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301" r:id="rId6"/>
    <p:sldId id="302" r:id="rId7"/>
    <p:sldId id="303" r:id="rId8"/>
    <p:sldId id="325" r:id="rId9"/>
    <p:sldId id="324" r:id="rId10"/>
    <p:sldId id="321" r:id="rId11"/>
    <p:sldId id="320" r:id="rId12"/>
    <p:sldId id="326" r:id="rId13"/>
    <p:sldId id="327" r:id="rId14"/>
    <p:sldId id="328" r:id="rId15"/>
    <p:sldId id="314" r:id="rId16"/>
    <p:sldId id="316" r:id="rId17"/>
    <p:sldId id="31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49C110-BE34-CEDA-58C4-CE3CF59262D8}" name="Lisa Levy" initials="LL" userId="S::LLevy@fhi360.org::7fe64571-fc8b-482c-9765-e24e49e35243" providerId="AD"/>
  <p188:author id="{8B20EE7D-0747-AA46-FDEB-C85A20830C7C}" name="Katie McCarthy" initials="KM" userId="S::KMcCarthy@fhi360.org::61aff1c9-6820-47db-9efa-4d45c508a193" providerId="AD"/>
  <p188:author id="{E8E30FF3-2CC3-B211-ED4B-B9E4A5C9EB24}" name="Melissa Allen" initials="MA" userId="S::mallen@fhi360.org::8cfbf817-b006-4d15-9df9-a08f2c44f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646C"/>
    <a:srgbClr val="8CC63F"/>
    <a:srgbClr val="239CCF"/>
    <a:srgbClr val="386072"/>
    <a:srgbClr val="662D91"/>
    <a:srgbClr val="000000"/>
    <a:srgbClr val="DEDE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CD60AD-52CE-C84B-9C8A-19B657978564}" v="15" dt="2024-09-23T16:23:06.1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72"/>
    <p:restoredTop sz="94628"/>
  </p:normalViewPr>
  <p:slideViewPr>
    <p:cSldViewPr snapToGrid="0">
      <p:cViewPr>
        <p:scale>
          <a:sx n="111" d="100"/>
          <a:sy n="111" d="100"/>
        </p:scale>
        <p:origin x="40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Entry criteria</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751D-1D49-B389-AC6D66E74680}"/>
              </c:ext>
            </c:extLst>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2-751D-1D49-B389-AC6D66E7468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3-751D-1D49-B389-AC6D66E74680}"/>
              </c:ext>
            </c:extLst>
          </c:dPt>
          <c:dLbls>
            <c:dLbl>
              <c:idx val="1"/>
              <c:layout>
                <c:manualLayout>
                  <c:x val="-4.2763544482312933E-2"/>
                  <c:y val="8.0886947955035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1D-1D49-B389-AC6D66E74680}"/>
                </c:ext>
              </c:extLst>
            </c:dLbl>
            <c:dLbl>
              <c:idx val="3"/>
              <c:layout>
                <c:manualLayout>
                  <c:x val="-6.0678764763779529E-2"/>
                  <c:y val="-0.177338264189329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1D-1D49-B389-AC6D66E74680}"/>
                </c:ext>
              </c:extLst>
            </c:dLbl>
            <c:dLbl>
              <c:idx val="4"/>
              <c:showLegendKey val="0"/>
              <c:showVal val="1"/>
              <c:showCatName val="0"/>
              <c:showSerName val="0"/>
              <c:showPercent val="0"/>
              <c:showBubbleSize val="0"/>
              <c:extLst>
                <c:ext xmlns:c15="http://schemas.microsoft.com/office/drawing/2012/chart" uri="{CE6537A1-D6FC-4f65-9D91-7224C49458BB}">
                  <c15:layout>
                    <c:manualLayout>
                      <c:w val="8.3366337603321961E-2"/>
                      <c:h val="7.0312534462603937E-2"/>
                    </c:manualLayout>
                  </c15:layout>
                </c:ext>
                <c:ext xmlns:c16="http://schemas.microsoft.com/office/drawing/2014/chart" uri="{C3380CC4-5D6E-409C-BE32-E72D297353CC}">
                  <c16:uniqueId val="{00000003-751D-1D49-B389-AC6D66E74680}"/>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PHQ9 alone</c:v>
                </c:pt>
                <c:pt idx="1">
                  <c:v>GAD7 alone</c:v>
                </c:pt>
                <c:pt idx="2">
                  <c:v>UCLA RI alone</c:v>
                </c:pt>
                <c:pt idx="3">
                  <c:v>Two screening instruments</c:v>
                </c:pt>
                <c:pt idx="4">
                  <c:v>All three screening instruments</c:v>
                </c:pt>
              </c:strCache>
            </c:strRef>
          </c:cat>
          <c:val>
            <c:numRef>
              <c:f>Sheet1!$B$2:$B$6</c:f>
              <c:numCache>
                <c:formatCode>0%</c:formatCode>
                <c:ptCount val="5"/>
                <c:pt idx="0">
                  <c:v>0.1</c:v>
                </c:pt>
                <c:pt idx="1">
                  <c:v>0.03</c:v>
                </c:pt>
                <c:pt idx="2">
                  <c:v>0.15</c:v>
                </c:pt>
                <c:pt idx="3">
                  <c:v>0.31</c:v>
                </c:pt>
                <c:pt idx="4">
                  <c:v>0.4</c:v>
                </c:pt>
              </c:numCache>
            </c:numRef>
          </c:val>
          <c:extLst>
            <c:ext xmlns:c16="http://schemas.microsoft.com/office/drawing/2014/chart" uri="{C3380CC4-5D6E-409C-BE32-E72D297353CC}">
              <c16:uniqueId val="{00000000-751D-1D49-B389-AC6D66E74680}"/>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21805539232969"/>
          <c:y val="1.3717219950262137E-2"/>
          <c:w val="0.33098748384063931"/>
          <c:h val="0.9862827800497379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2BE89E-41BB-4288-9EA3-874053FCA7B2}" type="datetimeFigureOut">
              <a:rPr lang="en-US" smtClean="0"/>
              <a:t>9/22/24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511A6D-1BC6-4FBC-B151-5EF27649400A}" type="slidenum">
              <a:rPr lang="en-US" smtClean="0"/>
              <a:t>‹#›</a:t>
            </a:fld>
            <a:endParaRPr lang="en-US" dirty="0"/>
          </a:p>
        </p:txBody>
      </p:sp>
    </p:spTree>
    <p:extLst>
      <p:ext uri="{BB962C8B-B14F-4D97-AF65-F5344CB8AC3E}">
        <p14:creationId xmlns:p14="http://schemas.microsoft.com/office/powerpoint/2010/main" val="4140510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to the Brain and mental health committee for inviting us to share a research update today.  We are the co-chairs of IMPAACT 2016.</a:t>
            </a:r>
          </a:p>
        </p:txBody>
      </p:sp>
      <p:sp>
        <p:nvSpPr>
          <p:cNvPr id="4" name="Slide Number Placeholder 3"/>
          <p:cNvSpPr>
            <a:spLocks noGrp="1"/>
          </p:cNvSpPr>
          <p:nvPr>
            <p:ph type="sldNum" sz="quarter" idx="5"/>
          </p:nvPr>
        </p:nvSpPr>
        <p:spPr/>
        <p:txBody>
          <a:bodyPr/>
          <a:lstStyle/>
          <a:p>
            <a:fld id="{8E511A6D-1BC6-4FBC-B151-5EF27649400A}" type="slidenum">
              <a:rPr lang="en-US" smtClean="0"/>
              <a:t>1</a:t>
            </a:fld>
            <a:endParaRPr lang="en-US" dirty="0"/>
          </a:p>
        </p:txBody>
      </p:sp>
    </p:spTree>
    <p:extLst>
      <p:ext uri="{BB962C8B-B14F-4D97-AF65-F5344CB8AC3E}">
        <p14:creationId xmlns:p14="http://schemas.microsoft.com/office/powerpoint/2010/main" val="441788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511A6D-1BC6-4FBC-B151-5EF27649400A}" type="slidenum">
              <a:rPr lang="en-US" smtClean="0"/>
              <a:t>10</a:t>
            </a:fld>
            <a:endParaRPr lang="en-US" dirty="0"/>
          </a:p>
        </p:txBody>
      </p:sp>
    </p:spTree>
    <p:extLst>
      <p:ext uri="{BB962C8B-B14F-4D97-AF65-F5344CB8AC3E}">
        <p14:creationId xmlns:p14="http://schemas.microsoft.com/office/powerpoint/2010/main" val="1357172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511A6D-1BC6-4FBC-B151-5EF27649400A}" type="slidenum">
              <a:rPr lang="en-US" smtClean="0"/>
              <a:t>11</a:t>
            </a:fld>
            <a:endParaRPr lang="en-US" dirty="0"/>
          </a:p>
        </p:txBody>
      </p:sp>
    </p:spTree>
    <p:extLst>
      <p:ext uri="{BB962C8B-B14F-4D97-AF65-F5344CB8AC3E}">
        <p14:creationId xmlns:p14="http://schemas.microsoft.com/office/powerpoint/2010/main" val="3251765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IMPAACT 2016 and other peer-led intervention studies like it could create a major paradigm shift in demonstrating that peer youth leaders are capable of supporting common symptoms of depression and triaging youth who require more intensive therapy.  The shared lived experience is crucial in youth in distress opening up, having their symptoms somewhat normalized, and provided coping strategies anchored within the importance of ART medication adherence.  If IMPAACT 2016 can improve the mental health of YLWH and also improve adherence and viral suppression, this will reduce transmission to sexual partners, to the next generation of HIV exposed infants, and improved productivity in society.  And I just want to emphasize the potential benefits not only to youth, but also to the youth leaders who lead these discussion groups.  The skills, confidence, empathy, and knowledge they gain could really build a cadre of future social workers, psychologists, community health workers, and pave a real path towards sustainable mental health care integration within the HIV clinical setting.</a:t>
            </a:r>
          </a:p>
        </p:txBody>
      </p:sp>
      <p:sp>
        <p:nvSpPr>
          <p:cNvPr id="4" name="Slide Number Placeholder 3"/>
          <p:cNvSpPr>
            <a:spLocks noGrp="1"/>
          </p:cNvSpPr>
          <p:nvPr>
            <p:ph type="sldNum" sz="quarter" idx="5"/>
          </p:nvPr>
        </p:nvSpPr>
        <p:spPr/>
        <p:txBody>
          <a:bodyPr/>
          <a:lstStyle/>
          <a:p>
            <a:fld id="{8E511A6D-1BC6-4FBC-B151-5EF27649400A}" type="slidenum">
              <a:rPr lang="en-US" smtClean="0"/>
              <a:t>12</a:t>
            </a:fld>
            <a:endParaRPr lang="en-US" dirty="0"/>
          </a:p>
        </p:txBody>
      </p:sp>
    </p:spTree>
    <p:extLst>
      <p:ext uri="{BB962C8B-B14F-4D97-AF65-F5344CB8AC3E}">
        <p14:creationId xmlns:p14="http://schemas.microsoft.com/office/powerpoint/2010/main" val="130648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There are so many people to thank for the progress we have made in IMPAACT 2016.  One slide is not enough, but we are so grateful to numerous people who have worked on, enrolled in, funded, and advocated for this unique study within the network. </a:t>
            </a:r>
            <a:endParaRPr dirty="0"/>
          </a:p>
        </p:txBody>
      </p:sp>
    </p:spTree>
    <p:extLst>
      <p:ext uri="{BB962C8B-B14F-4D97-AF65-F5344CB8AC3E}">
        <p14:creationId xmlns:p14="http://schemas.microsoft.com/office/powerpoint/2010/main" val="431398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are happy to take questions during the panel discussion.  If there are specific questions feel free to reach out to us.  This is a picture of a few of the many many people who have worked tirelessly to make the study a success.  Thanks so much.</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71700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know that ALWH are a key population that due to many factors related to this development stage, body transitioning through puberty; peer networks becoming more important; starting romantic and sexual relationships the stigma of living with HIV coupled with well described onset of mental health challenges such as depression and anxiety can detrimentally impact adherence to ART and therefore viral suppression.  We know that adolescents have worse outcomes compared to children and adults, and that mental health can be a big driver affecting adherence to medication.  Yet little has been done to address the problem.  This is true globally, but especially true in low income countries with fewer mental health professionals to tackle the problem.  Last year there was an excellent perspective on the need to prioritize MH in the HIV response in Africa and we are very grateful to be trying a peer led, task sharing model to tackle the problem.</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Delivering a manualized intervention is not easy across four countries, 8 sites and 5 languages.  The manuals have to be translated and back translated to fit the need.  Terminology for mental health is difficult with limited vocabulary to express things like depression, anxiety, stress.  But with a huge team effort, we managed.</a:t>
            </a:r>
          </a:p>
        </p:txBody>
      </p:sp>
      <p:sp>
        <p:nvSpPr>
          <p:cNvPr id="4" name="Slide Number Placeholder 3"/>
          <p:cNvSpPr>
            <a:spLocks noGrp="1"/>
          </p:cNvSpPr>
          <p:nvPr>
            <p:ph type="sldNum" sz="quarter" idx="5"/>
          </p:nvPr>
        </p:nvSpPr>
        <p:spPr/>
        <p:txBody>
          <a:bodyPr/>
          <a:lstStyle/>
          <a:p>
            <a:fld id="{8E511A6D-1BC6-4FBC-B151-5EF27649400A}" type="slidenum">
              <a:rPr lang="en-US" smtClean="0"/>
              <a:t>4</a:t>
            </a:fld>
            <a:endParaRPr lang="en-US" dirty="0"/>
          </a:p>
        </p:txBody>
      </p:sp>
    </p:spTree>
    <p:extLst>
      <p:ext uri="{BB962C8B-B14F-4D97-AF65-F5344CB8AC3E}">
        <p14:creationId xmlns:p14="http://schemas.microsoft.com/office/powerpoint/2010/main" val="1975449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manualized intervention content includes key topics such as …Content is delivered in 6 sessions that last approximately 2 hours.  There are 2 caregiver sessions.  Youth are asked to invite a caregiver to participate if they are willing.  Caregivers attend separate groups, not together with the youth.  Caregiver content is focused on communication and adherence support for their youth.</a:t>
            </a:r>
          </a:p>
        </p:txBody>
      </p:sp>
      <p:sp>
        <p:nvSpPr>
          <p:cNvPr id="4" name="Slide Number Placeholder 3"/>
          <p:cNvSpPr>
            <a:spLocks noGrp="1"/>
          </p:cNvSpPr>
          <p:nvPr>
            <p:ph type="sldNum" sz="quarter" idx="5"/>
          </p:nvPr>
        </p:nvSpPr>
        <p:spPr/>
        <p:txBody>
          <a:bodyPr/>
          <a:lstStyle/>
          <a:p>
            <a:fld id="{8E511A6D-1BC6-4FBC-B151-5EF27649400A}" type="slidenum">
              <a:rPr lang="en-US" smtClean="0"/>
              <a:t>5</a:t>
            </a:fld>
            <a:endParaRPr lang="en-US" dirty="0"/>
          </a:p>
        </p:txBody>
      </p:sp>
    </p:spTree>
    <p:extLst>
      <p:ext uri="{BB962C8B-B14F-4D97-AF65-F5344CB8AC3E}">
        <p14:creationId xmlns:p14="http://schemas.microsoft.com/office/powerpoint/2010/main" val="3275166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present the trial design of the trial, but just to note that a pilot came before the trial and I’ll talk about that in a minute.  The inclusion criteria were….read the slide.  Youth were randomized at the entry visit, which was also the day of the first session.  They were randomized to either the intervention arm or the discussion control arm.  Both arms met in groups and had a youth leader.  Only the intervention arm had a content manual.  The discussion group was free to discuss any topic agreed by the group.  Youth leaders for the discussion control arm received basic training in managing safety of the group, but their training was minimal compared to the 2 week intensive and subsequent weekly training of the youth leaders in the intervention arm.  Youth formed groups of 6 to 10, and again met for 6 weekly sessions, though sites were allowed to combine two sessions in one day.  Study follow up visits occur immediately after the intervention, then at 6 months, a single session booster and a 12 month exit visit.</a:t>
            </a:r>
          </a:p>
        </p:txBody>
      </p:sp>
      <p:sp>
        <p:nvSpPr>
          <p:cNvPr id="4" name="Slide Number Placeholder 3"/>
          <p:cNvSpPr>
            <a:spLocks noGrp="1"/>
          </p:cNvSpPr>
          <p:nvPr>
            <p:ph type="sldNum" sz="quarter" idx="5"/>
          </p:nvPr>
        </p:nvSpPr>
        <p:spPr/>
        <p:txBody>
          <a:bodyPr/>
          <a:lstStyle/>
          <a:p>
            <a:fld id="{8E511A6D-1BC6-4FBC-B151-5EF27649400A}" type="slidenum">
              <a:rPr lang="en-US" smtClean="0"/>
              <a:t>6</a:t>
            </a:fld>
            <a:endParaRPr lang="en-US" dirty="0"/>
          </a:p>
        </p:txBody>
      </p:sp>
    </p:spTree>
    <p:extLst>
      <p:ext uri="{BB962C8B-B14F-4D97-AF65-F5344CB8AC3E}">
        <p14:creationId xmlns:p14="http://schemas.microsoft.com/office/powerpoint/2010/main" val="1950321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been a great journey launching IMPAACT 2016.  In 2018 the protocol was approved, we made completed all the regulatory requirements and began the ADAPT-ITT process of the ensuring the original Rwandan manual was culturally appropriate and made some updates.  By 2020 we were all set for group leader trainings and completed SA training in January 2024.  We were getting ready to board the plane to Botswana in March 2020 when every thing stopped.  When we were allowed to resume in 2022 and returned to pick up where we left off with youth leader training we heard in 2023 from the SA youth leaders just how important the training had been in their own lives in managing distress during the pandemic.  This really reignited our passion to scale this intervention for more youth benefit. Incredibly, we completed all group leader and regional trainings in person trainings the span of 6 months and the pilot enrolled in November 2023.  We just randomized the last site of a second wave and are looking forward to seeing the data of the primary outcome in early 2025.  </a:t>
            </a:r>
          </a:p>
        </p:txBody>
      </p:sp>
      <p:sp>
        <p:nvSpPr>
          <p:cNvPr id="4" name="Slide Number Placeholder 3"/>
          <p:cNvSpPr>
            <a:spLocks noGrp="1"/>
          </p:cNvSpPr>
          <p:nvPr>
            <p:ph type="sldNum" sz="quarter" idx="5"/>
          </p:nvPr>
        </p:nvSpPr>
        <p:spPr/>
        <p:txBody>
          <a:bodyPr/>
          <a:lstStyle/>
          <a:p>
            <a:fld id="{8E511A6D-1BC6-4FBC-B151-5EF27649400A}" type="slidenum">
              <a:rPr lang="en-US" smtClean="0"/>
              <a:t>7</a:t>
            </a:fld>
            <a:endParaRPr lang="en-US" dirty="0"/>
          </a:p>
        </p:txBody>
      </p:sp>
    </p:spTree>
    <p:extLst>
      <p:ext uri="{BB962C8B-B14F-4D97-AF65-F5344CB8AC3E}">
        <p14:creationId xmlns:p14="http://schemas.microsoft.com/office/powerpoint/2010/main" val="2757354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pilot was very important to help us learn about participant recruitment, screening, conducting pre-entry visits, seeing how the data management system and tablets worked and how to efficiently enroll youth on Day 1.  The pilot was not randomized, but helped the group leaders and adult study staff have a real practice run in managing group dynamics, teaching the material and generating discussion with a actual participants.  The experience really built their confidence and was a success.  This was the last step in the ADAPT-ITT process and based on the pilot site survey feedback, team calls, or supervision sessions there were no major adaptations required for the trial.  Youth and caregivers were excited, enjoyed, and wanted the program to continue. Youth leaders, youth caregivers, and site supervisors reported qualitative benefits in confidence, adherence, and communication.</a:t>
            </a:r>
          </a:p>
        </p:txBody>
      </p:sp>
      <p:sp>
        <p:nvSpPr>
          <p:cNvPr id="4" name="Slide Number Placeholder 3"/>
          <p:cNvSpPr>
            <a:spLocks noGrp="1"/>
          </p:cNvSpPr>
          <p:nvPr>
            <p:ph type="sldNum" sz="quarter" idx="5"/>
          </p:nvPr>
        </p:nvSpPr>
        <p:spPr/>
        <p:txBody>
          <a:bodyPr/>
          <a:lstStyle/>
          <a:p>
            <a:fld id="{8E511A6D-1BC6-4FBC-B151-5EF27649400A}" type="slidenum">
              <a:rPr lang="en-US" smtClean="0"/>
              <a:t>8</a:t>
            </a:fld>
            <a:endParaRPr lang="en-US" dirty="0"/>
          </a:p>
        </p:txBody>
      </p:sp>
    </p:spTree>
    <p:extLst>
      <p:ext uri="{BB962C8B-B14F-4D97-AF65-F5344CB8AC3E}">
        <p14:creationId xmlns:p14="http://schemas.microsoft.com/office/powerpoint/2010/main" val="2799799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Screening and enrollment of youth happened very quickly.  Sites were encouraged to screen all YLWH age 15-19 years and not to approach only those they thought had challenges.  The rates of youth who screened into the study with self-reported symptoms of depression, anxiety, or post-traumatic stress symptoms is alarmingly high.  As you can see there were slightly more females, all Black African, most perinatally infected and 86% fully suppressed.  Attendance was excellent.  These data are as of August and we just randomized the last wave of the trial on September 21</a:t>
            </a:r>
            <a:r>
              <a:rPr lang="en-US" baseline="30000" dirty="0"/>
              <a:t>st </a:t>
            </a:r>
            <a:r>
              <a:rPr lang="en-US" baseline="0" dirty="0"/>
              <a:t>to reach the target of 256.  What these data say to us is the need for this intervention is tremendous.  The unmet need of youth living with HIV and suffering from mental distress is even higher than we anticipated.  We are anxious to know the results of the trial in about six months.</a:t>
            </a:r>
          </a:p>
          <a:p>
            <a:r>
              <a:rPr lang="en-US" baseline="0" dirty="0"/>
              <a:t>*&lt;10% with HIV RNA &gt;1</a:t>
            </a:r>
            <a:endParaRPr lang="en-US" dirty="0"/>
          </a:p>
        </p:txBody>
      </p:sp>
      <p:sp>
        <p:nvSpPr>
          <p:cNvPr id="4" name="Slide Number Placeholder 3"/>
          <p:cNvSpPr>
            <a:spLocks noGrp="1"/>
          </p:cNvSpPr>
          <p:nvPr>
            <p:ph type="sldNum" sz="quarter" idx="5"/>
          </p:nvPr>
        </p:nvSpPr>
        <p:spPr/>
        <p:txBody>
          <a:bodyPr/>
          <a:lstStyle/>
          <a:p>
            <a:fld id="{8E511A6D-1BC6-4FBC-B151-5EF27649400A}" type="slidenum">
              <a:rPr lang="en-US" smtClean="0"/>
              <a:t>9</a:t>
            </a:fld>
            <a:endParaRPr lang="en-US" dirty="0"/>
          </a:p>
        </p:txBody>
      </p:sp>
    </p:spTree>
    <p:extLst>
      <p:ext uri="{BB962C8B-B14F-4D97-AF65-F5344CB8AC3E}">
        <p14:creationId xmlns:p14="http://schemas.microsoft.com/office/powerpoint/2010/main" val="848489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9330F7-AC08-678F-0443-FE6C5A609033}"/>
              </a:ext>
            </a:extLst>
          </p:cNvPr>
          <p:cNvPicPr>
            <a:picLocks noChangeAspect="1"/>
          </p:cNvPicPr>
          <p:nvPr userDrawn="1"/>
        </p:nvPicPr>
        <p:blipFill>
          <a:blip r:embed="rId2"/>
          <a:stretch>
            <a:fillRect/>
          </a:stretch>
        </p:blipFill>
        <p:spPr>
          <a:xfrm>
            <a:off x="3048" y="-22202"/>
            <a:ext cx="12188952" cy="6880202"/>
          </a:xfrm>
          <a:prstGeom prst="rect">
            <a:avLst/>
          </a:prstGeom>
        </p:spPr>
      </p:pic>
      <p:sp>
        <p:nvSpPr>
          <p:cNvPr id="2" name="Title 1">
            <a:extLst>
              <a:ext uri="{FF2B5EF4-FFF2-40B4-BE49-F238E27FC236}">
                <a16:creationId xmlns:a16="http://schemas.microsoft.com/office/drawing/2014/main" id="{6077CDBA-022C-341E-229D-EE6300E94C9F}"/>
              </a:ext>
            </a:extLst>
          </p:cNvPr>
          <p:cNvSpPr>
            <a:spLocks noGrp="1"/>
          </p:cNvSpPr>
          <p:nvPr>
            <p:ph type="ctrTitle"/>
          </p:nvPr>
        </p:nvSpPr>
        <p:spPr>
          <a:xfrm>
            <a:off x="189923" y="136525"/>
            <a:ext cx="7030027" cy="3025219"/>
          </a:xfrm>
        </p:spPr>
        <p:txBody>
          <a:bodyPr anchor="ctr"/>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2EB29823-EB85-F59F-7A8D-4F964282D1AD}"/>
              </a:ext>
            </a:extLst>
          </p:cNvPr>
          <p:cNvSpPr>
            <a:spLocks noGrp="1"/>
          </p:cNvSpPr>
          <p:nvPr>
            <p:ph type="subTitle" idx="1"/>
          </p:nvPr>
        </p:nvSpPr>
        <p:spPr>
          <a:xfrm>
            <a:off x="189924" y="3173413"/>
            <a:ext cx="5496502"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A black and white logo with white text&#10;&#10;Description automatically generated">
            <a:extLst>
              <a:ext uri="{FF2B5EF4-FFF2-40B4-BE49-F238E27FC236}">
                <a16:creationId xmlns:a16="http://schemas.microsoft.com/office/drawing/2014/main" id="{0B48766E-1007-C9A8-08B1-38C07FDF4E39}"/>
              </a:ext>
            </a:extLst>
          </p:cNvPr>
          <p:cNvPicPr>
            <a:picLocks noChangeAspect="1"/>
          </p:cNvPicPr>
          <p:nvPr userDrawn="1"/>
        </p:nvPicPr>
        <p:blipFill>
          <a:blip r:embed="rId3"/>
          <a:stretch>
            <a:fillRect/>
          </a:stretch>
        </p:blipFill>
        <p:spPr>
          <a:xfrm>
            <a:off x="8188177" y="3161745"/>
            <a:ext cx="3431028" cy="1987034"/>
          </a:xfrm>
          <a:prstGeom prst="rect">
            <a:avLst/>
          </a:prstGeom>
        </p:spPr>
      </p:pic>
      <p:sp>
        <p:nvSpPr>
          <p:cNvPr id="10" name="TextBox 9">
            <a:extLst>
              <a:ext uri="{FF2B5EF4-FFF2-40B4-BE49-F238E27FC236}">
                <a16:creationId xmlns:a16="http://schemas.microsoft.com/office/drawing/2014/main" id="{2C832662-FAFE-105B-33CE-D12BEC5EBC25}"/>
              </a:ext>
            </a:extLst>
          </p:cNvPr>
          <p:cNvSpPr txBox="1"/>
          <p:nvPr userDrawn="1"/>
        </p:nvSpPr>
        <p:spPr>
          <a:xfrm>
            <a:off x="8001000" y="5148779"/>
            <a:ext cx="3805383" cy="830997"/>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ANNUAL MEETING</a:t>
            </a:r>
          </a:p>
          <a:p>
            <a:pPr algn="ctr"/>
            <a:r>
              <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rPr>
              <a:t>2024</a:t>
            </a:r>
          </a:p>
        </p:txBody>
      </p:sp>
    </p:spTree>
    <p:extLst>
      <p:ext uri="{BB962C8B-B14F-4D97-AF65-F5344CB8AC3E}">
        <p14:creationId xmlns:p14="http://schemas.microsoft.com/office/powerpoint/2010/main" val="2337254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DF357-B800-BC67-24EC-799CE70832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B707E6-7D7D-BA0C-E2E2-0715D188CACC}"/>
              </a:ext>
            </a:extLst>
          </p:cNvPr>
          <p:cNvSpPr>
            <a:spLocks noGrp="1"/>
          </p:cNvSpPr>
          <p:nvPr>
            <p:ph type="pic" idx="1"/>
          </p:nvPr>
        </p:nvSpPr>
        <p:spPr>
          <a:xfrm>
            <a:off x="5183188" y="457201"/>
            <a:ext cx="65278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C933A54-40D7-DAE2-1089-25C1A8E077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CCCBAF-A21E-8517-F5CF-30190EC518C4}"/>
              </a:ext>
            </a:extLst>
          </p:cNvPr>
          <p:cNvSpPr>
            <a:spLocks noGrp="1"/>
          </p:cNvSpPr>
          <p:nvPr>
            <p:ph type="dt" sz="half" idx="10"/>
          </p:nvPr>
        </p:nvSpPr>
        <p:spPr/>
        <p:txBody>
          <a:bodyPr/>
          <a:lstStyle/>
          <a:p>
            <a:fld id="{5562DFD8-E069-4A75-A137-B09643A73CA4}" type="datetime3">
              <a:rPr lang="en-US" smtClean="0"/>
              <a:t>22 September 2024</a:t>
            </a:fld>
            <a:endParaRPr lang="en-US" dirty="0"/>
          </a:p>
        </p:txBody>
      </p:sp>
      <p:sp>
        <p:nvSpPr>
          <p:cNvPr id="6" name="Footer Placeholder 5">
            <a:extLst>
              <a:ext uri="{FF2B5EF4-FFF2-40B4-BE49-F238E27FC236}">
                <a16:creationId xmlns:a16="http://schemas.microsoft.com/office/drawing/2014/main" id="{DE511F68-E75D-EEC2-8491-84C4CA8D37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6F235F7-AC1E-CB03-AD6A-E4256DDFD112}"/>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8" name="Picture 7" descr="Background pattern&#10;&#10;Description automatically generated">
            <a:extLst>
              <a:ext uri="{FF2B5EF4-FFF2-40B4-BE49-F238E27FC236}">
                <a16:creationId xmlns:a16="http://schemas.microsoft.com/office/drawing/2014/main" id="{CD3FA42D-836A-1AC1-1C88-4DF2F5E07F87}"/>
              </a:ext>
            </a:extLst>
          </p:cNvPr>
          <p:cNvPicPr>
            <a:picLocks noChangeAspect="1"/>
          </p:cNvPicPr>
          <p:nvPr userDrawn="1"/>
        </p:nvPicPr>
        <p:blipFill>
          <a:blip r:embed="rId2"/>
          <a:stretch>
            <a:fillRect/>
          </a:stretch>
        </p:blipFill>
        <p:spPr>
          <a:xfrm rot="10800000">
            <a:off x="-191" y="1139998"/>
            <a:ext cx="685801" cy="5714825"/>
          </a:xfrm>
          <a:prstGeom prst="rect">
            <a:avLst/>
          </a:prstGeom>
        </p:spPr>
      </p:pic>
    </p:spTree>
    <p:extLst>
      <p:ext uri="{BB962C8B-B14F-4D97-AF65-F5344CB8AC3E}">
        <p14:creationId xmlns:p14="http://schemas.microsoft.com/office/powerpoint/2010/main" val="2617991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E9A02-AD30-BDAE-D667-60809C8BB9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BC24EE-28E4-AE40-1F96-66AC2B4D95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827629-D080-1550-79FB-DE28BAA2DC42}"/>
              </a:ext>
            </a:extLst>
          </p:cNvPr>
          <p:cNvSpPr>
            <a:spLocks noGrp="1"/>
          </p:cNvSpPr>
          <p:nvPr>
            <p:ph type="dt" sz="half" idx="10"/>
          </p:nvPr>
        </p:nvSpPr>
        <p:spPr/>
        <p:txBody>
          <a:bodyPr/>
          <a:lstStyle/>
          <a:p>
            <a:fld id="{F6D564EC-802D-4AE8-A27F-85351D3A2D7E}" type="datetime3">
              <a:rPr lang="en-US" smtClean="0"/>
              <a:t>22 September 2024</a:t>
            </a:fld>
            <a:endParaRPr lang="en-US" dirty="0"/>
          </a:p>
        </p:txBody>
      </p:sp>
      <p:sp>
        <p:nvSpPr>
          <p:cNvPr id="5" name="Footer Placeholder 4">
            <a:extLst>
              <a:ext uri="{FF2B5EF4-FFF2-40B4-BE49-F238E27FC236}">
                <a16:creationId xmlns:a16="http://schemas.microsoft.com/office/drawing/2014/main" id="{C373E2E2-277A-A1DE-6648-349E7951333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C4F0E38-36DE-2476-8E59-42A27BDC2E14}"/>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7" name="Picture 6" descr="Background pattern&#10;&#10;Description automatically generated">
            <a:extLst>
              <a:ext uri="{FF2B5EF4-FFF2-40B4-BE49-F238E27FC236}">
                <a16:creationId xmlns:a16="http://schemas.microsoft.com/office/drawing/2014/main" id="{DD12AAC4-3C02-BCFC-0F74-C53AEF13AEF5}"/>
              </a:ext>
            </a:extLst>
          </p:cNvPr>
          <p:cNvPicPr>
            <a:picLocks noChangeAspect="1"/>
          </p:cNvPicPr>
          <p:nvPr userDrawn="1"/>
        </p:nvPicPr>
        <p:blipFill>
          <a:blip r:embed="rId2"/>
          <a:stretch>
            <a:fillRect/>
          </a:stretch>
        </p:blipFill>
        <p:spPr>
          <a:xfrm rot="10800000">
            <a:off x="-191" y="1139998"/>
            <a:ext cx="685801" cy="5714825"/>
          </a:xfrm>
          <a:prstGeom prst="rect">
            <a:avLst/>
          </a:prstGeom>
        </p:spPr>
      </p:pic>
    </p:spTree>
    <p:extLst>
      <p:ext uri="{BB962C8B-B14F-4D97-AF65-F5344CB8AC3E}">
        <p14:creationId xmlns:p14="http://schemas.microsoft.com/office/powerpoint/2010/main" val="657878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C45730-A679-9F7A-9C8D-B367F8F3A84B}"/>
              </a:ext>
            </a:extLst>
          </p:cNvPr>
          <p:cNvSpPr>
            <a:spLocks noGrp="1"/>
          </p:cNvSpPr>
          <p:nvPr>
            <p:ph type="title" orient="vert"/>
          </p:nvPr>
        </p:nvSpPr>
        <p:spPr>
          <a:xfrm>
            <a:off x="8724900" y="365125"/>
            <a:ext cx="2628900" cy="541624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F55315-D93D-1FBC-407D-4760CFBE52CE}"/>
              </a:ext>
            </a:extLst>
          </p:cNvPr>
          <p:cNvSpPr>
            <a:spLocks noGrp="1"/>
          </p:cNvSpPr>
          <p:nvPr>
            <p:ph type="body" orient="vert" idx="1"/>
          </p:nvPr>
        </p:nvSpPr>
        <p:spPr>
          <a:xfrm>
            <a:off x="838200" y="365125"/>
            <a:ext cx="7734300" cy="54162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783EAE-F6DE-DFE2-3CE8-29DAF0864DCA}"/>
              </a:ext>
            </a:extLst>
          </p:cNvPr>
          <p:cNvSpPr>
            <a:spLocks noGrp="1"/>
          </p:cNvSpPr>
          <p:nvPr>
            <p:ph type="dt" sz="half" idx="10"/>
          </p:nvPr>
        </p:nvSpPr>
        <p:spPr/>
        <p:txBody>
          <a:bodyPr/>
          <a:lstStyle/>
          <a:p>
            <a:fld id="{FD124DFA-0D4C-44B5-B98F-5175EC483086}" type="datetime3">
              <a:rPr lang="en-US" smtClean="0"/>
              <a:t>22 September 2024</a:t>
            </a:fld>
            <a:endParaRPr lang="en-US" dirty="0"/>
          </a:p>
        </p:txBody>
      </p:sp>
      <p:sp>
        <p:nvSpPr>
          <p:cNvPr id="5" name="Footer Placeholder 4">
            <a:extLst>
              <a:ext uri="{FF2B5EF4-FFF2-40B4-BE49-F238E27FC236}">
                <a16:creationId xmlns:a16="http://schemas.microsoft.com/office/drawing/2014/main" id="{86D49100-B080-CDC4-4FC4-7F8603FE12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D547BD-AEAD-9C18-FFDE-79BB445B81B5}"/>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7" name="Picture 6" descr="Background pattern&#10;&#10;Description automatically generated">
            <a:extLst>
              <a:ext uri="{FF2B5EF4-FFF2-40B4-BE49-F238E27FC236}">
                <a16:creationId xmlns:a16="http://schemas.microsoft.com/office/drawing/2014/main" id="{B3A36E50-406B-0F0F-31E6-B0714A85824E}"/>
              </a:ext>
            </a:extLst>
          </p:cNvPr>
          <p:cNvPicPr>
            <a:picLocks noChangeAspect="1"/>
          </p:cNvPicPr>
          <p:nvPr userDrawn="1"/>
        </p:nvPicPr>
        <p:blipFill>
          <a:blip r:embed="rId2"/>
          <a:stretch>
            <a:fillRect/>
          </a:stretch>
        </p:blipFill>
        <p:spPr>
          <a:xfrm rot="10800000">
            <a:off x="-191" y="1139998"/>
            <a:ext cx="685801" cy="5714825"/>
          </a:xfrm>
          <a:prstGeom prst="rect">
            <a:avLst/>
          </a:prstGeom>
        </p:spPr>
      </p:pic>
    </p:spTree>
    <p:extLst>
      <p:ext uri="{BB962C8B-B14F-4D97-AF65-F5344CB8AC3E}">
        <p14:creationId xmlns:p14="http://schemas.microsoft.com/office/powerpoint/2010/main" val="3663423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5"/>
        <p:cNvGrpSpPr/>
        <p:nvPr/>
      </p:nvGrpSpPr>
      <p:grpSpPr>
        <a:xfrm>
          <a:off x="0" y="0"/>
          <a:ext cx="0" cy="0"/>
          <a:chOff x="0" y="0"/>
          <a:chExt cx="0" cy="0"/>
        </a:xfrm>
      </p:grpSpPr>
      <p:sp>
        <p:nvSpPr>
          <p:cNvPr id="28" name="Google Shape;28;p5"/>
          <p:cNvSpPr txBox="1">
            <a:spLocks noGrp="1"/>
          </p:cNvSpPr>
          <p:nvPr>
            <p:ph type="title"/>
          </p:nvPr>
        </p:nvSpPr>
        <p:spPr>
          <a:xfrm>
            <a:off x="1125900" y="7464"/>
            <a:ext cx="4736800" cy="1520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solidFill>
                  <a:srgbClr val="386072"/>
                </a:solidFill>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dirty="0"/>
          </a:p>
        </p:txBody>
      </p:sp>
      <p:sp>
        <p:nvSpPr>
          <p:cNvPr id="29" name="Google Shape;29;p5"/>
          <p:cNvSpPr txBox="1">
            <a:spLocks noGrp="1"/>
          </p:cNvSpPr>
          <p:nvPr>
            <p:ph type="body" idx="1"/>
          </p:nvPr>
        </p:nvSpPr>
        <p:spPr>
          <a:xfrm>
            <a:off x="1125900" y="2050767"/>
            <a:ext cx="6892000" cy="4517200"/>
          </a:xfrm>
          <a:prstGeom prst="rect">
            <a:avLst/>
          </a:prstGeom>
        </p:spPr>
        <p:txBody>
          <a:bodyPr spcFirstLastPara="1" wrap="square" lIns="91425" tIns="91425" rIns="91425" bIns="91425" anchor="t" anchorCtr="0">
            <a:noAutofit/>
          </a:bodyPr>
          <a:lstStyle>
            <a:lvl1pPr marL="609585" lvl="0" indent="-507987">
              <a:spcBef>
                <a:spcPts val="800"/>
              </a:spcBef>
              <a:spcAft>
                <a:spcPts val="0"/>
              </a:spcAft>
              <a:buSzPts val="2400"/>
              <a:buChar char="▹"/>
              <a:defRPr sz="3200">
                <a:latin typeface="+mn-lt"/>
              </a:defRPr>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507987">
              <a:spcBef>
                <a:spcPts val="0"/>
              </a:spcBef>
              <a:spcAft>
                <a:spcPts val="0"/>
              </a:spcAft>
              <a:buSzPts val="2400"/>
              <a:buChar char="⬞"/>
              <a:defRPr sz="3200"/>
            </a:lvl4pPr>
            <a:lvl5pPr marL="3047924" lvl="4" indent="-507987">
              <a:spcBef>
                <a:spcPts val="0"/>
              </a:spcBef>
              <a:spcAft>
                <a:spcPts val="0"/>
              </a:spcAft>
              <a:buSzPts val="2400"/>
              <a:buChar char="○"/>
              <a:defRPr sz="3200"/>
            </a:lvl5pPr>
            <a:lvl6pPr marL="3657509" lvl="5" indent="-507987">
              <a:spcBef>
                <a:spcPts val="0"/>
              </a:spcBef>
              <a:spcAft>
                <a:spcPts val="0"/>
              </a:spcAft>
              <a:buSzPts val="2400"/>
              <a:buChar char="■"/>
              <a:defRPr sz="3200"/>
            </a:lvl6pPr>
            <a:lvl7pPr marL="4267093" lvl="6" indent="-507987">
              <a:spcBef>
                <a:spcPts val="0"/>
              </a:spcBef>
              <a:spcAft>
                <a:spcPts val="0"/>
              </a:spcAft>
              <a:buSzPts val="2400"/>
              <a:buChar char="●"/>
              <a:defRPr sz="3200"/>
            </a:lvl7pPr>
            <a:lvl8pPr marL="4876678" lvl="7" indent="-507987">
              <a:spcBef>
                <a:spcPts val="0"/>
              </a:spcBef>
              <a:spcAft>
                <a:spcPts val="0"/>
              </a:spcAft>
              <a:buSzPts val="2400"/>
              <a:buChar char="○"/>
              <a:defRPr sz="3200"/>
            </a:lvl8pPr>
            <a:lvl9pPr marL="5486263" lvl="8" indent="-507987">
              <a:spcBef>
                <a:spcPts val="0"/>
              </a:spcBef>
              <a:spcAft>
                <a:spcPts val="0"/>
              </a:spcAft>
              <a:buSzPts val="2400"/>
              <a:buChar char="■"/>
              <a:defRPr sz="3200"/>
            </a:lvl9pPr>
          </a:lstStyle>
          <a:p>
            <a:endParaRPr dirty="0"/>
          </a:p>
        </p:txBody>
      </p:sp>
      <p:pic>
        <p:nvPicPr>
          <p:cNvPr id="4" name="Picture 3">
            <a:extLst>
              <a:ext uri="{FF2B5EF4-FFF2-40B4-BE49-F238E27FC236}">
                <a16:creationId xmlns:a16="http://schemas.microsoft.com/office/drawing/2014/main" id="{4E048AE5-36BD-42AE-B77B-BFD1735BB0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2848" y="5763117"/>
            <a:ext cx="1914011" cy="1021729"/>
          </a:xfrm>
          <a:prstGeom prst="rect">
            <a:avLst/>
          </a:prstGeom>
        </p:spPr>
      </p:pic>
      <p:sp>
        <p:nvSpPr>
          <p:cNvPr id="5" name="Google Shape;63;p11">
            <a:extLst>
              <a:ext uri="{FF2B5EF4-FFF2-40B4-BE49-F238E27FC236}">
                <a16:creationId xmlns:a16="http://schemas.microsoft.com/office/drawing/2014/main" id="{D0644761-13FF-FE48-AD11-32431E1C22B8}"/>
              </a:ext>
            </a:extLst>
          </p:cNvPr>
          <p:cNvSpPr/>
          <p:nvPr userDrawn="1"/>
        </p:nvSpPr>
        <p:spPr>
          <a:xfrm flipH="1">
            <a:off x="-100" y="0"/>
            <a:ext cx="892800" cy="1520000"/>
          </a:xfrm>
          <a:prstGeom prst="rect">
            <a:avLst/>
          </a:prstGeom>
          <a:solidFill>
            <a:srgbClr val="38607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 name="Google Shape;64;p11">
            <a:extLst>
              <a:ext uri="{FF2B5EF4-FFF2-40B4-BE49-F238E27FC236}">
                <a16:creationId xmlns:a16="http://schemas.microsoft.com/office/drawing/2014/main" id="{325D49EE-4C9F-C64D-85C6-C04B9261397F}"/>
              </a:ext>
            </a:extLst>
          </p:cNvPr>
          <p:cNvSpPr txBox="1">
            <a:spLocks noGrp="1"/>
          </p:cNvSpPr>
          <p:nvPr>
            <p:ph type="sldNum" idx="12"/>
          </p:nvPr>
        </p:nvSpPr>
        <p:spPr>
          <a:xfrm>
            <a:off x="-100" y="0"/>
            <a:ext cx="892800" cy="1520000"/>
          </a:xfrm>
          <a:prstGeom prst="rect">
            <a:avLst/>
          </a:prstGeom>
        </p:spPr>
        <p:txBody>
          <a:bodyPr spcFirstLastPara="1" wrap="square" lIns="91425" tIns="91425" rIns="91425" bIns="91425" anchor="b" anchorCtr="0">
            <a:noAutofit/>
          </a:bodyPr>
          <a:lstStyle>
            <a:lvl1pPr lvl="0">
              <a:buNone/>
              <a:defRPr>
                <a:latin typeface="+mn-lt"/>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latin typeface="+mn-lt"/>
            </a:endParaRPr>
          </a:p>
        </p:txBody>
      </p:sp>
      <p:pic>
        <p:nvPicPr>
          <p:cNvPr id="3" name="Picture 2" descr="Background pattern&#10;&#10;Description automatically generated">
            <a:extLst>
              <a:ext uri="{FF2B5EF4-FFF2-40B4-BE49-F238E27FC236}">
                <a16:creationId xmlns:a16="http://schemas.microsoft.com/office/drawing/2014/main" id="{2547C601-142A-2143-A843-23F585C4B1E6}"/>
              </a:ext>
            </a:extLst>
          </p:cNvPr>
          <p:cNvPicPr>
            <a:picLocks noChangeAspect="1"/>
          </p:cNvPicPr>
          <p:nvPr userDrawn="1"/>
        </p:nvPicPr>
        <p:blipFill>
          <a:blip r:embed="rId3"/>
          <a:stretch>
            <a:fillRect/>
          </a:stretch>
        </p:blipFill>
        <p:spPr>
          <a:xfrm rot="10800000">
            <a:off x="-255" y="1520000"/>
            <a:ext cx="892800" cy="5330536"/>
          </a:xfrm>
          <a:prstGeom prst="rect">
            <a:avLst/>
          </a:prstGeom>
        </p:spPr>
      </p:pic>
    </p:spTree>
    <p:extLst>
      <p:ext uri="{BB962C8B-B14F-4D97-AF65-F5344CB8AC3E}">
        <p14:creationId xmlns:p14="http://schemas.microsoft.com/office/powerpoint/2010/main" val="3856056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frica Map">
    <p:bg>
      <p:bgPr>
        <a:solidFill>
          <a:srgbClr val="04A8C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9249FC-AA1B-284C-8512-5613C1918067}"/>
              </a:ext>
            </a:extLst>
          </p:cNvPr>
          <p:cNvPicPr>
            <a:picLocks noChangeAspect="1"/>
          </p:cNvPicPr>
          <p:nvPr userDrawn="1"/>
        </p:nvPicPr>
        <p:blipFill>
          <a:blip r:embed="rId2"/>
          <a:stretch>
            <a:fillRect/>
          </a:stretch>
        </p:blipFill>
        <p:spPr>
          <a:xfrm>
            <a:off x="4938633" y="666751"/>
            <a:ext cx="4953000" cy="5524500"/>
          </a:xfrm>
          <a:prstGeom prst="rect">
            <a:avLst/>
          </a:prstGeom>
        </p:spPr>
      </p:pic>
      <p:sp>
        <p:nvSpPr>
          <p:cNvPr id="11" name="Text Placeholder 16">
            <a:extLst>
              <a:ext uri="{FF2B5EF4-FFF2-40B4-BE49-F238E27FC236}">
                <a16:creationId xmlns:a16="http://schemas.microsoft.com/office/drawing/2014/main" id="{75A5241D-07F0-3E4D-A787-E93CA08ED4BB}"/>
              </a:ext>
            </a:extLst>
          </p:cNvPr>
          <p:cNvSpPr>
            <a:spLocks noGrp="1"/>
          </p:cNvSpPr>
          <p:nvPr>
            <p:ph type="body" sz="quarter" idx="10" hasCustomPrompt="1"/>
          </p:nvPr>
        </p:nvSpPr>
        <p:spPr>
          <a:xfrm>
            <a:off x="838200" y="2761497"/>
            <a:ext cx="3708400" cy="1086603"/>
          </a:xfrm>
        </p:spPr>
        <p:txBody>
          <a:bodyPr>
            <a:normAutofit/>
          </a:bodyPr>
          <a:lstStyle>
            <a:lvl1pPr marL="0" indent="0" algn="l">
              <a:buNone/>
              <a:defRPr sz="200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algn="l"/>
            <a:r>
              <a:rPr lang="en-US" sz="2000" dirty="0"/>
              <a:t>Map slides with white backgrounds available in the “New Slide” panel.</a:t>
            </a:r>
            <a:endParaRPr lang="en-US" dirty="0"/>
          </a:p>
        </p:txBody>
      </p:sp>
      <p:sp>
        <p:nvSpPr>
          <p:cNvPr id="12" name="Title 17">
            <a:extLst>
              <a:ext uri="{FF2B5EF4-FFF2-40B4-BE49-F238E27FC236}">
                <a16:creationId xmlns:a16="http://schemas.microsoft.com/office/drawing/2014/main" id="{9ECD058A-85CE-C141-A74B-F0EBFCF9BEC2}"/>
              </a:ext>
            </a:extLst>
          </p:cNvPr>
          <p:cNvSpPr>
            <a:spLocks noGrp="1"/>
          </p:cNvSpPr>
          <p:nvPr>
            <p:ph type="title" hasCustomPrompt="1"/>
          </p:nvPr>
        </p:nvSpPr>
        <p:spPr>
          <a:xfrm>
            <a:off x="838200" y="1412821"/>
            <a:ext cx="3708400" cy="1348677"/>
          </a:xfrm>
        </p:spPr>
        <p:txBody>
          <a:bodyPr>
            <a:normAutofit/>
          </a:bodyPr>
          <a:lstStyle>
            <a:lvl1pPr>
              <a:defRPr sz="4000" b="1">
                <a:solidFill>
                  <a:schemeClr val="tx1"/>
                </a:solidFill>
                <a:latin typeface="+mj-lt"/>
              </a:defRPr>
            </a:lvl1pPr>
          </a:lstStyle>
          <a:p>
            <a:r>
              <a:rPr lang="en-US" dirty="0"/>
              <a:t>Click to add title</a:t>
            </a:r>
          </a:p>
        </p:txBody>
      </p:sp>
      <p:pic>
        <p:nvPicPr>
          <p:cNvPr id="13" name="Picture 12">
            <a:extLst>
              <a:ext uri="{FF2B5EF4-FFF2-40B4-BE49-F238E27FC236}">
                <a16:creationId xmlns:a16="http://schemas.microsoft.com/office/drawing/2014/main" id="{EC016C5F-8D3E-094A-8A79-17E7E3184E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989" y="5836272"/>
            <a:ext cx="1914011" cy="1021729"/>
          </a:xfrm>
          <a:prstGeom prst="rect">
            <a:avLst/>
          </a:prstGeom>
        </p:spPr>
      </p:pic>
      <p:sp>
        <p:nvSpPr>
          <p:cNvPr id="15" name="Google Shape;229;p24">
            <a:extLst>
              <a:ext uri="{FF2B5EF4-FFF2-40B4-BE49-F238E27FC236}">
                <a16:creationId xmlns:a16="http://schemas.microsoft.com/office/drawing/2014/main" id="{54B7450A-7D25-B541-8DCB-C29CA5165663}"/>
              </a:ext>
            </a:extLst>
          </p:cNvPr>
          <p:cNvSpPr txBox="1">
            <a:spLocks/>
          </p:cNvSpPr>
          <p:nvPr userDrawn="1"/>
        </p:nvSpPr>
        <p:spPr>
          <a:xfrm>
            <a:off x="-100" y="0"/>
            <a:ext cx="892800" cy="1520000"/>
          </a:xfrm>
          <a:prstGeom prst="rect">
            <a:avLst/>
          </a:prstGeom>
          <a:solidFill>
            <a:srgbClr val="386072"/>
          </a:solidFill>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en" sz="3200" smtClean="0">
                <a:solidFill>
                  <a:schemeClr val="tx1"/>
                </a:solidFill>
                <a:latin typeface="+mj-lt"/>
              </a:rPr>
              <a:pPr algn="ctr"/>
              <a:t>‹#›</a:t>
            </a:fld>
            <a:endParaRPr lang="en" sz="3200" dirty="0">
              <a:solidFill>
                <a:schemeClr val="tx1"/>
              </a:solidFill>
              <a:latin typeface="+mj-lt"/>
            </a:endParaRPr>
          </a:p>
        </p:txBody>
      </p:sp>
      <p:pic>
        <p:nvPicPr>
          <p:cNvPr id="7" name="Picture 6" descr="Background pattern&#10;&#10;Description automatically generated">
            <a:extLst>
              <a:ext uri="{FF2B5EF4-FFF2-40B4-BE49-F238E27FC236}">
                <a16:creationId xmlns:a16="http://schemas.microsoft.com/office/drawing/2014/main" id="{39AC66EA-8BB8-A341-BA2A-59004A65A059}"/>
              </a:ext>
            </a:extLst>
          </p:cNvPr>
          <p:cNvPicPr>
            <a:picLocks noChangeAspect="1"/>
          </p:cNvPicPr>
          <p:nvPr userDrawn="1"/>
        </p:nvPicPr>
        <p:blipFill>
          <a:blip r:embed="rId4"/>
          <a:stretch>
            <a:fillRect/>
          </a:stretch>
        </p:blipFill>
        <p:spPr>
          <a:xfrm rot="10800000">
            <a:off x="-255" y="1520000"/>
            <a:ext cx="892800" cy="5330536"/>
          </a:xfrm>
          <a:prstGeom prst="rect">
            <a:avLst/>
          </a:prstGeom>
        </p:spPr>
      </p:pic>
    </p:spTree>
    <p:extLst>
      <p:ext uri="{BB962C8B-B14F-4D97-AF65-F5344CB8AC3E}">
        <p14:creationId xmlns:p14="http://schemas.microsoft.com/office/powerpoint/2010/main" val="193966924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2 columns" userDrawn="1">
  <p:cSld name="Title + 2 columns">
    <p:spTree>
      <p:nvGrpSpPr>
        <p:cNvPr id="1" name="Shape 31"/>
        <p:cNvGrpSpPr/>
        <p:nvPr/>
      </p:nvGrpSpPr>
      <p:grpSpPr>
        <a:xfrm>
          <a:off x="0" y="0"/>
          <a:ext cx="0" cy="0"/>
          <a:chOff x="0" y="0"/>
          <a:chExt cx="0" cy="0"/>
        </a:xfrm>
      </p:grpSpPr>
      <p:sp>
        <p:nvSpPr>
          <p:cNvPr id="33" name="Google Shape;33;p6"/>
          <p:cNvSpPr/>
          <p:nvPr/>
        </p:nvSpPr>
        <p:spPr>
          <a:xfrm flipH="1">
            <a:off x="-100" y="0"/>
            <a:ext cx="892800" cy="1520000"/>
          </a:xfrm>
          <a:prstGeom prst="rect">
            <a:avLst/>
          </a:prstGeom>
          <a:solidFill>
            <a:srgbClr val="38607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4" name="Google Shape;34;p6"/>
          <p:cNvSpPr txBox="1">
            <a:spLocks noGrp="1"/>
          </p:cNvSpPr>
          <p:nvPr>
            <p:ph type="title"/>
          </p:nvPr>
        </p:nvSpPr>
        <p:spPr>
          <a:xfrm>
            <a:off x="1125900" y="7464"/>
            <a:ext cx="4736800" cy="1520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solidFill>
                  <a:srgbClr val="386072"/>
                </a:solidFill>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dirty="0"/>
          </a:p>
        </p:txBody>
      </p:sp>
      <p:sp>
        <p:nvSpPr>
          <p:cNvPr id="35" name="Google Shape;35;p6"/>
          <p:cNvSpPr txBox="1">
            <a:spLocks noGrp="1"/>
          </p:cNvSpPr>
          <p:nvPr>
            <p:ph type="body" idx="1"/>
          </p:nvPr>
        </p:nvSpPr>
        <p:spPr>
          <a:xfrm>
            <a:off x="1125900" y="2045676"/>
            <a:ext cx="3739600" cy="44288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atin typeface="+mn-lt"/>
              </a:defRPr>
            </a:lvl1pPr>
            <a:lvl2pPr marL="1219170" lvl="1" indent="-474121">
              <a:spcBef>
                <a:spcPts val="0"/>
              </a:spcBef>
              <a:spcAft>
                <a:spcPts val="0"/>
              </a:spcAft>
              <a:buSzPts val="2000"/>
              <a:buChar char="▸"/>
              <a:defRPr sz="2667"/>
            </a:lvl2pPr>
            <a:lvl3pPr marL="1828754" lvl="2" indent="-474121">
              <a:spcBef>
                <a:spcPts val="0"/>
              </a:spcBef>
              <a:spcAft>
                <a:spcPts val="0"/>
              </a:spcAft>
              <a:buSzPts val="2000"/>
              <a:buChar char="⬩"/>
              <a:defRPr sz="2667"/>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dirty="0"/>
          </a:p>
        </p:txBody>
      </p:sp>
      <p:sp>
        <p:nvSpPr>
          <p:cNvPr id="36" name="Google Shape;36;p6"/>
          <p:cNvSpPr txBox="1">
            <a:spLocks noGrp="1"/>
          </p:cNvSpPr>
          <p:nvPr>
            <p:ph type="body" idx="2"/>
          </p:nvPr>
        </p:nvSpPr>
        <p:spPr>
          <a:xfrm>
            <a:off x="5090831" y="2045676"/>
            <a:ext cx="3739600" cy="4428800"/>
          </a:xfrm>
          <a:prstGeom prst="rect">
            <a:avLst/>
          </a:prstGeom>
        </p:spPr>
        <p:txBody>
          <a:bodyPr spcFirstLastPara="1" wrap="square" lIns="91425" tIns="91425" rIns="91425" bIns="91425" anchor="t" anchorCtr="0">
            <a:noAutofit/>
          </a:bodyPr>
          <a:lstStyle>
            <a:lvl1pPr marL="609585" lvl="0" indent="-474121">
              <a:spcBef>
                <a:spcPts val="800"/>
              </a:spcBef>
              <a:spcAft>
                <a:spcPts val="0"/>
              </a:spcAft>
              <a:buSzPts val="2000"/>
              <a:buChar char="▹"/>
              <a:defRPr sz="2667">
                <a:latin typeface="+mn-lt"/>
              </a:defRPr>
            </a:lvl1pPr>
            <a:lvl2pPr marL="1219170" lvl="1" indent="-474121">
              <a:spcBef>
                <a:spcPts val="0"/>
              </a:spcBef>
              <a:spcAft>
                <a:spcPts val="0"/>
              </a:spcAft>
              <a:buSzPts val="2000"/>
              <a:buChar char="▸"/>
              <a:defRPr sz="2667"/>
            </a:lvl2pPr>
            <a:lvl3pPr marL="1828754" lvl="2" indent="-474121">
              <a:spcBef>
                <a:spcPts val="0"/>
              </a:spcBef>
              <a:spcAft>
                <a:spcPts val="0"/>
              </a:spcAft>
              <a:buSzPts val="2000"/>
              <a:buChar char="⬩"/>
              <a:defRPr sz="2667"/>
            </a:lvl3pPr>
            <a:lvl4pPr marL="2438339" lvl="3" indent="-474121">
              <a:spcBef>
                <a:spcPts val="0"/>
              </a:spcBef>
              <a:spcAft>
                <a:spcPts val="0"/>
              </a:spcAft>
              <a:buSzPts val="2000"/>
              <a:buChar char="⬞"/>
              <a:defRPr sz="2667"/>
            </a:lvl4pPr>
            <a:lvl5pPr marL="3047924" lvl="4" indent="-474121">
              <a:spcBef>
                <a:spcPts val="0"/>
              </a:spcBef>
              <a:spcAft>
                <a:spcPts val="0"/>
              </a:spcAft>
              <a:buSzPts val="2000"/>
              <a:buChar char="○"/>
              <a:defRPr sz="2667"/>
            </a:lvl5pPr>
            <a:lvl6pPr marL="3657509" lvl="5" indent="-474121">
              <a:spcBef>
                <a:spcPts val="0"/>
              </a:spcBef>
              <a:spcAft>
                <a:spcPts val="0"/>
              </a:spcAft>
              <a:buSzPts val="2000"/>
              <a:buChar char="■"/>
              <a:defRPr sz="2667"/>
            </a:lvl6pPr>
            <a:lvl7pPr marL="4267093" lvl="6" indent="-474121">
              <a:spcBef>
                <a:spcPts val="0"/>
              </a:spcBef>
              <a:spcAft>
                <a:spcPts val="0"/>
              </a:spcAft>
              <a:buSzPts val="2000"/>
              <a:buChar char="●"/>
              <a:defRPr sz="2667"/>
            </a:lvl7pPr>
            <a:lvl8pPr marL="4876678" lvl="7" indent="-474121">
              <a:spcBef>
                <a:spcPts val="0"/>
              </a:spcBef>
              <a:spcAft>
                <a:spcPts val="0"/>
              </a:spcAft>
              <a:buSzPts val="2000"/>
              <a:buChar char="○"/>
              <a:defRPr sz="2667"/>
            </a:lvl8pPr>
            <a:lvl9pPr marL="5486263" lvl="8" indent="-474121">
              <a:spcBef>
                <a:spcPts val="0"/>
              </a:spcBef>
              <a:spcAft>
                <a:spcPts val="0"/>
              </a:spcAft>
              <a:buSzPts val="2000"/>
              <a:buChar char="■"/>
              <a:defRPr sz="2667"/>
            </a:lvl9pPr>
          </a:lstStyle>
          <a:p>
            <a:endParaRPr dirty="0"/>
          </a:p>
        </p:txBody>
      </p:sp>
      <p:sp>
        <p:nvSpPr>
          <p:cNvPr id="37" name="Google Shape;37;p6"/>
          <p:cNvSpPr txBox="1">
            <a:spLocks noGrp="1"/>
          </p:cNvSpPr>
          <p:nvPr>
            <p:ph type="sldNum" idx="12"/>
          </p:nvPr>
        </p:nvSpPr>
        <p:spPr>
          <a:xfrm>
            <a:off x="-100" y="0"/>
            <a:ext cx="892800" cy="1520000"/>
          </a:xfrm>
          <a:prstGeom prst="rect">
            <a:avLst/>
          </a:prstGeom>
        </p:spPr>
        <p:txBody>
          <a:bodyPr spcFirstLastPara="1" wrap="square" lIns="91425" tIns="91425" rIns="91425" bIns="91425" anchor="b" anchorCtr="0">
            <a:noAutofit/>
          </a:bodyPr>
          <a:lstStyle>
            <a:lvl1pPr lvl="0">
              <a:buNone/>
              <a:defRPr sz="3200">
                <a:latin typeface="+mn-lt"/>
              </a:defRPr>
            </a:lvl1pPr>
            <a:lvl2pPr lvl="1">
              <a:buNone/>
              <a:defRPr sz="3200"/>
            </a:lvl2pPr>
            <a:lvl3pPr lvl="2">
              <a:buNone/>
              <a:defRPr sz="3200"/>
            </a:lvl3pPr>
            <a:lvl4pPr lvl="3">
              <a:buNone/>
              <a:defRPr sz="3200"/>
            </a:lvl4pPr>
            <a:lvl5pPr lvl="4">
              <a:buNone/>
              <a:defRPr sz="3200"/>
            </a:lvl5pPr>
            <a:lvl6pPr lvl="5">
              <a:buNone/>
              <a:defRPr sz="3200"/>
            </a:lvl6pPr>
            <a:lvl7pPr lvl="6">
              <a:buNone/>
              <a:defRPr sz="3200"/>
            </a:lvl7pPr>
            <a:lvl8pPr lvl="7">
              <a:buNone/>
              <a:defRPr sz="3200"/>
            </a:lvl8pPr>
            <a:lvl9pPr lvl="8">
              <a:buNone/>
              <a:defRPr sz="3200"/>
            </a:lvl9pPr>
          </a:lstStyle>
          <a:p>
            <a:fld id="{00000000-1234-1234-1234-123412341234}" type="slidenum">
              <a:rPr lang="en" smtClean="0"/>
              <a:pPr/>
              <a:t>‹#›</a:t>
            </a:fld>
            <a:endParaRPr lang="en" dirty="0">
              <a:latin typeface="+mn-lt"/>
            </a:endParaRPr>
          </a:p>
        </p:txBody>
      </p:sp>
      <p:pic>
        <p:nvPicPr>
          <p:cNvPr id="7" name="Picture 6">
            <a:extLst>
              <a:ext uri="{FF2B5EF4-FFF2-40B4-BE49-F238E27FC236}">
                <a16:creationId xmlns:a16="http://schemas.microsoft.com/office/drawing/2014/main" id="{6700B5AC-4B8E-45D1-AC8B-DC488BA6A8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2848" y="5763117"/>
            <a:ext cx="1914011" cy="1021729"/>
          </a:xfrm>
          <a:prstGeom prst="rect">
            <a:avLst/>
          </a:prstGeom>
        </p:spPr>
      </p:pic>
      <p:sp>
        <p:nvSpPr>
          <p:cNvPr id="8" name="Content Placeholder 2">
            <a:extLst>
              <a:ext uri="{FF2B5EF4-FFF2-40B4-BE49-F238E27FC236}">
                <a16:creationId xmlns:a16="http://schemas.microsoft.com/office/drawing/2014/main" id="{5B77D8F7-ADB7-514A-A400-477353AA7EB2}"/>
              </a:ext>
              <a:ext uri="{C183D7F6-B498-43B3-948B-1728B52AA6E4}">
                <adec:decorative xmlns:adec="http://schemas.microsoft.com/office/drawing/2017/decorative" val="0"/>
              </a:ext>
            </a:extLst>
          </p:cNvPr>
          <p:cNvSpPr>
            <a:spLocks noGrp="1"/>
          </p:cNvSpPr>
          <p:nvPr>
            <p:ph idx="13"/>
          </p:nvPr>
        </p:nvSpPr>
        <p:spPr>
          <a:xfrm>
            <a:off x="-4018529" y="3140697"/>
            <a:ext cx="3739600" cy="2622419"/>
          </a:xfrm>
        </p:spPr>
        <p:txBody>
          <a:bodyPr/>
          <a:lstStyle>
            <a:lvl1pPr>
              <a:buNone/>
              <a:defRPr/>
            </a:lvl1pPr>
          </a:lstStyle>
          <a:p>
            <a:endParaRPr lang="en-US" dirty="0"/>
          </a:p>
        </p:txBody>
      </p:sp>
      <p:pic>
        <p:nvPicPr>
          <p:cNvPr id="9" name="Picture 8" descr="Background pattern&#10;&#10;Description automatically generated">
            <a:extLst>
              <a:ext uri="{FF2B5EF4-FFF2-40B4-BE49-F238E27FC236}">
                <a16:creationId xmlns:a16="http://schemas.microsoft.com/office/drawing/2014/main" id="{D0F34514-528D-B14B-9822-FE5E3398ACCE}"/>
              </a:ext>
            </a:extLst>
          </p:cNvPr>
          <p:cNvPicPr>
            <a:picLocks noChangeAspect="1"/>
          </p:cNvPicPr>
          <p:nvPr userDrawn="1"/>
        </p:nvPicPr>
        <p:blipFill>
          <a:blip r:embed="rId3"/>
          <a:stretch>
            <a:fillRect/>
          </a:stretch>
        </p:blipFill>
        <p:spPr>
          <a:xfrm rot="10800000">
            <a:off x="-255" y="1520000"/>
            <a:ext cx="892800" cy="5330536"/>
          </a:xfrm>
          <a:prstGeom prst="rect">
            <a:avLst/>
          </a:prstGeom>
        </p:spPr>
      </p:pic>
    </p:spTree>
    <p:extLst>
      <p:ext uri="{BB962C8B-B14F-4D97-AF65-F5344CB8AC3E}">
        <p14:creationId xmlns:p14="http://schemas.microsoft.com/office/powerpoint/2010/main" val="1391139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01BC9-853A-FB03-2966-112EA6782857}"/>
              </a:ext>
            </a:extLst>
          </p:cNvPr>
          <p:cNvSpPr>
            <a:spLocks noGrp="1"/>
          </p:cNvSpPr>
          <p:nvPr>
            <p:ph type="title"/>
          </p:nvPr>
        </p:nvSpPr>
        <p:spPr>
          <a:xfrm>
            <a:off x="685800" y="0"/>
            <a:ext cx="11201400" cy="114300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C9711F7B-CCC9-50D9-6F6E-81F450E7C998}"/>
              </a:ext>
            </a:extLst>
          </p:cNvPr>
          <p:cNvSpPr>
            <a:spLocks noGrp="1"/>
          </p:cNvSpPr>
          <p:nvPr>
            <p:ph idx="1"/>
          </p:nvPr>
        </p:nvSpPr>
        <p:spPr>
          <a:xfrm>
            <a:off x="685800" y="1280159"/>
            <a:ext cx="11201400" cy="45720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2A9950-F7EA-792D-8E10-43FD9F431A22}"/>
              </a:ext>
            </a:extLst>
          </p:cNvPr>
          <p:cNvSpPr>
            <a:spLocks noGrp="1"/>
          </p:cNvSpPr>
          <p:nvPr>
            <p:ph type="dt" sz="half" idx="10"/>
          </p:nvPr>
        </p:nvSpPr>
        <p:spPr/>
        <p:txBody>
          <a:bodyPr/>
          <a:lstStyle/>
          <a:p>
            <a:fld id="{63527267-BA3E-4CB3-8E46-BA9448F94AEF}" type="datetime3">
              <a:rPr lang="en-US" smtClean="0"/>
              <a:t>22 September 2024</a:t>
            </a:fld>
            <a:endParaRPr lang="en-US" dirty="0"/>
          </a:p>
        </p:txBody>
      </p:sp>
      <p:sp>
        <p:nvSpPr>
          <p:cNvPr id="5" name="Footer Placeholder 4">
            <a:extLst>
              <a:ext uri="{FF2B5EF4-FFF2-40B4-BE49-F238E27FC236}">
                <a16:creationId xmlns:a16="http://schemas.microsoft.com/office/drawing/2014/main" id="{CA84E6B4-F2D4-F974-45AE-BFA3247BF0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79FB5A-B555-01D5-B352-5CEDE1E5618C}"/>
              </a:ext>
            </a:extLst>
          </p:cNvPr>
          <p:cNvSpPr>
            <a:spLocks noGrp="1"/>
          </p:cNvSpPr>
          <p:nvPr>
            <p:ph type="sldNum" sz="quarter" idx="12"/>
          </p:nvPr>
        </p:nvSpPr>
        <p:spPr>
          <a:ln>
            <a:noFill/>
          </a:ln>
        </p:spPr>
        <p:txBody>
          <a:bodyPr/>
          <a:lstStyle/>
          <a:p>
            <a:fld id="{229F4CAC-D959-4100-86DF-E7EAE23743FA}" type="slidenum">
              <a:rPr lang="en-US" smtClean="0"/>
              <a:t>‹#›</a:t>
            </a:fld>
            <a:endParaRPr lang="en-US" dirty="0"/>
          </a:p>
        </p:txBody>
      </p:sp>
      <p:pic>
        <p:nvPicPr>
          <p:cNvPr id="8" name="Picture 7" descr="Background pattern&#10;&#10;Description automatically generated">
            <a:extLst>
              <a:ext uri="{FF2B5EF4-FFF2-40B4-BE49-F238E27FC236}">
                <a16:creationId xmlns:a16="http://schemas.microsoft.com/office/drawing/2014/main" id="{2FEE4919-15A8-4F97-F5F8-56E75FB6DF9A}"/>
              </a:ext>
            </a:extLst>
          </p:cNvPr>
          <p:cNvPicPr>
            <a:picLocks noChangeAspect="1"/>
          </p:cNvPicPr>
          <p:nvPr userDrawn="1"/>
        </p:nvPicPr>
        <p:blipFill>
          <a:blip r:embed="rId2"/>
          <a:stretch>
            <a:fillRect/>
          </a:stretch>
        </p:blipFill>
        <p:spPr>
          <a:xfrm rot="10800000">
            <a:off x="0" y="1139998"/>
            <a:ext cx="685801" cy="5714825"/>
          </a:xfrm>
          <a:prstGeom prst="rect">
            <a:avLst/>
          </a:prstGeom>
        </p:spPr>
      </p:pic>
    </p:spTree>
    <p:extLst>
      <p:ext uri="{BB962C8B-B14F-4D97-AF65-F5344CB8AC3E}">
        <p14:creationId xmlns:p14="http://schemas.microsoft.com/office/powerpoint/2010/main" val="404346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37B3B5-1DC4-15C9-E93C-C0D2C6DDC3EF}"/>
              </a:ext>
            </a:extLst>
          </p:cNvPr>
          <p:cNvSpPr>
            <a:spLocks noGrp="1"/>
          </p:cNvSpPr>
          <p:nvPr>
            <p:ph type="body" idx="1"/>
          </p:nvPr>
        </p:nvSpPr>
        <p:spPr>
          <a:xfrm>
            <a:off x="-150" y="4107308"/>
            <a:ext cx="12192150" cy="1250504"/>
          </a:xfrm>
          <a:solidFill>
            <a:srgbClr val="DEDEDE"/>
          </a:solidFill>
        </p:spPr>
        <p:txBody>
          <a:bodyPr anchor="ctr"/>
          <a:lstStyle>
            <a:lvl1pPr marL="171450" indent="0">
              <a:buNone/>
              <a:defRPr sz="2400">
                <a:solidFill>
                  <a:srgbClr val="3860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7A7F22-E676-60A9-F139-BFD93D41BE8B}"/>
              </a:ext>
            </a:extLst>
          </p:cNvPr>
          <p:cNvSpPr>
            <a:spLocks noGrp="1"/>
          </p:cNvSpPr>
          <p:nvPr>
            <p:ph type="dt" sz="half" idx="10"/>
          </p:nvPr>
        </p:nvSpPr>
        <p:spPr/>
        <p:txBody>
          <a:bodyPr/>
          <a:lstStyle/>
          <a:p>
            <a:fld id="{722F79C3-8F7E-4365-A6C4-B2B4D1735AD9}" type="datetime3">
              <a:rPr lang="en-US" smtClean="0"/>
              <a:t>22 September 2024</a:t>
            </a:fld>
            <a:endParaRPr lang="en-US" dirty="0"/>
          </a:p>
        </p:txBody>
      </p:sp>
      <p:sp>
        <p:nvSpPr>
          <p:cNvPr id="5" name="Footer Placeholder 4">
            <a:extLst>
              <a:ext uri="{FF2B5EF4-FFF2-40B4-BE49-F238E27FC236}">
                <a16:creationId xmlns:a16="http://schemas.microsoft.com/office/drawing/2014/main" id="{17CE1415-6AE3-23C2-F468-F3935789B516}"/>
              </a:ext>
            </a:extLst>
          </p:cNvPr>
          <p:cNvSpPr>
            <a:spLocks noGrp="1"/>
          </p:cNvSpPr>
          <p:nvPr>
            <p:ph type="ftr" sz="quarter" idx="11"/>
          </p:nvPr>
        </p:nvSpPr>
        <p:spPr/>
        <p:txBody>
          <a:bodyPr/>
          <a:lstStyle/>
          <a:p>
            <a:endParaRPr lang="en-US" dirty="0"/>
          </a:p>
        </p:txBody>
      </p:sp>
      <p:sp>
        <p:nvSpPr>
          <p:cNvPr id="9" name="Slide Number Placeholder 5">
            <a:extLst>
              <a:ext uri="{FF2B5EF4-FFF2-40B4-BE49-F238E27FC236}">
                <a16:creationId xmlns:a16="http://schemas.microsoft.com/office/drawing/2014/main" id="{B1D78F3A-F4DB-4338-49DA-6D5F4AEF59B1}"/>
              </a:ext>
            </a:extLst>
          </p:cNvPr>
          <p:cNvSpPr>
            <a:spLocks noGrp="1"/>
          </p:cNvSpPr>
          <p:nvPr>
            <p:ph type="sldNum" sz="quarter" idx="12"/>
          </p:nvPr>
        </p:nvSpPr>
        <p:spPr>
          <a:xfrm>
            <a:off x="-150" y="5715000"/>
            <a:ext cx="685800" cy="1143000"/>
          </a:xfrm>
          <a:noFill/>
        </p:spPr>
        <p:txBody>
          <a:bodyPr/>
          <a:lstStyle>
            <a:lvl1pPr>
              <a:defRPr>
                <a:solidFill>
                  <a:srgbClr val="239CCF"/>
                </a:solidFill>
              </a:defRPr>
            </a:lvl1pPr>
          </a:lstStyle>
          <a:p>
            <a:fld id="{229F4CAC-D959-4100-86DF-E7EAE23743FA}" type="slidenum">
              <a:rPr lang="en-US" smtClean="0"/>
              <a:pPr/>
              <a:t>‹#›</a:t>
            </a:fld>
            <a:endParaRPr lang="en-US" dirty="0"/>
          </a:p>
        </p:txBody>
      </p:sp>
      <p:pic>
        <p:nvPicPr>
          <p:cNvPr id="6" name="Picture 5" descr="Logo, company name&#10;&#10;Description automatically generated">
            <a:extLst>
              <a:ext uri="{FF2B5EF4-FFF2-40B4-BE49-F238E27FC236}">
                <a16:creationId xmlns:a16="http://schemas.microsoft.com/office/drawing/2014/main" id="{5F61CA24-80FE-DFBE-13AF-CCB1F98AA4E8}"/>
              </a:ext>
            </a:extLst>
          </p:cNvPr>
          <p:cNvPicPr>
            <a:picLocks noChangeAspect="1"/>
          </p:cNvPicPr>
          <p:nvPr userDrawn="1"/>
        </p:nvPicPr>
        <p:blipFill>
          <a:blip r:embed="rId2"/>
          <a:stretch>
            <a:fillRect/>
          </a:stretch>
        </p:blipFill>
        <p:spPr>
          <a:xfrm>
            <a:off x="-152" y="-1"/>
            <a:ext cx="12188952" cy="4107308"/>
          </a:xfrm>
          <a:prstGeom prst="rect">
            <a:avLst/>
          </a:prstGeom>
        </p:spPr>
      </p:pic>
      <p:sp>
        <p:nvSpPr>
          <p:cNvPr id="2" name="Title 1">
            <a:extLst>
              <a:ext uri="{FF2B5EF4-FFF2-40B4-BE49-F238E27FC236}">
                <a16:creationId xmlns:a16="http://schemas.microsoft.com/office/drawing/2014/main" id="{C0986713-3043-20C8-6E58-F7EB41B23497}"/>
              </a:ext>
            </a:extLst>
          </p:cNvPr>
          <p:cNvSpPr>
            <a:spLocks noGrp="1"/>
          </p:cNvSpPr>
          <p:nvPr>
            <p:ph type="title"/>
          </p:nvPr>
        </p:nvSpPr>
        <p:spPr>
          <a:xfrm>
            <a:off x="203702" y="232222"/>
            <a:ext cx="6820050" cy="3196778"/>
          </a:xfrm>
        </p:spPr>
        <p:txBody>
          <a:bodyPr anchor="ctr"/>
          <a:lstStyle>
            <a:lvl1pPr>
              <a:defRPr sz="6000">
                <a:solidFill>
                  <a:schemeClr val="bg1"/>
                </a:solidFill>
              </a:defRPr>
            </a:lvl1pPr>
          </a:lstStyle>
          <a:p>
            <a:r>
              <a:rPr lang="en-US"/>
              <a:t>Click to edit Master title style</a:t>
            </a:r>
          </a:p>
        </p:txBody>
      </p:sp>
    </p:spTree>
    <p:extLst>
      <p:ext uri="{BB962C8B-B14F-4D97-AF65-F5344CB8AC3E}">
        <p14:creationId xmlns:p14="http://schemas.microsoft.com/office/powerpoint/2010/main" val="1600911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89196-54E1-62CA-C7BE-FA3130FCFC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FC1D30-B182-A498-CFF3-4B5DB6174835}"/>
              </a:ext>
            </a:extLst>
          </p:cNvPr>
          <p:cNvSpPr>
            <a:spLocks noGrp="1"/>
          </p:cNvSpPr>
          <p:nvPr>
            <p:ph sz="half" idx="1"/>
          </p:nvPr>
        </p:nvSpPr>
        <p:spPr>
          <a:xfrm>
            <a:off x="685800" y="1280160"/>
            <a:ext cx="5486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D9603-0A5A-8A8D-4624-E9C2DA36F3B2}"/>
              </a:ext>
            </a:extLst>
          </p:cNvPr>
          <p:cNvSpPr>
            <a:spLocks noGrp="1"/>
          </p:cNvSpPr>
          <p:nvPr>
            <p:ph sz="half" idx="2"/>
          </p:nvPr>
        </p:nvSpPr>
        <p:spPr>
          <a:xfrm>
            <a:off x="6400800" y="1280160"/>
            <a:ext cx="5486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B321CF-1CFD-91C1-EFDF-78FD8561738B}"/>
              </a:ext>
            </a:extLst>
          </p:cNvPr>
          <p:cNvSpPr>
            <a:spLocks noGrp="1"/>
          </p:cNvSpPr>
          <p:nvPr>
            <p:ph type="dt" sz="half" idx="10"/>
          </p:nvPr>
        </p:nvSpPr>
        <p:spPr/>
        <p:txBody>
          <a:bodyPr/>
          <a:lstStyle/>
          <a:p>
            <a:fld id="{B1EE9A4D-1A66-4D88-8A07-2A1EA472DC5D}" type="datetime3">
              <a:rPr lang="en-US" smtClean="0"/>
              <a:t>22 September 2024</a:t>
            </a:fld>
            <a:endParaRPr lang="en-US" dirty="0"/>
          </a:p>
        </p:txBody>
      </p:sp>
      <p:sp>
        <p:nvSpPr>
          <p:cNvPr id="6" name="Footer Placeholder 5">
            <a:extLst>
              <a:ext uri="{FF2B5EF4-FFF2-40B4-BE49-F238E27FC236}">
                <a16:creationId xmlns:a16="http://schemas.microsoft.com/office/drawing/2014/main" id="{03679AB4-B029-2D6A-A1E8-6FF06A0BAE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ED73C1F-D914-70D1-D9EC-8BAE3D34F1A5}"/>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8" name="Picture 7" descr="Background pattern&#10;&#10;Description automatically generated">
            <a:extLst>
              <a:ext uri="{FF2B5EF4-FFF2-40B4-BE49-F238E27FC236}">
                <a16:creationId xmlns:a16="http://schemas.microsoft.com/office/drawing/2014/main" id="{2A19F809-0EF3-C696-4DD1-E7A975902AC2}"/>
              </a:ext>
            </a:extLst>
          </p:cNvPr>
          <p:cNvPicPr>
            <a:picLocks noChangeAspect="1"/>
          </p:cNvPicPr>
          <p:nvPr userDrawn="1"/>
        </p:nvPicPr>
        <p:blipFill>
          <a:blip r:embed="rId2"/>
          <a:stretch>
            <a:fillRect/>
          </a:stretch>
        </p:blipFill>
        <p:spPr>
          <a:xfrm rot="10800000">
            <a:off x="0" y="1139998"/>
            <a:ext cx="685801" cy="5714825"/>
          </a:xfrm>
          <a:prstGeom prst="rect">
            <a:avLst/>
          </a:prstGeom>
        </p:spPr>
      </p:pic>
    </p:spTree>
    <p:extLst>
      <p:ext uri="{BB962C8B-B14F-4D97-AF65-F5344CB8AC3E}">
        <p14:creationId xmlns:p14="http://schemas.microsoft.com/office/powerpoint/2010/main" val="1170944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8A66-835B-380B-3364-DE4CD6E47F00}"/>
              </a:ext>
            </a:extLst>
          </p:cNvPr>
          <p:cNvSpPr>
            <a:spLocks noGrp="1"/>
          </p:cNvSpPr>
          <p:nvPr>
            <p:ph type="title"/>
          </p:nvPr>
        </p:nvSpPr>
        <p:spPr>
          <a:xfrm>
            <a:off x="685800" y="5556"/>
            <a:ext cx="11201400" cy="113444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16ECA4-505C-3C2F-5600-E01060B0D3E2}"/>
              </a:ext>
            </a:extLst>
          </p:cNvPr>
          <p:cNvSpPr>
            <a:spLocks noGrp="1"/>
          </p:cNvSpPr>
          <p:nvPr>
            <p:ph type="body" idx="1"/>
          </p:nvPr>
        </p:nvSpPr>
        <p:spPr>
          <a:xfrm>
            <a:off x="685799" y="1139998"/>
            <a:ext cx="11201399" cy="825962"/>
          </a:xfrm>
        </p:spPr>
        <p:txBody>
          <a:bodyPr anchor="ctr">
            <a:noAutofit/>
          </a:bodyPr>
          <a:lstStyle>
            <a:lvl1pPr marL="0" indent="0">
              <a:buNone/>
              <a:defRPr sz="3000" b="1">
                <a:solidFill>
                  <a:srgbClr val="239CC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892D64-2605-B249-0C14-1374D0272A73}"/>
              </a:ext>
            </a:extLst>
          </p:cNvPr>
          <p:cNvSpPr>
            <a:spLocks noGrp="1"/>
          </p:cNvSpPr>
          <p:nvPr>
            <p:ph sz="half" idx="2"/>
          </p:nvPr>
        </p:nvSpPr>
        <p:spPr>
          <a:xfrm>
            <a:off x="685799" y="2090141"/>
            <a:ext cx="11201399" cy="3701058"/>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8725CF-1DBE-6EED-582A-0786CE7ACEDB}"/>
              </a:ext>
            </a:extLst>
          </p:cNvPr>
          <p:cNvSpPr>
            <a:spLocks noGrp="1"/>
          </p:cNvSpPr>
          <p:nvPr>
            <p:ph type="dt" sz="half" idx="10"/>
          </p:nvPr>
        </p:nvSpPr>
        <p:spPr/>
        <p:txBody>
          <a:bodyPr/>
          <a:lstStyle/>
          <a:p>
            <a:fld id="{041EC14D-7F02-4EE1-A944-7D2914606B42}" type="datetime3">
              <a:rPr lang="en-US" smtClean="0"/>
              <a:t>22 September 2024</a:t>
            </a:fld>
            <a:endParaRPr lang="en-US" dirty="0"/>
          </a:p>
        </p:txBody>
      </p:sp>
      <p:sp>
        <p:nvSpPr>
          <p:cNvPr id="8" name="Footer Placeholder 7">
            <a:extLst>
              <a:ext uri="{FF2B5EF4-FFF2-40B4-BE49-F238E27FC236}">
                <a16:creationId xmlns:a16="http://schemas.microsoft.com/office/drawing/2014/main" id="{F521A390-8474-7BDB-5FAC-52A3BD12EAE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168982-017B-3D90-6798-B688870239B0}"/>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10" name="Picture 9" descr="Background pattern&#10;&#10;Description automatically generated">
            <a:extLst>
              <a:ext uri="{FF2B5EF4-FFF2-40B4-BE49-F238E27FC236}">
                <a16:creationId xmlns:a16="http://schemas.microsoft.com/office/drawing/2014/main" id="{C5BD7015-93D7-7D1B-36F0-B0FE42DD630B}"/>
              </a:ext>
            </a:extLst>
          </p:cNvPr>
          <p:cNvPicPr>
            <a:picLocks noChangeAspect="1"/>
          </p:cNvPicPr>
          <p:nvPr userDrawn="1"/>
        </p:nvPicPr>
        <p:blipFill>
          <a:blip r:embed="rId2"/>
          <a:stretch>
            <a:fillRect/>
          </a:stretch>
        </p:blipFill>
        <p:spPr>
          <a:xfrm rot="10800000">
            <a:off x="-191" y="1139998"/>
            <a:ext cx="685801" cy="5714825"/>
          </a:xfrm>
          <a:prstGeom prst="rect">
            <a:avLst/>
          </a:prstGeom>
        </p:spPr>
      </p:pic>
    </p:spTree>
    <p:extLst>
      <p:ext uri="{BB962C8B-B14F-4D97-AF65-F5344CB8AC3E}">
        <p14:creationId xmlns:p14="http://schemas.microsoft.com/office/powerpoint/2010/main" val="320318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8A66-835B-380B-3364-DE4CD6E47F00}"/>
              </a:ext>
            </a:extLst>
          </p:cNvPr>
          <p:cNvSpPr>
            <a:spLocks noGrp="1"/>
          </p:cNvSpPr>
          <p:nvPr>
            <p:ph type="title"/>
          </p:nvPr>
        </p:nvSpPr>
        <p:spPr>
          <a:xfrm>
            <a:off x="685800" y="5556"/>
            <a:ext cx="11201400" cy="1140620"/>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16ECA4-505C-3C2F-5600-E01060B0D3E2}"/>
              </a:ext>
            </a:extLst>
          </p:cNvPr>
          <p:cNvSpPr>
            <a:spLocks noGrp="1"/>
          </p:cNvSpPr>
          <p:nvPr>
            <p:ph type="body" idx="1"/>
          </p:nvPr>
        </p:nvSpPr>
        <p:spPr>
          <a:xfrm>
            <a:off x="685800" y="1280160"/>
            <a:ext cx="5486400" cy="685800"/>
          </a:xfrm>
        </p:spPr>
        <p:txBody>
          <a:bodyPr anchor="b">
            <a:noAutofit/>
          </a:bodyPr>
          <a:lstStyle>
            <a:lvl1pPr marL="0" indent="0">
              <a:buNone/>
              <a:defRPr sz="3000" b="1">
                <a:solidFill>
                  <a:srgbClr val="239CC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892D64-2605-B249-0C14-1374D0272A73}"/>
              </a:ext>
            </a:extLst>
          </p:cNvPr>
          <p:cNvSpPr>
            <a:spLocks noGrp="1"/>
          </p:cNvSpPr>
          <p:nvPr>
            <p:ph sz="half" idx="2"/>
          </p:nvPr>
        </p:nvSpPr>
        <p:spPr>
          <a:xfrm>
            <a:off x="685800" y="2090141"/>
            <a:ext cx="5486400" cy="3701058"/>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167330-6787-53D0-F3E1-D413BB199843}"/>
              </a:ext>
            </a:extLst>
          </p:cNvPr>
          <p:cNvSpPr>
            <a:spLocks noGrp="1"/>
          </p:cNvSpPr>
          <p:nvPr>
            <p:ph type="body" sz="quarter" idx="3"/>
          </p:nvPr>
        </p:nvSpPr>
        <p:spPr>
          <a:xfrm>
            <a:off x="6400800" y="1280160"/>
            <a:ext cx="5486400" cy="685800"/>
          </a:xfrm>
        </p:spPr>
        <p:txBody>
          <a:bodyPr anchor="b">
            <a:normAutofit/>
          </a:bodyPr>
          <a:lstStyle>
            <a:lvl1pPr marL="0" indent="0">
              <a:buNone/>
              <a:defRPr sz="3000" b="1">
                <a:solidFill>
                  <a:srgbClr val="239CC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80E7CF-5437-5602-FFDA-E0D765B2596B}"/>
              </a:ext>
            </a:extLst>
          </p:cNvPr>
          <p:cNvSpPr>
            <a:spLocks noGrp="1"/>
          </p:cNvSpPr>
          <p:nvPr>
            <p:ph sz="quarter" idx="4"/>
          </p:nvPr>
        </p:nvSpPr>
        <p:spPr>
          <a:xfrm>
            <a:off x="6400800" y="2090140"/>
            <a:ext cx="5486400" cy="370105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8725CF-1DBE-6EED-582A-0786CE7ACEDB}"/>
              </a:ext>
            </a:extLst>
          </p:cNvPr>
          <p:cNvSpPr>
            <a:spLocks noGrp="1"/>
          </p:cNvSpPr>
          <p:nvPr>
            <p:ph type="dt" sz="half" idx="10"/>
          </p:nvPr>
        </p:nvSpPr>
        <p:spPr/>
        <p:txBody>
          <a:bodyPr/>
          <a:lstStyle/>
          <a:p>
            <a:fld id="{041EC14D-7F02-4EE1-A944-7D2914606B42}" type="datetime3">
              <a:rPr lang="en-US" smtClean="0"/>
              <a:t>22 September 2024</a:t>
            </a:fld>
            <a:endParaRPr lang="en-US" dirty="0"/>
          </a:p>
        </p:txBody>
      </p:sp>
      <p:sp>
        <p:nvSpPr>
          <p:cNvPr id="8" name="Footer Placeholder 7">
            <a:extLst>
              <a:ext uri="{FF2B5EF4-FFF2-40B4-BE49-F238E27FC236}">
                <a16:creationId xmlns:a16="http://schemas.microsoft.com/office/drawing/2014/main" id="{F521A390-8474-7BDB-5FAC-52A3BD12EAE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168982-017B-3D90-6798-B688870239B0}"/>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10" name="Picture 9" descr="Background pattern&#10;&#10;Description automatically generated">
            <a:extLst>
              <a:ext uri="{FF2B5EF4-FFF2-40B4-BE49-F238E27FC236}">
                <a16:creationId xmlns:a16="http://schemas.microsoft.com/office/drawing/2014/main" id="{C5BD7015-93D7-7D1B-36F0-B0FE42DD630B}"/>
              </a:ext>
            </a:extLst>
          </p:cNvPr>
          <p:cNvPicPr>
            <a:picLocks noChangeAspect="1"/>
          </p:cNvPicPr>
          <p:nvPr userDrawn="1"/>
        </p:nvPicPr>
        <p:blipFill>
          <a:blip r:embed="rId2"/>
          <a:stretch>
            <a:fillRect/>
          </a:stretch>
        </p:blipFill>
        <p:spPr>
          <a:xfrm rot="10800000">
            <a:off x="0" y="1139998"/>
            <a:ext cx="685801" cy="5714825"/>
          </a:xfrm>
          <a:prstGeom prst="rect">
            <a:avLst/>
          </a:prstGeom>
        </p:spPr>
      </p:pic>
    </p:spTree>
    <p:extLst>
      <p:ext uri="{BB962C8B-B14F-4D97-AF65-F5344CB8AC3E}">
        <p14:creationId xmlns:p14="http://schemas.microsoft.com/office/powerpoint/2010/main" val="98054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D4002-CE85-EDCC-DDD7-0C19E523B4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33239F-662B-11E1-D6BF-98DAA55DEC6B}"/>
              </a:ext>
            </a:extLst>
          </p:cNvPr>
          <p:cNvSpPr>
            <a:spLocks noGrp="1"/>
          </p:cNvSpPr>
          <p:nvPr>
            <p:ph type="dt" sz="half" idx="10"/>
          </p:nvPr>
        </p:nvSpPr>
        <p:spPr/>
        <p:txBody>
          <a:bodyPr/>
          <a:lstStyle/>
          <a:p>
            <a:fld id="{53751770-892A-4515-9921-3E13E9CEF481}" type="datetime3">
              <a:rPr lang="en-US" smtClean="0"/>
              <a:t>22 September 2024</a:t>
            </a:fld>
            <a:endParaRPr lang="en-US" dirty="0"/>
          </a:p>
        </p:txBody>
      </p:sp>
      <p:sp>
        <p:nvSpPr>
          <p:cNvPr id="4" name="Footer Placeholder 3">
            <a:extLst>
              <a:ext uri="{FF2B5EF4-FFF2-40B4-BE49-F238E27FC236}">
                <a16:creationId xmlns:a16="http://schemas.microsoft.com/office/drawing/2014/main" id="{C34FB9CD-6E99-A134-F238-ABEC7AAE38F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FD44C2B-FE66-BA52-BC20-7FF685D8399D}"/>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6" name="Picture 5" descr="Background pattern&#10;&#10;Description automatically generated">
            <a:extLst>
              <a:ext uri="{FF2B5EF4-FFF2-40B4-BE49-F238E27FC236}">
                <a16:creationId xmlns:a16="http://schemas.microsoft.com/office/drawing/2014/main" id="{3D47FD47-E88F-E0FA-EC50-7C557862BAB3}"/>
              </a:ext>
            </a:extLst>
          </p:cNvPr>
          <p:cNvPicPr>
            <a:picLocks noChangeAspect="1"/>
          </p:cNvPicPr>
          <p:nvPr userDrawn="1"/>
        </p:nvPicPr>
        <p:blipFill>
          <a:blip r:embed="rId2"/>
          <a:stretch>
            <a:fillRect/>
          </a:stretch>
        </p:blipFill>
        <p:spPr>
          <a:xfrm rot="10800000">
            <a:off x="-191" y="1139998"/>
            <a:ext cx="685801" cy="5714825"/>
          </a:xfrm>
          <a:prstGeom prst="rect">
            <a:avLst/>
          </a:prstGeom>
        </p:spPr>
      </p:pic>
    </p:spTree>
    <p:extLst>
      <p:ext uri="{BB962C8B-B14F-4D97-AF65-F5344CB8AC3E}">
        <p14:creationId xmlns:p14="http://schemas.microsoft.com/office/powerpoint/2010/main" val="3697266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BB8242-25A1-8286-A7EB-23CA33ABF637}"/>
              </a:ext>
            </a:extLst>
          </p:cNvPr>
          <p:cNvSpPr>
            <a:spLocks noGrp="1"/>
          </p:cNvSpPr>
          <p:nvPr>
            <p:ph type="dt" sz="half" idx="10"/>
          </p:nvPr>
        </p:nvSpPr>
        <p:spPr/>
        <p:txBody>
          <a:bodyPr/>
          <a:lstStyle/>
          <a:p>
            <a:fld id="{024D7BB9-B8BB-4D68-BE0C-36932CA6EBC4}" type="datetime3">
              <a:rPr lang="en-US" smtClean="0"/>
              <a:t>22 September 2024</a:t>
            </a:fld>
            <a:endParaRPr lang="en-US" dirty="0"/>
          </a:p>
        </p:txBody>
      </p:sp>
      <p:sp>
        <p:nvSpPr>
          <p:cNvPr id="3" name="Footer Placeholder 2">
            <a:extLst>
              <a:ext uri="{FF2B5EF4-FFF2-40B4-BE49-F238E27FC236}">
                <a16:creationId xmlns:a16="http://schemas.microsoft.com/office/drawing/2014/main" id="{42DAC646-ADF5-6520-4EFD-7C948E952D2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9E868B6-3A52-998B-4472-EE2A6730A62B}"/>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5" name="Picture 4" descr="Background pattern&#10;&#10;Description automatically generated">
            <a:extLst>
              <a:ext uri="{FF2B5EF4-FFF2-40B4-BE49-F238E27FC236}">
                <a16:creationId xmlns:a16="http://schemas.microsoft.com/office/drawing/2014/main" id="{7F3AEE05-C8E7-7DBA-5EA4-AF56B561CB2F}"/>
              </a:ext>
            </a:extLst>
          </p:cNvPr>
          <p:cNvPicPr>
            <a:picLocks noChangeAspect="1"/>
          </p:cNvPicPr>
          <p:nvPr userDrawn="1"/>
        </p:nvPicPr>
        <p:blipFill>
          <a:blip r:embed="rId2"/>
          <a:stretch>
            <a:fillRect/>
          </a:stretch>
        </p:blipFill>
        <p:spPr>
          <a:xfrm rot="10800000">
            <a:off x="0" y="1139998"/>
            <a:ext cx="685801" cy="5714825"/>
          </a:xfrm>
          <a:prstGeom prst="rect">
            <a:avLst/>
          </a:prstGeom>
        </p:spPr>
      </p:pic>
    </p:spTree>
    <p:extLst>
      <p:ext uri="{BB962C8B-B14F-4D97-AF65-F5344CB8AC3E}">
        <p14:creationId xmlns:p14="http://schemas.microsoft.com/office/powerpoint/2010/main" val="381359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E0E6-989C-D50F-CBC6-F4672D99C6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FED255-256E-8FB4-1170-463C1E55DD83}"/>
              </a:ext>
            </a:extLst>
          </p:cNvPr>
          <p:cNvSpPr>
            <a:spLocks noGrp="1"/>
          </p:cNvSpPr>
          <p:nvPr>
            <p:ph idx="1"/>
          </p:nvPr>
        </p:nvSpPr>
        <p:spPr>
          <a:xfrm>
            <a:off x="5183188" y="457201"/>
            <a:ext cx="65278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3683C4-0D22-616B-3009-20D60B079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B3C69B-99E9-0E0D-B073-369A689A1911}"/>
              </a:ext>
            </a:extLst>
          </p:cNvPr>
          <p:cNvSpPr>
            <a:spLocks noGrp="1"/>
          </p:cNvSpPr>
          <p:nvPr>
            <p:ph type="dt" sz="half" idx="10"/>
          </p:nvPr>
        </p:nvSpPr>
        <p:spPr/>
        <p:txBody>
          <a:bodyPr/>
          <a:lstStyle/>
          <a:p>
            <a:fld id="{569D8CB8-3745-469A-99E7-DF76B2BB4BEA}" type="datetime3">
              <a:rPr lang="en-US" smtClean="0"/>
              <a:t>22 September 2024</a:t>
            </a:fld>
            <a:endParaRPr lang="en-US" dirty="0"/>
          </a:p>
        </p:txBody>
      </p:sp>
      <p:sp>
        <p:nvSpPr>
          <p:cNvPr id="6" name="Footer Placeholder 5">
            <a:extLst>
              <a:ext uri="{FF2B5EF4-FFF2-40B4-BE49-F238E27FC236}">
                <a16:creationId xmlns:a16="http://schemas.microsoft.com/office/drawing/2014/main" id="{50883AE7-CC2B-FD2A-B6F0-85F9ED60DCD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35DBF47-7779-EBDA-AB5C-59D4F0BBD78C}"/>
              </a:ext>
            </a:extLst>
          </p:cNvPr>
          <p:cNvSpPr>
            <a:spLocks noGrp="1"/>
          </p:cNvSpPr>
          <p:nvPr>
            <p:ph type="sldNum" sz="quarter" idx="12"/>
          </p:nvPr>
        </p:nvSpPr>
        <p:spPr/>
        <p:txBody>
          <a:bodyPr/>
          <a:lstStyle/>
          <a:p>
            <a:fld id="{229F4CAC-D959-4100-86DF-E7EAE23743FA}" type="slidenum">
              <a:rPr lang="en-US" smtClean="0"/>
              <a:t>‹#›</a:t>
            </a:fld>
            <a:endParaRPr lang="en-US" dirty="0"/>
          </a:p>
        </p:txBody>
      </p:sp>
      <p:pic>
        <p:nvPicPr>
          <p:cNvPr id="8" name="Picture 7" descr="Background pattern&#10;&#10;Description automatically generated">
            <a:extLst>
              <a:ext uri="{FF2B5EF4-FFF2-40B4-BE49-F238E27FC236}">
                <a16:creationId xmlns:a16="http://schemas.microsoft.com/office/drawing/2014/main" id="{92E6A216-36C2-76B2-C995-175178BDB8CC}"/>
              </a:ext>
            </a:extLst>
          </p:cNvPr>
          <p:cNvPicPr>
            <a:picLocks noChangeAspect="1"/>
          </p:cNvPicPr>
          <p:nvPr userDrawn="1"/>
        </p:nvPicPr>
        <p:blipFill>
          <a:blip r:embed="rId2"/>
          <a:stretch>
            <a:fillRect/>
          </a:stretch>
        </p:blipFill>
        <p:spPr>
          <a:xfrm rot="10800000">
            <a:off x="-191" y="1139998"/>
            <a:ext cx="685801" cy="5714825"/>
          </a:xfrm>
          <a:prstGeom prst="rect">
            <a:avLst/>
          </a:prstGeom>
        </p:spPr>
      </p:pic>
    </p:spTree>
    <p:extLst>
      <p:ext uri="{BB962C8B-B14F-4D97-AF65-F5344CB8AC3E}">
        <p14:creationId xmlns:p14="http://schemas.microsoft.com/office/powerpoint/2010/main" val="1616471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0D0A6F-158A-E425-332D-48419B265889}"/>
              </a:ext>
            </a:extLst>
          </p:cNvPr>
          <p:cNvSpPr>
            <a:spLocks noGrp="1"/>
          </p:cNvSpPr>
          <p:nvPr>
            <p:ph type="title"/>
          </p:nvPr>
        </p:nvSpPr>
        <p:spPr>
          <a:xfrm>
            <a:off x="685800" y="0"/>
            <a:ext cx="11201400" cy="114300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B197142A-8554-758C-04EE-39962E3C66F4}"/>
              </a:ext>
            </a:extLst>
          </p:cNvPr>
          <p:cNvSpPr>
            <a:spLocks noGrp="1"/>
          </p:cNvSpPr>
          <p:nvPr>
            <p:ph type="body" idx="1"/>
          </p:nvPr>
        </p:nvSpPr>
        <p:spPr>
          <a:xfrm>
            <a:off x="685800" y="1280160"/>
            <a:ext cx="11201400" cy="457200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8C8FC2-194D-FB66-0D27-07820F7E50A9}"/>
              </a:ext>
            </a:extLst>
          </p:cNvPr>
          <p:cNvSpPr>
            <a:spLocks noGrp="1"/>
          </p:cNvSpPr>
          <p:nvPr>
            <p:ph type="dt" sz="half" idx="2"/>
          </p:nvPr>
        </p:nvSpPr>
        <p:spPr>
          <a:xfrm>
            <a:off x="685800" y="6356349"/>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BFFBA916-909C-4FB7-B130-4667C919F87A}" type="datetime3">
              <a:rPr lang="en-US" smtClean="0"/>
              <a:t>22 September 2024</a:t>
            </a:fld>
            <a:endParaRPr lang="en-US" dirty="0"/>
          </a:p>
        </p:txBody>
      </p:sp>
      <p:sp>
        <p:nvSpPr>
          <p:cNvPr id="5" name="Footer Placeholder 4">
            <a:extLst>
              <a:ext uri="{FF2B5EF4-FFF2-40B4-BE49-F238E27FC236}">
                <a16:creationId xmlns:a16="http://schemas.microsoft.com/office/drawing/2014/main" id="{91F4F473-AED3-DCF4-2255-2B3706383EC4}"/>
              </a:ext>
            </a:extLst>
          </p:cNvPr>
          <p:cNvSpPr>
            <a:spLocks noGrp="1"/>
          </p:cNvSpPr>
          <p:nvPr>
            <p:ph type="ftr" sz="quarter" idx="3"/>
          </p:nvPr>
        </p:nvSpPr>
        <p:spPr>
          <a:xfrm>
            <a:off x="3613727" y="6356348"/>
            <a:ext cx="6527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DE6D43DF-F1B3-F0A6-0F2A-916B1DD1A944}"/>
              </a:ext>
            </a:extLst>
          </p:cNvPr>
          <p:cNvSpPr>
            <a:spLocks noGrp="1"/>
          </p:cNvSpPr>
          <p:nvPr>
            <p:ph type="sldNum" sz="quarter" idx="4"/>
          </p:nvPr>
        </p:nvSpPr>
        <p:spPr>
          <a:xfrm>
            <a:off x="0" y="3175"/>
            <a:ext cx="685800" cy="1143000"/>
          </a:xfrm>
          <a:prstGeom prst="rect">
            <a:avLst/>
          </a:prstGeom>
          <a:solidFill>
            <a:srgbClr val="386072"/>
          </a:solidFill>
        </p:spPr>
        <p:txBody>
          <a:bodyPr vert="horz" lIns="91440" tIns="45720" rIns="91440" bIns="45720" rtlCol="0" anchor="b"/>
          <a:lstStyle>
            <a:lvl1pPr algn="ctr">
              <a:defRPr sz="2400">
                <a:solidFill>
                  <a:schemeClr val="bg1"/>
                </a:solidFill>
                <a:latin typeface="Arial" panose="020B0604020202020204" pitchFamily="34" charset="0"/>
                <a:cs typeface="Arial" panose="020B0604020202020204" pitchFamily="34" charset="0"/>
              </a:defRPr>
            </a:lvl1pPr>
          </a:lstStyle>
          <a:p>
            <a:fld id="{229F4CAC-D959-4100-86DF-E7EAE23743FA}" type="slidenum">
              <a:rPr lang="en-US" smtClean="0"/>
              <a:pPr/>
              <a:t>‹#›</a:t>
            </a:fld>
            <a:endParaRPr lang="en-US" dirty="0"/>
          </a:p>
        </p:txBody>
      </p:sp>
      <p:pic>
        <p:nvPicPr>
          <p:cNvPr id="7" name="Picture 6">
            <a:extLst>
              <a:ext uri="{FF2B5EF4-FFF2-40B4-BE49-F238E27FC236}">
                <a16:creationId xmlns:a16="http://schemas.microsoft.com/office/drawing/2014/main" id="{0FC30AF4-EEA1-9678-60F1-6C2419B9CEC5}"/>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288512" y="5841888"/>
            <a:ext cx="1903488" cy="1016112"/>
          </a:xfrm>
          <a:prstGeom prst="rect">
            <a:avLst/>
          </a:prstGeom>
        </p:spPr>
      </p:pic>
    </p:spTree>
    <p:extLst>
      <p:ext uri="{BB962C8B-B14F-4D97-AF65-F5344CB8AC3E}">
        <p14:creationId xmlns:p14="http://schemas.microsoft.com/office/powerpoint/2010/main" val="2752693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4400" kern="1200">
          <a:solidFill>
            <a:srgbClr val="38607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Clr>
          <a:srgbClr val="239CCF"/>
        </a:buClr>
        <a:buFont typeface="Arial" panose="020B0604020202020204" pitchFamily="34" charset="0"/>
        <a:buChar char="•"/>
        <a:defRPr sz="2800" kern="1200">
          <a:solidFill>
            <a:srgbClr val="38607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8CC63F"/>
        </a:buClr>
        <a:buFont typeface="Arial" panose="020B0604020202020204" pitchFamily="34" charset="0"/>
        <a:buChar char="–"/>
        <a:defRPr sz="2400" kern="1200">
          <a:solidFill>
            <a:srgbClr val="38607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662D91"/>
        </a:buClr>
        <a:buFont typeface="Wingdings" panose="05000000000000000000" pitchFamily="2" charset="2"/>
        <a:buChar char="§"/>
        <a:defRPr sz="2000" kern="1200">
          <a:solidFill>
            <a:srgbClr val="38607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239CCF"/>
        </a:buClr>
        <a:buFont typeface="Arial" panose="020B0604020202020204" pitchFamily="34" charset="0"/>
        <a:buChar char="•"/>
        <a:defRPr sz="1800" kern="1200">
          <a:solidFill>
            <a:srgbClr val="38607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239CCF"/>
        </a:buClr>
        <a:buFont typeface="Arial" panose="020B0604020202020204" pitchFamily="34" charset="0"/>
        <a:buChar char="•"/>
        <a:defRPr sz="1800" kern="1200">
          <a:solidFill>
            <a:srgbClr val="38607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D608-AED0-9BB0-4777-A807E1F5DD4F}"/>
              </a:ext>
            </a:extLst>
          </p:cNvPr>
          <p:cNvSpPr>
            <a:spLocks noGrp="1"/>
          </p:cNvSpPr>
          <p:nvPr>
            <p:ph type="ctrTitle"/>
          </p:nvPr>
        </p:nvSpPr>
        <p:spPr>
          <a:xfrm>
            <a:off x="432293" y="-348218"/>
            <a:ext cx="11509990" cy="3025219"/>
          </a:xfrm>
        </p:spPr>
        <p:txBody>
          <a:bodyPr>
            <a:normAutofit/>
          </a:bodyPr>
          <a:lstStyle/>
          <a:p>
            <a:r>
              <a:rPr lang="en-US" b="0" i="0" u="none" strike="noStrike" dirty="0">
                <a:solidFill>
                  <a:schemeClr val="bg1"/>
                </a:solidFill>
                <a:effectLst/>
                <a:latin typeface="Calibri" panose="020F0502020204030204" pitchFamily="34" charset="0"/>
              </a:rPr>
              <a:t>Updates on IMPAACT 2016:</a:t>
            </a:r>
            <a:r>
              <a:rPr lang="en-US" sz="6700" b="0" i="0" u="none" strike="noStrike" dirty="0">
                <a:solidFill>
                  <a:schemeClr val="bg1"/>
                </a:solidFill>
                <a:effectLst/>
                <a:latin typeface="Calibri" panose="020F0502020204030204" pitchFamily="34" charset="0"/>
              </a:rPr>
              <a:t> </a:t>
            </a:r>
            <a:br>
              <a:rPr lang="en-US" sz="8000" b="0" i="0" u="none" strike="noStrike" dirty="0">
                <a:solidFill>
                  <a:schemeClr val="bg1"/>
                </a:solidFill>
                <a:effectLst/>
                <a:latin typeface="Calibri" panose="020F0502020204030204" pitchFamily="34" charset="0"/>
              </a:rPr>
            </a:br>
            <a:r>
              <a:rPr lang="en-US" sz="3600" b="0" i="0" u="none" strike="noStrike" dirty="0">
                <a:solidFill>
                  <a:schemeClr val="bg1"/>
                </a:solidFill>
                <a:effectLst/>
                <a:latin typeface="Calibri" panose="020F0502020204030204" pitchFamily="34" charset="0"/>
              </a:rPr>
              <a:t>A Group-Based Intervention to Improve Mental Health and ART Adherence Among Youth Living with HIV in Low Resource Settings</a:t>
            </a:r>
            <a:endParaRPr lang="en-US" sz="3600" dirty="0"/>
          </a:p>
        </p:txBody>
      </p:sp>
      <p:sp>
        <p:nvSpPr>
          <p:cNvPr id="3" name="Subtitle 2">
            <a:extLst>
              <a:ext uri="{FF2B5EF4-FFF2-40B4-BE49-F238E27FC236}">
                <a16:creationId xmlns:a16="http://schemas.microsoft.com/office/drawing/2014/main" id="{99F62029-EC1D-55F2-E5D0-C87447375BCE}"/>
              </a:ext>
            </a:extLst>
          </p:cNvPr>
          <p:cNvSpPr>
            <a:spLocks noGrp="1"/>
          </p:cNvSpPr>
          <p:nvPr>
            <p:ph type="subTitle" idx="1"/>
          </p:nvPr>
        </p:nvSpPr>
        <p:spPr>
          <a:xfrm>
            <a:off x="476362" y="3889509"/>
            <a:ext cx="7455781" cy="1655762"/>
          </a:xfrm>
        </p:spPr>
        <p:txBody>
          <a:bodyPr>
            <a:noAutofit/>
          </a:bodyPr>
          <a:lstStyle/>
          <a:p>
            <a:pPr>
              <a:spcBef>
                <a:spcPts val="0"/>
              </a:spcBef>
            </a:pPr>
            <a:r>
              <a:rPr lang="en-US" sz="2200" b="1" dirty="0">
                <a:solidFill>
                  <a:schemeClr val="bg1"/>
                </a:solidFill>
                <a:latin typeface="+mj-lt"/>
              </a:rPr>
              <a:t>Geri Donenberg, PhD </a:t>
            </a:r>
          </a:p>
          <a:p>
            <a:pPr>
              <a:spcBef>
                <a:spcPts val="0"/>
              </a:spcBef>
            </a:pPr>
            <a:r>
              <a:rPr lang="en-US" sz="2200" dirty="0">
                <a:solidFill>
                  <a:schemeClr val="bg1"/>
                </a:solidFill>
                <a:latin typeface="+mj-lt"/>
              </a:rPr>
              <a:t>Professor and Director, Center for Dissemination and Implementation Science, University of Illinois at Chicago</a:t>
            </a:r>
          </a:p>
          <a:p>
            <a:pPr>
              <a:spcBef>
                <a:spcPts val="0"/>
              </a:spcBef>
            </a:pPr>
            <a:r>
              <a:rPr lang="en-US" sz="2200" dirty="0">
                <a:latin typeface="+mj-lt"/>
              </a:rPr>
              <a:t>Incoming Director, Office of AIDS Research, NIH</a:t>
            </a:r>
            <a:endParaRPr lang="en-US" sz="2200" dirty="0">
              <a:solidFill>
                <a:schemeClr val="bg1"/>
              </a:solidFill>
              <a:latin typeface="+mj-lt"/>
            </a:endParaRPr>
          </a:p>
          <a:p>
            <a:endParaRPr lang="en-US" dirty="0">
              <a:solidFill>
                <a:schemeClr val="bg1"/>
              </a:solidFill>
              <a:latin typeface="+mj-lt"/>
            </a:endParaRPr>
          </a:p>
          <a:p>
            <a:pPr algn="just">
              <a:spcBef>
                <a:spcPts val="0"/>
              </a:spcBef>
            </a:pPr>
            <a:r>
              <a:rPr lang="en-US" sz="2200" b="1" dirty="0">
                <a:solidFill>
                  <a:schemeClr val="bg1"/>
                </a:solidFill>
                <a:latin typeface="+mj-lt"/>
              </a:rPr>
              <a:t>Dorothy Dow, MD, MSc</a:t>
            </a:r>
          </a:p>
          <a:p>
            <a:pPr algn="just">
              <a:spcBef>
                <a:spcPts val="0"/>
              </a:spcBef>
            </a:pPr>
            <a:r>
              <a:rPr lang="en-US" sz="2200" dirty="0">
                <a:solidFill>
                  <a:schemeClr val="bg1"/>
                </a:solidFill>
                <a:latin typeface="+mj-lt"/>
              </a:rPr>
              <a:t>Associate Professor, </a:t>
            </a:r>
          </a:p>
          <a:p>
            <a:pPr algn="just">
              <a:spcBef>
                <a:spcPts val="0"/>
              </a:spcBef>
            </a:pPr>
            <a:r>
              <a:rPr lang="en-US" sz="2200" dirty="0">
                <a:solidFill>
                  <a:schemeClr val="bg1"/>
                </a:solidFill>
                <a:latin typeface="+mj-lt"/>
              </a:rPr>
              <a:t>Duke Pediatric Infectious Diseases </a:t>
            </a:r>
          </a:p>
          <a:p>
            <a:pPr algn="just">
              <a:spcBef>
                <a:spcPts val="0"/>
              </a:spcBef>
            </a:pPr>
            <a:r>
              <a:rPr lang="en-US" sz="2200" dirty="0">
                <a:solidFill>
                  <a:schemeClr val="bg1"/>
                </a:solidFill>
                <a:latin typeface="+mj-lt"/>
              </a:rPr>
              <a:t>Duke Global Health Institute </a:t>
            </a:r>
          </a:p>
          <a:p>
            <a:pPr algn="just">
              <a:spcBef>
                <a:spcPts val="0"/>
              </a:spcBef>
            </a:pPr>
            <a:endParaRPr lang="en-US" dirty="0">
              <a:solidFill>
                <a:schemeClr val="bg1"/>
              </a:solidFill>
              <a:latin typeface="+mj-lt"/>
            </a:endParaRPr>
          </a:p>
          <a:p>
            <a:pPr algn="just">
              <a:spcBef>
                <a:spcPts val="0"/>
              </a:spcBef>
            </a:pPr>
            <a:r>
              <a:rPr lang="en-US" sz="2200" dirty="0">
                <a:solidFill>
                  <a:schemeClr val="bg1"/>
                </a:solidFill>
                <a:latin typeface="+mj-lt"/>
              </a:rPr>
              <a:t>24 September 2024</a:t>
            </a:r>
          </a:p>
        </p:txBody>
      </p:sp>
    </p:spTree>
    <p:extLst>
      <p:ext uri="{BB962C8B-B14F-4D97-AF65-F5344CB8AC3E}">
        <p14:creationId xmlns:p14="http://schemas.microsoft.com/office/powerpoint/2010/main" val="2368464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A33E5-8159-A106-BF7E-F66AE537BB59}"/>
              </a:ext>
            </a:extLst>
          </p:cNvPr>
          <p:cNvSpPr>
            <a:spLocks noGrp="1"/>
          </p:cNvSpPr>
          <p:nvPr>
            <p:ph type="title"/>
          </p:nvPr>
        </p:nvSpPr>
        <p:spPr>
          <a:xfrm>
            <a:off x="1125899" y="-305052"/>
            <a:ext cx="10934921" cy="1520000"/>
          </a:xfrm>
        </p:spPr>
        <p:txBody>
          <a:bodyPr/>
          <a:lstStyle/>
          <a:p>
            <a:r>
              <a:rPr lang="en-US" dirty="0"/>
              <a:t>Preliminary data, Entry criteria </a:t>
            </a:r>
          </a:p>
        </p:txBody>
      </p:sp>
      <p:sp>
        <p:nvSpPr>
          <p:cNvPr id="4" name="Slide Number Placeholder 3">
            <a:extLst>
              <a:ext uri="{FF2B5EF4-FFF2-40B4-BE49-F238E27FC236}">
                <a16:creationId xmlns:a16="http://schemas.microsoft.com/office/drawing/2014/main" id="{8363D169-844A-6B3F-8970-A261A654ECD0}"/>
              </a:ext>
            </a:extLst>
          </p:cNvPr>
          <p:cNvSpPr>
            <a:spLocks noGrp="1"/>
          </p:cNvSpPr>
          <p:nvPr>
            <p:ph type="sldNum" idx="12"/>
          </p:nvPr>
        </p:nvSpPr>
        <p:spPr/>
        <p:txBody>
          <a:bodyPr/>
          <a:lstStyle/>
          <a:p>
            <a:fld id="{00000000-1234-1234-1234-123412341234}" type="slidenum">
              <a:rPr lang="en" smtClean="0"/>
              <a:pPr/>
              <a:t>10</a:t>
            </a:fld>
            <a:endParaRPr lang="en" dirty="0">
              <a:latin typeface="+mn-lt"/>
            </a:endParaRPr>
          </a:p>
        </p:txBody>
      </p:sp>
      <p:graphicFrame>
        <p:nvGraphicFramePr>
          <p:cNvPr id="6" name="Chart 5">
            <a:extLst>
              <a:ext uri="{FF2B5EF4-FFF2-40B4-BE49-F238E27FC236}">
                <a16:creationId xmlns:a16="http://schemas.microsoft.com/office/drawing/2014/main" id="{2BF8485B-4400-E264-4493-635D5DC43AB2}"/>
              </a:ext>
            </a:extLst>
          </p:cNvPr>
          <p:cNvGraphicFramePr/>
          <p:nvPr>
            <p:extLst>
              <p:ext uri="{D42A27DB-BD31-4B8C-83A1-F6EECF244321}">
                <p14:modId xmlns:p14="http://schemas.microsoft.com/office/powerpoint/2010/main" val="3635758942"/>
              </p:ext>
            </p:extLst>
          </p:nvPr>
        </p:nvGraphicFramePr>
        <p:xfrm>
          <a:off x="3923818" y="972272"/>
          <a:ext cx="8437943" cy="462987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3DBD1EB-8FDD-52B1-BA80-D72B3FB74EF9}"/>
              </a:ext>
            </a:extLst>
          </p:cNvPr>
          <p:cNvSpPr txBox="1"/>
          <p:nvPr/>
        </p:nvSpPr>
        <p:spPr>
          <a:xfrm>
            <a:off x="1296365" y="2222339"/>
            <a:ext cx="3460830" cy="3046988"/>
          </a:xfrm>
          <a:prstGeom prst="rect">
            <a:avLst/>
          </a:prstGeom>
          <a:noFill/>
        </p:spPr>
        <p:txBody>
          <a:bodyPr wrap="square" rtlCol="0">
            <a:spAutoFit/>
          </a:bodyPr>
          <a:lstStyle/>
          <a:p>
            <a:r>
              <a:rPr lang="en-US" sz="4800" dirty="0">
                <a:solidFill>
                  <a:srgbClr val="662D91"/>
                </a:solidFill>
              </a:rPr>
              <a:t>71% </a:t>
            </a:r>
            <a:r>
              <a:rPr lang="en-US" dirty="0"/>
              <a:t>screened positive on &gt;1 measure</a:t>
            </a:r>
          </a:p>
          <a:p>
            <a:endParaRPr lang="en-US" sz="2400" dirty="0">
              <a:solidFill>
                <a:srgbClr val="386072"/>
              </a:solidFill>
            </a:endParaRPr>
          </a:p>
          <a:p>
            <a:r>
              <a:rPr lang="en-US" sz="4800" dirty="0">
                <a:solidFill>
                  <a:srgbClr val="386072"/>
                </a:solidFill>
              </a:rPr>
              <a:t>40% </a:t>
            </a:r>
            <a:r>
              <a:rPr lang="en-US" dirty="0"/>
              <a:t>screened positive on all three measures</a:t>
            </a:r>
          </a:p>
          <a:p>
            <a:endParaRPr lang="en-US" dirty="0"/>
          </a:p>
          <a:p>
            <a:endParaRPr lang="en-US" dirty="0"/>
          </a:p>
        </p:txBody>
      </p:sp>
      <p:sp>
        <p:nvSpPr>
          <p:cNvPr id="8" name="TextBox 7">
            <a:extLst>
              <a:ext uri="{FF2B5EF4-FFF2-40B4-BE49-F238E27FC236}">
                <a16:creationId xmlns:a16="http://schemas.microsoft.com/office/drawing/2014/main" id="{67FB9DF9-6DE7-B90C-D56A-A06816DC76F2}"/>
              </a:ext>
            </a:extLst>
          </p:cNvPr>
          <p:cNvSpPr txBox="1"/>
          <p:nvPr/>
        </p:nvSpPr>
        <p:spPr>
          <a:xfrm>
            <a:off x="868101" y="5764195"/>
            <a:ext cx="9144001" cy="830997"/>
          </a:xfrm>
          <a:prstGeom prst="rect">
            <a:avLst/>
          </a:prstGeom>
          <a:noFill/>
        </p:spPr>
        <p:txBody>
          <a:bodyPr wrap="square" rtlCol="0">
            <a:spAutoFit/>
          </a:bodyPr>
          <a:lstStyle/>
          <a:p>
            <a:pPr algn="ctr"/>
            <a:r>
              <a:rPr lang="en-US" sz="2400" dirty="0">
                <a:solidFill>
                  <a:srgbClr val="44646C"/>
                </a:solidFill>
              </a:rPr>
              <a:t>There is a critical need for effective interventions to address the mental health challenges among youth living with HIV.</a:t>
            </a:r>
          </a:p>
        </p:txBody>
      </p:sp>
    </p:spTree>
    <p:extLst>
      <p:ext uri="{BB962C8B-B14F-4D97-AF65-F5344CB8AC3E}">
        <p14:creationId xmlns:p14="http://schemas.microsoft.com/office/powerpoint/2010/main" val="1756815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625C5-11BC-43D3-BD1C-EE891A7E9448}"/>
              </a:ext>
            </a:extLst>
          </p:cNvPr>
          <p:cNvSpPr>
            <a:spLocks noGrp="1"/>
          </p:cNvSpPr>
          <p:nvPr>
            <p:ph type="title"/>
          </p:nvPr>
        </p:nvSpPr>
        <p:spPr>
          <a:xfrm>
            <a:off x="1125900" y="7464"/>
            <a:ext cx="6802758" cy="1520000"/>
          </a:xfrm>
        </p:spPr>
        <p:txBody>
          <a:bodyPr/>
          <a:lstStyle/>
          <a:p>
            <a:r>
              <a:rPr lang="en-US" dirty="0"/>
              <a:t>Caregiver demographics</a:t>
            </a:r>
          </a:p>
        </p:txBody>
      </p:sp>
      <p:sp>
        <p:nvSpPr>
          <p:cNvPr id="3" name="Text Placeholder 2">
            <a:extLst>
              <a:ext uri="{FF2B5EF4-FFF2-40B4-BE49-F238E27FC236}">
                <a16:creationId xmlns:a16="http://schemas.microsoft.com/office/drawing/2014/main" id="{D39CB20F-1938-D94E-B69B-A068DCF27064}"/>
              </a:ext>
            </a:extLst>
          </p:cNvPr>
          <p:cNvSpPr>
            <a:spLocks noGrp="1"/>
          </p:cNvSpPr>
          <p:nvPr>
            <p:ph type="body" idx="1"/>
          </p:nvPr>
        </p:nvSpPr>
        <p:spPr>
          <a:xfrm>
            <a:off x="810227" y="2051433"/>
            <a:ext cx="3923817" cy="4517200"/>
          </a:xfrm>
        </p:spPr>
        <p:txBody>
          <a:bodyPr/>
          <a:lstStyle/>
          <a:p>
            <a:r>
              <a:rPr lang="en-US" sz="2400" dirty="0"/>
              <a:t>90% of youth agreed to caregiver participation</a:t>
            </a:r>
          </a:p>
          <a:p>
            <a:endParaRPr lang="en-US" sz="2400" dirty="0"/>
          </a:p>
          <a:p>
            <a:r>
              <a:rPr lang="en-US" sz="2400" dirty="0"/>
              <a:t>Most caregivers were eager to participate, had excellent attendance, and reported improved communication with their youth</a:t>
            </a:r>
          </a:p>
          <a:p>
            <a:endParaRPr lang="en-US" sz="2800" dirty="0"/>
          </a:p>
        </p:txBody>
      </p:sp>
      <p:sp>
        <p:nvSpPr>
          <p:cNvPr id="4" name="Slide Number Placeholder 3">
            <a:extLst>
              <a:ext uri="{FF2B5EF4-FFF2-40B4-BE49-F238E27FC236}">
                <a16:creationId xmlns:a16="http://schemas.microsoft.com/office/drawing/2014/main" id="{0A8BF971-328F-11F7-CED8-4A3D2A8EE2C6}"/>
              </a:ext>
            </a:extLst>
          </p:cNvPr>
          <p:cNvSpPr>
            <a:spLocks noGrp="1"/>
          </p:cNvSpPr>
          <p:nvPr>
            <p:ph type="sldNum" idx="12"/>
          </p:nvPr>
        </p:nvSpPr>
        <p:spPr/>
        <p:txBody>
          <a:bodyPr/>
          <a:lstStyle/>
          <a:p>
            <a:fld id="{00000000-1234-1234-1234-123412341234}" type="slidenum">
              <a:rPr lang="en" smtClean="0"/>
              <a:pPr/>
              <a:t>11</a:t>
            </a:fld>
            <a:endParaRPr lang="en" dirty="0">
              <a:latin typeface="+mn-lt"/>
            </a:endParaRPr>
          </a:p>
        </p:txBody>
      </p:sp>
      <p:graphicFrame>
        <p:nvGraphicFramePr>
          <p:cNvPr id="5" name="Table 4">
            <a:extLst>
              <a:ext uri="{FF2B5EF4-FFF2-40B4-BE49-F238E27FC236}">
                <a16:creationId xmlns:a16="http://schemas.microsoft.com/office/drawing/2014/main" id="{145809F4-4E5E-8ADD-9F73-7AD5BB110730}"/>
              </a:ext>
            </a:extLst>
          </p:cNvPr>
          <p:cNvGraphicFramePr>
            <a:graphicFrameLocks noGrp="1"/>
          </p:cNvGraphicFramePr>
          <p:nvPr>
            <p:extLst>
              <p:ext uri="{D42A27DB-BD31-4B8C-83A1-F6EECF244321}">
                <p14:modId xmlns:p14="http://schemas.microsoft.com/office/powerpoint/2010/main" val="2979061611"/>
              </p:ext>
            </p:extLst>
          </p:nvPr>
        </p:nvGraphicFramePr>
        <p:xfrm>
          <a:off x="4757196" y="2247269"/>
          <a:ext cx="7148244" cy="3078480"/>
        </p:xfrm>
        <a:graphic>
          <a:graphicData uri="http://schemas.openxmlformats.org/drawingml/2006/table">
            <a:tbl>
              <a:tblPr firstRow="1" bandRow="1">
                <a:tableStyleId>{00A15C55-8517-42AA-B614-E9B94910E393}</a:tableStyleId>
              </a:tblPr>
              <a:tblGrid>
                <a:gridCol w="4126780">
                  <a:extLst>
                    <a:ext uri="{9D8B030D-6E8A-4147-A177-3AD203B41FA5}">
                      <a16:colId xmlns:a16="http://schemas.microsoft.com/office/drawing/2014/main" val="2372316198"/>
                    </a:ext>
                  </a:extLst>
                </a:gridCol>
                <a:gridCol w="3021464">
                  <a:extLst>
                    <a:ext uri="{9D8B030D-6E8A-4147-A177-3AD203B41FA5}">
                      <a16:colId xmlns:a16="http://schemas.microsoft.com/office/drawing/2014/main" val="2528857944"/>
                    </a:ext>
                  </a:extLst>
                </a:gridCol>
              </a:tblGrid>
              <a:tr h="696013">
                <a:tc>
                  <a:txBody>
                    <a:bodyPr/>
                    <a:lstStyle/>
                    <a:p>
                      <a:r>
                        <a:rPr lang="en-US" sz="2000" dirty="0"/>
                        <a:t>Demographics</a:t>
                      </a:r>
                    </a:p>
                  </a:txBody>
                  <a:tcPr/>
                </a:tc>
                <a:tc>
                  <a:txBody>
                    <a:bodyPr/>
                    <a:lstStyle/>
                    <a:p>
                      <a:pPr algn="ctr"/>
                      <a:r>
                        <a:rPr lang="en-US" sz="2000" dirty="0"/>
                        <a:t>Caregivers Enrolled*</a:t>
                      </a:r>
                    </a:p>
                    <a:p>
                      <a:pPr algn="ctr"/>
                      <a:r>
                        <a:rPr lang="en-US" sz="2000" dirty="0"/>
                        <a:t>N=219</a:t>
                      </a:r>
                    </a:p>
                  </a:txBody>
                  <a:tcPr/>
                </a:tc>
                <a:extLst>
                  <a:ext uri="{0D108BD9-81ED-4DB2-BD59-A6C34878D82A}">
                    <a16:rowId xmlns:a16="http://schemas.microsoft.com/office/drawing/2014/main" val="657215007"/>
                  </a:ext>
                </a:extLst>
              </a:tr>
              <a:tr h="386674">
                <a:tc>
                  <a:txBody>
                    <a:bodyPr/>
                    <a:lstStyle/>
                    <a:p>
                      <a:r>
                        <a:rPr lang="en-US" sz="2000" dirty="0"/>
                        <a:t>Age, years median (Q1, Q3)</a:t>
                      </a:r>
                    </a:p>
                  </a:txBody>
                  <a:tcPr/>
                </a:tc>
                <a:tc>
                  <a:txBody>
                    <a:bodyPr/>
                    <a:lstStyle/>
                    <a:p>
                      <a:pPr algn="l"/>
                      <a:r>
                        <a:rPr lang="en-US" sz="2000" dirty="0">
                          <a:effectLst/>
                          <a:latin typeface="Arial" panose="020B0604020202020204" pitchFamily="34" charset="0"/>
                        </a:rPr>
                        <a:t> 42.0 (36.0, 49.0) </a:t>
                      </a:r>
                    </a:p>
                  </a:txBody>
                  <a:tcPr marL="47625" marR="47625" marT="0" marB="0"/>
                </a:tc>
                <a:extLst>
                  <a:ext uri="{0D108BD9-81ED-4DB2-BD59-A6C34878D82A}">
                    <a16:rowId xmlns:a16="http://schemas.microsoft.com/office/drawing/2014/main" val="2372554473"/>
                  </a:ext>
                </a:extLst>
              </a:tr>
              <a:tr h="386674">
                <a:tc>
                  <a:txBody>
                    <a:bodyPr/>
                    <a:lstStyle/>
                    <a:p>
                      <a:r>
                        <a:rPr lang="en-US" sz="2000" dirty="0"/>
                        <a:t>         min, max</a:t>
                      </a:r>
                    </a:p>
                  </a:txBody>
                  <a:tcPr/>
                </a:tc>
                <a:tc>
                  <a:txBody>
                    <a:bodyPr/>
                    <a:lstStyle/>
                    <a:p>
                      <a:pPr algn="l"/>
                      <a:r>
                        <a:rPr lang="en-US" sz="2000" dirty="0"/>
                        <a:t>19, 74</a:t>
                      </a:r>
                    </a:p>
                  </a:txBody>
                  <a:tcPr/>
                </a:tc>
                <a:extLst>
                  <a:ext uri="{0D108BD9-81ED-4DB2-BD59-A6C34878D82A}">
                    <a16:rowId xmlns:a16="http://schemas.microsoft.com/office/drawing/2014/main" val="3812872698"/>
                  </a:ext>
                </a:extLst>
              </a:tr>
              <a:tr h="386674">
                <a:tc>
                  <a:txBody>
                    <a:bodyPr/>
                    <a:lstStyle/>
                    <a:p>
                      <a:r>
                        <a:rPr lang="en-US" sz="2000" dirty="0"/>
                        <a:t>Sex at birth, female</a:t>
                      </a:r>
                    </a:p>
                  </a:txBody>
                  <a:tcPr/>
                </a:tc>
                <a:tc>
                  <a:txBody>
                    <a:bodyPr/>
                    <a:lstStyle/>
                    <a:p>
                      <a:pPr algn="l"/>
                      <a:r>
                        <a:rPr lang="en-US" sz="2000" dirty="0"/>
                        <a:t>191 (87%)</a:t>
                      </a:r>
                    </a:p>
                  </a:txBody>
                  <a:tcPr/>
                </a:tc>
                <a:extLst>
                  <a:ext uri="{0D108BD9-81ED-4DB2-BD59-A6C34878D82A}">
                    <a16:rowId xmlns:a16="http://schemas.microsoft.com/office/drawing/2014/main" val="2178923762"/>
                  </a:ext>
                </a:extLst>
              </a:tr>
              <a:tr h="386674">
                <a:tc>
                  <a:txBody>
                    <a:bodyPr/>
                    <a:lstStyle/>
                    <a:p>
                      <a:r>
                        <a:rPr lang="en-US" sz="2000" dirty="0"/>
                        <a:t>Black African</a:t>
                      </a:r>
                    </a:p>
                  </a:txBody>
                  <a:tcPr/>
                </a:tc>
                <a:tc>
                  <a:txBody>
                    <a:bodyPr/>
                    <a:lstStyle/>
                    <a:p>
                      <a:pPr algn="l"/>
                      <a:r>
                        <a:rPr lang="en-US" sz="2000" dirty="0"/>
                        <a:t>219 (100%)</a:t>
                      </a:r>
                    </a:p>
                  </a:txBody>
                  <a:tcPr/>
                </a:tc>
                <a:extLst>
                  <a:ext uri="{0D108BD9-81ED-4DB2-BD59-A6C34878D82A}">
                    <a16:rowId xmlns:a16="http://schemas.microsoft.com/office/drawing/2014/main" val="3758120943"/>
                  </a:ext>
                </a:extLst>
              </a:tr>
              <a:tr h="386674">
                <a:tc>
                  <a:txBody>
                    <a:bodyPr/>
                    <a:lstStyle/>
                    <a:p>
                      <a:r>
                        <a:rPr lang="en-US" sz="2000" dirty="0"/>
                        <a:t>Attendance to all sessions</a:t>
                      </a:r>
                    </a:p>
                  </a:txBody>
                  <a:tcPr/>
                </a:tc>
                <a:tc>
                  <a:txBody>
                    <a:bodyPr/>
                    <a:lstStyle/>
                    <a:p>
                      <a:pPr algn="l"/>
                      <a:r>
                        <a:rPr lang="en-US" sz="2000" dirty="0"/>
                        <a:t>&gt;95%</a:t>
                      </a:r>
                    </a:p>
                  </a:txBody>
                  <a:tcPr/>
                </a:tc>
                <a:extLst>
                  <a:ext uri="{0D108BD9-81ED-4DB2-BD59-A6C34878D82A}">
                    <a16:rowId xmlns:a16="http://schemas.microsoft.com/office/drawing/2014/main" val="4102021028"/>
                  </a:ext>
                </a:extLst>
              </a:tr>
              <a:tr h="386674">
                <a:tc>
                  <a:txBody>
                    <a:bodyPr/>
                    <a:lstStyle/>
                    <a:p>
                      <a:r>
                        <a:rPr lang="en-US" sz="2000" dirty="0"/>
                        <a:t>Retention, post intervention visit</a:t>
                      </a:r>
                    </a:p>
                  </a:txBody>
                  <a:tcPr/>
                </a:tc>
                <a:tc>
                  <a:txBody>
                    <a:bodyPr/>
                    <a:lstStyle/>
                    <a:p>
                      <a:pPr algn="l"/>
                      <a:r>
                        <a:rPr lang="en-US" sz="2000" dirty="0"/>
                        <a:t>98% to date</a:t>
                      </a:r>
                    </a:p>
                  </a:txBody>
                  <a:tcPr/>
                </a:tc>
                <a:extLst>
                  <a:ext uri="{0D108BD9-81ED-4DB2-BD59-A6C34878D82A}">
                    <a16:rowId xmlns:a16="http://schemas.microsoft.com/office/drawing/2014/main" val="1310417699"/>
                  </a:ext>
                </a:extLst>
              </a:tr>
            </a:tbl>
          </a:graphicData>
        </a:graphic>
      </p:graphicFrame>
    </p:spTree>
    <p:extLst>
      <p:ext uri="{BB962C8B-B14F-4D97-AF65-F5344CB8AC3E}">
        <p14:creationId xmlns:p14="http://schemas.microsoft.com/office/powerpoint/2010/main" val="1614160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BC83C-11E5-BE7C-A9AC-249E99FE046D}"/>
              </a:ext>
            </a:extLst>
          </p:cNvPr>
          <p:cNvSpPr>
            <a:spLocks noGrp="1"/>
          </p:cNvSpPr>
          <p:nvPr>
            <p:ph type="title"/>
          </p:nvPr>
        </p:nvSpPr>
        <p:spPr>
          <a:xfrm>
            <a:off x="1125900" y="7464"/>
            <a:ext cx="8275765" cy="1512536"/>
          </a:xfrm>
        </p:spPr>
        <p:txBody>
          <a:bodyPr/>
          <a:lstStyle/>
          <a:p>
            <a:r>
              <a:rPr lang="en-US" sz="5333" dirty="0"/>
              <a:t>Potential Global Impact</a:t>
            </a:r>
          </a:p>
        </p:txBody>
      </p:sp>
      <p:sp>
        <p:nvSpPr>
          <p:cNvPr id="3" name="Text Placeholder 2">
            <a:extLst>
              <a:ext uri="{FF2B5EF4-FFF2-40B4-BE49-F238E27FC236}">
                <a16:creationId xmlns:a16="http://schemas.microsoft.com/office/drawing/2014/main" id="{2666A476-0EB5-8484-68BC-6483D32B9F42}"/>
              </a:ext>
            </a:extLst>
          </p:cNvPr>
          <p:cNvSpPr>
            <a:spLocks noGrp="1"/>
          </p:cNvSpPr>
          <p:nvPr>
            <p:ph type="body" idx="1"/>
          </p:nvPr>
        </p:nvSpPr>
        <p:spPr>
          <a:xfrm>
            <a:off x="1136918" y="1995055"/>
            <a:ext cx="10861118" cy="4751942"/>
          </a:xfrm>
        </p:spPr>
        <p:txBody>
          <a:bodyPr/>
          <a:lstStyle/>
          <a:p>
            <a:pPr lvl="0"/>
            <a:r>
              <a:rPr lang="en-US" dirty="0">
                <a:latin typeface="Calibri" panose="020F0502020204030204" pitchFamily="34" charset="0"/>
                <a:ea typeface="Source Sans Pro" panose="020B0503030403020204" pitchFamily="34" charset="0"/>
                <a:cs typeface="Calibri" panose="020F0502020204030204" pitchFamily="34" charset="0"/>
              </a:rPr>
              <a:t>Improved mental health for adolescents living with HIV</a:t>
            </a:r>
          </a:p>
          <a:p>
            <a:pPr lvl="0"/>
            <a:r>
              <a:rPr lang="en-US" dirty="0">
                <a:latin typeface="Calibri" panose="020F0502020204030204" pitchFamily="34" charset="0"/>
                <a:ea typeface="Source Sans Pro" panose="020B0503030403020204" pitchFamily="34" charset="0"/>
                <a:cs typeface="Calibri" panose="020F0502020204030204" pitchFamily="34" charset="0"/>
              </a:rPr>
              <a:t>Increased ART adherence and better viral outcomes</a:t>
            </a:r>
          </a:p>
          <a:p>
            <a:pPr lvl="1"/>
            <a:r>
              <a:rPr lang="en-US" dirty="0">
                <a:latin typeface="Calibri" panose="020F0502020204030204" pitchFamily="34" charset="0"/>
                <a:cs typeface="Calibri" panose="020F0502020204030204" pitchFamily="34" charset="0"/>
              </a:rPr>
              <a:t>Reduced transmission to others</a:t>
            </a:r>
          </a:p>
          <a:p>
            <a:pPr lvl="1"/>
            <a:r>
              <a:rPr lang="en-US" dirty="0">
                <a:latin typeface="Calibri" panose="020F0502020204030204" pitchFamily="34" charset="0"/>
                <a:cs typeface="Calibri" panose="020F0502020204030204" pitchFamily="34" charset="0"/>
              </a:rPr>
              <a:t>Prevention of mother-to-child transmission as adolescents become mothers</a:t>
            </a:r>
          </a:p>
          <a:p>
            <a:pPr lvl="1"/>
            <a:r>
              <a:rPr lang="en-US" dirty="0">
                <a:latin typeface="Calibri" panose="020F0502020204030204" pitchFamily="34" charset="0"/>
                <a:cs typeface="Calibri" panose="020F0502020204030204" pitchFamily="34" charset="0"/>
              </a:rPr>
              <a:t>Increased health and productivity for the community</a:t>
            </a:r>
          </a:p>
          <a:p>
            <a:r>
              <a:rPr lang="en-US" dirty="0">
                <a:latin typeface="Calibri" panose="020F0502020204030204" pitchFamily="34" charset="0"/>
                <a:ea typeface="Source Sans Pro" panose="020B0503030403020204" pitchFamily="34" charset="0"/>
                <a:cs typeface="Calibri" panose="020F0502020204030204" pitchFamily="34" charset="0"/>
              </a:rPr>
              <a:t>Scalability (4 countries, 8 sites)</a:t>
            </a:r>
          </a:p>
          <a:p>
            <a:r>
              <a:rPr lang="en-US" dirty="0">
                <a:latin typeface="Calibri" panose="020F0502020204030204" pitchFamily="34" charset="0"/>
                <a:ea typeface="Source Sans Pro" panose="020B0503030403020204" pitchFamily="34" charset="0"/>
                <a:cs typeface="Calibri" panose="020F0502020204030204" pitchFamily="34" charset="0"/>
              </a:rPr>
              <a:t>Capacity development</a:t>
            </a:r>
          </a:p>
          <a:p>
            <a:endParaRPr lang="en-US"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E92B78E6-2FF4-F954-1DD4-138CCBE157CB}"/>
              </a:ext>
            </a:extLst>
          </p:cNvPr>
          <p:cNvSpPr>
            <a:spLocks noGrp="1"/>
          </p:cNvSpPr>
          <p:nvPr>
            <p:ph type="sldNum" idx="12"/>
          </p:nvPr>
        </p:nvSpPr>
        <p:spPr/>
        <p:txBody>
          <a:bodyPr/>
          <a:lstStyle/>
          <a:p>
            <a:fld id="{00000000-1234-1234-1234-123412341234}" type="slidenum">
              <a:rPr lang="en" smtClean="0"/>
              <a:pPr/>
              <a:t>12</a:t>
            </a:fld>
            <a:endParaRPr lang="en" dirty="0">
              <a:latin typeface="+mn-lt"/>
            </a:endParaRPr>
          </a:p>
        </p:txBody>
      </p:sp>
    </p:spTree>
    <p:extLst>
      <p:ext uri="{BB962C8B-B14F-4D97-AF65-F5344CB8AC3E}">
        <p14:creationId xmlns:p14="http://schemas.microsoft.com/office/powerpoint/2010/main" val="1222866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3" name="Google Shape;363;p35"/>
          <p:cNvSpPr txBox="1">
            <a:spLocks noGrp="1"/>
          </p:cNvSpPr>
          <p:nvPr>
            <p:ph type="title"/>
          </p:nvPr>
        </p:nvSpPr>
        <p:spPr>
          <a:xfrm>
            <a:off x="1" y="0"/>
            <a:ext cx="12192100" cy="1033669"/>
          </a:xfrm>
          <a:prstGeom prst="rect">
            <a:avLst/>
          </a:prstGeom>
        </p:spPr>
        <p:txBody>
          <a:bodyPr spcFirstLastPara="1" vert="horz" wrap="square" lIns="121900" tIns="121900" rIns="121900" bIns="121900" rtlCol="0" anchor="t" anchorCtr="0">
            <a:noAutofit/>
          </a:bodyPr>
          <a:lstStyle/>
          <a:p>
            <a:pPr algn="ctr"/>
            <a:r>
              <a:rPr lang="en" sz="5867" b="1" dirty="0">
                <a:solidFill>
                  <a:schemeClr val="tx1"/>
                </a:solidFill>
                <a:latin typeface="Calibri" panose="020F0502020204030204" pitchFamily="34" charset="0"/>
                <a:cs typeface="Calibri" panose="020F0502020204030204" pitchFamily="34" charset="0"/>
              </a:rPr>
              <a:t>Acknowledgments</a:t>
            </a:r>
            <a:endParaRPr sz="5867" b="1" dirty="0">
              <a:solidFill>
                <a:schemeClr val="tx1"/>
              </a:solidFill>
              <a:latin typeface="Calibri" panose="020F0502020204030204" pitchFamily="34" charset="0"/>
              <a:cs typeface="Calibri" panose="020F0502020204030204" pitchFamily="34" charset="0"/>
            </a:endParaRPr>
          </a:p>
        </p:txBody>
      </p:sp>
      <p:sp>
        <p:nvSpPr>
          <p:cNvPr id="364" name="Google Shape;364;p35"/>
          <p:cNvSpPr txBox="1">
            <a:spLocks noGrp="1"/>
          </p:cNvSpPr>
          <p:nvPr>
            <p:ph type="body" idx="1"/>
          </p:nvPr>
        </p:nvSpPr>
        <p:spPr>
          <a:xfrm>
            <a:off x="910137" y="5428268"/>
            <a:ext cx="9319388" cy="1241793"/>
          </a:xfrm>
          <a:prstGeom prst="rect">
            <a:avLst/>
          </a:prstGeom>
        </p:spPr>
        <p:txBody>
          <a:bodyPr spcFirstLastPara="1" vert="horz" wrap="square" lIns="121900" tIns="121900" rIns="121900" bIns="121900" rtlCol="0" anchor="t" anchorCtr="0">
            <a:noAutofit/>
          </a:bodyPr>
          <a:lstStyle/>
          <a:p>
            <a:pPr marL="12700" indent="0">
              <a:spcBef>
                <a:spcPts val="0"/>
              </a:spcBef>
              <a:buNone/>
            </a:pPr>
            <a:r>
              <a:rPr lang="en-US" sz="1200" dirty="0"/>
              <a:t>Overall support for the International Maternal Pediatric Adolescent AIDS Clinical Trials Network (IMPAACT) was provided by the National Institute of Allergy and Infectious Diseases (NIAID) with co-funding from the Eunice Kennedy Shriver National Institute of Child Health and Human Development (NICHD) and the National Institute of Mental Health (NIMH), all components of the National Institutes of Health (NIH), under Award Numbers UM1AI068632-15 (IMPAACT LOC), UM1AI068616-15 (IMPAACT SDMC) and UM1AI106716-09 (IMPAACT LC), and by NICHD contract number HHSN275201800001I. The content is solely the responsibility of the authors and does not necessarily represent the official views of the NIH.</a:t>
            </a:r>
          </a:p>
        </p:txBody>
      </p:sp>
      <p:sp>
        <p:nvSpPr>
          <p:cNvPr id="5" name="Google Shape;364;p35">
            <a:extLst>
              <a:ext uri="{FF2B5EF4-FFF2-40B4-BE49-F238E27FC236}">
                <a16:creationId xmlns:a16="http://schemas.microsoft.com/office/drawing/2014/main" id="{FFD14AA7-3235-4CCF-87B5-06A6293F1348}"/>
              </a:ext>
            </a:extLst>
          </p:cNvPr>
          <p:cNvSpPr txBox="1">
            <a:spLocks/>
          </p:cNvSpPr>
          <p:nvPr/>
        </p:nvSpPr>
        <p:spPr>
          <a:xfrm>
            <a:off x="937845" y="966911"/>
            <a:ext cx="11254155" cy="400143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101597" indent="0" algn="ctr">
              <a:spcBef>
                <a:spcPts val="0"/>
              </a:spcBef>
              <a:buNone/>
            </a:pPr>
            <a:r>
              <a:rPr lang="en-US" sz="3400" dirty="0">
                <a:latin typeface="Calibri" panose="020F0502020204030204" pitchFamily="34" charset="0"/>
                <a:cs typeface="Calibri" panose="020F0502020204030204" pitchFamily="34" charset="0"/>
              </a:rPr>
              <a:t>THANK YOU to the….</a:t>
            </a:r>
          </a:p>
          <a:p>
            <a:pPr marL="0" indent="0" algn="ctr">
              <a:spcBef>
                <a:spcPts val="0"/>
              </a:spcBef>
              <a:buNone/>
            </a:pPr>
            <a:r>
              <a:rPr lang="en-US" sz="3400" dirty="0">
                <a:latin typeface="Calibri" panose="020F0502020204030204" pitchFamily="34" charset="0"/>
                <a:cs typeface="Calibri" panose="020F0502020204030204" pitchFamily="34" charset="0"/>
              </a:rPr>
              <a:t>teams in Botswana, Malawi, South Africa, Zimbabwe;</a:t>
            </a:r>
          </a:p>
          <a:p>
            <a:pPr marL="0" indent="0" algn="ctr">
              <a:spcBef>
                <a:spcPts val="0"/>
              </a:spcBef>
              <a:buNone/>
            </a:pPr>
            <a:r>
              <a:rPr lang="en-US" sz="3400" dirty="0">
                <a:latin typeface="Calibri" panose="020F0502020204030204" pitchFamily="34" charset="0"/>
                <a:cs typeface="Calibri" panose="020F0502020204030204" pitchFamily="34" charset="0"/>
              </a:rPr>
              <a:t>the youth, caregivers, supervisors, and community;</a:t>
            </a:r>
          </a:p>
          <a:p>
            <a:pPr marL="0" indent="0" algn="ctr">
              <a:spcBef>
                <a:spcPts val="0"/>
              </a:spcBef>
              <a:buNone/>
            </a:pPr>
            <a:r>
              <a:rPr lang="en-US" sz="3400" dirty="0">
                <a:latin typeface="Calibri" panose="020F0502020204030204" pitchFamily="34" charset="0"/>
                <a:cs typeface="Calibri" panose="020F0502020204030204" pitchFamily="34" charset="0"/>
              </a:rPr>
              <a:t>Clinical Research Managers, Data Managers, Statisticians, Medical officers</a:t>
            </a:r>
            <a:r>
              <a:rPr lang="en-US" sz="3400" b="0" i="0" u="none" strike="noStrike" dirty="0">
                <a:solidFill>
                  <a:srgbClr val="44646C"/>
                </a:solidFill>
                <a:effectLst/>
                <a:latin typeface="Calibri" panose="020F0502020204030204" pitchFamily="34" charset="0"/>
                <a:cs typeface="Calibri" panose="020F0502020204030204" pitchFamily="34" charset="0"/>
              </a:rPr>
              <a:t>: Ellen Townley, Hans Spiegel&amp; Olga </a:t>
            </a:r>
            <a:r>
              <a:rPr lang="en-US" sz="3400" b="0" i="0" u="none" strike="noStrike" dirty="0" err="1">
                <a:solidFill>
                  <a:srgbClr val="44646C"/>
                </a:solidFill>
                <a:effectLst/>
                <a:latin typeface="Calibri" panose="020F0502020204030204" pitchFamily="34" charset="0"/>
                <a:cs typeface="Calibri" panose="020F0502020204030204" pitchFamily="34" charset="0"/>
              </a:rPr>
              <a:t>Varechtchouk</a:t>
            </a:r>
            <a:r>
              <a:rPr lang="en-US" sz="3400" b="0" i="0" u="none" strike="noStrike" dirty="0">
                <a:solidFill>
                  <a:srgbClr val="44646C"/>
                </a:solidFill>
                <a:effectLst/>
                <a:latin typeface="Calibri" panose="020F0502020204030204" pitchFamily="34" charset="0"/>
                <a:cs typeface="Calibri" panose="020F0502020204030204" pitchFamily="34" charset="0"/>
              </a:rPr>
              <a:t> (DAIDS),</a:t>
            </a:r>
            <a:r>
              <a:rPr lang="en-US" sz="1800" b="0" i="0" u="none" strike="noStrike" dirty="0">
                <a:solidFill>
                  <a:srgbClr val="000000"/>
                </a:solidFill>
                <a:effectLst/>
                <a:latin typeface="Calibri" panose="020F0502020204030204" pitchFamily="34" charset="0"/>
              </a:rPr>
              <a:t> </a:t>
            </a:r>
            <a:r>
              <a:rPr lang="en-US" sz="3400" dirty="0" err="1">
                <a:latin typeface="Calibri" panose="020F0502020204030204" pitchFamily="34" charset="0"/>
                <a:cs typeface="Calibri" panose="020F0502020204030204" pitchFamily="34" charset="0"/>
              </a:rPr>
              <a:t>Pim</a:t>
            </a:r>
            <a:r>
              <a:rPr lang="en-US" sz="3400" dirty="0">
                <a:latin typeface="Calibri" panose="020F0502020204030204" pitchFamily="34" charset="0"/>
                <a:cs typeface="Calibri" panose="020F0502020204030204" pitchFamily="34" charset="0"/>
              </a:rPr>
              <a:t> Brouwers &amp; Susannah Allison (NIMH), Sonia Lee (NICHD); IMPAACT Network leadership.  </a:t>
            </a:r>
          </a:p>
          <a:p>
            <a:pPr marL="101597" indent="0" algn="ctr">
              <a:spcBef>
                <a:spcPts val="0"/>
              </a:spcBef>
              <a:buNone/>
            </a:pPr>
            <a:r>
              <a:rPr lang="en-US" sz="3400" dirty="0">
                <a:latin typeface="Calibri" panose="020F0502020204030204" pitchFamily="34" charset="0"/>
                <a:cs typeface="Calibri" panose="020F0502020204030204" pitchFamily="34" charset="0"/>
              </a:rPr>
              <a:t>We sincerely thank you.</a:t>
            </a:r>
          </a:p>
        </p:txBody>
      </p:sp>
    </p:spTree>
    <p:extLst>
      <p:ext uri="{BB962C8B-B14F-4D97-AF65-F5344CB8AC3E}">
        <p14:creationId xmlns:p14="http://schemas.microsoft.com/office/powerpoint/2010/main" val="4030633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35"/>
          <p:cNvSpPr txBox="1">
            <a:spLocks noGrp="1"/>
          </p:cNvSpPr>
          <p:nvPr>
            <p:ph type="sldNum" idx="12"/>
          </p:nvPr>
        </p:nvSpPr>
        <p:spPr>
          <a:xfrm>
            <a:off x="-100" y="0"/>
            <a:ext cx="892800" cy="1520000"/>
          </a:xfrm>
          <a:prstGeom prst="rect">
            <a:avLst/>
          </a:prstGeom>
          <a:solidFill>
            <a:srgbClr val="386072"/>
          </a:solidFill>
        </p:spPr>
        <p:txBody>
          <a:bodyPr spcFirstLastPara="1" vert="horz" wrap="square" lIns="121900" tIns="121900" rIns="121900" bIns="121900" rtlCol="0" anchor="b" anchorCtr="0">
            <a:noAutofit/>
          </a:bodyPr>
          <a:lstStyle/>
          <a:p>
            <a:fld id="{00000000-1234-1234-1234-123412341234}" type="slidenum">
              <a:rPr lang="en">
                <a:latin typeface="+mj-lt"/>
              </a:rPr>
              <a:pPr/>
              <a:t>14</a:t>
            </a:fld>
            <a:endParaRPr dirty="0">
              <a:latin typeface="+mj-lt"/>
            </a:endParaRPr>
          </a:p>
        </p:txBody>
      </p:sp>
      <p:sp>
        <p:nvSpPr>
          <p:cNvPr id="364" name="Google Shape;364;p35"/>
          <p:cNvSpPr txBox="1">
            <a:spLocks noGrp="1"/>
          </p:cNvSpPr>
          <p:nvPr>
            <p:ph type="body" idx="1"/>
          </p:nvPr>
        </p:nvSpPr>
        <p:spPr>
          <a:xfrm>
            <a:off x="1191493" y="253124"/>
            <a:ext cx="8984973" cy="1197604"/>
          </a:xfrm>
          <a:prstGeom prst="rect">
            <a:avLst/>
          </a:prstGeom>
        </p:spPr>
        <p:txBody>
          <a:bodyPr spcFirstLastPara="1" vert="horz" wrap="square" lIns="121900" tIns="121900" rIns="121900" bIns="121900" rtlCol="0" anchor="t" anchorCtr="0">
            <a:noAutofit/>
          </a:bodyPr>
          <a:lstStyle/>
          <a:p>
            <a:pPr marL="0" indent="0">
              <a:buNone/>
            </a:pPr>
            <a:r>
              <a:rPr lang="en" sz="7200" b="1" dirty="0">
                <a:latin typeface="Calibri" panose="020F0502020204030204" pitchFamily="34" charset="0"/>
                <a:cs typeface="Calibri" panose="020F0502020204030204" pitchFamily="34" charset="0"/>
              </a:rPr>
              <a:t>Questions?</a:t>
            </a:r>
            <a:endParaRPr sz="7200" b="1" dirty="0">
              <a:latin typeface="Calibri" panose="020F0502020204030204" pitchFamily="34" charset="0"/>
              <a:cs typeface="Calibri" panose="020F0502020204030204" pitchFamily="34" charset="0"/>
            </a:endParaRPr>
          </a:p>
        </p:txBody>
      </p:sp>
      <p:pic>
        <p:nvPicPr>
          <p:cNvPr id="8" name="Picture 7" descr="A group of people holding certificates&#10;&#10;Description automatically generated">
            <a:extLst>
              <a:ext uri="{FF2B5EF4-FFF2-40B4-BE49-F238E27FC236}">
                <a16:creationId xmlns:a16="http://schemas.microsoft.com/office/drawing/2014/main" id="{CF7491FE-1BCC-F90B-3FE5-45A1D9426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772" y="1676399"/>
            <a:ext cx="9062457" cy="5070765"/>
          </a:xfrm>
          <a:prstGeom prst="rect">
            <a:avLst/>
          </a:prstGeom>
        </p:spPr>
      </p:pic>
      <p:sp>
        <p:nvSpPr>
          <p:cNvPr id="6" name="TextBox 5">
            <a:extLst>
              <a:ext uri="{FF2B5EF4-FFF2-40B4-BE49-F238E27FC236}">
                <a16:creationId xmlns:a16="http://schemas.microsoft.com/office/drawing/2014/main" id="{6052C557-7239-8B83-636F-3BBBD8B696B8}"/>
              </a:ext>
            </a:extLst>
          </p:cNvPr>
          <p:cNvSpPr txBox="1"/>
          <p:nvPr/>
        </p:nvSpPr>
        <p:spPr>
          <a:xfrm>
            <a:off x="1011382" y="2092036"/>
            <a:ext cx="3906982" cy="2595519"/>
          </a:xfrm>
          <a:prstGeom prst="rect">
            <a:avLst/>
          </a:prstGeom>
          <a:noFill/>
        </p:spPr>
        <p:txBody>
          <a:bodyPr wrap="square" rtlCol="0">
            <a:spAutoFit/>
          </a:bodyPr>
          <a:lstStyle/>
          <a:p>
            <a:pPr marL="317492" indent="-304792">
              <a:spcBef>
                <a:spcPts val="800"/>
              </a:spcBef>
              <a:buSzPts val="1800"/>
              <a:buChar char="▹"/>
            </a:pPr>
            <a:r>
              <a:rPr lang="en-US" sz="3733" b="1" dirty="0">
                <a:solidFill>
                  <a:schemeClr val="bg1"/>
                </a:solidFill>
                <a:latin typeface="Calibri" panose="020F0502020204030204" pitchFamily="34" charset="0"/>
                <a:cs typeface="Calibri" panose="020F0502020204030204" pitchFamily="34" charset="0"/>
              </a:rPr>
              <a:t>Geri Donenberg</a:t>
            </a:r>
          </a:p>
          <a:p>
            <a:pPr marL="12700">
              <a:spcBef>
                <a:spcPts val="800"/>
              </a:spcBef>
              <a:buSzPts val="1800"/>
            </a:pPr>
            <a:r>
              <a:rPr lang="en-US" sz="3200" dirty="0">
                <a:solidFill>
                  <a:schemeClr val="bg1"/>
                </a:solidFill>
                <a:latin typeface="Calibri" panose="020F0502020204030204" pitchFamily="34" charset="0"/>
                <a:cs typeface="Calibri" panose="020F0502020204030204" pitchFamily="34" charset="0"/>
              </a:rPr>
              <a:t>         gerid@uic.edu</a:t>
            </a:r>
          </a:p>
          <a:p>
            <a:pPr marL="317492" indent="-304792">
              <a:spcBef>
                <a:spcPts val="800"/>
              </a:spcBef>
              <a:buSzPts val="1800"/>
              <a:buChar char="▹"/>
            </a:pPr>
            <a:endParaRPr lang="en-US" sz="3200" dirty="0">
              <a:solidFill>
                <a:schemeClr val="bg1"/>
              </a:solidFill>
              <a:latin typeface="Calibri" panose="020F0502020204030204" pitchFamily="34" charset="0"/>
              <a:cs typeface="Calibri" panose="020F0502020204030204" pitchFamily="34" charset="0"/>
            </a:endParaRPr>
          </a:p>
          <a:p>
            <a:endParaRPr lang="en-US" sz="4800" dirty="0">
              <a:solidFill>
                <a:schemeClr val="bg1"/>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5516DF5-D78C-157D-C534-1810338613A4}"/>
              </a:ext>
            </a:extLst>
          </p:cNvPr>
          <p:cNvSpPr txBox="1"/>
          <p:nvPr/>
        </p:nvSpPr>
        <p:spPr>
          <a:xfrm>
            <a:off x="5486399" y="2050473"/>
            <a:ext cx="4322617" cy="2595519"/>
          </a:xfrm>
          <a:prstGeom prst="rect">
            <a:avLst/>
          </a:prstGeom>
          <a:noFill/>
        </p:spPr>
        <p:txBody>
          <a:bodyPr wrap="square" rtlCol="0">
            <a:spAutoFit/>
          </a:bodyPr>
          <a:lstStyle/>
          <a:p>
            <a:pPr marL="317492" indent="-304792">
              <a:spcBef>
                <a:spcPts val="800"/>
              </a:spcBef>
              <a:buSzPts val="1800"/>
              <a:buChar char="▹"/>
            </a:pPr>
            <a:r>
              <a:rPr lang="en-US" sz="3733" b="1" dirty="0">
                <a:solidFill>
                  <a:schemeClr val="bg1"/>
                </a:solidFill>
                <a:latin typeface="Calibri" panose="020F0502020204030204" pitchFamily="34" charset="0"/>
                <a:cs typeface="Calibri" panose="020F0502020204030204" pitchFamily="34" charset="0"/>
              </a:rPr>
              <a:t>Dorothy Dow</a:t>
            </a:r>
          </a:p>
          <a:p>
            <a:pPr marL="12700">
              <a:spcBef>
                <a:spcPts val="800"/>
              </a:spcBef>
              <a:buSzPts val="1800"/>
            </a:pPr>
            <a:r>
              <a:rPr lang="en-US" sz="3200" dirty="0">
                <a:solidFill>
                  <a:schemeClr val="bg1"/>
                </a:solidFill>
                <a:latin typeface="Calibri" panose="020F0502020204030204" pitchFamily="34" charset="0"/>
                <a:cs typeface="Calibri" panose="020F0502020204030204" pitchFamily="34" charset="0"/>
              </a:rPr>
              <a:t> dorothy.dow@duke.edu</a:t>
            </a:r>
          </a:p>
          <a:p>
            <a:pPr marL="317492" indent="-304792">
              <a:spcBef>
                <a:spcPts val="800"/>
              </a:spcBef>
              <a:buSzPts val="1800"/>
              <a:buChar char="▹"/>
            </a:pPr>
            <a:endParaRPr lang="en-US" sz="3200" dirty="0">
              <a:latin typeface="Calibri" panose="020F0502020204030204" pitchFamily="34" charset="0"/>
              <a:cs typeface="Calibri" panose="020F0502020204030204" pitchFamily="34" charset="0"/>
            </a:endParaRPr>
          </a:p>
          <a:p>
            <a:endParaRPr lang="en-US" sz="48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4DC5668B-2F86-54D3-8703-2B8B25AFC278}"/>
              </a:ext>
            </a:extLst>
          </p:cNvPr>
          <p:cNvSpPr txBox="1"/>
          <p:nvPr/>
        </p:nvSpPr>
        <p:spPr>
          <a:xfrm>
            <a:off x="-138545" y="6317673"/>
            <a:ext cx="7204363" cy="369332"/>
          </a:xfrm>
          <a:prstGeom prst="rect">
            <a:avLst/>
          </a:prstGeom>
          <a:noFill/>
        </p:spPr>
        <p:txBody>
          <a:bodyPr wrap="square" rtlCol="0">
            <a:spAutoFit/>
          </a:bodyPr>
          <a:lstStyle/>
          <a:p>
            <a:pPr algn="ctr"/>
            <a:r>
              <a:rPr lang="en-US" dirty="0">
                <a:solidFill>
                  <a:schemeClr val="bg1"/>
                </a:solidFill>
              </a:rPr>
              <a:t>Impaact Annual Meeting, October 2023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1171303" y="0"/>
            <a:ext cx="7840300" cy="1520000"/>
          </a:xfrm>
          <a:prstGeom prst="rect">
            <a:avLst/>
          </a:prstGeom>
        </p:spPr>
        <p:txBody>
          <a:bodyPr spcFirstLastPara="1" vert="horz" wrap="square" lIns="121900" tIns="121900" rIns="121900" bIns="121900" rtlCol="0" anchor="b" anchorCtr="0">
            <a:noAutofit/>
          </a:bodyPr>
          <a:lstStyle/>
          <a:p>
            <a:r>
              <a:rPr lang="en" sz="4800" dirty="0"/>
              <a:t>Scientific Question</a:t>
            </a:r>
            <a:endParaRPr sz="4800" dirty="0"/>
          </a:p>
        </p:txBody>
      </p:sp>
      <p:sp>
        <p:nvSpPr>
          <p:cNvPr id="112" name="Google Shape;112;p17"/>
          <p:cNvSpPr txBox="1">
            <a:spLocks noGrp="1"/>
          </p:cNvSpPr>
          <p:nvPr>
            <p:ph type="body" idx="1"/>
          </p:nvPr>
        </p:nvSpPr>
        <p:spPr>
          <a:xfrm>
            <a:off x="859088" y="1939636"/>
            <a:ext cx="10931130" cy="5259880"/>
          </a:xfrm>
          <a:prstGeom prst="rect">
            <a:avLst/>
          </a:prstGeom>
        </p:spPr>
        <p:txBody>
          <a:bodyPr spcFirstLastPara="1" vert="horz" wrap="square" lIns="121900" tIns="121900" rIns="121900" bIns="121900" rtlCol="0" anchor="t" anchorCtr="0">
            <a:noAutofit/>
          </a:bodyPr>
          <a:lstStyle/>
          <a:p>
            <a:pPr>
              <a:buClr>
                <a:srgbClr val="30A0D0"/>
              </a:buClr>
            </a:pPr>
            <a:r>
              <a:rPr lang="en-US" b="1" dirty="0">
                <a:latin typeface="Calibri" panose="020F0502020204030204" pitchFamily="34" charset="0"/>
                <a:cs typeface="Calibri" panose="020F0502020204030204" pitchFamily="34" charset="0"/>
              </a:rPr>
              <a:t>Can a group-based, peer-led mental health intervention improve mental health outcomes for youth living with HIV?</a:t>
            </a:r>
            <a:endParaRPr lang="en-US" dirty="0">
              <a:latin typeface="Calibri" panose="020F0502020204030204" pitchFamily="34" charset="0"/>
              <a:cs typeface="Calibri" panose="020F0502020204030204" pitchFamily="34" charset="0"/>
            </a:endParaRPr>
          </a:p>
          <a:p>
            <a:pPr lvl="1">
              <a:buClr>
                <a:srgbClr val="30A0D0"/>
              </a:buClr>
              <a:buChar char="▹"/>
            </a:pPr>
            <a:endParaRPr lang="en-US" b="1" dirty="0">
              <a:latin typeface="Calibri" panose="020F0502020204030204" pitchFamily="34" charset="0"/>
              <a:cs typeface="Calibri" panose="020F0502020204030204" pitchFamily="34" charset="0"/>
            </a:endParaRPr>
          </a:p>
          <a:p>
            <a:pPr lvl="1">
              <a:buClr>
                <a:srgbClr val="30A0D0"/>
              </a:buClr>
              <a:buChar char="▹"/>
            </a:pPr>
            <a:r>
              <a:rPr lang="en-US" b="1" dirty="0">
                <a:latin typeface="Calibri" panose="020F0502020204030204" pitchFamily="34" charset="0"/>
                <a:cs typeface="Calibri" panose="020F0502020204030204" pitchFamily="34" charset="0"/>
              </a:rPr>
              <a:t>Population</a:t>
            </a:r>
            <a:r>
              <a:rPr lang="en-US" dirty="0">
                <a:latin typeface="Calibri" panose="020F0502020204030204" pitchFamily="34" charset="0"/>
                <a:cs typeface="Calibri" panose="020F0502020204030204" pitchFamily="34" charset="0"/>
              </a:rPr>
              <a:t>: Youth 15-19 years of age with mental distress</a:t>
            </a:r>
          </a:p>
          <a:p>
            <a:pPr lvl="1">
              <a:buClr>
                <a:srgbClr val="30A0D0"/>
              </a:buClr>
              <a:buChar char="▹"/>
            </a:pPr>
            <a:r>
              <a:rPr lang="en-US" b="1" dirty="0">
                <a:latin typeface="Calibri" panose="020F0502020204030204" pitchFamily="34" charset="0"/>
                <a:cs typeface="Calibri" panose="020F0502020204030204" pitchFamily="34" charset="0"/>
              </a:rPr>
              <a:t>Primary Outcome</a:t>
            </a:r>
            <a:r>
              <a:rPr lang="en-US" dirty="0">
                <a:latin typeface="Calibri" panose="020F0502020204030204" pitchFamily="34" charset="0"/>
                <a:cs typeface="Calibri" panose="020F0502020204030204" pitchFamily="34" charset="0"/>
              </a:rPr>
              <a:t>: Change in mental distress</a:t>
            </a:r>
          </a:p>
          <a:p>
            <a:pPr lvl="1">
              <a:buClr>
                <a:srgbClr val="30A0D0"/>
              </a:buClr>
            </a:pPr>
            <a:r>
              <a:rPr lang="en-US" b="1" dirty="0">
                <a:latin typeface="Calibri" panose="020F0502020204030204" pitchFamily="34" charset="0"/>
                <a:cs typeface="Calibri" panose="020F0502020204030204" pitchFamily="34" charset="0"/>
              </a:rPr>
              <a:t>Secondary Outcome</a:t>
            </a:r>
            <a:r>
              <a:rPr lang="en-US" dirty="0">
                <a:latin typeface="Calibri" panose="020F0502020204030204" pitchFamily="34" charset="0"/>
                <a:cs typeface="Calibri" panose="020F0502020204030204" pitchFamily="34" charset="0"/>
              </a:rPr>
              <a:t>:  Change in objective measures of ART adherence and HIV RNA </a:t>
            </a:r>
          </a:p>
          <a:p>
            <a:pPr>
              <a:spcBef>
                <a:spcPts val="0"/>
              </a:spcBef>
              <a:buClr>
                <a:srgbClr val="30A0D0"/>
              </a:buClr>
            </a:pPr>
            <a:endParaRPr lang="en-US" sz="2667" dirty="0">
              <a:latin typeface="Calibri" panose="020F0502020204030204" pitchFamily="34" charset="0"/>
              <a:cs typeface="Calibri" panose="020F0502020204030204" pitchFamily="34" charset="0"/>
            </a:endParaRPr>
          </a:p>
          <a:p>
            <a:pPr marL="101597" indent="0">
              <a:spcBef>
                <a:spcPts val="0"/>
              </a:spcBef>
              <a:buClr>
                <a:srgbClr val="30A0D0"/>
              </a:buClr>
              <a:buNone/>
            </a:pPr>
            <a:endParaRPr lang="en-US" sz="2667" dirty="0">
              <a:latin typeface="Calibri" panose="020F0502020204030204" pitchFamily="34" charset="0"/>
              <a:cs typeface="Calibri" panose="020F0502020204030204" pitchFamily="34" charset="0"/>
            </a:endParaRPr>
          </a:p>
        </p:txBody>
      </p:sp>
      <p:sp>
        <p:nvSpPr>
          <p:cNvPr id="113" name="Google Shape;113;p17"/>
          <p:cNvSpPr txBox="1">
            <a:spLocks noGrp="1"/>
          </p:cNvSpPr>
          <p:nvPr>
            <p:ph type="sldNum" idx="12"/>
          </p:nvPr>
        </p:nvSpPr>
        <p:spPr>
          <a:xfrm>
            <a:off x="-100" y="0"/>
            <a:ext cx="892800" cy="1520000"/>
          </a:xfrm>
          <a:prstGeom prst="rect">
            <a:avLst/>
          </a:prstGeom>
          <a:solidFill>
            <a:srgbClr val="386072"/>
          </a:solidFill>
        </p:spPr>
        <p:txBody>
          <a:bodyPr spcFirstLastPara="1" vert="horz" wrap="square" lIns="121900" tIns="121900" rIns="121900" bIns="121900" rtlCol="0" anchor="b" anchorCtr="0">
            <a:noAutofit/>
          </a:bodyPr>
          <a:lstStyle/>
          <a:p>
            <a:fld id="{00000000-1234-1234-1234-123412341234}" type="slidenum">
              <a:rPr lang="en">
                <a:latin typeface="+mj-lt"/>
              </a:rPr>
              <a:pPr/>
              <a:t>2</a:t>
            </a:fld>
            <a:endParaRPr dirty="0">
              <a:latin typeface="+mj-lt"/>
            </a:endParaRPr>
          </a:p>
        </p:txBody>
      </p:sp>
    </p:spTree>
    <p:extLst>
      <p:ext uri="{BB962C8B-B14F-4D97-AF65-F5344CB8AC3E}">
        <p14:creationId xmlns:p14="http://schemas.microsoft.com/office/powerpoint/2010/main" val="3977705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1077520" y="342408"/>
            <a:ext cx="11114481" cy="956307"/>
          </a:xfrm>
          <a:prstGeom prst="rect">
            <a:avLst/>
          </a:prstGeom>
        </p:spPr>
        <p:txBody>
          <a:bodyPr spcFirstLastPara="1" vert="horz" wrap="square" lIns="121900" tIns="121900" rIns="121900" bIns="121900" rtlCol="0" anchor="b" anchorCtr="0">
            <a:noAutofit/>
          </a:bodyPr>
          <a:lstStyle/>
          <a:p>
            <a:pPr algn="ctr"/>
            <a:r>
              <a:rPr lang="en" sz="4800" b="1" dirty="0">
                <a:latin typeface="Calibri" panose="020F0502020204030204" pitchFamily="34" charset="0"/>
                <a:cs typeface="Calibri" panose="020F0502020204030204" pitchFamily="34" charset="0"/>
              </a:rPr>
              <a:t>Why is IMPAACT 2016 important? </a:t>
            </a:r>
            <a:endParaRPr sz="4800" b="1" dirty="0">
              <a:latin typeface="Calibri" panose="020F0502020204030204" pitchFamily="34" charset="0"/>
              <a:cs typeface="Calibri" panose="020F0502020204030204" pitchFamily="34" charset="0"/>
            </a:endParaRPr>
          </a:p>
        </p:txBody>
      </p:sp>
      <p:sp>
        <p:nvSpPr>
          <p:cNvPr id="113" name="Google Shape;113;p17"/>
          <p:cNvSpPr txBox="1">
            <a:spLocks noGrp="1"/>
          </p:cNvSpPr>
          <p:nvPr>
            <p:ph type="sldNum" idx="12"/>
          </p:nvPr>
        </p:nvSpPr>
        <p:spPr>
          <a:xfrm>
            <a:off x="-100" y="0"/>
            <a:ext cx="892800" cy="1520000"/>
          </a:xfrm>
          <a:prstGeom prst="rect">
            <a:avLst/>
          </a:prstGeom>
          <a:solidFill>
            <a:srgbClr val="386072"/>
          </a:solidFill>
        </p:spPr>
        <p:txBody>
          <a:bodyPr spcFirstLastPara="1" vert="horz" wrap="square" lIns="121900" tIns="121900" rIns="121900" bIns="121900" rtlCol="0" anchor="b" anchorCtr="0">
            <a:noAutofit/>
          </a:bodyPr>
          <a:lstStyle/>
          <a:p>
            <a:fld id="{00000000-1234-1234-1234-123412341234}" type="slidenum">
              <a:rPr lang="en">
                <a:latin typeface="+mj-lt"/>
              </a:rPr>
              <a:pPr/>
              <a:t>3</a:t>
            </a:fld>
            <a:endParaRPr dirty="0">
              <a:latin typeface="+mj-lt"/>
            </a:endParaRPr>
          </a:p>
        </p:txBody>
      </p:sp>
      <p:sp>
        <p:nvSpPr>
          <p:cNvPr id="10" name="Text Placeholder 2">
            <a:extLst>
              <a:ext uri="{FF2B5EF4-FFF2-40B4-BE49-F238E27FC236}">
                <a16:creationId xmlns:a16="http://schemas.microsoft.com/office/drawing/2014/main" id="{84444FA4-7360-EC82-494D-AC843070B55C}"/>
              </a:ext>
            </a:extLst>
          </p:cNvPr>
          <p:cNvSpPr txBox="1">
            <a:spLocks/>
          </p:cNvSpPr>
          <p:nvPr/>
        </p:nvSpPr>
        <p:spPr>
          <a:xfrm>
            <a:off x="1058954" y="1284861"/>
            <a:ext cx="7773243" cy="506368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dk2"/>
              </a:buClr>
              <a:buSzPts val="2400"/>
              <a:buFont typeface="Source Sans Pro"/>
              <a:buChar char="▹"/>
              <a:defRPr sz="2400" b="0" i="0" u="none" strike="noStrike" cap="none">
                <a:solidFill>
                  <a:schemeClr val="dk1"/>
                </a:solidFill>
                <a:latin typeface="+mn-lt"/>
                <a:ea typeface="Source Sans Pro"/>
                <a:cs typeface="Source Sans Pro"/>
                <a:sym typeface="Source Sans Pro"/>
              </a:defRPr>
            </a:lvl1pPr>
            <a:lvl2pPr marL="914400" marR="0" lvl="1"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dk2"/>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r>
              <a:rPr lang="en-US" sz="3000" dirty="0">
                <a:latin typeface="Calibri" panose="020F0502020204030204" pitchFamily="34" charset="0"/>
                <a:cs typeface="Calibri" panose="020F0502020204030204" pitchFamily="34" charset="0"/>
              </a:rPr>
              <a:t>Adolescents living with HIV </a:t>
            </a:r>
          </a:p>
          <a:p>
            <a:pPr lvl="1"/>
            <a:r>
              <a:rPr lang="en-US" sz="3000" dirty="0">
                <a:latin typeface="Calibri" panose="020F0502020204030204" pitchFamily="34" charset="0"/>
                <a:cs typeface="Calibri" panose="020F0502020204030204" pitchFamily="34" charset="0"/>
              </a:rPr>
              <a:t>key population </a:t>
            </a:r>
          </a:p>
          <a:p>
            <a:pPr lvl="1"/>
            <a:r>
              <a:rPr lang="en-US" sz="3000" dirty="0">
                <a:latin typeface="Calibri" panose="020F0502020204030204" pitchFamily="34" charset="0"/>
                <a:cs typeface="Calibri" panose="020F0502020204030204" pitchFamily="34" charset="0"/>
              </a:rPr>
              <a:t>high risk of virologic failure</a:t>
            </a:r>
          </a:p>
          <a:p>
            <a:pPr marL="533400" lvl="1" indent="0">
              <a:buNone/>
            </a:pPr>
            <a:r>
              <a:rPr lang="en-US" sz="3000" dirty="0">
                <a:latin typeface="Calibri" panose="020F0502020204030204" pitchFamily="34" charset="0"/>
                <a:cs typeface="Calibri" panose="020F0502020204030204" pitchFamily="34" charset="0"/>
              </a:rPr>
              <a:t> </a:t>
            </a:r>
          </a:p>
          <a:p>
            <a:r>
              <a:rPr lang="en-US" sz="3000" dirty="0">
                <a:latin typeface="Calibri" panose="020F0502020204030204" pitchFamily="34" charset="0"/>
                <a:cs typeface="Calibri" panose="020F0502020204030204" pitchFamily="34" charset="0"/>
              </a:rPr>
              <a:t>Mental health challenges </a:t>
            </a:r>
          </a:p>
          <a:p>
            <a:pPr lvl="1"/>
            <a:r>
              <a:rPr lang="en-US" sz="3000" dirty="0">
                <a:latin typeface="Calibri" panose="020F0502020204030204" pitchFamily="34" charset="0"/>
                <a:cs typeface="Calibri" panose="020F0502020204030204" pitchFamily="34" charset="0"/>
              </a:rPr>
              <a:t>~50% present by 14 years-old </a:t>
            </a:r>
          </a:p>
          <a:p>
            <a:pPr lvl="1"/>
            <a:r>
              <a:rPr lang="en-US" sz="3000" dirty="0">
                <a:latin typeface="Calibri" panose="020F0502020204030204" pitchFamily="34" charset="0"/>
                <a:cs typeface="Calibri" panose="020F0502020204030204" pitchFamily="34" charset="0"/>
              </a:rPr>
              <a:t>75% present by 24 years-old</a:t>
            </a:r>
          </a:p>
          <a:p>
            <a:pPr lvl="1"/>
            <a:r>
              <a:rPr lang="en-US" sz="3000" dirty="0">
                <a:latin typeface="Calibri" panose="020F0502020204030204" pitchFamily="34" charset="0"/>
                <a:cs typeface="Calibri" panose="020F0502020204030204" pitchFamily="34" charset="0"/>
              </a:rPr>
              <a:t>overlooked and unaddressed</a:t>
            </a:r>
          </a:p>
          <a:p>
            <a:pPr marL="533400" lvl="1" indent="0">
              <a:buNone/>
            </a:pPr>
            <a:endParaRPr lang="en-US" sz="30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Improving mental health </a:t>
            </a:r>
            <a:r>
              <a:rPr lang="en-US" sz="3000" dirty="0">
                <a:latin typeface="Calibri" panose="020F0502020204030204" pitchFamily="34" charset="0"/>
                <a:cs typeface="Calibri" panose="020F0502020204030204" pitchFamily="34" charset="0"/>
                <a:sym typeface="Wingdings" pitchFamily="2" charset="2"/>
              </a:rPr>
              <a:t>→ ↑ </a:t>
            </a:r>
            <a:r>
              <a:rPr lang="en-US" sz="3000" dirty="0">
                <a:latin typeface="Calibri" panose="020F0502020204030204" pitchFamily="34" charset="0"/>
                <a:cs typeface="Calibri" panose="020F0502020204030204" pitchFamily="34" charset="0"/>
              </a:rPr>
              <a:t>ART adherence </a:t>
            </a:r>
            <a:r>
              <a:rPr lang="en-US" sz="3000" dirty="0">
                <a:latin typeface="Calibri" panose="020F0502020204030204" pitchFamily="34" charset="0"/>
                <a:cs typeface="Calibri" panose="020F0502020204030204" pitchFamily="34" charset="0"/>
                <a:sym typeface="Wingdings" pitchFamily="2" charset="2"/>
              </a:rPr>
              <a:t> better </a:t>
            </a:r>
            <a:r>
              <a:rPr lang="en-US" sz="3000" dirty="0">
                <a:latin typeface="Calibri" panose="020F0502020204030204" pitchFamily="34" charset="0"/>
                <a:cs typeface="Calibri" panose="020F0502020204030204" pitchFamily="34" charset="0"/>
              </a:rPr>
              <a:t>viral outcomes</a:t>
            </a:r>
          </a:p>
          <a:p>
            <a:endParaRPr lang="en-US" sz="3200" dirty="0">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6A356578-B5DF-6D09-7E0E-C2F1E87940B8}"/>
              </a:ext>
            </a:extLst>
          </p:cNvPr>
          <p:cNvGrpSpPr/>
          <p:nvPr/>
        </p:nvGrpSpPr>
        <p:grpSpPr>
          <a:xfrm>
            <a:off x="7384472" y="1690256"/>
            <a:ext cx="4559815" cy="3796144"/>
            <a:chOff x="733529" y="1857643"/>
            <a:chExt cx="7963320" cy="2975095"/>
          </a:xfrm>
        </p:grpSpPr>
        <p:pic>
          <p:nvPicPr>
            <p:cNvPr id="13" name="Picture 12" descr="A close up of a sign&#10;&#10;Description automatically generated">
              <a:extLst>
                <a:ext uri="{FF2B5EF4-FFF2-40B4-BE49-F238E27FC236}">
                  <a16:creationId xmlns:a16="http://schemas.microsoft.com/office/drawing/2014/main" id="{044D525B-5AFF-326C-D5F8-89F09607927A}"/>
                </a:ext>
              </a:extLst>
            </p:cNvPr>
            <p:cNvPicPr>
              <a:picLocks noChangeAspect="1"/>
            </p:cNvPicPr>
            <p:nvPr/>
          </p:nvPicPr>
          <p:blipFill>
            <a:blip r:embed="rId3"/>
            <a:stretch>
              <a:fillRect/>
            </a:stretch>
          </p:blipFill>
          <p:spPr>
            <a:xfrm>
              <a:off x="733529" y="2636191"/>
              <a:ext cx="7772400" cy="2196547"/>
            </a:xfrm>
            <a:prstGeom prst="rect">
              <a:avLst/>
            </a:prstGeom>
          </p:spPr>
        </p:pic>
        <p:pic>
          <p:nvPicPr>
            <p:cNvPr id="15" name="Picture 14" descr="A close up of a logo&#10;&#10;Description automatically generated">
              <a:extLst>
                <a:ext uri="{FF2B5EF4-FFF2-40B4-BE49-F238E27FC236}">
                  <a16:creationId xmlns:a16="http://schemas.microsoft.com/office/drawing/2014/main" id="{707336BE-E604-B705-AA2D-2B313A7AF23B}"/>
                </a:ext>
              </a:extLst>
            </p:cNvPr>
            <p:cNvPicPr>
              <a:picLocks noChangeAspect="1"/>
            </p:cNvPicPr>
            <p:nvPr/>
          </p:nvPicPr>
          <p:blipFill>
            <a:blip r:embed="rId4"/>
            <a:stretch>
              <a:fillRect/>
            </a:stretch>
          </p:blipFill>
          <p:spPr>
            <a:xfrm>
              <a:off x="924449" y="1857643"/>
              <a:ext cx="7772400" cy="1231064"/>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153C2A-3D8D-8F4E-B988-371FB18337BD}"/>
              </a:ext>
            </a:extLst>
          </p:cNvPr>
          <p:cNvSpPr>
            <a:spLocks noGrp="1"/>
          </p:cNvSpPr>
          <p:nvPr>
            <p:ph type="body" sz="quarter" idx="10"/>
          </p:nvPr>
        </p:nvSpPr>
        <p:spPr>
          <a:xfrm>
            <a:off x="1049175" y="1094780"/>
            <a:ext cx="3708400" cy="4246385"/>
          </a:xfrm>
        </p:spPr>
        <p:txBody>
          <a:bodyPr>
            <a:normAutofit/>
          </a:bodyPr>
          <a:lstStyle/>
          <a:p>
            <a:pPr marL="380990" indent="-380990">
              <a:buFont typeface="Arial" panose="020B0604020202020204" pitchFamily="34" charset="0"/>
              <a:buChar char="•"/>
            </a:pPr>
            <a:r>
              <a:rPr lang="en-US" sz="7200" dirty="0"/>
              <a:t>4</a:t>
            </a:r>
            <a:r>
              <a:rPr lang="en-US" sz="2800" dirty="0"/>
              <a:t> </a:t>
            </a:r>
            <a:r>
              <a:rPr lang="en-US" sz="3600" dirty="0"/>
              <a:t>countries</a:t>
            </a:r>
          </a:p>
          <a:p>
            <a:pPr marL="380990" indent="-380990">
              <a:buFont typeface="Arial" panose="020B0604020202020204" pitchFamily="34" charset="0"/>
              <a:buChar char="•"/>
            </a:pPr>
            <a:endParaRPr lang="en-US" sz="2800" dirty="0"/>
          </a:p>
          <a:p>
            <a:pPr marL="380990" indent="-380990">
              <a:buFont typeface="Arial" panose="020B0604020202020204" pitchFamily="34" charset="0"/>
              <a:buChar char="•"/>
            </a:pPr>
            <a:endParaRPr lang="en-US" sz="2800" dirty="0"/>
          </a:p>
          <a:p>
            <a:pPr marL="380990" indent="-380990">
              <a:buFont typeface="Arial" panose="020B0604020202020204" pitchFamily="34" charset="0"/>
              <a:buChar char="•"/>
            </a:pPr>
            <a:endParaRPr lang="en-US" sz="2800" dirty="0"/>
          </a:p>
          <a:p>
            <a:endParaRPr lang="en-US" dirty="0"/>
          </a:p>
          <a:p>
            <a:pPr marL="380990" indent="-38099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873CE739-BDDC-0F4F-AAC1-FA38311E6BAB}"/>
              </a:ext>
            </a:extLst>
          </p:cNvPr>
          <p:cNvSpPr>
            <a:spLocks noGrp="1"/>
          </p:cNvSpPr>
          <p:nvPr>
            <p:ph type="title"/>
          </p:nvPr>
        </p:nvSpPr>
        <p:spPr>
          <a:xfrm>
            <a:off x="1025366" y="-121185"/>
            <a:ext cx="6212715" cy="1050916"/>
          </a:xfrm>
        </p:spPr>
        <p:txBody>
          <a:bodyPr>
            <a:noAutofit/>
          </a:bodyPr>
          <a:lstStyle/>
          <a:p>
            <a:r>
              <a:rPr lang="en-US" sz="5000" dirty="0"/>
              <a:t>Study Location</a:t>
            </a:r>
          </a:p>
        </p:txBody>
      </p:sp>
      <p:pic>
        <p:nvPicPr>
          <p:cNvPr id="4" name="Graphic 3" descr="Marker with solid fill">
            <a:extLst>
              <a:ext uri="{FF2B5EF4-FFF2-40B4-BE49-F238E27FC236}">
                <a16:creationId xmlns:a16="http://schemas.microsoft.com/office/drawing/2014/main" id="{BEB066F6-2B7B-254E-8A63-9F1F510801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7592" y="4088329"/>
            <a:ext cx="914400" cy="914400"/>
          </a:xfrm>
          <a:prstGeom prst="rect">
            <a:avLst/>
          </a:prstGeom>
        </p:spPr>
      </p:pic>
      <p:pic>
        <p:nvPicPr>
          <p:cNvPr id="5" name="Graphic 4" descr="Marker with solid fill">
            <a:extLst>
              <a:ext uri="{FF2B5EF4-FFF2-40B4-BE49-F238E27FC236}">
                <a16:creationId xmlns:a16="http://schemas.microsoft.com/office/drawing/2014/main" id="{C54C3357-3322-2549-B5E0-A00AFF4382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74008" y="4407040"/>
            <a:ext cx="914400" cy="914400"/>
          </a:xfrm>
          <a:prstGeom prst="rect">
            <a:avLst/>
          </a:prstGeom>
        </p:spPr>
      </p:pic>
      <p:pic>
        <p:nvPicPr>
          <p:cNvPr id="6" name="Graphic 5" descr="Marker with solid fill">
            <a:extLst>
              <a:ext uri="{FF2B5EF4-FFF2-40B4-BE49-F238E27FC236}">
                <a16:creationId xmlns:a16="http://schemas.microsoft.com/office/drawing/2014/main" id="{75D0110A-4EFC-2A45-86AC-B1DEC9C5E9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11177" y="3564536"/>
            <a:ext cx="914400" cy="914400"/>
          </a:xfrm>
          <a:prstGeom prst="rect">
            <a:avLst/>
          </a:prstGeom>
        </p:spPr>
      </p:pic>
      <p:pic>
        <p:nvPicPr>
          <p:cNvPr id="8" name="Graphic 7" descr="Marker with solid fill">
            <a:extLst>
              <a:ext uri="{FF2B5EF4-FFF2-40B4-BE49-F238E27FC236}">
                <a16:creationId xmlns:a16="http://schemas.microsoft.com/office/drawing/2014/main" id="{4414A492-634C-454A-AA98-F57B9605BA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68429" y="5052141"/>
            <a:ext cx="914400" cy="914400"/>
          </a:xfrm>
          <a:prstGeom prst="rect">
            <a:avLst/>
          </a:prstGeom>
        </p:spPr>
      </p:pic>
      <p:sp>
        <p:nvSpPr>
          <p:cNvPr id="12" name="TextBox 11">
            <a:extLst>
              <a:ext uri="{FF2B5EF4-FFF2-40B4-BE49-F238E27FC236}">
                <a16:creationId xmlns:a16="http://schemas.microsoft.com/office/drawing/2014/main" id="{DCE66B13-DFDD-8D4C-889E-011610773803}"/>
              </a:ext>
            </a:extLst>
          </p:cNvPr>
          <p:cNvSpPr txBox="1"/>
          <p:nvPr/>
        </p:nvSpPr>
        <p:spPr>
          <a:xfrm>
            <a:off x="2081619" y="2394242"/>
            <a:ext cx="3614101" cy="1815882"/>
          </a:xfrm>
          <a:prstGeom prst="rect">
            <a:avLst/>
          </a:prstGeom>
          <a:noFill/>
        </p:spPr>
        <p:txBody>
          <a:bodyPr wrap="square" rtlCol="0">
            <a:spAutoFit/>
          </a:bodyPr>
          <a:lstStyle/>
          <a:p>
            <a:pPr marL="380990" indent="-380990">
              <a:buFont typeface="Arial" panose="020B0604020202020204" pitchFamily="34" charset="0"/>
              <a:buChar char="•"/>
            </a:pPr>
            <a:r>
              <a:rPr lang="en-US" sz="2800" b="1" dirty="0">
                <a:solidFill>
                  <a:schemeClr val="bg2">
                    <a:lumMod val="20000"/>
                    <a:lumOff val="80000"/>
                  </a:schemeClr>
                </a:solidFill>
              </a:rPr>
              <a:t>Malawi</a:t>
            </a:r>
          </a:p>
          <a:p>
            <a:pPr marL="380990" indent="-380990">
              <a:buFont typeface="Arial" panose="020B0604020202020204" pitchFamily="34" charset="0"/>
              <a:buChar char="•"/>
            </a:pPr>
            <a:r>
              <a:rPr lang="en-US" sz="2800" b="1" dirty="0">
                <a:solidFill>
                  <a:srgbClr val="8CC63F"/>
                </a:solidFill>
              </a:rPr>
              <a:t>Zimbabwe</a:t>
            </a:r>
          </a:p>
          <a:p>
            <a:pPr marL="380990" indent="-380990">
              <a:buFont typeface="Arial" panose="020B0604020202020204" pitchFamily="34" charset="0"/>
              <a:buChar char="•"/>
            </a:pPr>
            <a:r>
              <a:rPr lang="en-US" sz="2800" b="1" dirty="0">
                <a:solidFill>
                  <a:srgbClr val="662D91"/>
                </a:solidFill>
              </a:rPr>
              <a:t>Botswana</a:t>
            </a:r>
          </a:p>
          <a:p>
            <a:pPr marL="380990" indent="-380990">
              <a:buFont typeface="Arial" panose="020B0604020202020204" pitchFamily="34" charset="0"/>
              <a:buChar char="•"/>
            </a:pPr>
            <a:r>
              <a:rPr lang="en-US" sz="2800" b="1" dirty="0">
                <a:solidFill>
                  <a:srgbClr val="FFFF00"/>
                </a:solidFill>
              </a:rPr>
              <a:t>South Africa</a:t>
            </a:r>
          </a:p>
        </p:txBody>
      </p:sp>
      <p:sp>
        <p:nvSpPr>
          <p:cNvPr id="7" name="Text Placeholder 1">
            <a:extLst>
              <a:ext uri="{FF2B5EF4-FFF2-40B4-BE49-F238E27FC236}">
                <a16:creationId xmlns:a16="http://schemas.microsoft.com/office/drawing/2014/main" id="{5176A6EF-5387-CAB6-424F-9CA222324BE1}"/>
              </a:ext>
            </a:extLst>
          </p:cNvPr>
          <p:cNvSpPr txBox="1">
            <a:spLocks/>
          </p:cNvSpPr>
          <p:nvPr/>
        </p:nvSpPr>
        <p:spPr>
          <a:xfrm>
            <a:off x="1036322" y="4307595"/>
            <a:ext cx="3708400" cy="327201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Clr>
                <a:srgbClr val="239CCF"/>
              </a:buClr>
              <a:buFont typeface="Arial" panose="020B0604020202020204" pitchFamily="34" charset="0"/>
              <a:buNone/>
              <a:defRPr sz="2000" kern="1200">
                <a:solidFill>
                  <a:schemeClr val="tx1"/>
                </a:solidFill>
                <a:latin typeface="+mn-lt"/>
                <a:ea typeface="+mn-ea"/>
                <a:cs typeface="Arial" panose="020B0604020202020204" pitchFamily="34" charset="0"/>
              </a:defRPr>
            </a:lvl1pPr>
            <a:lvl2pPr marL="457189" indent="0" algn="l" defTabSz="914400" rtl="0" eaLnBrk="1" latinLnBrk="0" hangingPunct="1">
              <a:lnSpc>
                <a:spcPct val="100000"/>
              </a:lnSpc>
              <a:spcBef>
                <a:spcPts val="500"/>
              </a:spcBef>
              <a:buClr>
                <a:srgbClr val="8CC63F"/>
              </a:buClr>
              <a:buFont typeface="Arial" panose="020B0604020202020204" pitchFamily="34" charset="0"/>
              <a:buNone/>
              <a:defRPr sz="2400" kern="1200">
                <a:solidFill>
                  <a:srgbClr val="386072"/>
                </a:solidFill>
                <a:latin typeface="Arial" panose="020B0604020202020204" pitchFamily="34" charset="0"/>
                <a:ea typeface="+mn-ea"/>
                <a:cs typeface="Arial" panose="020B0604020202020204" pitchFamily="34" charset="0"/>
              </a:defRPr>
            </a:lvl2pPr>
            <a:lvl3pPr marL="914377" indent="0" algn="l" defTabSz="914400" rtl="0" eaLnBrk="1" latinLnBrk="0" hangingPunct="1">
              <a:lnSpc>
                <a:spcPct val="100000"/>
              </a:lnSpc>
              <a:spcBef>
                <a:spcPts val="500"/>
              </a:spcBef>
              <a:buClr>
                <a:srgbClr val="662D91"/>
              </a:buClr>
              <a:buFont typeface="Wingdings" panose="05000000000000000000" pitchFamily="2" charset="2"/>
              <a:buNone/>
              <a:defRPr sz="2000" kern="1200">
                <a:solidFill>
                  <a:srgbClr val="386072"/>
                </a:solidFill>
                <a:latin typeface="Arial" panose="020B0604020202020204" pitchFamily="34" charset="0"/>
                <a:ea typeface="+mn-ea"/>
                <a:cs typeface="Arial" panose="020B0604020202020204" pitchFamily="34" charset="0"/>
              </a:defRPr>
            </a:lvl3pPr>
            <a:lvl4pPr marL="1371566" indent="0" algn="l" defTabSz="914400" rtl="0" eaLnBrk="1" latinLnBrk="0" hangingPunct="1">
              <a:lnSpc>
                <a:spcPct val="100000"/>
              </a:lnSpc>
              <a:spcBef>
                <a:spcPts val="500"/>
              </a:spcBef>
              <a:buClr>
                <a:srgbClr val="239CCF"/>
              </a:buClr>
              <a:buFont typeface="Arial" panose="020B0604020202020204" pitchFamily="34" charset="0"/>
              <a:buNone/>
              <a:defRPr sz="1800" kern="1200">
                <a:solidFill>
                  <a:srgbClr val="386072"/>
                </a:solidFill>
                <a:latin typeface="Arial" panose="020B0604020202020204" pitchFamily="34" charset="0"/>
                <a:ea typeface="+mn-ea"/>
                <a:cs typeface="Arial" panose="020B0604020202020204" pitchFamily="34" charset="0"/>
              </a:defRPr>
            </a:lvl4pPr>
            <a:lvl5pPr marL="1828754" indent="0" algn="l" defTabSz="914400" rtl="0" eaLnBrk="1" latinLnBrk="0" hangingPunct="1">
              <a:lnSpc>
                <a:spcPct val="100000"/>
              </a:lnSpc>
              <a:spcBef>
                <a:spcPts val="500"/>
              </a:spcBef>
              <a:buClr>
                <a:srgbClr val="239CCF"/>
              </a:buClr>
              <a:buFont typeface="Arial" panose="020B0604020202020204" pitchFamily="34" charset="0"/>
              <a:buNone/>
              <a:defRPr sz="1800" kern="1200">
                <a:solidFill>
                  <a:srgbClr val="38607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0990" indent="-380990">
              <a:buFont typeface="Arial" panose="020B0604020202020204" pitchFamily="34" charset="0"/>
              <a:buChar char="•"/>
            </a:pPr>
            <a:r>
              <a:rPr lang="en-US" sz="7200" dirty="0"/>
              <a:t>8</a:t>
            </a:r>
            <a:r>
              <a:rPr lang="en-US" sz="2800" dirty="0"/>
              <a:t> </a:t>
            </a:r>
            <a:r>
              <a:rPr lang="en-US" sz="3600" dirty="0"/>
              <a:t>sites</a:t>
            </a:r>
          </a:p>
          <a:p>
            <a:pPr marL="380990" indent="-380990">
              <a:buFont typeface="Arial" panose="020B0604020202020204" pitchFamily="34" charset="0"/>
              <a:buChar char="•"/>
            </a:pPr>
            <a:endParaRPr lang="en-US" sz="2800" dirty="0"/>
          </a:p>
          <a:p>
            <a:pPr marL="380990" indent="-380990">
              <a:buFont typeface="Arial" panose="020B0604020202020204" pitchFamily="34" charset="0"/>
              <a:buChar char="•"/>
            </a:pPr>
            <a:endParaRPr lang="en-US" sz="2800" dirty="0"/>
          </a:p>
          <a:p>
            <a:pPr marL="380990" indent="-380990">
              <a:buFont typeface="Arial" panose="020B0604020202020204" pitchFamily="34" charset="0"/>
              <a:buChar char="•"/>
            </a:pPr>
            <a:endParaRPr lang="en-US" sz="2800" dirty="0"/>
          </a:p>
          <a:p>
            <a:endParaRPr lang="en-US" dirty="0"/>
          </a:p>
          <a:p>
            <a:pPr marL="380990" indent="-380990">
              <a:buFont typeface="Arial" panose="020B0604020202020204" pitchFamily="34" charset="0"/>
              <a:buChar char="•"/>
            </a:pPr>
            <a:endParaRPr lang="en-US" dirty="0"/>
          </a:p>
        </p:txBody>
      </p:sp>
      <p:sp>
        <p:nvSpPr>
          <p:cNvPr id="9" name="Text Placeholder 1">
            <a:extLst>
              <a:ext uri="{FF2B5EF4-FFF2-40B4-BE49-F238E27FC236}">
                <a16:creationId xmlns:a16="http://schemas.microsoft.com/office/drawing/2014/main" id="{FD61B47F-39F0-EA40-BCF4-BA789080841D}"/>
              </a:ext>
            </a:extLst>
          </p:cNvPr>
          <p:cNvSpPr txBox="1">
            <a:spLocks/>
          </p:cNvSpPr>
          <p:nvPr/>
        </p:nvSpPr>
        <p:spPr>
          <a:xfrm>
            <a:off x="1045503" y="5715918"/>
            <a:ext cx="3708400" cy="327201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Clr>
                <a:srgbClr val="239CCF"/>
              </a:buClr>
              <a:buFont typeface="Arial" panose="020B0604020202020204" pitchFamily="34" charset="0"/>
              <a:buNone/>
              <a:defRPr sz="2000" kern="1200">
                <a:solidFill>
                  <a:schemeClr val="tx1"/>
                </a:solidFill>
                <a:latin typeface="+mn-lt"/>
                <a:ea typeface="+mn-ea"/>
                <a:cs typeface="Arial" panose="020B0604020202020204" pitchFamily="34" charset="0"/>
              </a:defRPr>
            </a:lvl1pPr>
            <a:lvl2pPr marL="457189" indent="0" algn="l" defTabSz="914400" rtl="0" eaLnBrk="1" latinLnBrk="0" hangingPunct="1">
              <a:lnSpc>
                <a:spcPct val="100000"/>
              </a:lnSpc>
              <a:spcBef>
                <a:spcPts val="500"/>
              </a:spcBef>
              <a:buClr>
                <a:srgbClr val="8CC63F"/>
              </a:buClr>
              <a:buFont typeface="Arial" panose="020B0604020202020204" pitchFamily="34" charset="0"/>
              <a:buNone/>
              <a:defRPr sz="2400" kern="1200">
                <a:solidFill>
                  <a:srgbClr val="386072"/>
                </a:solidFill>
                <a:latin typeface="Arial" panose="020B0604020202020204" pitchFamily="34" charset="0"/>
                <a:ea typeface="+mn-ea"/>
                <a:cs typeface="Arial" panose="020B0604020202020204" pitchFamily="34" charset="0"/>
              </a:defRPr>
            </a:lvl2pPr>
            <a:lvl3pPr marL="914377" indent="0" algn="l" defTabSz="914400" rtl="0" eaLnBrk="1" latinLnBrk="0" hangingPunct="1">
              <a:lnSpc>
                <a:spcPct val="100000"/>
              </a:lnSpc>
              <a:spcBef>
                <a:spcPts val="500"/>
              </a:spcBef>
              <a:buClr>
                <a:srgbClr val="662D91"/>
              </a:buClr>
              <a:buFont typeface="Wingdings" panose="05000000000000000000" pitchFamily="2" charset="2"/>
              <a:buNone/>
              <a:defRPr sz="2000" kern="1200">
                <a:solidFill>
                  <a:srgbClr val="386072"/>
                </a:solidFill>
                <a:latin typeface="Arial" panose="020B0604020202020204" pitchFamily="34" charset="0"/>
                <a:ea typeface="+mn-ea"/>
                <a:cs typeface="Arial" panose="020B0604020202020204" pitchFamily="34" charset="0"/>
              </a:defRPr>
            </a:lvl3pPr>
            <a:lvl4pPr marL="1371566" indent="0" algn="l" defTabSz="914400" rtl="0" eaLnBrk="1" latinLnBrk="0" hangingPunct="1">
              <a:lnSpc>
                <a:spcPct val="100000"/>
              </a:lnSpc>
              <a:spcBef>
                <a:spcPts val="500"/>
              </a:spcBef>
              <a:buClr>
                <a:srgbClr val="239CCF"/>
              </a:buClr>
              <a:buFont typeface="Arial" panose="020B0604020202020204" pitchFamily="34" charset="0"/>
              <a:buNone/>
              <a:defRPr sz="1800" kern="1200">
                <a:solidFill>
                  <a:srgbClr val="386072"/>
                </a:solidFill>
                <a:latin typeface="Arial" panose="020B0604020202020204" pitchFamily="34" charset="0"/>
                <a:ea typeface="+mn-ea"/>
                <a:cs typeface="Arial" panose="020B0604020202020204" pitchFamily="34" charset="0"/>
              </a:defRPr>
            </a:lvl4pPr>
            <a:lvl5pPr marL="1828754" indent="0" algn="l" defTabSz="914400" rtl="0" eaLnBrk="1" latinLnBrk="0" hangingPunct="1">
              <a:lnSpc>
                <a:spcPct val="100000"/>
              </a:lnSpc>
              <a:spcBef>
                <a:spcPts val="500"/>
              </a:spcBef>
              <a:buClr>
                <a:srgbClr val="239CCF"/>
              </a:buClr>
              <a:buFont typeface="Arial" panose="020B0604020202020204" pitchFamily="34" charset="0"/>
              <a:buNone/>
              <a:defRPr sz="1800" kern="1200">
                <a:solidFill>
                  <a:srgbClr val="38607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0990" indent="-380990">
              <a:buFont typeface="Arial" panose="020B0604020202020204" pitchFamily="34" charset="0"/>
              <a:buChar char="•"/>
            </a:pPr>
            <a:r>
              <a:rPr lang="en-US" sz="7200" dirty="0"/>
              <a:t>5</a:t>
            </a:r>
            <a:r>
              <a:rPr lang="en-US" sz="2800" dirty="0"/>
              <a:t> </a:t>
            </a:r>
            <a:r>
              <a:rPr lang="en-US" sz="3600" dirty="0"/>
              <a:t>languages</a:t>
            </a:r>
          </a:p>
          <a:p>
            <a:pPr marL="380990" indent="-380990">
              <a:buFont typeface="Arial" panose="020B0604020202020204" pitchFamily="34" charset="0"/>
              <a:buChar char="•"/>
            </a:pPr>
            <a:endParaRPr lang="en-US" sz="2800" dirty="0"/>
          </a:p>
          <a:p>
            <a:pPr marL="380990" indent="-380990">
              <a:buFont typeface="Arial" panose="020B0604020202020204" pitchFamily="34" charset="0"/>
              <a:buChar char="•"/>
            </a:pPr>
            <a:endParaRPr lang="en-US" sz="2800" dirty="0"/>
          </a:p>
          <a:p>
            <a:pPr marL="380990" indent="-380990">
              <a:buFont typeface="Arial" panose="020B0604020202020204" pitchFamily="34" charset="0"/>
              <a:buChar char="•"/>
            </a:pPr>
            <a:endParaRPr lang="en-US" sz="2800" dirty="0"/>
          </a:p>
          <a:p>
            <a:endParaRPr lang="en-US" dirty="0"/>
          </a:p>
          <a:p>
            <a:pPr marL="380990" indent="-380990">
              <a:buFont typeface="Arial" panose="020B0604020202020204" pitchFamily="34" charset="0"/>
              <a:buChar char="•"/>
            </a:pPr>
            <a:endParaRPr lang="en-US" dirty="0"/>
          </a:p>
        </p:txBody>
      </p:sp>
    </p:spTree>
    <p:extLst>
      <p:ext uri="{BB962C8B-B14F-4D97-AF65-F5344CB8AC3E}">
        <p14:creationId xmlns:p14="http://schemas.microsoft.com/office/powerpoint/2010/main" val="2934088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0E2AE7-DB42-7CE5-1244-958E6B2E0DEE}"/>
              </a:ext>
            </a:extLst>
          </p:cNvPr>
          <p:cNvSpPr>
            <a:spLocks noGrp="1"/>
          </p:cNvSpPr>
          <p:nvPr>
            <p:ph type="body" idx="1"/>
          </p:nvPr>
        </p:nvSpPr>
        <p:spPr>
          <a:xfrm>
            <a:off x="447027" y="1214403"/>
            <a:ext cx="8849373" cy="4428800"/>
          </a:xfrm>
        </p:spPr>
        <p:txBody>
          <a:bodyPr/>
          <a:lstStyle/>
          <a:p>
            <a:pPr lvl="1"/>
            <a:r>
              <a:rPr lang="en-US" sz="2933" dirty="0"/>
              <a:t>Mental health literacy</a:t>
            </a:r>
          </a:p>
          <a:p>
            <a:pPr lvl="1"/>
            <a:r>
              <a:rPr lang="en-US" sz="2933" dirty="0"/>
              <a:t>Trauma-informed Cognitive Behavioral Therapy  </a:t>
            </a:r>
          </a:p>
          <a:p>
            <a:pPr lvl="2"/>
            <a:r>
              <a:rPr lang="en-US" u="sng" dirty="0"/>
              <a:t>T</a:t>
            </a:r>
            <a:r>
              <a:rPr lang="en-US" dirty="0"/>
              <a:t>houghts </a:t>
            </a:r>
            <a:r>
              <a:rPr lang="en-US" dirty="0">
                <a:sym typeface="Wingdings" pitchFamily="2" charset="2"/>
              </a:rPr>
              <a:t> </a:t>
            </a:r>
            <a:r>
              <a:rPr lang="en-US" u="sng" dirty="0">
                <a:sym typeface="Wingdings" pitchFamily="2" charset="2"/>
              </a:rPr>
              <a:t>F</a:t>
            </a:r>
            <a:r>
              <a:rPr lang="en-US" dirty="0">
                <a:sym typeface="Wingdings" pitchFamily="2" charset="2"/>
              </a:rPr>
              <a:t>eelings  </a:t>
            </a:r>
            <a:r>
              <a:rPr lang="en-US" u="sng" dirty="0">
                <a:sym typeface="Wingdings" pitchFamily="2" charset="2"/>
              </a:rPr>
              <a:t>B</a:t>
            </a:r>
            <a:r>
              <a:rPr lang="en-US" dirty="0">
                <a:sym typeface="Wingdings" pitchFamily="2" charset="2"/>
              </a:rPr>
              <a:t>ehavior </a:t>
            </a:r>
            <a:r>
              <a:rPr lang="en-US" dirty="0"/>
              <a:t> </a:t>
            </a:r>
          </a:p>
          <a:p>
            <a:pPr lvl="2"/>
            <a:r>
              <a:rPr lang="en-US" dirty="0"/>
              <a:t>Change unhelpful/unhealthy T-F-B to helpful/healthy T-F-B</a:t>
            </a:r>
          </a:p>
          <a:p>
            <a:pPr lvl="1"/>
            <a:r>
              <a:rPr lang="en-US" sz="2933" dirty="0"/>
              <a:t>Coping with stress</a:t>
            </a:r>
          </a:p>
          <a:p>
            <a:pPr lvl="1"/>
            <a:r>
              <a:rPr lang="en-US" sz="2933" dirty="0"/>
              <a:t>Relaxation techniques </a:t>
            </a:r>
          </a:p>
          <a:p>
            <a:pPr lvl="1"/>
            <a:r>
              <a:rPr lang="en-US" sz="2933" dirty="0"/>
              <a:t>HIV education</a:t>
            </a:r>
          </a:p>
          <a:p>
            <a:pPr lvl="1"/>
            <a:r>
              <a:rPr lang="en-US" sz="2933" dirty="0"/>
              <a:t>Adherence strategies </a:t>
            </a:r>
          </a:p>
          <a:p>
            <a:pPr lvl="1"/>
            <a:r>
              <a:rPr lang="en-US" sz="2933" dirty="0"/>
              <a:t>Gender-based violence and gender roles </a:t>
            </a:r>
          </a:p>
          <a:p>
            <a:pPr lvl="1"/>
            <a:r>
              <a:rPr lang="en-US" sz="2933" dirty="0"/>
              <a:t>Safe sex practices</a:t>
            </a:r>
          </a:p>
          <a:p>
            <a:endParaRPr lang="en-US" dirty="0"/>
          </a:p>
        </p:txBody>
      </p:sp>
      <p:sp>
        <p:nvSpPr>
          <p:cNvPr id="5" name="Slide Number Placeholder 4">
            <a:extLst>
              <a:ext uri="{FF2B5EF4-FFF2-40B4-BE49-F238E27FC236}">
                <a16:creationId xmlns:a16="http://schemas.microsoft.com/office/drawing/2014/main" id="{52D6E32C-60BD-B79D-7C63-E4114D9BB8CC}"/>
              </a:ext>
            </a:extLst>
          </p:cNvPr>
          <p:cNvSpPr>
            <a:spLocks noGrp="1"/>
          </p:cNvSpPr>
          <p:nvPr>
            <p:ph type="sldNum" idx="12"/>
          </p:nvPr>
        </p:nvSpPr>
        <p:spPr/>
        <p:txBody>
          <a:bodyPr/>
          <a:lstStyle/>
          <a:p>
            <a:fld id="{00000000-1234-1234-1234-123412341234}" type="slidenum">
              <a:rPr lang="en" smtClean="0"/>
              <a:pPr/>
              <a:t>5</a:t>
            </a:fld>
            <a:endParaRPr lang="en" dirty="0">
              <a:latin typeface="+mn-lt"/>
            </a:endParaRPr>
          </a:p>
        </p:txBody>
      </p:sp>
      <p:sp>
        <p:nvSpPr>
          <p:cNvPr id="6" name="Content Placeholder 5">
            <a:extLst>
              <a:ext uri="{FF2B5EF4-FFF2-40B4-BE49-F238E27FC236}">
                <a16:creationId xmlns:a16="http://schemas.microsoft.com/office/drawing/2014/main" id="{3A81FDA0-49C9-CD51-D22B-20CC37587A97}"/>
              </a:ext>
            </a:extLst>
          </p:cNvPr>
          <p:cNvSpPr>
            <a:spLocks noGrp="1"/>
          </p:cNvSpPr>
          <p:nvPr>
            <p:ph idx="13"/>
          </p:nvPr>
        </p:nvSpPr>
        <p:spPr/>
        <p:txBody>
          <a:bodyPr/>
          <a:lstStyle/>
          <a:p>
            <a:endParaRPr lang="en-US" dirty="0"/>
          </a:p>
        </p:txBody>
      </p:sp>
      <p:sp>
        <p:nvSpPr>
          <p:cNvPr id="7" name="Title 3">
            <a:extLst>
              <a:ext uri="{FF2B5EF4-FFF2-40B4-BE49-F238E27FC236}">
                <a16:creationId xmlns:a16="http://schemas.microsoft.com/office/drawing/2014/main" id="{ADBE31D2-7098-548E-EFCE-63D940CCC966}"/>
              </a:ext>
            </a:extLst>
          </p:cNvPr>
          <p:cNvSpPr>
            <a:spLocks noGrp="1"/>
          </p:cNvSpPr>
          <p:nvPr>
            <p:ph type="title"/>
          </p:nvPr>
        </p:nvSpPr>
        <p:spPr>
          <a:xfrm>
            <a:off x="1153608" y="-283482"/>
            <a:ext cx="6577227" cy="1520000"/>
          </a:xfrm>
        </p:spPr>
        <p:txBody>
          <a:bodyPr/>
          <a:lstStyle/>
          <a:p>
            <a:r>
              <a:rPr lang="en-US" sz="5500" b="1" dirty="0">
                <a:latin typeface="Calibri" panose="020F0502020204030204" pitchFamily="34" charset="0"/>
                <a:cs typeface="Calibri" panose="020F0502020204030204" pitchFamily="34" charset="0"/>
              </a:rPr>
              <a:t>Intervention</a:t>
            </a:r>
            <a:r>
              <a:rPr lang="en-US" sz="5333" b="1" dirty="0">
                <a:latin typeface="Calibri" panose="020F0502020204030204" pitchFamily="34" charset="0"/>
                <a:cs typeface="Calibri" panose="020F0502020204030204" pitchFamily="34" charset="0"/>
              </a:rPr>
              <a:t> Content</a:t>
            </a:r>
          </a:p>
        </p:txBody>
      </p:sp>
      <p:sp>
        <p:nvSpPr>
          <p:cNvPr id="8" name="Text Placeholder 5">
            <a:extLst>
              <a:ext uri="{FF2B5EF4-FFF2-40B4-BE49-F238E27FC236}">
                <a16:creationId xmlns:a16="http://schemas.microsoft.com/office/drawing/2014/main" id="{9176908E-1916-15BD-BE97-DF8497EE8107}"/>
              </a:ext>
            </a:extLst>
          </p:cNvPr>
          <p:cNvSpPr txBox="1">
            <a:spLocks/>
          </p:cNvSpPr>
          <p:nvPr/>
        </p:nvSpPr>
        <p:spPr>
          <a:xfrm>
            <a:off x="8110046" y="1348521"/>
            <a:ext cx="4081954" cy="572807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dk2"/>
              </a:buClr>
              <a:buSzPts val="2000"/>
              <a:buFont typeface="Source Sans Pro"/>
              <a:buChar char="▹"/>
              <a:defRPr sz="2000" b="0" i="0" u="none" strike="noStrike" cap="none">
                <a:solidFill>
                  <a:schemeClr val="dk1"/>
                </a:solidFill>
                <a:latin typeface="+mn-lt"/>
                <a:ea typeface="Source Sans Pro"/>
                <a:cs typeface="Source Sans Pro"/>
                <a:sym typeface="Source Sans Pro"/>
              </a:defRPr>
            </a:lvl1pPr>
            <a:lvl2pPr marL="914400" marR="0" lvl="1" indent="-355600" algn="l" rtl="0">
              <a:lnSpc>
                <a:spcPct val="100000"/>
              </a:lnSpc>
              <a:spcBef>
                <a:spcPts val="0"/>
              </a:spcBef>
              <a:spcAft>
                <a:spcPts val="0"/>
              </a:spcAft>
              <a:buClr>
                <a:schemeClr val="dk2"/>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2pPr>
            <a:lvl3pPr marL="1371600" marR="0" lvl="2" indent="-355600" algn="l" rtl="0">
              <a:lnSpc>
                <a:spcPct val="100000"/>
              </a:lnSpc>
              <a:spcBef>
                <a:spcPts val="0"/>
              </a:spcBef>
              <a:spcAft>
                <a:spcPts val="0"/>
              </a:spcAft>
              <a:buClr>
                <a:schemeClr val="dk2"/>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3pPr>
            <a:lvl4pPr marL="1828800" marR="0" lvl="3" indent="-355600" algn="l" rtl="0">
              <a:lnSpc>
                <a:spcPct val="100000"/>
              </a:lnSpc>
              <a:spcBef>
                <a:spcPts val="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4pPr>
            <a:lvl5pPr marL="2286000" marR="0" lvl="4" indent="-355600" algn="l" rtl="0">
              <a:lnSpc>
                <a:spcPct val="100000"/>
              </a:lnSpc>
              <a:spcBef>
                <a:spcPts val="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5pPr>
            <a:lvl6pPr marL="2743200" marR="0" lvl="5" indent="-355600" algn="l" rtl="0">
              <a:lnSpc>
                <a:spcPct val="100000"/>
              </a:lnSpc>
              <a:spcBef>
                <a:spcPts val="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6pPr>
            <a:lvl7pPr marL="3200400" marR="0" lvl="6" indent="-355600" algn="l" rtl="0">
              <a:lnSpc>
                <a:spcPct val="100000"/>
              </a:lnSpc>
              <a:spcBef>
                <a:spcPts val="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7pPr>
            <a:lvl8pPr marL="3657600" marR="0" lvl="7" indent="-355600" algn="l" rtl="0">
              <a:lnSpc>
                <a:spcPct val="100000"/>
              </a:lnSpc>
              <a:spcBef>
                <a:spcPts val="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8pPr>
            <a:lvl9pPr marL="4114800" marR="0" lvl="8" indent="-355600" algn="l" rtl="0">
              <a:lnSpc>
                <a:spcPct val="100000"/>
              </a:lnSpc>
              <a:spcBef>
                <a:spcPts val="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9pPr>
          </a:lstStyle>
          <a:p>
            <a:pPr lvl="1"/>
            <a:r>
              <a:rPr lang="en-US" sz="2400" dirty="0"/>
              <a:t>6 sessions</a:t>
            </a:r>
          </a:p>
          <a:p>
            <a:pPr marL="745048" lvl="1" indent="0">
              <a:buNone/>
            </a:pPr>
            <a:endParaRPr lang="en-US" sz="2400" dirty="0"/>
          </a:p>
          <a:p>
            <a:pPr lvl="1"/>
            <a:r>
              <a:rPr lang="en-US" sz="2400" dirty="0"/>
              <a:t>120 minutes</a:t>
            </a:r>
          </a:p>
          <a:p>
            <a:pPr marL="745048" lvl="1" indent="0">
              <a:buNone/>
            </a:pPr>
            <a:endParaRPr lang="en-US" sz="2400" dirty="0"/>
          </a:p>
          <a:p>
            <a:pPr lvl="1"/>
            <a:r>
              <a:rPr lang="en-US" sz="2400" dirty="0"/>
              <a:t>Group-based</a:t>
            </a:r>
          </a:p>
          <a:p>
            <a:pPr marL="745048" lvl="1" indent="0">
              <a:buNone/>
            </a:pPr>
            <a:endParaRPr lang="en-US" sz="2400" dirty="0"/>
          </a:p>
          <a:p>
            <a:pPr lvl="1"/>
            <a:r>
              <a:rPr lang="en-US" sz="2400" dirty="0"/>
              <a:t>Peer-led</a:t>
            </a:r>
          </a:p>
          <a:p>
            <a:pPr marL="745048" lvl="1" indent="0">
              <a:buNone/>
            </a:pPr>
            <a:endParaRPr lang="en-US" sz="2400" dirty="0"/>
          </a:p>
          <a:p>
            <a:pPr lvl="1"/>
            <a:r>
              <a:rPr lang="en-US" sz="2400" dirty="0"/>
              <a:t>2 caregiver sessions</a:t>
            </a:r>
          </a:p>
        </p:txBody>
      </p:sp>
      <p:sp>
        <p:nvSpPr>
          <p:cNvPr id="9" name="Frame 8">
            <a:extLst>
              <a:ext uri="{FF2B5EF4-FFF2-40B4-BE49-F238E27FC236}">
                <a16:creationId xmlns:a16="http://schemas.microsoft.com/office/drawing/2014/main" id="{D751AE7B-3DD0-1D95-6299-BC5817287620}"/>
              </a:ext>
            </a:extLst>
          </p:cNvPr>
          <p:cNvSpPr/>
          <p:nvPr/>
        </p:nvSpPr>
        <p:spPr>
          <a:xfrm>
            <a:off x="8562110" y="1240734"/>
            <a:ext cx="3399038" cy="3802320"/>
          </a:xfrm>
          <a:prstGeom prst="frame">
            <a:avLst>
              <a:gd name="adj1" fmla="val 1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Tree>
    <p:extLst>
      <p:ext uri="{BB962C8B-B14F-4D97-AF65-F5344CB8AC3E}">
        <p14:creationId xmlns:p14="http://schemas.microsoft.com/office/powerpoint/2010/main" val="3634908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479E8AC-02B2-045F-4E97-A1D69E00D94C}"/>
              </a:ext>
            </a:extLst>
          </p:cNvPr>
          <p:cNvSpPr>
            <a:spLocks noGrp="1"/>
          </p:cNvSpPr>
          <p:nvPr>
            <p:ph type="sldNum" idx="12"/>
          </p:nvPr>
        </p:nvSpPr>
        <p:spPr/>
        <p:txBody>
          <a:bodyPr/>
          <a:lstStyle/>
          <a:p>
            <a:fld id="{00000000-1234-1234-1234-123412341234}" type="slidenum">
              <a:rPr lang="en" smtClean="0"/>
              <a:pPr/>
              <a:t>6</a:t>
            </a:fld>
            <a:endParaRPr lang="en" dirty="0">
              <a:latin typeface="+mn-lt"/>
            </a:endParaRPr>
          </a:p>
        </p:txBody>
      </p:sp>
      <p:pic>
        <p:nvPicPr>
          <p:cNvPr id="8" name="Content Placeholder 7" descr="A diagram of a flowchart&#10;&#10;Description automatically generated">
            <a:extLst>
              <a:ext uri="{FF2B5EF4-FFF2-40B4-BE49-F238E27FC236}">
                <a16:creationId xmlns:a16="http://schemas.microsoft.com/office/drawing/2014/main" id="{CF030934-FA41-7F64-8AD9-0D3C90F6D708}"/>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984801" y="193964"/>
            <a:ext cx="8371337" cy="6664036"/>
          </a:xfrm>
        </p:spPr>
      </p:pic>
      <p:sp>
        <p:nvSpPr>
          <p:cNvPr id="11" name="TextBox 10">
            <a:extLst>
              <a:ext uri="{FF2B5EF4-FFF2-40B4-BE49-F238E27FC236}">
                <a16:creationId xmlns:a16="http://schemas.microsoft.com/office/drawing/2014/main" id="{16E2F35F-99F0-1141-1589-F2A7B56FAF96}"/>
              </a:ext>
            </a:extLst>
          </p:cNvPr>
          <p:cNvSpPr txBox="1"/>
          <p:nvPr/>
        </p:nvSpPr>
        <p:spPr>
          <a:xfrm>
            <a:off x="2867890" y="138546"/>
            <a:ext cx="942109" cy="369332"/>
          </a:xfrm>
          <a:prstGeom prst="rect">
            <a:avLst/>
          </a:prstGeom>
          <a:solidFill>
            <a:schemeClr val="bg1"/>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BBCAB1AA-EA26-F525-7673-360F62698A14}"/>
              </a:ext>
            </a:extLst>
          </p:cNvPr>
          <p:cNvSpPr txBox="1"/>
          <p:nvPr/>
        </p:nvSpPr>
        <p:spPr>
          <a:xfrm>
            <a:off x="9268691" y="872836"/>
            <a:ext cx="2743200" cy="461665"/>
          </a:xfrm>
          <a:prstGeom prst="rect">
            <a:avLst/>
          </a:prstGeom>
          <a:noFill/>
        </p:spPr>
        <p:txBody>
          <a:bodyPr wrap="square" rtlCol="0">
            <a:spAutoFit/>
          </a:bodyPr>
          <a:lstStyle/>
          <a:p>
            <a:r>
              <a:rPr lang="en-US" sz="2400" b="1" dirty="0"/>
              <a:t>Inclusion Criteria</a:t>
            </a:r>
          </a:p>
        </p:txBody>
      </p:sp>
      <p:grpSp>
        <p:nvGrpSpPr>
          <p:cNvPr id="16" name="Group 15">
            <a:extLst>
              <a:ext uri="{FF2B5EF4-FFF2-40B4-BE49-F238E27FC236}">
                <a16:creationId xmlns:a16="http://schemas.microsoft.com/office/drawing/2014/main" id="{3EC20EFB-4F36-6CBE-5EFD-7530FA12016D}"/>
              </a:ext>
            </a:extLst>
          </p:cNvPr>
          <p:cNvGrpSpPr/>
          <p:nvPr/>
        </p:nvGrpSpPr>
        <p:grpSpPr>
          <a:xfrm>
            <a:off x="8811492" y="554181"/>
            <a:ext cx="3380508" cy="6137564"/>
            <a:chOff x="8811492" y="720435"/>
            <a:chExt cx="3380508" cy="6137564"/>
          </a:xfrm>
        </p:grpSpPr>
        <p:sp>
          <p:nvSpPr>
            <p:cNvPr id="13" name="Content Placeholder 8">
              <a:extLst>
                <a:ext uri="{FF2B5EF4-FFF2-40B4-BE49-F238E27FC236}">
                  <a16:creationId xmlns:a16="http://schemas.microsoft.com/office/drawing/2014/main" id="{943F0717-30F1-68ED-DE53-BFB530096884}"/>
                </a:ext>
              </a:extLst>
            </p:cNvPr>
            <p:cNvSpPr txBox="1">
              <a:spLocks/>
            </p:cNvSpPr>
            <p:nvPr/>
          </p:nvSpPr>
          <p:spPr>
            <a:xfrm>
              <a:off x="8811492" y="1454149"/>
              <a:ext cx="3380508" cy="5403850"/>
            </a:xfrm>
            <a:prstGeom prst="rect">
              <a:avLst/>
            </a:prstGeom>
          </p:spPr>
          <p:txBody>
            <a:bodyPr spcFirstLastPara="1" vert="horz" wrap="square" lIns="91425" tIns="91425" rIns="91425" bIns="91425" rtlCol="0" anchor="t" anchorCtr="0">
              <a:normAutofit/>
            </a:bodyPr>
            <a:lstStyle>
              <a:lvl1pPr marL="609585" lvl="0" indent="-474121" algn="l" defTabSz="914400" rtl="0" eaLnBrk="1" latinLnBrk="0" hangingPunct="1">
                <a:lnSpc>
                  <a:spcPct val="100000"/>
                </a:lnSpc>
                <a:spcBef>
                  <a:spcPts val="800"/>
                </a:spcBef>
                <a:spcAft>
                  <a:spcPts val="0"/>
                </a:spcAft>
                <a:buClr>
                  <a:srgbClr val="239CCF"/>
                </a:buClr>
                <a:buSzPts val="2000"/>
                <a:buFont typeface="Arial" panose="020B0604020202020204" pitchFamily="34" charset="0"/>
                <a:buChar char="▹"/>
                <a:defRPr sz="2667" kern="1200">
                  <a:solidFill>
                    <a:srgbClr val="386072"/>
                  </a:solidFill>
                  <a:latin typeface="+mn-lt"/>
                  <a:ea typeface="+mn-ea"/>
                  <a:cs typeface="Arial" panose="020B0604020202020204" pitchFamily="34" charset="0"/>
                </a:defRPr>
              </a:lvl1pPr>
              <a:lvl2pPr marL="1219170" lvl="1" indent="-474121" algn="l" defTabSz="914400" rtl="0" eaLnBrk="1" latinLnBrk="0" hangingPunct="1">
                <a:lnSpc>
                  <a:spcPct val="100000"/>
                </a:lnSpc>
                <a:spcBef>
                  <a:spcPts val="0"/>
                </a:spcBef>
                <a:spcAft>
                  <a:spcPts val="0"/>
                </a:spcAft>
                <a:buClr>
                  <a:srgbClr val="8CC63F"/>
                </a:buClr>
                <a:buSzPts val="2000"/>
                <a:buFont typeface="Arial" panose="020B0604020202020204" pitchFamily="34" charset="0"/>
                <a:buChar char="▸"/>
                <a:defRPr sz="2667" kern="1200">
                  <a:solidFill>
                    <a:srgbClr val="386072"/>
                  </a:solidFill>
                  <a:latin typeface="Arial" panose="020B0604020202020204" pitchFamily="34" charset="0"/>
                  <a:ea typeface="+mn-ea"/>
                  <a:cs typeface="Arial" panose="020B0604020202020204" pitchFamily="34" charset="0"/>
                </a:defRPr>
              </a:lvl2pPr>
              <a:lvl3pPr marL="1828754" lvl="2" indent="-474121" algn="l" defTabSz="914400" rtl="0" eaLnBrk="1" latinLnBrk="0" hangingPunct="1">
                <a:lnSpc>
                  <a:spcPct val="100000"/>
                </a:lnSpc>
                <a:spcBef>
                  <a:spcPts val="0"/>
                </a:spcBef>
                <a:spcAft>
                  <a:spcPts val="0"/>
                </a:spcAft>
                <a:buClr>
                  <a:srgbClr val="662D91"/>
                </a:buClr>
                <a:buSzPts val="2000"/>
                <a:buFont typeface="Wingdings" panose="05000000000000000000" pitchFamily="2" charset="2"/>
                <a:buChar char="⬩"/>
                <a:defRPr sz="2667" kern="1200">
                  <a:solidFill>
                    <a:srgbClr val="386072"/>
                  </a:solidFill>
                  <a:latin typeface="Arial" panose="020B0604020202020204" pitchFamily="34" charset="0"/>
                  <a:ea typeface="+mn-ea"/>
                  <a:cs typeface="Arial" panose="020B0604020202020204" pitchFamily="34" charset="0"/>
                </a:defRPr>
              </a:lvl3pPr>
              <a:lvl4pPr marL="2438339" lvl="3" indent="-474121" algn="l" defTabSz="914400" rtl="0" eaLnBrk="1" latinLnBrk="0" hangingPunct="1">
                <a:lnSpc>
                  <a:spcPct val="100000"/>
                </a:lnSpc>
                <a:spcBef>
                  <a:spcPts val="0"/>
                </a:spcBef>
                <a:spcAft>
                  <a:spcPts val="0"/>
                </a:spcAft>
                <a:buClr>
                  <a:srgbClr val="239CCF"/>
                </a:buClr>
                <a:buSzPts val="2000"/>
                <a:buFont typeface="Arial" panose="020B0604020202020204" pitchFamily="34" charset="0"/>
                <a:buChar char="⬞"/>
                <a:defRPr sz="2667" kern="1200">
                  <a:solidFill>
                    <a:srgbClr val="386072"/>
                  </a:solidFill>
                  <a:latin typeface="Arial" panose="020B0604020202020204" pitchFamily="34" charset="0"/>
                  <a:ea typeface="+mn-ea"/>
                  <a:cs typeface="Arial" panose="020B0604020202020204" pitchFamily="34" charset="0"/>
                </a:defRPr>
              </a:lvl4pPr>
              <a:lvl5pPr marL="3047924" lvl="4" indent="-474121" algn="l" defTabSz="914400" rtl="0" eaLnBrk="1" latinLnBrk="0" hangingPunct="1">
                <a:lnSpc>
                  <a:spcPct val="100000"/>
                </a:lnSpc>
                <a:spcBef>
                  <a:spcPts val="0"/>
                </a:spcBef>
                <a:spcAft>
                  <a:spcPts val="0"/>
                </a:spcAft>
                <a:buClr>
                  <a:srgbClr val="239CCF"/>
                </a:buClr>
                <a:buSzPts val="2000"/>
                <a:buFont typeface="Arial" panose="020B0604020202020204" pitchFamily="34" charset="0"/>
                <a:buChar char="○"/>
                <a:defRPr sz="2667" kern="1200">
                  <a:solidFill>
                    <a:srgbClr val="386072"/>
                  </a:solidFill>
                  <a:latin typeface="Arial" panose="020B0604020202020204" pitchFamily="34" charset="0"/>
                  <a:ea typeface="+mn-ea"/>
                  <a:cs typeface="Arial" panose="020B0604020202020204" pitchFamily="34" charset="0"/>
                </a:defRPr>
              </a:lvl5pPr>
              <a:lvl6pPr marL="3657509" lvl="5" indent="-474121" algn="l" defTabSz="914400" rtl="0" eaLnBrk="1" latinLnBrk="0" hangingPunct="1">
                <a:lnSpc>
                  <a:spcPct val="90000"/>
                </a:lnSpc>
                <a:spcBef>
                  <a:spcPts val="0"/>
                </a:spcBef>
                <a:spcAft>
                  <a:spcPts val="0"/>
                </a:spcAft>
                <a:buSzPts val="2000"/>
                <a:buFont typeface="Arial" panose="020B0604020202020204" pitchFamily="34" charset="0"/>
                <a:buChar char="■"/>
                <a:defRPr sz="2667" kern="1200">
                  <a:solidFill>
                    <a:schemeClr val="tx1"/>
                  </a:solidFill>
                  <a:latin typeface="+mn-lt"/>
                  <a:ea typeface="+mn-ea"/>
                  <a:cs typeface="+mn-cs"/>
                </a:defRPr>
              </a:lvl6pPr>
              <a:lvl7pPr marL="4267093" lvl="6" indent="-474121" algn="l" defTabSz="914400" rtl="0" eaLnBrk="1" latinLnBrk="0" hangingPunct="1">
                <a:lnSpc>
                  <a:spcPct val="90000"/>
                </a:lnSpc>
                <a:spcBef>
                  <a:spcPts val="0"/>
                </a:spcBef>
                <a:spcAft>
                  <a:spcPts val="0"/>
                </a:spcAft>
                <a:buSzPts val="2000"/>
                <a:buFont typeface="Arial" panose="020B0604020202020204" pitchFamily="34" charset="0"/>
                <a:buChar char="●"/>
                <a:defRPr sz="2667" kern="1200">
                  <a:solidFill>
                    <a:schemeClr val="tx1"/>
                  </a:solidFill>
                  <a:latin typeface="+mn-lt"/>
                  <a:ea typeface="+mn-ea"/>
                  <a:cs typeface="+mn-cs"/>
                </a:defRPr>
              </a:lvl7pPr>
              <a:lvl8pPr marL="4876678" lvl="7" indent="-474121" algn="l" defTabSz="914400" rtl="0" eaLnBrk="1" latinLnBrk="0" hangingPunct="1">
                <a:lnSpc>
                  <a:spcPct val="90000"/>
                </a:lnSpc>
                <a:spcBef>
                  <a:spcPts val="0"/>
                </a:spcBef>
                <a:spcAft>
                  <a:spcPts val="0"/>
                </a:spcAft>
                <a:buSzPts val="2000"/>
                <a:buFont typeface="Arial" panose="020B0604020202020204" pitchFamily="34" charset="0"/>
                <a:buChar char="○"/>
                <a:defRPr sz="2667" kern="1200">
                  <a:solidFill>
                    <a:schemeClr val="tx1"/>
                  </a:solidFill>
                  <a:latin typeface="+mn-lt"/>
                  <a:ea typeface="+mn-ea"/>
                  <a:cs typeface="+mn-cs"/>
                </a:defRPr>
              </a:lvl8pPr>
              <a:lvl9pPr marL="5486263" lvl="8" indent="-474121" algn="l" defTabSz="914400" rtl="0" eaLnBrk="1" latinLnBrk="0" hangingPunct="1">
                <a:lnSpc>
                  <a:spcPct val="90000"/>
                </a:lnSpc>
                <a:spcBef>
                  <a:spcPts val="0"/>
                </a:spcBef>
                <a:spcAft>
                  <a:spcPts val="0"/>
                </a:spcAft>
                <a:buSzPts val="2000"/>
                <a:buFont typeface="Arial" panose="020B0604020202020204" pitchFamily="34" charset="0"/>
                <a:buChar char="■"/>
                <a:defRPr sz="2667" kern="1200">
                  <a:solidFill>
                    <a:schemeClr val="tx1"/>
                  </a:solidFill>
                  <a:latin typeface="+mn-lt"/>
                  <a:ea typeface="+mn-ea"/>
                  <a:cs typeface="+mn-cs"/>
                </a:defRPr>
              </a:lvl9pPr>
            </a:lstStyle>
            <a:p>
              <a:pPr indent="-182880"/>
              <a:r>
                <a:rPr lang="en-US" sz="2400" dirty="0"/>
                <a:t>15-19 years old</a:t>
              </a:r>
            </a:p>
            <a:p>
              <a:pPr indent="-182880"/>
              <a:r>
                <a:rPr lang="en-US" sz="2400" dirty="0"/>
                <a:t>Living with HIV</a:t>
              </a:r>
            </a:p>
            <a:p>
              <a:pPr indent="-182880"/>
              <a:r>
                <a:rPr lang="en-US" sz="2400" dirty="0"/>
                <a:t>Fully disclosed</a:t>
              </a:r>
            </a:p>
            <a:p>
              <a:pPr indent="-182880"/>
              <a:r>
                <a:rPr lang="en-US" sz="2400" dirty="0"/>
                <a:t>Symptoms of mental distress based on:</a:t>
              </a:r>
            </a:p>
            <a:p>
              <a:pPr lvl="1" indent="-182880"/>
              <a:r>
                <a:rPr lang="en-US" sz="2400" dirty="0"/>
                <a:t>PHQ-9 </a:t>
              </a:r>
              <a:r>
                <a:rPr lang="en-US" sz="2400" u="sng" dirty="0"/>
                <a:t>&gt;</a:t>
              </a:r>
              <a:r>
                <a:rPr lang="en-US" sz="2400" dirty="0"/>
                <a:t>10 GAD-7 </a:t>
              </a:r>
              <a:r>
                <a:rPr lang="en-US" sz="2400" u="sng" dirty="0"/>
                <a:t>&gt;</a:t>
              </a:r>
              <a:r>
                <a:rPr lang="en-US" sz="2400" dirty="0"/>
                <a:t>10 UCLA PTSD-RI score &gt; 35</a:t>
              </a:r>
              <a:endParaRPr lang="en-US" dirty="0"/>
            </a:p>
          </p:txBody>
        </p:sp>
        <p:sp>
          <p:nvSpPr>
            <p:cNvPr id="15" name="Frame 14">
              <a:extLst>
                <a:ext uri="{FF2B5EF4-FFF2-40B4-BE49-F238E27FC236}">
                  <a16:creationId xmlns:a16="http://schemas.microsoft.com/office/drawing/2014/main" id="{68FDB975-EDD2-C4E3-A371-B90751021C2F}"/>
                </a:ext>
              </a:extLst>
            </p:cNvPr>
            <p:cNvSpPr/>
            <p:nvPr/>
          </p:nvSpPr>
          <p:spPr>
            <a:xfrm>
              <a:off x="9227126" y="720435"/>
              <a:ext cx="2854038" cy="5001491"/>
            </a:xfrm>
            <a:prstGeom prst="frame">
              <a:avLst>
                <a:gd name="adj1" fmla="val 1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grpSp>
    </p:spTree>
    <p:extLst>
      <p:ext uri="{BB962C8B-B14F-4D97-AF65-F5344CB8AC3E}">
        <p14:creationId xmlns:p14="http://schemas.microsoft.com/office/powerpoint/2010/main" val="340828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51275-6BEB-9B60-3DE8-3D85D4C657B2}"/>
              </a:ext>
            </a:extLst>
          </p:cNvPr>
          <p:cNvSpPr>
            <a:spLocks noGrp="1"/>
          </p:cNvSpPr>
          <p:nvPr>
            <p:ph type="title"/>
          </p:nvPr>
        </p:nvSpPr>
        <p:spPr>
          <a:xfrm>
            <a:off x="987354" y="0"/>
            <a:ext cx="8403690" cy="1520000"/>
          </a:xfrm>
        </p:spPr>
        <p:txBody>
          <a:bodyPr/>
          <a:lstStyle/>
          <a:p>
            <a:r>
              <a:rPr lang="en-US" dirty="0"/>
              <a:t>Study Timeline</a:t>
            </a:r>
          </a:p>
        </p:txBody>
      </p:sp>
      <p:sp>
        <p:nvSpPr>
          <p:cNvPr id="5" name="Slide Number Placeholder 4">
            <a:extLst>
              <a:ext uri="{FF2B5EF4-FFF2-40B4-BE49-F238E27FC236}">
                <a16:creationId xmlns:a16="http://schemas.microsoft.com/office/drawing/2014/main" id="{6F56B51A-D717-9A75-E435-C043AC1E96BF}"/>
              </a:ext>
            </a:extLst>
          </p:cNvPr>
          <p:cNvSpPr>
            <a:spLocks noGrp="1"/>
          </p:cNvSpPr>
          <p:nvPr>
            <p:ph type="sldNum" idx="12"/>
          </p:nvPr>
        </p:nvSpPr>
        <p:spPr/>
        <p:txBody>
          <a:bodyPr/>
          <a:lstStyle/>
          <a:p>
            <a:fld id="{00000000-1234-1234-1234-123412341234}" type="slidenum">
              <a:rPr lang="en" smtClean="0"/>
              <a:pPr/>
              <a:t>7</a:t>
            </a:fld>
            <a:endParaRPr lang="en" dirty="0">
              <a:latin typeface="+mn-lt"/>
            </a:endParaRPr>
          </a:p>
        </p:txBody>
      </p:sp>
      <p:pic>
        <p:nvPicPr>
          <p:cNvPr id="17" name="Content Placeholder 16" descr="A person standing in front of a whiteboard&#10;&#10;Description automatically generated">
            <a:extLst>
              <a:ext uri="{FF2B5EF4-FFF2-40B4-BE49-F238E27FC236}">
                <a16:creationId xmlns:a16="http://schemas.microsoft.com/office/drawing/2014/main" id="{9FDFF2D6-352B-8436-87DB-508AC8B461EB}"/>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rot="5400000">
            <a:off x="4382188" y="1481043"/>
            <a:ext cx="2956349" cy="1995272"/>
          </a:xfrm>
        </p:spPr>
      </p:pic>
      <p:grpSp>
        <p:nvGrpSpPr>
          <p:cNvPr id="25" name="Group 24">
            <a:extLst>
              <a:ext uri="{FF2B5EF4-FFF2-40B4-BE49-F238E27FC236}">
                <a16:creationId xmlns:a16="http://schemas.microsoft.com/office/drawing/2014/main" id="{4C005943-A419-DA30-2443-A7412C0D79C3}"/>
              </a:ext>
            </a:extLst>
          </p:cNvPr>
          <p:cNvGrpSpPr/>
          <p:nvPr/>
        </p:nvGrpSpPr>
        <p:grpSpPr>
          <a:xfrm>
            <a:off x="1052946" y="1579416"/>
            <a:ext cx="10903527" cy="5079327"/>
            <a:chOff x="1205346" y="1274616"/>
            <a:chExt cx="10903527" cy="5079327"/>
          </a:xfrm>
        </p:grpSpPr>
        <p:cxnSp>
          <p:nvCxnSpPr>
            <p:cNvPr id="8" name="Straight Arrow Connector 7">
              <a:extLst>
                <a:ext uri="{FF2B5EF4-FFF2-40B4-BE49-F238E27FC236}">
                  <a16:creationId xmlns:a16="http://schemas.microsoft.com/office/drawing/2014/main" id="{AB533C9D-8725-3E82-E464-053A3F5FBE44}"/>
                </a:ext>
              </a:extLst>
            </p:cNvPr>
            <p:cNvCxnSpPr>
              <a:cxnSpLocks/>
            </p:cNvCxnSpPr>
            <p:nvPr/>
          </p:nvCxnSpPr>
          <p:spPr>
            <a:xfrm>
              <a:off x="1542361" y="3955055"/>
              <a:ext cx="10566512" cy="0"/>
            </a:xfrm>
            <a:prstGeom prst="straightConnector1">
              <a:avLst/>
            </a:prstGeom>
            <a:ln w="571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C299A05C-F5C3-2D76-18B9-5F1D42A21DE6}"/>
                </a:ext>
              </a:extLst>
            </p:cNvPr>
            <p:cNvCxnSpPr>
              <a:cxnSpLocks/>
            </p:cNvCxnSpPr>
            <p:nvPr/>
          </p:nvCxnSpPr>
          <p:spPr>
            <a:xfrm>
              <a:off x="2008909" y="3546763"/>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AD3B744-6CD7-8FFE-6385-AEF57A8BCB05}"/>
                </a:ext>
              </a:extLst>
            </p:cNvPr>
            <p:cNvSpPr txBox="1"/>
            <p:nvPr/>
          </p:nvSpPr>
          <p:spPr>
            <a:xfrm>
              <a:off x="1205346" y="2105892"/>
              <a:ext cx="1676401" cy="1477328"/>
            </a:xfrm>
            <a:prstGeom prst="rect">
              <a:avLst/>
            </a:prstGeom>
            <a:noFill/>
          </p:spPr>
          <p:txBody>
            <a:bodyPr wrap="square" rtlCol="0">
              <a:spAutoFit/>
            </a:bodyPr>
            <a:lstStyle/>
            <a:p>
              <a:r>
                <a:rPr lang="en-US" b="1" dirty="0"/>
                <a:t>2018</a:t>
              </a:r>
              <a:r>
                <a:rPr lang="en-US" dirty="0"/>
                <a:t> </a:t>
              </a:r>
            </a:p>
            <a:p>
              <a:pPr marL="285750" indent="-285750">
                <a:buFont typeface="Arial" panose="020B0604020202020204" pitchFamily="34" charset="0"/>
                <a:buChar char="•"/>
              </a:pPr>
              <a:r>
                <a:rPr lang="en-US" dirty="0"/>
                <a:t>IMPAACT 2016 Study protocol approved </a:t>
              </a:r>
            </a:p>
          </p:txBody>
        </p:sp>
        <p:cxnSp>
          <p:nvCxnSpPr>
            <p:cNvPr id="12" name="Straight Connector 11">
              <a:extLst>
                <a:ext uri="{FF2B5EF4-FFF2-40B4-BE49-F238E27FC236}">
                  <a16:creationId xmlns:a16="http://schemas.microsoft.com/office/drawing/2014/main" id="{6D7757E3-45FC-BEF3-F92B-B4431559A3DB}"/>
                </a:ext>
              </a:extLst>
            </p:cNvPr>
            <p:cNvCxnSpPr>
              <a:cxnSpLocks/>
            </p:cNvCxnSpPr>
            <p:nvPr/>
          </p:nvCxnSpPr>
          <p:spPr>
            <a:xfrm>
              <a:off x="2784764" y="3920837"/>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F7A9DBB-F6C6-6477-6079-FF677FF34310}"/>
                </a:ext>
              </a:extLst>
            </p:cNvPr>
            <p:cNvSpPr txBox="1"/>
            <p:nvPr/>
          </p:nvSpPr>
          <p:spPr>
            <a:xfrm>
              <a:off x="2244434" y="4322618"/>
              <a:ext cx="4087093" cy="2031325"/>
            </a:xfrm>
            <a:prstGeom prst="rect">
              <a:avLst/>
            </a:prstGeom>
            <a:noFill/>
          </p:spPr>
          <p:txBody>
            <a:bodyPr wrap="square" rtlCol="0">
              <a:spAutoFit/>
            </a:bodyPr>
            <a:lstStyle/>
            <a:p>
              <a:r>
                <a:rPr lang="en-US" b="1" dirty="0"/>
                <a:t>2019 </a:t>
              </a:r>
            </a:p>
            <a:p>
              <a:pPr marL="285750" indent="-285750">
                <a:buFont typeface="Arial" panose="020B0604020202020204" pitchFamily="34" charset="0"/>
                <a:buChar char="•"/>
              </a:pPr>
              <a:r>
                <a:rPr lang="en-US" dirty="0"/>
                <a:t>IRB approval at all sites</a:t>
              </a:r>
            </a:p>
            <a:p>
              <a:pPr marL="285750" indent="-285750">
                <a:buFont typeface="Arial" panose="020B0604020202020204" pitchFamily="34" charset="0"/>
                <a:buChar char="•"/>
              </a:pPr>
              <a:r>
                <a:rPr lang="en-US" dirty="0"/>
                <a:t>DAIDS protocol registration ADAPT-ITT process began</a:t>
              </a:r>
            </a:p>
            <a:p>
              <a:pPr marL="742950" lvl="1" indent="-285750">
                <a:buFont typeface="Arial" panose="020B0604020202020204" pitchFamily="34" charset="0"/>
                <a:buChar char="•"/>
              </a:pPr>
              <a:r>
                <a:rPr lang="en-US" dirty="0"/>
                <a:t>Stakeholder meetings</a:t>
              </a:r>
            </a:p>
            <a:p>
              <a:pPr marL="742950" lvl="1" indent="-285750">
                <a:buFont typeface="Arial" panose="020B0604020202020204" pitchFamily="34" charset="0"/>
                <a:buChar char="•"/>
              </a:pPr>
              <a:r>
                <a:rPr lang="en-US" dirty="0"/>
                <a:t>Focus Groups</a:t>
              </a:r>
            </a:p>
            <a:p>
              <a:pPr marL="742950" lvl="1" indent="-285750">
                <a:buFont typeface="Arial" panose="020B0604020202020204" pitchFamily="34" charset="0"/>
                <a:buChar char="•"/>
              </a:pPr>
              <a:r>
                <a:rPr lang="en-US" dirty="0"/>
                <a:t>Manual updates &amp; translations</a:t>
              </a:r>
            </a:p>
          </p:txBody>
        </p:sp>
        <p:cxnSp>
          <p:nvCxnSpPr>
            <p:cNvPr id="14" name="Straight Connector 13">
              <a:extLst>
                <a:ext uri="{FF2B5EF4-FFF2-40B4-BE49-F238E27FC236}">
                  <a16:creationId xmlns:a16="http://schemas.microsoft.com/office/drawing/2014/main" id="{2CA3C02F-58C5-E16D-129D-958F7E26638B}"/>
                </a:ext>
              </a:extLst>
            </p:cNvPr>
            <p:cNvCxnSpPr>
              <a:cxnSpLocks/>
            </p:cNvCxnSpPr>
            <p:nvPr/>
          </p:nvCxnSpPr>
          <p:spPr>
            <a:xfrm>
              <a:off x="3865417" y="3519055"/>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5CE235B-AEAD-0068-CB6A-C7750BB9913C}"/>
                </a:ext>
              </a:extLst>
            </p:cNvPr>
            <p:cNvSpPr txBox="1"/>
            <p:nvPr/>
          </p:nvSpPr>
          <p:spPr>
            <a:xfrm>
              <a:off x="3117272" y="2369125"/>
              <a:ext cx="1801091" cy="1200329"/>
            </a:xfrm>
            <a:prstGeom prst="rect">
              <a:avLst/>
            </a:prstGeom>
            <a:noFill/>
          </p:spPr>
          <p:txBody>
            <a:bodyPr wrap="square" rtlCol="0">
              <a:spAutoFit/>
            </a:bodyPr>
            <a:lstStyle/>
            <a:p>
              <a:r>
                <a:rPr lang="en-US" b="1" dirty="0"/>
                <a:t>2020</a:t>
              </a:r>
              <a:r>
                <a:rPr lang="en-US" dirty="0"/>
                <a:t>  </a:t>
              </a:r>
            </a:p>
            <a:p>
              <a:pPr marL="285750" indent="-285750">
                <a:buFont typeface="Arial" panose="020B0604020202020204" pitchFamily="34" charset="0"/>
                <a:buChar char="•"/>
              </a:pPr>
              <a:r>
                <a:rPr lang="en-US" dirty="0"/>
                <a:t>South Africa Youth leader training</a:t>
              </a:r>
            </a:p>
          </p:txBody>
        </p:sp>
        <p:cxnSp>
          <p:nvCxnSpPr>
            <p:cNvPr id="18" name="Straight Connector 17">
              <a:extLst>
                <a:ext uri="{FF2B5EF4-FFF2-40B4-BE49-F238E27FC236}">
                  <a16:creationId xmlns:a16="http://schemas.microsoft.com/office/drawing/2014/main" id="{A85C097E-583A-D9B0-C4C9-55CFBAB4C6A6}"/>
                </a:ext>
              </a:extLst>
            </p:cNvPr>
            <p:cNvCxnSpPr/>
            <p:nvPr/>
          </p:nvCxnSpPr>
          <p:spPr>
            <a:xfrm>
              <a:off x="7467598" y="3920836"/>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3C8C9CF-A5D2-08ED-9159-44C3EF91191D}"/>
                </a:ext>
              </a:extLst>
            </p:cNvPr>
            <p:cNvSpPr txBox="1"/>
            <p:nvPr/>
          </p:nvSpPr>
          <p:spPr>
            <a:xfrm>
              <a:off x="4156366" y="3616034"/>
              <a:ext cx="3560617" cy="684803"/>
            </a:xfrm>
            <a:prstGeom prst="rect">
              <a:avLst/>
            </a:prstGeom>
            <a:noFill/>
          </p:spPr>
          <p:txBody>
            <a:bodyPr wrap="square" rtlCol="0">
              <a:spAutoFit/>
            </a:bodyPr>
            <a:lstStyle/>
            <a:p>
              <a:pPr algn="ctr">
                <a:spcBef>
                  <a:spcPts val="300"/>
                </a:spcBef>
              </a:pPr>
              <a:r>
                <a:rPr lang="en-US" b="1" dirty="0"/>
                <a:t>March 2020 trial paused </a:t>
              </a:r>
            </a:p>
            <a:p>
              <a:pPr algn="ctr">
                <a:spcBef>
                  <a:spcPts val="300"/>
                </a:spcBef>
              </a:pPr>
              <a:r>
                <a:rPr lang="en-US" b="1" dirty="0"/>
                <a:t>due to COVID 19</a:t>
              </a:r>
            </a:p>
          </p:txBody>
        </p:sp>
        <p:sp>
          <p:nvSpPr>
            <p:cNvPr id="20" name="TextBox 19">
              <a:extLst>
                <a:ext uri="{FF2B5EF4-FFF2-40B4-BE49-F238E27FC236}">
                  <a16:creationId xmlns:a16="http://schemas.microsoft.com/office/drawing/2014/main" id="{539EA371-53F7-ACA1-6019-046DB477667E}"/>
                </a:ext>
              </a:extLst>
            </p:cNvPr>
            <p:cNvSpPr txBox="1"/>
            <p:nvPr/>
          </p:nvSpPr>
          <p:spPr>
            <a:xfrm>
              <a:off x="6664034" y="4336472"/>
              <a:ext cx="1662547" cy="1477328"/>
            </a:xfrm>
            <a:prstGeom prst="rect">
              <a:avLst/>
            </a:prstGeom>
            <a:noFill/>
          </p:spPr>
          <p:txBody>
            <a:bodyPr wrap="square" rtlCol="0">
              <a:spAutoFit/>
            </a:bodyPr>
            <a:lstStyle/>
            <a:p>
              <a:r>
                <a:rPr lang="en-US" b="1" dirty="0"/>
                <a:t>October 2022</a:t>
              </a:r>
              <a:r>
                <a:rPr lang="en-US" dirty="0"/>
                <a:t>  </a:t>
              </a:r>
            </a:p>
            <a:p>
              <a:pPr marL="285750" indent="-285750">
                <a:buFont typeface="Arial" panose="020B0604020202020204" pitchFamily="34" charset="0"/>
                <a:buChar char="•"/>
              </a:pPr>
              <a:r>
                <a:rPr lang="en-US" dirty="0"/>
                <a:t>Trial was allowed to resume</a:t>
              </a:r>
            </a:p>
            <a:p>
              <a:endParaRPr lang="en-US" dirty="0"/>
            </a:p>
          </p:txBody>
        </p:sp>
        <p:cxnSp>
          <p:nvCxnSpPr>
            <p:cNvPr id="21" name="Straight Connector 20">
              <a:extLst>
                <a:ext uri="{FF2B5EF4-FFF2-40B4-BE49-F238E27FC236}">
                  <a16:creationId xmlns:a16="http://schemas.microsoft.com/office/drawing/2014/main" id="{D28239AA-F915-0F3A-C52B-4B6FC8291D42}"/>
                </a:ext>
              </a:extLst>
            </p:cNvPr>
            <p:cNvCxnSpPr/>
            <p:nvPr/>
          </p:nvCxnSpPr>
          <p:spPr>
            <a:xfrm>
              <a:off x="8340434" y="3505200"/>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649A581-F2A3-05C9-E8C0-A3EF1449CAEE}"/>
                </a:ext>
              </a:extLst>
            </p:cNvPr>
            <p:cNvSpPr txBox="1"/>
            <p:nvPr/>
          </p:nvSpPr>
          <p:spPr>
            <a:xfrm>
              <a:off x="7426036" y="1274616"/>
              <a:ext cx="2604655" cy="2585323"/>
            </a:xfrm>
            <a:prstGeom prst="rect">
              <a:avLst/>
            </a:prstGeom>
            <a:noFill/>
          </p:spPr>
          <p:txBody>
            <a:bodyPr wrap="square" rtlCol="0">
              <a:spAutoFit/>
            </a:bodyPr>
            <a:lstStyle/>
            <a:p>
              <a:r>
                <a:rPr lang="en-US" b="1" dirty="0"/>
                <a:t>2023</a:t>
              </a:r>
            </a:p>
            <a:p>
              <a:pPr marL="285750" indent="-285750">
                <a:buFont typeface="Arial" panose="020B0604020202020204" pitchFamily="34" charset="0"/>
                <a:buChar char="•"/>
              </a:pPr>
              <a:r>
                <a:rPr lang="en-US" dirty="0"/>
                <a:t>Youth leader training completed in country for all sites</a:t>
              </a:r>
            </a:p>
            <a:p>
              <a:pPr marL="285750" indent="-285750">
                <a:buFont typeface="Arial" panose="020B0604020202020204" pitchFamily="34" charset="0"/>
                <a:buChar char="•"/>
              </a:pPr>
              <a:r>
                <a:rPr lang="en-US" dirty="0"/>
                <a:t>Regional training completed in country for all study teams</a:t>
              </a:r>
            </a:p>
            <a:p>
              <a:pPr marL="285750" indent="-285750">
                <a:buFont typeface="Arial" panose="020B0604020202020204" pitchFamily="34" charset="0"/>
                <a:buChar char="•"/>
              </a:pPr>
              <a:r>
                <a:rPr lang="en-US" dirty="0"/>
                <a:t>Pilot enrollment  </a:t>
              </a:r>
            </a:p>
            <a:p>
              <a:endParaRPr lang="en-US" dirty="0"/>
            </a:p>
          </p:txBody>
        </p:sp>
        <p:cxnSp>
          <p:nvCxnSpPr>
            <p:cNvPr id="23" name="Straight Connector 22">
              <a:extLst>
                <a:ext uri="{FF2B5EF4-FFF2-40B4-BE49-F238E27FC236}">
                  <a16:creationId xmlns:a16="http://schemas.microsoft.com/office/drawing/2014/main" id="{BB7D4131-91AA-0207-3979-E257FB227E10}"/>
                </a:ext>
              </a:extLst>
            </p:cNvPr>
            <p:cNvCxnSpPr/>
            <p:nvPr/>
          </p:nvCxnSpPr>
          <p:spPr>
            <a:xfrm>
              <a:off x="9545781" y="3934691"/>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55BDDDF-F0D3-9AA6-6C20-7C8DFF90C576}"/>
                </a:ext>
              </a:extLst>
            </p:cNvPr>
            <p:cNvSpPr txBox="1"/>
            <p:nvPr/>
          </p:nvSpPr>
          <p:spPr>
            <a:xfrm>
              <a:off x="9187668" y="4341030"/>
              <a:ext cx="2678311" cy="1477328"/>
            </a:xfrm>
            <a:prstGeom prst="rect">
              <a:avLst/>
            </a:prstGeom>
            <a:noFill/>
          </p:spPr>
          <p:txBody>
            <a:bodyPr wrap="square" rtlCol="0">
              <a:spAutoFit/>
            </a:bodyPr>
            <a:lstStyle/>
            <a:p>
              <a:r>
                <a:rPr lang="en-US" b="1" dirty="0"/>
                <a:t>2024</a:t>
              </a:r>
            </a:p>
            <a:p>
              <a:pPr marL="285750" indent="-285750">
                <a:buFont typeface="Arial" panose="020B0604020202020204" pitchFamily="34" charset="0"/>
                <a:buChar char="•"/>
              </a:pPr>
              <a:r>
                <a:rPr lang="en-US" b="1" dirty="0"/>
                <a:t>RCT </a:t>
              </a:r>
              <a:r>
                <a:rPr lang="en-US" dirty="0"/>
                <a:t>enrollment March 2024 will be complete September</a:t>
              </a:r>
              <a:endParaRPr lang="en-US" b="1" dirty="0"/>
            </a:p>
            <a:p>
              <a:endParaRPr lang="en-US" dirty="0"/>
            </a:p>
          </p:txBody>
        </p:sp>
      </p:grpSp>
      <p:cxnSp>
        <p:nvCxnSpPr>
          <p:cNvPr id="27" name="Straight Connector 26">
            <a:extLst>
              <a:ext uri="{FF2B5EF4-FFF2-40B4-BE49-F238E27FC236}">
                <a16:creationId xmlns:a16="http://schemas.microsoft.com/office/drawing/2014/main" id="{226C2B7D-2541-B627-17D4-595D226D7263}"/>
              </a:ext>
            </a:extLst>
          </p:cNvPr>
          <p:cNvCxnSpPr/>
          <p:nvPr/>
        </p:nvCxnSpPr>
        <p:spPr>
          <a:xfrm>
            <a:off x="10986654" y="4031672"/>
            <a:ext cx="0" cy="45720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8FB6BBD-7946-F5D9-7E1D-4F72184F42DB}"/>
              </a:ext>
            </a:extLst>
          </p:cNvPr>
          <p:cNvSpPr txBox="1"/>
          <p:nvPr/>
        </p:nvSpPr>
        <p:spPr>
          <a:xfrm>
            <a:off x="10377055" y="2327559"/>
            <a:ext cx="1967346" cy="2031325"/>
          </a:xfrm>
          <a:prstGeom prst="rect">
            <a:avLst/>
          </a:prstGeom>
          <a:noFill/>
        </p:spPr>
        <p:txBody>
          <a:bodyPr wrap="square" rtlCol="0">
            <a:spAutoFit/>
          </a:bodyPr>
          <a:lstStyle/>
          <a:p>
            <a:r>
              <a:rPr lang="en-US" b="1" dirty="0"/>
              <a:t>2025</a:t>
            </a:r>
          </a:p>
          <a:p>
            <a:pPr marL="285750" indent="-285750">
              <a:buFont typeface="Arial" panose="020B0604020202020204" pitchFamily="34" charset="0"/>
              <a:buChar char="•"/>
            </a:pPr>
            <a:r>
              <a:rPr lang="en-US" dirty="0"/>
              <a:t>Primary Outcome, 6-month visit, expected March 2025</a:t>
            </a:r>
          </a:p>
          <a:p>
            <a:endParaRPr lang="en-US" dirty="0"/>
          </a:p>
        </p:txBody>
      </p:sp>
    </p:spTree>
    <p:extLst>
      <p:ext uri="{BB962C8B-B14F-4D97-AF65-F5344CB8AC3E}">
        <p14:creationId xmlns:p14="http://schemas.microsoft.com/office/powerpoint/2010/main" val="77185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logo&#10;&#10;Description automatically generated">
            <a:extLst>
              <a:ext uri="{FF2B5EF4-FFF2-40B4-BE49-F238E27FC236}">
                <a16:creationId xmlns:a16="http://schemas.microsoft.com/office/drawing/2014/main" id="{C3A562FA-F82E-AF7F-D08C-D081F67AD6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864" y="0"/>
            <a:ext cx="10694136" cy="6858000"/>
          </a:xfrm>
          <a:prstGeom prst="rect">
            <a:avLst/>
          </a:prstGeom>
        </p:spPr>
      </p:pic>
      <p:sp>
        <p:nvSpPr>
          <p:cNvPr id="4" name="Slide Number Placeholder 3">
            <a:extLst>
              <a:ext uri="{FF2B5EF4-FFF2-40B4-BE49-F238E27FC236}">
                <a16:creationId xmlns:a16="http://schemas.microsoft.com/office/drawing/2014/main" id="{78755C5F-CEC4-38A1-B0CA-D26583D4E104}"/>
              </a:ext>
            </a:extLst>
          </p:cNvPr>
          <p:cNvSpPr>
            <a:spLocks noGrp="1"/>
          </p:cNvSpPr>
          <p:nvPr>
            <p:ph type="sldNum" idx="12"/>
          </p:nvPr>
        </p:nvSpPr>
        <p:spPr/>
        <p:txBody>
          <a:bodyPr/>
          <a:lstStyle/>
          <a:p>
            <a:fld id="{00000000-1234-1234-1234-123412341234}" type="slidenum">
              <a:rPr lang="en" smtClean="0"/>
              <a:pPr/>
              <a:t>8</a:t>
            </a:fld>
            <a:endParaRPr lang="en" dirty="0">
              <a:latin typeface="+mn-lt"/>
            </a:endParaRPr>
          </a:p>
        </p:txBody>
      </p:sp>
    </p:spTree>
    <p:extLst>
      <p:ext uri="{BB962C8B-B14F-4D97-AF65-F5344CB8AC3E}">
        <p14:creationId xmlns:p14="http://schemas.microsoft.com/office/powerpoint/2010/main" val="116435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E3A6833-2113-EB53-FF23-18BA8792A78C}"/>
              </a:ext>
            </a:extLst>
          </p:cNvPr>
          <p:cNvGraphicFramePr>
            <a:graphicFrameLocks noGrp="1"/>
          </p:cNvGraphicFramePr>
          <p:nvPr>
            <p:extLst>
              <p:ext uri="{D42A27DB-BD31-4B8C-83A1-F6EECF244321}">
                <p14:modId xmlns:p14="http://schemas.microsoft.com/office/powerpoint/2010/main" val="895794125"/>
              </p:ext>
            </p:extLst>
          </p:nvPr>
        </p:nvGraphicFramePr>
        <p:xfrm>
          <a:off x="5289631" y="1483339"/>
          <a:ext cx="6801004" cy="3870960"/>
        </p:xfrm>
        <a:graphic>
          <a:graphicData uri="http://schemas.openxmlformats.org/drawingml/2006/table">
            <a:tbl>
              <a:tblPr firstRow="1" bandRow="1">
                <a:tableStyleId>{00A15C55-8517-42AA-B614-E9B94910E393}</a:tableStyleId>
              </a:tblPr>
              <a:tblGrid>
                <a:gridCol w="3926313">
                  <a:extLst>
                    <a:ext uri="{9D8B030D-6E8A-4147-A177-3AD203B41FA5}">
                      <a16:colId xmlns:a16="http://schemas.microsoft.com/office/drawing/2014/main" val="2372316198"/>
                    </a:ext>
                  </a:extLst>
                </a:gridCol>
                <a:gridCol w="2874691">
                  <a:extLst>
                    <a:ext uri="{9D8B030D-6E8A-4147-A177-3AD203B41FA5}">
                      <a16:colId xmlns:a16="http://schemas.microsoft.com/office/drawing/2014/main" val="2528857944"/>
                    </a:ext>
                  </a:extLst>
                </a:gridCol>
              </a:tblGrid>
              <a:tr h="696013">
                <a:tc>
                  <a:txBody>
                    <a:bodyPr/>
                    <a:lstStyle/>
                    <a:p>
                      <a:r>
                        <a:rPr lang="en-US" sz="2000" dirty="0"/>
                        <a:t>Demographics</a:t>
                      </a:r>
                    </a:p>
                  </a:txBody>
                  <a:tcPr/>
                </a:tc>
                <a:tc>
                  <a:txBody>
                    <a:bodyPr/>
                    <a:lstStyle/>
                    <a:p>
                      <a:pPr algn="ctr"/>
                      <a:r>
                        <a:rPr lang="en-US" sz="2000" dirty="0"/>
                        <a:t>Youth Enrolled*</a:t>
                      </a:r>
                    </a:p>
                    <a:p>
                      <a:pPr algn="ctr"/>
                      <a:r>
                        <a:rPr lang="en-US" sz="2000" dirty="0"/>
                        <a:t>N=242</a:t>
                      </a:r>
                    </a:p>
                  </a:txBody>
                  <a:tcPr/>
                </a:tc>
                <a:extLst>
                  <a:ext uri="{0D108BD9-81ED-4DB2-BD59-A6C34878D82A}">
                    <a16:rowId xmlns:a16="http://schemas.microsoft.com/office/drawing/2014/main" val="657215007"/>
                  </a:ext>
                </a:extLst>
              </a:tr>
              <a:tr h="386674">
                <a:tc>
                  <a:txBody>
                    <a:bodyPr/>
                    <a:lstStyle/>
                    <a:p>
                      <a:r>
                        <a:rPr lang="en-US" sz="2000" dirty="0"/>
                        <a:t>Age, years median (Q1, Q3)</a:t>
                      </a:r>
                    </a:p>
                  </a:txBody>
                  <a:tcPr/>
                </a:tc>
                <a:tc>
                  <a:txBody>
                    <a:bodyPr/>
                    <a:lstStyle/>
                    <a:p>
                      <a:pPr algn="l"/>
                      <a:r>
                        <a:rPr lang="en-US" sz="2000" dirty="0">
                          <a:effectLst/>
                          <a:latin typeface="Arial" panose="020B0604020202020204" pitchFamily="34" charset="0"/>
                        </a:rPr>
                        <a:t> </a:t>
                      </a:r>
                      <a:r>
                        <a:rPr lang="en-US" sz="1800" b="0" i="0" u="none" strike="noStrike" kern="1200" dirty="0">
                          <a:solidFill>
                            <a:schemeClr val="dk1"/>
                          </a:solidFill>
                          <a:effectLst/>
                          <a:latin typeface="+mn-lt"/>
                          <a:ea typeface="+mn-ea"/>
                          <a:cs typeface="+mn-cs"/>
                        </a:rPr>
                        <a:t>17.0 (16.0, 18.0)</a:t>
                      </a:r>
                      <a:endParaRPr lang="en-US" sz="2000" dirty="0">
                        <a:effectLst/>
                        <a:latin typeface="Arial" panose="020B0604020202020204" pitchFamily="34" charset="0"/>
                      </a:endParaRPr>
                    </a:p>
                  </a:txBody>
                  <a:tcPr marL="47625" marR="47625" marT="0" marB="0"/>
                </a:tc>
                <a:extLst>
                  <a:ext uri="{0D108BD9-81ED-4DB2-BD59-A6C34878D82A}">
                    <a16:rowId xmlns:a16="http://schemas.microsoft.com/office/drawing/2014/main" val="2372554473"/>
                  </a:ext>
                </a:extLst>
              </a:tr>
              <a:tr h="386674">
                <a:tc>
                  <a:txBody>
                    <a:bodyPr/>
                    <a:lstStyle/>
                    <a:p>
                      <a:r>
                        <a:rPr lang="en-US" sz="2000" dirty="0"/>
                        <a:t>         min, max</a:t>
                      </a:r>
                    </a:p>
                  </a:txBody>
                  <a:tcPr/>
                </a:tc>
                <a:tc>
                  <a:txBody>
                    <a:bodyPr/>
                    <a:lstStyle/>
                    <a:p>
                      <a:pPr algn="l"/>
                      <a:r>
                        <a:rPr lang="en-US" sz="1800" b="0" i="0" u="none" strike="noStrike" kern="1200" dirty="0">
                          <a:solidFill>
                            <a:schemeClr val="dk1"/>
                          </a:solidFill>
                          <a:effectLst/>
                          <a:latin typeface="+mn-lt"/>
                          <a:ea typeface="+mn-ea"/>
                          <a:cs typeface="+mn-cs"/>
                        </a:rPr>
                        <a:t>15.0, 19.0</a:t>
                      </a:r>
                      <a:endParaRPr lang="en-US" sz="2000" dirty="0"/>
                    </a:p>
                  </a:txBody>
                  <a:tcPr/>
                </a:tc>
                <a:extLst>
                  <a:ext uri="{0D108BD9-81ED-4DB2-BD59-A6C34878D82A}">
                    <a16:rowId xmlns:a16="http://schemas.microsoft.com/office/drawing/2014/main" val="3254674121"/>
                  </a:ext>
                </a:extLst>
              </a:tr>
              <a:tr h="386674">
                <a:tc>
                  <a:txBody>
                    <a:bodyPr/>
                    <a:lstStyle/>
                    <a:p>
                      <a:r>
                        <a:rPr lang="en-US" sz="2000" dirty="0"/>
                        <a:t>Sex at birth, female</a:t>
                      </a:r>
                    </a:p>
                  </a:txBody>
                  <a:tcPr/>
                </a:tc>
                <a:tc>
                  <a:txBody>
                    <a:bodyPr/>
                    <a:lstStyle/>
                    <a:p>
                      <a:r>
                        <a:rPr lang="en-US" sz="2000" dirty="0"/>
                        <a:t>138 (57%)</a:t>
                      </a:r>
                    </a:p>
                  </a:txBody>
                  <a:tcPr/>
                </a:tc>
                <a:extLst>
                  <a:ext uri="{0D108BD9-81ED-4DB2-BD59-A6C34878D82A}">
                    <a16:rowId xmlns:a16="http://schemas.microsoft.com/office/drawing/2014/main" val="2178923762"/>
                  </a:ext>
                </a:extLst>
              </a:tr>
              <a:tr h="386674">
                <a:tc>
                  <a:txBody>
                    <a:bodyPr/>
                    <a:lstStyle/>
                    <a:p>
                      <a:r>
                        <a:rPr lang="en-US" sz="2000" dirty="0"/>
                        <a:t>Black African</a:t>
                      </a:r>
                    </a:p>
                  </a:txBody>
                  <a:tcPr/>
                </a:tc>
                <a:tc>
                  <a:txBody>
                    <a:bodyPr/>
                    <a:lstStyle/>
                    <a:p>
                      <a:r>
                        <a:rPr lang="en-US" sz="2000" dirty="0"/>
                        <a:t>242 (100%)</a:t>
                      </a:r>
                    </a:p>
                  </a:txBody>
                  <a:tcPr/>
                </a:tc>
                <a:extLst>
                  <a:ext uri="{0D108BD9-81ED-4DB2-BD59-A6C34878D82A}">
                    <a16:rowId xmlns:a16="http://schemas.microsoft.com/office/drawing/2014/main" val="3758120943"/>
                  </a:ext>
                </a:extLst>
              </a:tr>
              <a:tr h="386674">
                <a:tc>
                  <a:txBody>
                    <a:bodyPr/>
                    <a:lstStyle/>
                    <a:p>
                      <a:r>
                        <a:rPr lang="en-US" sz="2000" dirty="0"/>
                        <a:t>Transmission, perinatal</a:t>
                      </a:r>
                    </a:p>
                  </a:txBody>
                  <a:tcPr/>
                </a:tc>
                <a:tc>
                  <a:txBody>
                    <a:bodyPr/>
                    <a:lstStyle/>
                    <a:p>
                      <a:r>
                        <a:rPr lang="en-US" sz="2000" dirty="0"/>
                        <a:t>220 (91%)</a:t>
                      </a:r>
                    </a:p>
                  </a:txBody>
                  <a:tcPr/>
                </a:tc>
                <a:extLst>
                  <a:ext uri="{0D108BD9-81ED-4DB2-BD59-A6C34878D82A}">
                    <a16:rowId xmlns:a16="http://schemas.microsoft.com/office/drawing/2014/main" val="658782274"/>
                  </a:ext>
                </a:extLst>
              </a:tr>
              <a:tr h="386674">
                <a:tc>
                  <a:txBody>
                    <a:bodyPr/>
                    <a:lstStyle/>
                    <a:p>
                      <a:r>
                        <a:rPr lang="en-US" sz="2000" dirty="0"/>
                        <a:t>HIV RNA, fully suppressed</a:t>
                      </a:r>
                    </a:p>
                  </a:txBody>
                  <a:tcPr/>
                </a:tc>
                <a:tc>
                  <a:txBody>
                    <a:bodyPr/>
                    <a:lstStyle/>
                    <a:p>
                      <a:r>
                        <a:rPr lang="en-US" sz="2000" dirty="0"/>
                        <a:t>192 (86%)</a:t>
                      </a:r>
                    </a:p>
                  </a:txBody>
                  <a:tcPr/>
                </a:tc>
                <a:extLst>
                  <a:ext uri="{0D108BD9-81ED-4DB2-BD59-A6C34878D82A}">
                    <a16:rowId xmlns:a16="http://schemas.microsoft.com/office/drawing/2014/main" val="436866528"/>
                  </a:ext>
                </a:extLst>
              </a:tr>
              <a:tr h="386674">
                <a:tc>
                  <a:txBody>
                    <a:bodyPr/>
                    <a:lstStyle/>
                    <a:p>
                      <a:r>
                        <a:rPr lang="en-US" sz="2000" dirty="0"/>
                        <a:t>Attendance to all sessions</a:t>
                      </a:r>
                    </a:p>
                  </a:txBody>
                  <a:tcPr/>
                </a:tc>
                <a:tc>
                  <a:txBody>
                    <a:bodyPr/>
                    <a:lstStyle/>
                    <a:p>
                      <a:r>
                        <a:rPr lang="en-US" sz="2000" dirty="0"/>
                        <a:t>&gt;95%</a:t>
                      </a:r>
                    </a:p>
                  </a:txBody>
                  <a:tcPr/>
                </a:tc>
                <a:extLst>
                  <a:ext uri="{0D108BD9-81ED-4DB2-BD59-A6C34878D82A}">
                    <a16:rowId xmlns:a16="http://schemas.microsoft.com/office/drawing/2014/main" val="4102021028"/>
                  </a:ext>
                </a:extLst>
              </a:tr>
              <a:tr h="386674">
                <a:tc>
                  <a:txBody>
                    <a:bodyPr/>
                    <a:lstStyle/>
                    <a:p>
                      <a:r>
                        <a:rPr lang="en-US" sz="2000" dirty="0"/>
                        <a:t>Retention, post intervention visit</a:t>
                      </a:r>
                    </a:p>
                  </a:txBody>
                  <a:tcPr/>
                </a:tc>
                <a:tc>
                  <a:txBody>
                    <a:bodyPr/>
                    <a:lstStyle/>
                    <a:p>
                      <a:r>
                        <a:rPr lang="en-US" sz="2000" dirty="0"/>
                        <a:t>99% to date</a:t>
                      </a:r>
                    </a:p>
                  </a:txBody>
                  <a:tcPr/>
                </a:tc>
                <a:extLst>
                  <a:ext uri="{0D108BD9-81ED-4DB2-BD59-A6C34878D82A}">
                    <a16:rowId xmlns:a16="http://schemas.microsoft.com/office/drawing/2014/main" val="2370126275"/>
                  </a:ext>
                </a:extLst>
              </a:tr>
            </a:tbl>
          </a:graphicData>
        </a:graphic>
      </p:graphicFrame>
      <p:sp>
        <p:nvSpPr>
          <p:cNvPr id="2" name="Title 1">
            <a:extLst>
              <a:ext uri="{FF2B5EF4-FFF2-40B4-BE49-F238E27FC236}">
                <a16:creationId xmlns:a16="http://schemas.microsoft.com/office/drawing/2014/main" id="{71650288-C2FA-633D-5CAD-7560E464E3B2}"/>
              </a:ext>
            </a:extLst>
          </p:cNvPr>
          <p:cNvSpPr>
            <a:spLocks noGrp="1"/>
          </p:cNvSpPr>
          <p:nvPr>
            <p:ph type="title"/>
          </p:nvPr>
        </p:nvSpPr>
        <p:spPr>
          <a:xfrm>
            <a:off x="937278" y="-152400"/>
            <a:ext cx="11254722" cy="1413164"/>
          </a:xfrm>
        </p:spPr>
        <p:txBody>
          <a:bodyPr/>
          <a:lstStyle/>
          <a:p>
            <a:r>
              <a:rPr lang="en-US" dirty="0"/>
              <a:t>Randomized Controlled Trial</a:t>
            </a:r>
          </a:p>
        </p:txBody>
      </p:sp>
      <p:sp>
        <p:nvSpPr>
          <p:cNvPr id="4" name="Slide Number Placeholder 3">
            <a:extLst>
              <a:ext uri="{FF2B5EF4-FFF2-40B4-BE49-F238E27FC236}">
                <a16:creationId xmlns:a16="http://schemas.microsoft.com/office/drawing/2014/main" id="{5615C7D4-E3A9-A9A1-74A4-91F35BC743FC}"/>
              </a:ext>
            </a:extLst>
          </p:cNvPr>
          <p:cNvSpPr>
            <a:spLocks noGrp="1"/>
          </p:cNvSpPr>
          <p:nvPr>
            <p:ph type="sldNum" idx="12"/>
          </p:nvPr>
        </p:nvSpPr>
        <p:spPr/>
        <p:txBody>
          <a:bodyPr/>
          <a:lstStyle/>
          <a:p>
            <a:fld id="{00000000-1234-1234-1234-123412341234}" type="slidenum">
              <a:rPr lang="en" smtClean="0"/>
              <a:pPr/>
              <a:t>9</a:t>
            </a:fld>
            <a:endParaRPr lang="en" dirty="0">
              <a:latin typeface="+mn-lt"/>
            </a:endParaRPr>
          </a:p>
        </p:txBody>
      </p:sp>
      <p:sp>
        <p:nvSpPr>
          <p:cNvPr id="6" name="TextBox 5">
            <a:extLst>
              <a:ext uri="{FF2B5EF4-FFF2-40B4-BE49-F238E27FC236}">
                <a16:creationId xmlns:a16="http://schemas.microsoft.com/office/drawing/2014/main" id="{A2F49FAA-E17B-3D7F-B8A9-FCFF7AE86657}"/>
              </a:ext>
            </a:extLst>
          </p:cNvPr>
          <p:cNvSpPr txBox="1"/>
          <p:nvPr/>
        </p:nvSpPr>
        <p:spPr>
          <a:xfrm>
            <a:off x="5265161" y="5374217"/>
            <a:ext cx="9644432" cy="646331"/>
          </a:xfrm>
          <a:prstGeom prst="rect">
            <a:avLst/>
          </a:prstGeom>
          <a:noFill/>
        </p:spPr>
        <p:txBody>
          <a:bodyPr wrap="square" rtlCol="0">
            <a:spAutoFit/>
          </a:bodyPr>
          <a:lstStyle/>
          <a:p>
            <a:r>
              <a:rPr lang="en-US" dirty="0"/>
              <a:t>*Data as of September 16, 2024</a:t>
            </a:r>
          </a:p>
          <a:p>
            <a:r>
              <a:rPr lang="en-US" dirty="0"/>
              <a:t>Target enrollment 256 youth participants; </a:t>
            </a:r>
          </a:p>
        </p:txBody>
      </p:sp>
      <p:sp>
        <p:nvSpPr>
          <p:cNvPr id="3" name="TextBox 2">
            <a:extLst>
              <a:ext uri="{FF2B5EF4-FFF2-40B4-BE49-F238E27FC236}">
                <a16:creationId xmlns:a16="http://schemas.microsoft.com/office/drawing/2014/main" id="{4316A2C4-43ED-82A9-502C-52583281AAF7}"/>
              </a:ext>
            </a:extLst>
          </p:cNvPr>
          <p:cNvSpPr txBox="1"/>
          <p:nvPr/>
        </p:nvSpPr>
        <p:spPr>
          <a:xfrm>
            <a:off x="1039091" y="1537854"/>
            <a:ext cx="4017818" cy="1692771"/>
          </a:xfrm>
          <a:prstGeom prst="rect">
            <a:avLst/>
          </a:prstGeom>
          <a:noFill/>
        </p:spPr>
        <p:txBody>
          <a:bodyPr wrap="square" rtlCol="0">
            <a:spAutoFit/>
          </a:bodyPr>
          <a:lstStyle/>
          <a:p>
            <a:r>
              <a:rPr lang="en-US" sz="8000" b="1" dirty="0">
                <a:solidFill>
                  <a:srgbClr val="662D91"/>
                </a:solidFill>
              </a:rPr>
              <a:t>366</a:t>
            </a:r>
            <a:r>
              <a:rPr lang="en-US" sz="4000" dirty="0"/>
              <a:t> </a:t>
            </a:r>
            <a:r>
              <a:rPr lang="en-US" sz="3000" dirty="0">
                <a:solidFill>
                  <a:srgbClr val="662D91"/>
                </a:solidFill>
              </a:rPr>
              <a:t>Screened</a:t>
            </a:r>
            <a:r>
              <a:rPr lang="en-US" dirty="0"/>
              <a:t>	        </a:t>
            </a:r>
          </a:p>
          <a:p>
            <a:r>
              <a:rPr lang="en-US" sz="2400" dirty="0"/>
              <a:t>	</a:t>
            </a:r>
          </a:p>
        </p:txBody>
      </p:sp>
      <p:sp>
        <p:nvSpPr>
          <p:cNvPr id="10" name="TextBox 9">
            <a:extLst>
              <a:ext uri="{FF2B5EF4-FFF2-40B4-BE49-F238E27FC236}">
                <a16:creationId xmlns:a16="http://schemas.microsoft.com/office/drawing/2014/main" id="{A8E152D6-4757-7476-6749-2A7077EF6CF3}"/>
              </a:ext>
            </a:extLst>
          </p:cNvPr>
          <p:cNvSpPr txBox="1"/>
          <p:nvPr/>
        </p:nvSpPr>
        <p:spPr>
          <a:xfrm>
            <a:off x="1039092" y="3075711"/>
            <a:ext cx="4184073" cy="1323439"/>
          </a:xfrm>
          <a:prstGeom prst="rect">
            <a:avLst/>
          </a:prstGeom>
          <a:noFill/>
        </p:spPr>
        <p:txBody>
          <a:bodyPr wrap="square" rtlCol="0">
            <a:spAutoFit/>
          </a:bodyPr>
          <a:lstStyle/>
          <a:p>
            <a:r>
              <a:rPr lang="en-US" sz="8000" b="1" dirty="0">
                <a:solidFill>
                  <a:srgbClr val="8CC63F"/>
                </a:solidFill>
              </a:rPr>
              <a:t>242</a:t>
            </a:r>
            <a:r>
              <a:rPr lang="en-US" dirty="0">
                <a:solidFill>
                  <a:srgbClr val="8CC63F"/>
                </a:solidFill>
              </a:rPr>
              <a:t> </a:t>
            </a:r>
            <a:r>
              <a:rPr lang="en-US" sz="3000" dirty="0">
                <a:solidFill>
                  <a:srgbClr val="8CC63F"/>
                </a:solidFill>
              </a:rPr>
              <a:t>Enrolled</a:t>
            </a:r>
            <a:endParaRPr lang="en-US" sz="3000" dirty="0"/>
          </a:p>
        </p:txBody>
      </p:sp>
      <p:sp>
        <p:nvSpPr>
          <p:cNvPr id="11" name="TextBox 10">
            <a:extLst>
              <a:ext uri="{FF2B5EF4-FFF2-40B4-BE49-F238E27FC236}">
                <a16:creationId xmlns:a16="http://schemas.microsoft.com/office/drawing/2014/main" id="{14E13E96-F56C-8A78-0186-38731BB6F116}"/>
              </a:ext>
            </a:extLst>
          </p:cNvPr>
          <p:cNvSpPr txBox="1"/>
          <p:nvPr/>
        </p:nvSpPr>
        <p:spPr>
          <a:xfrm>
            <a:off x="1025237" y="4855688"/>
            <a:ext cx="2382981" cy="1323439"/>
          </a:xfrm>
          <a:prstGeom prst="rect">
            <a:avLst/>
          </a:prstGeom>
          <a:noFill/>
        </p:spPr>
        <p:txBody>
          <a:bodyPr wrap="square" rtlCol="0">
            <a:spAutoFit/>
          </a:bodyPr>
          <a:lstStyle/>
          <a:p>
            <a:r>
              <a:rPr lang="en-US" sz="8000" b="1" dirty="0"/>
              <a:t>66%</a:t>
            </a:r>
            <a:endParaRPr lang="en-US" sz="8000" dirty="0"/>
          </a:p>
        </p:txBody>
      </p:sp>
      <p:sp>
        <p:nvSpPr>
          <p:cNvPr id="12" name="TextBox 11">
            <a:extLst>
              <a:ext uri="{FF2B5EF4-FFF2-40B4-BE49-F238E27FC236}">
                <a16:creationId xmlns:a16="http://schemas.microsoft.com/office/drawing/2014/main" id="{4AE07A50-22CB-0239-F681-7AB8E3EC8E9F}"/>
              </a:ext>
            </a:extLst>
          </p:cNvPr>
          <p:cNvSpPr txBox="1"/>
          <p:nvPr/>
        </p:nvSpPr>
        <p:spPr>
          <a:xfrm>
            <a:off x="3158836" y="4821382"/>
            <a:ext cx="1995056" cy="1477328"/>
          </a:xfrm>
          <a:prstGeom prst="rect">
            <a:avLst/>
          </a:prstGeom>
          <a:noFill/>
        </p:spPr>
        <p:txBody>
          <a:bodyPr wrap="square" rtlCol="0">
            <a:spAutoFit/>
          </a:bodyPr>
          <a:lstStyle/>
          <a:p>
            <a:r>
              <a:rPr lang="en-US" sz="3000" dirty="0"/>
              <a:t>symptoms of mental distress</a:t>
            </a:r>
          </a:p>
        </p:txBody>
      </p:sp>
    </p:spTree>
    <p:extLst>
      <p:ext uri="{BB962C8B-B14F-4D97-AF65-F5344CB8AC3E}">
        <p14:creationId xmlns:p14="http://schemas.microsoft.com/office/powerpoint/2010/main" val="2097872041"/>
      </p:ext>
    </p:extLst>
  </p:cSld>
  <p:clrMapOvr>
    <a:masterClrMapping/>
  </p:clrMapOvr>
</p:sld>
</file>

<file path=ppt/theme/theme1.xml><?xml version="1.0" encoding="utf-8"?>
<a:theme xmlns:a="http://schemas.openxmlformats.org/drawingml/2006/main" name="Office Theme">
  <a:themeElements>
    <a:clrScheme name="IMPAACT">
      <a:dk1>
        <a:srgbClr val="44646C"/>
      </a:dk1>
      <a:lt1>
        <a:sysClr val="window" lastClr="FFFFFF"/>
      </a:lt1>
      <a:dk2>
        <a:srgbClr val="44646C"/>
      </a:dk2>
      <a:lt2>
        <a:srgbClr val="E7E6E6"/>
      </a:lt2>
      <a:accent1>
        <a:srgbClr val="239CCF"/>
      </a:accent1>
      <a:accent2>
        <a:srgbClr val="8CC63F"/>
      </a:accent2>
      <a:accent3>
        <a:srgbClr val="662D91"/>
      </a:accent3>
      <a:accent4>
        <a:srgbClr val="C9C9C9"/>
      </a:accent4>
      <a:accent5>
        <a:srgbClr val="5B9BD5"/>
      </a:accent5>
      <a:accent6>
        <a:srgbClr val="70AD47"/>
      </a:accent6>
      <a:hlink>
        <a:srgbClr val="239CCF"/>
      </a:hlink>
      <a:folHlink>
        <a:srgbClr val="662D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c7b03b4-81f9-4c48-8c9b-412d06db72b9">
      <Terms xmlns="http://schemas.microsoft.com/office/infopath/2007/PartnerControls"/>
    </lcf76f155ced4ddcb4097134ff3c332f>
    <TaxCatchAll xmlns="bc1e4976-e9f6-4932-bbda-9a33bdd736c9" xsi:nil="true"/>
    <Open_x0020_with_x0020_Seclore xmlns="1c7b03b4-81f9-4c48-8c9b-412d06db72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690AEE5585404D932D316F502955CB" ma:contentTypeVersion="19" ma:contentTypeDescription="Create a new document." ma:contentTypeScope="" ma:versionID="9d6ac8a2aaf2e20ebb9bf6b390703bb0">
  <xsd:schema xmlns:xsd="http://www.w3.org/2001/XMLSchema" xmlns:xs="http://www.w3.org/2001/XMLSchema" xmlns:p="http://schemas.microsoft.com/office/2006/metadata/properties" xmlns:ns2="1c7b03b4-81f9-4c48-8c9b-412d06db72b9" xmlns:ns3="bc1e4976-e9f6-4932-bbda-9a33bdd736c9" targetNamespace="http://schemas.microsoft.com/office/2006/metadata/properties" ma:root="true" ma:fieldsID="106519abbafbc9b16bbff91d9eb8a640" ns2:_="" ns3:_="">
    <xsd:import namespace="1c7b03b4-81f9-4c48-8c9b-412d06db72b9"/>
    <xsd:import namespace="bc1e4976-e9f6-4932-bbda-9a33bdd736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Open_x0020_with_x0020_Seclor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7b03b4-81f9-4c48-8c9b-412d06db72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955067c-4844-4e4f-970b-73b17f11172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pen_x0020_with_x0020_Seclore" ma:index="26" nillable="true" ma:displayName="Open with Seclore" ma:hidden="true" ma:internalName="Open_x0020_with_x0020_Seclor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1e4976-e9f6-4932-bbda-9a33bdd736c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758e1aa-6c4b-459c-8800-d77f1757deac}" ma:internalName="TaxCatchAll" ma:showField="CatchAllData" ma:web="bc1e4976-e9f6-4932-bbda-9a33bdd736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086534-5238-46DB-AEBF-73DFC8E5DE5A}">
  <ds:schemaRefs>
    <ds:schemaRef ds:uri="http://schemas.microsoft.com/sharepoint/v3/contenttype/forms"/>
  </ds:schemaRefs>
</ds:datastoreItem>
</file>

<file path=customXml/itemProps2.xml><?xml version="1.0" encoding="utf-8"?>
<ds:datastoreItem xmlns:ds="http://schemas.openxmlformats.org/officeDocument/2006/customXml" ds:itemID="{54769309-D9C6-4F89-8D41-9CF0FC7E9104}">
  <ds:schemaRefs>
    <ds:schemaRef ds:uri="http://purl.org/dc/terms/"/>
    <ds:schemaRef ds:uri="http://schemas.microsoft.com/office/2006/documentManagement/types"/>
    <ds:schemaRef ds:uri="bc1e4976-e9f6-4932-bbda-9a33bdd736c9"/>
    <ds:schemaRef ds:uri="http://purl.org/dc/elements/1.1/"/>
    <ds:schemaRef ds:uri="http://purl.org/dc/dcmitype/"/>
    <ds:schemaRef ds:uri="http://www.w3.org/XML/1998/namespace"/>
    <ds:schemaRef ds:uri="http://schemas.microsoft.com/office/infopath/2007/PartnerControls"/>
    <ds:schemaRef ds:uri="http://schemas.openxmlformats.org/package/2006/metadata/core-properties"/>
    <ds:schemaRef ds:uri="1c7b03b4-81f9-4c48-8c9b-412d06db72b9"/>
    <ds:schemaRef ds:uri="http://schemas.microsoft.com/office/2006/metadata/properties"/>
  </ds:schemaRefs>
</ds:datastoreItem>
</file>

<file path=customXml/itemProps3.xml><?xml version="1.0" encoding="utf-8"?>
<ds:datastoreItem xmlns:ds="http://schemas.openxmlformats.org/officeDocument/2006/customXml" ds:itemID="{685D1967-E4BF-44A5-9801-1D8ACAC1CF78}"/>
</file>

<file path=docProps/app.xml><?xml version="1.0" encoding="utf-8"?>
<Properties xmlns="http://schemas.openxmlformats.org/officeDocument/2006/extended-properties" xmlns:vt="http://schemas.openxmlformats.org/officeDocument/2006/docPropsVTypes">
  <TotalTime>4552</TotalTime>
  <Words>2186</Words>
  <Application>Microsoft Macintosh PowerPoint</Application>
  <PresentationFormat>Widescreen</PresentationFormat>
  <Paragraphs>202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Verdana</vt:lpstr>
      <vt:lpstr>Wingdings</vt:lpstr>
      <vt:lpstr>Office Theme</vt:lpstr>
      <vt:lpstr>Updates on IMPAACT 2016:  A Group-Based Intervention to Improve Mental Health and ART Adherence Among Youth Living with HIV in Low Resource Settings</vt:lpstr>
      <vt:lpstr>Scientific Question</vt:lpstr>
      <vt:lpstr>Why is IMPAACT 2016 important? </vt:lpstr>
      <vt:lpstr>Study Location</vt:lpstr>
      <vt:lpstr>Intervention Content</vt:lpstr>
      <vt:lpstr>PowerPoint Presentation</vt:lpstr>
      <vt:lpstr>Study Timeline</vt:lpstr>
      <vt:lpstr>PowerPoint Presentation</vt:lpstr>
      <vt:lpstr>Randomized Controlled Trial</vt:lpstr>
      <vt:lpstr>Preliminary data, Entry criteria </vt:lpstr>
      <vt:lpstr>Caregiver demographics</vt:lpstr>
      <vt:lpstr>Potential Global Impact</vt:lpstr>
      <vt:lpstr>Acknowledgments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slide</dc:title>
  <dc:creator>Katie McCarthy</dc:creator>
  <cp:lastModifiedBy>Dr Dorothy Dow</cp:lastModifiedBy>
  <cp:revision>40</cp:revision>
  <dcterms:created xsi:type="dcterms:W3CDTF">2023-02-10T19:43:49Z</dcterms:created>
  <dcterms:modified xsi:type="dcterms:W3CDTF">2024-09-23T16:31:45Z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0x010100E8690AEE5585404D932D316F502955CB</vt:lpwstr>
  </property>
  <property fmtid="{D5CDD505-2E9C-101B-9397-08002B2CF9AE}" pid="3" name="MediaServiceImageTags">
    <vt:lpwstr/>
  </property>
</Properties>
</file>