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Masters/slideMaster1.xml" ContentType="application/vnd.openxmlformats-officedocument.presentationml.slideMaster+xml"/>
  <Override PartName="/ppt/notesSlides/notesSlide14.xml" ContentType="application/vnd.openxmlformats-officedocument.presentationml.notesSlide+xml"/>
  <Override PartName="/ppt/notesSlides/notesSlide20.xml" ContentType="application/vnd.openxmlformats-officedocument.presentationml.notesSlide+xml"/>
  <Override PartName="/ppt/notesSlides/notesSlide19.xml" ContentType="application/vnd.openxmlformats-officedocument.presentationml.notesSlide+xml"/>
  <Override PartName="/ppt/notesSlides/notesSlide15.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6.xml" ContentType="application/vnd.openxmlformats-officedocument.presentationml.notesSlide+xml"/>
  <Override PartName="/ppt/notesSlides/notesSlide16.xml" ContentType="application/vnd.openxmlformats-officedocument.presentationml.notesSlide+xml"/>
  <Override PartName="/ppt/notesSlides/notesSlide2.xml" ContentType="application/vnd.openxmlformats-officedocument.presentationml.notesSlide+xml"/>
  <Override PartName="/ppt/notesSlides/notesSlide8.xml" ContentType="application/vnd.openxmlformats-officedocument.presentationml.notesSlide+xml"/>
  <Override PartName="/ppt/notesSlides/notesSlide3.xml" ContentType="application/vnd.openxmlformats-officedocument.presentationml.notesSlide+xml"/>
  <Override PartName="/ppt/notesSlides/notesSlide23.xml" ContentType="application/vnd.openxmlformats-officedocument.presentationml.notesSlide+xml"/>
  <Override PartName="/ppt/notesSlides/notesSlide17.xml" ContentType="application/vnd.openxmlformats-officedocument.presentationml.notesSlide+xml"/>
  <Override PartName="/ppt/notesSlides/notesSlide4.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5.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8.xml" ContentType="application/vnd.openxmlformats-officedocument.presentationml.notesSlide+xml"/>
  <Override PartName="/ppt/notesSlides/notesSlide13.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1" roundtripDataSignature="AMtx7mjAxWOKio6La+P2fFyIi6NoPRepn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33" d="100"/>
          <a:sy n="33" d="100"/>
        </p:scale>
        <p:origin x="520"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38"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slide" Target="slides/slide18.xml"/><Relationship Id="rId31"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 name="Google Shape;8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 name="Google Shape;89;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5" name="Google Shape;235;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Parents with lower levels of education</a:t>
            </a:r>
            <a:endParaRPr/>
          </a:p>
        </p:txBody>
      </p:sp>
      <p:sp>
        <p:nvSpPr>
          <p:cNvPr id="236" name="Google Shape;236;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2" name="Google Shape;262;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Food security</a:t>
            </a:r>
            <a:endParaRPr/>
          </a:p>
        </p:txBody>
      </p:sp>
      <p:sp>
        <p:nvSpPr>
          <p:cNvPr id="263" name="Google Shape;263;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9" name="Google Shape;289;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Lower father support </a:t>
            </a:r>
            <a:endParaRPr/>
          </a:p>
        </p:txBody>
      </p:sp>
      <p:sp>
        <p:nvSpPr>
          <p:cNvPr id="290" name="Google Shape;290;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6" name="Google Shape;316;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And worse measures of relationship stability and satisfaction between mother and father. </a:t>
            </a:r>
            <a:endParaRPr/>
          </a:p>
        </p:txBody>
      </p:sp>
      <p:sp>
        <p:nvSpPr>
          <p:cNvPr id="317" name="Google Shape;317;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3" name="Google Shape;343;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All of these are known risk factors for poorer child dev, and they are all magnified among families affected by HIV. </a:t>
            </a:r>
            <a:endParaRPr/>
          </a:p>
        </p:txBody>
      </p:sp>
      <p:sp>
        <p:nvSpPr>
          <p:cNvPr id="344" name="Google Shape;344;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0" name="Google Shape;370;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We assessed neurodevelopment using the MDAT, a culturally validated tool in SSA that measures social, language, fine motor, and gross motor domains.</a:t>
            </a:r>
            <a:endParaRPr/>
          </a:p>
        </p:txBody>
      </p:sp>
      <p:sp>
        <p:nvSpPr>
          <p:cNvPr id="371" name="Google Shape;371;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3" name="Google Shape;383;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Blank cells represent no statistically significant associations – to spare everyone’s eyes</a:t>
            </a:r>
            <a:endParaRPr/>
          </a:p>
          <a:p>
            <a:pPr marL="0" lvl="0" indent="0" algn="l" rtl="0">
              <a:spcBef>
                <a:spcPts val="0"/>
              </a:spcBef>
              <a:spcAft>
                <a:spcPts val="0"/>
              </a:spcAft>
              <a:buNone/>
            </a:pPr>
            <a:endParaRPr/>
          </a:p>
          <a:p>
            <a:pPr marL="0" lvl="0" indent="0" algn="l" rtl="0">
              <a:spcBef>
                <a:spcPts val="0"/>
              </a:spcBef>
              <a:spcAft>
                <a:spcPts val="0"/>
              </a:spcAft>
              <a:buNone/>
            </a:pPr>
            <a:r>
              <a:rPr lang="en-US"/>
              <a:t>We found that at 2 years of age, CHEU had significantly worse gross motor development compared to CHUU, primarily in terms of ability to walk and run.  In a sub-analysis, I found that this was likely attributed to CHEU whose mothers were on efv-based ART regimens during pregnancy – as CHEU who were exposed to DTG-based regimens performed just as well as children without HIV exposure.   DTG scale up</a:t>
            </a:r>
            <a:endParaRPr/>
          </a:p>
          <a:p>
            <a:pPr marL="0" lvl="0" indent="0" algn="l" rtl="0">
              <a:spcBef>
                <a:spcPts val="0"/>
              </a:spcBef>
              <a:spcAft>
                <a:spcPts val="0"/>
              </a:spcAft>
              <a:buNone/>
            </a:pPr>
            <a:endParaRPr/>
          </a:p>
          <a:p>
            <a:pPr marL="0" lvl="0" indent="0" algn="l" rtl="0">
              <a:spcBef>
                <a:spcPts val="0"/>
              </a:spcBef>
              <a:spcAft>
                <a:spcPts val="0"/>
              </a:spcAft>
              <a:buNone/>
            </a:pPr>
            <a:r>
              <a:rPr lang="en-US"/>
              <a:t>We also saw that among all children, adjusting for HIV exposure status, kids who were assigned male at birth performed worse developmentally in almost all domains. </a:t>
            </a:r>
            <a:endParaRPr/>
          </a:p>
        </p:txBody>
      </p:sp>
      <p:sp>
        <p:nvSpPr>
          <p:cNvPr id="384" name="Google Shape;384;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9" name="Google Shape;399;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We saw that the longer parents were together, the better children performed in language and fine motor domains.</a:t>
            </a:r>
            <a:endParaRPr/>
          </a:p>
        </p:txBody>
      </p:sp>
      <p:sp>
        <p:nvSpPr>
          <p:cNvPr id="400" name="Google Shape;400;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0" name="Google Shape;410;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We also saw that relationship satisfaction measures played a role… we found lower scores among children whose mothers considered separation more than half the time, if parents did not confide in each other, or if parents did not engage in shared interests. </a:t>
            </a:r>
            <a:endParaRPr/>
          </a:p>
        </p:txBody>
      </p:sp>
      <p:sp>
        <p:nvSpPr>
          <p:cNvPr id="411" name="Google Shape;411;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1" name="Google Shape;421;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2" name="Google Shape;422;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Thanks to the massive success of HIV programs over the last 2 decades, we now have a rapidly growing population of children who are HIV exposed and not living with HIV</a:t>
            </a:r>
            <a:endParaRPr/>
          </a:p>
          <a:p>
            <a:pPr marL="0" lvl="0" indent="0" algn="l" rtl="0">
              <a:spcBef>
                <a:spcPts val="0"/>
              </a:spcBef>
              <a:spcAft>
                <a:spcPts val="0"/>
              </a:spcAft>
              <a:buNone/>
            </a:pPr>
            <a:endParaRPr/>
          </a:p>
          <a:p>
            <a:pPr marL="0" lvl="0" indent="0" algn="l" rtl="0">
              <a:spcBef>
                <a:spcPts val="0"/>
              </a:spcBef>
              <a:spcAft>
                <a:spcPts val="0"/>
              </a:spcAft>
              <a:buNone/>
            </a:pPr>
            <a:r>
              <a:rPr lang="en-US"/>
              <a:t>For the last 4 years I have worked with UNAIDS to track the growth and geographic clustering of these young populations.  We now estimate this population to have over 16 million children, with 1 million more born every year in SSA. </a:t>
            </a:r>
            <a:endParaRPr/>
          </a:p>
        </p:txBody>
      </p:sp>
      <p:sp>
        <p:nvSpPr>
          <p:cNvPr id="103" name="Google Shape;103;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1" name="Google Shape;431;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285750" lvl="0" indent="-285750" algn="l" rtl="0">
              <a:spcBef>
                <a:spcPts val="0"/>
              </a:spcBef>
              <a:spcAft>
                <a:spcPts val="0"/>
              </a:spcAft>
              <a:buClr>
                <a:schemeClr val="dk1"/>
              </a:buClr>
              <a:buSzPts val="2400"/>
              <a:buFont typeface="Arial"/>
              <a:buChar char="•"/>
            </a:pPr>
            <a:r>
              <a:rPr lang="en-US" sz="2400"/>
              <a:t>We found subtle but significant differences in gross motor scores between CHEU and CHUU</a:t>
            </a:r>
            <a:endParaRPr/>
          </a:p>
          <a:p>
            <a:pPr marL="0" lvl="0" indent="0" algn="l" rtl="0">
              <a:spcBef>
                <a:spcPts val="0"/>
              </a:spcBef>
              <a:spcAft>
                <a:spcPts val="0"/>
              </a:spcAft>
              <a:buNone/>
            </a:pPr>
            <a:endParaRPr sz="2400"/>
          </a:p>
          <a:p>
            <a:pPr marL="285750" lvl="0" indent="-133350" algn="l" rtl="0">
              <a:spcBef>
                <a:spcPts val="0"/>
              </a:spcBef>
              <a:spcAft>
                <a:spcPts val="0"/>
              </a:spcAft>
              <a:buClr>
                <a:schemeClr val="dk1"/>
              </a:buClr>
              <a:buSzPts val="2400"/>
              <a:buFont typeface="Arial"/>
              <a:buNone/>
            </a:pPr>
            <a:endParaRPr sz="2400"/>
          </a:p>
          <a:p>
            <a:pPr marL="285750" lvl="0" indent="-285750" algn="l" rtl="0">
              <a:spcBef>
                <a:spcPts val="0"/>
              </a:spcBef>
              <a:spcAft>
                <a:spcPts val="0"/>
              </a:spcAft>
              <a:buClr>
                <a:schemeClr val="dk1"/>
              </a:buClr>
              <a:buSzPts val="2400"/>
              <a:buFont typeface="Arial"/>
              <a:buChar char="•"/>
            </a:pPr>
            <a:r>
              <a:rPr lang="en-US" sz="2400"/>
              <a:t>Relationship satisfaction and father engagement factors were positively associated with child neurodevelopment, regardless of maternal HIV status</a:t>
            </a:r>
            <a:endParaRPr/>
          </a:p>
          <a:p>
            <a:pPr marL="285750" lvl="0" indent="-133350" algn="l" rtl="0">
              <a:spcBef>
                <a:spcPts val="0"/>
              </a:spcBef>
              <a:spcAft>
                <a:spcPts val="0"/>
              </a:spcAft>
              <a:buClr>
                <a:schemeClr val="dk1"/>
              </a:buClr>
              <a:buSzPts val="2400"/>
              <a:buFont typeface="Arial"/>
              <a:buNone/>
            </a:pPr>
            <a:endParaRPr sz="2400"/>
          </a:p>
          <a:p>
            <a:pPr marL="1200150" lvl="2" indent="-285750" algn="l" rtl="0">
              <a:spcBef>
                <a:spcPts val="0"/>
              </a:spcBef>
              <a:spcAft>
                <a:spcPts val="0"/>
              </a:spcAft>
              <a:buClr>
                <a:schemeClr val="dk1"/>
              </a:buClr>
              <a:buSzPts val="2400"/>
              <a:buFont typeface="Arial"/>
              <a:buChar char="•"/>
            </a:pPr>
            <a:r>
              <a:rPr lang="en-US" sz="2400"/>
              <a:t>Risk factors were amplified among CHEU</a:t>
            </a:r>
            <a:endParaRPr/>
          </a:p>
          <a:p>
            <a:pPr marL="1200150" lvl="2" indent="-133350" algn="l" rtl="0">
              <a:spcBef>
                <a:spcPts val="0"/>
              </a:spcBef>
              <a:spcAft>
                <a:spcPts val="0"/>
              </a:spcAft>
              <a:buClr>
                <a:schemeClr val="dk1"/>
              </a:buClr>
              <a:buSzPts val="2400"/>
              <a:buFont typeface="Arial"/>
              <a:buNone/>
            </a:pPr>
            <a:endParaRPr sz="2400"/>
          </a:p>
          <a:p>
            <a:pPr marL="0" lvl="0" indent="0" algn="l" rtl="0">
              <a:spcBef>
                <a:spcPts val="0"/>
              </a:spcBef>
              <a:spcAft>
                <a:spcPts val="0"/>
              </a:spcAft>
              <a:buNone/>
            </a:pPr>
            <a:endParaRPr sz="2400"/>
          </a:p>
          <a:p>
            <a:pPr marL="285750" lvl="0" indent="-285750" algn="l" rtl="0">
              <a:spcBef>
                <a:spcPts val="0"/>
              </a:spcBef>
              <a:spcAft>
                <a:spcPts val="0"/>
              </a:spcAft>
              <a:buClr>
                <a:schemeClr val="dk1"/>
              </a:buClr>
              <a:buSzPts val="2400"/>
              <a:buFont typeface="Arial"/>
              <a:buChar char="•"/>
            </a:pPr>
            <a:r>
              <a:rPr lang="en-US" sz="2400"/>
              <a:t>Caregiver-based interventions can be useful to support families affected by HIV and relationship instability</a:t>
            </a:r>
            <a:endParaRPr/>
          </a:p>
          <a:p>
            <a:pPr marL="285750" lvl="0" indent="-133350" algn="l" rtl="0">
              <a:spcBef>
                <a:spcPts val="0"/>
              </a:spcBef>
              <a:spcAft>
                <a:spcPts val="0"/>
              </a:spcAft>
              <a:buClr>
                <a:schemeClr val="dk1"/>
              </a:buClr>
              <a:buSzPts val="2400"/>
              <a:buFont typeface="Arial"/>
              <a:buNone/>
            </a:pPr>
            <a:endParaRPr sz="2400"/>
          </a:p>
          <a:p>
            <a:pPr marL="1200150" lvl="2" indent="-285750" algn="l" rtl="0">
              <a:spcBef>
                <a:spcPts val="0"/>
              </a:spcBef>
              <a:spcAft>
                <a:spcPts val="0"/>
              </a:spcAft>
              <a:buClr>
                <a:schemeClr val="dk1"/>
              </a:buClr>
              <a:buSzPts val="2400"/>
              <a:buFont typeface="Arial"/>
              <a:buChar char="•"/>
            </a:pPr>
            <a:r>
              <a:rPr lang="en-US" sz="2400"/>
              <a:t>Father’s voice are needed</a:t>
            </a:r>
            <a:endParaRPr/>
          </a:p>
          <a:p>
            <a:pPr marL="285750" lvl="0" indent="-133350" algn="l" rtl="0">
              <a:spcBef>
                <a:spcPts val="0"/>
              </a:spcBef>
              <a:spcAft>
                <a:spcPts val="0"/>
              </a:spcAft>
              <a:buClr>
                <a:schemeClr val="dk1"/>
              </a:buClr>
              <a:buSzPts val="2400"/>
              <a:buFont typeface="Arial"/>
              <a:buNone/>
            </a:pPr>
            <a:endParaRPr sz="2400"/>
          </a:p>
          <a:p>
            <a:pPr marL="285750" lvl="0" indent="-133350" algn="l" rtl="0">
              <a:spcBef>
                <a:spcPts val="0"/>
              </a:spcBef>
              <a:spcAft>
                <a:spcPts val="0"/>
              </a:spcAft>
              <a:buClr>
                <a:schemeClr val="dk1"/>
              </a:buClr>
              <a:buSzPts val="2400"/>
              <a:buFont typeface="Arial"/>
              <a:buNone/>
            </a:pPr>
            <a:endParaRPr sz="2400"/>
          </a:p>
          <a:p>
            <a:pPr marL="0" lvl="0" indent="0" algn="l" rtl="0">
              <a:spcBef>
                <a:spcPts val="0"/>
              </a:spcBef>
              <a:spcAft>
                <a:spcPts val="0"/>
              </a:spcAft>
              <a:buNone/>
            </a:pPr>
            <a:endParaRPr sz="2400"/>
          </a:p>
          <a:p>
            <a:pPr marL="0" lvl="0" indent="0" algn="l" rtl="0">
              <a:spcBef>
                <a:spcPts val="0"/>
              </a:spcBef>
              <a:spcAft>
                <a:spcPts val="0"/>
              </a:spcAft>
              <a:buNone/>
            </a:pPr>
            <a:endParaRPr/>
          </a:p>
        </p:txBody>
      </p:sp>
      <p:sp>
        <p:nvSpPr>
          <p:cNvPr id="432" name="Google Shape;432;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2" name="Google Shape;442;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3" name="Google Shape;443;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p22:notes"/>
          <p:cNvSpPr>
            <a:spLocks noGrp="1" noRot="1" noChangeAspect="1"/>
          </p:cNvSpPr>
          <p:nvPr>
            <p:ph type="sldImg" idx="2"/>
          </p:nvPr>
        </p:nvSpPr>
        <p:spPr>
          <a:xfrm>
            <a:off x="685800" y="1143000"/>
            <a:ext cx="2743200" cy="1543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4" name="Google Shape;454;p22:notes"/>
          <p:cNvSpPr txBox="1">
            <a:spLocks noGrp="1"/>
          </p:cNvSpPr>
          <p:nvPr>
            <p:ph type="body" idx="1"/>
          </p:nvPr>
        </p:nvSpPr>
        <p:spPr>
          <a:xfrm>
            <a:off x="685800" y="3214301"/>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a:solidFill>
                  <a:schemeClr val="accent1"/>
                </a:solidFill>
              </a:rPr>
              <a:t>In the SSA context, fathers’ voices are underrepresented in both the child development research space as well as the fight against HIV.  In recent reports, both UNAIDS and UNICEF have acknowledged the importance of reaching fathers and elevating their voices to promote healthy father involvement. </a:t>
            </a:r>
            <a:endParaRPr/>
          </a:p>
        </p:txBody>
      </p:sp>
      <p:sp>
        <p:nvSpPr>
          <p:cNvPr id="455" name="Google Shape;455;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p23:notes"/>
          <p:cNvSpPr>
            <a:spLocks noGrp="1" noRot="1" noChangeAspect="1"/>
          </p:cNvSpPr>
          <p:nvPr>
            <p:ph type="sldImg" idx="2"/>
          </p:nvPr>
        </p:nvSpPr>
        <p:spPr>
          <a:xfrm>
            <a:off x="685800" y="1143000"/>
            <a:ext cx="2743200" cy="1543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7" name="Google Shape;467;p23:notes"/>
          <p:cNvSpPr txBox="1">
            <a:spLocks noGrp="1"/>
          </p:cNvSpPr>
          <p:nvPr>
            <p:ph type="body" idx="1"/>
          </p:nvPr>
        </p:nvSpPr>
        <p:spPr>
          <a:xfrm>
            <a:off x="685800" y="3214301"/>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a:solidFill>
                  <a:schemeClr val="accent1"/>
                </a:solidFill>
              </a:rPr>
              <a:t>In the SSA context, fathers’ voices are underrepresented in both the child development research space as well as the fight against HIV.  In recent reports, both UNAIDS and UNICEF have acknowledged the importance of reaching fathers and elevating their voices to promote healthy father involvement. </a:t>
            </a:r>
            <a:endParaRPr/>
          </a:p>
        </p:txBody>
      </p:sp>
      <p:sp>
        <p:nvSpPr>
          <p:cNvPr id="468" name="Google Shape;468;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p24:notes"/>
          <p:cNvSpPr>
            <a:spLocks noGrp="1" noRot="1" noChangeAspect="1"/>
          </p:cNvSpPr>
          <p:nvPr>
            <p:ph type="sldImg" idx="2"/>
          </p:nvPr>
        </p:nvSpPr>
        <p:spPr>
          <a:xfrm>
            <a:off x="685800" y="1143000"/>
            <a:ext cx="2054225" cy="115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7" name="Google Shape;477;p24:notes"/>
          <p:cNvSpPr txBox="1">
            <a:spLocks noGrp="1"/>
          </p:cNvSpPr>
          <p:nvPr>
            <p:ph type="body" idx="1"/>
          </p:nvPr>
        </p:nvSpPr>
        <p:spPr>
          <a:xfrm>
            <a:off x="685800" y="2771775"/>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a:solidFill>
                <a:schemeClr val="accent1"/>
              </a:solidFill>
            </a:endParaRPr>
          </a:p>
        </p:txBody>
      </p:sp>
      <p:sp>
        <p:nvSpPr>
          <p:cNvPr id="478" name="Google Shape;478;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p25:notes"/>
          <p:cNvSpPr>
            <a:spLocks noGrp="1" noRot="1" noChangeAspect="1"/>
          </p:cNvSpPr>
          <p:nvPr>
            <p:ph type="sldImg" idx="2"/>
          </p:nvPr>
        </p:nvSpPr>
        <p:spPr>
          <a:xfrm>
            <a:off x="685800" y="1143000"/>
            <a:ext cx="2054225" cy="115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1" name="Google Shape;491;p25:notes"/>
          <p:cNvSpPr txBox="1">
            <a:spLocks noGrp="1"/>
          </p:cNvSpPr>
          <p:nvPr>
            <p:ph type="body" idx="1"/>
          </p:nvPr>
        </p:nvSpPr>
        <p:spPr>
          <a:xfrm>
            <a:off x="685800" y="2771775"/>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a:solidFill>
                <a:schemeClr val="accent1"/>
              </a:solidFill>
            </a:endParaRPr>
          </a:p>
        </p:txBody>
      </p:sp>
      <p:sp>
        <p:nvSpPr>
          <p:cNvPr id="492" name="Google Shape;492;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4" name="Google Shape;504;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p>
        </p:txBody>
      </p:sp>
      <p:sp>
        <p:nvSpPr>
          <p:cNvPr id="505" name="Google Shape;505;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 name="Google Shape;115;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In several sub-Saharan African countries, the prevalence of children under 15 years old who are CHEU exceeds 20%, sometimes as high as 30%.  </a:t>
            </a:r>
            <a:endParaRPr/>
          </a:p>
          <a:p>
            <a:pPr marL="0" lvl="0" indent="0" algn="l" rtl="0">
              <a:spcBef>
                <a:spcPts val="0"/>
              </a:spcBef>
              <a:spcAft>
                <a:spcPts val="0"/>
              </a:spcAft>
              <a:buNone/>
            </a:pPr>
            <a:endParaRPr/>
          </a:p>
          <a:p>
            <a:pPr marL="0" lvl="0" indent="0" algn="l" rtl="0">
              <a:spcBef>
                <a:spcPts val="0"/>
              </a:spcBef>
              <a:spcAft>
                <a:spcPts val="0"/>
              </a:spcAft>
              <a:buNone/>
            </a:pPr>
            <a:r>
              <a:rPr lang="en-US"/>
              <a:t>This means that in certain settings with very high HIV burdens, like South Africa, Botswana, and Eswatini, over a quarter of all children are born HIV-exposed uninfected. </a:t>
            </a:r>
            <a:endParaRPr/>
          </a:p>
        </p:txBody>
      </p:sp>
      <p:sp>
        <p:nvSpPr>
          <p:cNvPr id="116" name="Google Shape;116;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4:notes"/>
          <p:cNvSpPr>
            <a:spLocks noGrp="1" noRot="1" noChangeAspect="1"/>
          </p:cNvSpPr>
          <p:nvPr>
            <p:ph type="sldImg" idx="2"/>
          </p:nvPr>
        </p:nvSpPr>
        <p:spPr>
          <a:xfrm>
            <a:off x="685800" y="1143000"/>
            <a:ext cx="2243138" cy="12620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1" name="Google Shape;131;p4:notes"/>
          <p:cNvSpPr txBox="1">
            <a:spLocks noGrp="1"/>
          </p:cNvSpPr>
          <p:nvPr>
            <p:ph type="body" idx="1"/>
          </p:nvPr>
        </p:nvSpPr>
        <p:spPr>
          <a:xfrm>
            <a:off x="685800" y="3374939"/>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a:solidFill>
                  <a:schemeClr val="accent1"/>
                </a:solidFill>
              </a:rPr>
              <a:t>And despite living HIV-free, CHEU still face high risk of mortality, hospitalizations, and poor development. </a:t>
            </a:r>
            <a:endParaRPr/>
          </a:p>
          <a:p>
            <a:pPr marL="0" lvl="0" indent="0" algn="l" rtl="0">
              <a:spcBef>
                <a:spcPts val="0"/>
              </a:spcBef>
              <a:spcAft>
                <a:spcPts val="0"/>
              </a:spcAft>
              <a:buNone/>
            </a:pPr>
            <a:endParaRPr sz="1800">
              <a:solidFill>
                <a:schemeClr val="accent1"/>
              </a:solidFill>
            </a:endParaRPr>
          </a:p>
          <a:p>
            <a:pPr marL="0" lvl="0" indent="0" algn="l" rtl="0">
              <a:spcBef>
                <a:spcPts val="0"/>
              </a:spcBef>
              <a:spcAft>
                <a:spcPts val="0"/>
              </a:spcAft>
              <a:buNone/>
            </a:pPr>
            <a:r>
              <a:rPr lang="en-US" sz="1800">
                <a:solidFill>
                  <a:schemeClr val="accent1"/>
                </a:solidFill>
              </a:rPr>
              <a:t>My colleague, Dr. Catherine Wedderburn at University of Cape Town, recently conducted a systematic review and meta-analysis of 31 studies comparing neurodevelopmental outcomes between children who are HIV exposed uninfected with children who are HIV unexposed – and most, but not all, studies found that CHEU have poorer neurodevelopment than HIV-unexposed children.  There is some heterogeneity in the  findings, however, this still begs the question of what factors could be driving this difference?</a:t>
            </a:r>
            <a:endParaRPr/>
          </a:p>
          <a:p>
            <a:pPr marL="0" lvl="0" indent="0" algn="l" rtl="0">
              <a:spcBef>
                <a:spcPts val="0"/>
              </a:spcBef>
              <a:spcAft>
                <a:spcPts val="0"/>
              </a:spcAft>
              <a:buNone/>
            </a:pPr>
            <a:endParaRPr sz="1800">
              <a:solidFill>
                <a:schemeClr val="accent1"/>
              </a:solidFill>
            </a:endParaRPr>
          </a:p>
        </p:txBody>
      </p:sp>
      <p:sp>
        <p:nvSpPr>
          <p:cNvPr id="132" name="Google Shape;132;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Dr. Wedderburn and I came together with our colleagues from UNAIDS and UNICEF to</a:t>
            </a:r>
            <a:r>
              <a:rPr lang="en-US" sz="1200" b="0">
                <a:solidFill>
                  <a:schemeClr val="dk1"/>
                </a:solidFill>
                <a:latin typeface="Calibri"/>
                <a:ea typeface="Calibri"/>
                <a:cs typeface="Calibri"/>
                <a:sym typeface="Calibri"/>
              </a:rPr>
              <a:t> take a deep dive into the literature and understand all the possible mechanistic pathways through which HIV exposure could impact neurodevelopment.    </a:t>
            </a:r>
            <a:endParaRPr/>
          </a:p>
          <a:p>
            <a:pPr marL="0" marR="0" lvl="0" indent="0" algn="l" rtl="0">
              <a:lnSpc>
                <a:spcPct val="100000"/>
              </a:lnSpc>
              <a:spcBef>
                <a:spcPts val="0"/>
              </a:spcBef>
              <a:spcAft>
                <a:spcPts val="0"/>
              </a:spcAft>
              <a:buClr>
                <a:schemeClr val="dk1"/>
              </a:buClr>
              <a:buSzPts val="1200"/>
              <a:buFont typeface="Calibri"/>
              <a:buNone/>
            </a:pPr>
            <a:endParaRPr sz="1200" b="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US" sz="1200" b="0">
                <a:solidFill>
                  <a:schemeClr val="dk1"/>
                </a:solidFill>
                <a:latin typeface="Calibri"/>
                <a:ea typeface="Calibri"/>
                <a:cs typeface="Calibri"/>
                <a:sym typeface="Calibri"/>
              </a:rPr>
              <a:t>We found that perinatal exposures to HIV, ART drugs, and other biological phenomenon could lead to altered infant immunity, impaired brain maturation, adverse birth outcomes, and growth faltering --- all of which could negatively impact neurodevelopment. </a:t>
            </a:r>
            <a:endParaRPr/>
          </a:p>
          <a:p>
            <a:pPr marL="0" lvl="0" indent="0" algn="l" rtl="0">
              <a:spcBef>
                <a:spcPts val="0"/>
              </a:spcBef>
              <a:spcAft>
                <a:spcPts val="0"/>
              </a:spcAft>
              <a:buNone/>
            </a:pPr>
            <a:endParaRPr/>
          </a:p>
          <a:p>
            <a:pPr marL="0" marR="0" lvl="0" indent="0" algn="l" rtl="0">
              <a:lnSpc>
                <a:spcPct val="100000"/>
              </a:lnSpc>
              <a:spcBef>
                <a:spcPts val="0"/>
              </a:spcBef>
              <a:spcAft>
                <a:spcPts val="0"/>
              </a:spcAft>
              <a:buClr>
                <a:schemeClr val="dk1"/>
              </a:buClr>
              <a:buSzPts val="1200"/>
              <a:buFont typeface="Calibri"/>
              <a:buNone/>
            </a:pPr>
            <a:r>
              <a:rPr lang="en-US" sz="1200" b="0">
                <a:solidFill>
                  <a:schemeClr val="dk1"/>
                </a:solidFill>
                <a:latin typeface="Calibri"/>
                <a:ea typeface="Calibri"/>
                <a:cs typeface="Calibri"/>
                <a:sym typeface="Calibri"/>
              </a:rPr>
              <a:t>But the biologic factors are only part of the story ---</a:t>
            </a:r>
            <a:endParaRPr/>
          </a:p>
        </p:txBody>
      </p:sp>
      <p:sp>
        <p:nvSpPr>
          <p:cNvPr id="146" name="Google Shape;146;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7" name="Google Shape;157;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sz="1200" b="0">
                <a:solidFill>
                  <a:schemeClr val="dk1"/>
                </a:solidFill>
                <a:latin typeface="Calibri"/>
                <a:ea typeface="Calibri"/>
                <a:cs typeface="Calibri"/>
                <a:sym typeface="Calibri"/>
              </a:rPr>
              <a:t>We must consider the social inequities associated with growing up in households affected by HIV…. Such as caregiver distress, HIV stigma, household violence, and food insecurity.</a:t>
            </a:r>
            <a:endParaRPr/>
          </a:p>
          <a:p>
            <a:pPr marL="0" marR="0" lvl="0" indent="0" algn="l" rtl="0">
              <a:lnSpc>
                <a:spcPct val="100000"/>
              </a:lnSpc>
              <a:spcBef>
                <a:spcPts val="0"/>
              </a:spcBef>
              <a:spcAft>
                <a:spcPts val="0"/>
              </a:spcAft>
              <a:buClr>
                <a:schemeClr val="dk1"/>
              </a:buClr>
              <a:buSzPts val="1200"/>
              <a:buFont typeface="Calibri"/>
              <a:buNone/>
            </a:pPr>
            <a:endParaRPr sz="1200" b="1">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US" sz="1200" b="1">
                <a:solidFill>
                  <a:schemeClr val="dk1"/>
                </a:solidFill>
                <a:latin typeface="Calibri"/>
                <a:ea typeface="Calibri"/>
                <a:cs typeface="Calibri"/>
                <a:sym typeface="Calibri"/>
              </a:rPr>
              <a:t>Based on the current state of the literature, the biologic factors are much better understood than the social behavioral factors, on which very little data exist.  </a:t>
            </a:r>
            <a:endParaRPr/>
          </a:p>
          <a:p>
            <a:pPr marL="0" marR="0" lvl="0" indent="0" algn="l" rtl="0">
              <a:lnSpc>
                <a:spcPct val="100000"/>
              </a:lnSpc>
              <a:spcBef>
                <a:spcPts val="0"/>
              </a:spcBef>
              <a:spcAft>
                <a:spcPts val="0"/>
              </a:spcAft>
              <a:buClr>
                <a:schemeClr val="dk1"/>
              </a:buClr>
              <a:buSzPts val="1200"/>
              <a:buFont typeface="Calibri"/>
              <a:buNone/>
            </a:pPr>
            <a:endParaRPr sz="1200" b="1">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Arial"/>
              <a:buNone/>
            </a:pPr>
            <a:r>
              <a:rPr lang="en-US" sz="1200">
                <a:latin typeface="Arial"/>
                <a:ea typeface="Arial"/>
                <a:cs typeface="Arial"/>
                <a:sym typeface="Arial"/>
              </a:rPr>
              <a:t>There is an urgent need for rigorous, multidisciplinary research to identify the household factors that impact child neurodevelopment, because these factors will be more approachable and readily modifiable through interventions. </a:t>
            </a:r>
            <a:endParaRPr sz="1200" b="1">
              <a:solidFill>
                <a:schemeClr val="dk1"/>
              </a:solidFill>
              <a:latin typeface="Calibri"/>
              <a:ea typeface="Calibri"/>
              <a:cs typeface="Calibri"/>
              <a:sym typeface="Calibri"/>
            </a:endParaRPr>
          </a:p>
          <a:p>
            <a:pPr marL="0" lvl="0" indent="0" algn="l" rtl="0">
              <a:spcBef>
                <a:spcPts val="0"/>
              </a:spcBef>
              <a:spcAft>
                <a:spcPts val="0"/>
              </a:spcAft>
              <a:buNone/>
            </a:pPr>
            <a:endParaRPr sz="1200" b="1">
              <a:solidFill>
                <a:schemeClr val="dk1"/>
              </a:solidFill>
              <a:latin typeface="Calibri"/>
              <a:ea typeface="Calibri"/>
              <a:cs typeface="Calibri"/>
              <a:sym typeface="Calibri"/>
            </a:endParaRPr>
          </a:p>
          <a:p>
            <a:pPr marL="0" lvl="0" indent="0" algn="l" rtl="0">
              <a:spcBef>
                <a:spcPts val="0"/>
              </a:spcBef>
              <a:spcAft>
                <a:spcPts val="0"/>
              </a:spcAft>
              <a:buNone/>
            </a:pPr>
            <a:r>
              <a:rPr lang="en-US" sz="1200" b="1">
                <a:solidFill>
                  <a:schemeClr val="dk1"/>
                </a:solidFill>
                <a:latin typeface="Calibri"/>
                <a:ea typeface="Calibri"/>
                <a:cs typeface="Calibri"/>
                <a:sym typeface="Calibri"/>
              </a:rPr>
              <a:t>In my PhD and postdoc, I’ve been trying to fill these knowledge gaps within the Kenyan HOPE Study: </a:t>
            </a:r>
            <a:endParaRPr/>
          </a:p>
          <a:p>
            <a:pPr marL="0" marR="0" lvl="0" indent="0" algn="l" rtl="0">
              <a:lnSpc>
                <a:spcPct val="100000"/>
              </a:lnSpc>
              <a:spcBef>
                <a:spcPts val="0"/>
              </a:spcBef>
              <a:spcAft>
                <a:spcPts val="0"/>
              </a:spcAft>
              <a:buClr>
                <a:schemeClr val="dk1"/>
              </a:buClr>
              <a:buSzPts val="1200"/>
              <a:buFont typeface="Calibri"/>
              <a:buNone/>
            </a:pPr>
            <a:endParaRPr sz="1200" b="0">
              <a:solidFill>
                <a:schemeClr val="dk1"/>
              </a:solidFill>
              <a:latin typeface="Calibri"/>
              <a:ea typeface="Calibri"/>
              <a:cs typeface="Calibri"/>
              <a:sym typeface="Calibri"/>
            </a:endParaRPr>
          </a:p>
        </p:txBody>
      </p:sp>
      <p:sp>
        <p:nvSpPr>
          <p:cNvPr id="158" name="Google Shape;158;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0" name="Google Shape;170;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The HOPE study is a multi-site prospective longitudinal cohort study involving 1,000 mothers living with HIV and their CHEU, and 1,000 mothers not living with HIV and their children.  We have followed these mother-infant pairs every six months since birth, and the HOPE children are turning 3 years old now. </a:t>
            </a:r>
            <a:endParaRPr/>
          </a:p>
        </p:txBody>
      </p:sp>
      <p:sp>
        <p:nvSpPr>
          <p:cNvPr id="171" name="Google Shape;171;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I’m particularly interested in understanding the roles of maternal HIV, relationship dynamics, and father engagement in child development. </a:t>
            </a:r>
            <a:endParaRPr/>
          </a:p>
        </p:txBody>
      </p:sp>
      <p:sp>
        <p:nvSpPr>
          <p:cNvPr id="192" name="Google Shape;192;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8" name="Google Shape;208;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We found that CHEU in our cohort, compared to CHUU, were more likely to have older mothers and fathers, </a:t>
            </a:r>
            <a:endParaRPr/>
          </a:p>
        </p:txBody>
      </p:sp>
      <p:sp>
        <p:nvSpPr>
          <p:cNvPr id="209" name="Google Shape;209;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7"/>
        <p:cNvGrpSpPr/>
        <p:nvPr/>
      </p:nvGrpSpPr>
      <p:grpSpPr>
        <a:xfrm>
          <a:off x="0" y="0"/>
          <a:ext cx="0" cy="0"/>
          <a:chOff x="0" y="0"/>
          <a:chExt cx="0" cy="0"/>
        </a:xfrm>
      </p:grpSpPr>
      <p:sp>
        <p:nvSpPr>
          <p:cNvPr id="18" name="Google Shape;18;p28"/>
          <p:cNvSpPr txBox="1">
            <a:spLocks noGrp="1"/>
          </p:cNvSpPr>
          <p:nvPr>
            <p:ph type="ctrTitle"/>
          </p:nvPr>
        </p:nvSpPr>
        <p:spPr>
          <a:xfrm>
            <a:off x="1524000" y="1033272"/>
            <a:ext cx="9144000" cy="2478024"/>
          </a:xfrm>
          <a:prstGeom prst="rect">
            <a:avLst/>
          </a:prstGeom>
          <a:noFill/>
          <a:ln>
            <a:noFill/>
          </a:ln>
        </p:spPr>
        <p:txBody>
          <a:bodyPr spcFirstLastPara="1" wrap="square" lIns="0" tIns="0" rIns="0" bIns="0" anchor="b" anchorCtr="0">
            <a:noAutofit/>
          </a:bodyPr>
          <a:lstStyle>
            <a:lvl1pPr lvl="0" algn="ctr">
              <a:lnSpc>
                <a:spcPct val="100000"/>
              </a:lnSpc>
              <a:spcBef>
                <a:spcPts val="0"/>
              </a:spcBef>
              <a:spcAft>
                <a:spcPts val="0"/>
              </a:spcAft>
              <a:buClr>
                <a:schemeClr val="dk1"/>
              </a:buClr>
              <a:buSzPts val="4000"/>
              <a:buFont typeface="Avenir"/>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28"/>
          <p:cNvSpPr txBox="1">
            <a:spLocks noGrp="1"/>
          </p:cNvSpPr>
          <p:nvPr>
            <p:ph type="subTitle" idx="1"/>
          </p:nvPr>
        </p:nvSpPr>
        <p:spPr>
          <a:xfrm>
            <a:off x="1524000" y="3822192"/>
            <a:ext cx="9144000" cy="1435608"/>
          </a:xfrm>
          <a:prstGeom prst="rect">
            <a:avLst/>
          </a:prstGeom>
          <a:noFill/>
          <a:ln>
            <a:noFill/>
          </a:ln>
        </p:spPr>
        <p:txBody>
          <a:bodyPr spcFirstLastPara="1" wrap="square" lIns="0" tIns="0" rIns="0" bIns="0" anchor="t" anchorCtr="0">
            <a:normAutofit/>
          </a:bodyPr>
          <a:lstStyle>
            <a:lvl1pPr lvl="0" algn="ctr">
              <a:lnSpc>
                <a:spcPct val="150000"/>
              </a:lnSpc>
              <a:spcBef>
                <a:spcPts val="1000"/>
              </a:spcBef>
              <a:spcAft>
                <a:spcPts val="0"/>
              </a:spcAft>
              <a:buClr>
                <a:schemeClr val="dk1"/>
              </a:buClr>
              <a:buSzPts val="1600"/>
              <a:buNone/>
              <a:defRPr sz="1600" cap="none">
                <a:solidFill>
                  <a:schemeClr val="dk1"/>
                </a:solidFill>
              </a:defRPr>
            </a:lvl1pPr>
            <a:lvl2pPr lvl="1" algn="ctr">
              <a:lnSpc>
                <a:spcPct val="120000"/>
              </a:lnSpc>
              <a:spcBef>
                <a:spcPts val="500"/>
              </a:spcBef>
              <a:spcAft>
                <a:spcPts val="0"/>
              </a:spcAft>
              <a:buClr>
                <a:schemeClr val="dk1"/>
              </a:buClr>
              <a:buSzPts val="2000"/>
              <a:buNone/>
              <a:defRPr sz="2000"/>
            </a:lvl2pPr>
            <a:lvl3pPr lvl="2" algn="ctr">
              <a:lnSpc>
                <a:spcPct val="120000"/>
              </a:lnSpc>
              <a:spcBef>
                <a:spcPts val="500"/>
              </a:spcBef>
              <a:spcAft>
                <a:spcPts val="0"/>
              </a:spcAft>
              <a:buClr>
                <a:schemeClr val="dk1"/>
              </a:buClr>
              <a:buSzPts val="1800"/>
              <a:buNone/>
              <a:defRPr sz="1800"/>
            </a:lvl3pPr>
            <a:lvl4pPr lvl="3" algn="ctr">
              <a:lnSpc>
                <a:spcPct val="120000"/>
              </a:lnSpc>
              <a:spcBef>
                <a:spcPts val="500"/>
              </a:spcBef>
              <a:spcAft>
                <a:spcPts val="0"/>
              </a:spcAft>
              <a:buClr>
                <a:schemeClr val="dk1"/>
              </a:buClr>
              <a:buSzPts val="1600"/>
              <a:buNone/>
              <a:defRPr sz="1600"/>
            </a:lvl4pPr>
            <a:lvl5pPr lvl="4" algn="ctr">
              <a:lnSpc>
                <a:spcPct val="12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 name="Google Shape;20;p28"/>
          <p:cNvSpPr txBox="1">
            <a:spLocks noGrp="1"/>
          </p:cNvSpPr>
          <p:nvPr>
            <p:ph type="dt" idx="10"/>
          </p:nvPr>
        </p:nvSpPr>
        <p:spPr>
          <a:xfrm>
            <a:off x="7909560" y="6409944"/>
            <a:ext cx="3703320" cy="44805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28"/>
          <p:cNvSpPr txBox="1">
            <a:spLocks noGrp="1"/>
          </p:cNvSpPr>
          <p:nvPr>
            <p:ph type="ftr" idx="11"/>
          </p:nvPr>
        </p:nvSpPr>
        <p:spPr>
          <a:xfrm rot="5400000">
            <a:off x="-1828800" y="1911096"/>
            <a:ext cx="4114800" cy="4572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28"/>
          <p:cNvSpPr txBox="1">
            <a:spLocks noGrp="1"/>
          </p:cNvSpPr>
          <p:nvPr>
            <p:ph type="sldNum" idx="12"/>
          </p:nvPr>
        </p:nvSpPr>
        <p:spPr>
          <a:xfrm>
            <a:off x="11667744" y="6409944"/>
            <a:ext cx="438912" cy="44805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4"/>
        <p:cNvGrpSpPr/>
        <p:nvPr/>
      </p:nvGrpSpPr>
      <p:grpSpPr>
        <a:xfrm>
          <a:off x="0" y="0"/>
          <a:ext cx="0" cy="0"/>
          <a:chOff x="0" y="0"/>
          <a:chExt cx="0" cy="0"/>
        </a:xfrm>
      </p:grpSpPr>
      <p:sp>
        <p:nvSpPr>
          <p:cNvPr id="75" name="Google Shape;75;p37"/>
          <p:cNvSpPr txBox="1">
            <a:spLocks noGrp="1"/>
          </p:cNvSpPr>
          <p:nvPr>
            <p:ph type="title"/>
          </p:nvPr>
        </p:nvSpPr>
        <p:spPr>
          <a:xfrm>
            <a:off x="1371600" y="795528"/>
            <a:ext cx="10241280" cy="1234440"/>
          </a:xfrm>
          <a:prstGeom prst="rect">
            <a:avLst/>
          </a:prstGeom>
          <a:noFill/>
          <a:ln>
            <a:noFill/>
          </a:ln>
        </p:spPr>
        <p:txBody>
          <a:bodyPr spcFirstLastPara="1" wrap="square" lIns="0" tIns="0" rIns="0" bIns="0" anchor="b" anchorCtr="0">
            <a:norm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37"/>
          <p:cNvSpPr txBox="1">
            <a:spLocks noGrp="1"/>
          </p:cNvSpPr>
          <p:nvPr>
            <p:ph type="body" idx="1"/>
          </p:nvPr>
        </p:nvSpPr>
        <p:spPr>
          <a:xfrm rot="5400000">
            <a:off x="4512564" y="-1028700"/>
            <a:ext cx="3959352" cy="10241280"/>
          </a:xfrm>
          <a:prstGeom prst="rect">
            <a:avLst/>
          </a:prstGeom>
          <a:noFill/>
          <a:ln>
            <a:noFill/>
          </a:ln>
        </p:spPr>
        <p:txBody>
          <a:bodyPr spcFirstLastPara="1" wrap="square" lIns="0" tIns="0" rIns="0" bIns="0" anchor="t" anchorCtr="0">
            <a:normAutofit/>
          </a:bodyPr>
          <a:lstStyle>
            <a:lvl1pPr marL="457200" lvl="0" indent="-342900" algn="l">
              <a:lnSpc>
                <a:spcPct val="12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20000"/>
              </a:lnSpc>
              <a:spcBef>
                <a:spcPts val="500"/>
              </a:spcBef>
              <a:spcAft>
                <a:spcPts val="0"/>
              </a:spcAft>
              <a:buClr>
                <a:schemeClr val="dk1"/>
              </a:buClr>
              <a:buSzPts val="1800"/>
              <a:buChar char="•"/>
              <a:defRPr/>
            </a:lvl3pPr>
            <a:lvl4pPr marL="1828800" lvl="3" indent="-342900" algn="l">
              <a:lnSpc>
                <a:spcPct val="120000"/>
              </a:lnSpc>
              <a:spcBef>
                <a:spcPts val="500"/>
              </a:spcBef>
              <a:spcAft>
                <a:spcPts val="0"/>
              </a:spcAft>
              <a:buClr>
                <a:schemeClr val="dk1"/>
              </a:buClr>
              <a:buSzPts val="1800"/>
              <a:buChar char="•"/>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37"/>
          <p:cNvSpPr txBox="1">
            <a:spLocks noGrp="1"/>
          </p:cNvSpPr>
          <p:nvPr>
            <p:ph type="dt" idx="10"/>
          </p:nvPr>
        </p:nvSpPr>
        <p:spPr>
          <a:xfrm>
            <a:off x="7909560" y="6409944"/>
            <a:ext cx="3703320" cy="44805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37"/>
          <p:cNvSpPr txBox="1">
            <a:spLocks noGrp="1"/>
          </p:cNvSpPr>
          <p:nvPr>
            <p:ph type="ftr" idx="11"/>
          </p:nvPr>
        </p:nvSpPr>
        <p:spPr>
          <a:xfrm rot="5400000">
            <a:off x="-1828800" y="1911096"/>
            <a:ext cx="4114800" cy="4572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37"/>
          <p:cNvSpPr txBox="1">
            <a:spLocks noGrp="1"/>
          </p:cNvSpPr>
          <p:nvPr>
            <p:ph type="sldNum" idx="12"/>
          </p:nvPr>
        </p:nvSpPr>
        <p:spPr>
          <a:xfrm>
            <a:off x="11667744" y="6409944"/>
            <a:ext cx="438912" cy="44805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0"/>
        <p:cNvGrpSpPr/>
        <p:nvPr/>
      </p:nvGrpSpPr>
      <p:grpSpPr>
        <a:xfrm>
          <a:off x="0" y="0"/>
          <a:ext cx="0" cy="0"/>
          <a:chOff x="0" y="0"/>
          <a:chExt cx="0" cy="0"/>
        </a:xfrm>
      </p:grpSpPr>
      <p:sp>
        <p:nvSpPr>
          <p:cNvPr id="81" name="Google Shape;81;p38"/>
          <p:cNvSpPr txBox="1">
            <a:spLocks noGrp="1"/>
          </p:cNvSpPr>
          <p:nvPr>
            <p:ph type="title"/>
          </p:nvPr>
        </p:nvSpPr>
        <p:spPr>
          <a:xfrm rot="5400000">
            <a:off x="7614700" y="1949100"/>
            <a:ext cx="4849301" cy="2628900"/>
          </a:xfrm>
          <a:prstGeom prst="rect">
            <a:avLst/>
          </a:prstGeom>
          <a:noFill/>
          <a:ln>
            <a:noFill/>
          </a:ln>
        </p:spPr>
        <p:txBody>
          <a:bodyPr spcFirstLastPara="1" wrap="square" lIns="0" tIns="0" rIns="0" bIns="0" anchor="b" anchorCtr="0">
            <a:norm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 name="Google Shape;82;p38"/>
          <p:cNvSpPr txBox="1">
            <a:spLocks noGrp="1"/>
          </p:cNvSpPr>
          <p:nvPr>
            <p:ph type="body" idx="1"/>
          </p:nvPr>
        </p:nvSpPr>
        <p:spPr>
          <a:xfrm rot="5400000">
            <a:off x="2286218" y="-598082"/>
            <a:ext cx="4849300" cy="7723265"/>
          </a:xfrm>
          <a:prstGeom prst="rect">
            <a:avLst/>
          </a:prstGeom>
          <a:noFill/>
          <a:ln>
            <a:noFill/>
          </a:ln>
        </p:spPr>
        <p:txBody>
          <a:bodyPr spcFirstLastPara="1" wrap="square" lIns="0" tIns="0" rIns="0" bIns="0" anchor="t" anchorCtr="0">
            <a:normAutofit/>
          </a:bodyPr>
          <a:lstStyle>
            <a:lvl1pPr marL="457200" lvl="0" indent="-342900" algn="l">
              <a:lnSpc>
                <a:spcPct val="12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20000"/>
              </a:lnSpc>
              <a:spcBef>
                <a:spcPts val="500"/>
              </a:spcBef>
              <a:spcAft>
                <a:spcPts val="0"/>
              </a:spcAft>
              <a:buClr>
                <a:schemeClr val="dk1"/>
              </a:buClr>
              <a:buSzPts val="1800"/>
              <a:buChar char="•"/>
              <a:defRPr/>
            </a:lvl3pPr>
            <a:lvl4pPr marL="1828800" lvl="3" indent="-342900" algn="l">
              <a:lnSpc>
                <a:spcPct val="120000"/>
              </a:lnSpc>
              <a:spcBef>
                <a:spcPts val="500"/>
              </a:spcBef>
              <a:spcAft>
                <a:spcPts val="0"/>
              </a:spcAft>
              <a:buClr>
                <a:schemeClr val="dk1"/>
              </a:buClr>
              <a:buSzPts val="1800"/>
              <a:buChar char="•"/>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 name="Google Shape;83;p38"/>
          <p:cNvSpPr txBox="1">
            <a:spLocks noGrp="1"/>
          </p:cNvSpPr>
          <p:nvPr>
            <p:ph type="dt" idx="10"/>
          </p:nvPr>
        </p:nvSpPr>
        <p:spPr>
          <a:xfrm>
            <a:off x="7909560" y="6409944"/>
            <a:ext cx="3703320" cy="44805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38"/>
          <p:cNvSpPr txBox="1">
            <a:spLocks noGrp="1"/>
          </p:cNvSpPr>
          <p:nvPr>
            <p:ph type="ftr" idx="11"/>
          </p:nvPr>
        </p:nvSpPr>
        <p:spPr>
          <a:xfrm rot="5400000">
            <a:off x="-1828800" y="1911096"/>
            <a:ext cx="4114800" cy="4572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38"/>
          <p:cNvSpPr txBox="1">
            <a:spLocks noGrp="1"/>
          </p:cNvSpPr>
          <p:nvPr>
            <p:ph type="sldNum" idx="12"/>
          </p:nvPr>
        </p:nvSpPr>
        <p:spPr>
          <a:xfrm>
            <a:off x="11667744" y="6409944"/>
            <a:ext cx="438912" cy="44805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3"/>
        <p:cNvGrpSpPr/>
        <p:nvPr/>
      </p:nvGrpSpPr>
      <p:grpSpPr>
        <a:xfrm>
          <a:off x="0" y="0"/>
          <a:ext cx="0" cy="0"/>
          <a:chOff x="0" y="0"/>
          <a:chExt cx="0" cy="0"/>
        </a:xfrm>
      </p:grpSpPr>
      <p:sp>
        <p:nvSpPr>
          <p:cNvPr id="24" name="Google Shape;24;p29"/>
          <p:cNvSpPr txBox="1">
            <a:spLocks noGrp="1"/>
          </p:cNvSpPr>
          <p:nvPr>
            <p:ph type="title"/>
          </p:nvPr>
        </p:nvSpPr>
        <p:spPr>
          <a:xfrm>
            <a:off x="1371600" y="795528"/>
            <a:ext cx="10241280" cy="1234440"/>
          </a:xfrm>
          <a:prstGeom prst="rect">
            <a:avLst/>
          </a:prstGeom>
          <a:noFill/>
          <a:ln>
            <a:noFill/>
          </a:ln>
        </p:spPr>
        <p:txBody>
          <a:bodyPr spcFirstLastPara="1" wrap="square" lIns="0" tIns="0" rIns="0" bIns="0" anchor="b" anchorCtr="0">
            <a:norm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29"/>
          <p:cNvSpPr txBox="1">
            <a:spLocks noGrp="1"/>
          </p:cNvSpPr>
          <p:nvPr>
            <p:ph type="body" idx="1"/>
          </p:nvPr>
        </p:nvSpPr>
        <p:spPr>
          <a:xfrm>
            <a:off x="1371600" y="2112264"/>
            <a:ext cx="10241280" cy="3959352"/>
          </a:xfrm>
          <a:prstGeom prst="rect">
            <a:avLst/>
          </a:prstGeom>
          <a:noFill/>
          <a:ln>
            <a:noFill/>
          </a:ln>
        </p:spPr>
        <p:txBody>
          <a:bodyPr spcFirstLastPara="1" wrap="square" lIns="0" tIns="0" rIns="0" bIns="0" anchor="t" anchorCtr="0">
            <a:normAutofit/>
          </a:bodyPr>
          <a:lstStyle>
            <a:lvl1pPr marL="457200" lvl="0" indent="-342900" algn="l">
              <a:lnSpc>
                <a:spcPct val="12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20000"/>
              </a:lnSpc>
              <a:spcBef>
                <a:spcPts val="500"/>
              </a:spcBef>
              <a:spcAft>
                <a:spcPts val="0"/>
              </a:spcAft>
              <a:buClr>
                <a:schemeClr val="dk1"/>
              </a:buClr>
              <a:buSzPts val="1800"/>
              <a:buChar char="•"/>
              <a:defRPr/>
            </a:lvl3pPr>
            <a:lvl4pPr marL="1828800" lvl="3" indent="-342900" algn="l">
              <a:lnSpc>
                <a:spcPct val="120000"/>
              </a:lnSpc>
              <a:spcBef>
                <a:spcPts val="500"/>
              </a:spcBef>
              <a:spcAft>
                <a:spcPts val="0"/>
              </a:spcAft>
              <a:buClr>
                <a:schemeClr val="dk1"/>
              </a:buClr>
              <a:buSzPts val="1800"/>
              <a:buChar char="•"/>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29"/>
          <p:cNvSpPr txBox="1">
            <a:spLocks noGrp="1"/>
          </p:cNvSpPr>
          <p:nvPr>
            <p:ph type="dt" idx="10"/>
          </p:nvPr>
        </p:nvSpPr>
        <p:spPr>
          <a:xfrm>
            <a:off x="7909560" y="6409944"/>
            <a:ext cx="3703320" cy="44805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29"/>
          <p:cNvSpPr txBox="1">
            <a:spLocks noGrp="1"/>
          </p:cNvSpPr>
          <p:nvPr>
            <p:ph type="ftr" idx="11"/>
          </p:nvPr>
        </p:nvSpPr>
        <p:spPr>
          <a:xfrm rot="5400000">
            <a:off x="-1828800" y="1911096"/>
            <a:ext cx="4114800" cy="4572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29"/>
          <p:cNvSpPr txBox="1">
            <a:spLocks noGrp="1"/>
          </p:cNvSpPr>
          <p:nvPr>
            <p:ph type="sldNum" idx="12"/>
          </p:nvPr>
        </p:nvSpPr>
        <p:spPr>
          <a:xfrm>
            <a:off x="11667744" y="6409944"/>
            <a:ext cx="438912" cy="44805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9"/>
        <p:cNvGrpSpPr/>
        <p:nvPr/>
      </p:nvGrpSpPr>
      <p:grpSpPr>
        <a:xfrm>
          <a:off x="0" y="0"/>
          <a:ext cx="0" cy="0"/>
          <a:chOff x="0" y="0"/>
          <a:chExt cx="0" cy="0"/>
        </a:xfrm>
      </p:grpSpPr>
      <p:sp>
        <p:nvSpPr>
          <p:cNvPr id="30" name="Google Shape;30;p30"/>
          <p:cNvSpPr txBox="1">
            <a:spLocks noGrp="1"/>
          </p:cNvSpPr>
          <p:nvPr>
            <p:ph type="title"/>
          </p:nvPr>
        </p:nvSpPr>
        <p:spPr>
          <a:xfrm>
            <a:off x="1371600" y="1709738"/>
            <a:ext cx="9966960" cy="2852737"/>
          </a:xfrm>
          <a:prstGeom prst="rect">
            <a:avLst/>
          </a:prstGeom>
          <a:noFill/>
          <a:ln>
            <a:noFill/>
          </a:ln>
        </p:spPr>
        <p:txBody>
          <a:bodyPr spcFirstLastPara="1" wrap="square" lIns="0" tIns="0" rIns="0" bIns="0" anchor="b" anchorCtr="0">
            <a:normAutofit/>
          </a:bodyPr>
          <a:lstStyle>
            <a:lvl1pPr lvl="0" algn="l">
              <a:lnSpc>
                <a:spcPct val="100000"/>
              </a:lnSpc>
              <a:spcBef>
                <a:spcPts val="0"/>
              </a:spcBef>
              <a:spcAft>
                <a:spcPts val="0"/>
              </a:spcAft>
              <a:buClr>
                <a:schemeClr val="dk1"/>
              </a:buClr>
              <a:buSzPts val="4400"/>
              <a:buFont typeface="Avenir"/>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30"/>
          <p:cNvSpPr txBox="1">
            <a:spLocks noGrp="1"/>
          </p:cNvSpPr>
          <p:nvPr>
            <p:ph type="body" idx="1"/>
          </p:nvPr>
        </p:nvSpPr>
        <p:spPr>
          <a:xfrm>
            <a:off x="1371600" y="4974336"/>
            <a:ext cx="9966961" cy="1115568"/>
          </a:xfrm>
          <a:prstGeom prst="rect">
            <a:avLst/>
          </a:prstGeom>
          <a:noFill/>
          <a:ln>
            <a:noFill/>
          </a:ln>
        </p:spPr>
        <p:txBody>
          <a:bodyPr spcFirstLastPara="1" wrap="square" lIns="0" tIns="0" rIns="0" bIns="0" anchor="t" anchorCtr="0">
            <a:normAutofit/>
          </a:bodyPr>
          <a:lstStyle>
            <a:lvl1pPr marL="457200" lvl="0" indent="-228600" algn="l">
              <a:lnSpc>
                <a:spcPct val="120000"/>
              </a:lnSpc>
              <a:spcBef>
                <a:spcPts val="1000"/>
              </a:spcBef>
              <a:spcAft>
                <a:spcPts val="0"/>
              </a:spcAft>
              <a:buClr>
                <a:schemeClr val="dk1"/>
              </a:buClr>
              <a:buSzPts val="1600"/>
              <a:buNone/>
              <a:defRPr sz="1600" cap="none">
                <a:solidFill>
                  <a:schemeClr val="dk1"/>
                </a:solidFill>
              </a:defRPr>
            </a:lvl1pPr>
            <a:lvl2pPr marL="914400" lvl="1" indent="-228600" algn="l">
              <a:lnSpc>
                <a:spcPct val="120000"/>
              </a:lnSpc>
              <a:spcBef>
                <a:spcPts val="500"/>
              </a:spcBef>
              <a:spcAft>
                <a:spcPts val="0"/>
              </a:spcAft>
              <a:buClr>
                <a:srgbClr val="888888"/>
              </a:buClr>
              <a:buSzPts val="2000"/>
              <a:buNone/>
              <a:defRPr sz="2000">
                <a:solidFill>
                  <a:srgbClr val="888888"/>
                </a:solidFill>
              </a:defRPr>
            </a:lvl2pPr>
            <a:lvl3pPr marL="1371600" lvl="2" indent="-228600" algn="l">
              <a:lnSpc>
                <a:spcPct val="120000"/>
              </a:lnSpc>
              <a:spcBef>
                <a:spcPts val="500"/>
              </a:spcBef>
              <a:spcAft>
                <a:spcPts val="0"/>
              </a:spcAft>
              <a:buClr>
                <a:srgbClr val="888888"/>
              </a:buClr>
              <a:buSzPts val="1800"/>
              <a:buNone/>
              <a:defRPr sz="1800">
                <a:solidFill>
                  <a:srgbClr val="888888"/>
                </a:solidFill>
              </a:defRPr>
            </a:lvl3pPr>
            <a:lvl4pPr marL="1828800" lvl="3" indent="-228600" algn="l">
              <a:lnSpc>
                <a:spcPct val="120000"/>
              </a:lnSpc>
              <a:spcBef>
                <a:spcPts val="500"/>
              </a:spcBef>
              <a:spcAft>
                <a:spcPts val="0"/>
              </a:spcAft>
              <a:buClr>
                <a:srgbClr val="888888"/>
              </a:buClr>
              <a:buSzPts val="1600"/>
              <a:buNone/>
              <a:defRPr sz="1600">
                <a:solidFill>
                  <a:srgbClr val="888888"/>
                </a:solidFill>
              </a:defRPr>
            </a:lvl4pPr>
            <a:lvl5pPr marL="2286000" lvl="4" indent="-228600" algn="l">
              <a:lnSpc>
                <a:spcPct val="12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2" name="Google Shape;32;p30"/>
          <p:cNvSpPr txBox="1">
            <a:spLocks noGrp="1"/>
          </p:cNvSpPr>
          <p:nvPr>
            <p:ph type="dt" idx="10"/>
          </p:nvPr>
        </p:nvSpPr>
        <p:spPr>
          <a:xfrm>
            <a:off x="7909560" y="6409944"/>
            <a:ext cx="3703320" cy="44805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30"/>
          <p:cNvSpPr txBox="1">
            <a:spLocks noGrp="1"/>
          </p:cNvSpPr>
          <p:nvPr>
            <p:ph type="ftr" idx="11"/>
          </p:nvPr>
        </p:nvSpPr>
        <p:spPr>
          <a:xfrm rot="5400000">
            <a:off x="-1828800" y="1911096"/>
            <a:ext cx="4114800" cy="4572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30"/>
          <p:cNvSpPr txBox="1">
            <a:spLocks noGrp="1"/>
          </p:cNvSpPr>
          <p:nvPr>
            <p:ph type="sldNum" idx="12"/>
          </p:nvPr>
        </p:nvSpPr>
        <p:spPr>
          <a:xfrm>
            <a:off x="11667744" y="6409944"/>
            <a:ext cx="438912" cy="44805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5"/>
        <p:cNvGrpSpPr/>
        <p:nvPr/>
      </p:nvGrpSpPr>
      <p:grpSpPr>
        <a:xfrm>
          <a:off x="0" y="0"/>
          <a:ext cx="0" cy="0"/>
          <a:chOff x="0" y="0"/>
          <a:chExt cx="0" cy="0"/>
        </a:xfrm>
      </p:grpSpPr>
      <p:sp>
        <p:nvSpPr>
          <p:cNvPr id="36" name="Google Shape;36;p31"/>
          <p:cNvSpPr txBox="1">
            <a:spLocks noGrp="1"/>
          </p:cNvSpPr>
          <p:nvPr>
            <p:ph type="title"/>
          </p:nvPr>
        </p:nvSpPr>
        <p:spPr>
          <a:xfrm>
            <a:off x="1371600" y="795528"/>
            <a:ext cx="10241280" cy="1234440"/>
          </a:xfrm>
          <a:prstGeom prst="rect">
            <a:avLst/>
          </a:prstGeom>
          <a:noFill/>
          <a:ln>
            <a:noFill/>
          </a:ln>
        </p:spPr>
        <p:txBody>
          <a:bodyPr spcFirstLastPara="1" wrap="square" lIns="0" tIns="0" rIns="0" bIns="0" anchor="b" anchorCtr="0">
            <a:norm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31"/>
          <p:cNvSpPr txBox="1">
            <a:spLocks noGrp="1"/>
          </p:cNvSpPr>
          <p:nvPr>
            <p:ph type="body" idx="1"/>
          </p:nvPr>
        </p:nvSpPr>
        <p:spPr>
          <a:xfrm>
            <a:off x="1371600" y="2112264"/>
            <a:ext cx="4846320" cy="3959352"/>
          </a:xfrm>
          <a:prstGeom prst="rect">
            <a:avLst/>
          </a:prstGeom>
          <a:noFill/>
          <a:ln>
            <a:noFill/>
          </a:ln>
        </p:spPr>
        <p:txBody>
          <a:bodyPr spcFirstLastPara="1" wrap="square" lIns="0" tIns="0" rIns="0" bIns="0" anchor="t" anchorCtr="0">
            <a:normAutofit/>
          </a:bodyPr>
          <a:lstStyle>
            <a:lvl1pPr marL="457200" lvl="0" indent="-342900" algn="l">
              <a:lnSpc>
                <a:spcPct val="12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20000"/>
              </a:lnSpc>
              <a:spcBef>
                <a:spcPts val="500"/>
              </a:spcBef>
              <a:spcAft>
                <a:spcPts val="0"/>
              </a:spcAft>
              <a:buClr>
                <a:schemeClr val="dk1"/>
              </a:buClr>
              <a:buSzPts val="1800"/>
              <a:buChar char="•"/>
              <a:defRPr/>
            </a:lvl3pPr>
            <a:lvl4pPr marL="1828800" lvl="3" indent="-342900" algn="l">
              <a:lnSpc>
                <a:spcPct val="120000"/>
              </a:lnSpc>
              <a:spcBef>
                <a:spcPts val="500"/>
              </a:spcBef>
              <a:spcAft>
                <a:spcPts val="0"/>
              </a:spcAft>
              <a:buClr>
                <a:schemeClr val="dk1"/>
              </a:buClr>
              <a:buSzPts val="1800"/>
              <a:buChar char="•"/>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31"/>
          <p:cNvSpPr txBox="1">
            <a:spLocks noGrp="1"/>
          </p:cNvSpPr>
          <p:nvPr>
            <p:ph type="body" idx="2"/>
          </p:nvPr>
        </p:nvSpPr>
        <p:spPr>
          <a:xfrm>
            <a:off x="6766560" y="2112265"/>
            <a:ext cx="4846320" cy="3959351"/>
          </a:xfrm>
          <a:prstGeom prst="rect">
            <a:avLst/>
          </a:prstGeom>
          <a:noFill/>
          <a:ln>
            <a:noFill/>
          </a:ln>
        </p:spPr>
        <p:txBody>
          <a:bodyPr spcFirstLastPara="1" wrap="square" lIns="0" tIns="0" rIns="0" bIns="0" anchor="t" anchorCtr="0">
            <a:normAutofit/>
          </a:bodyPr>
          <a:lstStyle>
            <a:lvl1pPr marL="457200" lvl="0" indent="-342900" algn="l">
              <a:lnSpc>
                <a:spcPct val="12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20000"/>
              </a:lnSpc>
              <a:spcBef>
                <a:spcPts val="500"/>
              </a:spcBef>
              <a:spcAft>
                <a:spcPts val="0"/>
              </a:spcAft>
              <a:buClr>
                <a:schemeClr val="dk1"/>
              </a:buClr>
              <a:buSzPts val="1800"/>
              <a:buChar char="•"/>
              <a:defRPr/>
            </a:lvl3pPr>
            <a:lvl4pPr marL="1828800" lvl="3" indent="-342900" algn="l">
              <a:lnSpc>
                <a:spcPct val="120000"/>
              </a:lnSpc>
              <a:spcBef>
                <a:spcPts val="500"/>
              </a:spcBef>
              <a:spcAft>
                <a:spcPts val="0"/>
              </a:spcAft>
              <a:buClr>
                <a:schemeClr val="dk1"/>
              </a:buClr>
              <a:buSzPts val="1800"/>
              <a:buChar char="•"/>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31"/>
          <p:cNvSpPr txBox="1">
            <a:spLocks noGrp="1"/>
          </p:cNvSpPr>
          <p:nvPr>
            <p:ph type="dt" idx="10"/>
          </p:nvPr>
        </p:nvSpPr>
        <p:spPr>
          <a:xfrm>
            <a:off x="7909560" y="6409944"/>
            <a:ext cx="3703320" cy="44805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31"/>
          <p:cNvSpPr txBox="1">
            <a:spLocks noGrp="1"/>
          </p:cNvSpPr>
          <p:nvPr>
            <p:ph type="ftr" idx="11"/>
          </p:nvPr>
        </p:nvSpPr>
        <p:spPr>
          <a:xfrm rot="5400000">
            <a:off x="-1828800" y="1911096"/>
            <a:ext cx="4114800" cy="4572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31"/>
          <p:cNvSpPr txBox="1">
            <a:spLocks noGrp="1"/>
          </p:cNvSpPr>
          <p:nvPr>
            <p:ph type="sldNum" idx="12"/>
          </p:nvPr>
        </p:nvSpPr>
        <p:spPr>
          <a:xfrm>
            <a:off x="11667744" y="6409944"/>
            <a:ext cx="438912" cy="44805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42"/>
        <p:cNvGrpSpPr/>
        <p:nvPr/>
      </p:nvGrpSpPr>
      <p:grpSpPr>
        <a:xfrm>
          <a:off x="0" y="0"/>
          <a:ext cx="0" cy="0"/>
          <a:chOff x="0" y="0"/>
          <a:chExt cx="0" cy="0"/>
        </a:xfrm>
      </p:grpSpPr>
      <p:sp>
        <p:nvSpPr>
          <p:cNvPr id="43" name="Google Shape;43;p32"/>
          <p:cNvSpPr txBox="1">
            <a:spLocks noGrp="1"/>
          </p:cNvSpPr>
          <p:nvPr>
            <p:ph type="body" idx="1"/>
          </p:nvPr>
        </p:nvSpPr>
        <p:spPr>
          <a:xfrm>
            <a:off x="1371600" y="2112264"/>
            <a:ext cx="4841076" cy="823912"/>
          </a:xfrm>
          <a:prstGeom prst="rect">
            <a:avLst/>
          </a:prstGeom>
          <a:noFill/>
          <a:ln>
            <a:noFill/>
          </a:ln>
        </p:spPr>
        <p:txBody>
          <a:bodyPr spcFirstLastPara="1" wrap="square" lIns="0" tIns="0" rIns="0" bIns="0" anchor="b" anchorCtr="0">
            <a:normAutofit/>
          </a:bodyPr>
          <a:lstStyle>
            <a:lvl1pPr marL="457200" lvl="0" indent="-228600" algn="l">
              <a:lnSpc>
                <a:spcPct val="120000"/>
              </a:lnSpc>
              <a:spcBef>
                <a:spcPts val="1000"/>
              </a:spcBef>
              <a:spcAft>
                <a:spcPts val="0"/>
              </a:spcAft>
              <a:buClr>
                <a:schemeClr val="dk1"/>
              </a:buClr>
              <a:buSzPts val="2400"/>
              <a:buNone/>
              <a:defRPr sz="2400" b="1"/>
            </a:lvl1pPr>
            <a:lvl2pPr marL="914400" lvl="1" indent="-228600" algn="l">
              <a:lnSpc>
                <a:spcPct val="120000"/>
              </a:lnSpc>
              <a:spcBef>
                <a:spcPts val="500"/>
              </a:spcBef>
              <a:spcAft>
                <a:spcPts val="0"/>
              </a:spcAft>
              <a:buClr>
                <a:schemeClr val="dk1"/>
              </a:buClr>
              <a:buSzPts val="2000"/>
              <a:buNone/>
              <a:defRPr sz="2000" b="1"/>
            </a:lvl2pPr>
            <a:lvl3pPr marL="1371600" lvl="2" indent="-228600" algn="l">
              <a:lnSpc>
                <a:spcPct val="120000"/>
              </a:lnSpc>
              <a:spcBef>
                <a:spcPts val="500"/>
              </a:spcBef>
              <a:spcAft>
                <a:spcPts val="0"/>
              </a:spcAft>
              <a:buClr>
                <a:schemeClr val="dk1"/>
              </a:buClr>
              <a:buSzPts val="1800"/>
              <a:buNone/>
              <a:defRPr sz="1800" b="1"/>
            </a:lvl3pPr>
            <a:lvl4pPr marL="1828800" lvl="3" indent="-228600" algn="l">
              <a:lnSpc>
                <a:spcPct val="120000"/>
              </a:lnSpc>
              <a:spcBef>
                <a:spcPts val="500"/>
              </a:spcBef>
              <a:spcAft>
                <a:spcPts val="0"/>
              </a:spcAft>
              <a:buClr>
                <a:schemeClr val="dk1"/>
              </a:buClr>
              <a:buSzPts val="1600"/>
              <a:buNone/>
              <a:defRPr sz="1600" b="1"/>
            </a:lvl4pPr>
            <a:lvl5pPr marL="2286000" lvl="4" indent="-228600" algn="l">
              <a:lnSpc>
                <a:spcPct val="12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4" name="Google Shape;44;p32"/>
          <p:cNvSpPr txBox="1">
            <a:spLocks noGrp="1"/>
          </p:cNvSpPr>
          <p:nvPr>
            <p:ph type="body" idx="2"/>
          </p:nvPr>
        </p:nvSpPr>
        <p:spPr>
          <a:xfrm>
            <a:off x="1371600" y="3018472"/>
            <a:ext cx="4841076" cy="3104856"/>
          </a:xfrm>
          <a:prstGeom prst="rect">
            <a:avLst/>
          </a:prstGeom>
          <a:noFill/>
          <a:ln>
            <a:noFill/>
          </a:ln>
        </p:spPr>
        <p:txBody>
          <a:bodyPr spcFirstLastPara="1" wrap="square" lIns="0" tIns="0" rIns="0" bIns="0" anchor="t" anchorCtr="0">
            <a:normAutofit/>
          </a:bodyPr>
          <a:lstStyle>
            <a:lvl1pPr marL="457200" lvl="0" indent="-342900" algn="l">
              <a:lnSpc>
                <a:spcPct val="12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20000"/>
              </a:lnSpc>
              <a:spcBef>
                <a:spcPts val="500"/>
              </a:spcBef>
              <a:spcAft>
                <a:spcPts val="0"/>
              </a:spcAft>
              <a:buClr>
                <a:schemeClr val="dk1"/>
              </a:buClr>
              <a:buSzPts val="1800"/>
              <a:buChar char="•"/>
              <a:defRPr/>
            </a:lvl3pPr>
            <a:lvl4pPr marL="1828800" lvl="3" indent="-342900" algn="l">
              <a:lnSpc>
                <a:spcPct val="120000"/>
              </a:lnSpc>
              <a:spcBef>
                <a:spcPts val="500"/>
              </a:spcBef>
              <a:spcAft>
                <a:spcPts val="0"/>
              </a:spcAft>
              <a:buClr>
                <a:schemeClr val="dk1"/>
              </a:buClr>
              <a:buSzPts val="1800"/>
              <a:buChar char="•"/>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32"/>
          <p:cNvSpPr txBox="1">
            <a:spLocks noGrp="1"/>
          </p:cNvSpPr>
          <p:nvPr>
            <p:ph type="body" idx="3"/>
          </p:nvPr>
        </p:nvSpPr>
        <p:spPr>
          <a:xfrm>
            <a:off x="6766560" y="2112264"/>
            <a:ext cx="4846320" cy="823912"/>
          </a:xfrm>
          <a:prstGeom prst="rect">
            <a:avLst/>
          </a:prstGeom>
          <a:noFill/>
          <a:ln>
            <a:noFill/>
          </a:ln>
        </p:spPr>
        <p:txBody>
          <a:bodyPr spcFirstLastPara="1" wrap="square" lIns="0" tIns="0" rIns="0" bIns="0" anchor="b" anchorCtr="0">
            <a:normAutofit/>
          </a:bodyPr>
          <a:lstStyle>
            <a:lvl1pPr marL="457200" lvl="0" indent="-228600" algn="l">
              <a:lnSpc>
                <a:spcPct val="120000"/>
              </a:lnSpc>
              <a:spcBef>
                <a:spcPts val="1000"/>
              </a:spcBef>
              <a:spcAft>
                <a:spcPts val="0"/>
              </a:spcAft>
              <a:buClr>
                <a:schemeClr val="dk1"/>
              </a:buClr>
              <a:buSzPts val="2400"/>
              <a:buNone/>
              <a:defRPr sz="2400" b="1"/>
            </a:lvl1pPr>
            <a:lvl2pPr marL="914400" lvl="1" indent="-228600" algn="l">
              <a:lnSpc>
                <a:spcPct val="120000"/>
              </a:lnSpc>
              <a:spcBef>
                <a:spcPts val="500"/>
              </a:spcBef>
              <a:spcAft>
                <a:spcPts val="0"/>
              </a:spcAft>
              <a:buClr>
                <a:schemeClr val="dk1"/>
              </a:buClr>
              <a:buSzPts val="2000"/>
              <a:buNone/>
              <a:defRPr sz="2000" b="1"/>
            </a:lvl2pPr>
            <a:lvl3pPr marL="1371600" lvl="2" indent="-228600" algn="l">
              <a:lnSpc>
                <a:spcPct val="120000"/>
              </a:lnSpc>
              <a:spcBef>
                <a:spcPts val="500"/>
              </a:spcBef>
              <a:spcAft>
                <a:spcPts val="0"/>
              </a:spcAft>
              <a:buClr>
                <a:schemeClr val="dk1"/>
              </a:buClr>
              <a:buSzPts val="1800"/>
              <a:buNone/>
              <a:defRPr sz="1800" b="1"/>
            </a:lvl3pPr>
            <a:lvl4pPr marL="1828800" lvl="3" indent="-228600" algn="l">
              <a:lnSpc>
                <a:spcPct val="120000"/>
              </a:lnSpc>
              <a:spcBef>
                <a:spcPts val="500"/>
              </a:spcBef>
              <a:spcAft>
                <a:spcPts val="0"/>
              </a:spcAft>
              <a:buClr>
                <a:schemeClr val="dk1"/>
              </a:buClr>
              <a:buSzPts val="1600"/>
              <a:buNone/>
              <a:defRPr sz="1600" b="1"/>
            </a:lvl4pPr>
            <a:lvl5pPr marL="2286000" lvl="4" indent="-228600" algn="l">
              <a:lnSpc>
                <a:spcPct val="12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6" name="Google Shape;46;p32"/>
          <p:cNvSpPr txBox="1">
            <a:spLocks noGrp="1"/>
          </p:cNvSpPr>
          <p:nvPr>
            <p:ph type="body" idx="4"/>
          </p:nvPr>
        </p:nvSpPr>
        <p:spPr>
          <a:xfrm>
            <a:off x="6766560" y="3018471"/>
            <a:ext cx="4841076" cy="3104857"/>
          </a:xfrm>
          <a:prstGeom prst="rect">
            <a:avLst/>
          </a:prstGeom>
          <a:noFill/>
          <a:ln>
            <a:noFill/>
          </a:ln>
        </p:spPr>
        <p:txBody>
          <a:bodyPr spcFirstLastPara="1" wrap="square" lIns="0" tIns="0" rIns="0" bIns="0" anchor="t" anchorCtr="0">
            <a:normAutofit/>
          </a:bodyPr>
          <a:lstStyle>
            <a:lvl1pPr marL="457200" lvl="0" indent="-342900" algn="l">
              <a:lnSpc>
                <a:spcPct val="12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20000"/>
              </a:lnSpc>
              <a:spcBef>
                <a:spcPts val="500"/>
              </a:spcBef>
              <a:spcAft>
                <a:spcPts val="0"/>
              </a:spcAft>
              <a:buClr>
                <a:schemeClr val="dk1"/>
              </a:buClr>
              <a:buSzPts val="1800"/>
              <a:buChar char="•"/>
              <a:defRPr/>
            </a:lvl3pPr>
            <a:lvl4pPr marL="1828800" lvl="3" indent="-342900" algn="l">
              <a:lnSpc>
                <a:spcPct val="120000"/>
              </a:lnSpc>
              <a:spcBef>
                <a:spcPts val="500"/>
              </a:spcBef>
              <a:spcAft>
                <a:spcPts val="0"/>
              </a:spcAft>
              <a:buClr>
                <a:schemeClr val="dk1"/>
              </a:buClr>
              <a:buSzPts val="1800"/>
              <a:buChar char="•"/>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32"/>
          <p:cNvSpPr txBox="1">
            <a:spLocks noGrp="1"/>
          </p:cNvSpPr>
          <p:nvPr>
            <p:ph type="dt" idx="10"/>
          </p:nvPr>
        </p:nvSpPr>
        <p:spPr>
          <a:xfrm>
            <a:off x="7909560" y="6409944"/>
            <a:ext cx="3703320" cy="44805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32"/>
          <p:cNvSpPr txBox="1">
            <a:spLocks noGrp="1"/>
          </p:cNvSpPr>
          <p:nvPr>
            <p:ph type="ftr" idx="11"/>
          </p:nvPr>
        </p:nvSpPr>
        <p:spPr>
          <a:xfrm rot="5400000">
            <a:off x="-1828800" y="1911096"/>
            <a:ext cx="4114800" cy="4572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32"/>
          <p:cNvSpPr txBox="1">
            <a:spLocks noGrp="1"/>
          </p:cNvSpPr>
          <p:nvPr>
            <p:ph type="sldNum" idx="12"/>
          </p:nvPr>
        </p:nvSpPr>
        <p:spPr>
          <a:xfrm>
            <a:off x="11667744" y="6409944"/>
            <a:ext cx="438912" cy="44805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50" name="Google Shape;50;p32"/>
          <p:cNvSpPr txBox="1">
            <a:spLocks noGrp="1"/>
          </p:cNvSpPr>
          <p:nvPr>
            <p:ph type="title"/>
          </p:nvPr>
        </p:nvSpPr>
        <p:spPr>
          <a:xfrm>
            <a:off x="1371600" y="795528"/>
            <a:ext cx="10241280" cy="1234440"/>
          </a:xfrm>
          <a:prstGeom prst="rect">
            <a:avLst/>
          </a:prstGeom>
          <a:noFill/>
          <a:ln>
            <a:noFill/>
          </a:ln>
        </p:spPr>
        <p:txBody>
          <a:bodyPr spcFirstLastPara="1" wrap="square" lIns="0" tIns="0" rIns="0" bIns="0" anchor="b" anchorCtr="0">
            <a:norm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1"/>
        <p:cNvGrpSpPr/>
        <p:nvPr/>
      </p:nvGrpSpPr>
      <p:grpSpPr>
        <a:xfrm>
          <a:off x="0" y="0"/>
          <a:ext cx="0" cy="0"/>
          <a:chOff x="0" y="0"/>
          <a:chExt cx="0" cy="0"/>
        </a:xfrm>
      </p:grpSpPr>
      <p:sp>
        <p:nvSpPr>
          <p:cNvPr id="52" name="Google Shape;52;p33"/>
          <p:cNvSpPr txBox="1">
            <a:spLocks noGrp="1"/>
          </p:cNvSpPr>
          <p:nvPr>
            <p:ph type="title"/>
          </p:nvPr>
        </p:nvSpPr>
        <p:spPr>
          <a:xfrm>
            <a:off x="1371600" y="795528"/>
            <a:ext cx="10241280" cy="1234440"/>
          </a:xfrm>
          <a:prstGeom prst="rect">
            <a:avLst/>
          </a:prstGeom>
          <a:noFill/>
          <a:ln>
            <a:noFill/>
          </a:ln>
        </p:spPr>
        <p:txBody>
          <a:bodyPr spcFirstLastPara="1" wrap="square" lIns="0" tIns="0" rIns="0" bIns="0" anchor="b" anchorCtr="0">
            <a:norm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33"/>
          <p:cNvSpPr txBox="1">
            <a:spLocks noGrp="1"/>
          </p:cNvSpPr>
          <p:nvPr>
            <p:ph type="dt" idx="10"/>
          </p:nvPr>
        </p:nvSpPr>
        <p:spPr>
          <a:xfrm>
            <a:off x="7909560" y="6409944"/>
            <a:ext cx="3703320" cy="44805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33"/>
          <p:cNvSpPr txBox="1">
            <a:spLocks noGrp="1"/>
          </p:cNvSpPr>
          <p:nvPr>
            <p:ph type="ftr" idx="11"/>
          </p:nvPr>
        </p:nvSpPr>
        <p:spPr>
          <a:xfrm rot="5400000">
            <a:off x="-1828800" y="1911096"/>
            <a:ext cx="4114800" cy="4572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33"/>
          <p:cNvSpPr txBox="1">
            <a:spLocks noGrp="1"/>
          </p:cNvSpPr>
          <p:nvPr>
            <p:ph type="sldNum" idx="12"/>
          </p:nvPr>
        </p:nvSpPr>
        <p:spPr>
          <a:xfrm>
            <a:off x="11667744" y="6409944"/>
            <a:ext cx="438912" cy="44805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6"/>
        <p:cNvGrpSpPr/>
        <p:nvPr/>
      </p:nvGrpSpPr>
      <p:grpSpPr>
        <a:xfrm>
          <a:off x="0" y="0"/>
          <a:ext cx="0" cy="0"/>
          <a:chOff x="0" y="0"/>
          <a:chExt cx="0" cy="0"/>
        </a:xfrm>
      </p:grpSpPr>
      <p:sp>
        <p:nvSpPr>
          <p:cNvPr id="57" name="Google Shape;57;p34"/>
          <p:cNvSpPr txBox="1">
            <a:spLocks noGrp="1"/>
          </p:cNvSpPr>
          <p:nvPr>
            <p:ph type="dt" idx="10"/>
          </p:nvPr>
        </p:nvSpPr>
        <p:spPr>
          <a:xfrm>
            <a:off x="7909560" y="6409944"/>
            <a:ext cx="3703320" cy="44805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34"/>
          <p:cNvSpPr txBox="1">
            <a:spLocks noGrp="1"/>
          </p:cNvSpPr>
          <p:nvPr>
            <p:ph type="ftr" idx="11"/>
          </p:nvPr>
        </p:nvSpPr>
        <p:spPr>
          <a:xfrm rot="5400000">
            <a:off x="-1828800" y="1911096"/>
            <a:ext cx="4114800" cy="4572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34"/>
          <p:cNvSpPr txBox="1">
            <a:spLocks noGrp="1"/>
          </p:cNvSpPr>
          <p:nvPr>
            <p:ph type="sldNum" idx="12"/>
          </p:nvPr>
        </p:nvSpPr>
        <p:spPr>
          <a:xfrm>
            <a:off x="11667744" y="6409944"/>
            <a:ext cx="438912" cy="44805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0"/>
        <p:cNvGrpSpPr/>
        <p:nvPr/>
      </p:nvGrpSpPr>
      <p:grpSpPr>
        <a:xfrm>
          <a:off x="0" y="0"/>
          <a:ext cx="0" cy="0"/>
          <a:chOff x="0" y="0"/>
          <a:chExt cx="0" cy="0"/>
        </a:xfrm>
      </p:grpSpPr>
      <p:sp>
        <p:nvSpPr>
          <p:cNvPr id="61" name="Google Shape;61;p35"/>
          <p:cNvSpPr txBox="1">
            <a:spLocks noGrp="1"/>
          </p:cNvSpPr>
          <p:nvPr>
            <p:ph type="title"/>
          </p:nvPr>
        </p:nvSpPr>
        <p:spPr>
          <a:xfrm>
            <a:off x="1371600" y="987425"/>
            <a:ext cx="3932237" cy="1894511"/>
          </a:xfrm>
          <a:prstGeom prst="rect">
            <a:avLst/>
          </a:prstGeom>
          <a:noFill/>
          <a:ln>
            <a:noFill/>
          </a:ln>
        </p:spPr>
        <p:txBody>
          <a:bodyPr spcFirstLastPara="1" wrap="square" lIns="0" tIns="0" rIns="0" bIns="0" anchor="b" anchorCtr="0">
            <a:normAutofit/>
          </a:bodyPr>
          <a:lstStyle>
            <a:lvl1pPr lvl="0" algn="l">
              <a:lnSpc>
                <a:spcPct val="100000"/>
              </a:lnSpc>
              <a:spcBef>
                <a:spcPts val="0"/>
              </a:spcBef>
              <a:spcAft>
                <a:spcPts val="0"/>
              </a:spcAft>
              <a:buClr>
                <a:schemeClr val="dk1"/>
              </a:buClr>
              <a:buSzPts val="3200"/>
              <a:buFont typeface="Avenir"/>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 name="Google Shape;62;p35"/>
          <p:cNvSpPr txBox="1">
            <a:spLocks noGrp="1"/>
          </p:cNvSpPr>
          <p:nvPr>
            <p:ph type="body" idx="1"/>
          </p:nvPr>
        </p:nvSpPr>
        <p:spPr>
          <a:xfrm>
            <a:off x="5650992" y="987425"/>
            <a:ext cx="5687568" cy="4873625"/>
          </a:xfrm>
          <a:prstGeom prst="rect">
            <a:avLst/>
          </a:prstGeom>
          <a:noFill/>
          <a:ln>
            <a:noFill/>
          </a:ln>
        </p:spPr>
        <p:txBody>
          <a:bodyPr spcFirstLastPara="1" wrap="square" lIns="0" tIns="0" rIns="0" bIns="0" anchor="t" anchorCtr="0">
            <a:normAutofit/>
          </a:bodyPr>
          <a:lstStyle>
            <a:lvl1pPr marL="457200" lvl="0" indent="-355600" algn="l">
              <a:lnSpc>
                <a:spcPct val="120000"/>
              </a:lnSpc>
              <a:spcBef>
                <a:spcPts val="1000"/>
              </a:spcBef>
              <a:spcAft>
                <a:spcPts val="0"/>
              </a:spcAft>
              <a:buClr>
                <a:schemeClr val="dk1"/>
              </a:buClr>
              <a:buSzPts val="2000"/>
              <a:buChar char="•"/>
              <a:defRPr sz="2000"/>
            </a:lvl1pPr>
            <a:lvl2pPr marL="914400" lvl="1" indent="-355600" algn="l">
              <a:lnSpc>
                <a:spcPct val="120000"/>
              </a:lnSpc>
              <a:spcBef>
                <a:spcPts val="500"/>
              </a:spcBef>
              <a:spcAft>
                <a:spcPts val="0"/>
              </a:spcAft>
              <a:buClr>
                <a:schemeClr val="dk1"/>
              </a:buClr>
              <a:buSzPts val="2000"/>
              <a:buChar char="•"/>
              <a:defRPr sz="2000"/>
            </a:lvl2pPr>
            <a:lvl3pPr marL="1371600" lvl="2" indent="-342900" algn="l">
              <a:lnSpc>
                <a:spcPct val="120000"/>
              </a:lnSpc>
              <a:spcBef>
                <a:spcPts val="500"/>
              </a:spcBef>
              <a:spcAft>
                <a:spcPts val="0"/>
              </a:spcAft>
              <a:buClr>
                <a:schemeClr val="dk1"/>
              </a:buClr>
              <a:buSzPts val="1800"/>
              <a:buChar char="•"/>
              <a:defRPr sz="1800"/>
            </a:lvl3pPr>
            <a:lvl4pPr marL="1828800" lvl="3" indent="-330200" algn="l">
              <a:lnSpc>
                <a:spcPct val="120000"/>
              </a:lnSpc>
              <a:spcBef>
                <a:spcPts val="500"/>
              </a:spcBef>
              <a:spcAft>
                <a:spcPts val="0"/>
              </a:spcAft>
              <a:buClr>
                <a:schemeClr val="dk1"/>
              </a:buClr>
              <a:buSzPts val="1600"/>
              <a:buChar char="•"/>
              <a:defRPr sz="1600"/>
            </a:lvl4pPr>
            <a:lvl5pPr marL="2286000" lvl="4" indent="-330200" algn="l">
              <a:lnSpc>
                <a:spcPct val="120000"/>
              </a:lnSpc>
              <a:spcBef>
                <a:spcPts val="500"/>
              </a:spcBef>
              <a:spcAft>
                <a:spcPts val="0"/>
              </a:spcAft>
              <a:buClr>
                <a:schemeClr val="dk1"/>
              </a:buClr>
              <a:buSzPts val="1600"/>
              <a:buChar char="•"/>
              <a:defRPr sz="16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3" name="Google Shape;63;p35"/>
          <p:cNvSpPr txBox="1">
            <a:spLocks noGrp="1"/>
          </p:cNvSpPr>
          <p:nvPr>
            <p:ph type="body" idx="2"/>
          </p:nvPr>
        </p:nvSpPr>
        <p:spPr>
          <a:xfrm>
            <a:off x="1371600" y="3058510"/>
            <a:ext cx="3932237" cy="2802540"/>
          </a:xfrm>
          <a:prstGeom prst="rect">
            <a:avLst/>
          </a:prstGeom>
          <a:noFill/>
          <a:ln>
            <a:noFill/>
          </a:ln>
        </p:spPr>
        <p:txBody>
          <a:bodyPr spcFirstLastPara="1" wrap="square" lIns="0" tIns="0" rIns="0" bIns="0" anchor="t" anchorCtr="0">
            <a:normAutofit/>
          </a:bodyPr>
          <a:lstStyle>
            <a:lvl1pPr marL="457200" lvl="0" indent="-228600" algn="l">
              <a:lnSpc>
                <a:spcPct val="120000"/>
              </a:lnSpc>
              <a:spcBef>
                <a:spcPts val="1000"/>
              </a:spcBef>
              <a:spcAft>
                <a:spcPts val="0"/>
              </a:spcAft>
              <a:buClr>
                <a:schemeClr val="dk1"/>
              </a:buClr>
              <a:buSzPts val="1600"/>
              <a:buNone/>
              <a:defRPr sz="1600"/>
            </a:lvl1pPr>
            <a:lvl2pPr marL="914400" lvl="1" indent="-228600" algn="l">
              <a:lnSpc>
                <a:spcPct val="120000"/>
              </a:lnSpc>
              <a:spcBef>
                <a:spcPts val="500"/>
              </a:spcBef>
              <a:spcAft>
                <a:spcPts val="0"/>
              </a:spcAft>
              <a:buClr>
                <a:schemeClr val="dk1"/>
              </a:buClr>
              <a:buSzPts val="1400"/>
              <a:buNone/>
              <a:defRPr sz="1400"/>
            </a:lvl2pPr>
            <a:lvl3pPr marL="1371600" lvl="2" indent="-228600" algn="l">
              <a:lnSpc>
                <a:spcPct val="120000"/>
              </a:lnSpc>
              <a:spcBef>
                <a:spcPts val="500"/>
              </a:spcBef>
              <a:spcAft>
                <a:spcPts val="0"/>
              </a:spcAft>
              <a:buClr>
                <a:schemeClr val="dk1"/>
              </a:buClr>
              <a:buSzPts val="1200"/>
              <a:buNone/>
              <a:defRPr sz="1200"/>
            </a:lvl3pPr>
            <a:lvl4pPr marL="1828800" lvl="3" indent="-228600" algn="l">
              <a:lnSpc>
                <a:spcPct val="120000"/>
              </a:lnSpc>
              <a:spcBef>
                <a:spcPts val="500"/>
              </a:spcBef>
              <a:spcAft>
                <a:spcPts val="0"/>
              </a:spcAft>
              <a:buClr>
                <a:schemeClr val="dk1"/>
              </a:buClr>
              <a:buSzPts val="1000"/>
              <a:buNone/>
              <a:defRPr sz="1000"/>
            </a:lvl4pPr>
            <a:lvl5pPr marL="2286000" lvl="4" indent="-228600" algn="l">
              <a:lnSpc>
                <a:spcPct val="12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4" name="Google Shape;64;p35"/>
          <p:cNvSpPr txBox="1">
            <a:spLocks noGrp="1"/>
          </p:cNvSpPr>
          <p:nvPr>
            <p:ph type="dt" idx="10"/>
          </p:nvPr>
        </p:nvSpPr>
        <p:spPr>
          <a:xfrm>
            <a:off x="7909560" y="6409944"/>
            <a:ext cx="3703320" cy="44805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35"/>
          <p:cNvSpPr txBox="1">
            <a:spLocks noGrp="1"/>
          </p:cNvSpPr>
          <p:nvPr>
            <p:ph type="ftr" idx="11"/>
          </p:nvPr>
        </p:nvSpPr>
        <p:spPr>
          <a:xfrm rot="5400000">
            <a:off x="-1828800" y="1911096"/>
            <a:ext cx="4114800" cy="4572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35"/>
          <p:cNvSpPr txBox="1">
            <a:spLocks noGrp="1"/>
          </p:cNvSpPr>
          <p:nvPr>
            <p:ph type="sldNum" idx="12"/>
          </p:nvPr>
        </p:nvSpPr>
        <p:spPr>
          <a:xfrm>
            <a:off x="11667744" y="6409944"/>
            <a:ext cx="438912" cy="44805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7"/>
        <p:cNvGrpSpPr/>
        <p:nvPr/>
      </p:nvGrpSpPr>
      <p:grpSpPr>
        <a:xfrm>
          <a:off x="0" y="0"/>
          <a:ext cx="0" cy="0"/>
          <a:chOff x="0" y="0"/>
          <a:chExt cx="0" cy="0"/>
        </a:xfrm>
      </p:grpSpPr>
      <p:sp>
        <p:nvSpPr>
          <p:cNvPr id="68" name="Google Shape;68;p36"/>
          <p:cNvSpPr txBox="1">
            <a:spLocks noGrp="1"/>
          </p:cNvSpPr>
          <p:nvPr>
            <p:ph type="title"/>
          </p:nvPr>
        </p:nvSpPr>
        <p:spPr>
          <a:xfrm>
            <a:off x="1371600" y="987552"/>
            <a:ext cx="3932237" cy="1892808"/>
          </a:xfrm>
          <a:prstGeom prst="rect">
            <a:avLst/>
          </a:prstGeom>
          <a:noFill/>
          <a:ln>
            <a:noFill/>
          </a:ln>
        </p:spPr>
        <p:txBody>
          <a:bodyPr spcFirstLastPara="1" wrap="square" lIns="0" tIns="0" rIns="0" bIns="0" anchor="b" anchorCtr="0">
            <a:normAutofit/>
          </a:bodyPr>
          <a:lstStyle>
            <a:lvl1pPr lvl="0" algn="l">
              <a:lnSpc>
                <a:spcPct val="100000"/>
              </a:lnSpc>
              <a:spcBef>
                <a:spcPts val="0"/>
              </a:spcBef>
              <a:spcAft>
                <a:spcPts val="0"/>
              </a:spcAft>
              <a:buClr>
                <a:schemeClr val="dk1"/>
              </a:buClr>
              <a:buSzPts val="3200"/>
              <a:buFont typeface="Avenir"/>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9" name="Google Shape;69;p36"/>
          <p:cNvSpPr>
            <a:spLocks noGrp="1"/>
          </p:cNvSpPr>
          <p:nvPr>
            <p:ph type="pic" idx="2"/>
          </p:nvPr>
        </p:nvSpPr>
        <p:spPr>
          <a:xfrm>
            <a:off x="5505319" y="987425"/>
            <a:ext cx="5833242" cy="4873625"/>
          </a:xfrm>
          <a:prstGeom prst="rect">
            <a:avLst/>
          </a:prstGeom>
          <a:noFill/>
          <a:ln>
            <a:noFill/>
          </a:ln>
        </p:spPr>
      </p:sp>
      <p:sp>
        <p:nvSpPr>
          <p:cNvPr id="70" name="Google Shape;70;p36"/>
          <p:cNvSpPr txBox="1">
            <a:spLocks noGrp="1"/>
          </p:cNvSpPr>
          <p:nvPr>
            <p:ph type="body" idx="1"/>
          </p:nvPr>
        </p:nvSpPr>
        <p:spPr>
          <a:xfrm>
            <a:off x="1371600" y="3033286"/>
            <a:ext cx="3932237" cy="2835702"/>
          </a:xfrm>
          <a:prstGeom prst="rect">
            <a:avLst/>
          </a:prstGeom>
          <a:noFill/>
          <a:ln>
            <a:noFill/>
          </a:ln>
        </p:spPr>
        <p:txBody>
          <a:bodyPr spcFirstLastPara="1" wrap="square" lIns="0" tIns="0" rIns="0" bIns="0" anchor="t" anchorCtr="0">
            <a:normAutofit/>
          </a:bodyPr>
          <a:lstStyle>
            <a:lvl1pPr marL="457200" lvl="0" indent="-228600" algn="l">
              <a:lnSpc>
                <a:spcPct val="120000"/>
              </a:lnSpc>
              <a:spcBef>
                <a:spcPts val="1000"/>
              </a:spcBef>
              <a:spcAft>
                <a:spcPts val="0"/>
              </a:spcAft>
              <a:buClr>
                <a:schemeClr val="dk1"/>
              </a:buClr>
              <a:buSzPts val="1600"/>
              <a:buNone/>
              <a:defRPr sz="1600"/>
            </a:lvl1pPr>
            <a:lvl2pPr marL="914400" lvl="1" indent="-228600" algn="l">
              <a:lnSpc>
                <a:spcPct val="120000"/>
              </a:lnSpc>
              <a:spcBef>
                <a:spcPts val="500"/>
              </a:spcBef>
              <a:spcAft>
                <a:spcPts val="0"/>
              </a:spcAft>
              <a:buClr>
                <a:schemeClr val="dk1"/>
              </a:buClr>
              <a:buSzPts val="1400"/>
              <a:buNone/>
              <a:defRPr sz="1400"/>
            </a:lvl2pPr>
            <a:lvl3pPr marL="1371600" lvl="2" indent="-228600" algn="l">
              <a:lnSpc>
                <a:spcPct val="120000"/>
              </a:lnSpc>
              <a:spcBef>
                <a:spcPts val="500"/>
              </a:spcBef>
              <a:spcAft>
                <a:spcPts val="0"/>
              </a:spcAft>
              <a:buClr>
                <a:schemeClr val="dk1"/>
              </a:buClr>
              <a:buSzPts val="1200"/>
              <a:buNone/>
              <a:defRPr sz="1200"/>
            </a:lvl3pPr>
            <a:lvl4pPr marL="1828800" lvl="3" indent="-228600" algn="l">
              <a:lnSpc>
                <a:spcPct val="120000"/>
              </a:lnSpc>
              <a:spcBef>
                <a:spcPts val="500"/>
              </a:spcBef>
              <a:spcAft>
                <a:spcPts val="0"/>
              </a:spcAft>
              <a:buClr>
                <a:schemeClr val="dk1"/>
              </a:buClr>
              <a:buSzPts val="1000"/>
              <a:buNone/>
              <a:defRPr sz="1000"/>
            </a:lvl4pPr>
            <a:lvl5pPr marL="2286000" lvl="4" indent="-228600" algn="l">
              <a:lnSpc>
                <a:spcPct val="12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1" name="Google Shape;71;p36"/>
          <p:cNvSpPr txBox="1">
            <a:spLocks noGrp="1"/>
          </p:cNvSpPr>
          <p:nvPr>
            <p:ph type="dt" idx="10"/>
          </p:nvPr>
        </p:nvSpPr>
        <p:spPr>
          <a:xfrm>
            <a:off x="7909560" y="6409944"/>
            <a:ext cx="3703320" cy="44805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36"/>
          <p:cNvSpPr txBox="1">
            <a:spLocks noGrp="1"/>
          </p:cNvSpPr>
          <p:nvPr>
            <p:ph type="ftr" idx="11"/>
          </p:nvPr>
        </p:nvSpPr>
        <p:spPr>
          <a:xfrm rot="5400000">
            <a:off x="-1828800" y="1911096"/>
            <a:ext cx="4114800" cy="4572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36"/>
          <p:cNvSpPr txBox="1">
            <a:spLocks noGrp="1"/>
          </p:cNvSpPr>
          <p:nvPr>
            <p:ph type="sldNum" idx="12"/>
          </p:nvPr>
        </p:nvSpPr>
        <p:spPr>
          <a:xfrm>
            <a:off x="11667744" y="6409944"/>
            <a:ext cx="438912" cy="44805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7"/>
          <p:cNvSpPr/>
          <p:nvPr/>
        </p:nvSpPr>
        <p:spPr>
          <a:xfrm rot="10800000" flipH="1">
            <a:off x="0" y="6401226"/>
            <a:ext cx="12192000" cy="456773"/>
          </a:xfrm>
          <a:prstGeom prst="rect">
            <a:avLst/>
          </a:prstGeom>
          <a:gradFill>
            <a:gsLst>
              <a:gs pos="0">
                <a:srgbClr val="30BA5C">
                  <a:alpha val="27843"/>
                </a:srgbClr>
              </a:gs>
              <a:gs pos="14000">
                <a:srgbClr val="30BA5C">
                  <a:alpha val="27843"/>
                </a:srgbClr>
              </a:gs>
              <a:gs pos="100000">
                <a:srgbClr val="3EBA30">
                  <a:alpha val="84705"/>
                </a:srgbClr>
              </a:gs>
            </a:gsLst>
            <a:lin ang="6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1" name="Google Shape;11;p27"/>
          <p:cNvSpPr/>
          <p:nvPr/>
        </p:nvSpPr>
        <p:spPr>
          <a:xfrm flipH="1">
            <a:off x="4038602" y="6401228"/>
            <a:ext cx="8153398" cy="456772"/>
          </a:xfrm>
          <a:prstGeom prst="rect">
            <a:avLst/>
          </a:prstGeom>
          <a:gradFill>
            <a:gsLst>
              <a:gs pos="0">
                <a:srgbClr val="79D3E3">
                  <a:alpha val="54901"/>
                </a:srgbClr>
              </a:gs>
              <a:gs pos="9000">
                <a:srgbClr val="79D3E3">
                  <a:alpha val="54901"/>
                </a:srgbClr>
              </a:gs>
              <a:gs pos="99000">
                <a:schemeClr val="accent2"/>
              </a:gs>
              <a:gs pos="100000">
                <a:schemeClr val="accent2"/>
              </a:gs>
            </a:gsLst>
            <a:lin ang="14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2" name="Google Shape;12;p27"/>
          <p:cNvSpPr txBox="1">
            <a:spLocks noGrp="1"/>
          </p:cNvSpPr>
          <p:nvPr>
            <p:ph type="title"/>
          </p:nvPr>
        </p:nvSpPr>
        <p:spPr>
          <a:xfrm>
            <a:off x="1371600" y="795528"/>
            <a:ext cx="10241280" cy="1234440"/>
          </a:xfrm>
          <a:prstGeom prst="rect">
            <a:avLst/>
          </a:prstGeom>
          <a:noFill/>
          <a:ln>
            <a:noFill/>
          </a:ln>
        </p:spPr>
        <p:txBody>
          <a:bodyPr spcFirstLastPara="1" wrap="square" lIns="0" tIns="0" rIns="0" bIns="0" anchor="b" anchorCtr="0">
            <a:normAutofit/>
          </a:bodyPr>
          <a:lstStyle>
            <a:lvl1pPr marR="0" lvl="0" algn="l" rtl="0">
              <a:lnSpc>
                <a:spcPct val="100000"/>
              </a:lnSpc>
              <a:spcBef>
                <a:spcPts val="0"/>
              </a:spcBef>
              <a:spcAft>
                <a:spcPts val="0"/>
              </a:spcAft>
              <a:buClr>
                <a:schemeClr val="dk1"/>
              </a:buClr>
              <a:buSzPts val="3600"/>
              <a:buFont typeface="Avenir"/>
              <a:buNone/>
              <a:defRPr sz="3600" b="1" i="0" u="none" strike="noStrike" cap="none">
                <a:solidFill>
                  <a:schemeClr val="dk1"/>
                </a:solidFill>
                <a:latin typeface="Avenir"/>
                <a:ea typeface="Avenir"/>
                <a:cs typeface="Avenir"/>
                <a:sym typeface="Avenir"/>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3" name="Google Shape;13;p27"/>
          <p:cNvSpPr txBox="1">
            <a:spLocks noGrp="1"/>
          </p:cNvSpPr>
          <p:nvPr>
            <p:ph type="body" idx="1"/>
          </p:nvPr>
        </p:nvSpPr>
        <p:spPr>
          <a:xfrm>
            <a:off x="1371600" y="2112264"/>
            <a:ext cx="10241280" cy="3959352"/>
          </a:xfrm>
          <a:prstGeom prst="rect">
            <a:avLst/>
          </a:prstGeom>
          <a:noFill/>
          <a:ln>
            <a:noFill/>
          </a:ln>
        </p:spPr>
        <p:txBody>
          <a:bodyPr spcFirstLastPara="1" wrap="square" lIns="0" tIns="0" rIns="0" bIns="0" anchor="t" anchorCtr="0">
            <a:normAutofit/>
          </a:bodyPr>
          <a:lstStyle>
            <a:lvl1pPr marL="457200" marR="0" lvl="0" indent="-355600" algn="l" rtl="0">
              <a:lnSpc>
                <a:spcPct val="120000"/>
              </a:lnSpc>
              <a:spcBef>
                <a:spcPts val="1000"/>
              </a:spcBef>
              <a:spcAft>
                <a:spcPts val="0"/>
              </a:spcAft>
              <a:buClr>
                <a:schemeClr val="dk1"/>
              </a:buClr>
              <a:buSzPts val="2000"/>
              <a:buFont typeface="Arial"/>
              <a:buChar char="•"/>
              <a:defRPr sz="2000" b="0" i="0" u="none" strike="noStrike" cap="none">
                <a:solidFill>
                  <a:schemeClr val="dk1"/>
                </a:solidFill>
                <a:latin typeface="Avenir"/>
                <a:ea typeface="Avenir"/>
                <a:cs typeface="Avenir"/>
                <a:sym typeface="Avenir"/>
              </a:defRPr>
            </a:lvl1pPr>
            <a:lvl2pPr marL="914400" marR="0" lvl="1" indent="-355600" algn="l" rtl="0">
              <a:lnSpc>
                <a:spcPct val="120000"/>
              </a:lnSpc>
              <a:spcBef>
                <a:spcPts val="500"/>
              </a:spcBef>
              <a:spcAft>
                <a:spcPts val="0"/>
              </a:spcAft>
              <a:buClr>
                <a:schemeClr val="dk1"/>
              </a:buClr>
              <a:buSzPts val="2000"/>
              <a:buFont typeface="Arial"/>
              <a:buChar char="•"/>
              <a:defRPr sz="2000" b="0" i="0" u="none" strike="noStrike" cap="none">
                <a:solidFill>
                  <a:schemeClr val="dk1"/>
                </a:solidFill>
                <a:latin typeface="Avenir"/>
                <a:ea typeface="Avenir"/>
                <a:cs typeface="Avenir"/>
                <a:sym typeface="Avenir"/>
              </a:defRPr>
            </a:lvl2pPr>
            <a:lvl3pPr marL="1371600" marR="0" lvl="2" indent="-342900" algn="l" rtl="0">
              <a:lnSpc>
                <a:spcPct val="12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3pPr>
            <a:lvl4pPr marL="1828800" marR="0" lvl="3" indent="-330200" algn="l" rtl="0">
              <a:lnSpc>
                <a:spcPct val="120000"/>
              </a:lnSpc>
              <a:spcBef>
                <a:spcPts val="500"/>
              </a:spcBef>
              <a:spcAft>
                <a:spcPts val="0"/>
              </a:spcAft>
              <a:buClr>
                <a:schemeClr val="dk1"/>
              </a:buClr>
              <a:buSzPts val="1600"/>
              <a:buFont typeface="Arial"/>
              <a:buChar char="•"/>
              <a:defRPr sz="1600" b="0" i="0" u="none" strike="noStrike" cap="none">
                <a:solidFill>
                  <a:schemeClr val="dk1"/>
                </a:solidFill>
                <a:latin typeface="Avenir"/>
                <a:ea typeface="Avenir"/>
                <a:cs typeface="Avenir"/>
                <a:sym typeface="Avenir"/>
              </a:defRPr>
            </a:lvl4pPr>
            <a:lvl5pPr marL="2286000" marR="0" lvl="4" indent="-330200" algn="l" rtl="0">
              <a:lnSpc>
                <a:spcPct val="120000"/>
              </a:lnSpc>
              <a:spcBef>
                <a:spcPts val="500"/>
              </a:spcBef>
              <a:spcAft>
                <a:spcPts val="0"/>
              </a:spcAft>
              <a:buClr>
                <a:schemeClr val="dk1"/>
              </a:buClr>
              <a:buSzPts val="1600"/>
              <a:buFont typeface="Arial"/>
              <a:buChar char="•"/>
              <a:defRPr sz="1600" b="0" i="0" u="none" strike="noStrike" cap="none">
                <a:solidFill>
                  <a:schemeClr val="dk1"/>
                </a:solidFill>
                <a:latin typeface="Avenir"/>
                <a:ea typeface="Avenir"/>
                <a:cs typeface="Avenir"/>
                <a:sym typeface="Avenir"/>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9pPr>
          </a:lstStyle>
          <a:p>
            <a:endParaRPr/>
          </a:p>
        </p:txBody>
      </p:sp>
      <p:sp>
        <p:nvSpPr>
          <p:cNvPr id="14" name="Google Shape;14;p27"/>
          <p:cNvSpPr txBox="1">
            <a:spLocks noGrp="1"/>
          </p:cNvSpPr>
          <p:nvPr>
            <p:ph type="dt" idx="10"/>
          </p:nvPr>
        </p:nvSpPr>
        <p:spPr>
          <a:xfrm>
            <a:off x="7909560" y="6409944"/>
            <a:ext cx="3703320" cy="448056"/>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800" b="0" i="0" u="none" strike="noStrike" cap="none">
                <a:solidFill>
                  <a:srgbClr val="FFFFFF"/>
                </a:solidFill>
                <a:latin typeface="Avenir"/>
                <a:ea typeface="Avenir"/>
                <a:cs typeface="Avenir"/>
                <a:sym typeface="Avenir"/>
              </a:defRPr>
            </a:lvl1pPr>
            <a:lvl2pPr marR="0" lvl="1" algn="l" rtl="0">
              <a:spcBef>
                <a:spcPts val="0"/>
              </a:spcBef>
              <a:spcAft>
                <a:spcPts val="0"/>
              </a:spcAft>
              <a:buSzPts val="1400"/>
              <a:buNone/>
              <a:defRPr sz="1800" b="0" i="0" u="none" strike="noStrike" cap="none">
                <a:solidFill>
                  <a:schemeClr val="dk1"/>
                </a:solidFill>
                <a:latin typeface="Avenir"/>
                <a:ea typeface="Avenir"/>
                <a:cs typeface="Avenir"/>
                <a:sym typeface="Avenir"/>
              </a:defRPr>
            </a:lvl2pPr>
            <a:lvl3pPr marR="0" lvl="2" algn="l" rtl="0">
              <a:spcBef>
                <a:spcPts val="0"/>
              </a:spcBef>
              <a:spcAft>
                <a:spcPts val="0"/>
              </a:spcAft>
              <a:buSzPts val="1400"/>
              <a:buNone/>
              <a:defRPr sz="1800" b="0" i="0" u="none" strike="noStrike" cap="none">
                <a:solidFill>
                  <a:schemeClr val="dk1"/>
                </a:solidFill>
                <a:latin typeface="Avenir"/>
                <a:ea typeface="Avenir"/>
                <a:cs typeface="Avenir"/>
                <a:sym typeface="Avenir"/>
              </a:defRPr>
            </a:lvl3pPr>
            <a:lvl4pPr marR="0" lvl="3" algn="l" rtl="0">
              <a:spcBef>
                <a:spcPts val="0"/>
              </a:spcBef>
              <a:spcAft>
                <a:spcPts val="0"/>
              </a:spcAft>
              <a:buSzPts val="1400"/>
              <a:buNone/>
              <a:defRPr sz="1800" b="0" i="0" u="none" strike="noStrike" cap="none">
                <a:solidFill>
                  <a:schemeClr val="dk1"/>
                </a:solidFill>
                <a:latin typeface="Avenir"/>
                <a:ea typeface="Avenir"/>
                <a:cs typeface="Avenir"/>
                <a:sym typeface="Avenir"/>
              </a:defRPr>
            </a:lvl4pPr>
            <a:lvl5pPr marR="0" lvl="4" algn="l" rtl="0">
              <a:spcBef>
                <a:spcPts val="0"/>
              </a:spcBef>
              <a:spcAft>
                <a:spcPts val="0"/>
              </a:spcAft>
              <a:buSzPts val="1400"/>
              <a:buNone/>
              <a:defRPr sz="1800" b="0" i="0" u="none" strike="noStrike" cap="none">
                <a:solidFill>
                  <a:schemeClr val="dk1"/>
                </a:solidFill>
                <a:latin typeface="Avenir"/>
                <a:ea typeface="Avenir"/>
                <a:cs typeface="Avenir"/>
                <a:sym typeface="Avenir"/>
              </a:defRPr>
            </a:lvl5pPr>
            <a:lvl6pPr marR="0" lvl="5" algn="l" rtl="0">
              <a:spcBef>
                <a:spcPts val="0"/>
              </a:spcBef>
              <a:spcAft>
                <a:spcPts val="0"/>
              </a:spcAft>
              <a:buSzPts val="1400"/>
              <a:buNone/>
              <a:defRPr sz="1800" b="0" i="0" u="none" strike="noStrike" cap="none">
                <a:solidFill>
                  <a:schemeClr val="dk1"/>
                </a:solidFill>
                <a:latin typeface="Avenir"/>
                <a:ea typeface="Avenir"/>
                <a:cs typeface="Avenir"/>
                <a:sym typeface="Avenir"/>
              </a:defRPr>
            </a:lvl6pPr>
            <a:lvl7pPr marR="0" lvl="6" algn="l" rtl="0">
              <a:spcBef>
                <a:spcPts val="0"/>
              </a:spcBef>
              <a:spcAft>
                <a:spcPts val="0"/>
              </a:spcAft>
              <a:buSzPts val="1400"/>
              <a:buNone/>
              <a:defRPr sz="1800" b="0" i="0" u="none" strike="noStrike" cap="none">
                <a:solidFill>
                  <a:schemeClr val="dk1"/>
                </a:solidFill>
                <a:latin typeface="Avenir"/>
                <a:ea typeface="Avenir"/>
                <a:cs typeface="Avenir"/>
                <a:sym typeface="Avenir"/>
              </a:defRPr>
            </a:lvl7pPr>
            <a:lvl8pPr marR="0" lvl="7" algn="l" rtl="0">
              <a:spcBef>
                <a:spcPts val="0"/>
              </a:spcBef>
              <a:spcAft>
                <a:spcPts val="0"/>
              </a:spcAft>
              <a:buSzPts val="1400"/>
              <a:buNone/>
              <a:defRPr sz="1800" b="0" i="0" u="none" strike="noStrike" cap="none">
                <a:solidFill>
                  <a:schemeClr val="dk1"/>
                </a:solidFill>
                <a:latin typeface="Avenir"/>
                <a:ea typeface="Avenir"/>
                <a:cs typeface="Avenir"/>
                <a:sym typeface="Avenir"/>
              </a:defRPr>
            </a:lvl8pPr>
            <a:lvl9pPr marR="0" lvl="8" algn="l" rtl="0">
              <a:spcBef>
                <a:spcPts val="0"/>
              </a:spcBef>
              <a:spcAft>
                <a:spcPts val="0"/>
              </a:spcAft>
              <a:buSzPts val="1400"/>
              <a:buNone/>
              <a:defRPr sz="1800" b="0" i="0" u="none" strike="noStrike" cap="none">
                <a:solidFill>
                  <a:schemeClr val="dk1"/>
                </a:solidFill>
                <a:latin typeface="Avenir"/>
                <a:ea typeface="Avenir"/>
                <a:cs typeface="Avenir"/>
                <a:sym typeface="Avenir"/>
              </a:defRPr>
            </a:lvl9pPr>
          </a:lstStyle>
          <a:p>
            <a:endParaRPr/>
          </a:p>
        </p:txBody>
      </p:sp>
      <p:sp>
        <p:nvSpPr>
          <p:cNvPr id="15" name="Google Shape;15;p27"/>
          <p:cNvSpPr txBox="1">
            <a:spLocks noGrp="1"/>
          </p:cNvSpPr>
          <p:nvPr>
            <p:ph type="ftr" idx="11"/>
          </p:nvPr>
        </p:nvSpPr>
        <p:spPr>
          <a:xfrm rot="5400000">
            <a:off x="-1828800" y="1911096"/>
            <a:ext cx="4114800" cy="4572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800" b="1" i="0" u="none" strike="noStrike" cap="none">
                <a:solidFill>
                  <a:schemeClr val="dk1"/>
                </a:solidFill>
                <a:latin typeface="Avenir"/>
                <a:ea typeface="Avenir"/>
                <a:cs typeface="Avenir"/>
                <a:sym typeface="Avenir"/>
              </a:defRPr>
            </a:lvl1pPr>
            <a:lvl2pPr marR="0" lvl="1" algn="l" rtl="0">
              <a:spcBef>
                <a:spcPts val="0"/>
              </a:spcBef>
              <a:spcAft>
                <a:spcPts val="0"/>
              </a:spcAft>
              <a:buSzPts val="1400"/>
              <a:buNone/>
              <a:defRPr sz="1800" b="0" i="0" u="none" strike="noStrike" cap="none">
                <a:solidFill>
                  <a:schemeClr val="dk1"/>
                </a:solidFill>
                <a:latin typeface="Avenir"/>
                <a:ea typeface="Avenir"/>
                <a:cs typeface="Avenir"/>
                <a:sym typeface="Avenir"/>
              </a:defRPr>
            </a:lvl2pPr>
            <a:lvl3pPr marR="0" lvl="2" algn="l" rtl="0">
              <a:spcBef>
                <a:spcPts val="0"/>
              </a:spcBef>
              <a:spcAft>
                <a:spcPts val="0"/>
              </a:spcAft>
              <a:buSzPts val="1400"/>
              <a:buNone/>
              <a:defRPr sz="1800" b="0" i="0" u="none" strike="noStrike" cap="none">
                <a:solidFill>
                  <a:schemeClr val="dk1"/>
                </a:solidFill>
                <a:latin typeface="Avenir"/>
                <a:ea typeface="Avenir"/>
                <a:cs typeface="Avenir"/>
                <a:sym typeface="Avenir"/>
              </a:defRPr>
            </a:lvl3pPr>
            <a:lvl4pPr marR="0" lvl="3" algn="l" rtl="0">
              <a:spcBef>
                <a:spcPts val="0"/>
              </a:spcBef>
              <a:spcAft>
                <a:spcPts val="0"/>
              </a:spcAft>
              <a:buSzPts val="1400"/>
              <a:buNone/>
              <a:defRPr sz="1800" b="0" i="0" u="none" strike="noStrike" cap="none">
                <a:solidFill>
                  <a:schemeClr val="dk1"/>
                </a:solidFill>
                <a:latin typeface="Avenir"/>
                <a:ea typeface="Avenir"/>
                <a:cs typeface="Avenir"/>
                <a:sym typeface="Avenir"/>
              </a:defRPr>
            </a:lvl4pPr>
            <a:lvl5pPr marR="0" lvl="4" algn="l" rtl="0">
              <a:spcBef>
                <a:spcPts val="0"/>
              </a:spcBef>
              <a:spcAft>
                <a:spcPts val="0"/>
              </a:spcAft>
              <a:buSzPts val="1400"/>
              <a:buNone/>
              <a:defRPr sz="1800" b="0" i="0" u="none" strike="noStrike" cap="none">
                <a:solidFill>
                  <a:schemeClr val="dk1"/>
                </a:solidFill>
                <a:latin typeface="Avenir"/>
                <a:ea typeface="Avenir"/>
                <a:cs typeface="Avenir"/>
                <a:sym typeface="Avenir"/>
              </a:defRPr>
            </a:lvl5pPr>
            <a:lvl6pPr marR="0" lvl="5" algn="l" rtl="0">
              <a:spcBef>
                <a:spcPts val="0"/>
              </a:spcBef>
              <a:spcAft>
                <a:spcPts val="0"/>
              </a:spcAft>
              <a:buSzPts val="1400"/>
              <a:buNone/>
              <a:defRPr sz="1800" b="0" i="0" u="none" strike="noStrike" cap="none">
                <a:solidFill>
                  <a:schemeClr val="dk1"/>
                </a:solidFill>
                <a:latin typeface="Avenir"/>
                <a:ea typeface="Avenir"/>
                <a:cs typeface="Avenir"/>
                <a:sym typeface="Avenir"/>
              </a:defRPr>
            </a:lvl6pPr>
            <a:lvl7pPr marR="0" lvl="6" algn="l" rtl="0">
              <a:spcBef>
                <a:spcPts val="0"/>
              </a:spcBef>
              <a:spcAft>
                <a:spcPts val="0"/>
              </a:spcAft>
              <a:buSzPts val="1400"/>
              <a:buNone/>
              <a:defRPr sz="1800" b="0" i="0" u="none" strike="noStrike" cap="none">
                <a:solidFill>
                  <a:schemeClr val="dk1"/>
                </a:solidFill>
                <a:latin typeface="Avenir"/>
                <a:ea typeface="Avenir"/>
                <a:cs typeface="Avenir"/>
                <a:sym typeface="Avenir"/>
              </a:defRPr>
            </a:lvl7pPr>
            <a:lvl8pPr marR="0" lvl="7" algn="l" rtl="0">
              <a:spcBef>
                <a:spcPts val="0"/>
              </a:spcBef>
              <a:spcAft>
                <a:spcPts val="0"/>
              </a:spcAft>
              <a:buSzPts val="1400"/>
              <a:buNone/>
              <a:defRPr sz="1800" b="0" i="0" u="none" strike="noStrike" cap="none">
                <a:solidFill>
                  <a:schemeClr val="dk1"/>
                </a:solidFill>
                <a:latin typeface="Avenir"/>
                <a:ea typeface="Avenir"/>
                <a:cs typeface="Avenir"/>
                <a:sym typeface="Avenir"/>
              </a:defRPr>
            </a:lvl8pPr>
            <a:lvl9pPr marR="0" lvl="8" algn="l" rtl="0">
              <a:spcBef>
                <a:spcPts val="0"/>
              </a:spcBef>
              <a:spcAft>
                <a:spcPts val="0"/>
              </a:spcAft>
              <a:buSzPts val="1400"/>
              <a:buNone/>
              <a:defRPr sz="1800" b="0" i="0" u="none" strike="noStrike" cap="none">
                <a:solidFill>
                  <a:schemeClr val="dk1"/>
                </a:solidFill>
                <a:latin typeface="Avenir"/>
                <a:ea typeface="Avenir"/>
                <a:cs typeface="Avenir"/>
                <a:sym typeface="Avenir"/>
              </a:defRPr>
            </a:lvl9pPr>
          </a:lstStyle>
          <a:p>
            <a:endParaRPr/>
          </a:p>
        </p:txBody>
      </p:sp>
      <p:sp>
        <p:nvSpPr>
          <p:cNvPr id="16" name="Google Shape;16;p27"/>
          <p:cNvSpPr txBox="1">
            <a:spLocks noGrp="1"/>
          </p:cNvSpPr>
          <p:nvPr>
            <p:ph type="sldNum" idx="12"/>
          </p:nvPr>
        </p:nvSpPr>
        <p:spPr>
          <a:xfrm>
            <a:off x="11667744" y="6409944"/>
            <a:ext cx="438912" cy="448056"/>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800" b="0" i="0" u="none" strike="noStrike" cap="none">
                <a:solidFill>
                  <a:srgbClr val="FFFFFF"/>
                </a:solidFill>
                <a:latin typeface="Avenir"/>
                <a:ea typeface="Avenir"/>
                <a:cs typeface="Avenir"/>
                <a:sym typeface="Avenir"/>
              </a:defRPr>
            </a:lvl1pPr>
            <a:lvl2pPr marL="0" marR="0" lvl="1" indent="0" algn="r" rtl="0">
              <a:spcBef>
                <a:spcPts val="0"/>
              </a:spcBef>
              <a:buNone/>
              <a:defRPr sz="800" b="0" i="0" u="none" strike="noStrike" cap="none">
                <a:solidFill>
                  <a:srgbClr val="FFFFFF"/>
                </a:solidFill>
                <a:latin typeface="Avenir"/>
                <a:ea typeface="Avenir"/>
                <a:cs typeface="Avenir"/>
                <a:sym typeface="Avenir"/>
              </a:defRPr>
            </a:lvl2pPr>
            <a:lvl3pPr marL="0" marR="0" lvl="2" indent="0" algn="r" rtl="0">
              <a:spcBef>
                <a:spcPts val="0"/>
              </a:spcBef>
              <a:buNone/>
              <a:defRPr sz="800" b="0" i="0" u="none" strike="noStrike" cap="none">
                <a:solidFill>
                  <a:srgbClr val="FFFFFF"/>
                </a:solidFill>
                <a:latin typeface="Avenir"/>
                <a:ea typeface="Avenir"/>
                <a:cs typeface="Avenir"/>
                <a:sym typeface="Avenir"/>
              </a:defRPr>
            </a:lvl3pPr>
            <a:lvl4pPr marL="0" marR="0" lvl="3" indent="0" algn="r" rtl="0">
              <a:spcBef>
                <a:spcPts val="0"/>
              </a:spcBef>
              <a:buNone/>
              <a:defRPr sz="800" b="0" i="0" u="none" strike="noStrike" cap="none">
                <a:solidFill>
                  <a:srgbClr val="FFFFFF"/>
                </a:solidFill>
                <a:latin typeface="Avenir"/>
                <a:ea typeface="Avenir"/>
                <a:cs typeface="Avenir"/>
                <a:sym typeface="Avenir"/>
              </a:defRPr>
            </a:lvl4pPr>
            <a:lvl5pPr marL="0" marR="0" lvl="4" indent="0" algn="r" rtl="0">
              <a:spcBef>
                <a:spcPts val="0"/>
              </a:spcBef>
              <a:buNone/>
              <a:defRPr sz="800" b="0" i="0" u="none" strike="noStrike" cap="none">
                <a:solidFill>
                  <a:srgbClr val="FFFFFF"/>
                </a:solidFill>
                <a:latin typeface="Avenir"/>
                <a:ea typeface="Avenir"/>
                <a:cs typeface="Avenir"/>
                <a:sym typeface="Avenir"/>
              </a:defRPr>
            </a:lvl5pPr>
            <a:lvl6pPr marL="0" marR="0" lvl="5" indent="0" algn="r" rtl="0">
              <a:spcBef>
                <a:spcPts val="0"/>
              </a:spcBef>
              <a:buNone/>
              <a:defRPr sz="800" b="0" i="0" u="none" strike="noStrike" cap="none">
                <a:solidFill>
                  <a:srgbClr val="FFFFFF"/>
                </a:solidFill>
                <a:latin typeface="Avenir"/>
                <a:ea typeface="Avenir"/>
                <a:cs typeface="Avenir"/>
                <a:sym typeface="Avenir"/>
              </a:defRPr>
            </a:lvl6pPr>
            <a:lvl7pPr marL="0" marR="0" lvl="6" indent="0" algn="r" rtl="0">
              <a:spcBef>
                <a:spcPts val="0"/>
              </a:spcBef>
              <a:buNone/>
              <a:defRPr sz="800" b="0" i="0" u="none" strike="noStrike" cap="none">
                <a:solidFill>
                  <a:srgbClr val="FFFFFF"/>
                </a:solidFill>
                <a:latin typeface="Avenir"/>
                <a:ea typeface="Avenir"/>
                <a:cs typeface="Avenir"/>
                <a:sym typeface="Avenir"/>
              </a:defRPr>
            </a:lvl7pPr>
            <a:lvl8pPr marL="0" marR="0" lvl="7" indent="0" algn="r" rtl="0">
              <a:spcBef>
                <a:spcPts val="0"/>
              </a:spcBef>
              <a:buNone/>
              <a:defRPr sz="800" b="0" i="0" u="none" strike="noStrike" cap="none">
                <a:solidFill>
                  <a:srgbClr val="FFFFFF"/>
                </a:solidFill>
                <a:latin typeface="Avenir"/>
                <a:ea typeface="Avenir"/>
                <a:cs typeface="Avenir"/>
                <a:sym typeface="Avenir"/>
              </a:defRPr>
            </a:lvl8pPr>
            <a:lvl9pPr marL="0" marR="0" lvl="8" indent="0" algn="r" rtl="0">
              <a:spcBef>
                <a:spcPts val="0"/>
              </a:spcBef>
              <a:buNone/>
              <a:defRPr sz="800" b="0" i="0" u="none" strike="noStrike" cap="none">
                <a:solidFill>
                  <a:srgbClr val="FFFFFF"/>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s>
</file>

<file path=ppt/slides/_rels/slide1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s>
</file>

<file path=ppt/slides/_rels/slide1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s>
</file>

<file path=ppt/slides/_rels/slide13.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s>
</file>

<file path=ppt/slides/_rels/slide1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2.jpg"/><Relationship Id="rId5" Type="http://schemas.openxmlformats.org/officeDocument/2006/relationships/image" Target="../media/image31.png"/><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43.png"/><Relationship Id="rId4" Type="http://schemas.openxmlformats.org/officeDocument/2006/relationships/image" Target="../media/image42.png"/></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8" Type="http://schemas.openxmlformats.org/officeDocument/2006/relationships/image" Target="../media/image48.jpg"/><Relationship Id="rId3" Type="http://schemas.openxmlformats.org/officeDocument/2006/relationships/image" Target="../media/image2.jpg"/><Relationship Id="rId7" Type="http://schemas.openxmlformats.org/officeDocument/2006/relationships/image" Target="../media/image47.jp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46.png"/><Relationship Id="rId5" Type="http://schemas.openxmlformats.org/officeDocument/2006/relationships/image" Target="../media/image45.jpg"/><Relationship Id="rId4" Type="http://schemas.openxmlformats.org/officeDocument/2006/relationships/image" Target="../media/image44.jpg"/></Relationships>
</file>

<file path=ppt/slides/_rels/slide25.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 Id="rId9" Type="http://schemas.openxmlformats.org/officeDocument/2006/relationships/image" Target="../media/image55.png"/></Relationships>
</file>

<file path=ppt/slides/_rels/slide2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hyperlink" Target="mailto:mbult@uw.edu" TargetMode="External"/><Relationship Id="rId4" Type="http://schemas.openxmlformats.org/officeDocument/2006/relationships/image" Target="../media/image56.jp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image" Target="../media/image11.jp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0"/>
        <p:cNvGrpSpPr/>
        <p:nvPr/>
      </p:nvGrpSpPr>
      <p:grpSpPr>
        <a:xfrm>
          <a:off x="0" y="0"/>
          <a:ext cx="0" cy="0"/>
          <a:chOff x="0" y="0"/>
          <a:chExt cx="0" cy="0"/>
        </a:xfrm>
      </p:grpSpPr>
      <p:sp>
        <p:nvSpPr>
          <p:cNvPr id="91" name="Google Shape;91;p1"/>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92" name="Google Shape;92;p1"/>
          <p:cNvSpPr/>
          <p:nvPr/>
        </p:nvSpPr>
        <p:spPr>
          <a:xfrm>
            <a:off x="0" y="5060236"/>
            <a:ext cx="12198726" cy="1820735"/>
          </a:xfrm>
          <a:prstGeom prst="rect">
            <a:avLst/>
          </a:prstGeom>
          <a:gradFill>
            <a:gsLst>
              <a:gs pos="0">
                <a:srgbClr val="3EBA30">
                  <a:alpha val="82745"/>
                </a:srgbClr>
              </a:gs>
              <a:gs pos="100000">
                <a:srgbClr val="30BA5C">
                  <a:alpha val="73725"/>
                </a:srgbClr>
              </a:gs>
            </a:gsLst>
            <a:lin ang="15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93" name="Google Shape;93;p1"/>
          <p:cNvSpPr/>
          <p:nvPr/>
        </p:nvSpPr>
        <p:spPr>
          <a:xfrm rot="5400000" flipH="1">
            <a:off x="3270744" y="1998314"/>
            <a:ext cx="1605188" cy="8160125"/>
          </a:xfrm>
          <a:prstGeom prst="rect">
            <a:avLst/>
          </a:prstGeom>
          <a:gradFill>
            <a:gsLst>
              <a:gs pos="0">
                <a:srgbClr val="2AB1C9">
                  <a:alpha val="62745"/>
                </a:srgbClr>
              </a:gs>
              <a:gs pos="5000">
                <a:srgbClr val="2AB1C9">
                  <a:alpha val="62745"/>
                </a:srgbClr>
              </a:gs>
              <a:gs pos="100000">
                <a:srgbClr val="3EBA30">
                  <a:alpha val="42745"/>
                </a:srgbClr>
              </a:gs>
            </a:gsLst>
            <a:lin ang="9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94" name="Google Shape;94;p1"/>
          <p:cNvSpPr/>
          <p:nvPr/>
        </p:nvSpPr>
        <p:spPr>
          <a:xfrm rot="-5400000">
            <a:off x="2742413" y="2532510"/>
            <a:ext cx="1605189" cy="7090015"/>
          </a:xfrm>
          <a:prstGeom prst="rect">
            <a:avLst/>
          </a:prstGeom>
          <a:gradFill>
            <a:gsLst>
              <a:gs pos="0">
                <a:srgbClr val="30BA5C">
                  <a:alpha val="0"/>
                </a:srgbClr>
              </a:gs>
              <a:gs pos="42000">
                <a:srgbClr val="30BA5C">
                  <a:alpha val="0"/>
                </a:srgbClr>
              </a:gs>
              <a:gs pos="99000">
                <a:srgbClr val="79B23B">
                  <a:alpha val="47843"/>
                </a:srgbClr>
              </a:gs>
              <a:gs pos="100000">
                <a:srgbClr val="79B23B">
                  <a:alpha val="47843"/>
                </a:srgbClr>
              </a:gs>
            </a:gsLst>
            <a:lin ang="11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95" name="Google Shape;95;p1"/>
          <p:cNvSpPr/>
          <p:nvPr/>
        </p:nvSpPr>
        <p:spPr>
          <a:xfrm rot="10800000">
            <a:off x="4930450" y="5257800"/>
            <a:ext cx="7275001" cy="1150514"/>
          </a:xfrm>
          <a:prstGeom prst="rect">
            <a:avLst/>
          </a:prstGeom>
          <a:gradFill>
            <a:gsLst>
              <a:gs pos="0">
                <a:srgbClr val="3EBA30">
                  <a:alpha val="36862"/>
                </a:srgbClr>
              </a:gs>
              <a:gs pos="56000">
                <a:srgbClr val="3EBA30">
                  <a:alpha val="0"/>
                </a:srgbClr>
              </a:gs>
              <a:gs pos="100000">
                <a:srgbClr val="3EBA30">
                  <a:alpha val="0"/>
                </a:srgbClr>
              </a:gs>
            </a:gsLst>
            <a:lin ang="19799999"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pic>
        <p:nvPicPr>
          <p:cNvPr id="96" name="Google Shape;96;p1" descr="A person covering the face with the hands&#10;&#10;Description automatically generated with medium confidence"/>
          <p:cNvPicPr preferRelativeResize="0"/>
          <p:nvPr/>
        </p:nvPicPr>
        <p:blipFill rotWithShape="1">
          <a:blip r:embed="rId3">
            <a:alphaModFix/>
          </a:blip>
          <a:srcRect t="13236" r="-3" b="-3"/>
          <a:stretch/>
        </p:blipFill>
        <p:spPr>
          <a:xfrm>
            <a:off x="8127425" y="-15379"/>
            <a:ext cx="4076450" cy="5298754"/>
          </a:xfrm>
          <a:prstGeom prst="rect">
            <a:avLst/>
          </a:prstGeom>
          <a:noFill/>
          <a:ln>
            <a:noFill/>
          </a:ln>
        </p:spPr>
      </p:pic>
      <p:pic>
        <p:nvPicPr>
          <p:cNvPr id="97" name="Google Shape;97;p1" descr="Blue abstract background"/>
          <p:cNvPicPr preferRelativeResize="0"/>
          <p:nvPr/>
        </p:nvPicPr>
        <p:blipFill rotWithShape="1">
          <a:blip r:embed="rId4">
            <a:alphaModFix/>
          </a:blip>
          <a:srcRect t="3382" r="-2" b="21547"/>
          <a:stretch/>
        </p:blipFill>
        <p:spPr>
          <a:xfrm>
            <a:off x="-5" y="-22970"/>
            <a:ext cx="8160126" cy="5306346"/>
          </a:xfrm>
          <a:prstGeom prst="rect">
            <a:avLst/>
          </a:prstGeom>
          <a:noFill/>
          <a:ln>
            <a:noFill/>
          </a:ln>
        </p:spPr>
      </p:pic>
      <p:sp>
        <p:nvSpPr>
          <p:cNvPr id="98" name="Google Shape;98;p1"/>
          <p:cNvSpPr txBox="1">
            <a:spLocks noGrp="1"/>
          </p:cNvSpPr>
          <p:nvPr>
            <p:ph type="ctrTitle"/>
          </p:nvPr>
        </p:nvSpPr>
        <p:spPr>
          <a:xfrm>
            <a:off x="-5149" y="5557046"/>
            <a:ext cx="8160126" cy="1040942"/>
          </a:xfrm>
          <a:prstGeom prst="rect">
            <a:avLst/>
          </a:prstGeom>
          <a:noFill/>
          <a:ln>
            <a:noFill/>
          </a:ln>
        </p:spPr>
        <p:txBody>
          <a:bodyPr spcFirstLastPara="1" wrap="square" lIns="0" tIns="0" rIns="0" bIns="0" anchor="ctr" anchorCtr="0">
            <a:normAutofit fontScale="90000"/>
          </a:bodyPr>
          <a:lstStyle/>
          <a:p>
            <a:pPr marL="0" lvl="0" indent="0" algn="ctr" rtl="0">
              <a:lnSpc>
                <a:spcPct val="100000"/>
              </a:lnSpc>
              <a:spcBef>
                <a:spcPts val="0"/>
              </a:spcBef>
              <a:spcAft>
                <a:spcPts val="0"/>
              </a:spcAft>
              <a:buClr>
                <a:schemeClr val="lt1"/>
              </a:buClr>
              <a:buSzPct val="100000"/>
              <a:buFont typeface="Avenir"/>
              <a:buNone/>
            </a:pPr>
            <a:r>
              <a:rPr lang="en-US" sz="3600" i="1">
                <a:solidFill>
                  <a:schemeClr val="lt1"/>
                </a:solidFill>
              </a:rPr>
              <a:t>FAMILY MATTERS: </a:t>
            </a:r>
            <a:r>
              <a:rPr lang="en-US" sz="3100">
                <a:solidFill>
                  <a:schemeClr val="lt1"/>
                </a:solidFill>
              </a:rPr>
              <a:t>RELATIONSHIPS DYNAMICS &amp; FATHER INVOLVEMENT</a:t>
            </a:r>
            <a:endParaRPr sz="3600">
              <a:solidFill>
                <a:schemeClr val="lt1"/>
              </a:solidFill>
            </a:endParaRPr>
          </a:p>
        </p:txBody>
      </p:sp>
      <p:sp>
        <p:nvSpPr>
          <p:cNvPr id="99" name="Google Shape;99;p1"/>
          <p:cNvSpPr txBox="1"/>
          <p:nvPr/>
        </p:nvSpPr>
        <p:spPr>
          <a:xfrm>
            <a:off x="8127425" y="5156957"/>
            <a:ext cx="4164858" cy="1701043"/>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n-US" sz="2400" b="1" i="0" u="none" strike="noStrike" cap="none">
                <a:solidFill>
                  <a:schemeClr val="lt1"/>
                </a:solidFill>
                <a:latin typeface="Arial"/>
                <a:ea typeface="Arial"/>
                <a:cs typeface="Arial"/>
                <a:sym typeface="Arial"/>
              </a:rPr>
              <a:t>Michelle Bulterys, PhD, MPH</a:t>
            </a:r>
            <a:endParaRPr/>
          </a:p>
          <a:p>
            <a:pPr marL="0" marR="0" lvl="0" indent="0" algn="ctr" rtl="0">
              <a:lnSpc>
                <a:spcPct val="150000"/>
              </a:lnSpc>
              <a:spcBef>
                <a:spcPts val="0"/>
              </a:spcBef>
              <a:spcAft>
                <a:spcPts val="0"/>
              </a:spcAft>
              <a:buNone/>
            </a:pPr>
            <a:r>
              <a:rPr lang="en-US" sz="2400" b="0" i="0" u="none" strike="noStrike" cap="none">
                <a:solidFill>
                  <a:schemeClr val="lt1"/>
                </a:solidFill>
                <a:latin typeface="Arial"/>
                <a:ea typeface="Arial"/>
                <a:cs typeface="Arial"/>
                <a:sym typeface="Arial"/>
              </a:rPr>
              <a:t>IMPAACT BMHSC</a:t>
            </a:r>
            <a:endParaRPr/>
          </a:p>
          <a:p>
            <a:pPr marL="0" marR="0" lvl="0" indent="0" algn="ctr" rtl="0">
              <a:lnSpc>
                <a:spcPct val="150000"/>
              </a:lnSpc>
              <a:spcBef>
                <a:spcPts val="0"/>
              </a:spcBef>
              <a:spcAft>
                <a:spcPts val="0"/>
              </a:spcAft>
              <a:buNone/>
            </a:pPr>
            <a:r>
              <a:rPr lang="en-US" sz="2400" b="0" i="0" u="none" strike="noStrike" cap="none">
                <a:solidFill>
                  <a:schemeClr val="lt1"/>
                </a:solidFill>
                <a:latin typeface="Arial"/>
                <a:ea typeface="Arial"/>
                <a:cs typeface="Arial"/>
                <a:sym typeface="Arial"/>
              </a:rPr>
              <a:t>September 2024</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10"/>
          <p:cNvSpPr txBox="1"/>
          <p:nvPr/>
        </p:nvSpPr>
        <p:spPr>
          <a:xfrm>
            <a:off x="-2042556" y="2470068"/>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Avenir"/>
              <a:ea typeface="Avenir"/>
              <a:cs typeface="Avenir"/>
              <a:sym typeface="Avenir"/>
            </a:endParaRPr>
          </a:p>
        </p:txBody>
      </p:sp>
      <p:cxnSp>
        <p:nvCxnSpPr>
          <p:cNvPr id="239" name="Google Shape;239;p10"/>
          <p:cNvCxnSpPr/>
          <p:nvPr/>
        </p:nvCxnSpPr>
        <p:spPr>
          <a:xfrm>
            <a:off x="188843" y="626167"/>
            <a:ext cx="11897140" cy="0"/>
          </a:xfrm>
          <a:prstGeom prst="straightConnector1">
            <a:avLst/>
          </a:prstGeom>
          <a:noFill/>
          <a:ln w="12700" cap="flat" cmpd="sng">
            <a:solidFill>
              <a:srgbClr val="1F8496"/>
            </a:solidFill>
            <a:prstDash val="solid"/>
            <a:miter lim="800000"/>
            <a:headEnd type="none" w="sm" len="sm"/>
            <a:tailEnd type="none" w="sm" len="sm"/>
          </a:ln>
        </p:spPr>
      </p:cxnSp>
      <p:sp>
        <p:nvSpPr>
          <p:cNvPr id="240" name="Google Shape;240;p10"/>
          <p:cNvSpPr/>
          <p:nvPr/>
        </p:nvSpPr>
        <p:spPr>
          <a:xfrm>
            <a:off x="4850913" y="1360714"/>
            <a:ext cx="1999150" cy="1931276"/>
          </a:xfrm>
          <a:prstGeom prst="rect">
            <a:avLst/>
          </a:prstGeom>
          <a:solidFill>
            <a:srgbClr val="D2F0F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Avenir"/>
              <a:ea typeface="Avenir"/>
              <a:cs typeface="Avenir"/>
              <a:sym typeface="Avenir"/>
            </a:endParaRPr>
          </a:p>
        </p:txBody>
      </p:sp>
      <p:pic>
        <p:nvPicPr>
          <p:cNvPr id="241" name="Google Shape;241;p10" descr="Woman with solid fill"/>
          <p:cNvPicPr preferRelativeResize="0"/>
          <p:nvPr/>
        </p:nvPicPr>
        <p:blipFill rotWithShape="1">
          <a:blip r:embed="rId3">
            <a:alphaModFix/>
          </a:blip>
          <a:srcRect/>
          <a:stretch/>
        </p:blipFill>
        <p:spPr>
          <a:xfrm>
            <a:off x="1205671" y="1593124"/>
            <a:ext cx="953814" cy="953814"/>
          </a:xfrm>
          <a:prstGeom prst="rect">
            <a:avLst/>
          </a:prstGeom>
          <a:noFill/>
          <a:ln>
            <a:noFill/>
          </a:ln>
        </p:spPr>
      </p:pic>
      <p:sp>
        <p:nvSpPr>
          <p:cNvPr id="242" name="Google Shape;242;p10"/>
          <p:cNvSpPr txBox="1"/>
          <p:nvPr/>
        </p:nvSpPr>
        <p:spPr>
          <a:xfrm>
            <a:off x="879459" y="2546938"/>
            <a:ext cx="1606239"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Avenir"/>
                <a:ea typeface="Avenir"/>
                <a:cs typeface="Avenir"/>
                <a:sym typeface="Avenir"/>
              </a:rPr>
              <a:t>Older mothers</a:t>
            </a:r>
            <a:endParaRPr/>
          </a:p>
          <a:p>
            <a:pPr marL="0" marR="0" lvl="0" indent="0" algn="ctr" rtl="0">
              <a:spcBef>
                <a:spcPts val="0"/>
              </a:spcBef>
              <a:spcAft>
                <a:spcPts val="0"/>
              </a:spcAft>
              <a:buNone/>
            </a:pPr>
            <a:r>
              <a:rPr lang="en-US" sz="1400">
                <a:solidFill>
                  <a:schemeClr val="dk1"/>
                </a:solidFill>
                <a:latin typeface="Avenir"/>
                <a:ea typeface="Avenir"/>
                <a:cs typeface="Avenir"/>
                <a:sym typeface="Avenir"/>
              </a:rPr>
              <a:t>(31 vs. 28 years)</a:t>
            </a:r>
            <a:endParaRPr/>
          </a:p>
        </p:txBody>
      </p:sp>
      <p:sp>
        <p:nvSpPr>
          <p:cNvPr id="243" name="Google Shape;243;p10"/>
          <p:cNvSpPr txBox="1"/>
          <p:nvPr/>
        </p:nvSpPr>
        <p:spPr>
          <a:xfrm>
            <a:off x="4931852" y="2546938"/>
            <a:ext cx="1811721" cy="49244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Avenir"/>
                <a:ea typeface="Avenir"/>
                <a:cs typeface="Avenir"/>
                <a:sym typeface="Avenir"/>
              </a:rPr>
              <a:t>&lt;7yrs education</a:t>
            </a:r>
            <a:endParaRPr/>
          </a:p>
          <a:p>
            <a:pPr marL="0" marR="0" lvl="0" indent="0" algn="ctr" rtl="0">
              <a:spcBef>
                <a:spcPts val="0"/>
              </a:spcBef>
              <a:spcAft>
                <a:spcPts val="0"/>
              </a:spcAft>
              <a:buNone/>
            </a:pPr>
            <a:r>
              <a:rPr lang="en-US" sz="1400">
                <a:solidFill>
                  <a:schemeClr val="dk1"/>
                </a:solidFill>
                <a:latin typeface="Avenir"/>
                <a:ea typeface="Avenir"/>
                <a:cs typeface="Avenir"/>
                <a:sym typeface="Avenir"/>
              </a:rPr>
              <a:t>(48% vs. 27%)</a:t>
            </a:r>
            <a:endParaRPr/>
          </a:p>
        </p:txBody>
      </p:sp>
      <p:sp>
        <p:nvSpPr>
          <p:cNvPr id="244" name="Google Shape;244;p10"/>
          <p:cNvSpPr txBox="1"/>
          <p:nvPr/>
        </p:nvSpPr>
        <p:spPr>
          <a:xfrm>
            <a:off x="7148615" y="2546938"/>
            <a:ext cx="1811721" cy="49244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Avenir"/>
                <a:ea typeface="Avenir"/>
                <a:cs typeface="Avenir"/>
                <a:sym typeface="Avenir"/>
              </a:rPr>
              <a:t>Food insecurity</a:t>
            </a:r>
            <a:endParaRPr/>
          </a:p>
          <a:p>
            <a:pPr marL="0" marR="0" lvl="0" indent="0" algn="ctr" rtl="0">
              <a:spcBef>
                <a:spcPts val="0"/>
              </a:spcBef>
              <a:spcAft>
                <a:spcPts val="0"/>
              </a:spcAft>
              <a:buNone/>
            </a:pPr>
            <a:r>
              <a:rPr lang="en-US" sz="1400">
                <a:solidFill>
                  <a:schemeClr val="dk1"/>
                </a:solidFill>
                <a:latin typeface="Avenir"/>
                <a:ea typeface="Avenir"/>
                <a:cs typeface="Avenir"/>
                <a:sym typeface="Avenir"/>
              </a:rPr>
              <a:t>(18% vs. 9%)</a:t>
            </a:r>
            <a:endParaRPr/>
          </a:p>
        </p:txBody>
      </p:sp>
      <p:sp>
        <p:nvSpPr>
          <p:cNvPr id="245" name="Google Shape;245;p10"/>
          <p:cNvSpPr txBox="1"/>
          <p:nvPr/>
        </p:nvSpPr>
        <p:spPr>
          <a:xfrm>
            <a:off x="2890740" y="2546938"/>
            <a:ext cx="1799528" cy="49244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Avenir"/>
                <a:ea typeface="Avenir"/>
                <a:cs typeface="Avenir"/>
                <a:sym typeface="Avenir"/>
              </a:rPr>
              <a:t>Father 40+ years</a:t>
            </a:r>
            <a:endParaRPr/>
          </a:p>
          <a:p>
            <a:pPr marL="0" marR="0" lvl="0" indent="0" algn="ctr" rtl="0">
              <a:spcBef>
                <a:spcPts val="0"/>
              </a:spcBef>
              <a:spcAft>
                <a:spcPts val="0"/>
              </a:spcAft>
              <a:buNone/>
            </a:pPr>
            <a:r>
              <a:rPr lang="en-US" sz="1400">
                <a:solidFill>
                  <a:schemeClr val="dk1"/>
                </a:solidFill>
                <a:latin typeface="Avenir"/>
                <a:ea typeface="Avenir"/>
                <a:cs typeface="Avenir"/>
                <a:sym typeface="Avenir"/>
              </a:rPr>
              <a:t>(44% vs. 18%)</a:t>
            </a:r>
            <a:endParaRPr/>
          </a:p>
        </p:txBody>
      </p:sp>
      <p:sp>
        <p:nvSpPr>
          <p:cNvPr id="246" name="Google Shape;246;p10"/>
          <p:cNvSpPr txBox="1"/>
          <p:nvPr/>
        </p:nvSpPr>
        <p:spPr>
          <a:xfrm>
            <a:off x="2676083" y="4747298"/>
            <a:ext cx="1933246" cy="49244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Avenir"/>
                <a:ea typeface="Avenir"/>
                <a:cs typeface="Avenir"/>
                <a:sym typeface="Avenir"/>
              </a:rPr>
              <a:t>No father support</a:t>
            </a:r>
            <a:endParaRPr/>
          </a:p>
          <a:p>
            <a:pPr marL="0" marR="0" lvl="0" indent="0" algn="ctr" rtl="0">
              <a:spcBef>
                <a:spcPts val="0"/>
              </a:spcBef>
              <a:spcAft>
                <a:spcPts val="0"/>
              </a:spcAft>
              <a:buNone/>
            </a:pPr>
            <a:r>
              <a:rPr lang="en-US" sz="1400">
                <a:solidFill>
                  <a:schemeClr val="dk1"/>
                </a:solidFill>
                <a:latin typeface="Avenir"/>
                <a:ea typeface="Avenir"/>
                <a:cs typeface="Avenir"/>
                <a:sym typeface="Avenir"/>
              </a:rPr>
              <a:t>(11% vs. 7%)</a:t>
            </a:r>
            <a:endParaRPr/>
          </a:p>
        </p:txBody>
      </p:sp>
      <p:pic>
        <p:nvPicPr>
          <p:cNvPr id="247" name="Google Shape;247;p10" descr="Books with solid fill"/>
          <p:cNvPicPr preferRelativeResize="0"/>
          <p:nvPr/>
        </p:nvPicPr>
        <p:blipFill rotWithShape="1">
          <a:blip r:embed="rId4">
            <a:alphaModFix/>
          </a:blip>
          <a:srcRect/>
          <a:stretch/>
        </p:blipFill>
        <p:spPr>
          <a:xfrm>
            <a:off x="5453302" y="1702699"/>
            <a:ext cx="844239" cy="844239"/>
          </a:xfrm>
          <a:prstGeom prst="rect">
            <a:avLst/>
          </a:prstGeom>
          <a:noFill/>
          <a:ln>
            <a:noFill/>
          </a:ln>
        </p:spPr>
      </p:pic>
      <p:pic>
        <p:nvPicPr>
          <p:cNvPr id="248" name="Google Shape;248;p10" descr="Bento Box with solid fill"/>
          <p:cNvPicPr preferRelativeResize="0"/>
          <p:nvPr/>
        </p:nvPicPr>
        <p:blipFill rotWithShape="1">
          <a:blip r:embed="rId5">
            <a:alphaModFix/>
          </a:blip>
          <a:srcRect/>
          <a:stretch/>
        </p:blipFill>
        <p:spPr>
          <a:xfrm rot="10800000" flipH="1">
            <a:off x="7539996" y="1686933"/>
            <a:ext cx="953813" cy="880628"/>
          </a:xfrm>
          <a:prstGeom prst="rect">
            <a:avLst/>
          </a:prstGeom>
          <a:noFill/>
          <a:ln>
            <a:noFill/>
          </a:ln>
        </p:spPr>
      </p:pic>
      <p:pic>
        <p:nvPicPr>
          <p:cNvPr id="249" name="Google Shape;249;p10" descr="Man with solid fill"/>
          <p:cNvPicPr preferRelativeResize="0"/>
          <p:nvPr/>
        </p:nvPicPr>
        <p:blipFill rotWithShape="1">
          <a:blip r:embed="rId6">
            <a:alphaModFix/>
          </a:blip>
          <a:srcRect/>
          <a:stretch/>
        </p:blipFill>
        <p:spPr>
          <a:xfrm>
            <a:off x="3232472" y="1611319"/>
            <a:ext cx="953813" cy="953813"/>
          </a:xfrm>
          <a:prstGeom prst="rect">
            <a:avLst/>
          </a:prstGeom>
          <a:noFill/>
          <a:ln>
            <a:noFill/>
          </a:ln>
        </p:spPr>
      </p:pic>
      <p:pic>
        <p:nvPicPr>
          <p:cNvPr id="250" name="Google Shape;250;p10" descr="Man changing baby with solid fill"/>
          <p:cNvPicPr preferRelativeResize="0"/>
          <p:nvPr/>
        </p:nvPicPr>
        <p:blipFill rotWithShape="1">
          <a:blip r:embed="rId7">
            <a:alphaModFix/>
          </a:blip>
          <a:srcRect/>
          <a:stretch/>
        </p:blipFill>
        <p:spPr>
          <a:xfrm>
            <a:off x="3244683" y="3958298"/>
            <a:ext cx="914400" cy="914400"/>
          </a:xfrm>
          <a:prstGeom prst="rect">
            <a:avLst/>
          </a:prstGeom>
          <a:noFill/>
          <a:ln>
            <a:noFill/>
          </a:ln>
        </p:spPr>
      </p:pic>
      <p:sp>
        <p:nvSpPr>
          <p:cNvPr id="251" name="Google Shape;251;p10"/>
          <p:cNvSpPr txBox="1"/>
          <p:nvPr/>
        </p:nvSpPr>
        <p:spPr>
          <a:xfrm>
            <a:off x="4850913" y="4807206"/>
            <a:ext cx="1606239" cy="89255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Avenir"/>
                <a:ea typeface="Avenir"/>
                <a:cs typeface="Avenir"/>
                <a:sym typeface="Avenir"/>
              </a:rPr>
              <a:t>Multiple separations</a:t>
            </a:r>
            <a:endParaRPr/>
          </a:p>
          <a:p>
            <a:pPr marL="0" marR="0" lvl="0" indent="0" algn="ctr" rtl="0">
              <a:spcBef>
                <a:spcPts val="0"/>
              </a:spcBef>
              <a:spcAft>
                <a:spcPts val="0"/>
              </a:spcAft>
              <a:buNone/>
            </a:pPr>
            <a:r>
              <a:rPr lang="en-US" sz="1400">
                <a:solidFill>
                  <a:schemeClr val="dk1"/>
                </a:solidFill>
                <a:latin typeface="Avenir"/>
                <a:ea typeface="Avenir"/>
                <a:cs typeface="Avenir"/>
                <a:sym typeface="Avenir"/>
              </a:rPr>
              <a:t>(31 vs. 28 years)</a:t>
            </a:r>
            <a:endParaRPr/>
          </a:p>
        </p:txBody>
      </p:sp>
      <p:sp>
        <p:nvSpPr>
          <p:cNvPr id="252" name="Google Shape;252;p10"/>
          <p:cNvSpPr txBox="1"/>
          <p:nvPr/>
        </p:nvSpPr>
        <p:spPr>
          <a:xfrm>
            <a:off x="8856009" y="4854504"/>
            <a:ext cx="1811721" cy="89255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Avenir"/>
                <a:ea typeface="Avenir"/>
                <a:cs typeface="Avenir"/>
                <a:sym typeface="Avenir"/>
              </a:rPr>
              <a:t>Relationship dissatisfaction </a:t>
            </a:r>
            <a:endParaRPr/>
          </a:p>
          <a:p>
            <a:pPr marL="0" marR="0" lvl="0" indent="0" algn="ctr" rtl="0">
              <a:spcBef>
                <a:spcPts val="0"/>
              </a:spcBef>
              <a:spcAft>
                <a:spcPts val="0"/>
              </a:spcAft>
              <a:buNone/>
            </a:pPr>
            <a:r>
              <a:rPr lang="en-US" sz="1400">
                <a:solidFill>
                  <a:schemeClr val="dk1"/>
                </a:solidFill>
                <a:latin typeface="Avenir"/>
                <a:ea typeface="Avenir"/>
                <a:cs typeface="Avenir"/>
                <a:sym typeface="Avenir"/>
              </a:rPr>
              <a:t>(multiple measures)</a:t>
            </a:r>
            <a:endParaRPr/>
          </a:p>
        </p:txBody>
      </p:sp>
      <p:sp>
        <p:nvSpPr>
          <p:cNvPr id="253" name="Google Shape;253;p10"/>
          <p:cNvSpPr txBox="1"/>
          <p:nvPr/>
        </p:nvSpPr>
        <p:spPr>
          <a:xfrm>
            <a:off x="6814897" y="4854504"/>
            <a:ext cx="1799528" cy="67710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Avenir"/>
                <a:ea typeface="Avenir"/>
                <a:cs typeface="Avenir"/>
                <a:sym typeface="Avenir"/>
              </a:rPr>
              <a:t>Polygamous marriage</a:t>
            </a:r>
            <a:endParaRPr/>
          </a:p>
          <a:p>
            <a:pPr marL="0" marR="0" lvl="0" indent="0" algn="ctr" rtl="0">
              <a:spcBef>
                <a:spcPts val="0"/>
              </a:spcBef>
              <a:spcAft>
                <a:spcPts val="0"/>
              </a:spcAft>
              <a:buNone/>
            </a:pPr>
            <a:r>
              <a:rPr lang="en-US" sz="1400">
                <a:solidFill>
                  <a:schemeClr val="dk1"/>
                </a:solidFill>
                <a:latin typeface="Avenir"/>
                <a:ea typeface="Avenir"/>
                <a:cs typeface="Avenir"/>
                <a:sym typeface="Avenir"/>
              </a:rPr>
              <a:t>(8% vs. 4%)</a:t>
            </a:r>
            <a:endParaRPr/>
          </a:p>
        </p:txBody>
      </p:sp>
      <p:pic>
        <p:nvPicPr>
          <p:cNvPr id="254" name="Google Shape;254;p10" descr="Family with boy with solid fill"/>
          <p:cNvPicPr preferRelativeResize="0"/>
          <p:nvPr/>
        </p:nvPicPr>
        <p:blipFill rotWithShape="1">
          <a:blip r:embed="rId8">
            <a:alphaModFix/>
          </a:blip>
          <a:srcRect/>
          <a:stretch/>
        </p:blipFill>
        <p:spPr>
          <a:xfrm>
            <a:off x="7413814" y="3958298"/>
            <a:ext cx="914400" cy="914400"/>
          </a:xfrm>
          <a:prstGeom prst="rect">
            <a:avLst/>
          </a:prstGeom>
          <a:noFill/>
          <a:ln>
            <a:noFill/>
          </a:ln>
        </p:spPr>
      </p:pic>
      <p:pic>
        <p:nvPicPr>
          <p:cNvPr id="255" name="Google Shape;255;p10" descr="Pregnant lady with solid fill"/>
          <p:cNvPicPr preferRelativeResize="0"/>
          <p:nvPr/>
        </p:nvPicPr>
        <p:blipFill rotWithShape="1">
          <a:blip r:embed="rId9">
            <a:alphaModFix/>
          </a:blip>
          <a:srcRect/>
          <a:stretch/>
        </p:blipFill>
        <p:spPr>
          <a:xfrm>
            <a:off x="6876053" y="4026537"/>
            <a:ext cx="803340" cy="803340"/>
          </a:xfrm>
          <a:prstGeom prst="rect">
            <a:avLst/>
          </a:prstGeom>
          <a:noFill/>
          <a:ln>
            <a:noFill/>
          </a:ln>
        </p:spPr>
      </p:pic>
      <p:pic>
        <p:nvPicPr>
          <p:cNvPr id="256" name="Google Shape;256;p10" descr="Broken Heart with solid fill"/>
          <p:cNvPicPr preferRelativeResize="0"/>
          <p:nvPr/>
        </p:nvPicPr>
        <p:blipFill rotWithShape="1">
          <a:blip r:embed="rId10">
            <a:alphaModFix/>
          </a:blip>
          <a:srcRect/>
          <a:stretch/>
        </p:blipFill>
        <p:spPr>
          <a:xfrm>
            <a:off x="5174370" y="3901017"/>
            <a:ext cx="921630" cy="921630"/>
          </a:xfrm>
          <a:prstGeom prst="rect">
            <a:avLst/>
          </a:prstGeom>
          <a:noFill/>
          <a:ln>
            <a:noFill/>
          </a:ln>
        </p:spPr>
      </p:pic>
      <p:pic>
        <p:nvPicPr>
          <p:cNvPr id="257" name="Google Shape;257;p10" descr="Wilting Pot Plant with solid fill"/>
          <p:cNvPicPr preferRelativeResize="0"/>
          <p:nvPr/>
        </p:nvPicPr>
        <p:blipFill rotWithShape="1">
          <a:blip r:embed="rId11">
            <a:alphaModFix/>
          </a:blip>
          <a:srcRect/>
          <a:stretch/>
        </p:blipFill>
        <p:spPr>
          <a:xfrm>
            <a:off x="9339622" y="3843306"/>
            <a:ext cx="914400" cy="914400"/>
          </a:xfrm>
          <a:prstGeom prst="rect">
            <a:avLst/>
          </a:prstGeom>
          <a:noFill/>
          <a:ln>
            <a:noFill/>
          </a:ln>
        </p:spPr>
      </p:pic>
      <p:sp>
        <p:nvSpPr>
          <p:cNvPr id="258" name="Google Shape;258;p10"/>
          <p:cNvSpPr txBox="1"/>
          <p:nvPr/>
        </p:nvSpPr>
        <p:spPr>
          <a:xfrm>
            <a:off x="119796" y="72469"/>
            <a:ext cx="1087894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1F8496"/>
                </a:solidFill>
                <a:latin typeface="Avenir"/>
                <a:ea typeface="Avenir"/>
                <a:cs typeface="Avenir"/>
                <a:sym typeface="Avenir"/>
              </a:rPr>
              <a:t>Comparing household factors between children, by HIV exposure status</a:t>
            </a:r>
            <a:endParaRPr/>
          </a:p>
        </p:txBody>
      </p:sp>
      <p:sp>
        <p:nvSpPr>
          <p:cNvPr id="259" name="Google Shape;259;p10"/>
          <p:cNvSpPr txBox="1"/>
          <p:nvPr/>
        </p:nvSpPr>
        <p:spPr>
          <a:xfrm>
            <a:off x="10888219" y="718201"/>
            <a:ext cx="119776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venir"/>
                <a:ea typeface="Avenir"/>
                <a:cs typeface="Avenir"/>
                <a:sym typeface="Avenir"/>
              </a:rPr>
              <a:t>p &lt; 0.001</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11"/>
          <p:cNvSpPr/>
          <p:nvPr/>
        </p:nvSpPr>
        <p:spPr>
          <a:xfrm>
            <a:off x="7017327" y="1360714"/>
            <a:ext cx="1999150" cy="1931276"/>
          </a:xfrm>
          <a:prstGeom prst="rect">
            <a:avLst/>
          </a:prstGeom>
          <a:solidFill>
            <a:srgbClr val="D2F0F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Avenir"/>
              <a:ea typeface="Avenir"/>
              <a:cs typeface="Avenir"/>
              <a:sym typeface="Avenir"/>
            </a:endParaRPr>
          </a:p>
        </p:txBody>
      </p:sp>
      <p:sp>
        <p:nvSpPr>
          <p:cNvPr id="266" name="Google Shape;266;p11"/>
          <p:cNvSpPr txBox="1"/>
          <p:nvPr/>
        </p:nvSpPr>
        <p:spPr>
          <a:xfrm>
            <a:off x="-2042556" y="2470068"/>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Avenir"/>
              <a:ea typeface="Avenir"/>
              <a:cs typeface="Avenir"/>
              <a:sym typeface="Avenir"/>
            </a:endParaRPr>
          </a:p>
        </p:txBody>
      </p:sp>
      <p:cxnSp>
        <p:nvCxnSpPr>
          <p:cNvPr id="267" name="Google Shape;267;p11"/>
          <p:cNvCxnSpPr/>
          <p:nvPr/>
        </p:nvCxnSpPr>
        <p:spPr>
          <a:xfrm>
            <a:off x="188843" y="626167"/>
            <a:ext cx="11897140" cy="0"/>
          </a:xfrm>
          <a:prstGeom prst="straightConnector1">
            <a:avLst/>
          </a:prstGeom>
          <a:noFill/>
          <a:ln w="12700" cap="flat" cmpd="sng">
            <a:solidFill>
              <a:srgbClr val="1F8496"/>
            </a:solidFill>
            <a:prstDash val="solid"/>
            <a:miter lim="800000"/>
            <a:headEnd type="none" w="sm" len="sm"/>
            <a:tailEnd type="none" w="sm" len="sm"/>
          </a:ln>
        </p:spPr>
      </p:cxnSp>
      <p:pic>
        <p:nvPicPr>
          <p:cNvPr id="268" name="Google Shape;268;p11" descr="Woman with solid fill"/>
          <p:cNvPicPr preferRelativeResize="0"/>
          <p:nvPr/>
        </p:nvPicPr>
        <p:blipFill rotWithShape="1">
          <a:blip r:embed="rId3">
            <a:alphaModFix/>
          </a:blip>
          <a:srcRect/>
          <a:stretch/>
        </p:blipFill>
        <p:spPr>
          <a:xfrm>
            <a:off x="1205671" y="1593124"/>
            <a:ext cx="953814" cy="953814"/>
          </a:xfrm>
          <a:prstGeom prst="rect">
            <a:avLst/>
          </a:prstGeom>
          <a:noFill/>
          <a:ln>
            <a:noFill/>
          </a:ln>
        </p:spPr>
      </p:pic>
      <p:sp>
        <p:nvSpPr>
          <p:cNvPr id="269" name="Google Shape;269;p11"/>
          <p:cNvSpPr txBox="1"/>
          <p:nvPr/>
        </p:nvSpPr>
        <p:spPr>
          <a:xfrm>
            <a:off x="879459" y="2546938"/>
            <a:ext cx="1606239"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Avenir"/>
                <a:ea typeface="Avenir"/>
                <a:cs typeface="Avenir"/>
                <a:sym typeface="Avenir"/>
              </a:rPr>
              <a:t>Older mothers</a:t>
            </a:r>
            <a:endParaRPr/>
          </a:p>
          <a:p>
            <a:pPr marL="0" marR="0" lvl="0" indent="0" algn="ctr" rtl="0">
              <a:spcBef>
                <a:spcPts val="0"/>
              </a:spcBef>
              <a:spcAft>
                <a:spcPts val="0"/>
              </a:spcAft>
              <a:buNone/>
            </a:pPr>
            <a:r>
              <a:rPr lang="en-US" sz="1400">
                <a:solidFill>
                  <a:schemeClr val="dk1"/>
                </a:solidFill>
                <a:latin typeface="Avenir"/>
                <a:ea typeface="Avenir"/>
                <a:cs typeface="Avenir"/>
                <a:sym typeface="Avenir"/>
              </a:rPr>
              <a:t>(31 vs. 28 years)</a:t>
            </a:r>
            <a:endParaRPr/>
          </a:p>
        </p:txBody>
      </p:sp>
      <p:sp>
        <p:nvSpPr>
          <p:cNvPr id="270" name="Google Shape;270;p11"/>
          <p:cNvSpPr txBox="1"/>
          <p:nvPr/>
        </p:nvSpPr>
        <p:spPr>
          <a:xfrm>
            <a:off x="4931852" y="2546938"/>
            <a:ext cx="1811721" cy="49244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Avenir"/>
                <a:ea typeface="Avenir"/>
                <a:cs typeface="Avenir"/>
                <a:sym typeface="Avenir"/>
              </a:rPr>
              <a:t>&lt;7yrs education</a:t>
            </a:r>
            <a:endParaRPr/>
          </a:p>
          <a:p>
            <a:pPr marL="0" marR="0" lvl="0" indent="0" algn="ctr" rtl="0">
              <a:spcBef>
                <a:spcPts val="0"/>
              </a:spcBef>
              <a:spcAft>
                <a:spcPts val="0"/>
              </a:spcAft>
              <a:buNone/>
            </a:pPr>
            <a:r>
              <a:rPr lang="en-US" sz="1400">
                <a:solidFill>
                  <a:schemeClr val="dk1"/>
                </a:solidFill>
                <a:latin typeface="Avenir"/>
                <a:ea typeface="Avenir"/>
                <a:cs typeface="Avenir"/>
                <a:sym typeface="Avenir"/>
              </a:rPr>
              <a:t>(48% vs. 27%)</a:t>
            </a:r>
            <a:endParaRPr/>
          </a:p>
        </p:txBody>
      </p:sp>
      <p:sp>
        <p:nvSpPr>
          <p:cNvPr id="271" name="Google Shape;271;p11"/>
          <p:cNvSpPr txBox="1"/>
          <p:nvPr/>
        </p:nvSpPr>
        <p:spPr>
          <a:xfrm>
            <a:off x="7148615" y="2546938"/>
            <a:ext cx="1811721" cy="49244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Avenir"/>
                <a:ea typeface="Avenir"/>
                <a:cs typeface="Avenir"/>
                <a:sym typeface="Avenir"/>
              </a:rPr>
              <a:t>Food insecurity</a:t>
            </a:r>
            <a:endParaRPr/>
          </a:p>
          <a:p>
            <a:pPr marL="0" marR="0" lvl="0" indent="0" algn="ctr" rtl="0">
              <a:spcBef>
                <a:spcPts val="0"/>
              </a:spcBef>
              <a:spcAft>
                <a:spcPts val="0"/>
              </a:spcAft>
              <a:buNone/>
            </a:pPr>
            <a:r>
              <a:rPr lang="en-US" sz="1400">
                <a:solidFill>
                  <a:schemeClr val="dk1"/>
                </a:solidFill>
                <a:latin typeface="Avenir"/>
                <a:ea typeface="Avenir"/>
                <a:cs typeface="Avenir"/>
                <a:sym typeface="Avenir"/>
              </a:rPr>
              <a:t>(18% vs. 9%)</a:t>
            </a:r>
            <a:endParaRPr/>
          </a:p>
        </p:txBody>
      </p:sp>
      <p:sp>
        <p:nvSpPr>
          <p:cNvPr id="272" name="Google Shape;272;p11"/>
          <p:cNvSpPr txBox="1"/>
          <p:nvPr/>
        </p:nvSpPr>
        <p:spPr>
          <a:xfrm>
            <a:off x="2890740" y="2546938"/>
            <a:ext cx="1799528" cy="49244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Avenir"/>
                <a:ea typeface="Avenir"/>
                <a:cs typeface="Avenir"/>
                <a:sym typeface="Avenir"/>
              </a:rPr>
              <a:t>Father 40+ years</a:t>
            </a:r>
            <a:endParaRPr/>
          </a:p>
          <a:p>
            <a:pPr marL="0" marR="0" lvl="0" indent="0" algn="ctr" rtl="0">
              <a:spcBef>
                <a:spcPts val="0"/>
              </a:spcBef>
              <a:spcAft>
                <a:spcPts val="0"/>
              </a:spcAft>
              <a:buNone/>
            </a:pPr>
            <a:r>
              <a:rPr lang="en-US" sz="1400">
                <a:solidFill>
                  <a:schemeClr val="dk1"/>
                </a:solidFill>
                <a:latin typeface="Avenir"/>
                <a:ea typeface="Avenir"/>
                <a:cs typeface="Avenir"/>
                <a:sym typeface="Avenir"/>
              </a:rPr>
              <a:t>(44% vs. 18%)</a:t>
            </a:r>
            <a:endParaRPr/>
          </a:p>
        </p:txBody>
      </p:sp>
      <p:sp>
        <p:nvSpPr>
          <p:cNvPr id="273" name="Google Shape;273;p11"/>
          <p:cNvSpPr txBox="1"/>
          <p:nvPr/>
        </p:nvSpPr>
        <p:spPr>
          <a:xfrm>
            <a:off x="2676083" y="4747298"/>
            <a:ext cx="1933246" cy="49244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Avenir"/>
                <a:ea typeface="Avenir"/>
                <a:cs typeface="Avenir"/>
                <a:sym typeface="Avenir"/>
              </a:rPr>
              <a:t>No father support</a:t>
            </a:r>
            <a:endParaRPr/>
          </a:p>
          <a:p>
            <a:pPr marL="0" marR="0" lvl="0" indent="0" algn="ctr" rtl="0">
              <a:spcBef>
                <a:spcPts val="0"/>
              </a:spcBef>
              <a:spcAft>
                <a:spcPts val="0"/>
              </a:spcAft>
              <a:buNone/>
            </a:pPr>
            <a:r>
              <a:rPr lang="en-US" sz="1400">
                <a:solidFill>
                  <a:schemeClr val="dk1"/>
                </a:solidFill>
                <a:latin typeface="Avenir"/>
                <a:ea typeface="Avenir"/>
                <a:cs typeface="Avenir"/>
                <a:sym typeface="Avenir"/>
              </a:rPr>
              <a:t>(11% vs. 7%)</a:t>
            </a:r>
            <a:endParaRPr/>
          </a:p>
        </p:txBody>
      </p:sp>
      <p:pic>
        <p:nvPicPr>
          <p:cNvPr id="274" name="Google Shape;274;p11" descr="Books with solid fill"/>
          <p:cNvPicPr preferRelativeResize="0"/>
          <p:nvPr/>
        </p:nvPicPr>
        <p:blipFill rotWithShape="1">
          <a:blip r:embed="rId4">
            <a:alphaModFix/>
          </a:blip>
          <a:srcRect/>
          <a:stretch/>
        </p:blipFill>
        <p:spPr>
          <a:xfrm>
            <a:off x="5453302" y="1702699"/>
            <a:ext cx="844239" cy="844239"/>
          </a:xfrm>
          <a:prstGeom prst="rect">
            <a:avLst/>
          </a:prstGeom>
          <a:noFill/>
          <a:ln>
            <a:noFill/>
          </a:ln>
        </p:spPr>
      </p:pic>
      <p:pic>
        <p:nvPicPr>
          <p:cNvPr id="275" name="Google Shape;275;p11" descr="Bento Box with solid fill"/>
          <p:cNvPicPr preferRelativeResize="0"/>
          <p:nvPr/>
        </p:nvPicPr>
        <p:blipFill rotWithShape="1">
          <a:blip r:embed="rId5">
            <a:alphaModFix/>
          </a:blip>
          <a:srcRect/>
          <a:stretch/>
        </p:blipFill>
        <p:spPr>
          <a:xfrm rot="10800000" flipH="1">
            <a:off x="7539996" y="1686933"/>
            <a:ext cx="953813" cy="880628"/>
          </a:xfrm>
          <a:prstGeom prst="rect">
            <a:avLst/>
          </a:prstGeom>
          <a:noFill/>
          <a:ln>
            <a:noFill/>
          </a:ln>
        </p:spPr>
      </p:pic>
      <p:pic>
        <p:nvPicPr>
          <p:cNvPr id="276" name="Google Shape;276;p11" descr="Man with solid fill"/>
          <p:cNvPicPr preferRelativeResize="0"/>
          <p:nvPr/>
        </p:nvPicPr>
        <p:blipFill rotWithShape="1">
          <a:blip r:embed="rId6">
            <a:alphaModFix/>
          </a:blip>
          <a:srcRect/>
          <a:stretch/>
        </p:blipFill>
        <p:spPr>
          <a:xfrm>
            <a:off x="3232472" y="1611319"/>
            <a:ext cx="953813" cy="953813"/>
          </a:xfrm>
          <a:prstGeom prst="rect">
            <a:avLst/>
          </a:prstGeom>
          <a:noFill/>
          <a:ln>
            <a:noFill/>
          </a:ln>
        </p:spPr>
      </p:pic>
      <p:pic>
        <p:nvPicPr>
          <p:cNvPr id="277" name="Google Shape;277;p11" descr="Man changing baby with solid fill"/>
          <p:cNvPicPr preferRelativeResize="0"/>
          <p:nvPr/>
        </p:nvPicPr>
        <p:blipFill rotWithShape="1">
          <a:blip r:embed="rId7">
            <a:alphaModFix/>
          </a:blip>
          <a:srcRect/>
          <a:stretch/>
        </p:blipFill>
        <p:spPr>
          <a:xfrm>
            <a:off x="3244683" y="3958298"/>
            <a:ext cx="914400" cy="914400"/>
          </a:xfrm>
          <a:prstGeom prst="rect">
            <a:avLst/>
          </a:prstGeom>
          <a:noFill/>
          <a:ln>
            <a:noFill/>
          </a:ln>
        </p:spPr>
      </p:pic>
      <p:sp>
        <p:nvSpPr>
          <p:cNvPr id="278" name="Google Shape;278;p11"/>
          <p:cNvSpPr txBox="1"/>
          <p:nvPr/>
        </p:nvSpPr>
        <p:spPr>
          <a:xfrm>
            <a:off x="4850913" y="4807206"/>
            <a:ext cx="1606239" cy="89255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Avenir"/>
                <a:ea typeface="Avenir"/>
                <a:cs typeface="Avenir"/>
                <a:sym typeface="Avenir"/>
              </a:rPr>
              <a:t>Multiple separations</a:t>
            </a:r>
            <a:endParaRPr/>
          </a:p>
          <a:p>
            <a:pPr marL="0" marR="0" lvl="0" indent="0" algn="ctr" rtl="0">
              <a:spcBef>
                <a:spcPts val="0"/>
              </a:spcBef>
              <a:spcAft>
                <a:spcPts val="0"/>
              </a:spcAft>
              <a:buNone/>
            </a:pPr>
            <a:r>
              <a:rPr lang="en-US" sz="1400">
                <a:solidFill>
                  <a:schemeClr val="dk1"/>
                </a:solidFill>
                <a:latin typeface="Avenir"/>
                <a:ea typeface="Avenir"/>
                <a:cs typeface="Avenir"/>
                <a:sym typeface="Avenir"/>
              </a:rPr>
              <a:t>(31 vs. 28 years)</a:t>
            </a:r>
            <a:endParaRPr/>
          </a:p>
        </p:txBody>
      </p:sp>
      <p:sp>
        <p:nvSpPr>
          <p:cNvPr id="279" name="Google Shape;279;p11"/>
          <p:cNvSpPr txBox="1"/>
          <p:nvPr/>
        </p:nvSpPr>
        <p:spPr>
          <a:xfrm>
            <a:off x="8856009" y="4854504"/>
            <a:ext cx="1811721" cy="89255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Avenir"/>
                <a:ea typeface="Avenir"/>
                <a:cs typeface="Avenir"/>
                <a:sym typeface="Avenir"/>
              </a:rPr>
              <a:t>Relationship dissatisfaction </a:t>
            </a:r>
            <a:endParaRPr/>
          </a:p>
          <a:p>
            <a:pPr marL="0" marR="0" lvl="0" indent="0" algn="ctr" rtl="0">
              <a:spcBef>
                <a:spcPts val="0"/>
              </a:spcBef>
              <a:spcAft>
                <a:spcPts val="0"/>
              </a:spcAft>
              <a:buNone/>
            </a:pPr>
            <a:r>
              <a:rPr lang="en-US" sz="1400">
                <a:solidFill>
                  <a:schemeClr val="dk1"/>
                </a:solidFill>
                <a:latin typeface="Avenir"/>
                <a:ea typeface="Avenir"/>
                <a:cs typeface="Avenir"/>
                <a:sym typeface="Avenir"/>
              </a:rPr>
              <a:t>(multiple measures)</a:t>
            </a:r>
            <a:endParaRPr/>
          </a:p>
        </p:txBody>
      </p:sp>
      <p:sp>
        <p:nvSpPr>
          <p:cNvPr id="280" name="Google Shape;280;p11"/>
          <p:cNvSpPr txBox="1"/>
          <p:nvPr/>
        </p:nvSpPr>
        <p:spPr>
          <a:xfrm>
            <a:off x="6814897" y="4854504"/>
            <a:ext cx="1799528" cy="67710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Avenir"/>
                <a:ea typeface="Avenir"/>
                <a:cs typeface="Avenir"/>
                <a:sym typeface="Avenir"/>
              </a:rPr>
              <a:t>Polygamous marriage</a:t>
            </a:r>
            <a:endParaRPr/>
          </a:p>
          <a:p>
            <a:pPr marL="0" marR="0" lvl="0" indent="0" algn="ctr" rtl="0">
              <a:spcBef>
                <a:spcPts val="0"/>
              </a:spcBef>
              <a:spcAft>
                <a:spcPts val="0"/>
              </a:spcAft>
              <a:buNone/>
            </a:pPr>
            <a:r>
              <a:rPr lang="en-US" sz="1400">
                <a:solidFill>
                  <a:schemeClr val="dk1"/>
                </a:solidFill>
                <a:latin typeface="Avenir"/>
                <a:ea typeface="Avenir"/>
                <a:cs typeface="Avenir"/>
                <a:sym typeface="Avenir"/>
              </a:rPr>
              <a:t>(8% vs. 4%)</a:t>
            </a:r>
            <a:endParaRPr/>
          </a:p>
        </p:txBody>
      </p:sp>
      <p:pic>
        <p:nvPicPr>
          <p:cNvPr id="281" name="Google Shape;281;p11" descr="Family with boy with solid fill"/>
          <p:cNvPicPr preferRelativeResize="0"/>
          <p:nvPr/>
        </p:nvPicPr>
        <p:blipFill rotWithShape="1">
          <a:blip r:embed="rId8">
            <a:alphaModFix/>
          </a:blip>
          <a:srcRect/>
          <a:stretch/>
        </p:blipFill>
        <p:spPr>
          <a:xfrm>
            <a:off x="7413814" y="3958298"/>
            <a:ext cx="914400" cy="914400"/>
          </a:xfrm>
          <a:prstGeom prst="rect">
            <a:avLst/>
          </a:prstGeom>
          <a:noFill/>
          <a:ln>
            <a:noFill/>
          </a:ln>
        </p:spPr>
      </p:pic>
      <p:pic>
        <p:nvPicPr>
          <p:cNvPr id="282" name="Google Shape;282;p11" descr="Pregnant lady with solid fill"/>
          <p:cNvPicPr preferRelativeResize="0"/>
          <p:nvPr/>
        </p:nvPicPr>
        <p:blipFill rotWithShape="1">
          <a:blip r:embed="rId9">
            <a:alphaModFix/>
          </a:blip>
          <a:srcRect/>
          <a:stretch/>
        </p:blipFill>
        <p:spPr>
          <a:xfrm>
            <a:off x="6876053" y="4026537"/>
            <a:ext cx="803340" cy="803340"/>
          </a:xfrm>
          <a:prstGeom prst="rect">
            <a:avLst/>
          </a:prstGeom>
          <a:noFill/>
          <a:ln>
            <a:noFill/>
          </a:ln>
        </p:spPr>
      </p:pic>
      <p:pic>
        <p:nvPicPr>
          <p:cNvPr id="283" name="Google Shape;283;p11" descr="Broken Heart with solid fill"/>
          <p:cNvPicPr preferRelativeResize="0"/>
          <p:nvPr/>
        </p:nvPicPr>
        <p:blipFill rotWithShape="1">
          <a:blip r:embed="rId10">
            <a:alphaModFix/>
          </a:blip>
          <a:srcRect/>
          <a:stretch/>
        </p:blipFill>
        <p:spPr>
          <a:xfrm>
            <a:off x="5174370" y="3901017"/>
            <a:ext cx="921630" cy="921630"/>
          </a:xfrm>
          <a:prstGeom prst="rect">
            <a:avLst/>
          </a:prstGeom>
          <a:noFill/>
          <a:ln>
            <a:noFill/>
          </a:ln>
        </p:spPr>
      </p:pic>
      <p:pic>
        <p:nvPicPr>
          <p:cNvPr id="284" name="Google Shape;284;p11" descr="Wilting Pot Plant with solid fill"/>
          <p:cNvPicPr preferRelativeResize="0"/>
          <p:nvPr/>
        </p:nvPicPr>
        <p:blipFill rotWithShape="1">
          <a:blip r:embed="rId11">
            <a:alphaModFix/>
          </a:blip>
          <a:srcRect/>
          <a:stretch/>
        </p:blipFill>
        <p:spPr>
          <a:xfrm>
            <a:off x="9339622" y="3843306"/>
            <a:ext cx="914400" cy="914400"/>
          </a:xfrm>
          <a:prstGeom prst="rect">
            <a:avLst/>
          </a:prstGeom>
          <a:noFill/>
          <a:ln>
            <a:noFill/>
          </a:ln>
        </p:spPr>
      </p:pic>
      <p:sp>
        <p:nvSpPr>
          <p:cNvPr id="285" name="Google Shape;285;p11"/>
          <p:cNvSpPr txBox="1"/>
          <p:nvPr/>
        </p:nvSpPr>
        <p:spPr>
          <a:xfrm>
            <a:off x="119796" y="72469"/>
            <a:ext cx="1087894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1F8496"/>
                </a:solidFill>
                <a:latin typeface="Avenir"/>
                <a:ea typeface="Avenir"/>
                <a:cs typeface="Avenir"/>
                <a:sym typeface="Avenir"/>
              </a:rPr>
              <a:t>Comparing household factors between children, by HIV exposure status</a:t>
            </a:r>
            <a:endParaRPr/>
          </a:p>
        </p:txBody>
      </p:sp>
      <p:sp>
        <p:nvSpPr>
          <p:cNvPr id="286" name="Google Shape;286;p11"/>
          <p:cNvSpPr txBox="1"/>
          <p:nvPr/>
        </p:nvSpPr>
        <p:spPr>
          <a:xfrm>
            <a:off x="10888219" y="718201"/>
            <a:ext cx="119776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venir"/>
                <a:ea typeface="Avenir"/>
                <a:cs typeface="Avenir"/>
                <a:sym typeface="Avenir"/>
              </a:rPr>
              <a:t>p &lt; 0.001</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12"/>
          <p:cNvSpPr txBox="1"/>
          <p:nvPr/>
        </p:nvSpPr>
        <p:spPr>
          <a:xfrm>
            <a:off x="-2042556" y="2470068"/>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Avenir"/>
              <a:ea typeface="Avenir"/>
              <a:cs typeface="Avenir"/>
              <a:sym typeface="Avenir"/>
            </a:endParaRPr>
          </a:p>
        </p:txBody>
      </p:sp>
      <p:cxnSp>
        <p:nvCxnSpPr>
          <p:cNvPr id="293" name="Google Shape;293;p12"/>
          <p:cNvCxnSpPr/>
          <p:nvPr/>
        </p:nvCxnSpPr>
        <p:spPr>
          <a:xfrm>
            <a:off x="188843" y="626167"/>
            <a:ext cx="11897140" cy="0"/>
          </a:xfrm>
          <a:prstGeom prst="straightConnector1">
            <a:avLst/>
          </a:prstGeom>
          <a:noFill/>
          <a:ln w="12700" cap="flat" cmpd="sng">
            <a:solidFill>
              <a:srgbClr val="1F8496"/>
            </a:solidFill>
            <a:prstDash val="solid"/>
            <a:miter lim="800000"/>
            <a:headEnd type="none" w="sm" len="sm"/>
            <a:tailEnd type="none" w="sm" len="sm"/>
          </a:ln>
        </p:spPr>
      </p:cxnSp>
      <p:sp>
        <p:nvSpPr>
          <p:cNvPr id="294" name="Google Shape;294;p12"/>
          <p:cNvSpPr/>
          <p:nvPr/>
        </p:nvSpPr>
        <p:spPr>
          <a:xfrm>
            <a:off x="2676083" y="3749140"/>
            <a:ext cx="1970492" cy="1782469"/>
          </a:xfrm>
          <a:prstGeom prst="rect">
            <a:avLst/>
          </a:prstGeom>
          <a:solidFill>
            <a:srgbClr val="D2F0F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Avenir"/>
              <a:ea typeface="Avenir"/>
              <a:cs typeface="Avenir"/>
              <a:sym typeface="Avenir"/>
            </a:endParaRPr>
          </a:p>
        </p:txBody>
      </p:sp>
      <p:pic>
        <p:nvPicPr>
          <p:cNvPr id="295" name="Google Shape;295;p12" descr="Woman with solid fill"/>
          <p:cNvPicPr preferRelativeResize="0"/>
          <p:nvPr/>
        </p:nvPicPr>
        <p:blipFill rotWithShape="1">
          <a:blip r:embed="rId3">
            <a:alphaModFix/>
          </a:blip>
          <a:srcRect/>
          <a:stretch/>
        </p:blipFill>
        <p:spPr>
          <a:xfrm>
            <a:off x="1205671" y="1593124"/>
            <a:ext cx="953814" cy="953814"/>
          </a:xfrm>
          <a:prstGeom prst="rect">
            <a:avLst/>
          </a:prstGeom>
          <a:noFill/>
          <a:ln>
            <a:noFill/>
          </a:ln>
        </p:spPr>
      </p:pic>
      <p:sp>
        <p:nvSpPr>
          <p:cNvPr id="296" name="Google Shape;296;p12"/>
          <p:cNvSpPr txBox="1"/>
          <p:nvPr/>
        </p:nvSpPr>
        <p:spPr>
          <a:xfrm>
            <a:off x="879459" y="2546938"/>
            <a:ext cx="1606239"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Avenir"/>
                <a:ea typeface="Avenir"/>
                <a:cs typeface="Avenir"/>
                <a:sym typeface="Avenir"/>
              </a:rPr>
              <a:t>Older mothers</a:t>
            </a:r>
            <a:endParaRPr/>
          </a:p>
          <a:p>
            <a:pPr marL="0" marR="0" lvl="0" indent="0" algn="ctr" rtl="0">
              <a:spcBef>
                <a:spcPts val="0"/>
              </a:spcBef>
              <a:spcAft>
                <a:spcPts val="0"/>
              </a:spcAft>
              <a:buNone/>
            </a:pPr>
            <a:r>
              <a:rPr lang="en-US" sz="1400">
                <a:solidFill>
                  <a:schemeClr val="dk1"/>
                </a:solidFill>
                <a:latin typeface="Avenir"/>
                <a:ea typeface="Avenir"/>
                <a:cs typeface="Avenir"/>
                <a:sym typeface="Avenir"/>
              </a:rPr>
              <a:t>(31 vs. 28 years)</a:t>
            </a:r>
            <a:endParaRPr/>
          </a:p>
        </p:txBody>
      </p:sp>
      <p:sp>
        <p:nvSpPr>
          <p:cNvPr id="297" name="Google Shape;297;p12"/>
          <p:cNvSpPr txBox="1"/>
          <p:nvPr/>
        </p:nvSpPr>
        <p:spPr>
          <a:xfrm>
            <a:off x="4931852" y="2546938"/>
            <a:ext cx="1811721" cy="49244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Avenir"/>
                <a:ea typeface="Avenir"/>
                <a:cs typeface="Avenir"/>
                <a:sym typeface="Avenir"/>
              </a:rPr>
              <a:t>&lt;7yrs education</a:t>
            </a:r>
            <a:endParaRPr/>
          </a:p>
          <a:p>
            <a:pPr marL="0" marR="0" lvl="0" indent="0" algn="ctr" rtl="0">
              <a:spcBef>
                <a:spcPts val="0"/>
              </a:spcBef>
              <a:spcAft>
                <a:spcPts val="0"/>
              </a:spcAft>
              <a:buNone/>
            </a:pPr>
            <a:r>
              <a:rPr lang="en-US" sz="1400">
                <a:solidFill>
                  <a:schemeClr val="dk1"/>
                </a:solidFill>
                <a:latin typeface="Avenir"/>
                <a:ea typeface="Avenir"/>
                <a:cs typeface="Avenir"/>
                <a:sym typeface="Avenir"/>
              </a:rPr>
              <a:t>(48% vs. 27%)</a:t>
            </a:r>
            <a:endParaRPr/>
          </a:p>
        </p:txBody>
      </p:sp>
      <p:sp>
        <p:nvSpPr>
          <p:cNvPr id="298" name="Google Shape;298;p12"/>
          <p:cNvSpPr txBox="1"/>
          <p:nvPr/>
        </p:nvSpPr>
        <p:spPr>
          <a:xfrm>
            <a:off x="7148615" y="2546938"/>
            <a:ext cx="1811721" cy="49244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Avenir"/>
                <a:ea typeface="Avenir"/>
                <a:cs typeface="Avenir"/>
                <a:sym typeface="Avenir"/>
              </a:rPr>
              <a:t>Food insecurity</a:t>
            </a:r>
            <a:endParaRPr/>
          </a:p>
          <a:p>
            <a:pPr marL="0" marR="0" lvl="0" indent="0" algn="ctr" rtl="0">
              <a:spcBef>
                <a:spcPts val="0"/>
              </a:spcBef>
              <a:spcAft>
                <a:spcPts val="0"/>
              </a:spcAft>
              <a:buNone/>
            </a:pPr>
            <a:r>
              <a:rPr lang="en-US" sz="1400">
                <a:solidFill>
                  <a:schemeClr val="dk1"/>
                </a:solidFill>
                <a:latin typeface="Avenir"/>
                <a:ea typeface="Avenir"/>
                <a:cs typeface="Avenir"/>
                <a:sym typeface="Avenir"/>
              </a:rPr>
              <a:t>(18% vs. 9%)</a:t>
            </a:r>
            <a:endParaRPr/>
          </a:p>
        </p:txBody>
      </p:sp>
      <p:sp>
        <p:nvSpPr>
          <p:cNvPr id="299" name="Google Shape;299;p12"/>
          <p:cNvSpPr txBox="1"/>
          <p:nvPr/>
        </p:nvSpPr>
        <p:spPr>
          <a:xfrm>
            <a:off x="2890740" y="2546938"/>
            <a:ext cx="1799528" cy="49244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Avenir"/>
                <a:ea typeface="Avenir"/>
                <a:cs typeface="Avenir"/>
                <a:sym typeface="Avenir"/>
              </a:rPr>
              <a:t>Father 40+ years</a:t>
            </a:r>
            <a:endParaRPr/>
          </a:p>
          <a:p>
            <a:pPr marL="0" marR="0" lvl="0" indent="0" algn="ctr" rtl="0">
              <a:spcBef>
                <a:spcPts val="0"/>
              </a:spcBef>
              <a:spcAft>
                <a:spcPts val="0"/>
              </a:spcAft>
              <a:buNone/>
            </a:pPr>
            <a:r>
              <a:rPr lang="en-US" sz="1400">
                <a:solidFill>
                  <a:schemeClr val="dk1"/>
                </a:solidFill>
                <a:latin typeface="Avenir"/>
                <a:ea typeface="Avenir"/>
                <a:cs typeface="Avenir"/>
                <a:sym typeface="Avenir"/>
              </a:rPr>
              <a:t>(44% vs. 18%)</a:t>
            </a:r>
            <a:endParaRPr/>
          </a:p>
        </p:txBody>
      </p:sp>
      <p:sp>
        <p:nvSpPr>
          <p:cNvPr id="300" name="Google Shape;300;p12"/>
          <p:cNvSpPr txBox="1"/>
          <p:nvPr/>
        </p:nvSpPr>
        <p:spPr>
          <a:xfrm>
            <a:off x="2676083" y="4747298"/>
            <a:ext cx="1933246" cy="49244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Avenir"/>
                <a:ea typeface="Avenir"/>
                <a:cs typeface="Avenir"/>
                <a:sym typeface="Avenir"/>
              </a:rPr>
              <a:t>No father support</a:t>
            </a:r>
            <a:endParaRPr/>
          </a:p>
          <a:p>
            <a:pPr marL="0" marR="0" lvl="0" indent="0" algn="ctr" rtl="0">
              <a:spcBef>
                <a:spcPts val="0"/>
              </a:spcBef>
              <a:spcAft>
                <a:spcPts val="0"/>
              </a:spcAft>
              <a:buNone/>
            </a:pPr>
            <a:r>
              <a:rPr lang="en-US" sz="1400">
                <a:solidFill>
                  <a:schemeClr val="dk1"/>
                </a:solidFill>
                <a:latin typeface="Avenir"/>
                <a:ea typeface="Avenir"/>
                <a:cs typeface="Avenir"/>
                <a:sym typeface="Avenir"/>
              </a:rPr>
              <a:t>(11% vs. 7%)</a:t>
            </a:r>
            <a:endParaRPr/>
          </a:p>
        </p:txBody>
      </p:sp>
      <p:pic>
        <p:nvPicPr>
          <p:cNvPr id="301" name="Google Shape;301;p12" descr="Books with solid fill"/>
          <p:cNvPicPr preferRelativeResize="0"/>
          <p:nvPr/>
        </p:nvPicPr>
        <p:blipFill rotWithShape="1">
          <a:blip r:embed="rId4">
            <a:alphaModFix/>
          </a:blip>
          <a:srcRect/>
          <a:stretch/>
        </p:blipFill>
        <p:spPr>
          <a:xfrm>
            <a:off x="5453302" y="1702699"/>
            <a:ext cx="844239" cy="844239"/>
          </a:xfrm>
          <a:prstGeom prst="rect">
            <a:avLst/>
          </a:prstGeom>
          <a:noFill/>
          <a:ln>
            <a:noFill/>
          </a:ln>
        </p:spPr>
      </p:pic>
      <p:pic>
        <p:nvPicPr>
          <p:cNvPr id="302" name="Google Shape;302;p12" descr="Bento Box with solid fill"/>
          <p:cNvPicPr preferRelativeResize="0"/>
          <p:nvPr/>
        </p:nvPicPr>
        <p:blipFill rotWithShape="1">
          <a:blip r:embed="rId5">
            <a:alphaModFix/>
          </a:blip>
          <a:srcRect/>
          <a:stretch/>
        </p:blipFill>
        <p:spPr>
          <a:xfrm rot="10800000" flipH="1">
            <a:off x="7539996" y="1686933"/>
            <a:ext cx="953813" cy="880628"/>
          </a:xfrm>
          <a:prstGeom prst="rect">
            <a:avLst/>
          </a:prstGeom>
          <a:noFill/>
          <a:ln>
            <a:noFill/>
          </a:ln>
        </p:spPr>
      </p:pic>
      <p:pic>
        <p:nvPicPr>
          <p:cNvPr id="303" name="Google Shape;303;p12" descr="Man with solid fill"/>
          <p:cNvPicPr preferRelativeResize="0"/>
          <p:nvPr/>
        </p:nvPicPr>
        <p:blipFill rotWithShape="1">
          <a:blip r:embed="rId6">
            <a:alphaModFix/>
          </a:blip>
          <a:srcRect/>
          <a:stretch/>
        </p:blipFill>
        <p:spPr>
          <a:xfrm>
            <a:off x="3232472" y="1611319"/>
            <a:ext cx="953813" cy="953813"/>
          </a:xfrm>
          <a:prstGeom prst="rect">
            <a:avLst/>
          </a:prstGeom>
          <a:noFill/>
          <a:ln>
            <a:noFill/>
          </a:ln>
        </p:spPr>
      </p:pic>
      <p:pic>
        <p:nvPicPr>
          <p:cNvPr id="304" name="Google Shape;304;p12" descr="Man changing baby with solid fill"/>
          <p:cNvPicPr preferRelativeResize="0"/>
          <p:nvPr/>
        </p:nvPicPr>
        <p:blipFill rotWithShape="1">
          <a:blip r:embed="rId7">
            <a:alphaModFix/>
          </a:blip>
          <a:srcRect/>
          <a:stretch/>
        </p:blipFill>
        <p:spPr>
          <a:xfrm>
            <a:off x="3244683" y="3958298"/>
            <a:ext cx="914400" cy="914400"/>
          </a:xfrm>
          <a:prstGeom prst="rect">
            <a:avLst/>
          </a:prstGeom>
          <a:noFill/>
          <a:ln>
            <a:noFill/>
          </a:ln>
        </p:spPr>
      </p:pic>
      <p:sp>
        <p:nvSpPr>
          <p:cNvPr id="305" name="Google Shape;305;p12"/>
          <p:cNvSpPr txBox="1"/>
          <p:nvPr/>
        </p:nvSpPr>
        <p:spPr>
          <a:xfrm>
            <a:off x="4850913" y="4807206"/>
            <a:ext cx="1606239" cy="89255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Avenir"/>
                <a:ea typeface="Avenir"/>
                <a:cs typeface="Avenir"/>
                <a:sym typeface="Avenir"/>
              </a:rPr>
              <a:t>Multiple separations</a:t>
            </a:r>
            <a:endParaRPr/>
          </a:p>
          <a:p>
            <a:pPr marL="0" marR="0" lvl="0" indent="0" algn="ctr" rtl="0">
              <a:spcBef>
                <a:spcPts val="0"/>
              </a:spcBef>
              <a:spcAft>
                <a:spcPts val="0"/>
              </a:spcAft>
              <a:buNone/>
            </a:pPr>
            <a:r>
              <a:rPr lang="en-US" sz="1400">
                <a:solidFill>
                  <a:schemeClr val="dk1"/>
                </a:solidFill>
                <a:latin typeface="Avenir"/>
                <a:ea typeface="Avenir"/>
                <a:cs typeface="Avenir"/>
                <a:sym typeface="Avenir"/>
              </a:rPr>
              <a:t>(31 vs. 28 years)</a:t>
            </a:r>
            <a:endParaRPr/>
          </a:p>
        </p:txBody>
      </p:sp>
      <p:sp>
        <p:nvSpPr>
          <p:cNvPr id="306" name="Google Shape;306;p12"/>
          <p:cNvSpPr txBox="1"/>
          <p:nvPr/>
        </p:nvSpPr>
        <p:spPr>
          <a:xfrm>
            <a:off x="8856009" y="4854504"/>
            <a:ext cx="1811721" cy="89255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Avenir"/>
                <a:ea typeface="Avenir"/>
                <a:cs typeface="Avenir"/>
                <a:sym typeface="Avenir"/>
              </a:rPr>
              <a:t>Relationship dissatisfaction </a:t>
            </a:r>
            <a:endParaRPr/>
          </a:p>
          <a:p>
            <a:pPr marL="0" marR="0" lvl="0" indent="0" algn="ctr" rtl="0">
              <a:spcBef>
                <a:spcPts val="0"/>
              </a:spcBef>
              <a:spcAft>
                <a:spcPts val="0"/>
              </a:spcAft>
              <a:buNone/>
            </a:pPr>
            <a:r>
              <a:rPr lang="en-US" sz="1400">
                <a:solidFill>
                  <a:schemeClr val="dk1"/>
                </a:solidFill>
                <a:latin typeface="Avenir"/>
                <a:ea typeface="Avenir"/>
                <a:cs typeface="Avenir"/>
                <a:sym typeface="Avenir"/>
              </a:rPr>
              <a:t>(multiple measures)</a:t>
            </a:r>
            <a:endParaRPr/>
          </a:p>
        </p:txBody>
      </p:sp>
      <p:sp>
        <p:nvSpPr>
          <p:cNvPr id="307" name="Google Shape;307;p12"/>
          <p:cNvSpPr txBox="1"/>
          <p:nvPr/>
        </p:nvSpPr>
        <p:spPr>
          <a:xfrm>
            <a:off x="6814897" y="4854504"/>
            <a:ext cx="1799528" cy="67710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Avenir"/>
                <a:ea typeface="Avenir"/>
                <a:cs typeface="Avenir"/>
                <a:sym typeface="Avenir"/>
              </a:rPr>
              <a:t>Polygamous marriage</a:t>
            </a:r>
            <a:endParaRPr/>
          </a:p>
          <a:p>
            <a:pPr marL="0" marR="0" lvl="0" indent="0" algn="ctr" rtl="0">
              <a:spcBef>
                <a:spcPts val="0"/>
              </a:spcBef>
              <a:spcAft>
                <a:spcPts val="0"/>
              </a:spcAft>
              <a:buNone/>
            </a:pPr>
            <a:r>
              <a:rPr lang="en-US" sz="1400">
                <a:solidFill>
                  <a:schemeClr val="dk1"/>
                </a:solidFill>
                <a:latin typeface="Avenir"/>
                <a:ea typeface="Avenir"/>
                <a:cs typeface="Avenir"/>
                <a:sym typeface="Avenir"/>
              </a:rPr>
              <a:t>(8% vs. 4%)</a:t>
            </a:r>
            <a:endParaRPr/>
          </a:p>
        </p:txBody>
      </p:sp>
      <p:pic>
        <p:nvPicPr>
          <p:cNvPr id="308" name="Google Shape;308;p12" descr="Family with boy with solid fill"/>
          <p:cNvPicPr preferRelativeResize="0"/>
          <p:nvPr/>
        </p:nvPicPr>
        <p:blipFill rotWithShape="1">
          <a:blip r:embed="rId8">
            <a:alphaModFix/>
          </a:blip>
          <a:srcRect/>
          <a:stretch/>
        </p:blipFill>
        <p:spPr>
          <a:xfrm>
            <a:off x="7413814" y="3958298"/>
            <a:ext cx="914400" cy="914400"/>
          </a:xfrm>
          <a:prstGeom prst="rect">
            <a:avLst/>
          </a:prstGeom>
          <a:noFill/>
          <a:ln>
            <a:noFill/>
          </a:ln>
        </p:spPr>
      </p:pic>
      <p:pic>
        <p:nvPicPr>
          <p:cNvPr id="309" name="Google Shape;309;p12" descr="Pregnant lady with solid fill"/>
          <p:cNvPicPr preferRelativeResize="0"/>
          <p:nvPr/>
        </p:nvPicPr>
        <p:blipFill rotWithShape="1">
          <a:blip r:embed="rId9">
            <a:alphaModFix/>
          </a:blip>
          <a:srcRect/>
          <a:stretch/>
        </p:blipFill>
        <p:spPr>
          <a:xfrm>
            <a:off x="6876053" y="4026537"/>
            <a:ext cx="803340" cy="803340"/>
          </a:xfrm>
          <a:prstGeom prst="rect">
            <a:avLst/>
          </a:prstGeom>
          <a:noFill/>
          <a:ln>
            <a:noFill/>
          </a:ln>
        </p:spPr>
      </p:pic>
      <p:pic>
        <p:nvPicPr>
          <p:cNvPr id="310" name="Google Shape;310;p12" descr="Broken Heart with solid fill"/>
          <p:cNvPicPr preferRelativeResize="0"/>
          <p:nvPr/>
        </p:nvPicPr>
        <p:blipFill rotWithShape="1">
          <a:blip r:embed="rId10">
            <a:alphaModFix/>
          </a:blip>
          <a:srcRect/>
          <a:stretch/>
        </p:blipFill>
        <p:spPr>
          <a:xfrm>
            <a:off x="5174370" y="3901017"/>
            <a:ext cx="921630" cy="921630"/>
          </a:xfrm>
          <a:prstGeom prst="rect">
            <a:avLst/>
          </a:prstGeom>
          <a:noFill/>
          <a:ln>
            <a:noFill/>
          </a:ln>
        </p:spPr>
      </p:pic>
      <p:pic>
        <p:nvPicPr>
          <p:cNvPr id="311" name="Google Shape;311;p12" descr="Wilting Pot Plant with solid fill"/>
          <p:cNvPicPr preferRelativeResize="0"/>
          <p:nvPr/>
        </p:nvPicPr>
        <p:blipFill rotWithShape="1">
          <a:blip r:embed="rId11">
            <a:alphaModFix/>
          </a:blip>
          <a:srcRect/>
          <a:stretch/>
        </p:blipFill>
        <p:spPr>
          <a:xfrm>
            <a:off x="9339622" y="3843306"/>
            <a:ext cx="914400" cy="914400"/>
          </a:xfrm>
          <a:prstGeom prst="rect">
            <a:avLst/>
          </a:prstGeom>
          <a:noFill/>
          <a:ln>
            <a:noFill/>
          </a:ln>
        </p:spPr>
      </p:pic>
      <p:sp>
        <p:nvSpPr>
          <p:cNvPr id="312" name="Google Shape;312;p12"/>
          <p:cNvSpPr txBox="1"/>
          <p:nvPr/>
        </p:nvSpPr>
        <p:spPr>
          <a:xfrm>
            <a:off x="119796" y="72469"/>
            <a:ext cx="1087894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1F8496"/>
                </a:solidFill>
                <a:latin typeface="Avenir"/>
                <a:ea typeface="Avenir"/>
                <a:cs typeface="Avenir"/>
                <a:sym typeface="Avenir"/>
              </a:rPr>
              <a:t>Comparing household factors between children, by HIV exposure status</a:t>
            </a:r>
            <a:endParaRPr/>
          </a:p>
        </p:txBody>
      </p:sp>
      <p:sp>
        <p:nvSpPr>
          <p:cNvPr id="313" name="Google Shape;313;p12"/>
          <p:cNvSpPr txBox="1"/>
          <p:nvPr/>
        </p:nvSpPr>
        <p:spPr>
          <a:xfrm>
            <a:off x="10888219" y="718201"/>
            <a:ext cx="119776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venir"/>
                <a:ea typeface="Avenir"/>
                <a:cs typeface="Avenir"/>
                <a:sym typeface="Avenir"/>
              </a:rPr>
              <a:t>p &lt; 0.001</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13"/>
          <p:cNvSpPr txBox="1"/>
          <p:nvPr/>
        </p:nvSpPr>
        <p:spPr>
          <a:xfrm>
            <a:off x="-2042556" y="2470068"/>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Avenir"/>
              <a:ea typeface="Avenir"/>
              <a:cs typeface="Avenir"/>
              <a:sym typeface="Avenir"/>
            </a:endParaRPr>
          </a:p>
        </p:txBody>
      </p:sp>
      <p:cxnSp>
        <p:nvCxnSpPr>
          <p:cNvPr id="320" name="Google Shape;320;p13"/>
          <p:cNvCxnSpPr/>
          <p:nvPr/>
        </p:nvCxnSpPr>
        <p:spPr>
          <a:xfrm>
            <a:off x="188843" y="626167"/>
            <a:ext cx="11897140" cy="0"/>
          </a:xfrm>
          <a:prstGeom prst="straightConnector1">
            <a:avLst/>
          </a:prstGeom>
          <a:noFill/>
          <a:ln w="12700" cap="flat" cmpd="sng">
            <a:solidFill>
              <a:srgbClr val="1F8496"/>
            </a:solidFill>
            <a:prstDash val="solid"/>
            <a:miter lim="800000"/>
            <a:headEnd type="none" w="sm" len="sm"/>
            <a:tailEnd type="none" w="sm" len="sm"/>
          </a:ln>
        </p:spPr>
      </p:cxnSp>
      <p:sp>
        <p:nvSpPr>
          <p:cNvPr id="321" name="Google Shape;321;p13"/>
          <p:cNvSpPr/>
          <p:nvPr/>
        </p:nvSpPr>
        <p:spPr>
          <a:xfrm>
            <a:off x="4632710" y="3596532"/>
            <a:ext cx="6163901" cy="2103226"/>
          </a:xfrm>
          <a:prstGeom prst="rect">
            <a:avLst/>
          </a:prstGeom>
          <a:solidFill>
            <a:srgbClr val="D2F0F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Avenir"/>
              <a:ea typeface="Avenir"/>
              <a:cs typeface="Avenir"/>
              <a:sym typeface="Avenir"/>
            </a:endParaRPr>
          </a:p>
        </p:txBody>
      </p:sp>
      <p:pic>
        <p:nvPicPr>
          <p:cNvPr id="322" name="Google Shape;322;p13" descr="Woman with solid fill"/>
          <p:cNvPicPr preferRelativeResize="0"/>
          <p:nvPr/>
        </p:nvPicPr>
        <p:blipFill rotWithShape="1">
          <a:blip r:embed="rId3">
            <a:alphaModFix/>
          </a:blip>
          <a:srcRect/>
          <a:stretch/>
        </p:blipFill>
        <p:spPr>
          <a:xfrm>
            <a:off x="1205671" y="1593124"/>
            <a:ext cx="953814" cy="953814"/>
          </a:xfrm>
          <a:prstGeom prst="rect">
            <a:avLst/>
          </a:prstGeom>
          <a:noFill/>
          <a:ln>
            <a:noFill/>
          </a:ln>
        </p:spPr>
      </p:pic>
      <p:sp>
        <p:nvSpPr>
          <p:cNvPr id="323" name="Google Shape;323;p13"/>
          <p:cNvSpPr txBox="1"/>
          <p:nvPr/>
        </p:nvSpPr>
        <p:spPr>
          <a:xfrm>
            <a:off x="879459" y="2546938"/>
            <a:ext cx="1606239"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Avenir"/>
                <a:ea typeface="Avenir"/>
                <a:cs typeface="Avenir"/>
                <a:sym typeface="Avenir"/>
              </a:rPr>
              <a:t>Older mothers</a:t>
            </a:r>
            <a:endParaRPr/>
          </a:p>
          <a:p>
            <a:pPr marL="0" marR="0" lvl="0" indent="0" algn="ctr" rtl="0">
              <a:spcBef>
                <a:spcPts val="0"/>
              </a:spcBef>
              <a:spcAft>
                <a:spcPts val="0"/>
              </a:spcAft>
              <a:buNone/>
            </a:pPr>
            <a:r>
              <a:rPr lang="en-US" sz="1400">
                <a:solidFill>
                  <a:schemeClr val="dk1"/>
                </a:solidFill>
                <a:latin typeface="Avenir"/>
                <a:ea typeface="Avenir"/>
                <a:cs typeface="Avenir"/>
                <a:sym typeface="Avenir"/>
              </a:rPr>
              <a:t>(31 vs. 28 years)</a:t>
            </a:r>
            <a:endParaRPr/>
          </a:p>
        </p:txBody>
      </p:sp>
      <p:sp>
        <p:nvSpPr>
          <p:cNvPr id="324" name="Google Shape;324;p13"/>
          <p:cNvSpPr txBox="1"/>
          <p:nvPr/>
        </p:nvSpPr>
        <p:spPr>
          <a:xfrm>
            <a:off x="4931852" y="2546938"/>
            <a:ext cx="1811721" cy="49244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Avenir"/>
                <a:ea typeface="Avenir"/>
                <a:cs typeface="Avenir"/>
                <a:sym typeface="Avenir"/>
              </a:rPr>
              <a:t>&lt;7yrs education</a:t>
            </a:r>
            <a:endParaRPr/>
          </a:p>
          <a:p>
            <a:pPr marL="0" marR="0" lvl="0" indent="0" algn="ctr" rtl="0">
              <a:spcBef>
                <a:spcPts val="0"/>
              </a:spcBef>
              <a:spcAft>
                <a:spcPts val="0"/>
              </a:spcAft>
              <a:buNone/>
            </a:pPr>
            <a:r>
              <a:rPr lang="en-US" sz="1400">
                <a:solidFill>
                  <a:schemeClr val="dk1"/>
                </a:solidFill>
                <a:latin typeface="Avenir"/>
                <a:ea typeface="Avenir"/>
                <a:cs typeface="Avenir"/>
                <a:sym typeface="Avenir"/>
              </a:rPr>
              <a:t>(48% vs. 27%)</a:t>
            </a:r>
            <a:endParaRPr/>
          </a:p>
        </p:txBody>
      </p:sp>
      <p:sp>
        <p:nvSpPr>
          <p:cNvPr id="325" name="Google Shape;325;p13"/>
          <p:cNvSpPr txBox="1"/>
          <p:nvPr/>
        </p:nvSpPr>
        <p:spPr>
          <a:xfrm>
            <a:off x="7148615" y="2546938"/>
            <a:ext cx="1811721" cy="49244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Avenir"/>
                <a:ea typeface="Avenir"/>
                <a:cs typeface="Avenir"/>
                <a:sym typeface="Avenir"/>
              </a:rPr>
              <a:t>Food insecurity</a:t>
            </a:r>
            <a:endParaRPr/>
          </a:p>
          <a:p>
            <a:pPr marL="0" marR="0" lvl="0" indent="0" algn="ctr" rtl="0">
              <a:spcBef>
                <a:spcPts val="0"/>
              </a:spcBef>
              <a:spcAft>
                <a:spcPts val="0"/>
              </a:spcAft>
              <a:buNone/>
            </a:pPr>
            <a:r>
              <a:rPr lang="en-US" sz="1400">
                <a:solidFill>
                  <a:schemeClr val="dk1"/>
                </a:solidFill>
                <a:latin typeface="Avenir"/>
                <a:ea typeface="Avenir"/>
                <a:cs typeface="Avenir"/>
                <a:sym typeface="Avenir"/>
              </a:rPr>
              <a:t>(18% vs. 9%)</a:t>
            </a:r>
            <a:endParaRPr/>
          </a:p>
        </p:txBody>
      </p:sp>
      <p:sp>
        <p:nvSpPr>
          <p:cNvPr id="326" name="Google Shape;326;p13"/>
          <p:cNvSpPr txBox="1"/>
          <p:nvPr/>
        </p:nvSpPr>
        <p:spPr>
          <a:xfrm>
            <a:off x="2890740" y="2546938"/>
            <a:ext cx="1799528" cy="49244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Avenir"/>
                <a:ea typeface="Avenir"/>
                <a:cs typeface="Avenir"/>
                <a:sym typeface="Avenir"/>
              </a:rPr>
              <a:t>Father 40+ years</a:t>
            </a:r>
            <a:endParaRPr/>
          </a:p>
          <a:p>
            <a:pPr marL="0" marR="0" lvl="0" indent="0" algn="ctr" rtl="0">
              <a:spcBef>
                <a:spcPts val="0"/>
              </a:spcBef>
              <a:spcAft>
                <a:spcPts val="0"/>
              </a:spcAft>
              <a:buNone/>
            </a:pPr>
            <a:r>
              <a:rPr lang="en-US" sz="1400">
                <a:solidFill>
                  <a:schemeClr val="dk1"/>
                </a:solidFill>
                <a:latin typeface="Avenir"/>
                <a:ea typeface="Avenir"/>
                <a:cs typeface="Avenir"/>
                <a:sym typeface="Avenir"/>
              </a:rPr>
              <a:t>(44% vs. 18%)</a:t>
            </a:r>
            <a:endParaRPr/>
          </a:p>
        </p:txBody>
      </p:sp>
      <p:sp>
        <p:nvSpPr>
          <p:cNvPr id="327" name="Google Shape;327;p13"/>
          <p:cNvSpPr txBox="1"/>
          <p:nvPr/>
        </p:nvSpPr>
        <p:spPr>
          <a:xfrm>
            <a:off x="2676083" y="4747298"/>
            <a:ext cx="1933246" cy="49244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Avenir"/>
                <a:ea typeface="Avenir"/>
                <a:cs typeface="Avenir"/>
                <a:sym typeface="Avenir"/>
              </a:rPr>
              <a:t>No father support</a:t>
            </a:r>
            <a:endParaRPr/>
          </a:p>
          <a:p>
            <a:pPr marL="0" marR="0" lvl="0" indent="0" algn="ctr" rtl="0">
              <a:spcBef>
                <a:spcPts val="0"/>
              </a:spcBef>
              <a:spcAft>
                <a:spcPts val="0"/>
              </a:spcAft>
              <a:buNone/>
            </a:pPr>
            <a:r>
              <a:rPr lang="en-US" sz="1400">
                <a:solidFill>
                  <a:schemeClr val="dk1"/>
                </a:solidFill>
                <a:latin typeface="Avenir"/>
                <a:ea typeface="Avenir"/>
                <a:cs typeface="Avenir"/>
                <a:sym typeface="Avenir"/>
              </a:rPr>
              <a:t>(11% vs. 7%)</a:t>
            </a:r>
            <a:endParaRPr/>
          </a:p>
        </p:txBody>
      </p:sp>
      <p:pic>
        <p:nvPicPr>
          <p:cNvPr id="328" name="Google Shape;328;p13" descr="Books with solid fill"/>
          <p:cNvPicPr preferRelativeResize="0"/>
          <p:nvPr/>
        </p:nvPicPr>
        <p:blipFill rotWithShape="1">
          <a:blip r:embed="rId4">
            <a:alphaModFix/>
          </a:blip>
          <a:srcRect/>
          <a:stretch/>
        </p:blipFill>
        <p:spPr>
          <a:xfrm>
            <a:off x="5453302" y="1702699"/>
            <a:ext cx="844239" cy="844239"/>
          </a:xfrm>
          <a:prstGeom prst="rect">
            <a:avLst/>
          </a:prstGeom>
          <a:noFill/>
          <a:ln>
            <a:noFill/>
          </a:ln>
        </p:spPr>
      </p:pic>
      <p:pic>
        <p:nvPicPr>
          <p:cNvPr id="329" name="Google Shape;329;p13" descr="Bento Box with solid fill"/>
          <p:cNvPicPr preferRelativeResize="0"/>
          <p:nvPr/>
        </p:nvPicPr>
        <p:blipFill rotWithShape="1">
          <a:blip r:embed="rId5">
            <a:alphaModFix/>
          </a:blip>
          <a:srcRect/>
          <a:stretch/>
        </p:blipFill>
        <p:spPr>
          <a:xfrm rot="10800000" flipH="1">
            <a:off x="7539996" y="1686933"/>
            <a:ext cx="953813" cy="880628"/>
          </a:xfrm>
          <a:prstGeom prst="rect">
            <a:avLst/>
          </a:prstGeom>
          <a:noFill/>
          <a:ln>
            <a:noFill/>
          </a:ln>
        </p:spPr>
      </p:pic>
      <p:pic>
        <p:nvPicPr>
          <p:cNvPr id="330" name="Google Shape;330;p13" descr="Man with solid fill"/>
          <p:cNvPicPr preferRelativeResize="0"/>
          <p:nvPr/>
        </p:nvPicPr>
        <p:blipFill rotWithShape="1">
          <a:blip r:embed="rId6">
            <a:alphaModFix/>
          </a:blip>
          <a:srcRect/>
          <a:stretch/>
        </p:blipFill>
        <p:spPr>
          <a:xfrm>
            <a:off x="3232472" y="1611319"/>
            <a:ext cx="953813" cy="953813"/>
          </a:xfrm>
          <a:prstGeom prst="rect">
            <a:avLst/>
          </a:prstGeom>
          <a:noFill/>
          <a:ln>
            <a:noFill/>
          </a:ln>
        </p:spPr>
      </p:pic>
      <p:pic>
        <p:nvPicPr>
          <p:cNvPr id="331" name="Google Shape;331;p13" descr="Man changing baby with solid fill"/>
          <p:cNvPicPr preferRelativeResize="0"/>
          <p:nvPr/>
        </p:nvPicPr>
        <p:blipFill rotWithShape="1">
          <a:blip r:embed="rId7">
            <a:alphaModFix/>
          </a:blip>
          <a:srcRect/>
          <a:stretch/>
        </p:blipFill>
        <p:spPr>
          <a:xfrm>
            <a:off x="3244683" y="3958298"/>
            <a:ext cx="914400" cy="914400"/>
          </a:xfrm>
          <a:prstGeom prst="rect">
            <a:avLst/>
          </a:prstGeom>
          <a:noFill/>
          <a:ln>
            <a:noFill/>
          </a:ln>
        </p:spPr>
      </p:pic>
      <p:sp>
        <p:nvSpPr>
          <p:cNvPr id="332" name="Google Shape;332;p13"/>
          <p:cNvSpPr txBox="1"/>
          <p:nvPr/>
        </p:nvSpPr>
        <p:spPr>
          <a:xfrm>
            <a:off x="4850913" y="4807206"/>
            <a:ext cx="1606239" cy="89255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Avenir"/>
                <a:ea typeface="Avenir"/>
                <a:cs typeface="Avenir"/>
                <a:sym typeface="Avenir"/>
              </a:rPr>
              <a:t>Multiple separations</a:t>
            </a:r>
            <a:endParaRPr/>
          </a:p>
          <a:p>
            <a:pPr marL="0" marR="0" lvl="0" indent="0" algn="ctr" rtl="0">
              <a:spcBef>
                <a:spcPts val="0"/>
              </a:spcBef>
              <a:spcAft>
                <a:spcPts val="0"/>
              </a:spcAft>
              <a:buNone/>
            </a:pPr>
            <a:r>
              <a:rPr lang="en-US" sz="1400">
                <a:solidFill>
                  <a:schemeClr val="dk1"/>
                </a:solidFill>
                <a:latin typeface="Avenir"/>
                <a:ea typeface="Avenir"/>
                <a:cs typeface="Avenir"/>
                <a:sym typeface="Avenir"/>
              </a:rPr>
              <a:t>(31 vs. 28 years)</a:t>
            </a:r>
            <a:endParaRPr/>
          </a:p>
        </p:txBody>
      </p:sp>
      <p:sp>
        <p:nvSpPr>
          <p:cNvPr id="333" name="Google Shape;333;p13"/>
          <p:cNvSpPr txBox="1"/>
          <p:nvPr/>
        </p:nvSpPr>
        <p:spPr>
          <a:xfrm>
            <a:off x="8856009" y="4854504"/>
            <a:ext cx="1811721" cy="89255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Avenir"/>
                <a:ea typeface="Avenir"/>
                <a:cs typeface="Avenir"/>
                <a:sym typeface="Avenir"/>
              </a:rPr>
              <a:t>Relationship dissatisfaction </a:t>
            </a:r>
            <a:endParaRPr/>
          </a:p>
          <a:p>
            <a:pPr marL="0" marR="0" lvl="0" indent="0" algn="ctr" rtl="0">
              <a:spcBef>
                <a:spcPts val="0"/>
              </a:spcBef>
              <a:spcAft>
                <a:spcPts val="0"/>
              </a:spcAft>
              <a:buNone/>
            </a:pPr>
            <a:r>
              <a:rPr lang="en-US" sz="1400">
                <a:solidFill>
                  <a:schemeClr val="dk1"/>
                </a:solidFill>
                <a:latin typeface="Avenir"/>
                <a:ea typeface="Avenir"/>
                <a:cs typeface="Avenir"/>
                <a:sym typeface="Avenir"/>
              </a:rPr>
              <a:t>(multiple measures)</a:t>
            </a:r>
            <a:endParaRPr/>
          </a:p>
        </p:txBody>
      </p:sp>
      <p:sp>
        <p:nvSpPr>
          <p:cNvPr id="334" name="Google Shape;334;p13"/>
          <p:cNvSpPr txBox="1"/>
          <p:nvPr/>
        </p:nvSpPr>
        <p:spPr>
          <a:xfrm>
            <a:off x="6814897" y="4854504"/>
            <a:ext cx="1799528" cy="67710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Avenir"/>
                <a:ea typeface="Avenir"/>
                <a:cs typeface="Avenir"/>
                <a:sym typeface="Avenir"/>
              </a:rPr>
              <a:t>Polygamous marriage</a:t>
            </a:r>
            <a:endParaRPr/>
          </a:p>
          <a:p>
            <a:pPr marL="0" marR="0" lvl="0" indent="0" algn="ctr" rtl="0">
              <a:spcBef>
                <a:spcPts val="0"/>
              </a:spcBef>
              <a:spcAft>
                <a:spcPts val="0"/>
              </a:spcAft>
              <a:buNone/>
            </a:pPr>
            <a:r>
              <a:rPr lang="en-US" sz="1400">
                <a:solidFill>
                  <a:schemeClr val="dk1"/>
                </a:solidFill>
                <a:latin typeface="Avenir"/>
                <a:ea typeface="Avenir"/>
                <a:cs typeface="Avenir"/>
                <a:sym typeface="Avenir"/>
              </a:rPr>
              <a:t>(8% vs. 4%)</a:t>
            </a:r>
            <a:endParaRPr/>
          </a:p>
        </p:txBody>
      </p:sp>
      <p:pic>
        <p:nvPicPr>
          <p:cNvPr id="335" name="Google Shape;335;p13" descr="Family with boy with solid fill"/>
          <p:cNvPicPr preferRelativeResize="0"/>
          <p:nvPr/>
        </p:nvPicPr>
        <p:blipFill rotWithShape="1">
          <a:blip r:embed="rId8">
            <a:alphaModFix/>
          </a:blip>
          <a:srcRect/>
          <a:stretch/>
        </p:blipFill>
        <p:spPr>
          <a:xfrm>
            <a:off x="7413814" y="3958298"/>
            <a:ext cx="914400" cy="914400"/>
          </a:xfrm>
          <a:prstGeom prst="rect">
            <a:avLst/>
          </a:prstGeom>
          <a:noFill/>
          <a:ln>
            <a:noFill/>
          </a:ln>
        </p:spPr>
      </p:pic>
      <p:pic>
        <p:nvPicPr>
          <p:cNvPr id="336" name="Google Shape;336;p13" descr="Pregnant lady with solid fill"/>
          <p:cNvPicPr preferRelativeResize="0"/>
          <p:nvPr/>
        </p:nvPicPr>
        <p:blipFill rotWithShape="1">
          <a:blip r:embed="rId9">
            <a:alphaModFix/>
          </a:blip>
          <a:srcRect/>
          <a:stretch/>
        </p:blipFill>
        <p:spPr>
          <a:xfrm>
            <a:off x="6876053" y="4026537"/>
            <a:ext cx="803340" cy="803340"/>
          </a:xfrm>
          <a:prstGeom prst="rect">
            <a:avLst/>
          </a:prstGeom>
          <a:noFill/>
          <a:ln>
            <a:noFill/>
          </a:ln>
        </p:spPr>
      </p:pic>
      <p:pic>
        <p:nvPicPr>
          <p:cNvPr id="337" name="Google Shape;337;p13" descr="Broken Heart with solid fill"/>
          <p:cNvPicPr preferRelativeResize="0"/>
          <p:nvPr/>
        </p:nvPicPr>
        <p:blipFill rotWithShape="1">
          <a:blip r:embed="rId10">
            <a:alphaModFix/>
          </a:blip>
          <a:srcRect/>
          <a:stretch/>
        </p:blipFill>
        <p:spPr>
          <a:xfrm>
            <a:off x="5174370" y="3901017"/>
            <a:ext cx="921630" cy="921630"/>
          </a:xfrm>
          <a:prstGeom prst="rect">
            <a:avLst/>
          </a:prstGeom>
          <a:noFill/>
          <a:ln>
            <a:noFill/>
          </a:ln>
        </p:spPr>
      </p:pic>
      <p:pic>
        <p:nvPicPr>
          <p:cNvPr id="338" name="Google Shape;338;p13" descr="Wilting Pot Plant with solid fill"/>
          <p:cNvPicPr preferRelativeResize="0"/>
          <p:nvPr/>
        </p:nvPicPr>
        <p:blipFill rotWithShape="1">
          <a:blip r:embed="rId11">
            <a:alphaModFix/>
          </a:blip>
          <a:srcRect/>
          <a:stretch/>
        </p:blipFill>
        <p:spPr>
          <a:xfrm>
            <a:off x="9339622" y="3843306"/>
            <a:ext cx="914400" cy="914400"/>
          </a:xfrm>
          <a:prstGeom prst="rect">
            <a:avLst/>
          </a:prstGeom>
          <a:noFill/>
          <a:ln>
            <a:noFill/>
          </a:ln>
        </p:spPr>
      </p:pic>
      <p:sp>
        <p:nvSpPr>
          <p:cNvPr id="339" name="Google Shape;339;p13"/>
          <p:cNvSpPr txBox="1"/>
          <p:nvPr/>
        </p:nvSpPr>
        <p:spPr>
          <a:xfrm>
            <a:off x="119796" y="72469"/>
            <a:ext cx="1087894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1F8496"/>
                </a:solidFill>
                <a:latin typeface="Avenir"/>
                <a:ea typeface="Avenir"/>
                <a:cs typeface="Avenir"/>
                <a:sym typeface="Avenir"/>
              </a:rPr>
              <a:t>Comparing household factors between children, by HIV exposure status</a:t>
            </a:r>
            <a:endParaRPr/>
          </a:p>
        </p:txBody>
      </p:sp>
      <p:sp>
        <p:nvSpPr>
          <p:cNvPr id="340" name="Google Shape;340;p13"/>
          <p:cNvSpPr txBox="1"/>
          <p:nvPr/>
        </p:nvSpPr>
        <p:spPr>
          <a:xfrm>
            <a:off x="10888219" y="718201"/>
            <a:ext cx="119776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venir"/>
                <a:ea typeface="Avenir"/>
                <a:cs typeface="Avenir"/>
                <a:sym typeface="Avenir"/>
              </a:rPr>
              <a:t>p &lt; 0.001</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p14"/>
          <p:cNvSpPr txBox="1"/>
          <p:nvPr/>
        </p:nvSpPr>
        <p:spPr>
          <a:xfrm>
            <a:off x="-2042556" y="2470068"/>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Avenir"/>
              <a:ea typeface="Avenir"/>
              <a:cs typeface="Avenir"/>
              <a:sym typeface="Avenir"/>
            </a:endParaRPr>
          </a:p>
        </p:txBody>
      </p:sp>
      <p:cxnSp>
        <p:nvCxnSpPr>
          <p:cNvPr id="347" name="Google Shape;347;p14"/>
          <p:cNvCxnSpPr/>
          <p:nvPr/>
        </p:nvCxnSpPr>
        <p:spPr>
          <a:xfrm>
            <a:off x="188843" y="626167"/>
            <a:ext cx="11897140" cy="0"/>
          </a:xfrm>
          <a:prstGeom prst="straightConnector1">
            <a:avLst/>
          </a:prstGeom>
          <a:noFill/>
          <a:ln w="12700" cap="flat" cmpd="sng">
            <a:solidFill>
              <a:srgbClr val="1F8496"/>
            </a:solidFill>
            <a:prstDash val="solid"/>
            <a:miter lim="800000"/>
            <a:headEnd type="none" w="sm" len="sm"/>
            <a:tailEnd type="none" w="sm" len="sm"/>
          </a:ln>
        </p:spPr>
      </p:cxnSp>
      <p:pic>
        <p:nvPicPr>
          <p:cNvPr id="348" name="Google Shape;348;p14" descr="Woman with solid fill"/>
          <p:cNvPicPr preferRelativeResize="0"/>
          <p:nvPr/>
        </p:nvPicPr>
        <p:blipFill rotWithShape="1">
          <a:blip r:embed="rId3">
            <a:alphaModFix/>
          </a:blip>
          <a:srcRect/>
          <a:stretch/>
        </p:blipFill>
        <p:spPr>
          <a:xfrm>
            <a:off x="1205671" y="1593124"/>
            <a:ext cx="953814" cy="953814"/>
          </a:xfrm>
          <a:prstGeom prst="rect">
            <a:avLst/>
          </a:prstGeom>
          <a:noFill/>
          <a:ln>
            <a:noFill/>
          </a:ln>
        </p:spPr>
      </p:pic>
      <p:sp>
        <p:nvSpPr>
          <p:cNvPr id="349" name="Google Shape;349;p14"/>
          <p:cNvSpPr txBox="1"/>
          <p:nvPr/>
        </p:nvSpPr>
        <p:spPr>
          <a:xfrm>
            <a:off x="879459" y="2546938"/>
            <a:ext cx="1606239"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Avenir"/>
                <a:ea typeface="Avenir"/>
                <a:cs typeface="Avenir"/>
                <a:sym typeface="Avenir"/>
              </a:rPr>
              <a:t>Older mothers</a:t>
            </a:r>
            <a:endParaRPr/>
          </a:p>
          <a:p>
            <a:pPr marL="0" marR="0" lvl="0" indent="0" algn="ctr" rtl="0">
              <a:spcBef>
                <a:spcPts val="0"/>
              </a:spcBef>
              <a:spcAft>
                <a:spcPts val="0"/>
              </a:spcAft>
              <a:buNone/>
            </a:pPr>
            <a:r>
              <a:rPr lang="en-US" sz="1400">
                <a:solidFill>
                  <a:schemeClr val="dk1"/>
                </a:solidFill>
                <a:latin typeface="Avenir"/>
                <a:ea typeface="Avenir"/>
                <a:cs typeface="Avenir"/>
                <a:sym typeface="Avenir"/>
              </a:rPr>
              <a:t>(31 vs. 28 years)</a:t>
            </a:r>
            <a:endParaRPr/>
          </a:p>
        </p:txBody>
      </p:sp>
      <p:sp>
        <p:nvSpPr>
          <p:cNvPr id="350" name="Google Shape;350;p14"/>
          <p:cNvSpPr txBox="1"/>
          <p:nvPr/>
        </p:nvSpPr>
        <p:spPr>
          <a:xfrm>
            <a:off x="4931852" y="2546938"/>
            <a:ext cx="1811721" cy="49244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Avenir"/>
                <a:ea typeface="Avenir"/>
                <a:cs typeface="Avenir"/>
                <a:sym typeface="Avenir"/>
              </a:rPr>
              <a:t>&lt;7yrs education</a:t>
            </a:r>
            <a:endParaRPr/>
          </a:p>
          <a:p>
            <a:pPr marL="0" marR="0" lvl="0" indent="0" algn="ctr" rtl="0">
              <a:spcBef>
                <a:spcPts val="0"/>
              </a:spcBef>
              <a:spcAft>
                <a:spcPts val="0"/>
              </a:spcAft>
              <a:buNone/>
            </a:pPr>
            <a:r>
              <a:rPr lang="en-US" sz="1400">
                <a:solidFill>
                  <a:schemeClr val="dk1"/>
                </a:solidFill>
                <a:latin typeface="Avenir"/>
                <a:ea typeface="Avenir"/>
                <a:cs typeface="Avenir"/>
                <a:sym typeface="Avenir"/>
              </a:rPr>
              <a:t>(48% vs. 27%)</a:t>
            </a:r>
            <a:endParaRPr/>
          </a:p>
        </p:txBody>
      </p:sp>
      <p:sp>
        <p:nvSpPr>
          <p:cNvPr id="351" name="Google Shape;351;p14"/>
          <p:cNvSpPr txBox="1"/>
          <p:nvPr/>
        </p:nvSpPr>
        <p:spPr>
          <a:xfrm>
            <a:off x="7148615" y="2546938"/>
            <a:ext cx="1811721" cy="49244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Avenir"/>
                <a:ea typeface="Avenir"/>
                <a:cs typeface="Avenir"/>
                <a:sym typeface="Avenir"/>
              </a:rPr>
              <a:t>Food insecurity</a:t>
            </a:r>
            <a:endParaRPr/>
          </a:p>
          <a:p>
            <a:pPr marL="0" marR="0" lvl="0" indent="0" algn="ctr" rtl="0">
              <a:spcBef>
                <a:spcPts val="0"/>
              </a:spcBef>
              <a:spcAft>
                <a:spcPts val="0"/>
              </a:spcAft>
              <a:buNone/>
            </a:pPr>
            <a:r>
              <a:rPr lang="en-US" sz="1400">
                <a:solidFill>
                  <a:schemeClr val="dk1"/>
                </a:solidFill>
                <a:latin typeface="Avenir"/>
                <a:ea typeface="Avenir"/>
                <a:cs typeface="Avenir"/>
                <a:sym typeface="Avenir"/>
              </a:rPr>
              <a:t>(18% vs. 9%)</a:t>
            </a:r>
            <a:endParaRPr/>
          </a:p>
        </p:txBody>
      </p:sp>
      <p:sp>
        <p:nvSpPr>
          <p:cNvPr id="352" name="Google Shape;352;p14"/>
          <p:cNvSpPr txBox="1"/>
          <p:nvPr/>
        </p:nvSpPr>
        <p:spPr>
          <a:xfrm>
            <a:off x="2890740" y="2546938"/>
            <a:ext cx="1799528" cy="49244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Avenir"/>
                <a:ea typeface="Avenir"/>
                <a:cs typeface="Avenir"/>
                <a:sym typeface="Avenir"/>
              </a:rPr>
              <a:t>Father 40+ years</a:t>
            </a:r>
            <a:endParaRPr/>
          </a:p>
          <a:p>
            <a:pPr marL="0" marR="0" lvl="0" indent="0" algn="ctr" rtl="0">
              <a:spcBef>
                <a:spcPts val="0"/>
              </a:spcBef>
              <a:spcAft>
                <a:spcPts val="0"/>
              </a:spcAft>
              <a:buNone/>
            </a:pPr>
            <a:r>
              <a:rPr lang="en-US" sz="1400">
                <a:solidFill>
                  <a:schemeClr val="dk1"/>
                </a:solidFill>
                <a:latin typeface="Avenir"/>
                <a:ea typeface="Avenir"/>
                <a:cs typeface="Avenir"/>
                <a:sym typeface="Avenir"/>
              </a:rPr>
              <a:t>(44% vs. 18%)</a:t>
            </a:r>
            <a:endParaRPr/>
          </a:p>
        </p:txBody>
      </p:sp>
      <p:sp>
        <p:nvSpPr>
          <p:cNvPr id="353" name="Google Shape;353;p14"/>
          <p:cNvSpPr txBox="1"/>
          <p:nvPr/>
        </p:nvSpPr>
        <p:spPr>
          <a:xfrm>
            <a:off x="2676083" y="4747298"/>
            <a:ext cx="1933246" cy="49244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Avenir"/>
                <a:ea typeface="Avenir"/>
                <a:cs typeface="Avenir"/>
                <a:sym typeface="Avenir"/>
              </a:rPr>
              <a:t>No father support</a:t>
            </a:r>
            <a:endParaRPr/>
          </a:p>
          <a:p>
            <a:pPr marL="0" marR="0" lvl="0" indent="0" algn="ctr" rtl="0">
              <a:spcBef>
                <a:spcPts val="0"/>
              </a:spcBef>
              <a:spcAft>
                <a:spcPts val="0"/>
              </a:spcAft>
              <a:buNone/>
            </a:pPr>
            <a:r>
              <a:rPr lang="en-US" sz="1400">
                <a:solidFill>
                  <a:schemeClr val="dk1"/>
                </a:solidFill>
                <a:latin typeface="Avenir"/>
                <a:ea typeface="Avenir"/>
                <a:cs typeface="Avenir"/>
                <a:sym typeface="Avenir"/>
              </a:rPr>
              <a:t>(11% vs. 7%)</a:t>
            </a:r>
            <a:endParaRPr/>
          </a:p>
        </p:txBody>
      </p:sp>
      <p:pic>
        <p:nvPicPr>
          <p:cNvPr id="354" name="Google Shape;354;p14" descr="Books with solid fill"/>
          <p:cNvPicPr preferRelativeResize="0"/>
          <p:nvPr/>
        </p:nvPicPr>
        <p:blipFill rotWithShape="1">
          <a:blip r:embed="rId4">
            <a:alphaModFix/>
          </a:blip>
          <a:srcRect/>
          <a:stretch/>
        </p:blipFill>
        <p:spPr>
          <a:xfrm>
            <a:off x="5453302" y="1702699"/>
            <a:ext cx="844239" cy="844239"/>
          </a:xfrm>
          <a:prstGeom prst="rect">
            <a:avLst/>
          </a:prstGeom>
          <a:noFill/>
          <a:ln>
            <a:noFill/>
          </a:ln>
        </p:spPr>
      </p:pic>
      <p:pic>
        <p:nvPicPr>
          <p:cNvPr id="355" name="Google Shape;355;p14" descr="Bento Box with solid fill"/>
          <p:cNvPicPr preferRelativeResize="0"/>
          <p:nvPr/>
        </p:nvPicPr>
        <p:blipFill rotWithShape="1">
          <a:blip r:embed="rId5">
            <a:alphaModFix/>
          </a:blip>
          <a:srcRect/>
          <a:stretch/>
        </p:blipFill>
        <p:spPr>
          <a:xfrm rot="10800000" flipH="1">
            <a:off x="7539996" y="1686933"/>
            <a:ext cx="953813" cy="880628"/>
          </a:xfrm>
          <a:prstGeom prst="rect">
            <a:avLst/>
          </a:prstGeom>
          <a:noFill/>
          <a:ln>
            <a:noFill/>
          </a:ln>
        </p:spPr>
      </p:pic>
      <p:pic>
        <p:nvPicPr>
          <p:cNvPr id="356" name="Google Shape;356;p14" descr="Man with solid fill"/>
          <p:cNvPicPr preferRelativeResize="0"/>
          <p:nvPr/>
        </p:nvPicPr>
        <p:blipFill rotWithShape="1">
          <a:blip r:embed="rId6">
            <a:alphaModFix/>
          </a:blip>
          <a:srcRect/>
          <a:stretch/>
        </p:blipFill>
        <p:spPr>
          <a:xfrm>
            <a:off x="3232472" y="1611319"/>
            <a:ext cx="953813" cy="953813"/>
          </a:xfrm>
          <a:prstGeom prst="rect">
            <a:avLst/>
          </a:prstGeom>
          <a:noFill/>
          <a:ln>
            <a:noFill/>
          </a:ln>
        </p:spPr>
      </p:pic>
      <p:pic>
        <p:nvPicPr>
          <p:cNvPr id="357" name="Google Shape;357;p14" descr="Man changing baby with solid fill"/>
          <p:cNvPicPr preferRelativeResize="0"/>
          <p:nvPr/>
        </p:nvPicPr>
        <p:blipFill rotWithShape="1">
          <a:blip r:embed="rId7">
            <a:alphaModFix/>
          </a:blip>
          <a:srcRect/>
          <a:stretch/>
        </p:blipFill>
        <p:spPr>
          <a:xfrm>
            <a:off x="3244683" y="3958298"/>
            <a:ext cx="914400" cy="914400"/>
          </a:xfrm>
          <a:prstGeom prst="rect">
            <a:avLst/>
          </a:prstGeom>
          <a:noFill/>
          <a:ln>
            <a:noFill/>
          </a:ln>
        </p:spPr>
      </p:pic>
      <p:sp>
        <p:nvSpPr>
          <p:cNvPr id="358" name="Google Shape;358;p14"/>
          <p:cNvSpPr txBox="1"/>
          <p:nvPr/>
        </p:nvSpPr>
        <p:spPr>
          <a:xfrm>
            <a:off x="4850913" y="4807206"/>
            <a:ext cx="1606239" cy="89255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Avenir"/>
                <a:ea typeface="Avenir"/>
                <a:cs typeface="Avenir"/>
                <a:sym typeface="Avenir"/>
              </a:rPr>
              <a:t>Multiple separations</a:t>
            </a:r>
            <a:endParaRPr/>
          </a:p>
          <a:p>
            <a:pPr marL="0" marR="0" lvl="0" indent="0" algn="ctr" rtl="0">
              <a:spcBef>
                <a:spcPts val="0"/>
              </a:spcBef>
              <a:spcAft>
                <a:spcPts val="0"/>
              </a:spcAft>
              <a:buNone/>
            </a:pPr>
            <a:r>
              <a:rPr lang="en-US" sz="1400">
                <a:solidFill>
                  <a:schemeClr val="dk1"/>
                </a:solidFill>
                <a:latin typeface="Avenir"/>
                <a:ea typeface="Avenir"/>
                <a:cs typeface="Avenir"/>
                <a:sym typeface="Avenir"/>
              </a:rPr>
              <a:t>(31 vs. 28 years)</a:t>
            </a:r>
            <a:endParaRPr/>
          </a:p>
        </p:txBody>
      </p:sp>
      <p:sp>
        <p:nvSpPr>
          <p:cNvPr id="359" name="Google Shape;359;p14"/>
          <p:cNvSpPr txBox="1"/>
          <p:nvPr/>
        </p:nvSpPr>
        <p:spPr>
          <a:xfrm>
            <a:off x="8856009" y="4854504"/>
            <a:ext cx="1811721" cy="89255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Avenir"/>
                <a:ea typeface="Avenir"/>
                <a:cs typeface="Avenir"/>
                <a:sym typeface="Avenir"/>
              </a:rPr>
              <a:t>Relationship dissatisfaction </a:t>
            </a:r>
            <a:endParaRPr/>
          </a:p>
          <a:p>
            <a:pPr marL="0" marR="0" lvl="0" indent="0" algn="ctr" rtl="0">
              <a:spcBef>
                <a:spcPts val="0"/>
              </a:spcBef>
              <a:spcAft>
                <a:spcPts val="0"/>
              </a:spcAft>
              <a:buNone/>
            </a:pPr>
            <a:r>
              <a:rPr lang="en-US" sz="1400">
                <a:solidFill>
                  <a:schemeClr val="dk1"/>
                </a:solidFill>
                <a:latin typeface="Avenir"/>
                <a:ea typeface="Avenir"/>
                <a:cs typeface="Avenir"/>
                <a:sym typeface="Avenir"/>
              </a:rPr>
              <a:t>(multiple measures)</a:t>
            </a:r>
            <a:endParaRPr/>
          </a:p>
        </p:txBody>
      </p:sp>
      <p:sp>
        <p:nvSpPr>
          <p:cNvPr id="360" name="Google Shape;360;p14"/>
          <p:cNvSpPr txBox="1"/>
          <p:nvPr/>
        </p:nvSpPr>
        <p:spPr>
          <a:xfrm>
            <a:off x="6814897" y="4854504"/>
            <a:ext cx="1799528" cy="67710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Avenir"/>
                <a:ea typeface="Avenir"/>
                <a:cs typeface="Avenir"/>
                <a:sym typeface="Avenir"/>
              </a:rPr>
              <a:t>Polygamous marriage</a:t>
            </a:r>
            <a:endParaRPr/>
          </a:p>
          <a:p>
            <a:pPr marL="0" marR="0" lvl="0" indent="0" algn="ctr" rtl="0">
              <a:spcBef>
                <a:spcPts val="0"/>
              </a:spcBef>
              <a:spcAft>
                <a:spcPts val="0"/>
              </a:spcAft>
              <a:buNone/>
            </a:pPr>
            <a:r>
              <a:rPr lang="en-US" sz="1400">
                <a:solidFill>
                  <a:schemeClr val="dk1"/>
                </a:solidFill>
                <a:latin typeface="Avenir"/>
                <a:ea typeface="Avenir"/>
                <a:cs typeface="Avenir"/>
                <a:sym typeface="Avenir"/>
              </a:rPr>
              <a:t>(8% vs. 4%)</a:t>
            </a:r>
            <a:endParaRPr/>
          </a:p>
        </p:txBody>
      </p:sp>
      <p:pic>
        <p:nvPicPr>
          <p:cNvPr id="361" name="Google Shape;361;p14" descr="Family with boy with solid fill"/>
          <p:cNvPicPr preferRelativeResize="0"/>
          <p:nvPr/>
        </p:nvPicPr>
        <p:blipFill rotWithShape="1">
          <a:blip r:embed="rId8">
            <a:alphaModFix/>
          </a:blip>
          <a:srcRect/>
          <a:stretch/>
        </p:blipFill>
        <p:spPr>
          <a:xfrm>
            <a:off x="7413814" y="3958298"/>
            <a:ext cx="914400" cy="914400"/>
          </a:xfrm>
          <a:prstGeom prst="rect">
            <a:avLst/>
          </a:prstGeom>
          <a:noFill/>
          <a:ln>
            <a:noFill/>
          </a:ln>
        </p:spPr>
      </p:pic>
      <p:pic>
        <p:nvPicPr>
          <p:cNvPr id="362" name="Google Shape;362;p14" descr="Pregnant lady with solid fill"/>
          <p:cNvPicPr preferRelativeResize="0"/>
          <p:nvPr/>
        </p:nvPicPr>
        <p:blipFill rotWithShape="1">
          <a:blip r:embed="rId9">
            <a:alphaModFix/>
          </a:blip>
          <a:srcRect/>
          <a:stretch/>
        </p:blipFill>
        <p:spPr>
          <a:xfrm>
            <a:off x="6876053" y="4026537"/>
            <a:ext cx="803340" cy="803340"/>
          </a:xfrm>
          <a:prstGeom prst="rect">
            <a:avLst/>
          </a:prstGeom>
          <a:noFill/>
          <a:ln>
            <a:noFill/>
          </a:ln>
        </p:spPr>
      </p:pic>
      <p:pic>
        <p:nvPicPr>
          <p:cNvPr id="363" name="Google Shape;363;p14" descr="Broken Heart with solid fill"/>
          <p:cNvPicPr preferRelativeResize="0"/>
          <p:nvPr/>
        </p:nvPicPr>
        <p:blipFill rotWithShape="1">
          <a:blip r:embed="rId10">
            <a:alphaModFix/>
          </a:blip>
          <a:srcRect/>
          <a:stretch/>
        </p:blipFill>
        <p:spPr>
          <a:xfrm>
            <a:off x="5174370" y="3901017"/>
            <a:ext cx="921630" cy="921630"/>
          </a:xfrm>
          <a:prstGeom prst="rect">
            <a:avLst/>
          </a:prstGeom>
          <a:noFill/>
          <a:ln>
            <a:noFill/>
          </a:ln>
        </p:spPr>
      </p:pic>
      <p:pic>
        <p:nvPicPr>
          <p:cNvPr id="364" name="Google Shape;364;p14" descr="Wilting Pot Plant with solid fill"/>
          <p:cNvPicPr preferRelativeResize="0"/>
          <p:nvPr/>
        </p:nvPicPr>
        <p:blipFill rotWithShape="1">
          <a:blip r:embed="rId11">
            <a:alphaModFix/>
          </a:blip>
          <a:srcRect/>
          <a:stretch/>
        </p:blipFill>
        <p:spPr>
          <a:xfrm>
            <a:off x="9339622" y="3843306"/>
            <a:ext cx="914400" cy="914400"/>
          </a:xfrm>
          <a:prstGeom prst="rect">
            <a:avLst/>
          </a:prstGeom>
          <a:noFill/>
          <a:ln>
            <a:noFill/>
          </a:ln>
        </p:spPr>
      </p:pic>
      <p:sp>
        <p:nvSpPr>
          <p:cNvPr id="365" name="Google Shape;365;p14"/>
          <p:cNvSpPr/>
          <p:nvPr/>
        </p:nvSpPr>
        <p:spPr>
          <a:xfrm>
            <a:off x="8856009" y="963518"/>
            <a:ext cx="2939456" cy="2079955"/>
          </a:xfrm>
          <a:prstGeom prst="ellipse">
            <a:avLst/>
          </a:prstGeom>
          <a:solidFill>
            <a:srgbClr val="FF773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chemeClr val="lt1"/>
                </a:solidFill>
                <a:latin typeface="Avenir"/>
                <a:ea typeface="Avenir"/>
                <a:cs typeface="Avenir"/>
                <a:sym typeface="Avenir"/>
              </a:rPr>
              <a:t>Risk factors for poorer child development</a:t>
            </a:r>
            <a:endParaRPr/>
          </a:p>
        </p:txBody>
      </p:sp>
      <p:sp>
        <p:nvSpPr>
          <p:cNvPr id="366" name="Google Shape;366;p14"/>
          <p:cNvSpPr txBox="1"/>
          <p:nvPr/>
        </p:nvSpPr>
        <p:spPr>
          <a:xfrm>
            <a:off x="119796" y="72469"/>
            <a:ext cx="1087894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1F8496"/>
                </a:solidFill>
                <a:latin typeface="Avenir"/>
                <a:ea typeface="Avenir"/>
                <a:cs typeface="Avenir"/>
                <a:sym typeface="Avenir"/>
              </a:rPr>
              <a:t>Comparing household factors between children, by HIV exposure status</a:t>
            </a:r>
            <a:endParaRPr/>
          </a:p>
        </p:txBody>
      </p:sp>
      <p:sp>
        <p:nvSpPr>
          <p:cNvPr id="367" name="Google Shape;367;p14"/>
          <p:cNvSpPr txBox="1"/>
          <p:nvPr/>
        </p:nvSpPr>
        <p:spPr>
          <a:xfrm>
            <a:off x="10888219" y="718201"/>
            <a:ext cx="119776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venir"/>
                <a:ea typeface="Avenir"/>
                <a:cs typeface="Avenir"/>
                <a:sym typeface="Avenir"/>
              </a:rPr>
              <a:t>p &lt; 0.001</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p15"/>
          <p:cNvSpPr txBox="1"/>
          <p:nvPr/>
        </p:nvSpPr>
        <p:spPr>
          <a:xfrm>
            <a:off x="-2042556" y="2470068"/>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Avenir"/>
              <a:ea typeface="Avenir"/>
              <a:cs typeface="Avenir"/>
              <a:sym typeface="Avenir"/>
            </a:endParaRPr>
          </a:p>
        </p:txBody>
      </p:sp>
      <p:sp>
        <p:nvSpPr>
          <p:cNvPr id="374" name="Google Shape;374;p15"/>
          <p:cNvSpPr txBox="1"/>
          <p:nvPr/>
        </p:nvSpPr>
        <p:spPr>
          <a:xfrm>
            <a:off x="119796" y="72469"/>
            <a:ext cx="7379841"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1F8496"/>
                </a:solidFill>
                <a:latin typeface="Avenir"/>
                <a:ea typeface="Avenir"/>
                <a:cs typeface="Avenir"/>
                <a:sym typeface="Avenir"/>
              </a:rPr>
              <a:t>Malawi Developmental Assessment Tool (MDAT)</a:t>
            </a:r>
            <a:endParaRPr/>
          </a:p>
        </p:txBody>
      </p:sp>
      <p:cxnSp>
        <p:nvCxnSpPr>
          <p:cNvPr id="375" name="Google Shape;375;p15"/>
          <p:cNvCxnSpPr/>
          <p:nvPr/>
        </p:nvCxnSpPr>
        <p:spPr>
          <a:xfrm>
            <a:off x="188843" y="626167"/>
            <a:ext cx="11897140" cy="0"/>
          </a:xfrm>
          <a:prstGeom prst="straightConnector1">
            <a:avLst/>
          </a:prstGeom>
          <a:noFill/>
          <a:ln w="12700" cap="flat" cmpd="sng">
            <a:solidFill>
              <a:srgbClr val="1F8496"/>
            </a:solidFill>
            <a:prstDash val="solid"/>
            <a:miter lim="800000"/>
            <a:headEnd type="none" w="sm" len="sm"/>
            <a:tailEnd type="none" w="sm" len="sm"/>
          </a:ln>
        </p:spPr>
      </p:cxnSp>
      <p:pic>
        <p:nvPicPr>
          <p:cNvPr id="376" name="Google Shape;376;p15" descr="A white background with blue handprints and black text&#10;&#10;Description automatically generated with low confidence"/>
          <p:cNvPicPr preferRelativeResize="0"/>
          <p:nvPr/>
        </p:nvPicPr>
        <p:blipFill rotWithShape="1">
          <a:blip r:embed="rId3">
            <a:alphaModFix/>
          </a:blip>
          <a:srcRect t="27762"/>
          <a:stretch/>
        </p:blipFill>
        <p:spPr>
          <a:xfrm>
            <a:off x="422438" y="870814"/>
            <a:ext cx="11058861" cy="1540892"/>
          </a:xfrm>
          <a:prstGeom prst="rect">
            <a:avLst/>
          </a:prstGeom>
          <a:noFill/>
          <a:ln>
            <a:noFill/>
          </a:ln>
        </p:spPr>
      </p:pic>
      <p:pic>
        <p:nvPicPr>
          <p:cNvPr id="377" name="Google Shape;377;p15" descr="A picture containing indoor, plastic, table, general supply&#10;&#10;Description automatically generated"/>
          <p:cNvPicPr preferRelativeResize="0"/>
          <p:nvPr/>
        </p:nvPicPr>
        <p:blipFill rotWithShape="1">
          <a:blip r:embed="rId4">
            <a:alphaModFix/>
          </a:blip>
          <a:srcRect/>
          <a:stretch/>
        </p:blipFill>
        <p:spPr>
          <a:xfrm>
            <a:off x="2477962" y="2998076"/>
            <a:ext cx="2968773" cy="2133075"/>
          </a:xfrm>
          <a:prstGeom prst="rect">
            <a:avLst/>
          </a:prstGeom>
          <a:noFill/>
          <a:ln>
            <a:noFill/>
          </a:ln>
        </p:spPr>
      </p:pic>
      <p:pic>
        <p:nvPicPr>
          <p:cNvPr id="378" name="Google Shape;378;p15" descr="A picture containing wooden, indoor, food, wood&#10;&#10;Description automatically generated"/>
          <p:cNvPicPr preferRelativeResize="0"/>
          <p:nvPr/>
        </p:nvPicPr>
        <p:blipFill rotWithShape="1">
          <a:blip r:embed="rId5">
            <a:alphaModFix/>
          </a:blip>
          <a:srcRect l="9966" r="4871"/>
          <a:stretch/>
        </p:blipFill>
        <p:spPr>
          <a:xfrm>
            <a:off x="5951869" y="2998076"/>
            <a:ext cx="3370730" cy="2133076"/>
          </a:xfrm>
          <a:prstGeom prst="rect">
            <a:avLst/>
          </a:prstGeom>
          <a:noFill/>
          <a:ln>
            <a:noFill/>
          </a:ln>
        </p:spPr>
      </p:pic>
      <p:sp>
        <p:nvSpPr>
          <p:cNvPr id="379" name="Google Shape;379;p15"/>
          <p:cNvSpPr txBox="1"/>
          <p:nvPr/>
        </p:nvSpPr>
        <p:spPr>
          <a:xfrm>
            <a:off x="4531670" y="5294923"/>
            <a:ext cx="3127779" cy="43088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i="1">
                <a:solidFill>
                  <a:srgbClr val="7F7F7F"/>
                </a:solidFill>
                <a:latin typeface="Avenir"/>
                <a:ea typeface="Avenir"/>
                <a:cs typeface="Avenir"/>
                <a:sym typeface="Avenir"/>
              </a:rPr>
              <a:t>Locally sourced items from the MDAT kit</a:t>
            </a:r>
            <a:endParaRPr/>
          </a:p>
          <a:p>
            <a:pPr marL="0" marR="0" lvl="0" indent="0" algn="ctr" rtl="0">
              <a:spcBef>
                <a:spcPts val="0"/>
              </a:spcBef>
              <a:spcAft>
                <a:spcPts val="0"/>
              </a:spcAft>
              <a:buNone/>
            </a:pPr>
            <a:r>
              <a:rPr lang="en-US" sz="1100" i="1">
                <a:solidFill>
                  <a:srgbClr val="7F7F7F"/>
                </a:solidFill>
                <a:latin typeface="Avenir"/>
                <a:ea typeface="Avenir"/>
                <a:cs typeface="Avenir"/>
                <a:sym typeface="Avenir"/>
              </a:rPr>
              <a:t>Photo credit: Team member Felix Otiento</a:t>
            </a:r>
            <a:endParaRPr sz="1100" i="1">
              <a:solidFill>
                <a:srgbClr val="7F7F7F"/>
              </a:solidFill>
              <a:latin typeface="Avenir"/>
              <a:ea typeface="Avenir"/>
              <a:cs typeface="Avenir"/>
              <a:sym typeface="Avenir"/>
            </a:endParaRPr>
          </a:p>
        </p:txBody>
      </p:sp>
      <p:pic>
        <p:nvPicPr>
          <p:cNvPr id="380" name="Google Shape;380;p15"/>
          <p:cNvPicPr preferRelativeResize="0"/>
          <p:nvPr/>
        </p:nvPicPr>
        <p:blipFill rotWithShape="1">
          <a:blip r:embed="rId6">
            <a:alphaModFix/>
          </a:blip>
          <a:srcRect/>
          <a:stretch/>
        </p:blipFill>
        <p:spPr>
          <a:xfrm>
            <a:off x="10231693" y="4229115"/>
            <a:ext cx="1971664" cy="262888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p16"/>
          <p:cNvSpPr txBox="1"/>
          <p:nvPr/>
        </p:nvSpPr>
        <p:spPr>
          <a:xfrm>
            <a:off x="-2042556" y="2470068"/>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Avenir"/>
              <a:ea typeface="Avenir"/>
              <a:cs typeface="Avenir"/>
              <a:sym typeface="Avenir"/>
            </a:endParaRPr>
          </a:p>
        </p:txBody>
      </p:sp>
      <p:sp>
        <p:nvSpPr>
          <p:cNvPr id="387" name="Google Shape;387;p16"/>
          <p:cNvSpPr txBox="1"/>
          <p:nvPr/>
        </p:nvSpPr>
        <p:spPr>
          <a:xfrm>
            <a:off x="119796" y="72469"/>
            <a:ext cx="9267922"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1F8496"/>
                </a:solidFill>
                <a:latin typeface="Avenir"/>
                <a:ea typeface="Avenir"/>
                <a:cs typeface="Avenir"/>
                <a:sym typeface="Avenir"/>
              </a:rPr>
              <a:t>Cofactors associated with child neurodevelopment at 2 years</a:t>
            </a:r>
            <a:endParaRPr/>
          </a:p>
        </p:txBody>
      </p:sp>
      <p:cxnSp>
        <p:nvCxnSpPr>
          <p:cNvPr id="388" name="Google Shape;388;p16"/>
          <p:cNvCxnSpPr/>
          <p:nvPr/>
        </p:nvCxnSpPr>
        <p:spPr>
          <a:xfrm>
            <a:off x="188843" y="626167"/>
            <a:ext cx="11897140" cy="0"/>
          </a:xfrm>
          <a:prstGeom prst="straightConnector1">
            <a:avLst/>
          </a:prstGeom>
          <a:noFill/>
          <a:ln w="12700" cap="flat" cmpd="sng">
            <a:solidFill>
              <a:srgbClr val="1F8496"/>
            </a:solidFill>
            <a:prstDash val="solid"/>
            <a:miter lim="800000"/>
            <a:headEnd type="none" w="sm" len="sm"/>
            <a:tailEnd type="none" w="sm" len="sm"/>
          </a:ln>
        </p:spPr>
      </p:cxnSp>
      <p:grpSp>
        <p:nvGrpSpPr>
          <p:cNvPr id="389" name="Google Shape;389;p16"/>
          <p:cNvGrpSpPr/>
          <p:nvPr/>
        </p:nvGrpSpPr>
        <p:grpSpPr>
          <a:xfrm>
            <a:off x="94744" y="713983"/>
            <a:ext cx="11980963" cy="5686814"/>
            <a:chOff x="106017" y="835331"/>
            <a:chExt cx="11980963" cy="5686814"/>
          </a:xfrm>
        </p:grpSpPr>
        <p:pic>
          <p:nvPicPr>
            <p:cNvPr id="390" name="Google Shape;390;p16" descr="A white squares with colorful text&#10;&#10;Description automatically generated with medium confidence"/>
            <p:cNvPicPr preferRelativeResize="0"/>
            <p:nvPr/>
          </p:nvPicPr>
          <p:blipFill rotWithShape="1">
            <a:blip r:embed="rId3">
              <a:alphaModFix/>
            </a:blip>
            <a:srcRect t="3961"/>
            <a:stretch/>
          </p:blipFill>
          <p:spPr>
            <a:xfrm>
              <a:off x="106017" y="835331"/>
              <a:ext cx="11968437" cy="4462971"/>
            </a:xfrm>
            <a:prstGeom prst="rect">
              <a:avLst/>
            </a:prstGeom>
            <a:noFill/>
            <a:ln>
              <a:noFill/>
            </a:ln>
          </p:spPr>
        </p:pic>
        <p:pic>
          <p:nvPicPr>
            <p:cNvPr id="391" name="Google Shape;391;p16" descr="A colorful squares with black text&#10;&#10;Description automatically generated"/>
            <p:cNvPicPr preferRelativeResize="0"/>
            <p:nvPr/>
          </p:nvPicPr>
          <p:blipFill rotWithShape="1">
            <a:blip r:embed="rId4">
              <a:alphaModFix/>
            </a:blip>
            <a:srcRect t="651" b="23105"/>
            <a:stretch/>
          </p:blipFill>
          <p:spPr>
            <a:xfrm>
              <a:off x="167651" y="3416474"/>
              <a:ext cx="11919329" cy="3105671"/>
            </a:xfrm>
            <a:prstGeom prst="rect">
              <a:avLst/>
            </a:prstGeom>
            <a:noFill/>
            <a:ln>
              <a:noFill/>
            </a:ln>
          </p:spPr>
        </p:pic>
      </p:grpSp>
      <p:sp>
        <p:nvSpPr>
          <p:cNvPr id="392" name="Google Shape;392;p16"/>
          <p:cNvSpPr txBox="1"/>
          <p:nvPr/>
        </p:nvSpPr>
        <p:spPr>
          <a:xfrm>
            <a:off x="292004" y="968417"/>
            <a:ext cx="2559829" cy="584775"/>
          </a:xfrm>
          <a:prstGeom prst="rect">
            <a:avLst/>
          </a:prstGeom>
          <a:solidFill>
            <a:schemeClr val="lt1"/>
          </a:solidFill>
          <a:ln w="9525" cap="flat" cmpd="sng">
            <a:solidFill>
              <a:schemeClr val="accent3"/>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Avenir"/>
                <a:ea typeface="Avenir"/>
                <a:cs typeface="Avenir"/>
                <a:sym typeface="Avenir"/>
              </a:rPr>
              <a:t>Coefficient &lt;0 = negative association</a:t>
            </a:r>
            <a:endParaRPr/>
          </a:p>
        </p:txBody>
      </p:sp>
      <p:sp>
        <p:nvSpPr>
          <p:cNvPr id="393" name="Google Shape;393;p16"/>
          <p:cNvSpPr txBox="1"/>
          <p:nvPr/>
        </p:nvSpPr>
        <p:spPr>
          <a:xfrm>
            <a:off x="128819" y="3429000"/>
            <a:ext cx="2851833" cy="1200329"/>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chemeClr val="dk1"/>
                </a:solidFill>
                <a:latin typeface="Arial"/>
                <a:ea typeface="Arial"/>
                <a:cs typeface="Arial"/>
                <a:sym typeface="Arial"/>
              </a:rPr>
              <a:t>CHEU exposure to Efavirenz-based regimens</a:t>
            </a:r>
            <a:endParaRPr/>
          </a:p>
          <a:p>
            <a:pPr marL="0" marR="0" lvl="0" indent="0" algn="ctr" rtl="0">
              <a:spcBef>
                <a:spcPts val="0"/>
              </a:spcBef>
              <a:spcAft>
                <a:spcPts val="0"/>
              </a:spcAft>
              <a:buNone/>
            </a:pPr>
            <a:r>
              <a:rPr lang="en-US" sz="1800">
                <a:solidFill>
                  <a:schemeClr val="dk1"/>
                </a:solidFill>
                <a:latin typeface="Arial"/>
                <a:ea typeface="Arial"/>
                <a:cs typeface="Arial"/>
                <a:sym typeface="Arial"/>
              </a:rPr>
              <a:t>(ref: Dolutegravir)</a:t>
            </a:r>
            <a:endParaRPr/>
          </a:p>
        </p:txBody>
      </p:sp>
      <p:sp>
        <p:nvSpPr>
          <p:cNvPr id="394" name="Google Shape;394;p16"/>
          <p:cNvSpPr txBox="1"/>
          <p:nvPr/>
        </p:nvSpPr>
        <p:spPr>
          <a:xfrm>
            <a:off x="9757775" y="3848343"/>
            <a:ext cx="2277847" cy="523220"/>
          </a:xfrm>
          <a:prstGeom prst="rect">
            <a:avLst/>
          </a:prstGeom>
          <a:solidFill>
            <a:srgbClr val="EAC8FF"/>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i="0" u="none" strike="noStrike">
                <a:solidFill>
                  <a:srgbClr val="000000"/>
                </a:solidFill>
                <a:latin typeface="Arial"/>
                <a:ea typeface="Arial"/>
                <a:cs typeface="Arial"/>
                <a:sym typeface="Arial"/>
              </a:rPr>
              <a:t>-0.52 (95% CI:-1.01,-0.03)</a:t>
            </a:r>
            <a:endParaRPr/>
          </a:p>
          <a:p>
            <a:pPr marL="0" marR="0" lvl="0" indent="0" algn="ctr" rtl="0">
              <a:spcBef>
                <a:spcPts val="0"/>
              </a:spcBef>
              <a:spcAft>
                <a:spcPts val="0"/>
              </a:spcAft>
              <a:buNone/>
            </a:pPr>
            <a:r>
              <a:rPr lang="en-US" sz="1400">
                <a:solidFill>
                  <a:srgbClr val="000000"/>
                </a:solidFill>
                <a:latin typeface="Arial"/>
                <a:ea typeface="Arial"/>
                <a:cs typeface="Arial"/>
                <a:sym typeface="Arial"/>
              </a:rPr>
              <a:t>P-value: 0.04</a:t>
            </a:r>
            <a:endParaRPr sz="1400">
              <a:solidFill>
                <a:schemeClr val="dk1"/>
              </a:solidFill>
              <a:latin typeface="Avenir"/>
              <a:ea typeface="Avenir"/>
              <a:cs typeface="Avenir"/>
              <a:sym typeface="Avenir"/>
            </a:endParaRPr>
          </a:p>
        </p:txBody>
      </p:sp>
      <p:sp>
        <p:nvSpPr>
          <p:cNvPr id="395" name="Google Shape;395;p16"/>
          <p:cNvSpPr txBox="1"/>
          <p:nvPr/>
        </p:nvSpPr>
        <p:spPr>
          <a:xfrm>
            <a:off x="9609615" y="6464938"/>
            <a:ext cx="2574166"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i="1">
                <a:solidFill>
                  <a:schemeClr val="dk1"/>
                </a:solidFill>
                <a:latin typeface="Avenir"/>
                <a:ea typeface="Avenir"/>
                <a:cs typeface="Avenir"/>
                <a:sym typeface="Avenir"/>
              </a:rPr>
              <a:t>Manuscript in preparation</a:t>
            </a:r>
            <a:endParaRPr/>
          </a:p>
        </p:txBody>
      </p:sp>
      <p:sp>
        <p:nvSpPr>
          <p:cNvPr id="396" name="Google Shape;396;p16"/>
          <p:cNvSpPr txBox="1"/>
          <p:nvPr/>
        </p:nvSpPr>
        <p:spPr>
          <a:xfrm>
            <a:off x="69339" y="2071283"/>
            <a:ext cx="2924975" cy="923330"/>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chemeClr val="dk1"/>
                </a:solidFill>
                <a:latin typeface="Arial"/>
                <a:ea typeface="Arial"/>
                <a:cs typeface="Arial"/>
                <a:sym typeface="Arial"/>
              </a:rPr>
              <a:t>Child is HIV exposed and not living with HIV </a:t>
            </a:r>
            <a:endParaRPr/>
          </a:p>
          <a:p>
            <a:pPr marL="0" marR="0" lvl="0" indent="0" algn="ctr" rtl="0">
              <a:spcBef>
                <a:spcPts val="0"/>
              </a:spcBef>
              <a:spcAft>
                <a:spcPts val="0"/>
              </a:spcAft>
              <a:buNone/>
            </a:pPr>
            <a:r>
              <a:rPr lang="en-US" sz="1800">
                <a:solidFill>
                  <a:schemeClr val="dk1"/>
                </a:solidFill>
                <a:latin typeface="Arial"/>
                <a:ea typeface="Arial"/>
                <a:cs typeface="Arial"/>
                <a:sym typeface="Arial"/>
              </a:rPr>
              <a:t>(ref: not exposed to HIV)</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17"/>
          <p:cNvSpPr txBox="1"/>
          <p:nvPr/>
        </p:nvSpPr>
        <p:spPr>
          <a:xfrm>
            <a:off x="-2042556" y="2470068"/>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Avenir"/>
              <a:ea typeface="Avenir"/>
              <a:cs typeface="Avenir"/>
              <a:sym typeface="Avenir"/>
            </a:endParaRPr>
          </a:p>
        </p:txBody>
      </p:sp>
      <p:sp>
        <p:nvSpPr>
          <p:cNvPr id="403" name="Google Shape;403;p17"/>
          <p:cNvSpPr txBox="1"/>
          <p:nvPr/>
        </p:nvSpPr>
        <p:spPr>
          <a:xfrm>
            <a:off x="119796" y="72469"/>
            <a:ext cx="4785926"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1F8496"/>
                </a:solidFill>
                <a:latin typeface="Avenir"/>
                <a:ea typeface="Avenir"/>
                <a:cs typeface="Avenir"/>
                <a:sym typeface="Avenir"/>
              </a:rPr>
              <a:t>Length of parental relationship</a:t>
            </a:r>
            <a:endParaRPr/>
          </a:p>
        </p:txBody>
      </p:sp>
      <p:cxnSp>
        <p:nvCxnSpPr>
          <p:cNvPr id="404" name="Google Shape;404;p17"/>
          <p:cNvCxnSpPr/>
          <p:nvPr/>
        </p:nvCxnSpPr>
        <p:spPr>
          <a:xfrm>
            <a:off x="188843" y="626167"/>
            <a:ext cx="11897140" cy="0"/>
          </a:xfrm>
          <a:prstGeom prst="straightConnector1">
            <a:avLst/>
          </a:prstGeom>
          <a:noFill/>
          <a:ln w="12700" cap="flat" cmpd="sng">
            <a:solidFill>
              <a:srgbClr val="1F8496"/>
            </a:solidFill>
            <a:prstDash val="solid"/>
            <a:miter lim="800000"/>
            <a:headEnd type="none" w="sm" len="sm"/>
            <a:tailEnd type="none" w="sm" len="sm"/>
          </a:ln>
        </p:spPr>
      </p:cxnSp>
      <p:pic>
        <p:nvPicPr>
          <p:cNvPr id="405" name="Google Shape;405;p17" descr="A white grid with colorful text&#10;&#10;Description automatically generated with medium confidence"/>
          <p:cNvPicPr preferRelativeResize="0"/>
          <p:nvPr/>
        </p:nvPicPr>
        <p:blipFill rotWithShape="1">
          <a:blip r:embed="rId3">
            <a:alphaModFix/>
          </a:blip>
          <a:srcRect/>
          <a:stretch/>
        </p:blipFill>
        <p:spPr>
          <a:xfrm>
            <a:off x="119796" y="1184051"/>
            <a:ext cx="12233272" cy="4873769"/>
          </a:xfrm>
          <a:prstGeom prst="rect">
            <a:avLst/>
          </a:prstGeom>
          <a:noFill/>
          <a:ln>
            <a:noFill/>
          </a:ln>
        </p:spPr>
      </p:pic>
      <p:pic>
        <p:nvPicPr>
          <p:cNvPr id="406" name="Google Shape;406;p17" descr="A green background with black text&#10;&#10;Description automatically generated"/>
          <p:cNvPicPr preferRelativeResize="0"/>
          <p:nvPr/>
        </p:nvPicPr>
        <p:blipFill rotWithShape="1">
          <a:blip r:embed="rId4">
            <a:alphaModFix/>
          </a:blip>
          <a:srcRect/>
          <a:stretch/>
        </p:blipFill>
        <p:spPr>
          <a:xfrm>
            <a:off x="5426683" y="4869774"/>
            <a:ext cx="2225431" cy="1091721"/>
          </a:xfrm>
          <a:prstGeom prst="rect">
            <a:avLst/>
          </a:prstGeom>
          <a:noFill/>
          <a:ln>
            <a:noFill/>
          </a:ln>
        </p:spPr>
      </p:pic>
      <p:sp>
        <p:nvSpPr>
          <p:cNvPr id="407" name="Google Shape;407;p17"/>
          <p:cNvSpPr txBox="1"/>
          <p:nvPr/>
        </p:nvSpPr>
        <p:spPr>
          <a:xfrm>
            <a:off x="9609615" y="6464938"/>
            <a:ext cx="2574166"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i="1">
                <a:solidFill>
                  <a:schemeClr val="dk1"/>
                </a:solidFill>
                <a:latin typeface="Avenir"/>
                <a:ea typeface="Avenir"/>
                <a:cs typeface="Avenir"/>
                <a:sym typeface="Avenir"/>
              </a:rPr>
              <a:t>Manuscript in preparation</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Google Shape;413;p18"/>
          <p:cNvSpPr txBox="1"/>
          <p:nvPr/>
        </p:nvSpPr>
        <p:spPr>
          <a:xfrm>
            <a:off x="-2042556" y="2470068"/>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Avenir"/>
              <a:ea typeface="Avenir"/>
              <a:cs typeface="Avenir"/>
              <a:sym typeface="Avenir"/>
            </a:endParaRPr>
          </a:p>
        </p:txBody>
      </p:sp>
      <p:sp>
        <p:nvSpPr>
          <p:cNvPr id="414" name="Google Shape;414;p18"/>
          <p:cNvSpPr txBox="1"/>
          <p:nvPr/>
        </p:nvSpPr>
        <p:spPr>
          <a:xfrm>
            <a:off x="119796" y="72469"/>
            <a:ext cx="3824893"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1F8496"/>
                </a:solidFill>
                <a:latin typeface="Avenir"/>
                <a:ea typeface="Avenir"/>
                <a:cs typeface="Avenir"/>
                <a:sym typeface="Avenir"/>
              </a:rPr>
              <a:t>Relationship satisfaction</a:t>
            </a:r>
            <a:endParaRPr/>
          </a:p>
        </p:txBody>
      </p:sp>
      <p:cxnSp>
        <p:nvCxnSpPr>
          <p:cNvPr id="415" name="Google Shape;415;p18"/>
          <p:cNvCxnSpPr/>
          <p:nvPr/>
        </p:nvCxnSpPr>
        <p:spPr>
          <a:xfrm>
            <a:off x="188843" y="626167"/>
            <a:ext cx="11897140" cy="0"/>
          </a:xfrm>
          <a:prstGeom prst="straightConnector1">
            <a:avLst/>
          </a:prstGeom>
          <a:noFill/>
          <a:ln w="12700" cap="flat" cmpd="sng">
            <a:solidFill>
              <a:srgbClr val="1F8496"/>
            </a:solidFill>
            <a:prstDash val="solid"/>
            <a:miter lim="800000"/>
            <a:headEnd type="none" w="sm" len="sm"/>
            <a:tailEnd type="none" w="sm" len="sm"/>
          </a:ln>
        </p:spPr>
      </p:cxnSp>
      <p:pic>
        <p:nvPicPr>
          <p:cNvPr id="416" name="Google Shape;416;p18" descr="A white rectangular box with text and icons&#10;&#10;Description automatically generated with medium confidence"/>
          <p:cNvPicPr preferRelativeResize="0"/>
          <p:nvPr/>
        </p:nvPicPr>
        <p:blipFill rotWithShape="1">
          <a:blip r:embed="rId3">
            <a:alphaModFix/>
          </a:blip>
          <a:srcRect/>
          <a:stretch/>
        </p:blipFill>
        <p:spPr>
          <a:xfrm>
            <a:off x="119796" y="1127694"/>
            <a:ext cx="12058285" cy="4895598"/>
          </a:xfrm>
          <a:prstGeom prst="rect">
            <a:avLst/>
          </a:prstGeom>
          <a:noFill/>
          <a:ln>
            <a:noFill/>
          </a:ln>
        </p:spPr>
      </p:pic>
      <p:sp>
        <p:nvSpPr>
          <p:cNvPr id="417" name="Google Shape;417;p18"/>
          <p:cNvSpPr txBox="1"/>
          <p:nvPr/>
        </p:nvSpPr>
        <p:spPr>
          <a:xfrm>
            <a:off x="571741" y="3226429"/>
            <a:ext cx="2068708"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i="1">
                <a:solidFill>
                  <a:srgbClr val="7F7265"/>
                </a:solidFill>
                <a:latin typeface="Avenir"/>
                <a:ea typeface="Avenir"/>
                <a:cs typeface="Avenir"/>
                <a:sym typeface="Avenir"/>
              </a:rPr>
              <a:t>more than half the time</a:t>
            </a:r>
            <a:endParaRPr/>
          </a:p>
        </p:txBody>
      </p:sp>
      <p:sp>
        <p:nvSpPr>
          <p:cNvPr id="418" name="Google Shape;418;p18"/>
          <p:cNvSpPr txBox="1"/>
          <p:nvPr/>
        </p:nvSpPr>
        <p:spPr>
          <a:xfrm>
            <a:off x="9609615" y="6464938"/>
            <a:ext cx="2574166"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i="1">
                <a:solidFill>
                  <a:schemeClr val="dk1"/>
                </a:solidFill>
                <a:latin typeface="Avenir"/>
                <a:ea typeface="Avenir"/>
                <a:cs typeface="Avenir"/>
                <a:sym typeface="Avenir"/>
              </a:rPr>
              <a:t>Manuscript in preparation</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p19"/>
          <p:cNvSpPr txBox="1"/>
          <p:nvPr/>
        </p:nvSpPr>
        <p:spPr>
          <a:xfrm>
            <a:off x="-2042556" y="2470068"/>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Avenir"/>
              <a:ea typeface="Avenir"/>
              <a:cs typeface="Avenir"/>
              <a:sym typeface="Avenir"/>
            </a:endParaRPr>
          </a:p>
        </p:txBody>
      </p:sp>
      <p:sp>
        <p:nvSpPr>
          <p:cNvPr id="425" name="Google Shape;425;p19"/>
          <p:cNvSpPr txBox="1"/>
          <p:nvPr/>
        </p:nvSpPr>
        <p:spPr>
          <a:xfrm>
            <a:off x="119796" y="72469"/>
            <a:ext cx="3070136"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1F8496"/>
                </a:solidFill>
                <a:latin typeface="Avenir"/>
                <a:ea typeface="Avenir"/>
                <a:cs typeface="Avenir"/>
                <a:sym typeface="Avenir"/>
              </a:rPr>
              <a:t>Father involvement</a:t>
            </a:r>
            <a:endParaRPr/>
          </a:p>
        </p:txBody>
      </p:sp>
      <p:cxnSp>
        <p:nvCxnSpPr>
          <p:cNvPr id="426" name="Google Shape;426;p19"/>
          <p:cNvCxnSpPr/>
          <p:nvPr/>
        </p:nvCxnSpPr>
        <p:spPr>
          <a:xfrm>
            <a:off x="188843" y="626167"/>
            <a:ext cx="11897140" cy="0"/>
          </a:xfrm>
          <a:prstGeom prst="straightConnector1">
            <a:avLst/>
          </a:prstGeom>
          <a:noFill/>
          <a:ln w="12700" cap="flat" cmpd="sng">
            <a:solidFill>
              <a:srgbClr val="1F8496"/>
            </a:solidFill>
            <a:prstDash val="solid"/>
            <a:miter lim="800000"/>
            <a:headEnd type="none" w="sm" len="sm"/>
            <a:tailEnd type="none" w="sm" len="sm"/>
          </a:ln>
        </p:spPr>
      </p:cxnSp>
      <p:pic>
        <p:nvPicPr>
          <p:cNvPr id="427" name="Google Shape;427;p19" descr="A white grid with text and icons&#10;&#10;Description automatically generated with medium confidence"/>
          <p:cNvPicPr preferRelativeResize="0"/>
          <p:nvPr/>
        </p:nvPicPr>
        <p:blipFill rotWithShape="1">
          <a:blip r:embed="rId3">
            <a:alphaModFix/>
          </a:blip>
          <a:srcRect/>
          <a:stretch/>
        </p:blipFill>
        <p:spPr>
          <a:xfrm>
            <a:off x="-18238" y="1124921"/>
            <a:ext cx="12104221" cy="4876677"/>
          </a:xfrm>
          <a:prstGeom prst="rect">
            <a:avLst/>
          </a:prstGeom>
          <a:noFill/>
          <a:ln>
            <a:noFill/>
          </a:ln>
        </p:spPr>
      </p:pic>
      <p:sp>
        <p:nvSpPr>
          <p:cNvPr id="428" name="Google Shape;428;p19"/>
          <p:cNvSpPr txBox="1"/>
          <p:nvPr/>
        </p:nvSpPr>
        <p:spPr>
          <a:xfrm>
            <a:off x="9609615" y="6464938"/>
            <a:ext cx="2574166"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i="1">
                <a:solidFill>
                  <a:schemeClr val="dk1"/>
                </a:solidFill>
                <a:latin typeface="Avenir"/>
                <a:ea typeface="Avenir"/>
                <a:cs typeface="Avenir"/>
                <a:sym typeface="Avenir"/>
              </a:rPr>
              <a:t>Manuscript in preparation</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2"/>
          <p:cNvSpPr txBox="1"/>
          <p:nvPr/>
        </p:nvSpPr>
        <p:spPr>
          <a:xfrm>
            <a:off x="-2042556" y="2470068"/>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Avenir"/>
              <a:ea typeface="Avenir"/>
              <a:cs typeface="Avenir"/>
              <a:sym typeface="Avenir"/>
            </a:endParaRPr>
          </a:p>
        </p:txBody>
      </p:sp>
      <p:sp>
        <p:nvSpPr>
          <p:cNvPr id="106" name="Google Shape;106;p2"/>
          <p:cNvSpPr txBox="1"/>
          <p:nvPr/>
        </p:nvSpPr>
        <p:spPr>
          <a:xfrm>
            <a:off x="119796" y="72469"/>
            <a:ext cx="12926503"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1F8496"/>
                </a:solidFill>
                <a:latin typeface="Avenir"/>
                <a:ea typeface="Avenir"/>
                <a:cs typeface="Avenir"/>
                <a:sym typeface="Avenir"/>
              </a:rPr>
              <a:t>Children who HIV-exposed and not living with HIV</a:t>
            </a:r>
            <a:endParaRPr/>
          </a:p>
        </p:txBody>
      </p:sp>
      <p:cxnSp>
        <p:nvCxnSpPr>
          <p:cNvPr id="107" name="Google Shape;107;p2"/>
          <p:cNvCxnSpPr/>
          <p:nvPr/>
        </p:nvCxnSpPr>
        <p:spPr>
          <a:xfrm>
            <a:off x="188843" y="626167"/>
            <a:ext cx="11897140" cy="0"/>
          </a:xfrm>
          <a:prstGeom prst="straightConnector1">
            <a:avLst/>
          </a:prstGeom>
          <a:noFill/>
          <a:ln w="12700" cap="flat" cmpd="sng">
            <a:solidFill>
              <a:srgbClr val="1F8496"/>
            </a:solidFill>
            <a:prstDash val="solid"/>
            <a:miter lim="800000"/>
            <a:headEnd type="none" w="sm" len="sm"/>
            <a:tailEnd type="none" w="sm" len="sm"/>
          </a:ln>
        </p:spPr>
      </p:cxnSp>
      <p:sp>
        <p:nvSpPr>
          <p:cNvPr id="108" name="Google Shape;108;p2"/>
          <p:cNvSpPr txBox="1"/>
          <p:nvPr/>
        </p:nvSpPr>
        <p:spPr>
          <a:xfrm rot="-5400000">
            <a:off x="72580" y="2816523"/>
            <a:ext cx="176247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venir"/>
                <a:ea typeface="Avenir"/>
                <a:cs typeface="Avenir"/>
                <a:sym typeface="Avenir"/>
              </a:rPr>
              <a:t>Population size</a:t>
            </a:r>
            <a:endParaRPr/>
          </a:p>
        </p:txBody>
      </p:sp>
      <p:pic>
        <p:nvPicPr>
          <p:cNvPr id="109" name="Google Shape;109;p2" descr="Chart, bar chart&#10;&#10;Description automatically generated"/>
          <p:cNvPicPr preferRelativeResize="0"/>
          <p:nvPr/>
        </p:nvPicPr>
        <p:blipFill rotWithShape="1">
          <a:blip r:embed="rId3">
            <a:alphaModFix/>
          </a:blip>
          <a:srcRect/>
          <a:stretch/>
        </p:blipFill>
        <p:spPr>
          <a:xfrm>
            <a:off x="1138481" y="638115"/>
            <a:ext cx="8572631" cy="5770394"/>
          </a:xfrm>
          <a:prstGeom prst="rect">
            <a:avLst/>
          </a:prstGeom>
          <a:noFill/>
          <a:ln>
            <a:noFill/>
          </a:ln>
        </p:spPr>
      </p:pic>
      <p:sp>
        <p:nvSpPr>
          <p:cNvPr id="110" name="Google Shape;110;p2"/>
          <p:cNvSpPr/>
          <p:nvPr/>
        </p:nvSpPr>
        <p:spPr>
          <a:xfrm>
            <a:off x="9659221" y="783772"/>
            <a:ext cx="2426761" cy="653138"/>
          </a:xfrm>
          <a:prstGeom prst="roundRect">
            <a:avLst>
              <a:gd name="adj" fmla="val 16667"/>
            </a:avLst>
          </a:prstGeom>
          <a:solidFill>
            <a:srgbClr val="EF9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Avenir"/>
                <a:ea typeface="Avenir"/>
                <a:cs typeface="Avenir"/>
                <a:sym typeface="Avenir"/>
              </a:rPr>
              <a:t>16+ million</a:t>
            </a:r>
            <a:endParaRPr/>
          </a:p>
        </p:txBody>
      </p:sp>
      <p:sp>
        <p:nvSpPr>
          <p:cNvPr id="111" name="Google Shape;111;p2"/>
          <p:cNvSpPr/>
          <p:nvPr/>
        </p:nvSpPr>
        <p:spPr>
          <a:xfrm>
            <a:off x="9659222" y="1517069"/>
            <a:ext cx="2426761" cy="1135980"/>
          </a:xfrm>
          <a:prstGeom prst="roundRect">
            <a:avLst>
              <a:gd name="adj" fmla="val 16667"/>
            </a:avLst>
          </a:prstGeom>
          <a:solidFill>
            <a:schemeClr val="accent6"/>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Arial"/>
                <a:ea typeface="Arial"/>
                <a:cs typeface="Arial"/>
                <a:sym typeface="Arial"/>
              </a:rPr>
              <a:t>1+ million more born every year in sub-Saharan Africa</a:t>
            </a:r>
            <a:endParaRPr/>
          </a:p>
        </p:txBody>
      </p:sp>
      <p:sp>
        <p:nvSpPr>
          <p:cNvPr id="112" name="Google Shape;112;p2"/>
          <p:cNvSpPr txBox="1"/>
          <p:nvPr/>
        </p:nvSpPr>
        <p:spPr>
          <a:xfrm>
            <a:off x="7847012" y="6477754"/>
            <a:ext cx="437651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i="1">
                <a:solidFill>
                  <a:schemeClr val="dk1"/>
                </a:solidFill>
                <a:latin typeface="Arial"/>
                <a:ea typeface="Arial"/>
                <a:cs typeface="Arial"/>
                <a:sym typeface="Arial"/>
              </a:rPr>
              <a:t>UNAIDS figures by Michelle Bulterys and Mary Mahy</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Google Shape;434;p20"/>
          <p:cNvSpPr txBox="1"/>
          <p:nvPr/>
        </p:nvSpPr>
        <p:spPr>
          <a:xfrm>
            <a:off x="-2042556" y="2470068"/>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Avenir"/>
              <a:ea typeface="Avenir"/>
              <a:cs typeface="Avenir"/>
              <a:sym typeface="Avenir"/>
            </a:endParaRPr>
          </a:p>
        </p:txBody>
      </p:sp>
      <p:sp>
        <p:nvSpPr>
          <p:cNvPr id="435" name="Google Shape;435;p20"/>
          <p:cNvSpPr txBox="1"/>
          <p:nvPr/>
        </p:nvSpPr>
        <p:spPr>
          <a:xfrm>
            <a:off x="119796" y="72469"/>
            <a:ext cx="1981055"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1F8496"/>
                </a:solidFill>
                <a:latin typeface="Avenir"/>
                <a:ea typeface="Avenir"/>
                <a:cs typeface="Avenir"/>
                <a:sym typeface="Avenir"/>
              </a:rPr>
              <a:t>Conclusions</a:t>
            </a:r>
            <a:endParaRPr/>
          </a:p>
        </p:txBody>
      </p:sp>
      <p:cxnSp>
        <p:nvCxnSpPr>
          <p:cNvPr id="436" name="Google Shape;436;p20"/>
          <p:cNvCxnSpPr/>
          <p:nvPr/>
        </p:nvCxnSpPr>
        <p:spPr>
          <a:xfrm>
            <a:off x="188843" y="626167"/>
            <a:ext cx="11897140" cy="0"/>
          </a:xfrm>
          <a:prstGeom prst="straightConnector1">
            <a:avLst/>
          </a:prstGeom>
          <a:noFill/>
          <a:ln w="12700" cap="flat" cmpd="sng">
            <a:solidFill>
              <a:srgbClr val="1F8496"/>
            </a:solidFill>
            <a:prstDash val="solid"/>
            <a:miter lim="800000"/>
            <a:headEnd type="none" w="sm" len="sm"/>
            <a:tailEnd type="none" w="sm" len="sm"/>
          </a:ln>
        </p:spPr>
      </p:cxnSp>
      <p:sp>
        <p:nvSpPr>
          <p:cNvPr id="437" name="Google Shape;437;p20"/>
          <p:cNvSpPr txBox="1"/>
          <p:nvPr/>
        </p:nvSpPr>
        <p:spPr>
          <a:xfrm>
            <a:off x="188843" y="1058188"/>
            <a:ext cx="7043262" cy="5632311"/>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2400"/>
              <a:buFont typeface="Arial"/>
              <a:buChar char="•"/>
            </a:pPr>
            <a:r>
              <a:rPr lang="en-US" sz="2400">
                <a:solidFill>
                  <a:schemeClr val="dk1"/>
                </a:solidFill>
                <a:latin typeface="Avenir"/>
                <a:ea typeface="Avenir"/>
                <a:cs typeface="Avenir"/>
                <a:sym typeface="Avenir"/>
              </a:rPr>
              <a:t>Gross motor differences by child HIV exposure</a:t>
            </a:r>
            <a:endParaRPr/>
          </a:p>
          <a:p>
            <a:pPr marL="0" marR="0" lvl="0" indent="0" algn="l" rtl="0">
              <a:spcBef>
                <a:spcPts val="0"/>
              </a:spcBef>
              <a:spcAft>
                <a:spcPts val="0"/>
              </a:spcAft>
              <a:buNone/>
            </a:pPr>
            <a:endParaRPr sz="2400">
              <a:solidFill>
                <a:schemeClr val="dk1"/>
              </a:solidFill>
              <a:latin typeface="Avenir"/>
              <a:ea typeface="Avenir"/>
              <a:cs typeface="Avenir"/>
              <a:sym typeface="Avenir"/>
            </a:endParaRPr>
          </a:p>
          <a:p>
            <a:pPr marL="0" marR="0" lvl="0" indent="0" algn="l" rtl="0">
              <a:spcBef>
                <a:spcPts val="0"/>
              </a:spcBef>
              <a:spcAft>
                <a:spcPts val="0"/>
              </a:spcAft>
              <a:buNone/>
            </a:pPr>
            <a:endParaRPr sz="2400">
              <a:solidFill>
                <a:schemeClr val="dk1"/>
              </a:solidFill>
              <a:latin typeface="Avenir"/>
              <a:ea typeface="Avenir"/>
              <a:cs typeface="Avenir"/>
              <a:sym typeface="Avenir"/>
            </a:endParaRPr>
          </a:p>
          <a:p>
            <a:pPr marL="285750" marR="0" lvl="0" indent="-285750" algn="l" rtl="0">
              <a:spcBef>
                <a:spcPts val="0"/>
              </a:spcBef>
              <a:spcAft>
                <a:spcPts val="0"/>
              </a:spcAft>
              <a:buClr>
                <a:schemeClr val="dk1"/>
              </a:buClr>
              <a:buSzPts val="2400"/>
              <a:buFont typeface="Arial"/>
              <a:buChar char="•"/>
            </a:pPr>
            <a:r>
              <a:rPr lang="en-US" sz="2400">
                <a:solidFill>
                  <a:schemeClr val="dk1"/>
                </a:solidFill>
                <a:latin typeface="Avenir"/>
                <a:ea typeface="Avenir"/>
                <a:cs typeface="Avenir"/>
                <a:sym typeface="Avenir"/>
              </a:rPr>
              <a:t>Relationship satisfaction and father engagement factors are critical</a:t>
            </a:r>
            <a:endParaRPr/>
          </a:p>
          <a:p>
            <a:pPr marL="0" marR="0" lvl="0" indent="0" algn="l" rtl="0">
              <a:spcBef>
                <a:spcPts val="0"/>
              </a:spcBef>
              <a:spcAft>
                <a:spcPts val="0"/>
              </a:spcAft>
              <a:buNone/>
            </a:pPr>
            <a:endParaRPr sz="2400">
              <a:solidFill>
                <a:schemeClr val="dk1"/>
              </a:solidFill>
              <a:latin typeface="Avenir"/>
              <a:ea typeface="Avenir"/>
              <a:cs typeface="Avenir"/>
              <a:sym typeface="Avenir"/>
            </a:endParaRPr>
          </a:p>
          <a:p>
            <a:pPr marL="0" marR="0" lvl="0" indent="0" algn="l" rtl="0">
              <a:spcBef>
                <a:spcPts val="0"/>
              </a:spcBef>
              <a:spcAft>
                <a:spcPts val="0"/>
              </a:spcAft>
              <a:buNone/>
            </a:pPr>
            <a:endParaRPr sz="2400">
              <a:solidFill>
                <a:schemeClr val="dk1"/>
              </a:solidFill>
              <a:latin typeface="Avenir"/>
              <a:ea typeface="Avenir"/>
              <a:cs typeface="Avenir"/>
              <a:sym typeface="Avenir"/>
            </a:endParaRPr>
          </a:p>
          <a:p>
            <a:pPr marL="285750" marR="0" lvl="0" indent="-285750" algn="l" rtl="0">
              <a:spcBef>
                <a:spcPts val="0"/>
              </a:spcBef>
              <a:spcAft>
                <a:spcPts val="0"/>
              </a:spcAft>
              <a:buClr>
                <a:schemeClr val="dk1"/>
              </a:buClr>
              <a:buSzPts val="2400"/>
              <a:buFont typeface="Arial"/>
              <a:buChar char="•"/>
            </a:pPr>
            <a:r>
              <a:rPr lang="en-US" sz="2400">
                <a:solidFill>
                  <a:schemeClr val="dk1"/>
                </a:solidFill>
                <a:latin typeface="Avenir"/>
                <a:ea typeface="Avenir"/>
                <a:cs typeface="Avenir"/>
                <a:sym typeface="Avenir"/>
              </a:rPr>
              <a:t>Caregiver-based interventions can be useful to support families affected by HIV and relationship instability</a:t>
            </a:r>
            <a:endParaRPr/>
          </a:p>
          <a:p>
            <a:pPr marL="285750" marR="0" lvl="0" indent="-133350" algn="l" rtl="0">
              <a:spcBef>
                <a:spcPts val="0"/>
              </a:spcBef>
              <a:spcAft>
                <a:spcPts val="0"/>
              </a:spcAft>
              <a:buClr>
                <a:schemeClr val="dk1"/>
              </a:buClr>
              <a:buSzPts val="2400"/>
              <a:buFont typeface="Arial"/>
              <a:buNone/>
            </a:pPr>
            <a:endParaRPr sz="2400">
              <a:solidFill>
                <a:schemeClr val="dk1"/>
              </a:solidFill>
              <a:latin typeface="Avenir"/>
              <a:ea typeface="Avenir"/>
              <a:cs typeface="Avenir"/>
              <a:sym typeface="Avenir"/>
            </a:endParaRPr>
          </a:p>
          <a:p>
            <a:pPr marL="1200150" marR="0" lvl="2" indent="-285750" algn="l" rtl="0">
              <a:spcBef>
                <a:spcPts val="0"/>
              </a:spcBef>
              <a:spcAft>
                <a:spcPts val="0"/>
              </a:spcAft>
              <a:buClr>
                <a:schemeClr val="dk1"/>
              </a:buClr>
              <a:buSzPts val="2400"/>
              <a:buFont typeface="Arial"/>
              <a:buChar char="•"/>
            </a:pPr>
            <a:r>
              <a:rPr lang="en-US" sz="2400" b="0" i="0" u="none" strike="noStrike" cap="none">
                <a:solidFill>
                  <a:schemeClr val="dk1"/>
                </a:solidFill>
                <a:latin typeface="Avenir"/>
                <a:ea typeface="Avenir"/>
                <a:cs typeface="Avenir"/>
                <a:sym typeface="Avenir"/>
              </a:rPr>
              <a:t>Father’s voice are needed</a:t>
            </a:r>
            <a:endParaRPr/>
          </a:p>
          <a:p>
            <a:pPr marL="285750" marR="0" lvl="0" indent="-133350" algn="l" rtl="0">
              <a:spcBef>
                <a:spcPts val="0"/>
              </a:spcBef>
              <a:spcAft>
                <a:spcPts val="0"/>
              </a:spcAft>
              <a:buClr>
                <a:schemeClr val="dk1"/>
              </a:buClr>
              <a:buSzPts val="2400"/>
              <a:buFont typeface="Arial"/>
              <a:buNone/>
            </a:pPr>
            <a:endParaRPr sz="2400">
              <a:solidFill>
                <a:schemeClr val="dk1"/>
              </a:solidFill>
              <a:latin typeface="Avenir"/>
              <a:ea typeface="Avenir"/>
              <a:cs typeface="Avenir"/>
              <a:sym typeface="Avenir"/>
            </a:endParaRPr>
          </a:p>
          <a:p>
            <a:pPr marL="285750" marR="0" lvl="0" indent="-133350" algn="l" rtl="0">
              <a:spcBef>
                <a:spcPts val="0"/>
              </a:spcBef>
              <a:spcAft>
                <a:spcPts val="0"/>
              </a:spcAft>
              <a:buClr>
                <a:schemeClr val="dk1"/>
              </a:buClr>
              <a:buSzPts val="2400"/>
              <a:buFont typeface="Arial"/>
              <a:buNone/>
            </a:pPr>
            <a:endParaRPr sz="2400">
              <a:solidFill>
                <a:schemeClr val="dk1"/>
              </a:solidFill>
              <a:latin typeface="Avenir"/>
              <a:ea typeface="Avenir"/>
              <a:cs typeface="Avenir"/>
              <a:sym typeface="Avenir"/>
            </a:endParaRPr>
          </a:p>
          <a:p>
            <a:pPr marL="0" marR="0" lvl="0" indent="0" algn="l" rtl="0">
              <a:spcBef>
                <a:spcPts val="0"/>
              </a:spcBef>
              <a:spcAft>
                <a:spcPts val="0"/>
              </a:spcAft>
              <a:buNone/>
            </a:pPr>
            <a:endParaRPr sz="2400">
              <a:solidFill>
                <a:schemeClr val="dk1"/>
              </a:solidFill>
              <a:latin typeface="Avenir"/>
              <a:ea typeface="Avenir"/>
              <a:cs typeface="Avenir"/>
              <a:sym typeface="Avenir"/>
            </a:endParaRPr>
          </a:p>
        </p:txBody>
      </p:sp>
      <p:pic>
        <p:nvPicPr>
          <p:cNvPr id="438" name="Google Shape;438;p20" descr="A picture containing text, colorful, drawing, decorated&#10;&#10;Description automatically generated"/>
          <p:cNvPicPr preferRelativeResize="0"/>
          <p:nvPr/>
        </p:nvPicPr>
        <p:blipFill rotWithShape="1">
          <a:blip r:embed="rId3">
            <a:alphaModFix/>
          </a:blip>
          <a:srcRect r="1422"/>
          <a:stretch/>
        </p:blipFill>
        <p:spPr>
          <a:xfrm rot="5400000">
            <a:off x="6548237" y="766963"/>
            <a:ext cx="6413500" cy="4879574"/>
          </a:xfrm>
          <a:prstGeom prst="rect">
            <a:avLst/>
          </a:prstGeom>
          <a:noFill/>
          <a:ln>
            <a:noFill/>
          </a:ln>
        </p:spPr>
      </p:pic>
      <p:sp>
        <p:nvSpPr>
          <p:cNvPr id="439" name="Google Shape;439;p20"/>
          <p:cNvSpPr txBox="1"/>
          <p:nvPr/>
        </p:nvSpPr>
        <p:spPr>
          <a:xfrm>
            <a:off x="7494752" y="6413500"/>
            <a:ext cx="4697248"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i="1">
                <a:solidFill>
                  <a:schemeClr val="dk1"/>
                </a:solidFill>
                <a:latin typeface="Avenir"/>
                <a:ea typeface="Avenir"/>
                <a:cs typeface="Avenir"/>
                <a:sym typeface="Avenir"/>
              </a:rPr>
              <a:t>Painting by Mwamba Mulangala (Zambia), purchased by Michelle</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44"/>
        <p:cNvGrpSpPr/>
        <p:nvPr/>
      </p:nvGrpSpPr>
      <p:grpSpPr>
        <a:xfrm>
          <a:off x="0" y="0"/>
          <a:ext cx="0" cy="0"/>
          <a:chOff x="0" y="0"/>
          <a:chExt cx="0" cy="0"/>
        </a:xfrm>
      </p:grpSpPr>
      <p:sp>
        <p:nvSpPr>
          <p:cNvPr id="445" name="Google Shape;445;p21"/>
          <p:cNvSpPr/>
          <p:nvPr/>
        </p:nvSpPr>
        <p:spPr>
          <a:xfrm rot="10800000" flipH="1">
            <a:off x="0" y="6400799"/>
            <a:ext cx="12192000" cy="456773"/>
          </a:xfrm>
          <a:prstGeom prst="rect">
            <a:avLst/>
          </a:prstGeom>
          <a:gradFill>
            <a:gsLst>
              <a:gs pos="0">
                <a:srgbClr val="30BA5C">
                  <a:alpha val="27843"/>
                </a:srgbClr>
              </a:gs>
              <a:gs pos="14000">
                <a:srgbClr val="30BA5C">
                  <a:alpha val="27843"/>
                </a:srgbClr>
              </a:gs>
              <a:gs pos="100000">
                <a:srgbClr val="3EBA30">
                  <a:alpha val="84705"/>
                </a:srgbClr>
              </a:gs>
            </a:gsLst>
            <a:lin ang="6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venir"/>
              <a:ea typeface="Avenir"/>
              <a:cs typeface="Avenir"/>
              <a:sym typeface="Avenir"/>
            </a:endParaRPr>
          </a:p>
        </p:txBody>
      </p:sp>
      <p:sp>
        <p:nvSpPr>
          <p:cNvPr id="446" name="Google Shape;446;p21"/>
          <p:cNvSpPr/>
          <p:nvPr/>
        </p:nvSpPr>
        <p:spPr>
          <a:xfrm flipH="1">
            <a:off x="4038600" y="6400799"/>
            <a:ext cx="8153398" cy="456772"/>
          </a:xfrm>
          <a:prstGeom prst="rect">
            <a:avLst/>
          </a:prstGeom>
          <a:gradFill>
            <a:gsLst>
              <a:gs pos="0">
                <a:srgbClr val="79D3E3">
                  <a:alpha val="54901"/>
                </a:srgbClr>
              </a:gs>
              <a:gs pos="9000">
                <a:srgbClr val="79D3E3">
                  <a:alpha val="54901"/>
                </a:srgbClr>
              </a:gs>
              <a:gs pos="99000">
                <a:schemeClr val="accent2"/>
              </a:gs>
              <a:gs pos="100000">
                <a:schemeClr val="accent2"/>
              </a:gs>
            </a:gsLst>
            <a:lin ang="14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venir"/>
              <a:ea typeface="Avenir"/>
              <a:cs typeface="Avenir"/>
              <a:sym typeface="Avenir"/>
            </a:endParaRPr>
          </a:p>
        </p:txBody>
      </p:sp>
      <p:sp>
        <p:nvSpPr>
          <p:cNvPr id="447" name="Google Shape;447;p21"/>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venir"/>
              <a:ea typeface="Avenir"/>
              <a:cs typeface="Avenir"/>
              <a:sym typeface="Avenir"/>
            </a:endParaRPr>
          </a:p>
        </p:txBody>
      </p:sp>
      <p:pic>
        <p:nvPicPr>
          <p:cNvPr id="448" name="Google Shape;448;p21" descr="A person with the hands on the head&#10;&#10;Description automatically generated with medium confidence"/>
          <p:cNvPicPr preferRelativeResize="0"/>
          <p:nvPr/>
        </p:nvPicPr>
        <p:blipFill rotWithShape="1">
          <a:blip r:embed="rId3">
            <a:alphaModFix/>
          </a:blip>
          <a:srcRect t="15730"/>
          <a:stretch/>
        </p:blipFill>
        <p:spPr>
          <a:xfrm>
            <a:off x="20" y="10"/>
            <a:ext cx="12191980" cy="6857990"/>
          </a:xfrm>
          <a:prstGeom prst="rect">
            <a:avLst/>
          </a:prstGeom>
          <a:noFill/>
          <a:ln>
            <a:noFill/>
          </a:ln>
        </p:spPr>
      </p:pic>
      <p:sp>
        <p:nvSpPr>
          <p:cNvPr id="449" name="Google Shape;449;p21"/>
          <p:cNvSpPr/>
          <p:nvPr/>
        </p:nvSpPr>
        <p:spPr>
          <a:xfrm>
            <a:off x="-2307" y="3666683"/>
            <a:ext cx="12188952" cy="3191317"/>
          </a:xfrm>
          <a:prstGeom prst="rect">
            <a:avLst/>
          </a:prstGeom>
          <a:gradFill>
            <a:gsLst>
              <a:gs pos="0">
                <a:srgbClr val="000000">
                  <a:alpha val="0"/>
                </a:srgbClr>
              </a:gs>
              <a:gs pos="42000">
                <a:srgbClr val="000000">
                  <a:alpha val="22745"/>
                </a:srgbClr>
              </a:gs>
              <a:gs pos="100000">
                <a:srgbClr val="000000">
                  <a:alpha val="35686"/>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venir"/>
              <a:ea typeface="Avenir"/>
              <a:cs typeface="Avenir"/>
              <a:sym typeface="Avenir"/>
            </a:endParaRPr>
          </a:p>
        </p:txBody>
      </p:sp>
      <p:sp>
        <p:nvSpPr>
          <p:cNvPr id="450" name="Google Shape;450;p21"/>
          <p:cNvSpPr txBox="1"/>
          <p:nvPr/>
        </p:nvSpPr>
        <p:spPr>
          <a:xfrm>
            <a:off x="1592360" y="2766877"/>
            <a:ext cx="9144000" cy="3850276"/>
          </a:xfrm>
          <a:prstGeom prst="rect">
            <a:avLst/>
          </a:prstGeom>
          <a:noFill/>
          <a:ln>
            <a:noFill/>
          </a:ln>
        </p:spPr>
        <p:txBody>
          <a:bodyPr spcFirstLastPara="1" wrap="square" lIns="0" tIns="0" rIns="0" bIns="0" anchor="b" anchorCtr="0">
            <a:normAutofit/>
          </a:bodyPr>
          <a:lstStyle/>
          <a:p>
            <a:pPr marL="0" marR="0" lvl="0" indent="0" algn="ctr" rtl="0">
              <a:lnSpc>
                <a:spcPct val="100000"/>
              </a:lnSpc>
              <a:spcBef>
                <a:spcPts val="0"/>
              </a:spcBef>
              <a:spcAft>
                <a:spcPts val="0"/>
              </a:spcAft>
              <a:buClr>
                <a:schemeClr val="lt1"/>
              </a:buClr>
              <a:buSzPts val="4000"/>
              <a:buFont typeface="Avenir"/>
              <a:buNone/>
            </a:pPr>
            <a:r>
              <a:rPr lang="en-US" sz="4000" b="1" i="0" cap="none">
                <a:solidFill>
                  <a:schemeClr val="lt1"/>
                </a:solidFill>
                <a:latin typeface="Avenir"/>
                <a:ea typeface="Avenir"/>
                <a:cs typeface="Avenir"/>
                <a:sym typeface="Avenir"/>
              </a:rPr>
              <a:t>WHAT COMES NEXT?</a:t>
            </a:r>
            <a:endParaRPr/>
          </a:p>
        </p:txBody>
      </p:sp>
      <p:sp>
        <p:nvSpPr>
          <p:cNvPr id="451" name="Google Shape;451;p21"/>
          <p:cNvSpPr txBox="1"/>
          <p:nvPr/>
        </p:nvSpPr>
        <p:spPr>
          <a:xfrm>
            <a:off x="31620" y="0"/>
            <a:ext cx="2329484"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i="1">
                <a:solidFill>
                  <a:srgbClr val="E1ECFB"/>
                </a:solidFill>
                <a:latin typeface="Avenir"/>
                <a:ea typeface="Avenir"/>
                <a:cs typeface="Avenir"/>
                <a:sym typeface="Avenir"/>
              </a:rPr>
              <a:t>Photo by Michelle Bulterys</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pic>
        <p:nvPicPr>
          <p:cNvPr id="457" name="Google Shape;457;p22" descr="Man with kid with solid fill"/>
          <p:cNvPicPr preferRelativeResize="0">
            <a:picLocks noGrp="1"/>
          </p:cNvPicPr>
          <p:nvPr>
            <p:ph type="body" idx="1"/>
          </p:nvPr>
        </p:nvPicPr>
        <p:blipFill rotWithShape="1">
          <a:blip r:embed="rId3">
            <a:alphaModFix/>
          </a:blip>
          <a:srcRect/>
          <a:stretch/>
        </p:blipFill>
        <p:spPr>
          <a:xfrm>
            <a:off x="0" y="6044846"/>
            <a:ext cx="813154" cy="813154"/>
          </a:xfrm>
          <a:prstGeom prst="rect">
            <a:avLst/>
          </a:prstGeom>
          <a:noFill/>
          <a:ln>
            <a:noFill/>
          </a:ln>
        </p:spPr>
      </p:pic>
      <p:sp>
        <p:nvSpPr>
          <p:cNvPr id="458" name="Google Shape;458;p22"/>
          <p:cNvSpPr txBox="1"/>
          <p:nvPr/>
        </p:nvSpPr>
        <p:spPr>
          <a:xfrm>
            <a:off x="119796" y="72469"/>
            <a:ext cx="5173339"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1F8496"/>
                </a:solidFill>
                <a:latin typeface="Avenir"/>
                <a:ea typeface="Avenir"/>
                <a:cs typeface="Avenir"/>
                <a:sym typeface="Avenir"/>
              </a:rPr>
              <a:t>Fathers: Underrepresented voices</a:t>
            </a:r>
            <a:endParaRPr/>
          </a:p>
        </p:txBody>
      </p:sp>
      <p:cxnSp>
        <p:nvCxnSpPr>
          <p:cNvPr id="459" name="Google Shape;459;p22"/>
          <p:cNvCxnSpPr>
            <a:endCxn id="460" idx="1"/>
          </p:cNvCxnSpPr>
          <p:nvPr/>
        </p:nvCxnSpPr>
        <p:spPr>
          <a:xfrm rot="10800000" flipH="1">
            <a:off x="188846" y="572711"/>
            <a:ext cx="10808400" cy="53400"/>
          </a:xfrm>
          <a:prstGeom prst="straightConnector1">
            <a:avLst/>
          </a:prstGeom>
          <a:noFill/>
          <a:ln w="12700" cap="flat" cmpd="sng">
            <a:solidFill>
              <a:srgbClr val="1F8496"/>
            </a:solidFill>
            <a:prstDash val="solid"/>
            <a:miter lim="800000"/>
            <a:headEnd type="none" w="sm" len="sm"/>
            <a:tailEnd type="none" w="sm" len="sm"/>
          </a:ln>
        </p:spPr>
      </p:cxnSp>
      <p:pic>
        <p:nvPicPr>
          <p:cNvPr id="461" name="Google Shape;461;p22"/>
          <p:cNvPicPr preferRelativeResize="0"/>
          <p:nvPr/>
        </p:nvPicPr>
        <p:blipFill rotWithShape="1">
          <a:blip r:embed="rId4">
            <a:alphaModFix/>
          </a:blip>
          <a:srcRect/>
          <a:stretch/>
        </p:blipFill>
        <p:spPr>
          <a:xfrm>
            <a:off x="987774" y="718201"/>
            <a:ext cx="4187782" cy="5921839"/>
          </a:xfrm>
          <a:prstGeom prst="rect">
            <a:avLst/>
          </a:prstGeom>
          <a:noFill/>
          <a:ln>
            <a:noFill/>
          </a:ln>
        </p:spPr>
      </p:pic>
      <p:pic>
        <p:nvPicPr>
          <p:cNvPr id="462" name="Google Shape;462;p22" descr="A screen shot of a computer&#10;&#10;Description automatically generated"/>
          <p:cNvPicPr preferRelativeResize="0"/>
          <p:nvPr/>
        </p:nvPicPr>
        <p:blipFill rotWithShape="1">
          <a:blip r:embed="rId5">
            <a:alphaModFix/>
          </a:blip>
          <a:srcRect/>
          <a:stretch/>
        </p:blipFill>
        <p:spPr>
          <a:xfrm>
            <a:off x="5494505" y="1380323"/>
            <a:ext cx="6122763" cy="2285189"/>
          </a:xfrm>
          <a:prstGeom prst="rect">
            <a:avLst/>
          </a:prstGeom>
          <a:noFill/>
          <a:ln w="9525" cap="flat" cmpd="sng">
            <a:solidFill>
              <a:srgbClr val="A5E1EC"/>
            </a:solidFill>
            <a:prstDash val="solid"/>
            <a:round/>
            <a:headEnd type="none" w="sm" len="sm"/>
            <a:tailEnd type="none" w="sm" len="sm"/>
          </a:ln>
        </p:spPr>
      </p:pic>
      <p:sp>
        <p:nvSpPr>
          <p:cNvPr id="463" name="Google Shape;463;p22"/>
          <p:cNvSpPr/>
          <p:nvPr/>
        </p:nvSpPr>
        <p:spPr>
          <a:xfrm>
            <a:off x="11095209" y="1392355"/>
            <a:ext cx="520406" cy="596998"/>
          </a:xfrm>
          <a:prstGeom prst="rect">
            <a:avLst/>
          </a:prstGeom>
          <a:solidFill>
            <a:srgbClr val="1DAB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venir"/>
              <a:ea typeface="Avenir"/>
              <a:cs typeface="Avenir"/>
              <a:sym typeface="Avenir"/>
            </a:endParaRPr>
          </a:p>
        </p:txBody>
      </p:sp>
      <p:pic>
        <p:nvPicPr>
          <p:cNvPr id="460" name="Google Shape;460;p22" descr="Logo&#10;&#10;Description automatically generated"/>
          <p:cNvPicPr preferRelativeResize="0"/>
          <p:nvPr/>
        </p:nvPicPr>
        <p:blipFill rotWithShape="1">
          <a:blip r:embed="rId6">
            <a:alphaModFix/>
          </a:blip>
          <a:srcRect/>
          <a:stretch/>
        </p:blipFill>
        <p:spPr>
          <a:xfrm>
            <a:off x="10997246" y="20630"/>
            <a:ext cx="1104162" cy="1104162"/>
          </a:xfrm>
          <a:prstGeom prst="rect">
            <a:avLst/>
          </a:prstGeom>
          <a:noFill/>
          <a:ln>
            <a:noFill/>
          </a:ln>
        </p:spPr>
      </p:pic>
      <p:sp>
        <p:nvSpPr>
          <p:cNvPr id="464" name="Google Shape;464;p22"/>
          <p:cNvSpPr txBox="1"/>
          <p:nvPr/>
        </p:nvSpPr>
        <p:spPr>
          <a:xfrm>
            <a:off x="3104144" y="4403557"/>
            <a:ext cx="1093569" cy="369332"/>
          </a:xfrm>
          <a:prstGeom prst="rect">
            <a:avLst/>
          </a:prstGeom>
          <a:solidFill>
            <a:srgbClr val="BBAC98"/>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Avenir"/>
                <a:ea typeface="Avenir"/>
                <a:cs typeface="Avenir"/>
                <a:sym typeface="Avenir"/>
              </a:rPr>
              <a:t>UNAIDS</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pic>
        <p:nvPicPr>
          <p:cNvPr id="470" name="Google Shape;470;p23" descr="Man with kid with solid fill"/>
          <p:cNvPicPr preferRelativeResize="0">
            <a:picLocks noGrp="1"/>
          </p:cNvPicPr>
          <p:nvPr>
            <p:ph type="body" idx="1"/>
          </p:nvPr>
        </p:nvPicPr>
        <p:blipFill rotWithShape="1">
          <a:blip r:embed="rId3">
            <a:alphaModFix/>
          </a:blip>
          <a:srcRect/>
          <a:stretch/>
        </p:blipFill>
        <p:spPr>
          <a:xfrm>
            <a:off x="0" y="6044846"/>
            <a:ext cx="813154" cy="813154"/>
          </a:xfrm>
          <a:prstGeom prst="rect">
            <a:avLst/>
          </a:prstGeom>
          <a:noFill/>
          <a:ln>
            <a:noFill/>
          </a:ln>
        </p:spPr>
      </p:pic>
      <p:sp>
        <p:nvSpPr>
          <p:cNvPr id="471" name="Google Shape;471;p23"/>
          <p:cNvSpPr txBox="1"/>
          <p:nvPr/>
        </p:nvSpPr>
        <p:spPr>
          <a:xfrm>
            <a:off x="119796" y="72469"/>
            <a:ext cx="5173339"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1F8496"/>
                </a:solidFill>
                <a:latin typeface="Avenir"/>
                <a:ea typeface="Avenir"/>
                <a:cs typeface="Avenir"/>
                <a:sym typeface="Avenir"/>
              </a:rPr>
              <a:t>Fathers: Underrepresented voices</a:t>
            </a:r>
            <a:endParaRPr/>
          </a:p>
        </p:txBody>
      </p:sp>
      <p:cxnSp>
        <p:nvCxnSpPr>
          <p:cNvPr id="472" name="Google Shape;472;p23"/>
          <p:cNvCxnSpPr>
            <a:endCxn id="473" idx="1"/>
          </p:cNvCxnSpPr>
          <p:nvPr/>
        </p:nvCxnSpPr>
        <p:spPr>
          <a:xfrm rot="10800000" flipH="1">
            <a:off x="188846" y="572711"/>
            <a:ext cx="10808400" cy="53400"/>
          </a:xfrm>
          <a:prstGeom prst="straightConnector1">
            <a:avLst/>
          </a:prstGeom>
          <a:noFill/>
          <a:ln w="12700" cap="flat" cmpd="sng">
            <a:solidFill>
              <a:srgbClr val="1F8496"/>
            </a:solidFill>
            <a:prstDash val="solid"/>
            <a:miter lim="800000"/>
            <a:headEnd type="none" w="sm" len="sm"/>
            <a:tailEnd type="none" w="sm" len="sm"/>
          </a:ln>
        </p:spPr>
      </p:cxnSp>
      <p:pic>
        <p:nvPicPr>
          <p:cNvPr id="473" name="Google Shape;473;p23" descr="Logo&#10;&#10;Description automatically generated"/>
          <p:cNvPicPr preferRelativeResize="0"/>
          <p:nvPr/>
        </p:nvPicPr>
        <p:blipFill rotWithShape="1">
          <a:blip r:embed="rId4">
            <a:alphaModFix/>
          </a:blip>
          <a:srcRect/>
          <a:stretch/>
        </p:blipFill>
        <p:spPr>
          <a:xfrm>
            <a:off x="10997246" y="20630"/>
            <a:ext cx="1104162" cy="1104162"/>
          </a:xfrm>
          <a:prstGeom prst="rect">
            <a:avLst/>
          </a:prstGeom>
          <a:noFill/>
          <a:ln>
            <a:noFill/>
          </a:ln>
        </p:spPr>
      </p:pic>
      <p:sp>
        <p:nvSpPr>
          <p:cNvPr id="474" name="Google Shape;474;p23"/>
          <p:cNvSpPr txBox="1"/>
          <p:nvPr/>
        </p:nvSpPr>
        <p:spPr>
          <a:xfrm>
            <a:off x="574003" y="880134"/>
            <a:ext cx="11377592" cy="489364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chemeClr val="dk1"/>
                </a:solidFill>
                <a:latin typeface="Avenir"/>
                <a:ea typeface="Avenir"/>
                <a:cs typeface="Avenir"/>
                <a:sym typeface="Avenir"/>
              </a:rPr>
              <a:t>Ongoing and planned research with couples and fathers:</a:t>
            </a:r>
            <a:endParaRPr/>
          </a:p>
          <a:p>
            <a:pPr marL="285750" marR="0" lvl="0" indent="-133350" algn="l" rtl="0">
              <a:spcBef>
                <a:spcPts val="0"/>
              </a:spcBef>
              <a:spcAft>
                <a:spcPts val="0"/>
              </a:spcAft>
              <a:buClr>
                <a:schemeClr val="dk1"/>
              </a:buClr>
              <a:buSzPts val="2400"/>
              <a:buFont typeface="Arial"/>
              <a:buNone/>
            </a:pPr>
            <a:endParaRPr sz="2400">
              <a:solidFill>
                <a:schemeClr val="dk1"/>
              </a:solidFill>
              <a:latin typeface="Avenir"/>
              <a:ea typeface="Avenir"/>
              <a:cs typeface="Avenir"/>
              <a:sym typeface="Avenir"/>
            </a:endParaRPr>
          </a:p>
          <a:p>
            <a:pPr marL="285750" marR="0" lvl="0" indent="-133350" algn="l" rtl="0">
              <a:spcBef>
                <a:spcPts val="0"/>
              </a:spcBef>
              <a:spcAft>
                <a:spcPts val="0"/>
              </a:spcAft>
              <a:buClr>
                <a:schemeClr val="dk1"/>
              </a:buClr>
              <a:buSzPts val="2400"/>
              <a:buFont typeface="Arial"/>
              <a:buNone/>
            </a:pPr>
            <a:endParaRPr sz="2400">
              <a:solidFill>
                <a:schemeClr val="dk1"/>
              </a:solidFill>
              <a:latin typeface="Avenir"/>
              <a:ea typeface="Avenir"/>
              <a:cs typeface="Avenir"/>
              <a:sym typeface="Avenir"/>
            </a:endParaRPr>
          </a:p>
          <a:p>
            <a:pPr marL="285750" marR="0" lvl="0" indent="-285750" algn="l" rtl="0">
              <a:spcBef>
                <a:spcPts val="0"/>
              </a:spcBef>
              <a:spcAft>
                <a:spcPts val="0"/>
              </a:spcAft>
              <a:buClr>
                <a:schemeClr val="dk1"/>
              </a:buClr>
              <a:buSzPts val="2400"/>
              <a:buFont typeface="Arial"/>
              <a:buChar char="•"/>
            </a:pPr>
            <a:r>
              <a:rPr lang="en-US" sz="2400">
                <a:solidFill>
                  <a:schemeClr val="dk1"/>
                </a:solidFill>
                <a:latin typeface="Avenir"/>
                <a:ea typeface="Avenir"/>
                <a:cs typeface="Avenir"/>
                <a:sym typeface="Avenir"/>
              </a:rPr>
              <a:t>HOPE Qualitative Study with couples regarding nurturing care</a:t>
            </a:r>
            <a:endParaRPr/>
          </a:p>
          <a:p>
            <a:pPr marL="285750" marR="0" lvl="0" indent="-285750" algn="l" rtl="0">
              <a:spcBef>
                <a:spcPts val="0"/>
              </a:spcBef>
              <a:spcAft>
                <a:spcPts val="0"/>
              </a:spcAft>
              <a:buClr>
                <a:schemeClr val="dk1"/>
              </a:buClr>
              <a:buSzPts val="2400"/>
              <a:buFont typeface="Arial"/>
              <a:buChar char="•"/>
            </a:pPr>
            <a:r>
              <a:rPr lang="en-US" sz="2400">
                <a:solidFill>
                  <a:schemeClr val="dk1"/>
                </a:solidFill>
                <a:latin typeface="Avenir"/>
                <a:ea typeface="Avenir"/>
                <a:cs typeface="Avenir"/>
                <a:sym typeface="Avenir"/>
              </a:rPr>
              <a:t>HOPE Photovoice Study with fathers </a:t>
            </a:r>
            <a:endParaRPr/>
          </a:p>
          <a:p>
            <a:pPr marL="285750" marR="0" lvl="0" indent="-133350" algn="l" rtl="0">
              <a:spcBef>
                <a:spcPts val="0"/>
              </a:spcBef>
              <a:spcAft>
                <a:spcPts val="0"/>
              </a:spcAft>
              <a:buClr>
                <a:schemeClr val="dk1"/>
              </a:buClr>
              <a:buSzPts val="2400"/>
              <a:buFont typeface="Arial"/>
              <a:buNone/>
            </a:pPr>
            <a:endParaRPr sz="2400">
              <a:solidFill>
                <a:schemeClr val="dk1"/>
              </a:solidFill>
              <a:latin typeface="Avenir"/>
              <a:ea typeface="Avenir"/>
              <a:cs typeface="Avenir"/>
              <a:sym typeface="Avenir"/>
            </a:endParaRPr>
          </a:p>
          <a:p>
            <a:pPr marL="285750" marR="0" lvl="0" indent="-133350" algn="l" rtl="0">
              <a:spcBef>
                <a:spcPts val="0"/>
              </a:spcBef>
              <a:spcAft>
                <a:spcPts val="0"/>
              </a:spcAft>
              <a:buClr>
                <a:schemeClr val="dk1"/>
              </a:buClr>
              <a:buSzPts val="2400"/>
              <a:buFont typeface="Arial"/>
              <a:buNone/>
            </a:pPr>
            <a:endParaRPr sz="2400">
              <a:solidFill>
                <a:schemeClr val="dk1"/>
              </a:solidFill>
              <a:latin typeface="Avenir"/>
              <a:ea typeface="Avenir"/>
              <a:cs typeface="Avenir"/>
              <a:sym typeface="Avenir"/>
            </a:endParaRPr>
          </a:p>
          <a:p>
            <a:pPr marL="285750" marR="0" lvl="0" indent="-285750" algn="l" rtl="0">
              <a:spcBef>
                <a:spcPts val="0"/>
              </a:spcBef>
              <a:spcAft>
                <a:spcPts val="0"/>
              </a:spcAft>
              <a:buClr>
                <a:schemeClr val="dk1"/>
              </a:buClr>
              <a:buSzPts val="2400"/>
              <a:buFont typeface="Arial"/>
              <a:buChar char="•"/>
            </a:pPr>
            <a:r>
              <a:rPr lang="en-US" sz="2400">
                <a:solidFill>
                  <a:schemeClr val="dk1"/>
                </a:solidFill>
                <a:latin typeface="Avenir"/>
                <a:ea typeface="Avenir"/>
                <a:cs typeface="Avenir"/>
                <a:sym typeface="Avenir"/>
              </a:rPr>
              <a:t>Community advisory board meetings and workshops</a:t>
            </a:r>
            <a:endParaRPr/>
          </a:p>
          <a:p>
            <a:pPr marL="285750" marR="0" lvl="0" indent="-285750" algn="l" rtl="0">
              <a:spcBef>
                <a:spcPts val="0"/>
              </a:spcBef>
              <a:spcAft>
                <a:spcPts val="0"/>
              </a:spcAft>
              <a:buClr>
                <a:schemeClr val="dk1"/>
              </a:buClr>
              <a:buSzPts val="2400"/>
              <a:buFont typeface="Arial"/>
              <a:buChar char="•"/>
            </a:pPr>
            <a:r>
              <a:rPr lang="en-US" sz="2400">
                <a:solidFill>
                  <a:schemeClr val="dk1"/>
                </a:solidFill>
                <a:latin typeface="Avenir"/>
                <a:ea typeface="Avenir"/>
                <a:cs typeface="Avenir"/>
                <a:sym typeface="Avenir"/>
              </a:rPr>
              <a:t>Adapting evidence-based interventions for the HIV context</a:t>
            </a:r>
            <a:endParaRPr/>
          </a:p>
          <a:p>
            <a:pPr marL="285750" marR="0" lvl="0" indent="-133350" algn="l" rtl="0">
              <a:spcBef>
                <a:spcPts val="0"/>
              </a:spcBef>
              <a:spcAft>
                <a:spcPts val="0"/>
              </a:spcAft>
              <a:buClr>
                <a:schemeClr val="dk1"/>
              </a:buClr>
              <a:buSzPts val="2400"/>
              <a:buFont typeface="Arial"/>
              <a:buNone/>
            </a:pPr>
            <a:endParaRPr sz="2400">
              <a:solidFill>
                <a:schemeClr val="dk1"/>
              </a:solidFill>
              <a:latin typeface="Avenir"/>
              <a:ea typeface="Avenir"/>
              <a:cs typeface="Avenir"/>
              <a:sym typeface="Avenir"/>
            </a:endParaRPr>
          </a:p>
          <a:p>
            <a:pPr marL="285750" marR="0" lvl="0" indent="-133350" algn="l" rtl="0">
              <a:spcBef>
                <a:spcPts val="0"/>
              </a:spcBef>
              <a:spcAft>
                <a:spcPts val="0"/>
              </a:spcAft>
              <a:buClr>
                <a:schemeClr val="dk1"/>
              </a:buClr>
              <a:buSzPts val="2400"/>
              <a:buFont typeface="Arial"/>
              <a:buNone/>
            </a:pPr>
            <a:endParaRPr sz="2400">
              <a:solidFill>
                <a:schemeClr val="dk1"/>
              </a:solidFill>
              <a:latin typeface="Avenir"/>
              <a:ea typeface="Avenir"/>
              <a:cs typeface="Avenir"/>
              <a:sym typeface="Avenir"/>
            </a:endParaRPr>
          </a:p>
          <a:p>
            <a:pPr marL="285750" marR="0" lvl="0" indent="-285750" algn="l" rtl="0">
              <a:spcBef>
                <a:spcPts val="0"/>
              </a:spcBef>
              <a:spcAft>
                <a:spcPts val="0"/>
              </a:spcAft>
              <a:buClr>
                <a:schemeClr val="dk1"/>
              </a:buClr>
              <a:buSzPts val="2400"/>
              <a:buFont typeface="Arial"/>
              <a:buChar char="•"/>
            </a:pPr>
            <a:r>
              <a:rPr lang="en-US" sz="2400">
                <a:solidFill>
                  <a:schemeClr val="dk1"/>
                </a:solidFill>
                <a:latin typeface="Avenir"/>
                <a:ea typeface="Avenir"/>
                <a:cs typeface="Avenir"/>
                <a:sym typeface="Avenir"/>
              </a:rPr>
              <a:t>New grant applications to design and test the implementation of new interventions to improve outcomes for caregivers and children</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Google Shape;480;p24"/>
          <p:cNvSpPr txBox="1">
            <a:spLocks noGrp="1"/>
          </p:cNvSpPr>
          <p:nvPr>
            <p:ph type="ctrTitle"/>
          </p:nvPr>
        </p:nvSpPr>
        <p:spPr>
          <a:xfrm>
            <a:off x="5761614" y="6029646"/>
            <a:ext cx="7239971" cy="1040942"/>
          </a:xfrm>
          <a:prstGeom prst="rect">
            <a:avLst/>
          </a:prstGeom>
          <a:noFill/>
          <a:ln>
            <a:noFill/>
          </a:ln>
        </p:spPr>
        <p:txBody>
          <a:bodyPr spcFirstLastPara="1" wrap="square" lIns="0" tIns="0" rIns="0" bIns="0" anchor="ctr" anchorCtr="0">
            <a:normAutofit/>
          </a:bodyPr>
          <a:lstStyle/>
          <a:p>
            <a:pPr marL="0" lvl="0" indent="0" algn="l" rtl="0">
              <a:lnSpc>
                <a:spcPct val="100000"/>
              </a:lnSpc>
              <a:spcBef>
                <a:spcPts val="0"/>
              </a:spcBef>
              <a:spcAft>
                <a:spcPts val="0"/>
              </a:spcAft>
              <a:buClr>
                <a:schemeClr val="lt1"/>
              </a:buClr>
              <a:buSzPts val="3200"/>
              <a:buFont typeface="Avenir"/>
              <a:buNone/>
            </a:pPr>
            <a:r>
              <a:rPr lang="en-US" sz="3200">
                <a:solidFill>
                  <a:schemeClr val="lt1"/>
                </a:solidFill>
              </a:rPr>
              <a:t>MY ALL-STAR TEAM</a:t>
            </a:r>
            <a:endParaRPr/>
          </a:p>
        </p:txBody>
      </p:sp>
      <p:pic>
        <p:nvPicPr>
          <p:cNvPr id="481" name="Google Shape;481;p24" descr="Blue abstract background"/>
          <p:cNvPicPr preferRelativeResize="0"/>
          <p:nvPr/>
        </p:nvPicPr>
        <p:blipFill rotWithShape="1">
          <a:blip r:embed="rId3">
            <a:alphaModFix/>
          </a:blip>
          <a:srcRect t="3382" r="-2" b="21547"/>
          <a:stretch/>
        </p:blipFill>
        <p:spPr>
          <a:xfrm>
            <a:off x="0" y="1873"/>
            <a:ext cx="12202146" cy="6856127"/>
          </a:xfrm>
          <a:prstGeom prst="rect">
            <a:avLst/>
          </a:prstGeom>
          <a:noFill/>
          <a:ln>
            <a:noFill/>
          </a:ln>
        </p:spPr>
      </p:pic>
      <p:sp>
        <p:nvSpPr>
          <p:cNvPr id="482" name="Google Shape;482;p24"/>
          <p:cNvSpPr txBox="1"/>
          <p:nvPr/>
        </p:nvSpPr>
        <p:spPr>
          <a:xfrm>
            <a:off x="188254" y="60076"/>
            <a:ext cx="3885615"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800" b="1">
                <a:solidFill>
                  <a:schemeClr val="dk1"/>
                </a:solidFill>
                <a:latin typeface="Avenir"/>
                <a:ea typeface="Avenir"/>
                <a:cs typeface="Avenir"/>
                <a:sym typeface="Avenir"/>
              </a:rPr>
              <a:t>THANK YOU</a:t>
            </a:r>
            <a:endParaRPr/>
          </a:p>
        </p:txBody>
      </p:sp>
      <p:sp>
        <p:nvSpPr>
          <p:cNvPr id="483" name="Google Shape;483;p24"/>
          <p:cNvSpPr txBox="1"/>
          <p:nvPr/>
        </p:nvSpPr>
        <p:spPr>
          <a:xfrm>
            <a:off x="4262123" y="113452"/>
            <a:ext cx="7473136"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1F8496"/>
                </a:solidFill>
                <a:latin typeface="Avenir"/>
                <a:ea typeface="Avenir"/>
                <a:cs typeface="Avenir"/>
                <a:sym typeface="Avenir"/>
              </a:rPr>
              <a:t>Research teams in Uganda, Kenya, and Botswana</a:t>
            </a:r>
            <a:endParaRPr sz="2000" b="1">
              <a:solidFill>
                <a:srgbClr val="1F8496"/>
              </a:solidFill>
              <a:latin typeface="Avenir"/>
              <a:ea typeface="Avenir"/>
              <a:cs typeface="Avenir"/>
              <a:sym typeface="Avenir"/>
            </a:endParaRPr>
          </a:p>
        </p:txBody>
      </p:sp>
      <p:pic>
        <p:nvPicPr>
          <p:cNvPr id="484" name="Google Shape;484;p24" descr="A person and a baby sitting at a table with a computer&#10;&#10;Description automatically generated with medium confidence"/>
          <p:cNvPicPr preferRelativeResize="0"/>
          <p:nvPr/>
        </p:nvPicPr>
        <p:blipFill rotWithShape="1">
          <a:blip r:embed="rId4">
            <a:alphaModFix/>
          </a:blip>
          <a:srcRect/>
          <a:stretch/>
        </p:blipFill>
        <p:spPr>
          <a:xfrm>
            <a:off x="840893" y="3557052"/>
            <a:ext cx="4244615" cy="3183461"/>
          </a:xfrm>
          <a:prstGeom prst="rect">
            <a:avLst/>
          </a:prstGeom>
          <a:noFill/>
          <a:ln>
            <a:noFill/>
          </a:ln>
        </p:spPr>
      </p:pic>
      <p:pic>
        <p:nvPicPr>
          <p:cNvPr id="485" name="Google Shape;485;p24" descr="A person and a child looking at a computer&#10;&#10;Description automatically generated with medium confidence"/>
          <p:cNvPicPr preferRelativeResize="0"/>
          <p:nvPr/>
        </p:nvPicPr>
        <p:blipFill rotWithShape="1">
          <a:blip r:embed="rId5">
            <a:alphaModFix/>
          </a:blip>
          <a:srcRect/>
          <a:stretch/>
        </p:blipFill>
        <p:spPr>
          <a:xfrm>
            <a:off x="298420" y="971359"/>
            <a:ext cx="2460096" cy="3280128"/>
          </a:xfrm>
          <a:prstGeom prst="rect">
            <a:avLst/>
          </a:prstGeom>
          <a:noFill/>
          <a:ln>
            <a:noFill/>
          </a:ln>
        </p:spPr>
      </p:pic>
      <p:pic>
        <p:nvPicPr>
          <p:cNvPr id="486" name="Google Shape;486;p24" descr="A group of people dancing&#10;&#10;Description automatically generated with low confidence"/>
          <p:cNvPicPr preferRelativeResize="0"/>
          <p:nvPr/>
        </p:nvPicPr>
        <p:blipFill rotWithShape="1">
          <a:blip r:embed="rId6">
            <a:alphaModFix/>
          </a:blip>
          <a:srcRect/>
          <a:stretch/>
        </p:blipFill>
        <p:spPr>
          <a:xfrm>
            <a:off x="8447401" y="817457"/>
            <a:ext cx="3492791" cy="3591179"/>
          </a:xfrm>
          <a:prstGeom prst="rect">
            <a:avLst/>
          </a:prstGeom>
          <a:noFill/>
          <a:ln>
            <a:noFill/>
          </a:ln>
        </p:spPr>
      </p:pic>
      <p:pic>
        <p:nvPicPr>
          <p:cNvPr id="487" name="Google Shape;487;p24"/>
          <p:cNvPicPr preferRelativeResize="0"/>
          <p:nvPr/>
        </p:nvPicPr>
        <p:blipFill rotWithShape="1">
          <a:blip r:embed="rId7">
            <a:alphaModFix/>
          </a:blip>
          <a:srcRect t="7535" b="8347"/>
          <a:stretch/>
        </p:blipFill>
        <p:spPr>
          <a:xfrm>
            <a:off x="5694967" y="4603623"/>
            <a:ext cx="6245225" cy="2136140"/>
          </a:xfrm>
          <a:prstGeom prst="rect">
            <a:avLst/>
          </a:prstGeom>
          <a:noFill/>
          <a:ln>
            <a:noFill/>
          </a:ln>
        </p:spPr>
      </p:pic>
      <p:pic>
        <p:nvPicPr>
          <p:cNvPr id="488" name="Google Shape;488;p24" descr="A person in a car with a group of elephants in the background&#10;&#10;Description automatically generated"/>
          <p:cNvPicPr preferRelativeResize="0"/>
          <p:nvPr/>
        </p:nvPicPr>
        <p:blipFill rotWithShape="1">
          <a:blip r:embed="rId8">
            <a:alphaModFix/>
          </a:blip>
          <a:srcRect/>
          <a:stretch/>
        </p:blipFill>
        <p:spPr>
          <a:xfrm>
            <a:off x="3621107" y="1056028"/>
            <a:ext cx="4147720" cy="311079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sp>
        <p:nvSpPr>
          <p:cNvPr id="494" name="Google Shape;494;p25"/>
          <p:cNvSpPr txBox="1"/>
          <p:nvPr/>
        </p:nvSpPr>
        <p:spPr>
          <a:xfrm>
            <a:off x="188254" y="60076"/>
            <a:ext cx="3885615"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800" b="1">
                <a:solidFill>
                  <a:schemeClr val="dk1"/>
                </a:solidFill>
                <a:latin typeface="Avenir"/>
                <a:ea typeface="Avenir"/>
                <a:cs typeface="Avenir"/>
                <a:sym typeface="Avenir"/>
              </a:rPr>
              <a:t>THANK YOU</a:t>
            </a:r>
            <a:endParaRPr/>
          </a:p>
        </p:txBody>
      </p:sp>
      <p:pic>
        <p:nvPicPr>
          <p:cNvPr id="495" name="Google Shape;495;p25" descr="Principles of STI/HIV Research and Public Health Practice Course"/>
          <p:cNvPicPr preferRelativeResize="0"/>
          <p:nvPr/>
        </p:nvPicPr>
        <p:blipFill rotWithShape="1">
          <a:blip r:embed="rId3">
            <a:alphaModFix/>
          </a:blip>
          <a:srcRect/>
          <a:stretch/>
        </p:blipFill>
        <p:spPr>
          <a:xfrm>
            <a:off x="7563519" y="4706371"/>
            <a:ext cx="4069483" cy="1282004"/>
          </a:xfrm>
          <a:prstGeom prst="rect">
            <a:avLst/>
          </a:prstGeom>
          <a:noFill/>
          <a:ln>
            <a:noFill/>
          </a:ln>
        </p:spPr>
      </p:pic>
      <p:pic>
        <p:nvPicPr>
          <p:cNvPr id="496" name="Google Shape;496;p25" descr="A picture containing text, tableware, plate, dishware&#10;&#10;Description automatically generated"/>
          <p:cNvPicPr preferRelativeResize="0"/>
          <p:nvPr/>
        </p:nvPicPr>
        <p:blipFill rotWithShape="1">
          <a:blip r:embed="rId4">
            <a:alphaModFix/>
          </a:blip>
          <a:srcRect/>
          <a:stretch/>
        </p:blipFill>
        <p:spPr>
          <a:xfrm>
            <a:off x="327737" y="1764145"/>
            <a:ext cx="5588000" cy="1066800"/>
          </a:xfrm>
          <a:prstGeom prst="rect">
            <a:avLst/>
          </a:prstGeom>
          <a:noFill/>
          <a:ln>
            <a:noFill/>
          </a:ln>
        </p:spPr>
      </p:pic>
      <p:pic>
        <p:nvPicPr>
          <p:cNvPr id="497" name="Google Shape;497;p25"/>
          <p:cNvPicPr preferRelativeResize="0"/>
          <p:nvPr/>
        </p:nvPicPr>
        <p:blipFill rotWithShape="1">
          <a:blip r:embed="rId5">
            <a:alphaModFix/>
          </a:blip>
          <a:srcRect/>
          <a:stretch/>
        </p:blipFill>
        <p:spPr>
          <a:xfrm>
            <a:off x="349730" y="3234976"/>
            <a:ext cx="3855943" cy="1019277"/>
          </a:xfrm>
          <a:prstGeom prst="rect">
            <a:avLst/>
          </a:prstGeom>
          <a:solidFill>
            <a:schemeClr val="lt1"/>
          </a:solidFill>
          <a:ln>
            <a:noFill/>
          </a:ln>
        </p:spPr>
      </p:pic>
      <p:pic>
        <p:nvPicPr>
          <p:cNvPr id="498" name="Google Shape;498;p25" descr="NICHD Logo - LogoDix"/>
          <p:cNvPicPr preferRelativeResize="0"/>
          <p:nvPr/>
        </p:nvPicPr>
        <p:blipFill rotWithShape="1">
          <a:blip r:embed="rId6">
            <a:alphaModFix/>
          </a:blip>
          <a:srcRect/>
          <a:stretch/>
        </p:blipFill>
        <p:spPr>
          <a:xfrm>
            <a:off x="327737" y="4560455"/>
            <a:ext cx="6865963" cy="1282004"/>
          </a:xfrm>
          <a:prstGeom prst="rect">
            <a:avLst/>
          </a:prstGeom>
          <a:noFill/>
          <a:ln>
            <a:noFill/>
          </a:ln>
        </p:spPr>
      </p:pic>
      <p:pic>
        <p:nvPicPr>
          <p:cNvPr id="499" name="Google Shape;499;p25" descr="Front Page | International Clinical Research Center"/>
          <p:cNvPicPr preferRelativeResize="0"/>
          <p:nvPr/>
        </p:nvPicPr>
        <p:blipFill rotWithShape="1">
          <a:blip r:embed="rId7">
            <a:alphaModFix/>
          </a:blip>
          <a:srcRect/>
          <a:stretch/>
        </p:blipFill>
        <p:spPr>
          <a:xfrm>
            <a:off x="6190498" y="3234976"/>
            <a:ext cx="5804243" cy="1234440"/>
          </a:xfrm>
          <a:prstGeom prst="rect">
            <a:avLst/>
          </a:prstGeom>
          <a:noFill/>
          <a:ln>
            <a:noFill/>
          </a:ln>
        </p:spPr>
      </p:pic>
      <p:pic>
        <p:nvPicPr>
          <p:cNvPr id="500" name="Google Shape;500;p25" descr="Global WACh"/>
          <p:cNvPicPr preferRelativeResize="0"/>
          <p:nvPr/>
        </p:nvPicPr>
        <p:blipFill rotWithShape="1">
          <a:blip r:embed="rId8">
            <a:alphaModFix/>
          </a:blip>
          <a:srcRect/>
          <a:stretch/>
        </p:blipFill>
        <p:spPr>
          <a:xfrm>
            <a:off x="6977938" y="1507506"/>
            <a:ext cx="4133226" cy="2169944"/>
          </a:xfrm>
          <a:prstGeom prst="rect">
            <a:avLst/>
          </a:prstGeom>
          <a:noFill/>
          <a:ln>
            <a:noFill/>
          </a:ln>
        </p:spPr>
      </p:pic>
      <p:pic>
        <p:nvPicPr>
          <p:cNvPr id="501" name="Google Shape;501;p25" descr="Logo&#10;&#10;Description automatically generated"/>
          <p:cNvPicPr preferRelativeResize="0"/>
          <p:nvPr/>
        </p:nvPicPr>
        <p:blipFill rotWithShape="1">
          <a:blip r:embed="rId9">
            <a:alphaModFix/>
          </a:blip>
          <a:srcRect/>
          <a:stretch/>
        </p:blipFill>
        <p:spPr>
          <a:xfrm>
            <a:off x="7196663" y="891073"/>
            <a:ext cx="4069484" cy="79438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pic>
        <p:nvPicPr>
          <p:cNvPr id="507" name="Google Shape;507;p26" descr="Blue abstract background"/>
          <p:cNvPicPr preferRelativeResize="0"/>
          <p:nvPr/>
        </p:nvPicPr>
        <p:blipFill rotWithShape="1">
          <a:blip r:embed="rId3">
            <a:alphaModFix/>
          </a:blip>
          <a:srcRect t="3382" r="-2" b="21547"/>
          <a:stretch/>
        </p:blipFill>
        <p:spPr>
          <a:xfrm>
            <a:off x="-5" y="4175"/>
            <a:ext cx="12205456" cy="7902559"/>
          </a:xfrm>
          <a:prstGeom prst="rect">
            <a:avLst/>
          </a:prstGeom>
          <a:noFill/>
          <a:ln>
            <a:noFill/>
          </a:ln>
        </p:spPr>
      </p:pic>
      <p:pic>
        <p:nvPicPr>
          <p:cNvPr id="508" name="Google Shape;508;p26" descr="A picture containing person, outdoor, ground, group&#10;&#10;Description automatically generated"/>
          <p:cNvPicPr preferRelativeResize="0"/>
          <p:nvPr/>
        </p:nvPicPr>
        <p:blipFill rotWithShape="1">
          <a:blip r:embed="rId4">
            <a:alphaModFix/>
          </a:blip>
          <a:srcRect/>
          <a:stretch/>
        </p:blipFill>
        <p:spPr>
          <a:xfrm>
            <a:off x="0" y="-1"/>
            <a:ext cx="12205451" cy="7919889"/>
          </a:xfrm>
          <a:prstGeom prst="rect">
            <a:avLst/>
          </a:prstGeom>
          <a:noFill/>
          <a:ln>
            <a:noFill/>
          </a:ln>
        </p:spPr>
      </p:pic>
      <p:sp>
        <p:nvSpPr>
          <p:cNvPr id="509" name="Google Shape;509;p26"/>
          <p:cNvSpPr txBox="1"/>
          <p:nvPr/>
        </p:nvSpPr>
        <p:spPr>
          <a:xfrm>
            <a:off x="3774909" y="130327"/>
            <a:ext cx="9524010"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6000" b="1">
                <a:solidFill>
                  <a:schemeClr val="dk1"/>
                </a:solidFill>
                <a:latin typeface="Avenir"/>
                <a:ea typeface="Avenir"/>
                <a:cs typeface="Avenir"/>
                <a:sym typeface="Avenir"/>
              </a:rPr>
              <a:t>Thank you!</a:t>
            </a:r>
            <a:endParaRPr/>
          </a:p>
        </p:txBody>
      </p:sp>
      <p:sp>
        <p:nvSpPr>
          <p:cNvPr id="510" name="Google Shape;510;p26"/>
          <p:cNvSpPr/>
          <p:nvPr/>
        </p:nvSpPr>
        <p:spPr>
          <a:xfrm>
            <a:off x="952500" y="0"/>
            <a:ext cx="10287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venir"/>
              <a:ea typeface="Avenir"/>
              <a:cs typeface="Avenir"/>
              <a:sym typeface="Avenir"/>
            </a:endParaRPr>
          </a:p>
        </p:txBody>
      </p:sp>
      <p:sp>
        <p:nvSpPr>
          <p:cNvPr id="511" name="Google Shape;511;p26"/>
          <p:cNvSpPr txBox="1"/>
          <p:nvPr/>
        </p:nvSpPr>
        <p:spPr>
          <a:xfrm>
            <a:off x="9529092" y="6389119"/>
            <a:ext cx="2662908"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i="1">
                <a:solidFill>
                  <a:schemeClr val="lt1"/>
                </a:solidFill>
                <a:latin typeface="Avenir"/>
                <a:ea typeface="Avenir"/>
                <a:cs typeface="Avenir"/>
                <a:sym typeface="Avenir"/>
              </a:rPr>
              <a:t>Photo by Michelle Bulterys</a:t>
            </a:r>
            <a:endParaRPr/>
          </a:p>
        </p:txBody>
      </p:sp>
      <p:sp>
        <p:nvSpPr>
          <p:cNvPr id="512" name="Google Shape;512;p26"/>
          <p:cNvSpPr txBox="1"/>
          <p:nvPr/>
        </p:nvSpPr>
        <p:spPr>
          <a:xfrm>
            <a:off x="4191921" y="1112885"/>
            <a:ext cx="3808158"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u="sng">
                <a:solidFill>
                  <a:schemeClr val="dk1"/>
                </a:solidFill>
                <a:latin typeface="Avenir"/>
                <a:ea typeface="Avenir"/>
                <a:cs typeface="Avenir"/>
                <a:sym typeface="Avenir"/>
                <a:hlinkClick r:id="rId5">
                  <a:extLst>
                    <a:ext uri="{A12FA001-AC4F-418D-AE19-62706E023703}">
                      <ahyp:hlinkClr xmlns:ahyp="http://schemas.microsoft.com/office/drawing/2018/hyperlinkcolor" val="tx"/>
                    </a:ext>
                  </a:extLst>
                </a:hlinkClick>
              </a:rPr>
              <a:t>mbult@uw.edu</a:t>
            </a:r>
            <a:r>
              <a:rPr lang="en-US" sz="4000">
                <a:solidFill>
                  <a:schemeClr val="dk1"/>
                </a:solidFill>
                <a:latin typeface="Avenir"/>
                <a:ea typeface="Avenir"/>
                <a:cs typeface="Avenir"/>
                <a:sym typeface="Avenir"/>
              </a:rPr>
              <a:t>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pic>
        <p:nvPicPr>
          <p:cNvPr id="118" name="Google Shape;118;p3" descr="A map of africa with red and grey shades&#10;&#10;Description automatically generated"/>
          <p:cNvPicPr preferRelativeResize="0"/>
          <p:nvPr/>
        </p:nvPicPr>
        <p:blipFill rotWithShape="1">
          <a:blip r:embed="rId3">
            <a:alphaModFix/>
          </a:blip>
          <a:srcRect/>
          <a:stretch/>
        </p:blipFill>
        <p:spPr>
          <a:xfrm>
            <a:off x="-227751" y="1207628"/>
            <a:ext cx="4002168" cy="4894254"/>
          </a:xfrm>
          <a:prstGeom prst="rect">
            <a:avLst/>
          </a:prstGeom>
          <a:noFill/>
          <a:ln>
            <a:noFill/>
          </a:ln>
        </p:spPr>
      </p:pic>
      <p:sp>
        <p:nvSpPr>
          <p:cNvPr id="119" name="Google Shape;119;p3"/>
          <p:cNvSpPr txBox="1"/>
          <p:nvPr/>
        </p:nvSpPr>
        <p:spPr>
          <a:xfrm>
            <a:off x="253262" y="747621"/>
            <a:ext cx="3456395"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chemeClr val="dk1"/>
                </a:solidFill>
                <a:latin typeface="Arial"/>
                <a:ea typeface="Arial"/>
                <a:cs typeface="Arial"/>
                <a:sym typeface="Arial"/>
              </a:rPr>
              <a:t>Prevalence of HIV exposure, 2024</a:t>
            </a:r>
            <a:endParaRPr/>
          </a:p>
        </p:txBody>
      </p:sp>
      <p:sp>
        <p:nvSpPr>
          <p:cNvPr id="120" name="Google Shape;120;p3"/>
          <p:cNvSpPr txBox="1"/>
          <p:nvPr/>
        </p:nvSpPr>
        <p:spPr>
          <a:xfrm>
            <a:off x="4281563" y="747621"/>
            <a:ext cx="7485511" cy="338554"/>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chemeClr val="dk1"/>
                </a:solidFill>
                <a:latin typeface="Arial"/>
                <a:ea typeface="Arial"/>
                <a:cs typeface="Arial"/>
                <a:sym typeface="Arial"/>
              </a:rPr>
              <a:t>Population size and prevalence among children &lt;15 years, by country, 2024</a:t>
            </a:r>
            <a:endParaRPr/>
          </a:p>
        </p:txBody>
      </p:sp>
      <p:sp>
        <p:nvSpPr>
          <p:cNvPr id="121" name="Google Shape;121;p3"/>
          <p:cNvSpPr txBox="1"/>
          <p:nvPr/>
        </p:nvSpPr>
        <p:spPr>
          <a:xfrm>
            <a:off x="7847012" y="6477754"/>
            <a:ext cx="437651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i="1">
                <a:solidFill>
                  <a:schemeClr val="dk1"/>
                </a:solidFill>
                <a:latin typeface="Arial"/>
                <a:ea typeface="Arial"/>
                <a:cs typeface="Arial"/>
                <a:sym typeface="Arial"/>
              </a:rPr>
              <a:t>UNAIDS figures by Michelle Bulterys and Mary Mahy</a:t>
            </a:r>
            <a:endParaRPr/>
          </a:p>
        </p:txBody>
      </p:sp>
      <p:sp>
        <p:nvSpPr>
          <p:cNvPr id="122" name="Google Shape;122;p3"/>
          <p:cNvSpPr txBox="1"/>
          <p:nvPr/>
        </p:nvSpPr>
        <p:spPr>
          <a:xfrm>
            <a:off x="-2042556" y="2470068"/>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Avenir"/>
              <a:ea typeface="Avenir"/>
              <a:cs typeface="Avenir"/>
              <a:sym typeface="Avenir"/>
            </a:endParaRPr>
          </a:p>
        </p:txBody>
      </p:sp>
      <p:sp>
        <p:nvSpPr>
          <p:cNvPr id="123" name="Google Shape;123;p3"/>
          <p:cNvSpPr txBox="1"/>
          <p:nvPr/>
        </p:nvSpPr>
        <p:spPr>
          <a:xfrm>
            <a:off x="119796" y="72469"/>
            <a:ext cx="6998134"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1F8496"/>
                </a:solidFill>
                <a:latin typeface="Avenir"/>
                <a:ea typeface="Avenir"/>
                <a:cs typeface="Avenir"/>
                <a:sym typeface="Avenir"/>
              </a:rPr>
              <a:t>Prevalence by countries with high HIV burden</a:t>
            </a:r>
            <a:endParaRPr/>
          </a:p>
        </p:txBody>
      </p:sp>
      <p:cxnSp>
        <p:nvCxnSpPr>
          <p:cNvPr id="124" name="Google Shape;124;p3"/>
          <p:cNvCxnSpPr/>
          <p:nvPr/>
        </p:nvCxnSpPr>
        <p:spPr>
          <a:xfrm>
            <a:off x="188843" y="626167"/>
            <a:ext cx="11897140" cy="0"/>
          </a:xfrm>
          <a:prstGeom prst="straightConnector1">
            <a:avLst/>
          </a:prstGeom>
          <a:noFill/>
          <a:ln w="12700" cap="flat" cmpd="sng">
            <a:solidFill>
              <a:srgbClr val="1F8496"/>
            </a:solidFill>
            <a:prstDash val="solid"/>
            <a:miter lim="800000"/>
            <a:headEnd type="none" w="sm" len="sm"/>
            <a:tailEnd type="none" w="sm" len="sm"/>
          </a:ln>
        </p:spPr>
      </p:cxnSp>
      <p:sp>
        <p:nvSpPr>
          <p:cNvPr id="125" name="Google Shape;125;p3"/>
          <p:cNvSpPr txBox="1"/>
          <p:nvPr/>
        </p:nvSpPr>
        <p:spPr>
          <a:xfrm>
            <a:off x="615798" y="5980652"/>
            <a:ext cx="2731324" cy="369332"/>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Avenir"/>
              <a:ea typeface="Avenir"/>
              <a:cs typeface="Avenir"/>
              <a:sym typeface="Avenir"/>
            </a:endParaRPr>
          </a:p>
        </p:txBody>
      </p:sp>
      <p:pic>
        <p:nvPicPr>
          <p:cNvPr id="126" name="Google Shape;126;p3" descr="Chart, histogram&#10;&#10;Description automatically generated"/>
          <p:cNvPicPr preferRelativeResize="0"/>
          <p:nvPr/>
        </p:nvPicPr>
        <p:blipFill rotWithShape="1">
          <a:blip r:embed="rId4">
            <a:alphaModFix/>
          </a:blip>
          <a:srcRect r="3404"/>
          <a:stretch/>
        </p:blipFill>
        <p:spPr>
          <a:xfrm>
            <a:off x="3410112" y="1229529"/>
            <a:ext cx="8546368" cy="4759712"/>
          </a:xfrm>
          <a:prstGeom prst="rect">
            <a:avLst/>
          </a:prstGeom>
          <a:noFill/>
          <a:ln>
            <a:noFill/>
          </a:ln>
        </p:spPr>
      </p:pic>
      <p:sp>
        <p:nvSpPr>
          <p:cNvPr id="127" name="Google Shape;127;p3"/>
          <p:cNvSpPr txBox="1"/>
          <p:nvPr/>
        </p:nvSpPr>
        <p:spPr>
          <a:xfrm rot="5400000">
            <a:off x="11248436" y="3244334"/>
            <a:ext cx="1382943"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venir"/>
                <a:ea typeface="Avenir"/>
                <a:cs typeface="Avenir"/>
                <a:sym typeface="Avenir"/>
              </a:rPr>
              <a:t>Prevalence </a:t>
            </a:r>
            <a:endParaRPr/>
          </a:p>
        </p:txBody>
      </p:sp>
      <p:sp>
        <p:nvSpPr>
          <p:cNvPr id="128" name="Google Shape;128;p3"/>
          <p:cNvSpPr/>
          <p:nvPr/>
        </p:nvSpPr>
        <p:spPr>
          <a:xfrm>
            <a:off x="3410112" y="2444310"/>
            <a:ext cx="299545" cy="958932"/>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venir"/>
              <a:ea typeface="Avenir"/>
              <a:cs typeface="Avenir"/>
              <a:sym typeface="Aveni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pSp>
        <p:nvGrpSpPr>
          <p:cNvPr id="134" name="Google Shape;134;p4"/>
          <p:cNvGrpSpPr/>
          <p:nvPr/>
        </p:nvGrpSpPr>
        <p:grpSpPr>
          <a:xfrm>
            <a:off x="406588" y="2580785"/>
            <a:ext cx="6607215" cy="4732578"/>
            <a:chOff x="323321" y="457585"/>
            <a:chExt cx="6607215" cy="4699445"/>
          </a:xfrm>
        </p:grpSpPr>
        <p:sp>
          <p:nvSpPr>
            <p:cNvPr id="135" name="Google Shape;135;p4"/>
            <p:cNvSpPr/>
            <p:nvPr/>
          </p:nvSpPr>
          <p:spPr>
            <a:xfrm>
              <a:off x="335722" y="1170641"/>
              <a:ext cx="6472851" cy="2709379"/>
            </a:xfrm>
            <a:prstGeom prst="rect">
              <a:avLst/>
            </a:prstGeom>
            <a:solidFill>
              <a:srgbClr val="D1F4D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venir"/>
                <a:ea typeface="Avenir"/>
                <a:cs typeface="Avenir"/>
                <a:sym typeface="Avenir"/>
              </a:endParaRPr>
            </a:p>
          </p:txBody>
        </p:sp>
        <p:sp>
          <p:nvSpPr>
            <p:cNvPr id="136" name="Google Shape;136;p4"/>
            <p:cNvSpPr txBox="1"/>
            <p:nvPr/>
          </p:nvSpPr>
          <p:spPr>
            <a:xfrm>
              <a:off x="323321" y="457585"/>
              <a:ext cx="6607215" cy="4699445"/>
            </a:xfrm>
            <a:prstGeom prst="rect">
              <a:avLst/>
            </a:prstGeom>
            <a:noFill/>
            <a:ln>
              <a:noFill/>
            </a:ln>
          </p:spPr>
          <p:txBody>
            <a:bodyPr spcFirstLastPara="1" wrap="square" lIns="91425" tIns="45700" rIns="91425" bIns="45700" anchor="t" anchorCtr="0">
              <a:spAutoFit/>
            </a:bodyPr>
            <a:lstStyle/>
            <a:p>
              <a:pPr marL="0" marR="0" lvl="0" indent="0" algn="l" rtl="0">
                <a:lnSpc>
                  <a:spcPct val="200000"/>
                </a:lnSpc>
                <a:spcBef>
                  <a:spcPts val="0"/>
                </a:spcBef>
                <a:spcAft>
                  <a:spcPts val="0"/>
                </a:spcAft>
                <a:buNone/>
              </a:pPr>
              <a:endParaRPr sz="2200">
                <a:solidFill>
                  <a:schemeClr val="dk1"/>
                </a:solidFill>
                <a:latin typeface="Avenir"/>
                <a:ea typeface="Avenir"/>
                <a:cs typeface="Avenir"/>
                <a:sym typeface="Avenir"/>
              </a:endParaRPr>
            </a:p>
            <a:p>
              <a:pPr marL="0" marR="0" lvl="0" indent="0" algn="l" rtl="0">
                <a:lnSpc>
                  <a:spcPct val="200000"/>
                </a:lnSpc>
                <a:spcBef>
                  <a:spcPts val="0"/>
                </a:spcBef>
                <a:spcAft>
                  <a:spcPts val="0"/>
                </a:spcAft>
                <a:buNone/>
              </a:pPr>
              <a:r>
                <a:rPr lang="en-US" sz="2200" b="1">
                  <a:solidFill>
                    <a:schemeClr val="dk1"/>
                  </a:solidFill>
                  <a:latin typeface="Avenir"/>
                  <a:ea typeface="Avenir"/>
                  <a:cs typeface="Avenir"/>
                  <a:sym typeface="Avenir"/>
                </a:rPr>
                <a:t>Most</a:t>
              </a:r>
              <a:r>
                <a:rPr lang="en-US" sz="2200">
                  <a:solidFill>
                    <a:schemeClr val="dk1"/>
                  </a:solidFill>
                  <a:latin typeface="Avenir"/>
                  <a:ea typeface="Avenir"/>
                  <a:cs typeface="Avenir"/>
                  <a:sym typeface="Avenir"/>
                </a:rPr>
                <a:t>, but not all, studies have found that children who are HIV-exposed and not living with HIV have </a:t>
              </a:r>
              <a:r>
                <a:rPr lang="en-US" sz="2200" b="1">
                  <a:solidFill>
                    <a:schemeClr val="dk1"/>
                  </a:solidFill>
                  <a:latin typeface="Avenir"/>
                  <a:ea typeface="Avenir"/>
                  <a:cs typeface="Avenir"/>
                  <a:sym typeface="Avenir"/>
                </a:rPr>
                <a:t>poorer neurodevelopment outcomes </a:t>
              </a:r>
              <a:r>
                <a:rPr lang="en-US" sz="2200">
                  <a:solidFill>
                    <a:schemeClr val="dk1"/>
                  </a:solidFill>
                  <a:latin typeface="Avenir"/>
                  <a:ea typeface="Avenir"/>
                  <a:cs typeface="Avenir"/>
                  <a:sym typeface="Avenir"/>
                </a:rPr>
                <a:t>compared to children who are not HIV exposed</a:t>
              </a:r>
              <a:endParaRPr/>
            </a:p>
            <a:p>
              <a:pPr marL="285750" marR="0" lvl="0" indent="-146050" algn="l" rtl="0">
                <a:lnSpc>
                  <a:spcPct val="200000"/>
                </a:lnSpc>
                <a:spcBef>
                  <a:spcPts val="0"/>
                </a:spcBef>
                <a:spcAft>
                  <a:spcPts val="0"/>
                </a:spcAft>
                <a:buClr>
                  <a:schemeClr val="dk1"/>
                </a:buClr>
                <a:buSzPts val="2200"/>
                <a:buFont typeface="Arial"/>
                <a:buNone/>
              </a:pPr>
              <a:endParaRPr sz="2200">
                <a:solidFill>
                  <a:schemeClr val="dk1"/>
                </a:solidFill>
                <a:latin typeface="Avenir"/>
                <a:ea typeface="Avenir"/>
                <a:cs typeface="Avenir"/>
                <a:sym typeface="Avenir"/>
              </a:endParaRPr>
            </a:p>
            <a:p>
              <a:pPr marL="285750" marR="0" lvl="0" indent="-146050" algn="l" rtl="0">
                <a:lnSpc>
                  <a:spcPct val="200000"/>
                </a:lnSpc>
                <a:spcBef>
                  <a:spcPts val="0"/>
                </a:spcBef>
                <a:spcAft>
                  <a:spcPts val="0"/>
                </a:spcAft>
                <a:buClr>
                  <a:schemeClr val="dk1"/>
                </a:buClr>
                <a:buSzPts val="2200"/>
                <a:buFont typeface="Arial"/>
                <a:buNone/>
              </a:pPr>
              <a:endParaRPr sz="2200">
                <a:solidFill>
                  <a:schemeClr val="dk1"/>
                </a:solidFill>
                <a:latin typeface="Avenir"/>
                <a:ea typeface="Avenir"/>
                <a:cs typeface="Avenir"/>
                <a:sym typeface="Avenir"/>
              </a:endParaRPr>
            </a:p>
          </p:txBody>
        </p:sp>
      </p:grpSp>
      <p:sp>
        <p:nvSpPr>
          <p:cNvPr id="137" name="Google Shape;137;p4"/>
          <p:cNvSpPr txBox="1"/>
          <p:nvPr/>
        </p:nvSpPr>
        <p:spPr>
          <a:xfrm>
            <a:off x="119796" y="72469"/>
            <a:ext cx="1145538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1F8496"/>
                </a:solidFill>
                <a:latin typeface="Avenir"/>
                <a:ea typeface="Avenir"/>
                <a:cs typeface="Avenir"/>
                <a:sym typeface="Avenir"/>
              </a:rPr>
              <a:t>Signals of poorer neurodevelopment among children who are HIV-exposed </a:t>
            </a:r>
            <a:endParaRPr/>
          </a:p>
        </p:txBody>
      </p:sp>
      <p:cxnSp>
        <p:nvCxnSpPr>
          <p:cNvPr id="138" name="Google Shape;138;p4"/>
          <p:cNvCxnSpPr/>
          <p:nvPr/>
        </p:nvCxnSpPr>
        <p:spPr>
          <a:xfrm>
            <a:off x="188843" y="626167"/>
            <a:ext cx="11897140" cy="0"/>
          </a:xfrm>
          <a:prstGeom prst="straightConnector1">
            <a:avLst/>
          </a:prstGeom>
          <a:noFill/>
          <a:ln w="12700" cap="flat" cmpd="sng">
            <a:solidFill>
              <a:srgbClr val="1F8496"/>
            </a:solidFill>
            <a:prstDash val="solid"/>
            <a:miter lim="800000"/>
            <a:headEnd type="none" w="sm" len="sm"/>
            <a:tailEnd type="none" w="sm" len="sm"/>
          </a:ln>
        </p:spPr>
      </p:cxnSp>
      <p:pic>
        <p:nvPicPr>
          <p:cNvPr id="139" name="Google Shape;139;p4"/>
          <p:cNvPicPr preferRelativeResize="0"/>
          <p:nvPr/>
        </p:nvPicPr>
        <p:blipFill rotWithShape="1">
          <a:blip r:embed="rId3">
            <a:alphaModFix/>
          </a:blip>
          <a:srcRect/>
          <a:stretch/>
        </p:blipFill>
        <p:spPr>
          <a:xfrm>
            <a:off x="7317956" y="681196"/>
            <a:ext cx="4535557" cy="5649829"/>
          </a:xfrm>
          <a:prstGeom prst="rect">
            <a:avLst/>
          </a:prstGeom>
          <a:noFill/>
          <a:ln>
            <a:noFill/>
          </a:ln>
        </p:spPr>
      </p:pic>
      <p:sp>
        <p:nvSpPr>
          <p:cNvPr id="140" name="Google Shape;140;p4"/>
          <p:cNvSpPr txBox="1"/>
          <p:nvPr/>
        </p:nvSpPr>
        <p:spPr>
          <a:xfrm>
            <a:off x="8311386" y="6444963"/>
            <a:ext cx="3880614"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dk1"/>
                </a:solidFill>
                <a:latin typeface="Avenir"/>
                <a:ea typeface="Avenir"/>
                <a:cs typeface="Avenir"/>
                <a:sym typeface="Avenir"/>
              </a:rPr>
              <a:t>Wedderburn et al. </a:t>
            </a:r>
            <a:r>
              <a:rPr lang="en-US" sz="1400" i="1">
                <a:solidFill>
                  <a:schemeClr val="dk1"/>
                </a:solidFill>
                <a:latin typeface="Avenir"/>
                <a:ea typeface="Avenir"/>
                <a:cs typeface="Avenir"/>
                <a:sym typeface="Avenir"/>
              </a:rPr>
              <a:t>Lancet Ch Ad Health, 2022</a:t>
            </a:r>
            <a:endParaRPr/>
          </a:p>
        </p:txBody>
      </p:sp>
      <p:pic>
        <p:nvPicPr>
          <p:cNvPr id="141" name="Google Shape;141;p4" descr="Dr Catherine Wedderburn | Neuroscience Institute"/>
          <p:cNvPicPr preferRelativeResize="0"/>
          <p:nvPr/>
        </p:nvPicPr>
        <p:blipFill rotWithShape="1">
          <a:blip r:embed="rId4">
            <a:alphaModFix/>
          </a:blip>
          <a:srcRect/>
          <a:stretch/>
        </p:blipFill>
        <p:spPr>
          <a:xfrm>
            <a:off x="2882591" y="933020"/>
            <a:ext cx="1351398" cy="1351398"/>
          </a:xfrm>
          <a:prstGeom prst="rect">
            <a:avLst/>
          </a:prstGeom>
          <a:noFill/>
          <a:ln>
            <a:noFill/>
          </a:ln>
        </p:spPr>
      </p:pic>
      <p:sp>
        <p:nvSpPr>
          <p:cNvPr id="142" name="Google Shape;142;p4"/>
          <p:cNvSpPr txBox="1"/>
          <p:nvPr/>
        </p:nvSpPr>
        <p:spPr>
          <a:xfrm>
            <a:off x="2024162" y="2319175"/>
            <a:ext cx="3041987"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a:solidFill>
                  <a:schemeClr val="dk1"/>
                </a:solidFill>
                <a:latin typeface="Avenir"/>
                <a:ea typeface="Avenir"/>
                <a:cs typeface="Avenir"/>
                <a:sym typeface="Avenir"/>
              </a:rPr>
              <a:t>Catherine Wedderburn, MD, PhD</a:t>
            </a:r>
            <a:endParaRPr sz="1400" b="1">
              <a:solidFill>
                <a:schemeClr val="dk1"/>
              </a:solidFill>
              <a:highlight>
                <a:srgbClr val="FFFF00"/>
              </a:highlight>
              <a:latin typeface="Avenir"/>
              <a:ea typeface="Avenir"/>
              <a:cs typeface="Avenir"/>
              <a:sym typeface="Avenir"/>
            </a:endParaRPr>
          </a:p>
          <a:p>
            <a:pPr marL="0" marR="0" lvl="0" indent="0" algn="ctr" rtl="0">
              <a:spcBef>
                <a:spcPts val="0"/>
              </a:spcBef>
              <a:spcAft>
                <a:spcPts val="0"/>
              </a:spcAft>
              <a:buNone/>
            </a:pPr>
            <a:r>
              <a:rPr lang="en-US" sz="1400">
                <a:solidFill>
                  <a:schemeClr val="dk1"/>
                </a:solidFill>
                <a:latin typeface="Avenir"/>
                <a:ea typeface="Avenir"/>
                <a:cs typeface="Avenir"/>
                <a:sym typeface="Avenir"/>
              </a:rPr>
              <a:t>Univ. of Cape Town</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5"/>
          <p:cNvSpPr txBox="1"/>
          <p:nvPr/>
        </p:nvSpPr>
        <p:spPr>
          <a:xfrm>
            <a:off x="-2042556" y="2470068"/>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Avenir"/>
              <a:ea typeface="Avenir"/>
              <a:cs typeface="Avenir"/>
              <a:sym typeface="Avenir"/>
            </a:endParaRPr>
          </a:p>
        </p:txBody>
      </p:sp>
      <p:sp>
        <p:nvSpPr>
          <p:cNvPr id="149" name="Google Shape;149;p5"/>
          <p:cNvSpPr txBox="1"/>
          <p:nvPr/>
        </p:nvSpPr>
        <p:spPr>
          <a:xfrm>
            <a:off x="119796" y="72469"/>
            <a:ext cx="6644383"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1F8496"/>
                </a:solidFill>
                <a:latin typeface="Avenir"/>
                <a:ea typeface="Avenir"/>
                <a:cs typeface="Avenir"/>
                <a:sym typeface="Avenir"/>
              </a:rPr>
              <a:t>What factors influence neurodevelopment?</a:t>
            </a:r>
            <a:endParaRPr/>
          </a:p>
        </p:txBody>
      </p:sp>
      <p:cxnSp>
        <p:nvCxnSpPr>
          <p:cNvPr id="150" name="Google Shape;150;p5"/>
          <p:cNvCxnSpPr/>
          <p:nvPr/>
        </p:nvCxnSpPr>
        <p:spPr>
          <a:xfrm>
            <a:off x="188843" y="626167"/>
            <a:ext cx="11897140" cy="0"/>
          </a:xfrm>
          <a:prstGeom prst="straightConnector1">
            <a:avLst/>
          </a:prstGeom>
          <a:noFill/>
          <a:ln w="12700" cap="flat" cmpd="sng">
            <a:solidFill>
              <a:srgbClr val="1F8496"/>
            </a:solidFill>
            <a:prstDash val="solid"/>
            <a:miter lim="800000"/>
            <a:headEnd type="none" w="sm" len="sm"/>
            <a:tailEnd type="none" w="sm" len="sm"/>
          </a:ln>
        </p:spPr>
      </p:cxnSp>
      <p:pic>
        <p:nvPicPr>
          <p:cNvPr id="151" name="Google Shape;151;p5"/>
          <p:cNvPicPr preferRelativeResize="0"/>
          <p:nvPr/>
        </p:nvPicPr>
        <p:blipFill rotWithShape="1">
          <a:blip r:embed="rId3">
            <a:alphaModFix/>
          </a:blip>
          <a:srcRect/>
          <a:stretch/>
        </p:blipFill>
        <p:spPr>
          <a:xfrm>
            <a:off x="959104" y="665651"/>
            <a:ext cx="10199773" cy="5037944"/>
          </a:xfrm>
          <a:prstGeom prst="rect">
            <a:avLst/>
          </a:prstGeom>
          <a:noFill/>
          <a:ln>
            <a:noFill/>
          </a:ln>
        </p:spPr>
      </p:pic>
      <p:sp>
        <p:nvSpPr>
          <p:cNvPr id="152" name="Google Shape;152;p5"/>
          <p:cNvSpPr txBox="1"/>
          <p:nvPr/>
        </p:nvSpPr>
        <p:spPr>
          <a:xfrm>
            <a:off x="7504755" y="6456733"/>
            <a:ext cx="477066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dk1"/>
                </a:solidFill>
                <a:latin typeface="Avenir"/>
                <a:ea typeface="Avenir"/>
                <a:cs typeface="Avenir"/>
                <a:sym typeface="Avenir"/>
              </a:rPr>
              <a:t>Bulterys et al. </a:t>
            </a:r>
            <a:r>
              <a:rPr lang="en-US" sz="1400" i="1">
                <a:solidFill>
                  <a:schemeClr val="dk1"/>
                </a:solidFill>
                <a:latin typeface="Avenir"/>
                <a:ea typeface="Avenir"/>
                <a:cs typeface="Avenir"/>
                <a:sym typeface="Avenir"/>
              </a:rPr>
              <a:t>Journal of International AIDS Society, 2023</a:t>
            </a:r>
            <a:endParaRPr/>
          </a:p>
        </p:txBody>
      </p:sp>
      <p:sp>
        <p:nvSpPr>
          <p:cNvPr id="153" name="Google Shape;153;p5"/>
          <p:cNvSpPr/>
          <p:nvPr/>
        </p:nvSpPr>
        <p:spPr>
          <a:xfrm>
            <a:off x="9324304" y="1017431"/>
            <a:ext cx="656823" cy="23182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venir"/>
              <a:ea typeface="Avenir"/>
              <a:cs typeface="Avenir"/>
              <a:sym typeface="Avenir"/>
            </a:endParaRPr>
          </a:p>
        </p:txBody>
      </p:sp>
      <p:sp>
        <p:nvSpPr>
          <p:cNvPr id="154" name="Google Shape;154;p5"/>
          <p:cNvSpPr txBox="1"/>
          <p:nvPr/>
        </p:nvSpPr>
        <p:spPr>
          <a:xfrm>
            <a:off x="9295712" y="948675"/>
            <a:ext cx="649537"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rgbClr val="5A852C"/>
                </a:solidFill>
                <a:latin typeface="Arial"/>
                <a:ea typeface="Arial"/>
                <a:cs typeface="Arial"/>
                <a:sym typeface="Arial"/>
              </a:rPr>
              <a:t>Child</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6"/>
          <p:cNvSpPr txBox="1"/>
          <p:nvPr/>
        </p:nvSpPr>
        <p:spPr>
          <a:xfrm>
            <a:off x="-2042556" y="2470068"/>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Avenir"/>
              <a:ea typeface="Avenir"/>
              <a:cs typeface="Avenir"/>
              <a:sym typeface="Avenir"/>
            </a:endParaRPr>
          </a:p>
        </p:txBody>
      </p:sp>
      <p:sp>
        <p:nvSpPr>
          <p:cNvPr id="161" name="Google Shape;161;p6"/>
          <p:cNvSpPr txBox="1"/>
          <p:nvPr/>
        </p:nvSpPr>
        <p:spPr>
          <a:xfrm>
            <a:off x="119796" y="72469"/>
            <a:ext cx="7586949"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1F8496"/>
                </a:solidFill>
                <a:latin typeface="Avenir"/>
                <a:ea typeface="Avenir"/>
                <a:cs typeface="Avenir"/>
                <a:sym typeface="Avenir"/>
              </a:rPr>
              <a:t>What factors influence neurodevelopment?</a:t>
            </a:r>
            <a:endParaRPr/>
          </a:p>
        </p:txBody>
      </p:sp>
      <p:cxnSp>
        <p:nvCxnSpPr>
          <p:cNvPr id="162" name="Google Shape;162;p6"/>
          <p:cNvCxnSpPr/>
          <p:nvPr/>
        </p:nvCxnSpPr>
        <p:spPr>
          <a:xfrm>
            <a:off x="188843" y="626167"/>
            <a:ext cx="11897140" cy="0"/>
          </a:xfrm>
          <a:prstGeom prst="straightConnector1">
            <a:avLst/>
          </a:prstGeom>
          <a:noFill/>
          <a:ln w="12700" cap="flat" cmpd="sng">
            <a:solidFill>
              <a:srgbClr val="1F8496"/>
            </a:solidFill>
            <a:prstDash val="solid"/>
            <a:miter lim="800000"/>
            <a:headEnd type="none" w="sm" len="sm"/>
            <a:tailEnd type="none" w="sm" len="sm"/>
          </a:ln>
        </p:spPr>
      </p:cxnSp>
      <p:pic>
        <p:nvPicPr>
          <p:cNvPr id="163" name="Google Shape;163;p6"/>
          <p:cNvPicPr preferRelativeResize="0"/>
          <p:nvPr/>
        </p:nvPicPr>
        <p:blipFill rotWithShape="1">
          <a:blip r:embed="rId3">
            <a:alphaModFix/>
          </a:blip>
          <a:srcRect/>
          <a:stretch/>
        </p:blipFill>
        <p:spPr>
          <a:xfrm>
            <a:off x="825582" y="839361"/>
            <a:ext cx="10364826" cy="5119468"/>
          </a:xfrm>
          <a:prstGeom prst="rect">
            <a:avLst/>
          </a:prstGeom>
          <a:noFill/>
          <a:ln>
            <a:noFill/>
          </a:ln>
        </p:spPr>
      </p:pic>
      <p:sp>
        <p:nvSpPr>
          <p:cNvPr id="164" name="Google Shape;164;p6"/>
          <p:cNvSpPr txBox="1"/>
          <p:nvPr/>
        </p:nvSpPr>
        <p:spPr>
          <a:xfrm>
            <a:off x="7504755" y="6456733"/>
            <a:ext cx="477066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dk1"/>
                </a:solidFill>
                <a:latin typeface="Avenir"/>
                <a:ea typeface="Avenir"/>
                <a:cs typeface="Avenir"/>
                <a:sym typeface="Avenir"/>
              </a:rPr>
              <a:t>Bulterys et al. </a:t>
            </a:r>
            <a:r>
              <a:rPr lang="en-US" sz="1400" i="1">
                <a:solidFill>
                  <a:schemeClr val="dk1"/>
                </a:solidFill>
                <a:latin typeface="Avenir"/>
                <a:ea typeface="Avenir"/>
                <a:cs typeface="Avenir"/>
                <a:sym typeface="Avenir"/>
              </a:rPr>
              <a:t>Journal of International AIDS Society, 2023</a:t>
            </a:r>
            <a:endParaRPr/>
          </a:p>
        </p:txBody>
      </p:sp>
      <p:pic>
        <p:nvPicPr>
          <p:cNvPr id="165" name="Google Shape;165;p6"/>
          <p:cNvPicPr preferRelativeResize="0"/>
          <p:nvPr/>
        </p:nvPicPr>
        <p:blipFill rotWithShape="1">
          <a:blip r:embed="rId4">
            <a:alphaModFix/>
          </a:blip>
          <a:srcRect b="2851"/>
          <a:stretch/>
        </p:blipFill>
        <p:spPr>
          <a:xfrm>
            <a:off x="707526" y="636677"/>
            <a:ext cx="10482882" cy="5760561"/>
          </a:xfrm>
          <a:prstGeom prst="rect">
            <a:avLst/>
          </a:prstGeom>
          <a:noFill/>
          <a:ln>
            <a:noFill/>
          </a:ln>
        </p:spPr>
      </p:pic>
      <p:sp>
        <p:nvSpPr>
          <p:cNvPr id="166" name="Google Shape;166;p6"/>
          <p:cNvSpPr txBox="1"/>
          <p:nvPr/>
        </p:nvSpPr>
        <p:spPr>
          <a:xfrm>
            <a:off x="9347227" y="954795"/>
            <a:ext cx="649537" cy="338554"/>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rgbClr val="5A852C"/>
                </a:solidFill>
                <a:latin typeface="Arial"/>
                <a:ea typeface="Arial"/>
                <a:cs typeface="Arial"/>
                <a:sym typeface="Arial"/>
              </a:rPr>
              <a:t>Child</a:t>
            </a:r>
            <a:endParaRPr/>
          </a:p>
        </p:txBody>
      </p:sp>
      <p:sp>
        <p:nvSpPr>
          <p:cNvPr id="167" name="Google Shape;167;p6"/>
          <p:cNvSpPr txBox="1"/>
          <p:nvPr/>
        </p:nvSpPr>
        <p:spPr>
          <a:xfrm>
            <a:off x="669702" y="3606085"/>
            <a:ext cx="2620717" cy="338554"/>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rgbClr val="945928"/>
                </a:solidFill>
                <a:latin typeface="Arial"/>
                <a:ea typeface="Arial"/>
                <a:cs typeface="Arial"/>
                <a:sym typeface="Arial"/>
              </a:rPr>
              <a:t>Household affected by HIV</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7"/>
          <p:cNvSpPr txBox="1"/>
          <p:nvPr/>
        </p:nvSpPr>
        <p:spPr>
          <a:xfrm>
            <a:off x="-2042556" y="2470068"/>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Avenir"/>
              <a:ea typeface="Avenir"/>
              <a:cs typeface="Avenir"/>
              <a:sym typeface="Avenir"/>
            </a:endParaRPr>
          </a:p>
        </p:txBody>
      </p:sp>
      <p:sp>
        <p:nvSpPr>
          <p:cNvPr id="174" name="Google Shape;174;p7"/>
          <p:cNvSpPr txBox="1"/>
          <p:nvPr/>
        </p:nvSpPr>
        <p:spPr>
          <a:xfrm>
            <a:off x="119796" y="72469"/>
            <a:ext cx="3222613"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1F8496"/>
                </a:solidFill>
                <a:latin typeface="Avenir"/>
                <a:ea typeface="Avenir"/>
                <a:cs typeface="Avenir"/>
                <a:sym typeface="Avenir"/>
              </a:rPr>
              <a:t>HOPE Study (Kenya)</a:t>
            </a:r>
            <a:endParaRPr/>
          </a:p>
        </p:txBody>
      </p:sp>
      <p:cxnSp>
        <p:nvCxnSpPr>
          <p:cNvPr id="175" name="Google Shape;175;p7"/>
          <p:cNvCxnSpPr/>
          <p:nvPr/>
        </p:nvCxnSpPr>
        <p:spPr>
          <a:xfrm>
            <a:off x="188843" y="626167"/>
            <a:ext cx="11897140" cy="0"/>
          </a:xfrm>
          <a:prstGeom prst="straightConnector1">
            <a:avLst/>
          </a:prstGeom>
          <a:noFill/>
          <a:ln w="12700" cap="flat" cmpd="sng">
            <a:solidFill>
              <a:srgbClr val="1F8496"/>
            </a:solidFill>
            <a:prstDash val="solid"/>
            <a:miter lim="800000"/>
            <a:headEnd type="none" w="sm" len="sm"/>
            <a:tailEnd type="none" w="sm" len="sm"/>
          </a:ln>
        </p:spPr>
      </p:cxnSp>
      <p:pic>
        <p:nvPicPr>
          <p:cNvPr id="176" name="Google Shape;176;p7" descr="Logo&#10;&#10;Description automatically generated"/>
          <p:cNvPicPr preferRelativeResize="0"/>
          <p:nvPr/>
        </p:nvPicPr>
        <p:blipFill rotWithShape="1">
          <a:blip r:embed="rId3">
            <a:alphaModFix/>
          </a:blip>
          <a:srcRect/>
          <a:stretch/>
        </p:blipFill>
        <p:spPr>
          <a:xfrm>
            <a:off x="721535" y="722372"/>
            <a:ext cx="2054623" cy="2054623"/>
          </a:xfrm>
          <a:prstGeom prst="rect">
            <a:avLst/>
          </a:prstGeom>
          <a:noFill/>
          <a:ln>
            <a:noFill/>
          </a:ln>
        </p:spPr>
      </p:pic>
      <p:grpSp>
        <p:nvGrpSpPr>
          <p:cNvPr id="177" name="Google Shape;177;p7"/>
          <p:cNvGrpSpPr/>
          <p:nvPr/>
        </p:nvGrpSpPr>
        <p:grpSpPr>
          <a:xfrm>
            <a:off x="3889727" y="177898"/>
            <a:ext cx="8302273" cy="2953643"/>
            <a:chOff x="2272392" y="246783"/>
            <a:chExt cx="8654541" cy="2953643"/>
          </a:xfrm>
        </p:grpSpPr>
        <p:sp>
          <p:nvSpPr>
            <p:cNvPr id="178" name="Google Shape;178;p7"/>
            <p:cNvSpPr/>
            <p:nvPr/>
          </p:nvSpPr>
          <p:spPr>
            <a:xfrm>
              <a:off x="2272392" y="246783"/>
              <a:ext cx="4830932" cy="2953643"/>
            </a:xfrm>
            <a:prstGeom prst="roundRect">
              <a:avLst>
                <a:gd name="adj" fmla="val 16667"/>
              </a:avLst>
            </a:prstGeom>
            <a:solidFill>
              <a:srgbClr val="EBD6FF"/>
            </a:solidFill>
            <a:ln>
              <a:noFill/>
            </a:ln>
          </p:spPr>
          <p:txBody>
            <a:bodyPr spcFirstLastPara="1" wrap="square" lIns="288000" tIns="288000" rIns="288000" bIns="288000" anchor="t" anchorCtr="0">
              <a:noAutofit/>
            </a:bodyPr>
            <a:lstStyle/>
            <a:p>
              <a:pPr marL="0" marR="0" lvl="0" indent="0" algn="l" rtl="0">
                <a:spcBef>
                  <a:spcPts val="0"/>
                </a:spcBef>
                <a:spcAft>
                  <a:spcPts val="0"/>
                </a:spcAft>
                <a:buNone/>
              </a:pPr>
              <a:endParaRPr sz="1800">
                <a:solidFill>
                  <a:schemeClr val="lt1"/>
                </a:solidFill>
                <a:latin typeface="Avenir"/>
                <a:ea typeface="Avenir"/>
                <a:cs typeface="Avenir"/>
                <a:sym typeface="Avenir"/>
              </a:endParaRPr>
            </a:p>
          </p:txBody>
        </p:sp>
        <p:pic>
          <p:nvPicPr>
            <p:cNvPr id="179" name="Google Shape;179;p7" descr="PrEP optimized for mothers (PrOM): Efficient PrEP integration in MCH  clinics | Implementation Science at UW"/>
            <p:cNvPicPr preferRelativeResize="0"/>
            <p:nvPr/>
          </p:nvPicPr>
          <p:blipFill rotWithShape="1">
            <a:blip r:embed="rId4">
              <a:alphaModFix/>
            </a:blip>
            <a:srcRect/>
            <a:stretch/>
          </p:blipFill>
          <p:spPr>
            <a:xfrm>
              <a:off x="2452227" y="398959"/>
              <a:ext cx="830997" cy="830997"/>
            </a:xfrm>
            <a:prstGeom prst="ellipse">
              <a:avLst/>
            </a:prstGeom>
            <a:noFill/>
            <a:ln>
              <a:noFill/>
            </a:ln>
          </p:spPr>
        </p:pic>
        <p:pic>
          <p:nvPicPr>
            <p:cNvPr id="180" name="Google Shape;180;p7" descr="iasociety &amp;gt; HIV Programmes &amp;gt; Programmes &amp;gt; Paediatrics/CIPHER &amp;gt; CIPHER Grant  Programme &amp;gt; Grantees - Njuguna"/>
            <p:cNvPicPr preferRelativeResize="0"/>
            <p:nvPr/>
          </p:nvPicPr>
          <p:blipFill rotWithShape="1">
            <a:blip r:embed="rId5">
              <a:alphaModFix/>
            </a:blip>
            <a:srcRect/>
            <a:stretch/>
          </p:blipFill>
          <p:spPr>
            <a:xfrm>
              <a:off x="2478350" y="2120504"/>
              <a:ext cx="833385" cy="833386"/>
            </a:xfrm>
            <a:prstGeom prst="ellipse">
              <a:avLst/>
            </a:prstGeom>
            <a:noFill/>
            <a:ln>
              <a:noFill/>
            </a:ln>
          </p:spPr>
        </p:pic>
        <p:sp>
          <p:nvSpPr>
            <p:cNvPr id="181" name="Google Shape;181;p7"/>
            <p:cNvSpPr txBox="1"/>
            <p:nvPr/>
          </p:nvSpPr>
          <p:spPr>
            <a:xfrm>
              <a:off x="3323255" y="493619"/>
              <a:ext cx="2842871" cy="61555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dk1"/>
                  </a:solidFill>
                  <a:latin typeface="Avenir"/>
                  <a:ea typeface="Avenir"/>
                  <a:cs typeface="Avenir"/>
                  <a:sym typeface="Avenir"/>
                </a:rPr>
                <a:t>Grace John-Stewart</a:t>
              </a:r>
              <a:endParaRPr/>
            </a:p>
            <a:p>
              <a:pPr marL="0" marR="0" lvl="0" indent="0" algn="l" rtl="0">
                <a:spcBef>
                  <a:spcPts val="0"/>
                </a:spcBef>
                <a:spcAft>
                  <a:spcPts val="0"/>
                </a:spcAft>
                <a:buNone/>
              </a:pPr>
              <a:r>
                <a:rPr lang="en-US" sz="1400">
                  <a:solidFill>
                    <a:schemeClr val="dk1"/>
                  </a:solidFill>
                  <a:latin typeface="Avenir"/>
                  <a:ea typeface="Avenir"/>
                  <a:cs typeface="Avenir"/>
                  <a:sym typeface="Avenir"/>
                </a:rPr>
                <a:t>University of Washington</a:t>
              </a:r>
              <a:endParaRPr/>
            </a:p>
          </p:txBody>
        </p:sp>
        <p:sp>
          <p:nvSpPr>
            <p:cNvPr id="182" name="Google Shape;182;p7"/>
            <p:cNvSpPr txBox="1"/>
            <p:nvPr/>
          </p:nvSpPr>
          <p:spPr>
            <a:xfrm>
              <a:off x="3323255" y="2181779"/>
              <a:ext cx="2574551" cy="61555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dk1"/>
                  </a:solidFill>
                  <a:latin typeface="Avenir"/>
                  <a:ea typeface="Avenir"/>
                  <a:cs typeface="Avenir"/>
                  <a:sym typeface="Avenir"/>
                </a:rPr>
                <a:t>Irene Njuguna</a:t>
              </a:r>
              <a:endParaRPr/>
            </a:p>
            <a:p>
              <a:pPr marL="0" marR="0" lvl="0" indent="0" algn="l" rtl="0">
                <a:spcBef>
                  <a:spcPts val="0"/>
                </a:spcBef>
                <a:spcAft>
                  <a:spcPts val="0"/>
                </a:spcAft>
                <a:buNone/>
              </a:pPr>
              <a:r>
                <a:rPr lang="en-US" sz="1400">
                  <a:solidFill>
                    <a:schemeClr val="dk1"/>
                  </a:solidFill>
                  <a:latin typeface="Avenir"/>
                  <a:ea typeface="Avenir"/>
                  <a:cs typeface="Avenir"/>
                  <a:sym typeface="Avenir"/>
                </a:rPr>
                <a:t>Kenyatta National Hospital</a:t>
              </a:r>
              <a:endParaRPr/>
            </a:p>
          </p:txBody>
        </p:sp>
        <p:pic>
          <p:nvPicPr>
            <p:cNvPr id="183" name="Google Shape;183;p7" descr="Speakers | Annual Early Career Health Researchers' Symposium | The Aga Khan  University"/>
            <p:cNvPicPr preferRelativeResize="0"/>
            <p:nvPr/>
          </p:nvPicPr>
          <p:blipFill rotWithShape="1">
            <a:blip r:embed="rId6">
              <a:alphaModFix/>
            </a:blip>
            <a:srcRect/>
            <a:stretch/>
          </p:blipFill>
          <p:spPr>
            <a:xfrm>
              <a:off x="2480738" y="1256247"/>
              <a:ext cx="830997" cy="830997"/>
            </a:xfrm>
            <a:prstGeom prst="ellipse">
              <a:avLst/>
            </a:prstGeom>
            <a:noFill/>
            <a:ln>
              <a:noFill/>
            </a:ln>
          </p:spPr>
        </p:pic>
        <p:sp>
          <p:nvSpPr>
            <p:cNvPr id="184" name="Google Shape;184;p7"/>
            <p:cNvSpPr txBox="1"/>
            <p:nvPr/>
          </p:nvSpPr>
          <p:spPr>
            <a:xfrm>
              <a:off x="3323255" y="1344611"/>
              <a:ext cx="2344937" cy="61555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dk1"/>
                  </a:solidFill>
                  <a:latin typeface="Avenir"/>
                  <a:ea typeface="Avenir"/>
                  <a:cs typeface="Avenir"/>
                  <a:sym typeface="Avenir"/>
                </a:rPr>
                <a:t>Dalton Wamalwa</a:t>
              </a:r>
              <a:endParaRPr/>
            </a:p>
            <a:p>
              <a:pPr marL="0" marR="0" lvl="0" indent="0" algn="l" rtl="0">
                <a:spcBef>
                  <a:spcPts val="0"/>
                </a:spcBef>
                <a:spcAft>
                  <a:spcPts val="0"/>
                </a:spcAft>
                <a:buNone/>
              </a:pPr>
              <a:r>
                <a:rPr lang="en-US" sz="1400">
                  <a:solidFill>
                    <a:schemeClr val="dk1"/>
                  </a:solidFill>
                  <a:latin typeface="Avenir"/>
                  <a:ea typeface="Avenir"/>
                  <a:cs typeface="Avenir"/>
                  <a:sym typeface="Avenir"/>
                </a:rPr>
                <a:t>University of Nairobi</a:t>
              </a:r>
              <a:endParaRPr/>
            </a:p>
          </p:txBody>
        </p:sp>
        <p:pic>
          <p:nvPicPr>
            <p:cNvPr id="185" name="Google Shape;185;p7" descr="A picture containing ground, person&#10;&#10;Description automatically generated"/>
            <p:cNvPicPr preferRelativeResize="0"/>
            <p:nvPr/>
          </p:nvPicPr>
          <p:blipFill rotWithShape="1">
            <a:blip r:embed="rId7">
              <a:alphaModFix/>
            </a:blip>
            <a:srcRect/>
            <a:stretch/>
          </p:blipFill>
          <p:spPr>
            <a:xfrm>
              <a:off x="6096001" y="246783"/>
              <a:ext cx="4830932" cy="2953643"/>
            </a:xfrm>
            <a:prstGeom prst="roundRect">
              <a:avLst>
                <a:gd name="adj" fmla="val 16667"/>
              </a:avLst>
            </a:prstGeom>
            <a:noFill/>
            <a:ln>
              <a:noFill/>
            </a:ln>
          </p:spPr>
        </p:pic>
      </p:grpSp>
      <p:sp>
        <p:nvSpPr>
          <p:cNvPr id="186" name="Google Shape;186;p7"/>
          <p:cNvSpPr txBox="1"/>
          <p:nvPr/>
        </p:nvSpPr>
        <p:spPr>
          <a:xfrm>
            <a:off x="8298917" y="3119003"/>
            <a:ext cx="3302507"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i="1">
                <a:solidFill>
                  <a:srgbClr val="A5A5A5"/>
                </a:solidFill>
                <a:latin typeface="Avenir"/>
                <a:ea typeface="Avenir"/>
                <a:cs typeface="Avenir"/>
                <a:sym typeface="Avenir"/>
              </a:rPr>
              <a:t>Image by Michelle Bulterys with parental consent</a:t>
            </a:r>
            <a:endParaRPr/>
          </a:p>
        </p:txBody>
      </p:sp>
      <p:pic>
        <p:nvPicPr>
          <p:cNvPr id="187" name="Google Shape;187;p7" descr="A picture containing line, screenshot&#10;&#10;Description automatically generated"/>
          <p:cNvPicPr preferRelativeResize="0"/>
          <p:nvPr/>
        </p:nvPicPr>
        <p:blipFill rotWithShape="1">
          <a:blip r:embed="rId8">
            <a:alphaModFix/>
          </a:blip>
          <a:srcRect/>
          <a:stretch/>
        </p:blipFill>
        <p:spPr>
          <a:xfrm>
            <a:off x="-11893" y="4474182"/>
            <a:ext cx="12203894" cy="2390272"/>
          </a:xfrm>
          <a:prstGeom prst="rect">
            <a:avLst/>
          </a:prstGeom>
          <a:noFill/>
          <a:ln>
            <a:noFill/>
          </a:ln>
        </p:spPr>
      </p:pic>
      <p:sp>
        <p:nvSpPr>
          <p:cNvPr id="188" name="Google Shape;188;p7"/>
          <p:cNvSpPr txBox="1"/>
          <p:nvPr/>
        </p:nvSpPr>
        <p:spPr>
          <a:xfrm>
            <a:off x="350078" y="3436652"/>
            <a:ext cx="12020598" cy="3296367"/>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None/>
            </a:pPr>
            <a:endParaRPr sz="1800" b="1" i="0" u="none" strike="noStrike" cap="none">
              <a:solidFill>
                <a:srgbClr val="5A852C"/>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800"/>
              <a:buFont typeface="Arial"/>
              <a:buChar char="•"/>
            </a:pPr>
            <a:r>
              <a:rPr lang="en-US" sz="1800" b="1" i="0" u="none" strike="noStrike" cap="none">
                <a:solidFill>
                  <a:srgbClr val="002060"/>
                </a:solidFill>
                <a:latin typeface="Arial"/>
                <a:ea typeface="Arial"/>
                <a:cs typeface="Arial"/>
                <a:sym typeface="Arial"/>
              </a:rPr>
              <a:t>Study Design</a:t>
            </a:r>
            <a:r>
              <a:rPr lang="en-US" sz="1800" b="0" i="0" u="none" strike="noStrike" cap="none">
                <a:solidFill>
                  <a:srgbClr val="002060"/>
                </a:solidFill>
                <a:latin typeface="Arial"/>
                <a:ea typeface="Arial"/>
                <a:cs typeface="Arial"/>
                <a:sym typeface="Arial"/>
              </a:rPr>
              <a:t>:  </a:t>
            </a:r>
            <a:r>
              <a:rPr lang="en-US" sz="1800" b="0" i="0" u="none" strike="noStrike" cap="none">
                <a:solidFill>
                  <a:srgbClr val="000000"/>
                </a:solidFill>
                <a:latin typeface="Arial"/>
                <a:ea typeface="Arial"/>
                <a:cs typeface="Arial"/>
                <a:sym typeface="Arial"/>
              </a:rPr>
              <a:t>Multi-site prospective longitudinal cohort</a:t>
            </a:r>
            <a:endParaRPr/>
          </a:p>
          <a:p>
            <a:pPr marL="342900" marR="0" lvl="0" indent="-342900" algn="l" rtl="0">
              <a:lnSpc>
                <a:spcPct val="100000"/>
              </a:lnSpc>
              <a:spcBef>
                <a:spcPts val="0"/>
              </a:spcBef>
              <a:spcAft>
                <a:spcPts val="0"/>
              </a:spcAft>
              <a:buClr>
                <a:srgbClr val="000000"/>
              </a:buClr>
              <a:buSzPts val="1800"/>
              <a:buFont typeface="Arial"/>
              <a:buChar char="•"/>
            </a:pPr>
            <a:r>
              <a:rPr lang="en-US" sz="1800" b="1" i="0" u="none" strike="noStrike" cap="none">
                <a:solidFill>
                  <a:srgbClr val="002060"/>
                </a:solidFill>
                <a:latin typeface="Arial"/>
                <a:ea typeface="Arial"/>
                <a:cs typeface="Arial"/>
                <a:sym typeface="Arial"/>
              </a:rPr>
              <a:t>Population</a:t>
            </a:r>
            <a:r>
              <a:rPr lang="en-US" sz="1800" b="0" i="0" u="none" strike="noStrike" cap="none">
                <a:solidFill>
                  <a:srgbClr val="002060"/>
                </a:solidFill>
                <a:latin typeface="Arial"/>
                <a:ea typeface="Arial"/>
                <a:cs typeface="Arial"/>
                <a:sym typeface="Arial"/>
              </a:rPr>
              <a:t>:  1</a:t>
            </a:r>
            <a:r>
              <a:rPr lang="en-US" sz="1800" b="0" i="0" u="none" strike="noStrike" cap="none">
                <a:solidFill>
                  <a:srgbClr val="000000"/>
                </a:solidFill>
                <a:latin typeface="Arial"/>
                <a:ea typeface="Arial"/>
                <a:cs typeface="Arial"/>
                <a:sym typeface="Arial"/>
              </a:rPr>
              <a:t>,000 mothers living with HIV and 1,000 mothers living without HIV, and their infants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8"/>
          <p:cNvSpPr txBox="1"/>
          <p:nvPr/>
        </p:nvSpPr>
        <p:spPr>
          <a:xfrm>
            <a:off x="-2042556" y="2470068"/>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Avenir"/>
              <a:ea typeface="Avenir"/>
              <a:cs typeface="Avenir"/>
              <a:sym typeface="Avenir"/>
            </a:endParaRPr>
          </a:p>
        </p:txBody>
      </p:sp>
      <p:sp>
        <p:nvSpPr>
          <p:cNvPr id="195" name="Google Shape;195;p8"/>
          <p:cNvSpPr txBox="1"/>
          <p:nvPr/>
        </p:nvSpPr>
        <p:spPr>
          <a:xfrm>
            <a:off x="119796" y="72469"/>
            <a:ext cx="3222613"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1F8496"/>
                </a:solidFill>
                <a:latin typeface="Avenir"/>
                <a:ea typeface="Avenir"/>
                <a:cs typeface="Avenir"/>
                <a:sym typeface="Avenir"/>
              </a:rPr>
              <a:t>HOPE Study (Kenya)</a:t>
            </a:r>
            <a:endParaRPr/>
          </a:p>
        </p:txBody>
      </p:sp>
      <p:cxnSp>
        <p:nvCxnSpPr>
          <p:cNvPr id="196" name="Google Shape;196;p8"/>
          <p:cNvCxnSpPr/>
          <p:nvPr/>
        </p:nvCxnSpPr>
        <p:spPr>
          <a:xfrm>
            <a:off x="188843" y="626167"/>
            <a:ext cx="11897140" cy="0"/>
          </a:xfrm>
          <a:prstGeom prst="straightConnector1">
            <a:avLst/>
          </a:prstGeom>
          <a:noFill/>
          <a:ln w="12700" cap="flat" cmpd="sng">
            <a:solidFill>
              <a:srgbClr val="1F8496"/>
            </a:solidFill>
            <a:prstDash val="solid"/>
            <a:miter lim="800000"/>
            <a:headEnd type="none" w="sm" len="sm"/>
            <a:tailEnd type="none" w="sm" len="sm"/>
          </a:ln>
        </p:spPr>
      </p:cxnSp>
      <p:pic>
        <p:nvPicPr>
          <p:cNvPr id="197" name="Google Shape;197;p8" descr="A person and person holding a baby&#10;&#10;Description automatically generated"/>
          <p:cNvPicPr preferRelativeResize="0"/>
          <p:nvPr/>
        </p:nvPicPr>
        <p:blipFill rotWithShape="1">
          <a:blip r:embed="rId3">
            <a:alphaModFix/>
          </a:blip>
          <a:srcRect l="28150"/>
          <a:stretch/>
        </p:blipFill>
        <p:spPr>
          <a:xfrm>
            <a:off x="6659656" y="885447"/>
            <a:ext cx="5259075" cy="5087105"/>
          </a:xfrm>
          <a:prstGeom prst="rect">
            <a:avLst/>
          </a:prstGeom>
          <a:noFill/>
          <a:ln>
            <a:noFill/>
          </a:ln>
        </p:spPr>
      </p:pic>
      <p:sp>
        <p:nvSpPr>
          <p:cNvPr id="198" name="Google Shape;198;p8"/>
          <p:cNvSpPr txBox="1"/>
          <p:nvPr/>
        </p:nvSpPr>
        <p:spPr>
          <a:xfrm>
            <a:off x="10219985" y="5972552"/>
            <a:ext cx="197201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i="1">
                <a:solidFill>
                  <a:srgbClr val="7F7F7F"/>
                </a:solidFill>
                <a:latin typeface="Avenir"/>
                <a:ea typeface="Avenir"/>
                <a:cs typeface="Avenir"/>
                <a:sym typeface="Avenir"/>
              </a:rPr>
              <a:t>Shutterstock Image</a:t>
            </a:r>
            <a:endParaRPr/>
          </a:p>
        </p:txBody>
      </p:sp>
      <p:pic>
        <p:nvPicPr>
          <p:cNvPr id="199" name="Google Shape;199;p8" descr="A red ribbon on a white background&#10;&#10;Description automatically generated"/>
          <p:cNvPicPr preferRelativeResize="0"/>
          <p:nvPr/>
        </p:nvPicPr>
        <p:blipFill rotWithShape="1">
          <a:blip r:embed="rId4">
            <a:alphaModFix/>
          </a:blip>
          <a:srcRect/>
          <a:stretch/>
        </p:blipFill>
        <p:spPr>
          <a:xfrm>
            <a:off x="1318435" y="2516855"/>
            <a:ext cx="499476" cy="645476"/>
          </a:xfrm>
          <a:prstGeom prst="rect">
            <a:avLst/>
          </a:prstGeom>
          <a:noFill/>
          <a:ln>
            <a:noFill/>
          </a:ln>
        </p:spPr>
      </p:pic>
      <p:sp>
        <p:nvSpPr>
          <p:cNvPr id="200" name="Google Shape;200;p8"/>
          <p:cNvSpPr txBox="1"/>
          <p:nvPr/>
        </p:nvSpPr>
        <p:spPr>
          <a:xfrm>
            <a:off x="1895900" y="2624943"/>
            <a:ext cx="3262432"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Avenir"/>
                <a:ea typeface="Avenir"/>
                <a:cs typeface="Avenir"/>
                <a:sym typeface="Avenir"/>
              </a:rPr>
              <a:t>Maternal HIV status</a:t>
            </a:r>
            <a:endParaRPr/>
          </a:p>
        </p:txBody>
      </p:sp>
      <p:pic>
        <p:nvPicPr>
          <p:cNvPr id="201" name="Google Shape;201;p8" descr="Man and woman with solid fill"/>
          <p:cNvPicPr preferRelativeResize="0"/>
          <p:nvPr/>
        </p:nvPicPr>
        <p:blipFill rotWithShape="1">
          <a:blip r:embed="rId5">
            <a:alphaModFix/>
          </a:blip>
          <a:srcRect/>
          <a:stretch/>
        </p:blipFill>
        <p:spPr>
          <a:xfrm>
            <a:off x="1223993" y="3338829"/>
            <a:ext cx="751239" cy="751239"/>
          </a:xfrm>
          <a:prstGeom prst="rect">
            <a:avLst/>
          </a:prstGeom>
          <a:noFill/>
          <a:ln>
            <a:noFill/>
          </a:ln>
        </p:spPr>
      </p:pic>
      <p:sp>
        <p:nvSpPr>
          <p:cNvPr id="202" name="Google Shape;202;p8"/>
          <p:cNvSpPr txBox="1"/>
          <p:nvPr/>
        </p:nvSpPr>
        <p:spPr>
          <a:xfrm>
            <a:off x="1895900" y="3471351"/>
            <a:ext cx="3636445"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Avenir"/>
                <a:ea typeface="Avenir"/>
                <a:cs typeface="Avenir"/>
                <a:sym typeface="Avenir"/>
              </a:rPr>
              <a:t>Relationship dynamics</a:t>
            </a:r>
            <a:endParaRPr/>
          </a:p>
        </p:txBody>
      </p:sp>
      <p:pic>
        <p:nvPicPr>
          <p:cNvPr id="203" name="Google Shape;203;p8" descr="Man with baby with solid fill"/>
          <p:cNvPicPr preferRelativeResize="0"/>
          <p:nvPr/>
        </p:nvPicPr>
        <p:blipFill rotWithShape="1">
          <a:blip r:embed="rId6">
            <a:alphaModFix/>
          </a:blip>
          <a:srcRect/>
          <a:stretch/>
        </p:blipFill>
        <p:spPr>
          <a:xfrm>
            <a:off x="1237875" y="4272515"/>
            <a:ext cx="660596" cy="660596"/>
          </a:xfrm>
          <a:prstGeom prst="rect">
            <a:avLst/>
          </a:prstGeom>
          <a:noFill/>
          <a:ln>
            <a:noFill/>
          </a:ln>
        </p:spPr>
      </p:pic>
      <p:sp>
        <p:nvSpPr>
          <p:cNvPr id="204" name="Google Shape;204;p8"/>
          <p:cNvSpPr txBox="1"/>
          <p:nvPr/>
        </p:nvSpPr>
        <p:spPr>
          <a:xfrm>
            <a:off x="1895900" y="4323886"/>
            <a:ext cx="3200941"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Avenir"/>
                <a:ea typeface="Avenir"/>
                <a:cs typeface="Avenir"/>
                <a:sym typeface="Avenir"/>
              </a:rPr>
              <a:t>Father engagement</a:t>
            </a:r>
            <a:endParaRPr/>
          </a:p>
        </p:txBody>
      </p:sp>
      <p:sp>
        <p:nvSpPr>
          <p:cNvPr id="205" name="Google Shape;205;p8"/>
          <p:cNvSpPr txBox="1"/>
          <p:nvPr/>
        </p:nvSpPr>
        <p:spPr>
          <a:xfrm>
            <a:off x="511230" y="1594778"/>
            <a:ext cx="4474943"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chemeClr val="dk1"/>
                </a:solidFill>
                <a:latin typeface="Avenir"/>
                <a:ea typeface="Avenir"/>
                <a:cs typeface="Avenir"/>
                <a:sym typeface="Avenir"/>
              </a:rPr>
              <a:t>Family factors of interest</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9"/>
          <p:cNvSpPr txBox="1"/>
          <p:nvPr/>
        </p:nvSpPr>
        <p:spPr>
          <a:xfrm>
            <a:off x="-2042556" y="2470068"/>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Avenir"/>
              <a:ea typeface="Avenir"/>
              <a:cs typeface="Avenir"/>
              <a:sym typeface="Avenir"/>
            </a:endParaRPr>
          </a:p>
        </p:txBody>
      </p:sp>
      <p:sp>
        <p:nvSpPr>
          <p:cNvPr id="212" name="Google Shape;212;p9"/>
          <p:cNvSpPr txBox="1"/>
          <p:nvPr/>
        </p:nvSpPr>
        <p:spPr>
          <a:xfrm>
            <a:off x="119796" y="72469"/>
            <a:ext cx="1087894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1F8496"/>
                </a:solidFill>
                <a:latin typeface="Avenir"/>
                <a:ea typeface="Avenir"/>
                <a:cs typeface="Avenir"/>
                <a:sym typeface="Avenir"/>
              </a:rPr>
              <a:t>Comparing household factors between children, by HIV exposure status</a:t>
            </a:r>
            <a:endParaRPr/>
          </a:p>
        </p:txBody>
      </p:sp>
      <p:cxnSp>
        <p:nvCxnSpPr>
          <p:cNvPr id="213" name="Google Shape;213;p9"/>
          <p:cNvCxnSpPr/>
          <p:nvPr/>
        </p:nvCxnSpPr>
        <p:spPr>
          <a:xfrm>
            <a:off x="188843" y="626167"/>
            <a:ext cx="11897140" cy="0"/>
          </a:xfrm>
          <a:prstGeom prst="straightConnector1">
            <a:avLst/>
          </a:prstGeom>
          <a:noFill/>
          <a:ln w="12700" cap="flat" cmpd="sng">
            <a:solidFill>
              <a:srgbClr val="1F8496"/>
            </a:solidFill>
            <a:prstDash val="solid"/>
            <a:miter lim="800000"/>
            <a:headEnd type="none" w="sm" len="sm"/>
            <a:tailEnd type="none" w="sm" len="sm"/>
          </a:ln>
        </p:spPr>
      </p:cxnSp>
      <p:sp>
        <p:nvSpPr>
          <p:cNvPr id="214" name="Google Shape;214;p9"/>
          <p:cNvSpPr/>
          <p:nvPr/>
        </p:nvSpPr>
        <p:spPr>
          <a:xfrm>
            <a:off x="669595" y="1367197"/>
            <a:ext cx="4141465" cy="1931276"/>
          </a:xfrm>
          <a:prstGeom prst="rect">
            <a:avLst/>
          </a:prstGeom>
          <a:solidFill>
            <a:srgbClr val="D2F0F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Avenir"/>
              <a:ea typeface="Avenir"/>
              <a:cs typeface="Avenir"/>
              <a:sym typeface="Avenir"/>
            </a:endParaRPr>
          </a:p>
        </p:txBody>
      </p:sp>
      <p:pic>
        <p:nvPicPr>
          <p:cNvPr id="215" name="Google Shape;215;p9" descr="Woman with solid fill"/>
          <p:cNvPicPr preferRelativeResize="0"/>
          <p:nvPr/>
        </p:nvPicPr>
        <p:blipFill rotWithShape="1">
          <a:blip r:embed="rId3">
            <a:alphaModFix/>
          </a:blip>
          <a:srcRect/>
          <a:stretch/>
        </p:blipFill>
        <p:spPr>
          <a:xfrm>
            <a:off x="1205671" y="1593124"/>
            <a:ext cx="953814" cy="953814"/>
          </a:xfrm>
          <a:prstGeom prst="rect">
            <a:avLst/>
          </a:prstGeom>
          <a:noFill/>
          <a:ln>
            <a:noFill/>
          </a:ln>
        </p:spPr>
      </p:pic>
      <p:sp>
        <p:nvSpPr>
          <p:cNvPr id="216" name="Google Shape;216;p9"/>
          <p:cNvSpPr txBox="1"/>
          <p:nvPr/>
        </p:nvSpPr>
        <p:spPr>
          <a:xfrm>
            <a:off x="879459" y="2546938"/>
            <a:ext cx="1606239"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Avenir"/>
                <a:ea typeface="Avenir"/>
                <a:cs typeface="Avenir"/>
                <a:sym typeface="Avenir"/>
              </a:rPr>
              <a:t>Older mothers</a:t>
            </a:r>
            <a:endParaRPr/>
          </a:p>
          <a:p>
            <a:pPr marL="0" marR="0" lvl="0" indent="0" algn="ctr" rtl="0">
              <a:spcBef>
                <a:spcPts val="0"/>
              </a:spcBef>
              <a:spcAft>
                <a:spcPts val="0"/>
              </a:spcAft>
              <a:buNone/>
            </a:pPr>
            <a:r>
              <a:rPr lang="en-US" sz="1400">
                <a:solidFill>
                  <a:schemeClr val="dk1"/>
                </a:solidFill>
                <a:latin typeface="Avenir"/>
                <a:ea typeface="Avenir"/>
                <a:cs typeface="Avenir"/>
                <a:sym typeface="Avenir"/>
              </a:rPr>
              <a:t>(31 vs. 28 years)</a:t>
            </a:r>
            <a:endParaRPr/>
          </a:p>
        </p:txBody>
      </p:sp>
      <p:sp>
        <p:nvSpPr>
          <p:cNvPr id="217" name="Google Shape;217;p9"/>
          <p:cNvSpPr txBox="1"/>
          <p:nvPr/>
        </p:nvSpPr>
        <p:spPr>
          <a:xfrm>
            <a:off x="4931852" y="2546938"/>
            <a:ext cx="1811721" cy="49244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Avenir"/>
                <a:ea typeface="Avenir"/>
                <a:cs typeface="Avenir"/>
                <a:sym typeface="Avenir"/>
              </a:rPr>
              <a:t>&lt;7yrs education</a:t>
            </a:r>
            <a:endParaRPr/>
          </a:p>
          <a:p>
            <a:pPr marL="0" marR="0" lvl="0" indent="0" algn="ctr" rtl="0">
              <a:spcBef>
                <a:spcPts val="0"/>
              </a:spcBef>
              <a:spcAft>
                <a:spcPts val="0"/>
              </a:spcAft>
              <a:buNone/>
            </a:pPr>
            <a:r>
              <a:rPr lang="en-US" sz="1400">
                <a:solidFill>
                  <a:schemeClr val="dk1"/>
                </a:solidFill>
                <a:latin typeface="Avenir"/>
                <a:ea typeface="Avenir"/>
                <a:cs typeface="Avenir"/>
                <a:sym typeface="Avenir"/>
              </a:rPr>
              <a:t>(48% vs. 27%)</a:t>
            </a:r>
            <a:endParaRPr/>
          </a:p>
        </p:txBody>
      </p:sp>
      <p:sp>
        <p:nvSpPr>
          <p:cNvPr id="218" name="Google Shape;218;p9"/>
          <p:cNvSpPr txBox="1"/>
          <p:nvPr/>
        </p:nvSpPr>
        <p:spPr>
          <a:xfrm>
            <a:off x="7148615" y="2546938"/>
            <a:ext cx="1811721" cy="49244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Avenir"/>
                <a:ea typeface="Avenir"/>
                <a:cs typeface="Avenir"/>
                <a:sym typeface="Avenir"/>
              </a:rPr>
              <a:t>Food insecurity</a:t>
            </a:r>
            <a:endParaRPr/>
          </a:p>
          <a:p>
            <a:pPr marL="0" marR="0" lvl="0" indent="0" algn="ctr" rtl="0">
              <a:spcBef>
                <a:spcPts val="0"/>
              </a:spcBef>
              <a:spcAft>
                <a:spcPts val="0"/>
              </a:spcAft>
              <a:buNone/>
            </a:pPr>
            <a:r>
              <a:rPr lang="en-US" sz="1400">
                <a:solidFill>
                  <a:schemeClr val="dk1"/>
                </a:solidFill>
                <a:latin typeface="Avenir"/>
                <a:ea typeface="Avenir"/>
                <a:cs typeface="Avenir"/>
                <a:sym typeface="Avenir"/>
              </a:rPr>
              <a:t>(18% vs. 9%)</a:t>
            </a:r>
            <a:endParaRPr/>
          </a:p>
        </p:txBody>
      </p:sp>
      <p:sp>
        <p:nvSpPr>
          <p:cNvPr id="219" name="Google Shape;219;p9"/>
          <p:cNvSpPr txBox="1"/>
          <p:nvPr/>
        </p:nvSpPr>
        <p:spPr>
          <a:xfrm>
            <a:off x="2890740" y="2546938"/>
            <a:ext cx="1799528" cy="49244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Avenir"/>
                <a:ea typeface="Avenir"/>
                <a:cs typeface="Avenir"/>
                <a:sym typeface="Avenir"/>
              </a:rPr>
              <a:t>Father 40+ years</a:t>
            </a:r>
            <a:endParaRPr/>
          </a:p>
          <a:p>
            <a:pPr marL="0" marR="0" lvl="0" indent="0" algn="ctr" rtl="0">
              <a:spcBef>
                <a:spcPts val="0"/>
              </a:spcBef>
              <a:spcAft>
                <a:spcPts val="0"/>
              </a:spcAft>
              <a:buNone/>
            </a:pPr>
            <a:r>
              <a:rPr lang="en-US" sz="1400">
                <a:solidFill>
                  <a:schemeClr val="dk1"/>
                </a:solidFill>
                <a:latin typeface="Avenir"/>
                <a:ea typeface="Avenir"/>
                <a:cs typeface="Avenir"/>
                <a:sym typeface="Avenir"/>
              </a:rPr>
              <a:t>(44% vs. 18%)</a:t>
            </a:r>
            <a:endParaRPr/>
          </a:p>
        </p:txBody>
      </p:sp>
      <p:sp>
        <p:nvSpPr>
          <p:cNvPr id="220" name="Google Shape;220;p9"/>
          <p:cNvSpPr txBox="1"/>
          <p:nvPr/>
        </p:nvSpPr>
        <p:spPr>
          <a:xfrm>
            <a:off x="2676083" y="4747298"/>
            <a:ext cx="1933246" cy="49244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Avenir"/>
                <a:ea typeface="Avenir"/>
                <a:cs typeface="Avenir"/>
                <a:sym typeface="Avenir"/>
              </a:rPr>
              <a:t>No father support</a:t>
            </a:r>
            <a:endParaRPr/>
          </a:p>
          <a:p>
            <a:pPr marL="0" marR="0" lvl="0" indent="0" algn="ctr" rtl="0">
              <a:spcBef>
                <a:spcPts val="0"/>
              </a:spcBef>
              <a:spcAft>
                <a:spcPts val="0"/>
              </a:spcAft>
              <a:buNone/>
            </a:pPr>
            <a:r>
              <a:rPr lang="en-US" sz="1400">
                <a:solidFill>
                  <a:schemeClr val="dk1"/>
                </a:solidFill>
                <a:latin typeface="Avenir"/>
                <a:ea typeface="Avenir"/>
                <a:cs typeface="Avenir"/>
                <a:sym typeface="Avenir"/>
              </a:rPr>
              <a:t>(11% vs. 7%)</a:t>
            </a:r>
            <a:endParaRPr/>
          </a:p>
        </p:txBody>
      </p:sp>
      <p:pic>
        <p:nvPicPr>
          <p:cNvPr id="221" name="Google Shape;221;p9" descr="Books with solid fill"/>
          <p:cNvPicPr preferRelativeResize="0"/>
          <p:nvPr/>
        </p:nvPicPr>
        <p:blipFill rotWithShape="1">
          <a:blip r:embed="rId4">
            <a:alphaModFix/>
          </a:blip>
          <a:srcRect/>
          <a:stretch/>
        </p:blipFill>
        <p:spPr>
          <a:xfrm>
            <a:off x="5453302" y="1702699"/>
            <a:ext cx="844239" cy="844239"/>
          </a:xfrm>
          <a:prstGeom prst="rect">
            <a:avLst/>
          </a:prstGeom>
          <a:noFill/>
          <a:ln>
            <a:noFill/>
          </a:ln>
        </p:spPr>
      </p:pic>
      <p:pic>
        <p:nvPicPr>
          <p:cNvPr id="222" name="Google Shape;222;p9" descr="Bento Box with solid fill"/>
          <p:cNvPicPr preferRelativeResize="0"/>
          <p:nvPr/>
        </p:nvPicPr>
        <p:blipFill rotWithShape="1">
          <a:blip r:embed="rId5">
            <a:alphaModFix/>
          </a:blip>
          <a:srcRect/>
          <a:stretch/>
        </p:blipFill>
        <p:spPr>
          <a:xfrm rot="10800000" flipH="1">
            <a:off x="7539996" y="1686933"/>
            <a:ext cx="953813" cy="880628"/>
          </a:xfrm>
          <a:prstGeom prst="rect">
            <a:avLst/>
          </a:prstGeom>
          <a:noFill/>
          <a:ln>
            <a:noFill/>
          </a:ln>
        </p:spPr>
      </p:pic>
      <p:pic>
        <p:nvPicPr>
          <p:cNvPr id="223" name="Google Shape;223;p9" descr="Man with solid fill"/>
          <p:cNvPicPr preferRelativeResize="0"/>
          <p:nvPr/>
        </p:nvPicPr>
        <p:blipFill rotWithShape="1">
          <a:blip r:embed="rId6">
            <a:alphaModFix/>
          </a:blip>
          <a:srcRect/>
          <a:stretch/>
        </p:blipFill>
        <p:spPr>
          <a:xfrm>
            <a:off x="3232472" y="1611319"/>
            <a:ext cx="953813" cy="953813"/>
          </a:xfrm>
          <a:prstGeom prst="rect">
            <a:avLst/>
          </a:prstGeom>
          <a:noFill/>
          <a:ln>
            <a:noFill/>
          </a:ln>
        </p:spPr>
      </p:pic>
      <p:pic>
        <p:nvPicPr>
          <p:cNvPr id="224" name="Google Shape;224;p9" descr="Man changing baby with solid fill"/>
          <p:cNvPicPr preferRelativeResize="0"/>
          <p:nvPr/>
        </p:nvPicPr>
        <p:blipFill rotWithShape="1">
          <a:blip r:embed="rId7">
            <a:alphaModFix/>
          </a:blip>
          <a:srcRect/>
          <a:stretch/>
        </p:blipFill>
        <p:spPr>
          <a:xfrm>
            <a:off x="3244683" y="3958298"/>
            <a:ext cx="914400" cy="914400"/>
          </a:xfrm>
          <a:prstGeom prst="rect">
            <a:avLst/>
          </a:prstGeom>
          <a:noFill/>
          <a:ln>
            <a:noFill/>
          </a:ln>
        </p:spPr>
      </p:pic>
      <p:sp>
        <p:nvSpPr>
          <p:cNvPr id="225" name="Google Shape;225;p9"/>
          <p:cNvSpPr txBox="1"/>
          <p:nvPr/>
        </p:nvSpPr>
        <p:spPr>
          <a:xfrm>
            <a:off x="4850913" y="4807206"/>
            <a:ext cx="1606239" cy="89255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Avenir"/>
                <a:ea typeface="Avenir"/>
                <a:cs typeface="Avenir"/>
                <a:sym typeface="Avenir"/>
              </a:rPr>
              <a:t>Multiple separations</a:t>
            </a:r>
            <a:endParaRPr/>
          </a:p>
          <a:p>
            <a:pPr marL="0" marR="0" lvl="0" indent="0" algn="ctr" rtl="0">
              <a:spcBef>
                <a:spcPts val="0"/>
              </a:spcBef>
              <a:spcAft>
                <a:spcPts val="0"/>
              </a:spcAft>
              <a:buNone/>
            </a:pPr>
            <a:r>
              <a:rPr lang="en-US" sz="1400">
                <a:solidFill>
                  <a:schemeClr val="dk1"/>
                </a:solidFill>
                <a:latin typeface="Avenir"/>
                <a:ea typeface="Avenir"/>
                <a:cs typeface="Avenir"/>
                <a:sym typeface="Avenir"/>
              </a:rPr>
              <a:t>(31 vs. 28 years)</a:t>
            </a:r>
            <a:endParaRPr/>
          </a:p>
        </p:txBody>
      </p:sp>
      <p:sp>
        <p:nvSpPr>
          <p:cNvPr id="226" name="Google Shape;226;p9"/>
          <p:cNvSpPr txBox="1"/>
          <p:nvPr/>
        </p:nvSpPr>
        <p:spPr>
          <a:xfrm>
            <a:off x="8856009" y="4854504"/>
            <a:ext cx="1811721" cy="89255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Avenir"/>
                <a:ea typeface="Avenir"/>
                <a:cs typeface="Avenir"/>
                <a:sym typeface="Avenir"/>
              </a:rPr>
              <a:t>Relationship dissatisfaction </a:t>
            </a:r>
            <a:endParaRPr/>
          </a:p>
          <a:p>
            <a:pPr marL="0" marR="0" lvl="0" indent="0" algn="ctr" rtl="0">
              <a:spcBef>
                <a:spcPts val="0"/>
              </a:spcBef>
              <a:spcAft>
                <a:spcPts val="0"/>
              </a:spcAft>
              <a:buNone/>
            </a:pPr>
            <a:r>
              <a:rPr lang="en-US" sz="1400">
                <a:solidFill>
                  <a:schemeClr val="dk1"/>
                </a:solidFill>
                <a:latin typeface="Avenir"/>
                <a:ea typeface="Avenir"/>
                <a:cs typeface="Avenir"/>
                <a:sym typeface="Avenir"/>
              </a:rPr>
              <a:t>(multiple measures)</a:t>
            </a:r>
            <a:endParaRPr/>
          </a:p>
        </p:txBody>
      </p:sp>
      <p:sp>
        <p:nvSpPr>
          <p:cNvPr id="227" name="Google Shape;227;p9"/>
          <p:cNvSpPr txBox="1"/>
          <p:nvPr/>
        </p:nvSpPr>
        <p:spPr>
          <a:xfrm>
            <a:off x="6814897" y="4854504"/>
            <a:ext cx="1799528" cy="67710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Avenir"/>
                <a:ea typeface="Avenir"/>
                <a:cs typeface="Avenir"/>
                <a:sym typeface="Avenir"/>
              </a:rPr>
              <a:t>Polygamous marriage</a:t>
            </a:r>
            <a:endParaRPr/>
          </a:p>
          <a:p>
            <a:pPr marL="0" marR="0" lvl="0" indent="0" algn="ctr" rtl="0">
              <a:spcBef>
                <a:spcPts val="0"/>
              </a:spcBef>
              <a:spcAft>
                <a:spcPts val="0"/>
              </a:spcAft>
              <a:buNone/>
            </a:pPr>
            <a:r>
              <a:rPr lang="en-US" sz="1400">
                <a:solidFill>
                  <a:schemeClr val="dk1"/>
                </a:solidFill>
                <a:latin typeface="Avenir"/>
                <a:ea typeface="Avenir"/>
                <a:cs typeface="Avenir"/>
                <a:sym typeface="Avenir"/>
              </a:rPr>
              <a:t>(8% vs. 4%)</a:t>
            </a:r>
            <a:endParaRPr/>
          </a:p>
        </p:txBody>
      </p:sp>
      <p:pic>
        <p:nvPicPr>
          <p:cNvPr id="228" name="Google Shape;228;p9" descr="Family with boy with solid fill"/>
          <p:cNvPicPr preferRelativeResize="0"/>
          <p:nvPr/>
        </p:nvPicPr>
        <p:blipFill rotWithShape="1">
          <a:blip r:embed="rId8">
            <a:alphaModFix/>
          </a:blip>
          <a:srcRect/>
          <a:stretch/>
        </p:blipFill>
        <p:spPr>
          <a:xfrm>
            <a:off x="7413814" y="3958298"/>
            <a:ext cx="914400" cy="914400"/>
          </a:xfrm>
          <a:prstGeom prst="rect">
            <a:avLst/>
          </a:prstGeom>
          <a:noFill/>
          <a:ln>
            <a:noFill/>
          </a:ln>
        </p:spPr>
      </p:pic>
      <p:pic>
        <p:nvPicPr>
          <p:cNvPr id="229" name="Google Shape;229;p9" descr="Pregnant lady with solid fill"/>
          <p:cNvPicPr preferRelativeResize="0"/>
          <p:nvPr/>
        </p:nvPicPr>
        <p:blipFill rotWithShape="1">
          <a:blip r:embed="rId9">
            <a:alphaModFix/>
          </a:blip>
          <a:srcRect/>
          <a:stretch/>
        </p:blipFill>
        <p:spPr>
          <a:xfrm>
            <a:off x="6876053" y="4026537"/>
            <a:ext cx="803340" cy="803340"/>
          </a:xfrm>
          <a:prstGeom prst="rect">
            <a:avLst/>
          </a:prstGeom>
          <a:noFill/>
          <a:ln>
            <a:noFill/>
          </a:ln>
        </p:spPr>
      </p:pic>
      <p:pic>
        <p:nvPicPr>
          <p:cNvPr id="230" name="Google Shape;230;p9" descr="Broken Heart with solid fill"/>
          <p:cNvPicPr preferRelativeResize="0"/>
          <p:nvPr/>
        </p:nvPicPr>
        <p:blipFill rotWithShape="1">
          <a:blip r:embed="rId10">
            <a:alphaModFix/>
          </a:blip>
          <a:srcRect/>
          <a:stretch/>
        </p:blipFill>
        <p:spPr>
          <a:xfrm>
            <a:off x="5174370" y="3901017"/>
            <a:ext cx="921630" cy="921630"/>
          </a:xfrm>
          <a:prstGeom prst="rect">
            <a:avLst/>
          </a:prstGeom>
          <a:noFill/>
          <a:ln>
            <a:noFill/>
          </a:ln>
        </p:spPr>
      </p:pic>
      <p:pic>
        <p:nvPicPr>
          <p:cNvPr id="231" name="Google Shape;231;p9" descr="Wilting Pot Plant with solid fill"/>
          <p:cNvPicPr preferRelativeResize="0"/>
          <p:nvPr/>
        </p:nvPicPr>
        <p:blipFill rotWithShape="1">
          <a:blip r:embed="rId11">
            <a:alphaModFix/>
          </a:blip>
          <a:srcRect/>
          <a:stretch/>
        </p:blipFill>
        <p:spPr>
          <a:xfrm>
            <a:off x="9339622" y="3843306"/>
            <a:ext cx="914400" cy="914400"/>
          </a:xfrm>
          <a:prstGeom prst="rect">
            <a:avLst/>
          </a:prstGeom>
          <a:noFill/>
          <a:ln>
            <a:noFill/>
          </a:ln>
        </p:spPr>
      </p:pic>
      <p:sp>
        <p:nvSpPr>
          <p:cNvPr id="232" name="Google Shape;232;p9"/>
          <p:cNvSpPr txBox="1"/>
          <p:nvPr/>
        </p:nvSpPr>
        <p:spPr>
          <a:xfrm>
            <a:off x="10888219" y="718201"/>
            <a:ext cx="119776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venir"/>
                <a:ea typeface="Avenir"/>
                <a:cs typeface="Avenir"/>
                <a:sym typeface="Avenir"/>
              </a:rPr>
              <a:t>p &lt; 0.001</a:t>
            </a:r>
            <a:endParaRPr/>
          </a:p>
        </p:txBody>
      </p:sp>
    </p:spTree>
  </p:cSld>
  <p:clrMapOvr>
    <a:masterClrMapping/>
  </p:clrMapOvr>
</p:sld>
</file>

<file path=ppt/theme/theme1.xml><?xml version="1.0" encoding="utf-8"?>
<a:theme xmlns:a="http://schemas.openxmlformats.org/drawingml/2006/main" name="GradientRiseVTI">
  <a:themeElements>
    <a:clrScheme name="AnalogousFromLightSeedLeftStep">
      <a:dk1>
        <a:srgbClr val="000000"/>
      </a:dk1>
      <a:lt1>
        <a:srgbClr val="FFFFFF"/>
      </a:lt1>
      <a:dk2>
        <a:srgbClr val="233A3E"/>
      </a:dk2>
      <a:lt2>
        <a:srgbClr val="E8E5E2"/>
      </a:lt2>
      <a:accent1>
        <a:srgbClr val="6EA6EE"/>
      </a:accent1>
      <a:accent2>
        <a:srgbClr val="2AB1C9"/>
      </a:accent2>
      <a:accent3>
        <a:srgbClr val="35B794"/>
      </a:accent3>
      <a:accent4>
        <a:srgbClr val="30BA5C"/>
      </a:accent4>
      <a:accent5>
        <a:srgbClr val="3EBA30"/>
      </a:accent5>
      <a:accent6>
        <a:srgbClr val="79B23B"/>
      </a:accent6>
      <a:hlink>
        <a:srgbClr val="997E5C"/>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8690AEE5585404D932D316F502955CB" ma:contentTypeVersion="19" ma:contentTypeDescription="Create a new document." ma:contentTypeScope="" ma:versionID="9d6ac8a2aaf2e20ebb9bf6b390703bb0">
  <xsd:schema xmlns:xsd="http://www.w3.org/2001/XMLSchema" xmlns:xs="http://www.w3.org/2001/XMLSchema" xmlns:p="http://schemas.microsoft.com/office/2006/metadata/properties" xmlns:ns2="1c7b03b4-81f9-4c48-8c9b-412d06db72b9" xmlns:ns3="bc1e4976-e9f6-4932-bbda-9a33bdd736c9" targetNamespace="http://schemas.microsoft.com/office/2006/metadata/properties" ma:root="true" ma:fieldsID="106519abbafbc9b16bbff91d9eb8a640" ns2:_="" ns3:_="">
    <xsd:import namespace="1c7b03b4-81f9-4c48-8c9b-412d06db72b9"/>
    <xsd:import namespace="bc1e4976-e9f6-4932-bbda-9a33bdd736c9"/>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Location" minOccurs="0"/>
                <xsd:element ref="ns2:MediaServiceSearchProperties" minOccurs="0"/>
                <xsd:element ref="ns2:Open_x0020_with_x0020_Seclor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c7b03b4-81f9-4c48-8c9b-412d06db72b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a955067c-4844-4e4f-970b-73b17f11172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Open_x0020_with_x0020_Seclore" ma:index="26" nillable="true" ma:displayName="Open with Seclore" ma:hidden="true" ma:internalName="Open_x0020_with_x0020_Seclor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c1e4976-e9f6-4932-bbda-9a33bdd736c9"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6758e1aa-6c4b-459c-8800-d77f1757deac}" ma:internalName="TaxCatchAll" ma:showField="CatchAllData" ma:web="bc1e4976-e9f6-4932-bbda-9a33bdd736c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Open_x0020_with_x0020_Seclore xmlns="1c7b03b4-81f9-4c48-8c9b-412d06db72b9" xsi:nil="true"/>
    <TaxCatchAll xmlns="bc1e4976-e9f6-4932-bbda-9a33bdd736c9" xsi:nil="true"/>
    <lcf76f155ced4ddcb4097134ff3c332f xmlns="1c7b03b4-81f9-4c48-8c9b-412d06db72b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D84B811-8F34-417C-A422-730196327A83}"/>
</file>

<file path=customXml/itemProps2.xml><?xml version="1.0" encoding="utf-8"?>
<ds:datastoreItem xmlns:ds="http://schemas.openxmlformats.org/officeDocument/2006/customXml" ds:itemID="{815EAE3C-0F05-4635-95E7-61DB5E72CB36}"/>
</file>

<file path=customXml/itemProps3.xml><?xml version="1.0" encoding="utf-8"?>
<ds:datastoreItem xmlns:ds="http://schemas.openxmlformats.org/officeDocument/2006/customXml" ds:itemID="{A67927ED-5510-4545-AEF0-A63328F6C219}"/>
</file>

<file path=docProps/app.xml><?xml version="1.0" encoding="utf-8"?>
<Properties xmlns="http://schemas.openxmlformats.org/officeDocument/2006/extended-properties" xmlns:vt="http://schemas.openxmlformats.org/officeDocument/2006/docPropsVTypes">
  <TotalTime>1</TotalTime>
  <Words>1991</Words>
  <Application>Microsoft Office PowerPoint</Application>
  <PresentationFormat>Widescreen</PresentationFormat>
  <Paragraphs>286</Paragraphs>
  <Slides>26</Slides>
  <Notes>26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Avenir</vt:lpstr>
      <vt:lpstr>Calibri</vt:lpstr>
      <vt:lpstr>GradientRiseVTI</vt:lpstr>
      <vt:lpstr>FAMILY MATTERS: RELATIONSHIPS DYNAMICS &amp; FATHER INVOLVEMENT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MY ALL-STAR TEAM</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Michelle A Bulterys</dc:creator>
  <cp:lastModifiedBy>Elizabeth Rivas</cp:lastModifiedBy>
  <cp:revision>1</cp:revision>
  <dcterms:created xsi:type="dcterms:W3CDTF">2022-01-31T17:48:55Z</dcterms:created>
  <dcterms:modified xsi:type="dcterms:W3CDTF">2024-09-23T14:04:55Z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0x010100E8690AEE5585404D932D316F502955CB</vt:lpwstr>
  </property>
</Properties>
</file>