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ommentAuthors.xml" ContentType="application/vnd.openxmlformats-officedocument.presentationml.commentAuthors+xml"/>
  <Override PartName="/ppt/theme/themeOverride3.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theme/themeOverride4.xml" ContentType="application/vnd.openxmlformats-officedocument.themeOverride+xml"/>
  <Override PartName="/ppt/charts/chart6.xml" ContentType="application/vnd.openxmlformats-officedocument.drawingml.chart+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853" r:id="rId2"/>
    <p:sldId id="1066" r:id="rId3"/>
    <p:sldId id="1012" r:id="rId4"/>
    <p:sldId id="1051" r:id="rId5"/>
    <p:sldId id="1052" r:id="rId6"/>
    <p:sldId id="1053" r:id="rId7"/>
    <p:sldId id="1054" r:id="rId8"/>
    <p:sldId id="1067" r:id="rId9"/>
    <p:sldId id="1068" r:id="rId10"/>
    <p:sldId id="1055" r:id="rId11"/>
    <p:sldId id="1056" r:id="rId12"/>
    <p:sldId id="958" r:id="rId13"/>
    <p:sldId id="960" r:id="rId14"/>
    <p:sldId id="1060" r:id="rId15"/>
    <p:sldId id="979" r:id="rId16"/>
    <p:sldId id="1009" r:id="rId17"/>
    <p:sldId id="982" r:id="rId18"/>
    <p:sldId id="1044" r:id="rId19"/>
    <p:sldId id="1017" r:id="rId20"/>
    <p:sldId id="1024" r:id="rId21"/>
    <p:sldId id="1045" r:id="rId22"/>
    <p:sldId id="1046" r:id="rId23"/>
    <p:sldId id="973" r:id="rId24"/>
    <p:sldId id="1050" r:id="rId25"/>
    <p:sldId id="1049" r:id="rId26"/>
    <p:sldId id="1027" r:id="rId27"/>
    <p:sldId id="1028" r:id="rId28"/>
    <p:sldId id="1030" r:id="rId29"/>
    <p:sldId id="1031" r:id="rId30"/>
    <p:sldId id="1032" r:id="rId31"/>
    <p:sldId id="1033" r:id="rId32"/>
    <p:sldId id="1034" r:id="rId33"/>
    <p:sldId id="1035" r:id="rId34"/>
    <p:sldId id="1037" r:id="rId35"/>
    <p:sldId id="1039" r:id="rId36"/>
    <p:sldId id="1040" r:id="rId37"/>
    <p:sldId id="1063" r:id="rId38"/>
    <p:sldId id="1065" r:id="rId39"/>
    <p:sldId id="1062" r:id="rId40"/>
    <p:sldId id="1061" r:id="rId41"/>
    <p:sldId id="1059" r:id="rId42"/>
    <p:sldId id="1064" r:id="rId43"/>
    <p:sldId id="992" r:id="rId44"/>
  </p:sldIdLst>
  <p:sldSz cx="10287000" cy="6858000" type="35mm"/>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el, Theodore" initials="RT" lastIdx="1" clrIdx="0">
    <p:extLst>
      <p:ext uri="{19B8F6BF-5375-455C-9EA6-DF929625EA0E}">
        <p15:presenceInfo xmlns:p15="http://schemas.microsoft.com/office/powerpoint/2012/main" userId="S-1-5-21-1089146882-1649508272-1260796959-218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2" autoAdjust="0"/>
  </p:normalViewPr>
  <p:slideViewPr>
    <p:cSldViewPr>
      <p:cViewPr varScale="1">
        <p:scale>
          <a:sx n="69" d="100"/>
          <a:sy n="69" d="100"/>
        </p:scale>
        <p:origin x="29" y="1423"/>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4955495854857"/>
          <c:y val="8.7280208424749151E-2"/>
          <c:w val="0.70417267284176022"/>
          <c:h val="0.63641342272135482"/>
        </c:manualLayout>
      </c:layout>
      <c:barChart>
        <c:barDir val="col"/>
        <c:grouping val="clustered"/>
        <c:varyColors val="0"/>
        <c:ser>
          <c:idx val="0"/>
          <c:order val="0"/>
          <c:tx>
            <c:strRef>
              <c:f>Sheet1!$B$1</c:f>
              <c:strCache>
                <c:ptCount val="1"/>
                <c:pt idx="0">
                  <c:v>CAB LA + RPV LA (n=308)</c:v>
                </c:pt>
              </c:strCache>
            </c:strRef>
          </c:tx>
          <c:spPr>
            <a:solidFill>
              <a:schemeClr val="accent1"/>
            </a:solidFill>
            <a:ln>
              <a:noFill/>
            </a:ln>
            <a:effectLst/>
          </c:spPr>
          <c:invertIfNegative val="0"/>
          <c:dPt>
            <c:idx val="0"/>
            <c:invertIfNegative val="0"/>
            <c:bubble3D val="0"/>
            <c:spPr>
              <a:solidFill>
                <a:srgbClr val="83CBB7"/>
              </a:solidFill>
              <a:ln>
                <a:noFill/>
              </a:ln>
              <a:effectLst/>
            </c:spPr>
            <c:extLst>
              <c:ext xmlns:c16="http://schemas.microsoft.com/office/drawing/2014/chart" uri="{C3380CC4-5D6E-409C-BE32-E72D297353CC}">
                <c16:uniqueId val="{00000000-C7F7-45FE-83EF-CA044C3E728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A6A6A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7F7-45FE-83EF-CA044C3E728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0.0</c:formatCode>
                <c:ptCount val="3"/>
                <c:pt idx="0">
                  <c:v>1.6</c:v>
                </c:pt>
                <c:pt idx="1">
                  <c:v>92.5</c:v>
                </c:pt>
                <c:pt idx="2">
                  <c:v>5.8</c:v>
                </c:pt>
              </c:numCache>
            </c:numRef>
          </c:val>
          <c:extLst>
            <c:ext xmlns:c16="http://schemas.microsoft.com/office/drawing/2014/chart" uri="{C3380CC4-5D6E-409C-BE32-E72D297353CC}">
              <c16:uniqueId val="{00000000-1613-4CE7-BE71-B746E613203B}"/>
            </c:ext>
          </c:extLst>
        </c:ser>
        <c:ser>
          <c:idx val="1"/>
          <c:order val="1"/>
          <c:tx>
            <c:strRef>
              <c:f>Sheet1!$C$1</c:f>
              <c:strCache>
                <c:ptCount val="1"/>
                <c:pt idx="0">
                  <c:v>CAR                   (n=308)</c:v>
                </c:pt>
              </c:strCache>
            </c:strRef>
          </c:tx>
          <c:spPr>
            <a:solidFill>
              <a:schemeClr val="accent2"/>
            </a:solidFill>
            <a:ln>
              <a:noFill/>
            </a:ln>
            <a:effectLst/>
          </c:spPr>
          <c:invertIfNegative val="0"/>
          <c:dPt>
            <c:idx val="0"/>
            <c:invertIfNegative val="0"/>
            <c:bubble3D val="0"/>
            <c:spPr>
              <a:solidFill>
                <a:srgbClr val="C483C4"/>
              </a:solidFill>
              <a:ln>
                <a:noFill/>
              </a:ln>
              <a:effectLst/>
            </c:spPr>
            <c:extLst>
              <c:ext xmlns:c16="http://schemas.microsoft.com/office/drawing/2014/chart" uri="{C3380CC4-5D6E-409C-BE32-E72D297353CC}">
                <c16:uniqueId val="{00000001-C7F7-45FE-83EF-CA044C3E728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A6A6A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7F7-45FE-83EF-CA044C3E728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0.0</c:formatCode>
                <c:ptCount val="3"/>
                <c:pt idx="0">
                  <c:v>1</c:v>
                </c:pt>
                <c:pt idx="1">
                  <c:v>95.5</c:v>
                </c:pt>
                <c:pt idx="2">
                  <c:v>3.6</c:v>
                </c:pt>
              </c:numCache>
            </c:numRef>
          </c:val>
          <c:extLst>
            <c:ext xmlns:c16="http://schemas.microsoft.com/office/drawing/2014/chart" uri="{C3380CC4-5D6E-409C-BE32-E72D297353CC}">
              <c16:uniqueId val="{00000001-1613-4CE7-BE71-B746E613203B}"/>
            </c:ext>
          </c:extLst>
        </c:ser>
        <c:dLbls>
          <c:showLegendKey val="0"/>
          <c:showVal val="0"/>
          <c:showCatName val="0"/>
          <c:showSerName val="0"/>
          <c:showPercent val="0"/>
          <c:showBubbleSize val="0"/>
        </c:dLbls>
        <c:gapWidth val="100"/>
        <c:overlap val="-27"/>
        <c:axId val="96966144"/>
        <c:axId val="96967680"/>
      </c:barChart>
      <c:catAx>
        <c:axId val="96966144"/>
        <c:scaling>
          <c:orientation val="minMax"/>
        </c:scaling>
        <c:delete val="0"/>
        <c:axPos val="b"/>
        <c:numFmt formatCode="General" sourceLinked="1"/>
        <c:majorTickMark val="out"/>
        <c:minorTickMark val="none"/>
        <c:tickLblPos val="nextTo"/>
        <c:spPr>
          <a:noFill/>
          <a:ln w="12700" cap="sq" cmpd="sng" algn="ctr">
            <a:solidFill>
              <a:schemeClr val="tx1"/>
            </a:solidFill>
            <a:miter lim="800000"/>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96967680"/>
        <c:crosses val="autoZero"/>
        <c:auto val="1"/>
        <c:lblAlgn val="ctr"/>
        <c:lblOffset val="100"/>
        <c:noMultiLvlLbl val="0"/>
      </c:catAx>
      <c:valAx>
        <c:axId val="96967680"/>
        <c:scaling>
          <c:orientation val="minMax"/>
          <c:max val="10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GB" sz="1100" b="1" dirty="0"/>
                  <a:t>Proportion</a:t>
                </a:r>
                <a:r>
                  <a:rPr lang="en-GB" sz="1100" b="1" baseline="0" dirty="0"/>
                  <a:t> of Participants</a:t>
                </a:r>
                <a:r>
                  <a:rPr lang="en-GB" sz="1100" b="1" dirty="0"/>
                  <a:t> (%)</a:t>
                </a:r>
              </a:p>
            </c:rich>
          </c:tx>
          <c:layout>
            <c:manualLayout>
              <c:xMode val="edge"/>
              <c:yMode val="edge"/>
              <c:x val="1.270844577120831E-2"/>
              <c:y val="0.1219233840375410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2700" cap="sq">
            <a:solidFill>
              <a:schemeClr val="tx1"/>
            </a:solidFill>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6966144"/>
        <c:crosses val="autoZero"/>
        <c:crossBetween val="between"/>
        <c:majorUnit val="20"/>
      </c:valAx>
      <c:spPr>
        <a:noFill/>
        <a:ln>
          <a:noFill/>
        </a:ln>
        <a:effectLst/>
      </c:spPr>
    </c:plotArea>
    <c:legend>
      <c:legendPos val="b"/>
      <c:layout>
        <c:manualLayout>
          <c:xMode val="edge"/>
          <c:yMode val="edge"/>
          <c:x val="0.58741747730288374"/>
          <c:y val="0.11974010190796437"/>
          <c:w val="0.32302155435440622"/>
          <c:h val="0.207895349980798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9225889990706935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rgbClr val="A6A6A6"/>
              </a:solidFill>
              <a:ln>
                <a:noFill/>
              </a:ln>
            </c:spPr>
          </c:marker>
          <c:errBars>
            <c:errDir val="x"/>
            <c:errBarType val="both"/>
            <c:errValType val="cust"/>
            <c:noEndCap val="0"/>
            <c:plus>
              <c:numRef>
                <c:f>Sheet1!$E$2:$E$15</c:f>
                <c:numCache>
                  <c:formatCode>General</c:formatCode>
                  <c:ptCount val="14"/>
                  <c:pt idx="0">
                    <c:v>1.9</c:v>
                  </c:pt>
                </c:numCache>
              </c:numRef>
            </c:plus>
            <c:minus>
              <c:numRef>
                <c:f>Sheet1!$F$2:$F$15</c:f>
                <c:numCache>
                  <c:formatCode>General</c:formatCode>
                  <c:ptCount val="14"/>
                  <c:pt idx="0">
                    <c:v>1.8</c:v>
                  </c:pt>
                </c:numCache>
              </c:numRef>
            </c:minus>
            <c:spPr>
              <a:ln w="12700">
                <a:solidFill>
                  <a:srgbClr val="A6A6A6"/>
                </a:solidFill>
                <a:prstDash val="solid"/>
              </a:ln>
            </c:spPr>
          </c:errBars>
          <c:xVal>
            <c:numRef>
              <c:f>Sheet1!$A$2:$A$4</c:f>
              <c:numCache>
                <c:formatCode>General</c:formatCode>
                <c:ptCount val="3"/>
                <c:pt idx="0">
                  <c:v>0.6</c:v>
                </c:pt>
              </c:numCache>
            </c:numRef>
          </c:xVal>
          <c:yVal>
            <c:numRef>
              <c:f>Sheet1!$B$2:$B$4</c:f>
              <c:numCache>
                <c:formatCode>General</c:formatCode>
                <c:ptCount val="3"/>
                <c:pt idx="0">
                  <c:v>2.5</c:v>
                </c:pt>
              </c:numCache>
            </c:numRef>
          </c:yVal>
          <c:smooth val="0"/>
          <c:extLst>
            <c:ext xmlns:c16="http://schemas.microsoft.com/office/drawing/2014/chart" uri="{C3380CC4-5D6E-409C-BE32-E72D297353CC}">
              <c16:uniqueId val="{00000000-9BEA-46ED-A6CE-F1BD3644D6E8}"/>
            </c:ext>
          </c:extLst>
        </c:ser>
        <c:dLbls>
          <c:showLegendKey val="0"/>
          <c:showVal val="0"/>
          <c:showCatName val="0"/>
          <c:showSerName val="0"/>
          <c:showPercent val="0"/>
          <c:showBubbleSize val="0"/>
        </c:dLbls>
        <c:axId val="141020160"/>
        <c:axId val="141186560"/>
      </c:scatterChart>
      <c:valAx>
        <c:axId val="141020160"/>
        <c:scaling>
          <c:orientation val="minMax"/>
          <c:max val="10"/>
          <c:min val="-10"/>
        </c:scaling>
        <c:delete val="0"/>
        <c:axPos val="b"/>
        <c:numFmt formatCode="General" sourceLinked="1"/>
        <c:majorTickMark val="out"/>
        <c:minorTickMark val="none"/>
        <c:tickLblPos val="nextTo"/>
        <c:spPr>
          <a:ln w="12700" cap="sq">
            <a:solidFill>
              <a:srgbClr val="A6A6A6"/>
            </a:solidFill>
            <a:miter lim="800000"/>
          </a:ln>
        </c:spPr>
        <c:txPr>
          <a:bodyPr rot="0" vert="horz"/>
          <a:lstStyle/>
          <a:p>
            <a:pPr>
              <a:defRPr sz="1050" b="0" i="0" u="none" strike="noStrike" baseline="0">
                <a:solidFill>
                  <a:srgbClr val="A6A6A6"/>
                </a:solidFill>
                <a:latin typeface="Arial"/>
                <a:ea typeface="Arial"/>
                <a:cs typeface="Arial"/>
              </a:defRPr>
            </a:pPr>
            <a:endParaRPr lang="en-US"/>
          </a:p>
        </c:txPr>
        <c:crossAx val="141186560"/>
        <c:crosses val="autoZero"/>
        <c:crossBetween val="midCat"/>
        <c:majorUnit val="2"/>
        <c:minorUnit val="1"/>
      </c:valAx>
      <c:valAx>
        <c:axId val="141186560"/>
        <c:scaling>
          <c:orientation val="minMax"/>
          <c:max val="5"/>
        </c:scaling>
        <c:delete val="0"/>
        <c:axPos val="l"/>
        <c:numFmt formatCode="General" sourceLinked="1"/>
        <c:majorTickMark val="none"/>
        <c:minorTickMark val="none"/>
        <c:tickLblPos val="none"/>
        <c:spPr>
          <a:ln w="12700">
            <a:solidFill>
              <a:srgbClr val="A6A6A6"/>
            </a:solidFill>
          </a:ln>
        </c:spPr>
        <c:crossAx val="141020160"/>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9225889990706935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errBars>
            <c:errDir val="x"/>
            <c:errBarType val="both"/>
            <c:errValType val="cust"/>
            <c:noEndCap val="0"/>
            <c:plus>
              <c:numRef>
                <c:f>Sheet1!$E$2:$E$15</c:f>
                <c:numCache>
                  <c:formatCode>General</c:formatCode>
                  <c:ptCount val="14"/>
                  <c:pt idx="0">
                    <c:v>3.7</c:v>
                  </c:pt>
                </c:numCache>
              </c:numRef>
            </c:plus>
            <c:minus>
              <c:numRef>
                <c:f>Sheet1!$F$2:$F$15</c:f>
                <c:numCache>
                  <c:formatCode>General</c:formatCode>
                  <c:ptCount val="14"/>
                  <c:pt idx="0">
                    <c:v>3.7</c:v>
                  </c:pt>
                </c:numCache>
              </c:numRef>
            </c:minus>
            <c:spPr>
              <a:ln w="12700">
                <a:solidFill>
                  <a:srgbClr val="000000"/>
                </a:solidFill>
                <a:prstDash val="solid"/>
              </a:ln>
            </c:spPr>
          </c:errBars>
          <c:xVal>
            <c:numRef>
              <c:f>Sheet1!$A$2:$A$4</c:f>
              <c:numCache>
                <c:formatCode>General</c:formatCode>
                <c:ptCount val="3"/>
                <c:pt idx="0">
                  <c:v>-3</c:v>
                </c:pt>
              </c:numCache>
            </c:numRef>
          </c:xVal>
          <c:yVal>
            <c:numRef>
              <c:f>Sheet1!$B$2:$B$4</c:f>
              <c:numCache>
                <c:formatCode>General</c:formatCode>
                <c:ptCount val="3"/>
                <c:pt idx="0">
                  <c:v>2.5</c:v>
                </c:pt>
              </c:numCache>
            </c:numRef>
          </c:yVal>
          <c:smooth val="0"/>
          <c:extLst>
            <c:ext xmlns:c16="http://schemas.microsoft.com/office/drawing/2014/chart" uri="{C3380CC4-5D6E-409C-BE32-E72D297353CC}">
              <c16:uniqueId val="{00000000-C89E-4BF0-96B9-B7D809EB768B}"/>
            </c:ext>
          </c:extLst>
        </c:ser>
        <c:dLbls>
          <c:showLegendKey val="0"/>
          <c:showVal val="0"/>
          <c:showCatName val="0"/>
          <c:showSerName val="0"/>
          <c:showPercent val="0"/>
          <c:showBubbleSize val="0"/>
        </c:dLbls>
        <c:axId val="141020160"/>
        <c:axId val="141186560"/>
      </c:scatterChart>
      <c:valAx>
        <c:axId val="141020160"/>
        <c:scaling>
          <c:orientation val="minMax"/>
          <c:max val="10"/>
          <c:min val="-10"/>
        </c:scaling>
        <c:delete val="0"/>
        <c:axPos val="b"/>
        <c:numFmt formatCode="General" sourceLinked="1"/>
        <c:majorTickMark val="out"/>
        <c:minorTickMark val="none"/>
        <c:tickLblPos val="nextTo"/>
        <c:spPr>
          <a:ln w="12700" cap="sq">
            <a:solidFill>
              <a:srgbClr val="000000"/>
            </a:solidFill>
            <a:miter lim="800000"/>
          </a:ln>
        </c:spPr>
        <c:txPr>
          <a:bodyPr rot="0" vert="horz"/>
          <a:lstStyle/>
          <a:p>
            <a:pPr>
              <a:defRPr sz="1050" b="0" i="0" u="none" strike="noStrike" baseline="0">
                <a:solidFill>
                  <a:schemeClr val="tx1"/>
                </a:solidFill>
                <a:latin typeface="Arial"/>
                <a:ea typeface="Arial"/>
                <a:cs typeface="Arial"/>
              </a:defRPr>
            </a:pPr>
            <a:endParaRPr lang="en-US"/>
          </a:p>
        </c:txPr>
        <c:crossAx val="141186560"/>
        <c:crosses val="autoZero"/>
        <c:crossBetween val="midCat"/>
        <c:majorUnit val="2"/>
        <c:minorUnit val="1"/>
      </c:valAx>
      <c:valAx>
        <c:axId val="141186560"/>
        <c:scaling>
          <c:orientation val="minMax"/>
          <c:max val="5"/>
        </c:scaling>
        <c:delete val="0"/>
        <c:axPos val="l"/>
        <c:numFmt formatCode="General" sourceLinked="1"/>
        <c:majorTickMark val="none"/>
        <c:minorTickMark val="none"/>
        <c:tickLblPos val="none"/>
        <c:spPr>
          <a:ln w="12700">
            <a:solidFill>
              <a:srgbClr val="000000"/>
            </a:solidFill>
          </a:ln>
        </c:spPr>
        <c:crossAx val="141020160"/>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92258899907069358"/>
        </c:manualLayout>
      </c:layout>
      <c:scatterChart>
        <c:scatterStyle val="lineMarker"/>
        <c:varyColors val="0"/>
        <c:ser>
          <c:idx val="0"/>
          <c:order val="0"/>
          <c:tx>
            <c:strRef>
              <c:f>Sheet1!$B$1</c:f>
              <c:strCache>
                <c:ptCount val="1"/>
                <c:pt idx="0">
                  <c:v>Y-Values</c:v>
                </c:pt>
              </c:strCache>
            </c:strRef>
          </c:tx>
          <c:spPr>
            <a:ln w="28533">
              <a:solidFill>
                <a:srgbClr val="FFFFFF">
                  <a:lumMod val="65000"/>
                </a:srgbClr>
              </a:solidFill>
            </a:ln>
          </c:spPr>
          <c:marker>
            <c:symbol val="square"/>
            <c:size val="8"/>
            <c:spPr>
              <a:solidFill>
                <a:srgbClr val="FFFFFF">
                  <a:lumMod val="65000"/>
                </a:srgbClr>
              </a:solidFill>
              <a:ln>
                <a:solidFill>
                  <a:srgbClr val="FFFFFF">
                    <a:lumMod val="65000"/>
                  </a:srgbClr>
                </a:solidFill>
              </a:ln>
            </c:spPr>
          </c:marker>
          <c:errBars>
            <c:errDir val="x"/>
            <c:errBarType val="both"/>
            <c:errValType val="cust"/>
            <c:noEndCap val="0"/>
            <c:plus>
              <c:numRef>
                <c:f>Sheet1!$E$2:$E$15</c:f>
                <c:numCache>
                  <c:formatCode>General</c:formatCode>
                  <c:ptCount val="14"/>
                  <c:pt idx="0">
                    <c:v>2.5</c:v>
                  </c:pt>
                </c:numCache>
              </c:numRef>
            </c:plus>
            <c:minus>
              <c:numRef>
                <c:f>Sheet1!$F$2:$F$15</c:f>
                <c:numCache>
                  <c:formatCode>General</c:formatCode>
                  <c:ptCount val="14"/>
                  <c:pt idx="0">
                    <c:v>2.4</c:v>
                  </c:pt>
                </c:numCache>
              </c:numRef>
            </c:minus>
            <c:spPr>
              <a:ln w="25363">
                <a:solidFill>
                  <a:srgbClr val="FFFFFF">
                    <a:lumMod val="65000"/>
                  </a:srgbClr>
                </a:solidFill>
                <a:prstDash val="solid"/>
              </a:ln>
            </c:spPr>
          </c:errBars>
          <c:xVal>
            <c:numRef>
              <c:f>Sheet1!$A$2:$A$4</c:f>
              <c:numCache>
                <c:formatCode>General</c:formatCode>
                <c:ptCount val="3"/>
                <c:pt idx="0">
                  <c:v>-0.4</c:v>
                </c:pt>
              </c:numCache>
            </c:numRef>
          </c:xVal>
          <c:yVal>
            <c:numRef>
              <c:f>Sheet1!$B$2:$B$4</c:f>
              <c:numCache>
                <c:formatCode>General</c:formatCode>
                <c:ptCount val="3"/>
                <c:pt idx="0">
                  <c:v>2.5</c:v>
                </c:pt>
              </c:numCache>
            </c:numRef>
          </c:yVal>
          <c:smooth val="0"/>
          <c:extLst>
            <c:ext xmlns:c16="http://schemas.microsoft.com/office/drawing/2014/chart" uri="{C3380CC4-5D6E-409C-BE32-E72D297353CC}">
              <c16:uniqueId val="{00000000-8553-4E30-AEE9-FA9E76B54D0A}"/>
            </c:ext>
          </c:extLst>
        </c:ser>
        <c:dLbls>
          <c:showLegendKey val="0"/>
          <c:showVal val="0"/>
          <c:showCatName val="0"/>
          <c:showSerName val="0"/>
          <c:showPercent val="0"/>
          <c:showBubbleSize val="0"/>
        </c:dLbls>
        <c:axId val="97026048"/>
        <c:axId val="97027584"/>
      </c:scatterChart>
      <c:valAx>
        <c:axId val="97026048"/>
        <c:scaling>
          <c:orientation val="minMax"/>
          <c:max val="10"/>
          <c:min val="-10"/>
        </c:scaling>
        <c:delete val="0"/>
        <c:axPos val="b"/>
        <c:numFmt formatCode="General" sourceLinked="1"/>
        <c:majorTickMark val="out"/>
        <c:minorTickMark val="none"/>
        <c:tickLblPos val="nextTo"/>
        <c:spPr>
          <a:ln w="12700" cap="sq">
            <a:solidFill>
              <a:srgbClr val="FFFFFF">
                <a:lumMod val="65000"/>
              </a:srgbClr>
            </a:solidFill>
            <a:miter lim="800000"/>
          </a:ln>
        </c:spPr>
        <c:txPr>
          <a:bodyPr rot="0" vert="horz"/>
          <a:lstStyle/>
          <a:p>
            <a:pPr>
              <a:defRPr sz="1050" b="0" i="0" u="none" strike="noStrike" baseline="0">
                <a:solidFill>
                  <a:schemeClr val="bg1">
                    <a:lumMod val="50000"/>
                  </a:schemeClr>
                </a:solidFill>
                <a:latin typeface="Arial"/>
                <a:ea typeface="Arial"/>
                <a:cs typeface="Arial"/>
              </a:defRPr>
            </a:pPr>
            <a:endParaRPr lang="en-US"/>
          </a:p>
        </c:txPr>
        <c:crossAx val="97027584"/>
        <c:crosses val="autoZero"/>
        <c:crossBetween val="midCat"/>
        <c:majorUnit val="2"/>
        <c:minorUnit val="1"/>
      </c:valAx>
      <c:valAx>
        <c:axId val="97027584"/>
        <c:scaling>
          <c:orientation val="minMax"/>
          <c:max val="5"/>
        </c:scaling>
        <c:delete val="0"/>
        <c:axPos val="l"/>
        <c:numFmt formatCode="General" sourceLinked="1"/>
        <c:majorTickMark val="none"/>
        <c:minorTickMark val="none"/>
        <c:tickLblPos val="none"/>
        <c:spPr>
          <a:ln w="12700">
            <a:solidFill>
              <a:srgbClr val="FFFFFF">
                <a:lumMod val="65000"/>
              </a:srgbClr>
            </a:solidFill>
          </a:ln>
        </c:spPr>
        <c:crossAx val="97026048"/>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4955495854857"/>
          <c:y val="8.7280208424749151E-2"/>
          <c:w val="0.83011773135402056"/>
          <c:h val="0.7033256488671169"/>
        </c:manualLayout>
      </c:layout>
      <c:barChart>
        <c:barDir val="col"/>
        <c:grouping val="clustered"/>
        <c:varyColors val="0"/>
        <c:ser>
          <c:idx val="0"/>
          <c:order val="0"/>
          <c:tx>
            <c:strRef>
              <c:f>Sheet1!$B$1</c:f>
              <c:strCache>
                <c:ptCount val="1"/>
                <c:pt idx="0">
                  <c:v>CAB LA + RPV LA (n=283)</c:v>
                </c:pt>
              </c:strCache>
            </c:strRef>
          </c:tx>
          <c:spPr>
            <a:solidFill>
              <a:schemeClr val="accent1"/>
            </a:solidFill>
            <a:ln>
              <a:noFill/>
            </a:ln>
            <a:effectLst/>
          </c:spPr>
          <c:invertIfNegative val="0"/>
          <c:dPt>
            <c:idx val="0"/>
            <c:invertIfNegative val="0"/>
            <c:bubble3D val="0"/>
            <c:spPr>
              <a:solidFill>
                <a:srgbClr val="00A779">
                  <a:alpha val="43137"/>
                </a:srgbClr>
              </a:solidFill>
              <a:ln>
                <a:noFill/>
              </a:ln>
              <a:effectLst/>
            </c:spPr>
            <c:extLst>
              <c:ext xmlns:c16="http://schemas.microsoft.com/office/drawing/2014/chart" uri="{C3380CC4-5D6E-409C-BE32-E72D297353CC}">
                <c16:uniqueId val="{00000000-812A-4E73-AB75-31403188BA5E}"/>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Virologic nonresponse       (≥50 c/mL)</c:v>
                </c:pt>
                <c:pt idx="1">
                  <c:v>Virologic success            (&lt;50 c/mL)</c:v>
                </c:pt>
                <c:pt idx="2">
                  <c:v>No virologic data</c:v>
                </c:pt>
              </c:strCache>
            </c:strRef>
          </c:cat>
          <c:val>
            <c:numRef>
              <c:f>Sheet1!$B$2:$B$4</c:f>
              <c:numCache>
                <c:formatCode>0.0</c:formatCode>
                <c:ptCount val="3"/>
                <c:pt idx="0">
                  <c:v>2.1</c:v>
                </c:pt>
                <c:pt idx="1">
                  <c:v>93.6</c:v>
                </c:pt>
                <c:pt idx="2">
                  <c:v>4.2</c:v>
                </c:pt>
              </c:numCache>
            </c:numRef>
          </c:val>
          <c:extLst>
            <c:ext xmlns:c16="http://schemas.microsoft.com/office/drawing/2014/chart" uri="{C3380CC4-5D6E-409C-BE32-E72D297353CC}">
              <c16:uniqueId val="{00000000-4902-4408-A066-AA2A136E4270}"/>
            </c:ext>
          </c:extLst>
        </c:ser>
        <c:ser>
          <c:idx val="1"/>
          <c:order val="1"/>
          <c:tx>
            <c:strRef>
              <c:f>Sheet1!$C$1</c:f>
              <c:strCache>
                <c:ptCount val="1"/>
                <c:pt idx="0">
                  <c:v>DTG/ABC/3TC (n=283)</c:v>
                </c:pt>
              </c:strCache>
            </c:strRef>
          </c:tx>
          <c:spPr>
            <a:solidFill>
              <a:schemeClr val="accent2"/>
            </a:solidFill>
            <a:ln>
              <a:noFill/>
            </a:ln>
            <a:effectLst/>
          </c:spPr>
          <c:invertIfNegative val="0"/>
          <c:dPt>
            <c:idx val="0"/>
            <c:invertIfNegative val="0"/>
            <c:bubble3D val="0"/>
            <c:spPr>
              <a:solidFill>
                <a:srgbClr val="970096">
                  <a:alpha val="43137"/>
                </a:srgbClr>
              </a:solidFill>
              <a:ln>
                <a:noFill/>
              </a:ln>
              <a:effectLst/>
            </c:spPr>
            <c:extLst>
              <c:ext xmlns:c16="http://schemas.microsoft.com/office/drawing/2014/chart" uri="{C3380CC4-5D6E-409C-BE32-E72D297353CC}">
                <c16:uniqueId val="{00000001-812A-4E73-AB75-31403188BA5E}"/>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Virologic nonresponse       (≥50 c/mL)</c:v>
                </c:pt>
                <c:pt idx="1">
                  <c:v>Virologic success            (&lt;50 c/mL)</c:v>
                </c:pt>
                <c:pt idx="2">
                  <c:v>No virologic data</c:v>
                </c:pt>
              </c:strCache>
            </c:strRef>
          </c:cat>
          <c:val>
            <c:numRef>
              <c:f>Sheet1!$C$2:$C$4</c:f>
              <c:numCache>
                <c:formatCode>0.0</c:formatCode>
                <c:ptCount val="3"/>
                <c:pt idx="0">
                  <c:v>2.5</c:v>
                </c:pt>
                <c:pt idx="1">
                  <c:v>93.3</c:v>
                </c:pt>
                <c:pt idx="2">
                  <c:v>4.2</c:v>
                </c:pt>
              </c:numCache>
            </c:numRef>
          </c:val>
          <c:extLst>
            <c:ext xmlns:c16="http://schemas.microsoft.com/office/drawing/2014/chart" uri="{C3380CC4-5D6E-409C-BE32-E72D297353CC}">
              <c16:uniqueId val="{00000001-4902-4408-A066-AA2A136E4270}"/>
            </c:ext>
          </c:extLst>
        </c:ser>
        <c:dLbls>
          <c:showLegendKey val="0"/>
          <c:showVal val="0"/>
          <c:showCatName val="0"/>
          <c:showSerName val="0"/>
          <c:showPercent val="0"/>
          <c:showBubbleSize val="0"/>
        </c:dLbls>
        <c:gapWidth val="100"/>
        <c:overlap val="-27"/>
        <c:axId val="96966144"/>
        <c:axId val="96967680"/>
      </c:barChart>
      <c:catAx>
        <c:axId val="96966144"/>
        <c:scaling>
          <c:orientation val="minMax"/>
        </c:scaling>
        <c:delete val="0"/>
        <c:axPos val="b"/>
        <c:numFmt formatCode="General" sourceLinked="1"/>
        <c:majorTickMark val="out"/>
        <c:minorTickMark val="none"/>
        <c:tickLblPos val="none"/>
        <c:spPr>
          <a:noFill/>
          <a:ln w="19050" cap="sq" cmpd="sng" algn="ctr">
            <a:solidFill>
              <a:schemeClr val="tx1"/>
            </a:solidFill>
            <a:miter lim="800000"/>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96967680"/>
        <c:crosses val="autoZero"/>
        <c:auto val="1"/>
        <c:lblAlgn val="ctr"/>
        <c:lblOffset val="100"/>
        <c:noMultiLvlLbl val="0"/>
      </c:catAx>
      <c:valAx>
        <c:axId val="96967680"/>
        <c:scaling>
          <c:orientation val="minMax"/>
          <c:max val="10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GB" sz="1100" b="1" dirty="0"/>
                  <a:t>Proportion</a:t>
                </a:r>
                <a:r>
                  <a:rPr lang="en-GB" sz="1100" b="1" baseline="0" dirty="0"/>
                  <a:t> of Participants</a:t>
                </a:r>
                <a:r>
                  <a:rPr lang="en-GB" sz="1100" b="1" dirty="0"/>
                  <a:t> (%)</a:t>
                </a:r>
              </a:p>
            </c:rich>
          </c:tx>
          <c:layout>
            <c:manualLayout>
              <c:xMode val="edge"/>
              <c:yMode val="edge"/>
              <c:x val="7.1108889641903119E-3"/>
              <c:y val="0.1293580534975312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6966144"/>
        <c:crosses val="autoZero"/>
        <c:crossBetween val="between"/>
        <c:majorUnit val="20"/>
      </c:valAx>
      <c:spPr>
        <a:noFill/>
        <a:ln>
          <a:noFill/>
        </a:ln>
        <a:effectLst/>
      </c:spPr>
    </c:plotArea>
    <c:legend>
      <c:legendPos val="b"/>
      <c:layout>
        <c:manualLayout>
          <c:xMode val="edge"/>
          <c:yMode val="edge"/>
          <c:x val="0.68432869108267858"/>
          <c:y val="0.18665232805372647"/>
          <c:w val="0.30702997367085416"/>
          <c:h val="0.2413514630536796"/>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06896354665564E-2"/>
          <c:y val="1.5728218471191956E-3"/>
          <c:w val="0.87778530065938543"/>
          <c:h val="0.9225889990706935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errBars>
            <c:errDir val="x"/>
            <c:errBarType val="both"/>
            <c:errValType val="cust"/>
            <c:noEndCap val="0"/>
            <c:plus>
              <c:numRef>
                <c:f>Sheet1!$E$2:$E$15</c:f>
                <c:numCache>
                  <c:formatCode>General</c:formatCode>
                  <c:ptCount val="14"/>
                  <c:pt idx="0">
                    <c:v>4.0999999999999996</c:v>
                  </c:pt>
                </c:numCache>
              </c:numRef>
            </c:plus>
            <c:minus>
              <c:numRef>
                <c:f>Sheet1!$F$2:$F$15</c:f>
                <c:numCache>
                  <c:formatCode>General</c:formatCode>
                  <c:ptCount val="14"/>
                  <c:pt idx="0">
                    <c:v>4.0999999999999996</c:v>
                  </c:pt>
                </c:numCache>
              </c:numRef>
            </c:minus>
            <c:spPr>
              <a:ln w="25363">
                <a:solidFill>
                  <a:srgbClr val="000000"/>
                </a:solidFill>
                <a:prstDash val="solid"/>
              </a:ln>
            </c:spPr>
          </c:errBars>
          <c:xVal>
            <c:numRef>
              <c:f>Sheet1!$A$2:$A$4</c:f>
              <c:numCache>
                <c:formatCode>General</c:formatCode>
                <c:ptCount val="3"/>
                <c:pt idx="0">
                  <c:v>0.4</c:v>
                </c:pt>
              </c:numCache>
            </c:numRef>
          </c:xVal>
          <c:yVal>
            <c:numRef>
              <c:f>Sheet1!$B$2:$B$4</c:f>
              <c:numCache>
                <c:formatCode>General</c:formatCode>
                <c:ptCount val="3"/>
                <c:pt idx="0">
                  <c:v>2.5</c:v>
                </c:pt>
              </c:numCache>
            </c:numRef>
          </c:yVal>
          <c:smooth val="0"/>
          <c:extLst>
            <c:ext xmlns:c16="http://schemas.microsoft.com/office/drawing/2014/chart" uri="{C3380CC4-5D6E-409C-BE32-E72D297353CC}">
              <c16:uniqueId val="{00000000-E79F-4C31-8A15-872D5A931AEA}"/>
            </c:ext>
          </c:extLst>
        </c:ser>
        <c:dLbls>
          <c:showLegendKey val="0"/>
          <c:showVal val="0"/>
          <c:showCatName val="0"/>
          <c:showSerName val="0"/>
          <c:showPercent val="0"/>
          <c:showBubbleSize val="0"/>
        </c:dLbls>
        <c:axId val="96503680"/>
        <c:axId val="96505216"/>
      </c:scatterChart>
      <c:valAx>
        <c:axId val="96503680"/>
        <c:scaling>
          <c:orientation val="minMax"/>
          <c:max val="10"/>
          <c:min val="-10"/>
        </c:scaling>
        <c:delete val="0"/>
        <c:axPos val="b"/>
        <c:numFmt formatCode="General" sourceLinked="1"/>
        <c:majorTickMark val="out"/>
        <c:minorTickMark val="none"/>
        <c:tickLblPos val="nextTo"/>
        <c:spPr>
          <a:ln w="19050" cap="sq">
            <a:solidFill>
              <a:srgbClr val="000000"/>
            </a:solidFill>
            <a:miter lim="800000"/>
          </a:ln>
        </c:spPr>
        <c:txPr>
          <a:bodyPr rot="0" vert="horz"/>
          <a:lstStyle/>
          <a:p>
            <a:pPr>
              <a:defRPr sz="1050" b="0" i="0" u="none" strike="noStrike" baseline="0">
                <a:solidFill>
                  <a:srgbClr val="000000"/>
                </a:solidFill>
                <a:latin typeface="Arial"/>
                <a:ea typeface="Arial"/>
                <a:cs typeface="Arial"/>
              </a:defRPr>
            </a:pPr>
            <a:endParaRPr lang="en-US"/>
          </a:p>
        </c:txPr>
        <c:crossAx val="96505216"/>
        <c:crosses val="autoZero"/>
        <c:crossBetween val="midCat"/>
        <c:majorUnit val="2"/>
        <c:minorUnit val="1"/>
      </c:valAx>
      <c:valAx>
        <c:axId val="96505216"/>
        <c:scaling>
          <c:orientation val="minMax"/>
          <c:max val="5"/>
        </c:scaling>
        <c:delete val="0"/>
        <c:axPos val="l"/>
        <c:numFmt formatCode="General" sourceLinked="1"/>
        <c:majorTickMark val="none"/>
        <c:minorTickMark val="none"/>
        <c:tickLblPos val="none"/>
        <c:spPr>
          <a:ln w="12700">
            <a:solidFill>
              <a:srgbClr val="000000"/>
            </a:solidFill>
          </a:ln>
        </c:spPr>
        <c:crossAx val="96503680"/>
        <c:crossesAt val="0"/>
        <c:crossBetween val="midCat"/>
      </c:valAx>
      <c:spPr>
        <a:noFill/>
        <a:ln w="25400">
          <a:noFill/>
        </a:ln>
      </c:spPr>
    </c:plotArea>
    <c:plotVisOnly val="1"/>
    <c:dispBlanksAs val="gap"/>
    <c:showDLblsOverMax val="0"/>
  </c:chart>
  <c:txPr>
    <a:bodyPr/>
    <a:lstStyle/>
    <a:p>
      <a:pPr>
        <a:defRPr sz="1797"/>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6-03T16:57:51.989" idx="1">
    <p:pos x="10" y="10"/>
    <p:text>Changed font to white</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857250" y="685800"/>
            <a:ext cx="51435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7950" y="525463"/>
            <a:ext cx="3940175" cy="262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284BB0-6A23-4E24-A492-7CA915C2DA34}" type="slidenum">
              <a:rPr lang="en-US" smtClean="0"/>
              <a:pPr>
                <a:defRPr/>
              </a:pPr>
              <a:t>10</a:t>
            </a:fld>
            <a:endParaRPr lang="en-US" dirty="0"/>
          </a:p>
        </p:txBody>
      </p:sp>
    </p:spTree>
    <p:extLst>
      <p:ext uri="{BB962C8B-B14F-4D97-AF65-F5344CB8AC3E}">
        <p14:creationId xmlns:p14="http://schemas.microsoft.com/office/powerpoint/2010/main" val="34403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endParaRPr lang="en-US" dirty="0">
              <a:solidFill>
                <a:prstClr val="black"/>
              </a:solidFill>
            </a:endParaRPr>
          </a:p>
        </p:txBody>
      </p:sp>
      <p:sp>
        <p:nvSpPr>
          <p:cNvPr id="4" name="Slide Number Placeholder 3"/>
          <p:cNvSpPr>
            <a:spLocks noGrp="1"/>
          </p:cNvSpPr>
          <p:nvPr>
            <p:ph type="sldNum" sz="quarter" idx="10"/>
          </p:nvPr>
        </p:nvSpPr>
        <p:spPr/>
        <p:txBody>
          <a:bodyPr/>
          <a:lstStyle/>
          <a:p>
            <a:pPr defTabSz="927567">
              <a:defRPr/>
            </a:pPr>
            <a:fld id="{15919135-75B2-422B-9B90-C0750B987F53}" type="slidenum">
              <a:rPr lang="en-GB">
                <a:solidFill>
                  <a:prstClr val="black"/>
                </a:solidFill>
              </a:rPr>
              <a:pPr defTabSz="927567">
                <a:defRPr/>
              </a:pPr>
              <a:t>11</a:t>
            </a:fld>
            <a:endParaRPr lang="en-GB" dirty="0">
              <a:solidFill>
                <a:prstClr val="black"/>
              </a:solidFill>
            </a:endParaRPr>
          </a:p>
        </p:txBody>
      </p:sp>
    </p:spTree>
    <p:extLst>
      <p:ext uri="{BB962C8B-B14F-4D97-AF65-F5344CB8AC3E}">
        <p14:creationId xmlns:p14="http://schemas.microsoft.com/office/powerpoint/2010/main" val="154498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47506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815975" y="696913"/>
            <a:ext cx="5227638"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4579" name="Notes Placeholder 2"/>
          <p:cNvSpPr>
            <a:spLocks noGrp="1"/>
          </p:cNvSpPr>
          <p:nvPr>
            <p:ph type="body" idx="1"/>
          </p:nvPr>
        </p:nvSpPr>
        <p:spPr bwMode="auto">
          <a:xfrm>
            <a:off x="685800" y="4414838"/>
            <a:ext cx="548640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100" smtClean="0"/>
          </a:p>
        </p:txBody>
      </p:sp>
      <p:sp>
        <p:nvSpPr>
          <p:cNvPr id="24580" name="Slide Number Placeholder 3"/>
          <p:cNvSpPr>
            <a:spLocks noGrp="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602DDD3-9441-480A-A935-7E88C167DD10}" type="slidenum">
              <a:rPr lang="en-GB" altLang="en-US"/>
              <a:pPr/>
              <a:t>17</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815975" y="696913"/>
            <a:ext cx="5227638"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7" name="Notes Placeholder 2"/>
          <p:cNvSpPr>
            <a:spLocks noGrp="1"/>
          </p:cNvSpPr>
          <p:nvPr>
            <p:ph type="body" idx="1"/>
          </p:nvPr>
        </p:nvSpPr>
        <p:spPr bwMode="auto">
          <a:xfrm>
            <a:off x="685800" y="4414838"/>
            <a:ext cx="548640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100" smtClean="0"/>
          </a:p>
        </p:txBody>
      </p:sp>
      <p:sp>
        <p:nvSpPr>
          <p:cNvPr id="26628" name="Slide Number Placeholder 3"/>
          <p:cNvSpPr>
            <a:spLocks noGrp="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574916C-F197-4B8A-A824-9250A358A360}" type="slidenum">
              <a:rPr lang="en-GB" altLang="en-US"/>
              <a:pPr/>
              <a:t>18</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890588" y="696913"/>
            <a:ext cx="5229225"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683"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1685"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1686" name="Slide Number Placeholder 5"/>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fld id="{6F6A4F1B-7BDC-4BBF-AFA6-D86E59EC6AB0}" type="slidenum">
              <a:rPr lang="en-US" altLang="en-US" sz="1200">
                <a:solidFill>
                  <a:srgbClr val="000000"/>
                </a:solidFill>
                <a:latin typeface="Arial" panose="020B0604020202020204" pitchFamily="34" charset="0"/>
                <a:cs typeface="Arial" panose="020B0604020202020204" pitchFamily="34" charset="0"/>
              </a:rPr>
              <a:pPr algn="r" eaLnBrk="1" hangingPunct="1"/>
              <a:t>21</a:t>
            </a:fld>
            <a:endParaRPr lang="en-US" altLang="en-U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18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0507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890588" y="696913"/>
            <a:ext cx="5229225"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683"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1685"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1686" name="Slide Number Placeholder 5"/>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fld id="{6F6A4F1B-7BDC-4BBF-AFA6-D86E59EC6AB0}" type="slidenum">
              <a:rPr lang="en-US" altLang="en-US" sz="1200">
                <a:solidFill>
                  <a:srgbClr val="000000"/>
                </a:solidFill>
                <a:latin typeface="Arial" panose="020B0604020202020204" pitchFamily="34" charset="0"/>
                <a:cs typeface="Arial" panose="020B0604020202020204" pitchFamily="34" charset="0"/>
              </a:rPr>
              <a:pPr algn="r" eaLnBrk="1" hangingPunct="1"/>
              <a:t>22</a:t>
            </a:fld>
            <a:endParaRPr lang="en-US" altLang="en-U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12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857250" y="685800"/>
            <a:ext cx="51435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890588" y="696913"/>
            <a:ext cx="5229225"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9875"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9877"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9878" name="Slide Number Placeholder 5"/>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fld id="{8F81A39F-B2F3-426E-A727-D0031DBF0167}" type="slidenum">
              <a:rPr lang="en-US" altLang="en-US" sz="1200">
                <a:solidFill>
                  <a:srgbClr val="000000"/>
                </a:solidFill>
                <a:latin typeface="Arial" panose="020B0604020202020204" pitchFamily="34" charset="0"/>
                <a:cs typeface="Arial" panose="020B0604020202020204" pitchFamily="34" charset="0"/>
              </a:rPr>
              <a:pPr algn="r" eaLnBrk="1" hangingPunct="1"/>
              <a:t>24</a:t>
            </a:fld>
            <a:endParaRPr lang="en-US" altLang="en-U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06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55675" y="696913"/>
            <a:ext cx="5230813"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9875" name="Notes Placeholder 2"/>
          <p:cNvSpPr>
            <a:spLocks noGrp="1"/>
          </p:cNvSpPr>
          <p:nvPr>
            <p:ph type="body" idx="1"/>
          </p:nvPr>
        </p:nvSpPr>
        <p:spPr bwMode="auto">
          <a:xfrm>
            <a:off x="714375" y="4416425"/>
            <a:ext cx="57118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Header Placeholder 3"/>
          <p:cNvSpPr>
            <a:spLocks noGrp="1"/>
          </p:cNvSpPr>
          <p:nvPr>
            <p:ph type="hdr" sz="quarter" idx="4294967295"/>
          </p:nvPr>
        </p:nvSpPr>
        <p:spPr bwMode="auto">
          <a:xfrm>
            <a:off x="0" y="0"/>
            <a:ext cx="309562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9877" name="Footer Placeholder 4"/>
          <p:cNvSpPr>
            <a:spLocks noGrp="1"/>
          </p:cNvSpPr>
          <p:nvPr>
            <p:ph type="ftr" sz="quarter" idx="4294967295"/>
          </p:nvPr>
        </p:nvSpPr>
        <p:spPr bwMode="auto">
          <a:xfrm>
            <a:off x="0" y="8829675"/>
            <a:ext cx="309562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1200">
              <a:solidFill>
                <a:srgbClr val="000000"/>
              </a:solidFill>
              <a:latin typeface="Arial" panose="020B0604020202020204" pitchFamily="34" charset="0"/>
              <a:cs typeface="Arial" panose="020B0604020202020204" pitchFamily="34" charset="0"/>
            </a:endParaRPr>
          </a:p>
        </p:txBody>
      </p:sp>
      <p:sp>
        <p:nvSpPr>
          <p:cNvPr id="79878" name="Slide Number Placeholder 5"/>
          <p:cNvSpPr>
            <a:spLocks noGrp="1"/>
          </p:cNvSpPr>
          <p:nvPr>
            <p:ph type="sldNum" sz="quarter" idx="4294967295"/>
          </p:nvPr>
        </p:nvSpPr>
        <p:spPr bwMode="auto">
          <a:xfrm>
            <a:off x="4044950" y="8829675"/>
            <a:ext cx="30940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4538" indent="-285750">
              <a:defRPr sz="2800">
                <a:solidFill>
                  <a:schemeClr val="tx1"/>
                </a:solidFill>
                <a:latin typeface="Times New Roman" panose="02020603050405020304" pitchFamily="18" charset="0"/>
              </a:defRPr>
            </a:lvl2pPr>
            <a:lvl3pPr marL="1144588" indent="-228600">
              <a:defRPr sz="2800">
                <a:solidFill>
                  <a:schemeClr val="tx1"/>
                </a:solidFill>
                <a:latin typeface="Times New Roman" panose="02020603050405020304" pitchFamily="18" charset="0"/>
              </a:defRPr>
            </a:lvl3pPr>
            <a:lvl4pPr marL="1603375" indent="-228600">
              <a:defRPr sz="2800">
                <a:solidFill>
                  <a:schemeClr val="tx1"/>
                </a:solidFill>
                <a:latin typeface="Times New Roman" panose="02020603050405020304" pitchFamily="18" charset="0"/>
              </a:defRPr>
            </a:lvl4pPr>
            <a:lvl5pPr marL="2060575" indent="-228600">
              <a:defRPr sz="28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8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8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8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fld id="{CEE24A0D-7A1E-472B-B699-4112C14C9BD3}" type="slidenum">
              <a:rPr lang="en-US" altLang="en-US" sz="1200">
                <a:solidFill>
                  <a:srgbClr val="000000"/>
                </a:solidFill>
                <a:latin typeface="Arial" panose="020B0604020202020204" pitchFamily="34" charset="0"/>
                <a:cs typeface="Arial" panose="020B0604020202020204" pitchFamily="34" charset="0"/>
              </a:rPr>
              <a:pPr algn="r" eaLnBrk="1" hangingPunct="1"/>
              <a:t>25</a:t>
            </a:fld>
            <a:endParaRPr lang="en-US" altLang="en-U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85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7347"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613">
              <a:defRPr sz="2800">
                <a:solidFill>
                  <a:schemeClr val="tx1"/>
                </a:solidFill>
                <a:latin typeface="Times New Roman" panose="02020603050405020304" pitchFamily="18" charset="0"/>
              </a:defRPr>
            </a:lvl1pPr>
            <a:lvl2pPr marL="742950" indent="-285750" defTabSz="1217613">
              <a:defRPr sz="2800">
                <a:solidFill>
                  <a:schemeClr val="tx1"/>
                </a:solidFill>
                <a:latin typeface="Times New Roman" panose="02020603050405020304" pitchFamily="18" charset="0"/>
              </a:defRPr>
            </a:lvl2pPr>
            <a:lvl3pPr marL="1143000" indent="-228600" defTabSz="1217613">
              <a:defRPr sz="2800">
                <a:solidFill>
                  <a:schemeClr val="tx1"/>
                </a:solidFill>
                <a:latin typeface="Times New Roman" panose="02020603050405020304" pitchFamily="18" charset="0"/>
              </a:defRPr>
            </a:lvl3pPr>
            <a:lvl4pPr marL="1600200" indent="-228600" defTabSz="1217613">
              <a:defRPr sz="2800">
                <a:solidFill>
                  <a:schemeClr val="tx1"/>
                </a:solidFill>
                <a:latin typeface="Times New Roman" panose="02020603050405020304" pitchFamily="18" charset="0"/>
              </a:defRPr>
            </a:lvl4pPr>
            <a:lvl5pPr marL="2057400" indent="-228600" defTabSz="1217613">
              <a:defRPr sz="28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800">
                <a:solidFill>
                  <a:schemeClr val="tx1"/>
                </a:solidFill>
                <a:latin typeface="Times New Roman" panose="02020603050405020304" pitchFamily="18" charset="0"/>
              </a:defRPr>
            </a:lvl9pPr>
          </a:lstStyle>
          <a:p>
            <a:pPr algn="r" eaLnBrk="1" hangingPunct="1"/>
            <a:fld id="{D0695E2B-E396-411A-BCF0-E4F1ACB9BF13}" type="slidenum">
              <a:rPr lang="en-US" altLang="en-US" sz="1200">
                <a:solidFill>
                  <a:srgbClr val="000000"/>
                </a:solidFill>
                <a:latin typeface="Calibri" panose="020F0502020204030204" pitchFamily="34" charset="0"/>
              </a:rPr>
              <a:pPr algn="r" eaLnBrk="1" hangingPunct="1"/>
              <a:t>29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857250" y="685800"/>
            <a:ext cx="51435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857250" y="685800"/>
            <a:ext cx="51435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A5DD02A-0247-4F31-B56D-FFBE3304E2E9}" type="slidenum">
              <a:rPr lang="en-US" altLang="en-US">
                <a:solidFill>
                  <a:srgbClr val="000000"/>
                </a:solidFill>
              </a:rPr>
              <a:pPr/>
              <a:t>43</a:t>
            </a:fld>
            <a:endParaRPr lang="en-US" altLang="en-US">
              <a:solidFill>
                <a:srgbClr val="000000"/>
              </a:solidFill>
            </a:endParaRPr>
          </a:p>
        </p:txBody>
      </p:sp>
      <p:sp>
        <p:nvSpPr>
          <p:cNvPr id="81923" name="Rectangle 2"/>
          <p:cNvSpPr>
            <a:spLocks noGrp="1" noRot="1" noChangeAspect="1" noChangeArrowheads="1" noTextEdit="1"/>
          </p:cNvSpPr>
          <p:nvPr>
            <p:ph type="sldImg"/>
          </p:nvPr>
        </p:nvSpPr>
        <p:spPr bwMode="auto">
          <a:xfrm>
            <a:off x="857250" y="685800"/>
            <a:ext cx="51435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1924"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 would like to thank our patients and my </a:t>
            </a:r>
            <a:r>
              <a:rPr lang="en-US" altLang="en-US" dirty="0" err="1" smtClean="0"/>
              <a:t>coleage</a:t>
            </a:r>
            <a:r>
              <a:rPr lang="en-US" altLang="en-US" dirty="0" smtClean="0"/>
              <a:t> for all their hard work on this study.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814388" y="696913"/>
            <a:ext cx="5229225"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64D67D-BECD-4EA0-B1A1-71FDDB282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77031C-F051-4444-81B2-559320DF8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a:extLst>
              <a:ext uri="{FF2B5EF4-FFF2-40B4-BE49-F238E27FC236}">
                <a16:creationId xmlns:a16="http://schemas.microsoft.com/office/drawing/2014/main" id="{0C48928F-CDB1-4092-9420-79E4D554E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FFEB8-E802-4D1C-AA03-B7952EC7BCC0}" type="slidenum">
              <a:rPr lang="en-GB" altLang="en-US" smtClean="0"/>
              <a:pPr>
                <a:spcBef>
                  <a:spcPct val="0"/>
                </a:spcBef>
              </a:pPr>
              <a:t>4</a:t>
            </a:fld>
            <a:endParaRPr lang="en-GB" altLang="en-US" dirty="0"/>
          </a:p>
        </p:txBody>
      </p:sp>
    </p:spTree>
    <p:extLst>
      <p:ext uri="{BB962C8B-B14F-4D97-AF65-F5344CB8AC3E}">
        <p14:creationId xmlns:p14="http://schemas.microsoft.com/office/powerpoint/2010/main" val="233216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CD7A9D7-FAFA-46FC-97F4-BE91A8BD5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DFF50AC-BDEF-412C-A5BE-464717007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dirty="0"/>
          </a:p>
        </p:txBody>
      </p:sp>
      <p:sp>
        <p:nvSpPr>
          <p:cNvPr id="18436" name="Slide Number Placeholder 3">
            <a:extLst>
              <a:ext uri="{FF2B5EF4-FFF2-40B4-BE49-F238E27FC236}">
                <a16:creationId xmlns:a16="http://schemas.microsoft.com/office/drawing/2014/main" id="{3553401C-F6D5-409B-BC9D-04FC6980CD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749439-4BD5-4E2A-8D40-F13A6DBDBCA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56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561975"/>
            <a:ext cx="4208463" cy="2805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284BB0-6A23-4E24-A492-7CA915C2DA3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301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effectLst/>
            </a:endParaRPr>
          </a:p>
        </p:txBody>
      </p:sp>
      <p:sp>
        <p:nvSpPr>
          <p:cNvPr id="4" name="Slide Number Placeholder 3"/>
          <p:cNvSpPr>
            <a:spLocks noGrp="1"/>
          </p:cNvSpPr>
          <p:nvPr>
            <p:ph type="sldNum" sz="quarter" idx="10"/>
          </p:nvPr>
        </p:nvSpPr>
        <p:spPr/>
        <p:txBody>
          <a:bodyPr/>
          <a:lstStyle/>
          <a:p>
            <a:fld id="{15919135-75B2-422B-9B90-C0750B987F53}" type="slidenum">
              <a:rPr lang="en-GB" smtClean="0"/>
              <a:t>7</a:t>
            </a:fld>
            <a:endParaRPr lang="en-GB" dirty="0"/>
          </a:p>
        </p:txBody>
      </p:sp>
    </p:spTree>
    <p:extLst>
      <p:ext uri="{BB962C8B-B14F-4D97-AF65-F5344CB8AC3E}">
        <p14:creationId xmlns:p14="http://schemas.microsoft.com/office/powerpoint/2010/main" val="302381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64D67D-BECD-4EA0-B1A1-71FDDB282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77031C-F051-4444-81B2-559320DF8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a:extLst>
              <a:ext uri="{FF2B5EF4-FFF2-40B4-BE49-F238E27FC236}">
                <a16:creationId xmlns:a16="http://schemas.microsoft.com/office/drawing/2014/main" id="{0C48928F-CDB1-4092-9420-79E4D554E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FFEB8-E802-4D1C-AA03-B7952EC7BCC0}" type="slidenum">
              <a:rPr lang="en-GB" altLang="en-US" smtClean="0"/>
              <a:pPr>
                <a:spcBef>
                  <a:spcPct val="0"/>
                </a:spcBef>
              </a:pPr>
              <a:t>8</a:t>
            </a:fld>
            <a:endParaRPr lang="en-GB" altLang="en-US" dirty="0"/>
          </a:p>
        </p:txBody>
      </p:sp>
    </p:spTree>
    <p:extLst>
      <p:ext uri="{BB962C8B-B14F-4D97-AF65-F5344CB8AC3E}">
        <p14:creationId xmlns:p14="http://schemas.microsoft.com/office/powerpoint/2010/main" val="165428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CD7A9D7-FAFA-46FC-97F4-BE91A8BD5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DFF50AC-BDEF-412C-A5BE-464717007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457200" lvl="1" indent="0">
              <a:buFont typeface="Arial" panose="020B0604020202020204" pitchFamily="34" charset="0"/>
              <a:buNone/>
            </a:pPr>
            <a:endParaRPr lang="en-US" altLang="en-US" sz="1100" dirty="0"/>
          </a:p>
        </p:txBody>
      </p:sp>
      <p:sp>
        <p:nvSpPr>
          <p:cNvPr id="18436" name="Slide Number Placeholder 3">
            <a:extLst>
              <a:ext uri="{FF2B5EF4-FFF2-40B4-BE49-F238E27FC236}">
                <a16:creationId xmlns:a16="http://schemas.microsoft.com/office/drawing/2014/main" id="{3553401C-F6D5-409B-BC9D-04FC6980CD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749439-4BD5-4E2A-8D40-F13A6DBDBCAF}"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63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CEBE51FD-83A7-428D-B1B8-D11CE3748C38}" type="slidenum">
              <a:rPr lang="en-US" altLang="en-US"/>
              <a:pPr>
                <a:defRPr/>
              </a:pPr>
              <a:t>‹#›</a:t>
            </a:fld>
            <a:endParaRPr lang="en-US" altLang="en-US"/>
          </a:p>
        </p:txBody>
      </p:sp>
    </p:spTree>
    <p:extLst>
      <p:ext uri="{BB962C8B-B14F-4D97-AF65-F5344CB8AC3E}">
        <p14:creationId xmlns:p14="http://schemas.microsoft.com/office/powerpoint/2010/main" val="144912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383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587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ACF9A58D-108A-41DA-B07A-0722AC35DA02}" type="slidenum">
              <a:rPr lang="en-US" altLang="en-US"/>
              <a:pPr>
                <a:defRPr/>
              </a:pPr>
              <a:t>‹#›</a:t>
            </a:fld>
            <a:endParaRPr lang="en-US" altLang="en-US"/>
          </a:p>
        </p:txBody>
      </p:sp>
    </p:spTree>
    <p:extLst>
      <p:ext uri="{BB962C8B-B14F-4D97-AF65-F5344CB8AC3E}">
        <p14:creationId xmlns:p14="http://schemas.microsoft.com/office/powerpoint/2010/main" val="4172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600200"/>
            <a:ext cx="454342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3938589"/>
            <a:ext cx="454342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14350" y="6245225"/>
            <a:ext cx="24003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514725" y="6245225"/>
            <a:ext cx="325755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372350" y="6245225"/>
            <a:ext cx="2400300" cy="476250"/>
          </a:xfrm>
        </p:spPr>
        <p:txBody>
          <a:bodyPr/>
          <a:lstStyle>
            <a:lvl1pPr>
              <a:defRPr/>
            </a:lvl1pPr>
          </a:lstStyle>
          <a:p>
            <a:pPr>
              <a:defRPr/>
            </a:pPr>
            <a:fld id="{EB160A73-F416-41A5-9031-12A50C9C155A}" type="slidenum">
              <a:rPr lang="en-US" altLang="en-US"/>
              <a:pPr>
                <a:defRPr/>
              </a:pPr>
              <a:t>‹#›</a:t>
            </a:fld>
            <a:endParaRPr lang="en-US" altLang="en-US"/>
          </a:p>
        </p:txBody>
      </p:sp>
    </p:spTree>
    <p:extLst>
      <p:ext uri="{BB962C8B-B14F-4D97-AF65-F5344CB8AC3E}">
        <p14:creationId xmlns:p14="http://schemas.microsoft.com/office/powerpoint/2010/main" val="39847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416124" y="327780"/>
            <a:ext cx="9479757" cy="78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p>
        </p:txBody>
      </p:sp>
      <p:sp>
        <p:nvSpPr>
          <p:cNvPr id="3" name="Content Placeholder 2"/>
          <p:cNvSpPr>
            <a:spLocks noGrp="1"/>
          </p:cNvSpPr>
          <p:nvPr>
            <p:ph idx="1"/>
          </p:nvPr>
        </p:nvSpPr>
        <p:spPr>
          <a:xfrm>
            <a:off x="416124" y="1341121"/>
            <a:ext cx="9479757" cy="4351339"/>
          </a:xfrm>
        </p:spPr>
        <p:txBody>
          <a:bodyPr/>
          <a:lstStyle>
            <a:lvl2pPr marL="389804" indent="-195572">
              <a:tabLst/>
              <a:defRPr/>
            </a:lvl2pPr>
            <a:lvl3pPr marL="577339" indent="-187535">
              <a:tabLst/>
              <a:defRPr/>
            </a:lvl3pPr>
            <a:lvl4pPr marL="771571" indent="-194233">
              <a:tabLst/>
              <a:defRPr/>
            </a:lvl4pPr>
            <a:lvl5pPr marL="965803" indent="-194233">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p:cNvPr>
          <p:cNvSpPr>
            <a:spLocks noGrp="1"/>
          </p:cNvSpPr>
          <p:nvPr>
            <p:ph type="sldNum" sz="quarter" idx="10"/>
          </p:nvPr>
        </p:nvSpPr>
        <p:spPr/>
        <p:txBody>
          <a:bodyPr/>
          <a:lstStyle>
            <a:lvl1pPr>
              <a:defRPr/>
            </a:lvl1pPr>
          </a:lstStyle>
          <a:p>
            <a:pPr>
              <a:defRPr/>
            </a:pPr>
            <a:fld id="{DDB25A78-2E97-483C-BF74-82B5BE7E980F}" type="slidenum">
              <a:rPr lang="en-US" altLang="en-US"/>
              <a:pPr>
                <a:defRPr/>
              </a:pPr>
              <a:t>‹#›</a:t>
            </a:fld>
            <a:endParaRPr lang="en-US" altLang="en-US"/>
          </a:p>
        </p:txBody>
      </p:sp>
    </p:spTree>
    <p:extLst>
      <p:ext uri="{BB962C8B-B14F-4D97-AF65-F5344CB8AC3E}">
        <p14:creationId xmlns:p14="http://schemas.microsoft.com/office/powerpoint/2010/main" val="33381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9258300" cy="911640"/>
          </a:xfrm>
        </p:spPr>
        <p:txBody>
          <a:bodyPr anchor="b"/>
          <a:lstStyle>
            <a:lvl1pPr>
              <a:defRPr sz="3038"/>
            </a:lvl1pPr>
          </a:lstStyle>
          <a:p>
            <a:r>
              <a:rPr lang="en-US" dirty="0"/>
              <a:t>Click to edit Master title style</a:t>
            </a:r>
          </a:p>
        </p:txBody>
      </p:sp>
      <p:sp>
        <p:nvSpPr>
          <p:cNvPr id="3" name="Content Placeholder 2"/>
          <p:cNvSpPr>
            <a:spLocks noGrp="1"/>
          </p:cNvSpPr>
          <p:nvPr>
            <p:ph idx="1"/>
          </p:nvPr>
        </p:nvSpPr>
        <p:spPr/>
        <p:txBody>
          <a:bodyPr>
            <a:noAutofit/>
          </a:bodyPr>
          <a:lstStyle>
            <a:lvl1pPr marL="258971" indent="-258971">
              <a:tabLst/>
              <a:defRPr sz="2025"/>
            </a:lvl1pPr>
            <a:lvl2pPr marL="642960" indent="-253612">
              <a:tabLst/>
              <a:defRPr sz="1800"/>
            </a:lvl2pPr>
            <a:lvl3pPr marL="1157327" indent="-253612">
              <a:tabLst/>
              <a:defRPr sz="1575"/>
            </a:lvl3pPr>
            <a:lvl4pPr marL="1546675" indent="-258971">
              <a:tabLst/>
              <a:defRPr sz="1350"/>
            </a:lvl4pPr>
            <a:lvl5pPr marL="1930665" indent="-258971">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514350" y="6111875"/>
            <a:ext cx="9258300" cy="381000"/>
          </a:xfrm>
        </p:spPr>
        <p:txBody>
          <a:bodyPr tIns="0" bIns="0" anchor="b">
            <a:noAutofit/>
          </a:bodyPr>
          <a:lstStyle>
            <a:lvl1pPr marL="0" indent="0">
              <a:spcBef>
                <a:spcPts val="0"/>
              </a:spcBef>
              <a:buFontTx/>
              <a:buNone/>
              <a:defRPr sz="1013">
                <a:solidFill>
                  <a:schemeClr val="tx1"/>
                </a:solidFill>
                <a:latin typeface="+mn-lt"/>
              </a:defRPr>
            </a:lvl1pPr>
            <a:lvl2pPr marL="514368" indent="0">
              <a:buFontTx/>
              <a:buNone/>
              <a:defRPr sz="1181">
                <a:solidFill>
                  <a:srgbClr val="898989"/>
                </a:solidFill>
                <a:latin typeface="+mn-lt"/>
              </a:defRPr>
            </a:lvl2pPr>
            <a:lvl3pPr marL="1028736" indent="0">
              <a:buFontTx/>
              <a:buNone/>
              <a:defRPr sz="1181">
                <a:solidFill>
                  <a:srgbClr val="898989"/>
                </a:solidFill>
                <a:latin typeface="+mn-lt"/>
              </a:defRPr>
            </a:lvl3pPr>
            <a:lvl4pPr marL="1543103" indent="0">
              <a:buFontTx/>
              <a:buNone/>
              <a:defRPr sz="1181">
                <a:solidFill>
                  <a:srgbClr val="898989"/>
                </a:solidFill>
                <a:latin typeface="+mn-lt"/>
              </a:defRPr>
            </a:lvl4pPr>
            <a:lvl5pPr marL="2057470" indent="0">
              <a:buFontTx/>
              <a:buNone/>
              <a:defRPr sz="1181">
                <a:solidFill>
                  <a:srgbClr val="898989"/>
                </a:solidFill>
                <a:latin typeface="+mn-lt"/>
              </a:defRPr>
            </a:lvl5pPr>
          </a:lstStyle>
          <a:p>
            <a:pPr lvl="0"/>
            <a:r>
              <a:rPr lang="en-US" dirty="0"/>
              <a:t>Click to edit Master text styles</a:t>
            </a:r>
          </a:p>
        </p:txBody>
      </p:sp>
      <p:sp>
        <p:nvSpPr>
          <p:cNvPr id="6" name="Footer Placeholder 4"/>
          <p:cNvSpPr>
            <a:spLocks noGrp="1"/>
          </p:cNvSpPr>
          <p:nvPr>
            <p:ph type="ftr" sz="quarter" idx="11"/>
          </p:nvPr>
        </p:nvSpPr>
        <p:spPr>
          <a:xfrm>
            <a:off x="8820150" y="6492875"/>
            <a:ext cx="952500" cy="365125"/>
          </a:xfrm>
        </p:spPr>
        <p:txBody>
          <a:bodyPr lIns="91440" tIns="45720" rIns="91440" bIns="45720" rtlCol="0"/>
          <a:lstStyle>
            <a:lvl1pPr algn="r">
              <a:defRPr sz="1013">
                <a:solidFill>
                  <a:schemeClr val="tx1">
                    <a:tint val="75000"/>
                  </a:schemeClr>
                </a:solidFill>
              </a:defRPr>
            </a:lvl1pPr>
          </a:lstStyle>
          <a:p>
            <a:pPr>
              <a:defRPr/>
            </a:pPr>
            <a:r>
              <a:rPr lang="en-US"/>
              <a:t>Confidential</a:t>
            </a:r>
            <a:endParaRPr lang="en-US" dirty="0"/>
          </a:p>
        </p:txBody>
      </p:sp>
      <p:sp>
        <p:nvSpPr>
          <p:cNvPr id="7" name="Slide Number Placeholder 5"/>
          <p:cNvSpPr>
            <a:spLocks noGrp="1"/>
          </p:cNvSpPr>
          <p:nvPr>
            <p:ph type="sldNum" sz="quarter" idx="12"/>
          </p:nvPr>
        </p:nvSpPr>
        <p:spPr>
          <a:xfrm>
            <a:off x="514350" y="6492875"/>
            <a:ext cx="752475" cy="365125"/>
          </a:xfrm>
        </p:spPr>
        <p:txBody>
          <a:bodyPr lIns="91440" tIns="45720" rIns="91440" bIns="45720" rtlCol="0"/>
          <a:lstStyle>
            <a:lvl1pPr algn="l">
              <a:defRPr sz="1013">
                <a:solidFill>
                  <a:schemeClr val="tx1">
                    <a:tint val="75000"/>
                  </a:schemeClr>
                </a:solidFill>
              </a:defRPr>
            </a:lvl1pPr>
          </a:lstStyle>
          <a:p>
            <a:pPr>
              <a:defRPr/>
            </a:pPr>
            <a:r>
              <a:rPr lang="en-US"/>
              <a:t>Slide </a:t>
            </a:r>
            <a:fld id="{D370E0D3-6B22-447E-A13F-50CA6BC9E54B}" type="slidenum">
              <a:rPr lang="en-US" smtClean="0"/>
              <a:pPr>
                <a:defRPr/>
              </a:pPr>
              <a:t>‹#›</a:t>
            </a:fld>
            <a:endParaRPr lang="en-US" dirty="0"/>
          </a:p>
        </p:txBody>
      </p:sp>
    </p:spTree>
    <p:extLst>
      <p:ext uri="{BB962C8B-B14F-4D97-AF65-F5344CB8AC3E}">
        <p14:creationId xmlns:p14="http://schemas.microsoft.com/office/powerpoint/2010/main" val="166614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ox_Title_Bold Sub_Italic Sub">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66639DF1-0FC2-4DD9-9BB4-F5DE9B6C9A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10287000" cy="339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9"/>
          <p:cNvSpPr>
            <a:spLocks noGrp="1"/>
          </p:cNvSpPr>
          <p:nvPr>
            <p:ph type="body" sz="quarter" idx="11"/>
          </p:nvPr>
        </p:nvSpPr>
        <p:spPr>
          <a:xfrm>
            <a:off x="942975" y="5574792"/>
            <a:ext cx="7283196" cy="859536"/>
          </a:xfrm>
        </p:spPr>
        <p:txBody>
          <a:bodyPr/>
          <a:lstStyle>
            <a:lvl1pPr marL="0" indent="0">
              <a:buNone/>
              <a:defRPr sz="1181" i="1">
                <a:solidFill>
                  <a:schemeClr val="tx1"/>
                </a:solidFill>
              </a:defRPr>
            </a:lvl1pPr>
            <a:lvl2pPr marL="208955" indent="0">
              <a:buNone/>
              <a:defRPr/>
            </a:lvl2pPr>
            <a:lvl3pPr marL="428625" indent="0">
              <a:buNone/>
              <a:defRPr/>
            </a:lvl3pPr>
            <a:lvl4pPr marL="621506" indent="0">
              <a:buNone/>
              <a:defRPr/>
            </a:lvl4pPr>
            <a:lvl5pPr marL="805457" indent="0">
              <a:buNone/>
              <a:defRPr/>
            </a:lvl5pPr>
          </a:lstStyle>
          <a:p>
            <a:pPr lvl="0"/>
            <a:r>
              <a:rPr lang="en-US" dirty="0"/>
              <a:t>Click to edit Master text styles</a:t>
            </a:r>
          </a:p>
        </p:txBody>
      </p:sp>
      <p:sp>
        <p:nvSpPr>
          <p:cNvPr id="5" name="Title 1"/>
          <p:cNvSpPr>
            <a:spLocks noGrp="1"/>
          </p:cNvSpPr>
          <p:nvPr>
            <p:ph type="ctrTitle"/>
          </p:nvPr>
        </p:nvSpPr>
        <p:spPr>
          <a:xfrm>
            <a:off x="942975" y="2209802"/>
            <a:ext cx="7286625" cy="1954213"/>
          </a:xfrm>
          <a:prstGeom prst="rect">
            <a:avLst/>
          </a:prstGeom>
        </p:spPr>
        <p:txBody>
          <a:bodyPr anchor="t">
            <a:normAutofit/>
          </a:bodyPr>
          <a:lstStyle>
            <a:lvl1pPr algn="l">
              <a:defRPr sz="3150">
                <a:solidFill>
                  <a:schemeClr val="bg1"/>
                </a:solidFill>
                <a:effectLst>
                  <a:outerShdw blurRad="38100" dist="38100" dir="2700000" algn="tl">
                    <a:srgbClr val="000000">
                      <a:alpha val="43137"/>
                    </a:srgbClr>
                  </a:outerShdw>
                </a:effectLst>
                <a:latin typeface="Arial"/>
                <a:cs typeface="Arial"/>
              </a:defRPr>
            </a:lvl1pPr>
          </a:lstStyle>
          <a:p>
            <a:r>
              <a:rPr lang="en-US" dirty="0"/>
              <a:t>Click to edit Master title style</a:t>
            </a:r>
          </a:p>
        </p:txBody>
      </p:sp>
      <p:sp>
        <p:nvSpPr>
          <p:cNvPr id="6" name="Subtitle 2"/>
          <p:cNvSpPr>
            <a:spLocks noGrp="1"/>
          </p:cNvSpPr>
          <p:nvPr>
            <p:ph type="subTitle" idx="1"/>
          </p:nvPr>
        </p:nvSpPr>
        <p:spPr>
          <a:xfrm>
            <a:off x="942975" y="4648200"/>
            <a:ext cx="7283196" cy="908304"/>
          </a:xfrm>
          <a:prstGeom prst="rect">
            <a:avLst/>
          </a:prstGeom>
        </p:spPr>
        <p:txBody>
          <a:bodyPr>
            <a:normAutofit/>
          </a:bodyPr>
          <a:lstStyle>
            <a:lvl1pPr marL="0" indent="0" algn="l">
              <a:buNone/>
              <a:defRPr sz="1350" b="1" i="0">
                <a:solidFill>
                  <a:schemeClr val="tx1"/>
                </a:solidFill>
                <a:effectLst/>
                <a:latin typeface="Arial"/>
                <a:cs typeface="Aria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3929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_Title 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497DDD1-25FF-462E-9F76-0CB51CDC23B0}"/>
              </a:ext>
            </a:extLst>
          </p:cNvPr>
          <p:cNvCxnSpPr/>
          <p:nvPr userDrawn="1"/>
        </p:nvCxnSpPr>
        <p:spPr>
          <a:xfrm>
            <a:off x="526853" y="1062567"/>
            <a:ext cx="9760148" cy="0"/>
          </a:xfrm>
          <a:prstGeom prst="line">
            <a:avLst/>
          </a:prstGeom>
          <a:ln w="25400">
            <a:solidFill>
              <a:srgbClr val="E31836"/>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bwMode="auto">
          <a:xfrm>
            <a:off x="600078" y="152401"/>
            <a:ext cx="848677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6" name="Text Placeholder 4"/>
          <p:cNvSpPr>
            <a:spLocks noGrp="1"/>
          </p:cNvSpPr>
          <p:nvPr>
            <p:ph type="body" sz="quarter" idx="11"/>
          </p:nvPr>
        </p:nvSpPr>
        <p:spPr>
          <a:xfrm>
            <a:off x="600075" y="6294120"/>
            <a:ext cx="9402318" cy="182880"/>
          </a:xfrm>
        </p:spPr>
        <p:txBody>
          <a:bodyPr/>
          <a:lstStyle>
            <a:lvl1pPr marL="0" indent="0" algn="r">
              <a:buNone/>
              <a:defRPr sz="788"/>
            </a:lvl1pPr>
          </a:lstStyle>
          <a:p>
            <a:pPr lvl="0"/>
            <a:r>
              <a:rPr lang="en-US" dirty="0"/>
              <a:t>Click to edit Master text styles</a:t>
            </a:r>
          </a:p>
        </p:txBody>
      </p:sp>
      <p:sp>
        <p:nvSpPr>
          <p:cNvPr id="9" name="Text Placeholder 6"/>
          <p:cNvSpPr>
            <a:spLocks noGrp="1"/>
          </p:cNvSpPr>
          <p:nvPr>
            <p:ph type="body" sz="quarter" idx="13"/>
          </p:nvPr>
        </p:nvSpPr>
        <p:spPr>
          <a:xfrm>
            <a:off x="600075" y="5862320"/>
            <a:ext cx="9402318" cy="365760"/>
          </a:xfrm>
        </p:spPr>
        <p:txBody>
          <a:bodyPr anchor="b"/>
          <a:lstStyle>
            <a:lvl1pPr marL="0" indent="0">
              <a:spcAft>
                <a:spcPts val="0"/>
              </a:spcAft>
              <a:buNone/>
              <a:defRPr sz="1013" baseline="0"/>
            </a:lvl1pPr>
          </a:lstStyle>
          <a:p>
            <a:pPr lvl="0"/>
            <a:r>
              <a:rPr lang="en-US" dirty="0"/>
              <a:t>Click to edit Master text styles</a:t>
            </a:r>
          </a:p>
        </p:txBody>
      </p:sp>
    </p:spTree>
    <p:extLst>
      <p:ext uri="{BB962C8B-B14F-4D97-AF65-F5344CB8AC3E}">
        <p14:creationId xmlns:p14="http://schemas.microsoft.com/office/powerpoint/2010/main" val="53910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A5B3D8F-5BFB-4083-817D-38B6A09A18A9}"/>
              </a:ext>
            </a:extLst>
          </p:cNvPr>
          <p:cNvCxnSpPr/>
          <p:nvPr userDrawn="1"/>
        </p:nvCxnSpPr>
        <p:spPr>
          <a:xfrm>
            <a:off x="526853" y="1062567"/>
            <a:ext cx="9760148" cy="0"/>
          </a:xfrm>
          <a:prstGeom prst="line">
            <a:avLst/>
          </a:prstGeom>
          <a:ln w="25400">
            <a:solidFill>
              <a:srgbClr val="E31836"/>
            </a:solidFill>
          </a:ln>
        </p:spPr>
        <p:style>
          <a:lnRef idx="1">
            <a:schemeClr val="accent1"/>
          </a:lnRef>
          <a:fillRef idx="0">
            <a:schemeClr val="accent1"/>
          </a:fillRef>
          <a:effectRef idx="0">
            <a:schemeClr val="accent1"/>
          </a:effectRef>
          <a:fontRef idx="minor">
            <a:schemeClr val="tx1"/>
          </a:fontRef>
        </p:style>
      </p:cxnSp>
      <p:sp>
        <p:nvSpPr>
          <p:cNvPr id="11" name="Rectangle 3"/>
          <p:cNvSpPr>
            <a:spLocks noGrp="1" noChangeArrowheads="1"/>
          </p:cNvSpPr>
          <p:nvPr>
            <p:ph idx="1"/>
          </p:nvPr>
        </p:nvSpPr>
        <p:spPr bwMode="auto">
          <a:xfrm>
            <a:off x="600075" y="1350963"/>
            <a:ext cx="9402962" cy="449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12" name="Rectangle 2"/>
          <p:cNvSpPr>
            <a:spLocks noGrp="1" noChangeArrowheads="1"/>
          </p:cNvSpPr>
          <p:nvPr>
            <p:ph type="title"/>
          </p:nvPr>
        </p:nvSpPr>
        <p:spPr bwMode="auto">
          <a:xfrm>
            <a:off x="600078" y="152401"/>
            <a:ext cx="848677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8" name="Text Placeholder 4"/>
          <p:cNvSpPr>
            <a:spLocks noGrp="1"/>
          </p:cNvSpPr>
          <p:nvPr>
            <p:ph type="body" sz="quarter" idx="11"/>
          </p:nvPr>
        </p:nvSpPr>
        <p:spPr>
          <a:xfrm>
            <a:off x="600075" y="6294120"/>
            <a:ext cx="9402318" cy="182880"/>
          </a:xfrm>
        </p:spPr>
        <p:txBody>
          <a:bodyPr/>
          <a:lstStyle>
            <a:lvl1pPr marL="0" indent="0" algn="r">
              <a:buNone/>
              <a:defRPr sz="788"/>
            </a:lvl1pPr>
          </a:lstStyle>
          <a:p>
            <a:pPr lvl="0"/>
            <a:r>
              <a:rPr lang="en-US" dirty="0"/>
              <a:t>Click to edit Master text styles</a:t>
            </a:r>
          </a:p>
        </p:txBody>
      </p:sp>
      <p:sp>
        <p:nvSpPr>
          <p:cNvPr id="10" name="Text Placeholder 6"/>
          <p:cNvSpPr>
            <a:spLocks noGrp="1"/>
          </p:cNvSpPr>
          <p:nvPr>
            <p:ph type="body" sz="quarter" idx="13"/>
          </p:nvPr>
        </p:nvSpPr>
        <p:spPr>
          <a:xfrm>
            <a:off x="600075" y="5862320"/>
            <a:ext cx="9402318" cy="365760"/>
          </a:xfrm>
        </p:spPr>
        <p:txBody>
          <a:bodyPr anchor="b"/>
          <a:lstStyle>
            <a:lvl1pPr marL="0" indent="0">
              <a:spcAft>
                <a:spcPts val="0"/>
              </a:spcAft>
              <a:buNone/>
              <a:defRPr sz="1013" baseline="0"/>
            </a:lvl1pPr>
          </a:lstStyle>
          <a:p>
            <a:pPr lvl="0"/>
            <a:r>
              <a:rPr lang="en-US" dirty="0"/>
              <a:t>Click to edit Master text styles</a:t>
            </a:r>
          </a:p>
        </p:txBody>
      </p:sp>
    </p:spTree>
    <p:extLst>
      <p:ext uri="{BB962C8B-B14F-4D97-AF65-F5344CB8AC3E}">
        <p14:creationId xmlns:p14="http://schemas.microsoft.com/office/powerpoint/2010/main" val="55763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B19041BD-7A5C-46A9-AF80-652F5895F29D}" type="slidenum">
              <a:rPr lang="en-US" altLang="en-US"/>
              <a:pPr>
                <a:defRPr/>
              </a:pPr>
              <a:t>‹#›</a:t>
            </a:fld>
            <a:endParaRPr lang="en-US" altLang="en-US"/>
          </a:p>
        </p:txBody>
      </p:sp>
    </p:spTree>
    <p:extLst>
      <p:ext uri="{BB962C8B-B14F-4D97-AF65-F5344CB8AC3E}">
        <p14:creationId xmlns:p14="http://schemas.microsoft.com/office/powerpoint/2010/main" val="18127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587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3405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73AD3736-4480-4CEC-8B9B-6F63812BC99A}" type="slidenum">
              <a:rPr lang="en-US" altLang="en-US"/>
              <a:pPr>
                <a:defRPr/>
              </a:pPr>
              <a:t>‹#›</a:t>
            </a:fld>
            <a:endParaRPr lang="en-US" altLang="en-US"/>
          </a:p>
        </p:txBody>
      </p:sp>
    </p:spTree>
    <p:extLst>
      <p:ext uri="{BB962C8B-B14F-4D97-AF65-F5344CB8AC3E}">
        <p14:creationId xmlns:p14="http://schemas.microsoft.com/office/powerpoint/2010/main" val="426366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8FFB5A89-DB57-4738-B7C4-F371578C1352}" type="slidenum">
              <a:rPr lang="en-US" altLang="en-US"/>
              <a:pPr>
                <a:defRPr/>
              </a:pPr>
              <a:t>‹#›</a:t>
            </a:fld>
            <a:endParaRPr lang="en-US" altLang="en-US"/>
          </a:p>
        </p:txBody>
      </p:sp>
    </p:spTree>
    <p:extLst>
      <p:ext uri="{BB962C8B-B14F-4D97-AF65-F5344CB8AC3E}">
        <p14:creationId xmlns:p14="http://schemas.microsoft.com/office/powerpoint/2010/main" val="40448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1921E05C-398D-41CF-8C6A-A557E6DFF0C5}" type="slidenum">
              <a:rPr lang="en-US" altLang="en-US"/>
              <a:pPr>
                <a:defRPr/>
              </a:pPr>
              <a:t>‹#›</a:t>
            </a:fld>
            <a:endParaRPr lang="en-US" altLang="en-US"/>
          </a:p>
        </p:txBody>
      </p:sp>
    </p:spTree>
    <p:extLst>
      <p:ext uri="{BB962C8B-B14F-4D97-AF65-F5344CB8AC3E}">
        <p14:creationId xmlns:p14="http://schemas.microsoft.com/office/powerpoint/2010/main" val="225947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28D588E1-AD11-4F5F-8AB9-27C95C855E40}" type="slidenum">
              <a:rPr lang="en-US" altLang="en-US"/>
              <a:pPr>
                <a:defRPr/>
              </a:pPr>
              <a:t>‹#›</a:t>
            </a:fld>
            <a:endParaRPr lang="en-US" altLang="en-US"/>
          </a:p>
        </p:txBody>
      </p:sp>
    </p:spTree>
    <p:extLst>
      <p:ext uri="{BB962C8B-B14F-4D97-AF65-F5344CB8AC3E}">
        <p14:creationId xmlns:p14="http://schemas.microsoft.com/office/powerpoint/2010/main" val="307068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047D6606-4BEF-4956-A4D9-A2FE70CA6B03}" type="slidenum">
              <a:rPr lang="en-US" altLang="en-US"/>
              <a:pPr>
                <a:defRPr/>
              </a:pPr>
              <a:t>‹#›</a:t>
            </a:fld>
            <a:endParaRPr lang="en-US" altLang="en-US"/>
          </a:p>
        </p:txBody>
      </p:sp>
    </p:spTree>
    <p:extLst>
      <p:ext uri="{BB962C8B-B14F-4D97-AF65-F5344CB8AC3E}">
        <p14:creationId xmlns:p14="http://schemas.microsoft.com/office/powerpoint/2010/main" val="102880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5AC5A709-B09E-4990-BB0D-65C4DF5CF30D}" type="slidenum">
              <a:rPr lang="en-US" altLang="en-US"/>
              <a:pPr>
                <a:defRPr/>
              </a:pPr>
              <a:t>‹#›</a:t>
            </a:fld>
            <a:endParaRPr lang="en-US" altLang="en-US"/>
          </a:p>
        </p:txBody>
      </p:sp>
    </p:spTree>
    <p:extLst>
      <p:ext uri="{BB962C8B-B14F-4D97-AF65-F5344CB8AC3E}">
        <p14:creationId xmlns:p14="http://schemas.microsoft.com/office/powerpoint/2010/main" val="264119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3B23AE66-744B-4008-BCD2-5ED6F929B21F}" type="slidenum">
              <a:rPr lang="en-US" altLang="en-US"/>
              <a:pPr>
                <a:defRPr/>
              </a:pPr>
              <a:t>‹#›</a:t>
            </a:fld>
            <a:endParaRPr lang="en-US" altLang="en-US"/>
          </a:p>
        </p:txBody>
      </p:sp>
    </p:spTree>
    <p:extLst>
      <p:ext uri="{BB962C8B-B14F-4D97-AF65-F5344CB8AC3E}">
        <p14:creationId xmlns:p14="http://schemas.microsoft.com/office/powerpoint/2010/main" val="60639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3"/>
          <p:cNvGrpSpPr>
            <a:grpSpLocks/>
          </p:cNvGrpSpPr>
          <p:nvPr/>
        </p:nvGrpSpPr>
        <p:grpSpPr bwMode="auto">
          <a:xfrm>
            <a:off x="0" y="0"/>
            <a:ext cx="1222375" cy="6854825"/>
            <a:chOff x="0" y="0"/>
            <a:chExt cx="769" cy="4318"/>
          </a:xfrm>
        </p:grpSpPr>
        <p:sp>
          <p:nvSpPr>
            <p:cNvPr id="2" name="Rectangle 2"/>
            <p:cNvSpPr>
              <a:spLocks noChangeArrowheads="1"/>
            </p:cNvSpPr>
            <p:nvPr/>
          </p:nvSpPr>
          <p:spPr bwMode="invGray">
            <a:xfrm>
              <a:off x="0" y="0"/>
              <a:ext cx="769"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grpSp>
          <p:nvGrpSpPr>
            <p:cNvPr id="1033" name="Group 32"/>
            <p:cNvGrpSpPr>
              <a:grpSpLocks/>
            </p:cNvGrpSpPr>
            <p:nvPr/>
          </p:nvGrpSpPr>
          <p:grpSpPr bwMode="auto">
            <a:xfrm>
              <a:off x="54" y="102"/>
              <a:ext cx="108" cy="4128"/>
              <a:chOff x="54" y="102"/>
              <a:chExt cx="108" cy="4128"/>
            </a:xfrm>
          </p:grpSpPr>
          <p:sp>
            <p:nvSpPr>
              <p:cNvPr id="1034" name="Rectangle 3"/>
              <p:cNvSpPr>
                <a:spLocks noChangeArrowheads="1"/>
              </p:cNvSpPr>
              <p:nvPr/>
            </p:nvSpPr>
            <p:spPr bwMode="auto">
              <a:xfrm>
                <a:off x="54" y="1105"/>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35" name="Rectangle 4"/>
              <p:cNvSpPr>
                <a:spLocks noChangeArrowheads="1"/>
              </p:cNvSpPr>
              <p:nvPr/>
            </p:nvSpPr>
            <p:spPr bwMode="auto">
              <a:xfrm>
                <a:off x="54" y="1250"/>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36" name="Rectangle 5"/>
              <p:cNvSpPr>
                <a:spLocks noChangeArrowheads="1"/>
              </p:cNvSpPr>
              <p:nvPr/>
            </p:nvSpPr>
            <p:spPr bwMode="auto">
              <a:xfrm>
                <a:off x="54" y="1393"/>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37" name="Rectangle 6"/>
              <p:cNvSpPr>
                <a:spLocks noChangeArrowheads="1"/>
              </p:cNvSpPr>
              <p:nvPr/>
            </p:nvSpPr>
            <p:spPr bwMode="auto">
              <a:xfrm>
                <a:off x="54" y="1538"/>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38" name="Rectangle 7"/>
              <p:cNvSpPr>
                <a:spLocks noChangeArrowheads="1"/>
              </p:cNvSpPr>
              <p:nvPr/>
            </p:nvSpPr>
            <p:spPr bwMode="auto">
              <a:xfrm>
                <a:off x="54" y="1683"/>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39" name="Rectangle 8"/>
              <p:cNvSpPr>
                <a:spLocks noChangeArrowheads="1"/>
              </p:cNvSpPr>
              <p:nvPr/>
            </p:nvSpPr>
            <p:spPr bwMode="auto">
              <a:xfrm>
                <a:off x="54" y="1826"/>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0" name="Rectangle 9"/>
              <p:cNvSpPr>
                <a:spLocks noChangeArrowheads="1"/>
              </p:cNvSpPr>
              <p:nvPr/>
            </p:nvSpPr>
            <p:spPr bwMode="auto">
              <a:xfrm>
                <a:off x="54" y="1971"/>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1" name="Rectangle 10"/>
              <p:cNvSpPr>
                <a:spLocks noChangeArrowheads="1"/>
              </p:cNvSpPr>
              <p:nvPr/>
            </p:nvSpPr>
            <p:spPr bwMode="auto">
              <a:xfrm>
                <a:off x="54" y="2115"/>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2" name="Rectangle 11"/>
              <p:cNvSpPr>
                <a:spLocks noChangeArrowheads="1"/>
              </p:cNvSpPr>
              <p:nvPr/>
            </p:nvSpPr>
            <p:spPr bwMode="auto">
              <a:xfrm>
                <a:off x="54" y="2259"/>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3" name="Rectangle 12"/>
              <p:cNvSpPr>
                <a:spLocks noChangeArrowheads="1"/>
              </p:cNvSpPr>
              <p:nvPr/>
            </p:nvSpPr>
            <p:spPr bwMode="auto">
              <a:xfrm>
                <a:off x="54" y="2403"/>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4" name="Rectangle 13"/>
              <p:cNvSpPr>
                <a:spLocks noChangeArrowheads="1"/>
              </p:cNvSpPr>
              <p:nvPr/>
            </p:nvSpPr>
            <p:spPr bwMode="auto">
              <a:xfrm>
                <a:off x="54" y="2548"/>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5" name="Rectangle 14"/>
              <p:cNvSpPr>
                <a:spLocks noChangeArrowheads="1"/>
              </p:cNvSpPr>
              <p:nvPr/>
            </p:nvSpPr>
            <p:spPr bwMode="auto">
              <a:xfrm>
                <a:off x="54" y="2692"/>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6" name="Rectangle 15"/>
              <p:cNvSpPr>
                <a:spLocks noChangeArrowheads="1"/>
              </p:cNvSpPr>
              <p:nvPr/>
            </p:nvSpPr>
            <p:spPr bwMode="auto">
              <a:xfrm>
                <a:off x="54" y="2836"/>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7" name="Rectangle 16"/>
              <p:cNvSpPr>
                <a:spLocks noChangeArrowheads="1"/>
              </p:cNvSpPr>
              <p:nvPr/>
            </p:nvSpPr>
            <p:spPr bwMode="auto">
              <a:xfrm>
                <a:off x="54" y="2980"/>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8" name="Rectangle 17"/>
              <p:cNvSpPr>
                <a:spLocks noChangeArrowheads="1"/>
              </p:cNvSpPr>
              <p:nvPr/>
            </p:nvSpPr>
            <p:spPr bwMode="auto">
              <a:xfrm>
                <a:off x="54" y="3124"/>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49" name="Rectangle 18"/>
              <p:cNvSpPr>
                <a:spLocks noChangeArrowheads="1"/>
              </p:cNvSpPr>
              <p:nvPr/>
            </p:nvSpPr>
            <p:spPr bwMode="auto">
              <a:xfrm>
                <a:off x="54" y="3269"/>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0" name="Rectangle 19"/>
              <p:cNvSpPr>
                <a:spLocks noChangeArrowheads="1"/>
              </p:cNvSpPr>
              <p:nvPr/>
            </p:nvSpPr>
            <p:spPr bwMode="auto">
              <a:xfrm>
                <a:off x="54" y="3412"/>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1" name="Rectangle 20"/>
              <p:cNvSpPr>
                <a:spLocks noChangeArrowheads="1"/>
              </p:cNvSpPr>
              <p:nvPr/>
            </p:nvSpPr>
            <p:spPr bwMode="auto">
              <a:xfrm>
                <a:off x="54" y="3557"/>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2" name="Rectangle 21"/>
              <p:cNvSpPr>
                <a:spLocks noChangeArrowheads="1"/>
              </p:cNvSpPr>
              <p:nvPr/>
            </p:nvSpPr>
            <p:spPr bwMode="auto">
              <a:xfrm>
                <a:off x="54" y="3702"/>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3" name="Rectangle 22"/>
              <p:cNvSpPr>
                <a:spLocks noChangeArrowheads="1"/>
              </p:cNvSpPr>
              <p:nvPr/>
            </p:nvSpPr>
            <p:spPr bwMode="auto">
              <a:xfrm>
                <a:off x="54" y="3845"/>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4" name="Rectangle 23"/>
              <p:cNvSpPr>
                <a:spLocks noChangeArrowheads="1"/>
              </p:cNvSpPr>
              <p:nvPr/>
            </p:nvSpPr>
            <p:spPr bwMode="auto">
              <a:xfrm>
                <a:off x="54" y="3990"/>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5" name="Rectangle 24"/>
              <p:cNvSpPr>
                <a:spLocks noChangeArrowheads="1"/>
              </p:cNvSpPr>
              <p:nvPr/>
            </p:nvSpPr>
            <p:spPr bwMode="auto">
              <a:xfrm>
                <a:off x="54" y="4133"/>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6" name="Rectangle 25"/>
              <p:cNvSpPr>
                <a:spLocks noChangeArrowheads="1"/>
              </p:cNvSpPr>
              <p:nvPr/>
            </p:nvSpPr>
            <p:spPr bwMode="auto">
              <a:xfrm>
                <a:off x="54" y="102"/>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7" name="Rectangle 26"/>
              <p:cNvSpPr>
                <a:spLocks noChangeArrowheads="1"/>
              </p:cNvSpPr>
              <p:nvPr/>
            </p:nvSpPr>
            <p:spPr bwMode="auto">
              <a:xfrm>
                <a:off x="54" y="246"/>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1058" name="Rectangle 27"/>
              <p:cNvSpPr>
                <a:spLocks noChangeArrowheads="1"/>
              </p:cNvSpPr>
              <p:nvPr/>
            </p:nvSpPr>
            <p:spPr bwMode="auto">
              <a:xfrm>
                <a:off x="54" y="391"/>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3" name="Rectangle 28"/>
              <p:cNvSpPr>
                <a:spLocks noChangeArrowheads="1"/>
              </p:cNvSpPr>
              <p:nvPr/>
            </p:nvSpPr>
            <p:spPr bwMode="auto">
              <a:xfrm>
                <a:off x="54" y="535"/>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4" name="Rectangle 29"/>
              <p:cNvSpPr>
                <a:spLocks noChangeArrowheads="1"/>
              </p:cNvSpPr>
              <p:nvPr/>
            </p:nvSpPr>
            <p:spPr bwMode="auto">
              <a:xfrm>
                <a:off x="54" y="679"/>
                <a:ext cx="108"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5" name="Rectangle 30"/>
              <p:cNvSpPr>
                <a:spLocks noChangeArrowheads="1"/>
              </p:cNvSpPr>
              <p:nvPr/>
            </p:nvSpPr>
            <p:spPr bwMode="auto">
              <a:xfrm>
                <a:off x="54" y="823"/>
                <a:ext cx="108"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sp>
            <p:nvSpPr>
              <p:cNvPr id="6" name="Rectangle 31"/>
              <p:cNvSpPr>
                <a:spLocks noChangeArrowheads="1"/>
              </p:cNvSpPr>
              <p:nvPr/>
            </p:nvSpPr>
            <p:spPr bwMode="auto">
              <a:xfrm>
                <a:off x="54" y="968"/>
                <a:ext cx="108"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defRPr/>
                </a:pPr>
                <a:endParaRPr lang="en-US" altLang="en-US" smtClean="0"/>
              </a:p>
            </p:txBody>
          </p:sp>
        </p:grpSp>
      </p:grpSp>
      <p:sp>
        <p:nvSpPr>
          <p:cNvPr id="1027" name="Rectangle 34"/>
          <p:cNvSpPr>
            <a:spLocks noGrp="1" noChangeArrowheads="1"/>
          </p:cNvSpPr>
          <p:nvPr>
            <p:ph type="title"/>
          </p:nvPr>
        </p:nvSpPr>
        <p:spPr bwMode="auto">
          <a:xfrm>
            <a:off x="128587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59" name="Rectangle 35"/>
          <p:cNvSpPr>
            <a:spLocks noGrp="1" noChangeArrowheads="1"/>
          </p:cNvSpPr>
          <p:nvPr>
            <p:ph type="body" idx="1"/>
          </p:nvPr>
        </p:nvSpPr>
        <p:spPr bwMode="auto">
          <a:xfrm>
            <a:off x="1285875" y="19812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dt" sz="half" idx="2"/>
          </p:nvPr>
        </p:nvSpPr>
        <p:spPr bwMode="auto">
          <a:xfrm>
            <a:off x="128587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61" name="Rectangle 37"/>
          <p:cNvSpPr>
            <a:spLocks noGrp="1" noChangeArrowheads="1"/>
          </p:cNvSpPr>
          <p:nvPr>
            <p:ph type="ftr" sz="quarter" idx="3"/>
          </p:nvPr>
        </p:nvSpPr>
        <p:spPr bwMode="auto">
          <a:xfrm>
            <a:off x="402907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062" name="Rectangle 38"/>
          <p:cNvSpPr>
            <a:spLocks noGrp="1" noChangeArrowheads="1"/>
          </p:cNvSpPr>
          <p:nvPr>
            <p:ph type="sldNum" sz="quarter" idx="4"/>
          </p:nvPr>
        </p:nvSpPr>
        <p:spPr bwMode="auto">
          <a:xfrm>
            <a:off x="788670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ACF58A86-7826-4642-87FE-FF9669833F3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 id="2147485199" r:id="rId13"/>
    <p:sldLayoutId id="2147485200" r:id="rId14"/>
    <p:sldLayoutId id="2147485201" r:id="rId15"/>
    <p:sldLayoutId id="2147485202" r:id="rId16"/>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23900" y="990600"/>
            <a:ext cx="937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dirty="0">
                <a:solidFill>
                  <a:srgbClr val="FFFF00"/>
                </a:solidFill>
              </a:rPr>
              <a:t>The current pipeline of LA formulations and products: Implications for infants, children, adolescents, and pregnant women</a:t>
            </a:r>
          </a:p>
        </p:txBody>
      </p:sp>
      <p:pic>
        <p:nvPicPr>
          <p:cNvPr id="5123" name="Picture 7" descr="Phar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5081588"/>
            <a:ext cx="35433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943100" y="3519488"/>
            <a:ext cx="7200900" cy="1524000"/>
          </a:xfrm>
          <a:prstGeom prst="rect">
            <a:avLst/>
          </a:prstGeom>
          <a:noFill/>
          <a:ln>
            <a:noFill/>
          </a:ln>
          <a:effectLst/>
          <a:extLst/>
        </p:spPr>
        <p:txBody>
          <a:bodyPr lIns="92075" tIns="46038" rIns="92075" bIns="46038"/>
          <a:lstStyle/>
          <a:p>
            <a:pPr marL="342900" indent="-342900" algn="ctr">
              <a:spcBef>
                <a:spcPct val="20000"/>
              </a:spcBef>
              <a:buClr>
                <a:schemeClr val="tx2"/>
              </a:buClr>
              <a:buSzPct val="75000"/>
              <a:buFont typeface="Monotype Sorts" pitchFamily="2" charset="2"/>
              <a:buNone/>
              <a:defRPr/>
            </a:pPr>
            <a:r>
              <a:rPr lang="en-US" sz="4000" dirty="0">
                <a:effectLst>
                  <a:outerShdw blurRad="38100" dist="38100" dir="2700000" algn="tl">
                    <a:srgbClr val="000000"/>
                  </a:outerShdw>
                </a:effectLst>
              </a:rPr>
              <a:t>Charles Flexner, MD</a:t>
            </a:r>
          </a:p>
          <a:p>
            <a:pPr marL="342900" indent="-342900" algn="ctr">
              <a:spcBef>
                <a:spcPct val="20000"/>
              </a:spcBef>
              <a:buClr>
                <a:schemeClr val="tx2"/>
              </a:buClr>
              <a:buSzPct val="75000"/>
              <a:buFont typeface="Monotype Sorts" pitchFamily="2" charset="2"/>
              <a:buNone/>
              <a:defRPr/>
            </a:pPr>
            <a:r>
              <a:rPr lang="en-US" sz="4000" dirty="0">
                <a:effectLst>
                  <a:outerShdw blurRad="38100" dist="38100" dir="2700000" algn="tl">
                    <a:srgbClr val="000000"/>
                  </a:outerShdw>
                </a:effectLst>
              </a:rPr>
              <a:t>Johns Hopkins University</a:t>
            </a:r>
          </a:p>
        </p:txBody>
      </p:sp>
      <p:sp>
        <p:nvSpPr>
          <p:cNvPr id="5125" name="Line 4"/>
          <p:cNvSpPr>
            <a:spLocks noChangeShapeType="1"/>
          </p:cNvSpPr>
          <p:nvPr/>
        </p:nvSpPr>
        <p:spPr bwMode="auto">
          <a:xfrm>
            <a:off x="1714500" y="3200400"/>
            <a:ext cx="7620000" cy="0"/>
          </a:xfrm>
          <a:prstGeom prst="line">
            <a:avLst/>
          </a:prstGeom>
          <a:noFill/>
          <a:ln w="5080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BD52AFB-AC12-4629-A6FB-4DE1040F5DC6}"/>
              </a:ext>
            </a:extLst>
          </p:cNvPr>
          <p:cNvGrpSpPr/>
          <p:nvPr/>
        </p:nvGrpSpPr>
        <p:grpSpPr>
          <a:xfrm>
            <a:off x="5538548" y="1799463"/>
            <a:ext cx="2973225" cy="1901780"/>
            <a:chOff x="4982200" y="1207092"/>
            <a:chExt cx="2825088" cy="1690471"/>
          </a:xfrm>
        </p:grpSpPr>
        <p:sp>
          <p:nvSpPr>
            <p:cNvPr id="32" name="Content Placeholder 1">
              <a:extLst>
                <a:ext uri="{FF2B5EF4-FFF2-40B4-BE49-F238E27FC236}">
                  <a16:creationId xmlns:a16="http://schemas.microsoft.com/office/drawing/2014/main" id="{4BCD8F3E-52CD-4F79-B28D-9485F8B10181}"/>
                </a:ext>
              </a:extLst>
            </p:cNvPr>
            <p:cNvSpPr txBox="1">
              <a:spLocks/>
            </p:cNvSpPr>
            <p:nvPr/>
          </p:nvSpPr>
          <p:spPr>
            <a:xfrm>
              <a:off x="5253436" y="2638375"/>
              <a:ext cx="2316209" cy="259188"/>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a:buClr>
                  <a:srgbClr val="C00000"/>
                </a:buClr>
                <a:buNone/>
              </a:pPr>
              <a:r>
                <a:rPr lang="en-US" sz="1125" b="1" kern="0" dirty="0"/>
                <a:t>Difference (%)</a:t>
              </a:r>
            </a:p>
          </p:txBody>
        </p:sp>
        <p:graphicFrame>
          <p:nvGraphicFramePr>
            <p:cNvPr id="54" name="Chart 17">
              <a:extLst>
                <a:ext uri="{FF2B5EF4-FFF2-40B4-BE49-F238E27FC236}">
                  <a16:creationId xmlns:a16="http://schemas.microsoft.com/office/drawing/2014/main" id="{B9A3CB8C-4B65-4B39-BD9B-34DA27F4D1CA}"/>
                </a:ext>
              </a:extLst>
            </p:cNvPr>
            <p:cNvGraphicFramePr>
              <a:graphicFrameLocks/>
            </p:cNvGraphicFramePr>
            <p:nvPr>
              <p:extLst/>
            </p:nvPr>
          </p:nvGraphicFramePr>
          <p:xfrm>
            <a:off x="4982200" y="1446663"/>
            <a:ext cx="2825088" cy="1210772"/>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a:extLst>
                <a:ext uri="{FF2B5EF4-FFF2-40B4-BE49-F238E27FC236}">
                  <a16:creationId xmlns:a16="http://schemas.microsoft.com/office/drawing/2014/main" id="{B74D8B65-C547-4346-B8D0-2D6B7504E0F2}"/>
                </a:ext>
              </a:extLst>
            </p:cNvPr>
            <p:cNvSpPr txBox="1"/>
            <p:nvPr/>
          </p:nvSpPr>
          <p:spPr>
            <a:xfrm>
              <a:off x="5755513" y="1974198"/>
              <a:ext cx="349845" cy="161525"/>
            </a:xfrm>
            <a:prstGeom prst="rect">
              <a:avLst/>
            </a:prstGeom>
            <a:noFill/>
          </p:spPr>
          <p:txBody>
            <a:bodyPr wrap="square" lIns="0" tIns="0" rIns="0" bIns="0" rtlCol="0">
              <a:spAutoFit/>
            </a:bodyPr>
            <a:lstStyle/>
            <a:p>
              <a:pPr algn="ctr">
                <a:buNone/>
              </a:pPr>
              <a:r>
                <a:rPr lang="en-US" sz="1181" dirty="0"/>
                <a:t>-2.8</a:t>
              </a:r>
            </a:p>
          </p:txBody>
        </p:sp>
        <p:sp>
          <p:nvSpPr>
            <p:cNvPr id="50" name="TextBox 49">
              <a:extLst>
                <a:ext uri="{FF2B5EF4-FFF2-40B4-BE49-F238E27FC236}">
                  <a16:creationId xmlns:a16="http://schemas.microsoft.com/office/drawing/2014/main" id="{B3C38527-B64C-4C8A-B4B0-A994A38CB447}"/>
                </a:ext>
              </a:extLst>
            </p:cNvPr>
            <p:cNvSpPr txBox="1"/>
            <p:nvPr/>
          </p:nvSpPr>
          <p:spPr>
            <a:xfrm>
              <a:off x="6524014" y="1974198"/>
              <a:ext cx="349845" cy="161525"/>
            </a:xfrm>
            <a:prstGeom prst="rect">
              <a:avLst/>
            </a:prstGeom>
            <a:noFill/>
          </p:spPr>
          <p:txBody>
            <a:bodyPr wrap="square" lIns="0" tIns="0" rIns="0" bIns="0" rtlCol="0">
              <a:spAutoFit/>
            </a:bodyPr>
            <a:lstStyle/>
            <a:p>
              <a:pPr algn="ctr">
                <a:buNone/>
              </a:pPr>
              <a:r>
                <a:rPr lang="en-US" sz="1181" dirty="0"/>
                <a:t>2.1</a:t>
              </a:r>
            </a:p>
          </p:txBody>
        </p:sp>
        <p:sp>
          <p:nvSpPr>
            <p:cNvPr id="53" name="TextBox 52">
              <a:extLst>
                <a:ext uri="{FF2B5EF4-FFF2-40B4-BE49-F238E27FC236}">
                  <a16:creationId xmlns:a16="http://schemas.microsoft.com/office/drawing/2014/main" id="{F0D88E7C-A4DB-4F7F-904E-4A08EBCE2ACD}"/>
                </a:ext>
              </a:extLst>
            </p:cNvPr>
            <p:cNvSpPr txBox="1"/>
            <p:nvPr/>
          </p:nvSpPr>
          <p:spPr>
            <a:xfrm>
              <a:off x="6090965" y="1690733"/>
              <a:ext cx="226948" cy="161525"/>
            </a:xfrm>
            <a:prstGeom prst="rect">
              <a:avLst/>
            </a:prstGeom>
            <a:noFill/>
          </p:spPr>
          <p:txBody>
            <a:bodyPr wrap="none" lIns="0" tIns="0" rIns="0" bIns="0" rtlCol="0">
              <a:spAutoFit/>
            </a:bodyPr>
            <a:lstStyle/>
            <a:p>
              <a:pPr>
                <a:buNone/>
              </a:pPr>
              <a:r>
                <a:rPr lang="en-US" sz="1181" dirty="0">
                  <a:solidFill>
                    <a:schemeClr val="bg1">
                      <a:lumMod val="50000"/>
                    </a:schemeClr>
                  </a:solidFill>
                  <a:latin typeface="+mn-lt"/>
                </a:rPr>
                <a:t>-</a:t>
              </a:r>
              <a:r>
                <a:rPr lang="en-US" sz="1181" dirty="0">
                  <a:latin typeface="+mn-lt"/>
                </a:rPr>
                <a:t>0.4</a:t>
              </a:r>
            </a:p>
          </p:txBody>
        </p:sp>
        <p:cxnSp>
          <p:nvCxnSpPr>
            <p:cNvPr id="13" name="Straight Connector 12">
              <a:extLst>
                <a:ext uri="{FF2B5EF4-FFF2-40B4-BE49-F238E27FC236}">
                  <a16:creationId xmlns:a16="http://schemas.microsoft.com/office/drawing/2014/main" id="{963F73EC-A6B0-466B-A994-57BCB0916BB2}"/>
                </a:ext>
              </a:extLst>
            </p:cNvPr>
            <p:cNvCxnSpPr>
              <a:cxnSpLocks/>
            </p:cNvCxnSpPr>
            <p:nvPr/>
          </p:nvCxnSpPr>
          <p:spPr>
            <a:xfrm>
              <a:off x="7146821" y="1500390"/>
              <a:ext cx="0" cy="900628"/>
            </a:xfrm>
            <a:prstGeom prst="line">
              <a:avLst/>
            </a:prstGeom>
            <a:noFill/>
            <a:ln w="19050" cap="flat" cmpd="sng" algn="ctr">
              <a:solidFill>
                <a:srgbClr val="002F5F">
                  <a:alpha val="43137"/>
                </a:srgbClr>
              </a:solidFill>
              <a:prstDash val="sysDash"/>
            </a:ln>
            <a:effectLst/>
          </p:spPr>
        </p:cxnSp>
        <p:grpSp>
          <p:nvGrpSpPr>
            <p:cNvPr id="4" name="Group 3">
              <a:extLst>
                <a:ext uri="{FF2B5EF4-FFF2-40B4-BE49-F238E27FC236}">
                  <a16:creationId xmlns:a16="http://schemas.microsoft.com/office/drawing/2014/main" id="{57E089F3-48A6-40F1-BA8A-48C6160258A4}"/>
                </a:ext>
              </a:extLst>
            </p:cNvPr>
            <p:cNvGrpSpPr/>
            <p:nvPr/>
          </p:nvGrpSpPr>
          <p:grpSpPr>
            <a:xfrm>
              <a:off x="5146084" y="1207092"/>
              <a:ext cx="2528016" cy="388560"/>
              <a:chOff x="5775241" y="1111247"/>
              <a:chExt cx="2528016" cy="333385"/>
            </a:xfrm>
          </p:grpSpPr>
          <p:sp>
            <p:nvSpPr>
              <p:cNvPr id="40" name="Down Arrow 10">
                <a:extLst>
                  <a:ext uri="{FF2B5EF4-FFF2-40B4-BE49-F238E27FC236}">
                    <a16:creationId xmlns:a16="http://schemas.microsoft.com/office/drawing/2014/main" id="{1FB73E1D-E5C4-4EF9-B315-82FE5BC386F3}"/>
                  </a:ext>
                </a:extLst>
              </p:cNvPr>
              <p:cNvSpPr/>
              <p:nvPr/>
            </p:nvSpPr>
            <p:spPr>
              <a:xfrm rot="16200000">
                <a:off x="7501475" y="642845"/>
                <a:ext cx="333379" cy="1270184"/>
              </a:xfrm>
              <a:prstGeom prst="downArrow">
                <a:avLst/>
              </a:prstGeom>
              <a:solidFill>
                <a:srgbClr val="D9A1D9"/>
              </a:solidFill>
              <a:ln w="25400" cap="flat" cmpd="sng" algn="ctr">
                <a:noFill/>
                <a:prstDash val="solid"/>
              </a:ln>
              <a:effectLst/>
            </p:spPr>
            <p:txBody>
              <a:bodyPr anchor="ctr"/>
              <a:lstStyle/>
              <a:p>
                <a:pPr algn="ctr">
                  <a:defRPr/>
                </a:pPr>
                <a:endParaRPr lang="en-US" sz="1055" kern="0" dirty="0">
                  <a:solidFill>
                    <a:prstClr val="white"/>
                  </a:solidFill>
                  <a:latin typeface="Calibri"/>
                </a:endParaRPr>
              </a:p>
            </p:txBody>
          </p:sp>
          <p:sp>
            <p:nvSpPr>
              <p:cNvPr id="43" name="TextBox 26">
                <a:extLst>
                  <a:ext uri="{FF2B5EF4-FFF2-40B4-BE49-F238E27FC236}">
                    <a16:creationId xmlns:a16="http://schemas.microsoft.com/office/drawing/2014/main" id="{08B807F4-6CCB-4EC7-81CC-3759E234712F}"/>
                  </a:ext>
                </a:extLst>
              </p:cNvPr>
              <p:cNvSpPr txBox="1">
                <a:spLocks noChangeArrowheads="1"/>
              </p:cNvSpPr>
              <p:nvPr/>
            </p:nvSpPr>
            <p:spPr bwMode="auto">
              <a:xfrm>
                <a:off x="6997879" y="1180617"/>
                <a:ext cx="1225983" cy="1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en-US" altLang="en-US" sz="1013" b="1" kern="0" dirty="0">
                    <a:solidFill>
                      <a:prstClr val="white"/>
                    </a:solidFill>
                    <a:latin typeface="Arial" panose="020B0604020202020204" pitchFamily="34" charset="0"/>
                  </a:rPr>
                  <a:t>DTG/ABC/3TC</a:t>
                </a:r>
              </a:p>
            </p:txBody>
          </p:sp>
          <p:sp>
            <p:nvSpPr>
              <p:cNvPr id="36" name="Down Arrow 11">
                <a:extLst>
                  <a:ext uri="{FF2B5EF4-FFF2-40B4-BE49-F238E27FC236}">
                    <a16:creationId xmlns:a16="http://schemas.microsoft.com/office/drawing/2014/main" id="{979E287F-8245-4088-B103-0F79659C8FBC}"/>
                  </a:ext>
                </a:extLst>
              </p:cNvPr>
              <p:cNvSpPr/>
              <p:nvPr/>
            </p:nvSpPr>
            <p:spPr>
              <a:xfrm rot="5400000">
                <a:off x="6238738" y="647755"/>
                <a:ext cx="333380" cy="1260374"/>
              </a:xfrm>
              <a:prstGeom prst="downArrow">
                <a:avLst/>
              </a:prstGeom>
              <a:solidFill>
                <a:srgbClr val="99DBC9"/>
              </a:solidFill>
              <a:ln w="25400" cap="flat" cmpd="sng" algn="ctr">
                <a:noFill/>
                <a:prstDash val="solid"/>
              </a:ln>
              <a:effectLst/>
            </p:spPr>
            <p:txBody>
              <a:bodyPr anchor="ctr"/>
              <a:lstStyle/>
              <a:p>
                <a:pPr algn="ctr">
                  <a:defRPr/>
                </a:pPr>
                <a:endParaRPr lang="en-US" sz="1055" kern="0" dirty="0">
                  <a:solidFill>
                    <a:prstClr val="white"/>
                  </a:solidFill>
                  <a:latin typeface="Calibri"/>
                </a:endParaRPr>
              </a:p>
            </p:txBody>
          </p:sp>
          <p:sp>
            <p:nvSpPr>
              <p:cNvPr id="42" name="TextBox 24">
                <a:extLst>
                  <a:ext uri="{FF2B5EF4-FFF2-40B4-BE49-F238E27FC236}">
                    <a16:creationId xmlns:a16="http://schemas.microsoft.com/office/drawing/2014/main" id="{511ABBDE-CA67-4BDF-B928-3C0C3F1575FE}"/>
                  </a:ext>
                </a:extLst>
              </p:cNvPr>
              <p:cNvSpPr txBox="1">
                <a:spLocks noChangeArrowheads="1"/>
              </p:cNvSpPr>
              <p:nvPr/>
            </p:nvSpPr>
            <p:spPr bwMode="auto">
              <a:xfrm>
                <a:off x="5778377" y="1180617"/>
                <a:ext cx="1302971" cy="1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0"/>
                  </a:spcAft>
                </a:pPr>
                <a:r>
                  <a:rPr lang="en-US" sz="1013" b="1" dirty="0">
                    <a:solidFill>
                      <a:schemeClr val="bg1"/>
                    </a:solidFill>
                    <a:latin typeface="Arial" panose="020B0604020202020204" pitchFamily="34" charset="0"/>
                  </a:rPr>
                  <a:t>CAB LA + RPV LA</a:t>
                </a:r>
              </a:p>
            </p:txBody>
          </p:sp>
        </p:grpSp>
      </p:grpSp>
      <p:sp>
        <p:nvSpPr>
          <p:cNvPr id="2" name="Title 1"/>
          <p:cNvSpPr>
            <a:spLocks noGrp="1"/>
          </p:cNvSpPr>
          <p:nvPr>
            <p:ph type="title"/>
          </p:nvPr>
        </p:nvSpPr>
        <p:spPr>
          <a:xfrm>
            <a:off x="600077" y="630080"/>
            <a:ext cx="9155428" cy="707231"/>
          </a:xfrm>
        </p:spPr>
        <p:txBody>
          <a:bodyPr/>
          <a:lstStyle/>
          <a:p>
            <a:pPr>
              <a:lnSpc>
                <a:spcPct val="100000"/>
              </a:lnSpc>
            </a:pPr>
            <a:r>
              <a:rPr lang="en-US" sz="2475" dirty="0"/>
              <a:t>FLAIR Virologic Snapshot Outcomes at Week 48 for ITT-E:</a:t>
            </a:r>
            <a:r>
              <a:rPr lang="en-US" dirty="0"/>
              <a:t/>
            </a:r>
            <a:br>
              <a:rPr lang="en-US" dirty="0"/>
            </a:br>
            <a:r>
              <a:rPr lang="en-US" sz="2025" dirty="0"/>
              <a:t>Noninferiority Achieved for Primary and Secondary Endpoints</a:t>
            </a:r>
          </a:p>
        </p:txBody>
      </p:sp>
      <p:sp>
        <p:nvSpPr>
          <p:cNvPr id="55" name="Text Placeholder 29">
            <a:extLst>
              <a:ext uri="{FF2B5EF4-FFF2-40B4-BE49-F238E27FC236}">
                <a16:creationId xmlns:a16="http://schemas.microsoft.com/office/drawing/2014/main" id="{1B839426-52B4-4F99-8080-7D00A7BD474E}"/>
              </a:ext>
            </a:extLst>
          </p:cNvPr>
          <p:cNvSpPr>
            <a:spLocks noGrp="1"/>
          </p:cNvSpPr>
          <p:nvPr>
            <p:ph type="body" sz="quarter" idx="11"/>
          </p:nvPr>
        </p:nvSpPr>
        <p:spPr/>
        <p:txBody>
          <a:bodyPr/>
          <a:lstStyle/>
          <a:p>
            <a:r>
              <a:rPr lang="en-US" sz="1800" dirty="0" smtClean="0"/>
              <a:t>- </a:t>
            </a:r>
            <a:r>
              <a:rPr lang="en-US" sz="1800" dirty="0" err="1" smtClean="0"/>
              <a:t>Orkin</a:t>
            </a:r>
            <a:r>
              <a:rPr lang="en-US" sz="1800" dirty="0" smtClean="0"/>
              <a:t> </a:t>
            </a:r>
            <a:r>
              <a:rPr lang="en-US" sz="1800" dirty="0"/>
              <a:t>C, </a:t>
            </a:r>
            <a:r>
              <a:rPr lang="en-US" altLang="en-US" sz="1800" dirty="0"/>
              <a:t>et al. CROI 2019; Seattle, WA. Abstract 3947.</a:t>
            </a:r>
          </a:p>
        </p:txBody>
      </p:sp>
      <p:sp>
        <p:nvSpPr>
          <p:cNvPr id="33" name="Text Placeholder 13"/>
          <p:cNvSpPr>
            <a:spLocks noGrp="1"/>
          </p:cNvSpPr>
          <p:nvPr>
            <p:ph type="body" sz="quarter" idx="13"/>
          </p:nvPr>
        </p:nvSpPr>
        <p:spPr>
          <a:xfrm>
            <a:off x="637977" y="5515615"/>
            <a:ext cx="9402318" cy="591766"/>
          </a:xfrm>
        </p:spPr>
        <p:txBody>
          <a:bodyPr wrap="square">
            <a:spAutoFit/>
          </a:bodyPr>
          <a:lstStyle/>
          <a:p>
            <a:r>
              <a:rPr lang="en-US" altLang="en-US" dirty="0"/>
              <a:t>3TC, lamivudine; ABC, abacavir; </a:t>
            </a:r>
            <a:r>
              <a:rPr lang="en-US" dirty="0"/>
              <a:t>CAB, cabotegravir; CI, confidence interval; DTG, dolutegravir; ITT-E, intention-to-treat exposed; LA, long-acting; </a:t>
            </a:r>
            <a:r>
              <a:rPr lang="en-US" altLang="ja-JP" dirty="0"/>
              <a:t>NI, noninferiority; </a:t>
            </a:r>
            <a:r>
              <a:rPr lang="en-US" altLang="en-US" dirty="0"/>
              <a:t>RPV, rilpivirine.</a:t>
            </a:r>
            <a:r>
              <a:rPr lang="en-US" dirty="0"/>
              <a:t> </a:t>
            </a:r>
            <a:endParaRPr lang="en-US" altLang="ja-JP" dirty="0"/>
          </a:p>
          <a:p>
            <a:r>
              <a:rPr lang="en-US" altLang="ja-JP" dirty="0"/>
              <a:t>*</a:t>
            </a:r>
            <a:r>
              <a:rPr lang="en-US" dirty="0"/>
              <a:t>Adjusted for sex and baseline HIV-1 RNA (&lt; vs ≥100,000 c/mL).</a:t>
            </a:r>
            <a:endParaRPr lang="en-US" altLang="ja-JP" dirty="0"/>
          </a:p>
        </p:txBody>
      </p:sp>
      <p:sp>
        <p:nvSpPr>
          <p:cNvPr id="24" name="Rectangle 23"/>
          <p:cNvSpPr/>
          <p:nvPr/>
        </p:nvSpPr>
        <p:spPr>
          <a:xfrm>
            <a:off x="592931" y="1508051"/>
            <a:ext cx="4537321" cy="283500"/>
          </a:xfrm>
          <a:prstGeom prst="rect">
            <a:avLst/>
          </a:prstGeom>
          <a:solidFill>
            <a:srgbClr val="002F5F"/>
          </a:solidFill>
          <a:ln w="25400" cap="flat" cmpd="sng" algn="ctr">
            <a:noFill/>
            <a:prstDash val="solid"/>
          </a:ln>
          <a:effectLst/>
        </p:spPr>
        <p:txBody>
          <a:bodyPr tIns="75938" bIns="75938" anchor="ctr"/>
          <a:lstStyle/>
          <a:p>
            <a:pPr marL="0" lvl="1" algn="ctr">
              <a:defRPr/>
            </a:pPr>
            <a:r>
              <a:rPr lang="en-US" sz="1350" b="1" kern="0" dirty="0">
                <a:solidFill>
                  <a:prstClr val="white"/>
                </a:solidFill>
              </a:rPr>
              <a:t>Virologic Outcomes </a:t>
            </a:r>
          </a:p>
        </p:txBody>
      </p:sp>
      <p:graphicFrame>
        <p:nvGraphicFramePr>
          <p:cNvPr id="31" name="Chart 30">
            <a:extLst>
              <a:ext uri="{FF2B5EF4-FFF2-40B4-BE49-F238E27FC236}">
                <a16:creationId xmlns:a16="http://schemas.microsoft.com/office/drawing/2014/main" id="{D9098F75-1BA9-441E-860A-185583397D06}"/>
              </a:ext>
            </a:extLst>
          </p:cNvPr>
          <p:cNvGraphicFramePr/>
          <p:nvPr>
            <p:extLst>
              <p:ext uri="{D42A27DB-BD31-4B8C-83A1-F6EECF244321}">
                <p14:modId xmlns:p14="http://schemas.microsoft.com/office/powerpoint/2010/main" val="794685967"/>
              </p:ext>
            </p:extLst>
          </p:nvPr>
        </p:nvGraphicFramePr>
        <p:xfrm>
          <a:off x="641960" y="1758562"/>
          <a:ext cx="4537320" cy="3843468"/>
        </p:xfrm>
        <a:graphic>
          <a:graphicData uri="http://schemas.openxmlformats.org/drawingml/2006/chart">
            <c:chart xmlns:c="http://schemas.openxmlformats.org/drawingml/2006/chart" xmlns:r="http://schemas.openxmlformats.org/officeDocument/2006/relationships" r:id="rId4"/>
          </a:graphicData>
        </a:graphic>
      </p:graphicFrame>
      <p:sp>
        <p:nvSpPr>
          <p:cNvPr id="34" name="Content Placeholder 1">
            <a:extLst>
              <a:ext uri="{FF2B5EF4-FFF2-40B4-BE49-F238E27FC236}">
                <a16:creationId xmlns:a16="http://schemas.microsoft.com/office/drawing/2014/main" id="{A2539A8C-EFC0-45EA-8EE6-FC9DA90AED4A}"/>
              </a:ext>
            </a:extLst>
          </p:cNvPr>
          <p:cNvSpPr txBox="1">
            <a:spLocks/>
          </p:cNvSpPr>
          <p:nvPr/>
        </p:nvSpPr>
        <p:spPr>
          <a:xfrm>
            <a:off x="8489408" y="2060045"/>
            <a:ext cx="1571402" cy="903931"/>
          </a:xfrm>
          <a:prstGeom prst="rect">
            <a:avLst/>
          </a:prstGeom>
          <a:ln w="19050">
            <a:noFill/>
          </a:ln>
        </p:spPr>
        <p:txBody>
          <a:bodyPr bIns="121500"/>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buClr>
                <a:srgbClr val="C00000"/>
              </a:buClr>
              <a:buNone/>
            </a:pPr>
            <a:r>
              <a:rPr lang="en-US" sz="1238" b="1" kern="0" dirty="0"/>
              <a:t>Primary endpoint:</a:t>
            </a:r>
          </a:p>
          <a:p>
            <a:pPr marL="0" indent="0">
              <a:buClr>
                <a:srgbClr val="C00000"/>
              </a:buClr>
              <a:buNone/>
            </a:pPr>
            <a:r>
              <a:rPr lang="en-US" sz="1238" b="1" kern="0" dirty="0"/>
              <a:t>LA noninferior to DTG/ABC/3TC </a:t>
            </a:r>
            <a:br>
              <a:rPr lang="en-US" sz="1238" b="1" kern="0" dirty="0"/>
            </a:br>
            <a:r>
              <a:rPr lang="en-US" sz="1238" b="1" kern="0" dirty="0"/>
              <a:t>(≥50 c/mL) at Week 48</a:t>
            </a:r>
            <a:endParaRPr lang="en-US" sz="1238" b="1" kern="0" baseline="30000" dirty="0"/>
          </a:p>
        </p:txBody>
      </p:sp>
      <p:sp>
        <p:nvSpPr>
          <p:cNvPr id="25" name="Rectangle 24"/>
          <p:cNvSpPr/>
          <p:nvPr/>
        </p:nvSpPr>
        <p:spPr>
          <a:xfrm>
            <a:off x="5472394" y="1508051"/>
            <a:ext cx="4536000" cy="283500"/>
          </a:xfrm>
          <a:prstGeom prst="rect">
            <a:avLst/>
          </a:prstGeom>
          <a:solidFill>
            <a:srgbClr val="002F5F"/>
          </a:solidFill>
          <a:ln w="25400" cap="flat" cmpd="sng" algn="ctr">
            <a:noFill/>
            <a:prstDash val="solid"/>
          </a:ln>
          <a:effectLst/>
        </p:spPr>
        <p:txBody>
          <a:bodyPr tIns="75938" bIns="75938" anchor="ctr"/>
          <a:lstStyle/>
          <a:p>
            <a:pPr marL="0" lvl="1" algn="ctr">
              <a:defRPr/>
            </a:pPr>
            <a:r>
              <a:rPr lang="en-US" sz="1350" b="1" kern="0" dirty="0">
                <a:solidFill>
                  <a:prstClr val="white"/>
                </a:solidFill>
              </a:rPr>
              <a:t>Adjusted Treatment Difference (95% CI)*</a:t>
            </a:r>
          </a:p>
        </p:txBody>
      </p:sp>
      <p:sp>
        <p:nvSpPr>
          <p:cNvPr id="44" name="TextBox 43">
            <a:extLst>
              <a:ext uri="{FF2B5EF4-FFF2-40B4-BE49-F238E27FC236}">
                <a16:creationId xmlns:a16="http://schemas.microsoft.com/office/drawing/2014/main" id="{F06FAA6C-02C2-4B83-8371-6550F12A40B7}"/>
              </a:ext>
            </a:extLst>
          </p:cNvPr>
          <p:cNvSpPr txBox="1"/>
          <p:nvPr/>
        </p:nvSpPr>
        <p:spPr>
          <a:xfrm>
            <a:off x="7876206" y="2804006"/>
            <a:ext cx="426085" cy="311752"/>
          </a:xfrm>
          <a:prstGeom prst="rect">
            <a:avLst/>
          </a:prstGeom>
          <a:noFill/>
        </p:spPr>
        <p:txBody>
          <a:bodyPr wrap="square" lIns="0" tIns="0" rIns="0" bIns="0" rtlCol="0">
            <a:spAutoFit/>
          </a:bodyPr>
          <a:lstStyle/>
          <a:p>
            <a:r>
              <a:rPr lang="en-US" sz="1013" dirty="0">
                <a:solidFill>
                  <a:schemeClr val="bg1">
                    <a:lumMod val="50000"/>
                  </a:schemeClr>
                </a:solidFill>
              </a:rPr>
              <a:t>6% NI</a:t>
            </a:r>
            <a:br>
              <a:rPr lang="en-US" sz="1013" dirty="0">
                <a:solidFill>
                  <a:schemeClr val="bg1">
                    <a:lumMod val="50000"/>
                  </a:schemeClr>
                </a:solidFill>
              </a:rPr>
            </a:br>
            <a:r>
              <a:rPr lang="en-US" sz="1013" dirty="0">
                <a:solidFill>
                  <a:schemeClr val="bg1">
                    <a:lumMod val="50000"/>
                  </a:schemeClr>
                </a:solidFill>
              </a:rPr>
              <a:t>margin</a:t>
            </a:r>
          </a:p>
        </p:txBody>
      </p:sp>
      <p:grpSp>
        <p:nvGrpSpPr>
          <p:cNvPr id="22" name="Group 21">
            <a:extLst>
              <a:ext uri="{FF2B5EF4-FFF2-40B4-BE49-F238E27FC236}">
                <a16:creationId xmlns:a16="http://schemas.microsoft.com/office/drawing/2014/main" id="{4864C7D6-9011-418D-ACCC-B9A315822210}"/>
              </a:ext>
            </a:extLst>
          </p:cNvPr>
          <p:cNvGrpSpPr/>
          <p:nvPr/>
        </p:nvGrpSpPr>
        <p:grpSpPr>
          <a:xfrm>
            <a:off x="5142714" y="3666356"/>
            <a:ext cx="4970544" cy="1837952"/>
            <a:chOff x="4630078" y="3022667"/>
            <a:chExt cx="4418261" cy="1633735"/>
          </a:xfrm>
        </p:grpSpPr>
        <p:grpSp>
          <p:nvGrpSpPr>
            <p:cNvPr id="23" name="Group 22">
              <a:extLst>
                <a:ext uri="{FF2B5EF4-FFF2-40B4-BE49-F238E27FC236}">
                  <a16:creationId xmlns:a16="http://schemas.microsoft.com/office/drawing/2014/main" id="{7AC485C9-5EA1-47B3-A71B-04931EA192B7}"/>
                </a:ext>
              </a:extLst>
            </p:cNvPr>
            <p:cNvGrpSpPr/>
            <p:nvPr/>
          </p:nvGrpSpPr>
          <p:grpSpPr>
            <a:xfrm>
              <a:off x="4983869" y="3022667"/>
              <a:ext cx="4064470" cy="1633735"/>
              <a:chOff x="4983869" y="3022667"/>
              <a:chExt cx="4064470" cy="1633735"/>
            </a:xfrm>
          </p:grpSpPr>
          <p:sp>
            <p:nvSpPr>
              <p:cNvPr id="27" name="Content Placeholder 1">
                <a:extLst>
                  <a:ext uri="{FF2B5EF4-FFF2-40B4-BE49-F238E27FC236}">
                    <a16:creationId xmlns:a16="http://schemas.microsoft.com/office/drawing/2014/main" id="{86B46336-98A5-4990-860E-1396A6FAB6A7}"/>
                  </a:ext>
                </a:extLst>
              </p:cNvPr>
              <p:cNvSpPr txBox="1">
                <a:spLocks/>
              </p:cNvSpPr>
              <p:nvPr/>
            </p:nvSpPr>
            <p:spPr>
              <a:xfrm>
                <a:off x="7602111" y="3192154"/>
                <a:ext cx="1446228" cy="1042042"/>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buClr>
                    <a:srgbClr val="C00000"/>
                  </a:buClr>
                  <a:buNone/>
                </a:pPr>
                <a:r>
                  <a:rPr lang="en-US" sz="1238" b="1" kern="0" dirty="0"/>
                  <a:t>Key secondary endpoint: </a:t>
                </a:r>
              </a:p>
              <a:p>
                <a:pPr marL="0" indent="0">
                  <a:buClr>
                    <a:srgbClr val="C00000"/>
                  </a:buClr>
                  <a:buNone/>
                </a:pPr>
                <a:r>
                  <a:rPr lang="en-US" sz="1238" b="1" kern="0" dirty="0"/>
                  <a:t>LA noninferior to DTG/ABC/3TC </a:t>
                </a:r>
                <a:br>
                  <a:rPr lang="en-US" sz="1238" b="1" kern="0" dirty="0"/>
                </a:br>
                <a:r>
                  <a:rPr lang="en-US" sz="1238" b="1" kern="0" dirty="0"/>
                  <a:t>(&lt;50 c/mL) at Week 48</a:t>
                </a:r>
              </a:p>
            </p:txBody>
          </p:sp>
          <p:grpSp>
            <p:nvGrpSpPr>
              <p:cNvPr id="28" name="Group 27">
                <a:extLst>
                  <a:ext uri="{FF2B5EF4-FFF2-40B4-BE49-F238E27FC236}">
                    <a16:creationId xmlns:a16="http://schemas.microsoft.com/office/drawing/2014/main" id="{77D7CF21-287C-4558-AB90-7AA8C0D7ACE8}"/>
                  </a:ext>
                </a:extLst>
              </p:cNvPr>
              <p:cNvGrpSpPr/>
              <p:nvPr/>
            </p:nvGrpSpPr>
            <p:grpSpPr>
              <a:xfrm>
                <a:off x="4983869" y="3022667"/>
                <a:ext cx="2642309" cy="1633735"/>
                <a:chOff x="4850705" y="3040424"/>
                <a:chExt cx="2824492" cy="1633735"/>
              </a:xfrm>
            </p:grpSpPr>
            <p:sp>
              <p:nvSpPr>
                <p:cNvPr id="29" name="Content Placeholder 1">
                  <a:extLst>
                    <a:ext uri="{FF2B5EF4-FFF2-40B4-BE49-F238E27FC236}">
                      <a16:creationId xmlns:a16="http://schemas.microsoft.com/office/drawing/2014/main" id="{FBABD967-BC8E-4B1D-A702-7D553CC82F36}"/>
                    </a:ext>
                  </a:extLst>
                </p:cNvPr>
                <p:cNvSpPr txBox="1">
                  <a:spLocks/>
                </p:cNvSpPr>
                <p:nvPr/>
              </p:nvSpPr>
              <p:spPr>
                <a:xfrm>
                  <a:off x="5076178" y="4430170"/>
                  <a:ext cx="2457472" cy="243989"/>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a:buClr>
                      <a:srgbClr val="C00000"/>
                    </a:buClr>
                    <a:buNone/>
                  </a:pPr>
                  <a:r>
                    <a:rPr lang="en-US" sz="1125" b="1" kern="0" dirty="0"/>
                    <a:t>Difference (%)</a:t>
                  </a:r>
                </a:p>
              </p:txBody>
            </p:sp>
            <p:grpSp>
              <p:nvGrpSpPr>
                <p:cNvPr id="30" name="Group 29">
                  <a:extLst>
                    <a:ext uri="{FF2B5EF4-FFF2-40B4-BE49-F238E27FC236}">
                      <a16:creationId xmlns:a16="http://schemas.microsoft.com/office/drawing/2014/main" id="{A055A2EB-0F3C-4FB9-936B-4FBC6BEE5EBA}"/>
                    </a:ext>
                  </a:extLst>
                </p:cNvPr>
                <p:cNvGrpSpPr/>
                <p:nvPr/>
              </p:nvGrpSpPr>
              <p:grpSpPr>
                <a:xfrm>
                  <a:off x="4850705" y="3040424"/>
                  <a:ext cx="2824492" cy="1434055"/>
                  <a:chOff x="7118096" y="1561593"/>
                  <a:chExt cx="4673945" cy="3159644"/>
                </a:xfrm>
              </p:grpSpPr>
              <p:sp>
                <p:nvSpPr>
                  <p:cNvPr id="35" name="Down Arrow 11">
                    <a:extLst>
                      <a:ext uri="{FF2B5EF4-FFF2-40B4-BE49-F238E27FC236}">
                        <a16:creationId xmlns:a16="http://schemas.microsoft.com/office/drawing/2014/main" id="{18E9E889-1E63-455B-A260-8016EF42B76E}"/>
                      </a:ext>
                    </a:extLst>
                  </p:cNvPr>
                  <p:cNvSpPr/>
                  <p:nvPr/>
                </p:nvSpPr>
                <p:spPr>
                  <a:xfrm rot="5400000">
                    <a:off x="7984289" y="960450"/>
                    <a:ext cx="888641" cy="2090942"/>
                  </a:xfrm>
                  <a:prstGeom prst="downArrow">
                    <a:avLst/>
                  </a:prstGeom>
                  <a:solidFill>
                    <a:srgbClr val="990099"/>
                  </a:solidFill>
                  <a:ln w="25400" cap="flat" cmpd="sng" algn="ctr">
                    <a:noFill/>
                    <a:prstDash val="solid"/>
                  </a:ln>
                  <a:effectLst/>
                </p:spPr>
                <p:txBody>
                  <a:bodyPr anchor="ctr"/>
                  <a:lstStyle/>
                  <a:p>
                    <a:pPr algn="ctr">
                      <a:defRPr/>
                    </a:pPr>
                    <a:endParaRPr lang="en-US" sz="1055" kern="0" dirty="0">
                      <a:solidFill>
                        <a:srgbClr val="E31836"/>
                      </a:solidFill>
                      <a:latin typeface="Calibri"/>
                    </a:endParaRPr>
                  </a:p>
                </p:txBody>
              </p:sp>
              <p:sp>
                <p:nvSpPr>
                  <p:cNvPr id="37" name="Down Arrow 10">
                    <a:extLst>
                      <a:ext uri="{FF2B5EF4-FFF2-40B4-BE49-F238E27FC236}">
                        <a16:creationId xmlns:a16="http://schemas.microsoft.com/office/drawing/2014/main" id="{8CF123FB-4738-44C0-8D62-570124A7EF6B}"/>
                      </a:ext>
                    </a:extLst>
                  </p:cNvPr>
                  <p:cNvSpPr/>
                  <p:nvPr/>
                </p:nvSpPr>
                <p:spPr>
                  <a:xfrm rot="16200000">
                    <a:off x="10074303" y="966725"/>
                    <a:ext cx="888639" cy="2078375"/>
                  </a:xfrm>
                  <a:prstGeom prst="downArrow">
                    <a:avLst/>
                  </a:prstGeom>
                  <a:solidFill>
                    <a:srgbClr val="13AC82"/>
                  </a:solidFill>
                  <a:ln w="25400" cap="flat" cmpd="sng" algn="ctr">
                    <a:noFill/>
                    <a:prstDash val="solid"/>
                  </a:ln>
                  <a:effectLst/>
                </p:spPr>
                <p:txBody>
                  <a:bodyPr anchor="ctr"/>
                  <a:lstStyle/>
                  <a:p>
                    <a:pPr algn="ctr">
                      <a:defRPr/>
                    </a:pPr>
                    <a:endParaRPr lang="en-US" sz="1055" kern="0" dirty="0">
                      <a:solidFill>
                        <a:srgbClr val="E31836"/>
                      </a:solidFill>
                      <a:latin typeface="Calibri"/>
                    </a:endParaRPr>
                  </a:p>
                </p:txBody>
              </p:sp>
              <p:sp>
                <p:nvSpPr>
                  <p:cNvPr id="38" name="TextBox 26">
                    <a:extLst>
                      <a:ext uri="{FF2B5EF4-FFF2-40B4-BE49-F238E27FC236}">
                        <a16:creationId xmlns:a16="http://schemas.microsoft.com/office/drawing/2014/main" id="{9C31FE3C-41BC-46A2-9D77-B40D6123B613}"/>
                      </a:ext>
                    </a:extLst>
                  </p:cNvPr>
                  <p:cNvSpPr txBox="1">
                    <a:spLocks noChangeArrowheads="1"/>
                  </p:cNvSpPr>
                  <p:nvPr/>
                </p:nvSpPr>
                <p:spPr bwMode="auto">
                  <a:xfrm>
                    <a:off x="9406315" y="1747941"/>
                    <a:ext cx="2106420" cy="4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en-US" altLang="en-US" sz="1013" b="1" kern="0" dirty="0">
                        <a:latin typeface="Arial" panose="020B0604020202020204" pitchFamily="34" charset="0"/>
                      </a:rPr>
                      <a:t>CAB LA + RPV LA</a:t>
                    </a:r>
                  </a:p>
                </p:txBody>
              </p:sp>
              <p:grpSp>
                <p:nvGrpSpPr>
                  <p:cNvPr id="39" name="Group 38">
                    <a:extLst>
                      <a:ext uri="{FF2B5EF4-FFF2-40B4-BE49-F238E27FC236}">
                        <a16:creationId xmlns:a16="http://schemas.microsoft.com/office/drawing/2014/main" id="{6D78BD2B-6A18-477F-B4C6-69ED3DA6B604}"/>
                      </a:ext>
                    </a:extLst>
                  </p:cNvPr>
                  <p:cNvGrpSpPr/>
                  <p:nvPr/>
                </p:nvGrpSpPr>
                <p:grpSpPr>
                  <a:xfrm>
                    <a:off x="7118096" y="2222311"/>
                    <a:ext cx="4673945" cy="2498926"/>
                    <a:chOff x="5011775" y="2492896"/>
                    <a:chExt cx="4075037" cy="1621904"/>
                  </a:xfrm>
                </p:grpSpPr>
                <p:graphicFrame>
                  <p:nvGraphicFramePr>
                    <p:cNvPr id="48" name="Chart 17">
                      <a:extLst>
                        <a:ext uri="{FF2B5EF4-FFF2-40B4-BE49-F238E27FC236}">
                          <a16:creationId xmlns:a16="http://schemas.microsoft.com/office/drawing/2014/main" id="{7E107DA3-7A70-4595-95C1-94A37C3AEBB6}"/>
                        </a:ext>
                      </a:extLst>
                    </p:cNvPr>
                    <p:cNvGraphicFramePr>
                      <a:graphicFrameLocks/>
                    </p:cNvGraphicFramePr>
                    <p:nvPr>
                      <p:extLst/>
                    </p:nvPr>
                  </p:nvGraphicFramePr>
                  <p:xfrm>
                    <a:off x="5011775" y="2492896"/>
                    <a:ext cx="4075037" cy="1621904"/>
                  </p:xfrm>
                  <a:graphic>
                    <a:graphicData uri="http://schemas.openxmlformats.org/drawingml/2006/chart">
                      <c:chart xmlns:c="http://schemas.openxmlformats.org/drawingml/2006/chart" xmlns:r="http://schemas.openxmlformats.org/officeDocument/2006/relationships" r:id="rId5"/>
                    </a:graphicData>
                  </a:graphic>
                </p:graphicFrame>
                <p:cxnSp>
                  <p:nvCxnSpPr>
                    <p:cNvPr id="51" name="Straight Connector 50">
                      <a:extLst>
                        <a:ext uri="{FF2B5EF4-FFF2-40B4-BE49-F238E27FC236}">
                          <a16:creationId xmlns:a16="http://schemas.microsoft.com/office/drawing/2014/main" id="{80B51349-B20B-44DF-BDD3-C4FAAC408486}"/>
                        </a:ext>
                      </a:extLst>
                    </p:cNvPr>
                    <p:cNvCxnSpPr>
                      <a:cxnSpLocks/>
                    </p:cNvCxnSpPr>
                    <p:nvPr/>
                  </p:nvCxnSpPr>
                  <p:spPr bwMode="auto">
                    <a:xfrm>
                      <a:off x="5279417" y="2515107"/>
                      <a:ext cx="0" cy="1231181"/>
                    </a:xfrm>
                    <a:prstGeom prst="line">
                      <a:avLst/>
                    </a:prstGeom>
                    <a:noFill/>
                    <a:ln w="19050" cap="flat" cmpd="sng" algn="ctr">
                      <a:solidFill>
                        <a:srgbClr val="002F5F"/>
                      </a:solidFill>
                      <a:prstDash val="sysDash"/>
                    </a:ln>
                    <a:effectLst/>
                  </p:spPr>
                </p:cxnSp>
              </p:grpSp>
              <p:sp>
                <p:nvSpPr>
                  <p:cNvPr id="41" name="TextBox 40">
                    <a:extLst>
                      <a:ext uri="{FF2B5EF4-FFF2-40B4-BE49-F238E27FC236}">
                        <a16:creationId xmlns:a16="http://schemas.microsoft.com/office/drawing/2014/main" id="{42DEDEF3-577F-4364-963D-7DEB04B50895}"/>
                      </a:ext>
                    </a:extLst>
                  </p:cNvPr>
                  <p:cNvSpPr txBox="1"/>
                  <p:nvPr/>
                </p:nvSpPr>
                <p:spPr>
                  <a:xfrm>
                    <a:off x="8302896" y="3284451"/>
                    <a:ext cx="660727" cy="355888"/>
                  </a:xfrm>
                  <a:prstGeom prst="rect">
                    <a:avLst/>
                  </a:prstGeom>
                  <a:noFill/>
                </p:spPr>
                <p:txBody>
                  <a:bodyPr wrap="square" lIns="0" tIns="0" rIns="0" bIns="0" rtlCol="0">
                    <a:spAutoFit/>
                  </a:bodyPr>
                  <a:lstStyle/>
                  <a:p>
                    <a:pPr algn="ctr">
                      <a:buNone/>
                    </a:pPr>
                    <a:r>
                      <a:rPr lang="en-US" sz="1181" dirty="0"/>
                      <a:t>-3.7</a:t>
                    </a:r>
                  </a:p>
                </p:txBody>
              </p:sp>
              <p:sp>
                <p:nvSpPr>
                  <p:cNvPr id="45" name="TextBox 44">
                    <a:extLst>
                      <a:ext uri="{FF2B5EF4-FFF2-40B4-BE49-F238E27FC236}">
                        <a16:creationId xmlns:a16="http://schemas.microsoft.com/office/drawing/2014/main" id="{2A7CF7BD-EB16-4930-94BD-5EF141BD8281}"/>
                      </a:ext>
                    </a:extLst>
                  </p:cNvPr>
                  <p:cNvSpPr txBox="1"/>
                  <p:nvPr/>
                </p:nvSpPr>
                <p:spPr>
                  <a:xfrm>
                    <a:off x="10071086" y="3297193"/>
                    <a:ext cx="660727" cy="355888"/>
                  </a:xfrm>
                  <a:prstGeom prst="rect">
                    <a:avLst/>
                  </a:prstGeom>
                  <a:noFill/>
                </p:spPr>
                <p:txBody>
                  <a:bodyPr wrap="square" lIns="0" tIns="0" rIns="0" bIns="0" rtlCol="0">
                    <a:spAutoFit/>
                  </a:bodyPr>
                  <a:lstStyle/>
                  <a:p>
                    <a:pPr algn="ctr">
                      <a:buNone/>
                    </a:pPr>
                    <a:r>
                      <a:rPr lang="en-US" sz="1181" dirty="0"/>
                      <a:t>4.5</a:t>
                    </a:r>
                  </a:p>
                </p:txBody>
              </p:sp>
              <p:sp>
                <p:nvSpPr>
                  <p:cNvPr id="46" name="TextBox 45">
                    <a:extLst>
                      <a:ext uri="{FF2B5EF4-FFF2-40B4-BE49-F238E27FC236}">
                        <a16:creationId xmlns:a16="http://schemas.microsoft.com/office/drawing/2014/main" id="{4F036A3D-918B-4ABD-9C6C-39AB8049BF6C}"/>
                      </a:ext>
                    </a:extLst>
                  </p:cNvPr>
                  <p:cNvSpPr txBox="1"/>
                  <p:nvPr/>
                </p:nvSpPr>
                <p:spPr>
                  <a:xfrm>
                    <a:off x="9543749" y="2500934"/>
                    <a:ext cx="354216" cy="355888"/>
                  </a:xfrm>
                  <a:prstGeom prst="rect">
                    <a:avLst/>
                  </a:prstGeom>
                  <a:noFill/>
                </p:spPr>
                <p:txBody>
                  <a:bodyPr wrap="square" lIns="0" tIns="0" rIns="0" bIns="0" rtlCol="0">
                    <a:spAutoFit/>
                  </a:bodyPr>
                  <a:lstStyle/>
                  <a:p>
                    <a:pPr>
                      <a:buNone/>
                    </a:pPr>
                    <a:r>
                      <a:rPr lang="en-US" sz="1181" dirty="0">
                        <a:latin typeface="+mn-lt"/>
                      </a:rPr>
                      <a:t>0.4</a:t>
                    </a:r>
                  </a:p>
                </p:txBody>
              </p:sp>
              <p:sp>
                <p:nvSpPr>
                  <p:cNvPr id="47" name="TextBox 24">
                    <a:extLst>
                      <a:ext uri="{FF2B5EF4-FFF2-40B4-BE49-F238E27FC236}">
                        <a16:creationId xmlns:a16="http://schemas.microsoft.com/office/drawing/2014/main" id="{3D9B3F64-EDAB-4AAA-8004-7F5FCFFA68FF}"/>
                      </a:ext>
                    </a:extLst>
                  </p:cNvPr>
                  <p:cNvSpPr txBox="1">
                    <a:spLocks noChangeArrowheads="1"/>
                  </p:cNvSpPr>
                  <p:nvPr/>
                </p:nvSpPr>
                <p:spPr bwMode="auto">
                  <a:xfrm>
                    <a:off x="7446132" y="1747941"/>
                    <a:ext cx="2033303" cy="4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0"/>
                      </a:spcAft>
                    </a:pPr>
                    <a:r>
                      <a:rPr lang="en-US" sz="1013" b="1" dirty="0">
                        <a:latin typeface="Arial" panose="020B0604020202020204" pitchFamily="34" charset="0"/>
                      </a:rPr>
                      <a:t>DTG/ABC/3TC </a:t>
                    </a:r>
                  </a:p>
                </p:txBody>
              </p:sp>
            </p:grpSp>
          </p:grpSp>
        </p:grpSp>
        <p:sp>
          <p:nvSpPr>
            <p:cNvPr id="26" name="TextBox 25">
              <a:extLst>
                <a:ext uri="{FF2B5EF4-FFF2-40B4-BE49-F238E27FC236}">
                  <a16:creationId xmlns:a16="http://schemas.microsoft.com/office/drawing/2014/main" id="{328F5C84-CD82-4D90-AFC8-6841859E7748}"/>
                </a:ext>
              </a:extLst>
            </p:cNvPr>
            <p:cNvSpPr txBox="1"/>
            <p:nvPr/>
          </p:nvSpPr>
          <p:spPr>
            <a:xfrm>
              <a:off x="4630078" y="3873492"/>
              <a:ext cx="484352" cy="277113"/>
            </a:xfrm>
            <a:prstGeom prst="rect">
              <a:avLst/>
            </a:prstGeom>
            <a:noFill/>
          </p:spPr>
          <p:txBody>
            <a:bodyPr wrap="square" lIns="0" tIns="0" rIns="0" bIns="0" rtlCol="0">
              <a:spAutoFit/>
            </a:bodyPr>
            <a:lstStyle/>
            <a:p>
              <a:pPr algn="r"/>
              <a:r>
                <a:rPr lang="en-US" sz="1013" dirty="0"/>
                <a:t>-10% NI</a:t>
              </a:r>
            </a:p>
            <a:p>
              <a:pPr algn="r"/>
              <a:r>
                <a:rPr lang="en-US" sz="1013" dirty="0"/>
                <a:t>margin</a:t>
              </a:r>
            </a:p>
          </p:txBody>
        </p:sp>
      </p:grpSp>
      <p:grpSp>
        <p:nvGrpSpPr>
          <p:cNvPr id="5" name="Group 4">
            <a:extLst>
              <a:ext uri="{FF2B5EF4-FFF2-40B4-BE49-F238E27FC236}">
                <a16:creationId xmlns:a16="http://schemas.microsoft.com/office/drawing/2014/main" id="{09DE76DD-16A1-4989-9C15-9F1C5E554E38}"/>
              </a:ext>
            </a:extLst>
          </p:cNvPr>
          <p:cNvGrpSpPr/>
          <p:nvPr/>
        </p:nvGrpSpPr>
        <p:grpSpPr>
          <a:xfrm>
            <a:off x="1463226" y="4852937"/>
            <a:ext cx="3533362" cy="571505"/>
            <a:chOff x="1300645" y="3837468"/>
            <a:chExt cx="3140766" cy="508004"/>
          </a:xfrm>
        </p:grpSpPr>
        <p:sp>
          <p:nvSpPr>
            <p:cNvPr id="52" name="TextBox 51">
              <a:extLst>
                <a:ext uri="{FF2B5EF4-FFF2-40B4-BE49-F238E27FC236}">
                  <a16:creationId xmlns:a16="http://schemas.microsoft.com/office/drawing/2014/main" id="{35E2FA55-644F-4EBA-898C-6F1F6CE0297B}"/>
                </a:ext>
              </a:extLst>
            </p:cNvPr>
            <p:cNvSpPr txBox="1"/>
            <p:nvPr/>
          </p:nvSpPr>
          <p:spPr>
            <a:xfrm>
              <a:off x="1300645" y="3837469"/>
              <a:ext cx="914400" cy="508003"/>
            </a:xfrm>
            <a:prstGeom prst="rect">
              <a:avLst/>
            </a:prstGeom>
            <a:noFill/>
          </p:spPr>
          <p:txBody>
            <a:bodyPr wrap="square" lIns="0" tIns="0" rIns="0" bIns="0" rtlCol="0">
              <a:spAutoFit/>
            </a:bodyPr>
            <a:lstStyle/>
            <a:p>
              <a:pPr algn="ctr"/>
              <a:r>
                <a:rPr lang="en-US" sz="1238" b="1" dirty="0"/>
                <a:t>Virologic nonresponse (≥50 c/mL)</a:t>
              </a:r>
            </a:p>
          </p:txBody>
        </p:sp>
        <p:sp>
          <p:nvSpPr>
            <p:cNvPr id="56" name="TextBox 55">
              <a:extLst>
                <a:ext uri="{FF2B5EF4-FFF2-40B4-BE49-F238E27FC236}">
                  <a16:creationId xmlns:a16="http://schemas.microsoft.com/office/drawing/2014/main" id="{2E23063F-33AB-463B-B374-BDDC2543431E}"/>
                </a:ext>
              </a:extLst>
            </p:cNvPr>
            <p:cNvSpPr txBox="1"/>
            <p:nvPr/>
          </p:nvSpPr>
          <p:spPr>
            <a:xfrm>
              <a:off x="2413827" y="3837468"/>
              <a:ext cx="914400" cy="508003"/>
            </a:xfrm>
            <a:prstGeom prst="rect">
              <a:avLst/>
            </a:prstGeom>
            <a:noFill/>
          </p:spPr>
          <p:txBody>
            <a:bodyPr wrap="square" lIns="0" tIns="0" rIns="0" bIns="0" rtlCol="0">
              <a:spAutoFit/>
            </a:bodyPr>
            <a:lstStyle/>
            <a:p>
              <a:pPr algn="ctr"/>
              <a:r>
                <a:rPr lang="en-US" sz="1238" b="1" dirty="0"/>
                <a:t>Virologic success </a:t>
              </a:r>
              <a:br>
                <a:rPr lang="en-US" sz="1238" b="1" dirty="0"/>
              </a:br>
              <a:r>
                <a:rPr lang="en-US" sz="1238" b="1" dirty="0"/>
                <a:t>(&lt;50 c/mL)</a:t>
              </a:r>
            </a:p>
          </p:txBody>
        </p:sp>
        <p:sp>
          <p:nvSpPr>
            <p:cNvPr id="57" name="TextBox 56">
              <a:extLst>
                <a:ext uri="{FF2B5EF4-FFF2-40B4-BE49-F238E27FC236}">
                  <a16:creationId xmlns:a16="http://schemas.microsoft.com/office/drawing/2014/main" id="{D0C9681C-6F31-4A7E-B3AD-4D87E2024AB4}"/>
                </a:ext>
              </a:extLst>
            </p:cNvPr>
            <p:cNvSpPr txBox="1"/>
            <p:nvPr/>
          </p:nvSpPr>
          <p:spPr>
            <a:xfrm>
              <a:off x="3527011" y="3837468"/>
              <a:ext cx="914400" cy="338668"/>
            </a:xfrm>
            <a:prstGeom prst="rect">
              <a:avLst/>
            </a:prstGeom>
            <a:noFill/>
          </p:spPr>
          <p:txBody>
            <a:bodyPr wrap="square" lIns="0" tIns="0" rIns="0" bIns="0" rtlCol="0">
              <a:spAutoFit/>
            </a:bodyPr>
            <a:lstStyle/>
            <a:p>
              <a:pPr algn="ctr"/>
              <a:r>
                <a:rPr lang="en-US" sz="1238" b="1" dirty="0"/>
                <a:t>No virologic data</a:t>
              </a:r>
            </a:p>
          </p:txBody>
        </p:sp>
      </p:grpSp>
      <p:pic>
        <p:nvPicPr>
          <p:cNvPr id="58" name="Picture 57">
            <a:extLst>
              <a:ext uri="{FF2B5EF4-FFF2-40B4-BE49-F238E27FC236}">
                <a16:creationId xmlns:a16="http://schemas.microsoft.com/office/drawing/2014/main" id="{8231AACE-C5FA-4438-B4CA-33BE8EEFE207}"/>
              </a:ext>
            </a:extLst>
          </p:cNvPr>
          <p:cNvPicPr>
            <a:picLocks noChangeAspect="1" noChangeArrowheads="1"/>
          </p:cNvPicPr>
          <p:nvPr/>
        </p:nvPicPr>
        <p:blipFill>
          <a:blip r:embed="rId6" cstate="print"/>
          <a:srcRect/>
          <a:stretch>
            <a:fillRect/>
          </a:stretch>
        </p:blipFill>
        <p:spPr bwMode="auto">
          <a:xfrm>
            <a:off x="8697829" y="-16864"/>
            <a:ext cx="1589171" cy="1516996"/>
          </a:xfrm>
          <a:prstGeom prst="rect">
            <a:avLst/>
          </a:prstGeom>
          <a:noFill/>
          <a:ln w="9525">
            <a:noFill/>
            <a:miter lim="800000"/>
            <a:headEnd/>
            <a:tailEnd/>
          </a:ln>
        </p:spPr>
      </p:pic>
    </p:spTree>
    <p:extLst>
      <p:ext uri="{BB962C8B-B14F-4D97-AF65-F5344CB8AC3E}">
        <p14:creationId xmlns:p14="http://schemas.microsoft.com/office/powerpoint/2010/main" val="31188321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CBF6FC-E265-47C8-911B-A01426452E5F}"/>
              </a:ext>
            </a:extLst>
          </p:cNvPr>
          <p:cNvSpPr>
            <a:spLocks noGrp="1"/>
          </p:cNvSpPr>
          <p:nvPr>
            <p:ph type="body" sz="quarter" idx="13"/>
          </p:nvPr>
        </p:nvSpPr>
        <p:spPr>
          <a:xfrm>
            <a:off x="600075" y="5597695"/>
            <a:ext cx="9402319" cy="728663"/>
          </a:xfrm>
        </p:spPr>
        <p:txBody>
          <a:bodyPr/>
          <a:lstStyle/>
          <a:p>
            <a:pPr defTabSz="1028675"/>
            <a:r>
              <a:rPr lang="en-US" altLang="en-US" sz="1050" dirty="0"/>
              <a:t>3TC, lamivudine; ABC, abacavir; </a:t>
            </a:r>
            <a:r>
              <a:rPr lang="en-US" sz="1050" dirty="0"/>
              <a:t>CAB, cabotegravir; CVF, confirmed virologic failure; </a:t>
            </a:r>
            <a:r>
              <a:rPr lang="en-US" altLang="en-US" sz="1050" dirty="0"/>
              <a:t>DTG, dolutegravir; INSTI, integrase strand transfer inhibitor; </a:t>
            </a:r>
            <a:r>
              <a:rPr lang="en-US" sz="1050" dirty="0"/>
              <a:t>LA, long-acting; </a:t>
            </a:r>
            <a:br>
              <a:rPr lang="en-US" sz="1050" dirty="0"/>
            </a:br>
            <a:r>
              <a:rPr lang="en-US" altLang="en-US" sz="1050" dirty="0"/>
              <a:t>NNRTI, non-nucleoside reverse transcriptase inhibitor; </a:t>
            </a:r>
            <a:r>
              <a:rPr lang="en-US" sz="1050" dirty="0"/>
              <a:t>RAM, resistance-associated mutation; </a:t>
            </a:r>
            <a:r>
              <a:rPr lang="en-US" altLang="en-US" sz="1050" dirty="0"/>
              <a:t>RPV, rilpivirine; SVF, suspected virologic failure; VF, virologic failure</a:t>
            </a:r>
            <a:r>
              <a:rPr lang="en-US" sz="1050" dirty="0"/>
              <a:t>. </a:t>
            </a:r>
            <a:br>
              <a:rPr lang="en-US" sz="1050" dirty="0"/>
            </a:br>
            <a:r>
              <a:rPr lang="en-US" sz="1050" dirty="0"/>
              <a:t>*L74I is not considered an INSTI RAM by IAS-US guidelines and has no impact on CAB activity; </a:t>
            </a:r>
            <a:r>
              <a:rPr lang="en-US" sz="1050" baseline="30000" dirty="0"/>
              <a:t>†</a:t>
            </a:r>
            <a:r>
              <a:rPr lang="en-US" sz="1050" dirty="0"/>
              <a:t>Monogram biological /clinical cutoffs are: RPV=2.0, CAB=2.5, and DTG=4.0.</a:t>
            </a:r>
            <a:r>
              <a:rPr lang="en-US" sz="1050" dirty="0">
                <a:solidFill>
                  <a:srgbClr val="000000"/>
                </a:solidFill>
              </a:rPr>
              <a:t/>
            </a:r>
            <a:br>
              <a:rPr lang="en-US" sz="1050" dirty="0">
                <a:solidFill>
                  <a:srgbClr val="000000"/>
                </a:solidFill>
              </a:rPr>
            </a:br>
            <a:endParaRPr lang="en-US" sz="1050" dirty="0">
              <a:solidFill>
                <a:srgbClr val="000000"/>
              </a:solidFill>
            </a:endParaRPr>
          </a:p>
        </p:txBody>
      </p:sp>
      <p:sp>
        <p:nvSpPr>
          <p:cNvPr id="2" name="Content Placeholder 1">
            <a:extLst>
              <a:ext uri="{FF2B5EF4-FFF2-40B4-BE49-F238E27FC236}">
                <a16:creationId xmlns:a16="http://schemas.microsoft.com/office/drawing/2014/main" id="{90FCFAA9-2930-41C8-9C34-39BC400D7B24}"/>
              </a:ext>
            </a:extLst>
          </p:cNvPr>
          <p:cNvSpPr>
            <a:spLocks noGrp="1"/>
          </p:cNvSpPr>
          <p:nvPr>
            <p:ph idx="1"/>
          </p:nvPr>
        </p:nvSpPr>
        <p:spPr>
          <a:xfrm>
            <a:off x="559851" y="4345895"/>
            <a:ext cx="9727149" cy="1121655"/>
          </a:xfrm>
        </p:spPr>
        <p:txBody>
          <a:bodyPr wrap="square">
            <a:spAutoFit/>
          </a:bodyPr>
          <a:lstStyle/>
          <a:p>
            <a:r>
              <a:rPr lang="en-US" sz="1238" dirty="0"/>
              <a:t>One additional participant had oral CAB/RPV dosing interrupted due to a false-positive pregnancy test and upon re-initiation of oral therapy had suspected VF that was confirmed</a:t>
            </a:r>
          </a:p>
          <a:p>
            <a:r>
              <a:rPr lang="en-US" sz="1238" dirty="0"/>
              <a:t>Plasma CAB and RPV concentrations at the time of failure were below the population means but within the range for the large majority </a:t>
            </a:r>
            <a:br>
              <a:rPr lang="en-US" sz="1238" dirty="0"/>
            </a:br>
            <a:r>
              <a:rPr lang="en-US" sz="1238" dirty="0"/>
              <a:t>of individuals who maintained virologic suppression</a:t>
            </a:r>
          </a:p>
          <a:p>
            <a:r>
              <a:rPr lang="en-US" sz="1238" dirty="0"/>
              <a:t>Three participants in the DTG/ABC/3TC arm had CVF at Weeks 8, 12, and 16, respectively; no drug resistance mutations were selected</a:t>
            </a:r>
          </a:p>
        </p:txBody>
      </p:sp>
      <p:sp>
        <p:nvSpPr>
          <p:cNvPr id="19" name="Title 2">
            <a:extLst>
              <a:ext uri="{FF2B5EF4-FFF2-40B4-BE49-F238E27FC236}">
                <a16:creationId xmlns:a16="http://schemas.microsoft.com/office/drawing/2014/main" id="{3611F81E-037A-4DD7-BD42-6086BDA0B753}"/>
              </a:ext>
            </a:extLst>
          </p:cNvPr>
          <p:cNvSpPr>
            <a:spLocks noGrp="1"/>
          </p:cNvSpPr>
          <p:nvPr>
            <p:ph type="title"/>
          </p:nvPr>
        </p:nvSpPr>
        <p:spPr>
          <a:xfrm>
            <a:off x="876300" y="201246"/>
            <a:ext cx="8486774" cy="838200"/>
          </a:xfrm>
        </p:spPr>
        <p:txBody>
          <a:bodyPr/>
          <a:lstStyle/>
          <a:p>
            <a:pPr>
              <a:lnSpc>
                <a:spcPct val="90000"/>
              </a:lnSpc>
            </a:pPr>
            <a:r>
              <a:rPr lang="en-US" sz="3600" dirty="0"/>
              <a:t>FLAIR Confirmed Virologic Failures: </a:t>
            </a:r>
            <a:br>
              <a:rPr lang="en-US" sz="3600" dirty="0"/>
            </a:br>
            <a:r>
              <a:rPr lang="en-US" sz="3600" dirty="0"/>
              <a:t>CAB LA + RPV LA Arm</a:t>
            </a:r>
            <a:endParaRPr lang="en-US" sz="3600" b="0" dirty="0"/>
          </a:p>
        </p:txBody>
      </p:sp>
      <p:graphicFrame>
        <p:nvGraphicFramePr>
          <p:cNvPr id="20" name="Table 19">
            <a:extLst>
              <a:ext uri="{FF2B5EF4-FFF2-40B4-BE49-F238E27FC236}">
                <a16:creationId xmlns:a16="http://schemas.microsoft.com/office/drawing/2014/main" id="{139A1392-648B-4AAB-B9EB-FCEB29D73281}"/>
              </a:ext>
            </a:extLst>
          </p:cNvPr>
          <p:cNvGraphicFramePr>
            <a:graphicFrameLocks noGrp="1"/>
          </p:cNvGraphicFramePr>
          <p:nvPr>
            <p:extLst>
              <p:ext uri="{D42A27DB-BD31-4B8C-83A1-F6EECF244321}">
                <p14:modId xmlns:p14="http://schemas.microsoft.com/office/powerpoint/2010/main" val="1896651827"/>
              </p:ext>
            </p:extLst>
          </p:nvPr>
        </p:nvGraphicFramePr>
        <p:xfrm>
          <a:off x="570663" y="1485468"/>
          <a:ext cx="9448873" cy="2868858"/>
        </p:xfrm>
        <a:graphic>
          <a:graphicData uri="http://schemas.openxmlformats.org/drawingml/2006/table">
            <a:tbl>
              <a:tblPr firstRow="1" firstCol="1" bandRow="1">
                <a:tableStyleId>{9D7B26C5-4107-4FEC-AEDC-1716B250A1EF}</a:tableStyleId>
              </a:tblPr>
              <a:tblGrid>
                <a:gridCol w="1641042">
                  <a:extLst>
                    <a:ext uri="{9D8B030D-6E8A-4147-A177-3AD203B41FA5}">
                      <a16:colId xmlns:a16="http://schemas.microsoft.com/office/drawing/2014/main" val="3958656629"/>
                    </a:ext>
                  </a:extLst>
                </a:gridCol>
                <a:gridCol w="831533">
                  <a:extLst>
                    <a:ext uri="{9D8B030D-6E8A-4147-A177-3AD203B41FA5}">
                      <a16:colId xmlns:a16="http://schemas.microsoft.com/office/drawing/2014/main" val="2036632653"/>
                    </a:ext>
                  </a:extLst>
                </a:gridCol>
                <a:gridCol w="831533">
                  <a:extLst>
                    <a:ext uri="{9D8B030D-6E8A-4147-A177-3AD203B41FA5}">
                      <a16:colId xmlns:a16="http://schemas.microsoft.com/office/drawing/2014/main" val="1095555059"/>
                    </a:ext>
                  </a:extLst>
                </a:gridCol>
                <a:gridCol w="1131570">
                  <a:extLst>
                    <a:ext uri="{9D8B030D-6E8A-4147-A177-3AD203B41FA5}">
                      <a16:colId xmlns:a16="http://schemas.microsoft.com/office/drawing/2014/main" val="314351438"/>
                    </a:ext>
                  </a:extLst>
                </a:gridCol>
                <a:gridCol w="1448753">
                  <a:extLst>
                    <a:ext uri="{9D8B030D-6E8A-4147-A177-3AD203B41FA5}">
                      <a16:colId xmlns:a16="http://schemas.microsoft.com/office/drawing/2014/main" val="2444346275"/>
                    </a:ext>
                  </a:extLst>
                </a:gridCol>
                <a:gridCol w="1105914">
                  <a:extLst>
                    <a:ext uri="{9D8B030D-6E8A-4147-A177-3AD203B41FA5}">
                      <a16:colId xmlns:a16="http://schemas.microsoft.com/office/drawing/2014/main" val="4239881617"/>
                    </a:ext>
                  </a:extLst>
                </a:gridCol>
                <a:gridCol w="938966">
                  <a:extLst>
                    <a:ext uri="{9D8B030D-6E8A-4147-A177-3AD203B41FA5}">
                      <a16:colId xmlns:a16="http://schemas.microsoft.com/office/drawing/2014/main" val="2447188427"/>
                    </a:ext>
                  </a:extLst>
                </a:gridCol>
                <a:gridCol w="1519562">
                  <a:extLst>
                    <a:ext uri="{9D8B030D-6E8A-4147-A177-3AD203B41FA5}">
                      <a16:colId xmlns:a16="http://schemas.microsoft.com/office/drawing/2014/main" val="1866122265"/>
                    </a:ext>
                  </a:extLst>
                </a:gridCol>
              </a:tblGrid>
              <a:tr h="467622">
                <a:tc rowSpan="2">
                  <a:txBody>
                    <a:bodyPr/>
                    <a:lstStyle/>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Sex, Country,</a:t>
                      </a:r>
                    </a:p>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HIV-1 Subtype, </a:t>
                      </a:r>
                    </a:p>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Virologic Load (Baseline)</a:t>
                      </a:r>
                      <a:endParaRPr lang="en-US" sz="1400" baseline="30000" noProof="0" dirty="0">
                        <a:solidFill>
                          <a:schemeClr val="tx2"/>
                        </a:solidFill>
                        <a:effectLst/>
                        <a:latin typeface="+mn-lt"/>
                        <a:ea typeface="Times New Roman" panose="02020603050405020304" pitchFamily="18" charset="0"/>
                        <a:cs typeface="Arial Narrow" panose="020B0606020202030204" pitchFamily="34" charset="0"/>
                      </a:endParaRPr>
                    </a:p>
                  </a:txBody>
                  <a:tcPr marL="0" marR="0"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400" noProof="0" dirty="0">
                          <a:solidFill>
                            <a:schemeClr val="tx2"/>
                          </a:solidFill>
                          <a:latin typeface="+mn-lt"/>
                        </a:rPr>
                        <a:t>Baseline RAMs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2"/>
                          </a:solidFill>
                          <a:latin typeface="+mn-lt"/>
                        </a:rPr>
                        <a:t>(HIV-1 RNA)</a:t>
                      </a:r>
                    </a:p>
                  </a:txBody>
                  <a:tcPr marL="102870" marR="102870"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solidFill>
                      <a:schemeClr val="accent1"/>
                    </a:solidFill>
                  </a:tcPr>
                </a:tc>
                <a:tc hMerge="1">
                  <a:txBody>
                    <a:bodyPr/>
                    <a:lstStyle/>
                    <a:p>
                      <a:endParaRPr lang="en-GB"/>
                    </a:p>
                  </a:txBody>
                  <a:tcPr>
                    <a:lnL w="12700" cap="flat" cmpd="sng" algn="ctr">
                      <a:solidFill>
                        <a:schemeClr val="bg1"/>
                      </a:solidFill>
                      <a:prstDash val="solid"/>
                      <a:round/>
                      <a:headEnd type="none" w="med" len="med"/>
                      <a:tailEnd type="none" w="med" len="med"/>
                    </a:lnL>
                  </a:tcPr>
                </a:tc>
                <a:tc rowSpan="2">
                  <a:txBody>
                    <a:bodyPr/>
                    <a:lstStyle/>
                    <a:p>
                      <a:pPr algn="ctr">
                        <a:spcAft>
                          <a:spcPts val="0"/>
                        </a:spcAft>
                      </a:pPr>
                      <a:r>
                        <a:rPr lang="en-US" sz="1400" noProof="0" dirty="0">
                          <a:solidFill>
                            <a:schemeClr val="tx2"/>
                          </a:solidFill>
                          <a:effectLst/>
                          <a:latin typeface="+mn-lt"/>
                        </a:rPr>
                        <a:t>SVF </a:t>
                      </a:r>
                    </a:p>
                    <a:p>
                      <a:pPr algn="ctr">
                        <a:spcAft>
                          <a:spcPts val="0"/>
                        </a:spcAft>
                      </a:pPr>
                      <a:r>
                        <a:rPr lang="en-US" sz="1400" noProof="0" dirty="0">
                          <a:solidFill>
                            <a:schemeClr val="tx2"/>
                          </a:solidFill>
                          <a:effectLst/>
                          <a:latin typeface="+mn-lt"/>
                        </a:rPr>
                        <a:t>Timepoint</a:t>
                      </a:r>
                      <a:endParaRPr lang="en-US" sz="1400"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Viral Load at SVF/CVF</a:t>
                      </a:r>
                    </a:p>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(c/mL)</a:t>
                      </a:r>
                    </a:p>
                  </a:txBody>
                  <a:tcPr marL="30375" marR="30375"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400" noProof="0" dirty="0">
                          <a:solidFill>
                            <a:schemeClr val="tx2"/>
                          </a:solidFill>
                          <a:latin typeface="+mn-lt"/>
                        </a:rPr>
                        <a:t>SVF Timepoint RAMs </a:t>
                      </a:r>
                    </a:p>
                    <a:p>
                      <a:pPr algn="ctr"/>
                      <a:r>
                        <a:rPr lang="en-US" sz="1400" noProof="0" dirty="0">
                          <a:solidFill>
                            <a:schemeClr val="tx2"/>
                          </a:solidFill>
                          <a:latin typeface="+mn-lt"/>
                        </a:rPr>
                        <a:t>(HIV-1 RNA)</a:t>
                      </a:r>
                    </a:p>
                  </a:txBody>
                  <a:tcPr marL="102870" marR="102870" marT="20250" marB="2025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hMerge="1">
                  <a:txBody>
                    <a:bodyPr/>
                    <a:lstStyle/>
                    <a:p>
                      <a:endParaRPr lang="en-GB"/>
                    </a:p>
                  </a:txBody>
                  <a:tcP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en-US" sz="1400" noProof="0" dirty="0">
                          <a:solidFill>
                            <a:schemeClr val="tx2"/>
                          </a:solidFill>
                          <a:latin typeface="+mn-lt"/>
                        </a:rPr>
                        <a:t>Drug Sensitivity at SVF</a:t>
                      </a:r>
                      <a:r>
                        <a:rPr lang="en-US" sz="1400" baseline="30000" noProof="0" dirty="0">
                          <a:solidFill>
                            <a:schemeClr val="tx2"/>
                          </a:solidFill>
                          <a:latin typeface="+mn-lt"/>
                        </a:rPr>
                        <a:t>†</a:t>
                      </a:r>
                      <a:r>
                        <a:rPr lang="en-US" sz="1400" noProof="0" dirty="0">
                          <a:solidFill>
                            <a:schemeClr val="tx2"/>
                          </a:solidFill>
                          <a:latin typeface="+mn-lt"/>
                        </a:rPr>
                        <a:t> </a:t>
                      </a:r>
                    </a:p>
                    <a:p>
                      <a:pPr algn="ctr"/>
                      <a:r>
                        <a:rPr lang="en-US" sz="1400" noProof="0" dirty="0">
                          <a:solidFill>
                            <a:schemeClr val="tx2"/>
                          </a:solidFill>
                          <a:latin typeface="+mn-lt"/>
                        </a:rPr>
                        <a:t>(Fold Change) </a:t>
                      </a:r>
                    </a:p>
                  </a:txBody>
                  <a:tcPr marL="102870" marR="102870" marT="20250" marB="2025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extLst>
                  <a:ext uri="{0D108BD9-81ED-4DB2-BD59-A6C34878D82A}">
                    <a16:rowId xmlns:a16="http://schemas.microsoft.com/office/drawing/2014/main" val="1434574762"/>
                  </a:ext>
                </a:extLst>
              </a:tr>
              <a:tr h="395838">
                <a:tc vMerge="1">
                  <a:txBody>
                    <a:bodyPr/>
                    <a:lstStyle/>
                    <a:p>
                      <a:pPr algn="ctr">
                        <a:spcAft>
                          <a:spcPts val="0"/>
                        </a:spcAft>
                      </a:pPr>
                      <a:endParaRPr lang="en-US" sz="1200" baseline="300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kern="1200" noProof="0" dirty="0">
                          <a:solidFill>
                            <a:schemeClr val="tx2"/>
                          </a:solidFill>
                          <a:effectLst/>
                          <a:latin typeface="+mn-lt"/>
                          <a:ea typeface="+mn-ea"/>
                          <a:cs typeface="+mn-cs"/>
                        </a:rPr>
                        <a:t>NNRTI</a:t>
                      </a:r>
                      <a:endParaRPr lang="en-US" sz="2000" noProof="0" dirty="0">
                        <a:solidFill>
                          <a:schemeClr val="tx2"/>
                        </a:solidFill>
                      </a:endParaRPr>
                    </a:p>
                  </a:txBody>
                  <a:tcPr marL="30375" marR="30375"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kern="1200" noProof="0" dirty="0">
                          <a:solidFill>
                            <a:schemeClr val="tx2"/>
                          </a:solidFill>
                          <a:effectLst/>
                          <a:latin typeface="+mn-lt"/>
                          <a:ea typeface="+mn-ea"/>
                          <a:cs typeface="+mn-cs"/>
                        </a:rPr>
                        <a:t>INSTI*</a:t>
                      </a:r>
                      <a:endParaRPr lang="en-US" sz="2000" baseline="30000" noProof="0" dirty="0">
                        <a:solidFill>
                          <a:schemeClr val="tx2"/>
                        </a:solidFill>
                      </a:endParaRPr>
                    </a:p>
                  </a:txBody>
                  <a:tcPr marL="30375" marR="30375" marT="20250" marB="20250" anchor="ctr">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anchor="b">
                    <a:lnL w="9525" cap="flat" cmpd="sng" algn="ctr">
                      <a:solidFill>
                        <a:schemeClr val="bg2">
                          <a:lumMod val="60000"/>
                          <a:lumOff val="40000"/>
                        </a:schemeClr>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kern="1200" noProof="0" dirty="0">
                          <a:solidFill>
                            <a:schemeClr val="tx2"/>
                          </a:solidFill>
                          <a:effectLst/>
                          <a:latin typeface="+mn-lt"/>
                          <a:ea typeface="+mn-ea"/>
                          <a:cs typeface="+mn-cs"/>
                        </a:rPr>
                        <a:t>NNRTI</a:t>
                      </a:r>
                      <a:endParaRPr lang="en-US" sz="2000" noProof="0" dirty="0">
                        <a:solidFill>
                          <a:schemeClr val="tx2"/>
                        </a:solidFill>
                      </a:endParaRPr>
                    </a:p>
                  </a:txBody>
                  <a:tcPr marL="30375" marR="30375" marT="20250" marB="2025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r>
                        <a:rPr lang="en-US" sz="1400" b="1" kern="1200" noProof="0" dirty="0">
                          <a:solidFill>
                            <a:schemeClr val="tx2"/>
                          </a:solidFill>
                          <a:effectLst/>
                          <a:latin typeface="+mn-lt"/>
                          <a:ea typeface="+mn-ea"/>
                          <a:cs typeface="+mn-cs"/>
                        </a:rPr>
                        <a:t>INSTI*</a:t>
                      </a:r>
                      <a:endParaRPr lang="en-US" sz="2000" noProof="0" dirty="0">
                        <a:solidFill>
                          <a:schemeClr val="tx2"/>
                        </a:solidFill>
                      </a:endParaRPr>
                    </a:p>
                  </a:txBody>
                  <a:tcPr marL="30375" marR="30375" marT="20250" marB="2025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vMerge="1">
                  <a:txBody>
                    <a:bodyPr/>
                    <a:lstStyle/>
                    <a:p>
                      <a:pPr algn="ctr"/>
                      <a:endParaRPr lang="en-US" noProof="0" dirty="0">
                        <a:solidFill>
                          <a:schemeClr val="bg1"/>
                        </a:solidFill>
                      </a:endParaRPr>
                    </a:p>
                  </a:txBody>
                  <a:tcPr marL="27000" marR="27000" marT="8100" anchor="b">
                    <a:solidFill>
                      <a:srgbClr val="00A779"/>
                    </a:solidFill>
                  </a:tcPr>
                </a:tc>
                <a:extLst>
                  <a:ext uri="{0D108BD9-81ED-4DB2-BD59-A6C34878D82A}">
                    <a16:rowId xmlns:a16="http://schemas.microsoft.com/office/drawing/2014/main" val="1145771912"/>
                  </a:ext>
                </a:extLst>
              </a:tr>
              <a:tr h="635445">
                <a:tc>
                  <a:txBody>
                    <a:bodyPr/>
                    <a:lstStyle/>
                    <a:p>
                      <a:pPr algn="ctr">
                        <a:spcAft>
                          <a:spcPts val="0"/>
                        </a:spcAft>
                      </a:pPr>
                      <a:r>
                        <a:rPr lang="en-US" sz="1400" b="0" noProof="0" dirty="0">
                          <a:solidFill>
                            <a:schemeClr val="bg2"/>
                          </a:solidFill>
                          <a:effectLst/>
                          <a:latin typeface="+mn-lt"/>
                        </a:rPr>
                        <a:t>F, </a:t>
                      </a:r>
                      <a:r>
                        <a:rPr lang="en-US" sz="1400" b="0" noProof="0" dirty="0">
                          <a:solidFill>
                            <a:schemeClr val="bg2"/>
                          </a:solidFill>
                          <a:effectLst/>
                          <a:latin typeface="+mn-lt"/>
                          <a:ea typeface="Times New Roman" panose="02020603050405020304" pitchFamily="18" charset="0"/>
                          <a:cs typeface="Arial Narrow" panose="020B0606020202030204" pitchFamily="34" charset="0"/>
                        </a:rPr>
                        <a:t>Russia,</a:t>
                      </a:r>
                    </a:p>
                    <a:p>
                      <a:pPr algn="ctr">
                        <a:spcAft>
                          <a:spcPts val="0"/>
                        </a:spcAft>
                      </a:pPr>
                      <a:r>
                        <a:rPr lang="en-US" sz="1400" b="0" noProof="0" dirty="0">
                          <a:solidFill>
                            <a:schemeClr val="bg2"/>
                          </a:solidFill>
                          <a:effectLst/>
                          <a:latin typeface="+mn-lt"/>
                        </a:rPr>
                        <a:t>A1, 54K</a:t>
                      </a:r>
                      <a:endParaRPr lang="en-US" sz="1400" b="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algn="ctr" defTabSz="914400" rtl="0" eaLnBrk="1" latinLnBrk="0" hangingPunct="1">
                        <a:spcAft>
                          <a:spcPts val="0"/>
                        </a:spcAft>
                      </a:pPr>
                      <a:r>
                        <a:rPr lang="en-US" sz="1200" strike="noStrike" kern="1200" dirty="0">
                          <a:solidFill>
                            <a:schemeClr val="bg2"/>
                          </a:solidFill>
                          <a:effectLst/>
                          <a:latin typeface="+mj-lt"/>
                        </a:rPr>
                        <a:t>None</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algn="ctr" defTabSz="914400" rtl="0" eaLnBrk="1" latinLnBrk="0" hangingPunct="1">
                        <a:spcAft>
                          <a:spcPts val="0"/>
                        </a:spcAft>
                      </a:pPr>
                      <a:r>
                        <a:rPr lang="en-GB" sz="1200" strike="noStrike" kern="1200" baseline="0" dirty="0">
                          <a:solidFill>
                            <a:schemeClr val="bg2"/>
                          </a:solidFill>
                          <a:effectLst/>
                          <a:latin typeface="+mn-lt"/>
                          <a:ea typeface="Times New Roman" panose="02020603050405020304" pitchFamily="18" charset="0"/>
                          <a:cs typeface="Arial Narrow" panose="020B0606020202030204" pitchFamily="34" charset="0"/>
                        </a:rPr>
                        <a:t>L74I</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20</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373 / 456</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E138E/A/K/T</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L74I, Q148R</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r>
                        <a:rPr lang="en-US" sz="1400" b="1" kern="1200" dirty="0">
                          <a:solidFill>
                            <a:schemeClr val="bg2"/>
                          </a:solidFill>
                          <a:effectLst/>
                          <a:latin typeface="+mn-lt"/>
                          <a:ea typeface="+mn-ea"/>
                          <a:cs typeface="+mn-cs"/>
                        </a:rPr>
                        <a:t>RPV (7.1)</a:t>
                      </a:r>
                      <a:endParaRPr lang="en-US" sz="1400" kern="1200" dirty="0">
                        <a:solidFill>
                          <a:schemeClr val="bg2"/>
                        </a:solidFill>
                        <a:effectLst/>
                        <a:latin typeface="+mn-lt"/>
                        <a:ea typeface="+mn-ea"/>
                        <a:cs typeface="+mn-cs"/>
                      </a:endParaRPr>
                    </a:p>
                    <a:p>
                      <a:pPr algn="ctr"/>
                      <a:r>
                        <a:rPr lang="en-US" sz="1400" b="1" kern="1200" dirty="0">
                          <a:solidFill>
                            <a:schemeClr val="bg2"/>
                          </a:solidFill>
                          <a:effectLst/>
                          <a:latin typeface="+mn-lt"/>
                          <a:ea typeface="+mn-ea"/>
                          <a:cs typeface="+mn-cs"/>
                        </a:rPr>
                        <a:t>CAB (5.2)</a:t>
                      </a:r>
                      <a:endParaRPr lang="en-US" sz="1400" kern="1200" dirty="0">
                        <a:solidFill>
                          <a:schemeClr val="bg2"/>
                        </a:solidFill>
                        <a:effectLst/>
                        <a:latin typeface="+mn-lt"/>
                        <a:ea typeface="+mn-ea"/>
                        <a:cs typeface="+mn-cs"/>
                      </a:endParaRPr>
                    </a:p>
                    <a:p>
                      <a:pPr algn="ctr"/>
                      <a:r>
                        <a:rPr lang="en-US" sz="1400" kern="1200" dirty="0">
                          <a:solidFill>
                            <a:schemeClr val="bg2"/>
                          </a:solidFill>
                          <a:effectLst/>
                          <a:latin typeface="+mn-lt"/>
                          <a:ea typeface="+mn-ea"/>
                          <a:cs typeface="+mn-cs"/>
                        </a:rPr>
                        <a:t>DTG (1.0)</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447413185"/>
                  </a:ext>
                </a:extLst>
              </a:tr>
              <a:tr h="635445">
                <a:tc>
                  <a:txBody>
                    <a:bodyPr/>
                    <a:lstStyle/>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M, Russia,</a:t>
                      </a:r>
                    </a:p>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A1, 23K </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algn="ctr" defTabSz="914400" rtl="0" eaLnBrk="1" latinLnBrk="0" hangingPunct="1">
                        <a:spcAft>
                          <a:spcPts val="0"/>
                        </a:spcAft>
                      </a:pPr>
                      <a:r>
                        <a:rPr lang="en-US" sz="1200" strike="noStrike" kern="1200" dirty="0">
                          <a:solidFill>
                            <a:schemeClr val="bg2"/>
                          </a:solidFill>
                          <a:effectLst/>
                          <a:latin typeface="+mj-lt"/>
                        </a:rPr>
                        <a:t>None</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algn="ctr" defTabSz="914400" rtl="0" eaLnBrk="1" latinLnBrk="0" hangingPunct="1">
                        <a:spcAft>
                          <a:spcPts val="0"/>
                        </a:spcAft>
                      </a:pPr>
                      <a:r>
                        <a:rPr lang="en-GB" sz="1200" strike="noStrike" kern="1200" baseline="0" dirty="0">
                          <a:solidFill>
                            <a:schemeClr val="bg2"/>
                          </a:solidFill>
                          <a:effectLst/>
                          <a:latin typeface="+mj-lt"/>
                          <a:ea typeface="Times New Roman" panose="02020603050405020304" pitchFamily="18" charset="0"/>
                          <a:cs typeface="Arial Narrow" panose="020B0606020202030204" pitchFamily="34" charset="0"/>
                        </a:rPr>
                        <a:t>L74I</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28</a:t>
                      </a:r>
                      <a:endParaRPr lang="en-US" sz="1400" baseline="300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baseline="0" noProof="0" dirty="0">
                          <a:solidFill>
                            <a:schemeClr val="bg2"/>
                          </a:solidFill>
                          <a:effectLst/>
                          <a:latin typeface="+mn-lt"/>
                          <a:ea typeface="Times New Roman" panose="02020603050405020304" pitchFamily="18" charset="0"/>
                          <a:cs typeface="Arial Narrow" panose="020B0606020202030204" pitchFamily="34" charset="0"/>
                        </a:rPr>
                        <a:t>287 / 299</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K101E</a:t>
                      </a:r>
                      <a:endParaRPr lang="en-US" sz="1400" kern="12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rPr>
                        <a:t>L74I, G140R</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r>
                        <a:rPr lang="en-US" sz="1400" b="1" kern="1200" dirty="0">
                          <a:solidFill>
                            <a:schemeClr val="bg2"/>
                          </a:solidFill>
                          <a:effectLst/>
                          <a:latin typeface="+mn-lt"/>
                          <a:ea typeface="+mn-ea"/>
                          <a:cs typeface="+mn-cs"/>
                        </a:rPr>
                        <a:t>RPV (2.6)</a:t>
                      </a:r>
                      <a:endParaRPr lang="en-US" sz="1400" kern="1200" dirty="0">
                        <a:solidFill>
                          <a:schemeClr val="bg2"/>
                        </a:solidFill>
                        <a:effectLst/>
                        <a:latin typeface="+mn-lt"/>
                        <a:ea typeface="+mn-ea"/>
                        <a:cs typeface="+mn-cs"/>
                      </a:endParaRPr>
                    </a:p>
                    <a:p>
                      <a:pPr algn="ctr"/>
                      <a:r>
                        <a:rPr lang="en-US" sz="1400" b="1" kern="1200" dirty="0">
                          <a:solidFill>
                            <a:schemeClr val="bg2"/>
                          </a:solidFill>
                          <a:effectLst/>
                          <a:latin typeface="+mn-lt"/>
                          <a:ea typeface="+mn-ea"/>
                          <a:cs typeface="+mn-cs"/>
                        </a:rPr>
                        <a:t>CAB (6.7)</a:t>
                      </a:r>
                      <a:endParaRPr lang="en-US" sz="1400" kern="1200" dirty="0">
                        <a:solidFill>
                          <a:schemeClr val="bg2"/>
                        </a:solidFill>
                        <a:effectLst/>
                        <a:latin typeface="+mn-lt"/>
                        <a:ea typeface="+mn-ea"/>
                        <a:cs typeface="+mn-cs"/>
                      </a:endParaRPr>
                    </a:p>
                    <a:p>
                      <a:pPr algn="ctr"/>
                      <a:r>
                        <a:rPr lang="en-US" sz="1400" kern="1200" dirty="0">
                          <a:solidFill>
                            <a:schemeClr val="bg2"/>
                          </a:solidFill>
                          <a:effectLst/>
                          <a:latin typeface="+mn-lt"/>
                          <a:ea typeface="+mn-ea"/>
                          <a:cs typeface="+mn-cs"/>
                        </a:rPr>
                        <a:t>DTG (2.2)</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442360246"/>
                  </a:ext>
                </a:extLst>
              </a:tr>
              <a:tr h="635445">
                <a:tc>
                  <a:txBody>
                    <a:bodyPr/>
                    <a:lstStyle/>
                    <a:p>
                      <a:pPr algn="ctr">
                        <a:spcAft>
                          <a:spcPts val="0"/>
                        </a:spcAft>
                      </a:pPr>
                      <a:r>
                        <a:rPr lang="en-US" sz="1400" b="0" noProof="0" dirty="0">
                          <a:solidFill>
                            <a:schemeClr val="bg2"/>
                          </a:solidFill>
                          <a:effectLst/>
                          <a:latin typeface="+mn-lt"/>
                        </a:rPr>
                        <a:t>F, Russia,</a:t>
                      </a:r>
                    </a:p>
                    <a:p>
                      <a:pPr algn="ctr">
                        <a:spcAft>
                          <a:spcPts val="0"/>
                        </a:spcAft>
                      </a:pPr>
                      <a:r>
                        <a:rPr lang="en-US" sz="1400" b="0" noProof="0" dirty="0">
                          <a:solidFill>
                            <a:schemeClr val="bg2"/>
                          </a:solidFill>
                          <a:effectLst/>
                          <a:latin typeface="+mn-lt"/>
                        </a:rPr>
                        <a:t>A1, 20K</a:t>
                      </a:r>
                      <a:endParaRPr lang="en-US" sz="1400" b="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spcAft>
                          <a:spcPts val="0"/>
                        </a:spcAft>
                      </a:pPr>
                      <a:r>
                        <a:rPr lang="en-US" sz="1200" strike="noStrike" kern="1200" dirty="0">
                          <a:solidFill>
                            <a:schemeClr val="bg2"/>
                          </a:solidFill>
                          <a:effectLst/>
                          <a:latin typeface="+mj-lt"/>
                        </a:rPr>
                        <a:t>None</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spcAft>
                          <a:spcPts val="0"/>
                        </a:spcAft>
                      </a:pPr>
                      <a:r>
                        <a:rPr lang="en-GB" sz="1200" strike="noStrike" kern="1200" baseline="0" dirty="0">
                          <a:solidFill>
                            <a:schemeClr val="bg2"/>
                          </a:solidFill>
                          <a:effectLst/>
                          <a:latin typeface="+mn-lt"/>
                          <a:ea typeface="Times New Roman" panose="02020603050405020304" pitchFamily="18" charset="0"/>
                          <a:cs typeface="Arial Narrow" panose="020B0606020202030204" pitchFamily="34" charset="0"/>
                        </a:rPr>
                        <a:t>L74I</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48</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488 / 440</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bg2"/>
                          </a:solidFill>
                          <a:effectLst/>
                          <a:latin typeface="+mn-lt"/>
                        </a:rPr>
                        <a:t>E138K</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bg2"/>
                          </a:solidFill>
                          <a:effectLst/>
                          <a:latin typeface="+mn-lt"/>
                          <a:ea typeface="Times New Roman" panose="02020603050405020304" pitchFamily="18" charset="0"/>
                          <a:cs typeface="Arial Narrow" panose="020B0606020202030204" pitchFamily="34" charset="0"/>
                        </a:rPr>
                        <a:t>L74I, Q148R</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400" kern="1200" dirty="0">
                          <a:solidFill>
                            <a:schemeClr val="bg2"/>
                          </a:solidFill>
                          <a:effectLst/>
                          <a:latin typeface="+mn-lt"/>
                          <a:ea typeface="+mn-ea"/>
                          <a:cs typeface="+mn-cs"/>
                        </a:rPr>
                        <a:t>RPV (1.0)</a:t>
                      </a:r>
                    </a:p>
                    <a:p>
                      <a:pPr algn="ctr"/>
                      <a:r>
                        <a:rPr lang="en-US" sz="1400" b="1" kern="1200" dirty="0">
                          <a:solidFill>
                            <a:schemeClr val="bg2"/>
                          </a:solidFill>
                          <a:effectLst/>
                          <a:latin typeface="+mn-lt"/>
                          <a:ea typeface="+mn-ea"/>
                          <a:cs typeface="+mn-cs"/>
                        </a:rPr>
                        <a:t>CAB (9.4)</a:t>
                      </a:r>
                    </a:p>
                    <a:p>
                      <a:pPr algn="ctr"/>
                      <a:r>
                        <a:rPr lang="en-US" sz="1400" kern="1200" dirty="0">
                          <a:solidFill>
                            <a:schemeClr val="bg2"/>
                          </a:solidFill>
                          <a:effectLst/>
                          <a:latin typeface="+mn-lt"/>
                          <a:ea typeface="+mn-ea"/>
                          <a:cs typeface="+mn-cs"/>
                        </a:rPr>
                        <a:t>DTG (1.1)</a:t>
                      </a:r>
                      <a:endParaRPr lang="en-US" sz="1400" kern="12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54234621"/>
                  </a:ext>
                </a:extLst>
              </a:tr>
            </a:tbl>
          </a:graphicData>
        </a:graphic>
      </p:graphicFrame>
      <p:sp>
        <p:nvSpPr>
          <p:cNvPr id="8" name="Text Placeholder 29">
            <a:extLst>
              <a:ext uri="{FF2B5EF4-FFF2-40B4-BE49-F238E27FC236}">
                <a16:creationId xmlns:a16="http://schemas.microsoft.com/office/drawing/2014/main" id="{1B839426-52B4-4F99-8080-7D00A7BD474E}"/>
              </a:ext>
            </a:extLst>
          </p:cNvPr>
          <p:cNvSpPr>
            <a:spLocks noGrp="1"/>
          </p:cNvSpPr>
          <p:nvPr>
            <p:ph type="body" sz="quarter" idx="11"/>
          </p:nvPr>
        </p:nvSpPr>
        <p:spPr/>
        <p:txBody>
          <a:bodyPr/>
          <a:lstStyle/>
          <a:p>
            <a:r>
              <a:rPr lang="en-US" sz="1800" dirty="0" smtClean="0"/>
              <a:t>- </a:t>
            </a:r>
            <a:r>
              <a:rPr lang="en-US" sz="1800" dirty="0" err="1" smtClean="0"/>
              <a:t>Orkin</a:t>
            </a:r>
            <a:r>
              <a:rPr lang="en-US" sz="1800" dirty="0" smtClean="0"/>
              <a:t> </a:t>
            </a:r>
            <a:r>
              <a:rPr lang="en-US" sz="1800" dirty="0"/>
              <a:t>C, </a:t>
            </a:r>
            <a:r>
              <a:rPr lang="en-US" altLang="en-US" sz="1800" dirty="0"/>
              <a:t>et al. CROI 2019; Seattle, WA. Abstract 3947.</a:t>
            </a:r>
          </a:p>
        </p:txBody>
      </p:sp>
      <p:pic>
        <p:nvPicPr>
          <p:cNvPr id="7" name="Picture 6">
            <a:extLst>
              <a:ext uri="{FF2B5EF4-FFF2-40B4-BE49-F238E27FC236}">
                <a16:creationId xmlns:a16="http://schemas.microsoft.com/office/drawing/2014/main" id="{8231AACE-C5FA-4438-B4CA-33BE8EEFE207}"/>
              </a:ext>
            </a:extLst>
          </p:cNvPr>
          <p:cNvPicPr>
            <a:picLocks noChangeAspect="1" noChangeArrowheads="1"/>
          </p:cNvPicPr>
          <p:nvPr/>
        </p:nvPicPr>
        <p:blipFill>
          <a:blip r:embed="rId3" cstate="print"/>
          <a:srcRect/>
          <a:stretch>
            <a:fillRect/>
          </a:stretch>
        </p:blipFill>
        <p:spPr bwMode="auto">
          <a:xfrm>
            <a:off x="8697829" y="-16864"/>
            <a:ext cx="1589171" cy="1516996"/>
          </a:xfrm>
          <a:prstGeom prst="rect">
            <a:avLst/>
          </a:prstGeom>
          <a:noFill/>
          <a:ln w="9525">
            <a:noFill/>
            <a:miter lim="800000"/>
            <a:headEnd/>
            <a:tailEnd/>
          </a:ln>
        </p:spPr>
      </p:pic>
    </p:spTree>
    <p:extLst>
      <p:ext uri="{BB962C8B-B14F-4D97-AF65-F5344CB8AC3E}">
        <p14:creationId xmlns:p14="http://schemas.microsoft.com/office/powerpoint/2010/main" val="41628152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4991100" y="6457950"/>
            <a:ext cx="483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Margolis et al., </a:t>
            </a:r>
            <a:r>
              <a:rPr lang="en-US" altLang="en-US" sz="2000" i="1" dirty="0"/>
              <a:t>Lancet </a:t>
            </a:r>
            <a:r>
              <a:rPr lang="en-US" altLang="en-US" sz="2000" dirty="0"/>
              <a:t>2017; 390: 1499-1510</a:t>
            </a:r>
          </a:p>
        </p:txBody>
      </p:sp>
      <p:pic>
        <p:nvPicPr>
          <p:cNvPr id="501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066800"/>
            <a:ext cx="6723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647700" y="152400"/>
            <a:ext cx="92964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defRPr/>
            </a:pPr>
            <a:r>
              <a:rPr lang="en-GB" altLang="en-US" kern="0" dirty="0" smtClean="0"/>
              <a:t>Tolerability of injectable RPV and CBT</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76200"/>
            <a:ext cx="655478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4"/>
          <p:cNvSpPr txBox="1">
            <a:spLocks noChangeArrowheads="1"/>
          </p:cNvSpPr>
          <p:nvPr/>
        </p:nvSpPr>
        <p:spPr bwMode="auto">
          <a:xfrm>
            <a:off x="6134100" y="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chemeClr val="bg2"/>
                </a:solidFill>
                <a:latin typeface="Arial" panose="020B0604020202020204" pitchFamily="34" charset="0"/>
                <a:cs typeface="Arial" panose="020B0604020202020204" pitchFamily="34" charset="0"/>
              </a:rPr>
              <a:t>Week 48</a:t>
            </a:r>
          </a:p>
        </p:txBody>
      </p:sp>
      <p:sp>
        <p:nvSpPr>
          <p:cNvPr id="51204" name="TextBox 5"/>
          <p:cNvSpPr txBox="1">
            <a:spLocks noChangeArrowheads="1"/>
          </p:cNvSpPr>
          <p:nvPr/>
        </p:nvSpPr>
        <p:spPr bwMode="auto">
          <a:xfrm>
            <a:off x="6132513" y="31242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chemeClr val="bg2"/>
                </a:solidFill>
                <a:latin typeface="Arial" panose="020B0604020202020204" pitchFamily="34" charset="0"/>
                <a:cs typeface="Arial" panose="020B0604020202020204" pitchFamily="34" charset="0"/>
              </a:rPr>
              <a:t>Week 96</a:t>
            </a:r>
          </a:p>
        </p:txBody>
      </p:sp>
      <p:sp>
        <p:nvSpPr>
          <p:cNvPr id="7" name="Title 3"/>
          <p:cNvSpPr txBox="1">
            <a:spLocks/>
          </p:cNvSpPr>
          <p:nvPr/>
        </p:nvSpPr>
        <p:spPr>
          <a:xfrm>
            <a:off x="1052513" y="838200"/>
            <a:ext cx="3405187"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defRPr/>
            </a:pPr>
            <a:r>
              <a:rPr lang="en-GB" altLang="en-US" kern="0" dirty="0" smtClean="0"/>
              <a:t>Patient satisfaction with injectable RPV and CBT</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0" y="533400"/>
            <a:ext cx="9451181" cy="964406"/>
          </a:xfrm>
        </p:spPr>
        <p:txBody>
          <a:bodyPr>
            <a:normAutofit/>
          </a:bodyPr>
          <a:lstStyle/>
          <a:p>
            <a:r>
              <a:rPr lang="en-US" altLang="en-US" sz="3206" dirty="0" smtClean="0">
                <a:ea typeface="ＭＳ Ｐゴシック" panose="020B0600070205080204" pitchFamily="34" charset="-128"/>
              </a:rPr>
              <a:t>LA Cabotegravir and Rilpivirine – Phase 3 Results</a:t>
            </a:r>
            <a:endParaRPr lang="en-US" altLang="en-US" sz="3206" dirty="0">
              <a:ea typeface="ＭＳ Ｐゴシック" panose="020B0600070205080204" pitchFamily="34" charset="-128"/>
            </a:endParaRPr>
          </a:p>
        </p:txBody>
      </p:sp>
      <p:sp>
        <p:nvSpPr>
          <p:cNvPr id="8195" name="Content Placeholder 2"/>
          <p:cNvSpPr>
            <a:spLocks noGrp="1"/>
          </p:cNvSpPr>
          <p:nvPr>
            <p:ph idx="1"/>
          </p:nvPr>
        </p:nvSpPr>
        <p:spPr>
          <a:xfrm>
            <a:off x="1028700" y="1524000"/>
            <a:ext cx="8763000" cy="5029200"/>
          </a:xfrm>
        </p:spPr>
        <p:txBody>
          <a:bodyPr>
            <a:normAutofit/>
          </a:bodyPr>
          <a:lstStyle/>
          <a:p>
            <a:pPr>
              <a:defRPr/>
            </a:pPr>
            <a:r>
              <a:rPr lang="en-US" sz="2447" dirty="0" smtClean="0">
                <a:ea typeface="MS PGothic" pitchFamily="34" charset="-128"/>
              </a:rPr>
              <a:t>LA-CBT and LA-RPV given q monthly were non-inferior to standard of care ART in 2 Phase 3 clinical trials.</a:t>
            </a:r>
          </a:p>
          <a:p>
            <a:pPr>
              <a:defRPr/>
            </a:pPr>
            <a:r>
              <a:rPr lang="en-US" sz="2447" dirty="0" smtClean="0">
                <a:ea typeface="MS PGothic" pitchFamily="34" charset="-128"/>
              </a:rPr>
              <a:t>Both drugs were very well tolerated in adults.</a:t>
            </a:r>
          </a:p>
          <a:p>
            <a:pPr>
              <a:defRPr/>
            </a:pPr>
            <a:r>
              <a:rPr lang="en-US" sz="2447" dirty="0" smtClean="0">
                <a:ea typeface="MS PGothic" pitchFamily="34" charset="-128"/>
              </a:rPr>
              <a:t>Resistance </a:t>
            </a:r>
            <a:r>
              <a:rPr lang="en-US" sz="2447" dirty="0">
                <a:ea typeface="MS PGothic" pitchFamily="34" charset="-128"/>
              </a:rPr>
              <a:t>to injectable </a:t>
            </a:r>
            <a:r>
              <a:rPr lang="en-US" sz="2447" dirty="0" smtClean="0">
                <a:ea typeface="MS PGothic" pitchFamily="34" charset="-128"/>
              </a:rPr>
              <a:t>LA-cabotegravir </a:t>
            </a:r>
            <a:r>
              <a:rPr lang="en-US" sz="2447" dirty="0">
                <a:ea typeface="MS PGothic" pitchFamily="34" charset="-128"/>
              </a:rPr>
              <a:t>was rare in Phase 2 and 3 clinical trials (8 cases total), </a:t>
            </a:r>
            <a:r>
              <a:rPr lang="en-US" sz="2447" i="1" dirty="0">
                <a:ea typeface="MS PGothic" pitchFamily="34" charset="-128"/>
              </a:rPr>
              <a:t>but</a:t>
            </a:r>
            <a:r>
              <a:rPr lang="en-US" sz="2447" dirty="0">
                <a:ea typeface="MS PGothic" pitchFamily="34" charset="-128"/>
              </a:rPr>
              <a:t>:</a:t>
            </a:r>
          </a:p>
          <a:p>
            <a:pPr lvl="1">
              <a:defRPr/>
            </a:pPr>
            <a:r>
              <a:rPr lang="en-US" sz="2047" dirty="0">
                <a:ea typeface="MS PGothic" pitchFamily="34" charset="-128"/>
              </a:rPr>
              <a:t>Always seen in subtype A virus, mostly A1 (East Africa and Eastern Europe).</a:t>
            </a:r>
          </a:p>
          <a:p>
            <a:pPr lvl="1">
              <a:defRPr/>
            </a:pPr>
            <a:r>
              <a:rPr lang="en-US" sz="2047" dirty="0">
                <a:ea typeface="MS PGothic" pitchFamily="34" charset="-128"/>
              </a:rPr>
              <a:t>All patients had L74I in the integrase gene at baseline.</a:t>
            </a:r>
          </a:p>
          <a:p>
            <a:pPr lvl="1">
              <a:defRPr/>
            </a:pPr>
            <a:r>
              <a:rPr lang="en-US" sz="2047" dirty="0">
                <a:ea typeface="MS PGothic" pitchFamily="34" charset="-128"/>
              </a:rPr>
              <a:t>All patients had CBT </a:t>
            </a:r>
            <a:r>
              <a:rPr lang="en-US" sz="2047" dirty="0" smtClean="0">
                <a:ea typeface="MS PGothic" pitchFamily="34" charset="-128"/>
              </a:rPr>
              <a:t>and RPV concentrations </a:t>
            </a:r>
            <a:r>
              <a:rPr lang="en-US" sz="2047" dirty="0">
                <a:ea typeface="MS PGothic" pitchFamily="34" charset="-128"/>
              </a:rPr>
              <a:t>in lower quartile</a:t>
            </a:r>
            <a:r>
              <a:rPr lang="en-US" sz="2047" dirty="0" smtClean="0">
                <a:ea typeface="MS PGothic" pitchFamily="34" charset="-128"/>
              </a:rPr>
              <a:t>.</a:t>
            </a:r>
          </a:p>
          <a:p>
            <a:pPr lvl="1">
              <a:defRPr/>
            </a:pPr>
            <a:r>
              <a:rPr lang="en-US" sz="2047" dirty="0" smtClean="0">
                <a:ea typeface="MS PGothic" pitchFamily="34" charset="-128"/>
              </a:rPr>
              <a:t>Implications for future use and development?</a:t>
            </a:r>
            <a:endParaRPr lang="en-US" sz="2047" dirty="0">
              <a:ea typeface="MS PGothic" pitchFamily="34" charset="-128"/>
            </a:endParaRPr>
          </a:p>
        </p:txBody>
      </p:sp>
    </p:spTree>
    <p:extLst>
      <p:ext uri="{BB962C8B-B14F-4D97-AF65-F5344CB8AC3E}">
        <p14:creationId xmlns:p14="http://schemas.microsoft.com/office/powerpoint/2010/main" val="151457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19459"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rgbClr val="FFFF00"/>
                </a:solidFill>
              </a:rPr>
              <a:t>New NNRTIs –</a:t>
            </a:r>
          </a:p>
          <a:p>
            <a:pPr algn="ctr">
              <a:spcBef>
                <a:spcPct val="0"/>
              </a:spcBef>
              <a:buClrTx/>
              <a:buSzTx/>
              <a:buFontTx/>
              <a:buNone/>
            </a:pPr>
            <a:endParaRPr lang="en-US" altLang="en-US" sz="4800">
              <a:solidFill>
                <a:srgbClr val="FFFF00"/>
              </a:solidFill>
            </a:endParaRPr>
          </a:p>
          <a:p>
            <a:pPr algn="ctr">
              <a:spcBef>
                <a:spcPct val="0"/>
              </a:spcBef>
              <a:buClrTx/>
              <a:buSzTx/>
              <a:buFontTx/>
              <a:buNone/>
            </a:pPr>
            <a:endParaRPr lang="en-US" altLang="en-US" sz="480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21507"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rgbClr val="FFFF00"/>
                </a:solidFill>
              </a:rPr>
              <a:t>New NNRTIs --</a:t>
            </a:r>
          </a:p>
          <a:p>
            <a:pPr algn="ctr">
              <a:spcBef>
                <a:spcPct val="0"/>
              </a:spcBef>
              <a:buClrTx/>
              <a:buSzTx/>
              <a:buFontTx/>
              <a:buNone/>
            </a:pPr>
            <a:r>
              <a:rPr lang="en-US" altLang="en-US" sz="4800">
                <a:solidFill>
                  <a:srgbClr val="FFFF00"/>
                </a:solidFill>
              </a:rPr>
              <a:t>Elsulfavirine</a:t>
            </a:r>
          </a:p>
          <a:p>
            <a:pPr algn="ctr">
              <a:spcBef>
                <a:spcPct val="0"/>
              </a:spcBef>
              <a:buClrTx/>
              <a:buSzTx/>
              <a:buFontTx/>
              <a:buNone/>
            </a:pPr>
            <a:endParaRPr lang="en-US" altLang="en-US" sz="4800">
              <a:solidFill>
                <a:srgbClr val="FFFF00"/>
              </a:solidFill>
            </a:endParaRPr>
          </a:p>
        </p:txBody>
      </p:sp>
      <p:grpSp>
        <p:nvGrpSpPr>
          <p:cNvPr id="21508" name="Group 6"/>
          <p:cNvGrpSpPr>
            <a:grpSpLocks/>
          </p:cNvGrpSpPr>
          <p:nvPr/>
        </p:nvGrpSpPr>
        <p:grpSpPr bwMode="auto">
          <a:xfrm>
            <a:off x="571500" y="381000"/>
            <a:ext cx="4191000" cy="1447800"/>
            <a:chOff x="571500" y="381000"/>
            <a:chExt cx="4191000" cy="1447800"/>
          </a:xfrm>
        </p:grpSpPr>
        <p:sp>
          <p:nvSpPr>
            <p:cNvPr id="8" name="Rectangle 7"/>
            <p:cNvSpPr/>
            <p:nvPr/>
          </p:nvSpPr>
          <p:spPr bwMode="auto">
            <a:xfrm>
              <a:off x="571500" y="381000"/>
              <a:ext cx="4191000" cy="1447800"/>
            </a:xfrm>
            <a:prstGeom prst="rect">
              <a:avLst/>
            </a:prstGeom>
            <a:solidFill>
              <a:schemeClr val="tx1">
                <a:lumMod val="85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pic>
          <p:nvPicPr>
            <p:cNvPr id="2151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533400"/>
              <a:ext cx="38957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714500" y="304800"/>
            <a:ext cx="7772400" cy="1143000"/>
          </a:xfrm>
        </p:spPr>
        <p:txBody>
          <a:bodyPr/>
          <a:lstStyle/>
          <a:p>
            <a:r>
              <a:rPr lang="en-GB" altLang="en-US" dirty="0" err="1" smtClean="0"/>
              <a:t>Elsulfavirine</a:t>
            </a:r>
            <a:r>
              <a:rPr lang="en-GB" altLang="en-US" dirty="0" smtClean="0"/>
              <a:t> Pharmacology</a:t>
            </a:r>
          </a:p>
        </p:txBody>
      </p:sp>
      <p:sp>
        <p:nvSpPr>
          <p:cNvPr id="5" name="Content Placeholder 4"/>
          <p:cNvSpPr>
            <a:spLocks noGrp="1"/>
          </p:cNvSpPr>
          <p:nvPr>
            <p:ph idx="1"/>
          </p:nvPr>
        </p:nvSpPr>
        <p:spPr>
          <a:xfrm>
            <a:off x="1279525" y="1676400"/>
            <a:ext cx="8207375" cy="2971800"/>
          </a:xfrm>
        </p:spPr>
        <p:txBody>
          <a:bodyPr>
            <a:noAutofit/>
          </a:bodyPr>
          <a:lstStyle/>
          <a:p>
            <a:pPr>
              <a:defRPr/>
            </a:pPr>
            <a:r>
              <a:rPr lang="en-US" sz="2800" dirty="0" smtClean="0"/>
              <a:t>Prodrug </a:t>
            </a:r>
            <a:r>
              <a:rPr lang="en-US" sz="2800" dirty="0"/>
              <a:t>of </a:t>
            </a:r>
            <a:r>
              <a:rPr lang="en-US" sz="2800" dirty="0" smtClean="0"/>
              <a:t>VM1500A (from BMS)</a:t>
            </a:r>
          </a:p>
          <a:p>
            <a:pPr>
              <a:defRPr/>
            </a:pPr>
            <a:r>
              <a:rPr lang="en-US" sz="2800" dirty="0" smtClean="0"/>
              <a:t>Once-daily </a:t>
            </a:r>
            <a:r>
              <a:rPr lang="en-US" sz="2800" dirty="0"/>
              <a:t>or less frequent </a:t>
            </a:r>
            <a:r>
              <a:rPr lang="en-US" sz="2800" dirty="0" smtClean="0"/>
              <a:t>oral dosing</a:t>
            </a:r>
            <a:endParaRPr lang="en-US" sz="2800" dirty="0"/>
          </a:p>
          <a:p>
            <a:pPr lvl="1">
              <a:defRPr/>
            </a:pPr>
            <a:r>
              <a:rPr lang="en-US" dirty="0" smtClean="0"/>
              <a:t> Plasma </a:t>
            </a:r>
            <a:r>
              <a:rPr lang="en-US" dirty="0"/>
              <a:t>t</a:t>
            </a:r>
            <a:r>
              <a:rPr lang="en-US" baseline="-25000" dirty="0"/>
              <a:t>½</a:t>
            </a:r>
            <a:r>
              <a:rPr lang="en-US" dirty="0"/>
              <a:t> </a:t>
            </a:r>
            <a:r>
              <a:rPr lang="en-US" dirty="0" smtClean="0"/>
              <a:t>~8 days</a:t>
            </a:r>
          </a:p>
          <a:p>
            <a:pPr eaLnBrk="1" hangingPunct="1">
              <a:lnSpc>
                <a:spcPts val="2900"/>
              </a:lnSpc>
              <a:buClr>
                <a:srgbClr val="FFFF00"/>
              </a:buClr>
              <a:defRPr/>
            </a:pPr>
            <a:r>
              <a:rPr lang="en-US" altLang="en-US" dirty="0">
                <a:ea typeface="ＭＳ Ｐゴシック" pitchFamily="34" charset="-128"/>
              </a:rPr>
              <a:t>Possibility of once-weekly oral dosing</a:t>
            </a:r>
          </a:p>
          <a:p>
            <a:pPr eaLnBrk="1" hangingPunct="1">
              <a:lnSpc>
                <a:spcPts val="2900"/>
              </a:lnSpc>
              <a:buClr>
                <a:srgbClr val="FFFF00"/>
              </a:buClr>
              <a:defRPr/>
            </a:pPr>
            <a:r>
              <a:rPr lang="en-US" altLang="en-US" dirty="0">
                <a:ea typeface="ＭＳ Ｐゴシック" pitchFamily="34" charset="-128"/>
              </a:rPr>
              <a:t>LA subcutaneous </a:t>
            </a:r>
            <a:r>
              <a:rPr lang="en-US" altLang="en-US" dirty="0" smtClean="0">
                <a:ea typeface="ＭＳ Ｐゴシック" pitchFamily="34" charset="-128"/>
              </a:rPr>
              <a:t>formulations </a:t>
            </a:r>
            <a:r>
              <a:rPr lang="en-US" altLang="en-US" dirty="0">
                <a:ea typeface="ＭＳ Ｐゴシック" pitchFamily="34" charset="-128"/>
              </a:rPr>
              <a:t>in development</a:t>
            </a:r>
          </a:p>
          <a:p>
            <a:pPr marL="0" indent="0">
              <a:buFont typeface="Monotype Sorts" pitchFamily="2" charset="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1181100" y="-34925"/>
            <a:ext cx="9334500" cy="1143000"/>
          </a:xfrm>
        </p:spPr>
        <p:txBody>
          <a:bodyPr/>
          <a:lstStyle/>
          <a:p>
            <a:r>
              <a:rPr lang="en-GB" altLang="en-US" sz="4000" dirty="0" err="1" smtClean="0"/>
              <a:t>Elsulfavirine</a:t>
            </a:r>
            <a:r>
              <a:rPr lang="en-GB" altLang="en-US" sz="4000" dirty="0" smtClean="0"/>
              <a:t> vs. Efavirenz: Phase 2 Results</a:t>
            </a:r>
          </a:p>
        </p:txBody>
      </p:sp>
      <p:sp>
        <p:nvSpPr>
          <p:cNvPr id="5" name="Content Placeholder 4"/>
          <p:cNvSpPr>
            <a:spLocks noGrp="1"/>
          </p:cNvSpPr>
          <p:nvPr>
            <p:ph idx="1"/>
          </p:nvPr>
        </p:nvSpPr>
        <p:spPr>
          <a:xfrm>
            <a:off x="1371600" y="1524000"/>
            <a:ext cx="3924300" cy="3200400"/>
          </a:xfrm>
        </p:spPr>
        <p:txBody>
          <a:bodyPr>
            <a:noAutofit/>
          </a:bodyPr>
          <a:lstStyle/>
          <a:p>
            <a:pPr>
              <a:defRPr/>
            </a:pPr>
            <a:r>
              <a:rPr lang="en-US" sz="2800" dirty="0" smtClean="0"/>
              <a:t>Comparable or better ARV activity than efavirenz as a QD drug.</a:t>
            </a:r>
          </a:p>
          <a:p>
            <a:pPr>
              <a:defRPr/>
            </a:pPr>
            <a:r>
              <a:rPr lang="en-US" sz="2800" dirty="0" smtClean="0"/>
              <a:t>Much better tolerated than efavirenz.</a:t>
            </a: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143000"/>
            <a:ext cx="37099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3657600"/>
            <a:ext cx="3771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4921250" y="6283325"/>
            <a:ext cx="4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 Murphy RL et al. CROI, 2017, Seattle, WA</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27651"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rgbClr val="FFFF00"/>
                </a:solidFill>
              </a:rPr>
              <a:t>New NRTIs–</a:t>
            </a:r>
          </a:p>
          <a:p>
            <a:pPr algn="ctr">
              <a:spcBef>
                <a:spcPct val="0"/>
              </a:spcBef>
              <a:buClrTx/>
              <a:buSzTx/>
              <a:buFontTx/>
              <a:buNone/>
            </a:pPr>
            <a:endParaRPr lang="en-US" altLang="en-US" sz="4800">
              <a:solidFill>
                <a:srgbClr val="FFFF00"/>
              </a:solidFill>
            </a:endParaRPr>
          </a:p>
          <a:p>
            <a:pPr algn="ctr">
              <a:spcBef>
                <a:spcPct val="0"/>
              </a:spcBef>
              <a:buClrTx/>
              <a:buSzTx/>
              <a:buFontTx/>
              <a:buNone/>
            </a:pPr>
            <a:endParaRPr lang="en-US" altLang="en-US" sz="480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44035"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dirty="0" smtClean="0">
                <a:solidFill>
                  <a:srgbClr val="FFFF00"/>
                </a:solidFill>
              </a:rPr>
              <a:t>LA drugs for HIV treatment and prevention:</a:t>
            </a:r>
          </a:p>
          <a:p>
            <a:pPr algn="ctr">
              <a:spcBef>
                <a:spcPct val="0"/>
              </a:spcBef>
              <a:buClrTx/>
              <a:buSzTx/>
              <a:buFontTx/>
              <a:buNone/>
            </a:pPr>
            <a:r>
              <a:rPr lang="en-US" altLang="en-US" sz="4800" dirty="0" smtClean="0">
                <a:solidFill>
                  <a:srgbClr val="FFFF00"/>
                </a:solidFill>
              </a:rPr>
              <a:t>What’s in the pipeline?</a:t>
            </a:r>
            <a:endParaRPr lang="en-US" altLang="en-US" sz="4800" dirty="0">
              <a:solidFill>
                <a:srgbClr val="FFFF00"/>
              </a:solidFill>
            </a:endParaRPr>
          </a:p>
        </p:txBody>
      </p:sp>
    </p:spTree>
    <p:extLst>
      <p:ext uri="{BB962C8B-B14F-4D97-AF65-F5344CB8AC3E}">
        <p14:creationId xmlns:p14="http://schemas.microsoft.com/office/powerpoint/2010/main" val="84510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29699"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rgbClr val="FFFF00"/>
                </a:solidFill>
              </a:rPr>
              <a:t>New NRTIs–</a:t>
            </a:r>
          </a:p>
          <a:p>
            <a:pPr algn="ctr">
              <a:spcBef>
                <a:spcPct val="0"/>
              </a:spcBef>
              <a:buClrTx/>
              <a:buSzTx/>
              <a:buFontTx/>
              <a:buNone/>
            </a:pPr>
            <a:r>
              <a:rPr lang="en-US" altLang="en-US" sz="4800">
                <a:solidFill>
                  <a:srgbClr val="FFFF00"/>
                </a:solidFill>
              </a:rPr>
              <a:t>EFdA</a:t>
            </a:r>
          </a:p>
          <a:p>
            <a:pPr algn="ctr">
              <a:spcBef>
                <a:spcPct val="0"/>
              </a:spcBef>
              <a:buClrTx/>
              <a:buSzTx/>
              <a:buFontTx/>
              <a:buNone/>
            </a:pPr>
            <a:endParaRPr lang="en-US" altLang="en-US" sz="480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a:xfrm>
            <a:off x="1888629" y="664369"/>
            <a:ext cx="7377708" cy="964406"/>
          </a:xfrm>
        </p:spPr>
        <p:txBody>
          <a:bodyPr/>
          <a:lstStyle/>
          <a:p>
            <a:r>
              <a:rPr lang="en-US" altLang="en-US" sz="3038"/>
              <a:t>Chemical structure of MK-8591 (EFdA)</a:t>
            </a:r>
          </a:p>
        </p:txBody>
      </p:sp>
      <p:sp>
        <p:nvSpPr>
          <p:cNvPr id="70659" name="Slide Number Placeholder 1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626901" indent="-241116">
              <a:spcBef>
                <a:spcPct val="20000"/>
              </a:spcBef>
              <a:buClr>
                <a:schemeClr val="folHlink"/>
              </a:buClr>
              <a:buSzPct val="75000"/>
              <a:buFont typeface="Monotype Sorts" pitchFamily="2" charset="2"/>
              <a:buChar char="u"/>
              <a:defRPr sz="2363">
                <a:solidFill>
                  <a:schemeClr val="tx1"/>
                </a:solidFill>
                <a:latin typeface="Times New Roman" panose="02020603050405020304" pitchFamily="18" charset="0"/>
              </a:defRPr>
            </a:lvl2pPr>
            <a:lvl3pPr marL="964463" indent="-192893">
              <a:spcBef>
                <a:spcPct val="20000"/>
              </a:spcBef>
              <a:buClr>
                <a:schemeClr val="tx2"/>
              </a:buClr>
              <a:buSzPct val="65000"/>
              <a:buFont typeface="Monotype Sorts" pitchFamily="2" charset="2"/>
              <a:buChar char="F"/>
              <a:defRPr sz="2025">
                <a:solidFill>
                  <a:schemeClr val="tx1"/>
                </a:solidFill>
                <a:latin typeface="Times New Roman" panose="02020603050405020304" pitchFamily="18" charset="0"/>
              </a:defRPr>
            </a:lvl3pPr>
            <a:lvl4pPr marL="1350249" indent="-192893">
              <a:spcBef>
                <a:spcPct val="20000"/>
              </a:spcBef>
              <a:buClr>
                <a:schemeClr val="tx1"/>
              </a:buClr>
              <a:buSzPct val="100000"/>
              <a:buChar char="•"/>
              <a:defRPr sz="1688">
                <a:solidFill>
                  <a:schemeClr val="tx1"/>
                </a:solidFill>
                <a:latin typeface="Times New Roman" panose="02020603050405020304" pitchFamily="18" charset="0"/>
              </a:defRPr>
            </a:lvl4pPr>
            <a:lvl5pPr marL="1736034" indent="-192893">
              <a:spcBef>
                <a:spcPct val="20000"/>
              </a:spcBef>
              <a:buClr>
                <a:schemeClr val="tx1"/>
              </a:buClr>
              <a:buSzPct val="100000"/>
              <a:buChar char="–"/>
              <a:defRPr sz="1688">
                <a:solidFill>
                  <a:schemeClr val="tx1"/>
                </a:solidFill>
                <a:latin typeface="Times New Roman" panose="02020603050405020304" pitchFamily="18" charset="0"/>
              </a:defRPr>
            </a:lvl5pPr>
            <a:lvl6pPr marL="2121819"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6pPr>
            <a:lvl7pPr marL="2507605"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7pPr>
            <a:lvl8pPr marL="2893390"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8pPr>
            <a:lvl9pPr marL="3279176"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9pPr>
          </a:lstStyle>
          <a:p>
            <a:pPr>
              <a:spcBef>
                <a:spcPct val="0"/>
              </a:spcBef>
              <a:buClrTx/>
              <a:buSzTx/>
              <a:buFontTx/>
              <a:buNone/>
            </a:pPr>
            <a:fld id="{BCDA17EF-F5B7-48DF-B78C-D825B0E4EDFB}" type="slidenum">
              <a:rPr lang="en-US" altLang="en-US" sz="1181">
                <a:solidFill>
                  <a:srgbClr val="FFFFFF"/>
                </a:solidFill>
              </a:rPr>
              <a:pPr>
                <a:spcBef>
                  <a:spcPct val="0"/>
                </a:spcBef>
                <a:buClrTx/>
                <a:buSzTx/>
                <a:buFontTx/>
                <a:buNone/>
              </a:pPr>
              <a:t>21</a:t>
            </a:fld>
            <a:endParaRPr lang="en-US" altLang="en-US" sz="1181">
              <a:solidFill>
                <a:srgbClr val="FFFFFF"/>
              </a:solidFill>
            </a:endParaRPr>
          </a:p>
        </p:txBody>
      </p:sp>
      <p:sp>
        <p:nvSpPr>
          <p:cNvPr id="70660" name="TextBox 6"/>
          <p:cNvSpPr txBox="1">
            <a:spLocks noChangeArrowheads="1"/>
          </p:cNvSpPr>
          <p:nvPr/>
        </p:nvSpPr>
        <p:spPr bwMode="auto">
          <a:xfrm>
            <a:off x="5142161" y="5422106"/>
            <a:ext cx="4633448"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88" dirty="0"/>
              <a:t>- Wu VH et al. </a:t>
            </a:r>
            <a:r>
              <a:rPr lang="en-US" altLang="en-US" sz="1688" i="1" dirty="0"/>
              <a:t>Antimicrob Agents Chemother </a:t>
            </a:r>
            <a:r>
              <a:rPr lang="en-US" altLang="en-US" sz="1688" dirty="0"/>
              <a:t>2017</a:t>
            </a:r>
          </a:p>
        </p:txBody>
      </p:sp>
      <p:pic>
        <p:nvPicPr>
          <p:cNvPr id="706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0282" y="2400300"/>
            <a:ext cx="5783759"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01580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a:xfrm>
            <a:off x="1888629" y="664369"/>
            <a:ext cx="7377708" cy="964406"/>
          </a:xfrm>
        </p:spPr>
        <p:txBody>
          <a:bodyPr/>
          <a:lstStyle/>
          <a:p>
            <a:r>
              <a:rPr lang="en-US" altLang="en-US" sz="3038"/>
              <a:t>Chemical structure of MK-8591 (EFdA)</a:t>
            </a:r>
          </a:p>
        </p:txBody>
      </p:sp>
      <p:sp>
        <p:nvSpPr>
          <p:cNvPr id="70659" name="Slide Number Placeholder 1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626901" indent="-241116">
              <a:spcBef>
                <a:spcPct val="20000"/>
              </a:spcBef>
              <a:buClr>
                <a:schemeClr val="folHlink"/>
              </a:buClr>
              <a:buSzPct val="75000"/>
              <a:buFont typeface="Monotype Sorts" pitchFamily="2" charset="2"/>
              <a:buChar char="u"/>
              <a:defRPr sz="2363">
                <a:solidFill>
                  <a:schemeClr val="tx1"/>
                </a:solidFill>
                <a:latin typeface="Times New Roman" panose="02020603050405020304" pitchFamily="18" charset="0"/>
              </a:defRPr>
            </a:lvl2pPr>
            <a:lvl3pPr marL="964463" indent="-192893">
              <a:spcBef>
                <a:spcPct val="20000"/>
              </a:spcBef>
              <a:buClr>
                <a:schemeClr val="tx2"/>
              </a:buClr>
              <a:buSzPct val="65000"/>
              <a:buFont typeface="Monotype Sorts" pitchFamily="2" charset="2"/>
              <a:buChar char="F"/>
              <a:defRPr sz="2025">
                <a:solidFill>
                  <a:schemeClr val="tx1"/>
                </a:solidFill>
                <a:latin typeface="Times New Roman" panose="02020603050405020304" pitchFamily="18" charset="0"/>
              </a:defRPr>
            </a:lvl3pPr>
            <a:lvl4pPr marL="1350249" indent="-192893">
              <a:spcBef>
                <a:spcPct val="20000"/>
              </a:spcBef>
              <a:buClr>
                <a:schemeClr val="tx1"/>
              </a:buClr>
              <a:buSzPct val="100000"/>
              <a:buChar char="•"/>
              <a:defRPr sz="1688">
                <a:solidFill>
                  <a:schemeClr val="tx1"/>
                </a:solidFill>
                <a:latin typeface="Times New Roman" panose="02020603050405020304" pitchFamily="18" charset="0"/>
              </a:defRPr>
            </a:lvl4pPr>
            <a:lvl5pPr marL="1736034" indent="-192893">
              <a:spcBef>
                <a:spcPct val="20000"/>
              </a:spcBef>
              <a:buClr>
                <a:schemeClr val="tx1"/>
              </a:buClr>
              <a:buSzPct val="100000"/>
              <a:buChar char="–"/>
              <a:defRPr sz="1688">
                <a:solidFill>
                  <a:schemeClr val="tx1"/>
                </a:solidFill>
                <a:latin typeface="Times New Roman" panose="02020603050405020304" pitchFamily="18" charset="0"/>
              </a:defRPr>
            </a:lvl5pPr>
            <a:lvl6pPr marL="2121819"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6pPr>
            <a:lvl7pPr marL="2507605"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7pPr>
            <a:lvl8pPr marL="2893390"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8pPr>
            <a:lvl9pPr marL="3279176" indent="-192893" eaLnBrk="0" fontAlgn="base" hangingPunct="0">
              <a:spcBef>
                <a:spcPct val="20000"/>
              </a:spcBef>
              <a:spcAft>
                <a:spcPct val="0"/>
              </a:spcAft>
              <a:buClr>
                <a:schemeClr val="tx1"/>
              </a:buClr>
              <a:buSzPct val="100000"/>
              <a:buChar char="–"/>
              <a:defRPr sz="1688">
                <a:solidFill>
                  <a:schemeClr val="tx1"/>
                </a:solidFill>
                <a:latin typeface="Times New Roman" panose="02020603050405020304" pitchFamily="18" charset="0"/>
              </a:defRPr>
            </a:lvl9pPr>
          </a:lstStyle>
          <a:p>
            <a:pPr>
              <a:spcBef>
                <a:spcPct val="0"/>
              </a:spcBef>
              <a:buClrTx/>
              <a:buSzTx/>
              <a:buFontTx/>
              <a:buNone/>
            </a:pPr>
            <a:fld id="{BCDA17EF-F5B7-48DF-B78C-D825B0E4EDFB}" type="slidenum">
              <a:rPr lang="en-US" altLang="en-US" sz="1181">
                <a:solidFill>
                  <a:srgbClr val="FFFFFF"/>
                </a:solidFill>
              </a:rPr>
              <a:pPr>
                <a:spcBef>
                  <a:spcPct val="0"/>
                </a:spcBef>
                <a:buClrTx/>
                <a:buSzTx/>
                <a:buFontTx/>
                <a:buNone/>
              </a:pPr>
              <a:t>22</a:t>
            </a:fld>
            <a:endParaRPr lang="en-US" altLang="en-US" sz="1181">
              <a:solidFill>
                <a:srgbClr val="FFFFFF"/>
              </a:solidFill>
            </a:endParaRPr>
          </a:p>
        </p:txBody>
      </p:sp>
      <p:sp>
        <p:nvSpPr>
          <p:cNvPr id="70660" name="TextBox 6"/>
          <p:cNvSpPr txBox="1">
            <a:spLocks noChangeArrowheads="1"/>
          </p:cNvSpPr>
          <p:nvPr/>
        </p:nvSpPr>
        <p:spPr bwMode="auto">
          <a:xfrm>
            <a:off x="5142161" y="5422106"/>
            <a:ext cx="4633448"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88" dirty="0"/>
              <a:t>- Wu VH et al. </a:t>
            </a:r>
            <a:r>
              <a:rPr lang="en-US" altLang="en-US" sz="1688" i="1" dirty="0"/>
              <a:t>Antimicrob Agents Chemother </a:t>
            </a:r>
            <a:r>
              <a:rPr lang="en-US" altLang="en-US" sz="1688" dirty="0"/>
              <a:t>2017</a:t>
            </a:r>
          </a:p>
        </p:txBody>
      </p:sp>
      <p:pic>
        <p:nvPicPr>
          <p:cNvPr id="706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0282" y="2400300"/>
            <a:ext cx="5783759"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79094" y="2321169"/>
            <a:ext cx="1671638" cy="1800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3"/>
          </a:p>
        </p:txBody>
      </p:sp>
    </p:spTree>
    <p:extLst>
      <p:ext uri="{BB962C8B-B14F-4D97-AF65-F5344CB8AC3E}">
        <p14:creationId xmlns:p14="http://schemas.microsoft.com/office/powerpoint/2010/main" val="34642105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876300" y="1219200"/>
            <a:ext cx="91059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Monotype Sorts" pitchFamily="2" charset="2"/>
              <a:buNone/>
              <a:defRPr/>
            </a:pPr>
            <a:r>
              <a:rPr lang="en-US" altLang="en-US" u="sng" dirty="0" smtClean="0">
                <a:effectLst/>
              </a:rPr>
              <a:t>Unique properties</a:t>
            </a:r>
          </a:p>
          <a:p>
            <a:pPr>
              <a:lnSpc>
                <a:spcPct val="90000"/>
              </a:lnSpc>
              <a:defRPr/>
            </a:pPr>
            <a:r>
              <a:rPr lang="en-US" altLang="en-US" sz="2800" dirty="0"/>
              <a:t>Unique mechanism of action (translocation inhibitor</a:t>
            </a:r>
            <a:r>
              <a:rPr lang="en-US" altLang="en-US" sz="2800" dirty="0" smtClean="0"/>
              <a:t>)</a:t>
            </a:r>
            <a:endParaRPr lang="en-US" altLang="en-US" sz="2800" dirty="0" smtClean="0">
              <a:effectLst/>
            </a:endParaRPr>
          </a:p>
          <a:p>
            <a:pPr>
              <a:lnSpc>
                <a:spcPct val="90000"/>
              </a:lnSpc>
              <a:defRPr/>
            </a:pPr>
            <a:r>
              <a:rPr lang="en-US" altLang="en-US" sz="2800" dirty="0" smtClean="0">
                <a:effectLst/>
              </a:rPr>
              <a:t>Exceedingly potent (possible dose in humans of &lt;5 mg/day)</a:t>
            </a:r>
          </a:p>
          <a:p>
            <a:pPr>
              <a:lnSpc>
                <a:spcPct val="90000"/>
              </a:lnSpc>
              <a:defRPr/>
            </a:pPr>
            <a:r>
              <a:rPr lang="en-US" altLang="en-US" sz="2800" dirty="0" smtClean="0">
                <a:effectLst/>
              </a:rPr>
              <a:t>Lack of cross-resistance with most NRTI’s</a:t>
            </a:r>
          </a:p>
          <a:p>
            <a:pPr>
              <a:lnSpc>
                <a:spcPct val="90000"/>
              </a:lnSpc>
              <a:defRPr/>
            </a:pPr>
            <a:r>
              <a:rPr lang="en-US" altLang="en-US" sz="2800" dirty="0" smtClean="0">
                <a:effectLst/>
              </a:rPr>
              <a:t>Minor impact of M184V</a:t>
            </a:r>
          </a:p>
          <a:p>
            <a:pPr>
              <a:lnSpc>
                <a:spcPct val="90000"/>
              </a:lnSpc>
              <a:defRPr/>
            </a:pPr>
            <a:r>
              <a:rPr lang="en-US" altLang="en-US" sz="2800" dirty="0" smtClean="0">
                <a:effectLst/>
              </a:rPr>
              <a:t>More active against HIV-2 than other NRTI’s</a:t>
            </a:r>
          </a:p>
          <a:p>
            <a:pPr>
              <a:lnSpc>
                <a:spcPct val="90000"/>
              </a:lnSpc>
              <a:defRPr/>
            </a:pPr>
            <a:r>
              <a:rPr lang="en-US" altLang="en-US" sz="2800" dirty="0" smtClean="0">
                <a:effectLst/>
              </a:rPr>
              <a:t>Long half-life of intracellular TP (&gt;72 hours) in rhesus macaques</a:t>
            </a:r>
          </a:p>
          <a:p>
            <a:pPr>
              <a:lnSpc>
                <a:spcPct val="90000"/>
              </a:lnSpc>
              <a:defRPr/>
            </a:pPr>
            <a:r>
              <a:rPr lang="en-US" altLang="en-US" sz="2800" dirty="0" smtClean="0">
                <a:effectLst/>
              </a:rPr>
              <a:t>Possibility of once-weekly oral dosing</a:t>
            </a:r>
          </a:p>
          <a:p>
            <a:pPr>
              <a:lnSpc>
                <a:spcPct val="90000"/>
              </a:lnSpc>
              <a:defRPr/>
            </a:pPr>
            <a:r>
              <a:rPr lang="en-US" altLang="en-US" sz="2800" dirty="0" smtClean="0">
                <a:effectLst/>
              </a:rPr>
              <a:t>Possibility of implant formulation with dosing interval of  </a:t>
            </a:r>
            <a:r>
              <a:rPr lang="en-US" altLang="en-US" sz="2800" u="sng" dirty="0" smtClean="0">
                <a:effectLst/>
              </a:rPr>
              <a:t>&gt;</a:t>
            </a:r>
            <a:r>
              <a:rPr lang="en-US" altLang="en-US" sz="2800" dirty="0" smtClean="0">
                <a:effectLst/>
              </a:rPr>
              <a:t>one year</a:t>
            </a:r>
          </a:p>
        </p:txBody>
      </p:sp>
      <p:sp>
        <p:nvSpPr>
          <p:cNvPr id="41987" name="Rectangle 3"/>
          <p:cNvSpPr>
            <a:spLocks noGrp="1" noChangeArrowheads="1"/>
          </p:cNvSpPr>
          <p:nvPr>
            <p:ph type="title" idx="4294967295"/>
          </p:nvPr>
        </p:nvSpPr>
        <p:spPr>
          <a:xfrm>
            <a:off x="313592" y="457200"/>
            <a:ext cx="9944100" cy="609600"/>
          </a:xfrm>
          <a:noFill/>
        </p:spPr>
        <p:txBody>
          <a:bodyPr/>
          <a:lstStyle/>
          <a:p>
            <a:r>
              <a:rPr lang="en-GB" altLang="en-US" sz="4000" dirty="0" smtClean="0"/>
              <a:t>4’-Ethynyl-2-fluoro-2’-deoxyadenosine (EFdA)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1638300" y="1423988"/>
            <a:ext cx="6400800" cy="3529012"/>
          </a:xfrm>
          <a:prstGeom prst="rect">
            <a:avLst/>
          </a:prstGeom>
          <a:solidFill>
            <a:schemeClr val="tx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78851" name="Title 7"/>
          <p:cNvSpPr>
            <a:spLocks noGrp="1"/>
          </p:cNvSpPr>
          <p:nvPr>
            <p:ph type="title"/>
          </p:nvPr>
        </p:nvSpPr>
        <p:spPr>
          <a:xfrm>
            <a:off x="1285875" y="152400"/>
            <a:ext cx="8743950" cy="1143000"/>
          </a:xfrm>
        </p:spPr>
        <p:txBody>
          <a:bodyPr/>
          <a:lstStyle/>
          <a:p>
            <a:r>
              <a:rPr lang="en-US" altLang="en-US" sz="3600" smtClean="0"/>
              <a:t>MK-8591 (EFdA) Implant Formulations Release Effective Drug Levels for &gt;180 days </a:t>
            </a:r>
          </a:p>
        </p:txBody>
      </p:sp>
      <p:sp>
        <p:nvSpPr>
          <p:cNvPr id="7885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fld id="{A9FFF2BC-B4CD-4586-A1D7-A15841F6B34C}" type="slidenum">
              <a:rPr lang="en-US" altLang="en-US" sz="1400" smtClean="0"/>
              <a:pPr>
                <a:spcBef>
                  <a:spcPct val="0"/>
                </a:spcBef>
                <a:buClrTx/>
                <a:buSzTx/>
                <a:buFontTx/>
                <a:buNone/>
              </a:pPr>
              <a:t>24</a:t>
            </a:fld>
            <a:endParaRPr lang="en-US" altLang="en-US" sz="1400" smtClean="0"/>
          </a:p>
        </p:txBody>
      </p:sp>
      <p:graphicFrame>
        <p:nvGraphicFramePr>
          <p:cNvPr id="78853" name="Object 2"/>
          <p:cNvGraphicFramePr>
            <a:graphicFrameLocks noChangeAspect="1"/>
          </p:cNvGraphicFramePr>
          <p:nvPr/>
        </p:nvGraphicFramePr>
        <p:xfrm>
          <a:off x="2095500" y="1282700"/>
          <a:ext cx="5468938" cy="3617913"/>
        </p:xfrm>
        <a:graphic>
          <a:graphicData uri="http://schemas.openxmlformats.org/presentationml/2006/ole">
            <mc:AlternateContent xmlns:mc="http://schemas.openxmlformats.org/markup-compatibility/2006">
              <mc:Choice xmlns:v="urn:schemas-microsoft-com:vml" Requires="v">
                <p:oleObj spid="_x0000_s97298" name="Prism 6" r:id="rId4" imgW="3938084" imgH="2607155" progId="Prism6.Document">
                  <p:embed/>
                </p:oleObj>
              </mc:Choice>
              <mc:Fallback>
                <p:oleObj name="Prism 6" r:id="rId4" imgW="3938084" imgH="2607155" progId="Prism6.Document">
                  <p:embed/>
                  <p:pic>
                    <p:nvPicPr>
                      <p:cNvPr id="7885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1282700"/>
                        <a:ext cx="5468938"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4" name="Content Placeholder 6"/>
          <p:cNvSpPr txBox="1">
            <a:spLocks/>
          </p:cNvSpPr>
          <p:nvPr/>
        </p:nvSpPr>
        <p:spPr bwMode="auto">
          <a:xfrm>
            <a:off x="1104900" y="4945063"/>
            <a:ext cx="9296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511175" indent="-2730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730250" indent="-1825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958850" indent="-182563">
              <a:spcBef>
                <a:spcPct val="20000"/>
              </a:spcBef>
              <a:buClr>
                <a:schemeClr val="tx1"/>
              </a:buClr>
              <a:buSzPct val="100000"/>
              <a:buChar char="•"/>
              <a:defRPr sz="2000">
                <a:solidFill>
                  <a:schemeClr val="tx1"/>
                </a:solidFill>
                <a:latin typeface="Times New Roman" panose="02020603050405020304" pitchFamily="18" charset="0"/>
              </a:defRPr>
            </a:lvl4pPr>
            <a:lvl5pPr marL="1150938" indent="-182563">
              <a:spcBef>
                <a:spcPct val="20000"/>
              </a:spcBef>
              <a:buClr>
                <a:schemeClr val="tx1"/>
              </a:buClr>
              <a:buSzPct val="100000"/>
              <a:buChar char="–"/>
              <a:defRPr sz="2000">
                <a:solidFill>
                  <a:schemeClr val="tx1"/>
                </a:solidFill>
                <a:latin typeface="Times New Roman" panose="02020603050405020304" pitchFamily="18" charset="0"/>
              </a:defRPr>
            </a:lvl5pPr>
            <a:lvl6pPr marL="16081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0653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25225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29797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eaLnBrk="1" hangingPunct="1">
              <a:lnSpc>
                <a:spcPct val="95000"/>
              </a:lnSpc>
              <a:spcBef>
                <a:spcPts val="1500"/>
              </a:spcBef>
              <a:buClr>
                <a:schemeClr val="accent1"/>
              </a:buClr>
              <a:buSzPct val="135000"/>
              <a:buFont typeface="Wingdings" panose="05000000000000000000" pitchFamily="2" charset="2"/>
              <a:buChar char="§"/>
            </a:pPr>
            <a:r>
              <a:rPr lang="en-US" altLang="en-US" sz="2000" dirty="0"/>
              <a:t>&gt;180-day extended release from solid state formulations after a single injection in rats.</a:t>
            </a:r>
          </a:p>
          <a:p>
            <a:pPr eaLnBrk="1" hangingPunct="1">
              <a:lnSpc>
                <a:spcPct val="95000"/>
              </a:lnSpc>
              <a:spcBef>
                <a:spcPts val="1500"/>
              </a:spcBef>
              <a:buClr>
                <a:schemeClr val="accent1"/>
              </a:buClr>
              <a:buSzPct val="135000"/>
              <a:buFont typeface="Wingdings" panose="05000000000000000000" pitchFamily="2" charset="2"/>
              <a:buChar char="§"/>
            </a:pPr>
            <a:r>
              <a:rPr lang="en-US" altLang="en-US" sz="2000" dirty="0"/>
              <a:t>Data suggest the potential to provide coverage for durations up to 1 year.</a:t>
            </a:r>
          </a:p>
        </p:txBody>
      </p:sp>
      <p:sp>
        <p:nvSpPr>
          <p:cNvPr id="78855" name="TextBox 6"/>
          <p:cNvSpPr txBox="1">
            <a:spLocks noChangeArrowheads="1"/>
          </p:cNvSpPr>
          <p:nvPr/>
        </p:nvSpPr>
        <p:spPr bwMode="auto">
          <a:xfrm>
            <a:off x="3619500" y="6149975"/>
            <a:ext cx="584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t>- Grobler JA et al. CROI, 2/22-2/25, 2016, Boston, MA</a:t>
            </a:r>
          </a:p>
        </p:txBody>
      </p:sp>
    </p:spTree>
    <p:extLst>
      <p:ext uri="{BB962C8B-B14F-4D97-AF65-F5344CB8AC3E}">
        <p14:creationId xmlns:p14="http://schemas.microsoft.com/office/powerpoint/2010/main" val="251108635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7"/>
          <p:cNvSpPr>
            <a:spLocks noGrp="1"/>
          </p:cNvSpPr>
          <p:nvPr>
            <p:ph type="title"/>
          </p:nvPr>
        </p:nvSpPr>
        <p:spPr>
          <a:xfrm>
            <a:off x="1485900" y="601279"/>
            <a:ext cx="7593361" cy="813048"/>
          </a:xfrm>
        </p:spPr>
        <p:txBody>
          <a:bodyPr>
            <a:noAutofit/>
          </a:bodyPr>
          <a:lstStyle/>
          <a:p>
            <a:pPr>
              <a:defRPr/>
            </a:pPr>
            <a:r>
              <a:rPr lang="en-US" altLang="en-US" sz="4000" dirty="0"/>
              <a:t>MK-8591 (EFdA) Implant Formulations Release Effective Drug Levels for &gt;180 days </a:t>
            </a:r>
          </a:p>
        </p:txBody>
      </p:sp>
      <p:graphicFrame>
        <p:nvGraphicFramePr>
          <p:cNvPr id="78852" name="Object 2"/>
          <p:cNvGraphicFramePr>
            <a:graphicFrameLocks noChangeAspect="1"/>
          </p:cNvGraphicFramePr>
          <p:nvPr/>
        </p:nvGraphicFramePr>
        <p:xfrm>
          <a:off x="2973587" y="1900684"/>
          <a:ext cx="3893791" cy="2575768"/>
        </p:xfrm>
        <a:graphic>
          <a:graphicData uri="http://schemas.openxmlformats.org/presentationml/2006/ole">
            <mc:AlternateContent xmlns:mc="http://schemas.openxmlformats.org/markup-compatibility/2006">
              <mc:Choice xmlns:v="urn:schemas-microsoft-com:vml" Requires="v">
                <p:oleObj spid="_x0000_s98322" name="Prism 6" r:id="rId4" imgW="3938084" imgH="2607155" progId="Prism6.Document">
                  <p:embed/>
                </p:oleObj>
              </mc:Choice>
              <mc:Fallback>
                <p:oleObj name="Prism 6" r:id="rId4" imgW="3938084" imgH="2607155" progId="Prism6.Document">
                  <p:embed/>
                  <p:pic>
                    <p:nvPicPr>
                      <p:cNvPr id="788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587" y="1900684"/>
                        <a:ext cx="3893791" cy="257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8853" name="Group 4"/>
          <p:cNvGrpSpPr>
            <a:grpSpLocks/>
          </p:cNvGrpSpPr>
          <p:nvPr/>
        </p:nvGrpSpPr>
        <p:grpSpPr bwMode="auto">
          <a:xfrm>
            <a:off x="1808263" y="2039988"/>
            <a:ext cx="8479323" cy="4670021"/>
            <a:chOff x="1411075" y="1599130"/>
            <a:chExt cx="11910681" cy="6561035"/>
          </a:xfrm>
        </p:grpSpPr>
        <p:pic>
          <p:nvPicPr>
            <p:cNvPr id="7885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11075" y="1599130"/>
              <a:ext cx="9113678" cy="340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Box 6"/>
            <p:cNvSpPr txBox="1">
              <a:spLocks noChangeArrowheads="1"/>
            </p:cNvSpPr>
            <p:nvPr/>
          </p:nvSpPr>
          <p:spPr bwMode="auto">
            <a:xfrm>
              <a:off x="1601300" y="7641281"/>
              <a:ext cx="11720456" cy="51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71525">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742950" indent="-285750" defTabSz="771525">
                <a:spcBef>
                  <a:spcPct val="20000"/>
                </a:spcBef>
                <a:buClr>
                  <a:schemeClr val="folHlink"/>
                </a:buClr>
                <a:buSzPct val="75000"/>
                <a:buFont typeface="Monotype Sorts" pitchFamily="2" charset="2"/>
                <a:buChar char="u"/>
                <a:defRPr sz="2300">
                  <a:solidFill>
                    <a:schemeClr val="tx1"/>
                  </a:solidFill>
                  <a:latin typeface="Times New Roman" panose="02020603050405020304" pitchFamily="18" charset="0"/>
                </a:defRPr>
              </a:lvl2pPr>
              <a:lvl3pPr marL="1143000" indent="-228600" defTabSz="771525">
                <a:spcBef>
                  <a:spcPct val="20000"/>
                </a:spcBef>
                <a:buClr>
                  <a:schemeClr val="tx2"/>
                </a:buClr>
                <a:buSzPct val="65000"/>
                <a:buFont typeface="Monotype Sorts" pitchFamily="2" charset="2"/>
                <a:buChar char="F"/>
                <a:defRPr sz="2000">
                  <a:solidFill>
                    <a:schemeClr val="tx1"/>
                  </a:solidFill>
                  <a:latin typeface="Times New Roman" panose="02020603050405020304" pitchFamily="18" charset="0"/>
                </a:defRPr>
              </a:lvl3pPr>
              <a:lvl4pPr marL="1600200" indent="-228600" defTabSz="771525">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defTabSz="771525">
                <a:spcBef>
                  <a:spcPct val="20000"/>
                </a:spcBef>
                <a:buClr>
                  <a:schemeClr val="tx1"/>
                </a:buClr>
                <a:buSzPct val="100000"/>
                <a:buChar char="–"/>
                <a:defRPr sz="1600">
                  <a:solidFill>
                    <a:schemeClr val="tx1"/>
                  </a:solidFill>
                  <a:latin typeface="Times New Roman" panose="02020603050405020304" pitchFamily="18" charset="0"/>
                </a:defRPr>
              </a:lvl5pPr>
              <a:lvl6pPr marL="2514600" indent="-228600" defTabSz="771525"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6pPr>
              <a:lvl7pPr marL="2971800" indent="-228600" defTabSz="771525"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7pPr>
              <a:lvl8pPr marL="3429000" indent="-228600" defTabSz="771525"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8pPr>
              <a:lvl9pPr marL="3886200" indent="-228600" defTabSz="771525"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9pPr>
            </a:lstStyle>
            <a:p>
              <a:pPr>
                <a:spcBef>
                  <a:spcPct val="0"/>
                </a:spcBef>
                <a:buClrTx/>
                <a:buSzTx/>
                <a:buFont typeface="Monotype Sorts" pitchFamily="2" charset="2"/>
                <a:buNone/>
              </a:pPr>
              <a:r>
                <a:rPr lang="en-US" altLang="en-US" sz="1800" dirty="0"/>
                <a:t>- Barrett SE et al. </a:t>
              </a:r>
              <a:r>
                <a:rPr lang="en-US" altLang="en-US" sz="1800" i="1" dirty="0"/>
                <a:t>Antimicrob Agents Chemother </a:t>
              </a:r>
              <a:r>
                <a:rPr lang="en-US" altLang="en-US" sz="1800" dirty="0"/>
                <a:t>2018; DOI: 10.1128/AAC.01058-18</a:t>
              </a:r>
            </a:p>
          </p:txBody>
        </p:sp>
      </p:grpSp>
      <p:sp>
        <p:nvSpPr>
          <p:cNvPr id="9" name="Content Placeholder 6"/>
          <p:cNvSpPr txBox="1">
            <a:spLocks/>
          </p:cNvSpPr>
          <p:nvPr/>
        </p:nvSpPr>
        <p:spPr bwMode="auto">
          <a:xfrm>
            <a:off x="1638300" y="4564911"/>
            <a:ext cx="7779543" cy="7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511175" indent="-2730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730250" indent="-1825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958850" indent="-182563">
              <a:spcBef>
                <a:spcPct val="20000"/>
              </a:spcBef>
              <a:buClr>
                <a:schemeClr val="tx1"/>
              </a:buClr>
              <a:buSzPct val="100000"/>
              <a:buChar char="•"/>
              <a:defRPr sz="2000">
                <a:solidFill>
                  <a:schemeClr val="tx1"/>
                </a:solidFill>
                <a:latin typeface="Times New Roman" panose="02020603050405020304" pitchFamily="18" charset="0"/>
              </a:defRPr>
            </a:lvl4pPr>
            <a:lvl5pPr marL="1150938" indent="-182563">
              <a:spcBef>
                <a:spcPct val="20000"/>
              </a:spcBef>
              <a:buClr>
                <a:schemeClr val="tx1"/>
              </a:buClr>
              <a:buSzPct val="100000"/>
              <a:buChar char="–"/>
              <a:defRPr sz="2000">
                <a:solidFill>
                  <a:schemeClr val="tx1"/>
                </a:solidFill>
                <a:latin typeface="Times New Roman" panose="02020603050405020304" pitchFamily="18" charset="0"/>
              </a:defRPr>
            </a:lvl5pPr>
            <a:lvl6pPr marL="16081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0653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25225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2979738" indent="-1825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marL="129985" indent="-129985" defTabSz="651052">
              <a:lnSpc>
                <a:spcPct val="95000"/>
              </a:lnSpc>
              <a:spcBef>
                <a:spcPts val="1068"/>
              </a:spcBef>
              <a:buClr>
                <a:srgbClr val="00CCCC"/>
              </a:buClr>
              <a:buSzPct val="135000"/>
              <a:buFont typeface="Wingdings" panose="05000000000000000000" pitchFamily="2" charset="2"/>
              <a:buChar char="§"/>
              <a:defRPr/>
            </a:pPr>
            <a:r>
              <a:rPr lang="en-US" altLang="en-US" sz="2400" dirty="0" smtClean="0"/>
              <a:t> &gt;</a:t>
            </a:r>
            <a:r>
              <a:rPr lang="en-US" altLang="en-US" sz="2400" dirty="0"/>
              <a:t>180-day extended release from solid state </a:t>
            </a:r>
            <a:r>
              <a:rPr lang="en-US" altLang="en-US" sz="2400" dirty="0" smtClean="0"/>
              <a:t>implant formulations </a:t>
            </a:r>
            <a:r>
              <a:rPr lang="en-US" altLang="en-US" sz="2400" dirty="0"/>
              <a:t>after a single injection in rats.</a:t>
            </a:r>
          </a:p>
          <a:p>
            <a:pPr marL="129985" indent="-129985" defTabSz="651052">
              <a:lnSpc>
                <a:spcPct val="95000"/>
              </a:lnSpc>
              <a:spcBef>
                <a:spcPts val="1068"/>
              </a:spcBef>
              <a:buClr>
                <a:srgbClr val="00CCCC"/>
              </a:buClr>
              <a:buSzPct val="135000"/>
              <a:buFont typeface="Wingdings" panose="05000000000000000000" pitchFamily="2" charset="2"/>
              <a:buChar char="§"/>
              <a:defRPr/>
            </a:pPr>
            <a:r>
              <a:rPr lang="en-US" altLang="en-US" sz="2400" dirty="0" smtClean="0"/>
              <a:t> Data </a:t>
            </a:r>
            <a:r>
              <a:rPr lang="en-US" altLang="en-US" sz="2400" dirty="0"/>
              <a:t>suggest the potential to provide coverage for durations up to 1 year.</a:t>
            </a:r>
          </a:p>
        </p:txBody>
      </p:sp>
    </p:spTree>
    <p:extLst>
      <p:ext uri="{BB962C8B-B14F-4D97-AF65-F5344CB8AC3E}">
        <p14:creationId xmlns:p14="http://schemas.microsoft.com/office/powerpoint/2010/main" val="1264380058"/>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52227"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rgbClr val="FFFF00"/>
                </a:solidFill>
              </a:rPr>
              <a:t>Capsid Assembly Inhibitor–</a:t>
            </a:r>
          </a:p>
          <a:p>
            <a:pPr algn="ctr">
              <a:spcBef>
                <a:spcPct val="0"/>
              </a:spcBef>
              <a:buClrTx/>
              <a:buSzTx/>
              <a:buFontTx/>
              <a:buNone/>
            </a:pPr>
            <a:r>
              <a:rPr lang="en-US" altLang="en-US" sz="4800">
                <a:solidFill>
                  <a:srgbClr val="FFFF00"/>
                </a:solidFill>
              </a:rPr>
              <a:t>GS-6207</a:t>
            </a:r>
          </a:p>
          <a:p>
            <a:pPr algn="ctr">
              <a:spcBef>
                <a:spcPct val="0"/>
              </a:spcBef>
              <a:buClrTx/>
              <a:buSzTx/>
              <a:buFontTx/>
              <a:buNone/>
            </a:pPr>
            <a:endParaRPr lang="en-US" altLang="en-US" sz="480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638300" y="487363"/>
            <a:ext cx="6069013" cy="965200"/>
          </a:xfrm>
        </p:spPr>
        <p:txBody>
          <a:bodyPr/>
          <a:lstStyle/>
          <a:p>
            <a:r>
              <a:rPr lang="en-US" altLang="en-US" smtClean="0"/>
              <a:t>HIV Capsid Inhibitors</a:t>
            </a:r>
          </a:p>
        </p:txBody>
      </p:sp>
      <p:pic>
        <p:nvPicPr>
          <p:cNvPr id="542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7590" b="62926"/>
          <a:stretch>
            <a:fillRect/>
          </a:stretch>
        </p:blipFill>
        <p:spPr>
          <a:xfrm>
            <a:off x="144463" y="2046288"/>
            <a:ext cx="10075862" cy="3095625"/>
          </a:xfrm>
        </p:spPr>
      </p:pic>
      <p:sp>
        <p:nvSpPr>
          <p:cNvPr id="54276" name="TextBox 4"/>
          <p:cNvSpPr txBox="1">
            <a:spLocks noChangeArrowheads="1"/>
          </p:cNvSpPr>
          <p:nvPr/>
        </p:nvSpPr>
        <p:spPr bwMode="auto">
          <a:xfrm>
            <a:off x="5543550" y="5587355"/>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smtClean="0">
                <a:solidFill>
                  <a:schemeClr val="tx2"/>
                </a:solidFill>
              </a:rPr>
              <a:t>- Sager </a:t>
            </a:r>
            <a:r>
              <a:rPr lang="en-US" altLang="en-US" sz="2400" dirty="0">
                <a:solidFill>
                  <a:schemeClr val="tx2"/>
                </a:solidFill>
              </a:rPr>
              <a:t>CROI 2019 </a:t>
            </a:r>
            <a:r>
              <a:rPr lang="en-US" altLang="en-US" sz="2400" dirty="0" smtClean="0">
                <a:solidFill>
                  <a:schemeClr val="tx2"/>
                </a:solidFill>
              </a:rPr>
              <a:t>Abstract #141</a:t>
            </a:r>
            <a:endParaRPr lang="en-US" altLang="en-US" sz="2400" dirty="0">
              <a:solidFill>
                <a:schemeClr val="tx2"/>
              </a:solidFill>
            </a:endParaRPr>
          </a:p>
        </p:txBody>
      </p:sp>
      <p:grpSp>
        <p:nvGrpSpPr>
          <p:cNvPr id="12" name="Group 11"/>
          <p:cNvGrpSpPr>
            <a:grpSpLocks/>
          </p:cNvGrpSpPr>
          <p:nvPr/>
        </p:nvGrpSpPr>
        <p:grpSpPr bwMode="auto">
          <a:xfrm>
            <a:off x="3233738" y="2770188"/>
            <a:ext cx="6653212" cy="1941512"/>
            <a:chOff x="3739356" y="2584450"/>
            <a:chExt cx="7696200" cy="2246279"/>
          </a:xfrm>
        </p:grpSpPr>
        <p:sp>
          <p:nvSpPr>
            <p:cNvPr id="9" name="TextBox 8"/>
            <p:cNvSpPr txBox="1"/>
            <p:nvPr/>
          </p:nvSpPr>
          <p:spPr>
            <a:xfrm>
              <a:off x="3739356" y="4108908"/>
              <a:ext cx="914509" cy="721821"/>
            </a:xfrm>
            <a:prstGeom prst="rect">
              <a:avLst/>
            </a:prstGeom>
            <a:noFill/>
          </p:spPr>
          <p:txBody>
            <a:bodyPr>
              <a:spAutoFit/>
            </a:bodyPr>
            <a:lstStyle/>
            <a:p>
              <a:pPr>
                <a:defRPr/>
              </a:pPr>
              <a:r>
                <a:rPr lang="en-US" sz="3458" b="1" dirty="0">
                  <a:solidFill>
                    <a:srgbClr val="FF0000"/>
                  </a:solidFill>
                </a:rPr>
                <a:t>X</a:t>
              </a:r>
            </a:p>
          </p:txBody>
        </p:sp>
        <p:sp>
          <p:nvSpPr>
            <p:cNvPr id="10" name="TextBox 9"/>
            <p:cNvSpPr txBox="1"/>
            <p:nvPr/>
          </p:nvSpPr>
          <p:spPr>
            <a:xfrm>
              <a:off x="6330465" y="3041787"/>
              <a:ext cx="914509" cy="721822"/>
            </a:xfrm>
            <a:prstGeom prst="rect">
              <a:avLst/>
            </a:prstGeom>
            <a:noFill/>
          </p:spPr>
          <p:txBody>
            <a:bodyPr>
              <a:spAutoFit/>
            </a:bodyPr>
            <a:lstStyle/>
            <a:p>
              <a:pPr>
                <a:defRPr/>
              </a:pPr>
              <a:r>
                <a:rPr lang="en-US" sz="3458" b="1" dirty="0">
                  <a:solidFill>
                    <a:srgbClr val="FF0000"/>
                  </a:solidFill>
                </a:rPr>
                <a:t>X</a:t>
              </a:r>
            </a:p>
          </p:txBody>
        </p:sp>
        <p:sp>
          <p:nvSpPr>
            <p:cNvPr id="11" name="TextBox 10"/>
            <p:cNvSpPr txBox="1"/>
            <p:nvPr/>
          </p:nvSpPr>
          <p:spPr>
            <a:xfrm>
              <a:off x="10521047" y="2584450"/>
              <a:ext cx="914509" cy="721821"/>
            </a:xfrm>
            <a:prstGeom prst="rect">
              <a:avLst/>
            </a:prstGeom>
            <a:noFill/>
          </p:spPr>
          <p:txBody>
            <a:bodyPr>
              <a:spAutoFit/>
            </a:bodyPr>
            <a:lstStyle/>
            <a:p>
              <a:pPr>
                <a:defRPr/>
              </a:pPr>
              <a:r>
                <a:rPr lang="en-US" sz="3458" b="1" dirty="0">
                  <a:solidFill>
                    <a:srgbClr val="FF0000"/>
                  </a:solidFill>
                </a:rPr>
                <a:t>X</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1158875" y="342900"/>
            <a:ext cx="7110413" cy="663575"/>
          </a:xfrm>
        </p:spPr>
        <p:txBody>
          <a:bodyPr/>
          <a:lstStyle/>
          <a:p>
            <a:r>
              <a:rPr lang="en-US" altLang="en-US" sz="2800" smtClean="0"/>
              <a:t>GS-6207: HIV Capsid Inhibitor</a:t>
            </a:r>
          </a:p>
        </p:txBody>
      </p:sp>
      <p:sp>
        <p:nvSpPr>
          <p:cNvPr id="23555" name="Content Placeholder 4"/>
          <p:cNvSpPr>
            <a:spLocks noGrp="1"/>
          </p:cNvSpPr>
          <p:nvPr>
            <p:ph idx="1"/>
          </p:nvPr>
        </p:nvSpPr>
        <p:spPr>
          <a:xfrm>
            <a:off x="1000125" y="1277938"/>
            <a:ext cx="6873875" cy="5199062"/>
          </a:xfrm>
        </p:spPr>
        <p:txBody>
          <a:bodyPr>
            <a:normAutofit/>
          </a:bodyPr>
          <a:lstStyle/>
          <a:p>
            <a:pPr marL="320149" indent="-320149">
              <a:spcBef>
                <a:spcPts val="506"/>
              </a:spcBef>
              <a:spcAft>
                <a:spcPts val="253"/>
              </a:spcAft>
              <a:defRPr/>
            </a:pPr>
            <a:r>
              <a:rPr lang="en-US" altLang="en-US" sz="2800" dirty="0"/>
              <a:t>Novel mechanism of action with unique resistance profile</a:t>
            </a:r>
          </a:p>
          <a:p>
            <a:pPr marL="320149" indent="-320149">
              <a:spcBef>
                <a:spcPts val="506"/>
              </a:spcBef>
              <a:spcAft>
                <a:spcPts val="253"/>
              </a:spcAft>
              <a:defRPr/>
            </a:pPr>
            <a:r>
              <a:rPr lang="en-US" altLang="en-US" sz="2800" dirty="0"/>
              <a:t>High antiviral potency (EC</a:t>
            </a:r>
            <a:r>
              <a:rPr lang="en-US" altLang="en-US" sz="2800" baseline="-25000" dirty="0"/>
              <a:t>50</a:t>
            </a:r>
            <a:r>
              <a:rPr lang="en-US" altLang="en-US" sz="2800" dirty="0"/>
              <a:t>= 50 </a:t>
            </a:r>
            <a:r>
              <a:rPr lang="en-US" altLang="en-US" sz="2800" dirty="0" err="1"/>
              <a:t>pM</a:t>
            </a:r>
            <a:r>
              <a:rPr lang="en-US" altLang="en-US" sz="2800" dirty="0"/>
              <a:t>)</a:t>
            </a:r>
          </a:p>
          <a:p>
            <a:pPr marL="320149" indent="-320149">
              <a:spcBef>
                <a:spcPts val="506"/>
              </a:spcBef>
              <a:spcAft>
                <a:spcPts val="253"/>
              </a:spcAft>
              <a:defRPr/>
            </a:pPr>
            <a:r>
              <a:rPr lang="en-US" altLang="en-US" sz="2800" dirty="0" smtClean="0"/>
              <a:t>Resistant variants have low fitness</a:t>
            </a:r>
          </a:p>
          <a:p>
            <a:pPr marL="320149" indent="-320149">
              <a:spcBef>
                <a:spcPts val="506"/>
              </a:spcBef>
              <a:spcAft>
                <a:spcPts val="253"/>
              </a:spcAft>
              <a:defRPr/>
            </a:pPr>
            <a:r>
              <a:rPr lang="en-US" altLang="en-US" sz="2800" dirty="0" smtClean="0"/>
              <a:t>Low </a:t>
            </a:r>
            <a:r>
              <a:rPr lang="en-US" altLang="en-US" sz="2800" dirty="0"/>
              <a:t>in vivo </a:t>
            </a:r>
            <a:r>
              <a:rPr lang="en-US" altLang="en-US" sz="2800" dirty="0" smtClean="0"/>
              <a:t>clearance</a:t>
            </a:r>
          </a:p>
          <a:p>
            <a:pPr marL="320149" indent="-320149">
              <a:spcBef>
                <a:spcPts val="506"/>
              </a:spcBef>
              <a:spcAft>
                <a:spcPts val="253"/>
              </a:spcAft>
              <a:defRPr/>
            </a:pPr>
            <a:r>
              <a:rPr lang="en-US" altLang="en-US" sz="2800" dirty="0" smtClean="0"/>
              <a:t>Half-life:  30-43 days</a:t>
            </a:r>
          </a:p>
          <a:p>
            <a:pPr marL="320149" indent="-320149">
              <a:spcBef>
                <a:spcPts val="506"/>
              </a:spcBef>
              <a:spcAft>
                <a:spcPts val="253"/>
              </a:spcAft>
              <a:defRPr/>
            </a:pPr>
            <a:r>
              <a:rPr lang="en-US" altLang="en-US" sz="2800" dirty="0" smtClean="0"/>
              <a:t>Healthy </a:t>
            </a:r>
            <a:r>
              <a:rPr lang="en-US" altLang="en-US" sz="2800" dirty="0"/>
              <a:t>volunteer PK consistent with long-acting potential</a:t>
            </a:r>
          </a:p>
          <a:p>
            <a:pPr marL="320149" indent="-320149">
              <a:spcBef>
                <a:spcPts val="506"/>
              </a:spcBef>
              <a:spcAft>
                <a:spcPts val="253"/>
              </a:spcAft>
              <a:defRPr/>
            </a:pPr>
            <a:r>
              <a:rPr lang="en-US" altLang="en-US" sz="2800" dirty="0"/>
              <a:t>Given as a subcutaneous </a:t>
            </a:r>
            <a:r>
              <a:rPr lang="en-US" altLang="en-US" sz="2800" dirty="0" smtClean="0"/>
              <a:t>suspension</a:t>
            </a:r>
            <a:endParaRPr lang="en-US" altLang="en-US" sz="2800" dirty="0"/>
          </a:p>
        </p:txBody>
      </p:sp>
      <p:sp>
        <p:nvSpPr>
          <p:cNvPr id="23556" name="Slide Number Placeholder 5"/>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8736">
              <a:defRPr/>
            </a:pPr>
            <a:r>
              <a:rPr lang="en-US" altLang="en-US" sz="759">
                <a:solidFill>
                  <a:srgbClr val="898989"/>
                </a:solidFill>
              </a:rPr>
              <a:t>Slide </a:t>
            </a:r>
            <a:fld id="{1C8F8C3D-705E-45BC-90A1-D2BD7F03D925}" type="slidenum">
              <a:rPr lang="en-US" altLang="en-US" sz="759">
                <a:solidFill>
                  <a:srgbClr val="898989"/>
                </a:solidFill>
              </a:rPr>
              <a:pPr defTabSz="1028736">
                <a:defRPr/>
              </a:pPr>
              <a:t>28</a:t>
            </a:fld>
            <a:endParaRPr lang="en-US" altLang="en-US" sz="759">
              <a:solidFill>
                <a:srgbClr val="898989"/>
              </a:solidFill>
            </a:endParaRPr>
          </a:p>
        </p:txBody>
      </p:sp>
      <p:grpSp>
        <p:nvGrpSpPr>
          <p:cNvPr id="55301" name="Group 2"/>
          <p:cNvGrpSpPr>
            <a:grpSpLocks/>
          </p:cNvGrpSpPr>
          <p:nvPr/>
        </p:nvGrpSpPr>
        <p:grpSpPr bwMode="auto">
          <a:xfrm>
            <a:off x="7796213" y="214313"/>
            <a:ext cx="2324100" cy="2332037"/>
            <a:chOff x="4069259" y="3687976"/>
            <a:chExt cx="2323951" cy="2331885"/>
          </a:xfrm>
        </p:grpSpPr>
        <p:sp>
          <p:nvSpPr>
            <p:cNvPr id="8" name="Rectangle 7"/>
            <p:cNvSpPr/>
            <p:nvPr/>
          </p:nvSpPr>
          <p:spPr>
            <a:xfrm>
              <a:off x="4069259" y="3687976"/>
              <a:ext cx="2323951" cy="2314424"/>
            </a:xfrm>
            <a:prstGeom prst="rect">
              <a:avLst/>
            </a:prstGeom>
            <a:solidFill>
              <a:sysClr val="window" lastClr="FFFFFF"/>
            </a:solidFill>
            <a:ln w="28575" cap="flat" cmpd="sng" algn="ctr">
              <a:solidFill>
                <a:srgbClr val="0972C9"/>
              </a:solidFill>
              <a:prstDash val="solid"/>
              <a:miter lim="800000"/>
            </a:ln>
            <a:effectLst>
              <a:outerShdw blurRad="50800" dist="38100" dir="2700000" algn="tl" rotWithShape="0">
                <a:prstClr val="black">
                  <a:alpha val="40000"/>
                </a:prstClr>
              </a:outerShdw>
            </a:effectLst>
          </p:spPr>
          <p:txBody>
            <a:bodyPr lIns="57864" tIns="28932" rIns="57864" bIns="28932" anchor="ctr"/>
            <a:lstStyle>
              <a:lvl1pPr defTabSz="760413">
                <a:defRPr sz="1400">
                  <a:solidFill>
                    <a:schemeClr val="tx1"/>
                  </a:solidFill>
                  <a:latin typeface="Arial" pitchFamily="34" charset="0"/>
                </a:defRPr>
              </a:lvl1pPr>
              <a:lvl2pPr defTabSz="760413">
                <a:defRPr sz="1400">
                  <a:solidFill>
                    <a:schemeClr val="tx1"/>
                  </a:solidFill>
                  <a:latin typeface="Arial" pitchFamily="34" charset="0"/>
                </a:defRPr>
              </a:lvl2pPr>
              <a:lvl3pPr defTabSz="760413">
                <a:defRPr sz="1400">
                  <a:solidFill>
                    <a:schemeClr val="tx1"/>
                  </a:solidFill>
                  <a:latin typeface="Arial" pitchFamily="34" charset="0"/>
                </a:defRPr>
              </a:lvl3pPr>
              <a:lvl4pPr defTabSz="760413">
                <a:defRPr sz="1400">
                  <a:solidFill>
                    <a:schemeClr val="tx1"/>
                  </a:solidFill>
                  <a:latin typeface="Arial" pitchFamily="34" charset="0"/>
                </a:defRPr>
              </a:lvl4pPr>
              <a:lvl5pPr defTabSz="760413">
                <a:defRPr sz="1400">
                  <a:solidFill>
                    <a:schemeClr val="tx1"/>
                  </a:solidFill>
                  <a:latin typeface="Arial" pitchFamily="34" charset="0"/>
                </a:defRPr>
              </a:lvl5pPr>
              <a:lvl6pPr marL="1828800" indent="457200" defTabSz="760413" eaLnBrk="0" fontAlgn="base" hangingPunct="0">
                <a:spcBef>
                  <a:spcPct val="0"/>
                </a:spcBef>
                <a:spcAft>
                  <a:spcPct val="0"/>
                </a:spcAft>
                <a:defRPr sz="1400">
                  <a:solidFill>
                    <a:schemeClr val="tx1"/>
                  </a:solidFill>
                  <a:latin typeface="Arial" pitchFamily="34" charset="0"/>
                </a:defRPr>
              </a:lvl6pPr>
              <a:lvl7pPr marL="2286000" indent="457200" defTabSz="760413" eaLnBrk="0" fontAlgn="base" hangingPunct="0">
                <a:spcBef>
                  <a:spcPct val="0"/>
                </a:spcBef>
                <a:spcAft>
                  <a:spcPct val="0"/>
                </a:spcAft>
                <a:defRPr sz="1400">
                  <a:solidFill>
                    <a:schemeClr val="tx1"/>
                  </a:solidFill>
                  <a:latin typeface="Arial" pitchFamily="34" charset="0"/>
                </a:defRPr>
              </a:lvl7pPr>
              <a:lvl8pPr marL="2743200" indent="457200" defTabSz="760413" eaLnBrk="0" fontAlgn="base" hangingPunct="0">
                <a:spcBef>
                  <a:spcPct val="0"/>
                </a:spcBef>
                <a:spcAft>
                  <a:spcPct val="0"/>
                </a:spcAft>
                <a:defRPr sz="1400">
                  <a:solidFill>
                    <a:schemeClr val="tx1"/>
                  </a:solidFill>
                  <a:latin typeface="Arial" pitchFamily="34" charset="0"/>
                </a:defRPr>
              </a:lvl8pPr>
              <a:lvl9pPr marL="3200400" indent="457200" defTabSz="760413" eaLnBrk="0" fontAlgn="base" hangingPunct="0">
                <a:spcBef>
                  <a:spcPct val="0"/>
                </a:spcBef>
                <a:spcAft>
                  <a:spcPct val="0"/>
                </a:spcAft>
                <a:defRPr sz="1400">
                  <a:solidFill>
                    <a:schemeClr val="tx1"/>
                  </a:solidFill>
                  <a:latin typeface="Arial" pitchFamily="34" charset="0"/>
                </a:defRPr>
              </a:lvl9pPr>
            </a:lstStyle>
            <a:p>
              <a:pPr algn="ctr">
                <a:lnSpc>
                  <a:spcPct val="90000"/>
                </a:lnSpc>
                <a:defRPr/>
              </a:pPr>
              <a:endParaRPr lang="en-US" altLang="en-US" sz="1266">
                <a:solidFill>
                  <a:srgbClr val="FFFFFF"/>
                </a:solidFill>
              </a:endParaRPr>
            </a:p>
          </p:txBody>
        </p:sp>
        <p:sp>
          <p:nvSpPr>
            <p:cNvPr id="9" name="TextBox 8"/>
            <p:cNvSpPr txBox="1"/>
            <p:nvPr/>
          </p:nvSpPr>
          <p:spPr>
            <a:xfrm>
              <a:off x="4069259" y="5591264"/>
              <a:ext cx="2317601" cy="428597"/>
            </a:xfrm>
            <a:prstGeom prst="rect">
              <a:avLst/>
            </a:prstGeom>
            <a:solidFill>
              <a:srgbClr val="0972C9"/>
            </a:solidFill>
          </p:spPr>
          <p:txBody>
            <a:bodyPr lIns="0" tIns="0" rIns="0" bIns="0" anchor="ctr"/>
            <a:lstStyle/>
            <a:p>
              <a:pPr algn="ctr" defTabSz="642934">
                <a:lnSpc>
                  <a:spcPct val="90000"/>
                </a:lnSpc>
                <a:defRPr/>
              </a:pPr>
              <a:r>
                <a:rPr lang="en-US" sz="2363" b="1" kern="0" dirty="0">
                  <a:solidFill>
                    <a:prstClr val="white"/>
                  </a:solidFill>
                  <a:latin typeface="Arial" charset="0"/>
                  <a:cs typeface="Arial" panose="020B0604020202020204" pitchFamily="34" charset="0"/>
                </a:rPr>
                <a:t>GS-6207</a:t>
              </a:r>
            </a:p>
          </p:txBody>
        </p:sp>
        <p:graphicFrame>
          <p:nvGraphicFramePr>
            <p:cNvPr id="55305" name="Object 9"/>
            <p:cNvGraphicFramePr>
              <a:graphicFrameLocks noChangeAspect="1"/>
            </p:cNvGraphicFramePr>
            <p:nvPr/>
          </p:nvGraphicFramePr>
          <p:xfrm>
            <a:off x="4305300" y="3763808"/>
            <a:ext cx="1928813" cy="1696640"/>
          </p:xfrm>
          <a:graphic>
            <a:graphicData uri="http://schemas.openxmlformats.org/presentationml/2006/ole">
              <mc:AlternateContent xmlns:mc="http://schemas.openxmlformats.org/markup-compatibility/2006">
                <mc:Choice xmlns:v="urn:schemas-microsoft-com:vml" Requires="v">
                  <p:oleObj spid="_x0000_s55322" name="CS ChemDraw Drawing" r:id="rId3" imgW="2570570" imgH="1884795" progId="ChemDraw.Document.6.0">
                    <p:embed/>
                  </p:oleObj>
                </mc:Choice>
                <mc:Fallback>
                  <p:oleObj name="CS ChemDraw Drawing" r:id="rId3" imgW="2570570" imgH="1884795"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3763808"/>
                          <a:ext cx="1928813" cy="16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5302" name="TextBox 17"/>
          <p:cNvSpPr txBox="1">
            <a:spLocks noChangeArrowheads="1"/>
          </p:cNvSpPr>
          <p:nvPr/>
        </p:nvSpPr>
        <p:spPr bwMode="auto">
          <a:xfrm>
            <a:off x="5600700" y="5943600"/>
            <a:ext cx="41195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spAutoFit/>
          </a:bodyPr>
          <a:lstStyle>
            <a:lvl1pPr defTabSz="10969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10969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10969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10969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10969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t>- Sagar et al. </a:t>
            </a:r>
            <a:r>
              <a:rPr lang="en-US" altLang="en-US" sz="2000" i="1"/>
              <a:t>CROI </a:t>
            </a:r>
            <a:r>
              <a:rPr lang="en-US" altLang="en-US" sz="2000"/>
              <a:t>2019: Abstract 141</a:t>
            </a: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333500" y="1471613"/>
            <a:ext cx="7848600" cy="2819400"/>
          </a:xfrm>
          <a:prstGeom prst="rect">
            <a:avLst/>
          </a:prstGeom>
          <a:solidFill>
            <a:schemeClr val="tx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graphicFrame>
        <p:nvGraphicFramePr>
          <p:cNvPr id="56323" name="Object 2"/>
          <p:cNvGraphicFramePr>
            <a:graphicFrameLocks noChangeAspect="1"/>
          </p:cNvGraphicFramePr>
          <p:nvPr/>
        </p:nvGraphicFramePr>
        <p:xfrm>
          <a:off x="1444625" y="1627188"/>
          <a:ext cx="5321300" cy="2603500"/>
        </p:xfrm>
        <a:graphic>
          <a:graphicData uri="http://schemas.openxmlformats.org/presentationml/2006/ole">
            <mc:AlternateContent xmlns:mc="http://schemas.openxmlformats.org/markup-compatibility/2006">
              <mc:Choice xmlns:v="urn:schemas-microsoft-com:vml" Requires="v">
                <p:oleObj spid="_x0000_s56360" name="Prism 7" r:id="rId4" imgW="7802009" imgH="3817393" progId="Prism7.Document">
                  <p:embed/>
                </p:oleObj>
              </mc:Choice>
              <mc:Fallback>
                <p:oleObj name="Prism 7" r:id="rId4" imgW="7802009" imgH="3817393" progId="Prism7.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627188"/>
                        <a:ext cx="53213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Title 1"/>
          <p:cNvSpPr>
            <a:spLocks noGrp="1"/>
          </p:cNvSpPr>
          <p:nvPr>
            <p:ph type="title"/>
          </p:nvPr>
        </p:nvSpPr>
        <p:spPr>
          <a:xfrm>
            <a:off x="1444625" y="846931"/>
            <a:ext cx="7917595" cy="428625"/>
          </a:xfrm>
        </p:spPr>
        <p:txBody>
          <a:bodyPr/>
          <a:lstStyle/>
          <a:p>
            <a:r>
              <a:rPr lang="en-US" altLang="en-US" sz="3200" dirty="0" smtClean="0"/>
              <a:t>GS-6207 pharmacokinetics following single S.C. administration may support ≥Q3m dosing</a:t>
            </a:r>
          </a:p>
        </p:txBody>
      </p:sp>
      <p:sp>
        <p:nvSpPr>
          <p:cNvPr id="2" name="Content Placeholder 1">
            <a:extLst>
              <a:ext uri="{FF2B5EF4-FFF2-40B4-BE49-F238E27FC236}">
                <a16:creationId xmlns:a16="http://schemas.microsoft.com/office/drawing/2014/main" id="{196CBCCD-BD26-DA45-A713-5B5DE4B663C1}"/>
              </a:ext>
            </a:extLst>
          </p:cNvPr>
          <p:cNvSpPr>
            <a:spLocks noGrp="1"/>
          </p:cNvSpPr>
          <p:nvPr>
            <p:ph idx="1"/>
          </p:nvPr>
        </p:nvSpPr>
        <p:spPr>
          <a:xfrm>
            <a:off x="1444625" y="4525964"/>
            <a:ext cx="7369175" cy="234950"/>
          </a:xfrm>
        </p:spPr>
        <p:txBody>
          <a:bodyPr/>
          <a:lstStyle/>
          <a:p>
            <a:pPr>
              <a:defRPr/>
            </a:pPr>
            <a:r>
              <a:rPr lang="en-US" sz="2000" dirty="0"/>
              <a:t>At doses ≥100 mg, GS-6207 plasma concentrations at 12 weeks were above the paEC</a:t>
            </a:r>
            <a:r>
              <a:rPr lang="en-US" sz="2000" baseline="-25000" dirty="0"/>
              <a:t>95</a:t>
            </a:r>
            <a:r>
              <a:rPr lang="en-US" sz="2000" dirty="0"/>
              <a:t> of 3.87 ng/mL</a:t>
            </a:r>
          </a:p>
        </p:txBody>
      </p:sp>
      <p:sp>
        <p:nvSpPr>
          <p:cNvPr id="10" name="Text Placeholder 9">
            <a:extLst>
              <a:ext uri="{FF2B5EF4-FFF2-40B4-BE49-F238E27FC236}">
                <a16:creationId xmlns:a16="http://schemas.microsoft.com/office/drawing/2014/main" id="{833236D3-E53D-6B43-9881-BF322D3A208A}"/>
              </a:ext>
            </a:extLst>
          </p:cNvPr>
          <p:cNvSpPr>
            <a:spLocks noGrp="1"/>
          </p:cNvSpPr>
          <p:nvPr>
            <p:ph type="body" sz="quarter" idx="4294967295"/>
          </p:nvPr>
        </p:nvSpPr>
        <p:spPr>
          <a:xfrm>
            <a:off x="1548057" y="5234844"/>
            <a:ext cx="7170737" cy="230187"/>
          </a:xfrm>
        </p:spPr>
        <p:txBody>
          <a:bodyPr/>
          <a:lstStyle/>
          <a:p>
            <a:pPr marL="0" lvl="1">
              <a:defRPr/>
            </a:pPr>
            <a:r>
              <a:rPr lang="en-US" sz="1800" dirty="0" smtClean="0"/>
              <a:t>EC</a:t>
            </a:r>
            <a:r>
              <a:rPr lang="en-US" sz="1800" baseline="-25000" dirty="0" smtClean="0"/>
              <a:t>95</a:t>
            </a:r>
            <a:r>
              <a:rPr lang="en-US" sz="1800" dirty="0" smtClean="0"/>
              <a:t> </a:t>
            </a:r>
            <a:r>
              <a:rPr lang="en-US" sz="1800" dirty="0"/>
              <a:t>determined in MT-4 T-Cell Line  with WT HIV-1 (IIIB strain). C</a:t>
            </a:r>
            <a:r>
              <a:rPr lang="en-US" sz="1800" baseline="-25000" dirty="0"/>
              <a:t>w12</a:t>
            </a:r>
            <a:r>
              <a:rPr lang="en-US" sz="1800" dirty="0"/>
              <a:t>, GS-6207 plasma concentration on Day 84; IQ, inhibitory quotient; paEC</a:t>
            </a:r>
            <a:r>
              <a:rPr lang="en-US" sz="1800" baseline="-25000" dirty="0"/>
              <a:t>95</a:t>
            </a:r>
            <a:r>
              <a:rPr lang="en-US" sz="1800" dirty="0"/>
              <a:t>, protein adjusted EC</a:t>
            </a:r>
            <a:r>
              <a:rPr lang="en-US" sz="1800" baseline="-25000" dirty="0"/>
              <a:t>95</a:t>
            </a:r>
          </a:p>
        </p:txBody>
      </p:sp>
      <p:graphicFrame>
        <p:nvGraphicFramePr>
          <p:cNvPr id="12" name="Table 11"/>
          <p:cNvGraphicFramePr>
            <a:graphicFrameLocks noGrp="1"/>
          </p:cNvGraphicFramePr>
          <p:nvPr/>
        </p:nvGraphicFramePr>
        <p:xfrm>
          <a:off x="6497638" y="1990725"/>
          <a:ext cx="2185987" cy="1598614"/>
        </p:xfrm>
        <a:graphic>
          <a:graphicData uri="http://schemas.openxmlformats.org/drawingml/2006/table">
            <a:tbl>
              <a:tblPr>
                <a:tableStyleId>{D27102A9-8310-4765-A935-A1911B00CA55}</a:tableStyleId>
              </a:tblPr>
              <a:tblGrid>
                <a:gridCol w="932337">
                  <a:extLst>
                    <a:ext uri="{9D8B030D-6E8A-4147-A177-3AD203B41FA5}">
                      <a16:colId xmlns:a16="http://schemas.microsoft.com/office/drawing/2014/main" val="20000"/>
                    </a:ext>
                  </a:extLst>
                </a:gridCol>
                <a:gridCol w="1253650">
                  <a:extLst>
                    <a:ext uri="{9D8B030D-6E8A-4147-A177-3AD203B41FA5}">
                      <a16:colId xmlns:a16="http://schemas.microsoft.com/office/drawing/2014/main" val="20002"/>
                    </a:ext>
                  </a:extLst>
                </a:gridCol>
              </a:tblGrid>
              <a:tr h="313510">
                <a:tc>
                  <a:txBody>
                    <a:bodyPr/>
                    <a:lstStyle/>
                    <a:p>
                      <a:pPr marL="0" marR="0" algn="ctr">
                        <a:lnSpc>
                          <a:spcPct val="100000"/>
                        </a:lnSpc>
                        <a:spcBef>
                          <a:spcPts val="0"/>
                        </a:spcBef>
                        <a:spcAft>
                          <a:spcPts val="0"/>
                        </a:spcAft>
                      </a:pPr>
                      <a:r>
                        <a:rPr lang="en-US" sz="1200" b="1" dirty="0">
                          <a:solidFill>
                            <a:schemeClr val="bg2"/>
                          </a:solidFill>
                          <a:effectLst/>
                        </a:rPr>
                        <a:t>Dose</a:t>
                      </a:r>
                      <a:endParaRPr lang="en-US" sz="1200" b="1" dirty="0">
                        <a:solidFill>
                          <a:schemeClr val="bg2"/>
                        </a:solidFill>
                        <a:effectLst/>
                        <a:latin typeface="+mn-lt"/>
                        <a:ea typeface="Times New Roman"/>
                      </a:endParaRPr>
                    </a:p>
                  </a:txBody>
                  <a:tcPr marL="43398" marR="43398" marT="0" marB="0" anchor="ctr">
                    <a:lnT w="12700" cap="flat" cmpd="sng" algn="ctr">
                      <a:solidFill>
                        <a:schemeClr val="bg2"/>
                      </a:solidFill>
                      <a:prstDash val="solid"/>
                      <a:round/>
                      <a:headEnd type="none" w="med" len="med"/>
                      <a:tailEnd type="none" w="med" len="med"/>
                    </a:lnT>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200" b="1" dirty="0">
                          <a:solidFill>
                            <a:schemeClr val="bg2"/>
                          </a:solidFill>
                          <a:effectLst/>
                        </a:rPr>
                        <a:t>IQ at week 12</a:t>
                      </a:r>
                      <a:endParaRPr lang="en-US" sz="1200" b="1" baseline="-25000" dirty="0">
                        <a:solidFill>
                          <a:schemeClr val="bg2"/>
                        </a:solidFill>
                        <a:effectLst/>
                        <a:latin typeface="+mn-lt"/>
                        <a:ea typeface="Times New Roman"/>
                      </a:endParaRPr>
                    </a:p>
                  </a:txBody>
                  <a:tcPr marL="43398" marR="43398" marT="0" marB="0"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0"/>
                  </a:ext>
                </a:extLst>
              </a:tr>
              <a:tr h="321276">
                <a:tc>
                  <a:txBody>
                    <a:bodyPr/>
                    <a:lstStyle/>
                    <a:p>
                      <a:pPr marL="0" marR="0" algn="ctr">
                        <a:lnSpc>
                          <a:spcPct val="100000"/>
                        </a:lnSpc>
                        <a:spcBef>
                          <a:spcPts val="0"/>
                        </a:spcBef>
                        <a:spcAft>
                          <a:spcPts val="0"/>
                        </a:spcAft>
                      </a:pPr>
                      <a:r>
                        <a:rPr lang="en-US" sz="1200" b="1" dirty="0">
                          <a:solidFill>
                            <a:schemeClr val="tx1"/>
                          </a:solidFill>
                          <a:effectLst/>
                        </a:rPr>
                        <a:t>450 mg</a:t>
                      </a:r>
                      <a:endParaRPr lang="en-US" sz="1200" b="1" baseline="0" dirty="0">
                        <a:solidFill>
                          <a:schemeClr val="tx1"/>
                        </a:solidFill>
                        <a:effectLst/>
                      </a:endParaRPr>
                    </a:p>
                  </a:txBody>
                  <a:tcPr marL="43398" marR="43398" marT="0" marB="0" anchor="ctr">
                    <a:solidFill>
                      <a:srgbClr val="002060"/>
                    </a:solidFill>
                  </a:tcPr>
                </a:tc>
                <a:tc>
                  <a:txBody>
                    <a:bodyPr/>
                    <a:lstStyle/>
                    <a:p>
                      <a:pPr algn="ctr">
                        <a:lnSpc>
                          <a:spcPct val="100000"/>
                        </a:lnSpc>
                      </a:pPr>
                      <a:r>
                        <a:rPr lang="en-US" sz="1400" dirty="0">
                          <a:solidFill>
                            <a:schemeClr val="bg2"/>
                          </a:solidFill>
                        </a:rPr>
                        <a:t>4.7</a:t>
                      </a:r>
                      <a:endParaRPr lang="en-US" sz="1400" dirty="0">
                        <a:solidFill>
                          <a:schemeClr val="bg2"/>
                        </a:solidFill>
                        <a:latin typeface="+mn-lt"/>
                      </a:endParaRPr>
                    </a:p>
                  </a:txBody>
                  <a:tcPr marL="43398" marR="43398" marT="0" marB="0" anchor="ctr">
                    <a:lnB w="12700"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21276">
                <a:tc>
                  <a:txBody>
                    <a:bodyPr/>
                    <a:lstStyle/>
                    <a:p>
                      <a:pPr marL="0" marR="0" algn="ctr">
                        <a:lnSpc>
                          <a:spcPct val="100000"/>
                        </a:lnSpc>
                        <a:spcBef>
                          <a:spcPts val="0"/>
                        </a:spcBef>
                        <a:spcAft>
                          <a:spcPts val="0"/>
                        </a:spcAft>
                      </a:pPr>
                      <a:r>
                        <a:rPr lang="en-US" sz="1200" b="1" dirty="0">
                          <a:solidFill>
                            <a:schemeClr val="tx1"/>
                          </a:solidFill>
                          <a:effectLst/>
                        </a:rPr>
                        <a:t>300 mg</a:t>
                      </a:r>
                      <a:endParaRPr lang="en-US" sz="1200" b="1" baseline="0" dirty="0">
                        <a:solidFill>
                          <a:schemeClr val="tx1"/>
                        </a:solidFill>
                        <a:effectLst/>
                      </a:endParaRPr>
                    </a:p>
                  </a:txBody>
                  <a:tcPr marL="43398" marR="43398" marT="0" marB="0" anchor="ctr">
                    <a:solidFill>
                      <a:srgbClr val="0052A3"/>
                    </a:solidFill>
                  </a:tcP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400" dirty="0">
                          <a:solidFill>
                            <a:schemeClr val="bg2"/>
                          </a:solidFill>
                        </a:rPr>
                        <a:t>4.1</a:t>
                      </a:r>
                      <a:endParaRPr lang="en-US" sz="1400" dirty="0">
                        <a:solidFill>
                          <a:schemeClr val="bg2"/>
                        </a:solidFill>
                        <a:latin typeface="+mn-lt"/>
                      </a:endParaRPr>
                    </a:p>
                  </a:txBody>
                  <a:tcPr marL="43398" marR="4339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21276">
                <a:tc>
                  <a:txBody>
                    <a:bodyPr/>
                    <a:lstStyle/>
                    <a:p>
                      <a:pPr marL="0" marR="0" algn="ctr">
                        <a:lnSpc>
                          <a:spcPct val="100000"/>
                        </a:lnSpc>
                        <a:spcBef>
                          <a:spcPts val="0"/>
                        </a:spcBef>
                        <a:spcAft>
                          <a:spcPts val="0"/>
                        </a:spcAft>
                      </a:pPr>
                      <a:r>
                        <a:rPr lang="en-US" sz="1200" b="1" dirty="0">
                          <a:solidFill>
                            <a:schemeClr val="tx1"/>
                          </a:solidFill>
                          <a:effectLst/>
                        </a:rPr>
                        <a:t>100 mg</a:t>
                      </a:r>
                    </a:p>
                  </a:txBody>
                  <a:tcPr marL="43398" marR="43398" marT="0" marB="0" anchor="ctr">
                    <a:solidFill>
                      <a:srgbClr val="0A87EF"/>
                    </a:solidFill>
                  </a:tcP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400" dirty="0">
                          <a:solidFill>
                            <a:schemeClr val="bg2"/>
                          </a:solidFill>
                        </a:rPr>
                        <a:t>1.3</a:t>
                      </a:r>
                      <a:endParaRPr lang="en-US" sz="1400" dirty="0">
                        <a:solidFill>
                          <a:schemeClr val="bg2"/>
                        </a:solidFill>
                        <a:latin typeface="+mn-lt"/>
                      </a:endParaRPr>
                    </a:p>
                  </a:txBody>
                  <a:tcPr marL="43398" marR="43398"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21276">
                <a:tc>
                  <a:txBody>
                    <a:bodyPr/>
                    <a:lstStyle/>
                    <a:p>
                      <a:pPr marL="0" marR="0" algn="ctr">
                        <a:lnSpc>
                          <a:spcPct val="100000"/>
                        </a:lnSpc>
                        <a:spcBef>
                          <a:spcPts val="0"/>
                        </a:spcBef>
                        <a:spcAft>
                          <a:spcPts val="0"/>
                        </a:spcAft>
                      </a:pPr>
                      <a:r>
                        <a:rPr lang="en-US" sz="1200" b="1" dirty="0">
                          <a:solidFill>
                            <a:schemeClr val="tx1"/>
                          </a:solidFill>
                          <a:effectLst/>
                        </a:rPr>
                        <a:t>30 mg</a:t>
                      </a:r>
                    </a:p>
                  </a:txBody>
                  <a:tcPr marL="43398" marR="43398" marT="0" marB="0" anchor="ctr">
                    <a:lnB w="12700" cap="flat" cmpd="sng" algn="ctr">
                      <a:noFill/>
                      <a:prstDash val="solid"/>
                      <a:round/>
                      <a:headEnd type="none" w="med" len="med"/>
                      <a:tailEnd type="none" w="med" len="med"/>
                    </a:lnB>
                    <a:solidFill>
                      <a:srgbClr val="64B2FA"/>
                    </a:solidFill>
                  </a:tcPr>
                </a:tc>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400" dirty="0">
                          <a:solidFill>
                            <a:schemeClr val="bg2"/>
                          </a:solidFill>
                        </a:rPr>
                        <a:t>0.4</a:t>
                      </a:r>
                      <a:endParaRPr lang="en-US" sz="1400" dirty="0">
                        <a:solidFill>
                          <a:schemeClr val="bg2"/>
                        </a:solidFill>
                        <a:latin typeface="+mn-lt"/>
                      </a:endParaRPr>
                    </a:p>
                  </a:txBody>
                  <a:tcPr marL="43398" marR="43398" marT="0" marB="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bl>
          </a:graphicData>
        </a:graphic>
      </p:graphicFrame>
      <p:sp>
        <p:nvSpPr>
          <p:cNvPr id="20" name="Rectangle 19">
            <a:extLst>
              <a:ext uri="{FF2B5EF4-FFF2-40B4-BE49-F238E27FC236}">
                <a16:creationId xmlns:a16="http://schemas.microsoft.com/office/drawing/2014/main" id="{2E26FE00-6CD8-504D-ACE8-9B1FA1A2DD9C}"/>
              </a:ext>
            </a:extLst>
          </p:cNvPr>
          <p:cNvSpPr/>
          <p:nvPr/>
        </p:nvSpPr>
        <p:spPr>
          <a:xfrm>
            <a:off x="5967413" y="3057525"/>
            <a:ext cx="549275" cy="228600"/>
          </a:xfrm>
          <a:prstGeom prst="rect">
            <a:avLst/>
          </a:prstGeom>
        </p:spPr>
        <p:txBody>
          <a:bodyPr wrap="none">
            <a:spAutoFit/>
          </a:bodyPr>
          <a:lstStyle/>
          <a:p>
            <a:pPr defTabSz="1028736">
              <a:defRPr/>
            </a:pPr>
            <a:r>
              <a:rPr lang="en-US" sz="886" dirty="0">
                <a:solidFill>
                  <a:srgbClr val="000000"/>
                </a:solidFill>
                <a:latin typeface="Arial"/>
              </a:rPr>
              <a:t>paEC</a:t>
            </a:r>
            <a:r>
              <a:rPr lang="en-US" sz="886" baseline="-25000" dirty="0">
                <a:solidFill>
                  <a:srgbClr val="000000"/>
                </a:solidFill>
                <a:latin typeface="Arial"/>
              </a:rPr>
              <a:t>95</a:t>
            </a:r>
            <a:endParaRPr lang="en-US" sz="886" dirty="0">
              <a:solidFill>
                <a:srgbClr val="000000"/>
              </a:solidFill>
              <a:latin typeface="Arial"/>
            </a:endParaRPr>
          </a:p>
        </p:txBody>
      </p:sp>
      <p:sp>
        <p:nvSpPr>
          <p:cNvPr id="11" name="TextBox 17"/>
          <p:cNvSpPr txBox="1">
            <a:spLocks noChangeArrowheads="1"/>
          </p:cNvSpPr>
          <p:nvPr/>
        </p:nvSpPr>
        <p:spPr bwMode="auto">
          <a:xfrm>
            <a:off x="6159500" y="6172200"/>
            <a:ext cx="41179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spAutoFit/>
          </a:bodyPr>
          <a:lstStyle>
            <a:lvl1pPr defTabSz="10969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10969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10969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10969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10969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defRPr/>
            </a:pPr>
            <a:r>
              <a:rPr lang="en-US" altLang="en-US" sz="1688" dirty="0"/>
              <a:t>- Sagar et al. </a:t>
            </a:r>
            <a:r>
              <a:rPr lang="en-US" altLang="en-US" sz="1688" i="1" dirty="0"/>
              <a:t>CROI </a:t>
            </a:r>
            <a:r>
              <a:rPr lang="en-US" altLang="en-US" sz="1688" dirty="0"/>
              <a:t>2019: Abstract 141</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blackWhite">
          <a:xfrm>
            <a:off x="1530350" y="1066800"/>
            <a:ext cx="7302500" cy="4699000"/>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800"/>
          </a:p>
        </p:txBody>
      </p:sp>
      <p:sp>
        <p:nvSpPr>
          <p:cNvPr id="44035" name="Rectangle 3"/>
          <p:cNvSpPr>
            <a:spLocks noChangeArrowheads="1"/>
          </p:cNvSpPr>
          <p:nvPr/>
        </p:nvSpPr>
        <p:spPr bwMode="auto">
          <a:xfrm>
            <a:off x="12573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dirty="0">
                <a:solidFill>
                  <a:srgbClr val="FFFF00"/>
                </a:solidFill>
              </a:rPr>
              <a:t>Injectable cabotegravir</a:t>
            </a:r>
          </a:p>
          <a:p>
            <a:pPr algn="ctr">
              <a:spcBef>
                <a:spcPct val="0"/>
              </a:spcBef>
              <a:buClrTx/>
              <a:buSzTx/>
              <a:buFontTx/>
              <a:buNone/>
            </a:pPr>
            <a:r>
              <a:rPr lang="en-US" altLang="en-US" sz="4800" dirty="0">
                <a:solidFill>
                  <a:srgbClr val="FFFF00"/>
                </a:solidFill>
              </a:rPr>
              <a:t> and </a:t>
            </a:r>
            <a:r>
              <a:rPr lang="en-US" altLang="en-US" sz="4800" dirty="0" smtClean="0">
                <a:solidFill>
                  <a:srgbClr val="FFFF00"/>
                </a:solidFill>
              </a:rPr>
              <a:t>rilpivirine</a:t>
            </a:r>
            <a:endParaRPr lang="en-US" altLang="en-US" sz="4800"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714500" y="1350963"/>
            <a:ext cx="6931025" cy="3963987"/>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defRPr/>
            </a:pPr>
            <a:endParaRPr lang="en-US" altLang="en-US" sz="2363">
              <a:solidFill>
                <a:srgbClr val="FFFFFF"/>
              </a:solidFill>
            </a:endParaRPr>
          </a:p>
        </p:txBody>
      </p:sp>
      <p:sp>
        <p:nvSpPr>
          <p:cNvPr id="64515" name="Rectangle 3"/>
          <p:cNvSpPr>
            <a:spLocks noChangeArrowheads="1"/>
          </p:cNvSpPr>
          <p:nvPr/>
        </p:nvSpPr>
        <p:spPr bwMode="auto">
          <a:xfrm>
            <a:off x="1414463" y="2722563"/>
            <a:ext cx="7377112"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88" tIns="38845" rIns="77688" bIns="38845"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en-US" altLang="en-US" sz="3713" dirty="0">
                <a:solidFill>
                  <a:schemeClr val="tx2"/>
                </a:solidFill>
              </a:rPr>
              <a:t>LA/ER technologies:</a:t>
            </a:r>
          </a:p>
          <a:p>
            <a:pPr algn="ctr">
              <a:spcBef>
                <a:spcPct val="0"/>
              </a:spcBef>
              <a:buClrTx/>
              <a:buSzTx/>
              <a:buFontTx/>
              <a:buNone/>
              <a:defRPr/>
            </a:pPr>
            <a:r>
              <a:rPr lang="en-US" altLang="en-US" sz="3713" dirty="0" smtClean="0">
                <a:solidFill>
                  <a:schemeClr val="tx2"/>
                </a:solidFill>
              </a:rPr>
              <a:t>Implants</a:t>
            </a:r>
            <a:endParaRPr lang="en-US" altLang="en-US" sz="3713" dirty="0">
              <a:solidFill>
                <a:schemeClr val="tx2"/>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1371600"/>
            <a:ext cx="494665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txBox="1">
            <a:spLocks/>
          </p:cNvSpPr>
          <p:nvPr/>
        </p:nvSpPr>
        <p:spPr bwMode="auto">
          <a:xfrm>
            <a:off x="723900" y="457200"/>
            <a:ext cx="9372600" cy="69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8117" tIns="39059" rIns="78117" bIns="39059">
            <a:spAutoFit/>
          </a:bodyPr>
          <a:lstStyle>
            <a:lvl1pPr defTabSz="925513">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742950" indent="-285750" defTabSz="925513">
              <a:spcBef>
                <a:spcPct val="20000"/>
              </a:spcBef>
              <a:buClr>
                <a:schemeClr val="folHlink"/>
              </a:buClr>
              <a:buSzPct val="75000"/>
              <a:buFont typeface="Monotype Sorts" pitchFamily="2" charset="2"/>
              <a:buChar char="u"/>
              <a:defRPr sz="2300">
                <a:solidFill>
                  <a:schemeClr val="tx1"/>
                </a:solidFill>
                <a:latin typeface="Times New Roman" panose="02020603050405020304" pitchFamily="18" charset="0"/>
              </a:defRPr>
            </a:lvl2pPr>
            <a:lvl3pPr marL="1143000" indent="-228600" defTabSz="925513">
              <a:spcBef>
                <a:spcPct val="20000"/>
              </a:spcBef>
              <a:buClr>
                <a:schemeClr val="tx2"/>
              </a:buClr>
              <a:buSzPct val="65000"/>
              <a:buFont typeface="Monotype Sorts" pitchFamily="2" charset="2"/>
              <a:buChar char="F"/>
              <a:defRPr sz="2000">
                <a:solidFill>
                  <a:schemeClr val="tx1"/>
                </a:solidFill>
                <a:latin typeface="Times New Roman" panose="02020603050405020304" pitchFamily="18" charset="0"/>
              </a:defRPr>
            </a:lvl3pPr>
            <a:lvl4pPr marL="1600200" indent="-228600" defTabSz="925513">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defTabSz="925513">
              <a:spcBef>
                <a:spcPct val="20000"/>
              </a:spcBef>
              <a:buClr>
                <a:schemeClr val="tx1"/>
              </a:buClr>
              <a:buSzPct val="100000"/>
              <a:buChar char="–"/>
              <a:defRPr sz="1600">
                <a:solidFill>
                  <a:schemeClr val="tx1"/>
                </a:solidFill>
                <a:latin typeface="Times New Roman" panose="02020603050405020304" pitchFamily="18" charset="0"/>
              </a:defRPr>
            </a:lvl5pPr>
            <a:lvl6pPr marL="25146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6pPr>
            <a:lvl7pPr marL="29718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7pPr>
            <a:lvl8pPr marL="34290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8pPr>
            <a:lvl9pPr marL="38862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9pPr>
          </a:lstStyle>
          <a:p>
            <a:pPr eaLnBrk="1" hangingPunct="1">
              <a:spcBef>
                <a:spcPct val="0"/>
              </a:spcBef>
              <a:buClrTx/>
              <a:buSzTx/>
              <a:buFont typeface="Monotype Sorts" pitchFamily="2" charset="2"/>
              <a:buNone/>
              <a:defRPr/>
            </a:pPr>
            <a:r>
              <a:rPr lang="en-US" altLang="en-US" sz="4000" dirty="0">
                <a:solidFill>
                  <a:schemeClr val="tx2"/>
                </a:solidFill>
              </a:rPr>
              <a:t>LA ARV Implants – Tenofovir Alafenamide</a:t>
            </a:r>
          </a:p>
        </p:txBody>
      </p:sp>
      <p:sp>
        <p:nvSpPr>
          <p:cNvPr id="71684" name="TextBox 213"/>
          <p:cNvSpPr txBox="1">
            <a:spLocks noChangeArrowheads="1"/>
          </p:cNvSpPr>
          <p:nvPr/>
        </p:nvSpPr>
        <p:spPr bwMode="auto">
          <a:xfrm>
            <a:off x="2615223" y="5638800"/>
            <a:ext cx="7454900" cy="38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17" tIns="39059" rIns="78117" bIns="39059">
            <a:spAutoFit/>
          </a:bodyPr>
          <a:lstStyle>
            <a:lvl1pPr defTabSz="10969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10969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10969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10969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10969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defTabSz="781036">
              <a:spcBef>
                <a:spcPct val="0"/>
              </a:spcBef>
              <a:buClrTx/>
              <a:buSzTx/>
              <a:buFont typeface="Monotype Sorts" pitchFamily="2" charset="2"/>
              <a:buNone/>
              <a:defRPr/>
            </a:pPr>
            <a:r>
              <a:rPr lang="en-US" altLang="ja-JP" sz="2000" dirty="0">
                <a:ea typeface="ＭＳ Ｐゴシック" panose="020B0600070205080204" pitchFamily="34" charset="-128"/>
              </a:rPr>
              <a:t>M Gunawardana et al., </a:t>
            </a:r>
            <a:r>
              <a:rPr lang="en-US" altLang="ja-JP" sz="2000" i="1" dirty="0">
                <a:ea typeface="ＭＳ Ｐゴシック" panose="020B0600070205080204" pitchFamily="34" charset="-128"/>
              </a:rPr>
              <a:t>Antimicrob Agents Chemother </a:t>
            </a:r>
            <a:r>
              <a:rPr lang="en-US" altLang="ja-JP" sz="2000" dirty="0">
                <a:ea typeface="ＭＳ Ｐゴシック" panose="020B0600070205080204" pitchFamily="34" charset="-128"/>
              </a:rPr>
              <a:t>2015; 59: 3913</a:t>
            </a: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76400"/>
            <a:ext cx="43402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3"/>
          <p:cNvSpPr txBox="1">
            <a:spLocks noChangeArrowheads="1"/>
          </p:cNvSpPr>
          <p:nvPr/>
        </p:nvSpPr>
        <p:spPr bwMode="auto">
          <a:xfrm>
            <a:off x="2615223" y="5638800"/>
            <a:ext cx="7454900" cy="38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17" tIns="39059" rIns="78117" bIns="39059">
            <a:spAutoFit/>
          </a:bodyPr>
          <a:lstStyle>
            <a:lvl1pPr defTabSz="10969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10969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10969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10969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10969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10969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defTabSz="781036">
              <a:spcBef>
                <a:spcPct val="0"/>
              </a:spcBef>
              <a:buClrTx/>
              <a:buSzTx/>
              <a:buFont typeface="Monotype Sorts" pitchFamily="2" charset="2"/>
              <a:buNone/>
              <a:defRPr/>
            </a:pPr>
            <a:r>
              <a:rPr lang="en-US" altLang="ja-JP" sz="2000" dirty="0">
                <a:ea typeface="ＭＳ Ｐゴシック" panose="020B0600070205080204" pitchFamily="34" charset="-128"/>
              </a:rPr>
              <a:t>M Gunawardana et al., </a:t>
            </a:r>
            <a:r>
              <a:rPr lang="en-US" altLang="ja-JP" sz="2000" i="1" dirty="0">
                <a:ea typeface="ＭＳ Ｐゴシック" panose="020B0600070205080204" pitchFamily="34" charset="-128"/>
              </a:rPr>
              <a:t>Antimicrob Agents Chemother </a:t>
            </a:r>
            <a:r>
              <a:rPr lang="en-US" altLang="ja-JP" sz="2000" dirty="0">
                <a:ea typeface="ＭＳ Ｐゴシック" panose="020B0600070205080204" pitchFamily="34" charset="-128"/>
              </a:rPr>
              <a:t>2015; 59: 3913</a:t>
            </a:r>
          </a:p>
        </p:txBody>
      </p:sp>
      <p:sp>
        <p:nvSpPr>
          <p:cNvPr id="7" name="Title 1"/>
          <p:cNvSpPr txBox="1">
            <a:spLocks/>
          </p:cNvSpPr>
          <p:nvPr/>
        </p:nvSpPr>
        <p:spPr bwMode="auto">
          <a:xfrm>
            <a:off x="720969" y="568074"/>
            <a:ext cx="9372600" cy="69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8117" tIns="39059" rIns="78117" bIns="39059">
            <a:spAutoFit/>
          </a:bodyPr>
          <a:lstStyle>
            <a:lvl1pPr defTabSz="925513">
              <a:spcBef>
                <a:spcPct val="20000"/>
              </a:spcBef>
              <a:buClr>
                <a:schemeClr val="tx2"/>
              </a:buClr>
              <a:buSzPct val="75000"/>
              <a:buFont typeface="Monotype Sorts" pitchFamily="2" charset="2"/>
              <a:buChar char="n"/>
              <a:defRPr sz="2700">
                <a:solidFill>
                  <a:schemeClr val="tx1"/>
                </a:solidFill>
                <a:latin typeface="Times New Roman" panose="02020603050405020304" pitchFamily="18" charset="0"/>
              </a:defRPr>
            </a:lvl1pPr>
            <a:lvl2pPr marL="742950" indent="-285750" defTabSz="925513">
              <a:spcBef>
                <a:spcPct val="20000"/>
              </a:spcBef>
              <a:buClr>
                <a:schemeClr val="folHlink"/>
              </a:buClr>
              <a:buSzPct val="75000"/>
              <a:buFont typeface="Monotype Sorts" pitchFamily="2" charset="2"/>
              <a:buChar char="u"/>
              <a:defRPr sz="2300">
                <a:solidFill>
                  <a:schemeClr val="tx1"/>
                </a:solidFill>
                <a:latin typeface="Times New Roman" panose="02020603050405020304" pitchFamily="18" charset="0"/>
              </a:defRPr>
            </a:lvl2pPr>
            <a:lvl3pPr marL="1143000" indent="-228600" defTabSz="925513">
              <a:spcBef>
                <a:spcPct val="20000"/>
              </a:spcBef>
              <a:buClr>
                <a:schemeClr val="tx2"/>
              </a:buClr>
              <a:buSzPct val="65000"/>
              <a:buFont typeface="Monotype Sorts" pitchFamily="2" charset="2"/>
              <a:buChar char="F"/>
              <a:defRPr sz="2000">
                <a:solidFill>
                  <a:schemeClr val="tx1"/>
                </a:solidFill>
                <a:latin typeface="Times New Roman" panose="02020603050405020304" pitchFamily="18" charset="0"/>
              </a:defRPr>
            </a:lvl3pPr>
            <a:lvl4pPr marL="1600200" indent="-228600" defTabSz="925513">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defTabSz="925513">
              <a:spcBef>
                <a:spcPct val="20000"/>
              </a:spcBef>
              <a:buClr>
                <a:schemeClr val="tx1"/>
              </a:buClr>
              <a:buSzPct val="100000"/>
              <a:buChar char="–"/>
              <a:defRPr sz="1600">
                <a:solidFill>
                  <a:schemeClr val="tx1"/>
                </a:solidFill>
                <a:latin typeface="Times New Roman" panose="02020603050405020304" pitchFamily="18" charset="0"/>
              </a:defRPr>
            </a:lvl5pPr>
            <a:lvl6pPr marL="25146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6pPr>
            <a:lvl7pPr marL="29718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7pPr>
            <a:lvl8pPr marL="34290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8pPr>
            <a:lvl9pPr marL="3886200" indent="-228600" defTabSz="925513" eaLnBrk="0" fontAlgn="base" hangingPunct="0">
              <a:spcBef>
                <a:spcPct val="20000"/>
              </a:spcBef>
              <a:spcAft>
                <a:spcPct val="0"/>
              </a:spcAft>
              <a:buClr>
                <a:schemeClr val="tx1"/>
              </a:buClr>
              <a:buSzPct val="100000"/>
              <a:buChar char="–"/>
              <a:defRPr sz="1600">
                <a:solidFill>
                  <a:schemeClr val="tx1"/>
                </a:solidFill>
                <a:latin typeface="Times New Roman" panose="02020603050405020304" pitchFamily="18" charset="0"/>
              </a:defRPr>
            </a:lvl9pPr>
          </a:lstStyle>
          <a:p>
            <a:pPr eaLnBrk="1" hangingPunct="1">
              <a:spcBef>
                <a:spcPct val="0"/>
              </a:spcBef>
              <a:buClrTx/>
              <a:buSzTx/>
              <a:buFont typeface="Monotype Sorts" pitchFamily="2" charset="2"/>
              <a:buNone/>
              <a:defRPr/>
            </a:pPr>
            <a:r>
              <a:rPr lang="en-US" altLang="en-US" sz="4000" dirty="0">
                <a:solidFill>
                  <a:schemeClr val="tx2"/>
                </a:solidFill>
              </a:rPr>
              <a:t>LA ARV Implants – Tenofovir Alafenamide</a:t>
            </a:r>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714500" y="1350963"/>
            <a:ext cx="6931025" cy="3963987"/>
          </a:xfrm>
          <a:prstGeom prst="rect">
            <a:avLst/>
          </a:prstGeom>
          <a:solidFill>
            <a:schemeClr val="bg1"/>
          </a:solidFill>
          <a:ln w="101600">
            <a:solidFill>
              <a:srgbClr val="FF33FF"/>
            </a:solidFill>
            <a:miter lim="800000"/>
            <a:headEnd/>
            <a:tailEnd/>
          </a:ln>
          <a:effectLst>
            <a:outerShdw dist="107763" dir="2700000" algn="ctr" rotWithShape="0">
              <a:schemeClr val="bg2"/>
            </a:outerShdw>
          </a:effec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defRPr/>
            </a:pPr>
            <a:endParaRPr lang="en-US" altLang="en-US" sz="2363"/>
          </a:p>
        </p:txBody>
      </p:sp>
      <p:sp>
        <p:nvSpPr>
          <p:cNvPr id="80899" name="Rectangle 3"/>
          <p:cNvSpPr>
            <a:spLocks noChangeArrowheads="1"/>
          </p:cNvSpPr>
          <p:nvPr/>
        </p:nvSpPr>
        <p:spPr bwMode="auto">
          <a:xfrm>
            <a:off x="1454150" y="3043238"/>
            <a:ext cx="73787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88" tIns="38845" rIns="77688" bIns="38845"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en-US" altLang="en-US" sz="3713" dirty="0" smtClean="0">
                <a:solidFill>
                  <a:schemeClr val="tx2"/>
                </a:solidFill>
              </a:rPr>
              <a:t>LA/ER </a:t>
            </a:r>
            <a:r>
              <a:rPr lang="en-US" altLang="en-US" sz="3713" dirty="0">
                <a:solidFill>
                  <a:schemeClr val="tx2"/>
                </a:solidFill>
              </a:rPr>
              <a:t>technologies:</a:t>
            </a:r>
          </a:p>
          <a:p>
            <a:pPr algn="ctr">
              <a:spcBef>
                <a:spcPct val="0"/>
              </a:spcBef>
              <a:buClrTx/>
              <a:buSzTx/>
              <a:buFontTx/>
              <a:buNone/>
              <a:defRPr/>
            </a:pPr>
            <a:r>
              <a:rPr lang="en-US" altLang="en-US" sz="3713" dirty="0">
                <a:solidFill>
                  <a:schemeClr val="tx2"/>
                </a:solidFill>
              </a:rPr>
              <a:t>Transdermal drug delivery?</a:t>
            </a:r>
          </a:p>
          <a:p>
            <a:pPr algn="ctr">
              <a:spcBef>
                <a:spcPct val="0"/>
              </a:spcBef>
              <a:buClrTx/>
              <a:buSzTx/>
              <a:buFontTx/>
              <a:buNone/>
              <a:defRPr/>
            </a:pPr>
            <a:r>
              <a:rPr lang="en-US" altLang="en-US" sz="3713" dirty="0">
                <a:solidFill>
                  <a:schemeClr val="tx2"/>
                </a:solidFill>
              </a:rPr>
              <a:t>Microneedles</a:t>
            </a:r>
            <a:br>
              <a:rPr lang="en-US" altLang="en-US" sz="3713" dirty="0">
                <a:solidFill>
                  <a:schemeClr val="tx2"/>
                </a:solidFill>
              </a:rPr>
            </a:br>
            <a:endParaRPr lang="en-US" altLang="en-US" sz="3713" dirty="0">
              <a:solidFill>
                <a:schemeClr val="tx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6"/>
          <p:cNvSpPr txBox="1">
            <a:spLocks noChangeArrowheads="1"/>
          </p:cNvSpPr>
          <p:nvPr/>
        </p:nvSpPr>
        <p:spPr bwMode="auto">
          <a:xfrm>
            <a:off x="5722938" y="5872163"/>
            <a:ext cx="3467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defRPr/>
            </a:pPr>
            <a:r>
              <a:rPr lang="en-US" altLang="en-US" sz="1688"/>
              <a:t>- Vora LK et al. </a:t>
            </a:r>
            <a:r>
              <a:rPr lang="en-US" altLang="en-US" sz="1688" i="1"/>
              <a:t>J Contr Release </a:t>
            </a:r>
            <a:r>
              <a:rPr lang="en-US" altLang="en-US" sz="1688"/>
              <a:t>2017</a:t>
            </a:r>
          </a:p>
        </p:txBody>
      </p:sp>
      <p:pic>
        <p:nvPicPr>
          <p:cNvPr id="645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534988"/>
            <a:ext cx="77501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285875" y="304800"/>
            <a:ext cx="8743950" cy="1143000"/>
          </a:xfrm>
        </p:spPr>
        <p:txBody>
          <a:bodyPr/>
          <a:lstStyle/>
          <a:p>
            <a:r>
              <a:rPr lang="en-US" altLang="en-US" dirty="0" smtClean="0"/>
              <a:t>What is it like to wear a microneedle patch?</a:t>
            </a:r>
          </a:p>
        </p:txBody>
      </p:sp>
      <p:pic>
        <p:nvPicPr>
          <p:cNvPr id="655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43275" y="1885950"/>
            <a:ext cx="3232150" cy="4310063"/>
          </a:xfrm>
        </p:spPr>
      </p:pic>
      <p:cxnSp>
        <p:nvCxnSpPr>
          <p:cNvPr id="5" name="Straight Connector 4"/>
          <p:cNvCxnSpPr/>
          <p:nvPr/>
        </p:nvCxnSpPr>
        <p:spPr>
          <a:xfrm>
            <a:off x="1285875" y="1757363"/>
            <a:ext cx="77152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333500" y="1676400"/>
            <a:ext cx="3794125" cy="96361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3038" kern="0" dirty="0"/>
              <a:t>Estimated cabotegravir concentrations after applying a 30-60 cm</a:t>
            </a:r>
            <a:r>
              <a:rPr lang="en-US" altLang="en-US" sz="3038" kern="0" baseline="30000" dirty="0"/>
              <a:t>2</a:t>
            </a:r>
            <a:r>
              <a:rPr lang="en-US" altLang="en-US" sz="3038" kern="0" dirty="0"/>
              <a:t> microneedle patch (adults) </a:t>
            </a:r>
          </a:p>
        </p:txBody>
      </p:sp>
      <p:sp>
        <p:nvSpPr>
          <p:cNvPr id="86019" name="TextBox 6"/>
          <p:cNvSpPr txBox="1">
            <a:spLocks noChangeArrowheads="1"/>
          </p:cNvSpPr>
          <p:nvPr/>
        </p:nvSpPr>
        <p:spPr bwMode="auto">
          <a:xfrm>
            <a:off x="1592934" y="4267200"/>
            <a:ext cx="3275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defRPr/>
            </a:pPr>
            <a:r>
              <a:rPr lang="en-US" altLang="en-US" sz="2400" dirty="0"/>
              <a:t>- Rajoli et al. </a:t>
            </a:r>
            <a:r>
              <a:rPr lang="en-US" altLang="en-US" sz="2400" i="1" dirty="0"/>
              <a:t>CROI 2018</a:t>
            </a:r>
            <a:endParaRPr lang="en-US" altLang="en-US" sz="2400" dirty="0"/>
          </a:p>
        </p:txBody>
      </p:sp>
      <p:pic>
        <p:nvPicPr>
          <p:cNvPr id="665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57200"/>
            <a:ext cx="4722812"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85875" y="533400"/>
            <a:ext cx="8743950" cy="1143000"/>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t>
            </a:r>
            <a:r>
              <a:rPr lang="en-US" altLang="en-US" sz="3206" dirty="0" smtClean="0">
                <a:ea typeface="ＭＳ Ｐゴシック" panose="020B0600070205080204" pitchFamily="34" charset="-128"/>
              </a:rPr>
              <a:t>adolescents:</a:t>
            </a:r>
            <a:br>
              <a:rPr lang="en-US" altLang="en-US" sz="3206" dirty="0" smtClean="0">
                <a:ea typeface="ＭＳ Ｐゴシック" panose="020B0600070205080204" pitchFamily="34" charset="-128"/>
              </a:rPr>
            </a:br>
            <a:r>
              <a:rPr lang="en-US" altLang="en-US" sz="3206" u="sng" dirty="0" smtClean="0">
                <a:ea typeface="ＭＳ Ｐゴシック" panose="020B0600070205080204" pitchFamily="34" charset="-128"/>
              </a:rPr>
              <a:t>Results of a Consensus Conference, November, 2017</a:t>
            </a:r>
            <a:endParaRPr lang="en-US" altLang="en-US" sz="3206" u="sng" dirty="0">
              <a:ea typeface="ＭＳ Ｐゴシック" panose="020B0600070205080204" pitchFamily="34" charset="-128"/>
            </a:endParaRPr>
          </a:p>
        </p:txBody>
      </p:sp>
      <p:sp>
        <p:nvSpPr>
          <p:cNvPr id="2" name="Content Placeholder 1"/>
          <p:cNvSpPr>
            <a:spLocks noGrp="1"/>
          </p:cNvSpPr>
          <p:nvPr>
            <p:ph sz="half" idx="1"/>
          </p:nvPr>
        </p:nvSpPr>
        <p:spPr>
          <a:xfrm>
            <a:off x="1353283" y="2209800"/>
            <a:ext cx="4295775" cy="4114800"/>
          </a:xfrm>
        </p:spPr>
        <p:txBody>
          <a:bodyPr/>
          <a:lstStyle/>
          <a:p>
            <a:r>
              <a:rPr lang="en-US" dirty="0" smtClean="0"/>
              <a:t>Sharon Nachman</a:t>
            </a:r>
          </a:p>
          <a:p>
            <a:r>
              <a:rPr lang="en-US" dirty="0"/>
              <a:t>Elaine Abrams</a:t>
            </a:r>
          </a:p>
          <a:p>
            <a:r>
              <a:rPr lang="en-US" dirty="0" smtClean="0"/>
              <a:t>Claire Townsend</a:t>
            </a:r>
          </a:p>
          <a:p>
            <a:r>
              <a:rPr lang="en-US" dirty="0" err="1" smtClean="0"/>
              <a:t>Moherndren</a:t>
            </a:r>
            <a:r>
              <a:rPr lang="en-US" dirty="0" smtClean="0"/>
              <a:t> </a:t>
            </a:r>
            <a:r>
              <a:rPr lang="en-US" dirty="0"/>
              <a:t>Archary </a:t>
            </a:r>
            <a:endParaRPr lang="en-US" dirty="0" smtClean="0"/>
          </a:p>
          <a:p>
            <a:r>
              <a:rPr lang="en-US" dirty="0"/>
              <a:t>Edmund </a:t>
            </a:r>
            <a:r>
              <a:rPr lang="en-US" dirty="0" err="1"/>
              <a:t>Capparelli</a:t>
            </a:r>
            <a:r>
              <a:rPr lang="en-US" dirty="0"/>
              <a:t> </a:t>
            </a:r>
            <a:endParaRPr lang="en-US" dirty="0" smtClean="0"/>
          </a:p>
          <a:p>
            <a:r>
              <a:rPr lang="en-US" dirty="0" smtClean="0"/>
              <a:t>Polly Clayden</a:t>
            </a:r>
          </a:p>
          <a:p>
            <a:r>
              <a:rPr lang="en-US" dirty="0"/>
              <a:t>Shahin Lockman </a:t>
            </a:r>
            <a:endParaRPr lang="en-US" dirty="0" smtClean="0"/>
          </a:p>
        </p:txBody>
      </p:sp>
      <p:sp>
        <p:nvSpPr>
          <p:cNvPr id="3" name="Content Placeholder 2"/>
          <p:cNvSpPr>
            <a:spLocks noGrp="1"/>
          </p:cNvSpPr>
          <p:nvPr>
            <p:ph sz="half" idx="2"/>
          </p:nvPr>
        </p:nvSpPr>
        <p:spPr>
          <a:xfrm>
            <a:off x="5734050" y="2209800"/>
            <a:ext cx="4295775" cy="4114800"/>
          </a:xfrm>
        </p:spPr>
        <p:txBody>
          <a:bodyPr/>
          <a:lstStyle/>
          <a:p>
            <a:r>
              <a:rPr lang="en-US" dirty="0"/>
              <a:t>Mark Mirochnick </a:t>
            </a:r>
          </a:p>
          <a:p>
            <a:r>
              <a:rPr lang="en-US" dirty="0" smtClean="0"/>
              <a:t>Kenneth </a:t>
            </a:r>
            <a:r>
              <a:rPr lang="en-US" dirty="0"/>
              <a:t>Mayer </a:t>
            </a:r>
            <a:endParaRPr lang="en-US" dirty="0" smtClean="0"/>
          </a:p>
          <a:p>
            <a:r>
              <a:rPr lang="en-US" dirty="0" smtClean="0"/>
              <a:t>Jane McKenzie-White</a:t>
            </a:r>
          </a:p>
          <a:p>
            <a:r>
              <a:rPr lang="en-US" dirty="0"/>
              <a:t>Patrick Jean-Philippe </a:t>
            </a:r>
            <a:endParaRPr lang="en-US" dirty="0" smtClean="0"/>
          </a:p>
          <a:p>
            <a:r>
              <a:rPr lang="en-US" dirty="0" smtClean="0"/>
              <a:t>Kimberly Struble</a:t>
            </a:r>
          </a:p>
          <a:p>
            <a:r>
              <a:rPr lang="en-US" dirty="0"/>
              <a:t>Heather Watts </a:t>
            </a:r>
            <a:endParaRPr lang="en-US" dirty="0" smtClean="0"/>
          </a:p>
          <a:p>
            <a:r>
              <a:rPr lang="en-US" dirty="0" smtClean="0"/>
              <a:t>Charles </a:t>
            </a:r>
            <a:r>
              <a:rPr lang="en-US" dirty="0"/>
              <a:t>Flexner </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 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61119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1" y="228600"/>
            <a:ext cx="7848600" cy="964406"/>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adolescents</a:t>
            </a:r>
          </a:p>
        </p:txBody>
      </p:sp>
      <p:sp>
        <p:nvSpPr>
          <p:cNvPr id="8195" name="Content Placeholder 2"/>
          <p:cNvSpPr>
            <a:spLocks noGrp="1"/>
          </p:cNvSpPr>
          <p:nvPr>
            <p:ph idx="1"/>
          </p:nvPr>
        </p:nvSpPr>
        <p:spPr>
          <a:xfrm>
            <a:off x="1257300" y="1524000"/>
            <a:ext cx="8763000" cy="5029200"/>
          </a:xfrm>
        </p:spPr>
        <p:txBody>
          <a:bodyPr>
            <a:normAutofit/>
          </a:bodyPr>
          <a:lstStyle/>
          <a:p>
            <a:pPr marL="0" indent="0">
              <a:buNone/>
              <a:defRPr/>
            </a:pPr>
            <a:r>
              <a:rPr lang="en-US" sz="2447" u="sng" dirty="0">
                <a:ea typeface="MS PGothic" pitchFamily="34" charset="-128"/>
              </a:rPr>
              <a:t>Neonates</a:t>
            </a:r>
          </a:p>
          <a:p>
            <a:pPr>
              <a:defRPr/>
            </a:pPr>
            <a:r>
              <a:rPr lang="en-US" sz="2447" dirty="0" smtClean="0">
                <a:ea typeface="MS PGothic" pitchFamily="34" charset="-128"/>
              </a:rPr>
              <a:t>Neonatal </a:t>
            </a:r>
            <a:r>
              <a:rPr lang="en-US" sz="2447" dirty="0">
                <a:ea typeface="MS PGothic" pitchFamily="34" charset="-128"/>
              </a:rPr>
              <a:t>“washout studies” describing the disappearance in the newborn of drug present at birth following in utero exposure are necessary, followed by dosing studies to describe safety and pharmacology in neonates and young infants in order to allow use of novel formulations for neonatal/young infant prophylaxis and early treatment. </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11680319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1" y="228600"/>
            <a:ext cx="7848600" cy="964406"/>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adolescents</a:t>
            </a:r>
          </a:p>
        </p:txBody>
      </p:sp>
      <p:sp>
        <p:nvSpPr>
          <p:cNvPr id="8195" name="Content Placeholder 2"/>
          <p:cNvSpPr>
            <a:spLocks noGrp="1"/>
          </p:cNvSpPr>
          <p:nvPr>
            <p:ph idx="1"/>
          </p:nvPr>
        </p:nvSpPr>
        <p:spPr>
          <a:xfrm>
            <a:off x="1257300" y="1524000"/>
            <a:ext cx="8763000" cy="5029200"/>
          </a:xfrm>
        </p:spPr>
        <p:txBody>
          <a:bodyPr>
            <a:normAutofit/>
          </a:bodyPr>
          <a:lstStyle/>
          <a:p>
            <a:pPr marL="0" indent="0">
              <a:buNone/>
              <a:defRPr/>
            </a:pPr>
            <a:r>
              <a:rPr lang="en-US" sz="2447" u="sng" dirty="0">
                <a:ea typeface="MS PGothic" pitchFamily="34" charset="-128"/>
              </a:rPr>
              <a:t>Children (</a:t>
            </a:r>
            <a:r>
              <a:rPr lang="en-US" sz="2447" u="sng" dirty="0" smtClean="0">
                <a:ea typeface="MS PGothic" pitchFamily="34" charset="-128"/>
              </a:rPr>
              <a:t>pre-adolescence)</a:t>
            </a:r>
          </a:p>
          <a:p>
            <a:pPr>
              <a:defRPr/>
            </a:pPr>
            <a:r>
              <a:rPr lang="en-US" sz="2447" dirty="0" smtClean="0">
                <a:ea typeface="MS PGothic" pitchFamily="34" charset="-128"/>
              </a:rPr>
              <a:t>Protocols </a:t>
            </a:r>
            <a:r>
              <a:rPr lang="en-US" sz="2447" dirty="0">
                <a:ea typeface="MS PGothic" pitchFamily="34" charset="-128"/>
              </a:rPr>
              <a:t>for trials of LA/ER formulations in children should be developed alongside adult trials, and pediatric studies should be initiated as soon as early safety data from adult trials </a:t>
            </a:r>
            <a:r>
              <a:rPr lang="en-US" sz="2447" dirty="0" smtClean="0">
                <a:ea typeface="MS PGothic" pitchFamily="34" charset="-128"/>
              </a:rPr>
              <a:t>are </a:t>
            </a:r>
            <a:r>
              <a:rPr lang="en-US" sz="2447" dirty="0">
                <a:ea typeface="MS PGothic" pitchFamily="34" charset="-128"/>
              </a:rPr>
              <a:t>released. </a:t>
            </a:r>
            <a:endParaRPr lang="en-US" sz="2447" dirty="0" smtClean="0">
              <a:ea typeface="MS PGothic" pitchFamily="34" charset="-128"/>
            </a:endParaRPr>
          </a:p>
          <a:p>
            <a:pPr>
              <a:defRPr/>
            </a:pPr>
            <a:r>
              <a:rPr lang="en-US" sz="2447" dirty="0" smtClean="0">
                <a:ea typeface="MS PGothic" pitchFamily="34" charset="-128"/>
              </a:rPr>
              <a:t>Pediatric </a:t>
            </a:r>
            <a:r>
              <a:rPr lang="en-US" sz="2447" dirty="0">
                <a:ea typeface="MS PGothic" pitchFamily="34" charset="-128"/>
              </a:rPr>
              <a:t>clinical trials should simultaneously </a:t>
            </a:r>
            <a:r>
              <a:rPr lang="en-US" sz="2447" dirty="0" smtClean="0">
                <a:ea typeface="MS PGothic" pitchFamily="34" charset="-128"/>
              </a:rPr>
              <a:t>enroll </a:t>
            </a:r>
            <a:r>
              <a:rPr lang="en-US" sz="2447" dirty="0">
                <a:ea typeface="MS PGothic" pitchFamily="34" charset="-128"/>
              </a:rPr>
              <a:t>all pediatric age/weight </a:t>
            </a:r>
            <a:r>
              <a:rPr lang="en-US" sz="2447" dirty="0" smtClean="0">
                <a:ea typeface="MS PGothic" pitchFamily="34" charset="-128"/>
              </a:rPr>
              <a:t>cohorts, </a:t>
            </a:r>
            <a:r>
              <a:rPr lang="en-US" sz="2447" dirty="0">
                <a:ea typeface="MS PGothic" pitchFamily="34" charset="-128"/>
              </a:rPr>
              <a:t>rather than sequentially enrolling cohorts of decreasing age or </a:t>
            </a:r>
            <a:r>
              <a:rPr lang="en-US" sz="2447" dirty="0" smtClean="0">
                <a:ea typeface="MS PGothic" pitchFamily="34" charset="-128"/>
              </a:rPr>
              <a:t>size.</a:t>
            </a:r>
          </a:p>
          <a:p>
            <a:pPr>
              <a:defRPr/>
            </a:pPr>
            <a:r>
              <a:rPr lang="en-US" sz="2447" dirty="0" smtClean="0">
                <a:ea typeface="MS PGothic" pitchFamily="34" charset="-128"/>
              </a:rPr>
              <a:t>Long-acting </a:t>
            </a:r>
            <a:r>
              <a:rPr lang="en-US" sz="2447" dirty="0">
                <a:ea typeface="MS PGothic" pitchFamily="34" charset="-128"/>
              </a:rPr>
              <a:t>formulations for children should be harmonized across weight bands. </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3765457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a:extLst>
              <a:ext uri="{FF2B5EF4-FFF2-40B4-BE49-F238E27FC236}">
                <a16:creationId xmlns:a16="http://schemas.microsoft.com/office/drawing/2014/main" id="{19E849F3-7C42-4A1C-A7C7-406305AFBD30}"/>
              </a:ext>
            </a:extLst>
          </p:cNvPr>
          <p:cNvSpPr>
            <a:spLocks noGrp="1"/>
          </p:cNvSpPr>
          <p:nvPr>
            <p:ph type="body" sz="quarter" idx="11"/>
          </p:nvPr>
        </p:nvSpPr>
        <p:spPr>
          <a:xfrm>
            <a:off x="942975" y="5827966"/>
            <a:ext cx="7972425" cy="725234"/>
          </a:xfrm>
        </p:spPr>
        <p:txBody>
          <a:bodyPr/>
          <a:lstStyle/>
          <a:p>
            <a:pPr lvl="0"/>
            <a:r>
              <a:rPr lang="en-US" sz="1000" baseline="30000" dirty="0"/>
              <a:t>1</a:t>
            </a:r>
            <a:r>
              <a:rPr lang="en-US" sz="1000" dirty="0"/>
              <a:t>University of Nebraska Medical Center, Omaha, NE, United States; </a:t>
            </a:r>
            <a:r>
              <a:rPr lang="en-US" sz="1000" baseline="30000" dirty="0"/>
              <a:t>2</a:t>
            </a:r>
            <a:r>
              <a:rPr lang="en-US" sz="1000" dirty="0"/>
              <a:t>University of Guadalajara, Guadalajara, Mexico; </a:t>
            </a:r>
            <a:br>
              <a:rPr lang="en-US" sz="1000" dirty="0"/>
            </a:br>
            <a:r>
              <a:rPr lang="en-US" sz="1000" baseline="30000" dirty="0"/>
              <a:t>3</a:t>
            </a:r>
            <a:r>
              <a:rPr lang="en-US" sz="1000" dirty="0"/>
              <a:t>Broward Health Medical Center, Fort Lauderdale, FL, United States; </a:t>
            </a:r>
            <a:r>
              <a:rPr lang="en-US" sz="1000" baseline="30000" dirty="0"/>
              <a:t>4</a:t>
            </a:r>
            <a:r>
              <a:rPr lang="en-US" sz="1000" dirty="0"/>
              <a:t>Fatebenefratelli Sacco Hospital, Milan, Italy; </a:t>
            </a:r>
            <a:br>
              <a:rPr lang="en-US" sz="1000" dirty="0"/>
            </a:br>
            <a:r>
              <a:rPr lang="en-US" sz="1000" baseline="30000" dirty="0"/>
              <a:t>5</a:t>
            </a:r>
            <a:r>
              <a:rPr lang="en-US" sz="1000" dirty="0"/>
              <a:t>Center for Infectious Diseases, ZIBP, Berlin, Germany; </a:t>
            </a:r>
            <a:r>
              <a:rPr lang="en-US" sz="1000" baseline="30000" dirty="0"/>
              <a:t>6</a:t>
            </a:r>
            <a:r>
              <a:rPr lang="en-US" sz="1000" dirty="0"/>
              <a:t>Hospital General Universitario de Elche, Alicante, Spain; </a:t>
            </a:r>
            <a:r>
              <a:rPr lang="en-US" sz="1000" baseline="30000" dirty="0"/>
              <a:t>7</a:t>
            </a:r>
            <a:r>
              <a:rPr lang="en-US" sz="1000" dirty="0"/>
              <a:t>Maxwell Centre, Durban, South Africa; </a:t>
            </a:r>
            <a:r>
              <a:rPr lang="en-US" sz="1000" baseline="30000" dirty="0"/>
              <a:t>8</a:t>
            </a:r>
            <a:r>
              <a:rPr lang="en-US" sz="1000" dirty="0"/>
              <a:t>Central Research Institute of Epidemiology, Moscow, Russian Federation; </a:t>
            </a:r>
            <a:r>
              <a:rPr lang="en-US" sz="1000" baseline="30000" dirty="0"/>
              <a:t>9</a:t>
            </a:r>
            <a:r>
              <a:rPr lang="en-US" sz="1000" dirty="0"/>
              <a:t>ViiV Healthcare, Research Triangle Park, NC, United States; </a:t>
            </a:r>
            <a:br>
              <a:rPr lang="en-US" sz="1000" dirty="0"/>
            </a:br>
            <a:r>
              <a:rPr lang="en-US" sz="1000" baseline="30000" dirty="0"/>
              <a:t>10</a:t>
            </a:r>
            <a:r>
              <a:rPr lang="en-US" sz="1000" dirty="0"/>
              <a:t>GlaxoSmithKline, Mississauga, ON, Canada; </a:t>
            </a:r>
            <a:r>
              <a:rPr lang="en-US" sz="1000" baseline="30000" dirty="0"/>
              <a:t>11</a:t>
            </a:r>
            <a:r>
              <a:rPr lang="en-US" sz="1000" dirty="0"/>
              <a:t>Janssen Research and Development, Beerse, Belgium</a:t>
            </a:r>
          </a:p>
        </p:txBody>
      </p:sp>
      <p:sp>
        <p:nvSpPr>
          <p:cNvPr id="3074" name="Title 1">
            <a:extLst>
              <a:ext uri="{FF2B5EF4-FFF2-40B4-BE49-F238E27FC236}">
                <a16:creationId xmlns:a16="http://schemas.microsoft.com/office/drawing/2014/main" id="{12B68F3E-0E1A-4A5C-83CE-A55EB6B38ABC}"/>
              </a:ext>
            </a:extLst>
          </p:cNvPr>
          <p:cNvSpPr>
            <a:spLocks noGrp="1"/>
          </p:cNvSpPr>
          <p:nvPr>
            <p:ph type="ctrTitle"/>
          </p:nvPr>
        </p:nvSpPr>
        <p:spPr>
          <a:xfrm>
            <a:off x="626680" y="2185513"/>
            <a:ext cx="7620982" cy="1648868"/>
          </a:xfrm>
        </p:spPr>
        <p:txBody>
          <a:bodyPr>
            <a:normAutofit fontScale="90000"/>
          </a:bodyPr>
          <a:lstStyle/>
          <a:p>
            <a:r>
              <a:rPr lang="en-US" dirty="0">
                <a:solidFill>
                  <a:schemeClr val="tx1"/>
                </a:solidFill>
              </a:rPr>
              <a:t>LONG-ACTING CABOTEGRAVIR + RILPIVIRINE FOR MAINTENANCE THERAPY: </a:t>
            </a:r>
            <a:br>
              <a:rPr lang="en-US" dirty="0">
                <a:solidFill>
                  <a:schemeClr val="tx1"/>
                </a:solidFill>
              </a:rPr>
            </a:br>
            <a:r>
              <a:rPr lang="en-US" dirty="0">
                <a:solidFill>
                  <a:schemeClr val="tx1"/>
                </a:solidFill>
              </a:rPr>
              <a:t>ATLAS WEEK 48 RESULTS</a:t>
            </a:r>
            <a:endParaRPr lang="en-US" altLang="en-US" dirty="0">
              <a:solidFill>
                <a:schemeClr val="tx1"/>
              </a:solidFill>
            </a:endParaRPr>
          </a:p>
        </p:txBody>
      </p:sp>
      <p:sp>
        <p:nvSpPr>
          <p:cNvPr id="13316" name="Text Placeholder 8">
            <a:extLst>
              <a:ext uri="{FF2B5EF4-FFF2-40B4-BE49-F238E27FC236}">
                <a16:creationId xmlns:a16="http://schemas.microsoft.com/office/drawing/2014/main" id="{A5FF2CDD-3D27-4FD6-84BF-3BA550CBABB1}"/>
              </a:ext>
            </a:extLst>
          </p:cNvPr>
          <p:cNvSpPr>
            <a:spLocks noGrp="1"/>
          </p:cNvSpPr>
          <p:nvPr>
            <p:ph type="subTitle" idx="1"/>
          </p:nvPr>
        </p:nvSpPr>
        <p:spPr>
          <a:xfrm>
            <a:off x="964466" y="5105400"/>
            <a:ext cx="7283196" cy="908304"/>
          </a:xfrm>
        </p:spPr>
        <p:txBody>
          <a:bodyPr/>
          <a:lstStyle/>
          <a:p>
            <a:pPr lvl="0"/>
            <a:r>
              <a:rPr lang="en-US" u="sng" dirty="0"/>
              <a:t>S Swindells</a:t>
            </a:r>
            <a:r>
              <a:rPr lang="en-US" dirty="0"/>
              <a:t>,</a:t>
            </a:r>
            <a:r>
              <a:rPr lang="en-US" baseline="30000" dirty="0"/>
              <a:t>1</a:t>
            </a:r>
            <a:r>
              <a:rPr lang="en-US" dirty="0"/>
              <a:t> JF Andrade-Villanueva,</a:t>
            </a:r>
            <a:r>
              <a:rPr lang="en-US" baseline="30000" dirty="0"/>
              <a:t>2</a:t>
            </a:r>
            <a:r>
              <a:rPr lang="en-US" dirty="0"/>
              <a:t> GJ Richmond,</a:t>
            </a:r>
            <a:r>
              <a:rPr lang="en-US" baseline="30000" dirty="0"/>
              <a:t>3</a:t>
            </a:r>
            <a:r>
              <a:rPr lang="en-US" dirty="0"/>
              <a:t> G Rizzardini,</a:t>
            </a:r>
            <a:r>
              <a:rPr lang="en-US" baseline="30000" dirty="0"/>
              <a:t>4</a:t>
            </a:r>
            <a:r>
              <a:rPr lang="en-US" dirty="0"/>
              <a:t> A Baumgarten,</a:t>
            </a:r>
            <a:r>
              <a:rPr lang="en-US" baseline="30000" dirty="0"/>
              <a:t>5</a:t>
            </a:r>
            <a:r>
              <a:rPr lang="en-US" dirty="0"/>
              <a:t> </a:t>
            </a:r>
            <a:br>
              <a:rPr lang="en-US" dirty="0"/>
            </a:br>
            <a:r>
              <a:rPr lang="en-US" dirty="0"/>
              <a:t>M Masiá,</a:t>
            </a:r>
            <a:r>
              <a:rPr lang="en-US" baseline="30000" dirty="0"/>
              <a:t>6</a:t>
            </a:r>
            <a:r>
              <a:rPr lang="en-US" dirty="0"/>
              <a:t> G Latiff,</a:t>
            </a:r>
            <a:r>
              <a:rPr lang="en-US" baseline="30000" dirty="0"/>
              <a:t>7</a:t>
            </a:r>
            <a:r>
              <a:rPr lang="en-US" dirty="0"/>
              <a:t> V Pokrovsky,</a:t>
            </a:r>
            <a:r>
              <a:rPr lang="en-US" baseline="30000" dirty="0"/>
              <a:t>8</a:t>
            </a:r>
            <a:r>
              <a:rPr lang="en-US" dirty="0"/>
              <a:t> JM Mrus,</a:t>
            </a:r>
            <a:r>
              <a:rPr lang="en-US" baseline="30000" dirty="0"/>
              <a:t>9</a:t>
            </a:r>
            <a:r>
              <a:rPr lang="en-US" dirty="0"/>
              <a:t> J Huang,</a:t>
            </a:r>
            <a:r>
              <a:rPr lang="en-US" baseline="30000" dirty="0"/>
              <a:t>10</a:t>
            </a:r>
            <a:r>
              <a:rPr lang="en-US" dirty="0"/>
              <a:t> KJ Hudson,</a:t>
            </a:r>
            <a:r>
              <a:rPr lang="en-US" baseline="30000" dirty="0"/>
              <a:t>9</a:t>
            </a:r>
            <a:r>
              <a:rPr lang="en-US" dirty="0"/>
              <a:t> </a:t>
            </a:r>
            <a:br>
              <a:rPr lang="en-US" dirty="0"/>
            </a:br>
            <a:r>
              <a:rPr lang="en-US" dirty="0"/>
              <a:t>DA Margolis,</a:t>
            </a:r>
            <a:r>
              <a:rPr lang="en-US" baseline="30000" dirty="0"/>
              <a:t>9</a:t>
            </a:r>
            <a:r>
              <a:rPr lang="en-US" dirty="0"/>
              <a:t> KY Smith,</a:t>
            </a:r>
            <a:r>
              <a:rPr lang="en-US" baseline="30000" dirty="0"/>
              <a:t>9</a:t>
            </a:r>
            <a:r>
              <a:rPr lang="en-US" dirty="0"/>
              <a:t> P Williams,</a:t>
            </a:r>
            <a:r>
              <a:rPr lang="en-US" baseline="30000" dirty="0"/>
              <a:t>11</a:t>
            </a:r>
            <a:r>
              <a:rPr lang="en-US" dirty="0"/>
              <a:t> WR Spreen</a:t>
            </a:r>
            <a:r>
              <a:rPr lang="en-US" baseline="30000" dirty="0"/>
              <a:t>9</a:t>
            </a:r>
          </a:p>
        </p:txBody>
      </p:sp>
      <p:pic>
        <p:nvPicPr>
          <p:cNvPr id="5" name="Picture 2">
            <a:extLst>
              <a:ext uri="{FF2B5EF4-FFF2-40B4-BE49-F238E27FC236}">
                <a16:creationId xmlns:a16="http://schemas.microsoft.com/office/drawing/2014/main" id="{7FCECC77-74D9-40F4-9D35-25DD378DF3C6}"/>
              </a:ext>
            </a:extLst>
          </p:cNvPr>
          <p:cNvPicPr>
            <a:picLocks noChangeAspect="1" noChangeArrowheads="1"/>
          </p:cNvPicPr>
          <p:nvPr/>
        </p:nvPicPr>
        <p:blipFill>
          <a:blip r:embed="rId3" cstate="print"/>
          <a:srcRect/>
          <a:stretch>
            <a:fillRect/>
          </a:stretch>
        </p:blipFill>
        <p:spPr bwMode="auto">
          <a:xfrm>
            <a:off x="8247662" y="156759"/>
            <a:ext cx="1748232" cy="1461612"/>
          </a:xfrm>
          <a:prstGeom prst="rect">
            <a:avLst/>
          </a:prstGeom>
          <a:noFill/>
          <a:ln w="9525">
            <a:noFill/>
            <a:miter lim="800000"/>
            <a:headEnd/>
            <a:tailEnd/>
          </a:ln>
        </p:spPr>
      </p:pic>
    </p:spTree>
    <p:extLst>
      <p:ext uri="{BB962C8B-B14F-4D97-AF65-F5344CB8AC3E}">
        <p14:creationId xmlns:p14="http://schemas.microsoft.com/office/powerpoint/2010/main" val="138635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1" y="228600"/>
            <a:ext cx="7848600" cy="964406"/>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adolescents</a:t>
            </a:r>
          </a:p>
        </p:txBody>
      </p:sp>
      <p:sp>
        <p:nvSpPr>
          <p:cNvPr id="8195" name="Content Placeholder 2"/>
          <p:cNvSpPr>
            <a:spLocks noGrp="1"/>
          </p:cNvSpPr>
          <p:nvPr>
            <p:ph idx="1"/>
          </p:nvPr>
        </p:nvSpPr>
        <p:spPr>
          <a:xfrm>
            <a:off x="1181100" y="1524000"/>
            <a:ext cx="8763000" cy="5029200"/>
          </a:xfrm>
        </p:spPr>
        <p:txBody>
          <a:bodyPr>
            <a:normAutofit/>
          </a:bodyPr>
          <a:lstStyle/>
          <a:p>
            <a:pPr marL="0" indent="0">
              <a:buNone/>
              <a:defRPr/>
            </a:pPr>
            <a:r>
              <a:rPr lang="en-US" sz="2447" u="sng" dirty="0" smtClean="0">
                <a:ea typeface="MS PGothic" pitchFamily="34" charset="-128"/>
              </a:rPr>
              <a:t>Adolescents</a:t>
            </a:r>
          </a:p>
          <a:p>
            <a:pPr>
              <a:defRPr/>
            </a:pPr>
            <a:r>
              <a:rPr lang="en-US" sz="2447" dirty="0" smtClean="0">
                <a:ea typeface="MS PGothic" pitchFamily="34" charset="-128"/>
              </a:rPr>
              <a:t>Adolescents </a:t>
            </a:r>
            <a:r>
              <a:rPr lang="en-US" sz="2447" dirty="0">
                <a:ea typeface="MS PGothic" pitchFamily="34" charset="-128"/>
              </a:rPr>
              <a:t>should be included in adult clinical trials of LA/ER antiretroviral agents, or in separate trials proceeding in close proximity. </a:t>
            </a:r>
            <a:endParaRPr lang="en-US" sz="2447" dirty="0" smtClean="0">
              <a:ea typeface="MS PGothic" pitchFamily="34" charset="-128"/>
            </a:endParaRPr>
          </a:p>
          <a:p>
            <a:pPr>
              <a:defRPr/>
            </a:pPr>
            <a:r>
              <a:rPr lang="en-US" sz="2447" dirty="0" smtClean="0">
                <a:ea typeface="MS PGothic" pitchFamily="34" charset="-128"/>
              </a:rPr>
              <a:t>Strategies </a:t>
            </a:r>
            <a:r>
              <a:rPr lang="en-US" sz="2447" dirty="0">
                <a:ea typeface="MS PGothic" pitchFamily="34" charset="-128"/>
              </a:rPr>
              <a:t>to maximize recruitment and retention of adolescents in clinical trials should be employed. </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1589102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1" y="228600"/>
            <a:ext cx="7848600" cy="964406"/>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adolescents</a:t>
            </a:r>
          </a:p>
        </p:txBody>
      </p:sp>
      <p:sp>
        <p:nvSpPr>
          <p:cNvPr id="8195" name="Content Placeholder 2"/>
          <p:cNvSpPr>
            <a:spLocks noGrp="1"/>
          </p:cNvSpPr>
          <p:nvPr>
            <p:ph idx="1"/>
          </p:nvPr>
        </p:nvSpPr>
        <p:spPr>
          <a:xfrm>
            <a:off x="1181100" y="1524000"/>
            <a:ext cx="8763000" cy="5029200"/>
          </a:xfrm>
        </p:spPr>
        <p:txBody>
          <a:bodyPr>
            <a:normAutofit lnSpcReduction="10000"/>
          </a:bodyPr>
          <a:lstStyle/>
          <a:p>
            <a:pPr marL="0" indent="0">
              <a:buNone/>
              <a:defRPr/>
            </a:pPr>
            <a:r>
              <a:rPr lang="en-US" sz="2447" u="sng" dirty="0">
                <a:ea typeface="MS PGothic" pitchFamily="34" charset="-128"/>
              </a:rPr>
              <a:t>Pregnant and breastfeeding women</a:t>
            </a:r>
          </a:p>
          <a:p>
            <a:pPr>
              <a:defRPr/>
            </a:pPr>
            <a:r>
              <a:rPr lang="en-US" sz="2447" dirty="0" smtClean="0">
                <a:ea typeface="MS PGothic" pitchFamily="34" charset="-128"/>
              </a:rPr>
              <a:t>Studies </a:t>
            </a:r>
            <a:r>
              <a:rPr lang="en-US" sz="2447" dirty="0">
                <a:ea typeface="MS PGothic" pitchFamily="34" charset="-128"/>
              </a:rPr>
              <a:t>of investigational agents conducted in non-pregnant women should allow those becoming pregnant during the trial to remain in the study and on their assigned study drug, with additional informed consent, unless there is clear justification for exclusion.</a:t>
            </a:r>
          </a:p>
          <a:p>
            <a:pPr>
              <a:defRPr/>
            </a:pPr>
            <a:r>
              <a:rPr lang="en-US" sz="2447" dirty="0" smtClean="0">
                <a:ea typeface="MS PGothic" pitchFamily="34" charset="-128"/>
              </a:rPr>
              <a:t>Pregnant </a:t>
            </a:r>
            <a:r>
              <a:rPr lang="en-US" sz="2447" dirty="0">
                <a:ea typeface="MS PGothic" pitchFamily="34" charset="-128"/>
              </a:rPr>
              <a:t>and breastfeeding women should be considered eligible for active </a:t>
            </a:r>
            <a:r>
              <a:rPr lang="en-US" sz="2447" dirty="0" smtClean="0">
                <a:ea typeface="MS PGothic" pitchFamily="34" charset="-128"/>
              </a:rPr>
              <a:t>enrollment </a:t>
            </a:r>
            <a:r>
              <a:rPr lang="en-US" sz="2447" dirty="0">
                <a:ea typeface="MS PGothic" pitchFamily="34" charset="-128"/>
              </a:rPr>
              <a:t>in clinical trials unless there is clear justification for exclusion.</a:t>
            </a:r>
          </a:p>
          <a:p>
            <a:pPr>
              <a:defRPr/>
            </a:pPr>
            <a:r>
              <a:rPr lang="en-US" sz="2447" dirty="0" smtClean="0">
                <a:ea typeface="MS PGothic" pitchFamily="34" charset="-128"/>
              </a:rPr>
              <a:t>Additional </a:t>
            </a:r>
            <a:r>
              <a:rPr lang="en-US" sz="2447" dirty="0">
                <a:ea typeface="MS PGothic" pitchFamily="34" charset="-128"/>
              </a:rPr>
              <a:t>monitoring of maternal, pregnancy and infant outcomes should be undertaken for all women who become pregnant during a clinical trial and all pregnant and breastfeeding women actively enrolled in trials, using a standard protocol. </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3037546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09701" y="228600"/>
            <a:ext cx="7848600" cy="964406"/>
          </a:xfrm>
        </p:spPr>
        <p:txBody>
          <a:bodyPr>
            <a:normAutofit fontScale="90000"/>
          </a:bodyPr>
          <a:lstStyle/>
          <a:p>
            <a:r>
              <a:rPr lang="en-US" altLang="en-US" sz="3206" dirty="0">
                <a:ea typeface="ＭＳ Ｐゴシック" panose="020B0600070205080204" pitchFamily="34" charset="-128"/>
              </a:rPr>
              <a:t>Key recommendations for the development of LA/ER formulations for pregnant and breastfeeding women, neonates, children and adolescents</a:t>
            </a:r>
          </a:p>
        </p:txBody>
      </p:sp>
      <p:sp>
        <p:nvSpPr>
          <p:cNvPr id="8195" name="Content Placeholder 2"/>
          <p:cNvSpPr>
            <a:spLocks noGrp="1"/>
          </p:cNvSpPr>
          <p:nvPr>
            <p:ph idx="1"/>
          </p:nvPr>
        </p:nvSpPr>
        <p:spPr>
          <a:xfrm>
            <a:off x="1257300" y="1524000"/>
            <a:ext cx="8763000" cy="5029200"/>
          </a:xfrm>
        </p:spPr>
        <p:txBody>
          <a:bodyPr>
            <a:normAutofit/>
          </a:bodyPr>
          <a:lstStyle/>
          <a:p>
            <a:pPr marL="0" indent="0">
              <a:buNone/>
              <a:defRPr/>
            </a:pPr>
            <a:r>
              <a:rPr lang="en-US" sz="2447" u="sng" dirty="0">
                <a:ea typeface="MS PGothic" pitchFamily="34" charset="-128"/>
              </a:rPr>
              <a:t>General recommendations </a:t>
            </a:r>
            <a:endParaRPr lang="en-US" sz="2447" u="sng" dirty="0" smtClean="0">
              <a:ea typeface="MS PGothic" pitchFamily="34" charset="-128"/>
            </a:endParaRPr>
          </a:p>
          <a:p>
            <a:pPr>
              <a:defRPr/>
            </a:pPr>
            <a:r>
              <a:rPr lang="en-US" sz="2447" dirty="0" smtClean="0">
                <a:ea typeface="MS PGothic" pitchFamily="34" charset="-128"/>
              </a:rPr>
              <a:t>Acceptability </a:t>
            </a:r>
            <a:r>
              <a:rPr lang="en-US" sz="2447" dirty="0">
                <a:ea typeface="MS PGothic" pitchFamily="34" charset="-128"/>
              </a:rPr>
              <a:t>studies should be conducted early in the development of LA/ER formulations to understand the attitudes of pregnant and breastfeeding women, children of different ages, and their parents and care providers toward novel drug-delivery systems.</a:t>
            </a:r>
          </a:p>
          <a:p>
            <a:pPr>
              <a:defRPr/>
            </a:pPr>
            <a:r>
              <a:rPr lang="en-US" sz="2447" dirty="0" smtClean="0">
                <a:ea typeface="MS PGothic" pitchFamily="34" charset="-128"/>
              </a:rPr>
              <a:t>Coordinated </a:t>
            </a:r>
            <a:r>
              <a:rPr lang="en-US" sz="2447" dirty="0">
                <a:ea typeface="MS PGothic" pitchFamily="34" charset="-128"/>
              </a:rPr>
              <a:t>action involving all key stakeholders is required from the early stages of development to </a:t>
            </a:r>
            <a:r>
              <a:rPr lang="en-US" sz="2447" dirty="0" smtClean="0">
                <a:ea typeface="MS PGothic" pitchFamily="34" charset="-128"/>
              </a:rPr>
              <a:t>maximize </a:t>
            </a:r>
            <a:r>
              <a:rPr lang="en-US" sz="2447" dirty="0">
                <a:ea typeface="MS PGothic" pitchFamily="34" charset="-128"/>
              </a:rPr>
              <a:t>the chances of success.</a:t>
            </a:r>
          </a:p>
        </p:txBody>
      </p:sp>
      <p:sp>
        <p:nvSpPr>
          <p:cNvPr id="4" name="TextBox 3"/>
          <p:cNvSpPr txBox="1">
            <a:spLocks noChangeArrowheads="1"/>
          </p:cNvSpPr>
          <p:nvPr/>
        </p:nvSpPr>
        <p:spPr bwMode="auto">
          <a:xfrm>
            <a:off x="5067300" y="6353145"/>
            <a:ext cx="54519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smtClean="0"/>
              <a:t>Nachman S </a:t>
            </a:r>
            <a:r>
              <a:rPr lang="en-US" altLang="en-US" sz="2000" dirty="0"/>
              <a:t>et al., </a:t>
            </a:r>
            <a:r>
              <a:rPr lang="en-US" altLang="en-US" sz="2000" i="1" dirty="0" smtClean="0"/>
              <a:t>Lancet HIV </a:t>
            </a:r>
            <a:r>
              <a:rPr lang="en-US" altLang="en-US" sz="2000" dirty="0" smtClean="0"/>
              <a:t>2019; in press</a:t>
            </a:r>
            <a:endParaRPr lang="en-US" altLang="en-US" sz="2000" dirty="0"/>
          </a:p>
        </p:txBody>
      </p:sp>
    </p:spTree>
    <p:extLst>
      <p:ext uri="{BB962C8B-B14F-4D97-AF65-F5344CB8AC3E}">
        <p14:creationId xmlns:p14="http://schemas.microsoft.com/office/powerpoint/2010/main" val="4074608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931" y="5516563"/>
            <a:ext cx="3124200" cy="1341437"/>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80898" name="Rectangle 2"/>
          <p:cNvSpPr>
            <a:spLocks noGrp="1" noChangeArrowheads="1"/>
          </p:cNvSpPr>
          <p:nvPr>
            <p:ph type="title"/>
          </p:nvPr>
        </p:nvSpPr>
        <p:spPr>
          <a:xfrm>
            <a:off x="1200150" y="-76200"/>
            <a:ext cx="5314950" cy="1143000"/>
          </a:xfrm>
        </p:spPr>
        <p:txBody>
          <a:bodyPr/>
          <a:lstStyle/>
          <a:p>
            <a:pPr eaLnBrk="1" hangingPunct="1"/>
            <a:r>
              <a:rPr lang="en-US" altLang="en-US" dirty="0" smtClean="0"/>
              <a:t>Acknowledgements</a:t>
            </a:r>
          </a:p>
        </p:txBody>
      </p:sp>
      <p:sp>
        <p:nvSpPr>
          <p:cNvPr id="4099" name="Rectangle 3"/>
          <p:cNvSpPr>
            <a:spLocks noGrp="1" noChangeArrowheads="1"/>
          </p:cNvSpPr>
          <p:nvPr>
            <p:ph sz="half" idx="1"/>
          </p:nvPr>
        </p:nvSpPr>
        <p:spPr>
          <a:xfrm>
            <a:off x="1209675" y="990600"/>
            <a:ext cx="4543425" cy="4525963"/>
          </a:xfrm>
        </p:spPr>
        <p:txBody>
          <a:bodyPr/>
          <a:lstStyle/>
          <a:p>
            <a:pPr eaLnBrk="1" hangingPunct="1">
              <a:lnSpc>
                <a:spcPct val="90000"/>
              </a:lnSpc>
              <a:buFontTx/>
              <a:buNone/>
              <a:defRPr/>
            </a:pPr>
            <a:r>
              <a:rPr lang="en-US" sz="2400" u="sng" dirty="0" smtClean="0"/>
              <a:t>Johns Hopkins University</a:t>
            </a:r>
            <a:endParaRPr lang="en-US" sz="2400" dirty="0" smtClean="0"/>
          </a:p>
          <a:p>
            <a:pPr eaLnBrk="1" hangingPunct="1">
              <a:lnSpc>
                <a:spcPct val="90000"/>
              </a:lnSpc>
              <a:buFontTx/>
              <a:buNone/>
              <a:defRPr/>
            </a:pPr>
            <a:r>
              <a:rPr lang="en-US" sz="2400" dirty="0" err="1" smtClean="0"/>
              <a:t>Amer</a:t>
            </a:r>
            <a:r>
              <a:rPr lang="en-US" sz="2400" dirty="0" smtClean="0"/>
              <a:t> Al-Khouja</a:t>
            </a:r>
          </a:p>
          <a:p>
            <a:pPr eaLnBrk="1" hangingPunct="1">
              <a:lnSpc>
                <a:spcPct val="90000"/>
              </a:lnSpc>
              <a:buFontTx/>
              <a:buNone/>
              <a:defRPr/>
            </a:pPr>
            <a:r>
              <a:rPr lang="en-US" sz="2400" dirty="0" smtClean="0"/>
              <a:t>David Meyers</a:t>
            </a:r>
          </a:p>
          <a:p>
            <a:pPr eaLnBrk="1" hangingPunct="1">
              <a:lnSpc>
                <a:spcPct val="90000"/>
              </a:lnSpc>
              <a:buFontTx/>
              <a:buNone/>
              <a:defRPr/>
            </a:pPr>
            <a:r>
              <a:rPr lang="en-US" sz="2400" dirty="0" smtClean="0"/>
              <a:t>Caren </a:t>
            </a:r>
            <a:r>
              <a:rPr lang="en-US" sz="2400" dirty="0" err="1" smtClean="0"/>
              <a:t>Freel</a:t>
            </a:r>
            <a:r>
              <a:rPr lang="en-US" sz="2400" dirty="0" smtClean="0"/>
              <a:t> Meyers</a:t>
            </a:r>
          </a:p>
          <a:p>
            <a:pPr eaLnBrk="1" hangingPunct="1">
              <a:lnSpc>
                <a:spcPct val="90000"/>
              </a:lnSpc>
              <a:buFontTx/>
              <a:buNone/>
              <a:defRPr/>
            </a:pPr>
            <a:r>
              <a:rPr lang="en-US" sz="2400" dirty="0" smtClean="0"/>
              <a:t>Jane McKenzie-White</a:t>
            </a:r>
          </a:p>
          <a:p>
            <a:pPr eaLnBrk="1" hangingPunct="1">
              <a:lnSpc>
                <a:spcPct val="90000"/>
              </a:lnSpc>
              <a:buFontTx/>
              <a:buNone/>
              <a:defRPr/>
            </a:pPr>
            <a:endParaRPr lang="en-US" sz="2400" dirty="0" smtClean="0"/>
          </a:p>
          <a:p>
            <a:pPr eaLnBrk="1" hangingPunct="1">
              <a:lnSpc>
                <a:spcPct val="90000"/>
              </a:lnSpc>
              <a:buFontTx/>
              <a:buNone/>
              <a:defRPr/>
            </a:pPr>
            <a:r>
              <a:rPr lang="en-US" sz="2400" u="sng" dirty="0" smtClean="0"/>
              <a:t>Cornell Weill</a:t>
            </a:r>
          </a:p>
          <a:p>
            <a:pPr eaLnBrk="1" hangingPunct="1">
              <a:lnSpc>
                <a:spcPct val="90000"/>
              </a:lnSpc>
              <a:buFontTx/>
              <a:buNone/>
              <a:defRPr/>
            </a:pPr>
            <a:r>
              <a:rPr lang="en-US" sz="2400" dirty="0" smtClean="0"/>
              <a:t>Roy “Trip” Gulick</a:t>
            </a:r>
          </a:p>
          <a:p>
            <a:pPr eaLnBrk="1" hangingPunct="1">
              <a:lnSpc>
                <a:spcPct val="90000"/>
              </a:lnSpc>
              <a:buFontTx/>
              <a:buNone/>
              <a:defRPr/>
            </a:pPr>
            <a:endParaRPr lang="en-US" sz="2400" dirty="0"/>
          </a:p>
          <a:p>
            <a:pPr eaLnBrk="1" hangingPunct="1">
              <a:lnSpc>
                <a:spcPct val="90000"/>
              </a:lnSpc>
              <a:buFontTx/>
              <a:buNone/>
              <a:defRPr/>
            </a:pPr>
            <a:r>
              <a:rPr lang="en-US" sz="2400" u="sng" dirty="0" smtClean="0"/>
              <a:t>MGH/Partners</a:t>
            </a:r>
          </a:p>
          <a:p>
            <a:pPr eaLnBrk="1" hangingPunct="1">
              <a:lnSpc>
                <a:spcPct val="90000"/>
              </a:lnSpc>
              <a:buFontTx/>
              <a:buNone/>
              <a:defRPr/>
            </a:pPr>
            <a:r>
              <a:rPr lang="en-US" sz="2400" dirty="0" smtClean="0"/>
              <a:t>Raj Gandhi</a:t>
            </a:r>
          </a:p>
          <a:p>
            <a:pPr eaLnBrk="1" hangingPunct="1">
              <a:lnSpc>
                <a:spcPct val="90000"/>
              </a:lnSpc>
              <a:buFontTx/>
              <a:buNone/>
              <a:defRPr/>
            </a:pPr>
            <a:endParaRPr lang="en-US" sz="2400" u="sng" dirty="0" smtClean="0"/>
          </a:p>
          <a:p>
            <a:pPr eaLnBrk="1" hangingPunct="1">
              <a:lnSpc>
                <a:spcPct val="90000"/>
              </a:lnSpc>
              <a:buNone/>
              <a:defRPr/>
            </a:pPr>
            <a:r>
              <a:rPr lang="en-US" sz="2400" dirty="0" smtClean="0"/>
              <a:t>	</a:t>
            </a:r>
          </a:p>
          <a:p>
            <a:pPr eaLnBrk="1" hangingPunct="1">
              <a:lnSpc>
                <a:spcPct val="90000"/>
              </a:lnSpc>
              <a:buFontTx/>
              <a:buNone/>
              <a:defRPr/>
            </a:pPr>
            <a:endParaRPr lang="en-US" sz="2400" u="sng" dirty="0" smtClean="0"/>
          </a:p>
        </p:txBody>
      </p:sp>
      <p:sp>
        <p:nvSpPr>
          <p:cNvPr id="6" name="Rectangle 3"/>
          <p:cNvSpPr>
            <a:spLocks noGrp="1" noChangeArrowheads="1"/>
          </p:cNvSpPr>
          <p:nvPr>
            <p:ph sz="half" idx="1"/>
          </p:nvPr>
        </p:nvSpPr>
        <p:spPr>
          <a:xfrm>
            <a:off x="5219700" y="990600"/>
            <a:ext cx="4543425" cy="4525963"/>
          </a:xfrm>
        </p:spPr>
        <p:txBody>
          <a:bodyPr/>
          <a:lstStyle/>
          <a:p>
            <a:pPr eaLnBrk="1" hangingPunct="1">
              <a:lnSpc>
                <a:spcPct val="90000"/>
              </a:lnSpc>
              <a:buFontTx/>
              <a:buNone/>
              <a:defRPr/>
            </a:pPr>
            <a:r>
              <a:rPr lang="en-US" sz="2400" u="sng" dirty="0" smtClean="0"/>
              <a:t>Univ. of Liverpool</a:t>
            </a:r>
          </a:p>
          <a:p>
            <a:pPr eaLnBrk="1" hangingPunct="1">
              <a:lnSpc>
                <a:spcPct val="90000"/>
              </a:lnSpc>
              <a:buFontTx/>
              <a:buNone/>
              <a:defRPr/>
            </a:pPr>
            <a:r>
              <a:rPr lang="en-US" sz="2400" dirty="0" err="1" smtClean="0"/>
              <a:t>Rajoth</a:t>
            </a:r>
            <a:r>
              <a:rPr lang="en-US" sz="2400" dirty="0" smtClean="0"/>
              <a:t> Rajoli</a:t>
            </a:r>
          </a:p>
          <a:p>
            <a:pPr eaLnBrk="1" hangingPunct="1">
              <a:lnSpc>
                <a:spcPct val="90000"/>
              </a:lnSpc>
              <a:buFontTx/>
              <a:buNone/>
              <a:defRPr/>
            </a:pPr>
            <a:r>
              <a:rPr lang="en-US" sz="2400" dirty="0" smtClean="0"/>
              <a:t>Saye </a:t>
            </a:r>
            <a:r>
              <a:rPr lang="en-US" sz="2400" dirty="0"/>
              <a:t>Khoo</a:t>
            </a:r>
          </a:p>
          <a:p>
            <a:pPr eaLnBrk="1" hangingPunct="1">
              <a:lnSpc>
                <a:spcPct val="90000"/>
              </a:lnSpc>
              <a:buFontTx/>
              <a:buNone/>
              <a:defRPr/>
            </a:pPr>
            <a:r>
              <a:rPr lang="en-US" sz="2400" dirty="0" smtClean="0"/>
              <a:t>Andrew Owen</a:t>
            </a:r>
          </a:p>
          <a:p>
            <a:pPr eaLnBrk="1" hangingPunct="1">
              <a:lnSpc>
                <a:spcPct val="90000"/>
              </a:lnSpc>
              <a:buFontTx/>
              <a:buNone/>
              <a:defRPr/>
            </a:pPr>
            <a:r>
              <a:rPr lang="en-US" sz="2400" dirty="0" smtClean="0"/>
              <a:t>Marco Siccardi</a:t>
            </a:r>
          </a:p>
          <a:p>
            <a:pPr eaLnBrk="1" hangingPunct="1">
              <a:lnSpc>
                <a:spcPct val="90000"/>
              </a:lnSpc>
              <a:buFontTx/>
              <a:buNone/>
              <a:defRPr/>
            </a:pPr>
            <a:endParaRPr lang="en-US" sz="2400" dirty="0" smtClean="0"/>
          </a:p>
          <a:p>
            <a:pPr eaLnBrk="1" hangingPunct="1">
              <a:lnSpc>
                <a:spcPct val="90000"/>
              </a:lnSpc>
              <a:buFontTx/>
              <a:buNone/>
              <a:defRPr/>
            </a:pPr>
            <a:r>
              <a:rPr lang="en-US" sz="2400" u="sng" dirty="0" smtClean="0"/>
              <a:t>UNMC</a:t>
            </a:r>
          </a:p>
          <a:p>
            <a:pPr eaLnBrk="1" hangingPunct="1">
              <a:lnSpc>
                <a:spcPct val="90000"/>
              </a:lnSpc>
              <a:buFontTx/>
              <a:buNone/>
              <a:defRPr/>
            </a:pPr>
            <a:r>
              <a:rPr lang="en-US" sz="2400" dirty="0" smtClean="0"/>
              <a:t>Sue Swindells</a:t>
            </a:r>
          </a:p>
          <a:p>
            <a:pPr eaLnBrk="1" hangingPunct="1">
              <a:lnSpc>
                <a:spcPct val="90000"/>
              </a:lnSpc>
              <a:buFontTx/>
              <a:buNone/>
              <a:defRPr/>
            </a:pPr>
            <a:endParaRPr lang="en-US" sz="2400" dirty="0" smtClean="0"/>
          </a:p>
          <a:p>
            <a:pPr eaLnBrk="1" hangingPunct="1">
              <a:lnSpc>
                <a:spcPct val="90000"/>
              </a:lnSpc>
              <a:buFontTx/>
              <a:buNone/>
              <a:defRPr/>
            </a:pPr>
            <a:r>
              <a:rPr lang="en-US" sz="2400" u="sng" dirty="0" smtClean="0"/>
              <a:t>FUNDING SOURCES</a:t>
            </a:r>
          </a:p>
          <a:p>
            <a:pPr eaLnBrk="1" hangingPunct="1">
              <a:lnSpc>
                <a:spcPct val="90000"/>
              </a:lnSpc>
              <a:buFontTx/>
              <a:buNone/>
              <a:defRPr/>
            </a:pPr>
            <a:r>
              <a:rPr lang="en-US" sz="2400" dirty="0"/>
              <a:t>Bill and Melinda Gates Foundation</a:t>
            </a:r>
          </a:p>
          <a:p>
            <a:pPr eaLnBrk="1" hangingPunct="1">
              <a:lnSpc>
                <a:spcPct val="90000"/>
              </a:lnSpc>
              <a:buFontTx/>
              <a:buNone/>
              <a:defRPr/>
            </a:pPr>
            <a:r>
              <a:rPr lang="en-US" sz="2400" dirty="0" smtClean="0"/>
              <a:t>NIAID, R24 AI-118397 (LEAP)</a:t>
            </a:r>
          </a:p>
          <a:p>
            <a:pPr eaLnBrk="1" hangingPunct="1">
              <a:lnSpc>
                <a:spcPct val="90000"/>
              </a:lnSpc>
              <a:buFontTx/>
              <a:buNone/>
              <a:defRPr/>
            </a:pPr>
            <a:r>
              <a:rPr lang="en-US" sz="2400" dirty="0" err="1" smtClean="0"/>
              <a:t>NIAID</a:t>
            </a:r>
            <a:r>
              <a:rPr lang="en-US" sz="2400" dirty="0" smtClean="0"/>
              <a:t>, </a:t>
            </a:r>
            <a:r>
              <a:rPr lang="en-US" sz="2400" dirty="0" err="1" smtClean="0"/>
              <a:t>R01</a:t>
            </a:r>
            <a:r>
              <a:rPr lang="en-US" sz="2400" dirty="0" smtClean="0"/>
              <a:t> AI-114405</a:t>
            </a:r>
          </a:p>
          <a:p>
            <a:pPr eaLnBrk="1" hangingPunct="1">
              <a:lnSpc>
                <a:spcPct val="90000"/>
              </a:lnSpc>
              <a:buFontTx/>
              <a:buNone/>
              <a:defRPr/>
            </a:pPr>
            <a:endParaRPr lang="en-US" sz="2400" dirty="0" smtClean="0"/>
          </a:p>
        </p:txBody>
      </p:sp>
      <p:pic>
        <p:nvPicPr>
          <p:cNvPr id="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7734300" y="-20514"/>
            <a:ext cx="2552700" cy="3404018"/>
          </a:xfr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26" y="5685682"/>
            <a:ext cx="2818588" cy="1096118"/>
          </a:xfrm>
          <a:prstGeom prst="rect">
            <a:avLst/>
          </a:prstGeom>
        </p:spPr>
      </p:pic>
      <p:sp>
        <p:nvSpPr>
          <p:cNvPr id="4" name="Rectangle 3"/>
          <p:cNvSpPr/>
          <p:nvPr/>
        </p:nvSpPr>
        <p:spPr>
          <a:xfrm>
            <a:off x="3206501" y="6343297"/>
            <a:ext cx="2695610" cy="480131"/>
          </a:xfrm>
          <a:prstGeom prst="rect">
            <a:avLst/>
          </a:prstGeom>
        </p:spPr>
        <p:txBody>
          <a:bodyPr wrap="none">
            <a:spAutoFit/>
          </a:bodyPr>
          <a:lstStyle/>
          <a:p>
            <a:pPr eaLnBrk="1" hangingPunct="1">
              <a:lnSpc>
                <a:spcPct val="90000"/>
              </a:lnSpc>
              <a:buNone/>
              <a:defRPr/>
            </a:pPr>
            <a:r>
              <a:rPr lang="en-US" dirty="0" smtClean="0"/>
              <a:t>longactinghiv.org</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EF317C-0C80-4E2F-938E-85AC92E8D849}"/>
              </a:ext>
            </a:extLst>
          </p:cNvPr>
          <p:cNvGrpSpPr/>
          <p:nvPr/>
        </p:nvGrpSpPr>
        <p:grpSpPr>
          <a:xfrm>
            <a:off x="2589662" y="3867344"/>
            <a:ext cx="7321172" cy="107928"/>
            <a:chOff x="2301922" y="3273656"/>
            <a:chExt cx="6507708" cy="95936"/>
          </a:xfrm>
        </p:grpSpPr>
        <p:cxnSp>
          <p:nvCxnSpPr>
            <p:cNvPr id="10" name="Straight Arrow Connector 9">
              <a:extLst>
                <a:ext uri="{FF2B5EF4-FFF2-40B4-BE49-F238E27FC236}">
                  <a16:creationId xmlns:a16="http://schemas.microsoft.com/office/drawing/2014/main" id="{78A74512-C084-4783-AD89-5BC00C485161}"/>
                </a:ext>
              </a:extLst>
            </p:cNvPr>
            <p:cNvCxnSpPr>
              <a:cxnSpLocks/>
            </p:cNvCxnSpPr>
            <p:nvPr/>
          </p:nvCxnSpPr>
          <p:spPr>
            <a:xfrm>
              <a:off x="2301922" y="3273656"/>
              <a:ext cx="6507708" cy="0"/>
            </a:xfrm>
            <a:prstGeom prst="straightConnector1">
              <a:avLst/>
            </a:prstGeom>
            <a:ln w="12700" cap="sq">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471408-10D8-4299-9B5C-D514E67B80DE}"/>
                </a:ext>
              </a:extLst>
            </p:cNvPr>
            <p:cNvCxnSpPr/>
            <p:nvPr/>
          </p:nvCxnSpPr>
          <p:spPr>
            <a:xfrm>
              <a:off x="2301923" y="3279592"/>
              <a:ext cx="0" cy="90000"/>
            </a:xfrm>
            <a:prstGeom prst="line">
              <a:avLst/>
            </a:prstGeom>
            <a:ln w="1270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CCBB437-F0E2-4DEF-9380-5F3A5F08768C}"/>
                </a:ext>
              </a:extLst>
            </p:cNvPr>
            <p:cNvCxnSpPr/>
            <p:nvPr/>
          </p:nvCxnSpPr>
          <p:spPr>
            <a:xfrm>
              <a:off x="3370072" y="3279592"/>
              <a:ext cx="0" cy="90000"/>
            </a:xfrm>
            <a:prstGeom prst="line">
              <a:avLst/>
            </a:prstGeom>
            <a:ln w="1270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E196DB-331B-47A0-B7BE-50B0ADDFFA67}"/>
                </a:ext>
              </a:extLst>
            </p:cNvPr>
            <p:cNvCxnSpPr/>
            <p:nvPr/>
          </p:nvCxnSpPr>
          <p:spPr>
            <a:xfrm>
              <a:off x="6048535" y="3279592"/>
              <a:ext cx="0" cy="90000"/>
            </a:xfrm>
            <a:prstGeom prst="line">
              <a:avLst/>
            </a:prstGeom>
            <a:ln w="1270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12A23D2-0A6F-4FDE-9C07-E0CC27B959F1}"/>
                </a:ext>
              </a:extLst>
            </p:cNvPr>
            <p:cNvCxnSpPr/>
            <p:nvPr/>
          </p:nvCxnSpPr>
          <p:spPr>
            <a:xfrm>
              <a:off x="6449091" y="3279592"/>
              <a:ext cx="0" cy="90000"/>
            </a:xfrm>
            <a:prstGeom prst="line">
              <a:avLst/>
            </a:prstGeom>
            <a:ln w="1270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6D063A8-9F10-411D-AB49-DA095EE0D6F5}"/>
                </a:ext>
              </a:extLst>
            </p:cNvPr>
            <p:cNvCxnSpPr/>
            <p:nvPr/>
          </p:nvCxnSpPr>
          <p:spPr>
            <a:xfrm>
              <a:off x="8540882" y="3279592"/>
              <a:ext cx="0" cy="90000"/>
            </a:xfrm>
            <a:prstGeom prst="line">
              <a:avLst/>
            </a:prstGeom>
            <a:ln w="12700" cap="sq">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411" name="Title 25">
            <a:extLst>
              <a:ext uri="{FF2B5EF4-FFF2-40B4-BE49-F238E27FC236}">
                <a16:creationId xmlns:a16="http://schemas.microsoft.com/office/drawing/2014/main" id="{A4410772-4BD5-4A4B-9C9C-8FA340E1A5DA}"/>
              </a:ext>
            </a:extLst>
          </p:cNvPr>
          <p:cNvSpPr>
            <a:spLocks noGrp="1"/>
          </p:cNvSpPr>
          <p:nvPr>
            <p:ph type="title"/>
          </p:nvPr>
        </p:nvSpPr>
        <p:spPr>
          <a:xfrm>
            <a:off x="623406" y="427946"/>
            <a:ext cx="9402316" cy="707231"/>
          </a:xfrm>
        </p:spPr>
        <p:txBody>
          <a:bodyPr/>
          <a:lstStyle/>
          <a:p>
            <a:r>
              <a:rPr lang="en-US" sz="2800" dirty="0"/>
              <a:t>ATLAS Study Design: Randomized, Multicenter, International, Open-Label, Noninferiority Study in Adults with Virologic Suppression (Ongoing)</a:t>
            </a:r>
            <a:endParaRPr lang="en-US" altLang="en-US" sz="2800" dirty="0"/>
          </a:p>
        </p:txBody>
      </p:sp>
      <p:sp>
        <p:nvSpPr>
          <p:cNvPr id="17412" name="Text Placeholder 29">
            <a:extLst>
              <a:ext uri="{FF2B5EF4-FFF2-40B4-BE49-F238E27FC236}">
                <a16:creationId xmlns:a16="http://schemas.microsoft.com/office/drawing/2014/main" id="{B2D28792-57F8-44FE-9D22-7F9F95C6E89E}"/>
              </a:ext>
            </a:extLst>
          </p:cNvPr>
          <p:cNvSpPr>
            <a:spLocks noGrp="1"/>
          </p:cNvSpPr>
          <p:nvPr>
            <p:ph type="body" sz="quarter" idx="11"/>
          </p:nvPr>
        </p:nvSpPr>
        <p:spPr/>
        <p:txBody>
          <a:bodyPr/>
          <a:lstStyle/>
          <a:p>
            <a:r>
              <a:rPr lang="en-US" sz="1800" dirty="0" smtClean="0"/>
              <a:t>- Swindells </a:t>
            </a:r>
            <a:r>
              <a:rPr lang="en-US" sz="1800" dirty="0"/>
              <a:t>S, </a:t>
            </a:r>
            <a:r>
              <a:rPr lang="en-US" altLang="en-US" sz="1800" dirty="0"/>
              <a:t>et al. CROI 2019; Seattle, WA. Abstract 1475.</a:t>
            </a:r>
          </a:p>
        </p:txBody>
      </p:sp>
      <p:sp>
        <p:nvSpPr>
          <p:cNvPr id="17413" name="Text Placeholder 4">
            <a:extLst>
              <a:ext uri="{FF2B5EF4-FFF2-40B4-BE49-F238E27FC236}">
                <a16:creationId xmlns:a16="http://schemas.microsoft.com/office/drawing/2014/main" id="{FF4DB94F-A88F-43AE-B3D2-6356FE52DABB}"/>
              </a:ext>
            </a:extLst>
          </p:cNvPr>
          <p:cNvSpPr>
            <a:spLocks noGrp="1"/>
          </p:cNvSpPr>
          <p:nvPr>
            <p:ph type="body" sz="quarter" idx="13"/>
          </p:nvPr>
        </p:nvSpPr>
        <p:spPr>
          <a:xfrm>
            <a:off x="585899" y="4838402"/>
            <a:ext cx="9416495" cy="951208"/>
          </a:xfrm>
        </p:spPr>
        <p:txBody>
          <a:bodyPr/>
          <a:lstStyle/>
          <a:p>
            <a:r>
              <a:rPr lang="en-US" altLang="en-US" dirty="0"/>
              <a:t>ART, antiretroviral therapy; CAB, cabotegravir; CAR, current antiretroviral; IM, intramuscular; INSTI, integrase strand transfer inhibitor; </a:t>
            </a:r>
            <a:br>
              <a:rPr lang="en-US" altLang="en-US" dirty="0"/>
            </a:br>
            <a:r>
              <a:rPr lang="en-US" altLang="en-US" dirty="0"/>
              <a:t>LA, long-acting; NNRTI, non-nucleoside reverse transcriptase inhibitor; NRTI, nucleoside RTI; PI, protease inhibitor; RPV, rilpivirine; VL, viral load.</a:t>
            </a:r>
          </a:p>
          <a:p>
            <a:r>
              <a:rPr lang="en-US" altLang="en-US" dirty="0"/>
              <a:t>*Uninterrupted ART 6 months and VL &lt;50 c/mL at Screening, 2× VL &lt;50 c/mL ≤12 months; </a:t>
            </a:r>
            <a:r>
              <a:rPr lang="en-US" altLang="en-US" baseline="30000" dirty="0"/>
              <a:t>†</a:t>
            </a:r>
            <a:r>
              <a:rPr lang="en-US" altLang="en-US" dirty="0"/>
              <a:t>INSTI-based regimen capped at 40% of enrollment; Triumeq excluded from study; </a:t>
            </a:r>
            <a:r>
              <a:rPr lang="en-US" altLang="en-US" baseline="30000" dirty="0"/>
              <a:t>‡</a:t>
            </a:r>
            <a:r>
              <a:rPr lang="en-US" altLang="en-US" dirty="0"/>
              <a:t>Optional switch to CAB LA + RPV LA at Week 52 for those on CAR; </a:t>
            </a:r>
            <a:r>
              <a:rPr lang="en-US" altLang="en-US" baseline="30000" dirty="0"/>
              <a:t>§</a:t>
            </a:r>
            <a:r>
              <a:rPr lang="en-US" altLang="en-US" dirty="0"/>
              <a:t>Participants who withdraw/complete IM CAB LA + RPV LA must complete </a:t>
            </a:r>
            <a:br>
              <a:rPr lang="en-US" altLang="en-US" dirty="0"/>
            </a:br>
            <a:r>
              <a:rPr lang="en-US" altLang="en-US" dirty="0"/>
              <a:t>52 weeks of follow-up; </a:t>
            </a:r>
            <a:r>
              <a:rPr lang="en-US" altLang="en-US" baseline="30000" dirty="0"/>
              <a:t>‖</a:t>
            </a:r>
            <a:r>
              <a:rPr lang="en-US" altLang="en-US" dirty="0"/>
              <a:t>Participants received an initial loading dose of CAB LA (600 mg) and RPV LA (900 mg) at Week 4b. From Week 8 onwards, participants received CAB LA (400 mg) + RPV LA (600 mg) injections every 4 weeks.</a:t>
            </a:r>
          </a:p>
        </p:txBody>
      </p:sp>
      <p:sp>
        <p:nvSpPr>
          <p:cNvPr id="83" name="Flowchart: Off-page Connector 3">
            <a:extLst>
              <a:ext uri="{FF2B5EF4-FFF2-40B4-BE49-F238E27FC236}">
                <a16:creationId xmlns:a16="http://schemas.microsoft.com/office/drawing/2014/main" id="{8DA30B21-B638-46C6-8956-8C0292BB0921}"/>
              </a:ext>
            </a:extLst>
          </p:cNvPr>
          <p:cNvSpPr/>
          <p:nvPr/>
        </p:nvSpPr>
        <p:spPr>
          <a:xfrm rot="16200000">
            <a:off x="5277216" y="1644601"/>
            <a:ext cx="502200" cy="347411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 h="10000">
                <a:moveTo>
                  <a:pt x="0" y="0"/>
                </a:moveTo>
                <a:lnTo>
                  <a:pt x="10000" y="0"/>
                </a:lnTo>
                <a:cubicBezTo>
                  <a:pt x="10017" y="3087"/>
                  <a:pt x="10034" y="6173"/>
                  <a:pt x="10051" y="9260"/>
                </a:cubicBezTo>
                <a:lnTo>
                  <a:pt x="5000" y="10000"/>
                </a:lnTo>
                <a:lnTo>
                  <a:pt x="51" y="93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vert" lIns="101250" tIns="0" bIns="121500" rtlCol="0" anchor="ctr"/>
          <a:lstStyle/>
          <a:p>
            <a:pPr algn="ctr">
              <a:lnSpc>
                <a:spcPct val="114000"/>
              </a:lnSpc>
            </a:pPr>
            <a:r>
              <a:rPr lang="en-US" altLang="en-US" sz="1350" b="1" dirty="0">
                <a:solidFill>
                  <a:schemeClr val="tx2"/>
                </a:solidFill>
              </a:rPr>
              <a:t>CAB LA (400 mg) + RPV LA (600 mg)</a:t>
            </a:r>
            <a:r>
              <a:rPr lang="en-US" altLang="en-US" sz="1350" b="1" baseline="30000" dirty="0">
                <a:solidFill>
                  <a:schemeClr val="tx2"/>
                </a:solidFill>
                <a:cs typeface="Arial" panose="020B0604020202020204" pitchFamily="34" charset="0"/>
              </a:rPr>
              <a:t>§</a:t>
            </a:r>
            <a:br>
              <a:rPr lang="en-US" altLang="en-US" sz="1350" b="1" baseline="30000" dirty="0">
                <a:solidFill>
                  <a:schemeClr val="tx2"/>
                </a:solidFill>
                <a:cs typeface="Arial" panose="020B0604020202020204" pitchFamily="34" charset="0"/>
              </a:rPr>
            </a:br>
            <a:r>
              <a:rPr lang="en-US" altLang="en-US" sz="1350" b="1" dirty="0">
                <a:solidFill>
                  <a:schemeClr val="tx2"/>
                </a:solidFill>
                <a:cs typeface="Arial" panose="020B0604020202020204" pitchFamily="34" charset="0"/>
              </a:rPr>
              <a:t>I</a:t>
            </a:r>
            <a:r>
              <a:rPr lang="en-US" sz="1350" b="1" dirty="0">
                <a:solidFill>
                  <a:schemeClr val="tx2"/>
                </a:solidFill>
                <a:cs typeface="Arial" panose="020B0604020202020204" pitchFamily="34" charset="0"/>
              </a:rPr>
              <a:t>M monthly n=303</a:t>
            </a:r>
            <a:endParaRPr lang="en-US" sz="1350" dirty="0">
              <a:solidFill>
                <a:schemeClr val="tx2"/>
              </a:solidFill>
            </a:endParaRPr>
          </a:p>
        </p:txBody>
      </p:sp>
      <p:sp>
        <p:nvSpPr>
          <p:cNvPr id="61" name="Rectangle 50">
            <a:extLst>
              <a:ext uri="{FF2B5EF4-FFF2-40B4-BE49-F238E27FC236}">
                <a16:creationId xmlns:a16="http://schemas.microsoft.com/office/drawing/2014/main" id="{2EC33F1E-8C74-49CA-92D2-ADF9460B1F26}"/>
              </a:ext>
            </a:extLst>
          </p:cNvPr>
          <p:cNvSpPr>
            <a:spLocks noChangeArrowheads="1"/>
          </p:cNvSpPr>
          <p:nvPr/>
        </p:nvSpPr>
        <p:spPr bwMode="auto">
          <a:xfrm>
            <a:off x="694727" y="1616751"/>
            <a:ext cx="140538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575" b="1" dirty="0">
                <a:latin typeface="+mn-lt"/>
              </a:rPr>
              <a:t>Screening Phase</a:t>
            </a:r>
            <a:endParaRPr lang="en-US" altLang="en-US" sz="1575" dirty="0">
              <a:latin typeface="+mn-lt"/>
            </a:endParaRPr>
          </a:p>
        </p:txBody>
      </p:sp>
      <p:sp>
        <p:nvSpPr>
          <p:cNvPr id="62" name="Rectangle 51">
            <a:extLst>
              <a:ext uri="{FF2B5EF4-FFF2-40B4-BE49-F238E27FC236}">
                <a16:creationId xmlns:a16="http://schemas.microsoft.com/office/drawing/2014/main" id="{B8805F5D-7E21-40A0-BAFF-7D4DC4704A8F}"/>
              </a:ext>
            </a:extLst>
          </p:cNvPr>
          <p:cNvSpPr>
            <a:spLocks noChangeArrowheads="1"/>
          </p:cNvSpPr>
          <p:nvPr/>
        </p:nvSpPr>
        <p:spPr bwMode="auto">
          <a:xfrm>
            <a:off x="2633559" y="1606709"/>
            <a:ext cx="4631811"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575" b="1" dirty="0">
                <a:latin typeface="+mn-lt"/>
              </a:rPr>
              <a:t>Maintenance Phase</a:t>
            </a:r>
            <a:endParaRPr lang="en-US" altLang="en-US" sz="1575" dirty="0">
              <a:latin typeface="+mn-lt"/>
            </a:endParaRPr>
          </a:p>
        </p:txBody>
      </p:sp>
      <p:sp>
        <p:nvSpPr>
          <p:cNvPr id="63" name="Rectangle 52">
            <a:extLst>
              <a:ext uri="{FF2B5EF4-FFF2-40B4-BE49-F238E27FC236}">
                <a16:creationId xmlns:a16="http://schemas.microsoft.com/office/drawing/2014/main" id="{6473387A-8981-40F3-8F67-9591FDED1606}"/>
              </a:ext>
            </a:extLst>
          </p:cNvPr>
          <p:cNvSpPr>
            <a:spLocks noChangeArrowheads="1"/>
          </p:cNvSpPr>
          <p:nvPr/>
        </p:nvSpPr>
        <p:spPr bwMode="auto">
          <a:xfrm>
            <a:off x="7363520" y="1606709"/>
            <a:ext cx="2304160"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575" b="1" dirty="0">
                <a:latin typeface="+mn-lt"/>
              </a:rPr>
              <a:t>Extension Phase</a:t>
            </a:r>
            <a:r>
              <a:rPr lang="en-US" altLang="en-US" sz="1575" b="1" baseline="30000" dirty="0">
                <a:latin typeface="+mn-lt"/>
              </a:rPr>
              <a:t>‡</a:t>
            </a:r>
            <a:endParaRPr lang="en-US" altLang="en-US" sz="1575" baseline="30000" dirty="0">
              <a:latin typeface="+mn-lt"/>
            </a:endParaRPr>
          </a:p>
        </p:txBody>
      </p:sp>
      <p:sp>
        <p:nvSpPr>
          <p:cNvPr id="74" name="Rectangle 65">
            <a:extLst>
              <a:ext uri="{FF2B5EF4-FFF2-40B4-BE49-F238E27FC236}">
                <a16:creationId xmlns:a16="http://schemas.microsoft.com/office/drawing/2014/main" id="{891AAA01-BE7A-4216-9A96-02B9B47A8DFD}"/>
              </a:ext>
            </a:extLst>
          </p:cNvPr>
          <p:cNvSpPr>
            <a:spLocks noChangeArrowheads="1"/>
          </p:cNvSpPr>
          <p:nvPr/>
        </p:nvSpPr>
        <p:spPr bwMode="auto">
          <a:xfrm>
            <a:off x="5545785" y="2117598"/>
            <a:ext cx="65" cy="22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28700"/>
            <a:endParaRPr lang="en-US" altLang="en-US" sz="1463" dirty="0">
              <a:latin typeface="+mn-lt"/>
            </a:endParaRPr>
          </a:p>
        </p:txBody>
      </p:sp>
      <p:sp>
        <p:nvSpPr>
          <p:cNvPr id="84" name="Flowchart: Off-page Connector 3">
            <a:extLst>
              <a:ext uri="{FF2B5EF4-FFF2-40B4-BE49-F238E27FC236}">
                <a16:creationId xmlns:a16="http://schemas.microsoft.com/office/drawing/2014/main" id="{92633965-6EE6-4F34-87BB-58DE93C17645}"/>
              </a:ext>
            </a:extLst>
          </p:cNvPr>
          <p:cNvSpPr/>
          <p:nvPr/>
        </p:nvSpPr>
        <p:spPr>
          <a:xfrm rot="16200000">
            <a:off x="4660145" y="68980"/>
            <a:ext cx="502200" cy="47082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 h="10000">
                <a:moveTo>
                  <a:pt x="0" y="0"/>
                </a:moveTo>
                <a:lnTo>
                  <a:pt x="10000" y="0"/>
                </a:lnTo>
                <a:cubicBezTo>
                  <a:pt x="10017" y="3087"/>
                  <a:pt x="10034" y="6173"/>
                  <a:pt x="10051" y="9260"/>
                </a:cubicBezTo>
                <a:lnTo>
                  <a:pt x="5000" y="10000"/>
                </a:lnTo>
                <a:lnTo>
                  <a:pt x="51" y="9306"/>
                </a:lnTo>
                <a:lnTo>
                  <a:pt x="0" y="0"/>
                </a:lnTo>
                <a:close/>
              </a:path>
            </a:pathLst>
          </a:custGeom>
          <a:solidFill>
            <a:srgbClr val="97009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14000"/>
              </a:lnSpc>
            </a:pPr>
            <a:r>
              <a:rPr lang="en-US" altLang="en-US" sz="1350" b="1" dirty="0">
                <a:solidFill>
                  <a:schemeClr val="tx2"/>
                </a:solidFill>
              </a:rPr>
              <a:t>PI, NNRTI or INSTI</a:t>
            </a:r>
            <a:r>
              <a:rPr lang="en-US" altLang="en-US" sz="1350" b="1" baseline="30000" dirty="0">
                <a:solidFill>
                  <a:schemeClr val="tx2"/>
                </a:solidFill>
              </a:rPr>
              <a:t>†</a:t>
            </a:r>
          </a:p>
          <a:p>
            <a:pPr algn="ctr">
              <a:lnSpc>
                <a:spcPct val="114000"/>
              </a:lnSpc>
            </a:pPr>
            <a:r>
              <a:rPr lang="en-US" altLang="en-US" sz="1350" b="1" dirty="0">
                <a:solidFill>
                  <a:schemeClr val="tx2"/>
                </a:solidFill>
              </a:rPr>
              <a:t>Current daily oral ART n=308</a:t>
            </a:r>
            <a:endParaRPr lang="en-US" sz="1350" dirty="0">
              <a:solidFill>
                <a:schemeClr val="tx2"/>
              </a:solidFill>
            </a:endParaRPr>
          </a:p>
        </p:txBody>
      </p:sp>
      <p:sp>
        <p:nvSpPr>
          <p:cNvPr id="8" name="Rectangle 7">
            <a:extLst>
              <a:ext uri="{FF2B5EF4-FFF2-40B4-BE49-F238E27FC236}">
                <a16:creationId xmlns:a16="http://schemas.microsoft.com/office/drawing/2014/main" id="{72D77173-257E-4E6F-8B6F-958C324A6B35}"/>
              </a:ext>
            </a:extLst>
          </p:cNvPr>
          <p:cNvSpPr/>
          <p:nvPr/>
        </p:nvSpPr>
        <p:spPr>
          <a:xfrm>
            <a:off x="600076" y="2069553"/>
            <a:ext cx="1404377" cy="179757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Ins="81000" rtlCol="0" anchor="ctr"/>
          <a:lstStyle/>
          <a:p>
            <a:r>
              <a:rPr lang="en-US" altLang="en-US" sz="1350" b="1" dirty="0">
                <a:solidFill>
                  <a:srgbClr val="000000"/>
                </a:solidFill>
              </a:rPr>
              <a:t>N=705</a:t>
            </a:r>
          </a:p>
          <a:p>
            <a:r>
              <a:rPr lang="en-US" altLang="en-US" sz="1350" b="1" dirty="0">
                <a:solidFill>
                  <a:srgbClr val="000000"/>
                </a:solidFill>
              </a:rPr>
              <a:t>PI-, NNRTI-, or INSTI-based regimen with </a:t>
            </a:r>
            <a:br>
              <a:rPr lang="en-US" altLang="en-US" sz="1350" b="1" dirty="0">
                <a:solidFill>
                  <a:srgbClr val="000000"/>
                </a:solidFill>
              </a:rPr>
            </a:br>
            <a:r>
              <a:rPr lang="en-US" altLang="en-US" sz="1350" b="1" dirty="0">
                <a:solidFill>
                  <a:srgbClr val="000000"/>
                </a:solidFill>
              </a:rPr>
              <a:t>2 NRTI backbone*</a:t>
            </a:r>
            <a:endParaRPr lang="en-US" altLang="en-US" sz="1350" dirty="0"/>
          </a:p>
        </p:txBody>
      </p:sp>
      <p:sp>
        <p:nvSpPr>
          <p:cNvPr id="88" name="Rectangle 17">
            <a:extLst>
              <a:ext uri="{FF2B5EF4-FFF2-40B4-BE49-F238E27FC236}">
                <a16:creationId xmlns:a16="http://schemas.microsoft.com/office/drawing/2014/main" id="{217B93AD-475C-4813-93AB-87881D5A765F}"/>
              </a:ext>
            </a:extLst>
          </p:cNvPr>
          <p:cNvSpPr>
            <a:spLocks noChangeArrowheads="1"/>
          </p:cNvSpPr>
          <p:nvPr/>
        </p:nvSpPr>
        <p:spPr bwMode="auto">
          <a:xfrm rot="16200000">
            <a:off x="1382742" y="2742470"/>
            <a:ext cx="1796082" cy="4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463" b="1" dirty="0">
                <a:latin typeface="+mn-lt"/>
              </a:rPr>
              <a:t>Randomization</a:t>
            </a:r>
          </a:p>
          <a:p>
            <a:pPr algn="ctr" defTabSz="1028700"/>
            <a:r>
              <a:rPr lang="en-US" altLang="en-US" sz="1463" b="1" dirty="0">
                <a:latin typeface="+mn-lt"/>
              </a:rPr>
              <a:t>1:1 </a:t>
            </a:r>
            <a:endParaRPr lang="en-US" altLang="en-US" sz="1463" dirty="0">
              <a:latin typeface="+mn-lt"/>
            </a:endParaRPr>
          </a:p>
        </p:txBody>
      </p:sp>
      <p:sp>
        <p:nvSpPr>
          <p:cNvPr id="99" name="Flowchart: Off-page Connector 3">
            <a:extLst>
              <a:ext uri="{FF2B5EF4-FFF2-40B4-BE49-F238E27FC236}">
                <a16:creationId xmlns:a16="http://schemas.microsoft.com/office/drawing/2014/main" id="{94A5E57C-7DC8-4FF7-95DE-880766C34BFC}"/>
              </a:ext>
            </a:extLst>
          </p:cNvPr>
          <p:cNvSpPr/>
          <p:nvPr/>
        </p:nvSpPr>
        <p:spPr>
          <a:xfrm>
            <a:off x="7346198" y="2324691"/>
            <a:ext cx="2656195" cy="1155382"/>
          </a:xfrm>
          <a:prstGeom prst="homePlate">
            <a:avLst>
              <a:gd name="adj" fmla="val 37504"/>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lIns="40500" tIns="162000" rIns="40500" bIns="162000" rtlCol="0" anchor="ctr"/>
          <a:lstStyle/>
          <a:p>
            <a:pPr algn="ctr"/>
            <a:r>
              <a:rPr lang="en-US" altLang="en-US" sz="1350" b="1" dirty="0">
                <a:solidFill>
                  <a:schemeClr val="bg2"/>
                </a:solidFill>
              </a:rPr>
              <a:t>Extension Phase</a:t>
            </a:r>
            <a:r>
              <a:rPr lang="en-US" altLang="en-US" sz="1350" b="1" baseline="30000" dirty="0">
                <a:solidFill>
                  <a:schemeClr val="bg2"/>
                </a:solidFill>
                <a:cs typeface="Arial" panose="020B0604020202020204" pitchFamily="34" charset="0"/>
              </a:rPr>
              <a:t> </a:t>
            </a:r>
            <a:r>
              <a:rPr lang="en-US" altLang="en-US" sz="1350" b="1" dirty="0">
                <a:solidFill>
                  <a:schemeClr val="bg2"/>
                </a:solidFill>
                <a:cs typeface="Arial" panose="020B0604020202020204" pitchFamily="34" charset="0"/>
              </a:rPr>
              <a:t>or </a:t>
            </a:r>
            <a:br>
              <a:rPr lang="en-US" altLang="en-US" sz="1350" b="1" dirty="0">
                <a:solidFill>
                  <a:schemeClr val="bg2"/>
                </a:solidFill>
                <a:cs typeface="Arial" panose="020B0604020202020204" pitchFamily="34" charset="0"/>
              </a:rPr>
            </a:br>
            <a:r>
              <a:rPr lang="en-US" sz="1350" b="1" dirty="0">
                <a:solidFill>
                  <a:schemeClr val="bg2"/>
                </a:solidFill>
              </a:rPr>
              <a:t>transition to the </a:t>
            </a:r>
          </a:p>
          <a:p>
            <a:pPr algn="ctr"/>
            <a:r>
              <a:rPr lang="en-US" sz="1350" b="1" dirty="0">
                <a:solidFill>
                  <a:schemeClr val="bg2"/>
                </a:solidFill>
              </a:rPr>
              <a:t>ATLAS-2M study</a:t>
            </a:r>
            <a:endParaRPr lang="en-US" altLang="en-US" sz="1350" dirty="0">
              <a:solidFill>
                <a:schemeClr val="bg2"/>
              </a:solidFill>
            </a:endParaRPr>
          </a:p>
        </p:txBody>
      </p:sp>
      <p:sp>
        <p:nvSpPr>
          <p:cNvPr id="100" name="Flowchart: Off-page Connector 3">
            <a:extLst>
              <a:ext uri="{FF2B5EF4-FFF2-40B4-BE49-F238E27FC236}">
                <a16:creationId xmlns:a16="http://schemas.microsoft.com/office/drawing/2014/main" id="{4AEDB459-E623-4D45-827F-16913A9B3086}"/>
              </a:ext>
            </a:extLst>
          </p:cNvPr>
          <p:cNvSpPr/>
          <p:nvPr/>
        </p:nvSpPr>
        <p:spPr>
          <a:xfrm rot="16200000">
            <a:off x="2894484" y="2794685"/>
            <a:ext cx="502200" cy="117693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6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306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795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839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121 w 10051"/>
              <a:gd name="connsiteY4" fmla="*/ 9617 h 12132"/>
              <a:gd name="connsiteX5" fmla="*/ 0 w 10051"/>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61 h 12132"/>
              <a:gd name="connsiteX5" fmla="*/ 23 w 10074"/>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28 h 12132"/>
              <a:gd name="connsiteX5" fmla="*/ 23 w 10074"/>
              <a:gd name="connsiteY5" fmla="*/ 0 h 12132"/>
              <a:gd name="connsiteX0" fmla="*/ 74 w 10125"/>
              <a:gd name="connsiteY0" fmla="*/ 0 h 12132"/>
              <a:gd name="connsiteX1" fmla="*/ 10074 w 10125"/>
              <a:gd name="connsiteY1" fmla="*/ 0 h 12132"/>
              <a:gd name="connsiteX2" fmla="*/ 10125 w 10125"/>
              <a:gd name="connsiteY2" fmla="*/ 9660 h 12132"/>
              <a:gd name="connsiteX3" fmla="*/ 5074 w 10125"/>
              <a:gd name="connsiteY3" fmla="*/ 12132 h 12132"/>
              <a:gd name="connsiteX4" fmla="*/ 1 w 10125"/>
              <a:gd name="connsiteY4" fmla="*/ 9595 h 12132"/>
              <a:gd name="connsiteX5" fmla="*/ 74 w 10125"/>
              <a:gd name="connsiteY5" fmla="*/ 0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2132">
                <a:moveTo>
                  <a:pt x="74" y="0"/>
                </a:moveTo>
                <a:lnTo>
                  <a:pt x="10074" y="0"/>
                </a:lnTo>
                <a:cubicBezTo>
                  <a:pt x="10091" y="3087"/>
                  <a:pt x="10108" y="6573"/>
                  <a:pt x="10125" y="9660"/>
                </a:cubicBezTo>
                <a:lnTo>
                  <a:pt x="5074" y="12132"/>
                </a:lnTo>
                <a:lnTo>
                  <a:pt x="1" y="9595"/>
                </a:lnTo>
                <a:cubicBezTo>
                  <a:pt x="-16" y="6315"/>
                  <a:pt x="91" y="3280"/>
                  <a:pt x="74" y="0"/>
                </a:cubicBezTo>
                <a:close/>
              </a:path>
            </a:pathLst>
          </a:cu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Ins="101250" rtlCol="0" anchor="ctr"/>
          <a:lstStyle/>
          <a:p>
            <a:r>
              <a:rPr lang="en-US" altLang="en-US" sz="1350" b="1" dirty="0">
                <a:solidFill>
                  <a:schemeClr val="tx2"/>
                </a:solidFill>
              </a:rPr>
              <a:t>Oral CAB + RPV n=308</a:t>
            </a:r>
            <a:endParaRPr lang="en-US" altLang="en-US" sz="1350" dirty="0">
              <a:solidFill>
                <a:schemeClr val="tx2"/>
              </a:solidFill>
            </a:endParaRPr>
          </a:p>
        </p:txBody>
      </p:sp>
      <p:sp>
        <p:nvSpPr>
          <p:cNvPr id="87" name="TextBox 86">
            <a:extLst>
              <a:ext uri="{FF2B5EF4-FFF2-40B4-BE49-F238E27FC236}">
                <a16:creationId xmlns:a16="http://schemas.microsoft.com/office/drawing/2014/main" id="{E7ABD90D-4FD6-44A3-8783-F488B3CB3ED7}"/>
              </a:ext>
            </a:extLst>
          </p:cNvPr>
          <p:cNvSpPr txBox="1"/>
          <p:nvPr/>
        </p:nvSpPr>
        <p:spPr>
          <a:xfrm>
            <a:off x="6092252" y="4490703"/>
            <a:ext cx="1645361" cy="207749"/>
          </a:xfrm>
          <a:prstGeom prst="rect">
            <a:avLst/>
          </a:prstGeom>
          <a:noFill/>
        </p:spPr>
        <p:txBody>
          <a:bodyPr wrap="square" lIns="0" tIns="0" rIns="0" bIns="0" rtlCol="0">
            <a:spAutoFit/>
          </a:bodyPr>
          <a:lstStyle/>
          <a:p>
            <a:pPr algn="ctr"/>
            <a:r>
              <a:rPr lang="en-US" sz="1350" b="1" dirty="0">
                <a:solidFill>
                  <a:srgbClr val="E31836"/>
                </a:solidFill>
                <a:latin typeface="+mn-lt"/>
              </a:rPr>
              <a:t>Primary Endpoint</a:t>
            </a:r>
          </a:p>
        </p:txBody>
      </p:sp>
      <p:grpSp>
        <p:nvGrpSpPr>
          <p:cNvPr id="6" name="Group 5">
            <a:extLst>
              <a:ext uri="{FF2B5EF4-FFF2-40B4-BE49-F238E27FC236}">
                <a16:creationId xmlns:a16="http://schemas.microsoft.com/office/drawing/2014/main" id="{821665FE-5752-466E-BB49-646E5097C0E2}"/>
              </a:ext>
            </a:extLst>
          </p:cNvPr>
          <p:cNvGrpSpPr/>
          <p:nvPr/>
        </p:nvGrpSpPr>
        <p:grpSpPr>
          <a:xfrm>
            <a:off x="2281887" y="3995637"/>
            <a:ext cx="7588827" cy="428285"/>
            <a:chOff x="2055639" y="3296209"/>
            <a:chExt cx="6745624" cy="353411"/>
          </a:xfrm>
        </p:grpSpPr>
        <p:sp>
          <p:nvSpPr>
            <p:cNvPr id="24" name="Rectangle 12">
              <a:extLst>
                <a:ext uri="{FF2B5EF4-FFF2-40B4-BE49-F238E27FC236}">
                  <a16:creationId xmlns:a16="http://schemas.microsoft.com/office/drawing/2014/main" id="{84306BA5-9F50-4AAD-99E2-D9BE04C5C1A9}"/>
                </a:ext>
              </a:extLst>
            </p:cNvPr>
            <p:cNvSpPr>
              <a:spLocks noChangeArrowheads="1"/>
            </p:cNvSpPr>
            <p:nvPr/>
          </p:nvSpPr>
          <p:spPr bwMode="auto">
            <a:xfrm>
              <a:off x="2055639" y="3306761"/>
              <a:ext cx="547158" cy="34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n-lt"/>
                </a:rPr>
                <a:t>Day 1</a:t>
              </a:r>
            </a:p>
            <a:p>
              <a:pPr algn="ctr" defTabSz="1028700"/>
              <a:r>
                <a:rPr lang="en-US" altLang="en-US" sz="1350" b="1" dirty="0">
                  <a:latin typeface="+mn-lt"/>
                </a:rPr>
                <a:t>Baseline</a:t>
              </a:r>
              <a:endParaRPr lang="en-US" altLang="en-US" sz="1350" dirty="0">
                <a:latin typeface="+mn-lt"/>
              </a:endParaRPr>
            </a:p>
          </p:txBody>
        </p:sp>
        <p:sp>
          <p:nvSpPr>
            <p:cNvPr id="27" name="Rectangle 15">
              <a:extLst>
                <a:ext uri="{FF2B5EF4-FFF2-40B4-BE49-F238E27FC236}">
                  <a16:creationId xmlns:a16="http://schemas.microsoft.com/office/drawing/2014/main" id="{C8FE523C-BD70-4951-B09D-D372B1067769}"/>
                </a:ext>
              </a:extLst>
            </p:cNvPr>
            <p:cNvSpPr>
              <a:spLocks noChangeArrowheads="1"/>
            </p:cNvSpPr>
            <p:nvPr/>
          </p:nvSpPr>
          <p:spPr bwMode="auto">
            <a:xfrm>
              <a:off x="8335093" y="3306761"/>
              <a:ext cx="466170" cy="34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n-lt"/>
                </a:rPr>
                <a:t>Week 96</a:t>
              </a:r>
              <a:endParaRPr lang="en-US" altLang="en-US" sz="1350" dirty="0">
                <a:latin typeface="+mn-lt"/>
              </a:endParaRPr>
            </a:p>
          </p:txBody>
        </p:sp>
        <p:sp>
          <p:nvSpPr>
            <p:cNvPr id="36" name="Rectangle 24">
              <a:extLst>
                <a:ext uri="{FF2B5EF4-FFF2-40B4-BE49-F238E27FC236}">
                  <a16:creationId xmlns:a16="http://schemas.microsoft.com/office/drawing/2014/main" id="{2F1E2972-B7BB-40F9-88DD-AB990F4D4222}"/>
                </a:ext>
              </a:extLst>
            </p:cNvPr>
            <p:cNvSpPr>
              <a:spLocks noChangeArrowheads="1"/>
            </p:cNvSpPr>
            <p:nvPr/>
          </p:nvSpPr>
          <p:spPr bwMode="auto">
            <a:xfrm>
              <a:off x="5842746" y="3296209"/>
              <a:ext cx="466170" cy="34285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n-lt"/>
                </a:rPr>
                <a:t>Week 48</a:t>
              </a:r>
              <a:endParaRPr lang="en-US" altLang="en-US" sz="1350" dirty="0">
                <a:latin typeface="+mn-lt"/>
              </a:endParaRPr>
            </a:p>
          </p:txBody>
        </p:sp>
        <p:sp>
          <p:nvSpPr>
            <p:cNvPr id="44" name="Rectangle 32">
              <a:extLst>
                <a:ext uri="{FF2B5EF4-FFF2-40B4-BE49-F238E27FC236}">
                  <a16:creationId xmlns:a16="http://schemas.microsoft.com/office/drawing/2014/main" id="{1D71D42E-A495-4DAC-8E5D-E875BC643726}"/>
                </a:ext>
              </a:extLst>
            </p:cNvPr>
            <p:cNvSpPr>
              <a:spLocks noChangeArrowheads="1"/>
            </p:cNvSpPr>
            <p:nvPr/>
          </p:nvSpPr>
          <p:spPr bwMode="auto">
            <a:xfrm>
              <a:off x="3159671" y="3306761"/>
              <a:ext cx="582128" cy="1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n-lt"/>
                </a:rPr>
                <a:t>Week 4</a:t>
              </a:r>
              <a:r>
                <a:rPr lang="en-US" altLang="en-US" sz="1350" b="1" baseline="30000" dirty="0"/>
                <a:t>‖</a:t>
              </a:r>
              <a:endParaRPr lang="en-US" altLang="en-US" sz="1350" baseline="30000" dirty="0">
                <a:latin typeface="+mn-lt"/>
              </a:endParaRPr>
            </a:p>
          </p:txBody>
        </p:sp>
        <p:sp>
          <p:nvSpPr>
            <p:cNvPr id="56" name="Rectangle 44">
              <a:extLst>
                <a:ext uri="{FF2B5EF4-FFF2-40B4-BE49-F238E27FC236}">
                  <a16:creationId xmlns:a16="http://schemas.microsoft.com/office/drawing/2014/main" id="{5AB84E27-5003-4A31-B015-CF415D3F63BA}"/>
                </a:ext>
              </a:extLst>
            </p:cNvPr>
            <p:cNvSpPr>
              <a:spLocks noChangeArrowheads="1"/>
            </p:cNvSpPr>
            <p:nvPr/>
          </p:nvSpPr>
          <p:spPr bwMode="auto">
            <a:xfrm>
              <a:off x="6318509" y="3306761"/>
              <a:ext cx="466167" cy="34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n-lt"/>
                </a:rPr>
                <a:t>Week 52 </a:t>
              </a:r>
              <a:endParaRPr lang="en-US" altLang="en-US" sz="1350" dirty="0">
                <a:latin typeface="+mn-lt"/>
              </a:endParaRPr>
            </a:p>
          </p:txBody>
        </p:sp>
      </p:grpSp>
    </p:spTree>
    <p:extLst>
      <p:ext uri="{BB962C8B-B14F-4D97-AF65-F5344CB8AC3E}">
        <p14:creationId xmlns:p14="http://schemas.microsoft.com/office/powerpoint/2010/main" val="366841497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21" y="337007"/>
            <a:ext cx="8486774" cy="838200"/>
          </a:xfrm>
        </p:spPr>
        <p:txBody>
          <a:bodyPr/>
          <a:lstStyle/>
          <a:p>
            <a:r>
              <a:rPr lang="en-US" sz="2800" dirty="0"/>
              <a:t>ATLAS Virologic Snapshot Outcomes at Week 48 for ITT-E: Noninferiority Achieved for Primary and Secondary Endpoints </a:t>
            </a:r>
          </a:p>
        </p:txBody>
      </p:sp>
      <p:sp>
        <p:nvSpPr>
          <p:cNvPr id="35" name="Rectangle 34">
            <a:extLst>
              <a:ext uri="{FF2B5EF4-FFF2-40B4-BE49-F238E27FC236}">
                <a16:creationId xmlns:a16="http://schemas.microsoft.com/office/drawing/2014/main" id="{3CB9F14A-55A6-4C62-9249-BE1D3D791F1E}"/>
              </a:ext>
            </a:extLst>
          </p:cNvPr>
          <p:cNvSpPr/>
          <p:nvPr/>
        </p:nvSpPr>
        <p:spPr>
          <a:xfrm>
            <a:off x="592931" y="1576631"/>
            <a:ext cx="4537321" cy="283500"/>
          </a:xfrm>
          <a:prstGeom prst="rect">
            <a:avLst/>
          </a:prstGeom>
          <a:solidFill>
            <a:srgbClr val="002F5F"/>
          </a:solidFill>
          <a:ln w="25400" cap="flat" cmpd="sng" algn="ctr">
            <a:noFill/>
            <a:prstDash val="solid"/>
          </a:ln>
          <a:effectLst/>
        </p:spPr>
        <p:txBody>
          <a:bodyPr tIns="75938" bIns="75938" anchor="ctr"/>
          <a:lstStyle/>
          <a:p>
            <a:pPr marL="0" lvl="1" algn="ctr" defTabSz="1028700">
              <a:defRPr/>
            </a:pPr>
            <a:r>
              <a:rPr lang="en-GB" sz="1350" b="1" kern="0" dirty="0">
                <a:solidFill>
                  <a:prstClr val="white"/>
                </a:solidFill>
                <a:latin typeface="Arial" panose="020B0604020202020204" pitchFamily="34" charset="0"/>
                <a:cs typeface="Arial" panose="020B0604020202020204" pitchFamily="34" charset="0"/>
              </a:rPr>
              <a:t>Virologic Outcomes </a:t>
            </a:r>
          </a:p>
        </p:txBody>
      </p:sp>
      <p:sp>
        <p:nvSpPr>
          <p:cNvPr id="37" name="Rectangle 36">
            <a:extLst>
              <a:ext uri="{FF2B5EF4-FFF2-40B4-BE49-F238E27FC236}">
                <a16:creationId xmlns:a16="http://schemas.microsoft.com/office/drawing/2014/main" id="{6742F64F-2A93-4394-83AD-31A2B6AE0987}"/>
              </a:ext>
            </a:extLst>
          </p:cNvPr>
          <p:cNvSpPr/>
          <p:nvPr/>
        </p:nvSpPr>
        <p:spPr>
          <a:xfrm>
            <a:off x="5514553" y="1576631"/>
            <a:ext cx="4536000" cy="283500"/>
          </a:xfrm>
          <a:prstGeom prst="rect">
            <a:avLst/>
          </a:prstGeom>
          <a:solidFill>
            <a:srgbClr val="002F5F"/>
          </a:solidFill>
          <a:ln w="25400" cap="flat" cmpd="sng" algn="ctr">
            <a:noFill/>
            <a:prstDash val="solid"/>
          </a:ln>
          <a:effectLst/>
        </p:spPr>
        <p:txBody>
          <a:bodyPr tIns="75938" bIns="75938" anchor="ctr"/>
          <a:lstStyle/>
          <a:p>
            <a:pPr marL="0" lvl="1" algn="ctr" defTabSz="1028700">
              <a:defRPr/>
            </a:pPr>
            <a:r>
              <a:rPr lang="en-GB" sz="1350" b="1" kern="0" dirty="0">
                <a:solidFill>
                  <a:prstClr val="white"/>
                </a:solidFill>
                <a:latin typeface="Arial" panose="020B0604020202020204" pitchFamily="34" charset="0"/>
                <a:cs typeface="Arial" panose="020B0604020202020204" pitchFamily="34" charset="0"/>
              </a:rPr>
              <a:t>Adjusted Treatment </a:t>
            </a:r>
            <a:r>
              <a:rPr lang="en-GB" sz="1350" b="1" kern="0" dirty="0">
                <a:solidFill>
                  <a:prstClr val="white"/>
                </a:solidFill>
              </a:rPr>
              <a:t>D</a:t>
            </a:r>
            <a:r>
              <a:rPr lang="en-GB" sz="1350" b="1" kern="0" dirty="0" err="1">
                <a:solidFill>
                  <a:prstClr val="white"/>
                </a:solidFill>
                <a:latin typeface="Arial" panose="020B0604020202020204" pitchFamily="34" charset="0"/>
                <a:cs typeface="Arial" panose="020B0604020202020204" pitchFamily="34" charset="0"/>
              </a:rPr>
              <a:t>ifference</a:t>
            </a:r>
            <a:r>
              <a:rPr lang="en-GB" sz="1350" b="1" kern="0" dirty="0">
                <a:solidFill>
                  <a:prstClr val="white"/>
                </a:solidFill>
                <a:latin typeface="Arial" panose="020B0604020202020204" pitchFamily="34" charset="0"/>
                <a:cs typeface="Arial" panose="020B0604020202020204" pitchFamily="34" charset="0"/>
              </a:rPr>
              <a:t> (95% CI)*</a:t>
            </a:r>
          </a:p>
        </p:txBody>
      </p:sp>
      <p:graphicFrame>
        <p:nvGraphicFramePr>
          <p:cNvPr id="38" name="Chart 37">
            <a:extLst>
              <a:ext uri="{FF2B5EF4-FFF2-40B4-BE49-F238E27FC236}">
                <a16:creationId xmlns:a16="http://schemas.microsoft.com/office/drawing/2014/main" id="{5524C420-621C-49CD-A2B9-D62C052A28B5}"/>
              </a:ext>
            </a:extLst>
          </p:cNvPr>
          <p:cNvGraphicFramePr/>
          <p:nvPr>
            <p:extLst/>
          </p:nvPr>
        </p:nvGraphicFramePr>
        <p:xfrm>
          <a:off x="599098" y="1827142"/>
          <a:ext cx="5104902" cy="3843468"/>
        </p:xfrm>
        <a:graphic>
          <a:graphicData uri="http://schemas.openxmlformats.org/drawingml/2006/chart">
            <c:chart xmlns:c="http://schemas.openxmlformats.org/drawingml/2006/chart" xmlns:r="http://schemas.openxmlformats.org/officeDocument/2006/relationships" r:id="rId3"/>
          </a:graphicData>
        </a:graphic>
      </p:graphicFrame>
      <p:grpSp>
        <p:nvGrpSpPr>
          <p:cNvPr id="63" name="Group 62">
            <a:extLst>
              <a:ext uri="{FF2B5EF4-FFF2-40B4-BE49-F238E27FC236}">
                <a16:creationId xmlns:a16="http://schemas.microsoft.com/office/drawing/2014/main" id="{74F35A2A-3E45-4845-B976-D99108CEC372}"/>
              </a:ext>
            </a:extLst>
          </p:cNvPr>
          <p:cNvGrpSpPr/>
          <p:nvPr/>
        </p:nvGrpSpPr>
        <p:grpSpPr>
          <a:xfrm>
            <a:off x="1464559" y="4674236"/>
            <a:ext cx="3433349" cy="571505"/>
            <a:chOff x="1345095" y="3837468"/>
            <a:chExt cx="3051866" cy="508004"/>
          </a:xfrm>
        </p:grpSpPr>
        <p:sp>
          <p:nvSpPr>
            <p:cNvPr id="64" name="TextBox 63">
              <a:extLst>
                <a:ext uri="{FF2B5EF4-FFF2-40B4-BE49-F238E27FC236}">
                  <a16:creationId xmlns:a16="http://schemas.microsoft.com/office/drawing/2014/main" id="{B9F46E0A-1B34-4C17-B650-550634BFCE38}"/>
                </a:ext>
              </a:extLst>
            </p:cNvPr>
            <p:cNvSpPr txBox="1"/>
            <p:nvPr/>
          </p:nvSpPr>
          <p:spPr>
            <a:xfrm>
              <a:off x="1345095" y="3837469"/>
              <a:ext cx="914400" cy="508003"/>
            </a:xfrm>
            <a:prstGeom prst="rect">
              <a:avLst/>
            </a:prstGeom>
            <a:noFill/>
          </p:spPr>
          <p:txBody>
            <a:bodyPr wrap="square" lIns="0" tIns="0" rIns="0" bIns="0" rtlCol="0">
              <a:spAutoFit/>
            </a:bodyPr>
            <a:lstStyle/>
            <a:p>
              <a:pPr algn="ctr"/>
              <a:r>
                <a:rPr lang="en-US" sz="1238" b="1" dirty="0"/>
                <a:t>Virologic nonresponse (≥50 c/mL)</a:t>
              </a:r>
            </a:p>
          </p:txBody>
        </p:sp>
        <p:sp>
          <p:nvSpPr>
            <p:cNvPr id="65" name="TextBox 64">
              <a:extLst>
                <a:ext uri="{FF2B5EF4-FFF2-40B4-BE49-F238E27FC236}">
                  <a16:creationId xmlns:a16="http://schemas.microsoft.com/office/drawing/2014/main" id="{A86A7B3A-5737-4B4A-8E15-64D509E395A0}"/>
                </a:ext>
              </a:extLst>
            </p:cNvPr>
            <p:cNvSpPr txBox="1"/>
            <p:nvPr/>
          </p:nvSpPr>
          <p:spPr>
            <a:xfrm>
              <a:off x="2407477" y="3837468"/>
              <a:ext cx="914400" cy="508003"/>
            </a:xfrm>
            <a:prstGeom prst="rect">
              <a:avLst/>
            </a:prstGeom>
            <a:noFill/>
          </p:spPr>
          <p:txBody>
            <a:bodyPr wrap="square" lIns="0" tIns="0" rIns="0" bIns="0" rtlCol="0">
              <a:spAutoFit/>
            </a:bodyPr>
            <a:lstStyle/>
            <a:p>
              <a:pPr algn="ctr"/>
              <a:r>
                <a:rPr lang="en-US" sz="1238" b="1" dirty="0"/>
                <a:t>Virologic success </a:t>
              </a:r>
              <a:br>
                <a:rPr lang="en-US" sz="1238" b="1" dirty="0"/>
              </a:br>
              <a:r>
                <a:rPr lang="en-US" sz="1238" b="1" dirty="0"/>
                <a:t>(&lt;50 c/mL)</a:t>
              </a:r>
            </a:p>
          </p:txBody>
        </p:sp>
        <p:sp>
          <p:nvSpPr>
            <p:cNvPr id="66" name="TextBox 65">
              <a:extLst>
                <a:ext uri="{FF2B5EF4-FFF2-40B4-BE49-F238E27FC236}">
                  <a16:creationId xmlns:a16="http://schemas.microsoft.com/office/drawing/2014/main" id="{2F352CEC-C999-4F34-B1E1-362ADAA9B1A7}"/>
                </a:ext>
              </a:extLst>
            </p:cNvPr>
            <p:cNvSpPr txBox="1"/>
            <p:nvPr/>
          </p:nvSpPr>
          <p:spPr>
            <a:xfrm>
              <a:off x="3482561" y="3837468"/>
              <a:ext cx="914400" cy="338668"/>
            </a:xfrm>
            <a:prstGeom prst="rect">
              <a:avLst/>
            </a:prstGeom>
            <a:noFill/>
          </p:spPr>
          <p:txBody>
            <a:bodyPr wrap="square" lIns="0" tIns="0" rIns="0" bIns="0" rtlCol="0">
              <a:spAutoFit/>
            </a:bodyPr>
            <a:lstStyle/>
            <a:p>
              <a:pPr algn="ctr"/>
              <a:r>
                <a:rPr lang="en-US" sz="1238" b="1" dirty="0"/>
                <a:t>No virologic data</a:t>
              </a:r>
            </a:p>
          </p:txBody>
        </p:sp>
      </p:grpSp>
      <p:sp>
        <p:nvSpPr>
          <p:cNvPr id="33" name="Text Placeholder 13"/>
          <p:cNvSpPr>
            <a:spLocks noGrp="1"/>
          </p:cNvSpPr>
          <p:nvPr>
            <p:ph type="body" sz="quarter" idx="13"/>
          </p:nvPr>
        </p:nvSpPr>
        <p:spPr/>
        <p:txBody>
          <a:bodyPr/>
          <a:lstStyle/>
          <a:p>
            <a:r>
              <a:rPr lang="en-US" altLang="en-US" dirty="0"/>
              <a:t>CAB, cabotegravir; CAR, current antiretroviral; CI, confidence interval; </a:t>
            </a:r>
            <a:r>
              <a:rPr lang="en-US" dirty="0"/>
              <a:t>ITT-E, intention-to-treat exposed; LA, long-acting; </a:t>
            </a:r>
            <a:r>
              <a:rPr lang="en-US" altLang="ja-JP" dirty="0"/>
              <a:t>NI, noninferiority; </a:t>
            </a:r>
            <a:r>
              <a:rPr lang="en-US" altLang="en-US" dirty="0"/>
              <a:t>RPV, rilpivirine</a:t>
            </a:r>
            <a:r>
              <a:rPr lang="en-US" altLang="ja-JP" dirty="0"/>
              <a:t>. </a:t>
            </a:r>
          </a:p>
          <a:p>
            <a:r>
              <a:rPr lang="en-US" altLang="ja-JP" dirty="0"/>
              <a:t>*</a:t>
            </a:r>
            <a:r>
              <a:rPr lang="en-US" dirty="0"/>
              <a:t>Adjusted for sex and baseline third agent class.</a:t>
            </a:r>
            <a:endParaRPr lang="en-US" altLang="ja-JP" dirty="0"/>
          </a:p>
        </p:txBody>
      </p:sp>
      <p:sp>
        <p:nvSpPr>
          <p:cNvPr id="56" name="Content Placeholder 1">
            <a:extLst>
              <a:ext uri="{FF2B5EF4-FFF2-40B4-BE49-F238E27FC236}">
                <a16:creationId xmlns:a16="http://schemas.microsoft.com/office/drawing/2014/main" id="{B64306A6-5EFC-4920-A445-AF0A494B3D2A}"/>
              </a:ext>
            </a:extLst>
          </p:cNvPr>
          <p:cNvSpPr txBox="1">
            <a:spLocks/>
          </p:cNvSpPr>
          <p:nvPr/>
        </p:nvSpPr>
        <p:spPr>
          <a:xfrm>
            <a:off x="8368731" y="2003585"/>
            <a:ext cx="1751857" cy="1041156"/>
          </a:xfrm>
          <a:prstGeom prst="rect">
            <a:avLst/>
          </a:prstGeom>
          <a:ln w="28575">
            <a:noFill/>
          </a:ln>
        </p:spPr>
        <p:txBody>
          <a:bodyPr lIns="81000" rIns="81000" bIns="121500" anchor="ct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defTabSz="1028700">
              <a:spcAft>
                <a:spcPts val="563"/>
              </a:spcAft>
              <a:buClr>
                <a:srgbClr val="C00000"/>
              </a:buClr>
              <a:buNone/>
              <a:defRPr/>
            </a:pPr>
            <a:r>
              <a:rPr lang="en-US" sz="1238" b="1" kern="0" dirty="0"/>
              <a:t>Primary endpoint:</a:t>
            </a:r>
          </a:p>
          <a:p>
            <a:pPr marL="0" indent="0" defTabSz="1028700">
              <a:spcAft>
                <a:spcPts val="563"/>
              </a:spcAft>
              <a:buClr>
                <a:srgbClr val="C00000"/>
              </a:buClr>
              <a:buNone/>
              <a:defRPr/>
            </a:pPr>
            <a:r>
              <a:rPr lang="en-US" sz="1238" b="1" kern="0" dirty="0"/>
              <a:t>LA noninferior to CAR (HIV-1 RNA </a:t>
            </a:r>
            <a:br>
              <a:rPr lang="en-US" sz="1238" b="1" kern="0" dirty="0"/>
            </a:br>
            <a:r>
              <a:rPr lang="en-US" sz="1238" b="1" kern="0" dirty="0"/>
              <a:t>≥50 c/mL) at Week 48</a:t>
            </a:r>
          </a:p>
        </p:txBody>
      </p:sp>
      <p:sp>
        <p:nvSpPr>
          <p:cNvPr id="60" name="Content Placeholder 1">
            <a:extLst>
              <a:ext uri="{FF2B5EF4-FFF2-40B4-BE49-F238E27FC236}">
                <a16:creationId xmlns:a16="http://schemas.microsoft.com/office/drawing/2014/main" id="{DB9D3075-392A-40BD-85A9-9FBFE027FC1D}"/>
              </a:ext>
            </a:extLst>
          </p:cNvPr>
          <p:cNvSpPr txBox="1">
            <a:spLocks/>
          </p:cNvSpPr>
          <p:nvPr/>
        </p:nvSpPr>
        <p:spPr>
          <a:xfrm>
            <a:off x="5727238" y="3386707"/>
            <a:ext cx="2501570" cy="259943"/>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a:buClr>
                <a:srgbClr val="C00000"/>
              </a:buClr>
              <a:buNone/>
              <a:defRPr/>
            </a:pPr>
            <a:r>
              <a:rPr lang="en-US" sz="1181" b="1" kern="0" dirty="0"/>
              <a:t>Difference (%)</a:t>
            </a:r>
          </a:p>
        </p:txBody>
      </p:sp>
      <p:grpSp>
        <p:nvGrpSpPr>
          <p:cNvPr id="62" name="Group 61">
            <a:extLst>
              <a:ext uri="{FF2B5EF4-FFF2-40B4-BE49-F238E27FC236}">
                <a16:creationId xmlns:a16="http://schemas.microsoft.com/office/drawing/2014/main" id="{4BA9D265-6758-4989-844C-DF42163686C2}"/>
              </a:ext>
            </a:extLst>
          </p:cNvPr>
          <p:cNvGrpSpPr/>
          <p:nvPr/>
        </p:nvGrpSpPr>
        <p:grpSpPr>
          <a:xfrm>
            <a:off x="5528520" y="2171036"/>
            <a:ext cx="2871596" cy="1228993"/>
            <a:chOff x="5011775" y="2473268"/>
            <a:chExt cx="4075037" cy="1641532"/>
          </a:xfrm>
        </p:grpSpPr>
        <p:graphicFrame>
          <p:nvGraphicFramePr>
            <p:cNvPr id="72" name="Chart 17">
              <a:extLst>
                <a:ext uri="{FF2B5EF4-FFF2-40B4-BE49-F238E27FC236}">
                  <a16:creationId xmlns:a16="http://schemas.microsoft.com/office/drawing/2014/main" id="{42FB5616-0EEB-4952-AE8C-549977972E69}"/>
                </a:ext>
              </a:extLst>
            </p:cNvPr>
            <p:cNvGraphicFramePr>
              <a:graphicFrameLocks/>
            </p:cNvGraphicFramePr>
            <p:nvPr>
              <p:extLst/>
            </p:nvPr>
          </p:nvGraphicFramePr>
          <p:xfrm>
            <a:off x="5011775" y="2492896"/>
            <a:ext cx="4075037" cy="1621904"/>
          </p:xfrm>
          <a:graphic>
            <a:graphicData uri="http://schemas.openxmlformats.org/drawingml/2006/chart">
              <c:chart xmlns:c="http://schemas.openxmlformats.org/drawingml/2006/chart" xmlns:r="http://schemas.openxmlformats.org/officeDocument/2006/relationships" r:id="rId4"/>
            </a:graphicData>
          </a:graphic>
        </p:graphicFrame>
        <p:cxnSp>
          <p:nvCxnSpPr>
            <p:cNvPr id="73" name="Straight Connector 72">
              <a:extLst>
                <a:ext uri="{FF2B5EF4-FFF2-40B4-BE49-F238E27FC236}">
                  <a16:creationId xmlns:a16="http://schemas.microsoft.com/office/drawing/2014/main" id="{02007336-F907-46B2-A20A-DFAAAA4D591D}"/>
                </a:ext>
              </a:extLst>
            </p:cNvPr>
            <p:cNvCxnSpPr>
              <a:cxnSpLocks/>
            </p:cNvCxnSpPr>
            <p:nvPr/>
          </p:nvCxnSpPr>
          <p:spPr bwMode="auto">
            <a:xfrm>
              <a:off x="8135353" y="2473268"/>
              <a:ext cx="0" cy="1236842"/>
            </a:xfrm>
            <a:prstGeom prst="line">
              <a:avLst/>
            </a:prstGeom>
            <a:noFill/>
            <a:ln w="12700" cap="flat" cmpd="sng" algn="ctr">
              <a:solidFill>
                <a:srgbClr val="8397AC"/>
              </a:solidFill>
              <a:prstDash val="sysDash"/>
            </a:ln>
            <a:effectLst/>
          </p:spPr>
        </p:cxnSp>
      </p:grpSp>
      <p:sp>
        <p:nvSpPr>
          <p:cNvPr id="67" name="TextBox 66">
            <a:extLst>
              <a:ext uri="{FF2B5EF4-FFF2-40B4-BE49-F238E27FC236}">
                <a16:creationId xmlns:a16="http://schemas.microsoft.com/office/drawing/2014/main" id="{75BA3A2C-76D4-42C3-B2DB-C0279C44E52F}"/>
              </a:ext>
            </a:extLst>
          </p:cNvPr>
          <p:cNvSpPr txBox="1"/>
          <p:nvPr/>
        </p:nvSpPr>
        <p:spPr>
          <a:xfrm>
            <a:off x="6579486" y="2737407"/>
            <a:ext cx="405941" cy="181716"/>
          </a:xfrm>
          <a:prstGeom prst="rect">
            <a:avLst/>
          </a:prstGeom>
          <a:noFill/>
        </p:spPr>
        <p:txBody>
          <a:bodyPr wrap="square" lIns="0" tIns="0" rIns="0" bIns="0" rtlCol="0">
            <a:spAutoFit/>
          </a:bodyPr>
          <a:lstStyle/>
          <a:p>
            <a:pPr algn="ctr" defTabSz="1028700">
              <a:defRPr/>
            </a:pPr>
            <a:r>
              <a:rPr lang="en-US" sz="1181" dirty="0">
                <a:solidFill>
                  <a:srgbClr val="A6A6A6"/>
                </a:solidFill>
                <a:latin typeface="Arial" panose="020B0604020202020204" pitchFamily="34" charset="0"/>
                <a:cs typeface="Arial" panose="020B0604020202020204" pitchFamily="34" charset="0"/>
              </a:rPr>
              <a:t>-1.2</a:t>
            </a:r>
          </a:p>
        </p:txBody>
      </p:sp>
      <p:sp>
        <p:nvSpPr>
          <p:cNvPr id="68" name="TextBox 67">
            <a:extLst>
              <a:ext uri="{FF2B5EF4-FFF2-40B4-BE49-F238E27FC236}">
                <a16:creationId xmlns:a16="http://schemas.microsoft.com/office/drawing/2014/main" id="{CD863ED3-C59A-4CE4-9597-47A2586FAA88}"/>
              </a:ext>
            </a:extLst>
          </p:cNvPr>
          <p:cNvSpPr txBox="1"/>
          <p:nvPr/>
        </p:nvSpPr>
        <p:spPr>
          <a:xfrm>
            <a:off x="7109994" y="2737407"/>
            <a:ext cx="405941" cy="181716"/>
          </a:xfrm>
          <a:prstGeom prst="rect">
            <a:avLst/>
          </a:prstGeom>
          <a:noFill/>
        </p:spPr>
        <p:txBody>
          <a:bodyPr wrap="square" lIns="0" tIns="0" rIns="0" bIns="0" rtlCol="0">
            <a:spAutoFit/>
          </a:bodyPr>
          <a:lstStyle/>
          <a:p>
            <a:pPr algn="ctr" defTabSz="1028700">
              <a:defRPr/>
            </a:pPr>
            <a:r>
              <a:rPr lang="en-US" sz="1181">
                <a:solidFill>
                  <a:srgbClr val="A6A6A6"/>
                </a:solidFill>
                <a:latin typeface="Arial" panose="020B0604020202020204" pitchFamily="34" charset="0"/>
                <a:cs typeface="Arial" panose="020B0604020202020204" pitchFamily="34" charset="0"/>
              </a:rPr>
              <a:t>2.5</a:t>
            </a:r>
            <a:endParaRPr lang="en-US" sz="1181" dirty="0">
              <a:solidFill>
                <a:srgbClr val="A6A6A6"/>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A4212141-4DBB-4C26-9729-D442B50986EA}"/>
              </a:ext>
            </a:extLst>
          </p:cNvPr>
          <p:cNvSpPr txBox="1"/>
          <p:nvPr/>
        </p:nvSpPr>
        <p:spPr>
          <a:xfrm>
            <a:off x="7014899" y="2341030"/>
            <a:ext cx="211596" cy="181716"/>
          </a:xfrm>
          <a:prstGeom prst="rect">
            <a:avLst/>
          </a:prstGeom>
          <a:noFill/>
        </p:spPr>
        <p:txBody>
          <a:bodyPr wrap="none" lIns="0" tIns="0" rIns="0" bIns="0" rtlCol="0">
            <a:spAutoFit/>
          </a:bodyPr>
          <a:lstStyle/>
          <a:p>
            <a:pPr defTabSz="1028700">
              <a:defRPr/>
            </a:pPr>
            <a:r>
              <a:rPr lang="en-US" sz="1181">
                <a:solidFill>
                  <a:srgbClr val="A6A6A6"/>
                </a:solidFill>
                <a:latin typeface="Arial"/>
                <a:cs typeface="Arial" panose="020B0604020202020204" pitchFamily="34" charset="0"/>
              </a:rPr>
              <a:t>0.6</a:t>
            </a:r>
            <a:endParaRPr lang="en-US" sz="1181" dirty="0">
              <a:solidFill>
                <a:srgbClr val="A6A6A6"/>
              </a:solidFill>
              <a:latin typeface="Arial"/>
              <a:cs typeface="Arial" panose="020B0604020202020204" pitchFamily="34" charset="0"/>
            </a:endParaRPr>
          </a:p>
        </p:txBody>
      </p:sp>
      <p:sp>
        <p:nvSpPr>
          <p:cNvPr id="70" name="Down Arrow 10">
            <a:extLst>
              <a:ext uri="{FF2B5EF4-FFF2-40B4-BE49-F238E27FC236}">
                <a16:creationId xmlns:a16="http://schemas.microsoft.com/office/drawing/2014/main" id="{E19F4F6D-915E-49E0-A1EF-F02FA7AB808A}"/>
              </a:ext>
            </a:extLst>
          </p:cNvPr>
          <p:cNvSpPr/>
          <p:nvPr/>
        </p:nvSpPr>
        <p:spPr>
          <a:xfrm rot="16200000">
            <a:off x="7382045" y="1471998"/>
            <a:ext cx="437927" cy="1255597"/>
          </a:xfrm>
          <a:prstGeom prst="downArrow">
            <a:avLst/>
          </a:prstGeom>
          <a:solidFill>
            <a:srgbClr val="C483C4"/>
          </a:solidFill>
          <a:ln w="25400" cap="flat" cmpd="sng" algn="ctr">
            <a:noFill/>
            <a:prstDash val="solid"/>
          </a:ln>
          <a:effectLst/>
        </p:spPr>
        <p:txBody>
          <a:bodyPr vert="vert" anchor="ctr"/>
          <a:lstStyle/>
          <a:p>
            <a:pPr algn="ctr"/>
            <a:r>
              <a:rPr lang="en-US" altLang="en-US" sz="1013" b="1" kern="0">
                <a:solidFill>
                  <a:prstClr val="white"/>
                </a:solidFill>
              </a:rPr>
              <a:t>CAR</a:t>
            </a:r>
            <a:endParaRPr lang="en-US" sz="1013" b="1" kern="0" dirty="0">
              <a:solidFill>
                <a:prstClr val="white"/>
              </a:solidFill>
            </a:endParaRPr>
          </a:p>
        </p:txBody>
      </p:sp>
      <p:sp>
        <p:nvSpPr>
          <p:cNvPr id="71" name="Down Arrow 11">
            <a:extLst>
              <a:ext uri="{FF2B5EF4-FFF2-40B4-BE49-F238E27FC236}">
                <a16:creationId xmlns:a16="http://schemas.microsoft.com/office/drawing/2014/main" id="{F0963243-C33B-402D-B02D-82394DCA12A5}"/>
              </a:ext>
            </a:extLst>
          </p:cNvPr>
          <p:cNvSpPr/>
          <p:nvPr/>
        </p:nvSpPr>
        <p:spPr>
          <a:xfrm rot="5400000">
            <a:off x="6122866" y="1467261"/>
            <a:ext cx="437925" cy="1265087"/>
          </a:xfrm>
          <a:prstGeom prst="downArrow">
            <a:avLst/>
          </a:prstGeom>
          <a:solidFill>
            <a:srgbClr val="83CBB7"/>
          </a:solidFill>
          <a:ln w="25400" cap="flat" cmpd="sng" algn="ctr">
            <a:noFill/>
            <a:prstDash val="solid"/>
          </a:ln>
          <a:effectLst/>
        </p:spPr>
        <p:txBody>
          <a:bodyPr vert="vert270" lIns="0" tIns="0" rIns="0" bIns="0" anchor="ctr"/>
          <a:lstStyle/>
          <a:p>
            <a:pPr algn="ctr"/>
            <a:r>
              <a:rPr lang="en-US" sz="1013" b="1">
                <a:solidFill>
                  <a:srgbClr val="FFFFFF"/>
                </a:solidFill>
              </a:rPr>
              <a:t>CAB LA + RPV LA</a:t>
            </a:r>
            <a:endParaRPr lang="en-US" sz="1013" b="1" dirty="0">
              <a:solidFill>
                <a:srgbClr val="FFFFFF"/>
              </a:solidFill>
            </a:endParaRPr>
          </a:p>
        </p:txBody>
      </p:sp>
      <p:sp>
        <p:nvSpPr>
          <p:cNvPr id="58" name="TextBox 57">
            <a:extLst>
              <a:ext uri="{FF2B5EF4-FFF2-40B4-BE49-F238E27FC236}">
                <a16:creationId xmlns:a16="http://schemas.microsoft.com/office/drawing/2014/main" id="{6FA95742-D3E4-4EE8-994A-5938D0CA8D0D}"/>
              </a:ext>
            </a:extLst>
          </p:cNvPr>
          <p:cNvSpPr txBox="1"/>
          <p:nvPr/>
        </p:nvSpPr>
        <p:spPr>
          <a:xfrm>
            <a:off x="7798879" y="2733483"/>
            <a:ext cx="464871" cy="363433"/>
          </a:xfrm>
          <a:prstGeom prst="rect">
            <a:avLst/>
          </a:prstGeom>
          <a:noFill/>
        </p:spPr>
        <p:txBody>
          <a:bodyPr wrap="none" lIns="0" tIns="0" rIns="0" bIns="0" rtlCol="0">
            <a:spAutoFit/>
          </a:bodyPr>
          <a:lstStyle/>
          <a:p>
            <a:pPr defTabSz="1028700">
              <a:defRPr/>
            </a:pPr>
            <a:r>
              <a:rPr lang="en-US" sz="1181" dirty="0">
                <a:solidFill>
                  <a:srgbClr val="8397AC"/>
                </a:solidFill>
                <a:latin typeface="Arial" panose="020B0604020202020204" pitchFamily="34" charset="0"/>
                <a:cs typeface="Arial" panose="020B0604020202020204" pitchFamily="34" charset="0"/>
              </a:rPr>
              <a:t>6% NI</a:t>
            </a:r>
            <a:br>
              <a:rPr lang="en-US" sz="1181" dirty="0">
                <a:solidFill>
                  <a:srgbClr val="8397AC"/>
                </a:solidFill>
                <a:latin typeface="Arial" panose="020B0604020202020204" pitchFamily="34" charset="0"/>
                <a:cs typeface="Arial" panose="020B0604020202020204" pitchFamily="34" charset="0"/>
              </a:rPr>
            </a:br>
            <a:r>
              <a:rPr lang="en-US" sz="1181" dirty="0">
                <a:solidFill>
                  <a:srgbClr val="8397AC"/>
                </a:solidFill>
                <a:latin typeface="Arial" panose="020B0604020202020204" pitchFamily="34" charset="0"/>
                <a:cs typeface="Arial" panose="020B0604020202020204" pitchFamily="34" charset="0"/>
              </a:rPr>
              <a:t>margin</a:t>
            </a:r>
          </a:p>
        </p:txBody>
      </p:sp>
      <p:grpSp>
        <p:nvGrpSpPr>
          <p:cNvPr id="11" name="Group 10">
            <a:extLst>
              <a:ext uri="{FF2B5EF4-FFF2-40B4-BE49-F238E27FC236}">
                <a16:creationId xmlns:a16="http://schemas.microsoft.com/office/drawing/2014/main" id="{5045A264-2AA7-42DA-AA71-90413114EDD5}"/>
              </a:ext>
            </a:extLst>
          </p:cNvPr>
          <p:cNvGrpSpPr/>
          <p:nvPr/>
        </p:nvGrpSpPr>
        <p:grpSpPr>
          <a:xfrm>
            <a:off x="5067484" y="3668525"/>
            <a:ext cx="5204507" cy="1577685"/>
            <a:chOff x="4548841" y="3105150"/>
            <a:chExt cx="4626228" cy="1402387"/>
          </a:xfrm>
        </p:grpSpPr>
        <p:sp>
          <p:nvSpPr>
            <p:cNvPr id="52" name="Content Placeholder 1"/>
            <p:cNvSpPr txBox="1">
              <a:spLocks/>
            </p:cNvSpPr>
            <p:nvPr/>
          </p:nvSpPr>
          <p:spPr>
            <a:xfrm>
              <a:off x="7518950" y="3164576"/>
              <a:ext cx="1656119" cy="1108890"/>
            </a:xfrm>
            <a:prstGeom prst="rect">
              <a:avLst/>
            </a:prstGeom>
            <a:ln>
              <a:noFill/>
            </a:ln>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defTabSz="1028700">
                <a:spcAft>
                  <a:spcPts val="563"/>
                </a:spcAft>
                <a:buClr>
                  <a:srgbClr val="C00000"/>
                </a:buClr>
                <a:buNone/>
                <a:defRPr/>
              </a:pPr>
              <a:r>
                <a:rPr lang="en-US" sz="1238" b="1" kern="0" dirty="0"/>
                <a:t>Key secondary endpoint: </a:t>
              </a:r>
            </a:p>
            <a:p>
              <a:pPr marL="0" indent="0" defTabSz="1028700">
                <a:spcAft>
                  <a:spcPts val="563"/>
                </a:spcAft>
                <a:buClr>
                  <a:srgbClr val="C00000"/>
                </a:buClr>
                <a:buNone/>
                <a:defRPr/>
              </a:pPr>
              <a:r>
                <a:rPr lang="en-US" sz="1238" b="1" kern="0" dirty="0"/>
                <a:t>LA noninferior to CAR (HIV-1 RNA </a:t>
              </a:r>
              <a:br>
                <a:rPr lang="en-US" sz="1238" b="1" kern="0" dirty="0"/>
              </a:br>
              <a:r>
                <a:rPr lang="en-US" sz="1238" b="1" kern="0" dirty="0"/>
                <a:t>&lt;50 c/mL) at Week 48</a:t>
              </a:r>
            </a:p>
          </p:txBody>
        </p:sp>
        <p:grpSp>
          <p:nvGrpSpPr>
            <p:cNvPr id="8" name="Group 7">
              <a:extLst>
                <a:ext uri="{FF2B5EF4-FFF2-40B4-BE49-F238E27FC236}">
                  <a16:creationId xmlns:a16="http://schemas.microsoft.com/office/drawing/2014/main" id="{FB98885C-4E77-45AA-9BBD-43465DE44765}"/>
                </a:ext>
              </a:extLst>
            </p:cNvPr>
            <p:cNvGrpSpPr/>
            <p:nvPr/>
          </p:nvGrpSpPr>
          <p:grpSpPr>
            <a:xfrm>
              <a:off x="4548841" y="3105150"/>
              <a:ext cx="2979878" cy="1402387"/>
              <a:chOff x="4536141" y="3207713"/>
              <a:chExt cx="2979878" cy="1402387"/>
            </a:xfrm>
          </p:grpSpPr>
          <p:sp>
            <p:nvSpPr>
              <p:cNvPr id="51" name="Content Placeholder 1"/>
              <p:cNvSpPr txBox="1">
                <a:spLocks/>
              </p:cNvSpPr>
              <p:nvPr/>
            </p:nvSpPr>
            <p:spPr>
              <a:xfrm>
                <a:off x="5134553" y="4409582"/>
                <a:ext cx="2302700" cy="200518"/>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defTabSz="1028700">
                  <a:spcAft>
                    <a:spcPts val="563"/>
                  </a:spcAft>
                  <a:buClr>
                    <a:srgbClr val="C00000"/>
                  </a:buClr>
                  <a:buNone/>
                  <a:defRPr/>
                </a:pPr>
                <a:r>
                  <a:rPr lang="en-US" sz="1181" b="1" kern="0" dirty="0"/>
                  <a:t>Difference (%)</a:t>
                </a:r>
              </a:p>
            </p:txBody>
          </p:sp>
          <p:grpSp>
            <p:nvGrpSpPr>
              <p:cNvPr id="5" name="Group 4"/>
              <p:cNvGrpSpPr/>
              <p:nvPr/>
            </p:nvGrpSpPr>
            <p:grpSpPr>
              <a:xfrm>
                <a:off x="4957961" y="3495696"/>
                <a:ext cx="2558058" cy="932101"/>
                <a:chOff x="7118096" y="2222308"/>
                <a:chExt cx="4673945" cy="2498920"/>
              </a:xfrm>
            </p:grpSpPr>
            <p:grpSp>
              <p:nvGrpSpPr>
                <p:cNvPr id="41" name="Group 40"/>
                <p:cNvGrpSpPr/>
                <p:nvPr/>
              </p:nvGrpSpPr>
              <p:grpSpPr>
                <a:xfrm>
                  <a:off x="7118096" y="2222308"/>
                  <a:ext cx="4673945" cy="2498920"/>
                  <a:chOff x="5011775" y="2492896"/>
                  <a:chExt cx="4075037" cy="1621904"/>
                </a:xfrm>
              </p:grpSpPr>
              <p:graphicFrame>
                <p:nvGraphicFramePr>
                  <p:cNvPr id="45" name="Chart 17"/>
                  <p:cNvGraphicFramePr>
                    <a:graphicFrameLocks/>
                  </p:cNvGraphicFramePr>
                  <p:nvPr>
                    <p:extLst>
                      <p:ext uri="{D42A27DB-BD31-4B8C-83A1-F6EECF244321}">
                        <p14:modId xmlns:p14="http://schemas.microsoft.com/office/powerpoint/2010/main" val="2554721236"/>
                      </p:ext>
                    </p:extLst>
                  </p:nvPr>
                </p:nvGraphicFramePr>
                <p:xfrm>
                  <a:off x="5011775" y="2492896"/>
                  <a:ext cx="4075037" cy="1621904"/>
                </p:xfrm>
                <a:graphic>
                  <a:graphicData uri="http://schemas.openxmlformats.org/drawingml/2006/chart">
                    <c:chart xmlns:c="http://schemas.openxmlformats.org/drawingml/2006/chart" xmlns:r="http://schemas.openxmlformats.org/officeDocument/2006/relationships" r:id="rId5"/>
                  </a:graphicData>
                </a:graphic>
              </p:graphicFrame>
              <p:cxnSp>
                <p:nvCxnSpPr>
                  <p:cNvPr id="46" name="Straight Connector 45"/>
                  <p:cNvCxnSpPr>
                    <a:cxnSpLocks/>
                  </p:cNvCxnSpPr>
                  <p:nvPr/>
                </p:nvCxnSpPr>
                <p:spPr bwMode="auto">
                  <a:xfrm>
                    <a:off x="5293088" y="2492896"/>
                    <a:ext cx="3036" cy="1134225"/>
                  </a:xfrm>
                  <a:prstGeom prst="line">
                    <a:avLst/>
                  </a:prstGeom>
                  <a:noFill/>
                  <a:ln w="12700" cap="flat" cmpd="sng" algn="ctr">
                    <a:solidFill>
                      <a:schemeClr val="accent4">
                        <a:lumMod val="75000"/>
                      </a:schemeClr>
                    </a:solidFill>
                    <a:prstDash val="sysDash"/>
                  </a:ln>
                  <a:effectLst/>
                </p:spPr>
              </p:cxnSp>
            </p:grpSp>
            <p:sp>
              <p:nvSpPr>
                <p:cNvPr id="47" name="TextBox 46"/>
                <p:cNvSpPr txBox="1"/>
                <p:nvPr/>
              </p:nvSpPr>
              <p:spPr>
                <a:xfrm>
                  <a:off x="7761372" y="3357620"/>
                  <a:ext cx="660727" cy="433042"/>
                </a:xfrm>
                <a:prstGeom prst="rect">
                  <a:avLst/>
                </a:prstGeom>
                <a:noFill/>
              </p:spPr>
              <p:txBody>
                <a:bodyPr wrap="square" lIns="0" tIns="0" rIns="0" bIns="0" rtlCol="0">
                  <a:spAutoFit/>
                </a:bodyPr>
                <a:lstStyle/>
                <a:p>
                  <a:pPr algn="ctr" defTabSz="1028700">
                    <a:defRPr/>
                  </a:pPr>
                  <a:r>
                    <a:rPr lang="en-US" sz="1181" dirty="0">
                      <a:latin typeface="Arial" panose="020B0604020202020204" pitchFamily="34" charset="0"/>
                      <a:cs typeface="Arial" panose="020B0604020202020204" pitchFamily="34" charset="0"/>
                    </a:rPr>
                    <a:t>-6.7</a:t>
                  </a:r>
                </a:p>
              </p:txBody>
            </p:sp>
            <p:sp>
              <p:nvSpPr>
                <p:cNvPr id="48" name="TextBox 47"/>
                <p:cNvSpPr txBox="1"/>
                <p:nvPr/>
              </p:nvSpPr>
              <p:spPr>
                <a:xfrm>
                  <a:off x="9393218" y="3357620"/>
                  <a:ext cx="660727" cy="433042"/>
                </a:xfrm>
                <a:prstGeom prst="rect">
                  <a:avLst/>
                </a:prstGeom>
                <a:noFill/>
              </p:spPr>
              <p:txBody>
                <a:bodyPr wrap="square" lIns="0" tIns="0" rIns="0" bIns="0" rtlCol="0">
                  <a:spAutoFit/>
                </a:bodyPr>
                <a:lstStyle/>
                <a:p>
                  <a:pPr algn="ctr" defTabSz="1028700">
                    <a:defRPr/>
                  </a:pPr>
                  <a:r>
                    <a:rPr lang="en-US" sz="1181" dirty="0">
                      <a:latin typeface="Arial" panose="020B0604020202020204" pitchFamily="34" charset="0"/>
                      <a:cs typeface="Arial" panose="020B0604020202020204" pitchFamily="34" charset="0"/>
                    </a:rPr>
                    <a:t>0.7</a:t>
                  </a:r>
                </a:p>
              </p:txBody>
            </p:sp>
            <p:sp>
              <p:nvSpPr>
                <p:cNvPr id="30" name="TextBox 29"/>
                <p:cNvSpPr txBox="1"/>
                <p:nvPr/>
              </p:nvSpPr>
              <p:spPr>
                <a:xfrm>
                  <a:off x="8565465" y="2444865"/>
                  <a:ext cx="424369" cy="433042"/>
                </a:xfrm>
                <a:prstGeom prst="rect">
                  <a:avLst/>
                </a:prstGeom>
                <a:noFill/>
              </p:spPr>
              <p:txBody>
                <a:bodyPr wrap="none" lIns="0" tIns="0" rIns="0" bIns="0" rtlCol="0">
                  <a:spAutoFit/>
                </a:bodyPr>
                <a:lstStyle/>
                <a:p>
                  <a:pPr defTabSz="1028700">
                    <a:defRPr/>
                  </a:pPr>
                  <a:r>
                    <a:rPr lang="en-US" sz="1181" dirty="0">
                      <a:solidFill>
                        <a:srgbClr val="000000"/>
                      </a:solidFill>
                      <a:latin typeface="Arial"/>
                      <a:cs typeface="Arial" panose="020B0604020202020204" pitchFamily="34" charset="0"/>
                    </a:rPr>
                    <a:t>-</a:t>
                  </a:r>
                  <a:r>
                    <a:rPr lang="en-US" sz="1181" dirty="0">
                      <a:latin typeface="Arial"/>
                      <a:cs typeface="Arial" panose="020B0604020202020204" pitchFamily="34" charset="0"/>
                    </a:rPr>
                    <a:t>3.0</a:t>
                  </a:r>
                </a:p>
              </p:txBody>
            </p:sp>
          </p:grpSp>
          <p:sp>
            <p:nvSpPr>
              <p:cNvPr id="59" name="Down Arrow 10">
                <a:extLst>
                  <a:ext uri="{FF2B5EF4-FFF2-40B4-BE49-F238E27FC236}">
                    <a16:creationId xmlns:a16="http://schemas.microsoft.com/office/drawing/2014/main" id="{73A05FF5-9D15-461C-8E94-1E600B023F30}"/>
                  </a:ext>
                </a:extLst>
              </p:cNvPr>
              <p:cNvSpPr/>
              <p:nvPr/>
            </p:nvSpPr>
            <p:spPr>
              <a:xfrm rot="5400000" flipH="1">
                <a:off x="5490431" y="2851834"/>
                <a:ext cx="406746" cy="1118503"/>
              </a:xfrm>
              <a:prstGeom prst="downArrow">
                <a:avLst/>
              </a:prstGeom>
              <a:solidFill>
                <a:srgbClr val="990099"/>
              </a:solidFill>
              <a:ln w="25400" cap="flat" cmpd="sng" algn="ctr">
                <a:noFill/>
                <a:prstDash val="solid"/>
              </a:ln>
              <a:effectLst/>
            </p:spPr>
            <p:txBody>
              <a:bodyPr vert="vert270" anchor="ctr"/>
              <a:lstStyle/>
              <a:p>
                <a:pPr algn="ctr" defTabSz="1028700">
                  <a:defRPr/>
                </a:pPr>
                <a:r>
                  <a:rPr lang="en-US" altLang="en-US" sz="1013" b="1" kern="0" dirty="0">
                    <a:solidFill>
                      <a:prstClr val="white"/>
                    </a:solidFill>
                    <a:latin typeface="Arial" panose="020B0604020202020204" pitchFamily="34" charset="0"/>
                    <a:cs typeface="Arial" panose="020B0604020202020204" pitchFamily="34" charset="0"/>
                  </a:rPr>
                  <a:t>CAR</a:t>
                </a:r>
                <a:endParaRPr lang="en-US" sz="1013" kern="0" dirty="0">
                  <a:solidFill>
                    <a:prstClr val="white"/>
                  </a:solidFill>
                  <a:latin typeface="Calibri"/>
                  <a:cs typeface="Arial" panose="020B0604020202020204" pitchFamily="34" charset="0"/>
                </a:endParaRPr>
              </a:p>
            </p:txBody>
          </p:sp>
          <p:sp>
            <p:nvSpPr>
              <p:cNvPr id="61" name="Down Arrow 11">
                <a:extLst>
                  <a:ext uri="{FF2B5EF4-FFF2-40B4-BE49-F238E27FC236}">
                    <a16:creationId xmlns:a16="http://schemas.microsoft.com/office/drawing/2014/main" id="{D146A432-D234-466C-B640-F65AD4FD6221}"/>
                  </a:ext>
                </a:extLst>
              </p:cNvPr>
              <p:cNvSpPr/>
              <p:nvPr/>
            </p:nvSpPr>
            <p:spPr>
              <a:xfrm rot="16200000" flipH="1">
                <a:off x="6602610" y="2859780"/>
                <a:ext cx="406745" cy="1105848"/>
              </a:xfrm>
              <a:prstGeom prst="downArrow">
                <a:avLst/>
              </a:prstGeom>
              <a:solidFill>
                <a:srgbClr val="13AC82"/>
              </a:solidFill>
              <a:ln w="25400" cap="flat" cmpd="sng" algn="ctr">
                <a:noFill/>
                <a:prstDash val="solid"/>
              </a:ln>
              <a:effectLst/>
            </p:spPr>
            <p:txBody>
              <a:bodyPr vert="vert" lIns="0" tIns="0" rIns="0" bIns="0" anchor="ctr"/>
              <a:lstStyle/>
              <a:p>
                <a:pPr algn="ctr" defTabSz="1028700">
                  <a:defRPr/>
                </a:pPr>
                <a:r>
                  <a:rPr lang="en-US" sz="1013" b="1" dirty="0">
                    <a:solidFill>
                      <a:srgbClr val="FFFFFF"/>
                    </a:solidFill>
                    <a:latin typeface="Arial" panose="020B0604020202020204" pitchFamily="34" charset="0"/>
                    <a:cs typeface="Arial" panose="020B0604020202020204" pitchFamily="34" charset="0"/>
                  </a:rPr>
                  <a:t>CAB LA + RPV LA</a:t>
                </a:r>
                <a:endParaRPr lang="en-US" sz="1013" kern="0" dirty="0">
                  <a:solidFill>
                    <a:prstClr val="white"/>
                  </a:solidFill>
                  <a:latin typeface="Calibri"/>
                  <a:cs typeface="Arial" panose="020B0604020202020204" pitchFamily="34" charset="0"/>
                </a:endParaRPr>
              </a:p>
            </p:txBody>
          </p:sp>
          <p:sp>
            <p:nvSpPr>
              <p:cNvPr id="39" name="TextBox 38">
                <a:extLst>
                  <a:ext uri="{FF2B5EF4-FFF2-40B4-BE49-F238E27FC236}">
                    <a16:creationId xmlns:a16="http://schemas.microsoft.com/office/drawing/2014/main" id="{091B2F54-4883-406F-9B3E-D61EFFFB19D7}"/>
                  </a:ext>
                </a:extLst>
              </p:cNvPr>
              <p:cNvSpPr txBox="1"/>
              <p:nvPr/>
            </p:nvSpPr>
            <p:spPr>
              <a:xfrm>
                <a:off x="4536141" y="3802073"/>
                <a:ext cx="535451" cy="323052"/>
              </a:xfrm>
              <a:prstGeom prst="rect">
                <a:avLst/>
              </a:prstGeom>
              <a:noFill/>
            </p:spPr>
            <p:txBody>
              <a:bodyPr wrap="square" lIns="0" tIns="0" rIns="0" bIns="0" rtlCol="0">
                <a:spAutoFit/>
              </a:bodyPr>
              <a:lstStyle/>
              <a:p>
                <a:pPr algn="r" defTabSz="1028700">
                  <a:defRPr/>
                </a:pPr>
                <a:r>
                  <a:rPr lang="en-US" sz="1181" dirty="0">
                    <a:solidFill>
                      <a:schemeClr val="accent4">
                        <a:lumMod val="75000"/>
                      </a:schemeClr>
                    </a:solidFill>
                    <a:latin typeface="Arial" panose="020B0604020202020204" pitchFamily="34" charset="0"/>
                    <a:cs typeface="Arial" panose="020B0604020202020204" pitchFamily="34" charset="0"/>
                  </a:rPr>
                  <a:t>−10% NI</a:t>
                </a:r>
              </a:p>
              <a:p>
                <a:pPr algn="r" defTabSz="1028700">
                  <a:defRPr/>
                </a:pPr>
                <a:r>
                  <a:rPr lang="en-US" sz="1181" dirty="0">
                    <a:solidFill>
                      <a:schemeClr val="accent4">
                        <a:lumMod val="75000"/>
                      </a:schemeClr>
                    </a:solidFill>
                    <a:latin typeface="Arial" panose="020B0604020202020204" pitchFamily="34" charset="0"/>
                    <a:cs typeface="Arial" panose="020B0604020202020204" pitchFamily="34" charset="0"/>
                  </a:rPr>
                  <a:t>margin</a:t>
                </a:r>
              </a:p>
            </p:txBody>
          </p:sp>
        </p:grpSp>
      </p:grpSp>
      <p:sp>
        <p:nvSpPr>
          <p:cNvPr id="40" name="Text Placeholder 29">
            <a:extLst>
              <a:ext uri="{FF2B5EF4-FFF2-40B4-BE49-F238E27FC236}">
                <a16:creationId xmlns:a16="http://schemas.microsoft.com/office/drawing/2014/main" id="{B2D28792-57F8-44FE-9D22-7F9F95C6E89E}"/>
              </a:ext>
            </a:extLst>
          </p:cNvPr>
          <p:cNvSpPr>
            <a:spLocks noGrp="1"/>
          </p:cNvSpPr>
          <p:nvPr>
            <p:ph type="body" sz="quarter" idx="11"/>
          </p:nvPr>
        </p:nvSpPr>
        <p:spPr>
          <a:xfrm>
            <a:off x="600075" y="6294120"/>
            <a:ext cx="9402318" cy="182880"/>
          </a:xfrm>
        </p:spPr>
        <p:txBody>
          <a:bodyPr/>
          <a:lstStyle/>
          <a:p>
            <a:r>
              <a:rPr lang="en-US" sz="1800" dirty="0" smtClean="0"/>
              <a:t>- Swindells </a:t>
            </a:r>
            <a:r>
              <a:rPr lang="en-US" sz="1800" dirty="0"/>
              <a:t>S, </a:t>
            </a:r>
            <a:r>
              <a:rPr lang="en-US" altLang="en-US" sz="1800" dirty="0"/>
              <a:t>et al. CROI 2019; Seattle, WA. Abstract 1475.</a:t>
            </a:r>
          </a:p>
        </p:txBody>
      </p:sp>
    </p:spTree>
    <p:extLst>
      <p:ext uri="{BB962C8B-B14F-4D97-AF65-F5344CB8AC3E}">
        <p14:creationId xmlns:p14="http://schemas.microsoft.com/office/powerpoint/2010/main" val="4273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EC8D44-C5CB-474B-9C59-873469C6BF59}"/>
              </a:ext>
            </a:extLst>
          </p:cNvPr>
          <p:cNvSpPr/>
          <p:nvPr/>
        </p:nvSpPr>
        <p:spPr>
          <a:xfrm>
            <a:off x="8326854" y="1498114"/>
            <a:ext cx="1770104" cy="294584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Ins="101250" bIns="121500" rtlCol="0" anchor="ctr"/>
          <a:lstStyle/>
          <a:p>
            <a:pPr algn="ctr">
              <a:lnSpc>
                <a:spcPct val="110000"/>
              </a:lnSpc>
            </a:pPr>
            <a:endParaRPr lang="en-US" sz="1350" b="1" dirty="0">
              <a:solidFill>
                <a:schemeClr val="tx1"/>
              </a:solidFill>
            </a:endParaRPr>
          </a:p>
        </p:txBody>
      </p:sp>
      <p:graphicFrame>
        <p:nvGraphicFramePr>
          <p:cNvPr id="11" name="Table 10">
            <a:extLst>
              <a:ext uri="{FF2B5EF4-FFF2-40B4-BE49-F238E27FC236}">
                <a16:creationId xmlns:a16="http://schemas.microsoft.com/office/drawing/2014/main" id="{A35745F4-DE45-4410-8CFF-B28AACF47042}"/>
              </a:ext>
            </a:extLst>
          </p:cNvPr>
          <p:cNvGraphicFramePr>
            <a:graphicFrameLocks noGrp="1"/>
          </p:cNvGraphicFramePr>
          <p:nvPr>
            <p:extLst>
              <p:ext uri="{D42A27DB-BD31-4B8C-83A1-F6EECF244321}">
                <p14:modId xmlns:p14="http://schemas.microsoft.com/office/powerpoint/2010/main" val="3940546950"/>
              </p:ext>
            </p:extLst>
          </p:nvPr>
        </p:nvGraphicFramePr>
        <p:xfrm>
          <a:off x="599400" y="1564484"/>
          <a:ext cx="9416250" cy="2918471"/>
        </p:xfrm>
        <a:graphic>
          <a:graphicData uri="http://schemas.openxmlformats.org/drawingml/2006/table">
            <a:tbl>
              <a:tblPr firstRow="1" firstCol="1" bandRow="1">
                <a:tableStyleId>{9D7B26C5-4107-4FEC-AEDC-1716B250A1EF}</a:tableStyleId>
              </a:tblPr>
              <a:tblGrid>
                <a:gridCol w="1182600">
                  <a:extLst>
                    <a:ext uri="{9D8B030D-6E8A-4147-A177-3AD203B41FA5}">
                      <a16:colId xmlns:a16="http://schemas.microsoft.com/office/drawing/2014/main" val="1277972131"/>
                    </a:ext>
                  </a:extLst>
                </a:gridCol>
                <a:gridCol w="1231200">
                  <a:extLst>
                    <a:ext uri="{9D8B030D-6E8A-4147-A177-3AD203B41FA5}">
                      <a16:colId xmlns:a16="http://schemas.microsoft.com/office/drawing/2014/main" val="4131560137"/>
                    </a:ext>
                  </a:extLst>
                </a:gridCol>
                <a:gridCol w="963900">
                  <a:extLst>
                    <a:ext uri="{9D8B030D-6E8A-4147-A177-3AD203B41FA5}">
                      <a16:colId xmlns:a16="http://schemas.microsoft.com/office/drawing/2014/main" val="32345432"/>
                    </a:ext>
                  </a:extLst>
                </a:gridCol>
                <a:gridCol w="1421550">
                  <a:extLst>
                    <a:ext uri="{9D8B030D-6E8A-4147-A177-3AD203B41FA5}">
                      <a16:colId xmlns:a16="http://schemas.microsoft.com/office/drawing/2014/main" val="3827604839"/>
                    </a:ext>
                  </a:extLst>
                </a:gridCol>
                <a:gridCol w="830250">
                  <a:extLst>
                    <a:ext uri="{9D8B030D-6E8A-4147-A177-3AD203B41FA5}">
                      <a16:colId xmlns:a16="http://schemas.microsoft.com/office/drawing/2014/main" val="3824085439"/>
                    </a:ext>
                  </a:extLst>
                </a:gridCol>
                <a:gridCol w="830250">
                  <a:extLst>
                    <a:ext uri="{9D8B030D-6E8A-4147-A177-3AD203B41FA5}">
                      <a16:colId xmlns:a16="http://schemas.microsoft.com/office/drawing/2014/main" val="1095555059"/>
                    </a:ext>
                  </a:extLst>
                </a:gridCol>
                <a:gridCol w="1255500">
                  <a:extLst>
                    <a:ext uri="{9D8B030D-6E8A-4147-A177-3AD203B41FA5}">
                      <a16:colId xmlns:a16="http://schemas.microsoft.com/office/drawing/2014/main" val="4065603557"/>
                    </a:ext>
                  </a:extLst>
                </a:gridCol>
                <a:gridCol w="850500">
                  <a:extLst>
                    <a:ext uri="{9D8B030D-6E8A-4147-A177-3AD203B41FA5}">
                      <a16:colId xmlns:a16="http://schemas.microsoft.com/office/drawing/2014/main" val="4188159140"/>
                    </a:ext>
                  </a:extLst>
                </a:gridCol>
                <a:gridCol w="850500">
                  <a:extLst>
                    <a:ext uri="{9D8B030D-6E8A-4147-A177-3AD203B41FA5}">
                      <a16:colId xmlns:a16="http://schemas.microsoft.com/office/drawing/2014/main" val="2587815521"/>
                    </a:ext>
                  </a:extLst>
                </a:gridCol>
              </a:tblGrid>
              <a:tr h="68413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2"/>
                          </a:solidFill>
                          <a:effectLst/>
                          <a:latin typeface="+mn-lt"/>
                          <a:ea typeface="Times New Roman" panose="02020603050405020304" pitchFamily="18" charset="0"/>
                          <a:cs typeface="Arial Narrow" panose="020B0606020202030204" pitchFamily="34" charset="0"/>
                        </a:rPr>
                        <a:t>Sex, Country,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2"/>
                          </a:solidFill>
                          <a:effectLst/>
                          <a:latin typeface="+mn-lt"/>
                          <a:ea typeface="Times New Roman" panose="02020603050405020304" pitchFamily="18" charset="0"/>
                          <a:cs typeface="Arial Narrow" panose="020B0606020202030204" pitchFamily="34" charset="0"/>
                        </a:rPr>
                        <a:t>HIV-1</a:t>
                      </a:r>
                      <a:br>
                        <a:rPr lang="en-US" sz="1400" noProof="0" dirty="0">
                          <a:solidFill>
                            <a:schemeClr val="tx2"/>
                          </a:solidFill>
                          <a:effectLst/>
                          <a:latin typeface="+mn-lt"/>
                          <a:ea typeface="Times New Roman" panose="02020603050405020304" pitchFamily="18" charset="0"/>
                          <a:cs typeface="Arial Narrow" panose="020B0606020202030204" pitchFamily="34" charset="0"/>
                        </a:rPr>
                      </a:br>
                      <a:r>
                        <a:rPr lang="en-US" sz="1400" noProof="0" dirty="0">
                          <a:solidFill>
                            <a:schemeClr val="tx2"/>
                          </a:solidFill>
                          <a:effectLst/>
                          <a:latin typeface="+mn-lt"/>
                          <a:ea typeface="Times New Roman" panose="02020603050405020304" pitchFamily="18" charset="0"/>
                          <a:cs typeface="Arial Narrow" panose="020B0606020202030204" pitchFamily="34" charset="0"/>
                        </a:rPr>
                        <a:t>Subtype</a:t>
                      </a:r>
                      <a:endParaRPr lang="en-US" sz="1400" baseline="30000" noProof="0" dirty="0">
                        <a:solidFill>
                          <a:schemeClr val="tx2"/>
                        </a:solidFill>
                        <a:effectLst/>
                        <a:latin typeface="+mn-lt"/>
                        <a:ea typeface="Times New Roman" panose="02020603050405020304" pitchFamily="18" charset="0"/>
                        <a:cs typeface="Arial Narrow" panose="020B0606020202030204" pitchFamily="34" charset="0"/>
                      </a:endParaRPr>
                    </a:p>
                  </a:txBody>
                  <a:tcPr marL="0" marR="0" marT="9113" marB="81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2"/>
                          </a:solidFill>
                          <a:effectLst/>
                          <a:latin typeface="+mn-lt"/>
                          <a:ea typeface="Times New Roman" panose="02020603050405020304" pitchFamily="18" charset="0"/>
                          <a:cs typeface="Arial Narrow" panose="020B0606020202030204" pitchFamily="34" charset="0"/>
                        </a:rPr>
                        <a:t>Previous</a:t>
                      </a:r>
                      <a:br>
                        <a:rPr lang="en-US" sz="1400" noProof="0" dirty="0">
                          <a:solidFill>
                            <a:schemeClr val="tx2"/>
                          </a:solidFill>
                          <a:effectLst/>
                          <a:latin typeface="+mn-lt"/>
                          <a:ea typeface="Times New Roman" panose="02020603050405020304" pitchFamily="18" charset="0"/>
                          <a:cs typeface="Arial Narrow" panose="020B0606020202030204" pitchFamily="34" charset="0"/>
                        </a:rPr>
                      </a:br>
                      <a:r>
                        <a:rPr lang="en-US" sz="1400" noProof="0" dirty="0">
                          <a:solidFill>
                            <a:schemeClr val="tx2"/>
                          </a:solidFill>
                          <a:effectLst/>
                          <a:latin typeface="+mn-lt"/>
                          <a:ea typeface="Times New Roman" panose="02020603050405020304" pitchFamily="18" charset="0"/>
                          <a:cs typeface="Arial Narrow" panose="020B0606020202030204" pitchFamily="34" charset="0"/>
                        </a:rPr>
                        <a:t>CAR</a:t>
                      </a:r>
                      <a:endParaRPr lang="en-US" sz="1400" baseline="30000"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81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rowSpan="2">
                  <a:txBody>
                    <a:bodyPr/>
                    <a:lstStyle/>
                    <a:p>
                      <a:pPr algn="ctr">
                        <a:spcAft>
                          <a:spcPts val="0"/>
                        </a:spcAft>
                      </a:pPr>
                      <a:r>
                        <a:rPr lang="en-US" sz="1400" noProof="0" dirty="0">
                          <a:solidFill>
                            <a:schemeClr val="tx2"/>
                          </a:solidFill>
                          <a:effectLst/>
                          <a:latin typeface="+mn-lt"/>
                        </a:rPr>
                        <a:t>SVF </a:t>
                      </a:r>
                    </a:p>
                    <a:p>
                      <a:pPr algn="ctr">
                        <a:spcAft>
                          <a:spcPts val="0"/>
                        </a:spcAft>
                      </a:pPr>
                      <a:r>
                        <a:rPr lang="en-US" sz="1400" noProof="0" dirty="0">
                          <a:solidFill>
                            <a:schemeClr val="tx2"/>
                          </a:solidFill>
                          <a:effectLst/>
                          <a:latin typeface="+mn-lt"/>
                        </a:rPr>
                        <a:t>Timepoint</a:t>
                      </a:r>
                      <a:endParaRPr lang="en-US" sz="1400"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81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rowSpan="2">
                  <a:txBody>
                    <a:bodyPr/>
                    <a:lstStyle/>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Viral Load at</a:t>
                      </a:r>
                    </a:p>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 SVF/CVF</a:t>
                      </a:r>
                    </a:p>
                    <a:p>
                      <a:pPr algn="ctr">
                        <a:spcAft>
                          <a:spcPts val="0"/>
                        </a:spcAft>
                      </a:pPr>
                      <a:r>
                        <a:rPr lang="en-US" sz="1400" noProof="0" dirty="0">
                          <a:solidFill>
                            <a:schemeClr val="tx2"/>
                          </a:solidFill>
                          <a:effectLst/>
                          <a:latin typeface="+mn-lt"/>
                          <a:ea typeface="Times New Roman" panose="02020603050405020304" pitchFamily="18" charset="0"/>
                          <a:cs typeface="Arial Narrow" panose="020B0606020202030204" pitchFamily="34" charset="0"/>
                        </a:rPr>
                        <a:t>(c/mL)</a:t>
                      </a:r>
                    </a:p>
                  </a:txBody>
                  <a:tcPr marL="30375" marR="30375" marT="9113" marB="81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gridSpan="2">
                  <a:txBody>
                    <a:bodyPr/>
                    <a:lstStyle/>
                    <a:p>
                      <a:pPr algn="ctr">
                        <a:spcAft>
                          <a:spcPts val="0"/>
                        </a:spcAft>
                      </a:pPr>
                      <a:r>
                        <a:rPr lang="en-US" sz="1400" noProof="0" dirty="0">
                          <a:solidFill>
                            <a:schemeClr val="tx2"/>
                          </a:solidFill>
                          <a:effectLst/>
                          <a:latin typeface="+mn-lt"/>
                        </a:rPr>
                        <a:t>SVF Timepoint RAMs </a:t>
                      </a:r>
                    </a:p>
                    <a:p>
                      <a:pPr algn="ctr">
                        <a:spcAft>
                          <a:spcPts val="0"/>
                        </a:spcAft>
                      </a:pPr>
                      <a:r>
                        <a:rPr lang="en-US" sz="1400" noProof="0" dirty="0">
                          <a:solidFill>
                            <a:schemeClr val="tx2"/>
                          </a:solidFill>
                          <a:effectLst/>
                          <a:latin typeface="+mn-lt"/>
                        </a:rPr>
                        <a:t>(HIV-1 RNA)</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hMerge="1">
                  <a:txBody>
                    <a:bodyPr/>
                    <a:lstStyle/>
                    <a:p>
                      <a:endParaRPr lang="en-GB"/>
                    </a:p>
                  </a:txBody>
                  <a:tcPr>
                    <a:lnL w="12700" cap="flat" cmpd="sng" algn="ctr">
                      <a:solidFill>
                        <a:schemeClr val="bg1"/>
                      </a:solidFill>
                      <a:prstDash val="solid"/>
                      <a:round/>
                      <a:headEnd type="none" w="med" len="med"/>
                      <a:tailEnd type="none" w="med" len="med"/>
                    </a:lnL>
                  </a:tcPr>
                </a:tc>
                <a:tc rowSpan="2">
                  <a:txBody>
                    <a:bodyPr/>
                    <a:lstStyle/>
                    <a:p>
                      <a:pPr algn="ctr"/>
                      <a:r>
                        <a:rPr lang="en-US" sz="1400" noProof="0" dirty="0">
                          <a:solidFill>
                            <a:schemeClr val="tx2"/>
                          </a:solidFill>
                          <a:latin typeface="+mn-lt"/>
                        </a:rPr>
                        <a:t>Drug Sensitivity at SVF</a:t>
                      </a:r>
                      <a:r>
                        <a:rPr lang="en-US" sz="1400" baseline="30000" noProof="0" dirty="0">
                          <a:solidFill>
                            <a:schemeClr val="tx2"/>
                          </a:solidFill>
                          <a:latin typeface="+mn-lt"/>
                        </a:rPr>
                        <a:t>†</a:t>
                      </a:r>
                    </a:p>
                    <a:p>
                      <a:pPr algn="ctr"/>
                      <a:r>
                        <a:rPr lang="en-US" sz="1400" noProof="0" dirty="0">
                          <a:solidFill>
                            <a:schemeClr val="tx2"/>
                          </a:solidFill>
                          <a:latin typeface="+mn-lt"/>
                        </a:rPr>
                        <a:t>(Fold Change) </a:t>
                      </a:r>
                    </a:p>
                  </a:txBody>
                  <a:tcPr marL="30375" marR="30375" marT="9113" marB="81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gridSpan="2">
                  <a:txBody>
                    <a:bodyPr/>
                    <a:lstStyle/>
                    <a:p>
                      <a:pPr algn="ctr">
                        <a:spcAft>
                          <a:spcPts val="0"/>
                        </a:spcAft>
                      </a:pPr>
                      <a:r>
                        <a:rPr lang="en-US" sz="1400" noProof="0" dirty="0">
                          <a:solidFill>
                            <a:schemeClr val="tx2"/>
                          </a:solidFill>
                          <a:effectLst/>
                          <a:latin typeface="+mn-lt"/>
                        </a:rPr>
                        <a:t>Baseline RAMs</a:t>
                      </a:r>
                      <a:r>
                        <a:rPr lang="en-US" sz="1400" baseline="30000" noProof="0" dirty="0">
                          <a:solidFill>
                            <a:schemeClr val="tx2"/>
                          </a:solidFill>
                          <a:effectLst/>
                          <a:latin typeface="+mn-lt"/>
                        </a:rPr>
                        <a:t>  </a:t>
                      </a:r>
                    </a:p>
                    <a:p>
                      <a:pPr algn="ctr">
                        <a:spcAft>
                          <a:spcPts val="0"/>
                        </a:spcAft>
                      </a:pPr>
                      <a:r>
                        <a:rPr lang="en-US" sz="1400" noProof="0" dirty="0">
                          <a:solidFill>
                            <a:schemeClr val="tx2"/>
                          </a:solidFill>
                          <a:effectLst/>
                          <a:latin typeface="+mn-lt"/>
                        </a:rPr>
                        <a:t>(PBMC/HIV-1 DNA; </a:t>
                      </a:r>
                    </a:p>
                    <a:p>
                      <a:pPr algn="ctr">
                        <a:spcAft>
                          <a:spcPts val="0"/>
                        </a:spcAft>
                      </a:pPr>
                      <a:r>
                        <a:rPr lang="en-US" sz="1400" noProof="0" dirty="0">
                          <a:solidFill>
                            <a:schemeClr val="tx2"/>
                          </a:solidFill>
                          <a:effectLst/>
                          <a:latin typeface="+mn-lt"/>
                        </a:rPr>
                        <a:t>Day 1)</a:t>
                      </a:r>
                      <a:endParaRPr lang="en-US" sz="1400"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hMerge="1">
                  <a:txBody>
                    <a:bodyPr/>
                    <a:lstStyle/>
                    <a:p>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extLst>
                  <a:ext uri="{0D108BD9-81ED-4DB2-BD59-A6C34878D82A}">
                    <a16:rowId xmlns:a16="http://schemas.microsoft.com/office/drawing/2014/main" val="1434574762"/>
                  </a:ext>
                </a:extLst>
              </a:tr>
              <a:tr h="233213">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marB="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marB="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marB="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vMerge="1">
                  <a:txBody>
                    <a:bodyPr/>
                    <a:lstStyle/>
                    <a:p>
                      <a:pPr algn="ctr">
                        <a:spcAft>
                          <a:spcPts val="0"/>
                        </a:spcAft>
                      </a:pPr>
                      <a:endParaRPr lang="en-US" sz="1200"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marB="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spcAft>
                          <a:spcPts val="0"/>
                        </a:spcAft>
                      </a:pPr>
                      <a:r>
                        <a:rPr lang="en-US" sz="1400" b="1" noProof="0" dirty="0">
                          <a:solidFill>
                            <a:schemeClr val="tx2"/>
                          </a:solidFill>
                          <a:effectLst/>
                          <a:latin typeface="+mn-lt"/>
                        </a:rPr>
                        <a:t>RT</a:t>
                      </a:r>
                      <a:endParaRPr lang="en-US" sz="1400" b="1"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spcAft>
                          <a:spcPts val="0"/>
                        </a:spcAft>
                      </a:pPr>
                      <a:r>
                        <a:rPr lang="en-US" sz="1400" b="1" kern="1200" noProof="0" dirty="0">
                          <a:solidFill>
                            <a:schemeClr val="tx2"/>
                          </a:solidFill>
                          <a:effectLst/>
                          <a:latin typeface="+mn-lt"/>
                          <a:ea typeface="+mn-ea"/>
                          <a:cs typeface="+mn-cs"/>
                        </a:rPr>
                        <a:t>INSTI*</a:t>
                      </a:r>
                      <a:endParaRPr lang="en-US" sz="1400" b="1"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vMerge="1">
                  <a:txBody>
                    <a:bodyPr/>
                    <a:lstStyle/>
                    <a:p>
                      <a:pPr algn="ctr">
                        <a:spcAft>
                          <a:spcPts val="0"/>
                        </a:spcAft>
                      </a:pPr>
                      <a:endParaRPr lang="en-US" sz="1200" b="1" noProof="0" dirty="0">
                        <a:solidFill>
                          <a:schemeClr val="bg1"/>
                        </a:solidFill>
                        <a:effectLst/>
                        <a:latin typeface="+mn-lt"/>
                        <a:ea typeface="Times New Roman" panose="02020603050405020304" pitchFamily="18" charset="0"/>
                        <a:cs typeface="Arial Narrow" panose="020B0606020202030204" pitchFamily="34" charset="0"/>
                      </a:endParaRPr>
                    </a:p>
                  </a:txBody>
                  <a:tcPr marL="27000" marR="27000" marT="8100" marB="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spcAft>
                          <a:spcPts val="0"/>
                        </a:spcAft>
                      </a:pPr>
                      <a:r>
                        <a:rPr lang="en-US" sz="1400" b="1" noProof="0" dirty="0">
                          <a:solidFill>
                            <a:schemeClr val="tx2"/>
                          </a:solidFill>
                          <a:effectLst/>
                          <a:latin typeface="+mn-lt"/>
                        </a:rPr>
                        <a:t>RT</a:t>
                      </a:r>
                      <a:endParaRPr lang="en-US" sz="1400" b="1"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tc>
                  <a:txBody>
                    <a:bodyPr/>
                    <a:lstStyle/>
                    <a:p>
                      <a:pPr algn="ctr">
                        <a:spcAft>
                          <a:spcPts val="0"/>
                        </a:spcAft>
                      </a:pPr>
                      <a:r>
                        <a:rPr lang="en-US" sz="1400" b="1" noProof="0" dirty="0">
                          <a:solidFill>
                            <a:schemeClr val="tx2"/>
                          </a:solidFill>
                          <a:effectLst/>
                          <a:latin typeface="+mn-lt"/>
                        </a:rPr>
                        <a:t>INSTI*</a:t>
                      </a:r>
                      <a:endParaRPr lang="en-US" sz="1400" b="1" noProof="0" dirty="0">
                        <a:solidFill>
                          <a:schemeClr val="tx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779"/>
                    </a:solidFill>
                  </a:tcPr>
                </a:tc>
                <a:extLst>
                  <a:ext uri="{0D108BD9-81ED-4DB2-BD59-A6C34878D82A}">
                    <a16:rowId xmlns:a16="http://schemas.microsoft.com/office/drawing/2014/main" val="3303861981"/>
                  </a:ext>
                </a:extLst>
              </a:tr>
              <a:tr h="635445">
                <a:tc>
                  <a:txBody>
                    <a:bodyPr/>
                    <a:lstStyle/>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F, Russia,</a:t>
                      </a:r>
                    </a:p>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A/A1</a:t>
                      </a:r>
                    </a:p>
                  </a:txBody>
                  <a:tcPr marL="0" marR="0"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3TC, AZT, LPV/r</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8</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79,166 / 25,745</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E138A</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L74I</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r>
                        <a:rPr lang="en-US" sz="1400" b="1" kern="1200" dirty="0">
                          <a:solidFill>
                            <a:schemeClr val="bg2"/>
                          </a:solidFill>
                          <a:effectLst/>
                          <a:latin typeface="+mn-lt"/>
                          <a:ea typeface="+mn-ea"/>
                          <a:cs typeface="+mn-cs"/>
                        </a:rPr>
                        <a:t>RPV (2.4)</a:t>
                      </a:r>
                      <a:endParaRPr lang="en-US" sz="1400" kern="1200" dirty="0">
                        <a:solidFill>
                          <a:schemeClr val="bg2"/>
                        </a:solidFill>
                        <a:effectLst/>
                        <a:latin typeface="+mn-lt"/>
                        <a:ea typeface="+mn-ea"/>
                        <a:cs typeface="+mn-cs"/>
                      </a:endParaRPr>
                    </a:p>
                    <a:p>
                      <a:pPr algn="ctr"/>
                      <a:r>
                        <a:rPr lang="en-US" sz="1400" kern="1200" dirty="0">
                          <a:solidFill>
                            <a:schemeClr val="bg2"/>
                          </a:solidFill>
                          <a:effectLst/>
                          <a:latin typeface="+mn-lt"/>
                          <a:ea typeface="+mn-ea"/>
                          <a:cs typeface="+mn-cs"/>
                        </a:rPr>
                        <a:t>CAB (0.8)</a:t>
                      </a:r>
                    </a:p>
                    <a:p>
                      <a:pPr algn="ctr"/>
                      <a:r>
                        <a:rPr lang="en-US" sz="1400" kern="1200" dirty="0">
                          <a:solidFill>
                            <a:schemeClr val="bg2"/>
                          </a:solidFill>
                          <a:effectLst/>
                          <a:latin typeface="+mn-lt"/>
                          <a:ea typeface="+mn-ea"/>
                          <a:cs typeface="+mn-cs"/>
                        </a:rPr>
                        <a:t>DTG (0.9)</a:t>
                      </a:r>
                      <a:endParaRPr lang="en-US" sz="11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E138E/A</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L74I</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49916306"/>
                  </a:ext>
                </a:extLst>
              </a:tr>
              <a:tr h="635445">
                <a:tc>
                  <a:txBody>
                    <a:bodyPr/>
                    <a:lstStyle/>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F, France,</a:t>
                      </a:r>
                    </a:p>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AG</a:t>
                      </a:r>
                    </a:p>
                  </a:txBody>
                  <a:tcPr marL="0" marR="0"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bg2"/>
                          </a:solidFill>
                          <a:effectLst/>
                          <a:latin typeface="+mn-lt"/>
                          <a:ea typeface="Times New Roman" panose="02020603050405020304" pitchFamily="18" charset="0"/>
                          <a:cs typeface="Arial Narrow" panose="020B0606020202030204" pitchFamily="34" charset="0"/>
                        </a:rPr>
                        <a:t>3TC, AZT, NVP to 3TC, ABC, NVP </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12</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695 / 258</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rPr>
                        <a:t>V108I </a:t>
                      </a:r>
                    </a:p>
                    <a:p>
                      <a:pPr algn="ctr">
                        <a:spcAft>
                          <a:spcPts val="0"/>
                        </a:spcAft>
                      </a:pPr>
                      <a:r>
                        <a:rPr lang="en-US" sz="1400" noProof="0" dirty="0">
                          <a:solidFill>
                            <a:schemeClr val="bg2"/>
                          </a:solidFill>
                          <a:effectLst/>
                          <a:latin typeface="+mn-lt"/>
                        </a:rPr>
                        <a:t>E138K</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mn-lt"/>
                          <a:ea typeface="+mn-ea"/>
                          <a:cs typeface="+mn-cs"/>
                        </a:rPr>
                        <a:t>None</a:t>
                      </a:r>
                      <a:endParaRPr lang="en-US" sz="1400" kern="12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r>
                        <a:rPr lang="en-US" sz="1400" b="1" kern="1200" dirty="0">
                          <a:solidFill>
                            <a:schemeClr val="bg2"/>
                          </a:solidFill>
                          <a:effectLst/>
                          <a:latin typeface="+mn-lt"/>
                          <a:ea typeface="+mn-ea"/>
                          <a:cs typeface="+mn-cs"/>
                        </a:rPr>
                        <a:t>RPV (3.7)</a:t>
                      </a:r>
                      <a:endParaRPr lang="en-US" sz="1400" kern="1200" dirty="0">
                        <a:solidFill>
                          <a:schemeClr val="bg2"/>
                        </a:solidFill>
                        <a:effectLst/>
                        <a:latin typeface="+mn-lt"/>
                        <a:ea typeface="+mn-ea"/>
                        <a:cs typeface="+mn-cs"/>
                      </a:endParaRPr>
                    </a:p>
                    <a:p>
                      <a:pPr algn="ctr"/>
                      <a:r>
                        <a:rPr lang="en-US" sz="1400" kern="1200" dirty="0">
                          <a:solidFill>
                            <a:schemeClr val="bg2"/>
                          </a:solidFill>
                          <a:effectLst/>
                          <a:latin typeface="+mn-lt"/>
                          <a:ea typeface="+mn-ea"/>
                          <a:cs typeface="+mn-cs"/>
                        </a:rPr>
                        <a:t>CAB (1.2)</a:t>
                      </a:r>
                    </a:p>
                    <a:p>
                      <a:pPr algn="ctr"/>
                      <a:r>
                        <a:rPr lang="en-US" sz="1400" kern="1200" dirty="0">
                          <a:solidFill>
                            <a:schemeClr val="bg2"/>
                          </a:solidFill>
                          <a:effectLst/>
                          <a:latin typeface="+mn-lt"/>
                          <a:ea typeface="+mn-ea"/>
                          <a:cs typeface="+mn-cs"/>
                        </a:rPr>
                        <a:t>DTG (1.0)</a:t>
                      </a:r>
                      <a:endParaRPr lang="en-US" sz="1100" kern="12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rPr>
                        <a:t>V108V/I E138K</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spcAft>
                          <a:spcPts val="0"/>
                        </a:spcAft>
                      </a:pPr>
                      <a:r>
                        <a:rPr lang="en-US" sz="1400" noProof="0" dirty="0">
                          <a:solidFill>
                            <a:schemeClr val="bg2"/>
                          </a:solidFill>
                          <a:effectLst/>
                          <a:latin typeface="+mn-lt"/>
                        </a:rPr>
                        <a:t>None</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054234621"/>
                  </a:ext>
                </a:extLst>
              </a:tr>
              <a:tr h="635445">
                <a:tc>
                  <a:txBody>
                    <a:bodyPr/>
                    <a:lstStyle/>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M, Russia,</a:t>
                      </a:r>
                    </a:p>
                    <a:p>
                      <a:pPr algn="ctr">
                        <a:spcAft>
                          <a:spcPts val="0"/>
                        </a:spcAft>
                      </a:pPr>
                      <a:r>
                        <a:rPr lang="en-US" sz="1400" b="0" noProof="0" dirty="0">
                          <a:solidFill>
                            <a:schemeClr val="bg2"/>
                          </a:solidFill>
                          <a:effectLst/>
                          <a:latin typeface="+mn-lt"/>
                          <a:ea typeface="Times New Roman" panose="02020603050405020304" pitchFamily="18" charset="0"/>
                          <a:cs typeface="Arial Narrow" panose="020B0606020202030204" pitchFamily="34" charset="0"/>
                        </a:rPr>
                        <a:t>A/A1 </a:t>
                      </a:r>
                    </a:p>
                  </a:txBody>
                  <a:tcPr marL="0" marR="0"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FTC, RAL, TDF to ABC, EFV, 3TC</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Week 20</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ea typeface="Times New Roman" panose="02020603050405020304" pitchFamily="18" charset="0"/>
                          <a:cs typeface="Arial Narrow" panose="020B0606020202030204" pitchFamily="34" charset="0"/>
                        </a:rPr>
                        <a:t>544 / 1841</a:t>
                      </a: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E138E/K</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N155H </a:t>
                      </a:r>
                    </a:p>
                    <a:p>
                      <a:pPr algn="ctr">
                        <a:spcAft>
                          <a:spcPts val="0"/>
                        </a:spcAft>
                      </a:pPr>
                      <a:r>
                        <a:rPr lang="en-US" sz="1400" noProof="0" dirty="0">
                          <a:solidFill>
                            <a:schemeClr val="bg2"/>
                          </a:solidFill>
                          <a:effectLst/>
                          <a:latin typeface="+mn-lt"/>
                        </a:rPr>
                        <a:t>L74I</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r>
                        <a:rPr lang="en-US" sz="1400" b="1" kern="1200" dirty="0">
                          <a:solidFill>
                            <a:schemeClr val="bg2"/>
                          </a:solidFill>
                          <a:effectLst/>
                          <a:latin typeface="+mn-lt"/>
                          <a:ea typeface="+mn-ea"/>
                          <a:cs typeface="+mn-cs"/>
                        </a:rPr>
                        <a:t>RPV (6.5)</a:t>
                      </a:r>
                      <a:endParaRPr lang="en-US" sz="1400" kern="1200" dirty="0">
                        <a:solidFill>
                          <a:schemeClr val="bg2"/>
                        </a:solidFill>
                        <a:effectLst/>
                        <a:latin typeface="+mn-lt"/>
                        <a:ea typeface="+mn-ea"/>
                        <a:cs typeface="+mn-cs"/>
                      </a:endParaRPr>
                    </a:p>
                    <a:p>
                      <a:pPr algn="ctr"/>
                      <a:r>
                        <a:rPr lang="en-US" sz="1400" b="1" kern="1200" dirty="0">
                          <a:solidFill>
                            <a:schemeClr val="bg2"/>
                          </a:solidFill>
                          <a:effectLst/>
                          <a:latin typeface="+mn-lt"/>
                          <a:ea typeface="+mn-ea"/>
                          <a:cs typeface="+mn-cs"/>
                        </a:rPr>
                        <a:t>CAB (2.7)</a:t>
                      </a:r>
                      <a:endParaRPr lang="en-US" sz="1400" kern="1200" dirty="0">
                        <a:solidFill>
                          <a:schemeClr val="bg2"/>
                        </a:solidFill>
                        <a:effectLst/>
                        <a:latin typeface="+mn-lt"/>
                        <a:ea typeface="+mn-ea"/>
                        <a:cs typeface="+mn-cs"/>
                      </a:endParaRPr>
                    </a:p>
                    <a:p>
                      <a:pPr algn="ctr"/>
                      <a:r>
                        <a:rPr lang="en-US" sz="1400" kern="1200" dirty="0">
                          <a:solidFill>
                            <a:schemeClr val="bg2"/>
                          </a:solidFill>
                          <a:effectLst/>
                          <a:latin typeface="+mn-lt"/>
                          <a:ea typeface="+mn-ea"/>
                          <a:cs typeface="+mn-cs"/>
                        </a:rPr>
                        <a:t>DTG (1.2)</a:t>
                      </a:r>
                      <a:endParaRPr lang="en-US" sz="11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kumimoji="0" lang="en-US" sz="1400" b="0" i="0" u="none" strike="noStrike" kern="1200" cap="none" spc="0" normalizeH="0" baseline="0" noProof="0" dirty="0">
                          <a:ln>
                            <a:noFill/>
                          </a:ln>
                          <a:solidFill>
                            <a:schemeClr val="bg2"/>
                          </a:solidFill>
                          <a:effectLst/>
                          <a:uLnTx/>
                          <a:uFillTx/>
                          <a:latin typeface="+mn-lt"/>
                          <a:ea typeface="+mn-ea"/>
                          <a:cs typeface="+mn-cs"/>
                        </a:rPr>
                        <a:t>None</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ctr">
                        <a:spcAft>
                          <a:spcPts val="0"/>
                        </a:spcAft>
                      </a:pPr>
                      <a:r>
                        <a:rPr lang="en-US" sz="1400" noProof="0" dirty="0">
                          <a:solidFill>
                            <a:schemeClr val="bg2"/>
                          </a:solidFill>
                          <a:effectLst/>
                          <a:latin typeface="+mn-lt"/>
                        </a:rPr>
                        <a:t>L74I</a:t>
                      </a:r>
                      <a:endParaRPr lang="en-US" sz="1400" noProof="0" dirty="0">
                        <a:solidFill>
                          <a:schemeClr val="bg2"/>
                        </a:solidFill>
                        <a:effectLst/>
                        <a:latin typeface="+mn-lt"/>
                        <a:ea typeface="Times New Roman" panose="02020603050405020304" pitchFamily="18" charset="0"/>
                        <a:cs typeface="Arial Narrow" panose="020B0606020202030204" pitchFamily="34" charset="0"/>
                      </a:endParaRPr>
                    </a:p>
                  </a:txBody>
                  <a:tcPr marL="30375" marR="30375" marT="9113" marB="911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890211688"/>
                  </a:ext>
                </a:extLst>
              </a:tr>
            </a:tbl>
          </a:graphicData>
        </a:graphic>
      </p:graphicFrame>
      <p:sp>
        <p:nvSpPr>
          <p:cNvPr id="3" name="Title 2">
            <a:extLst>
              <a:ext uri="{FF2B5EF4-FFF2-40B4-BE49-F238E27FC236}">
                <a16:creationId xmlns:a16="http://schemas.microsoft.com/office/drawing/2014/main" id="{65D983D8-D6A1-4054-82C7-1D3DA649A337}"/>
              </a:ext>
            </a:extLst>
          </p:cNvPr>
          <p:cNvSpPr>
            <a:spLocks noGrp="1"/>
          </p:cNvSpPr>
          <p:nvPr>
            <p:ph type="title"/>
          </p:nvPr>
        </p:nvSpPr>
        <p:spPr>
          <a:xfrm>
            <a:off x="1064138" y="106036"/>
            <a:ext cx="8486774" cy="838200"/>
          </a:xfrm>
        </p:spPr>
        <p:txBody>
          <a:bodyPr/>
          <a:lstStyle/>
          <a:p>
            <a:r>
              <a:rPr lang="en-US" sz="3600" dirty="0"/>
              <a:t>ATLAS Confirmed Virologic Failure: </a:t>
            </a:r>
            <a:br>
              <a:rPr lang="en-US" sz="3600" dirty="0"/>
            </a:br>
            <a:r>
              <a:rPr lang="en-US" sz="3600" dirty="0"/>
              <a:t>CAB LA + RPV LA Arm</a:t>
            </a:r>
          </a:p>
        </p:txBody>
      </p:sp>
      <p:sp>
        <p:nvSpPr>
          <p:cNvPr id="5" name="Text Placeholder 4">
            <a:extLst>
              <a:ext uri="{FF2B5EF4-FFF2-40B4-BE49-F238E27FC236}">
                <a16:creationId xmlns:a16="http://schemas.microsoft.com/office/drawing/2014/main" id="{950A7BB4-8BED-42F0-ABC3-6379C5982475}"/>
              </a:ext>
            </a:extLst>
          </p:cNvPr>
          <p:cNvSpPr>
            <a:spLocks noGrp="1"/>
          </p:cNvSpPr>
          <p:nvPr>
            <p:ph type="body" sz="quarter" idx="13"/>
          </p:nvPr>
        </p:nvSpPr>
        <p:spPr>
          <a:xfrm>
            <a:off x="599400" y="5256544"/>
            <a:ext cx="9573526" cy="813455"/>
          </a:xfrm>
        </p:spPr>
        <p:txBody>
          <a:bodyPr/>
          <a:lstStyle/>
          <a:p>
            <a:r>
              <a:rPr lang="en-US" altLang="en-US" spc="-23" dirty="0"/>
              <a:t>3TC, lamivudine; ABC, abacavir; AZT, azidothymidine; CAB, cabotegravir; </a:t>
            </a:r>
            <a:r>
              <a:rPr lang="en-US" spc="-23" dirty="0"/>
              <a:t>CAR, current </a:t>
            </a:r>
            <a:r>
              <a:rPr lang="en-US" altLang="en-US" spc="-23" dirty="0"/>
              <a:t>antiretroviral</a:t>
            </a:r>
            <a:r>
              <a:rPr lang="en-US" spc="-23" dirty="0"/>
              <a:t>; CVF, confirmed virologic failure;</a:t>
            </a:r>
            <a:r>
              <a:rPr lang="en-US" altLang="en-US" spc="-23" dirty="0"/>
              <a:t> DTG, dolutegravir; </a:t>
            </a:r>
            <a:r>
              <a:rPr lang="en-US" spc="-23" dirty="0"/>
              <a:t>EFV, efavirenz; </a:t>
            </a:r>
            <a:br>
              <a:rPr lang="en-US" spc="-23" dirty="0"/>
            </a:br>
            <a:r>
              <a:rPr lang="en-US" spc="-23" dirty="0"/>
              <a:t>FTC, emtricitabine; </a:t>
            </a:r>
            <a:r>
              <a:rPr lang="en-US" altLang="en-US" spc="-23" dirty="0"/>
              <a:t>INSTI, integrase strand transfer inhibitor; </a:t>
            </a:r>
            <a:r>
              <a:rPr lang="en-US" spc="-23" dirty="0"/>
              <a:t>LA, long-acting; LPV, lopinavir; </a:t>
            </a:r>
            <a:r>
              <a:rPr lang="en-US" altLang="en-US" spc="-23" dirty="0"/>
              <a:t>NVP, nevirapine; </a:t>
            </a:r>
            <a:r>
              <a:rPr lang="en-US" spc="-23" dirty="0"/>
              <a:t>PBMC, peripheral blood mononuclear cell; r, ritonavir; </a:t>
            </a:r>
            <a:br>
              <a:rPr lang="en-US" spc="-23" dirty="0"/>
            </a:br>
            <a:r>
              <a:rPr lang="en-US" spc="-23" dirty="0"/>
              <a:t>RAL, </a:t>
            </a:r>
            <a:r>
              <a:rPr lang="en-US" spc="-23" dirty="0" err="1"/>
              <a:t>raltegravir</a:t>
            </a:r>
            <a:r>
              <a:rPr lang="en-US" spc="-23" dirty="0"/>
              <a:t>; RAM, resistance-associated mutation; </a:t>
            </a:r>
            <a:r>
              <a:rPr lang="en-US" altLang="en-US" spc="-23" dirty="0"/>
              <a:t>RPV, rilpivirine; </a:t>
            </a:r>
            <a:r>
              <a:rPr lang="en-US" spc="-23" dirty="0"/>
              <a:t>RT, reverse transcriptase; SVF, suspected virologic failure; TDF, tenofovir disoproxil fumarate.</a:t>
            </a:r>
          </a:p>
          <a:p>
            <a:r>
              <a:rPr lang="en-US" spc="-23" dirty="0"/>
              <a:t>*L74I is not considered an INSTI RAM by IAS-US guidelines and has no impact on CAB activity; </a:t>
            </a:r>
          </a:p>
          <a:p>
            <a:r>
              <a:rPr lang="en-US" spc="-23" baseline="30000" dirty="0"/>
              <a:t>†</a:t>
            </a:r>
            <a:r>
              <a:rPr lang="en-US" spc="-23" dirty="0"/>
              <a:t>Monogram biological /clinical cutoffs are: RPV=2.0, CAB=2.5, and DTG=4.0.</a:t>
            </a:r>
          </a:p>
        </p:txBody>
      </p:sp>
      <p:sp>
        <p:nvSpPr>
          <p:cNvPr id="6" name="Rectangle 5">
            <a:extLst>
              <a:ext uri="{FF2B5EF4-FFF2-40B4-BE49-F238E27FC236}">
                <a16:creationId xmlns:a16="http://schemas.microsoft.com/office/drawing/2014/main" id="{23685787-D8FD-4F72-8B79-CEB1DFC9AB46}"/>
              </a:ext>
            </a:extLst>
          </p:cNvPr>
          <p:cNvSpPr/>
          <p:nvPr/>
        </p:nvSpPr>
        <p:spPr>
          <a:xfrm>
            <a:off x="489078" y="4409714"/>
            <a:ext cx="9444735" cy="577081"/>
          </a:xfrm>
          <a:prstGeom prst="rect">
            <a:avLst/>
          </a:prstGeom>
        </p:spPr>
        <p:txBody>
          <a:bodyPr wrap="square">
            <a:spAutoFit/>
          </a:bodyPr>
          <a:lstStyle/>
          <a:p>
            <a:pPr marL="321469" indent="-221456">
              <a:buClr>
                <a:srgbClr val="FF0000"/>
              </a:buClr>
              <a:buFont typeface="Arial" panose="020B0604020202020204" pitchFamily="34" charset="0"/>
              <a:buChar char="•"/>
            </a:pPr>
            <a:r>
              <a:rPr lang="en-US" sz="1575" dirty="0"/>
              <a:t>Plasma CAB and RPV concentrations at the time of failure were below the population means but within the range for the large majority of individuals who maintained virologic suppression </a:t>
            </a:r>
          </a:p>
        </p:txBody>
      </p:sp>
      <p:sp>
        <p:nvSpPr>
          <p:cNvPr id="8" name="Rectangle 7">
            <a:extLst>
              <a:ext uri="{FF2B5EF4-FFF2-40B4-BE49-F238E27FC236}">
                <a16:creationId xmlns:a16="http://schemas.microsoft.com/office/drawing/2014/main" id="{DAE19033-B9AB-4C60-962D-635546164CC1}"/>
              </a:ext>
            </a:extLst>
          </p:cNvPr>
          <p:cNvSpPr/>
          <p:nvPr/>
        </p:nvSpPr>
        <p:spPr>
          <a:xfrm>
            <a:off x="599400" y="4454536"/>
            <a:ext cx="9402993" cy="521801"/>
          </a:xfrm>
          <a:prstGeom prst="rect">
            <a:avLst/>
          </a:prstGeom>
          <a:noFill/>
          <a:ln>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50" dirty="0"/>
          </a:p>
        </p:txBody>
      </p:sp>
      <p:sp>
        <p:nvSpPr>
          <p:cNvPr id="10" name="Text Placeholder 29">
            <a:extLst>
              <a:ext uri="{FF2B5EF4-FFF2-40B4-BE49-F238E27FC236}">
                <a16:creationId xmlns:a16="http://schemas.microsoft.com/office/drawing/2014/main" id="{B2D28792-57F8-44FE-9D22-7F9F95C6E89E}"/>
              </a:ext>
            </a:extLst>
          </p:cNvPr>
          <p:cNvSpPr>
            <a:spLocks noGrp="1"/>
          </p:cNvSpPr>
          <p:nvPr>
            <p:ph type="body" sz="quarter" idx="11"/>
          </p:nvPr>
        </p:nvSpPr>
        <p:spPr/>
        <p:txBody>
          <a:bodyPr/>
          <a:lstStyle/>
          <a:p>
            <a:r>
              <a:rPr lang="en-US" sz="1800" dirty="0" smtClean="0"/>
              <a:t>- Swindells </a:t>
            </a:r>
            <a:r>
              <a:rPr lang="en-US" sz="1800" dirty="0"/>
              <a:t>S, </a:t>
            </a:r>
            <a:r>
              <a:rPr lang="en-US" altLang="en-US" sz="1800" dirty="0"/>
              <a:t>et al. CROI 2019; Seattle, WA. Abstract 1475.</a:t>
            </a:r>
          </a:p>
        </p:txBody>
      </p:sp>
    </p:spTree>
    <p:extLst>
      <p:ext uri="{BB962C8B-B14F-4D97-AF65-F5344CB8AC3E}">
        <p14:creationId xmlns:p14="http://schemas.microsoft.com/office/powerpoint/2010/main" val="16637217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a:extLst>
              <a:ext uri="{FF2B5EF4-FFF2-40B4-BE49-F238E27FC236}">
                <a16:creationId xmlns:a16="http://schemas.microsoft.com/office/drawing/2014/main" id="{19E849F3-7C42-4A1C-A7C7-406305AFBD30}"/>
              </a:ext>
            </a:extLst>
          </p:cNvPr>
          <p:cNvSpPr>
            <a:spLocks noGrp="1"/>
          </p:cNvSpPr>
          <p:nvPr>
            <p:ph type="body" sz="quarter" idx="11"/>
          </p:nvPr>
        </p:nvSpPr>
        <p:spPr>
          <a:xfrm>
            <a:off x="583223" y="5943600"/>
            <a:ext cx="8176021" cy="776882"/>
          </a:xfrm>
        </p:spPr>
        <p:txBody>
          <a:bodyPr/>
          <a:lstStyle/>
          <a:p>
            <a:pPr>
              <a:spcAft>
                <a:spcPts val="450"/>
              </a:spcAft>
              <a:defRPr/>
            </a:pPr>
            <a:r>
              <a:rPr lang="en-US" sz="900" spc="-23" baseline="30000" dirty="0"/>
              <a:t>1</a:t>
            </a:r>
            <a:r>
              <a:rPr lang="en-US" sz="900" spc="-23" dirty="0"/>
              <a:t>Queen Mary University, London, United Kingdom; </a:t>
            </a:r>
            <a:r>
              <a:rPr lang="en-US" sz="900" spc="-23" baseline="30000" dirty="0"/>
              <a:t>2</a:t>
            </a:r>
            <a:r>
              <a:rPr lang="en-US" sz="900" spc="-23" dirty="0"/>
              <a:t>EPIMED GmbH, Berlin, Germany; </a:t>
            </a:r>
            <a:r>
              <a:rPr lang="en-US" sz="900" spc="-23" baseline="30000" dirty="0"/>
              <a:t>3 </a:t>
            </a:r>
            <a:r>
              <a:rPr lang="es-ES" sz="900" spc="-23" dirty="0"/>
              <a:t>Hospital Universitario Fundación Jiménez Díaz</a:t>
            </a:r>
            <a:r>
              <a:rPr lang="en-US" sz="900" spc="-23" dirty="0"/>
              <a:t>, Madrid, Spain; </a:t>
            </a:r>
            <a:br>
              <a:rPr lang="en-US" sz="900" spc="-23" dirty="0"/>
            </a:br>
            <a:r>
              <a:rPr lang="en-US" sz="900" spc="-23" baseline="30000" dirty="0"/>
              <a:t>4</a:t>
            </a:r>
            <a:r>
              <a:rPr lang="en-US" sz="900" spc="-23" dirty="0"/>
              <a:t>Central Institute of Epidemiology, Moscow, Russian Federation; </a:t>
            </a:r>
            <a:r>
              <a:rPr lang="en-US" sz="900" spc="-23" baseline="30000" dirty="0"/>
              <a:t>5</a:t>
            </a:r>
            <a:r>
              <a:rPr lang="en-US" sz="900" spc="-23" dirty="0"/>
              <a:t>University of Alabama at Birmingham, Birmingham, AL, United States; </a:t>
            </a:r>
            <a:br>
              <a:rPr lang="en-US" sz="900" spc="-23" dirty="0"/>
            </a:br>
            <a:r>
              <a:rPr lang="en-US" sz="900" spc="-23" baseline="30000" dirty="0"/>
              <a:t>6</a:t>
            </a:r>
            <a:r>
              <a:rPr lang="en-US" sz="900" spc="-23" dirty="0"/>
              <a:t>Hôpital Saint Antoine, Paris, France; </a:t>
            </a:r>
            <a:r>
              <a:rPr lang="en-US" sz="900" spc="-23" baseline="30000" dirty="0"/>
              <a:t>7</a:t>
            </a:r>
            <a:r>
              <a:rPr lang="en-US" sz="900" spc="-23" dirty="0"/>
              <a:t>National Center for Global Health and Medicine, Tokyo, Japan; </a:t>
            </a:r>
            <a:r>
              <a:rPr lang="en-US" sz="900" spc="-23" baseline="30000" dirty="0"/>
              <a:t>8</a:t>
            </a:r>
            <a:r>
              <a:rPr lang="en-US" sz="900" spc="-23" dirty="0"/>
              <a:t>ViiV Healthcare, Research Triangle Park, NC, United States; </a:t>
            </a:r>
            <a:br>
              <a:rPr lang="en-US" sz="900" spc="-23" dirty="0"/>
            </a:br>
            <a:r>
              <a:rPr lang="en-US" sz="900" spc="-23" baseline="30000" dirty="0"/>
              <a:t>9</a:t>
            </a:r>
            <a:r>
              <a:rPr lang="en-US" sz="900" spc="-23" dirty="0"/>
              <a:t>GlaxoSmithKline, Mississauga, Ontario, Canada; </a:t>
            </a:r>
            <a:r>
              <a:rPr lang="en-US" sz="900" spc="-23" baseline="30000" dirty="0"/>
              <a:t>10</a:t>
            </a:r>
            <a:r>
              <a:rPr lang="en-US" sz="900" spc="-23" dirty="0"/>
              <a:t>Janssen Research and Development, Beerse, Belgium</a:t>
            </a:r>
            <a:endParaRPr lang="en-US" sz="900" spc="-23" dirty="0">
              <a:solidFill>
                <a:srgbClr val="000000"/>
              </a:solidFill>
            </a:endParaRPr>
          </a:p>
        </p:txBody>
      </p:sp>
      <p:sp>
        <p:nvSpPr>
          <p:cNvPr id="3074" name="Title 1">
            <a:extLst>
              <a:ext uri="{FF2B5EF4-FFF2-40B4-BE49-F238E27FC236}">
                <a16:creationId xmlns:a16="http://schemas.microsoft.com/office/drawing/2014/main" id="{12B68F3E-0E1A-4A5C-83CE-A55EB6B38ABC}"/>
              </a:ext>
            </a:extLst>
          </p:cNvPr>
          <p:cNvSpPr>
            <a:spLocks noGrp="1"/>
          </p:cNvSpPr>
          <p:nvPr>
            <p:ph type="ctrTitle"/>
          </p:nvPr>
        </p:nvSpPr>
        <p:spPr>
          <a:xfrm>
            <a:off x="571500" y="2400301"/>
            <a:ext cx="7658100" cy="1648421"/>
          </a:xfrm>
        </p:spPr>
        <p:txBody>
          <a:bodyPr>
            <a:normAutofit/>
          </a:bodyPr>
          <a:lstStyle/>
          <a:p>
            <a:pPr>
              <a:lnSpc>
                <a:spcPct val="100000"/>
              </a:lnSpc>
            </a:pPr>
            <a:r>
              <a:rPr lang="en-US" dirty="0">
                <a:solidFill>
                  <a:schemeClr val="tx1"/>
                </a:solidFill>
              </a:rPr>
              <a:t>LONG-ACTING CABOTEGRAVIR + RILPIVIRINE FOR HIV MAINTENANCE: </a:t>
            </a:r>
            <a:br>
              <a:rPr lang="en-US" dirty="0">
                <a:solidFill>
                  <a:schemeClr val="tx1"/>
                </a:solidFill>
              </a:rPr>
            </a:br>
            <a:r>
              <a:rPr lang="en-US" dirty="0">
                <a:solidFill>
                  <a:schemeClr val="tx1"/>
                </a:solidFill>
              </a:rPr>
              <a:t>FLAIR WEEK 48 RESULTS</a:t>
            </a:r>
          </a:p>
        </p:txBody>
      </p:sp>
      <p:sp>
        <p:nvSpPr>
          <p:cNvPr id="13316" name="Text Placeholder 8">
            <a:extLst>
              <a:ext uri="{FF2B5EF4-FFF2-40B4-BE49-F238E27FC236}">
                <a16:creationId xmlns:a16="http://schemas.microsoft.com/office/drawing/2014/main" id="{A5FF2CDD-3D27-4FD6-84BF-3BA550CBABB1}"/>
              </a:ext>
            </a:extLst>
          </p:cNvPr>
          <p:cNvSpPr>
            <a:spLocks noGrp="1"/>
          </p:cNvSpPr>
          <p:nvPr>
            <p:ph type="subTitle" idx="1"/>
          </p:nvPr>
        </p:nvSpPr>
        <p:spPr>
          <a:xfrm>
            <a:off x="583224" y="5177432"/>
            <a:ext cx="7658099" cy="766168"/>
          </a:xfrm>
        </p:spPr>
        <p:txBody>
          <a:bodyPr>
            <a:normAutofit/>
          </a:bodyPr>
          <a:lstStyle/>
          <a:p>
            <a:pPr>
              <a:spcAft>
                <a:spcPts val="450"/>
              </a:spcAft>
            </a:pPr>
            <a:r>
              <a:rPr lang="en-US" u="sng" dirty="0"/>
              <a:t>Chloe Orkin</a:t>
            </a:r>
            <a:r>
              <a:rPr lang="en-US" dirty="0"/>
              <a:t>,</a:t>
            </a:r>
            <a:r>
              <a:rPr lang="en-US" baseline="30000" dirty="0"/>
              <a:t>1</a:t>
            </a:r>
            <a:r>
              <a:rPr lang="en-US" dirty="0"/>
              <a:t> Keikawus Arasteh,</a:t>
            </a:r>
            <a:r>
              <a:rPr lang="en-US" baseline="30000" dirty="0"/>
              <a:t>2 </a:t>
            </a:r>
            <a:r>
              <a:rPr lang="en-US" dirty="0"/>
              <a:t>Miguel Górgolas Hernández-Mora,</a:t>
            </a:r>
            <a:r>
              <a:rPr lang="en-US" baseline="30000" dirty="0"/>
              <a:t>3 </a:t>
            </a:r>
            <a:r>
              <a:rPr lang="en-US" dirty="0"/>
              <a:t>Vadim Pokrovsky,</a:t>
            </a:r>
            <a:r>
              <a:rPr lang="en-US" baseline="30000" dirty="0"/>
              <a:t>4 </a:t>
            </a:r>
            <a:r>
              <a:rPr lang="en-US" dirty="0"/>
              <a:t>Edgar T. Overton,</a:t>
            </a:r>
            <a:r>
              <a:rPr lang="en-US" baseline="30000" dirty="0"/>
              <a:t>5 </a:t>
            </a:r>
            <a:r>
              <a:rPr lang="en-US" dirty="0"/>
              <a:t>Pierre-Marie Girard,</a:t>
            </a:r>
            <a:r>
              <a:rPr lang="en-US" baseline="30000" dirty="0"/>
              <a:t>6 </a:t>
            </a:r>
            <a:r>
              <a:rPr lang="en-US" dirty="0"/>
              <a:t>Shinichi Oka,</a:t>
            </a:r>
            <a:r>
              <a:rPr lang="en-US" baseline="30000" dirty="0"/>
              <a:t>7 </a:t>
            </a:r>
            <a:r>
              <a:rPr lang="en-US" dirty="0"/>
              <a:t>Ronald D’Amico,</a:t>
            </a:r>
            <a:r>
              <a:rPr lang="en-US" baseline="30000" dirty="0"/>
              <a:t>8 </a:t>
            </a:r>
            <a:r>
              <a:rPr lang="en-US" dirty="0"/>
              <a:t>David Dorey,</a:t>
            </a:r>
            <a:r>
              <a:rPr lang="en-US" baseline="30000" dirty="0"/>
              <a:t>9 </a:t>
            </a:r>
            <a:br>
              <a:rPr lang="en-US" baseline="30000" dirty="0"/>
            </a:br>
            <a:r>
              <a:rPr lang="en-US" dirty="0"/>
              <a:t>Sandy Griffith,</a:t>
            </a:r>
            <a:r>
              <a:rPr lang="en-US" baseline="30000" dirty="0"/>
              <a:t>8</a:t>
            </a:r>
            <a:r>
              <a:rPr lang="en-US" dirty="0"/>
              <a:t> David A Margolis,</a:t>
            </a:r>
            <a:r>
              <a:rPr lang="en-US" baseline="30000" dirty="0"/>
              <a:t>8</a:t>
            </a:r>
            <a:r>
              <a:rPr lang="en-US" dirty="0"/>
              <a:t> Peter Williams,</a:t>
            </a:r>
            <a:r>
              <a:rPr lang="en-US" baseline="30000" dirty="0"/>
              <a:t>10</a:t>
            </a:r>
            <a:r>
              <a:rPr lang="en-US" dirty="0"/>
              <a:t> Wim Parys,</a:t>
            </a:r>
            <a:r>
              <a:rPr lang="en-US" baseline="30000" dirty="0"/>
              <a:t>10</a:t>
            </a:r>
            <a:r>
              <a:rPr lang="en-US" dirty="0"/>
              <a:t> William R Spreen</a:t>
            </a:r>
            <a:r>
              <a:rPr lang="en-US" baseline="30000" dirty="0"/>
              <a:t>8</a:t>
            </a:r>
            <a:endParaRPr lang="en-US" dirty="0">
              <a:solidFill>
                <a:srgbClr val="000000"/>
              </a:solidFill>
            </a:endParaRPr>
          </a:p>
        </p:txBody>
      </p:sp>
      <p:pic>
        <p:nvPicPr>
          <p:cNvPr id="6" name="Picture 5">
            <a:extLst>
              <a:ext uri="{FF2B5EF4-FFF2-40B4-BE49-F238E27FC236}">
                <a16:creationId xmlns:a16="http://schemas.microsoft.com/office/drawing/2014/main" id="{8231AACE-C5FA-4438-B4CA-33BE8EEFE207}"/>
              </a:ext>
            </a:extLst>
          </p:cNvPr>
          <p:cNvPicPr>
            <a:picLocks noChangeAspect="1" noChangeArrowheads="1"/>
          </p:cNvPicPr>
          <p:nvPr/>
        </p:nvPicPr>
        <p:blipFill>
          <a:blip r:embed="rId3" cstate="print"/>
          <a:srcRect/>
          <a:stretch>
            <a:fillRect/>
          </a:stretch>
        </p:blipFill>
        <p:spPr bwMode="auto">
          <a:xfrm>
            <a:off x="8691072" y="-23446"/>
            <a:ext cx="1595928" cy="1523447"/>
          </a:xfrm>
          <a:prstGeom prst="rect">
            <a:avLst/>
          </a:prstGeom>
          <a:noFill/>
          <a:ln w="9525">
            <a:noFill/>
            <a:miter lim="800000"/>
            <a:headEnd/>
            <a:tailEnd/>
          </a:ln>
        </p:spPr>
      </p:pic>
    </p:spTree>
    <p:extLst>
      <p:ext uri="{BB962C8B-B14F-4D97-AF65-F5344CB8AC3E}">
        <p14:creationId xmlns:p14="http://schemas.microsoft.com/office/powerpoint/2010/main" val="27324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25">
            <a:extLst>
              <a:ext uri="{FF2B5EF4-FFF2-40B4-BE49-F238E27FC236}">
                <a16:creationId xmlns:a16="http://schemas.microsoft.com/office/drawing/2014/main" id="{586581EA-F20F-405A-BE92-908FFFA1DED6}"/>
              </a:ext>
            </a:extLst>
          </p:cNvPr>
          <p:cNvSpPr>
            <a:spLocks noGrp="1"/>
          </p:cNvSpPr>
          <p:nvPr>
            <p:ph type="title"/>
          </p:nvPr>
        </p:nvSpPr>
        <p:spPr>
          <a:xfrm>
            <a:off x="329256" y="396884"/>
            <a:ext cx="8486774" cy="838200"/>
          </a:xfrm>
        </p:spPr>
        <p:txBody>
          <a:bodyPr/>
          <a:lstStyle/>
          <a:p>
            <a:r>
              <a:rPr lang="en-US" sz="2800" dirty="0"/>
              <a:t>FLAIR Study Design: Randomized, Multicenter, International, </a:t>
            </a:r>
            <a:r>
              <a:rPr lang="en-US" sz="2800" dirty="0" smtClean="0"/>
              <a:t>Open-Label</a:t>
            </a:r>
            <a:r>
              <a:rPr lang="en-US" sz="2800" dirty="0"/>
              <a:t>, Noninferiority Study in ART-Naïve Adults (Ongoing) </a:t>
            </a:r>
            <a:endParaRPr lang="en-US" altLang="en-US" sz="2800" dirty="0"/>
          </a:p>
        </p:txBody>
      </p:sp>
      <p:sp>
        <p:nvSpPr>
          <p:cNvPr id="2" name="Text Placeholder 1">
            <a:extLst>
              <a:ext uri="{FF2B5EF4-FFF2-40B4-BE49-F238E27FC236}">
                <a16:creationId xmlns:a16="http://schemas.microsoft.com/office/drawing/2014/main" id="{991B0629-A43B-4BEA-940A-D672B1C98E0E}"/>
              </a:ext>
            </a:extLst>
          </p:cNvPr>
          <p:cNvSpPr>
            <a:spLocks noGrp="1"/>
          </p:cNvSpPr>
          <p:nvPr>
            <p:ph type="body" sz="quarter" idx="13"/>
          </p:nvPr>
        </p:nvSpPr>
        <p:spPr>
          <a:xfrm>
            <a:off x="645052" y="5257779"/>
            <a:ext cx="9579768" cy="925671"/>
          </a:xfrm>
        </p:spPr>
        <p:txBody>
          <a:bodyPr/>
          <a:lstStyle/>
          <a:p>
            <a:r>
              <a:rPr lang="en-US" altLang="en-US" dirty="0"/>
              <a:t>3TC, lamivudine; ABC, abacavir; ART, antiretroviral therapy; CAB, cabotegravir; DTG, dolutegravir; IM, intramuscular; HBsAg, hepatitis B surface antigen; LA, long-acting; </a:t>
            </a:r>
            <a:br>
              <a:rPr lang="en-US" altLang="en-US" dirty="0"/>
            </a:br>
            <a:r>
              <a:rPr lang="en-US" altLang="en-US" dirty="0"/>
              <a:t>NNRTI, non-nucleoside reverse transcriptase inhibitor; NRTI, nucleoside reverse transcriptase inhibitor; RAM, resistance-associated mutation; </a:t>
            </a:r>
            <a:r>
              <a:rPr lang="en-US" dirty="0"/>
              <a:t>RPV, rilpivirine.</a:t>
            </a:r>
            <a:endParaRPr lang="en-US" altLang="en-US" dirty="0"/>
          </a:p>
          <a:p>
            <a:pPr>
              <a:spcAft>
                <a:spcPts val="675"/>
              </a:spcAft>
            </a:pPr>
            <a:r>
              <a:rPr lang="en-US" dirty="0"/>
              <a:t>*NNRTI RAMS but not K103N were exclusionary; </a:t>
            </a:r>
            <a:r>
              <a:rPr lang="en-US" baseline="30000" dirty="0"/>
              <a:t>†</a:t>
            </a:r>
            <a:r>
              <a:rPr lang="en-US" dirty="0"/>
              <a:t>DTG plus 2 alternative non-ABC NRTIs was permitted if participant was intolerant or HLA-B*5701-positive (n=30 as last regimen during induction: n=2 discontinued during induction, n=14 randomized to CAB LA + RPV LA, n=14 randomized to DTG/ABC/3TC arm and continued on DTG plus 2 alternative non-ABC NRTIs </a:t>
            </a:r>
            <a:br>
              <a:rPr lang="en-US" dirty="0"/>
            </a:br>
            <a:r>
              <a:rPr lang="en-US" dirty="0"/>
              <a:t>in Maintenance Phase); </a:t>
            </a:r>
            <a:r>
              <a:rPr lang="en-US" altLang="en-US" baseline="30000" dirty="0"/>
              <a:t>‡</a:t>
            </a:r>
            <a:r>
              <a:rPr lang="en-US" altLang="en-US" dirty="0"/>
              <a:t>Participants who withdraw/complete CAB LA + RPV LA enter 52-week long-term follow-up; </a:t>
            </a:r>
            <a:r>
              <a:rPr lang="en-US" altLang="en-US" baseline="30000" dirty="0"/>
              <a:t>§</a:t>
            </a:r>
            <a:r>
              <a:rPr lang="en-US" altLang="en-US" dirty="0"/>
              <a:t>Participants received initial loading doses of CAB LA 600 mg and </a:t>
            </a:r>
            <a:br>
              <a:rPr lang="en-US" altLang="en-US" dirty="0"/>
            </a:br>
            <a:r>
              <a:rPr lang="en-US" altLang="en-US" dirty="0"/>
              <a:t>RPV LA 900 mg at Week 4. Beginning Week 8, participants received CAB LA 400 mg + RPV LA 600 mg injections every 4 weeks.</a:t>
            </a:r>
          </a:p>
        </p:txBody>
      </p:sp>
      <p:sp>
        <p:nvSpPr>
          <p:cNvPr id="68" name="Rectangle 12">
            <a:extLst>
              <a:ext uri="{FF2B5EF4-FFF2-40B4-BE49-F238E27FC236}">
                <a16:creationId xmlns:a16="http://schemas.microsoft.com/office/drawing/2014/main" id="{8C1A2355-184F-4B0B-90A4-4EDDEEB659F4}"/>
              </a:ext>
            </a:extLst>
          </p:cNvPr>
          <p:cNvSpPr>
            <a:spLocks noChangeArrowheads="1"/>
          </p:cNvSpPr>
          <p:nvPr/>
        </p:nvSpPr>
        <p:spPr bwMode="auto">
          <a:xfrm>
            <a:off x="3482311" y="3896759"/>
            <a:ext cx="4280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28700"/>
            <a:r>
              <a:rPr lang="en-US" altLang="en-US" sz="1350" b="1" dirty="0">
                <a:latin typeface="+mj-lt"/>
              </a:rPr>
              <a:t>Day 1</a:t>
            </a:r>
            <a:endParaRPr lang="en-US" altLang="en-US" sz="1350" dirty="0">
              <a:latin typeface="+mj-lt"/>
            </a:endParaRPr>
          </a:p>
        </p:txBody>
      </p:sp>
      <p:sp>
        <p:nvSpPr>
          <p:cNvPr id="71" name="Rectangle 15">
            <a:extLst>
              <a:ext uri="{FF2B5EF4-FFF2-40B4-BE49-F238E27FC236}">
                <a16:creationId xmlns:a16="http://schemas.microsoft.com/office/drawing/2014/main" id="{1D870D5E-B26D-4A6F-824A-4FAFED77B96E}"/>
              </a:ext>
            </a:extLst>
          </p:cNvPr>
          <p:cNvSpPr>
            <a:spLocks noChangeArrowheads="1"/>
          </p:cNvSpPr>
          <p:nvPr/>
        </p:nvSpPr>
        <p:spPr bwMode="auto">
          <a:xfrm>
            <a:off x="8269004" y="3890774"/>
            <a:ext cx="54702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100</a:t>
            </a:r>
            <a:endParaRPr lang="en-US" altLang="en-US" sz="1350" dirty="0">
              <a:latin typeface="+mj-lt"/>
            </a:endParaRPr>
          </a:p>
        </p:txBody>
      </p:sp>
      <p:sp>
        <p:nvSpPr>
          <p:cNvPr id="72" name="Rectangle 24">
            <a:extLst>
              <a:ext uri="{FF2B5EF4-FFF2-40B4-BE49-F238E27FC236}">
                <a16:creationId xmlns:a16="http://schemas.microsoft.com/office/drawing/2014/main" id="{64BFC327-E16E-4B06-A227-404C732240BB}"/>
              </a:ext>
            </a:extLst>
          </p:cNvPr>
          <p:cNvSpPr>
            <a:spLocks noChangeArrowheads="1"/>
          </p:cNvSpPr>
          <p:nvPr/>
        </p:nvSpPr>
        <p:spPr bwMode="auto">
          <a:xfrm>
            <a:off x="6197799" y="3896402"/>
            <a:ext cx="45805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48</a:t>
            </a:r>
            <a:endParaRPr lang="en-US" altLang="en-US" sz="1350" dirty="0">
              <a:latin typeface="+mj-lt"/>
            </a:endParaRPr>
          </a:p>
        </p:txBody>
      </p:sp>
      <p:sp>
        <p:nvSpPr>
          <p:cNvPr id="75" name="Rectangle 32">
            <a:extLst>
              <a:ext uri="{FF2B5EF4-FFF2-40B4-BE49-F238E27FC236}">
                <a16:creationId xmlns:a16="http://schemas.microsoft.com/office/drawing/2014/main" id="{A36C5B02-139C-419C-A36A-6B7E99F8006B}"/>
              </a:ext>
            </a:extLst>
          </p:cNvPr>
          <p:cNvSpPr>
            <a:spLocks noChangeArrowheads="1"/>
          </p:cNvSpPr>
          <p:nvPr/>
        </p:nvSpPr>
        <p:spPr bwMode="auto">
          <a:xfrm>
            <a:off x="4444613" y="3893485"/>
            <a:ext cx="46707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4</a:t>
            </a:r>
            <a:r>
              <a:rPr lang="en-US" altLang="en-US" sz="1350" b="1" baseline="30000" dirty="0">
                <a:latin typeface="+mj-lt"/>
              </a:rPr>
              <a:t>§</a:t>
            </a:r>
            <a:endParaRPr lang="en-US" altLang="en-US" sz="1350" baseline="30000" dirty="0">
              <a:latin typeface="+mj-lt"/>
            </a:endParaRPr>
          </a:p>
        </p:txBody>
      </p:sp>
      <p:sp>
        <p:nvSpPr>
          <p:cNvPr id="77" name="Rectangle 44">
            <a:extLst>
              <a:ext uri="{FF2B5EF4-FFF2-40B4-BE49-F238E27FC236}">
                <a16:creationId xmlns:a16="http://schemas.microsoft.com/office/drawing/2014/main" id="{D3C20E31-3EEC-4BE9-9320-6E8230A9FBFD}"/>
              </a:ext>
            </a:extLst>
          </p:cNvPr>
          <p:cNvSpPr>
            <a:spLocks noChangeArrowheads="1"/>
          </p:cNvSpPr>
          <p:nvPr/>
        </p:nvSpPr>
        <p:spPr bwMode="auto">
          <a:xfrm>
            <a:off x="7975426" y="3894797"/>
            <a:ext cx="50133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96 </a:t>
            </a:r>
            <a:endParaRPr lang="en-US" altLang="en-US" sz="1350" dirty="0">
              <a:latin typeface="+mj-lt"/>
            </a:endParaRPr>
          </a:p>
        </p:txBody>
      </p:sp>
      <p:sp>
        <p:nvSpPr>
          <p:cNvPr id="78" name="Rectangle 50">
            <a:extLst>
              <a:ext uri="{FF2B5EF4-FFF2-40B4-BE49-F238E27FC236}">
                <a16:creationId xmlns:a16="http://schemas.microsoft.com/office/drawing/2014/main" id="{5B45AFBD-CF54-4328-835A-F4A20588D547}"/>
              </a:ext>
            </a:extLst>
          </p:cNvPr>
          <p:cNvSpPr>
            <a:spLocks noChangeArrowheads="1"/>
          </p:cNvSpPr>
          <p:nvPr/>
        </p:nvSpPr>
        <p:spPr bwMode="auto">
          <a:xfrm>
            <a:off x="2266007" y="1620207"/>
            <a:ext cx="1400684" cy="4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463" b="1" dirty="0">
                <a:latin typeface="+mn-lt"/>
              </a:rPr>
              <a:t>Induction </a:t>
            </a:r>
          </a:p>
          <a:p>
            <a:pPr algn="ctr" defTabSz="1028700"/>
            <a:r>
              <a:rPr lang="en-US" altLang="en-US" sz="1463" b="1" dirty="0">
                <a:latin typeface="+mn-lt"/>
              </a:rPr>
              <a:t>Phase</a:t>
            </a:r>
            <a:endParaRPr lang="en-US" altLang="en-US" sz="1463" dirty="0">
              <a:latin typeface="+mn-lt"/>
            </a:endParaRPr>
          </a:p>
        </p:txBody>
      </p:sp>
      <p:sp>
        <p:nvSpPr>
          <p:cNvPr id="79" name="Rectangle 51">
            <a:extLst>
              <a:ext uri="{FF2B5EF4-FFF2-40B4-BE49-F238E27FC236}">
                <a16:creationId xmlns:a16="http://schemas.microsoft.com/office/drawing/2014/main" id="{4E744B09-73CF-40B2-92D9-F5575956AB7A}"/>
              </a:ext>
            </a:extLst>
          </p:cNvPr>
          <p:cNvSpPr>
            <a:spLocks noChangeArrowheads="1"/>
          </p:cNvSpPr>
          <p:nvPr/>
        </p:nvSpPr>
        <p:spPr bwMode="auto">
          <a:xfrm>
            <a:off x="3742991" y="1845268"/>
            <a:ext cx="4733774" cy="22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463" b="1" dirty="0">
                <a:latin typeface="+mn-lt"/>
              </a:rPr>
              <a:t>Maintenance Phase</a:t>
            </a:r>
            <a:endParaRPr lang="en-US" altLang="en-US" sz="1463" dirty="0">
              <a:latin typeface="+mn-lt"/>
            </a:endParaRPr>
          </a:p>
        </p:txBody>
      </p:sp>
      <p:sp>
        <p:nvSpPr>
          <p:cNvPr id="80" name="Rectangle 52">
            <a:extLst>
              <a:ext uri="{FF2B5EF4-FFF2-40B4-BE49-F238E27FC236}">
                <a16:creationId xmlns:a16="http://schemas.microsoft.com/office/drawing/2014/main" id="{71387CA2-8FD7-4FA2-A566-BD14BA6383BC}"/>
              </a:ext>
            </a:extLst>
          </p:cNvPr>
          <p:cNvSpPr>
            <a:spLocks noChangeArrowheads="1"/>
          </p:cNvSpPr>
          <p:nvPr/>
        </p:nvSpPr>
        <p:spPr bwMode="auto">
          <a:xfrm>
            <a:off x="8520316" y="1845268"/>
            <a:ext cx="1513942" cy="22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63" b="1" dirty="0">
                <a:latin typeface="+mn-lt"/>
              </a:rPr>
              <a:t>Extension Phase</a:t>
            </a:r>
            <a:endParaRPr lang="en-US" altLang="en-US" sz="1463" baseline="30000" dirty="0">
              <a:latin typeface="+mn-lt"/>
            </a:endParaRPr>
          </a:p>
        </p:txBody>
      </p:sp>
      <p:sp>
        <p:nvSpPr>
          <p:cNvPr id="83" name="Rectangle 65">
            <a:extLst>
              <a:ext uri="{FF2B5EF4-FFF2-40B4-BE49-F238E27FC236}">
                <a16:creationId xmlns:a16="http://schemas.microsoft.com/office/drawing/2014/main" id="{FA6F162B-AFA9-45FE-8AB5-7AE8A15D0627}"/>
              </a:ext>
            </a:extLst>
          </p:cNvPr>
          <p:cNvSpPr>
            <a:spLocks noChangeArrowheads="1"/>
          </p:cNvSpPr>
          <p:nvPr/>
        </p:nvSpPr>
        <p:spPr bwMode="auto">
          <a:xfrm>
            <a:off x="6322559" y="2177843"/>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28700"/>
            <a:endParaRPr lang="en-US" altLang="en-US" sz="1350" dirty="0">
              <a:latin typeface="+mn-lt"/>
            </a:endParaRPr>
          </a:p>
        </p:txBody>
      </p:sp>
      <p:sp>
        <p:nvSpPr>
          <p:cNvPr id="85" name="Flowchart: Off-page Connector 3">
            <a:extLst>
              <a:ext uri="{FF2B5EF4-FFF2-40B4-BE49-F238E27FC236}">
                <a16:creationId xmlns:a16="http://schemas.microsoft.com/office/drawing/2014/main" id="{EE63C886-6F33-4D4C-80F8-8D4E5311EC6E}"/>
              </a:ext>
            </a:extLst>
          </p:cNvPr>
          <p:cNvSpPr/>
          <p:nvPr/>
        </p:nvSpPr>
        <p:spPr>
          <a:xfrm>
            <a:off x="8531681" y="2905326"/>
            <a:ext cx="1379539" cy="603702"/>
          </a:xfrm>
          <a:prstGeom prst="homePlate">
            <a:avLst>
              <a:gd name="adj" fmla="val 23723"/>
            </a:avLst>
          </a:prstGeom>
          <a:solidFill>
            <a:srgbClr val="FFFF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Ins="101250" bIns="52650" rtlCol="0" anchor="ctr"/>
          <a:lstStyle/>
          <a:p>
            <a:pPr algn="ctr">
              <a:lnSpc>
                <a:spcPct val="110000"/>
              </a:lnSpc>
            </a:pPr>
            <a:r>
              <a:rPr lang="en-US" altLang="en-US" sz="1350" b="1" dirty="0">
                <a:solidFill>
                  <a:schemeClr val="bg2"/>
                </a:solidFill>
              </a:rPr>
              <a:t>Extension</a:t>
            </a:r>
          </a:p>
        </p:txBody>
      </p:sp>
      <p:sp>
        <p:nvSpPr>
          <p:cNvPr id="86" name="Flowchart: Off-page Connector 3">
            <a:extLst>
              <a:ext uri="{FF2B5EF4-FFF2-40B4-BE49-F238E27FC236}">
                <a16:creationId xmlns:a16="http://schemas.microsoft.com/office/drawing/2014/main" id="{EA9CEF27-985D-47AE-96DA-940BA0EDAF74}"/>
              </a:ext>
            </a:extLst>
          </p:cNvPr>
          <p:cNvSpPr/>
          <p:nvPr/>
        </p:nvSpPr>
        <p:spPr>
          <a:xfrm>
            <a:off x="3726371" y="2222668"/>
            <a:ext cx="4771776" cy="542728"/>
          </a:xfrm>
          <a:prstGeom prst="homePlate">
            <a:avLst>
              <a:gd name="adj" fmla="val 22314"/>
            </a:avLst>
          </a:prstGeom>
          <a:solidFill>
            <a:srgbClr val="97009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en-US" sz="1350" b="1" dirty="0">
                <a:solidFill>
                  <a:schemeClr val="tx2"/>
                </a:solidFill>
              </a:rPr>
              <a:t>DTG/ABC/3TC </a:t>
            </a:r>
          </a:p>
          <a:p>
            <a:pPr algn="ctr"/>
            <a:r>
              <a:rPr lang="en-US" sz="1350" b="1" dirty="0">
                <a:solidFill>
                  <a:schemeClr val="tx2"/>
                </a:solidFill>
              </a:rPr>
              <a:t>Oral daily </a:t>
            </a:r>
            <a:r>
              <a:rPr lang="en-US" altLang="en-US" sz="1350" b="1" dirty="0">
                <a:solidFill>
                  <a:schemeClr val="tx2"/>
                </a:solidFill>
              </a:rPr>
              <a:t>n=283</a:t>
            </a:r>
          </a:p>
        </p:txBody>
      </p:sp>
      <p:sp>
        <p:nvSpPr>
          <p:cNvPr id="89" name="Arrow: Pentagon 88">
            <a:extLst>
              <a:ext uri="{FF2B5EF4-FFF2-40B4-BE49-F238E27FC236}">
                <a16:creationId xmlns:a16="http://schemas.microsoft.com/office/drawing/2014/main" id="{6CC91BB7-CF18-463A-B90F-3BB80BC027CC}"/>
              </a:ext>
            </a:extLst>
          </p:cNvPr>
          <p:cNvSpPr/>
          <p:nvPr/>
        </p:nvSpPr>
        <p:spPr>
          <a:xfrm>
            <a:off x="2268151" y="2164188"/>
            <a:ext cx="1435984" cy="1347639"/>
          </a:xfrm>
          <a:prstGeom prst="homePlate">
            <a:avLst>
              <a:gd name="adj" fmla="val 245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rIns="51435" rtlCol="0" anchor="ctr"/>
          <a:lstStyle/>
          <a:p>
            <a:pPr>
              <a:lnSpc>
                <a:spcPct val="110000"/>
              </a:lnSpc>
            </a:pPr>
            <a:r>
              <a:rPr lang="en-US" altLang="en-US" sz="1350" b="1" dirty="0">
                <a:solidFill>
                  <a:schemeClr val="tx2"/>
                </a:solidFill>
              </a:rPr>
              <a:t>N=629</a:t>
            </a:r>
          </a:p>
          <a:p>
            <a:pPr>
              <a:lnSpc>
                <a:spcPct val="110000"/>
              </a:lnSpc>
            </a:pPr>
            <a:r>
              <a:rPr lang="en-US" altLang="en-US" sz="1350" b="1" dirty="0">
                <a:solidFill>
                  <a:schemeClr val="tx2"/>
                </a:solidFill>
              </a:rPr>
              <a:t>DTG/ABC/3TC single-tablet regimen for </a:t>
            </a:r>
            <a:br>
              <a:rPr lang="en-US" altLang="en-US" sz="1350" b="1" dirty="0">
                <a:solidFill>
                  <a:schemeClr val="tx2"/>
                </a:solidFill>
              </a:rPr>
            </a:br>
            <a:r>
              <a:rPr lang="en-US" altLang="en-US" sz="1350" b="1" dirty="0">
                <a:solidFill>
                  <a:schemeClr val="tx2"/>
                </a:solidFill>
              </a:rPr>
              <a:t>20 weeks</a:t>
            </a:r>
            <a:r>
              <a:rPr lang="en-US" altLang="en-US" sz="1350" b="1" baseline="30000" dirty="0">
                <a:solidFill>
                  <a:schemeClr val="tx2"/>
                </a:solidFill>
              </a:rPr>
              <a:t>†</a:t>
            </a:r>
            <a:endParaRPr lang="en-US" altLang="en-US" sz="1350" baseline="30000" dirty="0">
              <a:solidFill>
                <a:schemeClr val="tx2"/>
              </a:solidFill>
            </a:endParaRPr>
          </a:p>
        </p:txBody>
      </p:sp>
      <p:sp>
        <p:nvSpPr>
          <p:cNvPr id="90" name="Rectangle 17">
            <a:extLst>
              <a:ext uri="{FF2B5EF4-FFF2-40B4-BE49-F238E27FC236}">
                <a16:creationId xmlns:a16="http://schemas.microsoft.com/office/drawing/2014/main" id="{FB541F3B-6A1F-4FB3-BE2D-E0E0B216982C}"/>
              </a:ext>
            </a:extLst>
          </p:cNvPr>
          <p:cNvSpPr>
            <a:spLocks noChangeArrowheads="1"/>
          </p:cNvSpPr>
          <p:nvPr/>
        </p:nvSpPr>
        <p:spPr bwMode="auto">
          <a:xfrm>
            <a:off x="3482310" y="4396346"/>
            <a:ext cx="183064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028700"/>
            <a:r>
              <a:rPr lang="en-US" altLang="en-US" sz="1350" b="1" dirty="0">
                <a:latin typeface="+mn-lt"/>
              </a:rPr>
              <a:t>Randomization (1:1) </a:t>
            </a:r>
            <a:endParaRPr lang="en-US" altLang="en-US" sz="1350" dirty="0">
              <a:latin typeface="+mn-lt"/>
            </a:endParaRPr>
          </a:p>
        </p:txBody>
      </p:sp>
      <p:sp>
        <p:nvSpPr>
          <p:cNvPr id="91" name="Flowchart: Off-page Connector 3">
            <a:extLst>
              <a:ext uri="{FF2B5EF4-FFF2-40B4-BE49-F238E27FC236}">
                <a16:creationId xmlns:a16="http://schemas.microsoft.com/office/drawing/2014/main" id="{AD30A5A8-702A-4B68-8F0B-9F86CCCC0845}"/>
              </a:ext>
            </a:extLst>
          </p:cNvPr>
          <p:cNvSpPr/>
          <p:nvPr/>
        </p:nvSpPr>
        <p:spPr>
          <a:xfrm rot="16200000">
            <a:off x="3888985" y="2739941"/>
            <a:ext cx="598658" cy="93951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0 w 10051"/>
              <a:gd name="connsiteY4" fmla="*/ 8000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2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0000"/>
              <a:gd name="connsiteX1" fmla="*/ 10000 w 10051"/>
              <a:gd name="connsiteY1" fmla="*/ 0 h 10000"/>
              <a:gd name="connsiteX2" fmla="*/ 10051 w 10051"/>
              <a:gd name="connsiteY2" fmla="*/ 9660 h 10000"/>
              <a:gd name="connsiteX3" fmla="*/ 5000 w 10051"/>
              <a:gd name="connsiteY3" fmla="*/ 10000 h 10000"/>
              <a:gd name="connsiteX4" fmla="*/ 51 w 10051"/>
              <a:gd name="connsiteY4" fmla="*/ 9306 h 10000"/>
              <a:gd name="connsiteX5" fmla="*/ 0 w 10051"/>
              <a:gd name="connsiteY5" fmla="*/ 0 h 10000"/>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306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795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51 w 10051"/>
              <a:gd name="connsiteY4" fmla="*/ 9839 h 12132"/>
              <a:gd name="connsiteX5" fmla="*/ 0 w 10051"/>
              <a:gd name="connsiteY5" fmla="*/ 0 h 12132"/>
              <a:gd name="connsiteX0" fmla="*/ 0 w 10051"/>
              <a:gd name="connsiteY0" fmla="*/ 0 h 12132"/>
              <a:gd name="connsiteX1" fmla="*/ 10000 w 10051"/>
              <a:gd name="connsiteY1" fmla="*/ 0 h 12132"/>
              <a:gd name="connsiteX2" fmla="*/ 10051 w 10051"/>
              <a:gd name="connsiteY2" fmla="*/ 9660 h 12132"/>
              <a:gd name="connsiteX3" fmla="*/ 5000 w 10051"/>
              <a:gd name="connsiteY3" fmla="*/ 12132 h 12132"/>
              <a:gd name="connsiteX4" fmla="*/ 121 w 10051"/>
              <a:gd name="connsiteY4" fmla="*/ 9617 h 12132"/>
              <a:gd name="connsiteX5" fmla="*/ 0 w 10051"/>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61 h 12132"/>
              <a:gd name="connsiteX5" fmla="*/ 23 w 10074"/>
              <a:gd name="connsiteY5" fmla="*/ 0 h 12132"/>
              <a:gd name="connsiteX0" fmla="*/ 23 w 10074"/>
              <a:gd name="connsiteY0" fmla="*/ 0 h 12132"/>
              <a:gd name="connsiteX1" fmla="*/ 10023 w 10074"/>
              <a:gd name="connsiteY1" fmla="*/ 0 h 12132"/>
              <a:gd name="connsiteX2" fmla="*/ 10074 w 10074"/>
              <a:gd name="connsiteY2" fmla="*/ 9660 h 12132"/>
              <a:gd name="connsiteX3" fmla="*/ 5023 w 10074"/>
              <a:gd name="connsiteY3" fmla="*/ 12132 h 12132"/>
              <a:gd name="connsiteX4" fmla="*/ 3 w 10074"/>
              <a:gd name="connsiteY4" fmla="*/ 9628 h 12132"/>
              <a:gd name="connsiteX5" fmla="*/ 23 w 10074"/>
              <a:gd name="connsiteY5" fmla="*/ 0 h 12132"/>
              <a:gd name="connsiteX0" fmla="*/ 74 w 10125"/>
              <a:gd name="connsiteY0" fmla="*/ 0 h 12132"/>
              <a:gd name="connsiteX1" fmla="*/ 10074 w 10125"/>
              <a:gd name="connsiteY1" fmla="*/ 0 h 12132"/>
              <a:gd name="connsiteX2" fmla="*/ 10125 w 10125"/>
              <a:gd name="connsiteY2" fmla="*/ 9660 h 12132"/>
              <a:gd name="connsiteX3" fmla="*/ 5074 w 10125"/>
              <a:gd name="connsiteY3" fmla="*/ 12132 h 12132"/>
              <a:gd name="connsiteX4" fmla="*/ 1 w 10125"/>
              <a:gd name="connsiteY4" fmla="*/ 9595 h 12132"/>
              <a:gd name="connsiteX5" fmla="*/ 74 w 10125"/>
              <a:gd name="connsiteY5" fmla="*/ 0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2132">
                <a:moveTo>
                  <a:pt x="74" y="0"/>
                </a:moveTo>
                <a:lnTo>
                  <a:pt x="10074" y="0"/>
                </a:lnTo>
                <a:cubicBezTo>
                  <a:pt x="10091" y="3087"/>
                  <a:pt x="10108" y="6573"/>
                  <a:pt x="10125" y="9660"/>
                </a:cubicBezTo>
                <a:lnTo>
                  <a:pt x="5074" y="12132"/>
                </a:lnTo>
                <a:lnTo>
                  <a:pt x="1" y="9595"/>
                </a:lnTo>
                <a:cubicBezTo>
                  <a:pt x="-16" y="6315"/>
                  <a:pt x="91" y="3280"/>
                  <a:pt x="74" y="0"/>
                </a:cubicBezTo>
                <a:close/>
              </a:path>
            </a:pathLst>
          </a:cu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51435" tIns="52650" rIns="101250" bIns="52650" rtlCol="0" anchor="ctr"/>
          <a:lstStyle/>
          <a:p>
            <a:pPr>
              <a:lnSpc>
                <a:spcPct val="95000"/>
              </a:lnSpc>
            </a:pPr>
            <a:r>
              <a:rPr lang="en-US" altLang="en-US" sz="1350" b="1" spc="-23" dirty="0">
                <a:solidFill>
                  <a:schemeClr val="tx2"/>
                </a:solidFill>
              </a:rPr>
              <a:t>Oral CAB</a:t>
            </a:r>
            <a:r>
              <a:rPr lang="en-US" altLang="en-US" sz="1350" b="1" dirty="0">
                <a:solidFill>
                  <a:schemeClr val="tx2"/>
                </a:solidFill>
              </a:rPr>
              <a:t/>
            </a:r>
            <a:br>
              <a:rPr lang="en-US" altLang="en-US" sz="1350" b="1" dirty="0">
                <a:solidFill>
                  <a:schemeClr val="tx2"/>
                </a:solidFill>
              </a:rPr>
            </a:br>
            <a:r>
              <a:rPr lang="en-US" altLang="en-US" sz="1350" b="1" dirty="0">
                <a:solidFill>
                  <a:schemeClr val="tx2"/>
                </a:solidFill>
              </a:rPr>
              <a:t>+ RPV n=283 </a:t>
            </a:r>
            <a:endParaRPr lang="en-US" altLang="en-US" sz="1350" dirty="0">
              <a:solidFill>
                <a:schemeClr val="tx2"/>
              </a:solidFill>
            </a:endParaRPr>
          </a:p>
        </p:txBody>
      </p:sp>
      <p:sp>
        <p:nvSpPr>
          <p:cNvPr id="92" name="TextBox 91">
            <a:extLst>
              <a:ext uri="{FF2B5EF4-FFF2-40B4-BE49-F238E27FC236}">
                <a16:creationId xmlns:a16="http://schemas.microsoft.com/office/drawing/2014/main" id="{08A793D9-C4BF-4916-AE42-81ABE7144372}"/>
              </a:ext>
            </a:extLst>
          </p:cNvPr>
          <p:cNvSpPr txBox="1"/>
          <p:nvPr/>
        </p:nvSpPr>
        <p:spPr>
          <a:xfrm>
            <a:off x="5434936" y="4396346"/>
            <a:ext cx="2019142" cy="207749"/>
          </a:xfrm>
          <a:prstGeom prst="rect">
            <a:avLst/>
          </a:prstGeom>
          <a:noFill/>
        </p:spPr>
        <p:txBody>
          <a:bodyPr wrap="square" lIns="0" tIns="0" rIns="0" bIns="0" rtlCol="0" anchor="t">
            <a:spAutoFit/>
          </a:bodyPr>
          <a:lstStyle/>
          <a:p>
            <a:pPr algn="ctr"/>
            <a:r>
              <a:rPr lang="en-US" sz="1350" b="1" dirty="0">
                <a:solidFill>
                  <a:srgbClr val="E31836"/>
                </a:solidFill>
                <a:latin typeface="+mn-lt"/>
              </a:rPr>
              <a:t>Primary Endpoint</a:t>
            </a:r>
          </a:p>
        </p:txBody>
      </p:sp>
      <p:sp>
        <p:nvSpPr>
          <p:cNvPr id="93" name="Rectangle 50">
            <a:extLst>
              <a:ext uri="{FF2B5EF4-FFF2-40B4-BE49-F238E27FC236}">
                <a16:creationId xmlns:a16="http://schemas.microsoft.com/office/drawing/2014/main" id="{106F0A3C-4147-41F5-AF21-294944C62D7A}"/>
              </a:ext>
            </a:extLst>
          </p:cNvPr>
          <p:cNvSpPr>
            <a:spLocks noChangeArrowheads="1"/>
          </p:cNvSpPr>
          <p:nvPr/>
        </p:nvSpPr>
        <p:spPr bwMode="auto">
          <a:xfrm>
            <a:off x="734092" y="1620207"/>
            <a:ext cx="1380221" cy="4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463" b="1" dirty="0">
                <a:latin typeface="+mn-lt"/>
              </a:rPr>
              <a:t>Screening </a:t>
            </a:r>
          </a:p>
          <a:p>
            <a:pPr algn="ctr" defTabSz="1028700"/>
            <a:r>
              <a:rPr lang="en-US" altLang="en-US" sz="1463" b="1" dirty="0">
                <a:latin typeface="+mn-lt"/>
              </a:rPr>
              <a:t>Phase</a:t>
            </a:r>
            <a:endParaRPr lang="en-US" altLang="en-US" sz="1463" dirty="0">
              <a:latin typeface="+mn-lt"/>
            </a:endParaRPr>
          </a:p>
        </p:txBody>
      </p:sp>
      <p:sp>
        <p:nvSpPr>
          <p:cNvPr id="94" name="Rectangle 93">
            <a:extLst>
              <a:ext uri="{FF2B5EF4-FFF2-40B4-BE49-F238E27FC236}">
                <a16:creationId xmlns:a16="http://schemas.microsoft.com/office/drawing/2014/main" id="{0A344C46-83EA-4F7D-8D57-84D05AD2388D}"/>
              </a:ext>
            </a:extLst>
          </p:cNvPr>
          <p:cNvSpPr/>
          <p:nvPr/>
        </p:nvSpPr>
        <p:spPr>
          <a:xfrm>
            <a:off x="342900" y="2164429"/>
            <a:ext cx="1851631" cy="134459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rIns="0" rtlCol="0" anchor="ctr"/>
          <a:lstStyle/>
          <a:p>
            <a:r>
              <a:rPr lang="en-US" altLang="en-US" sz="1350" b="1" dirty="0">
                <a:solidFill>
                  <a:srgbClr val="000000"/>
                </a:solidFill>
              </a:rPr>
              <a:t>N=809</a:t>
            </a:r>
          </a:p>
          <a:p>
            <a:r>
              <a:rPr lang="en-US" altLang="en-US" sz="1350" b="1" dirty="0">
                <a:solidFill>
                  <a:srgbClr val="000000"/>
                </a:solidFill>
              </a:rPr>
              <a:t>ART-naïve</a:t>
            </a:r>
          </a:p>
          <a:p>
            <a:r>
              <a:rPr lang="en-US" altLang="en-US" sz="1350" b="1" dirty="0">
                <a:solidFill>
                  <a:srgbClr val="000000"/>
                </a:solidFill>
              </a:rPr>
              <a:t>HIV-1 RNA ≥1000</a:t>
            </a:r>
            <a:br>
              <a:rPr lang="en-US" altLang="en-US" sz="1350" b="1" dirty="0">
                <a:solidFill>
                  <a:srgbClr val="000000"/>
                </a:solidFill>
              </a:rPr>
            </a:br>
            <a:r>
              <a:rPr lang="en-US" altLang="en-US" sz="1350" b="1" dirty="0">
                <a:solidFill>
                  <a:srgbClr val="000000"/>
                </a:solidFill>
              </a:rPr>
              <a:t>Any CD4 count</a:t>
            </a:r>
          </a:p>
          <a:p>
            <a:r>
              <a:rPr lang="en-US" altLang="en-US" sz="1350" b="1" dirty="0">
                <a:solidFill>
                  <a:schemeClr val="bg2"/>
                </a:solidFill>
              </a:rPr>
              <a:t>HBsAg-negative</a:t>
            </a:r>
          </a:p>
          <a:p>
            <a:r>
              <a:rPr lang="en-US" altLang="en-US" sz="1238" b="1" dirty="0">
                <a:solidFill>
                  <a:schemeClr val="bg2"/>
                </a:solidFill>
              </a:rPr>
              <a:t>NNRTI RAMs excluded* </a:t>
            </a:r>
            <a:endParaRPr lang="en-US" altLang="en-US" sz="1238" dirty="0">
              <a:solidFill>
                <a:schemeClr val="bg2"/>
              </a:solidFill>
            </a:endParaRPr>
          </a:p>
        </p:txBody>
      </p:sp>
      <p:sp>
        <p:nvSpPr>
          <p:cNvPr id="96" name="Rectangle 12">
            <a:extLst>
              <a:ext uri="{FF2B5EF4-FFF2-40B4-BE49-F238E27FC236}">
                <a16:creationId xmlns:a16="http://schemas.microsoft.com/office/drawing/2014/main" id="{20890AD1-65AB-4881-94E6-66BAD6B2D386}"/>
              </a:ext>
            </a:extLst>
          </p:cNvPr>
          <p:cNvSpPr>
            <a:spLocks noChangeArrowheads="1"/>
          </p:cNvSpPr>
          <p:nvPr/>
        </p:nvSpPr>
        <p:spPr bwMode="auto">
          <a:xfrm>
            <a:off x="2968683" y="3885693"/>
            <a:ext cx="1859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−4</a:t>
            </a:r>
          </a:p>
        </p:txBody>
      </p:sp>
      <p:sp>
        <p:nvSpPr>
          <p:cNvPr id="98" name="Rectangle 12">
            <a:extLst>
              <a:ext uri="{FF2B5EF4-FFF2-40B4-BE49-F238E27FC236}">
                <a16:creationId xmlns:a16="http://schemas.microsoft.com/office/drawing/2014/main" id="{BAE86AAF-FF22-4AB1-9F47-71CFC7A83AD9}"/>
              </a:ext>
            </a:extLst>
          </p:cNvPr>
          <p:cNvSpPr>
            <a:spLocks noChangeArrowheads="1"/>
          </p:cNvSpPr>
          <p:nvPr/>
        </p:nvSpPr>
        <p:spPr bwMode="auto">
          <a:xfrm>
            <a:off x="1690352" y="4396346"/>
            <a:ext cx="15549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028700"/>
            <a:r>
              <a:rPr lang="en-US" altLang="en-US" sz="1350" b="1" dirty="0">
                <a:latin typeface="+mn-lt"/>
              </a:rPr>
              <a:t>Confirm HIV-1 RNA</a:t>
            </a:r>
            <a:br>
              <a:rPr lang="en-US" altLang="en-US" sz="1350" b="1" dirty="0">
                <a:latin typeface="+mn-lt"/>
              </a:rPr>
            </a:br>
            <a:r>
              <a:rPr lang="en-US" altLang="en-US" sz="1350" b="1" dirty="0">
                <a:latin typeface="+mn-lt"/>
              </a:rPr>
              <a:t>&lt;50 copies/mL</a:t>
            </a:r>
          </a:p>
        </p:txBody>
      </p:sp>
      <p:sp>
        <p:nvSpPr>
          <p:cNvPr id="99" name="Rectangle 12">
            <a:extLst>
              <a:ext uri="{FF2B5EF4-FFF2-40B4-BE49-F238E27FC236}">
                <a16:creationId xmlns:a16="http://schemas.microsoft.com/office/drawing/2014/main" id="{6A577D34-8FAA-4BF0-A72F-3F35A7C21988}"/>
              </a:ext>
            </a:extLst>
          </p:cNvPr>
          <p:cNvSpPr>
            <a:spLocks noChangeArrowheads="1"/>
          </p:cNvSpPr>
          <p:nvPr/>
        </p:nvSpPr>
        <p:spPr bwMode="auto">
          <a:xfrm>
            <a:off x="2070372" y="3890839"/>
            <a:ext cx="27251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028700"/>
            <a:r>
              <a:rPr lang="en-US" altLang="en-US" sz="1350" b="1" dirty="0">
                <a:latin typeface="+mj-lt"/>
              </a:rPr>
              <a:t>−20</a:t>
            </a:r>
          </a:p>
        </p:txBody>
      </p:sp>
      <p:sp>
        <p:nvSpPr>
          <p:cNvPr id="102" name="Flowchart: Off-page Connector 3">
            <a:extLst>
              <a:ext uri="{FF2B5EF4-FFF2-40B4-BE49-F238E27FC236}">
                <a16:creationId xmlns:a16="http://schemas.microsoft.com/office/drawing/2014/main" id="{C91EA241-3EAD-4A83-811C-C8225525B121}"/>
              </a:ext>
            </a:extLst>
          </p:cNvPr>
          <p:cNvSpPr/>
          <p:nvPr/>
        </p:nvSpPr>
        <p:spPr>
          <a:xfrm>
            <a:off x="4671600" y="2906084"/>
            <a:ext cx="3817366" cy="603702"/>
          </a:xfrm>
          <a:prstGeom prst="homePlate">
            <a:avLst>
              <a:gd name="adj" fmla="val 22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a:r>
              <a:rPr lang="en-US" altLang="en-US" sz="1350" b="1" dirty="0">
                <a:solidFill>
                  <a:schemeClr val="tx2"/>
                </a:solidFill>
              </a:rPr>
              <a:t>CAB LA (400 mg) + RPV LA (600 mg)</a:t>
            </a:r>
            <a:r>
              <a:rPr lang="en-US" altLang="en-US" sz="1350" b="1" baseline="30000" dirty="0">
                <a:solidFill>
                  <a:schemeClr val="tx2"/>
                </a:solidFill>
                <a:cs typeface="Arial" panose="020B0604020202020204" pitchFamily="34" charset="0"/>
              </a:rPr>
              <a:t>‡</a:t>
            </a:r>
            <a:r>
              <a:rPr lang="en-US" altLang="en-US" sz="1350" b="1" dirty="0">
                <a:solidFill>
                  <a:schemeClr val="tx2"/>
                </a:solidFill>
                <a:cs typeface="Arial" panose="020B0604020202020204" pitchFamily="34" charset="0"/>
              </a:rPr>
              <a:t> </a:t>
            </a:r>
          </a:p>
          <a:p>
            <a:pPr algn="ctr"/>
            <a:r>
              <a:rPr lang="en-US" sz="1350" b="1" dirty="0">
                <a:solidFill>
                  <a:schemeClr val="tx2"/>
                </a:solidFill>
                <a:cs typeface="Arial" panose="020B0604020202020204" pitchFamily="34" charset="0"/>
              </a:rPr>
              <a:t>IM monthly </a:t>
            </a:r>
            <a:r>
              <a:rPr lang="en-US" altLang="en-US" sz="1350" b="1" dirty="0">
                <a:solidFill>
                  <a:schemeClr val="tx2"/>
                </a:solidFill>
                <a:cs typeface="Arial" panose="020B0604020202020204" pitchFamily="34" charset="0"/>
              </a:rPr>
              <a:t>n=</a:t>
            </a:r>
            <a:r>
              <a:rPr lang="en-US" altLang="en-US" sz="1238" b="1" dirty="0">
                <a:solidFill>
                  <a:schemeClr val="tx2"/>
                </a:solidFill>
                <a:cs typeface="Arial" panose="020B0604020202020204" pitchFamily="34" charset="0"/>
              </a:rPr>
              <a:t>278</a:t>
            </a:r>
            <a:endParaRPr lang="en-US" altLang="en-US" sz="1350" b="1" dirty="0">
              <a:solidFill>
                <a:schemeClr val="tx2"/>
              </a:solidFill>
              <a:cs typeface="Arial" panose="020B0604020202020204" pitchFamily="34" charset="0"/>
            </a:endParaRPr>
          </a:p>
        </p:txBody>
      </p:sp>
      <p:cxnSp>
        <p:nvCxnSpPr>
          <p:cNvPr id="103" name="Connector: Elbow 102">
            <a:extLst>
              <a:ext uri="{FF2B5EF4-FFF2-40B4-BE49-F238E27FC236}">
                <a16:creationId xmlns:a16="http://schemas.microsoft.com/office/drawing/2014/main" id="{62F39769-18B8-4B04-9AE1-013C5A5BB5BA}"/>
              </a:ext>
            </a:extLst>
          </p:cNvPr>
          <p:cNvCxnSpPr>
            <a:cxnSpLocks/>
            <a:stCxn id="86" idx="3"/>
            <a:endCxn id="85" idx="0"/>
          </p:cNvCxnSpPr>
          <p:nvPr/>
        </p:nvCxnSpPr>
        <p:spPr>
          <a:xfrm>
            <a:off x="8498147" y="2494032"/>
            <a:ext cx="651696" cy="41129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BF037749-8063-49DB-AD08-1C7C130DADAA}"/>
              </a:ext>
            </a:extLst>
          </p:cNvPr>
          <p:cNvSpPr txBox="1"/>
          <p:nvPr/>
        </p:nvSpPr>
        <p:spPr>
          <a:xfrm>
            <a:off x="913531" y="3874784"/>
            <a:ext cx="886589" cy="207749"/>
          </a:xfrm>
          <a:prstGeom prst="rect">
            <a:avLst/>
          </a:prstGeom>
          <a:noFill/>
        </p:spPr>
        <p:txBody>
          <a:bodyPr wrap="none" lIns="0" tIns="0" rIns="0" bIns="0" rtlCol="0">
            <a:spAutoFit/>
          </a:bodyPr>
          <a:lstStyle/>
          <a:p>
            <a:r>
              <a:rPr lang="en-US" sz="1350" b="1" dirty="0">
                <a:latin typeface="+mj-lt"/>
              </a:rPr>
              <a:t>Study Week</a:t>
            </a:r>
          </a:p>
        </p:txBody>
      </p:sp>
      <p:grpSp>
        <p:nvGrpSpPr>
          <p:cNvPr id="41" name="Group 40">
            <a:extLst>
              <a:ext uri="{FF2B5EF4-FFF2-40B4-BE49-F238E27FC236}">
                <a16:creationId xmlns:a16="http://schemas.microsoft.com/office/drawing/2014/main" id="{D7069B20-1975-4BC7-90CF-613CDDD5ABE8}"/>
              </a:ext>
            </a:extLst>
          </p:cNvPr>
          <p:cNvGrpSpPr/>
          <p:nvPr/>
        </p:nvGrpSpPr>
        <p:grpSpPr>
          <a:xfrm>
            <a:off x="2191338" y="3739498"/>
            <a:ext cx="7896780" cy="81000"/>
            <a:chOff x="1834124" y="2940794"/>
            <a:chExt cx="7019360" cy="72000"/>
          </a:xfrm>
        </p:grpSpPr>
        <p:cxnSp>
          <p:nvCxnSpPr>
            <p:cNvPr id="42" name="Straight Arrow Connector 41">
              <a:extLst>
                <a:ext uri="{FF2B5EF4-FFF2-40B4-BE49-F238E27FC236}">
                  <a16:creationId xmlns:a16="http://schemas.microsoft.com/office/drawing/2014/main" id="{A8D57A08-69AD-4E1B-913A-9DC7DB7F25AD}"/>
                </a:ext>
              </a:extLst>
            </p:cNvPr>
            <p:cNvCxnSpPr>
              <a:cxnSpLocks/>
            </p:cNvCxnSpPr>
            <p:nvPr/>
          </p:nvCxnSpPr>
          <p:spPr>
            <a:xfrm>
              <a:off x="1834124" y="2940794"/>
              <a:ext cx="7019360" cy="0"/>
            </a:xfrm>
            <a:prstGeom prst="straightConnector1">
              <a:avLst/>
            </a:prstGeom>
            <a:ln w="12700" cap="sq">
              <a:miter lim="800000"/>
              <a:tailEnd type="triangle"/>
            </a:ln>
          </p:spPr>
          <p:style>
            <a:lnRef idx="1">
              <a:schemeClr val="dk1"/>
            </a:lnRef>
            <a:fillRef idx="0">
              <a:schemeClr val="dk1"/>
            </a:fillRef>
            <a:effectRef idx="0">
              <a:schemeClr val="dk1"/>
            </a:effectRef>
            <a:fontRef idx="minor">
              <a:schemeClr val="tx1"/>
            </a:fontRef>
          </p:style>
        </p:cxnSp>
        <p:grpSp>
          <p:nvGrpSpPr>
            <p:cNvPr id="43" name="Group 42">
              <a:extLst>
                <a:ext uri="{FF2B5EF4-FFF2-40B4-BE49-F238E27FC236}">
                  <a16:creationId xmlns:a16="http://schemas.microsoft.com/office/drawing/2014/main" id="{2D1FE8A5-4E78-465B-8E6A-4006680BE9B1}"/>
                </a:ext>
              </a:extLst>
            </p:cNvPr>
            <p:cNvGrpSpPr/>
            <p:nvPr/>
          </p:nvGrpSpPr>
          <p:grpSpPr>
            <a:xfrm>
              <a:off x="1834124" y="2940794"/>
              <a:ext cx="5640983" cy="72000"/>
              <a:chOff x="1834124" y="2940794"/>
              <a:chExt cx="5640983" cy="72000"/>
            </a:xfrm>
          </p:grpSpPr>
          <p:cxnSp>
            <p:nvCxnSpPr>
              <p:cNvPr id="44" name="Straight Arrow Connector 43">
                <a:extLst>
                  <a:ext uri="{FF2B5EF4-FFF2-40B4-BE49-F238E27FC236}">
                    <a16:creationId xmlns:a16="http://schemas.microsoft.com/office/drawing/2014/main" id="{3420D743-5C36-4B7C-9286-B34DA6467768}"/>
                  </a:ext>
                </a:extLst>
              </p:cNvPr>
              <p:cNvCxnSpPr>
                <a:cxnSpLocks/>
              </p:cNvCxnSpPr>
              <p:nvPr/>
            </p:nvCxnSpPr>
            <p:spPr>
              <a:xfrm rot="5400000">
                <a:off x="1798124"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869AD39-EDF8-4DBC-9EC4-584283120606}"/>
                  </a:ext>
                </a:extLst>
              </p:cNvPr>
              <p:cNvCxnSpPr>
                <a:cxnSpLocks/>
              </p:cNvCxnSpPr>
              <p:nvPr/>
            </p:nvCxnSpPr>
            <p:spPr>
              <a:xfrm rot="5400000">
                <a:off x="2567232"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7CE15B4-30C2-4E44-9107-06AE407CB338}"/>
                  </a:ext>
                </a:extLst>
              </p:cNvPr>
              <p:cNvCxnSpPr>
                <a:cxnSpLocks/>
              </p:cNvCxnSpPr>
              <p:nvPr/>
            </p:nvCxnSpPr>
            <p:spPr>
              <a:xfrm rot="5400000">
                <a:off x="5558495"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E681B871-DF2A-4ACA-9F7F-2F717D2FB264}"/>
                  </a:ext>
                </a:extLst>
              </p:cNvPr>
              <p:cNvCxnSpPr>
                <a:cxnSpLocks/>
              </p:cNvCxnSpPr>
              <p:nvPr/>
            </p:nvCxnSpPr>
            <p:spPr>
              <a:xfrm rot="5400000">
                <a:off x="7439107"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6DE2E9B-6A03-41DF-BBDE-3D29BEB88104}"/>
                  </a:ext>
                </a:extLst>
              </p:cNvPr>
              <p:cNvCxnSpPr>
                <a:cxnSpLocks/>
              </p:cNvCxnSpPr>
              <p:nvPr/>
            </p:nvCxnSpPr>
            <p:spPr>
              <a:xfrm rot="5400000">
                <a:off x="3138324"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418ED532-66CC-4213-ADA8-CA27FBF85A7F}"/>
                  </a:ext>
                </a:extLst>
              </p:cNvPr>
              <p:cNvCxnSpPr>
                <a:cxnSpLocks/>
              </p:cNvCxnSpPr>
              <p:nvPr/>
            </p:nvCxnSpPr>
            <p:spPr>
              <a:xfrm rot="5400000">
                <a:off x="4010317" y="2976794"/>
                <a:ext cx="72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grpSp>
      </p:grpSp>
      <p:cxnSp>
        <p:nvCxnSpPr>
          <p:cNvPr id="50" name="Straight Arrow Connector 49">
            <a:extLst>
              <a:ext uri="{FF2B5EF4-FFF2-40B4-BE49-F238E27FC236}">
                <a16:creationId xmlns:a16="http://schemas.microsoft.com/office/drawing/2014/main" id="{90D5EC50-7FF4-4C44-9216-707DBCA3E4D6}"/>
              </a:ext>
            </a:extLst>
          </p:cNvPr>
          <p:cNvCxnSpPr>
            <a:cxnSpLocks/>
          </p:cNvCxnSpPr>
          <p:nvPr/>
        </p:nvCxnSpPr>
        <p:spPr>
          <a:xfrm rot="5400000">
            <a:off x="8175446" y="3779998"/>
            <a:ext cx="81000" cy="0"/>
          </a:xfrm>
          <a:prstGeom prst="straightConnector1">
            <a:avLst/>
          </a:prstGeom>
          <a:ln w="12700" cap="sq">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3B26C1CE-7823-4AA6-B187-F99796806D0B}"/>
              </a:ext>
            </a:extLst>
          </p:cNvPr>
          <p:cNvCxnSpPr>
            <a:cxnSpLocks/>
          </p:cNvCxnSpPr>
          <p:nvPr/>
        </p:nvCxnSpPr>
        <p:spPr>
          <a:xfrm flipV="1">
            <a:off x="3718556" y="4186963"/>
            <a:ext cx="0" cy="1709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2129774-3557-4B3F-84A0-00AF66F967E9}"/>
              </a:ext>
            </a:extLst>
          </p:cNvPr>
          <p:cNvCxnSpPr>
            <a:cxnSpLocks/>
          </p:cNvCxnSpPr>
          <p:nvPr/>
        </p:nvCxnSpPr>
        <p:spPr>
          <a:xfrm flipV="1">
            <a:off x="6438772" y="4186963"/>
            <a:ext cx="0" cy="1709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367233F-934C-480E-8689-B848B59C955D}"/>
              </a:ext>
            </a:extLst>
          </p:cNvPr>
          <p:cNvCxnSpPr>
            <a:cxnSpLocks/>
          </p:cNvCxnSpPr>
          <p:nvPr/>
        </p:nvCxnSpPr>
        <p:spPr>
          <a:xfrm flipV="1">
            <a:off x="3062140" y="4186963"/>
            <a:ext cx="0" cy="1709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FB60491B-E103-4C9E-AFDC-FC8437CA0B24}"/>
              </a:ext>
            </a:extLst>
          </p:cNvPr>
          <p:cNvSpPr/>
          <p:nvPr/>
        </p:nvSpPr>
        <p:spPr>
          <a:xfrm>
            <a:off x="6197799" y="3861769"/>
            <a:ext cx="458049" cy="280941"/>
          </a:xfrm>
          <a:prstGeom prst="rect">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vert="vert" rIns="101250" bIns="121500" rtlCol="0" anchor="ctr"/>
          <a:lstStyle/>
          <a:p>
            <a:pPr algn="ctr">
              <a:lnSpc>
                <a:spcPct val="110000"/>
              </a:lnSpc>
            </a:pPr>
            <a:endParaRPr lang="en-US" sz="1350" b="1" dirty="0">
              <a:solidFill>
                <a:schemeClr val="tx1"/>
              </a:solidFill>
            </a:endParaRPr>
          </a:p>
        </p:txBody>
      </p:sp>
      <p:pic>
        <p:nvPicPr>
          <p:cNvPr id="54" name="Picture 53">
            <a:extLst>
              <a:ext uri="{FF2B5EF4-FFF2-40B4-BE49-F238E27FC236}">
                <a16:creationId xmlns:a16="http://schemas.microsoft.com/office/drawing/2014/main" id="{8231AACE-C5FA-4438-B4CA-33BE8EEFE207}"/>
              </a:ext>
            </a:extLst>
          </p:cNvPr>
          <p:cNvPicPr>
            <a:picLocks noChangeAspect="1" noChangeArrowheads="1"/>
          </p:cNvPicPr>
          <p:nvPr/>
        </p:nvPicPr>
        <p:blipFill>
          <a:blip r:embed="rId3" cstate="print"/>
          <a:srcRect/>
          <a:stretch>
            <a:fillRect/>
          </a:stretch>
        </p:blipFill>
        <p:spPr bwMode="auto">
          <a:xfrm>
            <a:off x="8697829" y="-16864"/>
            <a:ext cx="1589171" cy="1516996"/>
          </a:xfrm>
          <a:prstGeom prst="rect">
            <a:avLst/>
          </a:prstGeom>
          <a:noFill/>
          <a:ln w="9525">
            <a:noFill/>
            <a:miter lim="800000"/>
            <a:headEnd/>
            <a:tailEnd/>
          </a:ln>
        </p:spPr>
      </p:pic>
      <p:sp>
        <p:nvSpPr>
          <p:cNvPr id="55" name="Text Placeholder 29">
            <a:extLst>
              <a:ext uri="{FF2B5EF4-FFF2-40B4-BE49-F238E27FC236}">
                <a16:creationId xmlns:a16="http://schemas.microsoft.com/office/drawing/2014/main" id="{1B839426-52B4-4F99-8080-7D00A7BD474E}"/>
              </a:ext>
            </a:extLst>
          </p:cNvPr>
          <p:cNvSpPr>
            <a:spLocks noGrp="1"/>
          </p:cNvSpPr>
          <p:nvPr>
            <p:ph type="body" sz="quarter" idx="11"/>
          </p:nvPr>
        </p:nvSpPr>
        <p:spPr>
          <a:xfrm>
            <a:off x="600075" y="6294120"/>
            <a:ext cx="9402318" cy="182880"/>
          </a:xfrm>
        </p:spPr>
        <p:txBody>
          <a:bodyPr/>
          <a:lstStyle/>
          <a:p>
            <a:r>
              <a:rPr lang="en-US" sz="1800" dirty="0" smtClean="0"/>
              <a:t>- </a:t>
            </a:r>
            <a:r>
              <a:rPr lang="en-US" sz="1800" dirty="0" err="1" smtClean="0"/>
              <a:t>Orkin</a:t>
            </a:r>
            <a:r>
              <a:rPr lang="en-US" sz="1800" dirty="0" smtClean="0"/>
              <a:t> </a:t>
            </a:r>
            <a:r>
              <a:rPr lang="en-US" sz="1800" dirty="0"/>
              <a:t>C, </a:t>
            </a:r>
            <a:r>
              <a:rPr lang="en-US" altLang="en-US" sz="1800" dirty="0"/>
              <a:t>et al. CROI 2019; Seattle, WA. Abstract </a:t>
            </a:r>
            <a:r>
              <a:rPr lang="en-US" altLang="en-US" sz="1800" dirty="0" smtClean="0"/>
              <a:t>140LB.</a:t>
            </a:r>
            <a:endParaRPr lang="en-US" altLang="en-US" sz="1800" dirty="0"/>
          </a:p>
        </p:txBody>
      </p:sp>
    </p:spTree>
    <p:extLst>
      <p:ext uri="{BB962C8B-B14F-4D97-AF65-F5344CB8AC3E}">
        <p14:creationId xmlns:p14="http://schemas.microsoft.com/office/powerpoint/2010/main" val="3073080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AZURE">
  <a:themeElements>
    <a:clrScheme name="AZURE 4">
      <a:dk1>
        <a:srgbClr val="000000"/>
      </a:dk1>
      <a:lt1>
        <a:srgbClr val="FFFFFF"/>
      </a:lt1>
      <a:dk2>
        <a:srgbClr val="3333FF"/>
      </a:dk2>
      <a:lt2>
        <a:srgbClr val="FFFF00"/>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FFFF00"/>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E376C4-8A62-40A3-9511-0B67FA753F32}"/>
</file>

<file path=customXml/itemProps2.xml><?xml version="1.0" encoding="utf-8"?>
<ds:datastoreItem xmlns:ds="http://schemas.openxmlformats.org/officeDocument/2006/customXml" ds:itemID="{ACC04946-6F14-4D7E-96A6-C03B76BCA9CF}"/>
</file>

<file path=customXml/itemProps3.xml><?xml version="1.0" encoding="utf-8"?>
<ds:datastoreItem xmlns:ds="http://schemas.openxmlformats.org/officeDocument/2006/customXml" ds:itemID="{5D23A878-A5FF-468B-8C28-78F99E3ABBC8}"/>
</file>

<file path=docProps/app.xml><?xml version="1.0" encoding="utf-8"?>
<Properties xmlns="http://schemas.openxmlformats.org/officeDocument/2006/extended-properties" xmlns:vt="http://schemas.openxmlformats.org/officeDocument/2006/docPropsVTypes">
  <Template>C:\MSOFFICE\Templates\Presentation Designs\AZURE.POT</Template>
  <TotalTime>4602</TotalTime>
  <Words>2532</Words>
  <Application>Microsoft Office PowerPoint</Application>
  <PresentationFormat>35mm Slides</PresentationFormat>
  <Paragraphs>437</Paragraphs>
  <Slides>43</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5" baseType="lpstr">
      <vt:lpstr>MS PGothic</vt:lpstr>
      <vt:lpstr>MS PGothic</vt:lpstr>
      <vt:lpstr>Arial</vt:lpstr>
      <vt:lpstr>Arial Narrow</vt:lpstr>
      <vt:lpstr>Calibri</vt:lpstr>
      <vt:lpstr>Monotype Sorts</vt:lpstr>
      <vt:lpstr>Times New Roman</vt:lpstr>
      <vt:lpstr>Wingdings</vt:lpstr>
      <vt:lpstr>AZURE</vt:lpstr>
      <vt:lpstr>Prism 6</vt:lpstr>
      <vt:lpstr>CS ChemDraw Drawing</vt:lpstr>
      <vt:lpstr>Prism 7</vt:lpstr>
      <vt:lpstr>PowerPoint Presentation</vt:lpstr>
      <vt:lpstr>PowerPoint Presentation</vt:lpstr>
      <vt:lpstr>PowerPoint Presentation</vt:lpstr>
      <vt:lpstr>LONG-ACTING CABOTEGRAVIR + RILPIVIRINE FOR MAINTENANCE THERAPY:  ATLAS WEEK 48 RESULTS</vt:lpstr>
      <vt:lpstr>ATLAS Study Design: Randomized, Multicenter, International, Open-Label, Noninferiority Study in Adults with Virologic Suppression (Ongoing)</vt:lpstr>
      <vt:lpstr>ATLAS Virologic Snapshot Outcomes at Week 48 for ITT-E: Noninferiority Achieved for Primary and Secondary Endpoints </vt:lpstr>
      <vt:lpstr>ATLAS Confirmed Virologic Failure:  CAB LA + RPV LA Arm</vt:lpstr>
      <vt:lpstr>LONG-ACTING CABOTEGRAVIR + RILPIVIRINE FOR HIV MAINTENANCE:  FLAIR WEEK 48 RESULTS</vt:lpstr>
      <vt:lpstr>FLAIR Study Design: Randomized, Multicenter, International, Open-Label, Noninferiority Study in ART-Naïve Adults (Ongoing) </vt:lpstr>
      <vt:lpstr>FLAIR Virologic Snapshot Outcomes at Week 48 for ITT-E: Noninferiority Achieved for Primary and Secondary Endpoints</vt:lpstr>
      <vt:lpstr>FLAIR Confirmed Virologic Failures:  CAB LA + RPV LA Arm</vt:lpstr>
      <vt:lpstr>PowerPoint Presentation</vt:lpstr>
      <vt:lpstr>PowerPoint Presentation</vt:lpstr>
      <vt:lpstr>LA Cabotegravir and Rilpivirine – Phase 3 Results</vt:lpstr>
      <vt:lpstr>PowerPoint Presentation</vt:lpstr>
      <vt:lpstr>PowerPoint Presentation</vt:lpstr>
      <vt:lpstr>Elsulfavirine Pharmacology</vt:lpstr>
      <vt:lpstr>Elsulfavirine vs. Efavirenz: Phase 2 Results</vt:lpstr>
      <vt:lpstr>PowerPoint Presentation</vt:lpstr>
      <vt:lpstr>PowerPoint Presentation</vt:lpstr>
      <vt:lpstr>Chemical structure of MK-8591 (EFdA)</vt:lpstr>
      <vt:lpstr>Chemical structure of MK-8591 (EFdA)</vt:lpstr>
      <vt:lpstr>4’-Ethynyl-2-fluoro-2’-deoxyadenosine (EFdA)</vt:lpstr>
      <vt:lpstr>MK-8591 (EFdA) Implant Formulations Release Effective Drug Levels for &gt;180 days </vt:lpstr>
      <vt:lpstr>MK-8591 (EFdA) Implant Formulations Release Effective Drug Levels for &gt;180 days </vt:lpstr>
      <vt:lpstr>PowerPoint Presentation</vt:lpstr>
      <vt:lpstr>HIV Capsid Inhibitors</vt:lpstr>
      <vt:lpstr>GS-6207: HIV Capsid Inhibitor</vt:lpstr>
      <vt:lpstr>GS-6207 pharmacokinetics following single S.C. administration may support ≥Q3m dosing</vt:lpstr>
      <vt:lpstr>PowerPoint Presentation</vt:lpstr>
      <vt:lpstr>PowerPoint Presentation</vt:lpstr>
      <vt:lpstr>PowerPoint Presentation</vt:lpstr>
      <vt:lpstr>PowerPoint Presentation</vt:lpstr>
      <vt:lpstr>PowerPoint Presentation</vt:lpstr>
      <vt:lpstr>What is it like to wear a microneedle patch?</vt:lpstr>
      <vt:lpstr>PowerPoint Presentation</vt:lpstr>
      <vt:lpstr>Key recommendations for the development of LA/ER formulations for pregnant and breastfeeding women, neonates, children and adolescents: Results of a Consensus Conference, November, 2017</vt:lpstr>
      <vt:lpstr>Key recommendations for the development of LA/ER formulations for pregnant and breastfeeding women, neonates, children and adolescents</vt:lpstr>
      <vt:lpstr>Key recommendations for the development of LA/ER formulations for pregnant and breastfeeding women, neonates, children and adolescents</vt:lpstr>
      <vt:lpstr>Key recommendations for the development of LA/ER formulations for pregnant and breastfeeding women, neonates, children and adolescents</vt:lpstr>
      <vt:lpstr>Key recommendations for the development of LA/ER formulations for pregnant and breastfeeding women, neonates, children and adolescents</vt:lpstr>
      <vt:lpstr>Key recommendations for the development of LA/ER formulations for pregnant and breastfeeding women, neonates, children and adolescents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Authorized User</dc:creator>
  <cp:lastModifiedBy>Ruel, Theodore</cp:lastModifiedBy>
  <cp:revision>276</cp:revision>
  <dcterms:created xsi:type="dcterms:W3CDTF">1995-06-17T23:31:02Z</dcterms:created>
  <dcterms:modified xsi:type="dcterms:W3CDTF">2019-06-05T21:32:32Z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0x010100D88587BA4B894246868EF24C76B50BBA</vt:lpwstr>
  </property>
</Properties>
</file>