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9" r:id="rId2"/>
    <p:sldId id="330" r:id="rId3"/>
    <p:sldId id="323" r:id="rId4"/>
    <p:sldId id="341" r:id="rId5"/>
    <p:sldId id="340" r:id="rId6"/>
    <p:sldId id="326" r:id="rId7"/>
    <p:sldId id="329" r:id="rId8"/>
    <p:sldId id="334" r:id="rId9"/>
    <p:sldId id="346" r:id="rId10"/>
    <p:sldId id="286" r:id="rId11"/>
    <p:sldId id="287" r:id="rId12"/>
    <p:sldId id="335" r:id="rId13"/>
    <p:sldId id="332" r:id="rId14"/>
    <p:sldId id="288" r:id="rId15"/>
    <p:sldId id="273" r:id="rId16"/>
    <p:sldId id="336" r:id="rId17"/>
    <p:sldId id="299" r:id="rId18"/>
    <p:sldId id="272" r:id="rId19"/>
    <p:sldId id="333" r:id="rId20"/>
    <p:sldId id="338" r:id="rId21"/>
    <p:sldId id="324" r:id="rId2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028880" initials="D" lastIdx="7" clrIdx="0"/>
  <p:cmAuthor id="1" name="Coleen Cunningham, M.D." initials="CC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97" autoAdjust="0"/>
    <p:restoredTop sz="88345" autoAdjust="0"/>
  </p:normalViewPr>
  <p:slideViewPr>
    <p:cSldViewPr>
      <p:cViewPr varScale="1">
        <p:scale>
          <a:sx n="59" d="100"/>
          <a:sy n="59" d="100"/>
        </p:scale>
        <p:origin x="22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698FC-B009-4F4A-BE01-8B42F5748015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473EF-35A6-4799-BF19-5763B0263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84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DC4E05A-9EFE-41C6-B5DF-C8CF7E18B9D4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66656A9-65FB-48FA-9EA0-B2802E090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6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PK interactions of ARVs &amp; psychiatric medications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</a:p>
          <a:p>
            <a:pPr lvl="1"/>
            <a:r>
              <a:rPr lang="en-US" dirty="0" smtClean="0"/>
              <a:t>Methylphenidate , Amphetamine/</a:t>
            </a:r>
            <a:r>
              <a:rPr lang="en-US" dirty="0" err="1" smtClean="0"/>
              <a:t>Dextroamphetamine</a:t>
            </a:r>
            <a:r>
              <a:rPr lang="en-US" dirty="0" smtClean="0"/>
              <a:t> </a:t>
            </a:r>
          </a:p>
          <a:p>
            <a:pPr lvl="1"/>
            <a:r>
              <a:rPr lang="pt-BR" dirty="0" smtClean="0"/>
              <a:t>Citalopram or Escitalopram </a:t>
            </a:r>
          </a:p>
          <a:p>
            <a:pPr lvl="1"/>
            <a:r>
              <a:rPr lang="en-US" dirty="0" err="1" smtClean="0"/>
              <a:t>Risperidone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Sertraline </a:t>
            </a:r>
          </a:p>
          <a:p>
            <a:pPr lvl="1"/>
            <a:r>
              <a:rPr lang="en-US" dirty="0" smtClean="0"/>
              <a:t>Fluoxetine, Paroxetine</a:t>
            </a:r>
          </a:p>
          <a:p>
            <a:r>
              <a:rPr lang="en-US" dirty="0" smtClean="0"/>
              <a:t>Neurodevelopmental outcomes in African HIV-infected children randomized to LPV/r- v. NVP-based HAART; comparisons to HEU and HUU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</a:p>
          <a:p>
            <a:pPr lvl="1"/>
            <a:r>
              <a:rPr lang="en-US" dirty="0" smtClean="0"/>
              <a:t>Assess feasibility, reliability, and validity of testing </a:t>
            </a:r>
          </a:p>
          <a:p>
            <a:pPr lvl="1"/>
            <a:r>
              <a:rPr lang="en-US" dirty="0" smtClean="0"/>
              <a:t>Compare neuropsychological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56A9-65FB-48FA-9EA0-B2802E0909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6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PK interactions of ARVs &amp; psychiatric medications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</a:p>
          <a:p>
            <a:pPr lvl="1"/>
            <a:r>
              <a:rPr lang="en-US" dirty="0" smtClean="0"/>
              <a:t>Methylphenidate , Amphetamine/</a:t>
            </a:r>
            <a:r>
              <a:rPr lang="en-US" dirty="0" err="1" smtClean="0"/>
              <a:t>Dextroamphetamine</a:t>
            </a:r>
            <a:r>
              <a:rPr lang="en-US" dirty="0" smtClean="0"/>
              <a:t> </a:t>
            </a:r>
          </a:p>
          <a:p>
            <a:pPr lvl="1"/>
            <a:r>
              <a:rPr lang="pt-BR" dirty="0" smtClean="0"/>
              <a:t>Citalopram or Escitalopram </a:t>
            </a:r>
          </a:p>
          <a:p>
            <a:pPr lvl="1"/>
            <a:r>
              <a:rPr lang="en-US" dirty="0" err="1" smtClean="0"/>
              <a:t>Risperidone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Sertraline </a:t>
            </a:r>
          </a:p>
          <a:p>
            <a:pPr lvl="1"/>
            <a:r>
              <a:rPr lang="en-US" dirty="0" smtClean="0"/>
              <a:t>Fluoxetine, Paroxetine</a:t>
            </a:r>
          </a:p>
          <a:p>
            <a:r>
              <a:rPr lang="en-US" dirty="0" smtClean="0"/>
              <a:t>Neurodevelopmental outcomes in African HIV-infected children randomized to LPV/r- v. NVP-based HAART; comparisons to HEU and HUU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</a:p>
          <a:p>
            <a:pPr lvl="1"/>
            <a:r>
              <a:rPr lang="en-US" dirty="0" smtClean="0"/>
              <a:t>Assess feasibility, reliability, and validity of testing </a:t>
            </a:r>
          </a:p>
          <a:p>
            <a:pPr lvl="1"/>
            <a:r>
              <a:rPr lang="en-US" dirty="0" smtClean="0"/>
              <a:t>Compare neuropsychological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56A9-65FB-48FA-9EA0-B2802E0909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8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candidate RSV vaccines</a:t>
            </a:r>
          </a:p>
          <a:p>
            <a:pPr lvl="1"/>
            <a:r>
              <a:rPr lang="en-US" dirty="0" smtClean="0"/>
              <a:t>HIV uninfected and HIV-infected</a:t>
            </a:r>
          </a:p>
          <a:p>
            <a:r>
              <a:rPr lang="en-US" dirty="0" smtClean="0"/>
              <a:t>Have improved our understanding of the right vehicles, right timing</a:t>
            </a:r>
          </a:p>
          <a:p>
            <a:endParaRPr lang="en-US" dirty="0" smtClean="0"/>
          </a:p>
          <a:p>
            <a:r>
              <a:rPr lang="en-US" dirty="0" smtClean="0"/>
              <a:t>Complete 1114 &amp; 2000 – RSV vaccines in 6-24 mo old HIV-exposed/uninfected &amp; HIV-unexposed</a:t>
            </a:r>
          </a:p>
          <a:p>
            <a:pPr lvl="1"/>
            <a:r>
              <a:rPr lang="en-US" i="1" dirty="0" smtClean="0"/>
              <a:t>1114: Accrual completed 10/2014</a:t>
            </a:r>
          </a:p>
          <a:p>
            <a:pPr lvl="1"/>
            <a:r>
              <a:rPr lang="en-US" dirty="0" smtClean="0"/>
              <a:t>2000: </a:t>
            </a:r>
            <a:r>
              <a:rPr lang="en-US" i="1" dirty="0" smtClean="0"/>
              <a:t>Enrollment opened 9/2014; suspended</a:t>
            </a:r>
          </a:p>
          <a:p>
            <a:pPr lvl="1"/>
            <a:r>
              <a:rPr lang="en-US" dirty="0" smtClean="0"/>
              <a:t>Assessment of preliminary signals: spring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56A9-65FB-48FA-9EA0-B2802E0909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1114 &amp; 2000 – RSV vaccines in 6-24 mo old HIV-exposed/uninfected &amp; HIV-unexposed</a:t>
            </a:r>
          </a:p>
          <a:p>
            <a:pPr lvl="1"/>
            <a:r>
              <a:rPr lang="en-US" i="1" dirty="0" smtClean="0"/>
              <a:t>1114: Accrual completed 10/2014</a:t>
            </a:r>
          </a:p>
          <a:p>
            <a:pPr lvl="1"/>
            <a:r>
              <a:rPr lang="en-US" dirty="0" smtClean="0"/>
              <a:t>2000: </a:t>
            </a:r>
            <a:r>
              <a:rPr lang="en-US" i="1" dirty="0" smtClean="0"/>
              <a:t>Enrollment opened 9/2014; suspended</a:t>
            </a:r>
          </a:p>
          <a:p>
            <a:pPr lvl="1"/>
            <a:r>
              <a:rPr lang="en-US" dirty="0" smtClean="0"/>
              <a:t>Assessment of preliminary signals: spring 2015</a:t>
            </a:r>
          </a:p>
          <a:p>
            <a:r>
              <a:rPr lang="en-US" dirty="0" smtClean="0"/>
              <a:t>Identify candidate RSV vaccines</a:t>
            </a:r>
          </a:p>
          <a:p>
            <a:pPr lvl="1"/>
            <a:r>
              <a:rPr lang="en-US" dirty="0" smtClean="0"/>
              <a:t>HIV uninfected and HIV-infected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56A9-65FB-48FA-9EA0-B2802E0909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3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Agwu</a:t>
            </a:r>
            <a:r>
              <a:rPr lang="en-US" baseline="0" dirty="0" smtClean="0"/>
              <a:t> protocol not funded.  Engaging with Elaine Urbina to try to decipher additional avenues we can pursue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56A9-65FB-48FA-9EA0-B2802E0909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Longitudinal measures of inflammation &amp; CVD risk (PHIV vs. HEU vs. HUU) (R01  1/8/16 submission; baseline data by mid-late 2017??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56A9-65FB-48FA-9EA0-B2802E0909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4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candidate RSV vaccines</a:t>
            </a:r>
          </a:p>
          <a:p>
            <a:pPr lvl="1"/>
            <a:r>
              <a:rPr lang="en-US" dirty="0" smtClean="0"/>
              <a:t>HIV uninfected and HIV-infected</a:t>
            </a:r>
          </a:p>
          <a:p>
            <a:r>
              <a:rPr lang="en-US" dirty="0" smtClean="0"/>
              <a:t>Have improved our understanding of the right vehicles, right timing</a:t>
            </a:r>
          </a:p>
          <a:p>
            <a:endParaRPr lang="en-US" dirty="0" smtClean="0"/>
          </a:p>
          <a:p>
            <a:r>
              <a:rPr lang="en-US" dirty="0" smtClean="0"/>
              <a:t>Complete 1114 &amp; 2000 – RSV vaccines in 6-24 mo old HIV-exposed/uninfected &amp; HIV-unexposed</a:t>
            </a:r>
          </a:p>
          <a:p>
            <a:pPr lvl="1"/>
            <a:r>
              <a:rPr lang="en-US" i="1" dirty="0" smtClean="0"/>
              <a:t>1114: Accrual completed 10/2014</a:t>
            </a:r>
          </a:p>
          <a:p>
            <a:pPr lvl="1"/>
            <a:r>
              <a:rPr lang="en-US" dirty="0" smtClean="0"/>
              <a:t>2000: </a:t>
            </a:r>
            <a:r>
              <a:rPr lang="en-US" i="1" dirty="0" smtClean="0"/>
              <a:t>Enrollment opened 9/2014; suspended</a:t>
            </a:r>
          </a:p>
          <a:p>
            <a:pPr lvl="1"/>
            <a:r>
              <a:rPr lang="en-US" dirty="0" smtClean="0"/>
              <a:t>Assessment of preliminary signals: spring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56A9-65FB-48FA-9EA0-B2802E0909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3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interventional trial could be the same as the one for inflammation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56A9-65FB-48FA-9EA0-B2802E0909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D611-D5EC-47F4-8181-24C43AC5332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A5-BB40-46D6-91B9-026FCC97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D611-D5EC-47F4-8181-24C43AC5332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A5-BB40-46D6-91B9-026FCC97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6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D611-D5EC-47F4-8181-24C43AC5332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A5-BB40-46D6-91B9-026FCC97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D611-D5EC-47F4-8181-24C43AC5332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A5-BB40-46D6-91B9-026FCC97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D611-D5EC-47F4-8181-24C43AC5332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A5-BB40-46D6-91B9-026FCC97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7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D611-D5EC-47F4-8181-24C43AC5332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A5-BB40-46D6-91B9-026FCC97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D611-D5EC-47F4-8181-24C43AC5332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A5-BB40-46D6-91B9-026FCC97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3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D611-D5EC-47F4-8181-24C43AC5332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A5-BB40-46D6-91B9-026FCC97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7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D611-D5EC-47F4-8181-24C43AC5332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A5-BB40-46D6-91B9-026FCC97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0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D611-D5EC-47F4-8181-24C43AC5332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A5-BB40-46D6-91B9-026FCC97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D611-D5EC-47F4-8181-24C43AC5332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A5-BB40-46D6-91B9-026FCC97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5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9D611-D5EC-47F4-8181-24C43AC5332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AE7A5-BB40-46D6-91B9-026FCC97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2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70" y="381000"/>
            <a:ext cx="8510432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851" y="4585284"/>
            <a:ext cx="9400674" cy="1891716"/>
          </a:xfrm>
        </p:spPr>
        <p:txBody>
          <a:bodyPr>
            <a:normAutofit/>
          </a:bodyPr>
          <a:lstStyle/>
          <a:p>
            <a:r>
              <a:rPr lang="en-US" sz="3150" b="1" dirty="0"/>
              <a:t>Complications &amp; Comorbidities </a:t>
            </a:r>
            <a:r>
              <a:rPr lang="en-US" sz="3150" b="1" dirty="0" smtClean="0"/>
              <a:t/>
            </a:r>
            <a:br>
              <a:rPr lang="en-US" sz="3150" b="1" dirty="0" smtClean="0"/>
            </a:br>
            <a:r>
              <a:rPr lang="en-US" sz="3150" b="1" dirty="0" smtClean="0"/>
              <a:t>Scientific </a:t>
            </a:r>
            <a:r>
              <a:rPr lang="en-US" sz="3150" b="1" dirty="0"/>
              <a:t>Committee</a:t>
            </a:r>
            <a:br>
              <a:rPr lang="en-US" sz="3150" b="1" dirty="0"/>
            </a:br>
            <a:r>
              <a:rPr lang="en-US" sz="3150" b="1" dirty="0"/>
              <a:t>ICAB 2019</a:t>
            </a:r>
            <a:endParaRPr lang="en-US" sz="3150" b="1" dirty="0"/>
          </a:p>
        </p:txBody>
      </p:sp>
    </p:spTree>
    <p:extLst>
      <p:ext uri="{BB962C8B-B14F-4D97-AF65-F5344CB8AC3E}">
        <p14:creationId xmlns:p14="http://schemas.microsoft.com/office/powerpoint/2010/main" val="37906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Neurobehavioral Studies</a:t>
            </a:r>
            <a:endParaRPr lang="en-US" sz="3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114800"/>
            <a:ext cx="9144000" cy="2743200"/>
          </a:xfrm>
        </p:spPr>
        <p:txBody>
          <a:bodyPr>
            <a:normAutofit lnSpcReduction="10000"/>
          </a:bodyPr>
          <a:lstStyle/>
          <a:p>
            <a:pPr marL="0" indent="0" fontAlgn="ctr">
              <a:buNone/>
            </a:pPr>
            <a:r>
              <a:rPr lang="en-US" sz="2000" b="1" dirty="0" smtClean="0">
                <a:latin typeface="Arial Narrow"/>
              </a:rPr>
              <a:t>In development: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US" altLang="en-US" sz="2000" dirty="0">
                <a:ea typeface="Calibri" panose="020F0502020204030204" pitchFamily="34" charset="0"/>
              </a:rPr>
              <a:t>CAP </a:t>
            </a:r>
            <a:r>
              <a:rPr lang="en-US" altLang="en-US" sz="2000" dirty="0" smtClean="0">
                <a:ea typeface="Calibri" panose="020F0502020204030204" pitchFamily="34" charset="0"/>
              </a:rPr>
              <a:t>548:   </a:t>
            </a:r>
            <a:r>
              <a:rPr lang="en-US" altLang="en-US" sz="2000" dirty="0">
                <a:ea typeface="Calibri" panose="020F0502020204030204" pitchFamily="34" charset="0"/>
              </a:rPr>
              <a:t>impact of </a:t>
            </a:r>
            <a:r>
              <a:rPr lang="en-US" altLang="en-US" sz="2000" dirty="0" smtClean="0">
                <a:ea typeface="Calibri" panose="020F0502020204030204" pitchFamily="34" charset="0"/>
              </a:rPr>
              <a:t>computerized </a:t>
            </a:r>
            <a:r>
              <a:rPr lang="en-US" altLang="en-US" sz="2000" dirty="0">
                <a:ea typeface="Calibri" panose="020F0502020204030204" pitchFamily="34" charset="0"/>
              </a:rPr>
              <a:t>cognitive rehabilitation training on neurocognitive function.  Target </a:t>
            </a:r>
            <a:r>
              <a:rPr lang="en-US" altLang="en-US" sz="2000" dirty="0" smtClean="0">
                <a:ea typeface="Calibri" panose="020F0502020204030204" pitchFamily="34" charset="0"/>
              </a:rPr>
              <a:t>population: graduates </a:t>
            </a:r>
            <a:r>
              <a:rPr lang="en-US" altLang="en-US" sz="2000" dirty="0">
                <a:ea typeface="Calibri" panose="020F0502020204030204" pitchFamily="34" charset="0"/>
              </a:rPr>
              <a:t>of P1104s and, possibly, additional, similar patients at P1104s sites</a:t>
            </a:r>
            <a:r>
              <a:rPr lang="en-US" altLang="en-US" sz="2000" dirty="0" smtClean="0">
                <a:ea typeface="Calibri" panose="020F0502020204030204" pitchFamily="34" charset="0"/>
              </a:rPr>
              <a:t>. (Boivin R01)</a:t>
            </a:r>
            <a:endParaRPr lang="en-US" altLang="en-US" sz="3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 smtClean="0"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ea typeface="Calibri" panose="020F0502020204030204" pitchFamily="34" charset="0"/>
              </a:rPr>
              <a:t>Future planning:</a:t>
            </a:r>
            <a:r>
              <a:rPr lang="en-US" altLang="en-US" sz="2000" dirty="0" smtClean="0">
                <a:ea typeface="Calibri" panose="020F0502020204030204" pitchFamily="34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ea typeface="Calibri" panose="020F0502020204030204" pitchFamily="34" charset="0"/>
              </a:rPr>
              <a:t>Addition of neurocognitive </a:t>
            </a:r>
            <a:r>
              <a:rPr lang="en-US" altLang="en-US" sz="2000" dirty="0" err="1" smtClean="0">
                <a:ea typeface="Calibri" panose="020F0502020204030204" pitchFamily="34" charset="0"/>
              </a:rPr>
              <a:t>interventionalist</a:t>
            </a:r>
            <a:r>
              <a:rPr lang="en-US" altLang="en-US" sz="2000" dirty="0" smtClean="0">
                <a:ea typeface="Calibri" panose="020F0502020204030204" pitchFamily="34" charset="0"/>
              </a:rPr>
              <a:t> to working group; goal practical, scalable interventions.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latin typeface="Arial Narrow"/>
              </a:rPr>
              <a:t>Cross-committee collaboration (e.g., neurocognitive complications in P1115)</a:t>
            </a:r>
            <a:endParaRPr lang="en-US" sz="2000" dirty="0" smtClean="0">
              <a:latin typeface="Arial Narrow"/>
            </a:endParaRP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82678"/>
              </p:ext>
            </p:extLst>
          </p:nvPr>
        </p:nvGraphicFramePr>
        <p:xfrm>
          <a:off x="0" y="990601"/>
          <a:ext cx="9144000" cy="3116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+mj-lt"/>
                        </a:rPr>
                        <a:t>NWCS 602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j-lt"/>
                        </a:rPr>
                        <a:t>Neurobehavioral and </a:t>
                      </a:r>
                      <a:r>
                        <a:rPr lang="en-US" sz="2400" dirty="0" err="1" smtClean="0">
                          <a:latin typeface="+mj-lt"/>
                        </a:rPr>
                        <a:t>neuropsych</a:t>
                      </a:r>
                      <a:r>
                        <a:rPr lang="en-US" sz="2400" dirty="0" smtClean="0">
                          <a:latin typeface="+mj-lt"/>
                        </a:rPr>
                        <a:t> outcomes &amp; inflammation/immune activation (among suppressed)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Arial Narrow"/>
                        </a:rPr>
                        <a:t>US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70440"/>
                  </a:ext>
                </a:extLst>
              </a:tr>
              <a:tr h="665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+mj-lt"/>
                        </a:rPr>
                        <a:t>Bearden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>
                          <a:ea typeface="Calibri" panose="020F0502020204030204" pitchFamily="34" charset="0"/>
                        </a:rPr>
                        <a:t>Inflammation and neurocognitive outcomes in the broad population (PHACS/1074)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Arial Narrow"/>
                        </a:rPr>
                        <a:t>US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04159"/>
                  </a:ext>
                </a:extLst>
              </a:tr>
              <a:tr h="665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2016</a:t>
                      </a:r>
                      <a:endParaRPr lang="en-US" sz="2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Group intervention for Treatment of Depression among HIV+ youth in low resource settings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INTL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effectLst/>
                          <a:latin typeface="Arial Narrow"/>
                        </a:rPr>
                        <a:t>2015</a:t>
                      </a:r>
                      <a:endParaRPr lang="en-US" sz="2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CSF</a:t>
                      </a:r>
                      <a:r>
                        <a:rPr lang="en-US" sz="2400" b="0" i="0" u="none" strike="noStrike" baseline="0" dirty="0" smtClean="0">
                          <a:effectLst/>
                          <a:latin typeface="+mj-lt"/>
                        </a:rPr>
                        <a:t> evaluation of individuals with evidence of decreased neurocognitive function 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Arial Narrow"/>
                        </a:rPr>
                        <a:t>US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67780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533400" cy="4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Vaccines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323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Completed recent studies: </a:t>
            </a:r>
          </a:p>
          <a:p>
            <a:pPr marL="0" indent="0">
              <a:buNone/>
            </a:pPr>
            <a:r>
              <a:rPr lang="en-US" sz="2800" b="1" dirty="0" smtClean="0"/>
              <a:t>P1114: </a:t>
            </a:r>
            <a:r>
              <a:rPr lang="en-US" sz="2800" dirty="0" smtClean="0"/>
              <a:t>Safety and Immunogenicity of RSV Vaccine cps2 (US)</a:t>
            </a:r>
          </a:p>
          <a:p>
            <a:pPr marL="0" indent="0">
              <a:buNone/>
            </a:pPr>
            <a:r>
              <a:rPr lang="en-US" sz="2800" b="1" dirty="0" smtClean="0"/>
              <a:t>P2000:</a:t>
            </a:r>
            <a:r>
              <a:rPr lang="en-US" sz="2800" dirty="0" smtClean="0"/>
              <a:t>  Safety and Immunogenicity of an RSV Vaccine RSV </a:t>
            </a:r>
            <a:r>
              <a:rPr lang="en-US" sz="2800" dirty="0"/>
              <a:t>LID ∆</a:t>
            </a:r>
            <a:r>
              <a:rPr lang="en-US" sz="2800" dirty="0" smtClean="0"/>
              <a:t>M2-2</a:t>
            </a:r>
          </a:p>
          <a:p>
            <a:pPr marL="0" indent="0">
              <a:buNone/>
            </a:pPr>
            <a:r>
              <a:rPr lang="en-US" sz="2800" b="1" dirty="0" smtClean="0"/>
              <a:t>P2011, 2012, 2013, and 2018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82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Vaccines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429000"/>
            <a:ext cx="8839200" cy="323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development:</a:t>
            </a:r>
          </a:p>
          <a:p>
            <a:pPr marL="0" indent="0">
              <a:buNone/>
            </a:pPr>
            <a:r>
              <a:rPr lang="en-US" sz="2800" dirty="0" smtClean="0"/>
              <a:t>RSV capsule presented to SLG (approved)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28733"/>
              </p:ext>
            </p:extLst>
          </p:nvPr>
        </p:nvGraphicFramePr>
        <p:xfrm>
          <a:off x="-28903" y="1056290"/>
          <a:ext cx="9143999" cy="4975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2011</a:t>
                      </a:r>
                      <a:endParaRPr lang="en-US" sz="2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I Placebo-Controlled Study of the Infectivity, Safety and Immunogenicity of a Single Dose of a Recombinant Live-Attenuated RSV Vaccine, LID ΔM2-2 1030s, Lot RSV#010A, Delivered as Nose Drops to RSV Seronegative Infants 6 to 24 Months of Age</a:t>
                      </a:r>
                      <a:endParaRPr lang="en-US" sz="2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US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2012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I Placebo-Controlled Study of the Infectivity, Safety and Immunogenicity of a Single Dose of a Recombinant Live-Attenuated RSV Vaccine, LID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ΔM2-2, Lot RSV#009B, Delivered as Nose Drops to RSV Seronegative Infants 6 to 24 Months of Age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US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2013</a:t>
                      </a:r>
                      <a:endParaRPr lang="en-US" sz="2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I Placebo-Controlled Study of the Infectivity, Safety and Immunogenicity of a Single Dose of a Recombinant Live-Attenuated RSV Vaccine, D46/NS2/N/ΔM2-2-HindIII, Lot RSV#011B, Delivered as Nose Drops to RSV-Seronegative Infants 6 to 24 Months of Age</a:t>
                      </a:r>
                      <a:endParaRPr lang="en-US" sz="2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US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effectLst/>
                          <a:latin typeface="Arial Narrow"/>
                        </a:rPr>
                        <a:t>2018</a:t>
                      </a:r>
                      <a:endParaRPr lang="en-US" sz="2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Phase I Study of the Infectivity, Safety and Immunogenicity of Two Recombinant Live-Attenuated Respiratory Syncytial Virus (RSV) Vaccines (RSV ΔNS2/Δ1313/I1314L and RSV 276) With Different Modes of Attenuation, Delivered in a Single Dose as Nose Drops to RSV-Seronegative Infants and Children 6 to 24 Months of Age </a:t>
                      </a:r>
                      <a:endParaRPr lang="en-US" sz="2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Arial Narrow"/>
                        </a:rPr>
                        <a:t>US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5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5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Vaccines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6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In development: 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RSV 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vaccine study among pregnant women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(Weinberg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)- on hold</a:t>
            </a:r>
            <a:endParaRPr lang="en-US" altLang="en-U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Future: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Other vaccines?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Other diseases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??Hepatitis C among pregnant women and potential use of direct acting antivirals??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6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6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altLang="en-US" sz="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Inflammation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971800"/>
            <a:ext cx="9143998" cy="36877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sz="2400" b="1" dirty="0">
                <a:latin typeface="+mj-lt"/>
              </a:rPr>
              <a:t>In development: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latin typeface="+mj-lt"/>
                <a:ea typeface="Calibri" panose="020F0502020204030204" pitchFamily="34" charset="0"/>
              </a:rPr>
              <a:t>CS5020: Low dose ASA for prevention of preterm labor</a:t>
            </a:r>
            <a:endParaRPr lang="en-US" altLang="en-US" sz="2400" dirty="0" smtClean="0">
              <a:latin typeface="+mj-lt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 smtClean="0">
              <a:latin typeface="+mj-lt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smtClean="0">
                <a:latin typeface="+mj-lt"/>
                <a:ea typeface="Calibri" panose="020F0502020204030204" pitchFamily="34" charset="0"/>
              </a:rPr>
              <a:t>Future </a:t>
            </a:r>
            <a:r>
              <a:rPr lang="en-US" altLang="en-US" sz="2400" b="1" dirty="0">
                <a:latin typeface="+mj-lt"/>
                <a:ea typeface="Calibri" panose="020F0502020204030204" pitchFamily="34" charset="0"/>
              </a:rPr>
              <a:t>planning</a:t>
            </a:r>
            <a:r>
              <a:rPr lang="en-US" altLang="en-US" sz="2400" b="1" dirty="0" smtClean="0">
                <a:latin typeface="+mj-lt"/>
                <a:ea typeface="Calibri" panose="020F0502020204030204" pitchFamily="34" charset="0"/>
              </a:rPr>
              <a:t>:</a:t>
            </a:r>
            <a:r>
              <a:rPr lang="en-US" altLang="en-US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+mj-lt"/>
                <a:ea typeface="Calibri" panose="020F0502020204030204" pitchFamily="34" charset="0"/>
              </a:rPr>
              <a:t>move promising interventions into our populations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latin typeface="+mj-lt"/>
                <a:ea typeface="Calibri" panose="020F0502020204030204" pitchFamily="34" charset="0"/>
              </a:rPr>
              <a:t>-Microbiome working group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latin typeface="+mj-lt"/>
                <a:ea typeface="Calibri" panose="020F0502020204030204" pitchFamily="34" charset="0"/>
              </a:rPr>
              <a:t>-Revisit statins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latin typeface="+mj-lt"/>
                <a:ea typeface="Calibri" panose="020F0502020204030204" pitchFamily="34" charset="0"/>
              </a:rPr>
              <a:t>-Continue to work with PHACS and other networks to identify important co-morbidities to target</a:t>
            </a:r>
            <a:endParaRPr lang="en-US" altLang="en-US" sz="24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0"/>
            <a:ext cx="914400" cy="6858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39141"/>
              </p:ext>
            </p:extLst>
          </p:nvPr>
        </p:nvGraphicFramePr>
        <p:xfrm>
          <a:off x="0" y="1143000"/>
          <a:ext cx="9144000" cy="2588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+mj-lt"/>
                        </a:rPr>
                        <a:t>NWCS 602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j-lt"/>
                        </a:rPr>
                        <a:t>Neurobehavioral and </a:t>
                      </a:r>
                      <a:r>
                        <a:rPr lang="en-US" sz="2400" dirty="0" err="1" smtClean="0">
                          <a:latin typeface="+mj-lt"/>
                        </a:rPr>
                        <a:t>neuropsych</a:t>
                      </a:r>
                      <a:r>
                        <a:rPr lang="en-US" sz="2400" dirty="0" smtClean="0">
                          <a:latin typeface="+mj-lt"/>
                        </a:rPr>
                        <a:t> outcomes &amp; inflammation/immune activation (among suppressed)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Arial Narrow"/>
                        </a:rPr>
                        <a:t>US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70440"/>
                  </a:ext>
                </a:extLst>
              </a:tr>
              <a:tr h="665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+mj-lt"/>
                        </a:rPr>
                        <a:t>Bearden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>
                          <a:ea typeface="Calibri" panose="020F0502020204030204" pitchFamily="34" charset="0"/>
                        </a:rPr>
                        <a:t>Inflammation and neurocognitive outcomes in the broad population (PHACS/1074)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Arial Narrow"/>
                        </a:rPr>
                        <a:t>US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04159"/>
                  </a:ext>
                </a:extLst>
              </a:tr>
              <a:tr h="665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Agwu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ASA vs. Fish Oil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Statin for those with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concern for elevated arterial pressures 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 risk of cardiovascular disease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US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57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2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Inflammation/Immune Activation – Next priorities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9220200" cy="49530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Assess correlations of </a:t>
            </a:r>
            <a:r>
              <a:rPr lang="en-US" sz="2400" dirty="0" err="1" smtClean="0"/>
              <a:t>inflamm</a:t>
            </a:r>
            <a:r>
              <a:rPr lang="en-US" sz="2400" dirty="0" smtClean="0"/>
              <a:t>/immune activation  &amp; HIV complications (CNS, CV, renal, metabolic)</a:t>
            </a:r>
          </a:p>
          <a:p>
            <a:pPr lvl="2"/>
            <a:r>
              <a:rPr lang="en-US" dirty="0" smtClean="0"/>
              <a:t>Inflammation in international settings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Incorporate </a:t>
            </a:r>
            <a:r>
              <a:rPr lang="en-US" sz="2400" dirty="0"/>
              <a:t>markers of inflammation </a:t>
            </a:r>
            <a:r>
              <a:rPr lang="en-US" sz="2400" dirty="0" smtClean="0"/>
              <a:t>into studies of MH interventions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Anti-inflammatory </a:t>
            </a:r>
            <a:r>
              <a:rPr lang="en-US" sz="2400" dirty="0"/>
              <a:t>intervention trial</a:t>
            </a:r>
            <a:r>
              <a:rPr lang="en-US" sz="2400" dirty="0" smtClean="0"/>
              <a:t>? </a:t>
            </a:r>
            <a:endParaRPr lang="en-US" sz="2400" dirty="0"/>
          </a:p>
          <a:p>
            <a:pPr lvl="2"/>
            <a:r>
              <a:rPr lang="en-US" dirty="0"/>
              <a:t>end-organ assessments (CNS, CVD, renal, metabolic)</a:t>
            </a:r>
          </a:p>
          <a:p>
            <a:pPr lvl="2"/>
            <a:r>
              <a:rPr lang="en-US" dirty="0"/>
              <a:t>neurobehavioral/</a:t>
            </a:r>
            <a:r>
              <a:rPr lang="en-US" dirty="0" err="1"/>
              <a:t>neuropsych</a:t>
            </a:r>
            <a:r>
              <a:rPr lang="en-US" dirty="0"/>
              <a:t> </a:t>
            </a:r>
            <a:r>
              <a:rPr lang="en-US" dirty="0" smtClean="0"/>
              <a:t>assessments</a:t>
            </a:r>
          </a:p>
          <a:p>
            <a:pPr lvl="2"/>
            <a:r>
              <a:rPr lang="en-US" b="1" i="1" dirty="0" smtClean="0">
                <a:solidFill>
                  <a:srgbClr val="FF0000"/>
                </a:solidFill>
              </a:rPr>
              <a:t>NOT YET</a:t>
            </a:r>
            <a:endParaRPr lang="en-US" b="1" i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Complications-Completed studies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41872"/>
              </p:ext>
            </p:extLst>
          </p:nvPr>
        </p:nvGraphicFramePr>
        <p:xfrm>
          <a:off x="152400" y="1752600"/>
          <a:ext cx="8915399" cy="350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1074</a:t>
                      </a:r>
                      <a:endParaRPr lang="en-US" sz="2000" b="1" i="0" u="none" strike="noStrike" dirty="0" smtClean="0">
                        <a:effectLst/>
                        <a:latin typeface="Arial Narrow"/>
                      </a:endParaRPr>
                    </a:p>
                    <a:p>
                      <a:pPr algn="ctr" fontAlgn="ctr"/>
                      <a:endParaRPr lang="en-US" sz="2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Long-term follow-up study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US</a:t>
                      </a:r>
                      <a:endParaRPr lang="en-US" sz="2000" b="0" i="0" u="none" strike="noStrike" dirty="0" smtClean="0">
                        <a:effectLst/>
                        <a:latin typeface="Arial Narrow"/>
                      </a:endParaRPr>
                    </a:p>
                    <a:p>
                      <a:pPr algn="ctr" fontAlgn="ctr"/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1076</a:t>
                      </a:r>
                      <a:endParaRPr lang="en-US" sz="2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Impact of Oral Alendronate on Bone Mineral Density in HIV+ Children &amp; Adolescents with Low Bone Mineral </a:t>
                      </a:r>
                      <a:r>
                        <a:rPr lang="en-US" sz="2400" u="none" strike="noStrike" dirty="0" smtClean="0">
                          <a:effectLst/>
                        </a:rPr>
                        <a:t>Density</a:t>
                      </a:r>
                      <a:r>
                        <a:rPr lang="en-US" sz="2400" u="none" strike="noStrike" baseline="30000" dirty="0" smtClean="0">
                          <a:effectLst/>
                          <a:sym typeface="Symbol" panose="05050102010706020507" pitchFamily="18" charset="2"/>
                        </a:rPr>
                        <a:t></a:t>
                      </a:r>
                      <a:endParaRPr lang="en-US" sz="2400" b="0" i="0" u="none" strike="noStrike" baseline="30000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US</a:t>
                      </a:r>
                      <a:r>
                        <a:rPr lang="en-US" sz="200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INTL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1063</a:t>
                      </a:r>
                      <a:endParaRPr lang="en-US" sz="2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Safety of </a:t>
                      </a:r>
                      <a:r>
                        <a:rPr lang="en-US" sz="2400" u="none" strike="noStrike" dirty="0" err="1">
                          <a:effectLst/>
                        </a:rPr>
                        <a:t>Atorvastatin</a:t>
                      </a:r>
                      <a:r>
                        <a:rPr lang="en-US" sz="2400" u="none" strike="noStrike" dirty="0">
                          <a:effectLst/>
                        </a:rPr>
                        <a:t> for PI-assoc. high LDL </a:t>
                      </a:r>
                      <a:r>
                        <a:rPr lang="en-US" sz="2400" u="none" strike="noStrike" dirty="0" smtClean="0">
                          <a:effectLst/>
                        </a:rPr>
                        <a:t>cholesterol*</a:t>
                      </a:r>
                      <a:endParaRPr lang="en-US" sz="2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US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1079</a:t>
                      </a:r>
                      <a:endParaRPr lang="en-US" sz="2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PK of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Artemisinin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antimalarial</a:t>
                      </a:r>
                      <a:r>
                        <a:rPr lang="en-US" sz="2400" u="none" strike="noStrike" dirty="0">
                          <a:effectLst/>
                        </a:rPr>
                        <a:t> therapy within the context of ART</a:t>
                      </a:r>
                      <a:endParaRPr lang="en-US" sz="24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INTL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1084s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effectLst/>
                          <a:latin typeface="+mn-lt"/>
                        </a:rPr>
                        <a:t>Toxicity Related to Tenofovir: Bone &amp; Kidney Substudy</a:t>
                      </a:r>
                      <a:r>
                        <a:rPr lang="en-US" sz="2400" b="0" i="0" u="none" strike="noStrike" baseline="0" dirty="0" smtClean="0">
                          <a:effectLst/>
                          <a:latin typeface="+mn-lt"/>
                        </a:rPr>
                        <a:t> of 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PROMISE*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+mn-lt"/>
                        </a:rPr>
                        <a:t>INTL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800" y="6488668"/>
            <a:ext cx="601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*Manuscripts submitted/ in development; </a:t>
            </a:r>
            <a:r>
              <a:rPr lang="en-US" baseline="30000" dirty="0" smtClean="0">
                <a:sym typeface="Symbol" panose="05050102010706020507" pitchFamily="18" charset="2"/>
              </a:rPr>
              <a:t></a:t>
            </a:r>
            <a:r>
              <a:rPr lang="en-US" dirty="0" smtClean="0"/>
              <a:t>Analysis 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Complications </a:t>
            </a:r>
            <a:r>
              <a:rPr lang="en-US" sz="4000" b="1" dirty="0" smtClean="0"/>
              <a:t>&amp; Comorbidities–</a:t>
            </a:r>
            <a:br>
              <a:rPr lang="en-US" sz="4000" b="1" dirty="0" smtClean="0"/>
            </a:br>
            <a:r>
              <a:rPr lang="en-US" sz="4000" b="1" dirty="0" smtClean="0"/>
              <a:t>ongoing </a:t>
            </a:r>
            <a:r>
              <a:rPr lang="en-US" sz="4000" b="1" dirty="0"/>
              <a:t>s</a:t>
            </a:r>
            <a:r>
              <a:rPr lang="en-US" sz="4000" b="1" dirty="0" smtClean="0"/>
              <a:t>tudies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3145"/>
              </p:ext>
            </p:extLst>
          </p:nvPr>
        </p:nvGraphicFramePr>
        <p:xfrm>
          <a:off x="1" y="1600200"/>
          <a:ext cx="9143999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effectLst/>
                          <a:latin typeface="Arial Narrow"/>
                        </a:rPr>
                        <a:t>PHACS</a:t>
                      </a:r>
                      <a:endParaRPr lang="en-US" sz="2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Pediatric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 HIV/AIDS Cohort Study/ 219C*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Arial Narrow"/>
                        </a:rPr>
                        <a:t>US</a:t>
                      </a:r>
                      <a:endParaRPr lang="en-US" sz="20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86" y="38100"/>
            <a:ext cx="915214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124200"/>
            <a:ext cx="8762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+mj-lt"/>
                <a:ea typeface="Calibri" panose="020F0502020204030204" pitchFamily="34" charset="0"/>
              </a:rPr>
              <a:t>In </a:t>
            </a:r>
            <a:r>
              <a:rPr lang="en-US" altLang="en-US" sz="2400" b="1" dirty="0" smtClean="0">
                <a:latin typeface="+mj-lt"/>
                <a:ea typeface="Calibri" panose="020F0502020204030204" pitchFamily="34" charset="0"/>
              </a:rPr>
              <a:t>planning/development</a:t>
            </a:r>
            <a:r>
              <a:rPr lang="en-US" altLang="en-US" sz="2400" b="1" dirty="0" smtClean="0">
                <a:latin typeface="+mj-lt"/>
                <a:ea typeface="Calibri" panose="020F050202020403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+mj-lt"/>
              </a:rPr>
              <a:t>Assessment of DTG and weight gain in PHACS cohort</a:t>
            </a:r>
            <a:endParaRPr lang="en-US" alt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6488668"/>
            <a:ext cx="402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*Available to query for specific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8100"/>
            <a:ext cx="838200" cy="523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52400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Long Term </a:t>
            </a:r>
            <a:r>
              <a:rPr lang="en-US" sz="3600" b="1" dirty="0" smtClean="0"/>
              <a:t>Complications: Next priorities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Identify key contemporary complications (domestic &amp; international)</a:t>
            </a:r>
          </a:p>
          <a:p>
            <a:pPr lvl="1"/>
            <a:r>
              <a:rPr lang="en-US" sz="2000" dirty="0" smtClean="0"/>
              <a:t>DTG </a:t>
            </a:r>
            <a:r>
              <a:rPr lang="en-US" sz="2000" dirty="0" smtClean="0"/>
              <a:t>and </a:t>
            </a:r>
            <a:r>
              <a:rPr lang="en-US" sz="2000" dirty="0" smtClean="0"/>
              <a:t>cardiovascular risk??</a:t>
            </a:r>
          </a:p>
          <a:p>
            <a:r>
              <a:rPr lang="en-US" sz="2400" dirty="0" smtClean="0"/>
              <a:t>Assess correlation of inflammation/immune activation with end-organ disease</a:t>
            </a:r>
          </a:p>
          <a:p>
            <a:pPr lvl="1"/>
            <a:r>
              <a:rPr lang="en-US" sz="2400" dirty="0" smtClean="0"/>
              <a:t>Domestic and international</a:t>
            </a:r>
          </a:p>
          <a:p>
            <a:r>
              <a:rPr lang="en-US" sz="2400" dirty="0" smtClean="0"/>
              <a:t>Implement one or more intervention studies for specific complications???</a:t>
            </a:r>
          </a:p>
          <a:p>
            <a:r>
              <a:rPr lang="en-US" sz="2400" dirty="0" smtClean="0"/>
              <a:t>Synergize/collaborate with other committees and </a:t>
            </a:r>
            <a:r>
              <a:rPr lang="en-US" sz="2400" dirty="0" smtClean="0"/>
              <a:t>networks</a:t>
            </a:r>
            <a:endParaRPr lang="en-US" sz="2400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00600"/>
            <a:ext cx="2005081" cy="15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Other ICAB Priorities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1"/>
            <a:ext cx="8839200" cy="2362200"/>
          </a:xfrm>
        </p:spPr>
        <p:txBody>
          <a:bodyPr>
            <a:normAutofit fontScale="2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600" dirty="0"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600" b="1" dirty="0" err="1" smtClean="0">
                <a:latin typeface="+mj-lt"/>
                <a:ea typeface="Calibri" panose="020F0502020204030204" pitchFamily="34" charset="0"/>
              </a:rPr>
              <a:t>Longterm</a:t>
            </a:r>
            <a:r>
              <a:rPr lang="en-US" altLang="en-US" sz="9600" b="1" dirty="0" smtClean="0">
                <a:latin typeface="+mj-lt"/>
                <a:ea typeface="Calibri" panose="020F0502020204030204" pitchFamily="34" charset="0"/>
              </a:rPr>
              <a:t> Observational </a:t>
            </a:r>
            <a:r>
              <a:rPr lang="en-US" altLang="en-US" sz="9600" b="1" dirty="0">
                <a:latin typeface="+mj-lt"/>
                <a:ea typeface="Calibri" panose="020F0502020204030204" pitchFamily="34" charset="0"/>
              </a:rPr>
              <a:t>studies </a:t>
            </a:r>
            <a:r>
              <a:rPr lang="en-US" altLang="en-US" sz="9600" b="1" dirty="0" smtClean="0">
                <a:latin typeface="+mj-lt"/>
                <a:ea typeface="Calibri" panose="020F0502020204030204" pitchFamily="34" charset="0"/>
              </a:rPr>
              <a:t>to look for adverse outcomes </a:t>
            </a:r>
            <a:r>
              <a:rPr lang="en-US" altLang="en-US" sz="9600" b="1" dirty="0">
                <a:latin typeface="+mj-lt"/>
                <a:ea typeface="Calibri" panose="020F0502020204030204" pitchFamily="34" charset="0"/>
              </a:rPr>
              <a:t>(e.g., bone toxicity, cardiovascular complications, lipodystrophy, premature </a:t>
            </a:r>
            <a:r>
              <a:rPr lang="en-US" altLang="en-US" sz="9600" b="1" dirty="0" smtClean="0">
                <a:latin typeface="+mj-lt"/>
                <a:ea typeface="Calibri" panose="020F0502020204030204" pitchFamily="34" charset="0"/>
              </a:rPr>
              <a:t>aging) of HIV and ART, PMTCT, or </a:t>
            </a:r>
            <a:r>
              <a:rPr lang="en-US" altLang="en-US" sz="9600" b="1" dirty="0" err="1" smtClean="0">
                <a:latin typeface="+mj-lt"/>
                <a:ea typeface="Calibri" panose="020F0502020204030204" pitchFamily="34" charset="0"/>
              </a:rPr>
              <a:t>PReP</a:t>
            </a:r>
            <a:endParaRPr lang="en-US" altLang="en-US" sz="9600" b="1" dirty="0">
              <a:latin typeface="+mj-lt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9600" dirty="0" smtClean="0">
              <a:latin typeface="+mj-lt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600" dirty="0" smtClean="0">
                <a:latin typeface="+mj-lt"/>
                <a:ea typeface="Calibri" panose="020F0502020204030204" pitchFamily="34" charset="0"/>
              </a:rPr>
              <a:t>Not </a:t>
            </a:r>
            <a:r>
              <a:rPr lang="en-US" altLang="en-US" sz="9600" dirty="0" smtClean="0">
                <a:latin typeface="+mj-lt"/>
                <a:ea typeface="Calibri" panose="020F0502020204030204" pitchFamily="34" charset="0"/>
              </a:rPr>
              <a:t>high priority for IMPAACT </a:t>
            </a:r>
            <a:r>
              <a:rPr lang="en-US" altLang="en-US" sz="9600" dirty="0">
                <a:latin typeface="+mj-lt"/>
                <a:ea typeface="Calibri" panose="020F0502020204030204" pitchFamily="34" charset="0"/>
              </a:rPr>
              <a:t>to conduct additional observational </a:t>
            </a:r>
            <a:r>
              <a:rPr lang="en-US" altLang="en-US" sz="9600" dirty="0" smtClean="0">
                <a:latin typeface="+mj-lt"/>
                <a:ea typeface="Calibri" panose="020F0502020204030204" pitchFamily="34" charset="0"/>
              </a:rPr>
              <a:t>or </a:t>
            </a:r>
            <a:r>
              <a:rPr lang="en-US" altLang="en-US" sz="9600" dirty="0">
                <a:latin typeface="+mj-lt"/>
                <a:ea typeface="Calibri" panose="020F0502020204030204" pitchFamily="34" charset="0"/>
              </a:rPr>
              <a:t>long-term follow-up </a:t>
            </a:r>
            <a:r>
              <a:rPr lang="en-US" altLang="en-US" sz="9600" dirty="0" smtClean="0">
                <a:latin typeface="+mj-lt"/>
                <a:ea typeface="Calibri" panose="020F0502020204030204" pitchFamily="34" charset="0"/>
              </a:rPr>
              <a:t>studies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9600" dirty="0" smtClean="0">
              <a:latin typeface="+mj-lt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600" dirty="0" smtClean="0">
                <a:latin typeface="+mj-lt"/>
                <a:ea typeface="Calibri" panose="020F0502020204030204" pitchFamily="34" charset="0"/>
              </a:rPr>
              <a:t>Attempt to work with other networks (PHACS, NA-ACCORD) to acquire data</a:t>
            </a:r>
            <a:endParaRPr lang="en-US" altLang="en-US" sz="9600" dirty="0" smtClean="0">
              <a:latin typeface="+mj-lt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9600" dirty="0">
              <a:latin typeface="+mj-lt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600" b="1" dirty="0" smtClean="0">
                <a:latin typeface="+mj-lt"/>
                <a:ea typeface="Calibri" panose="020F0502020204030204" pitchFamily="34" charset="0"/>
              </a:rPr>
              <a:t>Interventional </a:t>
            </a:r>
            <a:r>
              <a:rPr lang="en-US" altLang="en-US" sz="9600" b="1" dirty="0" smtClean="0">
                <a:latin typeface="+mj-lt"/>
                <a:ea typeface="Calibri" panose="020F0502020204030204" pitchFamily="34" charset="0"/>
              </a:rPr>
              <a:t>studies!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600" dirty="0" smtClean="0">
                <a:latin typeface="+mj-lt"/>
                <a:ea typeface="Calibri" panose="020F0502020204030204" pitchFamily="34" charset="0"/>
              </a:rPr>
              <a:t>Studies </a:t>
            </a:r>
            <a:r>
              <a:rPr lang="en-US" altLang="en-US" sz="9600" dirty="0" smtClean="0">
                <a:latin typeface="+mj-lt"/>
                <a:ea typeface="Calibri" panose="020F0502020204030204" pitchFamily="34" charset="0"/>
              </a:rPr>
              <a:t>have </a:t>
            </a:r>
            <a:r>
              <a:rPr lang="en-US" altLang="en-US" sz="9600" dirty="0">
                <a:latin typeface="+mj-lt"/>
                <a:ea typeface="Calibri" panose="020F0502020204030204" pitchFamily="34" charset="0"/>
              </a:rPr>
              <a:t>been completed for some of the complications </a:t>
            </a:r>
            <a:r>
              <a:rPr lang="en-US" altLang="en-US" sz="9600" dirty="0" smtClean="0">
                <a:latin typeface="+mj-lt"/>
                <a:ea typeface="Calibri" panose="020F0502020204030204" pitchFamily="34" charset="0"/>
              </a:rPr>
              <a:t>(</a:t>
            </a:r>
            <a:r>
              <a:rPr lang="en-US" altLang="en-US" sz="9600" dirty="0">
                <a:latin typeface="+mj-lt"/>
                <a:ea typeface="Calibri" panose="020F0502020204030204" pitchFamily="34" charset="0"/>
              </a:rPr>
              <a:t>e.g., </a:t>
            </a:r>
            <a:r>
              <a:rPr lang="en-US" altLang="en-US" sz="9600" dirty="0" smtClean="0">
                <a:latin typeface="+mj-lt"/>
                <a:ea typeface="Calibri" panose="020F0502020204030204" pitchFamily="34" charset="0"/>
              </a:rPr>
              <a:t>high lipids, low bone density, ARV-psychiatric medications).</a:t>
            </a:r>
            <a:r>
              <a:rPr lang="en-US" altLang="en-US" sz="9600" dirty="0">
                <a:latin typeface="+mj-lt"/>
                <a:ea typeface="Calibri" panose="020F0502020204030204" pitchFamily="34" charset="0"/>
              </a:rPr>
              <a:t> 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9600" dirty="0" smtClean="0">
              <a:latin typeface="+mj-lt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600" dirty="0" smtClean="0">
                <a:latin typeface="+mj-lt"/>
                <a:ea typeface="Calibri" panose="020F0502020204030204" pitchFamily="34" charset="0"/>
              </a:rPr>
              <a:t>No </a:t>
            </a:r>
            <a:r>
              <a:rPr lang="en-US" altLang="en-US" sz="9600" dirty="0" smtClean="0">
                <a:latin typeface="+mj-lt"/>
                <a:ea typeface="Calibri" panose="020F0502020204030204" pitchFamily="34" charset="0"/>
              </a:rPr>
              <a:t>gold-standard </a:t>
            </a:r>
            <a:r>
              <a:rPr lang="en-US" altLang="en-US" sz="9600" dirty="0">
                <a:latin typeface="+mj-lt"/>
                <a:ea typeface="Calibri" panose="020F0502020204030204" pitchFamily="34" charset="0"/>
              </a:rPr>
              <a:t>therapies for lipoatrophy and with decreased use of the thymidine analogues, this complication is less commonly seen making studies to address this comorbidity less of a priority to the network. </a:t>
            </a:r>
            <a:endParaRPr lang="en-US" altLang="en-US" sz="9600" dirty="0" smtClean="0">
              <a:latin typeface="+mj-lt"/>
              <a:ea typeface="Calibri" panose="020F050202020403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KEEP TRYING AND TRYING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Complications and Comorbidities Scientific Committee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n-US" sz="8800" dirty="0">
                <a:solidFill>
                  <a:schemeClr val="tx1"/>
                </a:solidFill>
              </a:rPr>
              <a:t>Chair: Allison Agwu</a:t>
            </a:r>
          </a:p>
          <a:p>
            <a:pPr marL="0" indent="0" algn="l">
              <a:buNone/>
            </a:pPr>
            <a:r>
              <a:rPr lang="en-US" sz="8800" dirty="0">
                <a:solidFill>
                  <a:schemeClr val="tx1"/>
                </a:solidFill>
              </a:rPr>
              <a:t>Vice Chair: Mark </a:t>
            </a:r>
            <a:r>
              <a:rPr lang="en-US" sz="8800" dirty="0" smtClean="0">
                <a:solidFill>
                  <a:schemeClr val="tx1"/>
                </a:solidFill>
              </a:rPr>
              <a:t>Abzug</a:t>
            </a:r>
            <a:r>
              <a:rPr lang="en-US" sz="8800" baseline="30000" dirty="0" smtClean="0">
                <a:solidFill>
                  <a:schemeClr val="tx1"/>
                </a:solidFill>
                <a:sym typeface="Symbol" panose="05050102010706020507" pitchFamily="18" charset="2"/>
              </a:rPr>
              <a:t></a:t>
            </a:r>
            <a:endParaRPr lang="en-US" sz="8800" baseline="300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8800" dirty="0" smtClean="0">
                <a:solidFill>
                  <a:schemeClr val="tx1"/>
                </a:solidFill>
              </a:rPr>
              <a:t>Linda </a:t>
            </a:r>
            <a:r>
              <a:rPr lang="en-US" sz="8800" dirty="0" err="1" smtClean="0">
                <a:solidFill>
                  <a:schemeClr val="tx1"/>
                </a:solidFill>
              </a:rPr>
              <a:t>Aurpibul</a:t>
            </a:r>
            <a:r>
              <a:rPr lang="en-US" sz="8800" dirty="0" smtClean="0">
                <a:solidFill>
                  <a:schemeClr val="tx1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8800" dirty="0"/>
              <a:t>Steve Innes*</a:t>
            </a:r>
          </a:p>
          <a:p>
            <a:pPr marL="0" indent="0" algn="l">
              <a:buNone/>
            </a:pPr>
            <a:r>
              <a:rPr lang="en-US" sz="8800" dirty="0" smtClean="0">
                <a:solidFill>
                  <a:schemeClr val="tx1"/>
                </a:solidFill>
              </a:rPr>
              <a:t>Suad </a:t>
            </a:r>
            <a:r>
              <a:rPr lang="en-US" sz="8800" dirty="0">
                <a:solidFill>
                  <a:schemeClr val="tx1"/>
                </a:solidFill>
              </a:rPr>
              <a:t>Kapetanovic </a:t>
            </a:r>
          </a:p>
          <a:p>
            <a:pPr marL="0" indent="0" algn="l">
              <a:buNone/>
            </a:pPr>
            <a:r>
              <a:rPr lang="en-US" sz="8800" dirty="0">
                <a:solidFill>
                  <a:schemeClr val="tx1"/>
                </a:solidFill>
              </a:rPr>
              <a:t>MacPherson </a:t>
            </a:r>
            <a:r>
              <a:rPr lang="en-US" sz="8800" dirty="0" err="1" smtClean="0">
                <a:solidFill>
                  <a:schemeClr val="tx1"/>
                </a:solidFill>
              </a:rPr>
              <a:t>Mallewa</a:t>
            </a:r>
            <a:r>
              <a:rPr lang="en-US" sz="8800" dirty="0" smtClean="0">
                <a:solidFill>
                  <a:schemeClr val="tx1"/>
                </a:solidFill>
              </a:rPr>
              <a:t>* </a:t>
            </a:r>
            <a:endParaRPr lang="en-US" sz="8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8800" dirty="0">
                <a:solidFill>
                  <a:schemeClr val="tx1"/>
                </a:solidFill>
              </a:rPr>
              <a:t>Evans </a:t>
            </a:r>
            <a:r>
              <a:rPr lang="en-US" sz="8800" dirty="0" smtClean="0">
                <a:solidFill>
                  <a:schemeClr val="tx1"/>
                </a:solidFill>
              </a:rPr>
              <a:t>Mpabalwani* </a:t>
            </a:r>
            <a:endParaRPr lang="en-US" sz="8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8800" dirty="0">
                <a:solidFill>
                  <a:schemeClr val="tx1"/>
                </a:solidFill>
              </a:rPr>
              <a:t>Savita Pahwa</a:t>
            </a:r>
          </a:p>
          <a:p>
            <a:pPr marL="0" indent="0" algn="l">
              <a:buNone/>
            </a:pPr>
            <a:r>
              <a:rPr lang="en-US" sz="8800" dirty="0">
                <a:solidFill>
                  <a:schemeClr val="tx1"/>
                </a:solidFill>
              </a:rPr>
              <a:t>Russell Van Dyke</a:t>
            </a:r>
          </a:p>
          <a:p>
            <a:pPr marL="0" indent="0" algn="l">
              <a:buNone/>
            </a:pPr>
            <a:r>
              <a:rPr lang="en-US" sz="8800" dirty="0">
                <a:solidFill>
                  <a:schemeClr val="tx1"/>
                </a:solidFill>
              </a:rPr>
              <a:t>Adriana </a:t>
            </a:r>
            <a:r>
              <a:rPr lang="en-US" sz="8800" dirty="0" smtClean="0">
                <a:solidFill>
                  <a:schemeClr val="tx1"/>
                </a:solidFill>
              </a:rPr>
              <a:t>Weinberg</a:t>
            </a:r>
          </a:p>
          <a:p>
            <a:pPr marL="0" indent="0" algn="l">
              <a:buNone/>
            </a:pPr>
            <a:r>
              <a:rPr lang="en-US" sz="8800" dirty="0" smtClean="0"/>
              <a:t>Niranjan Karnik</a:t>
            </a:r>
            <a:endParaRPr lang="en-US" sz="88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724400" cy="4953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800" dirty="0"/>
              <a:t>NICHD Rep: Jack Moye</a:t>
            </a:r>
          </a:p>
          <a:p>
            <a:pPr marL="0" indent="0">
              <a:buNone/>
            </a:pPr>
            <a:r>
              <a:rPr lang="en-US" sz="8800" dirty="0"/>
              <a:t>NIAID Rep: Ellen </a:t>
            </a:r>
            <a:r>
              <a:rPr lang="en-US" sz="8800" dirty="0" err="1"/>
              <a:t>Townley</a:t>
            </a:r>
            <a:endParaRPr lang="en-US" sz="8800" dirty="0"/>
          </a:p>
          <a:p>
            <a:pPr marL="0" indent="0">
              <a:buNone/>
            </a:pPr>
            <a:r>
              <a:rPr lang="en-US" sz="8800" dirty="0"/>
              <a:t>NIMH Rep: Pim Brouwers</a:t>
            </a:r>
          </a:p>
          <a:p>
            <a:pPr marL="0" indent="0">
              <a:buNone/>
            </a:pPr>
            <a:r>
              <a:rPr lang="en-US" sz="8800" dirty="0"/>
              <a:t>DMC Rep:  Alex </a:t>
            </a:r>
            <a:r>
              <a:rPr lang="en-US" sz="8800" dirty="0" err="1"/>
              <a:t>DiPerna</a:t>
            </a:r>
            <a:endParaRPr lang="en-US" sz="8800" dirty="0"/>
          </a:p>
          <a:p>
            <a:pPr marL="0" indent="0">
              <a:buNone/>
            </a:pPr>
            <a:r>
              <a:rPr lang="en-US" sz="8800" dirty="0"/>
              <a:t>SDAC Primary Rep:  Jane Lindsey</a:t>
            </a:r>
          </a:p>
          <a:p>
            <a:pPr marL="0" indent="0">
              <a:buNone/>
            </a:pPr>
            <a:r>
              <a:rPr lang="en-US" sz="8800" dirty="0"/>
              <a:t>SDAC Secondary Rep: Meredith Warshaw</a:t>
            </a:r>
          </a:p>
          <a:p>
            <a:pPr marL="0" indent="0">
              <a:buNone/>
            </a:pPr>
            <a:r>
              <a:rPr lang="en-US" sz="8800" dirty="0"/>
              <a:t>ICAB Rep:  Emanueli </a:t>
            </a:r>
            <a:r>
              <a:rPr lang="en-US" sz="8800" dirty="0" smtClean="0"/>
              <a:t>Msuya*</a:t>
            </a:r>
            <a:endParaRPr lang="en-US" sz="8800" dirty="0"/>
          </a:p>
          <a:p>
            <a:pPr marL="0" indent="0">
              <a:buNone/>
            </a:pPr>
            <a:r>
              <a:rPr lang="en-US" sz="8800" dirty="0"/>
              <a:t>LC Rep: Dale Dayton </a:t>
            </a:r>
          </a:p>
          <a:p>
            <a:pPr marL="0" indent="0">
              <a:buNone/>
            </a:pPr>
            <a:r>
              <a:rPr lang="en-US" sz="8800" dirty="0"/>
              <a:t>Ops Center Coordinator:  </a:t>
            </a:r>
            <a:r>
              <a:rPr lang="en-US" sz="8800" dirty="0" smtClean="0"/>
              <a:t>Jen Libous, </a:t>
            </a:r>
            <a:r>
              <a:rPr lang="en-US" sz="8800" dirty="0" smtClean="0"/>
              <a:t>Sarah </a:t>
            </a:r>
            <a:r>
              <a:rPr lang="en-US" sz="8800" dirty="0" err="1" smtClean="0"/>
              <a:t>Bouisson</a:t>
            </a:r>
            <a:endParaRPr lang="en-US" sz="8800" dirty="0"/>
          </a:p>
          <a:p>
            <a:pPr marL="0" indent="0">
              <a:buNone/>
            </a:pPr>
            <a:r>
              <a:rPr lang="en-US" sz="8800" dirty="0"/>
              <a:t>SLG Liaison:  Grace John-Stewart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29300" y="648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/>
              <a:t>International; </a:t>
            </a:r>
            <a:r>
              <a:rPr lang="en-US" baseline="30000" dirty="0">
                <a:sym typeface="Symbol" panose="05050102010706020507" pitchFamily="18" charset="2"/>
              </a:rPr>
              <a:t></a:t>
            </a:r>
            <a:r>
              <a:rPr lang="en-US" dirty="0" smtClean="0"/>
              <a:t>Resigned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Other ICAB Priorities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6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00" b="1" dirty="0" smtClean="0">
                <a:latin typeface="+mj-lt"/>
                <a:ea typeface="Calibri" panose="020F0502020204030204" pitchFamily="34" charset="0"/>
              </a:rPr>
              <a:t>Hepatitis B/C: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00" b="1" dirty="0">
                <a:latin typeface="+mj-lt"/>
                <a:ea typeface="Calibri" panose="020F0502020204030204" pitchFamily="34" charset="0"/>
              </a:rPr>
              <a:t>	</a:t>
            </a:r>
            <a:r>
              <a:rPr lang="en-US" altLang="en-US" sz="2500" dirty="0" smtClean="0">
                <a:latin typeface="+mj-lt"/>
                <a:ea typeface="Calibri" panose="020F0502020204030204" pitchFamily="34" charset="0"/>
              </a:rPr>
              <a:t>Remains a lower </a:t>
            </a:r>
            <a:r>
              <a:rPr lang="en-US" altLang="en-US" sz="2500" dirty="0">
                <a:latin typeface="+mj-lt"/>
                <a:ea typeface="Calibri" panose="020F0502020204030204" pitchFamily="34" charset="0"/>
              </a:rPr>
              <a:t>priority </a:t>
            </a:r>
            <a:r>
              <a:rPr lang="en-US" altLang="en-US" sz="2500" dirty="0" smtClean="0">
                <a:latin typeface="+mj-lt"/>
                <a:ea typeface="Calibri" panose="020F0502020204030204" pitchFamily="34" charset="0"/>
              </a:rPr>
              <a:t>in </a:t>
            </a:r>
            <a:r>
              <a:rPr lang="en-US" altLang="en-US" sz="2500" dirty="0">
                <a:latin typeface="+mj-lt"/>
                <a:ea typeface="Calibri" panose="020F0502020204030204" pitchFamily="34" charset="0"/>
              </a:rPr>
              <a:t>IMPAACT.  </a:t>
            </a:r>
            <a:endParaRPr lang="en-US" altLang="en-US" sz="2500" dirty="0" smtClean="0">
              <a:latin typeface="+mj-lt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00" dirty="0" smtClean="0">
                <a:latin typeface="+mj-lt"/>
                <a:ea typeface="Calibri" panose="020F0502020204030204" pitchFamily="34" charset="0"/>
              </a:rPr>
              <a:t>	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00" dirty="0">
                <a:latin typeface="+mj-lt"/>
                <a:ea typeface="Calibri" panose="020F0502020204030204" pitchFamily="34" charset="0"/>
              </a:rPr>
              <a:t>	</a:t>
            </a:r>
            <a:r>
              <a:rPr lang="en-US" altLang="en-US" sz="2500" dirty="0" smtClean="0">
                <a:latin typeface="+mj-lt"/>
                <a:ea typeface="Calibri" panose="020F0502020204030204" pitchFamily="34" charset="0"/>
              </a:rPr>
              <a:t>?Pregnant women??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500" dirty="0" smtClean="0">
              <a:latin typeface="+mj-lt"/>
              <a:ea typeface="Calibri" panose="020F0502020204030204" pitchFamily="34" charset="0"/>
            </a:endParaRP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00" dirty="0" smtClean="0">
                <a:latin typeface="+mj-lt"/>
                <a:ea typeface="Calibri" panose="020F0502020204030204" pitchFamily="34" charset="0"/>
              </a:rPr>
              <a:t>	May consider re-addressing </a:t>
            </a:r>
            <a:r>
              <a:rPr lang="en-US" altLang="en-US" sz="2500" dirty="0">
                <a:latin typeface="+mj-lt"/>
                <a:ea typeface="Calibri" panose="020F0502020204030204" pitchFamily="34" charset="0"/>
              </a:rPr>
              <a:t>when results of studies </a:t>
            </a:r>
            <a:r>
              <a:rPr lang="en-US" altLang="en-US" sz="2500" dirty="0" smtClean="0">
                <a:latin typeface="+mj-lt"/>
                <a:ea typeface="Calibri" panose="020F0502020204030204" pitchFamily="34" charset="0"/>
              </a:rPr>
              <a:t>of </a:t>
            </a:r>
            <a:r>
              <a:rPr lang="en-US" altLang="en-US" sz="2500" dirty="0">
                <a:latin typeface="+mj-lt"/>
                <a:ea typeface="Calibri" panose="020F0502020204030204" pitchFamily="34" charset="0"/>
              </a:rPr>
              <a:t>HCV </a:t>
            </a:r>
            <a:r>
              <a:rPr lang="en-US" altLang="en-US" sz="2500" dirty="0" smtClean="0">
                <a:latin typeface="+mj-lt"/>
                <a:ea typeface="Calibri" panose="020F0502020204030204" pitchFamily="34" charset="0"/>
              </a:rPr>
              <a:t>	therapies </a:t>
            </a:r>
            <a:r>
              <a:rPr lang="en-US" altLang="en-US" sz="2500" dirty="0">
                <a:latin typeface="+mj-lt"/>
                <a:ea typeface="Calibri" panose="020F0502020204030204" pitchFamily="34" charset="0"/>
              </a:rPr>
              <a:t>currently in progress in </a:t>
            </a:r>
            <a:r>
              <a:rPr lang="en-US" altLang="en-US" sz="2500" dirty="0" smtClean="0">
                <a:latin typeface="+mj-lt"/>
                <a:ea typeface="Calibri" panose="020F0502020204030204" pitchFamily="34" charset="0"/>
              </a:rPr>
              <a:t>HIV- children </a:t>
            </a:r>
            <a:r>
              <a:rPr lang="en-US" altLang="en-US" sz="2500" dirty="0">
                <a:latin typeface="+mj-lt"/>
                <a:ea typeface="Calibri" panose="020F0502020204030204" pitchFamily="34" charset="0"/>
              </a:rPr>
              <a:t>are available </a:t>
            </a:r>
            <a:r>
              <a:rPr lang="en-US" altLang="en-US" sz="2500" dirty="0" smtClean="0">
                <a:latin typeface="+mj-lt"/>
                <a:ea typeface="Calibri" panose="020F0502020204030204" pitchFamily="34" charset="0"/>
              </a:rPr>
              <a:t>	to </a:t>
            </a:r>
            <a:r>
              <a:rPr lang="en-US" altLang="en-US" sz="2500" dirty="0" smtClean="0">
                <a:latin typeface="+mj-lt"/>
                <a:ea typeface="Calibri" panose="020F0502020204030204" pitchFamily="34" charset="0"/>
              </a:rPr>
              <a:t>	inform </a:t>
            </a:r>
            <a:r>
              <a:rPr lang="en-US" altLang="en-US" sz="2500" dirty="0">
                <a:latin typeface="+mj-lt"/>
                <a:ea typeface="Calibri" panose="020F0502020204030204" pitchFamily="34" charset="0"/>
              </a:rPr>
              <a:t>treatment studies for </a:t>
            </a:r>
            <a:r>
              <a:rPr lang="en-US" altLang="en-US" sz="2500" dirty="0" smtClean="0">
                <a:latin typeface="+mj-lt"/>
                <a:ea typeface="Calibri" panose="020F0502020204030204" pitchFamily="34" charset="0"/>
              </a:rPr>
              <a:t>HIV-HCV-co-infected </a:t>
            </a:r>
            <a:r>
              <a:rPr lang="en-US" altLang="en-US" sz="2500" dirty="0" smtClean="0">
                <a:latin typeface="+mj-lt"/>
                <a:ea typeface="Calibri" panose="020F0502020204030204" pitchFamily="34" charset="0"/>
              </a:rPr>
              <a:t>children.   </a:t>
            </a:r>
            <a:endParaRPr lang="en-US" altLang="en-US" sz="2500" dirty="0" smtClean="0">
              <a:latin typeface="+mj-lt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500" dirty="0">
              <a:latin typeface="+mj-lt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The </a:t>
            </a:r>
            <a:r>
              <a:rPr lang="en-US" altLang="en-US" sz="25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Complications and Comorbidities Scientific Committee will consider other interventional studies aimed at priority complications of HIV and its therapy as they become available. </a:t>
            </a:r>
            <a:endParaRPr lang="en-US" altLang="en-US" sz="2500" b="1" dirty="0">
              <a:solidFill>
                <a:srgbClr val="FF0000"/>
              </a:solidFill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78375"/>
            <a:ext cx="8077200" cy="1470025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QUESTIONS? DISCUSSION?</a:t>
            </a:r>
            <a:br>
              <a:rPr lang="en-US" sz="5000" b="1" dirty="0" smtClean="0"/>
            </a:br>
            <a:r>
              <a:rPr lang="en-US" sz="5000" b="1" dirty="0" smtClean="0"/>
              <a:t>MORE IDEAS?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0"/>
            <a:ext cx="121920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2192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6182191"/>
            <a:ext cx="1219198" cy="642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5"/>
          <a:stretch/>
        </p:blipFill>
        <p:spPr>
          <a:xfrm>
            <a:off x="1219200" y="1219200"/>
            <a:ext cx="6302209" cy="34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0"/>
            <a:ext cx="121920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2192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6182191"/>
            <a:ext cx="1219198" cy="64236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8382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smtClean="0"/>
              <a:t>Complications &amp; Comorbidities - 4 Focus Areas</a:t>
            </a:r>
            <a:endParaRPr lang="en-US" sz="34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4825" y="2133600"/>
            <a:ext cx="8610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Neurobehavioral impairment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mental health, cognitive impairment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Vaccines (non-HIV)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Chronic inflammation/immune activation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Long Term Complications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HIV and ART</a:t>
            </a:r>
          </a:p>
        </p:txBody>
      </p:sp>
    </p:spTree>
    <p:extLst>
      <p:ext uri="{BB962C8B-B14F-4D97-AF65-F5344CB8AC3E}">
        <p14:creationId xmlns:p14="http://schemas.microsoft.com/office/powerpoint/2010/main" val="28877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31094"/>
            <a:ext cx="8578922" cy="994172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Additional areas that should be fostered include: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46" y="1828801"/>
            <a:ext cx="8946222" cy="48768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Strengthening of community partnership and involvement in all aspects of the research –needs assessment from community (CAB) </a:t>
            </a:r>
            <a:r>
              <a:rPr lang="en-US" i="1" dirty="0" smtClean="0"/>
              <a:t>has highlighted neurocognitive, mental health, cardiovascular disease, adherence (past).  Need to reassess in the era of DTG and advancements in HIV treatment</a:t>
            </a:r>
            <a:endParaRPr lang="en-US" sz="2700" dirty="0"/>
          </a:p>
          <a:p>
            <a:pPr lvl="1"/>
            <a:r>
              <a:rPr lang="en-US" i="1" dirty="0" smtClean="0"/>
              <a:t>Strengthening of collaboration with commercial or non-commercial product developers in order to facilitate licensure of new ARVs in all pediatric populations…..</a:t>
            </a:r>
            <a:r>
              <a:rPr lang="en-US" b="1" i="1" dirty="0" smtClean="0">
                <a:solidFill>
                  <a:srgbClr val="FF0000"/>
                </a:solidFill>
              </a:rPr>
              <a:t>and to follow the long-term complications</a:t>
            </a:r>
            <a:endParaRPr lang="en-US" sz="2700" b="1" dirty="0">
              <a:solidFill>
                <a:srgbClr val="FF0000"/>
              </a:solidFill>
            </a:endParaRPr>
          </a:p>
          <a:p>
            <a:pPr lvl="1"/>
            <a:r>
              <a:rPr lang="en-US" i="1" dirty="0" smtClean="0"/>
              <a:t>Collaboration with implementors and normative bodies to guide rational and strategic product prioritization and to facilitate, enable and accelerate scale up of efficacious interventions towards maximizing effectiveness. </a:t>
            </a:r>
            <a:r>
              <a:rPr lang="en-US" b="1" i="1" dirty="0" smtClean="0">
                <a:solidFill>
                  <a:srgbClr val="FF0000"/>
                </a:solidFill>
              </a:rPr>
              <a:t>Particularly relevant as we consider making measures and assessment more “field-friendly”; what is scalable?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6553200"/>
            <a:ext cx="148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IMPAACT RFA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28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78" y="1093102"/>
            <a:ext cx="7886700" cy="932153"/>
          </a:xfrm>
        </p:spPr>
        <p:txBody>
          <a:bodyPr/>
          <a:lstStyle/>
          <a:p>
            <a:r>
              <a:rPr lang="en-US" b="1" dirty="0" smtClean="0"/>
              <a:t>Why we should care?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8225" y="1896666"/>
            <a:ext cx="2855606" cy="317929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14745" y="1896666"/>
            <a:ext cx="6089073" cy="41040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4 year old PHIV suppressed but not talking</a:t>
            </a:r>
          </a:p>
          <a:p>
            <a:r>
              <a:rPr lang="en-US" dirty="0" smtClean="0"/>
              <a:t>16 year old PHIV who “just does not seem right……”</a:t>
            </a:r>
          </a:p>
          <a:p>
            <a:r>
              <a:rPr lang="en-US" dirty="0" smtClean="0"/>
              <a:t>16 year old NPHIV </a:t>
            </a:r>
            <a:r>
              <a:rPr lang="en-US" dirty="0" smtClean="0"/>
              <a:t>attempted suicide</a:t>
            </a:r>
          </a:p>
          <a:p>
            <a:r>
              <a:rPr lang="en-US" dirty="0" smtClean="0"/>
              <a:t>25 year old pregnant woman with HIV having going into labor at 7 months</a:t>
            </a:r>
            <a:endParaRPr lang="en-US" dirty="0" smtClean="0"/>
          </a:p>
          <a:p>
            <a:r>
              <a:rPr lang="en-US" dirty="0" smtClean="0"/>
              <a:t>23 year old PHIV with </a:t>
            </a:r>
            <a:r>
              <a:rPr lang="en-US" dirty="0" smtClean="0"/>
              <a:t>heart attack</a:t>
            </a:r>
            <a:endParaRPr lang="en-US" dirty="0" smtClean="0"/>
          </a:p>
          <a:p>
            <a:r>
              <a:rPr lang="en-US" dirty="0" smtClean="0"/>
              <a:t>29 year old PHIV long term suppressed with stroke, neurocognitive deficits, hypertension, hyperlipidemia </a:t>
            </a:r>
          </a:p>
          <a:p>
            <a:r>
              <a:rPr lang="en-US" dirty="0" smtClean="0"/>
              <a:t>34 year old PHIV female </a:t>
            </a:r>
            <a:r>
              <a:rPr lang="en-US" dirty="0" smtClean="0"/>
              <a:t>not taking her medicine; alive</a:t>
            </a:r>
            <a:r>
              <a:rPr lang="en-US" dirty="0" smtClean="0"/>
              <a:t>, but not well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Community Research Priorities (</a:t>
            </a:r>
            <a:r>
              <a:rPr lang="en-US" sz="3800" b="1" dirty="0" smtClean="0"/>
              <a:t>2017)</a:t>
            </a:r>
            <a:endParaRPr lang="en-US" sz="3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100" y="1295400"/>
            <a:ext cx="8496300" cy="5486400"/>
          </a:xfrm>
        </p:spPr>
        <p:txBody>
          <a:bodyPr>
            <a:normAutofit fontScale="3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altLang="en-US" sz="8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Asia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Long term cognitive impairment from ARV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Research studies on HIV and HCV co infection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Increase rate of bone fracture in HIV infected geriatric (aging population) </a:t>
            </a:r>
            <a:endParaRPr lang="en-US" altLang="en-US" sz="5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Africa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More knowledge on HIV and aging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Long term effects of drugs to children born to women who are on Option B +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Research into methods of counteracting growth and cognitive delays of children infected with HIV. </a:t>
            </a:r>
            <a:endParaRPr lang="en-US" altLang="en-US" sz="5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South America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Correlation between congenital HIV infection and psychiatric/psychological problems.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Correlation between diseases of the central nervous system and the development of AIDS in patient’s post-infection with HIV.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Drugs/medication to avoid lipodystrophy and/or revert lipodystrophy. </a:t>
            </a:r>
            <a:endParaRPr lang="en-US" altLang="en-US" sz="5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United States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Long term effects of </a:t>
            </a:r>
            <a:r>
              <a:rPr lang="en-US" altLang="en-US" sz="5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PrEP</a:t>
            </a: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ARV medications in HIV-positive and exposed youth/ young adults as they age (</a:t>
            </a:r>
            <a:r>
              <a:rPr lang="en-US" altLang="en-US" sz="5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eg</a:t>
            </a: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bone density, immune functioning, inflammation, cardiovascular, pulmonary, endocrine, renal, liver, memory, vision, hearing).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Long term neurocognitive effect of ARVs in HIV+ and exposed children and young adults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Relationship of immune activation effects on the body and optimal ways to treat mental health and social support needs of adolescents (depression, anxiety, stigma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altLang="en-US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393"/>
            <a:ext cx="8229600" cy="1143000"/>
          </a:xfrm>
        </p:spPr>
        <p:txBody>
          <a:bodyPr/>
          <a:lstStyle/>
          <a:p>
            <a:r>
              <a:rPr lang="en-US" b="1" dirty="0" smtClean="0"/>
              <a:t>Summary of Priorities by Region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885436"/>
              </p:ext>
            </p:extLst>
          </p:nvPr>
        </p:nvGraphicFramePr>
        <p:xfrm>
          <a:off x="228601" y="1356360"/>
          <a:ext cx="87630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4423">
                  <a:extLst>
                    <a:ext uri="{9D8B030D-6E8A-4147-A177-3AD203B41FA5}">
                      <a16:colId xmlns:a16="http://schemas.microsoft.com/office/drawing/2014/main" val="824297067"/>
                    </a:ext>
                  </a:extLst>
                </a:gridCol>
                <a:gridCol w="1153027">
                  <a:extLst>
                    <a:ext uri="{9D8B030D-6E8A-4147-A177-3AD203B41FA5}">
                      <a16:colId xmlns:a16="http://schemas.microsoft.com/office/drawing/2014/main" val="1835385693"/>
                    </a:ext>
                  </a:extLst>
                </a:gridCol>
                <a:gridCol w="905950">
                  <a:extLst>
                    <a:ext uri="{9D8B030D-6E8A-4147-A177-3AD203B41FA5}">
                      <a16:colId xmlns:a16="http://schemas.microsoft.com/office/drawing/2014/main" val="3374180791"/>
                    </a:ext>
                  </a:extLst>
                </a:gridCol>
                <a:gridCol w="1729539">
                  <a:extLst>
                    <a:ext uri="{9D8B030D-6E8A-4147-A177-3AD203B41FA5}">
                      <a16:colId xmlns:a16="http://schemas.microsoft.com/office/drawing/2014/main" val="3945157867"/>
                    </a:ext>
                  </a:extLst>
                </a:gridCol>
                <a:gridCol w="840061">
                  <a:extLst>
                    <a:ext uri="{9D8B030D-6E8A-4147-A177-3AD203B41FA5}">
                      <a16:colId xmlns:a16="http://schemas.microsoft.com/office/drawing/2014/main" val="2649847077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Priorities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Asia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Africa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South America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U.S.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6296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Cognitive impairment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X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798309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Psychiatric &amp; mental health (depression, anxiety)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X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10649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HIV &amp; HCV </a:t>
                      </a:r>
                      <a:r>
                        <a:rPr lang="en-US" sz="2400" dirty="0" smtClean="0">
                          <a:effectLst/>
                        </a:rPr>
                        <a:t>co-infection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716754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HIV </a:t>
                      </a:r>
                      <a:r>
                        <a:rPr lang="en-US" sz="2400" dirty="0" smtClean="0">
                          <a:effectLst/>
                        </a:rPr>
                        <a:t>&amp; </a:t>
                      </a:r>
                      <a:r>
                        <a:rPr lang="en-US" sz="2400" dirty="0">
                          <a:effectLst/>
                        </a:rPr>
                        <a:t>aging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664356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Long term effects of children born to women on option B+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103945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Lipodystrophy (prevention </a:t>
                      </a:r>
                      <a:r>
                        <a:rPr lang="en-US" sz="2400" dirty="0" smtClean="0">
                          <a:effectLst/>
                        </a:rPr>
                        <a:t>&amp; resolution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X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354833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Long term complications of HIV </a:t>
                      </a:r>
                      <a:r>
                        <a:rPr lang="en-US" sz="2400" dirty="0" smtClean="0">
                          <a:effectLst/>
                        </a:rPr>
                        <a:t>&amp; </a:t>
                      </a:r>
                      <a:r>
                        <a:rPr lang="en-US" sz="2400" dirty="0">
                          <a:effectLst/>
                        </a:rPr>
                        <a:t>ART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X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X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286418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Immune activation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X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413256"/>
                  </a:ext>
                </a:extLst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11" y="2057400"/>
            <a:ext cx="4604290" cy="44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Neurobehavioral Studies</a:t>
            </a:r>
            <a:endParaRPr lang="en-US" sz="3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Completed recent studies: </a:t>
            </a:r>
          </a:p>
          <a:p>
            <a:pPr marL="0" indent="0" fontAlgn="ctr">
              <a:buNone/>
            </a:pPr>
            <a:r>
              <a:rPr lang="en-US" sz="2800" b="1" dirty="0" smtClean="0"/>
              <a:t>IMPAACT </a:t>
            </a:r>
            <a:r>
              <a:rPr lang="en-US" sz="2800" b="1" dirty="0" smtClean="0"/>
              <a:t>1104S: </a:t>
            </a:r>
            <a:r>
              <a:rPr lang="en-US" sz="2800" dirty="0"/>
              <a:t>Longitudinal Developmental and Neuropsychological Assessment of the P1060 Clinical Trial </a:t>
            </a:r>
            <a:r>
              <a:rPr lang="en-US" sz="2800" dirty="0" smtClean="0"/>
              <a:t>Cohort</a:t>
            </a:r>
          </a:p>
          <a:p>
            <a:pPr marL="0" indent="0" fontAlgn="ctr">
              <a:buNone/>
            </a:pPr>
            <a:r>
              <a:rPr lang="en-US" sz="2800" b="1" dirty="0" smtClean="0"/>
              <a:t>IMPAACT 2002: </a:t>
            </a:r>
            <a:r>
              <a:rPr lang="en-US" sz="2800" dirty="0" smtClean="0"/>
              <a:t>Depression among adolescents (US)</a:t>
            </a:r>
            <a:endParaRPr lang="en-US" sz="2800" dirty="0" smtClean="0"/>
          </a:p>
          <a:p>
            <a:pPr marL="0" indent="0" fontAlgn="ctr">
              <a:buNone/>
            </a:pPr>
            <a:endParaRPr lang="en-US" sz="2000" dirty="0" smtClean="0">
              <a:latin typeface="Arial Narrow"/>
            </a:endParaRPr>
          </a:p>
          <a:p>
            <a:pPr marL="0" indent="0">
              <a:buNone/>
            </a:pPr>
            <a:endParaRPr lang="en-US" sz="2100" b="1" dirty="0" smtClean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533400" cy="407894"/>
          </a:xfrm>
          <a:prstGeom prst="rect">
            <a:avLst/>
          </a:prstGeom>
        </p:spPr>
      </p:pic>
      <p:sp>
        <p:nvSpPr>
          <p:cNvPr id="8" name="AutoShape 6" descr="Image result for sound the alarm"/>
          <p:cNvSpPr>
            <a:spLocks noChangeAspect="1" noChangeArrowheads="1"/>
          </p:cNvSpPr>
          <p:nvPr/>
        </p:nvSpPr>
        <p:spPr bwMode="auto">
          <a:xfrm>
            <a:off x="38862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64" y="4038600"/>
            <a:ext cx="2492136" cy="27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" y="1"/>
            <a:ext cx="6082781" cy="60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06" y="3004459"/>
            <a:ext cx="4230344" cy="18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7320" y="2"/>
            <a:ext cx="3416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Distal Factors Affecting Neuropsychological Outcomes in Pediatric HIV.  </a:t>
            </a:r>
          </a:p>
          <a:p>
            <a:r>
              <a:rPr lang="en-US" i="1" dirty="0"/>
              <a:t>Between-group differences adjusted for site, sex and age at entry,</a:t>
            </a:r>
            <a:r>
              <a:rPr lang="en-US" dirty="0"/>
              <a:t> </a:t>
            </a:r>
            <a:r>
              <a:rPr lang="en-US" i="1" dirty="0"/>
              <a:t>WHO height-for-age Z score, school status, caregiver relation, residential zone, length of time with caregiver, socioeconomic index, MICS disability and MICS development.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189" y="4511710"/>
            <a:ext cx="1560655" cy="452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587BA4B894246868EF24C76B50BBA" ma:contentTypeVersion="12" ma:contentTypeDescription="Create a new document." ma:contentTypeScope="" ma:versionID="6a2b72c07a2586c09ebc5b5dd4cb7024">
  <xsd:schema xmlns:xsd="http://www.w3.org/2001/XMLSchema" xmlns:xs="http://www.w3.org/2001/XMLSchema" xmlns:p="http://schemas.microsoft.com/office/2006/metadata/properties" xmlns:ns2="8fff0748-757e-44e1-b4d1-3ab4f47f7563" xmlns:ns3="b6792347-42ae-41a3-9f67-0148af01647a" targetNamespace="http://schemas.microsoft.com/office/2006/metadata/properties" ma:root="true" ma:fieldsID="03a838719e240a4df4f2aa201125b69b" ns2:_="" ns3:_="">
    <xsd:import namespace="8fff0748-757e-44e1-b4d1-3ab4f47f7563"/>
    <xsd:import namespace="b6792347-42ae-41a3-9f67-0148af01647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f0748-757e-44e1-b4d1-3ab4f47f75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92347-42ae-41a3-9f67-0148af016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948CFD-FECF-43A2-AEB5-6C705F518C3B}"/>
</file>

<file path=customXml/itemProps2.xml><?xml version="1.0" encoding="utf-8"?>
<ds:datastoreItem xmlns:ds="http://schemas.openxmlformats.org/officeDocument/2006/customXml" ds:itemID="{56D5075B-74BE-4055-A5DD-D4C87DAC1F1A}"/>
</file>

<file path=customXml/itemProps3.xml><?xml version="1.0" encoding="utf-8"?>
<ds:datastoreItem xmlns:ds="http://schemas.openxmlformats.org/officeDocument/2006/customXml" ds:itemID="{53359E63-2518-4DA2-8312-0B3A09BB81D3}"/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1424</Words>
  <Application>Microsoft Office PowerPoint</Application>
  <PresentationFormat>On-screen Show (4:3)</PresentationFormat>
  <Paragraphs>306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Symbol</vt:lpstr>
      <vt:lpstr>Times New Roman</vt:lpstr>
      <vt:lpstr>Wingdings</vt:lpstr>
      <vt:lpstr>Office Theme</vt:lpstr>
      <vt:lpstr>Complications &amp; Comorbidities  Scientific Committee ICAB 2019</vt:lpstr>
      <vt:lpstr>Complications and Comorbidities Scientific Committee</vt:lpstr>
      <vt:lpstr>PowerPoint Presentation</vt:lpstr>
      <vt:lpstr>Additional areas that should be fostered include: </vt:lpstr>
      <vt:lpstr>Why we should care?</vt:lpstr>
      <vt:lpstr>Community Research Priorities (2017)</vt:lpstr>
      <vt:lpstr>Summary of Priorities by Region</vt:lpstr>
      <vt:lpstr>Neurobehavioral Studies</vt:lpstr>
      <vt:lpstr>PowerPoint Presentation</vt:lpstr>
      <vt:lpstr>Neurobehavioral Studies</vt:lpstr>
      <vt:lpstr>Vaccines</vt:lpstr>
      <vt:lpstr>Vaccines</vt:lpstr>
      <vt:lpstr>Vaccines </vt:lpstr>
      <vt:lpstr>Inflammation</vt:lpstr>
      <vt:lpstr>Inflammation/Immune Activation – Next priorities</vt:lpstr>
      <vt:lpstr>Complications-Completed studies</vt:lpstr>
      <vt:lpstr>Complications &amp; Comorbidities– ongoing studies</vt:lpstr>
      <vt:lpstr>Long Term Complications: Next priorities</vt:lpstr>
      <vt:lpstr>Other ICAB Priorities</vt:lpstr>
      <vt:lpstr>Other ICAB Priorities</vt:lpstr>
      <vt:lpstr>QUESTIONS? DISCUSSION? MORE IDEAS?</vt:lpstr>
    </vt:vector>
  </TitlesOfParts>
  <Company>Duke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</dc:title>
  <dc:creator>Coleen Cunningham, M.D.</dc:creator>
  <cp:lastModifiedBy>Allison Agwu</cp:lastModifiedBy>
  <cp:revision>281</cp:revision>
  <dcterms:created xsi:type="dcterms:W3CDTF">2014-06-18T12:14:07Z</dcterms:created>
  <dcterms:modified xsi:type="dcterms:W3CDTF">2019-06-11T10:46:14Z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0x010100D88587BA4B894246868EF24C76B50BBA</vt:lpwstr>
  </property>
</Properties>
</file>