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82" r:id="rId4"/>
    <p:sldId id="292" r:id="rId5"/>
    <p:sldId id="270" r:id="rId6"/>
    <p:sldId id="293" r:id="rId7"/>
    <p:sldId id="295" r:id="rId8"/>
    <p:sldId id="286" r:id="rId9"/>
    <p:sldId id="259" r:id="rId10"/>
    <p:sldId id="277" r:id="rId11"/>
    <p:sldId id="260" r:id="rId12"/>
    <p:sldId id="264" r:id="rId13"/>
    <p:sldId id="285" r:id="rId14"/>
    <p:sldId id="273" r:id="rId15"/>
    <p:sldId id="274" r:id="rId16"/>
    <p:sldId id="261" r:id="rId17"/>
    <p:sldId id="278" r:id="rId18"/>
    <p:sldId id="275" r:id="rId19"/>
    <p:sldId id="287" r:id="rId20"/>
    <p:sldId id="288" r:id="rId21"/>
    <p:sldId id="276" r:id="rId22"/>
    <p:sldId id="296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307" autoAdjust="0"/>
  </p:normalViewPr>
  <p:slideViewPr>
    <p:cSldViewPr snapToGrid="0">
      <p:cViewPr varScale="1">
        <p:scale>
          <a:sx n="93" d="100"/>
          <a:sy n="93" d="100"/>
        </p:scale>
        <p:origin x="20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xpop51\petetalksim\shorthalflivesim.ta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xpop51\petetalksim\longhalflifesim.ta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plus"/>
            <c:size val="6"/>
            <c:spPr>
              <a:noFill/>
              <a:ln>
                <a:noFill/>
              </a:ln>
            </c:spPr>
          </c:marker>
          <c:trendline>
            <c:spPr>
              <a:ln w="25400"/>
            </c:spPr>
            <c:trendlineType val="movingAvg"/>
            <c:period val="2"/>
            <c:dispRSqr val="0"/>
            <c:dispEq val="0"/>
          </c:trendline>
          <c:xVal>
            <c:numRef>
              <c:f>IMPORT!$B$2:$B$132</c:f>
              <c:numCache>
                <c:formatCode>0.00</c:formatCode>
                <c:ptCount val="13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</c:numCache>
            </c:numRef>
          </c:xVal>
          <c:yVal>
            <c:numRef>
              <c:f>IMPORT!$E$2:$E$132</c:f>
              <c:numCache>
                <c:formatCode>0.00</c:formatCode>
                <c:ptCount val="131"/>
                <c:pt idx="0">
                  <c:v>0</c:v>
                </c:pt>
                <c:pt idx="1">
                  <c:v>0.76368000000000003</c:v>
                </c:pt>
                <c:pt idx="2">
                  <c:v>0.56579000000000002</c:v>
                </c:pt>
                <c:pt idx="3">
                  <c:v>0.41914000000000001</c:v>
                </c:pt>
                <c:pt idx="4">
                  <c:v>0.31051000000000001</c:v>
                </c:pt>
                <c:pt idx="5">
                  <c:v>0.23003000000000001</c:v>
                </c:pt>
                <c:pt idx="6">
                  <c:v>0.17041000000000001</c:v>
                </c:pt>
                <c:pt idx="7">
                  <c:v>0.12623999999999999</c:v>
                </c:pt>
                <c:pt idx="8">
                  <c:v>9.3523999999999996E-2</c:v>
                </c:pt>
                <c:pt idx="9">
                  <c:v>6.9283999999999998E-2</c:v>
                </c:pt>
                <c:pt idx="10">
                  <c:v>5.1326999999999998E-2</c:v>
                </c:pt>
                <c:pt idx="11">
                  <c:v>0.80171000000000003</c:v>
                </c:pt>
                <c:pt idx="12">
                  <c:v>0.59394999999999998</c:v>
                </c:pt>
                <c:pt idx="13">
                  <c:v>0.44001000000000001</c:v>
                </c:pt>
                <c:pt idx="14">
                  <c:v>0.32596999999999998</c:v>
                </c:pt>
                <c:pt idx="15">
                  <c:v>0.24148</c:v>
                </c:pt>
                <c:pt idx="16">
                  <c:v>0.1789</c:v>
                </c:pt>
                <c:pt idx="17">
                  <c:v>0.13253000000000001</c:v>
                </c:pt>
                <c:pt idx="18">
                  <c:v>9.8180000000000003E-2</c:v>
                </c:pt>
                <c:pt idx="19">
                  <c:v>7.2733000000000006E-2</c:v>
                </c:pt>
                <c:pt idx="20">
                  <c:v>5.3881999999999999E-2</c:v>
                </c:pt>
                <c:pt idx="21">
                  <c:v>0.80359999999999998</c:v>
                </c:pt>
                <c:pt idx="22">
                  <c:v>0.59536</c:v>
                </c:pt>
                <c:pt idx="23">
                  <c:v>0.44105</c:v>
                </c:pt>
                <c:pt idx="24">
                  <c:v>0.32673999999999997</c:v>
                </c:pt>
                <c:pt idx="25">
                  <c:v>0.24204999999999999</c:v>
                </c:pt>
                <c:pt idx="26">
                  <c:v>0.17932000000000001</c:v>
                </c:pt>
                <c:pt idx="27">
                  <c:v>0.13284000000000001</c:v>
                </c:pt>
                <c:pt idx="28">
                  <c:v>9.8411999999999999E-2</c:v>
                </c:pt>
                <c:pt idx="29">
                  <c:v>7.2904999999999998E-2</c:v>
                </c:pt>
                <c:pt idx="30">
                  <c:v>5.4010000000000002E-2</c:v>
                </c:pt>
                <c:pt idx="31">
                  <c:v>0.80369000000000002</c:v>
                </c:pt>
                <c:pt idx="32">
                  <c:v>0.59543000000000001</c:v>
                </c:pt>
                <c:pt idx="33">
                  <c:v>0.44109999999999999</c:v>
                </c:pt>
                <c:pt idx="34">
                  <c:v>0.32678000000000001</c:v>
                </c:pt>
                <c:pt idx="35">
                  <c:v>0.24207999999999999</c:v>
                </c:pt>
                <c:pt idx="36">
                  <c:v>0.17934</c:v>
                </c:pt>
                <c:pt idx="37">
                  <c:v>0.13286000000000001</c:v>
                </c:pt>
                <c:pt idx="38">
                  <c:v>9.8422999999999997E-2</c:v>
                </c:pt>
                <c:pt idx="39">
                  <c:v>7.2914000000000007E-2</c:v>
                </c:pt>
                <c:pt idx="40">
                  <c:v>5.4016000000000002E-2</c:v>
                </c:pt>
                <c:pt idx="41">
                  <c:v>0.80369999999999997</c:v>
                </c:pt>
                <c:pt idx="42">
                  <c:v>0.59543000000000001</c:v>
                </c:pt>
                <c:pt idx="43">
                  <c:v>0.44111</c:v>
                </c:pt>
                <c:pt idx="44">
                  <c:v>0.32678000000000001</c:v>
                </c:pt>
                <c:pt idx="45">
                  <c:v>0.24207999999999999</c:v>
                </c:pt>
                <c:pt idx="46">
                  <c:v>0.17934</c:v>
                </c:pt>
                <c:pt idx="47">
                  <c:v>0.13286000000000001</c:v>
                </c:pt>
                <c:pt idx="48">
                  <c:v>9.8423999999999998E-2</c:v>
                </c:pt>
                <c:pt idx="49">
                  <c:v>7.2914000000000007E-2</c:v>
                </c:pt>
                <c:pt idx="50">
                  <c:v>5.4016000000000002E-2</c:v>
                </c:pt>
                <c:pt idx="51">
                  <c:v>0.80369999999999997</c:v>
                </c:pt>
                <c:pt idx="52">
                  <c:v>0.59543000000000001</c:v>
                </c:pt>
                <c:pt idx="53">
                  <c:v>0.44111</c:v>
                </c:pt>
                <c:pt idx="54">
                  <c:v>0.32678000000000001</c:v>
                </c:pt>
                <c:pt idx="55">
                  <c:v>0.24207999999999999</c:v>
                </c:pt>
                <c:pt idx="56">
                  <c:v>0.17934</c:v>
                </c:pt>
                <c:pt idx="57">
                  <c:v>0.13286000000000001</c:v>
                </c:pt>
                <c:pt idx="58">
                  <c:v>9.8423999999999998E-2</c:v>
                </c:pt>
                <c:pt idx="59">
                  <c:v>7.2914000000000007E-2</c:v>
                </c:pt>
                <c:pt idx="60">
                  <c:v>5.4016000000000002E-2</c:v>
                </c:pt>
                <c:pt idx="61">
                  <c:v>4.0016000000000003E-2</c:v>
                </c:pt>
                <c:pt idx="62">
                  <c:v>2.9645000000000001E-2</c:v>
                </c:pt>
                <c:pt idx="63">
                  <c:v>2.1961000000000001E-2</c:v>
                </c:pt>
                <c:pt idx="64">
                  <c:v>1.6268999999999999E-2</c:v>
                </c:pt>
                <c:pt idx="65">
                  <c:v>1.2052999999999999E-2</c:v>
                </c:pt>
                <c:pt idx="66">
                  <c:v>8.9288000000000006E-3</c:v>
                </c:pt>
                <c:pt idx="67">
                  <c:v>6.6146E-3</c:v>
                </c:pt>
                <c:pt idx="68">
                  <c:v>4.9002000000000004E-3</c:v>
                </c:pt>
                <c:pt idx="69">
                  <c:v>3.6302000000000001E-3</c:v>
                </c:pt>
                <c:pt idx="70">
                  <c:v>2.6892999999999999E-3</c:v>
                </c:pt>
                <c:pt idx="71">
                  <c:v>1.9922999999999998E-3</c:v>
                </c:pt>
                <c:pt idx="72">
                  <c:v>1.4759E-3</c:v>
                </c:pt>
                <c:pt idx="73">
                  <c:v>1.0934E-3</c:v>
                </c:pt>
                <c:pt idx="74">
                  <c:v>8.0999999999999996E-4</c:v>
                </c:pt>
                <c:pt idx="75">
                  <c:v>6.0006999999999997E-4</c:v>
                </c:pt>
                <c:pt idx="76">
                  <c:v>4.4454E-4</c:v>
                </c:pt>
                <c:pt idx="77">
                  <c:v>3.2932000000000003E-4</c:v>
                </c:pt>
                <c:pt idx="78">
                  <c:v>2.4397000000000001E-4</c:v>
                </c:pt>
                <c:pt idx="79">
                  <c:v>1.8074000000000001E-4</c:v>
                </c:pt>
                <c:pt idx="80">
                  <c:v>1.3389000000000001E-4</c:v>
                </c:pt>
                <c:pt idx="81">
                  <c:v>9.9190000000000004E-5</c:v>
                </c:pt>
                <c:pt idx="82">
                  <c:v>7.3481999999999999E-5</c:v>
                </c:pt>
                <c:pt idx="83">
                  <c:v>5.4437000000000001E-5</c:v>
                </c:pt>
                <c:pt idx="84">
                  <c:v>4.0327999999999997E-5</c:v>
                </c:pt>
                <c:pt idx="85">
                  <c:v>2.9876E-5</c:v>
                </c:pt>
                <c:pt idx="86">
                  <c:v>2.2132000000000001E-5</c:v>
                </c:pt>
                <c:pt idx="87">
                  <c:v>1.6396E-5</c:v>
                </c:pt>
                <c:pt idx="88">
                  <c:v>1.2146E-5</c:v>
                </c:pt>
                <c:pt idx="89">
                  <c:v>8.9982999999999999E-6</c:v>
                </c:pt>
                <c:pt idx="90">
                  <c:v>6.6660999999999996E-6</c:v>
                </c:pt>
                <c:pt idx="91">
                  <c:v>4.9384E-6</c:v>
                </c:pt>
                <c:pt idx="92">
                  <c:v>3.6584E-6</c:v>
                </c:pt>
                <c:pt idx="93">
                  <c:v>2.7101999999999999E-6</c:v>
                </c:pt>
                <c:pt idx="94">
                  <c:v>2.0078000000000001E-6</c:v>
                </c:pt>
                <c:pt idx="95">
                  <c:v>1.4873999999999999E-6</c:v>
                </c:pt>
                <c:pt idx="96">
                  <c:v>1.1019E-6</c:v>
                </c:pt>
                <c:pt idx="97">
                  <c:v>8.1630999999999998E-7</c:v>
                </c:pt>
                <c:pt idx="98">
                  <c:v>6.0473999999999995E-7</c:v>
                </c:pt>
                <c:pt idx="99">
                  <c:v>4.4799999999999999E-7</c:v>
                </c:pt>
                <c:pt idx="100">
                  <c:v>3.3188999999999999E-7</c:v>
                </c:pt>
                <c:pt idx="101">
                  <c:v>2.4587000000000002E-7</c:v>
                </c:pt>
                <c:pt idx="102">
                  <c:v>1.8213999999999999E-7</c:v>
                </c:pt>
                <c:pt idx="103">
                  <c:v>1.3493999999999999E-7</c:v>
                </c:pt>
                <c:pt idx="104">
                  <c:v>9.9962000000000005E-8</c:v>
                </c:pt>
                <c:pt idx="105">
                  <c:v>7.4053999999999996E-8</c:v>
                </c:pt>
                <c:pt idx="106">
                  <c:v>5.4860999999999997E-8</c:v>
                </c:pt>
                <c:pt idx="107">
                  <c:v>4.0642000000000001E-8</c:v>
                </c:pt>
                <c:pt idx="108">
                  <c:v>3.0108000000000001E-8</c:v>
                </c:pt>
                <c:pt idx="109">
                  <c:v>2.2305E-8</c:v>
                </c:pt>
                <c:pt idx="110">
                  <c:v>1.6524E-8</c:v>
                </c:pt>
                <c:pt idx="111">
                  <c:v>0.76368000000000003</c:v>
                </c:pt>
                <c:pt idx="112">
                  <c:v>0.56579000000000002</c:v>
                </c:pt>
                <c:pt idx="113">
                  <c:v>0.41914000000000001</c:v>
                </c:pt>
                <c:pt idx="114">
                  <c:v>0.31051000000000001</c:v>
                </c:pt>
                <c:pt idx="115">
                  <c:v>0.23003000000000001</c:v>
                </c:pt>
                <c:pt idx="116">
                  <c:v>0.17041000000000001</c:v>
                </c:pt>
                <c:pt idx="117">
                  <c:v>0.12623999999999999</c:v>
                </c:pt>
                <c:pt idx="118">
                  <c:v>9.3523999999999996E-2</c:v>
                </c:pt>
                <c:pt idx="119">
                  <c:v>6.9283999999999998E-2</c:v>
                </c:pt>
                <c:pt idx="120">
                  <c:v>5.1326999999999998E-2</c:v>
                </c:pt>
                <c:pt idx="121">
                  <c:v>3.8024000000000002E-2</c:v>
                </c:pt>
                <c:pt idx="122">
                  <c:v>2.8169E-2</c:v>
                </c:pt>
                <c:pt idx="123">
                  <c:v>2.0868000000000001E-2</c:v>
                </c:pt>
                <c:pt idx="124">
                  <c:v>1.5459000000000001E-2</c:v>
                </c:pt>
                <c:pt idx="125">
                  <c:v>1.1453E-2</c:v>
                </c:pt>
                <c:pt idx="126">
                  <c:v>8.4843000000000002E-3</c:v>
                </c:pt>
                <c:pt idx="127">
                  <c:v>6.2852999999999997E-3</c:v>
                </c:pt>
                <c:pt idx="128">
                  <c:v>4.6563000000000004E-3</c:v>
                </c:pt>
                <c:pt idx="129">
                  <c:v>3.4494E-3</c:v>
                </c:pt>
                <c:pt idx="130">
                  <c:v>2.5554000000000002E-3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C3-40F3-8AE9-1DC5A05E5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03968"/>
        <c:axId val="99605888"/>
      </c:scatterChart>
      <c:valAx>
        <c:axId val="99603968"/>
        <c:scaling>
          <c:orientation val="minMax"/>
          <c:max val="1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+mn-lt"/>
                    <a:cs typeface="Helvetica" panose="020B0604020202020204" pitchFamily="34" charset="0"/>
                  </a:defRPr>
                </a:pPr>
                <a:r>
                  <a:rPr lang="en-US" sz="2400" b="1" dirty="0" smtClean="0">
                    <a:latin typeface="+mn-lt"/>
                    <a:cs typeface="Helvetica" panose="020B0604020202020204" pitchFamily="34" charset="0"/>
                  </a:rPr>
                  <a:t>Doses </a:t>
                </a:r>
                <a:endParaRPr lang="en-US" sz="2400" b="1" dirty="0">
                  <a:latin typeface="+mn-lt"/>
                  <a:cs typeface="Helvetica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3679035981722142"/>
              <c:y val="0.82552236979392668"/>
            </c:manualLayout>
          </c:layout>
          <c:overlay val="0"/>
          <c:spPr>
            <a:effectLst/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  <a:tailEnd type="arrow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99605888"/>
        <c:crossesAt val="0"/>
        <c:crossBetween val="midCat"/>
      </c:valAx>
      <c:valAx>
        <c:axId val="99605888"/>
        <c:scaling>
          <c:orientation val="minMax"/>
          <c:min val="0"/>
        </c:scaling>
        <c:delete val="0"/>
        <c:axPos val="l"/>
        <c:numFmt formatCode="0.00" sourceLinked="1"/>
        <c:majorTickMark val="none"/>
        <c:minorTickMark val="none"/>
        <c:tickLblPos val="none"/>
        <c:spPr>
          <a:ln w="25400">
            <a:solidFill>
              <a:schemeClr val="tx1"/>
            </a:solidFill>
            <a:tailEnd type="arrow"/>
          </a:ln>
        </c:spPr>
        <c:crossAx val="99603968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plus"/>
            <c:size val="6"/>
            <c:spPr>
              <a:noFill/>
              <a:ln>
                <a:noFill/>
              </a:ln>
            </c:spPr>
          </c:marker>
          <c:trendline>
            <c:spPr>
              <a:ln w="22225"/>
            </c:spPr>
            <c:trendlineType val="movingAvg"/>
            <c:period val="2"/>
            <c:dispRSqr val="0"/>
            <c:dispEq val="0"/>
          </c:trendline>
          <c:xVal>
            <c:numRef>
              <c:f>IMPORT!$B$2:$B$402</c:f>
              <c:numCache>
                <c:formatCode>0.00</c:formatCode>
                <c:ptCount val="4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</c:numCache>
            </c:numRef>
          </c:xVal>
          <c:yVal>
            <c:numRef>
              <c:f>IMPORT!$E$2:$E$402</c:f>
              <c:numCache>
                <c:formatCode>0.00</c:formatCode>
                <c:ptCount val="401"/>
                <c:pt idx="0">
                  <c:v>0</c:v>
                </c:pt>
                <c:pt idx="1">
                  <c:v>0.39112999999999998</c:v>
                </c:pt>
                <c:pt idx="2">
                  <c:v>0.62409000000000003</c:v>
                </c:pt>
                <c:pt idx="3">
                  <c:v>0.76114999999999999</c:v>
                </c:pt>
                <c:pt idx="4">
                  <c:v>0.84009999999999996</c:v>
                </c:pt>
                <c:pt idx="5">
                  <c:v>0.88383999999999996</c:v>
                </c:pt>
                <c:pt idx="6">
                  <c:v>0.90627999999999997</c:v>
                </c:pt>
                <c:pt idx="7">
                  <c:v>0.91583999999999999</c:v>
                </c:pt>
                <c:pt idx="8">
                  <c:v>0.91762999999999995</c:v>
                </c:pt>
                <c:pt idx="9">
                  <c:v>0.91476000000000002</c:v>
                </c:pt>
                <c:pt idx="10">
                  <c:v>0.90910000000000002</c:v>
                </c:pt>
                <c:pt idx="11">
                  <c:v>1.2928999999999999</c:v>
                </c:pt>
                <c:pt idx="12">
                  <c:v>1.5176000000000001</c:v>
                </c:pt>
                <c:pt idx="13">
                  <c:v>1.6458999999999999</c:v>
                </c:pt>
                <c:pt idx="14">
                  <c:v>1.7157</c:v>
                </c:pt>
                <c:pt idx="15">
                  <c:v>1.7502</c:v>
                </c:pt>
                <c:pt idx="16">
                  <c:v>1.7634000000000001</c:v>
                </c:pt>
                <c:pt idx="17">
                  <c:v>1.7637</c:v>
                </c:pt>
                <c:pt idx="18">
                  <c:v>1.7563</c:v>
                </c:pt>
                <c:pt idx="19">
                  <c:v>1.7443</c:v>
                </c:pt>
                <c:pt idx="20">
                  <c:v>1.7296</c:v>
                </c:pt>
                <c:pt idx="21">
                  <c:v>2.1044999999999998</c:v>
                </c:pt>
                <c:pt idx="22">
                  <c:v>2.3203</c:v>
                </c:pt>
                <c:pt idx="23">
                  <c:v>2.4398</c:v>
                </c:pt>
                <c:pt idx="24">
                  <c:v>2.5009999999999999</c:v>
                </c:pt>
                <c:pt idx="25">
                  <c:v>2.5268999999999999</c:v>
                </c:pt>
                <c:pt idx="26">
                  <c:v>2.5316000000000001</c:v>
                </c:pt>
                <c:pt idx="27">
                  <c:v>2.5234999999999999</c:v>
                </c:pt>
                <c:pt idx="28">
                  <c:v>2.5078</c:v>
                </c:pt>
                <c:pt idx="29">
                  <c:v>2.4876</c:v>
                </c:pt>
                <c:pt idx="30">
                  <c:v>2.4647000000000001</c:v>
                </c:pt>
                <c:pt idx="31">
                  <c:v>2.8315000000000001</c:v>
                </c:pt>
                <c:pt idx="32">
                  <c:v>3.0394000000000001</c:v>
                </c:pt>
                <c:pt idx="33">
                  <c:v>3.1509999999999998</c:v>
                </c:pt>
                <c:pt idx="34">
                  <c:v>3.2044000000000001</c:v>
                </c:pt>
                <c:pt idx="35">
                  <c:v>3.2227000000000001</c:v>
                </c:pt>
                <c:pt idx="36">
                  <c:v>3.2197</c:v>
                </c:pt>
                <c:pt idx="37">
                  <c:v>3.2040999999999999</c:v>
                </c:pt>
                <c:pt idx="38">
                  <c:v>3.1808999999999998</c:v>
                </c:pt>
                <c:pt idx="39">
                  <c:v>3.1534</c:v>
                </c:pt>
                <c:pt idx="40">
                  <c:v>3.1232000000000002</c:v>
                </c:pt>
                <c:pt idx="41">
                  <c:v>3.4828999999999999</c:v>
                </c:pt>
                <c:pt idx="42">
                  <c:v>3.6836000000000002</c:v>
                </c:pt>
                <c:pt idx="43">
                  <c:v>3.7881999999999998</c:v>
                </c:pt>
                <c:pt idx="44">
                  <c:v>3.8346</c:v>
                </c:pt>
                <c:pt idx="45">
                  <c:v>3.8458999999999999</c:v>
                </c:pt>
                <c:pt idx="46">
                  <c:v>3.8361999999999998</c:v>
                </c:pt>
                <c:pt idx="47">
                  <c:v>3.8138000000000001</c:v>
                </c:pt>
                <c:pt idx="48">
                  <c:v>3.7839999999999998</c:v>
                </c:pt>
                <c:pt idx="49">
                  <c:v>3.7498</c:v>
                </c:pt>
                <c:pt idx="50">
                  <c:v>3.7132000000000001</c:v>
                </c:pt>
                <c:pt idx="51">
                  <c:v>4.0663</c:v>
                </c:pt>
                <c:pt idx="52">
                  <c:v>4.2606999999999999</c:v>
                </c:pt>
                <c:pt idx="53">
                  <c:v>4.359</c:v>
                </c:pt>
                <c:pt idx="54">
                  <c:v>4.3990999999999998</c:v>
                </c:pt>
                <c:pt idx="55">
                  <c:v>4.4043000000000001</c:v>
                </c:pt>
                <c:pt idx="56">
                  <c:v>4.3883999999999999</c:v>
                </c:pt>
                <c:pt idx="57">
                  <c:v>4.3600000000000003</c:v>
                </c:pt>
                <c:pt idx="58">
                  <c:v>4.3242000000000003</c:v>
                </c:pt>
                <c:pt idx="59">
                  <c:v>4.2840999999999996</c:v>
                </c:pt>
                <c:pt idx="60">
                  <c:v>4.2416</c:v>
                </c:pt>
                <c:pt idx="61">
                  <c:v>4.5890000000000004</c:v>
                </c:pt>
                <c:pt idx="62">
                  <c:v>4.7777000000000003</c:v>
                </c:pt>
                <c:pt idx="63">
                  <c:v>4.8703000000000003</c:v>
                </c:pt>
                <c:pt idx="64">
                  <c:v>4.9048999999999996</c:v>
                </c:pt>
                <c:pt idx="65">
                  <c:v>4.9044999999999996</c:v>
                </c:pt>
                <c:pt idx="66">
                  <c:v>4.8832000000000004</c:v>
                </c:pt>
                <c:pt idx="67">
                  <c:v>4.8494000000000002</c:v>
                </c:pt>
                <c:pt idx="68">
                  <c:v>4.8082000000000003</c:v>
                </c:pt>
                <c:pt idx="69">
                  <c:v>4.7628000000000004</c:v>
                </c:pt>
                <c:pt idx="70">
                  <c:v>4.7150999999999996</c:v>
                </c:pt>
                <c:pt idx="71">
                  <c:v>5.0572999999999997</c:v>
                </c:pt>
                <c:pt idx="72">
                  <c:v>5.2408000000000001</c:v>
                </c:pt>
                <c:pt idx="73">
                  <c:v>5.3282999999999996</c:v>
                </c:pt>
                <c:pt idx="74">
                  <c:v>5.3578999999999999</c:v>
                </c:pt>
                <c:pt idx="75">
                  <c:v>5.3525999999999998</c:v>
                </c:pt>
                <c:pt idx="76">
                  <c:v>5.3263999999999996</c:v>
                </c:pt>
                <c:pt idx="77">
                  <c:v>5.2877000000000001</c:v>
                </c:pt>
                <c:pt idx="78">
                  <c:v>5.2416999999999998</c:v>
                </c:pt>
                <c:pt idx="79">
                  <c:v>5.1916000000000002</c:v>
                </c:pt>
                <c:pt idx="80">
                  <c:v>5.1391999999999998</c:v>
                </c:pt>
                <c:pt idx="81">
                  <c:v>5.4767999999999999</c:v>
                </c:pt>
                <c:pt idx="82">
                  <c:v>5.6557000000000004</c:v>
                </c:pt>
                <c:pt idx="83">
                  <c:v>5.7386999999999997</c:v>
                </c:pt>
                <c:pt idx="84">
                  <c:v>5.7637999999999998</c:v>
                </c:pt>
                <c:pt idx="85">
                  <c:v>5.7539999999999996</c:v>
                </c:pt>
                <c:pt idx="86">
                  <c:v>5.7233999999999998</c:v>
                </c:pt>
                <c:pt idx="87">
                  <c:v>5.6803999999999997</c:v>
                </c:pt>
                <c:pt idx="88">
                  <c:v>5.6300999999999997</c:v>
                </c:pt>
                <c:pt idx="89">
                  <c:v>5.5757000000000003</c:v>
                </c:pt>
                <c:pt idx="90">
                  <c:v>5.5190999999999999</c:v>
                </c:pt>
                <c:pt idx="91">
                  <c:v>5.8525</c:v>
                </c:pt>
                <c:pt idx="92">
                  <c:v>6.0274000000000001</c:v>
                </c:pt>
                <c:pt idx="93">
                  <c:v>6.1063000000000001</c:v>
                </c:pt>
                <c:pt idx="94">
                  <c:v>6.1273</c:v>
                </c:pt>
                <c:pt idx="95">
                  <c:v>6.1135999999999999</c:v>
                </c:pt>
                <c:pt idx="96">
                  <c:v>6.0791000000000004</c:v>
                </c:pt>
                <c:pt idx="97">
                  <c:v>6.0321999999999996</c:v>
                </c:pt>
                <c:pt idx="98">
                  <c:v>5.9781000000000004</c:v>
                </c:pt>
                <c:pt idx="99">
                  <c:v>5.9199000000000002</c:v>
                </c:pt>
                <c:pt idx="100">
                  <c:v>5.8594999999999997</c:v>
                </c:pt>
                <c:pt idx="101">
                  <c:v>6.1891999999999996</c:v>
                </c:pt>
                <c:pt idx="102">
                  <c:v>6.3602999999999996</c:v>
                </c:pt>
                <c:pt idx="103">
                  <c:v>6.4356</c:v>
                </c:pt>
                <c:pt idx="104">
                  <c:v>6.4531000000000001</c:v>
                </c:pt>
                <c:pt idx="105">
                  <c:v>6.4358000000000004</c:v>
                </c:pt>
                <c:pt idx="106">
                  <c:v>6.3977000000000004</c:v>
                </c:pt>
                <c:pt idx="107">
                  <c:v>6.3472999999999997</c:v>
                </c:pt>
                <c:pt idx="108">
                  <c:v>6.2896999999999998</c:v>
                </c:pt>
                <c:pt idx="109">
                  <c:v>6.2281000000000004</c:v>
                </c:pt>
                <c:pt idx="110">
                  <c:v>6.1643999999999997</c:v>
                </c:pt>
                <c:pt idx="111">
                  <c:v>6.4907000000000004</c:v>
                </c:pt>
                <c:pt idx="112">
                  <c:v>6.6585999999999999</c:v>
                </c:pt>
                <c:pt idx="113">
                  <c:v>6.7305999999999999</c:v>
                </c:pt>
                <c:pt idx="114">
                  <c:v>6.7447999999999997</c:v>
                </c:pt>
                <c:pt idx="115">
                  <c:v>6.7243000000000004</c:v>
                </c:pt>
                <c:pt idx="116">
                  <c:v>6.6830999999999996</c:v>
                </c:pt>
                <c:pt idx="117">
                  <c:v>6.6295999999999999</c:v>
                </c:pt>
                <c:pt idx="118">
                  <c:v>6.569</c:v>
                </c:pt>
                <c:pt idx="119">
                  <c:v>6.5042999999999997</c:v>
                </c:pt>
                <c:pt idx="120">
                  <c:v>6.4375</c:v>
                </c:pt>
                <c:pt idx="121">
                  <c:v>6.7609000000000004</c:v>
                </c:pt>
                <c:pt idx="122">
                  <c:v>6.9257999999999997</c:v>
                </c:pt>
                <c:pt idx="123">
                  <c:v>6.9949000000000003</c:v>
                </c:pt>
                <c:pt idx="124">
                  <c:v>7.0061999999999998</c:v>
                </c:pt>
                <c:pt idx="125">
                  <c:v>6.9828999999999999</c:v>
                </c:pt>
                <c:pt idx="126">
                  <c:v>6.9387999999999996</c:v>
                </c:pt>
                <c:pt idx="127">
                  <c:v>6.8825000000000003</c:v>
                </c:pt>
                <c:pt idx="128">
                  <c:v>6.8190999999999997</c:v>
                </c:pt>
                <c:pt idx="129">
                  <c:v>6.7516999999999996</c:v>
                </c:pt>
                <c:pt idx="130">
                  <c:v>6.6821999999999999</c:v>
                </c:pt>
                <c:pt idx="131">
                  <c:v>7.0029000000000003</c:v>
                </c:pt>
                <c:pt idx="132">
                  <c:v>7.1650999999999998</c:v>
                </c:pt>
                <c:pt idx="133">
                  <c:v>7.2316000000000003</c:v>
                </c:pt>
                <c:pt idx="134">
                  <c:v>7.2404000000000002</c:v>
                </c:pt>
                <c:pt idx="135">
                  <c:v>7.2145000000000001</c:v>
                </c:pt>
                <c:pt idx="136">
                  <c:v>7.1679000000000004</c:v>
                </c:pt>
                <c:pt idx="137">
                  <c:v>7.1090999999999998</c:v>
                </c:pt>
                <c:pt idx="138">
                  <c:v>7.0431999999999997</c:v>
                </c:pt>
                <c:pt idx="139">
                  <c:v>6.9733000000000001</c:v>
                </c:pt>
                <c:pt idx="140">
                  <c:v>6.9013999999999998</c:v>
                </c:pt>
                <c:pt idx="141">
                  <c:v>7.2196999999999996</c:v>
                </c:pt>
                <c:pt idx="142">
                  <c:v>7.3795999999999999</c:v>
                </c:pt>
                <c:pt idx="143">
                  <c:v>7.4436999999999998</c:v>
                </c:pt>
                <c:pt idx="144">
                  <c:v>7.4500999999999999</c:v>
                </c:pt>
                <c:pt idx="145">
                  <c:v>7.4218999999999999</c:v>
                </c:pt>
                <c:pt idx="146">
                  <c:v>7.3731</c:v>
                </c:pt>
                <c:pt idx="147">
                  <c:v>7.3120000000000003</c:v>
                </c:pt>
                <c:pt idx="148">
                  <c:v>7.2439</c:v>
                </c:pt>
                <c:pt idx="149">
                  <c:v>7.1718999999999999</c:v>
                </c:pt>
                <c:pt idx="150">
                  <c:v>7.0978000000000003</c:v>
                </c:pt>
                <c:pt idx="151">
                  <c:v>7.4138999999999999</c:v>
                </c:pt>
                <c:pt idx="152">
                  <c:v>7.5716999999999999</c:v>
                </c:pt>
                <c:pt idx="153">
                  <c:v>7.6337000000000002</c:v>
                </c:pt>
                <c:pt idx="154">
                  <c:v>7.6380999999999997</c:v>
                </c:pt>
                <c:pt idx="155">
                  <c:v>7.6078000000000001</c:v>
                </c:pt>
                <c:pt idx="156">
                  <c:v>7.5568999999999997</c:v>
                </c:pt>
                <c:pt idx="157">
                  <c:v>7.4938000000000002</c:v>
                </c:pt>
                <c:pt idx="158">
                  <c:v>7.4237000000000002</c:v>
                </c:pt>
                <c:pt idx="159">
                  <c:v>7.3497000000000003</c:v>
                </c:pt>
                <c:pt idx="160">
                  <c:v>7.2736999999999998</c:v>
                </c:pt>
                <c:pt idx="161">
                  <c:v>7.5879000000000003</c:v>
                </c:pt>
                <c:pt idx="162">
                  <c:v>7.7438000000000002</c:v>
                </c:pt>
                <c:pt idx="163">
                  <c:v>7.8038999999999996</c:v>
                </c:pt>
                <c:pt idx="164">
                  <c:v>7.8064</c:v>
                </c:pt>
                <c:pt idx="165">
                  <c:v>7.7743000000000002</c:v>
                </c:pt>
                <c:pt idx="166">
                  <c:v>7.7215999999999996</c:v>
                </c:pt>
                <c:pt idx="167">
                  <c:v>7.6566999999999998</c:v>
                </c:pt>
                <c:pt idx="168">
                  <c:v>7.5848000000000004</c:v>
                </c:pt>
                <c:pt idx="169">
                  <c:v>7.5091000000000001</c:v>
                </c:pt>
                <c:pt idx="170">
                  <c:v>7.4313000000000002</c:v>
                </c:pt>
                <c:pt idx="171">
                  <c:v>7.7438000000000002</c:v>
                </c:pt>
                <c:pt idx="172">
                  <c:v>7.8978999999999999</c:v>
                </c:pt>
                <c:pt idx="173">
                  <c:v>7.9564000000000004</c:v>
                </c:pt>
                <c:pt idx="174">
                  <c:v>7.9572000000000003</c:v>
                </c:pt>
                <c:pt idx="175">
                  <c:v>7.9234999999999998</c:v>
                </c:pt>
                <c:pt idx="176">
                  <c:v>7.8691000000000004</c:v>
                </c:pt>
                <c:pt idx="177">
                  <c:v>7.8026</c:v>
                </c:pt>
                <c:pt idx="178">
                  <c:v>7.7291999999999996</c:v>
                </c:pt>
                <c:pt idx="179">
                  <c:v>7.6517999999999997</c:v>
                </c:pt>
                <c:pt idx="180">
                  <c:v>7.5724999999999998</c:v>
                </c:pt>
                <c:pt idx="181">
                  <c:v>7.8834</c:v>
                </c:pt>
                <c:pt idx="182">
                  <c:v>8.0359999999999996</c:v>
                </c:pt>
                <c:pt idx="183">
                  <c:v>8.093</c:v>
                </c:pt>
                <c:pt idx="184">
                  <c:v>8.0922999999999998</c:v>
                </c:pt>
                <c:pt idx="185">
                  <c:v>8.0571000000000002</c:v>
                </c:pt>
                <c:pt idx="186">
                  <c:v>8.0013000000000005</c:v>
                </c:pt>
                <c:pt idx="187">
                  <c:v>7.9333</c:v>
                </c:pt>
                <c:pt idx="188">
                  <c:v>7.8583999999999996</c:v>
                </c:pt>
                <c:pt idx="189">
                  <c:v>7.7797000000000001</c:v>
                </c:pt>
                <c:pt idx="190">
                  <c:v>7.6989000000000001</c:v>
                </c:pt>
                <c:pt idx="191">
                  <c:v>8.0084999999999997</c:v>
                </c:pt>
                <c:pt idx="192">
                  <c:v>8.1597000000000008</c:v>
                </c:pt>
                <c:pt idx="193">
                  <c:v>8.2152999999999992</c:v>
                </c:pt>
                <c:pt idx="194">
                  <c:v>8.2133000000000003</c:v>
                </c:pt>
                <c:pt idx="195">
                  <c:v>8.1768000000000001</c:v>
                </c:pt>
                <c:pt idx="196">
                  <c:v>8.1196999999999999</c:v>
                </c:pt>
                <c:pt idx="197">
                  <c:v>8.0503999999999998</c:v>
                </c:pt>
                <c:pt idx="198">
                  <c:v>7.9743000000000004</c:v>
                </c:pt>
                <c:pt idx="199">
                  <c:v>7.8941999999999997</c:v>
                </c:pt>
                <c:pt idx="200">
                  <c:v>7.8121999999999998</c:v>
                </c:pt>
                <c:pt idx="201">
                  <c:v>8.1205999999999996</c:v>
                </c:pt>
                <c:pt idx="202">
                  <c:v>8.2706</c:v>
                </c:pt>
                <c:pt idx="203">
                  <c:v>8.3249999999999993</c:v>
                </c:pt>
                <c:pt idx="204">
                  <c:v>8.3217999999999996</c:v>
                </c:pt>
                <c:pt idx="205">
                  <c:v>8.2840000000000007</c:v>
                </c:pt>
                <c:pt idx="206">
                  <c:v>8.2256999999999998</c:v>
                </c:pt>
                <c:pt idx="207">
                  <c:v>8.1553000000000004</c:v>
                </c:pt>
                <c:pt idx="208">
                  <c:v>8.0779999999999994</c:v>
                </c:pt>
                <c:pt idx="209">
                  <c:v>7.9968000000000004</c:v>
                </c:pt>
                <c:pt idx="210">
                  <c:v>7.9137000000000004</c:v>
                </c:pt>
                <c:pt idx="211">
                  <c:v>8.2210000000000001</c:v>
                </c:pt>
                <c:pt idx="212">
                  <c:v>8.3698999999999995</c:v>
                </c:pt>
                <c:pt idx="213">
                  <c:v>8.4231999999999996</c:v>
                </c:pt>
                <c:pt idx="214">
                  <c:v>8.4189000000000007</c:v>
                </c:pt>
                <c:pt idx="215">
                  <c:v>8.3801000000000005</c:v>
                </c:pt>
                <c:pt idx="216">
                  <c:v>8.3207000000000004</c:v>
                </c:pt>
                <c:pt idx="217">
                  <c:v>8.2492999999999999</c:v>
                </c:pt>
                <c:pt idx="218">
                  <c:v>8.1709999999999994</c:v>
                </c:pt>
                <c:pt idx="219">
                  <c:v>8.0888000000000009</c:v>
                </c:pt>
                <c:pt idx="220">
                  <c:v>8.0046999999999997</c:v>
                </c:pt>
                <c:pt idx="221">
                  <c:v>8.3109000000000002</c:v>
                </c:pt>
                <c:pt idx="222">
                  <c:v>8.4588000000000001</c:v>
                </c:pt>
                <c:pt idx="223">
                  <c:v>8.5111000000000008</c:v>
                </c:pt>
                <c:pt idx="224">
                  <c:v>8.5059000000000005</c:v>
                </c:pt>
                <c:pt idx="225">
                  <c:v>8.4661000000000008</c:v>
                </c:pt>
                <c:pt idx="226">
                  <c:v>8.4057999999999993</c:v>
                </c:pt>
                <c:pt idx="227">
                  <c:v>8.3335000000000008</c:v>
                </c:pt>
                <c:pt idx="228">
                  <c:v>8.2542000000000009</c:v>
                </c:pt>
                <c:pt idx="229">
                  <c:v>8.1710999999999991</c:v>
                </c:pt>
                <c:pt idx="230">
                  <c:v>8.0861000000000001</c:v>
                </c:pt>
                <c:pt idx="231">
                  <c:v>8.3914000000000009</c:v>
                </c:pt>
                <c:pt idx="232">
                  <c:v>8.5385000000000009</c:v>
                </c:pt>
                <c:pt idx="233">
                  <c:v>8.5899000000000001</c:v>
                </c:pt>
                <c:pt idx="234">
                  <c:v>8.5838000000000001</c:v>
                </c:pt>
                <c:pt idx="235">
                  <c:v>8.5432000000000006</c:v>
                </c:pt>
                <c:pt idx="236">
                  <c:v>8.4821000000000009</c:v>
                </c:pt>
                <c:pt idx="237">
                  <c:v>8.4088999999999992</c:v>
                </c:pt>
                <c:pt idx="238">
                  <c:v>8.3287999999999993</c:v>
                </c:pt>
                <c:pt idx="239">
                  <c:v>8.2448999999999995</c:v>
                </c:pt>
                <c:pt idx="240">
                  <c:v>8.1591000000000005</c:v>
                </c:pt>
                <c:pt idx="241">
                  <c:v>8.4635999999999996</c:v>
                </c:pt>
                <c:pt idx="242">
                  <c:v>8.6098999999999997</c:v>
                </c:pt>
                <c:pt idx="243">
                  <c:v>8.6605000000000008</c:v>
                </c:pt>
                <c:pt idx="244">
                  <c:v>8.6537000000000006</c:v>
                </c:pt>
                <c:pt idx="245">
                  <c:v>8.6122999999999994</c:v>
                </c:pt>
                <c:pt idx="246">
                  <c:v>8.5503999999999998</c:v>
                </c:pt>
                <c:pt idx="247">
                  <c:v>8.4764999999999997</c:v>
                </c:pt>
                <c:pt idx="248">
                  <c:v>8.3956</c:v>
                </c:pt>
                <c:pt idx="249">
                  <c:v>8.3109999999999999</c:v>
                </c:pt>
                <c:pt idx="250">
                  <c:v>8.2243999999999993</c:v>
                </c:pt>
                <c:pt idx="251">
                  <c:v>8.5282999999999998</c:v>
                </c:pt>
                <c:pt idx="252">
                  <c:v>8.6738</c:v>
                </c:pt>
                <c:pt idx="253">
                  <c:v>8.7238000000000007</c:v>
                </c:pt>
                <c:pt idx="254">
                  <c:v>8.7162000000000006</c:v>
                </c:pt>
                <c:pt idx="255">
                  <c:v>8.6742000000000008</c:v>
                </c:pt>
                <c:pt idx="256">
                  <c:v>8.6115999999999993</c:v>
                </c:pt>
                <c:pt idx="257">
                  <c:v>8.5370000000000008</c:v>
                </c:pt>
                <c:pt idx="258">
                  <c:v>8.4555000000000007</c:v>
                </c:pt>
                <c:pt idx="259">
                  <c:v>8.3702000000000005</c:v>
                </c:pt>
                <c:pt idx="260">
                  <c:v>8.2829999999999995</c:v>
                </c:pt>
                <c:pt idx="261">
                  <c:v>8.5861999999999998</c:v>
                </c:pt>
                <c:pt idx="262">
                  <c:v>8.7310999999999996</c:v>
                </c:pt>
                <c:pt idx="263">
                  <c:v>8.7804000000000002</c:v>
                </c:pt>
                <c:pt idx="264">
                  <c:v>8.7722999999999995</c:v>
                </c:pt>
                <c:pt idx="265">
                  <c:v>8.7295999999999996</c:v>
                </c:pt>
                <c:pt idx="266">
                  <c:v>8.6663999999999994</c:v>
                </c:pt>
                <c:pt idx="267">
                  <c:v>8.5912000000000006</c:v>
                </c:pt>
                <c:pt idx="268">
                  <c:v>8.5091000000000001</c:v>
                </c:pt>
                <c:pt idx="269">
                  <c:v>8.4231999999999996</c:v>
                </c:pt>
                <c:pt idx="270">
                  <c:v>8.3354999999999997</c:v>
                </c:pt>
                <c:pt idx="271">
                  <c:v>8.6380999999999997</c:v>
                </c:pt>
                <c:pt idx="272">
                  <c:v>8.7824000000000009</c:v>
                </c:pt>
                <c:pt idx="273">
                  <c:v>8.8312000000000008</c:v>
                </c:pt>
                <c:pt idx="274">
                  <c:v>8.8224</c:v>
                </c:pt>
                <c:pt idx="275">
                  <c:v>8.7791999999999994</c:v>
                </c:pt>
                <c:pt idx="276">
                  <c:v>8.7155000000000005</c:v>
                </c:pt>
                <c:pt idx="277">
                  <c:v>8.6397999999999993</c:v>
                </c:pt>
                <c:pt idx="278">
                  <c:v>8.5571000000000002</c:v>
                </c:pt>
                <c:pt idx="279">
                  <c:v>8.4707000000000008</c:v>
                </c:pt>
                <c:pt idx="280">
                  <c:v>8.3825000000000003</c:v>
                </c:pt>
                <c:pt idx="281">
                  <c:v>8.6844999999999999</c:v>
                </c:pt>
                <c:pt idx="282">
                  <c:v>8.8284000000000002</c:v>
                </c:pt>
                <c:pt idx="283">
                  <c:v>8.8766999999999996</c:v>
                </c:pt>
                <c:pt idx="284">
                  <c:v>8.8673999999999999</c:v>
                </c:pt>
                <c:pt idx="285">
                  <c:v>8.8237000000000005</c:v>
                </c:pt>
                <c:pt idx="286">
                  <c:v>8.7594999999999992</c:v>
                </c:pt>
                <c:pt idx="287">
                  <c:v>8.6832999999999991</c:v>
                </c:pt>
                <c:pt idx="288">
                  <c:v>8.6001999999999992</c:v>
                </c:pt>
                <c:pt idx="289">
                  <c:v>8.5132999999999992</c:v>
                </c:pt>
                <c:pt idx="290">
                  <c:v>8.4245000000000001</c:v>
                </c:pt>
                <c:pt idx="291">
                  <c:v>8.7262000000000004</c:v>
                </c:pt>
                <c:pt idx="292">
                  <c:v>8.8696000000000002</c:v>
                </c:pt>
                <c:pt idx="293">
                  <c:v>8.9174000000000007</c:v>
                </c:pt>
                <c:pt idx="294">
                  <c:v>8.9077000000000002</c:v>
                </c:pt>
                <c:pt idx="295">
                  <c:v>8.8635999999999999</c:v>
                </c:pt>
                <c:pt idx="296">
                  <c:v>8.7988999999999997</c:v>
                </c:pt>
                <c:pt idx="297">
                  <c:v>8.7223000000000006</c:v>
                </c:pt>
                <c:pt idx="298">
                  <c:v>8.6387</c:v>
                </c:pt>
                <c:pt idx="299">
                  <c:v>8.5513999999999992</c:v>
                </c:pt>
                <c:pt idx="300">
                  <c:v>8.4623000000000008</c:v>
                </c:pt>
                <c:pt idx="301">
                  <c:v>8.7635000000000005</c:v>
                </c:pt>
                <c:pt idx="302">
                  <c:v>8.9063999999999997</c:v>
                </c:pt>
                <c:pt idx="303">
                  <c:v>8.9539000000000009</c:v>
                </c:pt>
                <c:pt idx="304">
                  <c:v>8.9437999999999995</c:v>
                </c:pt>
                <c:pt idx="305">
                  <c:v>8.8992000000000004</c:v>
                </c:pt>
                <c:pt idx="306">
                  <c:v>8.8341999999999992</c:v>
                </c:pt>
                <c:pt idx="307">
                  <c:v>8.7571999999999992</c:v>
                </c:pt>
                <c:pt idx="308">
                  <c:v>8.6732999999999993</c:v>
                </c:pt>
                <c:pt idx="309">
                  <c:v>8.5855999999999995</c:v>
                </c:pt>
                <c:pt idx="310">
                  <c:v>8.4960000000000004</c:v>
                </c:pt>
                <c:pt idx="311">
                  <c:v>8.7969000000000008</c:v>
                </c:pt>
                <c:pt idx="312">
                  <c:v>8.9395000000000007</c:v>
                </c:pt>
                <c:pt idx="313">
                  <c:v>8.9865999999999993</c:v>
                </c:pt>
                <c:pt idx="314">
                  <c:v>8.9761000000000006</c:v>
                </c:pt>
                <c:pt idx="315">
                  <c:v>8.9312000000000005</c:v>
                </c:pt>
                <c:pt idx="316">
                  <c:v>8.8658000000000001</c:v>
                </c:pt>
                <c:pt idx="317">
                  <c:v>8.7885000000000009</c:v>
                </c:pt>
                <c:pt idx="318">
                  <c:v>8.7042000000000002</c:v>
                </c:pt>
                <c:pt idx="319">
                  <c:v>8.6161999999999992</c:v>
                </c:pt>
                <c:pt idx="320">
                  <c:v>8.5263000000000009</c:v>
                </c:pt>
                <c:pt idx="321">
                  <c:v>8.8268000000000004</c:v>
                </c:pt>
                <c:pt idx="322">
                  <c:v>8.9690999999999992</c:v>
                </c:pt>
                <c:pt idx="323">
                  <c:v>9.0159000000000002</c:v>
                </c:pt>
                <c:pt idx="324">
                  <c:v>9.0051000000000005</c:v>
                </c:pt>
                <c:pt idx="325">
                  <c:v>8.9598999999999993</c:v>
                </c:pt>
                <c:pt idx="326">
                  <c:v>8.8941999999999997</c:v>
                </c:pt>
                <c:pt idx="327">
                  <c:v>8.8164999999999996</c:v>
                </c:pt>
                <c:pt idx="328">
                  <c:v>8.7318999999999996</c:v>
                </c:pt>
                <c:pt idx="329">
                  <c:v>8.6435999999999993</c:v>
                </c:pt>
                <c:pt idx="330">
                  <c:v>8.5533999999999999</c:v>
                </c:pt>
                <c:pt idx="331">
                  <c:v>8.8536000000000001</c:v>
                </c:pt>
                <c:pt idx="332">
                  <c:v>8.9955999999999996</c:v>
                </c:pt>
                <c:pt idx="333">
                  <c:v>9.0420999999999996</c:v>
                </c:pt>
                <c:pt idx="334">
                  <c:v>9.0310000000000006</c:v>
                </c:pt>
                <c:pt idx="335">
                  <c:v>8.9855</c:v>
                </c:pt>
                <c:pt idx="336">
                  <c:v>8.9196000000000009</c:v>
                </c:pt>
                <c:pt idx="337">
                  <c:v>8.8415999999999997</c:v>
                </c:pt>
                <c:pt idx="338">
                  <c:v>8.7567000000000004</c:v>
                </c:pt>
                <c:pt idx="339">
                  <c:v>8.6682000000000006</c:v>
                </c:pt>
                <c:pt idx="340">
                  <c:v>8.5777000000000001</c:v>
                </c:pt>
                <c:pt idx="341">
                  <c:v>8.8777000000000008</c:v>
                </c:pt>
                <c:pt idx="342">
                  <c:v>9.0193999999999992</c:v>
                </c:pt>
                <c:pt idx="343">
                  <c:v>9.0655999999999999</c:v>
                </c:pt>
                <c:pt idx="344">
                  <c:v>9.0542999999999996</c:v>
                </c:pt>
                <c:pt idx="345">
                  <c:v>9.0084999999999997</c:v>
                </c:pt>
                <c:pt idx="346">
                  <c:v>8.9422999999999995</c:v>
                </c:pt>
                <c:pt idx="347">
                  <c:v>8.8641000000000005</c:v>
                </c:pt>
                <c:pt idx="348">
                  <c:v>8.7789999999999999</c:v>
                </c:pt>
                <c:pt idx="349">
                  <c:v>8.6902000000000008</c:v>
                </c:pt>
                <c:pt idx="350">
                  <c:v>8.5995000000000008</c:v>
                </c:pt>
                <c:pt idx="351">
                  <c:v>8.8992000000000004</c:v>
                </c:pt>
                <c:pt idx="352">
                  <c:v>9.0406999999999993</c:v>
                </c:pt>
                <c:pt idx="353">
                  <c:v>9.0866000000000007</c:v>
                </c:pt>
                <c:pt idx="354">
                  <c:v>9.0751000000000008</c:v>
                </c:pt>
                <c:pt idx="355">
                  <c:v>9.0290999999999997</c:v>
                </c:pt>
                <c:pt idx="356">
                  <c:v>8.9626999999999999</c:v>
                </c:pt>
                <c:pt idx="357">
                  <c:v>8.8841999999999999</c:v>
                </c:pt>
                <c:pt idx="358">
                  <c:v>8.7988999999999997</c:v>
                </c:pt>
                <c:pt idx="359">
                  <c:v>8.7098999999999993</c:v>
                </c:pt>
                <c:pt idx="360">
                  <c:v>8.6189999999999998</c:v>
                </c:pt>
                <c:pt idx="361">
                  <c:v>8.9184999999999999</c:v>
                </c:pt>
                <c:pt idx="362">
                  <c:v>9.0596999999999994</c:v>
                </c:pt>
                <c:pt idx="363">
                  <c:v>9.1054999999999993</c:v>
                </c:pt>
                <c:pt idx="364">
                  <c:v>9.0937999999999999</c:v>
                </c:pt>
                <c:pt idx="365">
                  <c:v>9.0475999999999992</c:v>
                </c:pt>
                <c:pt idx="366">
                  <c:v>8.9809000000000001</c:v>
                </c:pt>
                <c:pt idx="367">
                  <c:v>8.9023000000000003</c:v>
                </c:pt>
                <c:pt idx="368">
                  <c:v>8.8168000000000006</c:v>
                </c:pt>
                <c:pt idx="369">
                  <c:v>8.7274999999999991</c:v>
                </c:pt>
                <c:pt idx="370">
                  <c:v>8.6364000000000001</c:v>
                </c:pt>
                <c:pt idx="371">
                  <c:v>8.9357000000000006</c:v>
                </c:pt>
                <c:pt idx="372">
                  <c:v>9.0768000000000004</c:v>
                </c:pt>
                <c:pt idx="373">
                  <c:v>9.1224000000000007</c:v>
                </c:pt>
                <c:pt idx="374">
                  <c:v>9.1105</c:v>
                </c:pt>
                <c:pt idx="375">
                  <c:v>9.0640999999999998</c:v>
                </c:pt>
                <c:pt idx="376">
                  <c:v>8.9972999999999992</c:v>
                </c:pt>
                <c:pt idx="377">
                  <c:v>8.9184000000000001</c:v>
                </c:pt>
                <c:pt idx="378">
                  <c:v>8.8328000000000007</c:v>
                </c:pt>
                <c:pt idx="379">
                  <c:v>8.7432999999999996</c:v>
                </c:pt>
                <c:pt idx="380">
                  <c:v>8.6521000000000008</c:v>
                </c:pt>
                <c:pt idx="381">
                  <c:v>8.9512</c:v>
                </c:pt>
                <c:pt idx="382">
                  <c:v>9.0921000000000003</c:v>
                </c:pt>
                <c:pt idx="383">
                  <c:v>9.1374999999999993</c:v>
                </c:pt>
                <c:pt idx="384">
                  <c:v>9.1254000000000008</c:v>
                </c:pt>
                <c:pt idx="385">
                  <c:v>9.0789000000000009</c:v>
                </c:pt>
                <c:pt idx="386">
                  <c:v>9.0119000000000007</c:v>
                </c:pt>
                <c:pt idx="387">
                  <c:v>8.9329000000000001</c:v>
                </c:pt>
                <c:pt idx="388">
                  <c:v>8.8470999999999993</c:v>
                </c:pt>
                <c:pt idx="389">
                  <c:v>8.7575000000000003</c:v>
                </c:pt>
                <c:pt idx="390">
                  <c:v>8.6661000000000001</c:v>
                </c:pt>
                <c:pt idx="391">
                  <c:v>8.9650999999999996</c:v>
                </c:pt>
                <c:pt idx="392">
                  <c:v>9.1058000000000003</c:v>
                </c:pt>
                <c:pt idx="393">
                  <c:v>9.1510999999999996</c:v>
                </c:pt>
                <c:pt idx="394">
                  <c:v>9.1387999999999998</c:v>
                </c:pt>
                <c:pt idx="395">
                  <c:v>9.0922000000000001</c:v>
                </c:pt>
                <c:pt idx="396">
                  <c:v>9.0250000000000004</c:v>
                </c:pt>
                <c:pt idx="397">
                  <c:v>8.9459</c:v>
                </c:pt>
                <c:pt idx="398">
                  <c:v>8.8598999999999997</c:v>
                </c:pt>
                <c:pt idx="399">
                  <c:v>8.7702000000000009</c:v>
                </c:pt>
                <c:pt idx="400">
                  <c:v>8.6785999999999994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3D-4874-B912-C865DF3D0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71936"/>
        <c:axId val="100473856"/>
      </c:scatterChart>
      <c:valAx>
        <c:axId val="100471936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latin typeface="Helvetica" panose="020B0604020202020204" pitchFamily="34" charset="0"/>
                    <a:ea typeface="Arial"/>
                    <a:cs typeface="Helvetica" panose="020B0604020202020204" pitchFamily="34" charset="0"/>
                  </a:defRPr>
                </a:pPr>
                <a:r>
                  <a:rPr lang="en-US" sz="1400" b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Daily Doses</a:t>
                </a:r>
                <a:endParaRPr lang="en-US" b="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c:rich>
          </c:tx>
          <c:layout/>
          <c:overlay val="0"/>
          <c:spPr>
            <a:effectLst/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  <a:tailEnd type="arrow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0473856"/>
        <c:crosses val="autoZero"/>
        <c:crossBetween val="midCat"/>
      </c:valAx>
      <c:valAx>
        <c:axId val="10047385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one"/>
        <c:spPr>
          <a:ln w="25400">
            <a:solidFill>
              <a:schemeClr val="tx1"/>
            </a:solidFill>
            <a:tailEnd type="arrow"/>
          </a:ln>
        </c:spPr>
        <c:crossAx val="1004719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04991197145946E-2"/>
          <c:y val="7.9638805141132737E-2"/>
          <c:w val="0.92897638788141279"/>
          <c:h val="0.75803029806301547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plus"/>
            <c:size val="6"/>
            <c:spPr>
              <a:noFill/>
              <a:ln>
                <a:noFill/>
              </a:ln>
            </c:spPr>
          </c:marker>
          <c:trendline>
            <c:spPr>
              <a:ln w="22225"/>
            </c:spPr>
            <c:trendlineType val="movingAvg"/>
            <c:period val="2"/>
            <c:dispRSqr val="0"/>
            <c:dispEq val="0"/>
          </c:trendline>
          <c:xVal>
            <c:numRef>
              <c:f>IMPORT!$B$2:$B$402</c:f>
              <c:numCache>
                <c:formatCode>0.00</c:formatCode>
                <c:ptCount val="4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</c:numCache>
            </c:numRef>
          </c:xVal>
          <c:yVal>
            <c:numRef>
              <c:f>IMPORT!$E$2:$E$402</c:f>
              <c:numCache>
                <c:formatCode>0.00</c:formatCode>
                <c:ptCount val="401"/>
                <c:pt idx="0">
                  <c:v>0</c:v>
                </c:pt>
                <c:pt idx="1">
                  <c:v>0.39112999999999998</c:v>
                </c:pt>
                <c:pt idx="2">
                  <c:v>0.62409000000000003</c:v>
                </c:pt>
                <c:pt idx="3">
                  <c:v>0.76114999999999999</c:v>
                </c:pt>
                <c:pt idx="4">
                  <c:v>0.84009999999999996</c:v>
                </c:pt>
                <c:pt idx="5">
                  <c:v>0.88383999999999996</c:v>
                </c:pt>
                <c:pt idx="6">
                  <c:v>0.90627999999999997</c:v>
                </c:pt>
                <c:pt idx="7">
                  <c:v>0.91583999999999999</c:v>
                </c:pt>
                <c:pt idx="8">
                  <c:v>0.91762999999999995</c:v>
                </c:pt>
                <c:pt idx="9">
                  <c:v>0.91476000000000002</c:v>
                </c:pt>
                <c:pt idx="10">
                  <c:v>0.90910000000000002</c:v>
                </c:pt>
                <c:pt idx="11">
                  <c:v>1.2928999999999999</c:v>
                </c:pt>
                <c:pt idx="12">
                  <c:v>1.5176000000000001</c:v>
                </c:pt>
                <c:pt idx="13">
                  <c:v>1.6458999999999999</c:v>
                </c:pt>
                <c:pt idx="14">
                  <c:v>1.7157</c:v>
                </c:pt>
                <c:pt idx="15">
                  <c:v>1.7502</c:v>
                </c:pt>
                <c:pt idx="16">
                  <c:v>1.7634000000000001</c:v>
                </c:pt>
                <c:pt idx="17">
                  <c:v>1.7637</c:v>
                </c:pt>
                <c:pt idx="18">
                  <c:v>1.7563</c:v>
                </c:pt>
                <c:pt idx="19">
                  <c:v>1.7443</c:v>
                </c:pt>
                <c:pt idx="20">
                  <c:v>1.7296</c:v>
                </c:pt>
                <c:pt idx="21">
                  <c:v>2.1044999999999998</c:v>
                </c:pt>
                <c:pt idx="22">
                  <c:v>2.3203</c:v>
                </c:pt>
                <c:pt idx="23">
                  <c:v>2.4398</c:v>
                </c:pt>
                <c:pt idx="24">
                  <c:v>2.5009999999999999</c:v>
                </c:pt>
                <c:pt idx="25">
                  <c:v>2.5268999999999999</c:v>
                </c:pt>
                <c:pt idx="26">
                  <c:v>2.5316000000000001</c:v>
                </c:pt>
                <c:pt idx="27">
                  <c:v>2.5234999999999999</c:v>
                </c:pt>
                <c:pt idx="28">
                  <c:v>2.5078</c:v>
                </c:pt>
                <c:pt idx="29">
                  <c:v>2.4876</c:v>
                </c:pt>
                <c:pt idx="30">
                  <c:v>2.4647000000000001</c:v>
                </c:pt>
                <c:pt idx="31">
                  <c:v>2.8315000000000001</c:v>
                </c:pt>
                <c:pt idx="32">
                  <c:v>3.0394000000000001</c:v>
                </c:pt>
                <c:pt idx="33">
                  <c:v>3.1509999999999998</c:v>
                </c:pt>
                <c:pt idx="34">
                  <c:v>3.2044000000000001</c:v>
                </c:pt>
                <c:pt idx="35">
                  <c:v>3.2227000000000001</c:v>
                </c:pt>
                <c:pt idx="36">
                  <c:v>3.2197</c:v>
                </c:pt>
                <c:pt idx="37">
                  <c:v>3.2040999999999999</c:v>
                </c:pt>
                <c:pt idx="38">
                  <c:v>3.1808999999999998</c:v>
                </c:pt>
                <c:pt idx="39">
                  <c:v>3.1534</c:v>
                </c:pt>
                <c:pt idx="40">
                  <c:v>3.1232000000000002</c:v>
                </c:pt>
                <c:pt idx="41">
                  <c:v>3.4828999999999999</c:v>
                </c:pt>
                <c:pt idx="42">
                  <c:v>3.6836000000000002</c:v>
                </c:pt>
                <c:pt idx="43">
                  <c:v>3.7881999999999998</c:v>
                </c:pt>
                <c:pt idx="44">
                  <c:v>3.8346</c:v>
                </c:pt>
                <c:pt idx="45">
                  <c:v>3.8458999999999999</c:v>
                </c:pt>
                <c:pt idx="46">
                  <c:v>3.8361999999999998</c:v>
                </c:pt>
                <c:pt idx="47">
                  <c:v>3.8138000000000001</c:v>
                </c:pt>
                <c:pt idx="48">
                  <c:v>3.7839999999999998</c:v>
                </c:pt>
                <c:pt idx="49">
                  <c:v>3.7498</c:v>
                </c:pt>
                <c:pt idx="50">
                  <c:v>3.7132000000000001</c:v>
                </c:pt>
                <c:pt idx="51">
                  <c:v>4.0663</c:v>
                </c:pt>
                <c:pt idx="52">
                  <c:v>4.2606999999999999</c:v>
                </c:pt>
                <c:pt idx="53">
                  <c:v>4.359</c:v>
                </c:pt>
                <c:pt idx="54">
                  <c:v>4.3990999999999998</c:v>
                </c:pt>
                <c:pt idx="55">
                  <c:v>4.4043000000000001</c:v>
                </c:pt>
                <c:pt idx="56">
                  <c:v>4.3883999999999999</c:v>
                </c:pt>
                <c:pt idx="57">
                  <c:v>4.3600000000000003</c:v>
                </c:pt>
                <c:pt idx="58">
                  <c:v>4.3242000000000003</c:v>
                </c:pt>
                <c:pt idx="59">
                  <c:v>4.2840999999999996</c:v>
                </c:pt>
                <c:pt idx="60">
                  <c:v>4.2416</c:v>
                </c:pt>
                <c:pt idx="61">
                  <c:v>4.5890000000000004</c:v>
                </c:pt>
                <c:pt idx="62">
                  <c:v>4.7777000000000003</c:v>
                </c:pt>
                <c:pt idx="63">
                  <c:v>4.8703000000000003</c:v>
                </c:pt>
                <c:pt idx="64">
                  <c:v>4.9048999999999996</c:v>
                </c:pt>
                <c:pt idx="65">
                  <c:v>4.9044999999999996</c:v>
                </c:pt>
                <c:pt idx="66">
                  <c:v>4.8832000000000004</c:v>
                </c:pt>
                <c:pt idx="67">
                  <c:v>4.8494000000000002</c:v>
                </c:pt>
                <c:pt idx="68">
                  <c:v>4.8082000000000003</c:v>
                </c:pt>
                <c:pt idx="69">
                  <c:v>4.7628000000000004</c:v>
                </c:pt>
                <c:pt idx="70">
                  <c:v>4.7150999999999996</c:v>
                </c:pt>
                <c:pt idx="71">
                  <c:v>5.0572999999999997</c:v>
                </c:pt>
                <c:pt idx="72">
                  <c:v>5.2408000000000001</c:v>
                </c:pt>
                <c:pt idx="73">
                  <c:v>5.3282999999999996</c:v>
                </c:pt>
                <c:pt idx="74">
                  <c:v>5.3578999999999999</c:v>
                </c:pt>
                <c:pt idx="75">
                  <c:v>5.3525999999999998</c:v>
                </c:pt>
                <c:pt idx="76">
                  <c:v>5.3263999999999996</c:v>
                </c:pt>
                <c:pt idx="77">
                  <c:v>5.2877000000000001</c:v>
                </c:pt>
                <c:pt idx="78">
                  <c:v>5.2416999999999998</c:v>
                </c:pt>
                <c:pt idx="79">
                  <c:v>5.1916000000000002</c:v>
                </c:pt>
                <c:pt idx="80">
                  <c:v>5.1391999999999998</c:v>
                </c:pt>
                <c:pt idx="81">
                  <c:v>5.4767999999999999</c:v>
                </c:pt>
                <c:pt idx="82">
                  <c:v>5.6557000000000004</c:v>
                </c:pt>
                <c:pt idx="83">
                  <c:v>5.7386999999999997</c:v>
                </c:pt>
                <c:pt idx="84">
                  <c:v>5.7637999999999998</c:v>
                </c:pt>
                <c:pt idx="85">
                  <c:v>5.7539999999999996</c:v>
                </c:pt>
                <c:pt idx="86">
                  <c:v>5.7233999999999998</c:v>
                </c:pt>
                <c:pt idx="87">
                  <c:v>5.6803999999999997</c:v>
                </c:pt>
                <c:pt idx="88">
                  <c:v>5.6300999999999997</c:v>
                </c:pt>
                <c:pt idx="89">
                  <c:v>5.5757000000000003</c:v>
                </c:pt>
                <c:pt idx="90">
                  <c:v>5.5190999999999999</c:v>
                </c:pt>
                <c:pt idx="91">
                  <c:v>5.4614000000000003</c:v>
                </c:pt>
                <c:pt idx="92">
                  <c:v>5.4032999999999998</c:v>
                </c:pt>
                <c:pt idx="93">
                  <c:v>5.3451000000000004</c:v>
                </c:pt>
                <c:pt idx="94">
                  <c:v>5.2872000000000003</c:v>
                </c:pt>
                <c:pt idx="95">
                  <c:v>5.2298</c:v>
                </c:pt>
                <c:pt idx="96">
                  <c:v>5.1727999999999996</c:v>
                </c:pt>
                <c:pt idx="97">
                  <c:v>5.1162999999999998</c:v>
                </c:pt>
                <c:pt idx="98">
                  <c:v>5.0603999999999996</c:v>
                </c:pt>
                <c:pt idx="99">
                  <c:v>5.0050999999999997</c:v>
                </c:pt>
                <c:pt idx="100">
                  <c:v>4.9504000000000001</c:v>
                </c:pt>
                <c:pt idx="101">
                  <c:v>4.8962000000000003</c:v>
                </c:pt>
                <c:pt idx="102">
                  <c:v>4.8426999999999998</c:v>
                </c:pt>
                <c:pt idx="103">
                  <c:v>4.7896999999999998</c:v>
                </c:pt>
                <c:pt idx="104">
                  <c:v>4.7373000000000003</c:v>
                </c:pt>
                <c:pt idx="105">
                  <c:v>4.6855000000000002</c:v>
                </c:pt>
                <c:pt idx="106">
                  <c:v>4.6342999999999996</c:v>
                </c:pt>
                <c:pt idx="107">
                  <c:v>4.5835999999999997</c:v>
                </c:pt>
                <c:pt idx="108">
                  <c:v>4.5334000000000003</c:v>
                </c:pt>
                <c:pt idx="109">
                  <c:v>4.4837999999999996</c:v>
                </c:pt>
                <c:pt idx="110">
                  <c:v>4.4348000000000001</c:v>
                </c:pt>
                <c:pt idx="111">
                  <c:v>4.3863000000000003</c:v>
                </c:pt>
                <c:pt idx="112">
                  <c:v>4.3383000000000003</c:v>
                </c:pt>
                <c:pt idx="113">
                  <c:v>4.2907999999999999</c:v>
                </c:pt>
                <c:pt idx="114">
                  <c:v>4.2439</c:v>
                </c:pt>
                <c:pt idx="115">
                  <c:v>4.1974</c:v>
                </c:pt>
                <c:pt idx="116">
                  <c:v>4.1515000000000004</c:v>
                </c:pt>
                <c:pt idx="117">
                  <c:v>4.1060999999999996</c:v>
                </c:pt>
                <c:pt idx="118">
                  <c:v>4.0612000000000004</c:v>
                </c:pt>
                <c:pt idx="119">
                  <c:v>4.0167999999999999</c:v>
                </c:pt>
                <c:pt idx="120">
                  <c:v>3.9727999999999999</c:v>
                </c:pt>
                <c:pt idx="121">
                  <c:v>3.9293999999999998</c:v>
                </c:pt>
                <c:pt idx="122">
                  <c:v>3.8864000000000001</c:v>
                </c:pt>
                <c:pt idx="123">
                  <c:v>3.8439000000000001</c:v>
                </c:pt>
                <c:pt idx="124">
                  <c:v>3.8018000000000001</c:v>
                </c:pt>
                <c:pt idx="125">
                  <c:v>3.7602000000000002</c:v>
                </c:pt>
                <c:pt idx="126">
                  <c:v>3.7191000000000001</c:v>
                </c:pt>
                <c:pt idx="127">
                  <c:v>3.6783999999999999</c:v>
                </c:pt>
                <c:pt idx="128">
                  <c:v>3.6381000000000001</c:v>
                </c:pt>
                <c:pt idx="129">
                  <c:v>3.5983000000000001</c:v>
                </c:pt>
                <c:pt idx="130">
                  <c:v>3.5590000000000002</c:v>
                </c:pt>
                <c:pt idx="131">
                  <c:v>3.52</c:v>
                </c:pt>
                <c:pt idx="132">
                  <c:v>3.4815</c:v>
                </c:pt>
                <c:pt idx="133">
                  <c:v>3.4434999999999998</c:v>
                </c:pt>
                <c:pt idx="134">
                  <c:v>3.4058000000000002</c:v>
                </c:pt>
                <c:pt idx="135">
                  <c:v>3.3685</c:v>
                </c:pt>
                <c:pt idx="136">
                  <c:v>3.3317000000000001</c:v>
                </c:pt>
                <c:pt idx="137">
                  <c:v>3.2951999999999999</c:v>
                </c:pt>
                <c:pt idx="138">
                  <c:v>3.2591999999999999</c:v>
                </c:pt>
                <c:pt idx="139">
                  <c:v>3.2235</c:v>
                </c:pt>
                <c:pt idx="140">
                  <c:v>3.1882999999999999</c:v>
                </c:pt>
                <c:pt idx="141">
                  <c:v>3.1534</c:v>
                </c:pt>
                <c:pt idx="142">
                  <c:v>3.1189</c:v>
                </c:pt>
                <c:pt idx="143">
                  <c:v>3.0848</c:v>
                </c:pt>
                <c:pt idx="144">
                  <c:v>3.0510000000000002</c:v>
                </c:pt>
                <c:pt idx="145">
                  <c:v>3.0175999999999998</c:v>
                </c:pt>
                <c:pt idx="146">
                  <c:v>2.9845999999999999</c:v>
                </c:pt>
                <c:pt idx="147">
                  <c:v>2.952</c:v>
                </c:pt>
                <c:pt idx="148">
                  <c:v>2.9197000000000002</c:v>
                </c:pt>
                <c:pt idx="149">
                  <c:v>2.8877000000000002</c:v>
                </c:pt>
                <c:pt idx="150">
                  <c:v>2.8561999999999999</c:v>
                </c:pt>
                <c:pt idx="151">
                  <c:v>2.8249</c:v>
                </c:pt>
                <c:pt idx="152">
                  <c:v>2.794</c:v>
                </c:pt>
                <c:pt idx="153">
                  <c:v>2.7633999999999999</c:v>
                </c:pt>
                <c:pt idx="154">
                  <c:v>2.7332000000000001</c:v>
                </c:pt>
                <c:pt idx="155">
                  <c:v>2.7033</c:v>
                </c:pt>
                <c:pt idx="156">
                  <c:v>2.6737000000000002</c:v>
                </c:pt>
                <c:pt idx="157">
                  <c:v>2.6444999999999999</c:v>
                </c:pt>
                <c:pt idx="158">
                  <c:v>2.6156000000000001</c:v>
                </c:pt>
                <c:pt idx="159">
                  <c:v>2.5869</c:v>
                </c:pt>
                <c:pt idx="160">
                  <c:v>2.5586000000000002</c:v>
                </c:pt>
                <c:pt idx="161">
                  <c:v>2.5306000000000002</c:v>
                </c:pt>
                <c:pt idx="162">
                  <c:v>2.5030000000000001</c:v>
                </c:pt>
                <c:pt idx="163">
                  <c:v>2.4756</c:v>
                </c:pt>
                <c:pt idx="164">
                  <c:v>2.4485000000000001</c:v>
                </c:pt>
                <c:pt idx="165">
                  <c:v>2.4217</c:v>
                </c:pt>
                <c:pt idx="166">
                  <c:v>2.3952</c:v>
                </c:pt>
                <c:pt idx="167">
                  <c:v>2.3690000000000002</c:v>
                </c:pt>
                <c:pt idx="168">
                  <c:v>2.3431000000000002</c:v>
                </c:pt>
                <c:pt idx="169">
                  <c:v>2.3174999999999999</c:v>
                </c:pt>
                <c:pt idx="170">
                  <c:v>2.2921</c:v>
                </c:pt>
                <c:pt idx="171">
                  <c:v>2.2669999999999999</c:v>
                </c:pt>
                <c:pt idx="172">
                  <c:v>2.2422</c:v>
                </c:pt>
                <c:pt idx="173">
                  <c:v>2.2176999999999998</c:v>
                </c:pt>
                <c:pt idx="174">
                  <c:v>2.1934</c:v>
                </c:pt>
                <c:pt idx="175">
                  <c:v>2.1695000000000002</c:v>
                </c:pt>
                <c:pt idx="176">
                  <c:v>2.1457000000000002</c:v>
                </c:pt>
                <c:pt idx="177">
                  <c:v>2.1221999999999999</c:v>
                </c:pt>
                <c:pt idx="178">
                  <c:v>2.0990000000000002</c:v>
                </c:pt>
                <c:pt idx="179">
                  <c:v>2.0760999999999998</c:v>
                </c:pt>
                <c:pt idx="180">
                  <c:v>2.0533999999999999</c:v>
                </c:pt>
                <c:pt idx="181">
                  <c:v>2.0308999999999999</c:v>
                </c:pt>
                <c:pt idx="182">
                  <c:v>2.0087000000000002</c:v>
                </c:pt>
                <c:pt idx="183">
                  <c:v>1.9866999999999999</c:v>
                </c:pt>
                <c:pt idx="184">
                  <c:v>1.9650000000000001</c:v>
                </c:pt>
                <c:pt idx="185">
                  <c:v>1.9435</c:v>
                </c:pt>
                <c:pt idx="186">
                  <c:v>1.9221999999999999</c:v>
                </c:pt>
                <c:pt idx="187">
                  <c:v>1.9012</c:v>
                </c:pt>
                <c:pt idx="188">
                  <c:v>1.8804000000000001</c:v>
                </c:pt>
                <c:pt idx="189">
                  <c:v>1.8597999999999999</c:v>
                </c:pt>
                <c:pt idx="190">
                  <c:v>1.8394999999999999</c:v>
                </c:pt>
                <c:pt idx="191">
                  <c:v>1.8192999999999999</c:v>
                </c:pt>
                <c:pt idx="192">
                  <c:v>1.7994000000000001</c:v>
                </c:pt>
                <c:pt idx="193">
                  <c:v>1.7798</c:v>
                </c:pt>
                <c:pt idx="194">
                  <c:v>1.7603</c:v>
                </c:pt>
                <c:pt idx="195">
                  <c:v>1.7410000000000001</c:v>
                </c:pt>
                <c:pt idx="196">
                  <c:v>1.722</c:v>
                </c:pt>
                <c:pt idx="197">
                  <c:v>1.7031000000000001</c:v>
                </c:pt>
                <c:pt idx="198">
                  <c:v>1.6845000000000001</c:v>
                </c:pt>
                <c:pt idx="199">
                  <c:v>1.6660999999999999</c:v>
                </c:pt>
                <c:pt idx="200">
                  <c:v>1.6478999999999999</c:v>
                </c:pt>
                <c:pt idx="201">
                  <c:v>1.6297999999999999</c:v>
                </c:pt>
                <c:pt idx="202">
                  <c:v>1.6120000000000001</c:v>
                </c:pt>
                <c:pt idx="203">
                  <c:v>1.5944</c:v>
                </c:pt>
                <c:pt idx="204">
                  <c:v>1.5769</c:v>
                </c:pt>
                <c:pt idx="205">
                  <c:v>1.5597000000000001</c:v>
                </c:pt>
                <c:pt idx="206">
                  <c:v>1.5426</c:v>
                </c:pt>
                <c:pt idx="207">
                  <c:v>1.5257000000000001</c:v>
                </c:pt>
                <c:pt idx="208">
                  <c:v>1.5089999999999999</c:v>
                </c:pt>
                <c:pt idx="209">
                  <c:v>1.4924999999999999</c:v>
                </c:pt>
                <c:pt idx="210">
                  <c:v>1.4762</c:v>
                </c:pt>
                <c:pt idx="211">
                  <c:v>1.4601</c:v>
                </c:pt>
                <c:pt idx="212">
                  <c:v>1.4440999999999999</c:v>
                </c:pt>
                <c:pt idx="213">
                  <c:v>1.4282999999999999</c:v>
                </c:pt>
                <c:pt idx="214">
                  <c:v>1.4127000000000001</c:v>
                </c:pt>
                <c:pt idx="215">
                  <c:v>1.3972</c:v>
                </c:pt>
                <c:pt idx="216">
                  <c:v>1.3818999999999999</c:v>
                </c:pt>
                <c:pt idx="217">
                  <c:v>1.3668</c:v>
                </c:pt>
                <c:pt idx="218">
                  <c:v>1.3519000000000001</c:v>
                </c:pt>
                <c:pt idx="219">
                  <c:v>1.3371</c:v>
                </c:pt>
                <c:pt idx="220">
                  <c:v>1.3224</c:v>
                </c:pt>
                <c:pt idx="221">
                  <c:v>1.3080000000000001</c:v>
                </c:pt>
                <c:pt idx="222">
                  <c:v>1.2937000000000001</c:v>
                </c:pt>
                <c:pt idx="223">
                  <c:v>1.2795000000000001</c:v>
                </c:pt>
                <c:pt idx="224">
                  <c:v>1.2655000000000001</c:v>
                </c:pt>
                <c:pt idx="225">
                  <c:v>1.2517</c:v>
                </c:pt>
                <c:pt idx="226">
                  <c:v>1.238</c:v>
                </c:pt>
                <c:pt idx="227">
                  <c:v>1.2243999999999999</c:v>
                </c:pt>
                <c:pt idx="228">
                  <c:v>1.2110000000000001</c:v>
                </c:pt>
                <c:pt idx="229">
                  <c:v>1.1978</c:v>
                </c:pt>
                <c:pt idx="230">
                  <c:v>1.1847000000000001</c:v>
                </c:pt>
                <c:pt idx="231">
                  <c:v>1.1717</c:v>
                </c:pt>
                <c:pt idx="232">
                  <c:v>1.1589</c:v>
                </c:pt>
                <c:pt idx="233">
                  <c:v>1.1462000000000001</c:v>
                </c:pt>
                <c:pt idx="234">
                  <c:v>1.1336999999999999</c:v>
                </c:pt>
                <c:pt idx="235">
                  <c:v>1.1213</c:v>
                </c:pt>
                <c:pt idx="236">
                  <c:v>1.109</c:v>
                </c:pt>
                <c:pt idx="237">
                  <c:v>1.0969</c:v>
                </c:pt>
                <c:pt idx="238">
                  <c:v>1.0849</c:v>
                </c:pt>
                <c:pt idx="239">
                  <c:v>1.073</c:v>
                </c:pt>
                <c:pt idx="240">
                  <c:v>1.0612999999999999</c:v>
                </c:pt>
                <c:pt idx="241">
                  <c:v>1.4408000000000001</c:v>
                </c:pt>
                <c:pt idx="242">
                  <c:v>1.6623000000000001</c:v>
                </c:pt>
                <c:pt idx="243">
                  <c:v>1.788</c:v>
                </c:pt>
                <c:pt idx="244">
                  <c:v>1.8556999999999999</c:v>
                </c:pt>
                <c:pt idx="245">
                  <c:v>1.8883000000000001</c:v>
                </c:pt>
                <c:pt idx="246">
                  <c:v>1.8997999999999999</c:v>
                </c:pt>
                <c:pt idx="247">
                  <c:v>1.8985000000000001</c:v>
                </c:pt>
                <c:pt idx="248">
                  <c:v>1.8895</c:v>
                </c:pt>
                <c:pt idx="249">
                  <c:v>1.8759999999999999</c:v>
                </c:pt>
                <c:pt idx="250">
                  <c:v>1.8597999999999999</c:v>
                </c:pt>
                <c:pt idx="251">
                  <c:v>2.2332999999999998</c:v>
                </c:pt>
                <c:pt idx="252">
                  <c:v>2.4477000000000002</c:v>
                </c:pt>
                <c:pt idx="253">
                  <c:v>2.5657000000000001</c:v>
                </c:pt>
                <c:pt idx="254">
                  <c:v>2.6255000000000002</c:v>
                </c:pt>
                <c:pt idx="255">
                  <c:v>2.6501000000000001</c:v>
                </c:pt>
                <c:pt idx="256">
                  <c:v>2.6534</c:v>
                </c:pt>
                <c:pt idx="257">
                  <c:v>2.6440000000000001</c:v>
                </c:pt>
                <c:pt idx="258">
                  <c:v>2.6269999999999998</c:v>
                </c:pt>
                <c:pt idx="259">
                  <c:v>2.6053999999999999</c:v>
                </c:pt>
                <c:pt idx="260">
                  <c:v>2.5813000000000001</c:v>
                </c:pt>
                <c:pt idx="261">
                  <c:v>2.9468999999999999</c:v>
                </c:pt>
                <c:pt idx="262">
                  <c:v>3.1535000000000002</c:v>
                </c:pt>
                <c:pt idx="263">
                  <c:v>3.2637999999999998</c:v>
                </c:pt>
                <c:pt idx="264">
                  <c:v>3.3159999999999998</c:v>
                </c:pt>
                <c:pt idx="265">
                  <c:v>3.3330000000000002</c:v>
                </c:pt>
                <c:pt idx="266">
                  <c:v>3.3289</c:v>
                </c:pt>
                <c:pt idx="267">
                  <c:v>3.3121</c:v>
                </c:pt>
                <c:pt idx="268">
                  <c:v>3.2877000000000001</c:v>
                </c:pt>
                <c:pt idx="269">
                  <c:v>3.2589999999999999</c:v>
                </c:pt>
                <c:pt idx="270">
                  <c:v>3.2277</c:v>
                </c:pt>
                <c:pt idx="271">
                  <c:v>3.5861999999999998</c:v>
                </c:pt>
                <c:pt idx="272">
                  <c:v>3.7858000000000001</c:v>
                </c:pt>
                <c:pt idx="273">
                  <c:v>3.8892000000000002</c:v>
                </c:pt>
                <c:pt idx="274">
                  <c:v>3.9346000000000001</c:v>
                </c:pt>
                <c:pt idx="275">
                  <c:v>3.9447999999999999</c:v>
                </c:pt>
                <c:pt idx="276">
                  <c:v>3.9340000000000002</c:v>
                </c:pt>
                <c:pt idx="277">
                  <c:v>3.9104999999999999</c:v>
                </c:pt>
                <c:pt idx="278">
                  <c:v>3.8797000000000001</c:v>
                </c:pt>
                <c:pt idx="279">
                  <c:v>3.8443999999999998</c:v>
                </c:pt>
                <c:pt idx="280">
                  <c:v>3.8067000000000002</c:v>
                </c:pt>
                <c:pt idx="281">
                  <c:v>4.1589</c:v>
                </c:pt>
                <c:pt idx="282">
                  <c:v>4.3521999999999998</c:v>
                </c:pt>
                <c:pt idx="283">
                  <c:v>4.4494999999999996</c:v>
                </c:pt>
                <c:pt idx="284">
                  <c:v>4.4886999999999997</c:v>
                </c:pt>
                <c:pt idx="285">
                  <c:v>4.4928999999999997</c:v>
                </c:pt>
                <c:pt idx="286">
                  <c:v>4.476</c:v>
                </c:pt>
                <c:pt idx="287">
                  <c:v>4.4466999999999999</c:v>
                </c:pt>
                <c:pt idx="288">
                  <c:v>4.4099000000000004</c:v>
                </c:pt>
                <c:pt idx="289">
                  <c:v>4.3689</c:v>
                </c:pt>
                <c:pt idx="290">
                  <c:v>4.3254999999999999</c:v>
                </c:pt>
                <c:pt idx="291">
                  <c:v>4.6718999999999999</c:v>
                </c:pt>
                <c:pt idx="292">
                  <c:v>4.8597000000000001</c:v>
                </c:pt>
                <c:pt idx="293">
                  <c:v>4.9513999999999996</c:v>
                </c:pt>
                <c:pt idx="294">
                  <c:v>4.9851000000000001</c:v>
                </c:pt>
                <c:pt idx="295">
                  <c:v>4.9837999999999996</c:v>
                </c:pt>
                <c:pt idx="296">
                  <c:v>4.9615999999999998</c:v>
                </c:pt>
                <c:pt idx="297">
                  <c:v>4.9269999999999996</c:v>
                </c:pt>
                <c:pt idx="298">
                  <c:v>4.8849999999999998</c:v>
                </c:pt>
                <c:pt idx="299">
                  <c:v>4.8387000000000002</c:v>
                </c:pt>
                <c:pt idx="300">
                  <c:v>4.7901999999999996</c:v>
                </c:pt>
                <c:pt idx="301">
                  <c:v>5.1315999999999997</c:v>
                </c:pt>
                <c:pt idx="302">
                  <c:v>5.3143000000000002</c:v>
                </c:pt>
                <c:pt idx="303">
                  <c:v>5.4009999999999998</c:v>
                </c:pt>
                <c:pt idx="304">
                  <c:v>5.4298000000000002</c:v>
                </c:pt>
                <c:pt idx="305">
                  <c:v>5.4237000000000002</c:v>
                </c:pt>
                <c:pt idx="306">
                  <c:v>5.3967000000000001</c:v>
                </c:pt>
                <c:pt idx="307">
                  <c:v>5.3571999999999997</c:v>
                </c:pt>
                <c:pt idx="308">
                  <c:v>5.3105000000000002</c:v>
                </c:pt>
                <c:pt idx="309">
                  <c:v>5.2595999999999998</c:v>
                </c:pt>
                <c:pt idx="310">
                  <c:v>5.2065000000000001</c:v>
                </c:pt>
                <c:pt idx="311">
                  <c:v>5.5433000000000003</c:v>
                </c:pt>
                <c:pt idx="312">
                  <c:v>5.7214999999999998</c:v>
                </c:pt>
                <c:pt idx="313">
                  <c:v>5.8037999999999998</c:v>
                </c:pt>
                <c:pt idx="314">
                  <c:v>5.8281000000000001</c:v>
                </c:pt>
                <c:pt idx="315">
                  <c:v>5.8177000000000003</c:v>
                </c:pt>
                <c:pt idx="316">
                  <c:v>5.7864000000000004</c:v>
                </c:pt>
                <c:pt idx="317">
                  <c:v>5.7427000000000001</c:v>
                </c:pt>
                <c:pt idx="318">
                  <c:v>5.6917</c:v>
                </c:pt>
                <c:pt idx="319">
                  <c:v>5.6367000000000003</c:v>
                </c:pt>
                <c:pt idx="320">
                  <c:v>5.5793999999999997</c:v>
                </c:pt>
                <c:pt idx="321">
                  <c:v>5.9120999999999997</c:v>
                </c:pt>
                <c:pt idx="322">
                  <c:v>6.0862999999999996</c:v>
                </c:pt>
                <c:pt idx="323">
                  <c:v>6.1646000000000001</c:v>
                </c:pt>
                <c:pt idx="324">
                  <c:v>6.1849999999999996</c:v>
                </c:pt>
                <c:pt idx="325">
                  <c:v>6.1706000000000003</c:v>
                </c:pt>
                <c:pt idx="326">
                  <c:v>6.1355000000000004</c:v>
                </c:pt>
                <c:pt idx="327">
                  <c:v>6.0880000000000001</c:v>
                </c:pt>
                <c:pt idx="328">
                  <c:v>6.0331999999999999</c:v>
                </c:pt>
                <c:pt idx="329">
                  <c:v>5.9744999999999999</c:v>
                </c:pt>
                <c:pt idx="330">
                  <c:v>5.9135</c:v>
                </c:pt>
                <c:pt idx="331">
                  <c:v>6.2426000000000004</c:v>
                </c:pt>
                <c:pt idx="332">
                  <c:v>6.4131</c:v>
                </c:pt>
                <c:pt idx="333">
                  <c:v>6.4878</c:v>
                </c:pt>
                <c:pt idx="334">
                  <c:v>6.5046999999999997</c:v>
                </c:pt>
                <c:pt idx="335">
                  <c:v>6.4869000000000003</c:v>
                </c:pt>
                <c:pt idx="336">
                  <c:v>6.4481999999999999</c:v>
                </c:pt>
                <c:pt idx="337">
                  <c:v>6.3973000000000004</c:v>
                </c:pt>
                <c:pt idx="338">
                  <c:v>6.3391999999999999</c:v>
                </c:pt>
                <c:pt idx="339">
                  <c:v>6.2770000000000001</c:v>
                </c:pt>
                <c:pt idx="340">
                  <c:v>6.2127999999999997</c:v>
                </c:pt>
                <c:pt idx="341">
                  <c:v>6.5385999999999997</c:v>
                </c:pt>
                <c:pt idx="342">
                  <c:v>6.7058999999999997</c:v>
                </c:pt>
                <c:pt idx="343">
                  <c:v>6.7774000000000001</c:v>
                </c:pt>
                <c:pt idx="344">
                  <c:v>6.7911000000000001</c:v>
                </c:pt>
                <c:pt idx="345">
                  <c:v>6.7701000000000002</c:v>
                </c:pt>
                <c:pt idx="346">
                  <c:v>6.7283999999999997</c:v>
                </c:pt>
                <c:pt idx="347">
                  <c:v>6.6744000000000003</c:v>
                </c:pt>
                <c:pt idx="348">
                  <c:v>6.6132999999999997</c:v>
                </c:pt>
                <c:pt idx="349">
                  <c:v>6.5480999999999998</c:v>
                </c:pt>
                <c:pt idx="350">
                  <c:v>6.4809000000000001</c:v>
                </c:pt>
                <c:pt idx="351">
                  <c:v>6.8037000000000001</c:v>
                </c:pt>
                <c:pt idx="352">
                  <c:v>6.9682000000000004</c:v>
                </c:pt>
                <c:pt idx="353">
                  <c:v>7.0368000000000004</c:v>
                </c:pt>
                <c:pt idx="354">
                  <c:v>7.0476999999999999</c:v>
                </c:pt>
                <c:pt idx="355">
                  <c:v>7.0239000000000003</c:v>
                </c:pt>
                <c:pt idx="356">
                  <c:v>6.9794</c:v>
                </c:pt>
                <c:pt idx="357">
                  <c:v>6.9226000000000001</c:v>
                </c:pt>
                <c:pt idx="358">
                  <c:v>6.8587999999999996</c:v>
                </c:pt>
                <c:pt idx="359">
                  <c:v>6.7910000000000004</c:v>
                </c:pt>
                <c:pt idx="360">
                  <c:v>6.7210000000000001</c:v>
                </c:pt>
                <c:pt idx="361">
                  <c:v>7.0412999999999997</c:v>
                </c:pt>
                <c:pt idx="362">
                  <c:v>7.2031000000000001</c:v>
                </c:pt>
                <c:pt idx="363">
                  <c:v>7.2691999999999997</c:v>
                </c:pt>
                <c:pt idx="364">
                  <c:v>7.2774999999999999</c:v>
                </c:pt>
                <c:pt idx="365">
                  <c:v>7.2511999999999999</c:v>
                </c:pt>
                <c:pt idx="366">
                  <c:v>7.2042000000000002</c:v>
                </c:pt>
                <c:pt idx="367">
                  <c:v>7.1449999999999996</c:v>
                </c:pt>
                <c:pt idx="368">
                  <c:v>7.0787000000000004</c:v>
                </c:pt>
                <c:pt idx="369">
                  <c:v>7.0084999999999997</c:v>
                </c:pt>
                <c:pt idx="370">
                  <c:v>6.9362000000000004</c:v>
                </c:pt>
                <c:pt idx="371">
                  <c:v>7.2541000000000002</c:v>
                </c:pt>
                <c:pt idx="372">
                  <c:v>7.4135999999999997</c:v>
                </c:pt>
                <c:pt idx="373">
                  <c:v>7.4774000000000003</c:v>
                </c:pt>
                <c:pt idx="374">
                  <c:v>7.4833999999999996</c:v>
                </c:pt>
                <c:pt idx="375">
                  <c:v>7.4547999999999996</c:v>
                </c:pt>
                <c:pt idx="376">
                  <c:v>7.4055999999999997</c:v>
                </c:pt>
                <c:pt idx="377">
                  <c:v>7.3441999999999998</c:v>
                </c:pt>
                <c:pt idx="378">
                  <c:v>7.2758000000000003</c:v>
                </c:pt>
                <c:pt idx="379">
                  <c:v>7.2034000000000002</c:v>
                </c:pt>
                <c:pt idx="380">
                  <c:v>7.1288999999999998</c:v>
                </c:pt>
                <c:pt idx="381">
                  <c:v>7.4447000000000001</c:v>
                </c:pt>
                <c:pt idx="382">
                  <c:v>7.6021000000000001</c:v>
                </c:pt>
                <c:pt idx="383">
                  <c:v>7.6638000000000002</c:v>
                </c:pt>
                <c:pt idx="384">
                  <c:v>7.6679000000000004</c:v>
                </c:pt>
                <c:pt idx="385">
                  <c:v>7.6372999999999998</c:v>
                </c:pt>
                <c:pt idx="386">
                  <c:v>7.5861000000000001</c:v>
                </c:pt>
                <c:pt idx="387">
                  <c:v>7.5227000000000004</c:v>
                </c:pt>
                <c:pt idx="388">
                  <c:v>7.4523000000000001</c:v>
                </c:pt>
                <c:pt idx="389">
                  <c:v>7.3780000000000001</c:v>
                </c:pt>
                <c:pt idx="390">
                  <c:v>7.3015999999999996</c:v>
                </c:pt>
                <c:pt idx="391">
                  <c:v>7.6154999999999999</c:v>
                </c:pt>
                <c:pt idx="392">
                  <c:v>7.7710999999999997</c:v>
                </c:pt>
                <c:pt idx="393">
                  <c:v>7.8308999999999997</c:v>
                </c:pt>
                <c:pt idx="394">
                  <c:v>7.8331</c:v>
                </c:pt>
                <c:pt idx="395">
                  <c:v>7.8007</c:v>
                </c:pt>
                <c:pt idx="396">
                  <c:v>7.7477</c:v>
                </c:pt>
                <c:pt idx="397">
                  <c:v>7.6825000000000001</c:v>
                </c:pt>
                <c:pt idx="398">
                  <c:v>7.6104000000000003</c:v>
                </c:pt>
                <c:pt idx="399">
                  <c:v>7.5343999999999998</c:v>
                </c:pt>
                <c:pt idx="400">
                  <c:v>7.4562999999999997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CE-4704-83F1-D057CF1DA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90624"/>
        <c:axId val="100505088"/>
      </c:scatterChart>
      <c:valAx>
        <c:axId val="100490624"/>
        <c:scaling>
          <c:orientation val="minMax"/>
          <c:max val="30"/>
        </c:scaling>
        <c:delete val="1"/>
        <c:axPos val="b"/>
        <c:numFmt formatCode="0" sourceLinked="0"/>
        <c:majorTickMark val="out"/>
        <c:minorTickMark val="none"/>
        <c:tickLblPos val="nextTo"/>
        <c:crossAx val="100505088"/>
        <c:crosses val="autoZero"/>
        <c:crossBetween val="midCat"/>
      </c:valAx>
      <c:valAx>
        <c:axId val="100505088"/>
        <c:scaling>
          <c:orientation val="minMax"/>
          <c:max val="10"/>
        </c:scaling>
        <c:delete val="1"/>
        <c:axPos val="l"/>
        <c:numFmt formatCode="0.00" sourceLinked="1"/>
        <c:majorTickMark val="none"/>
        <c:minorTickMark val="none"/>
        <c:tickLblPos val="none"/>
        <c:crossAx val="1004906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20FAD-1243-4CA9-B984-1E078EE327DD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592EF-0DFE-4AF9-8C24-087308DD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DBS assessments</a:t>
            </a:r>
            <a:r>
              <a:rPr lang="en-US" baseline="0" dirty="0" smtClean="0"/>
              <a:t> are also applicable to HIV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data are from a large cohort study of ~800 participants conducted by Dr. Jose Castillo-Mancilla where DBS samples were collected from PLWH on TDF-based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y-axis indicates % of suppressed person-visits, and the x-axis is categorized according to various adherence thresholds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Adjusted odd ratios are included along the top row, and median (IQR) VL are included along the bottom 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Higher concentrations of TFV-DP were associated with higher odds of virologic suppression, and thus was shown after adjusting for several participant-level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the highest category, the odds of viral suppression was 73.5 in comparison to those with DBS &lt;350 fmol/punch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associations were stronger than self-reported adherence among this same group of individuals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Took these analyses further within the same</a:t>
            </a:r>
            <a:r>
              <a:rPr lang="en-US" baseline="0" dirty="0" smtClean="0"/>
              <a:t> cohort</a:t>
            </a:r>
            <a:r>
              <a:rPr lang="en-US" dirty="0" smtClean="0"/>
              <a:t>, and looked at trends in adherence</a:t>
            </a:r>
            <a:r>
              <a:rPr lang="en-US" baseline="0" dirty="0" smtClean="0"/>
              <a:t> longitudinally over 48 weeks according to adherence thresholds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Green indicates &gt;1650 fmol/punch, yellow indicates 800 to &lt;1650 fmol/punch, and red indicates &lt;800 fmol/punch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Performed a logistic prediction model and TFV-DP was also predictive of future viremia,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this held true regardless of whether the participant was suppressed at the current visit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</a:t>
            </a:r>
            <a:r>
              <a:rPr lang="en-US" baseline="0" dirty="0" smtClean="0"/>
              <a:t> assessments can also be applied to HCV treatment – this study is being lead by Dr. Jennifer Kiser, and is examining the pharmacology of ledipasvir/sofosbuvir (Harvoni) in drug users with HCV 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Sofosbuvir is an NS5b inhibitor, and similarly to TFV and FTC, the parent sofosbuvir form has a short half-life in plasma, but the active moiety 007-TP has a longer half-life of ~4 days in RBCs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Adherence was monitored in this population using DOT or Wisepill devices, and DBS results into three categories chosen based on where the majority of data fell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Numbers represent geometric mean with a 95% confidence interval calculated from a mixed model accounting for repeated measures and </a:t>
            </a:r>
            <a:r>
              <a:rPr lang="en-US" baseline="0" dirty="0" err="1" smtClean="0"/>
              <a:t>winsorizing</a:t>
            </a:r>
            <a:r>
              <a:rPr lang="en-US" baseline="0" dirty="0" smtClean="0"/>
              <a:t> values to account for BLQ data.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Those with greater than 75% adherence had significantly higher 007-TP concentrations compared to both the other ADH groups p=0.002.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there are several</a:t>
            </a:r>
            <a:r>
              <a:rPr lang="en-US" baseline="0" dirty="0" smtClean="0"/>
              <a:t> applications where DBS assessments are useful, there are still several lines of research to pursue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DBS utility not limited to adherence/efficacy alone – there</a:t>
            </a:r>
            <a:r>
              <a:rPr lang="en-US" baseline="0" dirty="0" smtClean="0"/>
              <a:t> are other applications that have recently been presented/published, and this is an area that deserves further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35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the general schema for how we quantify intracellular NRTIs (in this example,</a:t>
            </a:r>
            <a:r>
              <a:rPr lang="en-US" baseline="0" dirty="0" smtClean="0"/>
              <a:t> </a:t>
            </a:r>
            <a:r>
              <a:rPr lang="en-US" dirty="0" smtClean="0"/>
              <a:t>tenofovir-diphosphate (TFV-DP))</a:t>
            </a:r>
            <a:r>
              <a:rPr lang="en-US" baseline="0" dirty="0" smtClean="0"/>
              <a:t> from red blood cells using dried blood spots (DBS)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DBS cards and punch sizes are on the left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then perform a series of steps to isolate and purify the phosphorylated NRTI moieties (specialized, labor-intensive process), and then analyze this using LC-MS/MS analysis.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resulting NRTI concentration is then interpreted for average adherence (doses per week or present/not present).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E59A-B9D4-4F13-87CE-58632A7854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3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triplicate punches provided within-day extraction precision, and the punches on different days (n=5) provided inter-day extraction precision.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fld id="{59FEB9C9-D720-4A68-A250-23AB79B17977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7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Before we fully</a:t>
            </a:r>
            <a:r>
              <a:rPr lang="en-US" baseline="0" dirty="0" smtClean="0"/>
              <a:t> dive into the DBS assessments, there are a few key concepts regarding the pharmacology of the drugs I’ll be discussing today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Our lab specializes in measuring intracellular concentrations of NRTIs in various cell types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NRTIs are prodrugs – they get activated following entry into target cells following a series of phosphorylation steps, and this is what we ultimately measure in PBMCs and DBS. The intracellular form is critical to measure.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Here on the slide I’m only showing </a:t>
            </a:r>
            <a:r>
              <a:rPr lang="en-US" baseline="0" dirty="0" err="1" smtClean="0"/>
              <a:t>tenofovir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emtricitabine</a:t>
            </a: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half-lives of the parent forms in plasma are MUCH shorter than the active forms within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 plasma the prodrug and parent forms have half-lives on the order of minutes to hours (left column)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Within cells, the phosphorylated moieties have half-lives on the order of days to weeks </a:t>
            </a:r>
            <a:r>
              <a:rPr lang="en-US" dirty="0" smtClean="0">
                <a:sym typeface="Wingdings" panose="05000000000000000000" pitchFamily="2" charset="2"/>
              </a:rPr>
              <a:t> “trapped” due to polar charge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FTC-TP has a similar half-life in PBMCs and DBS, but there are notable differences</a:t>
            </a:r>
            <a:r>
              <a:rPr lang="en-US" baseline="0" dirty="0" smtClean="0">
                <a:sym typeface="Wingdings" panose="05000000000000000000" pitchFamily="2" charset="2"/>
              </a:rPr>
              <a:t> in the half-life of TFV-DP, and the long half-life of 17 days in RBCs is what we really capitalize on for DBS assessments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Once we quantify NRTIs in DBS, </a:t>
            </a:r>
            <a:r>
              <a:rPr lang="en-US" altLang="en-US" baseline="0" dirty="0" smtClean="0"/>
              <a:t>we pair those concentrations with what we know about the drug in question to start working towards an adherence estimate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These can be divided into short half-life moieties and long half-life moieties (covered more on the next slide) – in this case, our short half-life moiety is FTC-TP, but parent drug concentrations in plasma or urine would be other examples to keep in mind</a:t>
            </a:r>
            <a:endParaRPr lang="en-US" alt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This figure represents drug concentrations at various levels of adherence - daily dosing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on the left,</a:t>
            </a:r>
            <a:r>
              <a:rPr lang="en-US" altLang="en-US" baseline="0" dirty="0" smtClean="0"/>
              <a:t> missing a few days of dosing, “white coat” adherence where they took a single dose, and then no medication ingestion  whatsoever on the right</a:t>
            </a:r>
            <a:endParaRPr lang="en-US" alt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We cannot</a:t>
            </a:r>
            <a:r>
              <a:rPr lang="en-US" altLang="en-US" baseline="0" dirty="0" smtClean="0"/>
              <a:t> differentiate someone who is repeatedly dosing vs. someone who took a single dose right before they came into clinic – drugs with shorter half-lives do no accumulate, so all of these patients look the same even though they have very different adherence patterns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fld id="{C5EE92BB-DD67-415C-B1C1-21B230CA4853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2490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 the flip side, long half-life moieties, such as TFV-DP, accumulate over time so we</a:t>
            </a:r>
            <a:r>
              <a:rPr lang="en-US" baseline="0" dirty="0" smtClean="0"/>
              <a:t> end up with a wide, dynamic range of drug concentrations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critical things to keep in mind are time on therapy relative to time to steady state, and that we ultimately need a study to objectively inform what levels correspond to based on adherence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Then when we collect samples from patients or participants, we can do direct comparisons and estimate that person’s adherence level – in this case, around 50%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Some also think this is helpful for dosing events far in the past, but that’s not where the power of these assessments lie – it’s really the cumulative adherence over 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Another key item to point out is that it’s more difficult to tease out shorter-term changes in adherence owing to the long half-life of TFV-DP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where combining assessments both TFV-DP and FTC-TP can be very helpful for better examining both long- and short-term medication adherence pattern in patients on both TFV and FTC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able to quantify both from the same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what this all starts with is this DBS card on the right – 25 </a:t>
            </a:r>
            <a:r>
              <a:rPr lang="en-US" baseline="0" dirty="0" err="1" smtClean="0"/>
              <a:t>uL</a:t>
            </a:r>
            <a:r>
              <a:rPr lang="en-US" baseline="0" dirty="0" smtClean="0"/>
              <a:t> whole blood spotted onto a Protein Saver card, we use a standardized punch size, extract and isolate the phosphorylated moieties through a series of steps, then analyze on the LC/MS-MS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are multiple examples of how DBS</a:t>
            </a:r>
            <a:r>
              <a:rPr lang="en-US" baseline="0" dirty="0" smtClean="0"/>
              <a:t> is being integrated into clinical research and being used as a tool for objectively monitoring adherence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Will show examples from three key populations from</a:t>
            </a:r>
            <a:r>
              <a:rPr lang="en-US" baseline="0" dirty="0" smtClean="0"/>
              <a:t> previous/ongoing research within our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first few examples regard</a:t>
            </a:r>
            <a:r>
              <a:rPr lang="en-US" baseline="0" dirty="0" smtClean="0"/>
              <a:t> PrEP</a:t>
            </a:r>
            <a:r>
              <a:rPr lang="en-US" dirty="0" smtClean="0"/>
              <a:t> PrEP: we do</a:t>
            </a:r>
            <a:r>
              <a:rPr lang="en-US" baseline="0" dirty="0" smtClean="0"/>
              <a:t> not have a biomarker for monitoring efficacy aside from drug concentrations in this population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know adherence has been an issue in some PrEP studies – generally have shown that the percentage of participants with detectable concentrations is associated with higher PrEP efficacy, but this is really a yes vs. no interpretation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DBS was a critical addition to the field as this gave the ability to look at cumulative medication adherence in the context of efficacy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This figure comes from the IPREX OLE study which shows the HIV incidence as a function of TFV-DP in DBS.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The DBS concentrations are categorized by adherence interpretation. the horizontal line represents the off-PrEP HIV rate.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The blue line represents the rate in by TFV-DP concentrations.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The Relative risk reduction R above a TFV-DP of 700 which represented 4 doses/week on average.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But to be able to tie together drug concentrations with known</a:t>
            </a:r>
            <a:r>
              <a:rPr lang="en-US" altLang="en-US" baseline="0" dirty="0" smtClean="0"/>
              <a:t> adherence estimates, additional studies were needed</a:t>
            </a:r>
            <a:endParaRPr lang="en-US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fld id="{4B19AD92-382B-41E4-A3B8-821E783CE1F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4737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Our</a:t>
            </a:r>
            <a:r>
              <a:rPr lang="en-US" altLang="en-US" baseline="0" dirty="0" smtClean="0"/>
              <a:t> lab previously conducted </a:t>
            </a:r>
            <a:r>
              <a:rPr lang="en-US" altLang="en-US" dirty="0" smtClean="0"/>
              <a:t>a directly observed dosing study of PrEP at three doses, 7 doses week/ 4.7 doses week/2.3 doses week</a:t>
            </a:r>
            <a:r>
              <a:rPr lang="en-US" altLang="en-US" baseline="0" dirty="0" smtClean="0"/>
              <a:t>, lead by Dr. Pete Anderson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Concentrations are shown in blue/green/red</a:t>
            </a:r>
            <a:r>
              <a:rPr lang="en-US" altLang="en-US" baseline="0" dirty="0" smtClean="0"/>
              <a:t> according to adherence level</a:t>
            </a:r>
            <a:endParaRPr lang="en-US" alt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You can see a</a:t>
            </a:r>
            <a:r>
              <a:rPr lang="en-US" altLang="en-US" baseline="0" dirty="0" smtClean="0"/>
              <a:t> wide-range of concentrations were measured, but relatively clear delineation of adherence groups and dose proportionality</a:t>
            </a:r>
            <a:endParaRPr lang="en-US" alt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From these, we can generate a table, shown on the right that translates a drug concentration into an adherence interpretation.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These categories are not</a:t>
            </a:r>
            <a:r>
              <a:rPr lang="en-US" altLang="en-US" baseline="0" dirty="0" smtClean="0"/>
              <a:t> hard and fast, and there are limitations in that we don’t necessarily </a:t>
            </a:r>
            <a:r>
              <a:rPr lang="en-US" altLang="en-US" dirty="0" smtClean="0"/>
              <a:t>know the pattern of missed doses,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someone</a:t>
            </a:r>
            <a:r>
              <a:rPr lang="en-US" altLang="en-US" baseline="0" dirty="0" smtClean="0"/>
              <a:t> could be </a:t>
            </a:r>
            <a:r>
              <a:rPr lang="en-US" altLang="en-US" dirty="0" smtClean="0"/>
              <a:t>misclassified because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of biological variability, and these thresholds are lab-specific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However, these benchmark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DBS concentrations have been critical for adherence interpretations</a:t>
            </a:r>
            <a:r>
              <a:rPr lang="en-US" altLang="en-US" baseline="0" dirty="0" smtClean="0"/>
              <a:t> in PrEP studies and</a:t>
            </a:r>
            <a:r>
              <a:rPr lang="en-US" altLang="en-US" dirty="0" smtClean="0"/>
              <a:t> are highly predictive of PrEP efficacy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recently,</a:t>
            </a:r>
            <a:r>
              <a:rPr lang="en-US" baseline="0" dirty="0" smtClean="0"/>
              <a:t> our lab conducted a study with TAF/FTC applying a similar design of varying adherence patterns to examine the PK of TFV-DP in DBS – these are interim data presented at CROI this past March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Again, you can see a wide dynamic range of concentrations as was seen with TDF, but these concentrations can be separated out according to adherence level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So a similar table will ultimately be developed for TAF/FTC as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data will directly complement the DISCOVER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92EF-0DFE-4AF9-8C24-087308DDA9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2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3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4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0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59" y="0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5663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9ECFF4-2509-41A0-A3EB-D3DBE1FE7FD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C8E9D8-7D61-4DFC-B6D5-85B360BD4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330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Applications of Antiviral Adherence Monitoring with Dried Blood Spots (DBS)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59" y="4455620"/>
            <a:ext cx="7543801" cy="171657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700" cap="none" dirty="0"/>
              <a:t>Kristina </a:t>
            </a:r>
            <a:r>
              <a:rPr lang="en-US" sz="1700" cap="none" dirty="0" smtClean="0"/>
              <a:t>Brooks</a:t>
            </a:r>
            <a:r>
              <a:rPr lang="en-US" sz="1700" cap="none" dirty="0"/>
              <a:t>, </a:t>
            </a:r>
            <a:r>
              <a:rPr lang="en-US" sz="1700" cap="none" dirty="0" err="1" smtClean="0"/>
              <a:t>PharmD</a:t>
            </a:r>
            <a:r>
              <a:rPr lang="en-US" sz="1700" cap="none" dirty="0" smtClean="0"/>
              <a:t>, Department of Pharmaceutical Sciences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700" cap="none" dirty="0" smtClean="0"/>
              <a:t>University </a:t>
            </a:r>
            <a:r>
              <a:rPr lang="en-US" sz="1700" cap="none" dirty="0"/>
              <a:t>of </a:t>
            </a:r>
            <a:r>
              <a:rPr lang="en-US" sz="1700" cap="none" dirty="0" smtClean="0"/>
              <a:t>Colorado Anschutz Medical Campus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600" cap="none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700" cap="none" dirty="0" smtClean="0"/>
              <a:t>IMPAACT Lab Director’s Meeting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700" cap="none" dirty="0" smtClean="0"/>
              <a:t>June 13</a:t>
            </a:r>
            <a:r>
              <a:rPr lang="en-US" sz="1700" cap="none" baseline="30000" dirty="0" smtClean="0"/>
              <a:t>th</a:t>
            </a:r>
            <a:r>
              <a:rPr lang="en-US" sz="1700" cap="none" dirty="0" smtClean="0"/>
              <a:t>, 2019</a:t>
            </a:r>
            <a:endParaRPr lang="en-US" sz="1700" cap="none" dirty="0"/>
          </a:p>
        </p:txBody>
      </p:sp>
    </p:spTree>
    <p:extLst>
      <p:ext uri="{BB962C8B-B14F-4D97-AF65-F5344CB8AC3E}">
        <p14:creationId xmlns:p14="http://schemas.microsoft.com/office/powerpoint/2010/main" val="31755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/>
              <a:t>HIV PrEP: Similar Dynamic Range Achievable with TAF </a:t>
            </a:r>
            <a:endParaRPr lang="en-US" sz="45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275C136-0016-4B83-B97A-29A131248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77" b="11105"/>
          <a:stretch/>
        </p:blipFill>
        <p:spPr>
          <a:xfrm>
            <a:off x="826304" y="2054693"/>
            <a:ext cx="6241697" cy="39293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33860" y="1653344"/>
            <a:ext cx="5190488" cy="4631819"/>
            <a:chOff x="4275980" y="1668003"/>
            <a:chExt cx="5190488" cy="4631818"/>
          </a:xfrm>
        </p:grpSpPr>
        <p:grpSp>
          <p:nvGrpSpPr>
            <p:cNvPr id="6" name="Group 5"/>
            <p:cNvGrpSpPr/>
            <p:nvPr/>
          </p:nvGrpSpPr>
          <p:grpSpPr>
            <a:xfrm>
              <a:off x="4275980" y="1668003"/>
              <a:ext cx="3483666" cy="4631818"/>
              <a:chOff x="4275980" y="1668003"/>
              <a:chExt cx="3483666" cy="463181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834358" y="2325607"/>
                <a:ext cx="2407535" cy="3974214"/>
                <a:chOff x="4834358" y="2325607"/>
                <a:chExt cx="2407535" cy="3974214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4834358" y="5899711"/>
                  <a:ext cx="24075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Time (weeks)</a:t>
                  </a: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 flipH="1" flipV="1">
                  <a:off x="5396191" y="2325607"/>
                  <a:ext cx="0" cy="3200399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4275980" y="1668003"/>
                <a:ext cx="3483666" cy="657604"/>
                <a:chOff x="4275980" y="1668003"/>
                <a:chExt cx="3483666" cy="65760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4275980" y="1679276"/>
                  <a:ext cx="11921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  <a:r>
                    <a:rPr lang="en-US" baseline="30000" dirty="0"/>
                    <a:t>st</a:t>
                  </a:r>
                  <a:r>
                    <a:rPr lang="en-US" dirty="0"/>
                    <a:t> dosing regimen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567453" y="1668003"/>
                  <a:ext cx="11921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2</a:t>
                  </a:r>
                  <a:r>
                    <a:rPr lang="en-US" baseline="30000" dirty="0"/>
                    <a:t>nd</a:t>
                  </a:r>
                  <a:r>
                    <a:rPr lang="en-US" dirty="0"/>
                    <a:t> dosing regimen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396872" y="1857548"/>
                  <a:ext cx="1192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Washout</a:t>
                  </a:r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7880736" y="3066323"/>
              <a:ext cx="1585732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100%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7 doses/</a:t>
              </a:r>
              <a:r>
                <a:rPr lang="en-US" b="1" dirty="0" err="1" smtClean="0">
                  <a:solidFill>
                    <a:srgbClr val="00B050"/>
                  </a:solidFill>
                </a:rPr>
                <a:t>wk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65968" y="3928908"/>
              <a:ext cx="1585732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67%</a:t>
              </a:r>
            </a:p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4.7 doses/</a:t>
              </a:r>
              <a:r>
                <a:rPr lang="en-US" b="1" dirty="0" err="1" smtClean="0">
                  <a:solidFill>
                    <a:srgbClr val="FFC000"/>
                  </a:solidFill>
                </a:rPr>
                <a:t>wk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64022" y="4719176"/>
              <a:ext cx="1585732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33%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2.3 doses/</a:t>
              </a:r>
              <a:r>
                <a:rPr lang="en-US" b="1" dirty="0" err="1" smtClean="0">
                  <a:solidFill>
                    <a:srgbClr val="C00000"/>
                  </a:solidFill>
                </a:rPr>
                <a:t>wk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94629" y="6497046"/>
            <a:ext cx="4949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Yager J, et al. </a:t>
            </a:r>
            <a:r>
              <a:rPr lang="en-US" sz="1200" dirty="0" smtClean="0"/>
              <a:t>CROI 2019. Seattle, WA.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4372636" y="2299675"/>
            <a:ext cx="0" cy="32004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480995" y="2310948"/>
            <a:ext cx="0" cy="32004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-723407" y="3411470"/>
            <a:ext cx="3867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TFV-DP (fmol/2 x 7 mm punches)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35913" y="1903985"/>
            <a:ext cx="297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HIV-uninfected adults (n=38) received TAF/FTC </a:t>
            </a:r>
            <a:r>
              <a:rPr lang="en-US" dirty="0"/>
              <a:t>under </a:t>
            </a:r>
            <a:r>
              <a:rPr lang="en-US" dirty="0" smtClean="0"/>
              <a:t>DOT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NCT02962739, PI: Anderson)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HIV Treatment: Association with Virologic Suppression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9" y="1814711"/>
            <a:ext cx="6044968" cy="3289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1" y="641860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Castillo-Mancilla JR, et al. </a:t>
            </a:r>
            <a:r>
              <a:rPr lang="en-US" sz="1200" dirty="0" err="1"/>
              <a:t>Clin</a:t>
            </a:r>
            <a:r>
              <a:rPr lang="en-US" sz="1200" dirty="0"/>
              <a:t> Infect Dis. 2019 Apr 8;68(8): </a:t>
            </a:r>
            <a:r>
              <a:rPr lang="en-US" sz="1200" dirty="0" smtClean="0"/>
              <a:t>1335-1342.</a:t>
            </a:r>
          </a:p>
          <a:p>
            <a:pPr algn="r"/>
            <a:r>
              <a:rPr lang="en-US" sz="1200" dirty="0" err="1" smtClean="0"/>
              <a:t>Frasca</a:t>
            </a:r>
            <a:r>
              <a:rPr lang="en-US" sz="1200" dirty="0" smtClean="0"/>
              <a:t> </a:t>
            </a:r>
            <a:r>
              <a:rPr lang="en-US" sz="1200" dirty="0" smtClean="0"/>
              <a:t>K, et al. J </a:t>
            </a:r>
            <a:r>
              <a:rPr lang="en-US" sz="1200" dirty="0" err="1"/>
              <a:t>Antimicrob</a:t>
            </a:r>
            <a:r>
              <a:rPr lang="en-US" sz="1200" dirty="0"/>
              <a:t> </a:t>
            </a:r>
            <a:r>
              <a:rPr lang="en-US" sz="1200" dirty="0" err="1"/>
              <a:t>Chemother</a:t>
            </a:r>
            <a:r>
              <a:rPr lang="en-US" sz="1200" dirty="0"/>
              <a:t>. 2019 Jan </a:t>
            </a:r>
            <a:r>
              <a:rPr lang="en-US" sz="1200" dirty="0" smtClean="0"/>
              <a:t>18 [</a:t>
            </a:r>
            <a:r>
              <a:rPr lang="en-US" sz="1200" dirty="0" err="1" smtClean="0"/>
              <a:t>Epub</a:t>
            </a:r>
            <a:r>
              <a:rPr lang="en-US" sz="1200" dirty="0" smtClean="0"/>
              <a:t> ahead of print]. </a:t>
            </a:r>
            <a:endParaRPr lang="en-US" sz="1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61905" y="1934531"/>
            <a:ext cx="2621280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Cohort of ~800 PLWH on TDF-based </a:t>
            </a:r>
            <a:r>
              <a:rPr lang="en-US" dirty="0" smtClean="0">
                <a:solidFill>
                  <a:schemeClr val="tx1"/>
                </a:solidFill>
              </a:rPr>
              <a:t>therapy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NCT02012621,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PI: Castillo-Mancilla)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8703" y="3131054"/>
            <a:ext cx="261726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Higher TFV-DP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smtClean="0"/>
              <a:t>higher odds of virologic suppression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FTC-TP also predictive of suppression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2101" y="5453020"/>
            <a:ext cx="61104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Association was stronger than self-report</a:t>
            </a:r>
            <a:endParaRPr lang="en-US" dirty="0"/>
          </a:p>
          <a:p>
            <a:pPr algn="ctr"/>
            <a:r>
              <a:rPr lang="en-US" dirty="0"/>
              <a:t>8.5 (95% CI 2.3–30.9; </a:t>
            </a:r>
            <a:r>
              <a:rPr lang="en-US" i="1" dirty="0"/>
              <a:t>P</a:t>
            </a:r>
            <a:r>
              <a:rPr lang="en-US" dirty="0"/>
              <a:t> = .0012) for 100% vs. &lt;28.5% adherence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5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HIV Treatment: Predictive of Future Virologic Suppression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2" y="1850826"/>
            <a:ext cx="5935546" cy="4257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9635" y="6467360"/>
            <a:ext cx="375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Morrow M, et al. </a:t>
            </a:r>
            <a:r>
              <a:rPr lang="fr-FR" sz="1200" dirty="0"/>
              <a:t>J Infect Dis. 2019 </a:t>
            </a:r>
            <a:r>
              <a:rPr lang="fr-FR" sz="1200" dirty="0" err="1"/>
              <a:t>Apr</a:t>
            </a:r>
            <a:r>
              <a:rPr lang="fr-FR" sz="1200" dirty="0"/>
              <a:t> 3. </a:t>
            </a:r>
            <a:r>
              <a:rPr lang="fr-FR" sz="1200" dirty="0" err="1"/>
              <a:t>pii</a:t>
            </a:r>
            <a:r>
              <a:rPr lang="fr-FR" sz="1200" dirty="0"/>
              <a:t>: </a:t>
            </a:r>
            <a:r>
              <a:rPr lang="fr-FR" sz="1200" dirty="0" smtClean="0"/>
              <a:t>jiz144.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3391" y="3947457"/>
            <a:ext cx="277224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TFV-DP </a:t>
            </a:r>
            <a:r>
              <a:rPr lang="en-US" dirty="0" smtClean="0"/>
              <a:t>predictive of future viremia, regardless of suppression at current visit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3128" y="2461854"/>
            <a:ext cx="2852774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451 PLWH on </a:t>
            </a:r>
            <a:r>
              <a:rPr lang="en-US" dirty="0">
                <a:solidFill>
                  <a:schemeClr val="tx1"/>
                </a:solidFill>
              </a:rPr>
              <a:t>TDF-based therapy </a:t>
            </a:r>
            <a:r>
              <a:rPr lang="en-US" dirty="0" smtClean="0">
                <a:solidFill>
                  <a:schemeClr val="tx1"/>
                </a:solidFill>
              </a:rPr>
              <a:t>with 3 longitudinal visits over 48 weeks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3088" y="4679476"/>
            <a:ext cx="2258921" cy="646331"/>
          </a:xfrm>
          <a:prstGeom prst="rect">
            <a:avLst/>
          </a:prstGeom>
          <a:solidFill>
            <a:srgbClr val="FA9F86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4.7-fold </a:t>
            </a:r>
            <a:r>
              <a:rPr lang="en-US" dirty="0" smtClean="0"/>
              <a:t>higher odds vs</a:t>
            </a:r>
            <a:r>
              <a:rPr lang="en-US" dirty="0"/>
              <a:t>. ≥1650 </a:t>
            </a:r>
            <a:r>
              <a:rPr lang="en-US" dirty="0" smtClean="0"/>
              <a:t>fmol/punch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93089" y="3788393"/>
            <a:ext cx="2258921" cy="66178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2.1-fold </a:t>
            </a:r>
            <a:r>
              <a:rPr lang="en-US" dirty="0" smtClean="0"/>
              <a:t>higher odds vs. ≥1650 fmol/punch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841771"/>
              </p:ext>
            </p:extLst>
          </p:nvPr>
        </p:nvGraphicFramePr>
        <p:xfrm>
          <a:off x="537210" y="2034628"/>
          <a:ext cx="5970587" cy="407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Prism 7" r:id="rId4" imgW="9711420" imgH="6629355" progId="Prism7.Document">
                  <p:embed/>
                </p:oleObj>
              </mc:Choice>
              <mc:Fallback>
                <p:oleObj name="Prism 7" r:id="rId4" imgW="9711420" imgH="6629355" progId="Prism7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210" y="2034628"/>
                        <a:ext cx="5970587" cy="407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HCV Treatment: Adherence to Sofosbuvir-Based Therapy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33501" y="6389511"/>
            <a:ext cx="781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Rower JE, et al. </a:t>
            </a:r>
            <a:r>
              <a:rPr lang="en-US" sz="1200" dirty="0" err="1"/>
              <a:t>Antimicrob</a:t>
            </a:r>
            <a:r>
              <a:rPr lang="en-US" sz="1200" dirty="0"/>
              <a:t> Agents </a:t>
            </a:r>
            <a:r>
              <a:rPr lang="en-US" sz="1200" dirty="0" err="1"/>
              <a:t>Chemother</a:t>
            </a:r>
            <a:r>
              <a:rPr lang="en-US" sz="1200" dirty="0"/>
              <a:t>. 2015 Dec;59(12):7671-9. </a:t>
            </a:r>
            <a:endParaRPr lang="en-US" sz="1200" dirty="0" smtClean="0"/>
          </a:p>
          <a:p>
            <a:pPr algn="r"/>
            <a:r>
              <a:rPr lang="en-US" sz="1200" dirty="0" smtClean="0"/>
              <a:t>Jimmerson </a:t>
            </a:r>
            <a:r>
              <a:rPr lang="en-US" sz="1200" dirty="0"/>
              <a:t>LC, et al. 19</a:t>
            </a:r>
            <a:r>
              <a:rPr lang="en-US" sz="1200" baseline="30000" dirty="0"/>
              <a:t>th</a:t>
            </a:r>
            <a:r>
              <a:rPr lang="en-US" sz="1200" dirty="0"/>
              <a:t> International Workshop on Clinical Pharmacology of Antiviral Therapy [abstract #O_2]. May 2018.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864094" y="3684045"/>
            <a:ext cx="2960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007-TP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fmol/7 mm punch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8464" y="5740408"/>
            <a:ext cx="4433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Adherence (# doses taken/prescribed)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5073" y="3428298"/>
            <a:ext cx="3003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39 persons (</a:t>
            </a:r>
            <a:r>
              <a:rPr lang="en-US" dirty="0" smtClean="0"/>
              <a:t>237 observations</a:t>
            </a:r>
            <a:r>
              <a:rPr lang="en-US" dirty="0"/>
              <a:t>)</a:t>
            </a:r>
          </a:p>
          <a:p>
            <a:pPr algn="ctr"/>
            <a:r>
              <a:rPr lang="en-US" dirty="0" smtClean="0"/>
              <a:t>with </a:t>
            </a:r>
            <a:r>
              <a:rPr lang="en-US" dirty="0"/>
              <a:t>HIV/HCV </a:t>
            </a:r>
            <a:r>
              <a:rPr lang="en-US" dirty="0" smtClean="0"/>
              <a:t>on LDV/SOF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NCT02573376, PI: Kiser)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Real-time adherence monitoring with Wisepill® or video-based DOT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2294" y="2343914"/>
            <a:ext cx="28094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SOF plasma t</a:t>
            </a:r>
            <a:r>
              <a:rPr lang="en-US" baseline="-25000" dirty="0"/>
              <a:t>1/2</a:t>
            </a:r>
            <a:r>
              <a:rPr lang="en-US" dirty="0"/>
              <a:t> ~0.4 hours</a:t>
            </a:r>
          </a:p>
          <a:p>
            <a:pPr algn="ctr"/>
            <a:r>
              <a:rPr lang="en-US" dirty="0"/>
              <a:t>007-TP </a:t>
            </a:r>
            <a:r>
              <a:rPr lang="en-US" dirty="0" smtClean="0"/>
              <a:t>DBS </a:t>
            </a:r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 ~4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4030" y="2313253"/>
            <a:ext cx="15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424 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/>
              <a:t>332, 540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8622" y="2148541"/>
            <a:ext cx="15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547 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/>
              <a:t>349, 859)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44278" y="1869916"/>
            <a:ext cx="177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622 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/>
              <a:t>397, 976</a:t>
            </a:r>
            <a:r>
              <a:rPr lang="en-US" sz="1600" dirty="0" smtClean="0"/>
              <a:t>)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27023" y="1578127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P=0.0003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87909" y="4903707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P=0.02</a:t>
            </a:r>
            <a:endParaRPr lang="en-US" sz="16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2760343" y="1034563"/>
            <a:ext cx="298690" cy="2008357"/>
          </a:xfrm>
          <a:prstGeom prst="leftBrace">
            <a:avLst>
              <a:gd name="adj1" fmla="val 26993"/>
              <a:gd name="adj2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239055" y="3784035"/>
            <a:ext cx="298690" cy="1980785"/>
          </a:xfrm>
          <a:prstGeom prst="leftBrace">
            <a:avLst>
              <a:gd name="adj1" fmla="val 26993"/>
              <a:gd name="adj2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7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smtClean="0"/>
              <a:t>Optimizing DBS Assessments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55568"/>
            <a:ext cx="7959090" cy="4023360"/>
          </a:xfrm>
        </p:spPr>
        <p:txBody>
          <a:bodyPr>
            <a:normAutofit/>
          </a:bodyPr>
          <a:lstStyle/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800" dirty="0" smtClean="0"/>
              <a:t>Personalized estimates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Demographic and clinical factors</a:t>
            </a:r>
            <a:r>
              <a:rPr lang="en-US" sz="2400" baseline="30000" dirty="0" smtClean="0"/>
              <a:t>1,2,3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Pharmacogenetics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Metabolomics</a:t>
            </a:r>
            <a:r>
              <a:rPr lang="en-US" sz="2400" baseline="30000" dirty="0" smtClean="0"/>
              <a:t>4</a:t>
            </a:r>
          </a:p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800" dirty="0" smtClean="0"/>
              <a:t>Expansion to other NRTIs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TAF in PLWH</a:t>
            </a:r>
            <a:r>
              <a:rPr lang="en-US" sz="2400" baseline="30000" dirty="0" smtClean="0">
                <a:sym typeface="Wingdings" panose="05000000000000000000" pitchFamily="2" charset="2"/>
              </a:rPr>
              <a:t>5 </a:t>
            </a:r>
            <a:r>
              <a:rPr lang="en-US" sz="2400" dirty="0" smtClean="0">
                <a:sym typeface="Wingdings" panose="05000000000000000000" pitchFamily="2" charset="2"/>
              </a:rPr>
              <a:t> R01 recently awarded (PI: Castillo-Mancilla)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ABC and 3TC in PLWH </a:t>
            </a:r>
            <a:r>
              <a:rPr lang="en-US" sz="2400" dirty="0" smtClean="0">
                <a:sym typeface="Wingdings" panose="05000000000000000000" pitchFamily="2" charset="2"/>
              </a:rPr>
              <a:t> ADR Seed Grant </a:t>
            </a:r>
            <a:r>
              <a:rPr lang="en-US" sz="2400" dirty="0" smtClean="0"/>
              <a:t>(PI: Brooks)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Point-of-care testing and feedback on clinical utility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38400" y="6323963"/>
            <a:ext cx="670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aseline="30000" dirty="0" smtClean="0"/>
              <a:t>1</a:t>
            </a:r>
            <a:r>
              <a:rPr lang="en-US" sz="1000" dirty="0" smtClean="0"/>
              <a:t>Castillo-Mancilla JR, et al. </a:t>
            </a:r>
            <a:r>
              <a:rPr lang="en-US" sz="1000" dirty="0" err="1" smtClean="0"/>
              <a:t>Clin</a:t>
            </a:r>
            <a:r>
              <a:rPr lang="en-US" sz="1000" dirty="0" smtClean="0"/>
              <a:t> Infect Dis. 2019 Apr 8;68(8): 1335-1342. 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Jimmerson </a:t>
            </a:r>
            <a:r>
              <a:rPr lang="en-US" sz="1000" dirty="0"/>
              <a:t>LC, et al. 19</a:t>
            </a:r>
            <a:r>
              <a:rPr lang="en-US" sz="1000" baseline="30000" dirty="0"/>
              <a:t>th</a:t>
            </a:r>
            <a:r>
              <a:rPr lang="en-US" sz="1000" dirty="0"/>
              <a:t> International Workshop on Clinical Pharmacology of Antiviral Therapy [abstract #O_2]. May 2018. </a:t>
            </a:r>
            <a:r>
              <a:rPr lang="en-US" sz="1000" baseline="30000" dirty="0" smtClean="0">
                <a:cs typeface="Helvetica" panose="020B0604020202020204" pitchFamily="34" charset="0"/>
              </a:rPr>
              <a:t>3</a:t>
            </a:r>
            <a:r>
              <a:rPr lang="en-US" sz="1000" dirty="0" smtClean="0">
                <a:cs typeface="Helvetica" panose="020B0604020202020204" pitchFamily="34" charset="0"/>
              </a:rPr>
              <a:t>Anderson PL, et al. 2018. AAC. (PMID 29038282). </a:t>
            </a:r>
            <a:r>
              <a:rPr lang="en-US" sz="1000" baseline="30000" dirty="0" smtClean="0"/>
              <a:t>4</a:t>
            </a:r>
            <a:r>
              <a:rPr lang="en-US" sz="1000" dirty="0" smtClean="0"/>
              <a:t>Ibrahim ME, et al. Antiviral </a:t>
            </a:r>
            <a:r>
              <a:rPr lang="en-US" sz="1000" dirty="0"/>
              <a:t>PK Workshop </a:t>
            </a:r>
            <a:r>
              <a:rPr lang="en-US" sz="1000" dirty="0" smtClean="0"/>
              <a:t>2018. Baltimore, MD.</a:t>
            </a:r>
            <a:r>
              <a:rPr lang="en-US" sz="1000" baseline="30000" dirty="0" smtClean="0"/>
              <a:t>5</a:t>
            </a:r>
            <a:r>
              <a:rPr lang="en-US" sz="1000" dirty="0" smtClean="0"/>
              <a:t>Castillo-Mancilla </a:t>
            </a:r>
            <a:r>
              <a:rPr lang="en-US" sz="1000" dirty="0"/>
              <a:t>JR, et al. CROI 2017. Seattle, WA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3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Adherence &amp;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59" y="1661584"/>
            <a:ext cx="7543801" cy="4023360"/>
          </a:xfrm>
        </p:spPr>
        <p:txBody>
          <a:bodyPr>
            <a:noAutofit/>
          </a:bodyPr>
          <a:lstStyle/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400" dirty="0" smtClean="0"/>
              <a:t>Non-HIV related comorbidities</a:t>
            </a:r>
          </a:p>
          <a:p>
            <a:pPr marL="516446" lvl="1" indent="-223838">
              <a:buFont typeface="Wingdings" panose="05000000000000000000" pitchFamily="2" charset="2"/>
              <a:buChar char="§"/>
            </a:pPr>
            <a:r>
              <a:rPr lang="en-US" sz="2200" dirty="0" smtClean="0"/>
              <a:t>~40% higher TFV-DP in PLWH engaged in mental health care vs</a:t>
            </a:r>
            <a:r>
              <a:rPr lang="en-US" sz="2200" dirty="0"/>
              <a:t>. those not engaged in </a:t>
            </a:r>
            <a:r>
              <a:rPr lang="en-US" sz="2200" dirty="0" smtClean="0"/>
              <a:t>care</a:t>
            </a:r>
            <a:r>
              <a:rPr lang="en-US" sz="2200" baseline="30000" dirty="0" smtClean="0"/>
              <a:t>1</a:t>
            </a:r>
          </a:p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400" dirty="0" smtClean="0"/>
              <a:t>Safety outcomes</a:t>
            </a:r>
            <a:endParaRPr lang="en-US" sz="2400" dirty="0"/>
          </a:p>
          <a:p>
            <a:pPr marL="516446" lvl="1" indent="-223838">
              <a:buFont typeface="Wingdings" panose="05000000000000000000" pitchFamily="2" charset="2"/>
              <a:buChar char="§"/>
            </a:pPr>
            <a:r>
              <a:rPr lang="en-US" sz="2200" dirty="0"/>
              <a:t>Higher TFV-DP </a:t>
            </a:r>
            <a:r>
              <a:rPr lang="en-US" sz="2200" dirty="0" smtClean="0"/>
              <a:t>associated </a:t>
            </a:r>
            <a:r>
              <a:rPr lang="en-US" sz="2200" dirty="0"/>
              <a:t>with </a:t>
            </a:r>
            <a:r>
              <a:rPr lang="en-US" sz="2200" dirty="0" smtClean="0"/>
              <a:t>greater </a:t>
            </a:r>
            <a:r>
              <a:rPr lang="en-US" sz="2200" dirty="0"/>
              <a:t>endothelial activation, immune activation and inflammation </a:t>
            </a:r>
            <a:r>
              <a:rPr lang="en-US" sz="2200" dirty="0" smtClean="0"/>
              <a:t>in PLWH</a:t>
            </a:r>
            <a:r>
              <a:rPr lang="en-US" sz="2200" baseline="30000" dirty="0" smtClean="0"/>
              <a:t>2</a:t>
            </a:r>
          </a:p>
          <a:p>
            <a:pPr marL="516446" lvl="1" indent="-223838">
              <a:buFont typeface="Wingdings" panose="05000000000000000000" pitchFamily="2" charset="2"/>
              <a:buChar char="§"/>
            </a:pPr>
            <a:r>
              <a:rPr lang="en-US" sz="2200" dirty="0" smtClean="0"/>
              <a:t>TFV-DP </a:t>
            </a:r>
            <a:r>
              <a:rPr lang="en-US" sz="2200" u="sng" dirty="0" smtClean="0"/>
              <a:t>not</a:t>
            </a:r>
            <a:r>
              <a:rPr lang="en-US" sz="2200" dirty="0" smtClean="0"/>
              <a:t> associated with adverse pregnancy outcomes in PROMISE study</a:t>
            </a:r>
            <a:r>
              <a:rPr lang="en-US" sz="2200" baseline="30000" dirty="0"/>
              <a:t>3</a:t>
            </a:r>
            <a:endParaRPr lang="en-US" sz="2200" dirty="0" smtClean="0"/>
          </a:p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400" dirty="0" smtClean="0"/>
              <a:t>Drug-drug interactions</a:t>
            </a:r>
          </a:p>
          <a:p>
            <a:pPr marL="516446" lvl="1" indent="-223838">
              <a:buFont typeface="Wingdings" panose="05000000000000000000" pitchFamily="2" charset="2"/>
              <a:buChar char="§"/>
            </a:pPr>
            <a:r>
              <a:rPr lang="en-US" sz="2200" dirty="0" smtClean="0"/>
              <a:t>Combination of TDF and sofosbuvir results in ~17-fold higher TFV-DP in DBS</a:t>
            </a:r>
            <a:r>
              <a:rPr lang="en-US" sz="2200" baseline="30000" dirty="0" smtClean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9874" y="6332167"/>
            <a:ext cx="6144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 dirty="0" smtClean="0"/>
              <a:t>1</a:t>
            </a:r>
            <a:r>
              <a:rPr lang="en-US" sz="1000" dirty="0" smtClean="0"/>
              <a:t>Coyle </a:t>
            </a:r>
            <a:r>
              <a:rPr lang="en-US" sz="1000" dirty="0"/>
              <a:t>RP, et al. AIDS </a:t>
            </a:r>
            <a:r>
              <a:rPr lang="en-US" sz="1000" dirty="0" err="1"/>
              <a:t>Behav</a:t>
            </a:r>
            <a:r>
              <a:rPr lang="en-US" sz="1000" dirty="0"/>
              <a:t>. 2019 Feb 23 [</a:t>
            </a:r>
            <a:r>
              <a:rPr lang="en-US" sz="1000" dirty="0" err="1"/>
              <a:t>Epub</a:t>
            </a:r>
            <a:r>
              <a:rPr lang="en-US" sz="1000" dirty="0"/>
              <a:t> ahead of print</a:t>
            </a:r>
            <a:r>
              <a:rPr lang="en-US" sz="1000" dirty="0" smtClean="0"/>
              <a:t>]. 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Castillo-Mancilla JR, et al. CROI 2019. Seattle, WA.</a:t>
            </a:r>
          </a:p>
          <a:p>
            <a:pPr algn="r"/>
            <a:r>
              <a:rPr lang="en-US" sz="1000" baseline="30000" dirty="0" smtClean="0"/>
              <a:t>3</a:t>
            </a:r>
            <a:r>
              <a:rPr lang="en-US" sz="1000" dirty="0"/>
              <a:t>Aizire J, et al. 10</a:t>
            </a:r>
            <a:r>
              <a:rPr lang="en-US" sz="1000" baseline="30000" dirty="0"/>
              <a:t>th</a:t>
            </a:r>
            <a:r>
              <a:rPr lang="en-US" sz="1000" dirty="0"/>
              <a:t> International Workshop on HIV Pediatrics. June 2018. Amsterdam, Netherlands</a:t>
            </a:r>
            <a:r>
              <a:rPr lang="en-US" sz="1000" dirty="0" smtClean="0"/>
              <a:t>.</a:t>
            </a:r>
          </a:p>
          <a:p>
            <a:pPr algn="r"/>
            <a:r>
              <a:rPr lang="en-US" sz="1000" baseline="30000" dirty="0" smtClean="0"/>
              <a:t>3</a:t>
            </a:r>
            <a:r>
              <a:rPr lang="en-US" sz="1000" dirty="0"/>
              <a:t>MacBrayne CE, et al. J </a:t>
            </a:r>
            <a:r>
              <a:rPr lang="en-US" sz="1000" dirty="0" err="1"/>
              <a:t>Antimicrob</a:t>
            </a:r>
            <a:r>
              <a:rPr lang="en-US" sz="1000" dirty="0"/>
              <a:t> </a:t>
            </a:r>
            <a:r>
              <a:rPr lang="en-US" sz="1000" dirty="0" err="1"/>
              <a:t>Chemother</a:t>
            </a:r>
            <a:r>
              <a:rPr lang="en-US" sz="1000" dirty="0"/>
              <a:t>. 2018 Aug 1;73(8):2112-2119. </a:t>
            </a:r>
          </a:p>
        </p:txBody>
      </p:sp>
    </p:spTree>
    <p:extLst>
      <p:ext uri="{BB962C8B-B14F-4D97-AF65-F5344CB8AC3E}">
        <p14:creationId xmlns:p14="http://schemas.microsoft.com/office/powerpoint/2010/main" val="1844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Children &amp; Adolescents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4434"/>
            <a:ext cx="7787641" cy="4567766"/>
          </a:xfrm>
        </p:spPr>
        <p:txBody>
          <a:bodyPr>
            <a:norm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400" dirty="0" smtClean="0"/>
              <a:t>Currently no data on DBS in children, limited data in adolescents, but working on this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2400" dirty="0" smtClean="0"/>
              <a:t>IMPAACT 2019: HIV treatment with dispersible and immediate-release DTG/ABC/3TC in children &lt;12 years of age</a:t>
            </a:r>
          </a:p>
          <a:p>
            <a:pPr marL="464058" lvl="1" indent="-171450">
              <a:buFont typeface="Wingdings" panose="05000000000000000000" pitchFamily="2" charset="2"/>
              <a:buChar char="§"/>
            </a:pPr>
            <a:r>
              <a:rPr lang="en-US" sz="2200" dirty="0" smtClean="0"/>
              <a:t>DOT lead-in and DBS/PBMC collections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2400" dirty="0" smtClean="0"/>
              <a:t>PrEP with TDF/FTC</a:t>
            </a:r>
          </a:p>
          <a:p>
            <a:pPr marL="464058" lvl="1" indent="-171450">
              <a:buFont typeface="Wingdings" panose="05000000000000000000" pitchFamily="2" charset="2"/>
              <a:buChar char="§"/>
            </a:pPr>
            <a:r>
              <a:rPr lang="en-US" sz="2200" dirty="0" smtClean="0"/>
              <a:t>~50% adolescent MSM (age 15-17 years)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took &gt;4 doses/</a:t>
            </a:r>
            <a:r>
              <a:rPr lang="en-US" sz="2200" dirty="0" err="1" smtClean="0"/>
              <a:t>wk</a:t>
            </a:r>
            <a:r>
              <a:rPr lang="en-US" sz="2200" dirty="0" smtClean="0"/>
              <a:t> based on DBS</a:t>
            </a:r>
            <a:r>
              <a:rPr lang="en-US" sz="2200" baseline="30000" dirty="0" smtClean="0"/>
              <a:t>1</a:t>
            </a:r>
            <a:endParaRPr lang="en-US" sz="2200" dirty="0" smtClean="0"/>
          </a:p>
          <a:p>
            <a:pPr marL="464058" lvl="1" indent="-171450">
              <a:buFont typeface="Wingdings" panose="05000000000000000000" pitchFamily="2" charset="2"/>
              <a:buChar char="§"/>
            </a:pPr>
            <a:r>
              <a:rPr lang="en-US" sz="2200" dirty="0" smtClean="0"/>
              <a:t>Transgender adolescents (age 15-24 years) on cross-sex hormone therapy (still enrolling)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 smtClean="0"/>
              <a:t>1</a:t>
            </a:r>
            <a:r>
              <a:rPr lang="en-US" sz="1200" dirty="0" smtClean="0"/>
              <a:t>Hosek SG, et al. </a:t>
            </a:r>
            <a:r>
              <a:rPr lang="pt-BR" sz="1200" dirty="0"/>
              <a:t>JAMA Pediatr. 2017 Nov 1;171(11):1063-1071.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2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smtClean="0"/>
              <a:t>Pregnant &amp; Postpartum Women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228600" indent="-171450">
              <a:buFont typeface="Wingdings" panose="05000000000000000000" pitchFamily="2" charset="2"/>
              <a:buChar char="§"/>
            </a:pP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07368" y="6396335"/>
            <a:ext cx="633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Pyra</a:t>
            </a:r>
            <a:r>
              <a:rPr lang="en-US" sz="1200" dirty="0"/>
              <a:t> </a:t>
            </a:r>
            <a:r>
              <a:rPr lang="en-US" sz="1200" dirty="0" smtClean="0"/>
              <a:t>M, et al. </a:t>
            </a:r>
            <a:r>
              <a:rPr lang="en-US" sz="1200" dirty="0"/>
              <a:t>AIDS. 32(13):1891–1898, </a:t>
            </a:r>
            <a:r>
              <a:rPr lang="en-US" sz="1200" dirty="0" smtClean="0"/>
              <a:t>Aug 2018.</a:t>
            </a:r>
          </a:p>
          <a:p>
            <a:pPr algn="r"/>
            <a:r>
              <a:rPr lang="en-US" sz="1200" dirty="0"/>
              <a:t>Aizire J, et al. 10</a:t>
            </a:r>
            <a:r>
              <a:rPr lang="en-US" sz="1200" baseline="30000" dirty="0"/>
              <a:t>th</a:t>
            </a:r>
            <a:r>
              <a:rPr lang="en-US" sz="1200" dirty="0"/>
              <a:t> International Workshop on HIV Pediatrics. June 2018. Amsterdam, Netherlands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2959" y="1614459"/>
            <a:ext cx="7543801" cy="47818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171450">
              <a:buFont typeface="Wingdings" panose="05000000000000000000" pitchFamily="2" charset="2"/>
              <a:buChar char="§"/>
            </a:pPr>
            <a:r>
              <a:rPr lang="en-US" sz="2400" dirty="0" smtClean="0"/>
              <a:t>Currently no benchmarks, but active area of research</a:t>
            </a:r>
          </a:p>
          <a:p>
            <a:pPr marL="228600" indent="-171450">
              <a:buFont typeface="Wingdings" panose="05000000000000000000" pitchFamily="2" charset="2"/>
              <a:buChar char="§"/>
            </a:pPr>
            <a:r>
              <a:rPr lang="en-US" sz="2400" dirty="0" smtClean="0"/>
              <a:t>HIV PrEP</a:t>
            </a:r>
          </a:p>
          <a:p>
            <a:pPr marL="521208" lvl="1" indent="-171450">
              <a:buFont typeface="Wingdings" panose="05000000000000000000" pitchFamily="2" charset="2"/>
              <a:buChar char="§"/>
            </a:pPr>
            <a:r>
              <a:rPr lang="en-US" sz="2000" dirty="0" smtClean="0"/>
              <a:t>TFV-DP </a:t>
            </a:r>
            <a:r>
              <a:rPr lang="en-US" sz="2000" dirty="0"/>
              <a:t>in </a:t>
            </a:r>
            <a:r>
              <a:rPr lang="en-US" sz="2000" dirty="0" smtClean="0"/>
              <a:t>DBS ~30</a:t>
            </a:r>
            <a:r>
              <a:rPr lang="en-US" sz="2000" dirty="0"/>
              <a:t>% lower</a:t>
            </a:r>
            <a:r>
              <a:rPr lang="en-US" sz="2000" dirty="0" smtClean="0"/>
              <a:t> </a:t>
            </a:r>
            <a:r>
              <a:rPr lang="en-US" sz="2000" dirty="0"/>
              <a:t>in pregnant women on PrEP vs. non-pregnant women</a:t>
            </a:r>
          </a:p>
          <a:p>
            <a:pPr marL="521208" lvl="1" indent="-171450">
              <a:buFont typeface="Wingdings" panose="05000000000000000000" pitchFamily="2" charset="2"/>
              <a:buChar char="§"/>
            </a:pPr>
            <a:r>
              <a:rPr lang="en-US" sz="2000" dirty="0"/>
              <a:t>IMPAACT 2009 (</a:t>
            </a:r>
            <a:r>
              <a:rPr lang="en-US" sz="2000" dirty="0" smtClean="0"/>
              <a:t>fully enrolled): </a:t>
            </a:r>
            <a:r>
              <a:rPr lang="en-US" sz="2000" dirty="0"/>
              <a:t>pregnant and non-pregnant women receiving TDF/FTC under DOT </a:t>
            </a:r>
            <a:r>
              <a:rPr lang="en-US" sz="2000" dirty="0">
                <a:sym typeface="Wingdings" panose="05000000000000000000" pitchFamily="2" charset="2"/>
              </a:rPr>
              <a:t> will establish needed benchmarks</a:t>
            </a:r>
            <a:endParaRPr lang="en-US" sz="2000" dirty="0"/>
          </a:p>
          <a:p>
            <a:pPr marL="228600" indent="-171450">
              <a:buFont typeface="Wingdings" panose="05000000000000000000" pitchFamily="2" charset="2"/>
              <a:buChar char="§"/>
            </a:pPr>
            <a:r>
              <a:rPr lang="en-US" sz="2400" dirty="0" smtClean="0"/>
              <a:t>HIV treatment</a:t>
            </a:r>
          </a:p>
          <a:p>
            <a:pPr marL="521208" lvl="1" indent="-171450">
              <a:buFont typeface="Wingdings" panose="05000000000000000000" pitchFamily="2" charset="2"/>
              <a:buChar char="§"/>
            </a:pPr>
            <a:r>
              <a:rPr lang="en-US" sz="2000" dirty="0" smtClean="0"/>
              <a:t>PROMISE (1077HS): median TFV-DP concentrations ~700 fmol/punch with TDF/FTC + LPV/r</a:t>
            </a:r>
          </a:p>
          <a:p>
            <a:pPr marL="521208" lvl="1" indent="-171450">
              <a:buFont typeface="Wingdings" panose="05000000000000000000" pitchFamily="2" charset="2"/>
              <a:buChar char="§"/>
            </a:pPr>
            <a:r>
              <a:rPr lang="en-US" sz="2000" dirty="0" smtClean="0">
                <a:sym typeface="Wingdings" panose="05000000000000000000" pitchFamily="2" charset="2"/>
              </a:rPr>
              <a:t>IMPAACT 2026 (in development): will measure TFV-DP with TAF in PBMCs and DBS during 2</a:t>
            </a:r>
            <a:r>
              <a:rPr lang="en-US" sz="2000" baseline="30000" dirty="0" smtClean="0">
                <a:sym typeface="Wingdings" panose="05000000000000000000" pitchFamily="2" charset="2"/>
              </a:rPr>
              <a:t>nd</a:t>
            </a:r>
            <a:r>
              <a:rPr lang="en-US" sz="2000" dirty="0" smtClean="0">
                <a:sym typeface="Wingdings" panose="05000000000000000000" pitchFamily="2" charset="2"/>
              </a:rPr>
              <a:t>/3</a:t>
            </a:r>
            <a:r>
              <a:rPr lang="en-US" sz="2000" baseline="30000" dirty="0" smtClean="0">
                <a:sym typeface="Wingdings" panose="05000000000000000000" pitchFamily="2" charset="2"/>
              </a:rPr>
              <a:t>rd</a:t>
            </a:r>
            <a:r>
              <a:rPr lang="en-US" sz="2000" dirty="0" smtClean="0">
                <a:sym typeface="Wingdings" panose="05000000000000000000" pitchFamily="2" charset="2"/>
              </a:rPr>
              <a:t> trimester and postpartum </a:t>
            </a:r>
          </a:p>
        </p:txBody>
      </p:sp>
    </p:spTree>
    <p:extLst>
      <p:ext uri="{BB962C8B-B14F-4D97-AF65-F5344CB8AC3E}">
        <p14:creationId xmlns:p14="http://schemas.microsoft.com/office/powerpoint/2010/main" val="1174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680634"/>
            <a:ext cx="7749541" cy="4023360"/>
          </a:xfrm>
        </p:spPr>
        <p:txBody>
          <a:bodyPr>
            <a:norm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400" dirty="0" smtClean="0"/>
              <a:t>DBS assessments are critical to understanding cumulative and recent dosing patterns with antiviral medications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400" dirty="0" smtClean="0"/>
              <a:t>Applicability in assessing adherence, efficacy, and other treatment-related outcomes (safety, drug interactions)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400" dirty="0" smtClean="0"/>
              <a:t>Still several opportunities for research in this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07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33363">
              <a:buFont typeface="Wingdings" panose="05000000000000000000" pitchFamily="2" charset="2"/>
              <a:buChar char="§"/>
            </a:pPr>
            <a:r>
              <a:rPr lang="en-US" sz="2800" dirty="0" smtClean="0"/>
              <a:t>Provide a general overview of </a:t>
            </a:r>
            <a:r>
              <a:rPr lang="en-US" sz="2800" dirty="0"/>
              <a:t>the </a:t>
            </a:r>
            <a:r>
              <a:rPr lang="en-US" sz="2800" dirty="0" smtClean="0"/>
              <a:t>purpose of DBS assessments and relevant </a:t>
            </a:r>
            <a:r>
              <a:rPr lang="en-US" sz="2800" dirty="0"/>
              <a:t>interpretations </a:t>
            </a:r>
            <a:endParaRPr lang="en-US" sz="2800" dirty="0" smtClean="0"/>
          </a:p>
          <a:p>
            <a:pPr marL="287338" indent="-233363">
              <a:buFont typeface="Wingdings" panose="05000000000000000000" pitchFamily="2" charset="2"/>
              <a:buChar char="§"/>
            </a:pPr>
            <a:r>
              <a:rPr lang="en-US" sz="2800" dirty="0" smtClean="0"/>
              <a:t>Review </a:t>
            </a:r>
            <a:r>
              <a:rPr lang="en-US" sz="2800" dirty="0"/>
              <a:t>applications of DBS </a:t>
            </a:r>
            <a:r>
              <a:rPr lang="en-US" sz="2800" dirty="0" smtClean="0"/>
              <a:t>assessments </a:t>
            </a:r>
            <a:r>
              <a:rPr lang="en-US" sz="2800" dirty="0"/>
              <a:t>in </a:t>
            </a:r>
            <a:r>
              <a:rPr lang="en-US" sz="2800" dirty="0" smtClean="0"/>
              <a:t>different populations</a:t>
            </a:r>
            <a:endParaRPr lang="en-US" sz="2800" dirty="0"/>
          </a:p>
          <a:p>
            <a:pPr marL="287338" indent="-233363">
              <a:buFont typeface="Wingdings" panose="05000000000000000000" pitchFamily="2" charset="2"/>
              <a:buChar char="§"/>
            </a:pPr>
            <a:r>
              <a:rPr lang="en-US" sz="2800" dirty="0" smtClean="0"/>
              <a:t>Discuss ongoing efforts within IMPAACT and externally to address current research gaps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5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94" y="1987174"/>
            <a:ext cx="4549140" cy="3674331"/>
          </a:xfrm>
        </p:spPr>
        <p:txBody>
          <a:bodyPr numCol="2">
            <a:normAutofit lnSpcReduction="10000"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Jennifer J. Kiser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Peter L. Anderson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Jose R. Castillo-Mancilla</a:t>
            </a:r>
            <a:endParaRPr lang="en-US" altLang="en-US" sz="1600" dirty="0">
              <a:cs typeface="Helvetica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Lane R. </a:t>
            </a:r>
            <a:r>
              <a:rPr lang="en-US" altLang="en-US" sz="1600" dirty="0">
                <a:cs typeface="Helvetica" panose="020B0604020202020204" pitchFamily="34" charset="0"/>
              </a:rPr>
              <a:t>Bushman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Jia-Hua </a:t>
            </a:r>
            <a:r>
              <a:rPr lang="en-US" altLang="en-US" sz="1600" dirty="0">
                <a:cs typeface="Helvetica" panose="020B0604020202020204" pitchFamily="34" charset="0"/>
              </a:rPr>
              <a:t>Zheng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Becky </a:t>
            </a:r>
            <a:r>
              <a:rPr lang="en-US" altLang="en-US" sz="1600" dirty="0">
                <a:cs typeface="Helvetica" panose="020B0604020202020204" pitchFamily="34" charset="0"/>
              </a:rPr>
              <a:t>Kerr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Lucas </a:t>
            </a:r>
            <a:r>
              <a:rPr lang="en-US" altLang="en-US" sz="1600" dirty="0">
                <a:cs typeface="Helvetica" panose="020B0604020202020204" pitchFamily="34" charset="0"/>
              </a:rPr>
              <a:t>Ellison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Martin </a:t>
            </a:r>
            <a:r>
              <a:rPr lang="en-US" altLang="en-US" sz="1600" dirty="0">
                <a:cs typeface="Helvetica" panose="020B0604020202020204" pitchFamily="34" charset="0"/>
              </a:rPr>
              <a:t>Williams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>
                <a:cs typeface="Helvetica" panose="020B0604020202020204" pitchFamily="34" charset="0"/>
              </a:rPr>
              <a:t>Bethany Johnson</a:t>
            </a:r>
          </a:p>
          <a:p>
            <a:pPr marL="0" indent="0">
              <a:buNone/>
            </a:pPr>
            <a:endParaRPr lang="en-US" altLang="en-US" sz="1600" dirty="0" smtClean="0">
              <a:cs typeface="Helvetica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David </a:t>
            </a:r>
            <a:r>
              <a:rPr lang="en-US" altLang="en-US" sz="1600" dirty="0">
                <a:cs typeface="Helvetica" panose="020B0604020202020204" pitchFamily="34" charset="0"/>
              </a:rPr>
              <a:t>Nerguizian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Laura Roon</a:t>
            </a:r>
            <a:endParaRPr lang="en-US" altLang="en-US" sz="1600" dirty="0">
              <a:cs typeface="Helvetica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Joe Gomez</a:t>
            </a:r>
            <a:endParaRPr lang="en-US" altLang="en-US" sz="1600" dirty="0">
              <a:cs typeface="Helvetica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Jenna Yager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cs typeface="Helvetica" panose="020B0604020202020204" pitchFamily="34" charset="0"/>
              </a:rPr>
              <a:t>Mustafa Ibrahim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en-US" sz="1600" dirty="0" smtClean="0">
                <a:cs typeface="Helvetica" panose="020B0604020202020204" pitchFamily="34" charset="0"/>
              </a:rPr>
              <a:t>Cricket McHugh</a:t>
            </a:r>
            <a:endParaRPr lang="en-US" altLang="en-US" sz="1600" dirty="0">
              <a:cs typeface="Helvetica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en-US" sz="1600" kern="0" dirty="0" smtClean="0">
                <a:cs typeface="Helvetica" panose="020B0604020202020204" pitchFamily="34" charset="0"/>
              </a:rPr>
              <a:t>Ryan Huntley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en-US" sz="1600" kern="0" dirty="0" smtClean="0">
                <a:cs typeface="Helvetica" panose="020B0604020202020204" pitchFamily="34" charset="0"/>
              </a:rPr>
              <a:t>Ryan Coyle</a:t>
            </a:r>
            <a:endParaRPr lang="en-US" altLang="en-US" sz="1600" kern="0" dirty="0">
              <a:cs typeface="Helvetica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en-US" sz="1600" dirty="0" smtClean="0">
                <a:cs typeface="Helvetica" panose="020B0604020202020204" pitchFamily="34" charset="0"/>
              </a:rPr>
              <a:t>(</a:t>
            </a:r>
            <a:r>
              <a:rPr lang="en-US" altLang="en-US" sz="1600" dirty="0">
                <a:cs typeface="Helvetica" panose="020B0604020202020204" pitchFamily="34" charset="0"/>
              </a:rPr>
              <a:t>and past members)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22960" y="1597674"/>
            <a:ext cx="454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Colorado Antiviral Pharmacology Laboratory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2" y="1760276"/>
            <a:ext cx="2370615" cy="764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29" y="2843525"/>
            <a:ext cx="2200701" cy="541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65" y="3785971"/>
            <a:ext cx="2084013" cy="627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2" y="4725888"/>
            <a:ext cx="3518634" cy="661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836" y="5440677"/>
            <a:ext cx="192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Funding Support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2836" y="5774272"/>
            <a:ext cx="766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R01 DA040499 (JJK), R01 AI122298 (PLA), K23 AI104315 (JRC-M),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R01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AI45453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(JRC-M)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ndersop\AppData\Local\Microsoft\Windows\Temporary Internet Files\Content.Outlook\NTXJHPTO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t="47956" r="9062" b="25083"/>
          <a:stretch/>
        </p:blipFill>
        <p:spPr bwMode="auto">
          <a:xfrm>
            <a:off x="507070" y="1644837"/>
            <a:ext cx="1783470" cy="8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16148" y="2941920"/>
            <a:ext cx="1051151" cy="488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cs typeface="Helvetica" panose="020B0604020202020204" pitchFamily="34" charset="0"/>
              </a:rPr>
              <a:t>Reverse Phase SPE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3269987" y="3632565"/>
            <a:ext cx="502444" cy="31670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4103" y="2959562"/>
            <a:ext cx="1122136" cy="48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cs typeface="Helvetica" panose="020B0604020202020204" pitchFamily="34" charset="0"/>
              </a:rPr>
              <a:t>Strong Anion Exchange SPE</a:t>
            </a:r>
          </a:p>
        </p:txBody>
      </p:sp>
      <p:sp>
        <p:nvSpPr>
          <p:cNvPr id="11" name="Can 10"/>
          <p:cNvSpPr/>
          <p:nvPr/>
        </p:nvSpPr>
        <p:spPr>
          <a:xfrm>
            <a:off x="3154687" y="4176555"/>
            <a:ext cx="787003" cy="1059657"/>
          </a:xfrm>
          <a:prstGeom prst="can">
            <a:avLst>
              <a:gd name="adj" fmla="val 14912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cs typeface="Helvetica" panose="020B0604020202020204" pitchFamily="34" charset="0"/>
              </a:rPr>
              <a:t>TFV-DP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5390501" y="3603494"/>
            <a:ext cx="502444" cy="31551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cs typeface="Helvetica" panose="020B0604020202020204" pitchFamily="34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5246570" y="4141384"/>
            <a:ext cx="823913" cy="1058465"/>
          </a:xfrm>
          <a:prstGeom prst="can">
            <a:avLst>
              <a:gd name="adj" fmla="val 14912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cs typeface="Helvetica" panose="020B0604020202020204" pitchFamily="34" charset="0"/>
              </a:rPr>
              <a:t>TFV</a:t>
            </a:r>
          </a:p>
        </p:txBody>
      </p:sp>
      <p:sp>
        <p:nvSpPr>
          <p:cNvPr id="15" name="Oval 14"/>
          <p:cNvSpPr/>
          <p:nvPr/>
        </p:nvSpPr>
        <p:spPr>
          <a:xfrm>
            <a:off x="4140657" y="4214494"/>
            <a:ext cx="916377" cy="4536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1277" y="1860500"/>
            <a:ext cx="1015159" cy="319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cs typeface="Helvetica" panose="020B0604020202020204" pitchFamily="34" charset="0"/>
              </a:rPr>
              <a:t>LC-MS/MS</a:t>
            </a:r>
          </a:p>
        </p:txBody>
      </p:sp>
      <p:sp>
        <p:nvSpPr>
          <p:cNvPr id="18" name="TextBox 87"/>
          <p:cNvSpPr txBox="1">
            <a:spLocks noChangeArrowheads="1"/>
          </p:cNvSpPr>
          <p:nvPr/>
        </p:nvSpPr>
        <p:spPr bwMode="auto">
          <a:xfrm>
            <a:off x="3744929" y="3654392"/>
            <a:ext cx="990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556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9128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3700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latin typeface="+mn-lt"/>
                <a:cs typeface="Helvetica" panose="020B0604020202020204" pitchFamily="34" charset="0"/>
              </a:rPr>
              <a:t>KCl</a:t>
            </a:r>
            <a:r>
              <a:rPr lang="en-US" altLang="en-US" sz="1200" dirty="0">
                <a:latin typeface="+mn-lt"/>
                <a:cs typeface="Helvetica" panose="020B0604020202020204" pitchFamily="34" charset="0"/>
              </a:rPr>
              <a:t> gradients</a:t>
            </a:r>
          </a:p>
        </p:txBody>
      </p:sp>
      <p:sp>
        <p:nvSpPr>
          <p:cNvPr id="19" name="TextBox 116"/>
          <p:cNvSpPr txBox="1">
            <a:spLocks noChangeArrowheads="1"/>
          </p:cNvSpPr>
          <p:nvPr/>
        </p:nvSpPr>
        <p:spPr bwMode="auto">
          <a:xfrm>
            <a:off x="5877541" y="3565860"/>
            <a:ext cx="107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556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9128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3700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latin typeface="+mn-lt"/>
                <a:cs typeface="Helvetica" panose="020B0604020202020204" pitchFamily="34" charset="0"/>
              </a:rPr>
              <a:t>Desaltation</a:t>
            </a:r>
            <a:r>
              <a:rPr lang="en-US" altLang="en-US" sz="1200" dirty="0">
                <a:latin typeface="+mn-lt"/>
                <a:cs typeface="Helvetica" panose="020B0604020202020204" pitchFamily="34" charset="0"/>
              </a:rPr>
              <a:t> &amp;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Helvetica" panose="020B0604020202020204" pitchFamily="34" charset="0"/>
              </a:rPr>
              <a:t>Concentration</a:t>
            </a:r>
          </a:p>
        </p:txBody>
      </p:sp>
      <p:sp>
        <p:nvSpPr>
          <p:cNvPr id="24" name="TextBox 87"/>
          <p:cNvSpPr txBox="1">
            <a:spLocks noChangeArrowheads="1"/>
          </p:cNvSpPr>
          <p:nvPr/>
        </p:nvSpPr>
        <p:spPr bwMode="auto">
          <a:xfrm>
            <a:off x="6382929" y="4949103"/>
            <a:ext cx="906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556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9128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3700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Helvetica" panose="020B0604020202020204" pitchFamily="34" charset="0"/>
              </a:rPr>
              <a:t>Stable labeled TFV</a:t>
            </a:r>
          </a:p>
        </p:txBody>
      </p:sp>
      <p:sp>
        <p:nvSpPr>
          <p:cNvPr id="25" name="Arc 24"/>
          <p:cNvSpPr/>
          <p:nvPr/>
        </p:nvSpPr>
        <p:spPr bwMode="auto">
          <a:xfrm rot="20967189">
            <a:off x="5804875" y="4581698"/>
            <a:ext cx="957467" cy="711792"/>
          </a:xfrm>
          <a:prstGeom prst="arc">
            <a:avLst>
              <a:gd name="adj1" fmla="val 16200007"/>
              <a:gd name="adj2" fmla="val 21430862"/>
            </a:avLst>
          </a:prstGeom>
          <a:ln w="28575">
            <a:prstDash val="sysDash"/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6094" tIns="18048" rIns="36094" bIns="18048"/>
          <a:lstStyle/>
          <a:p>
            <a:pPr defTabSz="360922">
              <a:defRPr/>
            </a:pPr>
            <a:endParaRPr lang="en-US" sz="1200">
              <a:cs typeface="Helvetica" panose="020B0604020202020204" pitchFamily="34" charset="0"/>
            </a:endParaRP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4095735" y="4123944"/>
            <a:ext cx="1000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+mn-lt"/>
              <a:cs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+mn-lt"/>
                <a:cs typeface="Helvetica" panose="020B0604020202020204" pitchFamily="34" charset="0"/>
              </a:rPr>
              <a:t>Phosphatase</a:t>
            </a:r>
            <a:endParaRPr lang="en-US" altLang="en-US" sz="12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31" name="TextBox 116"/>
          <p:cNvSpPr txBox="1">
            <a:spLocks noChangeArrowheads="1"/>
          </p:cNvSpPr>
          <p:nvPr/>
        </p:nvSpPr>
        <p:spPr bwMode="auto">
          <a:xfrm>
            <a:off x="5057034" y="5211965"/>
            <a:ext cx="12502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556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9128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3700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Helvetica" panose="020B0604020202020204" pitchFamily="34" charset="0"/>
              </a:rPr>
              <a:t>Molar equivalent</a:t>
            </a:r>
          </a:p>
        </p:txBody>
      </p:sp>
      <p:sp>
        <p:nvSpPr>
          <p:cNvPr id="30" name="TextBox 116"/>
          <p:cNvSpPr txBox="1">
            <a:spLocks noChangeArrowheads="1"/>
          </p:cNvSpPr>
          <p:nvPr/>
        </p:nvSpPr>
        <p:spPr bwMode="auto">
          <a:xfrm>
            <a:off x="453674" y="2549655"/>
            <a:ext cx="1890261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556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9128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3700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dirty="0" smtClean="0">
                <a:latin typeface="+mn-lt"/>
                <a:cs typeface="Helvetica" panose="020B0604020202020204" pitchFamily="34" charset="0"/>
              </a:rPr>
              <a:t>Whole blood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dirty="0" smtClean="0">
                <a:latin typeface="+mn-lt"/>
                <a:cs typeface="Helvetica" panose="020B0604020202020204" pitchFamily="34" charset="0"/>
              </a:rPr>
              <a:t>(venipuncture or finger-stick)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dirty="0" smtClean="0">
                <a:latin typeface="+mn-lt"/>
                <a:cs typeface="Helvetica" panose="020B0604020202020204" pitchFamily="34" charset="0"/>
              </a:rPr>
              <a:t>25µL </a:t>
            </a:r>
            <a:r>
              <a:rPr lang="en-US" altLang="en-US" sz="1125" dirty="0">
                <a:latin typeface="+mn-lt"/>
                <a:cs typeface="Helvetica" panose="020B0604020202020204" pitchFamily="34" charset="0"/>
              </a:rPr>
              <a:t>spot, 3mm punch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33566" b="35664"/>
          <a:stretch/>
        </p:blipFill>
        <p:spPr>
          <a:xfrm>
            <a:off x="1017232" y="3554198"/>
            <a:ext cx="1997710" cy="1397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1875" r="11374" b="68468"/>
          <a:stretch/>
        </p:blipFill>
        <p:spPr>
          <a:xfrm>
            <a:off x="7024797" y="3609124"/>
            <a:ext cx="1333500" cy="143162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16871" y="1795377"/>
            <a:ext cx="971548" cy="485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cs typeface="Helvetica" panose="020B0604020202020204" pitchFamily="34" charset="0"/>
              </a:rPr>
              <a:t>Cell lysis </a:t>
            </a:r>
            <a:r>
              <a:rPr lang="en-US" sz="1200" b="1" dirty="0" smtClean="0">
                <a:solidFill>
                  <a:schemeClr val="tx1"/>
                </a:solidFill>
                <a:cs typeface="Helvetica" panose="020B0604020202020204" pitchFamily="34" charset="0"/>
              </a:rPr>
              <a:t>in </a:t>
            </a:r>
            <a:r>
              <a:rPr lang="en-US" sz="1200" b="1" dirty="0">
                <a:solidFill>
                  <a:schemeClr val="tx1"/>
                </a:solidFill>
                <a:cs typeface="Helvetica" panose="020B0604020202020204" pitchFamily="34" charset="0"/>
              </a:rPr>
              <a:t>70% </a:t>
            </a:r>
            <a:r>
              <a:rPr lang="en-US" sz="1200" b="1" dirty="0" err="1">
                <a:solidFill>
                  <a:schemeClr val="tx1"/>
                </a:solidFill>
                <a:cs typeface="Helvetica" panose="020B0604020202020204" pitchFamily="34" charset="0"/>
              </a:rPr>
              <a:t>MeOH</a:t>
            </a:r>
            <a:endParaRPr lang="en-US" sz="1200" b="1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27305" y="6392887"/>
            <a:ext cx="402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Bushman LR, et al. J Pharm Biomed Anal 2011;56:390–401</a:t>
            </a:r>
            <a:r>
              <a:rPr lang="en-US" sz="1200" dirty="0" smtClean="0"/>
              <a:t>.</a:t>
            </a:r>
          </a:p>
          <a:p>
            <a:pPr algn="r"/>
            <a:r>
              <a:rPr lang="en-US" sz="1200" dirty="0" smtClean="0"/>
              <a:t>Zheng JH, et al. J Pharm Biomed Anal 2016;122:16-20.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NRTIs in DBS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410282" y="1883863"/>
            <a:ext cx="477964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400000">
            <a:off x="3263662" y="2478476"/>
            <a:ext cx="477964" cy="27295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035175" y="4710445"/>
            <a:ext cx="1141212" cy="33030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cs typeface="Helvetica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16200000">
            <a:off x="5387635" y="2400073"/>
            <a:ext cx="502444" cy="31551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7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0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35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63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86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14" algn="l" defTabSz="91425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cs typeface="Helvetica" panose="020B0604020202020204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301991" y="1847323"/>
            <a:ext cx="633477" cy="3192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4466094" y="4483016"/>
            <a:ext cx="279373" cy="2449921"/>
          </a:xfrm>
          <a:prstGeom prst="leftBrace">
            <a:avLst>
              <a:gd name="adj1" fmla="val 31176"/>
              <a:gd name="adj2" fmla="val 50000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02693" y="5868393"/>
            <a:ext cx="36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process for other NRTIs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023" y="1643045"/>
            <a:ext cx="1587796" cy="12269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593928" y="6065945"/>
            <a:ext cx="5638801" cy="316562"/>
          </a:xfrm>
          <a:prstGeom prst="rect">
            <a:avLst/>
          </a:prstGeom>
        </p:spPr>
        <p:txBody>
          <a:bodyPr wrap="square" lIns="130622" tIns="65310" rIns="130622" bIns="65310">
            <a:spAutoFit/>
          </a:bodyPr>
          <a:lstStyle/>
          <a:p>
            <a:pPr algn="r"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Slide adapted from Anderson </a:t>
            </a:r>
            <a:r>
              <a:rPr lang="en-US" sz="1200" dirty="0" smtClean="0">
                <a:cs typeface="Helvetica" panose="020B0604020202020204" pitchFamily="34" charset="0"/>
              </a:rPr>
              <a:t>PL (ACTG 2018).</a:t>
            </a:r>
            <a:endParaRPr lang="en-US" sz="12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Analytical Considerations with DBS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66333"/>
            <a:ext cx="7543801" cy="4385287"/>
          </a:xfrm>
        </p:spPr>
        <p:txBody>
          <a:bodyPr>
            <a:normAutofit fontScale="92500" lnSpcReduction="10000"/>
          </a:bodyPr>
          <a:lstStyle/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400" dirty="0" smtClean="0"/>
              <a:t>Compared RBC vs. DBS from same blood draw – highly correlated, less variability in punch</a:t>
            </a:r>
          </a:p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400" dirty="0" smtClean="0"/>
              <a:t>Cannot create exact QCs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Clinical DBS replicates used for precision (low and high concentrations)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Acceptance criteria: CV ≤15%, test condition within ±15% of </a:t>
            </a:r>
            <a:r>
              <a:rPr lang="en-US" sz="2200" dirty="0" smtClean="0"/>
              <a:t>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Examined several factors during method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Punch location, spot volume (10-50 </a:t>
            </a:r>
            <a:r>
              <a:rPr lang="en-US" sz="2200" dirty="0" err="1" smtClean="0"/>
              <a:t>uL</a:t>
            </a:r>
            <a:r>
              <a:rPr lang="en-US" sz="2200" dirty="0" smtClean="0"/>
              <a:t>), multiple-punch extraction (up to 3 punches), hematocrit 35-50%, </a:t>
            </a:r>
            <a:r>
              <a:rPr lang="en-US" sz="2200" dirty="0" err="1" smtClean="0"/>
              <a:t>fingerstick</a:t>
            </a:r>
            <a:r>
              <a:rPr lang="en-US" sz="2200" dirty="0" smtClean="0"/>
              <a:t> vs. venipuncture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Temperature stability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Room temperature: 5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4˚C: ~3 months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-20˚C: up to 5 years </a:t>
            </a:r>
            <a:endParaRPr lang="en-US" sz="2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731520" y="6462745"/>
            <a:ext cx="9875520" cy="36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r" defTabSz="1306220">
              <a:defRPr/>
            </a:pPr>
            <a:r>
              <a:rPr lang="en-GB" sz="1200" dirty="0">
                <a:solidFill>
                  <a:prstClr val="black"/>
                </a:solidFill>
                <a:latin typeface="+mn-lt"/>
                <a:cs typeface="Helvetica" panose="020B0604020202020204" pitchFamily="34" charset="0"/>
              </a:rPr>
              <a:t>Zheng. J Pharm Biomed Anal. 2016 Apr </a:t>
            </a:r>
            <a:r>
              <a:rPr lang="en-GB" sz="1200" dirty="0" smtClean="0">
                <a:solidFill>
                  <a:prstClr val="black"/>
                </a:solidFill>
                <a:latin typeface="+mn-lt"/>
                <a:cs typeface="Helvetica" panose="020B0604020202020204" pitchFamily="34" charset="0"/>
              </a:rPr>
              <a:t>15;122:16-20. Castillo-Mancilla. AHRH 2012.</a:t>
            </a:r>
          </a:p>
          <a:p>
            <a:pPr algn="r" defTabSz="1306220">
              <a:defRPr/>
            </a:pPr>
            <a:r>
              <a:rPr lang="en-GB" sz="1200" dirty="0">
                <a:solidFill>
                  <a:prstClr val="black"/>
                </a:solidFill>
                <a:latin typeface="+mn-lt"/>
                <a:cs typeface="Helvetica" panose="020B0604020202020204" pitchFamily="34" charset="0"/>
              </a:rPr>
              <a:t>Anderson, et al. 2018. AAC. (PMID 29038282).</a:t>
            </a:r>
          </a:p>
          <a:p>
            <a:pPr algn="r" defTabSz="1306220">
              <a:defRPr/>
            </a:pPr>
            <a:r>
              <a:rPr lang="en-GB" sz="1200" dirty="0" smtClean="0">
                <a:solidFill>
                  <a:prstClr val="black"/>
                </a:solidFill>
                <a:latin typeface="+mn-lt"/>
                <a:cs typeface="Helvetica" panose="020B0604020202020204" pitchFamily="34" charset="0"/>
              </a:rPr>
              <a:t> </a:t>
            </a:r>
            <a:endParaRPr lang="en-GB" sz="1200" dirty="0">
              <a:solidFill>
                <a:prstClr val="black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Precision: Clinical </a:t>
            </a:r>
            <a:r>
              <a:rPr lang="en-US" altLang="en-US" dirty="0"/>
              <a:t>R</a:t>
            </a:r>
            <a:r>
              <a:rPr lang="en-US" altLang="en-US" dirty="0" smtClean="0"/>
              <a:t>eplicates</a:t>
            </a:r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486484"/>
              </p:ext>
            </p:extLst>
          </p:nvPr>
        </p:nvGraphicFramePr>
        <p:xfrm>
          <a:off x="1173519" y="2038434"/>
          <a:ext cx="7399079" cy="3470148"/>
        </p:xfrm>
        <a:graphic>
          <a:graphicData uri="http://schemas.openxmlformats.org/drawingml/2006/table">
            <a:tbl>
              <a:tblPr/>
              <a:tblGrid>
                <a:gridCol w="549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Table 1.  Precision Assessments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TFV-DP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23" marR="3812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Inter-Assay and Intra-Assay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fmol/punch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Concentration range (n=5 levels)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110 to 757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within run (25 triplicates)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(%CV)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≤ 10.5%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between runs (5 levels with n=15 replicates)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(%CV)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≤ 11.6%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Precision of Inter-Cards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inter and Intra-assay (card a and b) (15 triplicates)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(%CV)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≤ 8.5%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Diff ( card a  vs. card b)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 9%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23" marR="3812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16" name="TextBox 1"/>
          <p:cNvSpPr txBox="1">
            <a:spLocks noChangeArrowheads="1"/>
          </p:cNvSpPr>
          <p:nvPr/>
        </p:nvSpPr>
        <p:spPr bwMode="auto">
          <a:xfrm>
            <a:off x="1173519" y="5522743"/>
            <a:ext cx="6572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n-lt"/>
                <a:cs typeface="Helvetica" panose="020B0604020202020204" pitchFamily="34" charset="0"/>
              </a:rPr>
              <a:t>Note: % extraction cannot be determined, but extraction is precise</a:t>
            </a:r>
          </a:p>
          <a:p>
            <a:pPr eaLnBrk="1" hangingPunct="1"/>
            <a:r>
              <a:rPr lang="en-US" altLang="en-US" sz="1600" dirty="0">
                <a:latin typeface="+mn-lt"/>
                <a:cs typeface="Helvetica" panose="020B0604020202020204" pitchFamily="34" charset="0"/>
              </a:rPr>
              <a:t>Thus, labs would need to cross-validate methods to use same interpretations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199" y="6541438"/>
            <a:ext cx="5638801" cy="316562"/>
          </a:xfrm>
          <a:prstGeom prst="rect">
            <a:avLst/>
          </a:prstGeom>
        </p:spPr>
        <p:txBody>
          <a:bodyPr wrap="square" lIns="130622" tIns="65310" rIns="130622" bIns="65310">
            <a:spAutoFit/>
          </a:bodyPr>
          <a:lstStyle/>
          <a:p>
            <a:pPr algn="r"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Slide adapted from Anderson </a:t>
            </a:r>
            <a:r>
              <a:rPr lang="en-US" sz="1200" dirty="0" smtClean="0">
                <a:cs typeface="Helvetica" panose="020B0604020202020204" pitchFamily="34" charset="0"/>
              </a:rPr>
              <a:t>PL (ACTG 2018).</a:t>
            </a:r>
            <a:endParaRPr lang="en-US" sz="12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844790" cy="145075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Cell Pharmacology of N(t)RTIs</a:t>
            </a:r>
            <a:endParaRPr lang="en-US" sz="4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6393"/>
              </p:ext>
            </p:extLst>
          </p:nvPr>
        </p:nvGraphicFramePr>
        <p:xfrm>
          <a:off x="842010" y="3136583"/>
          <a:ext cx="7543800" cy="283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6171425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5442618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419236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PBMCs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RBCs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1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3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TDF &lt;5</a:t>
                      </a:r>
                      <a:r>
                        <a:rPr lang="en-US" baseline="0" dirty="0" smtClean="0"/>
                        <a:t> min</a:t>
                      </a:r>
                    </a:p>
                    <a:p>
                      <a:pPr algn="ctr"/>
                      <a:r>
                        <a:rPr lang="en-US" baseline="0" dirty="0" smtClean="0"/>
                        <a:t>TAF ~0.4 hours</a:t>
                      </a:r>
                    </a:p>
                    <a:p>
                      <a:pPr algn="ctr"/>
                      <a:r>
                        <a:rPr lang="en-US" baseline="0" dirty="0" smtClean="0"/>
                        <a:t>TFV ~17 hours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TFV-DP ~3-5 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TFV-DP ~17 days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35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FTC ~14 hours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FTC-TP ~1.5 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FTC-TP ~1.5</a:t>
                      </a:r>
                      <a:r>
                        <a:rPr lang="en-US" baseline="0" dirty="0" smtClean="0"/>
                        <a:t> days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14993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58" t="6444" r="8234" b="10390"/>
          <a:stretch/>
        </p:blipFill>
        <p:spPr>
          <a:xfrm>
            <a:off x="6610350" y="3568477"/>
            <a:ext cx="1087879" cy="104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776" t="14664" r="11009" b="8971"/>
          <a:stretch/>
        </p:blipFill>
        <p:spPr>
          <a:xfrm>
            <a:off x="4099108" y="3557498"/>
            <a:ext cx="1047529" cy="1060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11227" r="35600" b="27720"/>
          <a:stretch/>
        </p:blipFill>
        <p:spPr>
          <a:xfrm>
            <a:off x="1900779" y="3650608"/>
            <a:ext cx="425101" cy="948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2010" y="6397218"/>
            <a:ext cx="832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NRTI schematic: https://www.medscape.org/viewarticle/445641_3</a:t>
            </a:r>
          </a:p>
          <a:p>
            <a:pPr algn="r"/>
            <a:r>
              <a:rPr lang="en-US" altLang="en-US" sz="1200" dirty="0" smtClean="0"/>
              <a:t>Bushman </a:t>
            </a:r>
            <a:r>
              <a:rPr lang="en-US" altLang="en-US" sz="1200" dirty="0"/>
              <a:t>LR J Pharm Biomed Anal. 2011, 56:390-401. </a:t>
            </a:r>
            <a:r>
              <a:rPr lang="en-US" altLang="en-US" sz="1200" dirty="0" smtClean="0"/>
              <a:t>Durand-</a:t>
            </a:r>
            <a:r>
              <a:rPr lang="en-US" altLang="en-US" sz="1200" dirty="0" err="1" smtClean="0"/>
              <a:t>Gasselin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AAC 2007 (51):2105-2111. </a:t>
            </a:r>
            <a:r>
              <a:rPr lang="en-US" altLang="en-US" sz="1200" dirty="0" smtClean="0"/>
              <a:t>Castillo-</a:t>
            </a:r>
            <a:r>
              <a:rPr lang="en-US" altLang="en-US" sz="1200" dirty="0" err="1" smtClean="0"/>
              <a:t>Mancilla</a:t>
            </a:r>
            <a:r>
              <a:rPr lang="en-US" altLang="en-US" sz="1200" dirty="0"/>
              <a:t>. 2012 </a:t>
            </a:r>
            <a:r>
              <a:rPr lang="en-US" altLang="en-US" sz="1200" dirty="0" smtClean="0"/>
              <a:t>AHRH.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867400" y="3154376"/>
            <a:ext cx="2518410" cy="28219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031" y="1759191"/>
            <a:ext cx="5049033" cy="1119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902" y="2638254"/>
            <a:ext cx="1706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Prodrug/parent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74822" y="1630194"/>
            <a:ext cx="141237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41224454"/>
              </p:ext>
            </p:extLst>
          </p:nvPr>
        </p:nvGraphicFramePr>
        <p:xfrm>
          <a:off x="1400479" y="2746352"/>
          <a:ext cx="6705599" cy="365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Adherence Interpretations: Short Half-Life Moieties</a:t>
            </a:r>
            <a:endParaRPr lang="en-US" altLang="en-US" dirty="0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 rot="16200000">
            <a:off x="-348965" y="3877067"/>
            <a:ext cx="2845079" cy="5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Drug concentrations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491738" y="2422565"/>
            <a:ext cx="2041147" cy="9628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30622" tIns="65311" rIns="130622" bIns="653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Yes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(but cannot </a:t>
            </a:r>
            <a:r>
              <a:rPr lang="en-US" altLang="en-US" sz="18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tell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preceding doses) </a:t>
            </a: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4467265" y="2684574"/>
            <a:ext cx="1673494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Yes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“</a:t>
            </a:r>
            <a:r>
              <a:rPr lang="en-US" altLang="en-US" sz="18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white coat”</a:t>
            </a:r>
          </a:p>
        </p:txBody>
      </p:sp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3532885" y="4329378"/>
            <a:ext cx="1588966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Y</a:t>
            </a:r>
            <a:r>
              <a:rPr lang="en-US" altLang="en-US" sz="1800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es</a:t>
            </a:r>
            <a:endParaRPr lang="en-US" altLang="en-US" sz="1800" dirty="0">
              <a:latin typeface="+mn-lt"/>
              <a:ea typeface="ヒラギノ角ゴ Pro W3" pitchFamily="-107" charset="-128"/>
              <a:cs typeface="Helvetica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~few days </a:t>
            </a:r>
            <a:r>
              <a:rPr lang="en-US" altLang="en-US" sz="18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ago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6783649" y="4467878"/>
            <a:ext cx="534703" cy="4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N</a:t>
            </a:r>
            <a:r>
              <a:rPr lang="en-US" altLang="en-US" sz="1800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o</a:t>
            </a:r>
            <a:endParaRPr lang="en-US" altLang="en-US" sz="1800" dirty="0">
              <a:latin typeface="+mn-lt"/>
              <a:ea typeface="ヒラギノ角ゴ Pro W3" pitchFamily="-107" charset="-128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556" y="1625971"/>
            <a:ext cx="495660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Yes/No interpretation (ex: FTC-TP) 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ym typeface="Wingdings" panose="05000000000000000000" pitchFamily="2" charset="2"/>
              </a:rPr>
              <a:t>i</a:t>
            </a:r>
            <a:r>
              <a:rPr lang="en-US" sz="2000" b="1" dirty="0" smtClean="0"/>
              <a:t>ndicates </a:t>
            </a:r>
            <a:r>
              <a:rPr lang="en-US" sz="2000" b="1" dirty="0"/>
              <a:t>recent </a:t>
            </a:r>
            <a:r>
              <a:rPr lang="en-US" sz="2000" b="1" dirty="0" smtClean="0"/>
              <a:t>dosing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2885" y="6541438"/>
            <a:ext cx="5638801" cy="316562"/>
          </a:xfrm>
          <a:prstGeom prst="rect">
            <a:avLst/>
          </a:prstGeom>
        </p:spPr>
        <p:txBody>
          <a:bodyPr wrap="square" lIns="130622" tIns="65310" rIns="130622" bIns="65310">
            <a:spAutoFit/>
          </a:bodyPr>
          <a:lstStyle/>
          <a:p>
            <a:pPr algn="r"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Slide adapted from Anderson PL (CROI 2016).</a:t>
            </a:r>
            <a:endParaRPr lang="en-US" sz="12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Adherence Interpretations: Long Half-Life Moieties 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00782314"/>
              </p:ext>
            </p:extLst>
          </p:nvPr>
        </p:nvGraphicFramePr>
        <p:xfrm>
          <a:off x="604531" y="2190242"/>
          <a:ext cx="5264167" cy="420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5135165" y="2530503"/>
            <a:ext cx="776839" cy="4823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0" rIns="130622" bIns="65310" anchor="ctr"/>
          <a:lstStyle/>
          <a:p>
            <a:pPr algn="ctr">
              <a:defRPr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78652417"/>
              </p:ext>
            </p:extLst>
          </p:nvPr>
        </p:nvGraphicFramePr>
        <p:xfrm>
          <a:off x="621120" y="2028650"/>
          <a:ext cx="5264165" cy="430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939574" y="2414190"/>
            <a:ext cx="2380852" cy="8705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30622" tIns="65310" rIns="130622" bIns="653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Helvetica" panose="020B0604020202020204" pitchFamily="34" charset="0"/>
              </a:rPr>
              <a:t>DOT study </a:t>
            </a:r>
            <a:r>
              <a:rPr lang="en-US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Helvetica" panose="020B0604020202020204" pitchFamily="34" charset="0"/>
              </a:rPr>
              <a:t>to determine 100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Helvetica" panose="020B0604020202020204" pitchFamily="34" charset="0"/>
              </a:rPr>
              <a:t>% adherence “benchmark”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045117" y="3609632"/>
            <a:ext cx="2169766" cy="87055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30622" tIns="65310" rIns="130622" bIns="653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defTabSz="130622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Patient sample</a:t>
            </a:r>
          </a:p>
          <a:p>
            <a:pPr algn="ctr" defTabSz="130622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50% of “benchmark” = </a:t>
            </a:r>
          </a:p>
          <a:p>
            <a:pPr algn="ctr" defTabSz="130622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50% adherence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185513" y="3802610"/>
            <a:ext cx="721283" cy="47030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0" rIns="130622" bIns="65310" anchor="ctr"/>
          <a:lstStyle/>
          <a:p>
            <a:pPr algn="ctr">
              <a:defRPr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2034" y="6356773"/>
            <a:ext cx="5638801" cy="501227"/>
          </a:xfrm>
          <a:prstGeom prst="rect">
            <a:avLst/>
          </a:prstGeom>
        </p:spPr>
        <p:txBody>
          <a:bodyPr wrap="square" lIns="130622" tIns="65310" rIns="130622" bIns="65310">
            <a:spAutoFit/>
          </a:bodyPr>
          <a:lstStyle/>
          <a:p>
            <a:pPr algn="r">
              <a:defRPr/>
            </a:pPr>
            <a:r>
              <a:rPr lang="en-US" sz="1200" dirty="0">
                <a:cs typeface="Helvetica" panose="020B0604020202020204" pitchFamily="34" charset="0"/>
              </a:rPr>
              <a:t>AY Liu. </a:t>
            </a:r>
            <a:r>
              <a:rPr lang="en-US" sz="1200" dirty="0" err="1">
                <a:cs typeface="Helvetica" panose="020B0604020202020204" pitchFamily="34" charset="0"/>
              </a:rPr>
              <a:t>PLoS</a:t>
            </a:r>
            <a:r>
              <a:rPr lang="en-US" sz="1200" dirty="0">
                <a:cs typeface="Helvetica" panose="020B0604020202020204" pitchFamily="34" charset="0"/>
              </a:rPr>
              <a:t> ONE 2014 (PMC3885443);  Anderson. </a:t>
            </a:r>
            <a:r>
              <a:rPr lang="nn-NO" sz="1200" dirty="0">
                <a:cs typeface="Helvetica" panose="020B0604020202020204" pitchFamily="34" charset="0"/>
              </a:rPr>
              <a:t>Sci Transl Med 4, 151ra125 (2012)</a:t>
            </a:r>
            <a:r>
              <a:rPr lang="en-US" sz="1200" dirty="0">
                <a:cs typeface="Helvetica" panose="020B0604020202020204" pitchFamily="34" charset="0"/>
              </a:rPr>
              <a:t>. </a:t>
            </a:r>
            <a:endParaRPr lang="en-US" sz="1200" dirty="0" smtClean="0">
              <a:cs typeface="Helvetica" panose="020B0604020202020204" pitchFamily="34" charset="0"/>
            </a:endParaRPr>
          </a:p>
          <a:p>
            <a:pPr algn="r"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Hendrix</a:t>
            </a:r>
            <a:r>
              <a:rPr lang="en-US" sz="1200" dirty="0">
                <a:cs typeface="Helvetica" panose="020B0604020202020204" pitchFamily="34" charset="0"/>
              </a:rPr>
              <a:t>. AIDS Res Hum Retroviruses. 2016 Jan;32(1):32-43).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55311" y="4941805"/>
            <a:ext cx="2787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/>
              <a:t>Misconception</a:t>
            </a:r>
            <a:r>
              <a:rPr lang="en-US" sz="1600" dirty="0"/>
              <a:t>: long </a:t>
            </a:r>
            <a:r>
              <a:rPr lang="en-US" sz="1600" dirty="0" smtClean="0"/>
              <a:t>half-life valuable for </a:t>
            </a:r>
            <a:r>
              <a:rPr lang="en-US" sz="1600" dirty="0"/>
              <a:t>detecting </a:t>
            </a:r>
            <a:r>
              <a:rPr lang="en-US" sz="1600" dirty="0" smtClean="0"/>
              <a:t>“</a:t>
            </a:r>
            <a:r>
              <a:rPr lang="en-US" sz="1600" dirty="0"/>
              <a:t>long ago” dosing </a:t>
            </a:r>
            <a:r>
              <a:rPr lang="en-US" sz="1600" dirty="0" smtClean="0"/>
              <a:t>events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5943" y="1612349"/>
            <a:ext cx="560382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Accumulation and wide dynamic range (ex: TFV-DP) </a:t>
            </a:r>
            <a:r>
              <a:rPr lang="en-US" sz="2000" b="1" dirty="0" smtClean="0">
                <a:sym typeface="Wingdings" panose="05000000000000000000" pitchFamily="2" charset="2"/>
              </a:rPr>
              <a:t> estimates </a:t>
            </a:r>
            <a:r>
              <a:rPr lang="en-US" sz="2000" b="1" dirty="0">
                <a:sym typeface="Wingdings" panose="05000000000000000000" pitchFamily="2" charset="2"/>
              </a:rPr>
              <a:t>cumulative adherence</a:t>
            </a:r>
            <a:endParaRPr lang="en-US" sz="2000" b="1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 rot="16200000">
            <a:off x="-544202" y="3840464"/>
            <a:ext cx="2194580" cy="4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Drug concentrations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32034" y="6059164"/>
            <a:ext cx="5638801" cy="316562"/>
          </a:xfrm>
          <a:prstGeom prst="rect">
            <a:avLst/>
          </a:prstGeom>
        </p:spPr>
        <p:txBody>
          <a:bodyPr wrap="square" lIns="130622" tIns="65310" rIns="130622" bIns="65310">
            <a:spAutoFit/>
          </a:bodyPr>
          <a:lstStyle/>
          <a:p>
            <a:pPr algn="r"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Slide adapted from Anderson PL (CROI 2016).</a:t>
            </a:r>
            <a:endParaRPr lang="en-US" sz="12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9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815046" cy="1450757"/>
          </a:xfrm>
        </p:spPr>
        <p:txBody>
          <a:bodyPr/>
          <a:lstStyle/>
          <a:p>
            <a:r>
              <a:rPr lang="en-US" dirty="0" smtClean="0"/>
              <a:t>Combining Forces: Short &amp; Long Half-Life Moieties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8" y="2887673"/>
            <a:ext cx="5133632" cy="3333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4326" y="1690108"/>
            <a:ext cx="290971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Pair results from both to gain a better understanding of adherence patterns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1687" y="6487751"/>
            <a:ext cx="4949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Figure from Yager </a:t>
            </a:r>
            <a:r>
              <a:rPr lang="en-US" sz="1200" dirty="0"/>
              <a:t>J, et al. </a:t>
            </a:r>
            <a:r>
              <a:rPr lang="en-US" sz="1200" dirty="0" smtClean="0"/>
              <a:t>CROI 2019. Seattle, WA.</a:t>
            </a:r>
            <a:endParaRPr lang="en-US" sz="1200" dirty="0"/>
          </a:p>
        </p:txBody>
      </p:sp>
      <p:pic>
        <p:nvPicPr>
          <p:cNvPr id="9" name="Picture 8" descr="C:\Users\andersop\AppData\Local\Microsoft\Windows\Temporary Internet Files\Content.Outlook\NTXJHPTO\photo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t="47956" r="9062" b="25083"/>
          <a:stretch/>
        </p:blipFill>
        <p:spPr bwMode="auto">
          <a:xfrm>
            <a:off x="5772626" y="2282950"/>
            <a:ext cx="2871132" cy="1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6"/>
          <p:cNvSpPr txBox="1">
            <a:spLocks noChangeArrowheads="1"/>
          </p:cNvSpPr>
          <p:nvPr/>
        </p:nvSpPr>
        <p:spPr bwMode="auto">
          <a:xfrm>
            <a:off x="5772626" y="3657600"/>
            <a:ext cx="29176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556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9128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3700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8272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284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741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1988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656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cs typeface="Helvetica" panose="020B0604020202020204" pitchFamily="34" charset="0"/>
              </a:rPr>
              <a:t>Whole blood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cs typeface="Helvetica" panose="020B0604020202020204" pitchFamily="34" charset="0"/>
              </a:rPr>
              <a:t>(venipuncture or finger-stick)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  <a:cs typeface="Helvetica" panose="020B0604020202020204" pitchFamily="34" charset="0"/>
              </a:rPr>
              <a:t>25µL </a:t>
            </a:r>
            <a:r>
              <a:rPr lang="en-US" altLang="en-US" sz="1800" dirty="0">
                <a:latin typeface="+mn-lt"/>
                <a:cs typeface="Helvetica" panose="020B0604020202020204" pitchFamily="34" charset="0"/>
              </a:rPr>
              <a:t>spot, 3mm punch</a:t>
            </a:r>
          </a:p>
        </p:txBody>
      </p:sp>
    </p:spTree>
    <p:extLst>
      <p:ext uri="{BB962C8B-B14F-4D97-AF65-F5344CB8AC3E}">
        <p14:creationId xmlns:p14="http://schemas.microsoft.com/office/powerpoint/2010/main" val="16109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228600">
              <a:buFont typeface="Wingdings" panose="05000000000000000000" pitchFamily="2" charset="2"/>
              <a:buChar char="§"/>
            </a:pPr>
            <a:r>
              <a:rPr lang="en-US" sz="2800" dirty="0" smtClean="0"/>
              <a:t>HIV pre-exposure prophylaxis (PrEP)</a:t>
            </a:r>
          </a:p>
          <a:p>
            <a:pPr marL="342900" indent="-228600">
              <a:buFont typeface="Wingdings" panose="05000000000000000000" pitchFamily="2" charset="2"/>
              <a:buChar char="§"/>
            </a:pPr>
            <a:r>
              <a:rPr lang="en-US" sz="2800" dirty="0" smtClean="0"/>
              <a:t>HIV treatment</a:t>
            </a:r>
          </a:p>
          <a:p>
            <a:pPr marL="342900" indent="-228600">
              <a:buFont typeface="Wingdings" panose="05000000000000000000" pitchFamily="2" charset="2"/>
              <a:buChar char="§"/>
            </a:pPr>
            <a:r>
              <a:rPr lang="en-US" sz="2800" dirty="0" smtClean="0"/>
              <a:t>HCV treatment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43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/>
          <p:cNvSpPr txBox="1">
            <a:spLocks noChangeArrowheads="1"/>
          </p:cNvSpPr>
          <p:nvPr/>
        </p:nvSpPr>
        <p:spPr bwMode="auto">
          <a:xfrm>
            <a:off x="4800600" y="6581001"/>
            <a:ext cx="434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Grant, et al. 2014. </a:t>
            </a:r>
            <a:r>
              <a:rPr lang="es-MX" altLang="en-US" sz="1200" dirty="0" err="1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Lancet</a:t>
            </a:r>
            <a:r>
              <a:rPr lang="es-MX" altLang="en-US" sz="12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 </a:t>
            </a:r>
            <a:r>
              <a:rPr lang="es-MX" altLang="en-US" sz="1200" dirty="0" err="1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Infect</a:t>
            </a:r>
            <a:r>
              <a:rPr lang="es-MX" altLang="en-US" sz="12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 </a:t>
            </a:r>
            <a:r>
              <a:rPr lang="es-MX" altLang="en-US" sz="1200" dirty="0" err="1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Dis</a:t>
            </a:r>
            <a:r>
              <a:rPr lang="es-MX" altLang="en-US" sz="1200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  (PMID 25065857). 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PrEP: Adherence and Efficacy</a:t>
            </a:r>
            <a:endParaRPr lang="en-US" altLang="en-US" dirty="0"/>
          </a:p>
        </p:txBody>
      </p:sp>
      <p:pic>
        <p:nvPicPr>
          <p:cNvPr id="13316" name="Picture 3" descr="Fig2-14.102A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t="11667" r="17720" b="34764"/>
          <a:stretch/>
        </p:blipFill>
        <p:spPr bwMode="auto">
          <a:xfrm>
            <a:off x="1527340" y="1642004"/>
            <a:ext cx="6837363" cy="4546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89665" y="2363789"/>
            <a:ext cx="2924175" cy="358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RR (95%CI 86-100)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89478" y="2363789"/>
            <a:ext cx="1198562" cy="358775"/>
          </a:xfrm>
          <a:prstGeom prst="roundRect">
            <a:avLst/>
          </a:prstGeom>
          <a:solidFill>
            <a:srgbClr val="FA9F86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86% RR </a:t>
            </a:r>
          </a:p>
          <a:p>
            <a:pPr algn="ctr">
              <a:defRPr/>
            </a:pP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(21%-99%)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9720" y="2999275"/>
            <a:ext cx="14366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HIV Incidence</a:t>
            </a:r>
          </a:p>
          <a:p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Lower HIV risk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73340" y="3983733"/>
            <a:ext cx="1687" cy="1329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HIV PrEP: Adherence Gradients with TDF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7687" r="3110" b="5064"/>
          <a:stretch>
            <a:fillRect/>
          </a:stretch>
        </p:blipFill>
        <p:spPr bwMode="auto">
          <a:xfrm>
            <a:off x="698538" y="1566334"/>
            <a:ext cx="4940805" cy="45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 rot="16200000">
            <a:off x="-1217584" y="3416279"/>
            <a:ext cx="33890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TFV-DP (</a:t>
            </a:r>
            <a:r>
              <a:rPr lang="en-US" altLang="en-US" sz="2200" b="1" dirty="0" smtClean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fmol/3 mm punch</a:t>
            </a:r>
            <a:r>
              <a:rPr lang="en-US" altLang="en-US" sz="2200" b="1" dirty="0"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911981" y="2776153"/>
            <a:ext cx="1281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3399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100%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3399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7 </a:t>
            </a:r>
            <a:r>
              <a:rPr lang="en-US" altLang="en-US" sz="1800" b="1" dirty="0">
                <a:solidFill>
                  <a:srgbClr val="003399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doses/</a:t>
            </a:r>
            <a:r>
              <a:rPr lang="en-US" altLang="en-US" sz="1800" b="1" dirty="0" err="1">
                <a:solidFill>
                  <a:srgbClr val="003399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wk</a:t>
            </a:r>
            <a:endParaRPr lang="en-US" altLang="en-US" sz="1800" b="1" dirty="0">
              <a:solidFill>
                <a:srgbClr val="003399"/>
              </a:solidFill>
              <a:latin typeface="+mn-lt"/>
              <a:ea typeface="ヒラギノ角ゴ Pro W3" pitchFamily="-107" charset="-128"/>
              <a:cs typeface="Helvetica" panose="020B0604020202020204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639094" y="3845589"/>
            <a:ext cx="1826894" cy="1866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80">
              <a:ea typeface="ヒラギノ角ゴ Pro W3" pitchFamily="-107" charset="-128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3823014" y="4591864"/>
            <a:ext cx="1459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33%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2.3 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doses/</a:t>
            </a:r>
            <a:r>
              <a:rPr lang="en-US" altLang="en-US" sz="1800" b="1" dirty="0" err="1">
                <a:solidFill>
                  <a:srgbClr val="FF000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wk</a:t>
            </a:r>
            <a:endParaRPr lang="en-US" altLang="en-US" sz="1800" b="1" dirty="0">
              <a:solidFill>
                <a:srgbClr val="FF0000"/>
              </a:solidFill>
              <a:latin typeface="+mn-lt"/>
              <a:ea typeface="ヒラギノ角ゴ Pro W3" pitchFamily="-107" charset="-128"/>
              <a:cs typeface="Helvetica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3823014" y="3901866"/>
            <a:ext cx="1459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B05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67%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B05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4.7 </a:t>
            </a:r>
            <a:r>
              <a:rPr lang="en-US" altLang="en-US" sz="1800" b="1" dirty="0">
                <a:solidFill>
                  <a:srgbClr val="00B05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doses/</a:t>
            </a:r>
            <a:r>
              <a:rPr lang="en-US" altLang="en-US" sz="1800" b="1" dirty="0" err="1">
                <a:solidFill>
                  <a:srgbClr val="00B050"/>
                </a:solidFill>
                <a:latin typeface="+mn-lt"/>
                <a:ea typeface="ヒラギノ角ゴ Pro W3" pitchFamily="-107" charset="-128"/>
                <a:cs typeface="Helvetica" panose="020B0604020202020204" pitchFamily="34" charset="0"/>
              </a:rPr>
              <a:t>wk</a:t>
            </a:r>
            <a:endParaRPr lang="en-US" altLang="en-US" sz="1800" b="1" dirty="0">
              <a:solidFill>
                <a:srgbClr val="00B050"/>
              </a:solidFill>
              <a:latin typeface="+mn-lt"/>
              <a:ea typeface="ヒラギノ角ゴ Pro W3" pitchFamily="-107" charset="-128"/>
              <a:cs typeface="Helvetica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53043" y="3845589"/>
            <a:ext cx="4686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3043" y="4588539"/>
            <a:ext cx="4686300" cy="33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53043" y="5160039"/>
            <a:ext cx="4686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02954" y="5903371"/>
            <a:ext cx="677108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b="1" dirty="0"/>
              <a:t>D</a:t>
            </a:r>
            <a:r>
              <a:rPr lang="en-US" sz="1950" b="1" dirty="0" smtClean="0"/>
              <a:t>ays</a:t>
            </a:r>
            <a:endParaRPr lang="en-US" sz="1950" b="1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88147"/>
              </p:ext>
            </p:extLst>
          </p:nvPr>
        </p:nvGraphicFramePr>
        <p:xfrm>
          <a:off x="5770246" y="3085991"/>
          <a:ext cx="3153914" cy="2497871"/>
        </p:xfrm>
        <a:graphic>
          <a:graphicData uri="http://schemas.openxmlformats.org/drawingml/2006/table">
            <a:tbl>
              <a:tblPr/>
              <a:tblGrid>
                <a:gridCol w="145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TFV-DP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fmol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/punch)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Adherence Interpretation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&gt;1250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D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aily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dosing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700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1249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4-6 doses/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wk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350 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699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2-3 doses/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wk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&lt;350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&lt; 2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doses/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wk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770246" y="6352936"/>
            <a:ext cx="3373754" cy="46166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en-US" sz="1200" dirty="0" smtClean="0">
                <a:cs typeface="Helvetica" panose="020B0604020202020204" pitchFamily="34" charset="0"/>
              </a:rPr>
              <a:t>Anderson PL, </a:t>
            </a:r>
            <a:r>
              <a:rPr lang="en-US" sz="1200" dirty="0">
                <a:cs typeface="Helvetica" panose="020B0604020202020204" pitchFamily="34" charset="0"/>
              </a:rPr>
              <a:t>et al. 2018. AAC. (PMID 29038282</a:t>
            </a:r>
            <a:r>
              <a:rPr lang="en-US" sz="1200" dirty="0" smtClean="0">
                <a:cs typeface="Helvetica" panose="020B0604020202020204" pitchFamily="34" charset="0"/>
              </a:rPr>
              <a:t>).</a:t>
            </a:r>
          </a:p>
          <a:p>
            <a:pPr algn="r">
              <a:defRPr/>
            </a:pPr>
            <a:r>
              <a:rPr lang="en-US" altLang="en-US" sz="1200" dirty="0"/>
              <a:t>Castillo-</a:t>
            </a:r>
            <a:r>
              <a:rPr lang="en-US" altLang="en-US" sz="1200" dirty="0" err="1"/>
              <a:t>Mancilla</a:t>
            </a:r>
            <a:r>
              <a:rPr lang="en-US" altLang="en-US" sz="1200" dirty="0"/>
              <a:t>. 2012 AHRH. 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860930" y="1839535"/>
            <a:ext cx="297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HIV-uninfected adults (n=48) received TDF/FTC </a:t>
            </a:r>
            <a:r>
              <a:rPr lang="en-US" dirty="0"/>
              <a:t>under </a:t>
            </a:r>
            <a:r>
              <a:rPr lang="en-US" dirty="0" smtClean="0"/>
              <a:t>DOT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NCT02022657, PI: Anderson)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587BA4B894246868EF24C76B50BBA" ma:contentTypeVersion="12" ma:contentTypeDescription="Create a new document." ma:contentTypeScope="" ma:versionID="6a2b72c07a2586c09ebc5b5dd4cb7024">
  <xsd:schema xmlns:xsd="http://www.w3.org/2001/XMLSchema" xmlns:xs="http://www.w3.org/2001/XMLSchema" xmlns:p="http://schemas.microsoft.com/office/2006/metadata/properties" xmlns:ns2="8fff0748-757e-44e1-b4d1-3ab4f47f7563" xmlns:ns3="b6792347-42ae-41a3-9f67-0148af01647a" targetNamespace="http://schemas.microsoft.com/office/2006/metadata/properties" ma:root="true" ma:fieldsID="03a838719e240a4df4f2aa201125b69b" ns2:_="" ns3:_="">
    <xsd:import namespace="8fff0748-757e-44e1-b4d1-3ab4f47f7563"/>
    <xsd:import namespace="b6792347-42ae-41a3-9f67-0148af0164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0748-757e-44e1-b4d1-3ab4f47f7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2347-42ae-41a3-9f67-0148af016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C3C25B-11FF-49C9-A918-61EC155150E6}"/>
</file>

<file path=customXml/itemProps2.xml><?xml version="1.0" encoding="utf-8"?>
<ds:datastoreItem xmlns:ds="http://schemas.openxmlformats.org/officeDocument/2006/customXml" ds:itemID="{715B6085-A582-45E6-828D-47D317D65128}"/>
</file>

<file path=customXml/itemProps3.xml><?xml version="1.0" encoding="utf-8"?>
<ds:datastoreItem xmlns:ds="http://schemas.openxmlformats.org/officeDocument/2006/customXml" ds:itemID="{99A4559F-B4EA-47AB-BA5A-5CC7BDBA82F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6274</TotalTime>
  <Words>3311</Words>
  <Application>Microsoft Office PowerPoint</Application>
  <PresentationFormat>On-screen Show (4:3)</PresentationFormat>
  <Paragraphs>359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msgothic</vt:lpstr>
      <vt:lpstr>Times</vt:lpstr>
      <vt:lpstr>Times New Roman</vt:lpstr>
      <vt:lpstr>Wingdings</vt:lpstr>
      <vt:lpstr>ヒラギノ角ゴ Pro W3</vt:lpstr>
      <vt:lpstr>Retrospect</vt:lpstr>
      <vt:lpstr>Prism 7</vt:lpstr>
      <vt:lpstr>Applications of Antiviral Adherence Monitoring with Dried Blood Spots (DBS)</vt:lpstr>
      <vt:lpstr>Objectives</vt:lpstr>
      <vt:lpstr>Cell Pharmacology of N(t)RTIs</vt:lpstr>
      <vt:lpstr>Adherence Interpretations: Short Half-Life Moieties</vt:lpstr>
      <vt:lpstr>Adherence Interpretations: Long Half-Life Moieties </vt:lpstr>
      <vt:lpstr>Combining Forces: Short &amp; Long Half-Life Moieties</vt:lpstr>
      <vt:lpstr>DBS Applications</vt:lpstr>
      <vt:lpstr>PrEP: Adherence and Efficacy</vt:lpstr>
      <vt:lpstr>HIV PrEP: Adherence Gradients with TDF</vt:lpstr>
      <vt:lpstr>HIV PrEP: Similar Dynamic Range Achievable with TAF </vt:lpstr>
      <vt:lpstr>HIV Treatment: Association with Virologic Suppression</vt:lpstr>
      <vt:lpstr>HIV Treatment: Predictive of Future Virologic Suppression</vt:lpstr>
      <vt:lpstr>HCV Treatment: Adherence to Sofosbuvir-Based Therapy</vt:lpstr>
      <vt:lpstr>Future Opportunities</vt:lpstr>
      <vt:lpstr>Optimizing DBS Assessments</vt:lpstr>
      <vt:lpstr>Beyond Adherence &amp; Efficacy</vt:lpstr>
      <vt:lpstr>Children &amp; Adolescents</vt:lpstr>
      <vt:lpstr>Pregnant &amp; Postpartum Women</vt:lpstr>
      <vt:lpstr>Conclusions</vt:lpstr>
      <vt:lpstr>Acknowledgements</vt:lpstr>
      <vt:lpstr>Questions?</vt:lpstr>
      <vt:lpstr>Quantifying NRTIs in DBS</vt:lpstr>
      <vt:lpstr>Analytical Considerations with DBS</vt:lpstr>
      <vt:lpstr>Precision: Clinical Replicates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Brooks, Kristina</dc:creator>
  <cp:lastModifiedBy>Brooks, Kristina</cp:lastModifiedBy>
  <cp:revision>282</cp:revision>
  <dcterms:created xsi:type="dcterms:W3CDTF">2019-06-06T05:08:47Z</dcterms:created>
  <dcterms:modified xsi:type="dcterms:W3CDTF">2019-06-28T17:29:18Z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0x010100D88587BA4B894246868EF24C76B50BBA</vt:lpwstr>
  </property>
</Properties>
</file>