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5: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6: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7: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0: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3: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4: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1: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2: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5: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6: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6: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7: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8: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hipts.ucla.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chipts.ucla.edu/features/community-advisory-board-creates-uu-for-women-infographic/"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jaydaarrington@yahoo.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SDJones@mednet.ucla.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Our voice IS important!</a:t>
            </a:r>
            <a:endParaRPr/>
          </a:p>
        </p:txBody>
      </p:sp>
      <p:sp>
        <p:nvSpPr>
          <p:cNvPr id="85" name="Google Shape;85;p13"/>
          <p:cNvSpPr txBox="1">
            <a:spLocks noGrp="1"/>
          </p:cNvSpPr>
          <p:nvPr>
            <p:ph type="subTitle" idx="1"/>
          </p:nvPr>
        </p:nvSpPr>
        <p:spPr>
          <a:xfrm>
            <a:off x="1524000" y="3602037"/>
            <a:ext cx="9144000" cy="2898515"/>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220"/>
              <a:buNone/>
            </a:pPr>
            <a:endParaRPr sz="2220"/>
          </a:p>
          <a:p>
            <a:pPr marL="0" lvl="0" indent="0" algn="ctr" rtl="0">
              <a:lnSpc>
                <a:spcPct val="80000"/>
              </a:lnSpc>
              <a:spcBef>
                <a:spcPts val="1000"/>
              </a:spcBef>
              <a:spcAft>
                <a:spcPts val="0"/>
              </a:spcAft>
              <a:buClr>
                <a:schemeClr val="dk1"/>
              </a:buClr>
              <a:buSzPts val="2220"/>
              <a:buNone/>
            </a:pPr>
            <a:r>
              <a:rPr lang="en-US" sz="2220"/>
              <a:t>U=U and how one CAB, my UCLA CAB made a difference.</a:t>
            </a:r>
            <a:endParaRPr/>
          </a:p>
          <a:p>
            <a:pPr marL="0" lvl="0" indent="0" algn="ctr" rtl="0">
              <a:lnSpc>
                <a:spcPct val="80000"/>
              </a:lnSpc>
              <a:spcBef>
                <a:spcPts val="1000"/>
              </a:spcBef>
              <a:spcAft>
                <a:spcPts val="0"/>
              </a:spcAft>
              <a:buClr>
                <a:schemeClr val="dk1"/>
              </a:buClr>
              <a:buSzPts val="2220"/>
              <a:buNone/>
            </a:pPr>
            <a:endParaRPr sz="2220"/>
          </a:p>
          <a:p>
            <a:pPr marL="0" lvl="0" indent="0" algn="r" rtl="0">
              <a:lnSpc>
                <a:spcPct val="80000"/>
              </a:lnSpc>
              <a:spcBef>
                <a:spcPts val="1000"/>
              </a:spcBef>
              <a:spcAft>
                <a:spcPts val="0"/>
              </a:spcAft>
              <a:buClr>
                <a:schemeClr val="dk1"/>
              </a:buClr>
              <a:buSzPts val="2220"/>
              <a:buNone/>
            </a:pPr>
            <a:endParaRPr sz="2220"/>
          </a:p>
          <a:p>
            <a:pPr marL="0" lvl="0" indent="0" algn="r" rtl="0">
              <a:lnSpc>
                <a:spcPct val="80000"/>
              </a:lnSpc>
              <a:spcBef>
                <a:spcPts val="1000"/>
              </a:spcBef>
              <a:spcAft>
                <a:spcPts val="0"/>
              </a:spcAft>
              <a:buClr>
                <a:schemeClr val="dk1"/>
              </a:buClr>
              <a:buSzPts val="2220"/>
              <a:buNone/>
            </a:pPr>
            <a:endParaRPr sz="2220"/>
          </a:p>
          <a:p>
            <a:pPr marL="0" lvl="0" indent="0" algn="r" rtl="0">
              <a:lnSpc>
                <a:spcPct val="80000"/>
              </a:lnSpc>
              <a:spcBef>
                <a:spcPts val="1000"/>
              </a:spcBef>
              <a:spcAft>
                <a:spcPts val="0"/>
              </a:spcAft>
              <a:buClr>
                <a:schemeClr val="dk1"/>
              </a:buClr>
              <a:buSzPts val="2220"/>
              <a:buNone/>
            </a:pPr>
            <a:r>
              <a:rPr lang="en-US" sz="2220"/>
              <a:t>Jayda Arrington, UCLA CAB</a:t>
            </a:r>
            <a:endParaRPr/>
          </a:p>
          <a:p>
            <a:pPr marL="0" lvl="0" indent="0" algn="r" rtl="0">
              <a:lnSpc>
                <a:spcPct val="80000"/>
              </a:lnSpc>
              <a:spcBef>
                <a:spcPts val="1000"/>
              </a:spcBef>
              <a:spcAft>
                <a:spcPts val="0"/>
              </a:spcAft>
              <a:buClr>
                <a:schemeClr val="dk1"/>
              </a:buClr>
              <a:buSzPts val="2220"/>
              <a:buNone/>
            </a:pPr>
            <a:r>
              <a:rPr lang="en-US" sz="2220"/>
              <a:t>June 10,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Go through these double doors...</a:t>
            </a:r>
            <a:br>
              <a:rPr lang="en-US"/>
            </a:br>
            <a:endParaRPr/>
          </a:p>
        </p:txBody>
      </p:sp>
      <p:pic>
        <p:nvPicPr>
          <p:cNvPr id="140" name="Google Shape;140;p22" descr="20170816_111524.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a:t>Keep going past the “C” elevators on your left. </a:t>
            </a:r>
            <a:br>
              <a:rPr lang="en-US" sz="3959"/>
            </a:br>
            <a:endParaRPr sz="3959"/>
          </a:p>
        </p:txBody>
      </p:sp>
      <p:pic>
        <p:nvPicPr>
          <p:cNvPr id="146" name="Google Shape;146;p23" descr="20170816_111535.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Keep going...</a:t>
            </a:r>
            <a:br>
              <a:rPr lang="en-US"/>
            </a:br>
            <a:endParaRPr/>
          </a:p>
        </p:txBody>
      </p:sp>
      <p:pic>
        <p:nvPicPr>
          <p:cNvPr id="152" name="Google Shape;152;p24" descr="20170816_111552.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Keep going...</a:t>
            </a:r>
            <a:endParaRPr/>
          </a:p>
        </p:txBody>
      </p:sp>
      <p:pic>
        <p:nvPicPr>
          <p:cNvPr id="158" name="Google Shape;158;p25" descr="20170816_111604.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Go past the “B” elevators on your right</a:t>
            </a:r>
            <a:endParaRPr/>
          </a:p>
        </p:txBody>
      </p:sp>
      <p:pic>
        <p:nvPicPr>
          <p:cNvPr id="164" name="Google Shape;164;p26" descr="C:\Users\MaritzaRamirez.AD\Downloads\IMG_0596.JPG"/>
          <p:cNvPicPr preferRelativeResize="0"/>
          <p:nvPr/>
        </p:nvPicPr>
        <p:blipFill rotWithShape="1">
          <a:blip r:embed="rId3">
            <a:alphaModFix/>
          </a:blip>
          <a:srcRect l="19237"/>
          <a:stretch/>
        </p:blipFill>
        <p:spPr>
          <a:xfrm rot="5400000">
            <a:off x="3570875" y="2276474"/>
            <a:ext cx="4856275" cy="3430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Go past the “A” elevators and make the first right.</a:t>
            </a:r>
            <a:endParaRPr/>
          </a:p>
        </p:txBody>
      </p:sp>
      <p:pic>
        <p:nvPicPr>
          <p:cNvPr id="170" name="Google Shape;170;p27" descr="C:\Users\MaritzaRamirez.AD\Downloads\IMG_0590.JPG"/>
          <p:cNvPicPr preferRelativeResize="0">
            <a:picLocks noGrp="1"/>
          </p:cNvPicPr>
          <p:nvPr>
            <p:ph type="body" idx="1"/>
          </p:nvPr>
        </p:nvPicPr>
        <p:blipFill rotWithShape="1">
          <a:blip r:embed="rId3">
            <a:alphaModFix/>
          </a:blip>
          <a:srcRect/>
          <a:stretch/>
        </p:blipFill>
        <p:spPr>
          <a:xfrm rot="5400000">
            <a:off x="3436875" y="1703300"/>
            <a:ext cx="5318100" cy="435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a:t>Brentwood 16-154 will be the second door on your right. </a:t>
            </a:r>
            <a:br>
              <a:rPr lang="en-US" sz="3959"/>
            </a:br>
            <a:endParaRPr sz="3959"/>
          </a:p>
        </p:txBody>
      </p:sp>
      <p:pic>
        <p:nvPicPr>
          <p:cNvPr id="176" name="Google Shape;176;p28" descr="C:\Users\MaritzaRamirez.AD\Downloads\IMG_0591.JPG"/>
          <p:cNvPicPr preferRelativeResize="0">
            <a:picLocks noGrp="1"/>
          </p:cNvPicPr>
          <p:nvPr>
            <p:ph type="body" idx="1"/>
          </p:nvPr>
        </p:nvPicPr>
        <p:blipFill rotWithShape="1">
          <a:blip r:embed="rId3">
            <a:alphaModFix/>
          </a:blip>
          <a:srcRect/>
          <a:stretch/>
        </p:blipFill>
        <p:spPr>
          <a:xfrm rot="5400000">
            <a:off x="3193806" y="1642746"/>
            <a:ext cx="5804387" cy="43513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How are we supported?</a:t>
            </a:r>
            <a:br>
              <a:rPr lang="en-US"/>
            </a:br>
            <a:r>
              <a:rPr lang="en-US"/>
              <a:t>UCLA FAN and C4F CAB</a:t>
            </a:r>
            <a:endParaRPr/>
          </a:p>
        </p:txBody>
      </p:sp>
      <p:sp>
        <p:nvSpPr>
          <p:cNvPr id="182" name="Google Shape;18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a:t>Incentives</a:t>
            </a:r>
            <a:endParaRPr/>
          </a:p>
          <a:p>
            <a:pPr marL="685800" lvl="1" indent="-228600" algn="l" rtl="0">
              <a:lnSpc>
                <a:spcPct val="80000"/>
              </a:lnSpc>
              <a:spcBef>
                <a:spcPts val="500"/>
              </a:spcBef>
              <a:spcAft>
                <a:spcPts val="0"/>
              </a:spcAft>
              <a:buClr>
                <a:schemeClr val="dk1"/>
              </a:buClr>
              <a:buSzPts val="2400"/>
              <a:buChar char="•"/>
            </a:pPr>
            <a:r>
              <a:rPr lang="en-US"/>
              <a:t>Childcare and childcare incentive.</a:t>
            </a:r>
            <a:endParaRPr/>
          </a:p>
          <a:p>
            <a:pPr marL="685800" lvl="1" indent="-228600" algn="l" rtl="0">
              <a:lnSpc>
                <a:spcPct val="80000"/>
              </a:lnSpc>
              <a:spcBef>
                <a:spcPts val="500"/>
              </a:spcBef>
              <a:spcAft>
                <a:spcPts val="0"/>
              </a:spcAft>
              <a:buClr>
                <a:schemeClr val="dk1"/>
              </a:buClr>
              <a:buSzPts val="2400"/>
              <a:buChar char="•"/>
            </a:pPr>
            <a:r>
              <a:rPr lang="en-US"/>
              <a:t>Transportation Assistance.</a:t>
            </a:r>
            <a:endParaRPr/>
          </a:p>
          <a:p>
            <a:pPr marL="685800" lvl="1" indent="-228600" algn="l" rtl="0">
              <a:lnSpc>
                <a:spcPct val="80000"/>
              </a:lnSpc>
              <a:spcBef>
                <a:spcPts val="500"/>
              </a:spcBef>
              <a:spcAft>
                <a:spcPts val="0"/>
              </a:spcAft>
              <a:buClr>
                <a:schemeClr val="dk1"/>
              </a:buClr>
              <a:buSzPts val="2400"/>
              <a:buChar char="•"/>
            </a:pPr>
            <a:r>
              <a:rPr lang="en-US"/>
              <a:t>Lunch, including special requests such as vegan.</a:t>
            </a:r>
            <a:endParaRPr/>
          </a:p>
          <a:p>
            <a:pPr marL="685800" lvl="1" indent="-228600" algn="l" rtl="0">
              <a:lnSpc>
                <a:spcPct val="80000"/>
              </a:lnSpc>
              <a:spcBef>
                <a:spcPts val="500"/>
              </a:spcBef>
              <a:spcAft>
                <a:spcPts val="0"/>
              </a:spcAft>
              <a:buClr>
                <a:schemeClr val="dk1"/>
              </a:buClr>
              <a:buSzPts val="2400"/>
              <a:buChar char="•"/>
            </a:pPr>
            <a:r>
              <a:rPr lang="en-US"/>
              <a:t>Gift Cards – gas and groceries.</a:t>
            </a:r>
            <a:endParaRPr/>
          </a:p>
          <a:p>
            <a:pPr marL="685800" lvl="1" indent="-228600" algn="l" rtl="0">
              <a:lnSpc>
                <a:spcPct val="80000"/>
              </a:lnSpc>
              <a:spcBef>
                <a:spcPts val="500"/>
              </a:spcBef>
              <a:spcAft>
                <a:spcPts val="0"/>
              </a:spcAft>
              <a:buClr>
                <a:schemeClr val="dk1"/>
              </a:buClr>
              <a:buSzPts val="2400"/>
              <a:buChar char="•"/>
            </a:pPr>
            <a:r>
              <a:rPr lang="en-US"/>
              <a:t>Parking available because of CAB member input and request.</a:t>
            </a:r>
            <a:endParaRPr/>
          </a:p>
          <a:p>
            <a:pPr marL="685800" lvl="1" indent="-228600" algn="l" rtl="0">
              <a:lnSpc>
                <a:spcPct val="80000"/>
              </a:lnSpc>
              <a:spcBef>
                <a:spcPts val="500"/>
              </a:spcBef>
              <a:spcAft>
                <a:spcPts val="0"/>
              </a:spcAft>
              <a:buClr>
                <a:schemeClr val="dk1"/>
              </a:buClr>
              <a:buSzPts val="2400"/>
              <a:buChar char="•"/>
            </a:pPr>
            <a:r>
              <a:rPr lang="en-US"/>
              <a:t>Educational updates and/or trainings at every meeting.</a:t>
            </a:r>
            <a:endParaRPr/>
          </a:p>
          <a:p>
            <a:pPr marL="685800" lvl="1" indent="-228600" algn="l" rtl="0">
              <a:lnSpc>
                <a:spcPct val="80000"/>
              </a:lnSpc>
              <a:spcBef>
                <a:spcPts val="500"/>
              </a:spcBef>
              <a:spcAft>
                <a:spcPts val="0"/>
              </a:spcAft>
              <a:buClr>
                <a:schemeClr val="dk1"/>
              </a:buClr>
              <a:buSzPts val="2400"/>
              <a:buChar char="•"/>
            </a:pPr>
            <a:r>
              <a:rPr lang="en-US"/>
              <a:t>Access to and information about conferences and community events.</a:t>
            </a:r>
            <a:endParaRPr/>
          </a:p>
          <a:p>
            <a:pPr marL="685800" lvl="1" indent="-228600" algn="l" rtl="0">
              <a:lnSpc>
                <a:spcPct val="80000"/>
              </a:lnSpc>
              <a:spcBef>
                <a:spcPts val="500"/>
              </a:spcBef>
              <a:spcAft>
                <a:spcPts val="0"/>
              </a:spcAft>
              <a:buClr>
                <a:schemeClr val="dk1"/>
              </a:buClr>
              <a:buSzPts val="2400"/>
              <a:buChar char="•"/>
            </a:pPr>
            <a:r>
              <a:rPr lang="en-US"/>
              <a:t>Networking with each other and other CABs in LA County.</a:t>
            </a:r>
            <a:endParaRPr/>
          </a:p>
          <a:p>
            <a:pPr marL="685800" lvl="1" indent="-228600" algn="l" rtl="0">
              <a:lnSpc>
                <a:spcPct val="80000"/>
              </a:lnSpc>
              <a:spcBef>
                <a:spcPts val="500"/>
              </a:spcBef>
              <a:spcAft>
                <a:spcPts val="0"/>
              </a:spcAft>
              <a:buClr>
                <a:schemeClr val="dk1"/>
              </a:buClr>
              <a:buSzPts val="2400"/>
              <a:buChar char="•"/>
            </a:pPr>
            <a:r>
              <a:rPr lang="en-US"/>
              <a:t>Training to better ourselves.</a:t>
            </a:r>
            <a:endParaRPr/>
          </a:p>
          <a:p>
            <a:pPr marL="685800" lvl="1" indent="-228600" algn="l" rtl="0">
              <a:lnSpc>
                <a:spcPct val="80000"/>
              </a:lnSpc>
              <a:spcBef>
                <a:spcPts val="500"/>
              </a:spcBef>
              <a:spcAft>
                <a:spcPts val="0"/>
              </a:spcAft>
              <a:buClr>
                <a:schemeClr val="dk1"/>
              </a:buClr>
              <a:buSzPts val="2400"/>
              <a:buChar char="•"/>
            </a:pPr>
            <a:r>
              <a:rPr lang="en-US"/>
              <a:t>Access to staff and Clinic Dr/P.I. to share input and to ask questions.</a:t>
            </a:r>
            <a:endParaRPr/>
          </a:p>
          <a:p>
            <a:pPr marL="685800" lvl="1" indent="-76200" algn="l" rtl="0">
              <a:lnSpc>
                <a:spcPct val="80000"/>
              </a:lnSpc>
              <a:spcBef>
                <a:spcPts val="500"/>
              </a:spcBef>
              <a:spcAft>
                <a:spcPts val="0"/>
              </a:spcAft>
              <a:buClr>
                <a:schemeClr val="dk1"/>
              </a:buClr>
              <a:buSzPts val="2400"/>
              <a:buNone/>
            </a:pPr>
            <a:endParaRPr/>
          </a:p>
          <a:p>
            <a:pPr marL="685800" lvl="1" indent="-76200" algn="l" rtl="0">
              <a:lnSpc>
                <a:spcPct val="80000"/>
              </a:lnSpc>
              <a:spcBef>
                <a:spcPts val="50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Other ways we are supported</a:t>
            </a:r>
            <a:br>
              <a:rPr lang="en-US"/>
            </a:br>
            <a:r>
              <a:rPr lang="en-US"/>
              <a:t>UCLA FAN and C4F CAB</a:t>
            </a:r>
            <a:endParaRPr/>
          </a:p>
        </p:txBody>
      </p:sp>
      <p:sp>
        <p:nvSpPr>
          <p:cNvPr id="188" name="Google Shape;188;p30"/>
          <p:cNvSpPr txBox="1">
            <a:spLocks noGrp="1"/>
          </p:cNvSpPr>
          <p:nvPr>
            <p:ph type="body" idx="1"/>
          </p:nvPr>
        </p:nvSpPr>
        <p:spPr>
          <a:xfrm>
            <a:off x="838200" y="1825624"/>
            <a:ext cx="10515600" cy="4641677"/>
          </a:xfrm>
          <a:prstGeom prst="rect">
            <a:avLst/>
          </a:prstGeom>
          <a:noFill/>
          <a:ln>
            <a:noFill/>
          </a:ln>
        </p:spPr>
        <p:txBody>
          <a:bodyPr spcFirstLastPara="1" wrap="square" lIns="91425" tIns="45700" rIns="91425" bIns="45700" anchor="t" anchorCtr="0">
            <a:noAutofit/>
          </a:bodyPr>
          <a:lstStyle/>
          <a:p>
            <a:pPr marL="228600" lvl="0" indent="-203834" algn="l" rtl="0">
              <a:lnSpc>
                <a:spcPct val="70000"/>
              </a:lnSpc>
              <a:spcBef>
                <a:spcPts val="0"/>
              </a:spcBef>
              <a:spcAft>
                <a:spcPts val="0"/>
              </a:spcAft>
              <a:buClr>
                <a:schemeClr val="dk1"/>
              </a:buClr>
              <a:buSzPts val="2200"/>
              <a:buChar char="•"/>
            </a:pPr>
            <a:r>
              <a:rPr lang="en-US" sz="2200"/>
              <a:t>Dedicated site staff</a:t>
            </a:r>
            <a:endParaRPr sz="2200"/>
          </a:p>
          <a:p>
            <a:pPr marL="228600" lvl="0" indent="-203834" algn="l" rtl="0">
              <a:lnSpc>
                <a:spcPct val="70000"/>
              </a:lnSpc>
              <a:spcBef>
                <a:spcPts val="1000"/>
              </a:spcBef>
              <a:spcAft>
                <a:spcPts val="0"/>
              </a:spcAft>
              <a:buClr>
                <a:schemeClr val="dk1"/>
              </a:buClr>
              <a:buSzPts val="2200"/>
              <a:buChar char="•"/>
            </a:pPr>
            <a:r>
              <a:rPr lang="en-US" sz="2200"/>
              <a:t>Reminder calls and/or emails</a:t>
            </a:r>
            <a:endParaRPr sz="2200"/>
          </a:p>
          <a:p>
            <a:pPr marL="228600" lvl="0" indent="-203834" algn="l" rtl="0">
              <a:lnSpc>
                <a:spcPct val="70000"/>
              </a:lnSpc>
              <a:spcBef>
                <a:spcPts val="1000"/>
              </a:spcBef>
              <a:spcAft>
                <a:spcPts val="0"/>
              </a:spcAft>
              <a:buClr>
                <a:schemeClr val="dk1"/>
              </a:buClr>
              <a:buSzPts val="2200"/>
              <a:buChar char="•"/>
            </a:pPr>
            <a:r>
              <a:rPr lang="en-US" sz="2200"/>
              <a:t>Assistance with reviewing the agenda</a:t>
            </a:r>
            <a:endParaRPr sz="2200"/>
          </a:p>
          <a:p>
            <a:pPr marL="228600" lvl="0" indent="-203834" algn="l" rtl="0">
              <a:lnSpc>
                <a:spcPct val="70000"/>
              </a:lnSpc>
              <a:spcBef>
                <a:spcPts val="1000"/>
              </a:spcBef>
              <a:spcAft>
                <a:spcPts val="0"/>
              </a:spcAft>
              <a:buClr>
                <a:schemeClr val="dk1"/>
              </a:buClr>
              <a:buSzPts val="2200"/>
              <a:buChar char="•"/>
            </a:pPr>
            <a:r>
              <a:rPr lang="en-US" sz="2200" b="1"/>
              <a:t>Dr. Deville:</a:t>
            </a:r>
            <a:endParaRPr sz="2200"/>
          </a:p>
          <a:p>
            <a:pPr marL="685800" lvl="1" indent="-227330" algn="l" rtl="0">
              <a:lnSpc>
                <a:spcPct val="70000"/>
              </a:lnSpc>
              <a:spcBef>
                <a:spcPts val="500"/>
              </a:spcBef>
              <a:spcAft>
                <a:spcPts val="0"/>
              </a:spcAft>
              <a:buClr>
                <a:schemeClr val="dk1"/>
              </a:buClr>
              <a:buSzPts val="2200"/>
              <a:buChar char="•"/>
            </a:pPr>
            <a:r>
              <a:rPr lang="en-US" sz="2200"/>
              <a:t>Attends every CAB meeting and updates us on studies, asks for our input and answers all question.s</a:t>
            </a:r>
            <a:endParaRPr sz="2200"/>
          </a:p>
          <a:p>
            <a:pPr marL="228600" lvl="0" indent="-203834" algn="l" rtl="0">
              <a:lnSpc>
                <a:spcPct val="70000"/>
              </a:lnSpc>
              <a:spcBef>
                <a:spcPts val="1000"/>
              </a:spcBef>
              <a:spcAft>
                <a:spcPts val="0"/>
              </a:spcAft>
              <a:buClr>
                <a:schemeClr val="dk1"/>
              </a:buClr>
              <a:buSzPts val="2200"/>
              <a:buChar char="•"/>
            </a:pPr>
            <a:r>
              <a:rPr lang="en-US" sz="2200" b="1"/>
              <a:t>Maritza:</a:t>
            </a:r>
            <a:endParaRPr sz="2200"/>
          </a:p>
          <a:p>
            <a:pPr marL="685800" lvl="1" indent="-227330" algn="l" rtl="0">
              <a:lnSpc>
                <a:spcPct val="70000"/>
              </a:lnSpc>
              <a:spcBef>
                <a:spcPts val="500"/>
              </a:spcBef>
              <a:spcAft>
                <a:spcPts val="0"/>
              </a:spcAft>
              <a:buClr>
                <a:schemeClr val="dk1"/>
              </a:buClr>
              <a:buSzPts val="2200"/>
              <a:buChar char="•"/>
            </a:pPr>
            <a:r>
              <a:rPr lang="en-US" sz="2200"/>
              <a:t> Translates all documents into Spanish and works with the Spanish speaking clients.</a:t>
            </a:r>
            <a:endParaRPr sz="2200"/>
          </a:p>
          <a:p>
            <a:pPr marL="228600" lvl="0" indent="-203834" algn="l" rtl="0">
              <a:lnSpc>
                <a:spcPct val="70000"/>
              </a:lnSpc>
              <a:spcBef>
                <a:spcPts val="1000"/>
              </a:spcBef>
              <a:spcAft>
                <a:spcPts val="0"/>
              </a:spcAft>
              <a:buClr>
                <a:schemeClr val="dk1"/>
              </a:buClr>
              <a:buSzPts val="2200"/>
              <a:buChar char="•"/>
            </a:pPr>
            <a:r>
              <a:rPr lang="en-US" sz="2200" b="1"/>
              <a:t>Shellye:</a:t>
            </a:r>
            <a:endParaRPr sz="2200"/>
          </a:p>
          <a:p>
            <a:pPr marL="685800" lvl="1" indent="-227330" algn="l" rtl="0">
              <a:lnSpc>
                <a:spcPct val="70000"/>
              </a:lnSpc>
              <a:spcBef>
                <a:spcPts val="500"/>
              </a:spcBef>
              <a:spcAft>
                <a:spcPts val="0"/>
              </a:spcAft>
              <a:buClr>
                <a:schemeClr val="dk1"/>
              </a:buClr>
              <a:buSzPts val="2200"/>
              <a:buChar char="•"/>
            </a:pPr>
            <a:r>
              <a:rPr lang="en-US" sz="2200"/>
              <a:t> Coordinates meetings and meets before and debriefs afterwards with the meeting Chairperson and anyone else who requests it.</a:t>
            </a:r>
            <a:endParaRPr sz="2200"/>
          </a:p>
          <a:p>
            <a:pPr marL="228600" lvl="0" indent="-203834" algn="l" rtl="0">
              <a:lnSpc>
                <a:spcPct val="70000"/>
              </a:lnSpc>
              <a:spcBef>
                <a:spcPts val="1000"/>
              </a:spcBef>
              <a:spcAft>
                <a:spcPts val="0"/>
              </a:spcAft>
              <a:buClr>
                <a:schemeClr val="dk1"/>
              </a:buClr>
              <a:buSzPts val="2200"/>
              <a:buChar char="•"/>
            </a:pPr>
            <a:r>
              <a:rPr lang="en-US" sz="2200" b="1"/>
              <a:t>Natalie:</a:t>
            </a:r>
            <a:endParaRPr sz="2200"/>
          </a:p>
          <a:p>
            <a:pPr marL="685800" lvl="1" indent="-227330" algn="l" rtl="0">
              <a:lnSpc>
                <a:spcPct val="70000"/>
              </a:lnSpc>
              <a:spcBef>
                <a:spcPts val="500"/>
              </a:spcBef>
              <a:spcAft>
                <a:spcPts val="0"/>
              </a:spcAft>
              <a:buClr>
                <a:schemeClr val="dk1"/>
              </a:buClr>
              <a:buSzPts val="2200"/>
              <a:buChar char="•"/>
            </a:pPr>
            <a:r>
              <a:rPr lang="en-US" sz="2200"/>
              <a:t>UCLA Family AIDS Network Director provides administrative support  and attends our meetings.</a:t>
            </a:r>
            <a:endParaRPr sz="2200"/>
          </a:p>
          <a:p>
            <a:pPr marL="228600" lvl="0" indent="-64135" algn="l" rtl="0">
              <a:lnSpc>
                <a:spcPct val="70000"/>
              </a:lnSpc>
              <a:spcBef>
                <a:spcPts val="1000"/>
              </a:spcBef>
              <a:spcAft>
                <a:spcPts val="0"/>
              </a:spcAft>
              <a:buClr>
                <a:schemeClr val="dk1"/>
              </a:buClr>
              <a:buSzPts val="2590"/>
              <a:buNone/>
            </a:pPr>
            <a:endParaRPr sz="2590"/>
          </a:p>
          <a:p>
            <a:pPr marL="685800" lvl="1" indent="-87630" algn="l" rtl="0">
              <a:lnSpc>
                <a:spcPct val="70000"/>
              </a:lnSpc>
              <a:spcBef>
                <a:spcPts val="500"/>
              </a:spcBef>
              <a:spcAft>
                <a:spcPts val="0"/>
              </a:spcAft>
              <a:buClr>
                <a:schemeClr val="dk1"/>
              </a:buClr>
              <a:buSzPts val="2220"/>
              <a:buNone/>
            </a:pPr>
            <a:endParaRPr sz="222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How are we supported?</a:t>
            </a:r>
            <a:br>
              <a:rPr lang="en-US"/>
            </a:br>
            <a:r>
              <a:rPr lang="en-US"/>
              <a:t>Staff time and Support</a:t>
            </a:r>
            <a:endParaRPr/>
          </a:p>
        </p:txBody>
      </p:sp>
      <p:sp>
        <p:nvSpPr>
          <p:cNvPr id="194" name="Google Shape;19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Staff brings items to the table and requests our input for not only Care 4 Family and UCLA Family AIDS Network items, but invites other entities access to this CAB, when consumer expertise and input is requested.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The UCLA Center for HIV Identification, Prevention and Treatment Services </a:t>
            </a:r>
            <a:r>
              <a:rPr lang="en-US" b="1"/>
              <a:t>(</a:t>
            </a:r>
            <a:r>
              <a:rPr lang="en-US"/>
              <a:t>CHIPTS) is one of the programs that approached our CAB requesting input on a U=U card.</a:t>
            </a:r>
            <a:endParaRPr/>
          </a:p>
          <a:p>
            <a:pPr marL="228600" lvl="0" indent="0" algn="l" rtl="0">
              <a:lnSpc>
                <a:spcPct val="90000"/>
              </a:lnSpc>
              <a:spcBef>
                <a:spcPts val="1000"/>
              </a:spcBef>
              <a:spcAft>
                <a:spcPts val="0"/>
              </a:spcAft>
              <a:buNone/>
            </a:pPr>
            <a:endParaRPr/>
          </a:p>
          <a:p>
            <a:pPr marL="228600" lvl="0" indent="-165100" algn="l" rtl="0">
              <a:lnSpc>
                <a:spcPct val="90000"/>
              </a:lnSpc>
              <a:spcBef>
                <a:spcPts val="1000"/>
              </a:spcBef>
              <a:spcAft>
                <a:spcPts val="0"/>
              </a:spcAft>
              <a:buSzPts val="1800"/>
              <a:buChar char="•"/>
            </a:pPr>
            <a:r>
              <a:rPr lang="en-US"/>
              <a:t>Next you will see examples of the original card that brought to us and the finished product that went to print AFTER we provided input.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Who are we?</a:t>
            </a:r>
            <a:br>
              <a:rPr lang="en-US"/>
            </a:br>
            <a:r>
              <a:rPr lang="en-US" sz="3200"/>
              <a:t>UCLA FAN and C4F CAB</a:t>
            </a:r>
            <a:endParaRPr/>
          </a:p>
        </p:txBody>
      </p:sp>
      <p:sp>
        <p:nvSpPr>
          <p:cNvPr id="91" name="Google Shape;9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In 2014 our IMPAACT CAB merged with our Ryan White Part D HRSA CAB. </a:t>
            </a:r>
            <a:endParaRPr/>
          </a:p>
          <a:p>
            <a:pPr marL="228600" lvl="0" indent="0" algn="l" rtl="0">
              <a:lnSpc>
                <a:spcPct val="90000"/>
              </a:lnSpc>
              <a:spcBef>
                <a:spcPts val="0"/>
              </a:spcBef>
              <a:spcAft>
                <a:spcPts val="0"/>
              </a:spcAft>
              <a:buNone/>
            </a:pPr>
            <a:endParaRPr/>
          </a:p>
          <a:p>
            <a:pPr marL="228600" lvl="0" indent="0" algn="l" rtl="0">
              <a:lnSpc>
                <a:spcPct val="90000"/>
              </a:lnSpc>
              <a:spcBef>
                <a:spcPts val="1000"/>
              </a:spcBef>
              <a:spcAft>
                <a:spcPts val="0"/>
              </a:spcAft>
              <a:buNone/>
            </a:pPr>
            <a:r>
              <a:rPr lang="en-US"/>
              <a:t>We Are Diverse Group made up of:</a:t>
            </a:r>
            <a:endParaRPr/>
          </a:p>
          <a:p>
            <a:pPr marL="685800" lvl="1" indent="-228600" algn="l" rtl="0">
              <a:lnSpc>
                <a:spcPct val="90000"/>
              </a:lnSpc>
              <a:spcBef>
                <a:spcPts val="500"/>
              </a:spcBef>
              <a:spcAft>
                <a:spcPts val="0"/>
              </a:spcAft>
              <a:buClr>
                <a:schemeClr val="dk1"/>
              </a:buClr>
              <a:buSzPts val="2400"/>
              <a:buChar char="•"/>
            </a:pPr>
            <a:r>
              <a:rPr lang="en-US"/>
              <a:t>Youth, Aging, Care Givers, Partners, Families, Women, Men and Transgender,</a:t>
            </a:r>
            <a:endParaRPr/>
          </a:p>
          <a:p>
            <a:pPr marL="685800" lvl="1" indent="-228600" algn="l" rtl="0">
              <a:lnSpc>
                <a:spcPct val="90000"/>
              </a:lnSpc>
              <a:spcBef>
                <a:spcPts val="500"/>
              </a:spcBef>
              <a:spcAft>
                <a:spcPts val="0"/>
              </a:spcAft>
              <a:buClr>
                <a:schemeClr val="dk1"/>
              </a:buClr>
              <a:buSzPts val="2400"/>
              <a:buChar char="•"/>
            </a:pPr>
            <a:r>
              <a:rPr lang="en-US"/>
              <a:t>Affected by and living with HIV/AIDS, Spanish and English speaking and Patients Community Members.</a:t>
            </a:r>
            <a:endParaRPr/>
          </a:p>
          <a:p>
            <a:pPr marL="685800" lvl="1" indent="-228600" algn="l" rtl="0">
              <a:lnSpc>
                <a:spcPct val="90000"/>
              </a:lnSpc>
              <a:spcBef>
                <a:spcPts val="500"/>
              </a:spcBef>
              <a:spcAft>
                <a:spcPts val="0"/>
              </a:spcAft>
              <a:buClr>
                <a:schemeClr val="dk1"/>
              </a:buClr>
              <a:buSzPts val="2400"/>
              <a:buChar char="•"/>
            </a:pPr>
            <a:r>
              <a:rPr lang="en-US"/>
              <a:t>Core group of 7 or 8, roster of 12, opening it up to include more clinic patients, especially youth and Spanish speakers</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000"/>
              <a:t>The card on left is the card they thought was good and the card on the left is the reimagined card, after we provided input</a:t>
            </a:r>
            <a:r>
              <a:rPr lang="en-US"/>
              <a:t>.</a:t>
            </a:r>
            <a:endParaRPr/>
          </a:p>
        </p:txBody>
      </p:sp>
      <p:pic>
        <p:nvPicPr>
          <p:cNvPr id="200" name="Google Shape;200;p32"/>
          <p:cNvPicPr preferRelativeResize="0">
            <a:picLocks noGrp="1"/>
          </p:cNvPicPr>
          <p:nvPr>
            <p:ph type="body" idx="1"/>
          </p:nvPr>
        </p:nvPicPr>
        <p:blipFill rotWithShape="1">
          <a:blip r:embed="rId3">
            <a:alphaModFix/>
          </a:blip>
          <a:srcRect/>
          <a:stretch/>
        </p:blipFill>
        <p:spPr>
          <a:xfrm>
            <a:off x="7717234" y="1690691"/>
            <a:ext cx="3297300" cy="5123700"/>
          </a:xfrm>
          <a:prstGeom prst="rect">
            <a:avLst/>
          </a:prstGeom>
          <a:noFill/>
          <a:ln>
            <a:noFill/>
          </a:ln>
        </p:spPr>
      </p:pic>
      <p:pic>
        <p:nvPicPr>
          <p:cNvPr id="201" name="Google Shape;201;p32"/>
          <p:cNvPicPr preferRelativeResize="0"/>
          <p:nvPr/>
        </p:nvPicPr>
        <p:blipFill rotWithShape="1">
          <a:blip r:embed="rId4">
            <a:alphaModFix/>
          </a:blip>
          <a:srcRect/>
          <a:stretch/>
        </p:blipFill>
        <p:spPr>
          <a:xfrm>
            <a:off x="1313676" y="1745263"/>
            <a:ext cx="3312133" cy="51127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sz="3000"/>
              <a:t>The backside of the card on left is the card they thought was good and the backside of the card on the left is the reimagined card, after we provided input.</a:t>
            </a:r>
            <a:endParaRPr sz="3000"/>
          </a:p>
        </p:txBody>
      </p:sp>
      <p:pic>
        <p:nvPicPr>
          <p:cNvPr id="207" name="Google Shape;207;p33"/>
          <p:cNvPicPr preferRelativeResize="0">
            <a:picLocks noGrp="1"/>
          </p:cNvPicPr>
          <p:nvPr>
            <p:ph type="body" idx="1"/>
          </p:nvPr>
        </p:nvPicPr>
        <p:blipFill rotWithShape="1">
          <a:blip r:embed="rId3">
            <a:alphaModFix/>
          </a:blip>
          <a:srcRect/>
          <a:stretch/>
        </p:blipFill>
        <p:spPr>
          <a:xfrm>
            <a:off x="7532165" y="1690686"/>
            <a:ext cx="3301200" cy="5092500"/>
          </a:xfrm>
          <a:prstGeom prst="rect">
            <a:avLst/>
          </a:prstGeom>
          <a:noFill/>
          <a:ln>
            <a:noFill/>
          </a:ln>
        </p:spPr>
      </p:pic>
      <p:pic>
        <p:nvPicPr>
          <p:cNvPr id="208" name="Google Shape;208;p33"/>
          <p:cNvPicPr preferRelativeResize="0"/>
          <p:nvPr/>
        </p:nvPicPr>
        <p:blipFill rotWithShape="1">
          <a:blip r:embed="rId4">
            <a:alphaModFix/>
          </a:blip>
          <a:srcRect/>
          <a:stretch/>
        </p:blipFill>
        <p:spPr>
          <a:xfrm>
            <a:off x="960070" y="1690687"/>
            <a:ext cx="3326694" cy="50924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4"/>
          <p:cNvPicPr preferRelativeResize="0">
            <a:picLocks noGrp="1"/>
          </p:cNvPicPr>
          <p:nvPr>
            <p:ph type="body" idx="1"/>
          </p:nvPr>
        </p:nvPicPr>
        <p:blipFill rotWithShape="1">
          <a:blip r:embed="rId3">
            <a:alphaModFix/>
          </a:blip>
          <a:srcRect/>
          <a:stretch/>
        </p:blipFill>
        <p:spPr>
          <a:xfrm>
            <a:off x="3958850" y="151970"/>
            <a:ext cx="4274300" cy="65979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5"/>
          <p:cNvPicPr preferRelativeResize="0">
            <a:picLocks noGrp="1"/>
          </p:cNvPicPr>
          <p:nvPr>
            <p:ph type="body" idx="1"/>
          </p:nvPr>
        </p:nvPicPr>
        <p:blipFill rotWithShape="1">
          <a:blip r:embed="rId3">
            <a:alphaModFix/>
          </a:blip>
          <a:srcRect/>
          <a:stretch/>
        </p:blipFill>
        <p:spPr>
          <a:xfrm>
            <a:off x="3953767" y="165619"/>
            <a:ext cx="4284466" cy="65586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6"/>
          <p:cNvPicPr preferRelativeResize="0">
            <a:picLocks noGrp="1"/>
          </p:cNvPicPr>
          <p:nvPr>
            <p:ph type="body" idx="1"/>
          </p:nvPr>
        </p:nvPicPr>
        <p:blipFill rotWithShape="1">
          <a:blip r:embed="rId3">
            <a:alphaModFix/>
          </a:blip>
          <a:srcRect/>
          <a:stretch/>
        </p:blipFill>
        <p:spPr>
          <a:xfrm>
            <a:off x="4080675" y="0"/>
            <a:ext cx="4356744" cy="67697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7"/>
          <p:cNvPicPr preferRelativeResize="0"/>
          <p:nvPr/>
        </p:nvPicPr>
        <p:blipFill rotWithShape="1">
          <a:blip r:embed="rId3">
            <a:alphaModFix/>
          </a:blip>
          <a:srcRect/>
          <a:stretch/>
        </p:blipFill>
        <p:spPr>
          <a:xfrm>
            <a:off x="3892167" y="0"/>
            <a:ext cx="4407665" cy="67995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Steal shamelessly, share senselessly </a:t>
            </a:r>
            <a:br>
              <a:rPr lang="en-US" b="1"/>
            </a:br>
            <a:r>
              <a:rPr lang="en-US" sz="2800"/>
              <a:t>Editable Information for the U=U Card</a:t>
            </a:r>
            <a:endParaRPr/>
          </a:p>
        </p:txBody>
      </p:sp>
      <p:sp>
        <p:nvSpPr>
          <p:cNvPr id="234" name="Google Shape;234;p38"/>
          <p:cNvSpPr txBox="1">
            <a:spLocks noGrp="1"/>
          </p:cNvSpPr>
          <p:nvPr>
            <p:ph type="body" idx="1"/>
          </p:nvPr>
        </p:nvSpPr>
        <p:spPr>
          <a:xfrm>
            <a:off x="274320" y="1825625"/>
            <a:ext cx="1107948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Here is the link for the English cards on the CHIPTS website: </a:t>
            </a:r>
            <a:r>
              <a:rPr lang="en-US" u="sng">
                <a:solidFill>
                  <a:schemeClr val="hlink"/>
                </a:solidFill>
                <a:hlinkClick r:id="rId3"/>
              </a:rPr>
              <a:t>http://chipts.ucla.edu</a:t>
            </a:r>
            <a:endParaRPr u="sng"/>
          </a:p>
          <a:p>
            <a:pPr marL="0" lvl="0" indent="0" algn="l" rtl="0">
              <a:lnSpc>
                <a:spcPct val="90000"/>
              </a:lnSpc>
              <a:spcBef>
                <a:spcPts val="1000"/>
              </a:spcBef>
              <a:spcAft>
                <a:spcPts val="0"/>
              </a:spcAft>
              <a:buClr>
                <a:schemeClr val="dk1"/>
              </a:buClr>
              <a:buSzPts val="2800"/>
              <a:buNone/>
            </a:pPr>
            <a:r>
              <a:rPr lang="en-US" u="sng">
                <a:solidFill>
                  <a:schemeClr val="hlink"/>
                </a:solidFill>
                <a:hlinkClick r:id="rId4"/>
              </a:rPr>
              <a:t>http://chipts.ucla.edu/features/community-advisory-board-creates-uu-for-women-infographic/</a:t>
            </a:r>
            <a:endParaRPr/>
          </a:p>
          <a:p>
            <a:pPr marL="0" lvl="0" indent="0" algn="ctr" rtl="0">
              <a:lnSpc>
                <a:spcPct val="90000"/>
              </a:lnSpc>
              <a:spcBef>
                <a:spcPts val="1000"/>
              </a:spcBef>
              <a:spcAft>
                <a:spcPts val="0"/>
              </a:spcAft>
              <a:buClr>
                <a:schemeClr val="dk1"/>
              </a:buClr>
              <a:buSzPts val="2800"/>
              <a:buNone/>
            </a:pPr>
            <a:r>
              <a:rPr lang="en-US"/>
              <a:t>It can be edited via Adobe Acrobat or any software that can edit a PDF.</a:t>
            </a:r>
            <a:endParaRPr/>
          </a:p>
          <a:p>
            <a:pPr marL="0" lvl="0" indent="0" algn="ctr" rtl="0">
              <a:lnSpc>
                <a:spcPct val="90000"/>
              </a:lnSpc>
              <a:spcBef>
                <a:spcPts val="1000"/>
              </a:spcBef>
              <a:spcAft>
                <a:spcPts val="0"/>
              </a:spcAft>
              <a:buClr>
                <a:schemeClr val="dk1"/>
              </a:buClr>
              <a:buSzPts val="2800"/>
              <a:buNone/>
            </a:pPr>
            <a:r>
              <a:rPr lang="en-US"/>
              <a:t>Please feel free to use it and make it your own!  </a:t>
            </a:r>
            <a:endParaRPr/>
          </a:p>
          <a:p>
            <a:pPr marL="0" lvl="0" indent="0" algn="ctr" rtl="0">
              <a:lnSpc>
                <a:spcPct val="90000"/>
              </a:lnSpc>
              <a:spcBef>
                <a:spcPts val="1000"/>
              </a:spcBef>
              <a:spcAft>
                <a:spcPts val="0"/>
              </a:spcAft>
              <a:buClr>
                <a:schemeClr val="dk1"/>
              </a:buClr>
              <a:buSzPts val="2800"/>
              <a:buNone/>
            </a:pPr>
            <a:r>
              <a:rPr lang="en-US"/>
              <a:t>Add your logo or contact information. </a:t>
            </a:r>
            <a:endParaRPr/>
          </a:p>
          <a:p>
            <a:pPr marL="0" lvl="0" indent="0" algn="ctr" rtl="0">
              <a:lnSpc>
                <a:spcPct val="90000"/>
              </a:lnSpc>
              <a:spcBef>
                <a:spcPts val="1000"/>
              </a:spcBef>
              <a:spcAft>
                <a:spcPts val="0"/>
              </a:spcAft>
              <a:buClr>
                <a:schemeClr val="dk1"/>
              </a:buClr>
              <a:buSzPts val="2800"/>
              <a:buNone/>
            </a:pPr>
            <a:endParaRPr sz="1400"/>
          </a:p>
          <a:p>
            <a:pPr marL="228600" lvl="0" indent="-50800" algn="ctr" rtl="0">
              <a:lnSpc>
                <a:spcPct val="90000"/>
              </a:lnSpc>
              <a:spcBef>
                <a:spcPts val="1000"/>
              </a:spcBef>
              <a:spcAft>
                <a:spcPts val="0"/>
              </a:spcAft>
              <a:buClr>
                <a:schemeClr val="dk1"/>
              </a:buClr>
              <a:buSzPts val="2800"/>
              <a:buNone/>
            </a:pPr>
            <a:r>
              <a:rPr lang="en-US" sz="2400" i="1"/>
              <a:t>The Spanish version should be completed soon and that link will be emailed as well as soon as it has been made available to us.</a:t>
            </a:r>
            <a:endParaRPr sz="2400"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000"/>
              <a:t>Thank you and please feel free to contact me or our ICAB liaison if you have any questions.</a:t>
            </a:r>
            <a:endParaRPr sz="3000"/>
          </a:p>
        </p:txBody>
      </p:sp>
      <p:sp>
        <p:nvSpPr>
          <p:cNvPr id="240" name="Google Shape;240;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237"/>
              <a:buNone/>
            </a:pPr>
            <a:r>
              <a:rPr lang="en-US" sz="4800" b="1"/>
              <a:t>Jayda Arrington</a:t>
            </a:r>
            <a:endParaRPr sz="4800"/>
          </a:p>
          <a:p>
            <a:pPr marL="0" lvl="0" indent="0" algn="l" rtl="0">
              <a:lnSpc>
                <a:spcPct val="70000"/>
              </a:lnSpc>
              <a:spcBef>
                <a:spcPts val="1000"/>
              </a:spcBef>
              <a:spcAft>
                <a:spcPts val="0"/>
              </a:spcAft>
              <a:buClr>
                <a:schemeClr val="dk1"/>
              </a:buClr>
              <a:buSzPts val="3237"/>
              <a:buNone/>
            </a:pPr>
            <a:r>
              <a:rPr lang="en-US" sz="4800" u="sng">
                <a:solidFill>
                  <a:schemeClr val="hlink"/>
                </a:solidFill>
                <a:hlinkClick r:id="rId3"/>
              </a:rPr>
              <a:t>jaydaarrington@yahoo.com</a:t>
            </a:r>
            <a:endParaRPr sz="4800"/>
          </a:p>
          <a:p>
            <a:pPr marL="0" lvl="0" indent="0" algn="l" rtl="0">
              <a:lnSpc>
                <a:spcPct val="70000"/>
              </a:lnSpc>
              <a:spcBef>
                <a:spcPts val="1000"/>
              </a:spcBef>
              <a:spcAft>
                <a:spcPts val="0"/>
              </a:spcAft>
              <a:buClr>
                <a:schemeClr val="dk1"/>
              </a:buClr>
              <a:buSzPts val="2590"/>
              <a:buNone/>
            </a:pPr>
            <a:endParaRPr sz="2590" b="1"/>
          </a:p>
          <a:p>
            <a:pPr marL="0" lvl="0" indent="0" algn="l" rtl="0">
              <a:lnSpc>
                <a:spcPct val="70000"/>
              </a:lnSpc>
              <a:spcBef>
                <a:spcPts val="1000"/>
              </a:spcBef>
              <a:spcAft>
                <a:spcPts val="0"/>
              </a:spcAft>
              <a:buClr>
                <a:schemeClr val="dk1"/>
              </a:buClr>
              <a:buSzPts val="2590"/>
              <a:buNone/>
            </a:pPr>
            <a:endParaRPr sz="1400" b="1"/>
          </a:p>
          <a:p>
            <a:pPr marL="0" lvl="0" indent="0" algn="l" rtl="0">
              <a:lnSpc>
                <a:spcPct val="70000"/>
              </a:lnSpc>
              <a:spcBef>
                <a:spcPts val="1000"/>
              </a:spcBef>
              <a:spcAft>
                <a:spcPts val="0"/>
              </a:spcAft>
              <a:buClr>
                <a:schemeClr val="dk1"/>
              </a:buClr>
              <a:buSzPts val="2590"/>
              <a:buNone/>
            </a:pPr>
            <a:r>
              <a:rPr lang="en-US" sz="2400" b="1"/>
              <a:t>Shellye D. Jones, </a:t>
            </a:r>
            <a:r>
              <a:rPr lang="en-US" sz="2400"/>
              <a:t>MSW, LCSW</a:t>
            </a:r>
            <a:br>
              <a:rPr lang="en-US" sz="2400"/>
            </a:br>
            <a:r>
              <a:rPr lang="en-US" sz="2400"/>
              <a:t>Clinical Supervisor - UCLAFAN</a:t>
            </a:r>
            <a:br>
              <a:rPr lang="en-US" sz="2400"/>
            </a:br>
            <a:r>
              <a:rPr lang="en-US" sz="2400"/>
              <a:t>Department of Pediatrics</a:t>
            </a:r>
            <a:br>
              <a:rPr lang="en-US" sz="2400"/>
            </a:br>
            <a:r>
              <a:rPr lang="en-US" sz="2400"/>
              <a:t>Care 4 Families, Pediatric Infectious Disease</a:t>
            </a:r>
            <a:br>
              <a:rPr lang="en-US" sz="2400"/>
            </a:br>
            <a:r>
              <a:rPr lang="en-US" sz="2400"/>
              <a:t>10833 Le Conte Ave, BH 312 MDCC</a:t>
            </a:r>
            <a:br>
              <a:rPr lang="en-US" sz="2400"/>
            </a:br>
            <a:r>
              <a:rPr lang="en-US" sz="2400"/>
              <a:t>Los Angeles, CA 90095</a:t>
            </a:r>
            <a:br>
              <a:rPr lang="en-US" sz="2400"/>
            </a:br>
            <a:r>
              <a:rPr lang="en-US" sz="2400"/>
              <a:t>(310) 794-5635 UCLAFAN</a:t>
            </a:r>
            <a:br>
              <a:rPr lang="en-US" sz="2400"/>
            </a:br>
            <a:r>
              <a:rPr lang="en-US" sz="2400"/>
              <a:t>(310)825-9175 Fax</a:t>
            </a:r>
            <a:br>
              <a:rPr lang="en-US" sz="2400"/>
            </a:br>
            <a:r>
              <a:rPr lang="en-US" sz="2400" u="sng">
                <a:solidFill>
                  <a:schemeClr val="hlink"/>
                </a:solidFill>
                <a:hlinkClick r:id="rId4"/>
              </a:rPr>
              <a:t>SDJones@mednet.ucla.edu</a:t>
            </a:r>
            <a:r>
              <a:rPr lang="en-US" sz="2400"/>
              <a:t>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b="1"/>
              <a:t>What do we do?</a:t>
            </a:r>
            <a:br>
              <a:rPr lang="en-US" sz="3959"/>
            </a:br>
            <a:r>
              <a:rPr lang="en-US" sz="3959"/>
              <a:t>UCLA FAN and C4F CAB</a:t>
            </a:r>
            <a:br>
              <a:rPr lang="en-US" sz="3959"/>
            </a:br>
            <a:endParaRPr sz="3959"/>
          </a:p>
        </p:txBody>
      </p:sp>
      <p:sp>
        <p:nvSpPr>
          <p:cNvPr id="97" name="Google Shape;9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170"/>
              <a:buChar char="•"/>
            </a:pPr>
            <a:r>
              <a:rPr lang="en-US" sz="2170"/>
              <a:t>Meet regularly</a:t>
            </a:r>
            <a:endParaRPr/>
          </a:p>
          <a:p>
            <a:pPr marL="685800" lvl="0" indent="0" algn="l" rtl="0">
              <a:lnSpc>
                <a:spcPct val="70000"/>
              </a:lnSpc>
              <a:spcBef>
                <a:spcPts val="500"/>
              </a:spcBef>
              <a:spcAft>
                <a:spcPts val="0"/>
              </a:spcAft>
              <a:buNone/>
            </a:pPr>
            <a:r>
              <a:rPr lang="en-US" sz="1860"/>
              <a:t>Working towards monthly meetings, currently, quarterly to every other month</a:t>
            </a:r>
            <a:endParaRPr/>
          </a:p>
          <a:p>
            <a:pPr marL="1143000" lvl="2" indent="-228600" algn="l" rtl="0">
              <a:lnSpc>
                <a:spcPct val="70000"/>
              </a:lnSpc>
              <a:spcBef>
                <a:spcPts val="500"/>
              </a:spcBef>
              <a:spcAft>
                <a:spcPts val="0"/>
              </a:spcAft>
              <a:buClr>
                <a:schemeClr val="dk1"/>
              </a:buClr>
              <a:buSzPts val="1550"/>
              <a:buChar char="•"/>
            </a:pPr>
            <a:r>
              <a:rPr lang="en-US" sz="1550"/>
              <a:t>Challenges  -Space, child watch, attendance, coordination</a:t>
            </a:r>
            <a:endParaRPr/>
          </a:p>
          <a:p>
            <a:pPr marL="228600" lvl="0" indent="-228600" algn="l" rtl="0">
              <a:lnSpc>
                <a:spcPct val="70000"/>
              </a:lnSpc>
              <a:spcBef>
                <a:spcPts val="1000"/>
              </a:spcBef>
              <a:spcAft>
                <a:spcPts val="0"/>
              </a:spcAft>
              <a:buClr>
                <a:schemeClr val="dk1"/>
              </a:buClr>
              <a:buSzPts val="2170"/>
              <a:buChar char="•"/>
            </a:pPr>
            <a:r>
              <a:rPr lang="en-US" sz="2170"/>
              <a:t>Expectations:</a:t>
            </a:r>
            <a:endParaRPr/>
          </a:p>
          <a:p>
            <a:pPr marL="685800" lvl="1" indent="-228600" algn="l" rtl="0">
              <a:lnSpc>
                <a:spcPct val="70000"/>
              </a:lnSpc>
              <a:spcBef>
                <a:spcPts val="500"/>
              </a:spcBef>
              <a:spcAft>
                <a:spcPts val="0"/>
              </a:spcAft>
              <a:buClr>
                <a:schemeClr val="dk1"/>
              </a:buClr>
              <a:buSzPts val="1860"/>
              <a:buChar char="•"/>
            </a:pPr>
            <a:r>
              <a:rPr lang="en-US" sz="1860"/>
              <a:t>RSVP</a:t>
            </a:r>
            <a:endParaRPr/>
          </a:p>
          <a:p>
            <a:pPr marL="685800" lvl="1" indent="-228600" algn="l" rtl="0">
              <a:lnSpc>
                <a:spcPct val="70000"/>
              </a:lnSpc>
              <a:spcBef>
                <a:spcPts val="500"/>
              </a:spcBef>
              <a:spcAft>
                <a:spcPts val="0"/>
              </a:spcAft>
              <a:buClr>
                <a:schemeClr val="dk1"/>
              </a:buClr>
              <a:buSzPts val="1860"/>
              <a:buChar char="•"/>
            </a:pPr>
            <a:r>
              <a:rPr lang="en-US" sz="1860"/>
              <a:t>Arrive on time</a:t>
            </a:r>
            <a:endParaRPr/>
          </a:p>
          <a:p>
            <a:pPr marL="685800" lvl="1" indent="-228600" algn="l" rtl="0">
              <a:lnSpc>
                <a:spcPct val="70000"/>
              </a:lnSpc>
              <a:spcBef>
                <a:spcPts val="500"/>
              </a:spcBef>
              <a:spcAft>
                <a:spcPts val="0"/>
              </a:spcAft>
              <a:buClr>
                <a:schemeClr val="dk1"/>
              </a:buClr>
              <a:buSzPts val="1860"/>
              <a:buChar char="•"/>
            </a:pPr>
            <a:r>
              <a:rPr lang="en-US" sz="1860"/>
              <a:t>Take minutes or co-chair the meeting</a:t>
            </a:r>
            <a:endParaRPr/>
          </a:p>
          <a:p>
            <a:pPr marL="685800" lvl="1" indent="-228600" algn="l" rtl="0">
              <a:lnSpc>
                <a:spcPct val="70000"/>
              </a:lnSpc>
              <a:spcBef>
                <a:spcPts val="500"/>
              </a:spcBef>
              <a:spcAft>
                <a:spcPts val="0"/>
              </a:spcAft>
              <a:buClr>
                <a:schemeClr val="dk1"/>
              </a:buClr>
              <a:buSzPts val="1860"/>
              <a:buChar char="•"/>
            </a:pPr>
            <a:r>
              <a:rPr lang="en-US" sz="1860"/>
              <a:t>“Attend” on IMPAACT ICAB quarterly call</a:t>
            </a:r>
            <a:endParaRPr/>
          </a:p>
          <a:p>
            <a:pPr marL="685800" lvl="1" indent="-228600" algn="l" rtl="0">
              <a:lnSpc>
                <a:spcPct val="70000"/>
              </a:lnSpc>
              <a:spcBef>
                <a:spcPts val="500"/>
              </a:spcBef>
              <a:spcAft>
                <a:spcPts val="0"/>
              </a:spcAft>
              <a:buClr>
                <a:schemeClr val="dk1"/>
              </a:buClr>
              <a:buSzPts val="1860"/>
              <a:buChar char="•"/>
            </a:pPr>
            <a:r>
              <a:rPr lang="en-US" sz="1860"/>
              <a:t>Attend the LA County Commission on HIV/AIDS  meeting</a:t>
            </a:r>
            <a:endParaRPr/>
          </a:p>
          <a:p>
            <a:pPr marL="685800" lvl="1" indent="-228600" algn="l" rtl="0">
              <a:lnSpc>
                <a:spcPct val="70000"/>
              </a:lnSpc>
              <a:spcBef>
                <a:spcPts val="500"/>
              </a:spcBef>
              <a:spcAft>
                <a:spcPts val="0"/>
              </a:spcAft>
              <a:buClr>
                <a:schemeClr val="dk1"/>
              </a:buClr>
              <a:buSzPts val="1860"/>
              <a:buChar char="•"/>
            </a:pPr>
            <a:r>
              <a:rPr lang="en-US" sz="1860"/>
              <a:t>Attend ALL CAB meetings unless there is an extenuating circumstance</a:t>
            </a:r>
            <a:endParaRPr/>
          </a:p>
          <a:p>
            <a:pPr marL="228600" lvl="0" indent="-228600" algn="l" rtl="0">
              <a:lnSpc>
                <a:spcPct val="70000"/>
              </a:lnSpc>
              <a:spcBef>
                <a:spcPts val="1000"/>
              </a:spcBef>
              <a:spcAft>
                <a:spcPts val="0"/>
              </a:spcAft>
              <a:buClr>
                <a:schemeClr val="dk1"/>
              </a:buClr>
              <a:buSzPts val="2170"/>
              <a:buChar char="•"/>
            </a:pPr>
            <a:r>
              <a:rPr lang="en-US" sz="2170"/>
              <a:t>Agenda items cover:</a:t>
            </a:r>
            <a:endParaRPr/>
          </a:p>
          <a:p>
            <a:pPr marL="685800" lvl="1" indent="-228600" algn="l" rtl="0">
              <a:lnSpc>
                <a:spcPct val="70000"/>
              </a:lnSpc>
              <a:spcBef>
                <a:spcPts val="500"/>
              </a:spcBef>
              <a:spcAft>
                <a:spcPts val="0"/>
              </a:spcAft>
              <a:buClr>
                <a:schemeClr val="dk1"/>
              </a:buClr>
              <a:buSzPts val="1860"/>
              <a:buChar char="•"/>
            </a:pPr>
            <a:r>
              <a:rPr lang="en-US" sz="1860"/>
              <a:t>IMPAACT Studies</a:t>
            </a:r>
            <a:endParaRPr/>
          </a:p>
          <a:p>
            <a:pPr marL="685800" lvl="1" indent="-228600" algn="l" rtl="0">
              <a:lnSpc>
                <a:spcPct val="70000"/>
              </a:lnSpc>
              <a:spcBef>
                <a:spcPts val="500"/>
              </a:spcBef>
              <a:spcAft>
                <a:spcPts val="0"/>
              </a:spcAft>
              <a:buClr>
                <a:schemeClr val="dk1"/>
              </a:buClr>
              <a:buSzPts val="1860"/>
              <a:buChar char="•"/>
            </a:pPr>
            <a:r>
              <a:rPr lang="en-US" sz="1860"/>
              <a:t>Quality Improvement and DATA review</a:t>
            </a:r>
            <a:endParaRPr/>
          </a:p>
          <a:p>
            <a:pPr marL="685800" lvl="1" indent="-228600" algn="l" rtl="0">
              <a:lnSpc>
                <a:spcPct val="70000"/>
              </a:lnSpc>
              <a:spcBef>
                <a:spcPts val="500"/>
              </a:spcBef>
              <a:spcAft>
                <a:spcPts val="0"/>
              </a:spcAft>
              <a:buClr>
                <a:schemeClr val="dk1"/>
              </a:buClr>
              <a:buSzPts val="1860"/>
              <a:buChar char="•"/>
            </a:pPr>
            <a:r>
              <a:rPr lang="en-US" sz="1860"/>
              <a:t>Education Session</a:t>
            </a:r>
            <a:endParaRPr/>
          </a:p>
          <a:p>
            <a:pPr marL="685800" lvl="1" indent="-228600" algn="l" rtl="0">
              <a:lnSpc>
                <a:spcPct val="70000"/>
              </a:lnSpc>
              <a:spcBef>
                <a:spcPts val="500"/>
              </a:spcBef>
              <a:spcAft>
                <a:spcPts val="0"/>
              </a:spcAft>
              <a:buClr>
                <a:schemeClr val="dk1"/>
              </a:buClr>
              <a:buSzPts val="1860"/>
              <a:buChar char="•"/>
            </a:pPr>
            <a:r>
              <a:rPr lang="en-US" sz="1860"/>
              <a:t>CAB feedback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b="1"/>
              <a:t>Where do we meet?</a:t>
            </a:r>
            <a:br>
              <a:rPr lang="en-US" sz="3959"/>
            </a:br>
            <a:r>
              <a:rPr lang="en-US" sz="3959"/>
              <a:t>UCLA FAN and C4F CAB</a:t>
            </a:r>
            <a:br>
              <a:rPr lang="en-US" sz="3959"/>
            </a:br>
            <a:endParaRPr sz="3959"/>
          </a:p>
        </p:txBody>
      </p:sp>
      <p:sp>
        <p:nvSpPr>
          <p:cNvPr id="103" name="Google Shape;10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Meet regularly</a:t>
            </a:r>
            <a:endParaRPr/>
          </a:p>
          <a:p>
            <a:pPr marL="228600" lvl="0" indent="0" algn="l" rtl="0">
              <a:lnSpc>
                <a:spcPct val="90000"/>
              </a:lnSpc>
              <a:spcBef>
                <a:spcPts val="0"/>
              </a:spcBef>
              <a:spcAft>
                <a:spcPts val="0"/>
              </a:spcAft>
              <a:buNone/>
            </a:pPr>
            <a:endParaRPr/>
          </a:p>
          <a:p>
            <a:pPr marL="685800" marR="0" lvl="0" indent="0" algn="l" rtl="0">
              <a:lnSpc>
                <a:spcPct val="90000"/>
              </a:lnSpc>
              <a:spcBef>
                <a:spcPts val="500"/>
              </a:spcBef>
              <a:spcAft>
                <a:spcPts val="0"/>
              </a:spcAft>
              <a:buNone/>
            </a:pPr>
            <a:r>
              <a:rPr lang="en-US"/>
              <a:t>Meet at UCLA and we try to meet in the same meeting room</a:t>
            </a:r>
            <a:endParaRPr/>
          </a:p>
          <a:p>
            <a:pPr marL="1600200" lvl="3" indent="-266700" algn="l" rtl="0">
              <a:lnSpc>
                <a:spcPct val="90000"/>
              </a:lnSpc>
              <a:spcBef>
                <a:spcPts val="500"/>
              </a:spcBef>
              <a:spcAft>
                <a:spcPts val="0"/>
              </a:spcAft>
              <a:buClr>
                <a:schemeClr val="dk1"/>
              </a:buClr>
              <a:buSzPts val="2400"/>
              <a:buChar char="•"/>
            </a:pPr>
            <a:r>
              <a:rPr lang="en-US" sz="2400"/>
              <a:t>UCLA is a maze, reply on point and shoot method to locate the room.  Members are able to find the room by following the photos on their phone.  Before using this method we had to always stop the meeting to go and “find” members.</a:t>
            </a:r>
            <a:endParaRPr sz="2400"/>
          </a:p>
          <a:p>
            <a:pPr marL="1600200" lvl="3" indent="-266700" algn="l" rtl="0">
              <a:lnSpc>
                <a:spcPct val="90000"/>
              </a:lnSpc>
              <a:spcBef>
                <a:spcPts val="500"/>
              </a:spcBef>
              <a:spcAft>
                <a:spcPts val="0"/>
              </a:spcAft>
              <a:buClr>
                <a:schemeClr val="dk1"/>
              </a:buClr>
              <a:buSzPts val="2400"/>
              <a:buChar char="•"/>
            </a:pPr>
            <a:r>
              <a:rPr lang="en-US" sz="2400"/>
              <a:t>Child-watch happens in a room adjacent to the meeting space so parents are able to feel comfortable attending the meeting, knowing that their children are right next door.</a:t>
            </a:r>
            <a:endParaRPr sz="2400"/>
          </a:p>
          <a:p>
            <a:pPr marL="1143000" lvl="2" indent="-101600" algn="l" rtl="0">
              <a:lnSpc>
                <a:spcPct val="90000"/>
              </a:lnSpc>
              <a:spcBef>
                <a:spcPts val="500"/>
              </a:spcBef>
              <a:spcAft>
                <a:spcPts val="0"/>
              </a:spcAft>
              <a:buClr>
                <a:schemeClr val="dk1"/>
              </a:buClr>
              <a:buSzPts val="2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3600"/>
              <a:buFont typeface="Arial"/>
              <a:buNone/>
            </a:pPr>
            <a:br>
              <a:rPr lang="en-US" sz="3600" b="1" i="0" u="sng" strike="noStrike" cap="none">
                <a:solidFill>
                  <a:srgbClr val="000000"/>
                </a:solidFill>
                <a:latin typeface="Arial"/>
                <a:ea typeface="Arial"/>
                <a:cs typeface="Arial"/>
                <a:sym typeface="Arial"/>
              </a:rPr>
            </a:br>
            <a:r>
              <a:rPr lang="en-US" sz="3600" b="1" i="0" u="sng" strike="noStrike" cap="none">
                <a:solidFill>
                  <a:srgbClr val="000000"/>
                </a:solidFill>
                <a:latin typeface="Arial"/>
                <a:ea typeface="Arial"/>
                <a:cs typeface="Arial"/>
                <a:sym typeface="Arial"/>
              </a:rPr>
              <a:t>From Dental Clinic Lobby</a:t>
            </a:r>
            <a:br>
              <a:rPr lang="en-US" sz="3600" b="0" i="0" u="none" strike="noStrike" cap="none">
                <a:solidFill>
                  <a:schemeClr val="dk1"/>
                </a:solidFill>
                <a:latin typeface="Arial"/>
                <a:ea typeface="Arial"/>
                <a:cs typeface="Arial"/>
                <a:sym typeface="Arial"/>
              </a:rPr>
            </a:br>
            <a:r>
              <a:rPr lang="en-US" sz="3600">
                <a:solidFill>
                  <a:srgbClr val="000000"/>
                </a:solidFill>
                <a:latin typeface="Arial"/>
                <a:ea typeface="Arial"/>
                <a:cs typeface="Arial"/>
                <a:sym typeface="Arial"/>
              </a:rPr>
              <a:t>From the lobby, find the glass doors on your left.</a:t>
            </a:r>
            <a:br>
              <a:rPr lang="en-US" sz="1440" b="0" i="0" u="none" strike="noStrike" cap="none">
                <a:solidFill>
                  <a:schemeClr val="dk1"/>
                </a:solidFill>
                <a:latin typeface="Arial"/>
                <a:ea typeface="Arial"/>
                <a:cs typeface="Arial"/>
                <a:sym typeface="Arial"/>
              </a:rPr>
            </a:br>
            <a:endParaRPr sz="3959"/>
          </a:p>
        </p:txBody>
      </p:sp>
      <p:sp>
        <p:nvSpPr>
          <p:cNvPr id="109" name="Google Shape;10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110" name="Google Shape;110;p17" descr="20170816_111358.jpg"/>
          <p:cNvPicPr preferRelativeResize="0"/>
          <p:nvPr/>
        </p:nvPicPr>
        <p:blipFill rotWithShape="1">
          <a:blip r:embed="rId3">
            <a:alphaModFix/>
          </a:blip>
          <a:srcRect/>
          <a:stretch/>
        </p:blipFill>
        <p:spPr>
          <a:xfrm>
            <a:off x="3341716" y="2693324"/>
            <a:ext cx="5953125" cy="3333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3959"/>
              <a:buFont typeface="Arial"/>
              <a:buNone/>
            </a:pPr>
            <a:r>
              <a:rPr lang="en-US" sz="3959">
                <a:solidFill>
                  <a:srgbClr val="000000"/>
                </a:solidFill>
                <a:latin typeface="Arial"/>
                <a:ea typeface="Arial"/>
                <a:cs typeface="Arial"/>
                <a:sym typeface="Arial"/>
              </a:rPr>
              <a:t>Close up...</a:t>
            </a:r>
            <a:br>
              <a:rPr lang="en-US" sz="1440" b="0" i="0" u="none" strike="noStrike" cap="none">
                <a:solidFill>
                  <a:schemeClr val="dk1"/>
                </a:solidFill>
                <a:latin typeface="Arial"/>
                <a:ea typeface="Arial"/>
                <a:cs typeface="Arial"/>
                <a:sym typeface="Arial"/>
              </a:rPr>
            </a:br>
            <a:br>
              <a:rPr lang="en-US" sz="3959">
                <a:latin typeface="Arial"/>
                <a:ea typeface="Arial"/>
                <a:cs typeface="Arial"/>
                <a:sym typeface="Arial"/>
              </a:rPr>
            </a:br>
            <a:endParaRPr sz="3959"/>
          </a:p>
        </p:txBody>
      </p:sp>
      <p:pic>
        <p:nvPicPr>
          <p:cNvPr id="116" name="Google Shape;116;p18" descr="20170816_111418.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3600"/>
              <a:buFont typeface="Arial"/>
              <a:buNone/>
            </a:pPr>
            <a:br>
              <a:rPr lang="en-US" sz="3600">
                <a:solidFill>
                  <a:srgbClr val="000000"/>
                </a:solidFill>
                <a:latin typeface="Arial"/>
                <a:ea typeface="Arial"/>
                <a:cs typeface="Arial"/>
                <a:sym typeface="Arial"/>
              </a:rPr>
            </a:br>
            <a:r>
              <a:rPr lang="en-US" sz="3600">
                <a:solidFill>
                  <a:srgbClr val="000000"/>
                </a:solidFill>
                <a:latin typeface="Arial"/>
                <a:ea typeface="Arial"/>
                <a:cs typeface="Arial"/>
                <a:sym typeface="Arial"/>
              </a:rPr>
              <a:t>Go through the doors. You will then see this set of glass doors directly outside...</a:t>
            </a:r>
            <a:br>
              <a:rPr lang="en-US" sz="1440" b="0" i="0" u="none" strike="noStrike" cap="none">
                <a:solidFill>
                  <a:schemeClr val="dk1"/>
                </a:solidFill>
                <a:latin typeface="Arial"/>
                <a:ea typeface="Arial"/>
                <a:cs typeface="Arial"/>
                <a:sym typeface="Arial"/>
              </a:rPr>
            </a:br>
            <a:br>
              <a:rPr lang="en-US" sz="3959">
                <a:latin typeface="Arial"/>
                <a:ea typeface="Arial"/>
                <a:cs typeface="Arial"/>
                <a:sym typeface="Arial"/>
              </a:rPr>
            </a:br>
            <a:endParaRPr sz="3959"/>
          </a:p>
        </p:txBody>
      </p:sp>
      <p:pic>
        <p:nvPicPr>
          <p:cNvPr id="122" name="Google Shape;122;p19" descr="20170816_111433.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a:t>Go through the doors and make the first right...</a:t>
            </a:r>
            <a:br>
              <a:rPr lang="en-US" sz="3959"/>
            </a:br>
            <a:endParaRPr sz="3959"/>
          </a:p>
        </p:txBody>
      </p:sp>
      <p:pic>
        <p:nvPicPr>
          <p:cNvPr id="128" name="Google Shape;128;p20" descr="20170816_111444.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Go down this hallway...</a:t>
            </a:r>
            <a:endParaRPr/>
          </a:p>
        </p:txBody>
      </p:sp>
      <p:pic>
        <p:nvPicPr>
          <p:cNvPr id="134" name="Google Shape;134;p21" descr="20170816_111457.jpg"/>
          <p:cNvPicPr preferRelativeResize="0">
            <a:picLocks noGrp="1"/>
          </p:cNvPicPr>
          <p:nvPr>
            <p:ph type="body" idx="1"/>
          </p:nvPr>
        </p:nvPicPr>
        <p:blipFill rotWithShape="1">
          <a:blip r:embed="rId3">
            <a:alphaModFix/>
          </a:blip>
          <a:srcRect/>
          <a:stretch/>
        </p:blipFill>
        <p:spPr>
          <a:xfrm>
            <a:off x="2228144" y="1825625"/>
            <a:ext cx="7735712" cy="43513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Macintosh PowerPoint</Application>
  <PresentationFormat>Widescreen</PresentationFormat>
  <Paragraphs>96</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Our voice IS important!</vt:lpstr>
      <vt:lpstr>Who are we? UCLA FAN and C4F CAB</vt:lpstr>
      <vt:lpstr>What do we do? UCLA FAN and C4F CAB </vt:lpstr>
      <vt:lpstr>Where do we meet? UCLA FAN and C4F CAB </vt:lpstr>
      <vt:lpstr> From Dental Clinic Lobby From the lobby, find the glass doors on your left. </vt:lpstr>
      <vt:lpstr>Close up...  </vt:lpstr>
      <vt:lpstr> Go through the doors. You will then see this set of glass doors directly outside...  </vt:lpstr>
      <vt:lpstr>Go through the doors and make the first right... </vt:lpstr>
      <vt:lpstr>Go down this hallway...</vt:lpstr>
      <vt:lpstr>Go through these double doors... </vt:lpstr>
      <vt:lpstr>Keep going past the “C” elevators on your left.  </vt:lpstr>
      <vt:lpstr>Keep going... </vt:lpstr>
      <vt:lpstr>Keep going...</vt:lpstr>
      <vt:lpstr>Go past the “B” elevators on your right</vt:lpstr>
      <vt:lpstr>Go past the “A” elevators and make the first right.</vt:lpstr>
      <vt:lpstr>Brentwood 16-154 will be the second door on your right.  </vt:lpstr>
      <vt:lpstr>How are we supported? UCLA FAN and C4F CAB</vt:lpstr>
      <vt:lpstr>Other ways we are supported UCLA FAN and C4F CAB</vt:lpstr>
      <vt:lpstr>How are we supported? Staff time and Support</vt:lpstr>
      <vt:lpstr>The card on left is the card they thought was good and the card on the left is the reimagined card, after we provided input.</vt:lpstr>
      <vt:lpstr>The backside of the card on left is the card they thought was good and the backside of the card on the left is the reimagined card, after we provided input.</vt:lpstr>
      <vt:lpstr>PowerPoint Presentation</vt:lpstr>
      <vt:lpstr>PowerPoint Presentation</vt:lpstr>
      <vt:lpstr>PowerPoint Presentation</vt:lpstr>
      <vt:lpstr>PowerPoint Presentation</vt:lpstr>
      <vt:lpstr>Steal shamelessly, share senselessly  Editable Information for the U=U Card</vt:lpstr>
      <vt:lpstr>Thank you and please feel free to contact me or our ICAB liaison if you have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voice IS important!</dc:title>
  <cp:lastModifiedBy>Shellye Jones</cp:lastModifiedBy>
  <cp:revision>1</cp:revision>
  <dcterms:modified xsi:type="dcterms:W3CDTF">2019-06-14T02:58:49Z</dcterms:modified>
</cp:coreProperties>
</file>