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20.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0.xml" ContentType="application/vnd.openxmlformats-officedocument.presentationml.slide+xml"/>
  <Override PartName="/ppt/slides/slide53.xml" ContentType="application/vnd.openxmlformats-officedocument.presentationml.slide+xml"/>
  <Override PartName="/ppt/slides/slide48.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35.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4.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slideLayouts/slideLayout3.xml" ContentType="application/vnd.openxmlformats-officedocument.presentationml.slideLayout+xml"/>
  <Override PartName="/ppt/notesSlides/notesSlide57.xml" ContentType="application/vnd.openxmlformats-officedocument.presentationml.notesSlide+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notesSlides/notesSlide48.xml" ContentType="application/vnd.openxmlformats-officedocument.presentationml.notesSlide+xml"/>
  <Override PartName="/ppt/slideLayouts/slideLayout7.xml" ContentType="application/vnd.openxmlformats-officedocument.presentationml.slideLayout+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notesSlides/notesSlide42.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notesSlides/notesSlide4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81" r:id="rId1"/>
  </p:sldMasterIdLst>
  <p:notesMasterIdLst>
    <p:notesMasterId r:id="rId62"/>
  </p:notesMasterIdLst>
  <p:handoutMasterIdLst>
    <p:handoutMasterId r:id="rId63"/>
  </p:handoutMasterIdLst>
  <p:sldIdLst>
    <p:sldId id="493" r:id="rId2"/>
    <p:sldId id="535" r:id="rId3"/>
    <p:sldId id="491" r:id="rId4"/>
    <p:sldId id="492" r:id="rId5"/>
    <p:sldId id="395" r:id="rId6"/>
    <p:sldId id="502" r:id="rId7"/>
    <p:sldId id="534" r:id="rId8"/>
    <p:sldId id="504" r:id="rId9"/>
    <p:sldId id="505" r:id="rId10"/>
    <p:sldId id="495" r:id="rId11"/>
    <p:sldId id="498" r:id="rId12"/>
    <p:sldId id="499" r:id="rId13"/>
    <p:sldId id="500" r:id="rId14"/>
    <p:sldId id="503" r:id="rId15"/>
    <p:sldId id="513" r:id="rId16"/>
    <p:sldId id="553" r:id="rId17"/>
    <p:sldId id="514" r:id="rId18"/>
    <p:sldId id="515" r:id="rId19"/>
    <p:sldId id="516" r:id="rId20"/>
    <p:sldId id="517" r:id="rId21"/>
    <p:sldId id="518" r:id="rId22"/>
    <p:sldId id="519" r:id="rId23"/>
    <p:sldId id="520" r:id="rId24"/>
    <p:sldId id="521" r:id="rId25"/>
    <p:sldId id="522" r:id="rId26"/>
    <p:sldId id="523" r:id="rId27"/>
    <p:sldId id="524" r:id="rId28"/>
    <p:sldId id="525" r:id="rId29"/>
    <p:sldId id="526" r:id="rId30"/>
    <p:sldId id="527" r:id="rId31"/>
    <p:sldId id="528" r:id="rId32"/>
    <p:sldId id="529" r:id="rId33"/>
    <p:sldId id="530" r:id="rId34"/>
    <p:sldId id="531" r:id="rId35"/>
    <p:sldId id="533" r:id="rId36"/>
    <p:sldId id="508" r:id="rId37"/>
    <p:sldId id="501" r:id="rId38"/>
    <p:sldId id="506" r:id="rId39"/>
    <p:sldId id="510" r:id="rId40"/>
    <p:sldId id="512" r:id="rId41"/>
    <p:sldId id="511" r:id="rId42"/>
    <p:sldId id="536" r:id="rId43"/>
    <p:sldId id="555" r:id="rId44"/>
    <p:sldId id="537" r:id="rId45"/>
    <p:sldId id="538" r:id="rId46"/>
    <p:sldId id="541" r:id="rId47"/>
    <p:sldId id="540" r:id="rId48"/>
    <p:sldId id="543" r:id="rId49"/>
    <p:sldId id="546" r:id="rId50"/>
    <p:sldId id="542" r:id="rId51"/>
    <p:sldId id="547" r:id="rId52"/>
    <p:sldId id="544" r:id="rId53"/>
    <p:sldId id="548" r:id="rId54"/>
    <p:sldId id="549" r:id="rId55"/>
    <p:sldId id="550" r:id="rId56"/>
    <p:sldId id="552" r:id="rId57"/>
    <p:sldId id="551" r:id="rId58"/>
    <p:sldId id="556" r:id="rId59"/>
    <p:sldId id="554" r:id="rId60"/>
    <p:sldId id="557" r:id="rId61"/>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7A5"/>
    <a:srgbClr val="FFFFFF"/>
    <a:srgbClr val="00279F"/>
    <a:srgbClr val="8901F3"/>
    <a:srgbClr val="790015"/>
    <a:srgbClr val="FAFD00"/>
    <a:srgbClr val="FE9B03"/>
    <a:srgbClr val="081D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84444" autoAdjust="0"/>
  </p:normalViewPr>
  <p:slideViewPr>
    <p:cSldViewPr>
      <p:cViewPr varScale="1">
        <p:scale>
          <a:sx n="93" d="100"/>
          <a:sy n="93" d="100"/>
        </p:scale>
        <p:origin x="2046" y="84"/>
      </p:cViewPr>
      <p:guideLst>
        <p:guide orient="horz" pos="2160"/>
        <p:guide pos="2880"/>
      </p:guideLst>
    </p:cSldViewPr>
  </p:slideViewPr>
  <p:outlineViewPr>
    <p:cViewPr>
      <p:scale>
        <a:sx n="33" d="100"/>
        <a:sy n="33" d="100"/>
      </p:scale>
      <p:origin x="0" y="-10974"/>
    </p:cViewPr>
  </p:outlineViewPr>
  <p:notesTextViewPr>
    <p:cViewPr>
      <p:scale>
        <a:sx n="100" d="100"/>
        <a:sy n="100" d="100"/>
      </p:scale>
      <p:origin x="0" y="0"/>
    </p:cViewPr>
  </p:notesTextViewPr>
  <p:sorterViewPr>
    <p:cViewPr>
      <p:scale>
        <a:sx n="66" d="100"/>
        <a:sy n="66" d="100"/>
      </p:scale>
      <p:origin x="0" y="8958"/>
    </p:cViewPr>
  </p:sorterViewPr>
  <p:notesViewPr>
    <p:cSldViewPr>
      <p:cViewPr varScale="1">
        <p:scale>
          <a:sx n="88" d="100"/>
          <a:sy n="88" d="100"/>
        </p:scale>
        <p:origin x="-4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DACB618-5422-4457-8792-0291D8ED5A73}"/>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a:extLst>
              <a:ext uri="{FF2B5EF4-FFF2-40B4-BE49-F238E27FC236}">
                <a16:creationId xmlns:a16="http://schemas.microsoft.com/office/drawing/2014/main" id="{109998B9-7692-4751-B4A5-E78C3F66BD2E}"/>
              </a:ext>
            </a:extLst>
          </p:cNvPr>
          <p:cNvSpPr>
            <a:spLocks noGrp="1" noRot="1" noChangeAspect="1" noChangeArrowheads="1" noTextEdit="1"/>
          </p:cNvSpPr>
          <p:nvPr>
            <p:ph type="sldImg" idx="2"/>
          </p:nvPr>
        </p:nvSpPr>
        <p:spPr bwMode="auto">
          <a:xfrm>
            <a:off x="1146175" y="687388"/>
            <a:ext cx="4567238" cy="34258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258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1137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7443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5659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9224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0587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5689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4239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0654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5323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226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mention institutional and local IRB/EC policies, procedures, templates, and other resources</a:t>
            </a:r>
          </a:p>
        </p:txBody>
      </p:sp>
    </p:spTree>
    <p:extLst>
      <p:ext uri="{BB962C8B-B14F-4D97-AF65-F5344CB8AC3E}">
        <p14:creationId xmlns:p14="http://schemas.microsoft.com/office/powerpoint/2010/main" val="3904927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8745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1699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9942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820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3987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3963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8256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5074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3711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9247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7148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2684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5760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2795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Tree>
    <p:extLst>
      <p:ext uri="{BB962C8B-B14F-4D97-AF65-F5344CB8AC3E}">
        <p14:creationId xmlns:p14="http://schemas.microsoft.com/office/powerpoint/2010/main" val="958418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1279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5300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charset="0"/>
                <a:ea typeface="+mn-ea"/>
                <a:cs typeface="+mn-cs"/>
              </a:rPr>
              <a:t>(b) </a:t>
            </a:r>
            <a:r>
              <a:rPr lang="en-US" sz="1200" b="0" i="1" kern="1200" dirty="0">
                <a:solidFill>
                  <a:schemeClr val="tx1"/>
                </a:solidFill>
                <a:effectLst/>
                <a:latin typeface="Times New Roman" charset="0"/>
                <a:ea typeface="+mn-ea"/>
                <a:cs typeface="+mn-cs"/>
              </a:rPr>
              <a:t>Assent</a:t>
            </a:r>
            <a:r>
              <a:rPr lang="en-US" sz="1200" b="0" i="0" kern="1200" dirty="0">
                <a:solidFill>
                  <a:schemeClr val="tx1"/>
                </a:solidFill>
                <a:effectLst/>
                <a:latin typeface="Times New Roman" charset="0"/>
                <a:ea typeface="+mn-ea"/>
                <a:cs typeface="+mn-cs"/>
              </a:rPr>
              <a:t> means a child's affirmative agreement to participate in research. Mere failure to object should not, absent affirmative agreement, be construed as assent.</a:t>
            </a:r>
          </a:p>
          <a:p>
            <a:r>
              <a:rPr lang="en-US" sz="1200" b="0" i="0" kern="1200" dirty="0">
                <a:solidFill>
                  <a:schemeClr val="tx1"/>
                </a:solidFill>
                <a:effectLst/>
                <a:latin typeface="Times New Roman" charset="0"/>
                <a:ea typeface="+mn-ea"/>
                <a:cs typeface="+mn-cs"/>
              </a:rPr>
              <a:t>(c) </a:t>
            </a:r>
            <a:r>
              <a:rPr lang="en-US" sz="1200" b="0" i="1" kern="1200" dirty="0">
                <a:solidFill>
                  <a:schemeClr val="tx1"/>
                </a:solidFill>
                <a:effectLst/>
                <a:latin typeface="Times New Roman" charset="0"/>
                <a:ea typeface="+mn-ea"/>
                <a:cs typeface="+mn-cs"/>
              </a:rPr>
              <a:t>Permission</a:t>
            </a:r>
            <a:r>
              <a:rPr lang="en-US" sz="1200" b="0" i="0" kern="1200" dirty="0">
                <a:solidFill>
                  <a:schemeClr val="tx1"/>
                </a:solidFill>
                <a:effectLst/>
                <a:latin typeface="Times New Roman" charset="0"/>
                <a:ea typeface="+mn-ea"/>
                <a:cs typeface="+mn-cs"/>
              </a:rPr>
              <a:t> means the agreement of parent(s) or guardian to the participation of their child or ward in research.</a:t>
            </a:r>
          </a:p>
          <a:p>
            <a:r>
              <a:rPr lang="en-US" sz="1200" b="0" i="0" kern="1200" dirty="0">
                <a:solidFill>
                  <a:schemeClr val="tx1"/>
                </a:solidFill>
                <a:effectLst/>
                <a:latin typeface="Times New Roman" charset="0"/>
                <a:ea typeface="+mn-ea"/>
                <a:cs typeface="+mn-cs"/>
              </a:rPr>
              <a:t>(d) </a:t>
            </a:r>
            <a:r>
              <a:rPr lang="en-US" sz="1200" b="0" i="1" kern="1200" dirty="0">
                <a:solidFill>
                  <a:schemeClr val="tx1"/>
                </a:solidFill>
                <a:effectLst/>
                <a:latin typeface="Times New Roman" charset="0"/>
                <a:ea typeface="+mn-ea"/>
                <a:cs typeface="+mn-cs"/>
              </a:rPr>
              <a:t>Parent</a:t>
            </a:r>
            <a:r>
              <a:rPr lang="en-US" sz="1200" b="0" i="0" kern="1200" dirty="0">
                <a:solidFill>
                  <a:schemeClr val="tx1"/>
                </a:solidFill>
                <a:effectLst/>
                <a:latin typeface="Times New Roman" charset="0"/>
                <a:ea typeface="+mn-ea"/>
                <a:cs typeface="+mn-cs"/>
              </a:rPr>
              <a:t> means a child's biological or adoptive parent.</a:t>
            </a:r>
          </a:p>
          <a:p>
            <a:r>
              <a:rPr lang="en-US" sz="1200" b="0" i="0" kern="1200" dirty="0">
                <a:solidFill>
                  <a:schemeClr val="tx1"/>
                </a:solidFill>
                <a:effectLst/>
                <a:latin typeface="Times New Roman" charset="0"/>
                <a:ea typeface="+mn-ea"/>
                <a:cs typeface="+mn-cs"/>
              </a:rPr>
              <a:t>(e) </a:t>
            </a:r>
            <a:r>
              <a:rPr lang="en-US" sz="1200" b="0" i="1" kern="1200" dirty="0">
                <a:solidFill>
                  <a:schemeClr val="tx1"/>
                </a:solidFill>
                <a:effectLst/>
                <a:latin typeface="Times New Roman" charset="0"/>
                <a:ea typeface="+mn-ea"/>
                <a:cs typeface="+mn-cs"/>
              </a:rPr>
              <a:t>Guardian</a:t>
            </a:r>
            <a:r>
              <a:rPr lang="en-US" sz="1200" b="0" i="0" kern="1200" dirty="0">
                <a:solidFill>
                  <a:schemeClr val="tx1"/>
                </a:solidFill>
                <a:effectLst/>
                <a:latin typeface="Times New Roman" charset="0"/>
                <a:ea typeface="+mn-ea"/>
                <a:cs typeface="+mn-cs"/>
              </a:rPr>
              <a:t> means an individual who is authorized under applicable State or local law to consent on behalf of a child to general medical care.</a:t>
            </a:r>
          </a:p>
          <a:p>
            <a:endParaRPr lang="en-US" dirty="0"/>
          </a:p>
        </p:txBody>
      </p:sp>
    </p:spTree>
    <p:extLst>
      <p:ext uri="{BB962C8B-B14F-4D97-AF65-F5344CB8AC3E}">
        <p14:creationId xmlns:p14="http://schemas.microsoft.com/office/powerpoint/2010/main" val="2292599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2025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Times New Roman" charset="0"/>
              <a:ea typeface="+mn-ea"/>
              <a:cs typeface="+mn-cs"/>
            </a:endParaRPr>
          </a:p>
        </p:txBody>
      </p:sp>
    </p:spTree>
    <p:extLst>
      <p:ext uri="{BB962C8B-B14F-4D97-AF65-F5344CB8AC3E}">
        <p14:creationId xmlns:p14="http://schemas.microsoft.com/office/powerpoint/2010/main" val="2587661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charset="0"/>
                <a:ea typeface="+mn-ea"/>
                <a:cs typeface="+mn-cs"/>
              </a:rPr>
              <a:t>Youngest age of assent is typically 7 years; IRB decides. </a:t>
            </a:r>
          </a:p>
          <a:p>
            <a:r>
              <a:rPr lang="en-US" sz="1200" b="0" i="0" kern="1200" dirty="0">
                <a:solidFill>
                  <a:schemeClr val="tx1"/>
                </a:solidFill>
                <a:effectLst/>
                <a:latin typeface="Times New Roman" charset="0"/>
                <a:ea typeface="+mn-ea"/>
                <a:cs typeface="+mn-cs"/>
              </a:rPr>
              <a:t>Also consider disclosure issues; for example, does child know his or her HIV status?</a:t>
            </a:r>
          </a:p>
        </p:txBody>
      </p:sp>
    </p:spTree>
    <p:extLst>
      <p:ext uri="{BB962C8B-B14F-4D97-AF65-F5344CB8AC3E}">
        <p14:creationId xmlns:p14="http://schemas.microsoft.com/office/powerpoint/2010/main" val="398670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6671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Assent forms should use simple terminology written at an appropriate reading level – often for the youngest participant in the study age range – or multiple forms may be developed for different age groups.</a:t>
            </a:r>
            <a:endParaRPr lang="en-US" sz="1200" b="0" i="0" kern="1200" dirty="0">
              <a:solidFill>
                <a:schemeClr val="tx1"/>
              </a:solidFill>
              <a:effectLst/>
              <a:latin typeface="Times New Roman" charset="0"/>
              <a:ea typeface="+mn-ea"/>
              <a:cs typeface="+mn-cs"/>
            </a:endParaRPr>
          </a:p>
        </p:txBody>
      </p:sp>
    </p:spTree>
    <p:extLst>
      <p:ext uri="{BB962C8B-B14F-4D97-AF65-F5344CB8AC3E}">
        <p14:creationId xmlns:p14="http://schemas.microsoft.com/office/powerpoint/2010/main" val="33153045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4719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61996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69660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35355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92030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76007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40658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51967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4122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74373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95885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8812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98604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79375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79412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17880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72572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06484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26732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428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charset="0"/>
                <a:ea typeface="+mn-ea"/>
                <a:cs typeface="+mn-cs"/>
              </a:rPr>
              <a:t>Sometimes health care workers refer to an consent form as an “informed consent.” This is not quite accurate. Informed consent is the process and actions that take place as a person learns about and thinks about participation in research before you agreeing to it. Signatures on the form are taken to be evidence that this process took place, but the informed consent form cannot substitute for an adequate process. </a:t>
            </a:r>
          </a:p>
          <a:p>
            <a:endParaRPr lang="en-US" dirty="0"/>
          </a:p>
        </p:txBody>
      </p:sp>
    </p:spTree>
    <p:extLst>
      <p:ext uri="{BB962C8B-B14F-4D97-AF65-F5344CB8AC3E}">
        <p14:creationId xmlns:p14="http://schemas.microsoft.com/office/powerpoint/2010/main" val="3277790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3139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442631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001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9492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9FFFB4-400D-1240-AB24-6F86C96D4DFB}" type="datetimeFigureOut">
              <a:rPr lang="en-US" smtClean="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437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D9FFFB4-400D-1240-AB24-6F86C96D4DFB}"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6545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D9FFFB4-400D-1240-AB24-6F86C96D4DFB}"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294566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9FFFB4-400D-1240-AB24-6F86C96D4DFB}"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9276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9FFFB4-400D-1240-AB24-6F86C96D4DFB}" type="datetimeFigureOut">
              <a:rPr lang="en-US" smtClean="0"/>
              <a:t>5/21/2019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763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9FFFB4-400D-1240-AB24-6F86C96D4DFB}" type="datetimeFigureOut">
              <a:rPr lang="en-US" smtClean="0"/>
              <a:t>5/21/2019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5288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3585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563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2B9A02F-357D-AF42-B110-A7740AFDCA1B}"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136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BB9B27-4D02-2940-AED5-BC8F2B3B1507}"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853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smtClean="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488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smtClean="0"/>
              <a:t>5/21/2019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016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58C0351-EB03-5444-BA93-B7E778374E24}" type="datetimeFigureOut">
              <a:rPr lang="en-US" smtClean="0"/>
              <a:t>5/21/2019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100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7EADB90-FF7E-5041-AB9F-1BC0957AB829}" type="datetimeFigureOut">
              <a:rPr lang="en-US" smtClean="0"/>
              <a:t>5/21/2019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76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1EB8CB6-48D8-4E47-B0D3-B56230F429D0}" type="datetimeFigureOut">
              <a:rPr lang="en-US" smtClean="0"/>
              <a:t>5/21/2019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108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F716D3-DCE8-CC45-8106-AE5DFCD073F9}" type="datetimeFigureOut">
              <a:rPr lang="en-US" smtClean="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0209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D9FFFB4-400D-1240-AB24-6F86C96D4DFB}" type="datetimeFigureOut">
              <a:rPr lang="en-US" smtClean="0"/>
              <a:t>5/21/2019</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9801945"/>
      </p:ext>
    </p:extLst>
  </p:cSld>
  <p:clrMap bg1="dk1" tx1="lt1" bg2="dk2" tx2="lt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48E10-1366-4918-8C23-D1EC70EC4C44}"/>
              </a:ext>
            </a:extLst>
          </p:cNvPr>
          <p:cNvSpPr>
            <a:spLocks noGrp="1"/>
          </p:cNvSpPr>
          <p:nvPr>
            <p:ph type="ctrTitle"/>
          </p:nvPr>
        </p:nvSpPr>
        <p:spPr/>
        <p:txBody>
          <a:bodyPr/>
          <a:lstStyle/>
          <a:p>
            <a:r>
              <a:rPr lang="en-US" dirty="0"/>
              <a:t>Informed Consent and Assent</a:t>
            </a:r>
          </a:p>
        </p:txBody>
      </p:sp>
      <p:sp>
        <p:nvSpPr>
          <p:cNvPr id="3" name="Subtitle 2">
            <a:extLst>
              <a:ext uri="{FF2B5EF4-FFF2-40B4-BE49-F238E27FC236}">
                <a16:creationId xmlns:a16="http://schemas.microsoft.com/office/drawing/2014/main" id="{72ED9614-FA25-4462-962B-AD6C5963190A}"/>
              </a:ext>
            </a:extLst>
          </p:cNvPr>
          <p:cNvSpPr>
            <a:spLocks noGrp="1"/>
          </p:cNvSpPr>
          <p:nvPr>
            <p:ph type="subTitle" idx="1"/>
          </p:nvPr>
        </p:nvSpPr>
        <p:spPr/>
        <p:txBody>
          <a:bodyPr/>
          <a:lstStyle/>
          <a:p>
            <a:r>
              <a:rPr lang="en-US" dirty="0"/>
              <a:t>ICAB Session at IMPAACT Annual Meeting </a:t>
            </a:r>
          </a:p>
          <a:p>
            <a:r>
              <a:rPr lang="en-US" dirty="0"/>
              <a:t>10 June 2019</a:t>
            </a:r>
          </a:p>
        </p:txBody>
      </p:sp>
    </p:spTree>
    <p:extLst>
      <p:ext uri="{BB962C8B-B14F-4D97-AF65-F5344CB8AC3E}">
        <p14:creationId xmlns:p14="http://schemas.microsoft.com/office/powerpoint/2010/main" val="5939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General Requirements for Informed Consent </a:t>
            </a:r>
            <a:r>
              <a:rPr lang="en-US" sz="4000" b="1" dirty="0">
                <a:solidFill>
                  <a:schemeClr val="bg2">
                    <a:lumMod val="60000"/>
                    <a:lumOff val="40000"/>
                  </a:schemeClr>
                </a:solidFill>
              </a:rPr>
              <a:t>(1)</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800" dirty="0">
                <a:latin typeface="+mn-lt"/>
              </a:rPr>
              <a:t>Before involving a human participant in research covered by this policy, an investigator </a:t>
            </a:r>
            <a:r>
              <a:rPr lang="en-US" altLang="en-US" sz="2800" b="1" dirty="0">
                <a:solidFill>
                  <a:schemeClr val="bg2">
                    <a:lumMod val="60000"/>
                    <a:lumOff val="40000"/>
                  </a:schemeClr>
                </a:solidFill>
                <a:latin typeface="+mn-lt"/>
              </a:rPr>
              <a:t>shall obtain </a:t>
            </a:r>
            <a:r>
              <a:rPr lang="en-US" altLang="en-US" sz="2800" dirty="0">
                <a:latin typeface="+mn-lt"/>
              </a:rPr>
              <a:t>the legally effective informed consent of the </a:t>
            </a:r>
            <a:r>
              <a:rPr lang="en-US" altLang="en-US" sz="2800" dirty="0"/>
              <a:t>participant</a:t>
            </a:r>
            <a:r>
              <a:rPr lang="en-US" altLang="en-US" sz="2800" dirty="0">
                <a:latin typeface="+mn-lt"/>
              </a:rPr>
              <a:t> or the </a:t>
            </a:r>
            <a:r>
              <a:rPr lang="en-US" altLang="en-US" sz="2800" dirty="0"/>
              <a:t>participant</a:t>
            </a:r>
            <a:r>
              <a:rPr lang="en-US" altLang="en-US" sz="2800" dirty="0">
                <a:latin typeface="+mn-lt"/>
              </a:rPr>
              <a:t>'s legally authorized representative.</a:t>
            </a:r>
          </a:p>
          <a:p>
            <a:pPr marL="1828800" indent="-1828800">
              <a:spcBef>
                <a:spcPts val="1200"/>
              </a:spcBef>
              <a:defRPr/>
            </a:pPr>
            <a:endParaRPr lang="en-US" altLang="en-US" sz="2800" dirty="0">
              <a:latin typeface="+mn-lt"/>
            </a:endParaRP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spTree>
    <p:extLst>
      <p:ext uri="{BB962C8B-B14F-4D97-AF65-F5344CB8AC3E}">
        <p14:creationId xmlns:p14="http://schemas.microsoft.com/office/powerpoint/2010/main" val="146708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General Requirements for Informed Consent </a:t>
            </a:r>
            <a:r>
              <a:rPr lang="en-US" sz="4000" b="1" dirty="0">
                <a:solidFill>
                  <a:schemeClr val="bg2">
                    <a:lumMod val="60000"/>
                    <a:lumOff val="40000"/>
                  </a:schemeClr>
                </a:solidFill>
              </a:rPr>
              <a:t>(2)</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800" dirty="0">
                <a:latin typeface="+mn-lt"/>
              </a:rPr>
              <a:t>An investigator shall seek informed consent only under circumstances that provide the prospective </a:t>
            </a:r>
            <a:r>
              <a:rPr lang="en-US" altLang="en-US" sz="2800" dirty="0"/>
              <a:t>participant</a:t>
            </a:r>
            <a:r>
              <a:rPr lang="en-US" altLang="en-US" sz="2800" dirty="0">
                <a:latin typeface="+mn-lt"/>
              </a:rPr>
              <a:t> or the legally authorized representative sufficient </a:t>
            </a:r>
            <a:r>
              <a:rPr lang="en-US" altLang="en-US" sz="2800" b="1" dirty="0">
                <a:solidFill>
                  <a:schemeClr val="bg2">
                    <a:lumMod val="60000"/>
                    <a:lumOff val="40000"/>
                  </a:schemeClr>
                </a:solidFill>
                <a:latin typeface="+mn-lt"/>
              </a:rPr>
              <a:t>opportunity to discuss and consider </a:t>
            </a:r>
            <a:r>
              <a:rPr lang="en-US" altLang="en-US" sz="2800" dirty="0">
                <a:latin typeface="+mn-lt"/>
              </a:rPr>
              <a:t>whether or not to participate and that minimize the possibility of coercion or undue influence.</a:t>
            </a:r>
          </a:p>
        </p:txBody>
      </p:sp>
      <p:sp>
        <p:nvSpPr>
          <p:cNvPr id="4" name="TextBox 3">
            <a:extLst>
              <a:ext uri="{FF2B5EF4-FFF2-40B4-BE49-F238E27FC236}">
                <a16:creationId xmlns:a16="http://schemas.microsoft.com/office/drawing/2014/main" id="{530F87DF-433F-46DA-90B9-D9F568B6F12F}"/>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spTree>
    <p:extLst>
      <p:ext uri="{BB962C8B-B14F-4D97-AF65-F5344CB8AC3E}">
        <p14:creationId xmlns:p14="http://schemas.microsoft.com/office/powerpoint/2010/main" val="2033522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General Requirements for Informed Consent </a:t>
            </a:r>
            <a:r>
              <a:rPr lang="en-US" sz="4000" b="1" dirty="0">
                <a:solidFill>
                  <a:schemeClr val="bg2">
                    <a:lumMod val="60000"/>
                    <a:lumOff val="40000"/>
                  </a:schemeClr>
                </a:solidFill>
              </a:rPr>
              <a:t>(3)</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r>
              <a:rPr lang="en-US" sz="2800" dirty="0"/>
              <a:t>The information that is given to the </a:t>
            </a:r>
            <a:r>
              <a:rPr lang="en-US" altLang="en-US" sz="2800" dirty="0"/>
              <a:t>participant</a:t>
            </a:r>
            <a:r>
              <a:rPr lang="en-US" sz="2800" dirty="0"/>
              <a:t> or the legally authorized representative shall be in </a:t>
            </a:r>
            <a:r>
              <a:rPr lang="en-US" sz="2800" b="1" dirty="0">
                <a:solidFill>
                  <a:schemeClr val="bg2">
                    <a:lumMod val="60000"/>
                    <a:lumOff val="40000"/>
                  </a:schemeClr>
                </a:solidFill>
              </a:rPr>
              <a:t>language understandable </a:t>
            </a:r>
            <a:r>
              <a:rPr lang="en-US" sz="2800" dirty="0"/>
              <a:t>to the </a:t>
            </a:r>
            <a:r>
              <a:rPr lang="en-US" altLang="en-US" sz="2800" dirty="0"/>
              <a:t>participant</a:t>
            </a:r>
            <a:r>
              <a:rPr lang="en-US" sz="2800" dirty="0"/>
              <a:t> or the legally authorized representative.</a:t>
            </a:r>
          </a:p>
        </p:txBody>
      </p:sp>
      <p:sp>
        <p:nvSpPr>
          <p:cNvPr id="4" name="TextBox 3">
            <a:extLst>
              <a:ext uri="{FF2B5EF4-FFF2-40B4-BE49-F238E27FC236}">
                <a16:creationId xmlns:a16="http://schemas.microsoft.com/office/drawing/2014/main" id="{F854DAD0-7888-4D01-85AA-E958F31F4F1A}"/>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spTree>
    <p:extLst>
      <p:ext uri="{BB962C8B-B14F-4D97-AF65-F5344CB8AC3E}">
        <p14:creationId xmlns:p14="http://schemas.microsoft.com/office/powerpoint/2010/main" val="459360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General Requirements for Informed Consent </a:t>
            </a:r>
            <a:r>
              <a:rPr lang="en-US" sz="4000" b="1" dirty="0">
                <a:solidFill>
                  <a:schemeClr val="bg2">
                    <a:lumMod val="60000"/>
                    <a:lumOff val="40000"/>
                  </a:schemeClr>
                </a:solidFill>
              </a:rPr>
              <a:t>(4)</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r>
              <a:rPr lang="en-US" sz="2800" dirty="0"/>
              <a:t>The prospective </a:t>
            </a:r>
            <a:r>
              <a:rPr lang="en-US" altLang="en-US" sz="2800" dirty="0"/>
              <a:t>participant</a:t>
            </a:r>
            <a:r>
              <a:rPr lang="en-US" sz="2800" dirty="0"/>
              <a:t> or the legally authorized representative must be provided with the information that a </a:t>
            </a:r>
            <a:r>
              <a:rPr lang="en-US" sz="2800" b="1" dirty="0">
                <a:solidFill>
                  <a:schemeClr val="bg2">
                    <a:lumMod val="60000"/>
                    <a:lumOff val="40000"/>
                  </a:schemeClr>
                </a:solidFill>
              </a:rPr>
              <a:t>reasonable person</a:t>
            </a:r>
            <a:r>
              <a:rPr lang="en-US" sz="2800" dirty="0"/>
              <a:t> would want to have in order to make an informed decision about whether to participate, and an </a:t>
            </a:r>
            <a:r>
              <a:rPr lang="en-US" sz="2800" b="1" dirty="0">
                <a:solidFill>
                  <a:schemeClr val="bg2">
                    <a:lumMod val="60000"/>
                    <a:lumOff val="40000"/>
                  </a:schemeClr>
                </a:solidFill>
              </a:rPr>
              <a:t>opportunity to discuss </a:t>
            </a:r>
            <a:r>
              <a:rPr lang="en-US" sz="2800" dirty="0"/>
              <a:t>that information.</a:t>
            </a:r>
          </a:p>
        </p:txBody>
      </p:sp>
      <p:sp>
        <p:nvSpPr>
          <p:cNvPr id="4" name="TextBox 3">
            <a:extLst>
              <a:ext uri="{FF2B5EF4-FFF2-40B4-BE49-F238E27FC236}">
                <a16:creationId xmlns:a16="http://schemas.microsoft.com/office/drawing/2014/main" id="{7CB5EFB1-9C5C-41C2-9A56-0C5BDCC88A67}"/>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spTree>
    <p:extLst>
      <p:ext uri="{BB962C8B-B14F-4D97-AF65-F5344CB8AC3E}">
        <p14:creationId xmlns:p14="http://schemas.microsoft.com/office/powerpoint/2010/main" val="3345173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b="1" dirty="0"/>
              <a:t>Informed Consent </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en-US" altLang="en-US" sz="2800" dirty="0">
                <a:latin typeface="+mn-lt"/>
              </a:rPr>
              <a:t>A </a:t>
            </a:r>
            <a:r>
              <a:rPr lang="en-US" altLang="en-US" sz="2800" b="1" dirty="0">
                <a:solidFill>
                  <a:schemeClr val="bg2">
                    <a:lumMod val="60000"/>
                    <a:lumOff val="40000"/>
                  </a:schemeClr>
                </a:solidFill>
                <a:latin typeface="+mn-lt"/>
              </a:rPr>
              <a:t>process</a:t>
            </a:r>
            <a:r>
              <a:rPr lang="en-US" altLang="en-US" sz="2800" dirty="0">
                <a:latin typeface="+mn-lt"/>
              </a:rPr>
              <a:t> by which an individual voluntarily expresses his or her willingness to participate in research, after having been informed and understood all aspects of the research that are relevant to his or her decision.</a:t>
            </a:r>
          </a:p>
          <a:p>
            <a:pPr marL="1828800" indent="-1828800">
              <a:spcBef>
                <a:spcPts val="1800"/>
              </a:spcBef>
              <a:defRPr/>
            </a:pPr>
            <a:endParaRPr lang="en-US" altLang="en-US" sz="2800" i="1" dirty="0">
              <a:latin typeface="+mn-lt"/>
            </a:endParaRPr>
          </a:p>
        </p:txBody>
      </p:sp>
    </p:spTree>
    <p:extLst>
      <p:ext uri="{BB962C8B-B14F-4D97-AF65-F5344CB8AC3E}">
        <p14:creationId xmlns:p14="http://schemas.microsoft.com/office/powerpoint/2010/main" val="174845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1143000" y="1600200"/>
            <a:ext cx="7055380" cy="1524000"/>
          </a:xfrm>
        </p:spPr>
        <p:txBody>
          <a:bodyPr/>
          <a:lstStyle/>
          <a:p>
            <a:pPr algn="ctr">
              <a:defRPr/>
            </a:pPr>
            <a:r>
              <a:rPr lang="en-US" sz="4000" b="1" dirty="0"/>
              <a:t>Required Elements of </a:t>
            </a:r>
            <a:br>
              <a:rPr lang="en-US" sz="4000" b="1" dirty="0"/>
            </a:br>
            <a:r>
              <a:rPr lang="en-US" sz="4000" b="1" dirty="0"/>
              <a:t>Informed Consent</a:t>
            </a:r>
            <a:br>
              <a:rPr lang="en-US" sz="4000" b="1" dirty="0"/>
            </a:br>
            <a:endParaRPr lang="en-US" sz="4000" b="1" dirty="0">
              <a:solidFill>
                <a:schemeClr val="bg2">
                  <a:lumMod val="60000"/>
                  <a:lumOff val="40000"/>
                </a:schemeClr>
              </a:solidFill>
            </a:endParaRPr>
          </a:p>
        </p:txBody>
      </p:sp>
      <p:sp>
        <p:nvSpPr>
          <p:cNvPr id="5" name="Rectangle 2">
            <a:extLst>
              <a:ext uri="{FF2B5EF4-FFF2-40B4-BE49-F238E27FC236}">
                <a16:creationId xmlns:a16="http://schemas.microsoft.com/office/drawing/2014/main" id="{B5FE0D75-4FED-410C-A175-ED8EAA17B363}"/>
              </a:ext>
            </a:extLst>
          </p:cNvPr>
          <p:cNvSpPr txBox="1">
            <a:spLocks noChangeArrowheads="1"/>
          </p:cNvSpPr>
          <p:nvPr/>
        </p:nvSpPr>
        <p:spPr>
          <a:xfrm>
            <a:off x="3024997" y="3426691"/>
            <a:ext cx="3291386" cy="15240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Clr>
                <a:schemeClr val="bg2">
                  <a:lumMod val="60000"/>
                  <a:lumOff val="40000"/>
                </a:schemeClr>
              </a:buClr>
              <a:buFont typeface="Arial" panose="020B0604020202020204" pitchFamily="34" charset="0"/>
              <a:buChar char="•"/>
              <a:defRPr/>
            </a:pPr>
            <a:r>
              <a:rPr lang="en-US" sz="4000" b="1" dirty="0"/>
              <a:t>Basic</a:t>
            </a:r>
          </a:p>
          <a:p>
            <a:pPr marL="571500" indent="-571500">
              <a:buClr>
                <a:schemeClr val="bg2">
                  <a:lumMod val="60000"/>
                  <a:lumOff val="40000"/>
                </a:schemeClr>
              </a:buClr>
              <a:buFont typeface="Arial" panose="020B0604020202020204" pitchFamily="34" charset="0"/>
              <a:buChar char="•"/>
              <a:defRPr/>
            </a:pPr>
            <a:r>
              <a:rPr lang="en-US" sz="4000" b="1" dirty="0"/>
              <a:t>Additional</a:t>
            </a:r>
            <a:endParaRPr lang="en-US" sz="4000" b="1" dirty="0">
              <a:solidFill>
                <a:schemeClr val="bg2">
                  <a:lumMod val="60000"/>
                  <a:lumOff val="40000"/>
                </a:schemeClr>
              </a:solidFill>
            </a:endParaRPr>
          </a:p>
        </p:txBody>
      </p:sp>
    </p:spTree>
    <p:extLst>
      <p:ext uri="{BB962C8B-B14F-4D97-AF65-F5344CB8AC3E}">
        <p14:creationId xmlns:p14="http://schemas.microsoft.com/office/powerpoint/2010/main" val="715933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Basic Elements of </a:t>
            </a:r>
            <a:br>
              <a:rPr lang="en-US" sz="4000" b="1" dirty="0"/>
            </a:br>
            <a:r>
              <a:rPr lang="en-US" sz="4000" b="1" dirty="0"/>
              <a:t>Informed Consent </a:t>
            </a:r>
            <a:r>
              <a:rPr lang="en-US" sz="4000" b="1" dirty="0">
                <a:solidFill>
                  <a:schemeClr val="bg2">
                    <a:lumMod val="60000"/>
                    <a:lumOff val="40000"/>
                  </a:schemeClr>
                </a:solidFill>
              </a:rPr>
              <a:t>(1)</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800" dirty="0">
                <a:latin typeface="+mn-lt"/>
              </a:rPr>
              <a:t>A statement that the study involves research, an explanation of the purposes of the research and the expected duration of participation, a description of the procedures to be followed, and identification of any procedures that are experimental</a:t>
            </a:r>
          </a:p>
          <a:p>
            <a:pPr marL="1828800" indent="-1828800">
              <a:spcBef>
                <a:spcPts val="1200"/>
              </a:spcBef>
              <a:defRPr/>
            </a:pPr>
            <a:endParaRPr lang="en-US" altLang="en-US" sz="2800" dirty="0">
              <a:latin typeface="+mn-lt"/>
            </a:endParaRP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spTree>
    <p:extLst>
      <p:ext uri="{BB962C8B-B14F-4D97-AF65-F5344CB8AC3E}">
        <p14:creationId xmlns:p14="http://schemas.microsoft.com/office/powerpoint/2010/main" val="291912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Basic Elements of </a:t>
            </a:r>
            <a:br>
              <a:rPr lang="en-US" sz="4000" b="1" dirty="0"/>
            </a:br>
            <a:r>
              <a:rPr lang="en-US" sz="4000" b="1" dirty="0"/>
              <a:t>Informed Consent </a:t>
            </a:r>
            <a:r>
              <a:rPr lang="en-US" sz="4000" b="1" dirty="0">
                <a:solidFill>
                  <a:schemeClr val="bg2">
                    <a:lumMod val="60000"/>
                    <a:lumOff val="40000"/>
                  </a:schemeClr>
                </a:solidFill>
              </a:rPr>
              <a:t>(2)</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800" dirty="0">
                <a:latin typeface="+mn-lt"/>
              </a:rPr>
              <a:t>A description of any reasonably foreseeable risks or discomforts to the </a:t>
            </a:r>
            <a:r>
              <a:rPr lang="en-US" altLang="en-US" sz="2800" dirty="0"/>
              <a:t>participant</a:t>
            </a:r>
            <a:endParaRPr lang="en-US" altLang="en-US" sz="2800" dirty="0">
              <a:latin typeface="+mn-lt"/>
            </a:endParaRPr>
          </a:p>
          <a:p>
            <a:pPr marL="1828800" indent="-1828800">
              <a:spcBef>
                <a:spcPts val="1200"/>
              </a:spcBef>
              <a:defRPr/>
            </a:pPr>
            <a:endParaRPr lang="en-US" altLang="en-US" sz="2800" dirty="0">
              <a:latin typeface="+mn-lt"/>
            </a:endParaRP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spTree>
    <p:extLst>
      <p:ext uri="{BB962C8B-B14F-4D97-AF65-F5344CB8AC3E}">
        <p14:creationId xmlns:p14="http://schemas.microsoft.com/office/powerpoint/2010/main" val="4054666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Basic Elements of </a:t>
            </a:r>
            <a:br>
              <a:rPr lang="en-US" sz="4000" b="1" dirty="0"/>
            </a:br>
            <a:r>
              <a:rPr lang="en-US" sz="4000" b="1" dirty="0"/>
              <a:t>Informed Consent </a:t>
            </a:r>
            <a:r>
              <a:rPr lang="en-US" sz="4000" b="1" dirty="0">
                <a:solidFill>
                  <a:schemeClr val="bg2">
                    <a:lumMod val="60000"/>
                    <a:lumOff val="40000"/>
                  </a:schemeClr>
                </a:solidFill>
              </a:rPr>
              <a:t>(3)</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800" dirty="0">
                <a:latin typeface="+mn-lt"/>
              </a:rPr>
              <a:t>A description of any benefits to the </a:t>
            </a:r>
            <a:r>
              <a:rPr lang="en-US" altLang="en-US" sz="2800" dirty="0"/>
              <a:t>participant</a:t>
            </a:r>
            <a:r>
              <a:rPr lang="en-US" altLang="en-US" sz="2800" dirty="0">
                <a:latin typeface="+mn-lt"/>
              </a:rPr>
              <a:t> or to others that may reasonably be expected from the research</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spTree>
    <p:extLst>
      <p:ext uri="{BB962C8B-B14F-4D97-AF65-F5344CB8AC3E}">
        <p14:creationId xmlns:p14="http://schemas.microsoft.com/office/powerpoint/2010/main" val="1286225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Basic Elements of </a:t>
            </a:r>
            <a:br>
              <a:rPr lang="en-US" sz="4000" b="1" dirty="0"/>
            </a:br>
            <a:r>
              <a:rPr lang="en-US" sz="4000" b="1" dirty="0"/>
              <a:t>Informed Consent </a:t>
            </a:r>
            <a:r>
              <a:rPr lang="en-US" sz="4000" b="1" dirty="0">
                <a:solidFill>
                  <a:schemeClr val="bg2">
                    <a:lumMod val="60000"/>
                    <a:lumOff val="40000"/>
                  </a:schemeClr>
                </a:solidFill>
              </a:rPr>
              <a:t>(4)</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800" dirty="0">
                <a:latin typeface="+mn-lt"/>
              </a:rPr>
              <a:t>A disclosure of appropriate alternative procedures or courses of treatment, if any, that might be advantageous to the </a:t>
            </a:r>
            <a:r>
              <a:rPr lang="en-US" altLang="en-US" sz="2800" dirty="0"/>
              <a:t>participant</a:t>
            </a:r>
            <a:endParaRPr lang="en-US" altLang="en-US" sz="2800" dirty="0">
              <a:latin typeface="+mn-lt"/>
            </a:endParaRP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spTree>
    <p:extLst>
      <p:ext uri="{BB962C8B-B14F-4D97-AF65-F5344CB8AC3E}">
        <p14:creationId xmlns:p14="http://schemas.microsoft.com/office/powerpoint/2010/main" val="95912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b="1" dirty="0"/>
              <a:t>Session Overview</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885950"/>
            <a:ext cx="8499475" cy="4286250"/>
          </a:xfrm>
        </p:spPr>
        <p:txBody>
          <a:bodyPr>
            <a:normAutofit/>
          </a:bodyPr>
          <a:lstStyle/>
          <a:p>
            <a:pPr marL="465138" indent="-465138">
              <a:spcBef>
                <a:spcPts val="1800"/>
              </a:spcBef>
              <a:defRPr/>
            </a:pPr>
            <a:r>
              <a:rPr lang="en-US" altLang="en-US" sz="2800" b="1" dirty="0">
                <a:latin typeface="+mn-lt"/>
              </a:rPr>
              <a:t>Ethical framework</a:t>
            </a:r>
          </a:p>
          <a:p>
            <a:pPr marL="465138" indent="-465138">
              <a:spcBef>
                <a:spcPts val="1800"/>
              </a:spcBef>
              <a:defRPr/>
            </a:pPr>
            <a:r>
              <a:rPr lang="en-US" altLang="en-US" sz="2800" b="1" dirty="0">
                <a:latin typeface="+mn-lt"/>
              </a:rPr>
              <a:t>Definitions </a:t>
            </a:r>
          </a:p>
          <a:p>
            <a:pPr marL="465138" indent="-465138">
              <a:spcBef>
                <a:spcPts val="1800"/>
              </a:spcBef>
              <a:defRPr/>
            </a:pPr>
            <a:r>
              <a:rPr lang="en-US" altLang="en-US" sz="2800" b="1" dirty="0">
                <a:latin typeface="+mn-lt"/>
              </a:rPr>
              <a:t>Regulatory requirements</a:t>
            </a:r>
          </a:p>
          <a:p>
            <a:pPr marL="465138" indent="-465138">
              <a:spcBef>
                <a:spcPts val="1800"/>
              </a:spcBef>
              <a:defRPr/>
            </a:pPr>
            <a:r>
              <a:rPr lang="en-US" sz="2800" b="1" dirty="0"/>
              <a:t>Application in IMPAACT studies</a:t>
            </a:r>
          </a:p>
          <a:p>
            <a:pPr marL="465138" indent="-465138">
              <a:spcBef>
                <a:spcPts val="1800"/>
              </a:spcBef>
              <a:defRPr/>
            </a:pPr>
            <a:r>
              <a:rPr lang="en-US" sz="2800" b="1" dirty="0"/>
              <a:t>Practical exercises</a:t>
            </a:r>
          </a:p>
          <a:p>
            <a:pPr marL="465138" indent="-465138">
              <a:spcBef>
                <a:spcPts val="1800"/>
              </a:spcBef>
              <a:defRPr/>
            </a:pPr>
            <a:endParaRPr lang="en-US" altLang="en-US" sz="2800" b="1" dirty="0">
              <a:latin typeface="+mn-lt"/>
            </a:endParaRPr>
          </a:p>
        </p:txBody>
      </p:sp>
    </p:spTree>
    <p:extLst>
      <p:ext uri="{BB962C8B-B14F-4D97-AF65-F5344CB8AC3E}">
        <p14:creationId xmlns:p14="http://schemas.microsoft.com/office/powerpoint/2010/main" val="1909858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Basic Elements of </a:t>
            </a:r>
            <a:br>
              <a:rPr lang="en-US" sz="4000" b="1" dirty="0"/>
            </a:br>
            <a:r>
              <a:rPr lang="en-US" sz="4000" b="1" dirty="0"/>
              <a:t>Informed Consent </a:t>
            </a:r>
            <a:r>
              <a:rPr lang="en-US" sz="4000" b="1" dirty="0">
                <a:solidFill>
                  <a:schemeClr val="bg2">
                    <a:lumMod val="60000"/>
                    <a:lumOff val="40000"/>
                  </a:schemeClr>
                </a:solidFill>
              </a:rPr>
              <a:t>(5)</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800" dirty="0">
                <a:latin typeface="+mn-lt"/>
              </a:rPr>
              <a:t>A statement describing the extent, if any, to which confidentiality of records identifying the </a:t>
            </a:r>
            <a:r>
              <a:rPr lang="en-US" altLang="en-US" sz="2800" dirty="0"/>
              <a:t>participant</a:t>
            </a:r>
            <a:r>
              <a:rPr lang="en-US" altLang="en-US" sz="2800" dirty="0">
                <a:latin typeface="+mn-lt"/>
              </a:rPr>
              <a:t> will be maintained</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spTree>
    <p:extLst>
      <p:ext uri="{BB962C8B-B14F-4D97-AF65-F5344CB8AC3E}">
        <p14:creationId xmlns:p14="http://schemas.microsoft.com/office/powerpoint/2010/main" val="1005215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Basic Elements of </a:t>
            </a:r>
            <a:br>
              <a:rPr lang="en-US" sz="4000" b="1" dirty="0"/>
            </a:br>
            <a:r>
              <a:rPr lang="en-US" sz="4000" b="1" dirty="0"/>
              <a:t>Informed Consent </a:t>
            </a:r>
            <a:r>
              <a:rPr lang="en-US" sz="4000" b="1" dirty="0">
                <a:solidFill>
                  <a:schemeClr val="bg2">
                    <a:lumMod val="60000"/>
                    <a:lumOff val="40000"/>
                  </a:schemeClr>
                </a:solidFill>
              </a:rPr>
              <a:t>(6)</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800" dirty="0">
                <a:latin typeface="+mn-lt"/>
              </a:rPr>
              <a:t>For research involving more than minimal risk, an explanation as to whether any compensation and an explanation as to whether any medical treatments are available if injury occurs and, if so, what they consist of, or where further information may be obtained</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spTree>
    <p:extLst>
      <p:ext uri="{BB962C8B-B14F-4D97-AF65-F5344CB8AC3E}">
        <p14:creationId xmlns:p14="http://schemas.microsoft.com/office/powerpoint/2010/main" val="1353797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Basic Elements of </a:t>
            </a:r>
            <a:br>
              <a:rPr lang="en-US" sz="4000" b="1" dirty="0"/>
            </a:br>
            <a:r>
              <a:rPr lang="en-US" sz="4000" b="1" dirty="0"/>
              <a:t>Informed Consent </a:t>
            </a:r>
            <a:r>
              <a:rPr lang="en-US" sz="4000" b="1" dirty="0">
                <a:solidFill>
                  <a:schemeClr val="bg2">
                    <a:lumMod val="60000"/>
                    <a:lumOff val="40000"/>
                  </a:schemeClr>
                </a:solidFill>
              </a:rPr>
              <a:t>(7)</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800" dirty="0">
                <a:latin typeface="+mn-lt"/>
              </a:rPr>
              <a:t>An explanation of whom to contact for answers to pertinent questions about the research and research </a:t>
            </a:r>
            <a:r>
              <a:rPr lang="en-US" altLang="en-US" sz="2800" dirty="0"/>
              <a:t>participant</a:t>
            </a:r>
            <a:r>
              <a:rPr lang="en-US" altLang="en-US" sz="2800" dirty="0">
                <a:latin typeface="+mn-lt"/>
              </a:rPr>
              <a:t>s' rights, and whom to contact in the event of a research-related injury to the </a:t>
            </a:r>
            <a:r>
              <a:rPr lang="en-US" altLang="en-US" sz="2800" dirty="0"/>
              <a:t>participant</a:t>
            </a:r>
            <a:endParaRPr lang="en-US" altLang="en-US" sz="2800" dirty="0">
              <a:latin typeface="+mn-lt"/>
            </a:endParaRP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spTree>
    <p:extLst>
      <p:ext uri="{BB962C8B-B14F-4D97-AF65-F5344CB8AC3E}">
        <p14:creationId xmlns:p14="http://schemas.microsoft.com/office/powerpoint/2010/main" val="3215435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Basic Elements of </a:t>
            </a:r>
            <a:br>
              <a:rPr lang="en-US" sz="4000" b="1" dirty="0"/>
            </a:br>
            <a:r>
              <a:rPr lang="en-US" sz="4000" b="1" dirty="0"/>
              <a:t>Informed Consent </a:t>
            </a:r>
            <a:r>
              <a:rPr lang="en-US" sz="4000" b="1" dirty="0">
                <a:solidFill>
                  <a:schemeClr val="bg2">
                    <a:lumMod val="60000"/>
                    <a:lumOff val="40000"/>
                  </a:schemeClr>
                </a:solidFill>
              </a:rPr>
              <a:t>(8)</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800" dirty="0">
                <a:latin typeface="+mn-lt"/>
              </a:rPr>
              <a:t>A statement that participation is voluntary, refusal to participate will involve no penalty or loss of benefits to which the </a:t>
            </a:r>
            <a:r>
              <a:rPr lang="en-US" altLang="en-US" sz="2800" dirty="0"/>
              <a:t>participant</a:t>
            </a:r>
            <a:r>
              <a:rPr lang="en-US" altLang="en-US" sz="2800" dirty="0">
                <a:latin typeface="+mn-lt"/>
              </a:rPr>
              <a:t> is otherwise entitled, and the </a:t>
            </a:r>
            <a:r>
              <a:rPr lang="en-US" altLang="en-US" sz="2800" dirty="0"/>
              <a:t>participant</a:t>
            </a:r>
            <a:r>
              <a:rPr lang="en-US" altLang="en-US" sz="2800" dirty="0">
                <a:latin typeface="+mn-lt"/>
              </a:rPr>
              <a:t> may discontinue participation at any time without penalty or loss of benefits to which the </a:t>
            </a:r>
            <a:r>
              <a:rPr lang="en-US" altLang="en-US" sz="2800" dirty="0"/>
              <a:t>participant</a:t>
            </a:r>
            <a:r>
              <a:rPr lang="en-US" altLang="en-US" sz="2800" dirty="0">
                <a:latin typeface="+mn-lt"/>
              </a:rPr>
              <a:t> is otherwise entitled</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spTree>
    <p:extLst>
      <p:ext uri="{BB962C8B-B14F-4D97-AF65-F5344CB8AC3E}">
        <p14:creationId xmlns:p14="http://schemas.microsoft.com/office/powerpoint/2010/main" val="1617414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Basic Elements of </a:t>
            </a:r>
            <a:br>
              <a:rPr lang="en-US" sz="4000" b="1" dirty="0"/>
            </a:br>
            <a:r>
              <a:rPr lang="en-US" sz="4000" b="1" dirty="0"/>
              <a:t>Informed Consent </a:t>
            </a:r>
            <a:r>
              <a:rPr lang="en-US" sz="4000" b="1" dirty="0">
                <a:solidFill>
                  <a:schemeClr val="bg2">
                    <a:lumMod val="60000"/>
                    <a:lumOff val="40000"/>
                  </a:schemeClr>
                </a:solidFill>
              </a:rPr>
              <a:t>(9)</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590800"/>
            <a:ext cx="8194675" cy="3733800"/>
          </a:xfrm>
        </p:spPr>
        <p:txBody>
          <a:bodyPr>
            <a:noAutofit/>
          </a:bodyPr>
          <a:lstStyle/>
          <a:p>
            <a:pPr marL="0" indent="0">
              <a:spcBef>
                <a:spcPts val="1200"/>
              </a:spcBef>
              <a:buNone/>
              <a:defRPr/>
            </a:pPr>
            <a:r>
              <a:rPr lang="en-US" altLang="en-US" sz="2200" b="1" i="1" dirty="0">
                <a:latin typeface="+mn-lt"/>
              </a:rPr>
              <a:t>One of the following</a:t>
            </a:r>
          </a:p>
          <a:p>
            <a:pPr marL="461963" indent="-461963">
              <a:spcBef>
                <a:spcPts val="1200"/>
              </a:spcBef>
              <a:defRPr/>
            </a:pPr>
            <a:r>
              <a:rPr lang="en-US" altLang="en-US" sz="1900" dirty="0">
                <a:latin typeface="+mn-lt"/>
              </a:rPr>
              <a:t>A statement that identifiers might be removed from the identifiable private information or identifiable biospecimens and that, after such removal, the information or biospecimens could be used for future research studies or distributed to another investigator for future research studies without additional informed consent from the participant or the legally authorized representative, if this might be a possibility</a:t>
            </a:r>
          </a:p>
          <a:p>
            <a:pPr marL="461963" indent="-461963">
              <a:spcBef>
                <a:spcPts val="1200"/>
              </a:spcBef>
              <a:defRPr/>
            </a:pPr>
            <a:r>
              <a:rPr lang="en-US" altLang="en-US" sz="1900" dirty="0">
                <a:latin typeface="+mn-lt"/>
              </a:rPr>
              <a:t>A statement that the participant's information or biospecimens collected as part of the research, even if identifiers are removed, will not be used or distributed for future research studies</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19812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pic>
        <p:nvPicPr>
          <p:cNvPr id="5" name="Picture 4" descr="Image result for new">
            <a:extLst>
              <a:ext uri="{FF2B5EF4-FFF2-40B4-BE49-F238E27FC236}">
                <a16:creationId xmlns:a16="http://schemas.microsoft.com/office/drawing/2014/main" id="{A5214898-E088-46AD-8AC6-23FDF167B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00000">
            <a:off x="7533918" y="224789"/>
            <a:ext cx="1147059" cy="101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967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Additional Elements of </a:t>
            </a:r>
            <a:br>
              <a:rPr lang="en-US" sz="4000" b="1" dirty="0"/>
            </a:br>
            <a:r>
              <a:rPr lang="en-US" sz="4000" b="1" dirty="0"/>
              <a:t>Informed Consent </a:t>
            </a:r>
            <a:r>
              <a:rPr lang="en-US" sz="4000" b="1" dirty="0">
                <a:solidFill>
                  <a:schemeClr val="bg2">
                    <a:lumMod val="60000"/>
                    <a:lumOff val="40000"/>
                  </a:schemeClr>
                </a:solidFill>
              </a:rPr>
              <a:t>(1)</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800" dirty="0">
                <a:latin typeface="+mn-lt"/>
              </a:rPr>
              <a:t>A statement that the particular treatment or procedure may involve risks to the </a:t>
            </a:r>
            <a:r>
              <a:rPr lang="en-US" altLang="en-US" sz="2800" dirty="0"/>
              <a:t>participant</a:t>
            </a:r>
            <a:r>
              <a:rPr lang="en-US" altLang="en-US" sz="2800" dirty="0">
                <a:latin typeface="+mn-lt"/>
              </a:rPr>
              <a:t> (or to the embryo or fetus, if the </a:t>
            </a:r>
            <a:r>
              <a:rPr lang="en-US" altLang="en-US" sz="2800" dirty="0"/>
              <a:t>participant</a:t>
            </a:r>
            <a:r>
              <a:rPr lang="en-US" altLang="en-US" sz="2800" dirty="0">
                <a:latin typeface="+mn-lt"/>
              </a:rPr>
              <a:t> is or may become pregnant) that are currently unforeseeable</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spTree>
    <p:extLst>
      <p:ext uri="{BB962C8B-B14F-4D97-AF65-F5344CB8AC3E}">
        <p14:creationId xmlns:p14="http://schemas.microsoft.com/office/powerpoint/2010/main" val="2735157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Additional Elements of </a:t>
            </a:r>
            <a:br>
              <a:rPr lang="en-US" sz="4000" b="1" dirty="0"/>
            </a:br>
            <a:r>
              <a:rPr lang="en-US" sz="4000" b="1" dirty="0"/>
              <a:t>Informed Consent </a:t>
            </a:r>
            <a:r>
              <a:rPr lang="en-US" sz="4000" b="1" dirty="0">
                <a:solidFill>
                  <a:schemeClr val="bg2">
                    <a:lumMod val="60000"/>
                    <a:lumOff val="40000"/>
                  </a:schemeClr>
                </a:solidFill>
              </a:rPr>
              <a:t>(2)</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800" dirty="0">
                <a:latin typeface="+mn-lt"/>
              </a:rPr>
              <a:t>Anticipated circumstances under which participation may be terminated by the investigator without regard to the </a:t>
            </a:r>
            <a:r>
              <a:rPr lang="en-US" altLang="en-US" sz="2800" dirty="0"/>
              <a:t>participant</a:t>
            </a:r>
            <a:r>
              <a:rPr lang="en-US" altLang="en-US" sz="2800" dirty="0">
                <a:latin typeface="+mn-lt"/>
              </a:rPr>
              <a:t>'s or the legally authorized representative's consent</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spTree>
    <p:extLst>
      <p:ext uri="{BB962C8B-B14F-4D97-AF65-F5344CB8AC3E}">
        <p14:creationId xmlns:p14="http://schemas.microsoft.com/office/powerpoint/2010/main" val="3769655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Additional Elements of </a:t>
            </a:r>
            <a:br>
              <a:rPr lang="en-US" sz="4000" b="1" dirty="0"/>
            </a:br>
            <a:r>
              <a:rPr lang="en-US" sz="4000" b="1" dirty="0"/>
              <a:t>Informed Consent </a:t>
            </a:r>
            <a:r>
              <a:rPr lang="en-US" sz="4000" b="1" dirty="0">
                <a:solidFill>
                  <a:schemeClr val="bg2">
                    <a:lumMod val="60000"/>
                    <a:lumOff val="40000"/>
                  </a:schemeClr>
                </a:solidFill>
              </a:rPr>
              <a:t>(3)</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800" dirty="0">
                <a:latin typeface="+mn-lt"/>
              </a:rPr>
              <a:t>Any additional costs to the </a:t>
            </a:r>
            <a:r>
              <a:rPr lang="en-US" altLang="en-US" sz="2800" dirty="0"/>
              <a:t>participant</a:t>
            </a:r>
            <a:r>
              <a:rPr lang="en-US" altLang="en-US" sz="2800" dirty="0">
                <a:latin typeface="+mn-lt"/>
              </a:rPr>
              <a:t> that may result from participation in the research</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spTree>
    <p:extLst>
      <p:ext uri="{BB962C8B-B14F-4D97-AF65-F5344CB8AC3E}">
        <p14:creationId xmlns:p14="http://schemas.microsoft.com/office/powerpoint/2010/main" val="2894299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Additional Elements of </a:t>
            </a:r>
            <a:br>
              <a:rPr lang="en-US" sz="4000" b="1" dirty="0"/>
            </a:br>
            <a:r>
              <a:rPr lang="en-US" sz="4000" b="1" dirty="0"/>
              <a:t>Informed Consent </a:t>
            </a:r>
            <a:r>
              <a:rPr lang="en-US" sz="4000" b="1" dirty="0">
                <a:solidFill>
                  <a:schemeClr val="bg2">
                    <a:lumMod val="60000"/>
                    <a:lumOff val="40000"/>
                  </a:schemeClr>
                </a:solidFill>
              </a:rPr>
              <a:t>(4)</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800" dirty="0">
                <a:latin typeface="+mn-lt"/>
              </a:rPr>
              <a:t>The consequences of a </a:t>
            </a:r>
            <a:r>
              <a:rPr lang="en-US" altLang="en-US" sz="2800" dirty="0"/>
              <a:t>participant</a:t>
            </a:r>
            <a:r>
              <a:rPr lang="en-US" altLang="en-US" sz="2800" dirty="0">
                <a:latin typeface="+mn-lt"/>
              </a:rPr>
              <a:t>'s decision to withdraw from the research and procedures for orderly termination of participation by the </a:t>
            </a:r>
            <a:r>
              <a:rPr lang="en-US" altLang="en-US" sz="2800" dirty="0"/>
              <a:t>participant</a:t>
            </a:r>
            <a:endParaRPr lang="en-US" altLang="en-US" sz="2800" dirty="0">
              <a:latin typeface="+mn-lt"/>
            </a:endParaRP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spTree>
    <p:extLst>
      <p:ext uri="{BB962C8B-B14F-4D97-AF65-F5344CB8AC3E}">
        <p14:creationId xmlns:p14="http://schemas.microsoft.com/office/powerpoint/2010/main" val="242789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Additional Elements of </a:t>
            </a:r>
            <a:br>
              <a:rPr lang="en-US" sz="4000" b="1" dirty="0"/>
            </a:br>
            <a:r>
              <a:rPr lang="en-US" sz="4000" b="1" dirty="0"/>
              <a:t>Informed Consent </a:t>
            </a:r>
            <a:r>
              <a:rPr lang="en-US" sz="4000" b="1" dirty="0">
                <a:solidFill>
                  <a:schemeClr val="bg2">
                    <a:lumMod val="60000"/>
                    <a:lumOff val="40000"/>
                  </a:schemeClr>
                </a:solidFill>
              </a:rPr>
              <a:t>(5)</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800" dirty="0">
                <a:latin typeface="+mn-lt"/>
              </a:rPr>
              <a:t>A statement that significant new findings developed during the course of the research that may relate to the </a:t>
            </a:r>
            <a:r>
              <a:rPr lang="en-US" altLang="en-US" sz="2800" dirty="0"/>
              <a:t>participant</a:t>
            </a:r>
            <a:r>
              <a:rPr lang="en-US" altLang="en-US" sz="2800" dirty="0">
                <a:latin typeface="+mn-lt"/>
              </a:rPr>
              <a:t>'s willingness to continue participation will be provided to the </a:t>
            </a:r>
            <a:r>
              <a:rPr lang="en-US" altLang="en-US" sz="2800" dirty="0"/>
              <a:t>participant</a:t>
            </a:r>
            <a:endParaRPr lang="en-US" altLang="en-US" sz="2800" dirty="0">
              <a:latin typeface="+mn-lt"/>
            </a:endParaRP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spTree>
    <p:extLst>
      <p:ext uri="{BB962C8B-B14F-4D97-AF65-F5344CB8AC3E}">
        <p14:creationId xmlns:p14="http://schemas.microsoft.com/office/powerpoint/2010/main" val="3674434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457200"/>
            <a:ext cx="7055380" cy="842682"/>
          </a:xfrm>
        </p:spPr>
        <p:txBody>
          <a:bodyPr/>
          <a:lstStyle/>
          <a:p>
            <a:pPr>
              <a:defRPr/>
            </a:pPr>
            <a:r>
              <a:rPr lang="en-US" b="1" dirty="0"/>
              <a:t>Resources</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371600"/>
            <a:ext cx="8499475" cy="5124450"/>
          </a:xfrm>
        </p:spPr>
        <p:txBody>
          <a:bodyPr>
            <a:normAutofit/>
          </a:bodyPr>
          <a:lstStyle/>
          <a:p>
            <a:pPr marL="341313" indent="-341313">
              <a:spcBef>
                <a:spcPts val="600"/>
              </a:spcBef>
              <a:defRPr/>
            </a:pPr>
            <a:r>
              <a:rPr lang="en-US" altLang="en-US" sz="1800" b="1" dirty="0">
                <a:latin typeface="+mn-lt"/>
              </a:rPr>
              <a:t>US Code of Federal Regulations</a:t>
            </a:r>
          </a:p>
          <a:p>
            <a:pPr marL="682625" lvl="1" indent="-282575">
              <a:spcBef>
                <a:spcPts val="600"/>
              </a:spcBef>
              <a:defRPr/>
            </a:pPr>
            <a:r>
              <a:rPr lang="en-US" altLang="en-US" dirty="0">
                <a:latin typeface="+mn-lt"/>
              </a:rPr>
              <a:t>45 CRF 46, Protection of Human Subjects </a:t>
            </a:r>
          </a:p>
          <a:p>
            <a:pPr marL="682625" lvl="1" indent="-282575">
              <a:spcBef>
                <a:spcPts val="600"/>
              </a:spcBef>
              <a:defRPr/>
            </a:pPr>
            <a:r>
              <a:rPr lang="en-US" altLang="en-US" dirty="0">
                <a:latin typeface="+mn-lt"/>
              </a:rPr>
              <a:t>21 CFR 50, Protection of Human Subjects</a:t>
            </a:r>
          </a:p>
          <a:p>
            <a:pPr marL="682625" lvl="1" indent="-282575">
              <a:spcBef>
                <a:spcPts val="600"/>
              </a:spcBef>
              <a:defRPr/>
            </a:pPr>
            <a:r>
              <a:rPr lang="en-US" altLang="en-US" b="1" dirty="0">
                <a:solidFill>
                  <a:schemeClr val="bg2">
                    <a:lumMod val="60000"/>
                    <a:lumOff val="40000"/>
                  </a:schemeClr>
                </a:solidFill>
              </a:rPr>
              <a:t>https://www.ecfr.gov/</a:t>
            </a:r>
          </a:p>
          <a:p>
            <a:pPr marL="341313" indent="-341313">
              <a:spcBef>
                <a:spcPts val="1500"/>
              </a:spcBef>
              <a:defRPr/>
            </a:pPr>
            <a:r>
              <a:rPr lang="en-US" altLang="en-US" sz="1800" b="1" dirty="0">
                <a:latin typeface="+mn-lt"/>
              </a:rPr>
              <a:t>US Office for Human Research Protections</a:t>
            </a:r>
          </a:p>
          <a:p>
            <a:pPr marL="682625" lvl="1" indent="-282575">
              <a:spcBef>
                <a:spcPts val="600"/>
              </a:spcBef>
              <a:defRPr/>
            </a:pPr>
            <a:r>
              <a:rPr lang="en-US" altLang="en-US" b="1" dirty="0">
                <a:solidFill>
                  <a:schemeClr val="bg2">
                    <a:lumMod val="60000"/>
                    <a:lumOff val="40000"/>
                  </a:schemeClr>
                </a:solidFill>
                <a:latin typeface="+mn-lt"/>
              </a:rPr>
              <a:t>https://www.hhs.gov/ohrp/</a:t>
            </a:r>
          </a:p>
          <a:p>
            <a:pPr marL="341313" indent="-341313">
              <a:spcBef>
                <a:spcPts val="1500"/>
              </a:spcBef>
              <a:defRPr/>
            </a:pPr>
            <a:r>
              <a:rPr lang="en-US" altLang="en-US" sz="1800" b="1" dirty="0">
                <a:latin typeface="+mn-lt"/>
              </a:rPr>
              <a:t>International Conference on </a:t>
            </a:r>
            <a:r>
              <a:rPr lang="en-US" altLang="en-US" sz="1800" b="1" dirty="0" err="1">
                <a:latin typeface="+mn-lt"/>
              </a:rPr>
              <a:t>Harmonisation</a:t>
            </a:r>
            <a:r>
              <a:rPr lang="en-US" altLang="en-US" sz="1800" b="1" dirty="0">
                <a:latin typeface="+mn-lt"/>
              </a:rPr>
              <a:t> Good Clinical Practice Guideline </a:t>
            </a:r>
          </a:p>
          <a:p>
            <a:pPr marL="682625" lvl="1" indent="-282575">
              <a:spcBef>
                <a:spcPts val="600"/>
              </a:spcBef>
              <a:defRPr/>
            </a:pPr>
            <a:r>
              <a:rPr lang="en-US" altLang="en-US" dirty="0">
                <a:latin typeface="+mn-lt"/>
              </a:rPr>
              <a:t>Step 4.8, Informed Consent of Trial Subjects</a:t>
            </a:r>
          </a:p>
          <a:p>
            <a:pPr marL="682625" lvl="1" indent="-282575">
              <a:spcBef>
                <a:spcPts val="600"/>
              </a:spcBef>
              <a:defRPr/>
            </a:pPr>
            <a:r>
              <a:rPr lang="en-US" altLang="en-US" b="1" dirty="0">
                <a:solidFill>
                  <a:schemeClr val="bg2">
                    <a:lumMod val="60000"/>
                    <a:lumOff val="40000"/>
                  </a:schemeClr>
                </a:solidFill>
                <a:latin typeface="+mn-lt"/>
              </a:rPr>
              <a:t>https://www.ich.org/</a:t>
            </a:r>
          </a:p>
          <a:p>
            <a:pPr marL="341313" indent="-341313">
              <a:spcBef>
                <a:spcPts val="1500"/>
              </a:spcBef>
              <a:defRPr/>
            </a:pPr>
            <a:r>
              <a:rPr lang="en-US" altLang="en-US" sz="1800" b="1" dirty="0" err="1">
                <a:latin typeface="+mn-lt"/>
              </a:rPr>
              <a:t>ClinRegs</a:t>
            </a:r>
            <a:endParaRPr lang="en-US" altLang="en-US" sz="1800" b="1" dirty="0">
              <a:latin typeface="+mn-lt"/>
            </a:endParaRPr>
          </a:p>
          <a:p>
            <a:pPr marL="741369" lvl="1" indent="-341313">
              <a:spcBef>
                <a:spcPts val="600"/>
              </a:spcBef>
              <a:defRPr/>
            </a:pPr>
            <a:r>
              <a:rPr lang="en-US" altLang="en-US" dirty="0">
                <a:latin typeface="+mn-lt"/>
              </a:rPr>
              <a:t>online database of country-specific clinical research regulatory information </a:t>
            </a:r>
          </a:p>
          <a:p>
            <a:pPr marL="741369" lvl="1" indent="-341313">
              <a:spcBef>
                <a:spcPts val="600"/>
              </a:spcBef>
              <a:defRPr/>
            </a:pPr>
            <a:r>
              <a:rPr lang="en-US" altLang="en-US" b="1" dirty="0">
                <a:solidFill>
                  <a:schemeClr val="bg2">
                    <a:lumMod val="60000"/>
                    <a:lumOff val="40000"/>
                  </a:schemeClr>
                </a:solidFill>
                <a:latin typeface="+mn-lt"/>
              </a:rPr>
              <a:t>https://clinregs.niaid.nih.gov/</a:t>
            </a:r>
          </a:p>
          <a:p>
            <a:pPr marL="1828800" indent="-1828800">
              <a:spcBef>
                <a:spcPts val="600"/>
              </a:spcBef>
              <a:defRPr/>
            </a:pPr>
            <a:endParaRPr lang="en-US" altLang="en-US" sz="1800" dirty="0">
              <a:latin typeface="+mn-lt"/>
            </a:endParaRPr>
          </a:p>
        </p:txBody>
      </p:sp>
    </p:spTree>
    <p:extLst>
      <p:ext uri="{BB962C8B-B14F-4D97-AF65-F5344CB8AC3E}">
        <p14:creationId xmlns:p14="http://schemas.microsoft.com/office/powerpoint/2010/main" val="930624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Additional Elements of </a:t>
            </a:r>
            <a:br>
              <a:rPr lang="en-US" sz="4000" b="1" dirty="0"/>
            </a:br>
            <a:r>
              <a:rPr lang="en-US" sz="4000" b="1" dirty="0"/>
              <a:t>Informed Consent </a:t>
            </a:r>
            <a:r>
              <a:rPr lang="en-US" sz="4000" b="1" dirty="0">
                <a:solidFill>
                  <a:schemeClr val="bg2">
                    <a:lumMod val="60000"/>
                    <a:lumOff val="40000"/>
                  </a:schemeClr>
                </a:solidFill>
              </a:rPr>
              <a:t>(6)</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800" dirty="0">
                <a:latin typeface="+mn-lt"/>
              </a:rPr>
              <a:t>The approximate number of </a:t>
            </a:r>
            <a:r>
              <a:rPr lang="en-US" altLang="en-US" sz="2800" dirty="0"/>
              <a:t>participant</a:t>
            </a:r>
            <a:r>
              <a:rPr lang="en-US" altLang="en-US" sz="2800" dirty="0">
                <a:latin typeface="+mn-lt"/>
              </a:rPr>
              <a:t>s involved in the study</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spTree>
    <p:extLst>
      <p:ext uri="{BB962C8B-B14F-4D97-AF65-F5344CB8AC3E}">
        <p14:creationId xmlns:p14="http://schemas.microsoft.com/office/powerpoint/2010/main" val="1179622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Additional Elements of </a:t>
            </a:r>
            <a:br>
              <a:rPr lang="en-US" sz="4000" b="1" dirty="0"/>
            </a:br>
            <a:r>
              <a:rPr lang="en-US" sz="4000" b="1" dirty="0"/>
              <a:t>Informed Consent </a:t>
            </a:r>
            <a:r>
              <a:rPr lang="en-US" sz="4000" b="1" dirty="0">
                <a:solidFill>
                  <a:schemeClr val="bg2">
                    <a:lumMod val="60000"/>
                    <a:lumOff val="40000"/>
                  </a:schemeClr>
                </a:solidFill>
              </a:rPr>
              <a:t>(7)</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800" dirty="0">
                <a:latin typeface="+mn-lt"/>
              </a:rPr>
              <a:t>A statement that the </a:t>
            </a:r>
            <a:r>
              <a:rPr lang="en-US" altLang="en-US" sz="2800" dirty="0"/>
              <a:t>participant</a:t>
            </a:r>
            <a:r>
              <a:rPr lang="en-US" altLang="en-US" sz="2800" dirty="0">
                <a:latin typeface="+mn-lt"/>
              </a:rPr>
              <a:t>'s biospecimens (even if identifiers are removed) may be used for commercial profit and whether the </a:t>
            </a:r>
            <a:r>
              <a:rPr lang="en-US" altLang="en-US" sz="2800" dirty="0"/>
              <a:t>participant</a:t>
            </a:r>
            <a:r>
              <a:rPr lang="en-US" altLang="en-US" sz="2800" dirty="0">
                <a:latin typeface="+mn-lt"/>
              </a:rPr>
              <a:t> will or will not share in this commercial profit</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pic>
        <p:nvPicPr>
          <p:cNvPr id="5" name="Picture 4" descr="Image result for new">
            <a:extLst>
              <a:ext uri="{FF2B5EF4-FFF2-40B4-BE49-F238E27FC236}">
                <a16:creationId xmlns:a16="http://schemas.microsoft.com/office/drawing/2014/main" id="{A02BD111-EC35-4AFD-99D1-7D58F4AE6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00000">
            <a:off x="7533918" y="224789"/>
            <a:ext cx="1147059" cy="101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385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Additional Elements of </a:t>
            </a:r>
            <a:br>
              <a:rPr lang="en-US" sz="4000" b="1" dirty="0"/>
            </a:br>
            <a:r>
              <a:rPr lang="en-US" sz="4000" b="1" dirty="0"/>
              <a:t>Informed Consent </a:t>
            </a:r>
            <a:r>
              <a:rPr lang="en-US" sz="4000" b="1" dirty="0">
                <a:solidFill>
                  <a:schemeClr val="bg2">
                    <a:lumMod val="60000"/>
                    <a:lumOff val="40000"/>
                  </a:schemeClr>
                </a:solidFill>
              </a:rPr>
              <a:t>(8)</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800" dirty="0">
                <a:latin typeface="+mn-lt"/>
              </a:rPr>
              <a:t>A statement regarding whether clinically relevant research results, including individual research results, will be disclosed to </a:t>
            </a:r>
            <a:r>
              <a:rPr lang="en-US" altLang="en-US" sz="2800" dirty="0"/>
              <a:t>participant</a:t>
            </a:r>
            <a:r>
              <a:rPr lang="en-US" altLang="en-US" sz="2800" dirty="0">
                <a:latin typeface="+mn-lt"/>
              </a:rPr>
              <a:t>s, and if so, under what conditions</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pic>
        <p:nvPicPr>
          <p:cNvPr id="5" name="Picture 4" descr="Image result for new">
            <a:extLst>
              <a:ext uri="{FF2B5EF4-FFF2-40B4-BE49-F238E27FC236}">
                <a16:creationId xmlns:a16="http://schemas.microsoft.com/office/drawing/2014/main" id="{D30A7FD7-2283-4CBB-979E-EE7898E25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00000">
            <a:off x="7533918" y="224789"/>
            <a:ext cx="1147059" cy="101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131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Additional Elements of </a:t>
            </a:r>
            <a:br>
              <a:rPr lang="en-US" sz="4000" b="1" dirty="0"/>
            </a:br>
            <a:r>
              <a:rPr lang="en-US" sz="4000" b="1" dirty="0"/>
              <a:t>Informed Consent </a:t>
            </a:r>
            <a:r>
              <a:rPr lang="en-US" sz="4000" b="1" dirty="0">
                <a:solidFill>
                  <a:schemeClr val="bg2">
                    <a:lumMod val="60000"/>
                    <a:lumOff val="40000"/>
                  </a:schemeClr>
                </a:solidFill>
              </a:rPr>
              <a:t>(9)</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800" dirty="0">
                <a:latin typeface="+mn-lt"/>
              </a:rPr>
              <a:t>For research involving biospecimens, whether the research will (if known) or might include whole genome sequencing (i.e., sequencing of a human germline or somatic specimen with the intent to generate the genome or exome sequence of that specimen)</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pic>
        <p:nvPicPr>
          <p:cNvPr id="5" name="Picture 4" descr="Image result for new">
            <a:extLst>
              <a:ext uri="{FF2B5EF4-FFF2-40B4-BE49-F238E27FC236}">
                <a16:creationId xmlns:a16="http://schemas.microsoft.com/office/drawing/2014/main" id="{A3AB1A17-6F1C-4611-9E0C-8184D16BA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00000">
            <a:off x="7533918" y="224789"/>
            <a:ext cx="1147059" cy="101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830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Presentation </a:t>
            </a:r>
            <a:br>
              <a:rPr lang="en-US" sz="4000" b="1" dirty="0"/>
            </a:br>
            <a:r>
              <a:rPr lang="en-US" sz="4000" b="1" dirty="0"/>
              <a:t>of Information</a:t>
            </a:r>
            <a:endParaRPr lang="en-US" sz="40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400" dirty="0">
                <a:latin typeface="+mn-lt"/>
              </a:rPr>
              <a:t>Informed consent must </a:t>
            </a:r>
            <a:r>
              <a:rPr lang="en-US" altLang="en-US" sz="2400" b="1" dirty="0">
                <a:solidFill>
                  <a:schemeClr val="bg2">
                    <a:lumMod val="60000"/>
                    <a:lumOff val="40000"/>
                  </a:schemeClr>
                </a:solidFill>
                <a:latin typeface="+mn-lt"/>
              </a:rPr>
              <a:t>begin</a:t>
            </a:r>
            <a:r>
              <a:rPr lang="en-US" altLang="en-US" sz="2400" dirty="0">
                <a:latin typeface="+mn-lt"/>
              </a:rPr>
              <a:t> with a concise and focused presentation of the key information that is most likely to assist a prospective participant or legally authorized representative in understanding the reasons why one might or might not want to participate in the research. </a:t>
            </a:r>
          </a:p>
          <a:p>
            <a:pPr marL="461963" indent="-461963">
              <a:spcBef>
                <a:spcPts val="1200"/>
              </a:spcBef>
              <a:defRPr/>
            </a:pPr>
            <a:r>
              <a:rPr lang="en-US" altLang="en-US" sz="2400" dirty="0">
                <a:latin typeface="+mn-lt"/>
              </a:rPr>
              <a:t>This part of the informed consent form must be organized and presented in a way that facilitates comprehension.</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pic>
        <p:nvPicPr>
          <p:cNvPr id="114692" name="Picture 4" descr="Image result for new">
            <a:extLst>
              <a:ext uri="{FF2B5EF4-FFF2-40B4-BE49-F238E27FC236}">
                <a16:creationId xmlns:a16="http://schemas.microsoft.com/office/drawing/2014/main" id="{C9B13F27-B704-407F-AA40-C00A55B0F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00000">
            <a:off x="7533918" y="224789"/>
            <a:ext cx="1147059" cy="101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643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Presentation </a:t>
            </a:r>
            <a:br>
              <a:rPr lang="en-US" sz="4000" b="1" dirty="0"/>
            </a:br>
            <a:r>
              <a:rPr lang="en-US" sz="4000" b="1" dirty="0"/>
              <a:t>of Information</a:t>
            </a:r>
            <a:endParaRPr lang="en-US" sz="40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743200"/>
            <a:ext cx="8194675" cy="3733800"/>
          </a:xfrm>
        </p:spPr>
        <p:txBody>
          <a:bodyPr>
            <a:noAutofit/>
          </a:bodyPr>
          <a:lstStyle/>
          <a:p>
            <a:pPr marL="461963" indent="-461963">
              <a:spcBef>
                <a:spcPts val="1200"/>
              </a:spcBef>
              <a:defRPr/>
            </a:pPr>
            <a:r>
              <a:rPr lang="en-US" altLang="en-US" sz="2400" dirty="0">
                <a:latin typeface="+mn-lt"/>
              </a:rPr>
              <a:t>Informed consent </a:t>
            </a:r>
            <a:r>
              <a:rPr lang="en-US" altLang="en-US" sz="2400" b="1" dirty="0">
                <a:solidFill>
                  <a:schemeClr val="bg2">
                    <a:lumMod val="60000"/>
                    <a:lumOff val="40000"/>
                  </a:schemeClr>
                </a:solidFill>
                <a:latin typeface="+mn-lt"/>
              </a:rPr>
              <a:t>as a whole</a:t>
            </a:r>
            <a:r>
              <a:rPr lang="en-US" altLang="en-US" sz="2400" dirty="0">
                <a:latin typeface="+mn-lt"/>
              </a:rPr>
              <a:t> must present information in sufficient detail relating to the research, and must be organized and presented in a way that does not merely provide lists of isolated facts, but rather facilitates the prospective participant's or legally authorized representative's understanding of the reasons why one might or might not want to participate</a:t>
            </a:r>
          </a:p>
        </p:txBody>
      </p:sp>
      <p:sp>
        <p:nvSpPr>
          <p:cNvPr id="2" name="TextBox 1">
            <a:extLst>
              <a:ext uri="{FF2B5EF4-FFF2-40B4-BE49-F238E27FC236}">
                <a16:creationId xmlns:a16="http://schemas.microsoft.com/office/drawing/2014/main" id="{D8AFC341-B082-4C2D-BFD2-6E1A48635476}"/>
              </a:ext>
            </a:extLst>
          </p:cNvPr>
          <p:cNvSpPr txBox="1"/>
          <p:nvPr/>
        </p:nvSpPr>
        <p:spPr>
          <a:xfrm>
            <a:off x="685800" y="2057400"/>
            <a:ext cx="3581400" cy="369332"/>
          </a:xfrm>
          <a:prstGeom prst="rect">
            <a:avLst/>
          </a:prstGeom>
          <a:noFill/>
        </p:spPr>
        <p:txBody>
          <a:bodyPr wrap="square" rtlCol="0">
            <a:spAutoFit/>
          </a:bodyPr>
          <a:lstStyle/>
          <a:p>
            <a:r>
              <a:rPr lang="en-US" b="1" i="1" dirty="0">
                <a:solidFill>
                  <a:schemeClr val="bg2">
                    <a:lumMod val="60000"/>
                    <a:lumOff val="40000"/>
                  </a:schemeClr>
                </a:solidFill>
              </a:rPr>
              <a:t>45 CFR 46.116</a:t>
            </a:r>
          </a:p>
        </p:txBody>
      </p:sp>
      <p:pic>
        <p:nvPicPr>
          <p:cNvPr id="5" name="Picture 4" descr="Image result for new">
            <a:extLst>
              <a:ext uri="{FF2B5EF4-FFF2-40B4-BE49-F238E27FC236}">
                <a16:creationId xmlns:a16="http://schemas.microsoft.com/office/drawing/2014/main" id="{01E1494F-C842-44B8-A9E8-19579E1F0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00000">
            <a:off x="7533918" y="224789"/>
            <a:ext cx="1147059" cy="101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378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b="1" dirty="0"/>
              <a:t>Terminology</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en-US" altLang="en-US" sz="2800" b="1" i="1" dirty="0">
                <a:latin typeface="+mn-lt"/>
              </a:rPr>
              <a:t>What is assent?</a:t>
            </a:r>
          </a:p>
          <a:p>
            <a:pPr marL="1828800" indent="-1828800">
              <a:spcBef>
                <a:spcPts val="1800"/>
              </a:spcBef>
              <a:defRPr/>
            </a:pPr>
            <a:endParaRPr lang="en-US" altLang="en-US" sz="2800" i="1" dirty="0">
              <a:latin typeface="+mn-lt"/>
            </a:endParaRPr>
          </a:p>
        </p:txBody>
      </p:sp>
    </p:spTree>
    <p:extLst>
      <p:ext uri="{BB962C8B-B14F-4D97-AF65-F5344CB8AC3E}">
        <p14:creationId xmlns:p14="http://schemas.microsoft.com/office/powerpoint/2010/main" val="2422805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b="1" dirty="0"/>
              <a:t>Assent</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en-US" altLang="en-US" sz="2800" b="1" dirty="0">
                <a:solidFill>
                  <a:schemeClr val="bg2">
                    <a:lumMod val="60000"/>
                    <a:lumOff val="40000"/>
                  </a:schemeClr>
                </a:solidFill>
                <a:latin typeface="+mn-lt"/>
              </a:rPr>
              <a:t>Affirmative agreement</a:t>
            </a:r>
            <a:r>
              <a:rPr lang="en-US" altLang="en-US" sz="2800" dirty="0">
                <a:latin typeface="+mn-lt"/>
              </a:rPr>
              <a:t> to participate in research</a:t>
            </a:r>
          </a:p>
          <a:p>
            <a:pPr marL="0" indent="0">
              <a:spcBef>
                <a:spcPts val="1800"/>
              </a:spcBef>
              <a:buNone/>
              <a:defRPr/>
            </a:pPr>
            <a:endParaRPr lang="en-US" altLang="en-US" sz="2800" i="1" dirty="0">
              <a:latin typeface="+mn-lt"/>
            </a:endParaRPr>
          </a:p>
        </p:txBody>
      </p:sp>
      <p:sp>
        <p:nvSpPr>
          <p:cNvPr id="4" name="TextBox 3">
            <a:extLst>
              <a:ext uri="{FF2B5EF4-FFF2-40B4-BE49-F238E27FC236}">
                <a16:creationId xmlns:a16="http://schemas.microsoft.com/office/drawing/2014/main" id="{036FB6E0-1313-4CFE-94F3-EDBDE4B1E37F}"/>
              </a:ext>
            </a:extLst>
          </p:cNvPr>
          <p:cNvSpPr txBox="1"/>
          <p:nvPr/>
        </p:nvSpPr>
        <p:spPr>
          <a:xfrm>
            <a:off x="685800" y="1383268"/>
            <a:ext cx="3581400" cy="369332"/>
          </a:xfrm>
          <a:prstGeom prst="rect">
            <a:avLst/>
          </a:prstGeom>
          <a:noFill/>
        </p:spPr>
        <p:txBody>
          <a:bodyPr wrap="square" rtlCol="0">
            <a:spAutoFit/>
          </a:bodyPr>
          <a:lstStyle/>
          <a:p>
            <a:r>
              <a:rPr lang="en-US" b="1" i="1" dirty="0">
                <a:solidFill>
                  <a:schemeClr val="bg2">
                    <a:lumMod val="60000"/>
                    <a:lumOff val="40000"/>
                  </a:schemeClr>
                </a:solidFill>
              </a:rPr>
              <a:t>45 CFR 46.408</a:t>
            </a:r>
          </a:p>
        </p:txBody>
      </p:sp>
    </p:spTree>
    <p:extLst>
      <p:ext uri="{BB962C8B-B14F-4D97-AF65-F5344CB8AC3E}">
        <p14:creationId xmlns:p14="http://schemas.microsoft.com/office/powerpoint/2010/main" val="3971329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b="1" dirty="0"/>
              <a:t>Assent</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en-US" altLang="en-US" sz="2800" dirty="0">
                <a:latin typeface="+mn-lt"/>
              </a:rPr>
              <a:t>When a potential research participant cannot legally provide informed consent for research, consent must be obtained from a parent, guardian, or legally  authorized representative </a:t>
            </a:r>
          </a:p>
          <a:p>
            <a:pPr marL="461963" indent="-461963">
              <a:spcBef>
                <a:spcPts val="1800"/>
              </a:spcBef>
              <a:defRPr/>
            </a:pPr>
            <a:r>
              <a:rPr lang="en-US" altLang="en-US" sz="2800" dirty="0">
                <a:latin typeface="+mn-lt"/>
              </a:rPr>
              <a:t>Assent should also be obtained from the participant </a:t>
            </a:r>
            <a:r>
              <a:rPr lang="en-US" altLang="en-US" sz="2800" b="1" dirty="0">
                <a:solidFill>
                  <a:schemeClr val="bg2">
                    <a:lumMod val="60000"/>
                    <a:lumOff val="40000"/>
                  </a:schemeClr>
                </a:solidFill>
                <a:latin typeface="+mn-lt"/>
              </a:rPr>
              <a:t>when applicable</a:t>
            </a:r>
          </a:p>
          <a:p>
            <a:pPr marL="1828800" indent="-1828800">
              <a:spcBef>
                <a:spcPts val="1800"/>
              </a:spcBef>
              <a:defRPr/>
            </a:pPr>
            <a:endParaRPr lang="en-US" altLang="en-US" sz="2800" i="1" dirty="0">
              <a:latin typeface="+mn-lt"/>
            </a:endParaRPr>
          </a:p>
        </p:txBody>
      </p:sp>
    </p:spTree>
    <p:extLst>
      <p:ext uri="{BB962C8B-B14F-4D97-AF65-F5344CB8AC3E}">
        <p14:creationId xmlns:p14="http://schemas.microsoft.com/office/powerpoint/2010/main" val="2455987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b="1" dirty="0"/>
              <a:t>Child Assent</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en-US" altLang="en-US" sz="2400" b="1" dirty="0">
                <a:solidFill>
                  <a:schemeClr val="bg2">
                    <a:lumMod val="60000"/>
                    <a:lumOff val="40000"/>
                  </a:schemeClr>
                </a:solidFill>
                <a:latin typeface="+mn-lt"/>
              </a:rPr>
              <a:t>The IRB shall determine </a:t>
            </a:r>
            <a:r>
              <a:rPr lang="en-US" altLang="en-US" sz="2400" dirty="0">
                <a:latin typeface="+mn-lt"/>
              </a:rPr>
              <a:t>that adequate provisions are made for soliciting the assent of the children, when in the judgment of the IRB the children are capable of providing assent</a:t>
            </a:r>
          </a:p>
        </p:txBody>
      </p:sp>
      <p:sp>
        <p:nvSpPr>
          <p:cNvPr id="4" name="TextBox 3">
            <a:extLst>
              <a:ext uri="{FF2B5EF4-FFF2-40B4-BE49-F238E27FC236}">
                <a16:creationId xmlns:a16="http://schemas.microsoft.com/office/drawing/2014/main" id="{596C9C14-6E34-4D30-9410-E5409088FA38}"/>
              </a:ext>
            </a:extLst>
          </p:cNvPr>
          <p:cNvSpPr txBox="1"/>
          <p:nvPr/>
        </p:nvSpPr>
        <p:spPr>
          <a:xfrm>
            <a:off x="685800" y="1383268"/>
            <a:ext cx="3581400" cy="369332"/>
          </a:xfrm>
          <a:prstGeom prst="rect">
            <a:avLst/>
          </a:prstGeom>
          <a:noFill/>
        </p:spPr>
        <p:txBody>
          <a:bodyPr wrap="square" rtlCol="0">
            <a:spAutoFit/>
          </a:bodyPr>
          <a:lstStyle/>
          <a:p>
            <a:r>
              <a:rPr lang="en-US" b="1" i="1" dirty="0">
                <a:solidFill>
                  <a:schemeClr val="bg2">
                    <a:lumMod val="60000"/>
                    <a:lumOff val="40000"/>
                  </a:schemeClr>
                </a:solidFill>
              </a:rPr>
              <a:t>45 CFR 46.408</a:t>
            </a:r>
          </a:p>
        </p:txBody>
      </p:sp>
    </p:spTree>
    <p:extLst>
      <p:ext uri="{BB962C8B-B14F-4D97-AF65-F5344CB8AC3E}">
        <p14:creationId xmlns:p14="http://schemas.microsoft.com/office/powerpoint/2010/main" val="286141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2F825D-8B81-4ADF-AA03-7D3D9281B427}"/>
              </a:ext>
            </a:extLst>
          </p:cNvPr>
          <p:cNvPicPr>
            <a:picLocks noChangeAspect="1"/>
          </p:cNvPicPr>
          <p:nvPr/>
        </p:nvPicPr>
        <p:blipFill>
          <a:blip r:embed="rId3"/>
          <a:stretch>
            <a:fillRect/>
          </a:stretch>
        </p:blipFill>
        <p:spPr>
          <a:xfrm>
            <a:off x="360904" y="147877"/>
            <a:ext cx="8458200" cy="6608787"/>
          </a:xfrm>
          <a:prstGeom prst="rect">
            <a:avLst/>
          </a:prstGeom>
        </p:spPr>
      </p:pic>
    </p:spTree>
    <p:extLst>
      <p:ext uri="{BB962C8B-B14F-4D97-AF65-F5344CB8AC3E}">
        <p14:creationId xmlns:p14="http://schemas.microsoft.com/office/powerpoint/2010/main" val="1623696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b="1" dirty="0"/>
              <a:t>Child Assent</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200"/>
              </a:spcBef>
              <a:defRPr/>
            </a:pPr>
            <a:r>
              <a:rPr lang="en-US" altLang="en-US" sz="2400" dirty="0">
                <a:latin typeface="+mn-lt"/>
              </a:rPr>
              <a:t>The IRB shall determine that adequate provisions are made for soliciting the assent of the children, when in the judgment of the IRB the children are capable of providing assent</a:t>
            </a:r>
          </a:p>
          <a:p>
            <a:pPr marL="461963" indent="-461963">
              <a:spcBef>
                <a:spcPts val="1200"/>
              </a:spcBef>
              <a:defRPr/>
            </a:pPr>
            <a:r>
              <a:rPr lang="en-US" sz="2400" dirty="0"/>
              <a:t>In determining whether children are capable of assenting, the IRB shall take into account the</a:t>
            </a:r>
            <a:r>
              <a:rPr lang="en-US" sz="2400" b="1" dirty="0">
                <a:solidFill>
                  <a:schemeClr val="bg2">
                    <a:lumMod val="60000"/>
                    <a:lumOff val="40000"/>
                  </a:schemeClr>
                </a:solidFill>
              </a:rPr>
              <a:t> ages, maturity, and psychological state </a:t>
            </a:r>
            <a:r>
              <a:rPr lang="en-US" sz="2400" dirty="0"/>
              <a:t>of the children involved</a:t>
            </a:r>
            <a:endParaRPr lang="en-US" altLang="en-US" sz="2400" dirty="0">
              <a:latin typeface="+mn-lt"/>
            </a:endParaRPr>
          </a:p>
        </p:txBody>
      </p:sp>
      <p:sp>
        <p:nvSpPr>
          <p:cNvPr id="4" name="TextBox 3">
            <a:extLst>
              <a:ext uri="{FF2B5EF4-FFF2-40B4-BE49-F238E27FC236}">
                <a16:creationId xmlns:a16="http://schemas.microsoft.com/office/drawing/2014/main" id="{596C9C14-6E34-4D30-9410-E5409088FA38}"/>
              </a:ext>
            </a:extLst>
          </p:cNvPr>
          <p:cNvSpPr txBox="1"/>
          <p:nvPr/>
        </p:nvSpPr>
        <p:spPr>
          <a:xfrm>
            <a:off x="685800" y="1383268"/>
            <a:ext cx="3581400" cy="369332"/>
          </a:xfrm>
          <a:prstGeom prst="rect">
            <a:avLst/>
          </a:prstGeom>
          <a:noFill/>
        </p:spPr>
        <p:txBody>
          <a:bodyPr wrap="square" rtlCol="0">
            <a:spAutoFit/>
          </a:bodyPr>
          <a:lstStyle/>
          <a:p>
            <a:r>
              <a:rPr lang="en-US" b="1" i="1" dirty="0">
                <a:solidFill>
                  <a:schemeClr val="bg2">
                    <a:lumMod val="60000"/>
                    <a:lumOff val="40000"/>
                  </a:schemeClr>
                </a:solidFill>
              </a:rPr>
              <a:t>45 CFR 46.408</a:t>
            </a:r>
          </a:p>
        </p:txBody>
      </p:sp>
    </p:spTree>
    <p:extLst>
      <p:ext uri="{BB962C8B-B14F-4D97-AF65-F5344CB8AC3E}">
        <p14:creationId xmlns:p14="http://schemas.microsoft.com/office/powerpoint/2010/main" val="2539270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b="1" dirty="0"/>
              <a:t>Child Assent</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591050"/>
          </a:xfrm>
        </p:spPr>
        <p:txBody>
          <a:bodyPr>
            <a:normAutofit/>
          </a:bodyPr>
          <a:lstStyle/>
          <a:p>
            <a:pPr marL="461963" indent="-461963">
              <a:spcBef>
                <a:spcPts val="1200"/>
              </a:spcBef>
              <a:defRPr/>
            </a:pPr>
            <a:r>
              <a:rPr lang="en-US" altLang="en-US" sz="2400" dirty="0">
                <a:latin typeface="+mn-lt"/>
              </a:rPr>
              <a:t>The IRB shall determine that adequate provisions are made for soliciting the assent of the children, when in the judgment of the IRB the children are capable of providing assent</a:t>
            </a:r>
          </a:p>
          <a:p>
            <a:pPr marL="461963" indent="-461963">
              <a:spcBef>
                <a:spcPts val="1200"/>
              </a:spcBef>
              <a:defRPr/>
            </a:pPr>
            <a:r>
              <a:rPr lang="en-US" sz="2400" dirty="0"/>
              <a:t>In determining whether children are capable of assenting, the IRB shall take into account the ages, maturity, and psychological state of the children involved</a:t>
            </a:r>
          </a:p>
          <a:p>
            <a:pPr marL="461963" indent="-461963">
              <a:spcBef>
                <a:spcPts val="1200"/>
              </a:spcBef>
              <a:defRPr/>
            </a:pPr>
            <a:r>
              <a:rPr lang="en-US" altLang="en-US" sz="2400" dirty="0">
                <a:latin typeface="+mn-lt"/>
              </a:rPr>
              <a:t>When the IRB determines that assent is required, it shall also determine whether and how assent must be </a:t>
            </a:r>
            <a:r>
              <a:rPr lang="en-US" altLang="en-US" sz="2400" b="1" dirty="0">
                <a:solidFill>
                  <a:schemeClr val="bg2">
                    <a:lumMod val="60000"/>
                    <a:lumOff val="40000"/>
                  </a:schemeClr>
                </a:solidFill>
                <a:latin typeface="+mn-lt"/>
              </a:rPr>
              <a:t>documented</a:t>
            </a:r>
            <a:r>
              <a:rPr lang="en-US" altLang="en-US" sz="2400" dirty="0">
                <a:latin typeface="+mn-lt"/>
              </a:rPr>
              <a:t>.</a:t>
            </a:r>
          </a:p>
        </p:txBody>
      </p:sp>
      <p:sp>
        <p:nvSpPr>
          <p:cNvPr id="4" name="TextBox 3">
            <a:extLst>
              <a:ext uri="{FF2B5EF4-FFF2-40B4-BE49-F238E27FC236}">
                <a16:creationId xmlns:a16="http://schemas.microsoft.com/office/drawing/2014/main" id="{596C9C14-6E34-4D30-9410-E5409088FA38}"/>
              </a:ext>
            </a:extLst>
          </p:cNvPr>
          <p:cNvSpPr txBox="1"/>
          <p:nvPr/>
        </p:nvSpPr>
        <p:spPr>
          <a:xfrm>
            <a:off x="685800" y="1383268"/>
            <a:ext cx="3581400" cy="369332"/>
          </a:xfrm>
          <a:prstGeom prst="rect">
            <a:avLst/>
          </a:prstGeom>
          <a:noFill/>
        </p:spPr>
        <p:txBody>
          <a:bodyPr wrap="square" rtlCol="0">
            <a:spAutoFit/>
          </a:bodyPr>
          <a:lstStyle/>
          <a:p>
            <a:r>
              <a:rPr lang="en-US" b="1" i="1" dirty="0">
                <a:solidFill>
                  <a:schemeClr val="bg2">
                    <a:lumMod val="60000"/>
                    <a:lumOff val="40000"/>
                  </a:schemeClr>
                </a:solidFill>
              </a:rPr>
              <a:t>45 CFR 46.408</a:t>
            </a:r>
          </a:p>
        </p:txBody>
      </p:sp>
    </p:spTree>
    <p:extLst>
      <p:ext uri="{BB962C8B-B14F-4D97-AF65-F5344CB8AC3E}">
        <p14:creationId xmlns:p14="http://schemas.microsoft.com/office/powerpoint/2010/main" val="4030088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Application in </a:t>
            </a:r>
            <a:br>
              <a:rPr lang="en-US" sz="4000" b="1" dirty="0"/>
            </a:br>
            <a:r>
              <a:rPr lang="en-US" sz="4000" b="1" dirty="0"/>
              <a:t>IMPAACT Studies</a:t>
            </a:r>
            <a:endParaRPr lang="en-US" sz="4000" b="1" dirty="0">
              <a:solidFill>
                <a:schemeClr val="bg2">
                  <a:lumMod val="60000"/>
                  <a:lumOff val="40000"/>
                </a:schemeClr>
              </a:solidFill>
            </a:endParaRPr>
          </a:p>
        </p:txBody>
      </p:sp>
    </p:spTree>
    <p:extLst>
      <p:ext uri="{BB962C8B-B14F-4D97-AF65-F5344CB8AC3E}">
        <p14:creationId xmlns:p14="http://schemas.microsoft.com/office/powerpoint/2010/main" val="4266383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Application in </a:t>
            </a:r>
            <a:br>
              <a:rPr lang="en-US" sz="4000" b="1" dirty="0"/>
            </a:br>
            <a:r>
              <a:rPr lang="en-US" sz="4000" b="1" dirty="0"/>
              <a:t>IMPAACT Studies</a:t>
            </a:r>
            <a:endParaRPr lang="en-US" sz="40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286000"/>
            <a:ext cx="8194675" cy="3733800"/>
          </a:xfrm>
        </p:spPr>
        <p:txBody>
          <a:bodyPr>
            <a:noAutofit/>
          </a:bodyPr>
          <a:lstStyle/>
          <a:p>
            <a:pPr marL="461963" indent="-461963">
              <a:spcBef>
                <a:spcPts val="600"/>
              </a:spcBef>
              <a:defRPr/>
            </a:pPr>
            <a:r>
              <a:rPr lang="en-US" altLang="en-US" sz="2200" b="1" dirty="0">
                <a:latin typeface="+mn-lt"/>
              </a:rPr>
              <a:t>Human Subjects Protection section in each protocol</a:t>
            </a:r>
          </a:p>
          <a:p>
            <a:pPr marL="862019" lvl="1" indent="-461963">
              <a:spcBef>
                <a:spcPts val="600"/>
              </a:spcBef>
              <a:defRPr/>
            </a:pPr>
            <a:r>
              <a:rPr lang="en-US" altLang="en-US" sz="2000" dirty="0">
                <a:latin typeface="+mn-lt"/>
              </a:rPr>
              <a:t>IRB/EC review and approval</a:t>
            </a:r>
          </a:p>
          <a:p>
            <a:pPr marL="862019" lvl="1" indent="-461963">
              <a:spcBef>
                <a:spcPts val="600"/>
              </a:spcBef>
              <a:defRPr/>
            </a:pPr>
            <a:r>
              <a:rPr lang="en-US" altLang="en-US" sz="2000" dirty="0">
                <a:latin typeface="+mn-lt"/>
              </a:rPr>
              <a:t>Vulnerable participants</a:t>
            </a:r>
          </a:p>
          <a:p>
            <a:pPr marL="862019" lvl="1" indent="-461963">
              <a:spcBef>
                <a:spcPts val="600"/>
              </a:spcBef>
              <a:defRPr/>
            </a:pPr>
            <a:r>
              <a:rPr lang="en-US" altLang="en-US" sz="2000" b="1" dirty="0">
                <a:solidFill>
                  <a:schemeClr val="bg2">
                    <a:lumMod val="60000"/>
                    <a:lumOff val="40000"/>
                  </a:schemeClr>
                </a:solidFill>
                <a:latin typeface="+mn-lt"/>
              </a:rPr>
              <a:t>Informed consent</a:t>
            </a:r>
          </a:p>
          <a:p>
            <a:pPr marL="862019" lvl="1" indent="-461963">
              <a:spcBef>
                <a:spcPts val="600"/>
              </a:spcBef>
              <a:defRPr/>
            </a:pPr>
            <a:r>
              <a:rPr lang="en-US" altLang="en-US" sz="2000" dirty="0">
                <a:latin typeface="+mn-lt"/>
              </a:rPr>
              <a:t>Potential benefits</a:t>
            </a:r>
          </a:p>
          <a:p>
            <a:pPr marL="862019" lvl="1" indent="-461963">
              <a:spcBef>
                <a:spcPts val="600"/>
              </a:spcBef>
              <a:defRPr/>
            </a:pPr>
            <a:r>
              <a:rPr lang="en-US" altLang="en-US" sz="2000" dirty="0">
                <a:latin typeface="+mn-lt"/>
              </a:rPr>
              <a:t>Potential risks</a:t>
            </a:r>
          </a:p>
          <a:p>
            <a:pPr marL="862019" lvl="1" indent="-461963">
              <a:spcBef>
                <a:spcPts val="600"/>
              </a:spcBef>
              <a:defRPr/>
            </a:pPr>
            <a:r>
              <a:rPr lang="en-US" altLang="en-US" sz="2000" dirty="0">
                <a:latin typeface="+mn-lt"/>
              </a:rPr>
              <a:t>Reimbursement/compensation</a:t>
            </a:r>
          </a:p>
          <a:p>
            <a:pPr marL="862019" lvl="1" indent="-461963">
              <a:spcBef>
                <a:spcPts val="600"/>
              </a:spcBef>
              <a:defRPr/>
            </a:pPr>
            <a:r>
              <a:rPr lang="en-US" altLang="en-US" sz="2000" dirty="0">
                <a:latin typeface="+mn-lt"/>
              </a:rPr>
              <a:t>Privacy and confidentiality</a:t>
            </a:r>
          </a:p>
          <a:p>
            <a:pPr marL="862019" lvl="1" indent="-461963">
              <a:spcBef>
                <a:spcPts val="600"/>
              </a:spcBef>
              <a:defRPr/>
            </a:pPr>
            <a:r>
              <a:rPr lang="en-US" altLang="en-US" sz="2000" dirty="0">
                <a:latin typeface="+mn-lt"/>
              </a:rPr>
              <a:t>Communicable disease reporting</a:t>
            </a:r>
          </a:p>
          <a:p>
            <a:pPr marL="862019" lvl="1" indent="-461963">
              <a:spcBef>
                <a:spcPts val="600"/>
              </a:spcBef>
              <a:defRPr/>
            </a:pPr>
            <a:r>
              <a:rPr lang="en-US" altLang="en-US" sz="2000" dirty="0">
                <a:latin typeface="+mn-lt"/>
              </a:rPr>
              <a:t>Management of incidental findings</a:t>
            </a:r>
          </a:p>
          <a:p>
            <a:pPr marL="862019" lvl="1" indent="-461963">
              <a:spcBef>
                <a:spcPts val="600"/>
              </a:spcBef>
              <a:defRPr/>
            </a:pPr>
            <a:endParaRPr lang="en-US" altLang="en-US" sz="2000" dirty="0">
              <a:latin typeface="+mn-lt"/>
            </a:endParaRPr>
          </a:p>
        </p:txBody>
      </p:sp>
    </p:spTree>
    <p:extLst>
      <p:ext uri="{BB962C8B-B14F-4D97-AF65-F5344CB8AC3E}">
        <p14:creationId xmlns:p14="http://schemas.microsoft.com/office/powerpoint/2010/main" val="1266380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Application in </a:t>
            </a:r>
            <a:br>
              <a:rPr lang="en-US" sz="4000" b="1" dirty="0"/>
            </a:br>
            <a:r>
              <a:rPr lang="en-US" sz="4000" b="1" dirty="0"/>
              <a:t>IMPAACT Studies</a:t>
            </a:r>
            <a:endParaRPr lang="en-US" sz="40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286000"/>
            <a:ext cx="8194675" cy="3733800"/>
          </a:xfrm>
        </p:spPr>
        <p:txBody>
          <a:bodyPr>
            <a:noAutofit/>
          </a:bodyPr>
          <a:lstStyle/>
          <a:p>
            <a:pPr marL="461963" indent="-461963">
              <a:spcBef>
                <a:spcPts val="600"/>
              </a:spcBef>
              <a:defRPr/>
            </a:pPr>
            <a:r>
              <a:rPr lang="en-US" altLang="en-US" sz="2400" dirty="0">
                <a:latin typeface="+mn-lt"/>
              </a:rPr>
              <a:t>Sample informed consent form included in each protocol</a:t>
            </a:r>
          </a:p>
          <a:p>
            <a:pPr marL="862019" lvl="1" indent="-461963">
              <a:spcBef>
                <a:spcPts val="1200"/>
              </a:spcBef>
              <a:defRPr/>
            </a:pPr>
            <a:r>
              <a:rPr lang="en-US" altLang="en-US" sz="2200" dirty="0">
                <a:latin typeface="+mn-lt"/>
              </a:rPr>
              <a:t>For participants who can provide independent informed consent</a:t>
            </a:r>
          </a:p>
          <a:p>
            <a:pPr marL="862019" lvl="1" indent="-461963">
              <a:spcBef>
                <a:spcPts val="600"/>
              </a:spcBef>
              <a:defRPr/>
            </a:pPr>
            <a:r>
              <a:rPr lang="en-US" altLang="en-US" sz="2200" dirty="0">
                <a:latin typeface="+mn-lt"/>
              </a:rPr>
              <a:t>For parents/guardians of participants who cannot roved independent informed consent </a:t>
            </a:r>
          </a:p>
          <a:p>
            <a:pPr marL="461963" indent="-461963">
              <a:spcBef>
                <a:spcPts val="1800"/>
              </a:spcBef>
              <a:defRPr/>
            </a:pPr>
            <a:r>
              <a:rPr lang="en-US" altLang="en-US" sz="2400" dirty="0">
                <a:latin typeface="+mn-lt"/>
              </a:rPr>
              <a:t>Sample assent form also included when applicable </a:t>
            </a:r>
          </a:p>
        </p:txBody>
      </p:sp>
    </p:spTree>
    <p:extLst>
      <p:ext uri="{BB962C8B-B14F-4D97-AF65-F5344CB8AC3E}">
        <p14:creationId xmlns:p14="http://schemas.microsoft.com/office/powerpoint/2010/main" val="421293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Application in </a:t>
            </a:r>
            <a:br>
              <a:rPr lang="en-US" sz="4000" b="1" dirty="0"/>
            </a:br>
            <a:r>
              <a:rPr lang="en-US" sz="4000" b="1" dirty="0"/>
              <a:t>IMPAACT Studies</a:t>
            </a:r>
            <a:endParaRPr lang="en-US" sz="40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286000"/>
            <a:ext cx="8194675" cy="3733800"/>
          </a:xfrm>
        </p:spPr>
        <p:txBody>
          <a:bodyPr>
            <a:noAutofit/>
          </a:bodyPr>
          <a:lstStyle/>
          <a:p>
            <a:pPr marL="461963" indent="-461963">
              <a:spcBef>
                <a:spcPts val="600"/>
              </a:spcBef>
              <a:defRPr/>
            </a:pPr>
            <a:r>
              <a:rPr lang="en-US" altLang="en-US" sz="2400" b="1" dirty="0">
                <a:latin typeface="+mn-lt"/>
              </a:rPr>
              <a:t>IMPAACT Protocol Teams </a:t>
            </a:r>
            <a:r>
              <a:rPr lang="en-US" altLang="en-US" sz="2400" dirty="0">
                <a:latin typeface="+mn-lt"/>
              </a:rPr>
              <a:t>are responsible for developing these forms and ensuring: </a:t>
            </a:r>
          </a:p>
          <a:p>
            <a:pPr marL="862019" lvl="1" indent="-461963">
              <a:spcBef>
                <a:spcPts val="1200"/>
              </a:spcBef>
              <a:defRPr/>
            </a:pPr>
            <a:r>
              <a:rPr lang="en-US" altLang="en-US" sz="2200" dirty="0">
                <a:latin typeface="+mn-lt"/>
              </a:rPr>
              <a:t>All regulatory requirements are met</a:t>
            </a:r>
          </a:p>
          <a:p>
            <a:pPr marL="862019" lvl="1" indent="-461963">
              <a:spcBef>
                <a:spcPts val="1200"/>
              </a:spcBef>
              <a:defRPr/>
            </a:pPr>
            <a:r>
              <a:rPr lang="en-US" altLang="en-US" sz="2200" dirty="0">
                <a:latin typeface="+mn-lt"/>
              </a:rPr>
              <a:t>All information that a reasonable person would want to have is included</a:t>
            </a:r>
          </a:p>
          <a:p>
            <a:pPr marL="862019" lvl="1" indent="-461963">
              <a:spcBef>
                <a:spcPts val="1200"/>
              </a:spcBef>
              <a:defRPr/>
            </a:pPr>
            <a:r>
              <a:rPr lang="en-US" altLang="en-US" sz="2200" dirty="0"/>
              <a:t>All information is understandable</a:t>
            </a:r>
            <a:endParaRPr lang="en-US" altLang="en-US" sz="2200" dirty="0">
              <a:latin typeface="+mn-lt"/>
            </a:endParaRPr>
          </a:p>
        </p:txBody>
      </p:sp>
    </p:spTree>
    <p:extLst>
      <p:ext uri="{BB962C8B-B14F-4D97-AF65-F5344CB8AC3E}">
        <p14:creationId xmlns:p14="http://schemas.microsoft.com/office/powerpoint/2010/main" val="833156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381000" y="629266"/>
            <a:ext cx="3124882" cy="1622321"/>
          </a:xfrm>
        </p:spPr>
        <p:txBody>
          <a:bodyPr>
            <a:normAutofit/>
          </a:bodyPr>
          <a:lstStyle/>
          <a:p>
            <a:pPr>
              <a:lnSpc>
                <a:spcPct val="90000"/>
              </a:lnSpc>
              <a:defRPr/>
            </a:pPr>
            <a:r>
              <a:rPr lang="en-US" sz="3300" b="1" dirty="0">
                <a:solidFill>
                  <a:srgbClr val="EBEBEB"/>
                </a:solidFill>
              </a:rPr>
              <a:t>Application in </a:t>
            </a:r>
            <a:br>
              <a:rPr lang="en-US" sz="3300" b="1" dirty="0">
                <a:solidFill>
                  <a:srgbClr val="EBEBEB"/>
                </a:solidFill>
              </a:rPr>
            </a:br>
            <a:r>
              <a:rPr lang="en-US" sz="3300" b="1" dirty="0">
                <a:solidFill>
                  <a:srgbClr val="EBEBEB"/>
                </a:solidFill>
              </a:rPr>
              <a:t>IMPAACT Studies</a:t>
            </a:r>
          </a:p>
        </p:txBody>
      </p:sp>
      <p:sp>
        <p:nvSpPr>
          <p:cNvPr id="137"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9" name="Freeform: Shape 138">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2" descr="Image result for not easy">
            <a:extLst>
              <a:ext uri="{FF2B5EF4-FFF2-40B4-BE49-F238E27FC236}">
                <a16:creationId xmlns:a16="http://schemas.microsoft.com/office/drawing/2014/main" id="{F5701EF8-FEB8-4431-A98F-0D84C242FFB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66123" y="1962127"/>
            <a:ext cx="4572000" cy="298322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381000" y="2286000"/>
            <a:ext cx="3584352" cy="4114800"/>
          </a:xfrm>
        </p:spPr>
        <p:txBody>
          <a:bodyPr>
            <a:normAutofit/>
          </a:bodyPr>
          <a:lstStyle/>
          <a:p>
            <a:pPr marL="287338" indent="-287338">
              <a:lnSpc>
                <a:spcPct val="90000"/>
              </a:lnSpc>
              <a:spcBef>
                <a:spcPts val="600"/>
              </a:spcBef>
              <a:defRPr/>
            </a:pPr>
            <a:r>
              <a:rPr lang="en-US" altLang="en-US" sz="1800" dirty="0">
                <a:solidFill>
                  <a:srgbClr val="EBEBEB"/>
                </a:solidFill>
                <a:latin typeface="+mn-lt"/>
              </a:rPr>
              <a:t>IMPAACT Protocol Teams are responsible for developing these forms and ensuring: </a:t>
            </a:r>
          </a:p>
          <a:p>
            <a:pPr marL="574675" lvl="1" indent="-287338">
              <a:lnSpc>
                <a:spcPct val="90000"/>
              </a:lnSpc>
              <a:spcBef>
                <a:spcPts val="1200"/>
              </a:spcBef>
              <a:defRPr/>
            </a:pPr>
            <a:r>
              <a:rPr lang="en-US" altLang="en-US" dirty="0">
                <a:solidFill>
                  <a:srgbClr val="EBEBEB"/>
                </a:solidFill>
                <a:latin typeface="+mn-lt"/>
              </a:rPr>
              <a:t>All regulatory requirements are met</a:t>
            </a:r>
          </a:p>
          <a:p>
            <a:pPr marL="574675" lvl="1" indent="-287338">
              <a:lnSpc>
                <a:spcPct val="90000"/>
              </a:lnSpc>
              <a:spcBef>
                <a:spcPts val="1200"/>
              </a:spcBef>
              <a:defRPr/>
            </a:pPr>
            <a:r>
              <a:rPr lang="en-US" altLang="en-US" dirty="0">
                <a:solidFill>
                  <a:srgbClr val="EBEBEB"/>
                </a:solidFill>
                <a:latin typeface="+mn-lt"/>
              </a:rPr>
              <a:t>All information that a reasonable person would want to have is included</a:t>
            </a:r>
          </a:p>
          <a:p>
            <a:pPr marL="574675" lvl="1" indent="-287338">
              <a:lnSpc>
                <a:spcPct val="90000"/>
              </a:lnSpc>
              <a:spcBef>
                <a:spcPts val="1200"/>
              </a:spcBef>
              <a:defRPr/>
            </a:pPr>
            <a:r>
              <a:rPr lang="en-US" altLang="en-US" dirty="0">
                <a:solidFill>
                  <a:srgbClr val="EBEBEB"/>
                </a:solidFill>
              </a:rPr>
              <a:t>All information is understandable</a:t>
            </a:r>
            <a:endParaRPr lang="en-US" altLang="en-US" dirty="0">
              <a:solidFill>
                <a:srgbClr val="EBEBEB"/>
              </a:solidFill>
              <a:latin typeface="+mn-lt"/>
            </a:endParaRPr>
          </a:p>
        </p:txBody>
      </p:sp>
    </p:spTree>
    <p:extLst>
      <p:ext uri="{BB962C8B-B14F-4D97-AF65-F5344CB8AC3E}">
        <p14:creationId xmlns:p14="http://schemas.microsoft.com/office/powerpoint/2010/main" val="1166559873"/>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Application in </a:t>
            </a:r>
            <a:br>
              <a:rPr lang="en-US" sz="4000" b="1" dirty="0"/>
            </a:br>
            <a:r>
              <a:rPr lang="en-US" sz="4000" b="1" dirty="0"/>
              <a:t>IMPAACT Studies</a:t>
            </a:r>
            <a:endParaRPr lang="en-US" sz="40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286000"/>
            <a:ext cx="8194675" cy="3733800"/>
          </a:xfrm>
        </p:spPr>
        <p:txBody>
          <a:bodyPr>
            <a:noAutofit/>
          </a:bodyPr>
          <a:lstStyle/>
          <a:p>
            <a:pPr marL="461963" indent="-461963">
              <a:spcBef>
                <a:spcPts val="600"/>
              </a:spcBef>
              <a:defRPr/>
            </a:pPr>
            <a:r>
              <a:rPr lang="en-US" altLang="en-US" sz="2400" b="1" dirty="0">
                <a:latin typeface="+mn-lt"/>
              </a:rPr>
              <a:t>IMPAACT study sites </a:t>
            </a:r>
            <a:r>
              <a:rPr lang="en-US" altLang="en-US" sz="2400" dirty="0">
                <a:latin typeface="+mn-lt"/>
              </a:rPr>
              <a:t>must adapt the sample forms from the protocols following all applicable regulations and IRB/EC requirements</a:t>
            </a:r>
          </a:p>
          <a:p>
            <a:pPr marL="862019" lvl="1" indent="-461963">
              <a:spcBef>
                <a:spcPts val="1200"/>
              </a:spcBef>
              <a:defRPr/>
            </a:pPr>
            <a:r>
              <a:rPr lang="en-US" altLang="en-US" sz="2000" dirty="0"/>
              <a:t>Following all applicable regulations and IRB/EC requirements </a:t>
            </a:r>
          </a:p>
          <a:p>
            <a:pPr marL="862019" lvl="1" indent="-461963">
              <a:spcBef>
                <a:spcPts val="1200"/>
              </a:spcBef>
              <a:defRPr/>
            </a:pPr>
            <a:r>
              <a:rPr lang="en-US" altLang="en-US" sz="2000" dirty="0">
                <a:latin typeface="+mn-lt"/>
              </a:rPr>
              <a:t>Incorporating site-specific procedures and contact details</a:t>
            </a:r>
          </a:p>
          <a:p>
            <a:pPr marL="862019" lvl="1" indent="-461963">
              <a:spcBef>
                <a:spcPts val="1200"/>
              </a:spcBef>
              <a:defRPr/>
            </a:pPr>
            <a:r>
              <a:rPr lang="en-US" altLang="en-US" sz="2000" dirty="0"/>
              <a:t>Translating into all applicable local languages</a:t>
            </a:r>
            <a:endParaRPr lang="en-US" altLang="en-US" sz="2000" dirty="0">
              <a:latin typeface="+mn-lt"/>
            </a:endParaRPr>
          </a:p>
        </p:txBody>
      </p:sp>
    </p:spTree>
    <p:extLst>
      <p:ext uri="{BB962C8B-B14F-4D97-AF65-F5344CB8AC3E}">
        <p14:creationId xmlns:p14="http://schemas.microsoft.com/office/powerpoint/2010/main" val="4053884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381000" y="629266"/>
            <a:ext cx="3124882" cy="1622321"/>
          </a:xfrm>
        </p:spPr>
        <p:txBody>
          <a:bodyPr>
            <a:normAutofit/>
          </a:bodyPr>
          <a:lstStyle/>
          <a:p>
            <a:pPr>
              <a:lnSpc>
                <a:spcPct val="90000"/>
              </a:lnSpc>
              <a:defRPr/>
            </a:pPr>
            <a:r>
              <a:rPr lang="en-US" sz="3300" b="1" dirty="0">
                <a:solidFill>
                  <a:srgbClr val="EBEBEB"/>
                </a:solidFill>
              </a:rPr>
              <a:t>Application in </a:t>
            </a:r>
            <a:br>
              <a:rPr lang="en-US" sz="3300" b="1" dirty="0">
                <a:solidFill>
                  <a:srgbClr val="EBEBEB"/>
                </a:solidFill>
              </a:rPr>
            </a:br>
            <a:r>
              <a:rPr lang="en-US" sz="3300" b="1" dirty="0">
                <a:solidFill>
                  <a:srgbClr val="EBEBEB"/>
                </a:solidFill>
              </a:rPr>
              <a:t>IMPAACT Studies</a:t>
            </a:r>
          </a:p>
        </p:txBody>
      </p:sp>
      <p:sp>
        <p:nvSpPr>
          <p:cNvPr id="137"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9" name="Freeform: Shape 138">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5" name="Picture 6" descr="Image result for not easy">
            <a:extLst>
              <a:ext uri="{FF2B5EF4-FFF2-40B4-BE49-F238E27FC236}">
                <a16:creationId xmlns:a16="http://schemas.microsoft.com/office/drawing/2014/main" id="{4FEB8313-C6F1-4109-9558-0DFD218255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0494" y="1551384"/>
            <a:ext cx="4087416" cy="4087416"/>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381000" y="2438400"/>
            <a:ext cx="3566160" cy="3785419"/>
          </a:xfrm>
        </p:spPr>
        <p:txBody>
          <a:bodyPr>
            <a:noAutofit/>
          </a:bodyPr>
          <a:lstStyle/>
          <a:p>
            <a:pPr marL="287338" indent="-287338">
              <a:lnSpc>
                <a:spcPct val="90000"/>
              </a:lnSpc>
              <a:spcBef>
                <a:spcPts val="600"/>
              </a:spcBef>
              <a:defRPr/>
            </a:pPr>
            <a:r>
              <a:rPr lang="en-US" altLang="en-US" sz="1800" dirty="0">
                <a:solidFill>
                  <a:srgbClr val="EBEBEB"/>
                </a:solidFill>
                <a:latin typeface="+mn-lt"/>
              </a:rPr>
              <a:t>IMPAACT study sites must adapt the sample forms from the protocols following all applicable regulations and IRB/EC requirements</a:t>
            </a:r>
          </a:p>
          <a:p>
            <a:pPr marL="574675" lvl="1" indent="-287338">
              <a:lnSpc>
                <a:spcPct val="90000"/>
              </a:lnSpc>
              <a:spcBef>
                <a:spcPts val="1200"/>
              </a:spcBef>
              <a:defRPr/>
            </a:pPr>
            <a:r>
              <a:rPr lang="en-US" altLang="en-US" dirty="0">
                <a:solidFill>
                  <a:srgbClr val="EBEBEB"/>
                </a:solidFill>
              </a:rPr>
              <a:t>Following all applicable regulations and IRB/EC requirements </a:t>
            </a:r>
          </a:p>
          <a:p>
            <a:pPr marL="574675" lvl="1" indent="-287338">
              <a:lnSpc>
                <a:spcPct val="90000"/>
              </a:lnSpc>
              <a:spcBef>
                <a:spcPts val="1200"/>
              </a:spcBef>
              <a:defRPr/>
            </a:pPr>
            <a:r>
              <a:rPr lang="en-US" altLang="en-US" dirty="0">
                <a:solidFill>
                  <a:srgbClr val="EBEBEB"/>
                </a:solidFill>
                <a:latin typeface="+mn-lt"/>
              </a:rPr>
              <a:t>Incorporating site-specific procedures and contact details</a:t>
            </a:r>
          </a:p>
          <a:p>
            <a:pPr marL="574675" lvl="1" indent="-287338">
              <a:lnSpc>
                <a:spcPct val="90000"/>
              </a:lnSpc>
              <a:spcBef>
                <a:spcPts val="1200"/>
              </a:spcBef>
              <a:defRPr/>
            </a:pPr>
            <a:r>
              <a:rPr lang="en-US" altLang="en-US" dirty="0">
                <a:solidFill>
                  <a:srgbClr val="EBEBEB"/>
                </a:solidFill>
              </a:rPr>
              <a:t>Translating into all applicable local languages</a:t>
            </a:r>
            <a:endParaRPr lang="en-US" altLang="en-US" dirty="0">
              <a:solidFill>
                <a:srgbClr val="EBEBEB"/>
              </a:solidFill>
              <a:latin typeface="+mn-lt"/>
            </a:endParaRPr>
          </a:p>
        </p:txBody>
      </p:sp>
    </p:spTree>
    <p:extLst>
      <p:ext uri="{BB962C8B-B14F-4D97-AF65-F5344CB8AC3E}">
        <p14:creationId xmlns:p14="http://schemas.microsoft.com/office/powerpoint/2010/main" val="3232380708"/>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2971800"/>
            <a:ext cx="8194675" cy="3048000"/>
          </a:xfrm>
        </p:spPr>
        <p:txBody>
          <a:bodyPr>
            <a:noAutofit/>
          </a:bodyPr>
          <a:lstStyle/>
          <a:p>
            <a:pPr marL="461963" indent="-461963">
              <a:spcBef>
                <a:spcPts val="1800"/>
              </a:spcBef>
              <a:defRPr/>
            </a:pPr>
            <a:r>
              <a:rPr lang="en-US" altLang="en-US" sz="2800" dirty="0">
                <a:latin typeface="+mn-lt"/>
              </a:rPr>
              <a:t>ICAB members can provide input to Protocol Teams as part of protocol document reviews</a:t>
            </a:r>
          </a:p>
          <a:p>
            <a:pPr marL="461963" indent="-461963">
              <a:spcBef>
                <a:spcPts val="1800"/>
              </a:spcBef>
              <a:defRPr/>
            </a:pPr>
            <a:r>
              <a:rPr lang="en-US" altLang="en-US" sz="2800" dirty="0">
                <a:latin typeface="+mn-lt"/>
              </a:rPr>
              <a:t>ICAB and local CAB members can provide input to study site staff as part of development of site-specific forms</a:t>
            </a:r>
            <a:endParaRPr lang="en-US" altLang="en-US" sz="2400" dirty="0">
              <a:latin typeface="+mn-lt"/>
            </a:endParaRPr>
          </a:p>
        </p:txBody>
      </p:sp>
      <p:pic>
        <p:nvPicPr>
          <p:cNvPr id="115718" name="Picture 6" descr="Image result for you can help">
            <a:extLst>
              <a:ext uri="{FF2B5EF4-FFF2-40B4-BE49-F238E27FC236}">
                <a16:creationId xmlns:a16="http://schemas.microsoft.com/office/drawing/2014/main"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5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b="1" dirty="0"/>
              <a:t>Terminology</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en-US" altLang="en-US" sz="2800" b="1" i="1" dirty="0">
                <a:latin typeface="+mn-lt"/>
              </a:rPr>
              <a:t>What is informed consent?</a:t>
            </a:r>
          </a:p>
          <a:p>
            <a:pPr marL="1828800" indent="-1828800">
              <a:spcBef>
                <a:spcPts val="1800"/>
              </a:spcBef>
              <a:defRPr/>
            </a:pPr>
            <a:endParaRPr lang="en-US" altLang="en-US" sz="2800" i="1" dirty="0">
              <a:latin typeface="+mn-l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8" name="Picture 6" descr="Image result for you can help">
            <a:extLst>
              <a:ext uri="{FF2B5EF4-FFF2-40B4-BE49-F238E27FC236}">
                <a16:creationId xmlns:a16="http://schemas.microsoft.com/office/drawing/2014/main"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DEE826B7-3D7B-4710-A84D-23049AA42CFA}"/>
              </a:ext>
            </a:extLst>
          </p:cNvPr>
          <p:cNvSpPr>
            <a:spLocks noGrp="1" noChangeArrowheads="1"/>
          </p:cNvSpPr>
          <p:nvPr>
            <p:ph type="title"/>
          </p:nvPr>
        </p:nvSpPr>
        <p:spPr>
          <a:xfrm>
            <a:off x="3505200" y="838200"/>
            <a:ext cx="4818920" cy="842682"/>
          </a:xfrm>
        </p:spPr>
        <p:txBody>
          <a:bodyPr/>
          <a:lstStyle/>
          <a:p>
            <a:pPr algn="ctr">
              <a:defRPr/>
            </a:pPr>
            <a:r>
              <a:rPr lang="en-US" sz="4000" b="1" dirty="0">
                <a:solidFill>
                  <a:srgbClr val="FFFF00"/>
                </a:solidFill>
              </a:rPr>
              <a:t>Let’s work </a:t>
            </a:r>
            <a:br>
              <a:rPr lang="en-US" sz="4000" b="1" dirty="0">
                <a:solidFill>
                  <a:srgbClr val="FFFF00"/>
                </a:solidFill>
              </a:rPr>
            </a:br>
            <a:r>
              <a:rPr lang="en-US" sz="4000" b="1" dirty="0">
                <a:solidFill>
                  <a:srgbClr val="FFFF00"/>
                </a:solidFill>
              </a:rPr>
              <a:t>together … </a:t>
            </a:r>
          </a:p>
        </p:txBody>
      </p:sp>
    </p:spTree>
    <p:extLst>
      <p:ext uri="{BB962C8B-B14F-4D97-AF65-F5344CB8AC3E}">
        <p14:creationId xmlns:p14="http://schemas.microsoft.com/office/powerpoint/2010/main" val="1757222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1952466" y="3276600"/>
            <a:ext cx="5661343" cy="3048000"/>
          </a:xfrm>
        </p:spPr>
        <p:txBody>
          <a:bodyPr>
            <a:noAutofit/>
          </a:bodyPr>
          <a:lstStyle/>
          <a:p>
            <a:pPr marL="461963" indent="-461963">
              <a:spcBef>
                <a:spcPts val="1800"/>
              </a:spcBef>
              <a:defRPr/>
            </a:pPr>
            <a:r>
              <a:rPr lang="en-US" altLang="en-US" sz="3200" b="1" dirty="0">
                <a:latin typeface="+mn-lt"/>
              </a:rPr>
              <a:t>Refer to handout with IMPAACT 2019 study schema on pages 1-2</a:t>
            </a:r>
          </a:p>
          <a:p>
            <a:pPr marL="461963" indent="-461963">
              <a:spcBef>
                <a:spcPts val="1800"/>
              </a:spcBef>
              <a:defRPr/>
            </a:pPr>
            <a:endParaRPr lang="en-US" altLang="en-US" sz="2800" b="1" dirty="0">
              <a:latin typeface="+mn-lt"/>
            </a:endParaRPr>
          </a:p>
        </p:txBody>
      </p:sp>
      <p:pic>
        <p:nvPicPr>
          <p:cNvPr id="115718" name="Picture 6" descr="Image result for you can help">
            <a:extLst>
              <a:ext uri="{FF2B5EF4-FFF2-40B4-BE49-F238E27FC236}">
                <a16:creationId xmlns:a16="http://schemas.microsoft.com/office/drawing/2014/main"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DEE826B7-3D7B-4710-A84D-23049AA42CFA}"/>
              </a:ext>
            </a:extLst>
          </p:cNvPr>
          <p:cNvSpPr>
            <a:spLocks noGrp="1" noChangeArrowheads="1"/>
          </p:cNvSpPr>
          <p:nvPr>
            <p:ph type="title"/>
          </p:nvPr>
        </p:nvSpPr>
        <p:spPr>
          <a:xfrm>
            <a:off x="3505200" y="838200"/>
            <a:ext cx="4818920" cy="842682"/>
          </a:xfrm>
        </p:spPr>
        <p:txBody>
          <a:bodyPr/>
          <a:lstStyle/>
          <a:p>
            <a:pPr algn="ctr">
              <a:defRPr/>
            </a:pPr>
            <a:r>
              <a:rPr lang="en-US" sz="4000" b="1" dirty="0">
                <a:solidFill>
                  <a:srgbClr val="FFFF00"/>
                </a:solidFill>
              </a:rPr>
              <a:t>Let’s work </a:t>
            </a:r>
            <a:br>
              <a:rPr lang="en-US" sz="4000" b="1" dirty="0">
                <a:solidFill>
                  <a:srgbClr val="FFFF00"/>
                </a:solidFill>
              </a:rPr>
            </a:br>
            <a:r>
              <a:rPr lang="en-US" sz="4000" b="1" dirty="0">
                <a:solidFill>
                  <a:srgbClr val="FFFF00"/>
                </a:solidFill>
              </a:rPr>
              <a:t>together … </a:t>
            </a:r>
          </a:p>
        </p:txBody>
      </p:sp>
    </p:spTree>
    <p:extLst>
      <p:ext uri="{BB962C8B-B14F-4D97-AF65-F5344CB8AC3E}">
        <p14:creationId xmlns:p14="http://schemas.microsoft.com/office/powerpoint/2010/main" val="3427085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IMPAACT 2019</a:t>
            </a:r>
            <a:endParaRPr lang="en-US" sz="40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752600"/>
            <a:ext cx="8194675" cy="4648200"/>
          </a:xfrm>
        </p:spPr>
        <p:txBody>
          <a:bodyPr>
            <a:noAutofit/>
          </a:bodyPr>
          <a:lstStyle/>
          <a:p>
            <a:pPr marL="461963" indent="-461963">
              <a:spcBef>
                <a:spcPts val="1800"/>
              </a:spcBef>
              <a:defRPr/>
            </a:pPr>
            <a:r>
              <a:rPr lang="en-US" altLang="en-US" sz="2400" dirty="0">
                <a:latin typeface="+mn-lt"/>
              </a:rPr>
              <a:t>This study is testing fixed dose combination ABC/DTG/3TC tablets in children less than 12 years of age</a:t>
            </a:r>
          </a:p>
          <a:p>
            <a:pPr marL="862019" lvl="1" indent="-461963">
              <a:spcBef>
                <a:spcPts val="1500"/>
              </a:spcBef>
              <a:defRPr/>
            </a:pPr>
            <a:r>
              <a:rPr lang="en-US" altLang="en-US" sz="2000" dirty="0">
                <a:latin typeface="+mn-lt"/>
              </a:rPr>
              <a:t>Children who weigh 25 kg or more will take solid formulation </a:t>
            </a:r>
            <a:r>
              <a:rPr lang="en-US" altLang="en-US" sz="2000" dirty="0" err="1">
                <a:latin typeface="+mn-lt"/>
              </a:rPr>
              <a:t>Triumeq</a:t>
            </a:r>
            <a:r>
              <a:rPr lang="en-US" altLang="en-US" sz="2000" dirty="0">
                <a:latin typeface="+mn-lt"/>
              </a:rPr>
              <a:t> tablets </a:t>
            </a:r>
            <a:r>
              <a:rPr lang="en-US" altLang="en-US" sz="2000" i="1" dirty="0">
                <a:solidFill>
                  <a:schemeClr val="tx1">
                    <a:lumMod val="75000"/>
                  </a:schemeClr>
                </a:solidFill>
                <a:latin typeface="+mn-lt"/>
              </a:rPr>
              <a:t>(approved in the US for adults and children who weigh at least 40 kg)</a:t>
            </a:r>
          </a:p>
          <a:p>
            <a:pPr marL="862019" lvl="1" indent="-461963">
              <a:spcBef>
                <a:spcPts val="900"/>
              </a:spcBef>
              <a:defRPr/>
            </a:pPr>
            <a:r>
              <a:rPr lang="en-US" altLang="en-US" sz="2000" dirty="0">
                <a:latin typeface="+mn-lt"/>
              </a:rPr>
              <a:t>Children who weigh less than 25 kg will take dispersible tablets</a:t>
            </a:r>
          </a:p>
          <a:p>
            <a:pPr marL="461963" indent="-461963">
              <a:spcBef>
                <a:spcPts val="1800"/>
              </a:spcBef>
              <a:defRPr/>
            </a:pPr>
            <a:r>
              <a:rPr lang="en-US" altLang="en-US" sz="2400" dirty="0">
                <a:latin typeface="+mn-lt"/>
              </a:rPr>
              <a:t>The three drugs in the combined tablets have each been tested for children in prior studies;      this is the first study of the combined tablets in younger children</a:t>
            </a:r>
            <a:endParaRPr lang="en-US" altLang="en-US" dirty="0">
              <a:latin typeface="+mn-lt"/>
            </a:endParaRPr>
          </a:p>
        </p:txBody>
      </p:sp>
    </p:spTree>
    <p:extLst>
      <p:ext uri="{BB962C8B-B14F-4D97-AF65-F5344CB8AC3E}">
        <p14:creationId xmlns:p14="http://schemas.microsoft.com/office/powerpoint/2010/main" val="3909233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8" name="Picture 6" descr="Image result for you can help">
            <a:extLst>
              <a:ext uri="{FF2B5EF4-FFF2-40B4-BE49-F238E27FC236}">
                <a16:creationId xmlns:a16="http://schemas.microsoft.com/office/drawing/2014/main"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C43E394-176A-44E3-9C0D-A10A5A8B3488}"/>
              </a:ext>
            </a:extLst>
          </p:cNvPr>
          <p:cNvSpPr>
            <a:spLocks noGrp="1" noChangeArrowheads="1"/>
          </p:cNvSpPr>
          <p:nvPr>
            <p:ph idx="1"/>
          </p:nvPr>
        </p:nvSpPr>
        <p:spPr>
          <a:xfrm>
            <a:off x="568325" y="2895600"/>
            <a:ext cx="8194675" cy="3733800"/>
          </a:xfrm>
        </p:spPr>
        <p:txBody>
          <a:bodyPr>
            <a:noAutofit/>
          </a:bodyPr>
          <a:lstStyle/>
          <a:p>
            <a:pPr marL="461963" indent="-461963">
              <a:spcBef>
                <a:spcPts val="1800"/>
              </a:spcBef>
              <a:defRPr/>
            </a:pPr>
            <a:r>
              <a:rPr lang="en-US" altLang="en-US" sz="2800" dirty="0">
                <a:latin typeface="+mn-lt"/>
              </a:rPr>
              <a:t>Think about a parent whose child might take part in this study, how would you explain the purpose of the study in the informed consent form?</a:t>
            </a:r>
          </a:p>
          <a:p>
            <a:pPr marL="461963" indent="-461963">
              <a:spcBef>
                <a:spcPts val="1800"/>
              </a:spcBef>
              <a:defRPr/>
            </a:pPr>
            <a:r>
              <a:rPr lang="en-US" altLang="en-US" sz="2800" dirty="0">
                <a:latin typeface="+mn-lt"/>
              </a:rPr>
              <a:t>Write down some of the terms and sentences you would use … </a:t>
            </a:r>
          </a:p>
        </p:txBody>
      </p:sp>
      <p:sp>
        <p:nvSpPr>
          <p:cNvPr id="7" name="Rectangle 2">
            <a:extLst>
              <a:ext uri="{FF2B5EF4-FFF2-40B4-BE49-F238E27FC236}">
                <a16:creationId xmlns:a16="http://schemas.microsoft.com/office/drawing/2014/main" id="{1C0FA4BE-BAAF-4A81-A776-BC5AEB810F13}"/>
              </a:ext>
            </a:extLst>
          </p:cNvPr>
          <p:cNvSpPr>
            <a:spLocks noGrp="1" noChangeArrowheads="1"/>
          </p:cNvSpPr>
          <p:nvPr>
            <p:ph type="title"/>
          </p:nvPr>
        </p:nvSpPr>
        <p:spPr>
          <a:xfrm>
            <a:off x="3505200" y="838200"/>
            <a:ext cx="4818920" cy="1704975"/>
          </a:xfrm>
        </p:spPr>
        <p:txBody>
          <a:bodyPr anchor="b"/>
          <a:lstStyle/>
          <a:p>
            <a:pPr algn="ctr">
              <a:defRPr/>
            </a:pPr>
            <a:r>
              <a:rPr lang="en-US" sz="2400" b="1" dirty="0">
                <a:solidFill>
                  <a:srgbClr val="FFFF00"/>
                </a:solidFill>
              </a:rPr>
              <a:t>The regulations require informed consent forms to include an explanation of the purposes of the research </a:t>
            </a:r>
          </a:p>
        </p:txBody>
      </p:sp>
    </p:spTree>
    <p:extLst>
      <p:ext uri="{BB962C8B-B14F-4D97-AF65-F5344CB8AC3E}">
        <p14:creationId xmlns:p14="http://schemas.microsoft.com/office/powerpoint/2010/main" val="3432000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8" name="Picture 6" descr="Image result for you can help">
            <a:extLst>
              <a:ext uri="{FF2B5EF4-FFF2-40B4-BE49-F238E27FC236}">
                <a16:creationId xmlns:a16="http://schemas.microsoft.com/office/drawing/2014/main"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C43E394-176A-44E3-9C0D-A10A5A8B3488}"/>
              </a:ext>
            </a:extLst>
          </p:cNvPr>
          <p:cNvSpPr>
            <a:spLocks noGrp="1" noChangeArrowheads="1"/>
          </p:cNvSpPr>
          <p:nvPr>
            <p:ph idx="1"/>
          </p:nvPr>
        </p:nvSpPr>
        <p:spPr>
          <a:xfrm>
            <a:off x="568325" y="2895600"/>
            <a:ext cx="8194675" cy="3733800"/>
          </a:xfrm>
        </p:spPr>
        <p:txBody>
          <a:bodyPr>
            <a:noAutofit/>
          </a:bodyPr>
          <a:lstStyle/>
          <a:p>
            <a:pPr marL="461963" indent="-461963">
              <a:spcBef>
                <a:spcPts val="1800"/>
              </a:spcBef>
              <a:defRPr/>
            </a:pPr>
            <a:r>
              <a:rPr lang="en-US" altLang="en-US" sz="2800" dirty="0">
                <a:latin typeface="+mn-lt"/>
              </a:rPr>
              <a:t>Now think about a 9 year old child who might take part in this study</a:t>
            </a:r>
          </a:p>
          <a:p>
            <a:pPr marL="461963" indent="-461963">
              <a:spcBef>
                <a:spcPts val="1800"/>
              </a:spcBef>
              <a:defRPr/>
            </a:pPr>
            <a:r>
              <a:rPr lang="en-US" altLang="en-US" sz="2800" dirty="0">
                <a:latin typeface="+mn-lt"/>
              </a:rPr>
              <a:t>How would you explain the purpose of the study in the assent form?</a:t>
            </a:r>
          </a:p>
          <a:p>
            <a:pPr marL="461963" indent="-461963">
              <a:spcBef>
                <a:spcPts val="1800"/>
              </a:spcBef>
              <a:defRPr/>
            </a:pPr>
            <a:r>
              <a:rPr lang="en-US" altLang="en-US" sz="2800" dirty="0">
                <a:latin typeface="+mn-lt"/>
              </a:rPr>
              <a:t>Write down some of the terms and sentences you would use … </a:t>
            </a:r>
          </a:p>
        </p:txBody>
      </p:sp>
    </p:spTree>
    <p:extLst>
      <p:ext uri="{BB962C8B-B14F-4D97-AF65-F5344CB8AC3E}">
        <p14:creationId xmlns:p14="http://schemas.microsoft.com/office/powerpoint/2010/main" val="3106302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sz="4000" b="1" dirty="0"/>
              <a:t>IMPAACT 2019</a:t>
            </a:r>
            <a:endParaRPr lang="en-US" sz="4000" b="1" dirty="0">
              <a:solidFill>
                <a:schemeClr val="bg2">
                  <a:lumMod val="60000"/>
                  <a:lumOff val="40000"/>
                </a:schemeClr>
              </a:solidFill>
            </a:endParaRP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752600"/>
            <a:ext cx="8194675" cy="4648200"/>
          </a:xfrm>
        </p:spPr>
        <p:txBody>
          <a:bodyPr>
            <a:noAutofit/>
          </a:bodyPr>
          <a:lstStyle/>
          <a:p>
            <a:pPr marL="461963" indent="-461963">
              <a:spcBef>
                <a:spcPts val="1800"/>
              </a:spcBef>
              <a:defRPr/>
            </a:pPr>
            <a:r>
              <a:rPr lang="en-US" altLang="en-US" sz="2400" dirty="0">
                <a:latin typeface="+mn-lt"/>
              </a:rPr>
              <a:t>Some children in this study will have intensive PK evaluations at the Week 1 study visit</a:t>
            </a:r>
          </a:p>
          <a:p>
            <a:pPr marL="862019" lvl="1" indent="-461963">
              <a:spcBef>
                <a:spcPts val="1800"/>
              </a:spcBef>
              <a:defRPr/>
            </a:pPr>
            <a:r>
              <a:rPr lang="en-US" altLang="en-US" sz="2200" dirty="0">
                <a:latin typeface="+mn-lt"/>
              </a:rPr>
              <a:t>The Week 1 study visit is described on pages 5-7 of the handout </a:t>
            </a:r>
          </a:p>
          <a:p>
            <a:pPr marL="862019" lvl="1" indent="-461963">
              <a:spcBef>
                <a:spcPts val="1800"/>
              </a:spcBef>
              <a:defRPr/>
            </a:pPr>
            <a:r>
              <a:rPr lang="en-US" altLang="en-US" sz="2200" dirty="0">
                <a:latin typeface="+mn-lt"/>
              </a:rPr>
              <a:t>Children who have intensive PK evaluations will take their ABC/DTG/3TC tablets at the study site and then have blood drawn 8 times over the next 24 hours</a:t>
            </a:r>
          </a:p>
          <a:p>
            <a:pPr marL="862019" lvl="1" indent="-461963">
              <a:spcBef>
                <a:spcPts val="1800"/>
              </a:spcBef>
              <a:defRPr/>
            </a:pPr>
            <a:r>
              <a:rPr lang="en-US" altLang="en-US" sz="2200" dirty="0">
                <a:latin typeface="+mn-lt"/>
              </a:rPr>
              <a:t>These children will also have “directly observed dosing” on each day leading up to the Week 1 study visit (see page 4 of the handout)</a:t>
            </a:r>
          </a:p>
          <a:p>
            <a:pPr marL="461963" indent="-461963">
              <a:spcBef>
                <a:spcPts val="1800"/>
              </a:spcBef>
              <a:defRPr/>
            </a:pPr>
            <a:endParaRPr lang="en-US" altLang="en-US" sz="2400" dirty="0">
              <a:latin typeface="+mn-lt"/>
            </a:endParaRPr>
          </a:p>
        </p:txBody>
      </p:sp>
    </p:spTree>
    <p:extLst>
      <p:ext uri="{BB962C8B-B14F-4D97-AF65-F5344CB8AC3E}">
        <p14:creationId xmlns:p14="http://schemas.microsoft.com/office/powerpoint/2010/main" val="17432932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8" name="Picture 6" descr="Image result for you can help">
            <a:extLst>
              <a:ext uri="{FF2B5EF4-FFF2-40B4-BE49-F238E27FC236}">
                <a16:creationId xmlns:a16="http://schemas.microsoft.com/office/drawing/2014/main"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C43E394-176A-44E3-9C0D-A10A5A8B3488}"/>
              </a:ext>
            </a:extLst>
          </p:cNvPr>
          <p:cNvSpPr>
            <a:spLocks noGrp="1" noChangeArrowheads="1"/>
          </p:cNvSpPr>
          <p:nvPr>
            <p:ph idx="1"/>
          </p:nvPr>
        </p:nvSpPr>
        <p:spPr>
          <a:xfrm>
            <a:off x="568325" y="2895600"/>
            <a:ext cx="8194675" cy="3733800"/>
          </a:xfrm>
        </p:spPr>
        <p:txBody>
          <a:bodyPr>
            <a:noAutofit/>
          </a:bodyPr>
          <a:lstStyle/>
          <a:p>
            <a:pPr marL="461963" indent="-461963">
              <a:spcBef>
                <a:spcPts val="1800"/>
              </a:spcBef>
              <a:defRPr/>
            </a:pPr>
            <a:r>
              <a:rPr lang="en-US" altLang="en-US" sz="2800" dirty="0">
                <a:latin typeface="+mn-lt"/>
              </a:rPr>
              <a:t>Let us consider the informed consent form: see page 8 of the handout</a:t>
            </a:r>
          </a:p>
          <a:p>
            <a:pPr marL="461963" indent="-461963">
              <a:spcBef>
                <a:spcPts val="1800"/>
              </a:spcBef>
              <a:defRPr/>
            </a:pPr>
            <a:r>
              <a:rPr lang="en-US" altLang="en-US" sz="2800" dirty="0"/>
              <a:t>What are your thoughts on this wording?</a:t>
            </a:r>
          </a:p>
          <a:p>
            <a:pPr marL="461963" indent="-461963">
              <a:spcBef>
                <a:spcPts val="1800"/>
              </a:spcBef>
              <a:defRPr/>
            </a:pPr>
            <a:r>
              <a:rPr lang="en-US" altLang="en-US" sz="2800" dirty="0"/>
              <a:t>What are your suggestions for improvement?</a:t>
            </a:r>
          </a:p>
        </p:txBody>
      </p:sp>
      <p:sp>
        <p:nvSpPr>
          <p:cNvPr id="7" name="Rectangle 2">
            <a:extLst>
              <a:ext uri="{FF2B5EF4-FFF2-40B4-BE49-F238E27FC236}">
                <a16:creationId xmlns:a16="http://schemas.microsoft.com/office/drawing/2014/main" id="{1C0FA4BE-BAAF-4A81-A776-BC5AEB810F13}"/>
              </a:ext>
            </a:extLst>
          </p:cNvPr>
          <p:cNvSpPr>
            <a:spLocks noGrp="1" noChangeArrowheads="1"/>
          </p:cNvSpPr>
          <p:nvPr>
            <p:ph type="title"/>
          </p:nvPr>
        </p:nvSpPr>
        <p:spPr>
          <a:xfrm>
            <a:off x="3505200" y="838200"/>
            <a:ext cx="4818920" cy="1704975"/>
          </a:xfrm>
        </p:spPr>
        <p:txBody>
          <a:bodyPr anchor="b"/>
          <a:lstStyle/>
          <a:p>
            <a:pPr algn="ctr">
              <a:defRPr/>
            </a:pPr>
            <a:r>
              <a:rPr lang="en-US" sz="2400" b="1" dirty="0">
                <a:solidFill>
                  <a:srgbClr val="FFFF00"/>
                </a:solidFill>
              </a:rPr>
              <a:t>The regulations require informed consent forms to include a description of the procedures to be followed</a:t>
            </a:r>
          </a:p>
        </p:txBody>
      </p:sp>
    </p:spTree>
    <p:extLst>
      <p:ext uri="{BB962C8B-B14F-4D97-AF65-F5344CB8AC3E}">
        <p14:creationId xmlns:p14="http://schemas.microsoft.com/office/powerpoint/2010/main" val="32747408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8" name="Picture 6" descr="Image result for you can help">
            <a:extLst>
              <a:ext uri="{FF2B5EF4-FFF2-40B4-BE49-F238E27FC236}">
                <a16:creationId xmlns:a16="http://schemas.microsoft.com/office/drawing/2014/main" id="{D6ACD510-8AF3-4582-AFEB-3500E683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81000"/>
            <a:ext cx="2857500" cy="2162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C43E394-176A-44E3-9C0D-A10A5A8B3488}"/>
              </a:ext>
            </a:extLst>
          </p:cNvPr>
          <p:cNvSpPr>
            <a:spLocks noGrp="1" noChangeArrowheads="1"/>
          </p:cNvSpPr>
          <p:nvPr>
            <p:ph idx="1"/>
          </p:nvPr>
        </p:nvSpPr>
        <p:spPr>
          <a:xfrm>
            <a:off x="568325" y="2895600"/>
            <a:ext cx="8194675" cy="3733800"/>
          </a:xfrm>
        </p:spPr>
        <p:txBody>
          <a:bodyPr>
            <a:noAutofit/>
          </a:bodyPr>
          <a:lstStyle/>
          <a:p>
            <a:pPr marL="461963" indent="-461963">
              <a:spcBef>
                <a:spcPts val="1800"/>
              </a:spcBef>
              <a:defRPr/>
            </a:pPr>
            <a:r>
              <a:rPr lang="en-US" altLang="en-US" sz="2800" dirty="0">
                <a:latin typeface="+mn-lt"/>
              </a:rPr>
              <a:t>Let us now consider the assent form: see page 9 of the handout</a:t>
            </a:r>
          </a:p>
          <a:p>
            <a:pPr marL="461963" indent="-461963">
              <a:spcBef>
                <a:spcPts val="1800"/>
              </a:spcBef>
              <a:defRPr/>
            </a:pPr>
            <a:r>
              <a:rPr lang="en-US" altLang="en-US" sz="2800" dirty="0">
                <a:latin typeface="+mn-lt"/>
              </a:rPr>
              <a:t>What are your thoughts on this wording?</a:t>
            </a:r>
          </a:p>
          <a:p>
            <a:pPr marL="461963" indent="-461963">
              <a:spcBef>
                <a:spcPts val="1800"/>
              </a:spcBef>
              <a:defRPr/>
            </a:pPr>
            <a:r>
              <a:rPr lang="en-US" altLang="en-US" sz="2800" dirty="0">
                <a:latin typeface="+mn-lt"/>
              </a:rPr>
              <a:t>What are your suggestions for improvement?</a:t>
            </a:r>
          </a:p>
        </p:txBody>
      </p:sp>
    </p:spTree>
    <p:extLst>
      <p:ext uri="{BB962C8B-B14F-4D97-AF65-F5344CB8AC3E}">
        <p14:creationId xmlns:p14="http://schemas.microsoft.com/office/powerpoint/2010/main" val="406873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793220" y="1138518"/>
            <a:ext cx="7055380" cy="842682"/>
          </a:xfrm>
        </p:spPr>
        <p:txBody>
          <a:bodyPr/>
          <a:lstStyle/>
          <a:p>
            <a:pPr>
              <a:defRPr/>
            </a:pPr>
            <a:r>
              <a:rPr lang="en-US" b="1" dirty="0"/>
              <a:t>What are your questions?</a:t>
            </a:r>
          </a:p>
        </p:txBody>
      </p:sp>
      <p:pic>
        <p:nvPicPr>
          <p:cNvPr id="1026" name="Picture 2" descr="hands-raised-questions">
            <a:extLst>
              <a:ext uri="{FF2B5EF4-FFF2-40B4-BE49-F238E27FC236}">
                <a16:creationId xmlns:a16="http://schemas.microsoft.com/office/drawing/2014/main" id="{2A6B898C-8F9C-43F8-ABFB-DBEC6F7B3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220" y="2153103"/>
            <a:ext cx="7557025" cy="377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3031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457200"/>
            <a:ext cx="7055380" cy="842682"/>
          </a:xfrm>
        </p:spPr>
        <p:txBody>
          <a:bodyPr/>
          <a:lstStyle/>
          <a:p>
            <a:pPr>
              <a:defRPr/>
            </a:pPr>
            <a:r>
              <a:rPr lang="en-US" b="1" dirty="0"/>
              <a:t>Resources</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371600"/>
            <a:ext cx="8499475" cy="5124450"/>
          </a:xfrm>
        </p:spPr>
        <p:txBody>
          <a:bodyPr>
            <a:normAutofit/>
          </a:bodyPr>
          <a:lstStyle/>
          <a:p>
            <a:pPr marL="341313" indent="-341313">
              <a:spcBef>
                <a:spcPts val="600"/>
              </a:spcBef>
              <a:defRPr/>
            </a:pPr>
            <a:r>
              <a:rPr lang="en-US" altLang="en-US" sz="1800" b="1" dirty="0">
                <a:latin typeface="+mn-lt"/>
              </a:rPr>
              <a:t>US Code of Federal Regulations</a:t>
            </a:r>
          </a:p>
          <a:p>
            <a:pPr marL="682625" lvl="1" indent="-282575">
              <a:spcBef>
                <a:spcPts val="600"/>
              </a:spcBef>
              <a:defRPr/>
            </a:pPr>
            <a:r>
              <a:rPr lang="en-US" altLang="en-US" dirty="0">
                <a:latin typeface="+mn-lt"/>
              </a:rPr>
              <a:t>45 CRF 46, Protection of Human Subjects </a:t>
            </a:r>
          </a:p>
          <a:p>
            <a:pPr marL="682625" lvl="1" indent="-282575">
              <a:spcBef>
                <a:spcPts val="600"/>
              </a:spcBef>
              <a:defRPr/>
            </a:pPr>
            <a:r>
              <a:rPr lang="en-US" altLang="en-US" dirty="0">
                <a:latin typeface="+mn-lt"/>
              </a:rPr>
              <a:t>21 CFR 50, Protection of Human Subjects</a:t>
            </a:r>
          </a:p>
          <a:p>
            <a:pPr marL="682625" lvl="1" indent="-282575">
              <a:spcBef>
                <a:spcPts val="600"/>
              </a:spcBef>
              <a:defRPr/>
            </a:pPr>
            <a:r>
              <a:rPr lang="en-US" altLang="en-US" b="1" dirty="0">
                <a:solidFill>
                  <a:schemeClr val="bg2">
                    <a:lumMod val="60000"/>
                    <a:lumOff val="40000"/>
                  </a:schemeClr>
                </a:solidFill>
              </a:rPr>
              <a:t>https://www.ecfr.gov/</a:t>
            </a:r>
          </a:p>
          <a:p>
            <a:pPr marL="341313" indent="-341313">
              <a:spcBef>
                <a:spcPts val="1500"/>
              </a:spcBef>
              <a:defRPr/>
            </a:pPr>
            <a:r>
              <a:rPr lang="en-US" altLang="en-US" sz="1800" b="1" dirty="0">
                <a:latin typeface="+mn-lt"/>
              </a:rPr>
              <a:t>US Office for Human Research Protections</a:t>
            </a:r>
          </a:p>
          <a:p>
            <a:pPr marL="682625" lvl="1" indent="-282575">
              <a:spcBef>
                <a:spcPts val="600"/>
              </a:spcBef>
              <a:defRPr/>
            </a:pPr>
            <a:r>
              <a:rPr lang="en-US" altLang="en-US" b="1" dirty="0">
                <a:solidFill>
                  <a:schemeClr val="bg2">
                    <a:lumMod val="60000"/>
                    <a:lumOff val="40000"/>
                  </a:schemeClr>
                </a:solidFill>
                <a:latin typeface="+mn-lt"/>
              </a:rPr>
              <a:t>https://www.hhs.gov/ohrp/</a:t>
            </a:r>
          </a:p>
          <a:p>
            <a:pPr marL="341313" indent="-341313">
              <a:spcBef>
                <a:spcPts val="1500"/>
              </a:spcBef>
              <a:defRPr/>
            </a:pPr>
            <a:r>
              <a:rPr lang="en-US" altLang="en-US" sz="1800" b="1" dirty="0">
                <a:latin typeface="+mn-lt"/>
              </a:rPr>
              <a:t>International Conference on </a:t>
            </a:r>
            <a:r>
              <a:rPr lang="en-US" altLang="en-US" sz="1800" b="1" dirty="0" err="1">
                <a:latin typeface="+mn-lt"/>
              </a:rPr>
              <a:t>Harmonisation</a:t>
            </a:r>
            <a:r>
              <a:rPr lang="en-US" altLang="en-US" sz="1800" b="1" dirty="0">
                <a:latin typeface="+mn-lt"/>
              </a:rPr>
              <a:t> Good Clinical Practice Guideline </a:t>
            </a:r>
          </a:p>
          <a:p>
            <a:pPr marL="682625" lvl="1" indent="-282575">
              <a:spcBef>
                <a:spcPts val="600"/>
              </a:spcBef>
              <a:defRPr/>
            </a:pPr>
            <a:r>
              <a:rPr lang="en-US" altLang="en-US" dirty="0">
                <a:latin typeface="+mn-lt"/>
              </a:rPr>
              <a:t>Step 4.8, Informed Consent of Trial Subjects</a:t>
            </a:r>
          </a:p>
          <a:p>
            <a:pPr marL="682625" lvl="1" indent="-282575">
              <a:spcBef>
                <a:spcPts val="600"/>
              </a:spcBef>
              <a:defRPr/>
            </a:pPr>
            <a:r>
              <a:rPr lang="en-US" altLang="en-US" b="1" dirty="0">
                <a:solidFill>
                  <a:schemeClr val="bg2">
                    <a:lumMod val="60000"/>
                    <a:lumOff val="40000"/>
                  </a:schemeClr>
                </a:solidFill>
                <a:latin typeface="+mn-lt"/>
              </a:rPr>
              <a:t>https://www.ich.org/</a:t>
            </a:r>
          </a:p>
          <a:p>
            <a:pPr marL="341313" indent="-341313">
              <a:spcBef>
                <a:spcPts val="1500"/>
              </a:spcBef>
              <a:defRPr/>
            </a:pPr>
            <a:r>
              <a:rPr lang="en-US" altLang="en-US" sz="1800" b="1" dirty="0" err="1">
                <a:latin typeface="+mn-lt"/>
              </a:rPr>
              <a:t>ClinRegs</a:t>
            </a:r>
            <a:endParaRPr lang="en-US" altLang="en-US" sz="1800" b="1" dirty="0">
              <a:latin typeface="+mn-lt"/>
            </a:endParaRPr>
          </a:p>
          <a:p>
            <a:pPr marL="741369" lvl="1" indent="-341313">
              <a:spcBef>
                <a:spcPts val="600"/>
              </a:spcBef>
              <a:defRPr/>
            </a:pPr>
            <a:r>
              <a:rPr lang="en-US" altLang="en-US" dirty="0">
                <a:latin typeface="+mn-lt"/>
              </a:rPr>
              <a:t>online database of country-specific clinical research regulatory information </a:t>
            </a:r>
          </a:p>
          <a:p>
            <a:pPr marL="741369" lvl="1" indent="-341313">
              <a:spcBef>
                <a:spcPts val="600"/>
              </a:spcBef>
              <a:defRPr/>
            </a:pPr>
            <a:r>
              <a:rPr lang="en-US" altLang="en-US" b="1" dirty="0">
                <a:solidFill>
                  <a:schemeClr val="bg2">
                    <a:lumMod val="60000"/>
                    <a:lumOff val="40000"/>
                  </a:schemeClr>
                </a:solidFill>
                <a:latin typeface="+mn-lt"/>
              </a:rPr>
              <a:t>https://clinregs.niaid.nih.gov/</a:t>
            </a:r>
          </a:p>
          <a:p>
            <a:pPr marL="1828800" indent="-1828800">
              <a:spcBef>
                <a:spcPts val="600"/>
              </a:spcBef>
              <a:defRPr/>
            </a:pPr>
            <a:endParaRPr lang="en-US" altLang="en-US" sz="1800" dirty="0">
              <a:latin typeface="+mn-lt"/>
            </a:endParaRPr>
          </a:p>
        </p:txBody>
      </p:sp>
    </p:spTree>
    <p:extLst>
      <p:ext uri="{BB962C8B-B14F-4D97-AF65-F5344CB8AC3E}">
        <p14:creationId xmlns:p14="http://schemas.microsoft.com/office/powerpoint/2010/main" val="3175726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b="1" dirty="0"/>
              <a:t>Informed Consent </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2990850"/>
          </a:xfrm>
        </p:spPr>
        <p:txBody>
          <a:bodyPr>
            <a:normAutofit/>
          </a:bodyPr>
          <a:lstStyle/>
          <a:p>
            <a:pPr marL="461963" indent="-461963">
              <a:spcBef>
                <a:spcPts val="1800"/>
              </a:spcBef>
              <a:defRPr/>
            </a:pPr>
            <a:r>
              <a:rPr lang="en-US" altLang="en-US" sz="2800" dirty="0">
                <a:latin typeface="+mn-lt"/>
              </a:rPr>
              <a:t>The </a:t>
            </a:r>
            <a:r>
              <a:rPr lang="en-US" altLang="en-US" sz="2800" b="1" dirty="0">
                <a:solidFill>
                  <a:schemeClr val="bg2">
                    <a:lumMod val="60000"/>
                    <a:lumOff val="40000"/>
                  </a:schemeClr>
                </a:solidFill>
                <a:latin typeface="+mn-lt"/>
              </a:rPr>
              <a:t>process</a:t>
            </a:r>
            <a:r>
              <a:rPr lang="en-US" altLang="en-US" sz="2800" dirty="0">
                <a:latin typeface="+mn-lt"/>
              </a:rPr>
              <a:t> by which a patient learns about and understands the purpose, benefits, and potential risks of a medical or surgical intervention, including clinical trials, and then agrees to receive the treatment or participate in the trial.</a:t>
            </a:r>
          </a:p>
          <a:p>
            <a:pPr marL="1828800" indent="-1828800">
              <a:spcBef>
                <a:spcPts val="1800"/>
              </a:spcBef>
              <a:defRPr/>
            </a:pPr>
            <a:endParaRPr lang="en-US" altLang="en-US" sz="2800" i="1" dirty="0">
              <a:latin typeface="+mn-lt"/>
            </a:endParaRPr>
          </a:p>
        </p:txBody>
      </p:sp>
      <p:sp>
        <p:nvSpPr>
          <p:cNvPr id="4" name="TextBox 3">
            <a:extLst>
              <a:ext uri="{FF2B5EF4-FFF2-40B4-BE49-F238E27FC236}">
                <a16:creationId xmlns:a16="http://schemas.microsoft.com/office/drawing/2014/main" id="{52004D6C-8903-4849-9029-042B01AA73BE}"/>
              </a:ext>
            </a:extLst>
          </p:cNvPr>
          <p:cNvSpPr txBox="1"/>
          <p:nvPr/>
        </p:nvSpPr>
        <p:spPr>
          <a:xfrm>
            <a:off x="6705600" y="6087266"/>
            <a:ext cx="2223768" cy="369332"/>
          </a:xfrm>
          <a:prstGeom prst="rect">
            <a:avLst/>
          </a:prstGeom>
          <a:noFill/>
        </p:spPr>
        <p:txBody>
          <a:bodyPr wrap="square" rtlCol="0">
            <a:spAutoFit/>
          </a:bodyPr>
          <a:lstStyle/>
          <a:p>
            <a:pPr algn="r"/>
            <a:r>
              <a:rPr lang="en-US" b="1" i="1" dirty="0">
                <a:solidFill>
                  <a:schemeClr val="bg2">
                    <a:lumMod val="60000"/>
                    <a:lumOff val="40000"/>
                  </a:schemeClr>
                </a:solidFill>
              </a:rPr>
              <a:t>medicinenet.com</a:t>
            </a:r>
          </a:p>
        </p:txBody>
      </p:sp>
    </p:spTree>
    <p:extLst>
      <p:ext uri="{BB962C8B-B14F-4D97-AF65-F5344CB8AC3E}">
        <p14:creationId xmlns:p14="http://schemas.microsoft.com/office/powerpoint/2010/main" val="34042171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hank you">
            <a:extLst>
              <a:ext uri="{FF2B5EF4-FFF2-40B4-BE49-F238E27FC236}">
                <a16:creationId xmlns:a16="http://schemas.microsoft.com/office/drawing/2014/main" id="{B4ED18AA-1EBB-4C8A-85BB-48D1F7F39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1071563"/>
            <a:ext cx="4714875"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69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b="1" dirty="0"/>
              <a:t>Informed Consent </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125116"/>
          </a:xfrm>
        </p:spPr>
        <p:txBody>
          <a:bodyPr>
            <a:normAutofit/>
          </a:bodyPr>
          <a:lstStyle/>
          <a:p>
            <a:pPr marL="461963" indent="-461963">
              <a:spcBef>
                <a:spcPts val="1800"/>
              </a:spcBef>
              <a:defRPr/>
            </a:pPr>
            <a:r>
              <a:rPr lang="en-US" altLang="en-US" sz="2800" dirty="0">
                <a:latin typeface="+mn-lt"/>
              </a:rPr>
              <a:t>A voluntary agreement to participate in research. It is not merely a form that is signed but is a </a:t>
            </a:r>
            <a:r>
              <a:rPr lang="en-US" altLang="en-US" sz="2800" b="1" dirty="0">
                <a:solidFill>
                  <a:schemeClr val="bg2">
                    <a:lumMod val="60000"/>
                    <a:lumOff val="40000"/>
                  </a:schemeClr>
                </a:solidFill>
              </a:rPr>
              <a:t>process</a:t>
            </a:r>
            <a:r>
              <a:rPr lang="en-US" altLang="en-US" sz="2800" dirty="0">
                <a:latin typeface="+mn-lt"/>
              </a:rPr>
              <a:t> in which the participant has an understanding of the research and its risks. </a:t>
            </a:r>
            <a:endParaRPr lang="en-US" altLang="en-US" sz="2800" i="1" dirty="0">
              <a:latin typeface="+mn-lt"/>
            </a:endParaRPr>
          </a:p>
        </p:txBody>
      </p:sp>
      <p:sp>
        <p:nvSpPr>
          <p:cNvPr id="4" name="TextBox 3">
            <a:extLst>
              <a:ext uri="{FF2B5EF4-FFF2-40B4-BE49-F238E27FC236}">
                <a16:creationId xmlns:a16="http://schemas.microsoft.com/office/drawing/2014/main" id="{52004D6C-8903-4849-9029-042B01AA73BE}"/>
              </a:ext>
            </a:extLst>
          </p:cNvPr>
          <p:cNvSpPr txBox="1"/>
          <p:nvPr/>
        </p:nvSpPr>
        <p:spPr>
          <a:xfrm>
            <a:off x="3200400" y="6087266"/>
            <a:ext cx="5728968" cy="646331"/>
          </a:xfrm>
          <a:prstGeom prst="rect">
            <a:avLst/>
          </a:prstGeom>
          <a:noFill/>
        </p:spPr>
        <p:txBody>
          <a:bodyPr wrap="square" rtlCol="0">
            <a:spAutoFit/>
          </a:bodyPr>
          <a:lstStyle/>
          <a:p>
            <a:pPr algn="r"/>
            <a:r>
              <a:rPr lang="en-US" b="1" i="1" dirty="0">
                <a:solidFill>
                  <a:schemeClr val="bg2">
                    <a:lumMod val="60000"/>
                    <a:lumOff val="40000"/>
                  </a:schemeClr>
                </a:solidFill>
              </a:rPr>
              <a:t>USC Office for the Protection of Research Subjects</a:t>
            </a:r>
          </a:p>
          <a:p>
            <a:pPr algn="r"/>
            <a:r>
              <a:rPr lang="en-US" b="1" i="1" dirty="0">
                <a:solidFill>
                  <a:schemeClr val="bg2">
                    <a:lumMod val="60000"/>
                    <a:lumOff val="40000"/>
                  </a:schemeClr>
                </a:solidFill>
              </a:rPr>
              <a:t>https://oprs.usc.edu/</a:t>
            </a:r>
          </a:p>
        </p:txBody>
      </p:sp>
    </p:spTree>
    <p:extLst>
      <p:ext uri="{BB962C8B-B14F-4D97-AF65-F5344CB8AC3E}">
        <p14:creationId xmlns:p14="http://schemas.microsoft.com/office/powerpoint/2010/main" val="264410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b="1" dirty="0"/>
              <a:t>Informed Consent </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en-US" altLang="en-US" sz="2800" b="1" i="1" dirty="0">
                <a:latin typeface="+mn-lt"/>
              </a:rPr>
              <a:t>Why must informed consent be obtained?</a:t>
            </a:r>
          </a:p>
          <a:p>
            <a:pPr marL="461963" indent="-461963">
              <a:spcBef>
                <a:spcPts val="1800"/>
              </a:spcBef>
              <a:defRPr/>
            </a:pPr>
            <a:endParaRPr lang="en-US" altLang="en-US" sz="2800" dirty="0">
              <a:latin typeface="+mn-lt"/>
            </a:endParaRPr>
          </a:p>
          <a:p>
            <a:pPr marL="1828800" indent="-1828800">
              <a:spcBef>
                <a:spcPts val="1800"/>
              </a:spcBef>
              <a:defRPr/>
            </a:pPr>
            <a:endParaRPr lang="en-US" altLang="en-US" sz="2800" i="1" dirty="0">
              <a:latin typeface="+mn-lt"/>
            </a:endParaRPr>
          </a:p>
        </p:txBody>
      </p:sp>
    </p:spTree>
    <p:extLst>
      <p:ext uri="{BB962C8B-B14F-4D97-AF65-F5344CB8AC3E}">
        <p14:creationId xmlns:p14="http://schemas.microsoft.com/office/powerpoint/2010/main" val="1227628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D5A6D5B-F711-4A39-B0D2-799387E5BA21}"/>
              </a:ext>
            </a:extLst>
          </p:cNvPr>
          <p:cNvSpPr>
            <a:spLocks noGrp="1" noChangeArrowheads="1"/>
          </p:cNvSpPr>
          <p:nvPr>
            <p:ph type="title"/>
          </p:nvPr>
        </p:nvSpPr>
        <p:spPr>
          <a:xfrm>
            <a:off x="568325" y="586068"/>
            <a:ext cx="7055380" cy="842682"/>
          </a:xfrm>
        </p:spPr>
        <p:txBody>
          <a:bodyPr/>
          <a:lstStyle/>
          <a:p>
            <a:pPr>
              <a:defRPr/>
            </a:pPr>
            <a:r>
              <a:rPr lang="en-US" b="1" dirty="0"/>
              <a:t>Informed Consent </a:t>
            </a:r>
          </a:p>
        </p:txBody>
      </p:sp>
      <p:sp>
        <p:nvSpPr>
          <p:cNvPr id="18435" name="Rectangle 3">
            <a:extLst>
              <a:ext uri="{FF2B5EF4-FFF2-40B4-BE49-F238E27FC236}">
                <a16:creationId xmlns:a16="http://schemas.microsoft.com/office/drawing/2014/main" id="{9A9DE169-CF1D-443F-9064-8E6733938E79}"/>
              </a:ext>
            </a:extLst>
          </p:cNvPr>
          <p:cNvSpPr>
            <a:spLocks noGrp="1" noChangeArrowheads="1"/>
          </p:cNvSpPr>
          <p:nvPr>
            <p:ph idx="1"/>
          </p:nvPr>
        </p:nvSpPr>
        <p:spPr>
          <a:xfrm>
            <a:off x="568325" y="1962150"/>
            <a:ext cx="8194675" cy="4362450"/>
          </a:xfrm>
        </p:spPr>
        <p:txBody>
          <a:bodyPr>
            <a:normAutofit/>
          </a:bodyPr>
          <a:lstStyle/>
          <a:p>
            <a:pPr marL="461963" indent="-461963">
              <a:spcBef>
                <a:spcPts val="1800"/>
              </a:spcBef>
              <a:defRPr/>
            </a:pPr>
            <a:r>
              <a:rPr lang="en-US" altLang="en-US" sz="2800" b="1" i="1" dirty="0"/>
              <a:t>Why must informed consent be obtained?</a:t>
            </a:r>
            <a:endParaRPr lang="en-US" altLang="en-US" sz="2800" b="1" i="1" dirty="0">
              <a:latin typeface="+mn-lt"/>
            </a:endParaRPr>
          </a:p>
          <a:p>
            <a:pPr marL="461963" indent="-461963">
              <a:spcBef>
                <a:spcPts val="1800"/>
              </a:spcBef>
              <a:defRPr/>
            </a:pPr>
            <a:r>
              <a:rPr lang="en-US" altLang="en-US" sz="2800" b="1" dirty="0">
                <a:solidFill>
                  <a:schemeClr val="bg2">
                    <a:lumMod val="60000"/>
                    <a:lumOff val="40000"/>
                  </a:schemeClr>
                </a:solidFill>
                <a:latin typeface="+mn-lt"/>
              </a:rPr>
              <a:t>Informed consent is rooted in the ethical principle of respect for persons</a:t>
            </a:r>
          </a:p>
          <a:p>
            <a:pPr marL="862019" lvl="1" indent="-461963">
              <a:spcBef>
                <a:spcPts val="1800"/>
              </a:spcBef>
              <a:defRPr/>
            </a:pPr>
            <a:r>
              <a:rPr lang="en-US" altLang="en-US" sz="2600" dirty="0">
                <a:latin typeface="+mn-lt"/>
              </a:rPr>
              <a:t>Individuals as autonomous agents</a:t>
            </a:r>
          </a:p>
          <a:p>
            <a:pPr marL="862019" lvl="1" indent="-461963">
              <a:spcBef>
                <a:spcPts val="1800"/>
              </a:spcBef>
              <a:defRPr/>
            </a:pPr>
            <a:r>
              <a:rPr lang="en-US" altLang="en-US" sz="2600" dirty="0">
                <a:latin typeface="+mn-lt"/>
              </a:rPr>
              <a:t>Individuals with diminished autonomy are entitled to increased protection</a:t>
            </a:r>
          </a:p>
          <a:p>
            <a:pPr marL="461963" indent="-461963">
              <a:spcBef>
                <a:spcPts val="1800"/>
              </a:spcBef>
              <a:defRPr/>
            </a:pPr>
            <a:endParaRPr lang="en-US" altLang="en-US" sz="2800" dirty="0">
              <a:latin typeface="+mn-lt"/>
            </a:endParaRPr>
          </a:p>
          <a:p>
            <a:pPr marL="1828800" indent="-1828800">
              <a:spcBef>
                <a:spcPts val="1800"/>
              </a:spcBef>
              <a:defRPr/>
            </a:pPr>
            <a:endParaRPr lang="en-US" altLang="en-US" sz="2800" i="1" dirty="0">
              <a:latin typeface="+mn-lt"/>
            </a:endParaRPr>
          </a:p>
        </p:txBody>
      </p:sp>
    </p:spTree>
    <p:extLst>
      <p:ext uri="{BB962C8B-B14F-4D97-AF65-F5344CB8AC3E}">
        <p14:creationId xmlns:p14="http://schemas.microsoft.com/office/powerpoint/2010/main" val="28097016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8587BA4B894246868EF24C76B50BBA" ma:contentTypeVersion="12" ma:contentTypeDescription="Create a new document." ma:contentTypeScope="" ma:versionID="6a2b72c07a2586c09ebc5b5dd4cb7024">
  <xsd:schema xmlns:xsd="http://www.w3.org/2001/XMLSchema" xmlns:xs="http://www.w3.org/2001/XMLSchema" xmlns:p="http://schemas.microsoft.com/office/2006/metadata/properties" xmlns:ns2="8fff0748-757e-44e1-b4d1-3ab4f47f7563" xmlns:ns3="b6792347-42ae-41a3-9f67-0148af01647a" targetNamespace="http://schemas.microsoft.com/office/2006/metadata/properties" ma:root="true" ma:fieldsID="03a838719e240a4df4f2aa201125b69b" ns2:_="" ns3:_="">
    <xsd:import namespace="8fff0748-757e-44e1-b4d1-3ab4f47f7563"/>
    <xsd:import namespace="b6792347-42ae-41a3-9f67-0148af01647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ff0748-757e-44e1-b4d1-3ab4f47f756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6792347-42ae-41a3-9f67-0148af01647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862F43-4FA1-43B0-89A5-9E5F5D507ADF}"/>
</file>

<file path=customXml/itemProps2.xml><?xml version="1.0" encoding="utf-8"?>
<ds:datastoreItem xmlns:ds="http://schemas.openxmlformats.org/officeDocument/2006/customXml" ds:itemID="{0C495307-B5F0-460C-BDCC-FA181DCACA85}"/>
</file>

<file path=customXml/itemProps3.xml><?xml version="1.0" encoding="utf-8"?>
<ds:datastoreItem xmlns:ds="http://schemas.openxmlformats.org/officeDocument/2006/customXml" ds:itemID="{32DE4048-E2CF-43DA-BECB-7BF4F3D2B1E6}"/>
</file>

<file path=docProps/app.xml><?xml version="1.0" encoding="utf-8"?>
<Properties xmlns="http://schemas.openxmlformats.org/officeDocument/2006/extended-properties" xmlns:vt="http://schemas.openxmlformats.org/officeDocument/2006/docPropsVTypes">
  <TotalTime>282</TotalTime>
  <Words>2378</Words>
  <Application>Microsoft Office PowerPoint</Application>
  <PresentationFormat>On-screen Show (4:3)</PresentationFormat>
  <Paragraphs>226</Paragraphs>
  <Slides>60</Slides>
  <Notes>59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Century Gothic</vt:lpstr>
      <vt:lpstr>Times New Roman</vt:lpstr>
      <vt:lpstr>Wingdings 3</vt:lpstr>
      <vt:lpstr>Ion</vt:lpstr>
      <vt:lpstr>Informed Consent and Assent</vt:lpstr>
      <vt:lpstr>Session Overview</vt:lpstr>
      <vt:lpstr>Resources</vt:lpstr>
      <vt:lpstr>PowerPoint Presentation</vt:lpstr>
      <vt:lpstr>Terminology</vt:lpstr>
      <vt:lpstr>Informed Consent </vt:lpstr>
      <vt:lpstr>Informed Consent </vt:lpstr>
      <vt:lpstr>Informed Consent </vt:lpstr>
      <vt:lpstr>Informed Consent </vt:lpstr>
      <vt:lpstr>General Requirements for Informed Consent (1)</vt:lpstr>
      <vt:lpstr>General Requirements for Informed Consent (2)</vt:lpstr>
      <vt:lpstr>General Requirements for Informed Consent (3)</vt:lpstr>
      <vt:lpstr>General Requirements for Informed Consent (4)</vt:lpstr>
      <vt:lpstr>Informed Consent </vt:lpstr>
      <vt:lpstr>Required Elements of  Informed Consent </vt:lpstr>
      <vt:lpstr>Basic Elements of  Informed Consent (1)</vt:lpstr>
      <vt:lpstr>Basic Elements of  Informed Consent (2)</vt:lpstr>
      <vt:lpstr>Basic Elements of  Informed Consent (3)</vt:lpstr>
      <vt:lpstr>Basic Elements of  Informed Consent (4)</vt:lpstr>
      <vt:lpstr>Basic Elements of  Informed Consent (5)</vt:lpstr>
      <vt:lpstr>Basic Elements of  Informed Consent (6)</vt:lpstr>
      <vt:lpstr>Basic Elements of  Informed Consent (7)</vt:lpstr>
      <vt:lpstr>Basic Elements of  Informed Consent (8)</vt:lpstr>
      <vt:lpstr>Basic Elements of  Informed Consent (9)</vt:lpstr>
      <vt:lpstr>Additional Elements of  Informed Consent (1)</vt:lpstr>
      <vt:lpstr>Additional Elements of  Informed Consent (2)</vt:lpstr>
      <vt:lpstr>Additional Elements of  Informed Consent (3)</vt:lpstr>
      <vt:lpstr>Additional Elements of  Informed Consent (4)</vt:lpstr>
      <vt:lpstr>Additional Elements of  Informed Consent (5)</vt:lpstr>
      <vt:lpstr>Additional Elements of  Informed Consent (6)</vt:lpstr>
      <vt:lpstr>Additional Elements of  Informed Consent (7)</vt:lpstr>
      <vt:lpstr>Additional Elements of  Informed Consent (8)</vt:lpstr>
      <vt:lpstr>Additional Elements of  Informed Consent (9)</vt:lpstr>
      <vt:lpstr>Presentation  of Information</vt:lpstr>
      <vt:lpstr>Presentation  of Information</vt:lpstr>
      <vt:lpstr>Terminology</vt:lpstr>
      <vt:lpstr>Assent</vt:lpstr>
      <vt:lpstr>Assent</vt:lpstr>
      <vt:lpstr>Child Assent</vt:lpstr>
      <vt:lpstr>Child Assent</vt:lpstr>
      <vt:lpstr>Child Assent</vt:lpstr>
      <vt:lpstr>Application in  IMPAACT Studies</vt:lpstr>
      <vt:lpstr>Application in  IMPAACT Studies</vt:lpstr>
      <vt:lpstr>Application in  IMPAACT Studies</vt:lpstr>
      <vt:lpstr>Application in  IMPAACT Studies</vt:lpstr>
      <vt:lpstr>Application in  IMPAACT Studies</vt:lpstr>
      <vt:lpstr>Application in  IMPAACT Studies</vt:lpstr>
      <vt:lpstr>Application in  IMPAACT Studies</vt:lpstr>
      <vt:lpstr>PowerPoint Presentation</vt:lpstr>
      <vt:lpstr>Let’s work  together … </vt:lpstr>
      <vt:lpstr>Let’s work  together … </vt:lpstr>
      <vt:lpstr>IMPAACT 2019</vt:lpstr>
      <vt:lpstr>The regulations require informed consent forms to include an explanation of the purposes of the research </vt:lpstr>
      <vt:lpstr>PowerPoint Presentation</vt:lpstr>
      <vt:lpstr>IMPAACT 2019</vt:lpstr>
      <vt:lpstr>The regulations require informed consent forms to include a description of the procedures to be followed</vt:lpstr>
      <vt:lpstr>PowerPoint Presentation</vt:lpstr>
      <vt:lpstr>What are your questions?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Informed Consent and Assent</dc:title>
  <dc:creator>Anne Coletti</dc:creator>
  <cp:lastModifiedBy>Anne Coletti</cp:lastModifiedBy>
  <cp:revision>37</cp:revision>
  <dcterms:created xsi:type="dcterms:W3CDTF">2019-05-11T20:05:13Z</dcterms:created>
  <dcterms:modified xsi:type="dcterms:W3CDTF">2019-05-21T19:31:20Z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0x010100D88587BA4B894246868EF24C76B50BBA</vt:lpwstr>
  </property>
</Properties>
</file>