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presentation.xml" ContentType="application/vnd.openxmlformats-officedocument.presentationml.presentation.main+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heme/theme2.xml" ContentType="application/vnd.openxmlformats-officedocument.theme+xml"/>
  <Override PartName="/ppt/theme/theme1.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4081" r:id="rId1"/>
  </p:sldMasterIdLst>
  <p:notesMasterIdLst>
    <p:notesMasterId r:id="rId62"/>
  </p:notesMasterIdLst>
  <p:handoutMasterIdLst>
    <p:handoutMasterId r:id="rId63"/>
  </p:handoutMasterIdLst>
  <p:sldIdLst>
    <p:sldId id="493" r:id="rId2"/>
    <p:sldId id="535" r:id="rId3"/>
    <p:sldId id="491" r:id="rId4"/>
    <p:sldId id="492" r:id="rId5"/>
    <p:sldId id="395" r:id="rId6"/>
    <p:sldId id="502" r:id="rId7"/>
    <p:sldId id="534" r:id="rId8"/>
    <p:sldId id="504" r:id="rId9"/>
    <p:sldId id="505" r:id="rId10"/>
    <p:sldId id="495" r:id="rId11"/>
    <p:sldId id="498" r:id="rId12"/>
    <p:sldId id="499" r:id="rId13"/>
    <p:sldId id="500" r:id="rId14"/>
    <p:sldId id="503" r:id="rId15"/>
    <p:sldId id="513" r:id="rId16"/>
    <p:sldId id="553" r:id="rId17"/>
    <p:sldId id="514" r:id="rId18"/>
    <p:sldId id="515" r:id="rId19"/>
    <p:sldId id="516" r:id="rId20"/>
    <p:sldId id="517" r:id="rId21"/>
    <p:sldId id="518" r:id="rId22"/>
    <p:sldId id="519" r:id="rId23"/>
    <p:sldId id="520" r:id="rId24"/>
    <p:sldId id="521" r:id="rId25"/>
    <p:sldId id="522" r:id="rId26"/>
    <p:sldId id="523" r:id="rId27"/>
    <p:sldId id="524" r:id="rId28"/>
    <p:sldId id="525" r:id="rId29"/>
    <p:sldId id="526" r:id="rId30"/>
    <p:sldId id="527" r:id="rId31"/>
    <p:sldId id="528" r:id="rId32"/>
    <p:sldId id="529" r:id="rId33"/>
    <p:sldId id="530" r:id="rId34"/>
    <p:sldId id="531" r:id="rId35"/>
    <p:sldId id="533" r:id="rId36"/>
    <p:sldId id="508" r:id="rId37"/>
    <p:sldId id="501" r:id="rId38"/>
    <p:sldId id="506" r:id="rId39"/>
    <p:sldId id="510" r:id="rId40"/>
    <p:sldId id="512" r:id="rId41"/>
    <p:sldId id="511" r:id="rId42"/>
    <p:sldId id="536" r:id="rId43"/>
    <p:sldId id="555" r:id="rId44"/>
    <p:sldId id="537" r:id="rId45"/>
    <p:sldId id="538" r:id="rId46"/>
    <p:sldId id="541" r:id="rId47"/>
    <p:sldId id="540" r:id="rId48"/>
    <p:sldId id="543" r:id="rId49"/>
    <p:sldId id="546" r:id="rId50"/>
    <p:sldId id="542" r:id="rId51"/>
    <p:sldId id="547" r:id="rId52"/>
    <p:sldId id="544" r:id="rId53"/>
    <p:sldId id="548" r:id="rId54"/>
    <p:sldId id="549" r:id="rId55"/>
    <p:sldId id="550" r:id="rId56"/>
    <p:sldId id="552" r:id="rId57"/>
    <p:sldId id="551" r:id="rId58"/>
    <p:sldId id="556" r:id="rId59"/>
    <p:sldId id="554" r:id="rId60"/>
    <p:sldId id="557" r:id="rId61"/>
  </p:sldIdLst>
  <p:sldSz cx="9144000" cy="6858000" type="screen4x3"/>
  <p:notesSz cx="6858000" cy="9144000"/>
  <p:kinsoku lang="ja-JP" invalStChars="、。，．・：；？！゛゜ヽヾゝゞ々ー’”）〕］｝〉》」』】°‰′″℃￠％ぁぃぅぇぉっゃゅょゎァィゥェォッャュョヮヵヶ!%),.:;?]}｡｣､･ｧｨｩｪｫｬｭｮｯｰﾞﾟ" invalEndChars="‘“（〔［｛〈《「『【￥＄$([\{｢￡"/>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B7A5"/>
    <a:srgbClr val="FFFFFF"/>
    <a:srgbClr val="00279F"/>
    <a:srgbClr val="8901F3"/>
    <a:srgbClr val="790015"/>
    <a:srgbClr val="FAFD00"/>
    <a:srgbClr val="FE9B03"/>
    <a:srgbClr val="081D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3" autoAdjust="0"/>
    <p:restoredTop sz="84444" autoAdjust="0"/>
  </p:normalViewPr>
  <p:slideViewPr>
    <p:cSldViewPr>
      <p:cViewPr>
        <p:scale>
          <a:sx n="70" d="100"/>
          <a:sy n="70" d="100"/>
        </p:scale>
        <p:origin x="1086" y="90"/>
      </p:cViewPr>
      <p:guideLst>
        <p:guide orient="horz" pos="2160"/>
        <p:guide pos="2880"/>
      </p:guideLst>
    </p:cSldViewPr>
  </p:slideViewPr>
  <p:outlineViewPr>
    <p:cViewPr>
      <p:scale>
        <a:sx n="33" d="100"/>
        <a:sy n="33" d="100"/>
      </p:scale>
      <p:origin x="0" y="-10974"/>
    </p:cViewPr>
  </p:outlineViewPr>
  <p:notesTextViewPr>
    <p:cViewPr>
      <p:scale>
        <a:sx n="100" d="100"/>
        <a:sy n="100" d="100"/>
      </p:scale>
      <p:origin x="0" y="0"/>
    </p:cViewPr>
  </p:notesTextViewPr>
  <p:sorterViewPr>
    <p:cViewPr>
      <p:scale>
        <a:sx n="66" d="100"/>
        <a:sy n="66" d="100"/>
      </p:scale>
      <p:origin x="0" y="8958"/>
    </p:cViewPr>
  </p:sorterViewPr>
  <p:notesViewPr>
    <p:cSldViewPr>
      <p:cViewPr varScale="1">
        <p:scale>
          <a:sx n="88" d="100"/>
          <a:sy n="88" d="100"/>
        </p:scale>
        <p:origin x="-492"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handoutMaster" Target="handoutMasters/handoutMaster1.xml"/><Relationship Id="rId68"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69" Type="http://schemas.openxmlformats.org/officeDocument/2006/relationships/customXml" Target="../customXml/item2.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7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9DACB618-5422-4457-8792-0291D8ED5A73}"/>
              </a:ext>
            </a:extLst>
          </p:cNvPr>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339" name="Rectangle 3">
            <a:extLst>
              <a:ext uri="{FF2B5EF4-FFF2-40B4-BE49-F238E27FC236}">
                <a16:creationId xmlns:a16="http://schemas.microsoft.com/office/drawing/2014/main" id="{109998B9-7692-4751-B4A5-E78C3F66BD2E}"/>
              </a:ext>
            </a:extLst>
          </p:cNvPr>
          <p:cNvSpPr>
            <a:spLocks noGrp="1" noRot="1" noChangeAspect="1" noChangeArrowheads="1" noTextEdit="1"/>
          </p:cNvSpPr>
          <p:nvPr>
            <p:ph type="sldImg" idx="2"/>
          </p:nvPr>
        </p:nvSpPr>
        <p:spPr bwMode="auto">
          <a:xfrm>
            <a:off x="1146175" y="687388"/>
            <a:ext cx="4567238" cy="342582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425822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811373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674432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856595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192243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505872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856897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242398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806544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653239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22264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dirty="0"/>
              <a:t>Mencione também as políticas, procedimentos, modelos e outros recursos institucionais e locais do CRI/CE.</a:t>
            </a:r>
          </a:p>
        </p:txBody>
      </p:sp>
    </p:spTree>
    <p:extLst>
      <p:ext uri="{BB962C8B-B14F-4D97-AF65-F5344CB8AC3E}">
        <p14:creationId xmlns:p14="http://schemas.microsoft.com/office/powerpoint/2010/main" val="39049276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487453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416994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999423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98200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239879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739637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582568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150748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437116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492470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771488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626844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157607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127959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US" dirty="0"/>
          </a:p>
        </p:txBody>
      </p:sp>
    </p:spTree>
    <p:extLst>
      <p:ext uri="{BB962C8B-B14F-4D97-AF65-F5344CB8AC3E}">
        <p14:creationId xmlns:p14="http://schemas.microsoft.com/office/powerpoint/2010/main" val="9584181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112799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753003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sz="1200" b="0" i="0" dirty="0">
                <a:solidFill>
                  <a:schemeClr val="tx1"/>
                </a:solidFill>
                <a:latin typeface="Times New Roman" charset="0"/>
                <a:ea typeface="+mn-ea"/>
                <a:cs typeface="+mn-cs"/>
              </a:rPr>
              <a:t>(b)</a:t>
            </a:r>
            <a:r>
              <a:rPr lang="pt-BR" sz="1200" b="0" dirty="0">
                <a:solidFill>
                  <a:schemeClr val="tx1"/>
                </a:solidFill>
                <a:latin typeface="Times New Roman" charset="0"/>
                <a:ea typeface="+mn-ea"/>
                <a:cs typeface="+mn-cs"/>
              </a:rPr>
              <a:t> "</a:t>
            </a:r>
            <a:r>
              <a:rPr lang="pt-BR" sz="1200" b="0" i="1" dirty="0">
                <a:solidFill>
                  <a:schemeClr val="tx1"/>
                </a:solidFill>
                <a:latin typeface="Times New Roman" charset="0"/>
                <a:ea typeface="+mn-ea"/>
                <a:cs typeface="+mn-cs"/>
              </a:rPr>
              <a:t>Assentimento"</a:t>
            </a:r>
            <a:r>
              <a:rPr lang="pt-BR" sz="1200" b="0" dirty="0">
                <a:solidFill>
                  <a:schemeClr val="tx1"/>
                </a:solidFill>
                <a:latin typeface="Times New Roman" charset="0"/>
                <a:ea typeface="+mn-ea"/>
                <a:cs typeface="+mn-cs"/>
              </a:rPr>
              <a:t> </a:t>
            </a:r>
            <a:r>
              <a:rPr lang="pt-BR" sz="1200" b="0" i="0" dirty="0">
                <a:solidFill>
                  <a:schemeClr val="tx1"/>
                </a:solidFill>
                <a:latin typeface="Times New Roman" charset="0"/>
                <a:ea typeface="+mn-ea"/>
                <a:cs typeface="+mn-cs"/>
              </a:rPr>
              <a:t>significa a concordância afirmativa de uma criança para participação da pesquisa. O simples fato de não haver objeções não deve, na ausência de concordância afirmativa, ser interpretado como concordância.</a:t>
            </a:r>
          </a:p>
          <a:p>
            <a:r>
              <a:rPr lang="pt-BR" sz="1200" b="0" i="0" dirty="0">
                <a:solidFill>
                  <a:schemeClr val="tx1"/>
                </a:solidFill>
                <a:latin typeface="Times New Roman" charset="0"/>
                <a:ea typeface="+mn-ea"/>
                <a:cs typeface="+mn-cs"/>
              </a:rPr>
              <a:t>(c)</a:t>
            </a:r>
            <a:r>
              <a:rPr lang="pt-BR" sz="1200" b="0" dirty="0">
                <a:solidFill>
                  <a:schemeClr val="tx1"/>
                </a:solidFill>
                <a:latin typeface="Times New Roman" charset="0"/>
                <a:ea typeface="+mn-ea"/>
                <a:cs typeface="+mn-cs"/>
              </a:rPr>
              <a:t> "</a:t>
            </a:r>
            <a:r>
              <a:rPr lang="pt-BR" sz="1200" b="0" i="1" dirty="0">
                <a:solidFill>
                  <a:schemeClr val="tx1"/>
                </a:solidFill>
                <a:latin typeface="Times New Roman" charset="0"/>
                <a:ea typeface="+mn-ea"/>
                <a:cs typeface="+mn-cs"/>
              </a:rPr>
              <a:t>Permissão"</a:t>
            </a:r>
            <a:r>
              <a:rPr lang="pt-BR" sz="1200" b="0" dirty="0">
                <a:solidFill>
                  <a:schemeClr val="tx1"/>
                </a:solidFill>
                <a:latin typeface="Times New Roman" charset="0"/>
                <a:ea typeface="+mn-ea"/>
                <a:cs typeface="+mn-cs"/>
              </a:rPr>
              <a:t> </a:t>
            </a:r>
            <a:r>
              <a:rPr lang="pt-BR" sz="1200" b="0" i="0" dirty="0">
                <a:solidFill>
                  <a:schemeClr val="tx1"/>
                </a:solidFill>
                <a:latin typeface="Times New Roman" charset="0"/>
                <a:ea typeface="+mn-ea"/>
                <a:cs typeface="+mn-cs"/>
              </a:rPr>
              <a:t>significa a concordância dos pais ou dos responsáveis para com a participação da criança da pesquisa.</a:t>
            </a:r>
          </a:p>
          <a:p>
            <a:r>
              <a:rPr lang="pt-BR" sz="1200" b="0" i="0" dirty="0">
                <a:solidFill>
                  <a:schemeClr val="tx1"/>
                </a:solidFill>
                <a:latin typeface="Times New Roman" charset="0"/>
                <a:ea typeface="+mn-ea"/>
                <a:cs typeface="+mn-cs"/>
              </a:rPr>
              <a:t>(d)</a:t>
            </a:r>
            <a:r>
              <a:rPr lang="pt-BR" sz="1200" b="0" dirty="0">
                <a:solidFill>
                  <a:schemeClr val="tx1"/>
                </a:solidFill>
                <a:latin typeface="Times New Roman" charset="0"/>
                <a:ea typeface="+mn-ea"/>
                <a:cs typeface="+mn-cs"/>
              </a:rPr>
              <a:t> </a:t>
            </a:r>
            <a:r>
              <a:rPr lang="pt-BR" sz="1200" b="0" i="1" dirty="0">
                <a:solidFill>
                  <a:schemeClr val="tx1"/>
                </a:solidFill>
                <a:latin typeface="Times New Roman" charset="0"/>
                <a:ea typeface="+mn-ea"/>
                <a:cs typeface="+mn-cs"/>
              </a:rPr>
              <a:t>"Progenitor"</a:t>
            </a:r>
            <a:r>
              <a:rPr lang="pt-BR" sz="1200" b="0" dirty="0">
                <a:solidFill>
                  <a:schemeClr val="tx1"/>
                </a:solidFill>
                <a:latin typeface="Times New Roman" charset="0"/>
                <a:ea typeface="+mn-ea"/>
                <a:cs typeface="+mn-cs"/>
              </a:rPr>
              <a:t> </a:t>
            </a:r>
            <a:r>
              <a:rPr lang="pt-BR" sz="1200" b="0" i="0" dirty="0">
                <a:solidFill>
                  <a:schemeClr val="tx1"/>
                </a:solidFill>
                <a:latin typeface="Times New Roman" charset="0"/>
                <a:ea typeface="+mn-ea"/>
                <a:cs typeface="+mn-cs"/>
              </a:rPr>
              <a:t>significa o pai/mãe biológico(a) ou adotivo(a) de uma criança.</a:t>
            </a:r>
          </a:p>
          <a:p>
            <a:r>
              <a:rPr lang="pt-BR" sz="1200" b="0" i="0" dirty="0">
                <a:solidFill>
                  <a:schemeClr val="tx1"/>
                </a:solidFill>
                <a:latin typeface="Times New Roman" charset="0"/>
                <a:ea typeface="+mn-ea"/>
                <a:cs typeface="+mn-cs"/>
              </a:rPr>
              <a:t>(e)</a:t>
            </a:r>
            <a:r>
              <a:rPr lang="pt-BR" sz="1200" b="0" dirty="0">
                <a:solidFill>
                  <a:schemeClr val="tx1"/>
                </a:solidFill>
                <a:latin typeface="Times New Roman" charset="0"/>
                <a:ea typeface="+mn-ea"/>
                <a:cs typeface="+mn-cs"/>
              </a:rPr>
              <a:t> </a:t>
            </a:r>
            <a:r>
              <a:rPr lang="pt-BR" sz="1200" b="0" i="1" dirty="0">
                <a:solidFill>
                  <a:schemeClr val="tx1"/>
                </a:solidFill>
                <a:latin typeface="Times New Roman" charset="0"/>
                <a:ea typeface="+mn-ea"/>
                <a:cs typeface="+mn-cs"/>
              </a:rPr>
              <a:t>"Responsável"</a:t>
            </a:r>
            <a:r>
              <a:rPr lang="pt-BR" sz="1200" b="0" dirty="0">
                <a:solidFill>
                  <a:schemeClr val="tx1"/>
                </a:solidFill>
                <a:latin typeface="Times New Roman" charset="0"/>
                <a:ea typeface="+mn-ea"/>
                <a:cs typeface="+mn-cs"/>
              </a:rPr>
              <a:t> </a:t>
            </a:r>
            <a:r>
              <a:rPr lang="pt-BR" sz="1200" b="0" i="0" dirty="0">
                <a:solidFill>
                  <a:schemeClr val="tx1"/>
                </a:solidFill>
                <a:latin typeface="Times New Roman" charset="0"/>
                <a:ea typeface="+mn-ea"/>
                <a:cs typeface="+mn-cs"/>
              </a:rPr>
              <a:t>significa uma pessoa que está autorizada pela legislação estadual ou local aplicável a autorizar a prestação de cuidados médicos gerais em nome de uma criança.</a:t>
            </a:r>
          </a:p>
          <a:p>
            <a:endParaRPr lang="en-US" dirty="0"/>
          </a:p>
        </p:txBody>
      </p:sp>
    </p:spTree>
    <p:extLst>
      <p:ext uri="{BB962C8B-B14F-4D97-AF65-F5344CB8AC3E}">
        <p14:creationId xmlns:p14="http://schemas.microsoft.com/office/powerpoint/2010/main" val="229259914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020254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Times New Roman" charset="0"/>
              <a:ea typeface="+mn-ea"/>
              <a:cs typeface="+mn-cs"/>
            </a:endParaRPr>
          </a:p>
        </p:txBody>
      </p:sp>
    </p:spTree>
    <p:extLst>
      <p:ext uri="{BB962C8B-B14F-4D97-AF65-F5344CB8AC3E}">
        <p14:creationId xmlns:p14="http://schemas.microsoft.com/office/powerpoint/2010/main" val="258766175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sz="1200" b="0" i="0" dirty="0">
                <a:solidFill>
                  <a:schemeClr val="tx1"/>
                </a:solidFill>
                <a:latin typeface="Times New Roman" charset="0"/>
                <a:ea typeface="+mn-ea"/>
                <a:cs typeface="+mn-cs"/>
              </a:rPr>
              <a:t>Geralmente, a idade mínima para dar assentimento é de 7 anos; é o CIR que decide. </a:t>
            </a:r>
          </a:p>
          <a:p>
            <a:r>
              <a:rPr lang="pt-BR" sz="1200" b="0" i="0" dirty="0">
                <a:solidFill>
                  <a:schemeClr val="tx1"/>
                </a:solidFill>
                <a:latin typeface="Times New Roman" charset="0"/>
                <a:ea typeface="+mn-ea"/>
                <a:cs typeface="+mn-cs"/>
              </a:rPr>
              <a:t>Além disso, é necessário considerar questões de divulgação; por exemplo, a criança conhece seu estado de HIV?</a:t>
            </a:r>
          </a:p>
        </p:txBody>
      </p:sp>
    </p:spTree>
    <p:extLst>
      <p:ext uri="{BB962C8B-B14F-4D97-AF65-F5344CB8AC3E}">
        <p14:creationId xmlns:p14="http://schemas.microsoft.com/office/powerpoint/2010/main" val="39867013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8667126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dirty="0"/>
              <a:t>Os termos de assentimento devem usar terminologia simples escrita em linguagem apropriada – geralmente para o participante mais jovem dentro das faixas etárias do estudo – ou podem ser criados vários formulários para diferentes faixas etárias.</a:t>
            </a:r>
          </a:p>
        </p:txBody>
      </p:sp>
    </p:spTree>
    <p:extLst>
      <p:ext uri="{BB962C8B-B14F-4D97-AF65-F5344CB8AC3E}">
        <p14:creationId xmlns:p14="http://schemas.microsoft.com/office/powerpoint/2010/main" val="33153045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2471961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1619969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4696607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1353554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9920307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3760073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7406585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951967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741227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0743736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4958857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288126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0986047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3793759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1794122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0178806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0725725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4064840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9267325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642870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sz="1200" b="0" i="0" dirty="0">
                <a:solidFill>
                  <a:schemeClr val="tx1"/>
                </a:solidFill>
                <a:latin typeface="Times New Roman" charset="0"/>
                <a:ea typeface="+mn-ea"/>
                <a:cs typeface="+mn-cs"/>
              </a:rPr>
              <a:t>Por vezes, os profissionais de saúde se referem a um termo de consentimento como "consentimento livre e esclarecido". Isso não está totalmente correto. O consentimento livre esclarecido é o processo e as ações que ocorrem quando uma pessoa é informada sobre o processo de participação na pesquisa antes de concordar em participar da mesma. As assinaturas escritas no termo são consideradas provas de que esse processo ocorreu, mas o termo de consentimento livre e esclarecido não substitui um processo adequado. </a:t>
            </a:r>
          </a:p>
          <a:p>
            <a:endParaRPr lang="en-US" dirty="0"/>
          </a:p>
        </p:txBody>
      </p:sp>
    </p:spTree>
    <p:extLst>
      <p:ext uri="{BB962C8B-B14F-4D97-AF65-F5344CB8AC3E}">
        <p14:creationId xmlns:p14="http://schemas.microsoft.com/office/powerpoint/2010/main" val="32777900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231392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Tree>
    <p:extLst>
      <p:ext uri="{BB962C8B-B14F-4D97-AF65-F5344CB8AC3E}">
        <p14:creationId xmlns:p14="http://schemas.microsoft.com/office/powerpoint/2010/main" val="24426318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700178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83A977F-2504-E741-85B4-8F01994E1F25}" type="datetimeFigureOut">
              <a:rPr lang="en-US" smtClean="0"/>
              <a:t>6/2/2019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294920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D9FFFB4-400D-1240-AB24-6F86C96D4DFB}" type="datetimeFigureOut">
              <a:rPr lang="en-US" smtClean="0"/>
              <a:t>6/2/2019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94373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D9FFFB4-400D-1240-AB24-6F86C96D4DFB}" type="datetimeFigureOut">
              <a:rPr lang="en-US" smtClean="0"/>
              <a:t>6/2/2019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865459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D9FFFB4-400D-1240-AB24-6F86C96D4DFB}" type="datetimeFigureOut">
              <a:rPr lang="en-US" smtClean="0"/>
              <a:t>6/2/2019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42945665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D9FFFB4-400D-1240-AB24-6F86C96D4DFB}" type="datetimeFigureOut">
              <a:rPr lang="en-US" smtClean="0"/>
              <a:t>6/2/2019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092764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D9FFFB4-400D-1240-AB24-6F86C96D4DFB}" type="datetimeFigureOut">
              <a:rPr lang="en-US" smtClean="0"/>
              <a:t>6/2/2019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17636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D9FFFB4-400D-1240-AB24-6F86C96D4DFB}" type="datetimeFigureOut">
              <a:rPr lang="en-US" smtClean="0"/>
              <a:t>6/2/2019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952883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9A7C16-FAF2-2C41-B697-563997C522AD}" type="datetimeFigureOut">
              <a:rPr lang="en-US" smtClean="0"/>
              <a:t>6/2/2019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435856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19D9EA-0687-604F-B97A-763B6765DF9F}" type="datetimeFigureOut">
              <a:rPr lang="en-US" smtClean="0"/>
              <a:t>6/2/2019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35639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12B9A02F-357D-AF42-B110-A7740AFDCA1B}" type="datetimeFigureOut">
              <a:rPr lang="en-US" smtClean="0"/>
              <a:t>6/2/2019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11369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ABB9B27-4D02-2940-AED5-BC8F2B3B1507}" type="datetimeFigureOut">
              <a:rPr lang="en-US" smtClean="0"/>
              <a:t>6/2/2019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18534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4CF7878-2C98-7449-BB8F-764A5EA8E558}" type="datetimeFigureOut">
              <a:rPr lang="en-US" smtClean="0"/>
              <a:t>6/2/2019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84880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D2F403-9584-1749-B6AB-5E1C5F94527C}" type="datetimeFigureOut">
              <a:rPr lang="en-US" smtClean="0"/>
              <a:t>6/2/2019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90163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A58C0351-EB03-5444-BA93-B7E778374E24}" type="datetimeFigureOut">
              <a:rPr lang="en-US" smtClean="0"/>
              <a:t>6/2/2019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71007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A7EADB90-FF7E-5041-AB9F-1BC0957AB829}" type="datetimeFigureOut">
              <a:rPr lang="en-US" smtClean="0"/>
              <a:t>6/2/2019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0768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C1EB8CB6-48D8-4E47-B0D3-B56230F429D0}" type="datetimeFigureOut">
              <a:rPr lang="en-US" smtClean="0"/>
              <a:t>6/2/2019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51089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EF716D3-DCE8-CC45-8106-AE5DFCD073F9}" type="datetimeFigureOut">
              <a:rPr lang="en-US" smtClean="0"/>
              <a:t>6/2/2019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002099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D9FFFB4-400D-1240-AB24-6F86C96D4DFB}" type="datetimeFigureOut">
              <a:rPr lang="en-US" smtClean="0"/>
              <a:t>6/2/2019</a:t>
            </a:fld>
            <a:endParaRPr lang="en-US" dirty="0"/>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59801945"/>
      </p:ext>
    </p:extLst>
  </p:cSld>
  <p:clrMap bg1="dk1" tx1="lt1" bg2="dk2" tx2="lt2" accent1="accent1" accent2="accent2" accent3="accent3" accent4="accent4" accent5="accent5" accent6="accent6" hlink="hlink" folHlink="folHlink"/>
  <p:sldLayoutIdLst>
    <p:sldLayoutId id="2147484082" r:id="rId1"/>
    <p:sldLayoutId id="2147484083" r:id="rId2"/>
    <p:sldLayoutId id="2147484084" r:id="rId3"/>
    <p:sldLayoutId id="2147484085" r:id="rId4"/>
    <p:sldLayoutId id="2147484086" r:id="rId5"/>
    <p:sldLayoutId id="2147484087" r:id="rId6"/>
    <p:sldLayoutId id="2147484088" r:id="rId7"/>
    <p:sldLayoutId id="2147484089" r:id="rId8"/>
    <p:sldLayoutId id="2147484090" r:id="rId9"/>
    <p:sldLayoutId id="2147484091" r:id="rId10"/>
    <p:sldLayoutId id="2147484092" r:id="rId11"/>
    <p:sldLayoutId id="2147484093" r:id="rId12"/>
    <p:sldLayoutId id="2147484094" r:id="rId13"/>
    <p:sldLayoutId id="2147484095" r:id="rId14"/>
    <p:sldLayoutId id="2147484096" r:id="rId15"/>
    <p:sldLayoutId id="2147484097" r:id="rId16"/>
    <p:sldLayoutId id="2147484098"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48E10-1366-4918-8C23-D1EC70EC4C44}"/>
              </a:ext>
            </a:extLst>
          </p:cNvPr>
          <p:cNvSpPr>
            <a:spLocks noGrp="1"/>
          </p:cNvSpPr>
          <p:nvPr>
            <p:ph type="ctrTitle"/>
          </p:nvPr>
        </p:nvSpPr>
        <p:spPr>
          <a:xfrm>
            <a:off x="381000" y="1447801"/>
            <a:ext cx="7106410" cy="3329581"/>
          </a:xfrm>
        </p:spPr>
        <p:txBody>
          <a:bodyPr/>
          <a:lstStyle/>
          <a:p>
            <a:r>
              <a:rPr lang="pt-BR" dirty="0"/>
              <a:t>Assentimento e consentimento livre e esclarecido</a:t>
            </a:r>
          </a:p>
        </p:txBody>
      </p:sp>
      <p:sp>
        <p:nvSpPr>
          <p:cNvPr id="3" name="Subtitle 2">
            <a:extLst>
              <a:ext uri="{FF2B5EF4-FFF2-40B4-BE49-F238E27FC236}">
                <a16:creationId xmlns:a16="http://schemas.microsoft.com/office/drawing/2014/main" id="{72ED9614-FA25-4462-962B-AD6C5963190A}"/>
              </a:ext>
            </a:extLst>
          </p:cNvPr>
          <p:cNvSpPr>
            <a:spLocks noGrp="1"/>
          </p:cNvSpPr>
          <p:nvPr>
            <p:ph type="subTitle" idx="1"/>
          </p:nvPr>
        </p:nvSpPr>
        <p:spPr/>
        <p:txBody>
          <a:bodyPr/>
          <a:lstStyle/>
          <a:p>
            <a:r>
              <a:rPr lang="pt-BR" dirty="0"/>
              <a:t>Sessão do ICAB na reunião anual da IMPAACT </a:t>
            </a:r>
          </a:p>
          <a:p>
            <a:r>
              <a:rPr lang="pt-BR" dirty="0"/>
              <a:t>10 de junho de 2019</a:t>
            </a:r>
          </a:p>
        </p:txBody>
      </p:sp>
    </p:spTree>
    <p:extLst>
      <p:ext uri="{BB962C8B-B14F-4D97-AF65-F5344CB8AC3E}">
        <p14:creationId xmlns:p14="http://schemas.microsoft.com/office/powerpoint/2010/main" val="593978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a:extLst>
              <a:ext uri="{FF2B5EF4-FFF2-40B4-BE49-F238E27FC236}">
                <a16:creationId xmlns:a16="http://schemas.microsoft.com/office/drawing/2014/main" id="{2D5A6D5B-F711-4A39-B0D2-799387E5BA21}"/>
              </a:ext>
            </a:extLst>
          </p:cNvPr>
          <p:cNvSpPr>
            <a:spLocks noGrp="1" noChangeArrowheads="1"/>
          </p:cNvSpPr>
          <p:nvPr>
            <p:ph type="title"/>
          </p:nvPr>
        </p:nvSpPr>
        <p:spPr>
          <a:xfrm>
            <a:off x="228600" y="586068"/>
            <a:ext cx="8762999" cy="842682"/>
          </a:xfrm>
        </p:spPr>
        <p:txBody>
          <a:bodyPr/>
          <a:lstStyle/>
          <a:p>
            <a:pPr>
              <a:defRPr/>
            </a:pPr>
            <a:r>
              <a:rPr lang="pt-BR" sz="3600" b="1" dirty="0"/>
              <a:t>Requisitos gerais para do consentimento livre e esclarecido </a:t>
            </a:r>
            <a:r>
              <a:rPr lang="pt-BR" sz="3600" b="1" dirty="0">
                <a:solidFill>
                  <a:schemeClr val="bg2">
                    <a:lumMod val="60000"/>
                    <a:lumOff val="40000"/>
                  </a:schemeClr>
                </a:solidFill>
              </a:rPr>
              <a:t>(1)</a:t>
            </a:r>
          </a:p>
        </p:txBody>
      </p:sp>
      <p:sp>
        <p:nvSpPr>
          <p:cNvPr id="18435" name="Rectangle 3">
            <a:extLst>
              <a:ext uri="{FF2B5EF4-FFF2-40B4-BE49-F238E27FC236}">
                <a16:creationId xmlns:a16="http://schemas.microsoft.com/office/drawing/2014/main" id="{9A9DE169-CF1D-443F-9064-8E6733938E79}"/>
              </a:ext>
            </a:extLst>
          </p:cNvPr>
          <p:cNvSpPr>
            <a:spLocks noGrp="1" noChangeArrowheads="1"/>
          </p:cNvSpPr>
          <p:nvPr>
            <p:ph idx="1"/>
          </p:nvPr>
        </p:nvSpPr>
        <p:spPr>
          <a:xfrm>
            <a:off x="568325" y="2743200"/>
            <a:ext cx="8194675" cy="3733800"/>
          </a:xfrm>
        </p:spPr>
        <p:txBody>
          <a:bodyPr>
            <a:noAutofit/>
          </a:bodyPr>
          <a:lstStyle/>
          <a:p>
            <a:pPr marL="461963" indent="-461963">
              <a:spcBef>
                <a:spcPts val="1200"/>
              </a:spcBef>
              <a:defRPr/>
            </a:pPr>
            <a:r>
              <a:rPr lang="pt-BR" sz="2800" dirty="0">
                <a:latin typeface="+mn-lt"/>
              </a:rPr>
              <a:t>Antes de envolver um participante humano em pesquisas abrangidas por esta política, o investigador </a:t>
            </a:r>
            <a:r>
              <a:rPr lang="pt-BR" sz="2800" b="1" dirty="0">
                <a:solidFill>
                  <a:schemeClr val="bg2">
                    <a:lumMod val="60000"/>
                    <a:lumOff val="40000"/>
                  </a:schemeClr>
                </a:solidFill>
                <a:latin typeface="+mn-lt"/>
              </a:rPr>
              <a:t>deve obter</a:t>
            </a:r>
            <a:r>
              <a:rPr lang="pt-BR" sz="2800" dirty="0">
                <a:latin typeface="+mn-lt"/>
              </a:rPr>
              <a:t> o consentimento livre e esclarecido legalmente efetivo do</a:t>
            </a:r>
            <a:r>
              <a:rPr lang="pt-BR" sz="2800" dirty="0"/>
              <a:t> participante </a:t>
            </a:r>
            <a:r>
              <a:rPr lang="pt-BR" sz="2800" dirty="0">
                <a:latin typeface="+mn-lt"/>
              </a:rPr>
              <a:t>ou do</a:t>
            </a:r>
            <a:r>
              <a:rPr lang="pt-BR" sz="2800" dirty="0"/>
              <a:t> </a:t>
            </a:r>
            <a:r>
              <a:rPr lang="pt-BR" sz="2800" dirty="0">
                <a:latin typeface="+mn-lt"/>
              </a:rPr>
              <a:t>representante legalmente autorizado do participante.</a:t>
            </a:r>
          </a:p>
          <a:p>
            <a:pPr marL="1828800" indent="-1828800">
              <a:spcBef>
                <a:spcPts val="1200"/>
              </a:spcBef>
              <a:defRPr/>
            </a:pPr>
            <a:endParaRPr lang="en-US" altLang="en-US" sz="2800" dirty="0">
              <a:latin typeface="+mn-lt"/>
            </a:endParaRPr>
          </a:p>
        </p:txBody>
      </p:sp>
      <p:sp>
        <p:nvSpPr>
          <p:cNvPr id="2" name="TextBox 1">
            <a:extLst>
              <a:ext uri="{FF2B5EF4-FFF2-40B4-BE49-F238E27FC236}">
                <a16:creationId xmlns:a16="http://schemas.microsoft.com/office/drawing/2014/main" id="{D8AFC341-B082-4C2D-BFD2-6E1A48635476}"/>
              </a:ext>
            </a:extLst>
          </p:cNvPr>
          <p:cNvSpPr txBox="1"/>
          <p:nvPr/>
        </p:nvSpPr>
        <p:spPr>
          <a:xfrm>
            <a:off x="685800" y="2057400"/>
            <a:ext cx="3581400" cy="369332"/>
          </a:xfrm>
          <a:prstGeom prst="rect">
            <a:avLst/>
          </a:prstGeom>
          <a:noFill/>
        </p:spPr>
        <p:txBody>
          <a:bodyPr wrap="square" rtlCol="0">
            <a:spAutoFit/>
          </a:bodyPr>
          <a:lstStyle/>
          <a:p>
            <a:r>
              <a:rPr lang="pt-BR" b="1" i="1" dirty="0">
                <a:solidFill>
                  <a:schemeClr val="bg2">
                    <a:lumMod val="60000"/>
                    <a:lumOff val="40000"/>
                  </a:schemeClr>
                </a:solidFill>
              </a:rPr>
              <a:t>45 CFR 46.116</a:t>
            </a:r>
          </a:p>
        </p:txBody>
      </p:sp>
    </p:spTree>
    <p:extLst>
      <p:ext uri="{BB962C8B-B14F-4D97-AF65-F5344CB8AC3E}">
        <p14:creationId xmlns:p14="http://schemas.microsoft.com/office/powerpoint/2010/main" val="14670806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a:extLst>
              <a:ext uri="{FF2B5EF4-FFF2-40B4-BE49-F238E27FC236}">
                <a16:creationId xmlns:a16="http://schemas.microsoft.com/office/drawing/2014/main" id="{2D5A6D5B-F711-4A39-B0D2-799387E5BA21}"/>
              </a:ext>
            </a:extLst>
          </p:cNvPr>
          <p:cNvSpPr>
            <a:spLocks noGrp="1" noChangeArrowheads="1"/>
          </p:cNvSpPr>
          <p:nvPr>
            <p:ph type="title"/>
          </p:nvPr>
        </p:nvSpPr>
        <p:spPr>
          <a:xfrm>
            <a:off x="228600" y="586068"/>
            <a:ext cx="8686800" cy="842682"/>
          </a:xfrm>
        </p:spPr>
        <p:txBody>
          <a:bodyPr/>
          <a:lstStyle/>
          <a:p>
            <a:pPr>
              <a:defRPr/>
            </a:pPr>
            <a:r>
              <a:rPr lang="pt-BR" sz="3600" b="1" dirty="0"/>
              <a:t>Requisitos gerais para do consentimento livre e esclarecido </a:t>
            </a:r>
            <a:r>
              <a:rPr lang="pt-BR" sz="3600" b="1" dirty="0">
                <a:solidFill>
                  <a:schemeClr val="bg2">
                    <a:lumMod val="60000"/>
                    <a:lumOff val="40000"/>
                  </a:schemeClr>
                </a:solidFill>
              </a:rPr>
              <a:t>(2)</a:t>
            </a:r>
          </a:p>
        </p:txBody>
      </p:sp>
      <p:sp>
        <p:nvSpPr>
          <p:cNvPr id="18435" name="Rectangle 3">
            <a:extLst>
              <a:ext uri="{FF2B5EF4-FFF2-40B4-BE49-F238E27FC236}">
                <a16:creationId xmlns:a16="http://schemas.microsoft.com/office/drawing/2014/main" id="{9A9DE169-CF1D-443F-9064-8E6733938E79}"/>
              </a:ext>
            </a:extLst>
          </p:cNvPr>
          <p:cNvSpPr>
            <a:spLocks noGrp="1" noChangeArrowheads="1"/>
          </p:cNvSpPr>
          <p:nvPr>
            <p:ph idx="1"/>
          </p:nvPr>
        </p:nvSpPr>
        <p:spPr>
          <a:xfrm>
            <a:off x="568325" y="2743200"/>
            <a:ext cx="8194675" cy="3733800"/>
          </a:xfrm>
        </p:spPr>
        <p:txBody>
          <a:bodyPr>
            <a:noAutofit/>
          </a:bodyPr>
          <a:lstStyle/>
          <a:p>
            <a:pPr marL="461963" indent="-461963">
              <a:spcBef>
                <a:spcPts val="1200"/>
              </a:spcBef>
              <a:defRPr/>
            </a:pPr>
            <a:r>
              <a:rPr lang="pt-BR" sz="2800" dirty="0">
                <a:latin typeface="+mn-lt"/>
              </a:rPr>
              <a:t>Um investigador deve buscar o consentimento livre e esclarecido somente sob circunstâncias que forneçam ao</a:t>
            </a:r>
            <a:r>
              <a:rPr lang="pt-BR" sz="2800" dirty="0"/>
              <a:t> possível participante </a:t>
            </a:r>
            <a:r>
              <a:rPr lang="pt-BR" sz="2800" dirty="0">
                <a:latin typeface="+mn-lt"/>
              </a:rPr>
              <a:t>ou ao representante legal autorizado </a:t>
            </a:r>
            <a:r>
              <a:rPr lang="pt-BR" sz="2800" b="1" dirty="0">
                <a:solidFill>
                  <a:schemeClr val="bg2">
                    <a:lumMod val="60000"/>
                    <a:lumOff val="40000"/>
                  </a:schemeClr>
                </a:solidFill>
                <a:latin typeface="+mn-lt"/>
              </a:rPr>
              <a:t>oportunidade</a:t>
            </a:r>
            <a:r>
              <a:rPr lang="pt-BR" sz="2800" dirty="0">
                <a:latin typeface="+mn-lt"/>
              </a:rPr>
              <a:t> suficiente </a:t>
            </a:r>
            <a:r>
              <a:rPr lang="pt-BR" sz="2800" b="1" dirty="0">
                <a:solidFill>
                  <a:schemeClr val="bg2">
                    <a:lumMod val="60000"/>
                    <a:lumOff val="40000"/>
                  </a:schemeClr>
                </a:solidFill>
                <a:latin typeface="+mn-lt"/>
              </a:rPr>
              <a:t>para discutir e considerar</a:t>
            </a:r>
            <a:r>
              <a:rPr lang="pt-BR" sz="2800" dirty="0">
                <a:latin typeface="+mn-lt"/>
              </a:rPr>
              <a:t> se deve ou não participar e que minimizam a possibilidade de coerção ou influência indevida.</a:t>
            </a:r>
          </a:p>
        </p:txBody>
      </p:sp>
      <p:sp>
        <p:nvSpPr>
          <p:cNvPr id="4" name="TextBox 3">
            <a:extLst>
              <a:ext uri="{FF2B5EF4-FFF2-40B4-BE49-F238E27FC236}">
                <a16:creationId xmlns:a16="http://schemas.microsoft.com/office/drawing/2014/main" id="{530F87DF-433F-46DA-90B9-D9F568B6F12F}"/>
              </a:ext>
            </a:extLst>
          </p:cNvPr>
          <p:cNvSpPr txBox="1"/>
          <p:nvPr/>
        </p:nvSpPr>
        <p:spPr>
          <a:xfrm>
            <a:off x="685800" y="2057400"/>
            <a:ext cx="3581400" cy="369332"/>
          </a:xfrm>
          <a:prstGeom prst="rect">
            <a:avLst/>
          </a:prstGeom>
          <a:noFill/>
        </p:spPr>
        <p:txBody>
          <a:bodyPr wrap="square" rtlCol="0">
            <a:spAutoFit/>
          </a:bodyPr>
          <a:lstStyle/>
          <a:p>
            <a:r>
              <a:rPr lang="pt-BR" b="1" i="1" dirty="0">
                <a:solidFill>
                  <a:schemeClr val="bg2">
                    <a:lumMod val="60000"/>
                    <a:lumOff val="40000"/>
                  </a:schemeClr>
                </a:solidFill>
              </a:rPr>
              <a:t>45 CFR 46.116</a:t>
            </a:r>
          </a:p>
        </p:txBody>
      </p:sp>
    </p:spTree>
    <p:extLst>
      <p:ext uri="{BB962C8B-B14F-4D97-AF65-F5344CB8AC3E}">
        <p14:creationId xmlns:p14="http://schemas.microsoft.com/office/powerpoint/2010/main" val="20335223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a:extLst>
              <a:ext uri="{FF2B5EF4-FFF2-40B4-BE49-F238E27FC236}">
                <a16:creationId xmlns:a16="http://schemas.microsoft.com/office/drawing/2014/main" id="{2D5A6D5B-F711-4A39-B0D2-799387E5BA21}"/>
              </a:ext>
            </a:extLst>
          </p:cNvPr>
          <p:cNvSpPr>
            <a:spLocks noGrp="1" noChangeArrowheads="1"/>
          </p:cNvSpPr>
          <p:nvPr>
            <p:ph type="title"/>
          </p:nvPr>
        </p:nvSpPr>
        <p:spPr>
          <a:xfrm>
            <a:off x="228600" y="586068"/>
            <a:ext cx="8534400" cy="842682"/>
          </a:xfrm>
        </p:spPr>
        <p:txBody>
          <a:bodyPr/>
          <a:lstStyle/>
          <a:p>
            <a:pPr>
              <a:defRPr/>
            </a:pPr>
            <a:r>
              <a:rPr lang="pt-BR" sz="3600" b="1" dirty="0"/>
              <a:t>Requisitos gerais para do consentimento livre e esclarecido </a:t>
            </a:r>
            <a:r>
              <a:rPr lang="pt-BR" sz="3600" b="1" dirty="0">
                <a:solidFill>
                  <a:schemeClr val="bg2">
                    <a:lumMod val="60000"/>
                    <a:lumOff val="40000"/>
                  </a:schemeClr>
                </a:solidFill>
              </a:rPr>
              <a:t>(3)</a:t>
            </a:r>
          </a:p>
        </p:txBody>
      </p:sp>
      <p:sp>
        <p:nvSpPr>
          <p:cNvPr id="18435" name="Rectangle 3">
            <a:extLst>
              <a:ext uri="{FF2B5EF4-FFF2-40B4-BE49-F238E27FC236}">
                <a16:creationId xmlns:a16="http://schemas.microsoft.com/office/drawing/2014/main" id="{9A9DE169-CF1D-443F-9064-8E6733938E79}"/>
              </a:ext>
            </a:extLst>
          </p:cNvPr>
          <p:cNvSpPr>
            <a:spLocks noGrp="1" noChangeArrowheads="1"/>
          </p:cNvSpPr>
          <p:nvPr>
            <p:ph idx="1"/>
          </p:nvPr>
        </p:nvSpPr>
        <p:spPr>
          <a:xfrm>
            <a:off x="568325" y="2743200"/>
            <a:ext cx="8194675" cy="3733800"/>
          </a:xfrm>
        </p:spPr>
        <p:txBody>
          <a:bodyPr>
            <a:noAutofit/>
          </a:bodyPr>
          <a:lstStyle/>
          <a:p>
            <a:r>
              <a:rPr lang="pt-BR" sz="2800" dirty="0"/>
              <a:t>A informação que é dada ao participante ou ao representante legalmente autorizado deve ser em </a:t>
            </a:r>
            <a:r>
              <a:rPr lang="pt-BR" sz="2800" b="1" dirty="0">
                <a:solidFill>
                  <a:schemeClr val="bg2">
                    <a:lumMod val="60000"/>
                    <a:lumOff val="40000"/>
                  </a:schemeClr>
                </a:solidFill>
              </a:rPr>
              <a:t>linguagem compreensível</a:t>
            </a:r>
            <a:r>
              <a:rPr lang="pt-BR" sz="2800" dirty="0"/>
              <a:t> para o participante ou o representante legalmente autorizado.</a:t>
            </a:r>
          </a:p>
        </p:txBody>
      </p:sp>
      <p:sp>
        <p:nvSpPr>
          <p:cNvPr id="4" name="TextBox 3">
            <a:extLst>
              <a:ext uri="{FF2B5EF4-FFF2-40B4-BE49-F238E27FC236}">
                <a16:creationId xmlns:a16="http://schemas.microsoft.com/office/drawing/2014/main" id="{F854DAD0-7888-4D01-85AA-E958F31F4F1A}"/>
              </a:ext>
            </a:extLst>
          </p:cNvPr>
          <p:cNvSpPr txBox="1"/>
          <p:nvPr/>
        </p:nvSpPr>
        <p:spPr>
          <a:xfrm>
            <a:off x="685800" y="2057400"/>
            <a:ext cx="3581400" cy="369332"/>
          </a:xfrm>
          <a:prstGeom prst="rect">
            <a:avLst/>
          </a:prstGeom>
          <a:noFill/>
        </p:spPr>
        <p:txBody>
          <a:bodyPr wrap="square" rtlCol="0">
            <a:spAutoFit/>
          </a:bodyPr>
          <a:lstStyle/>
          <a:p>
            <a:r>
              <a:rPr lang="pt-BR" b="1" i="1" dirty="0">
                <a:solidFill>
                  <a:schemeClr val="bg2">
                    <a:lumMod val="60000"/>
                    <a:lumOff val="40000"/>
                  </a:schemeClr>
                </a:solidFill>
              </a:rPr>
              <a:t>45 CFR 46.116</a:t>
            </a:r>
          </a:p>
        </p:txBody>
      </p:sp>
    </p:spTree>
    <p:extLst>
      <p:ext uri="{BB962C8B-B14F-4D97-AF65-F5344CB8AC3E}">
        <p14:creationId xmlns:p14="http://schemas.microsoft.com/office/powerpoint/2010/main" val="4593601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a:extLst>
              <a:ext uri="{FF2B5EF4-FFF2-40B4-BE49-F238E27FC236}">
                <a16:creationId xmlns:a16="http://schemas.microsoft.com/office/drawing/2014/main" id="{2D5A6D5B-F711-4A39-B0D2-799387E5BA21}"/>
              </a:ext>
            </a:extLst>
          </p:cNvPr>
          <p:cNvSpPr>
            <a:spLocks noGrp="1" noChangeArrowheads="1"/>
          </p:cNvSpPr>
          <p:nvPr>
            <p:ph type="title"/>
          </p:nvPr>
        </p:nvSpPr>
        <p:spPr>
          <a:xfrm>
            <a:off x="228600" y="586068"/>
            <a:ext cx="8915400" cy="842682"/>
          </a:xfrm>
        </p:spPr>
        <p:txBody>
          <a:bodyPr/>
          <a:lstStyle/>
          <a:p>
            <a:pPr>
              <a:defRPr/>
            </a:pPr>
            <a:r>
              <a:rPr lang="pt-BR" sz="3600" b="1" dirty="0"/>
              <a:t>Requisitos gerais para do consentimento livre e esclarecido </a:t>
            </a:r>
            <a:r>
              <a:rPr lang="pt-BR" sz="3600" b="1" dirty="0">
                <a:solidFill>
                  <a:schemeClr val="bg2">
                    <a:lumMod val="60000"/>
                    <a:lumOff val="40000"/>
                  </a:schemeClr>
                </a:solidFill>
              </a:rPr>
              <a:t>(4)</a:t>
            </a:r>
          </a:p>
        </p:txBody>
      </p:sp>
      <p:sp>
        <p:nvSpPr>
          <p:cNvPr id="18435" name="Rectangle 3">
            <a:extLst>
              <a:ext uri="{FF2B5EF4-FFF2-40B4-BE49-F238E27FC236}">
                <a16:creationId xmlns:a16="http://schemas.microsoft.com/office/drawing/2014/main" id="{9A9DE169-CF1D-443F-9064-8E6733938E79}"/>
              </a:ext>
            </a:extLst>
          </p:cNvPr>
          <p:cNvSpPr>
            <a:spLocks noGrp="1" noChangeArrowheads="1"/>
          </p:cNvSpPr>
          <p:nvPr>
            <p:ph idx="1"/>
          </p:nvPr>
        </p:nvSpPr>
        <p:spPr>
          <a:xfrm>
            <a:off x="568325" y="2743200"/>
            <a:ext cx="8194675" cy="3733800"/>
          </a:xfrm>
        </p:spPr>
        <p:txBody>
          <a:bodyPr>
            <a:noAutofit/>
          </a:bodyPr>
          <a:lstStyle/>
          <a:p>
            <a:r>
              <a:rPr lang="pt-BR" sz="2800" dirty="0"/>
              <a:t>O possível participante ou o representante legalmente autorizado deve receber as informações que uma </a:t>
            </a:r>
            <a:r>
              <a:rPr lang="pt-BR" sz="2800" b="1" dirty="0">
                <a:solidFill>
                  <a:schemeClr val="bg2">
                    <a:lumMod val="60000"/>
                    <a:lumOff val="40000"/>
                  </a:schemeClr>
                </a:solidFill>
              </a:rPr>
              <a:t>pessoa razoável</a:t>
            </a:r>
            <a:r>
              <a:rPr lang="pt-BR" sz="2800" dirty="0"/>
              <a:t> gostaria de obter para tomar uma decisão informada sobre a participação ou a </a:t>
            </a:r>
            <a:r>
              <a:rPr lang="pt-BR" sz="2800" b="1" dirty="0">
                <a:solidFill>
                  <a:schemeClr val="bg2">
                    <a:lumMod val="60000"/>
                    <a:lumOff val="40000"/>
                  </a:schemeClr>
                </a:solidFill>
              </a:rPr>
              <a:t>oportunidade de discutir</a:t>
            </a:r>
            <a:r>
              <a:rPr lang="pt-BR" sz="2800" dirty="0"/>
              <a:t> essas informações.</a:t>
            </a:r>
          </a:p>
        </p:txBody>
      </p:sp>
      <p:sp>
        <p:nvSpPr>
          <p:cNvPr id="4" name="TextBox 3">
            <a:extLst>
              <a:ext uri="{FF2B5EF4-FFF2-40B4-BE49-F238E27FC236}">
                <a16:creationId xmlns:a16="http://schemas.microsoft.com/office/drawing/2014/main" id="{7CB5EFB1-9C5C-41C2-9A56-0C5BDCC88A67}"/>
              </a:ext>
            </a:extLst>
          </p:cNvPr>
          <p:cNvSpPr txBox="1"/>
          <p:nvPr/>
        </p:nvSpPr>
        <p:spPr>
          <a:xfrm>
            <a:off x="685800" y="2057400"/>
            <a:ext cx="3581400" cy="369332"/>
          </a:xfrm>
          <a:prstGeom prst="rect">
            <a:avLst/>
          </a:prstGeom>
          <a:noFill/>
        </p:spPr>
        <p:txBody>
          <a:bodyPr wrap="square" rtlCol="0">
            <a:spAutoFit/>
          </a:bodyPr>
          <a:lstStyle/>
          <a:p>
            <a:r>
              <a:rPr lang="pt-BR" b="1" i="1" dirty="0">
                <a:solidFill>
                  <a:schemeClr val="bg2">
                    <a:lumMod val="60000"/>
                    <a:lumOff val="40000"/>
                  </a:schemeClr>
                </a:solidFill>
              </a:rPr>
              <a:t>45 CFR 46.116</a:t>
            </a:r>
          </a:p>
        </p:txBody>
      </p:sp>
    </p:spTree>
    <p:extLst>
      <p:ext uri="{BB962C8B-B14F-4D97-AF65-F5344CB8AC3E}">
        <p14:creationId xmlns:p14="http://schemas.microsoft.com/office/powerpoint/2010/main" val="33451735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a:extLst>
              <a:ext uri="{FF2B5EF4-FFF2-40B4-BE49-F238E27FC236}">
                <a16:creationId xmlns:a16="http://schemas.microsoft.com/office/drawing/2014/main" id="{2D5A6D5B-F711-4A39-B0D2-799387E5BA21}"/>
              </a:ext>
            </a:extLst>
          </p:cNvPr>
          <p:cNvSpPr>
            <a:spLocks noGrp="1" noChangeArrowheads="1"/>
          </p:cNvSpPr>
          <p:nvPr>
            <p:ph type="title"/>
          </p:nvPr>
        </p:nvSpPr>
        <p:spPr>
          <a:xfrm>
            <a:off x="568325" y="586068"/>
            <a:ext cx="7055380" cy="842682"/>
          </a:xfrm>
        </p:spPr>
        <p:txBody>
          <a:bodyPr/>
          <a:lstStyle/>
          <a:p>
            <a:pPr>
              <a:defRPr/>
            </a:pPr>
            <a:r>
              <a:rPr lang="pt-BR" b="1" dirty="0"/>
              <a:t>Consentimento livre e esclarecido </a:t>
            </a:r>
          </a:p>
        </p:txBody>
      </p:sp>
      <p:sp>
        <p:nvSpPr>
          <p:cNvPr id="18435" name="Rectangle 3">
            <a:extLst>
              <a:ext uri="{FF2B5EF4-FFF2-40B4-BE49-F238E27FC236}">
                <a16:creationId xmlns:a16="http://schemas.microsoft.com/office/drawing/2014/main" id="{9A9DE169-CF1D-443F-9064-8E6733938E79}"/>
              </a:ext>
            </a:extLst>
          </p:cNvPr>
          <p:cNvSpPr>
            <a:spLocks noGrp="1" noChangeArrowheads="1"/>
          </p:cNvSpPr>
          <p:nvPr>
            <p:ph idx="1"/>
          </p:nvPr>
        </p:nvSpPr>
        <p:spPr>
          <a:xfrm>
            <a:off x="568325" y="1962150"/>
            <a:ext cx="8194675" cy="4362450"/>
          </a:xfrm>
        </p:spPr>
        <p:txBody>
          <a:bodyPr>
            <a:normAutofit/>
          </a:bodyPr>
          <a:lstStyle/>
          <a:p>
            <a:pPr marL="461963" indent="-461963">
              <a:spcBef>
                <a:spcPts val="1800"/>
              </a:spcBef>
              <a:defRPr/>
            </a:pPr>
            <a:r>
              <a:rPr lang="pt-BR" sz="2800" dirty="0">
                <a:latin typeface="+mn-lt"/>
              </a:rPr>
              <a:t>Um </a:t>
            </a:r>
            <a:r>
              <a:rPr lang="pt-BR" sz="2800" b="1" dirty="0">
                <a:solidFill>
                  <a:schemeClr val="bg2">
                    <a:lumMod val="60000"/>
                    <a:lumOff val="40000"/>
                  </a:schemeClr>
                </a:solidFill>
                <a:latin typeface="+mn-lt"/>
              </a:rPr>
              <a:t>processo</a:t>
            </a:r>
            <a:r>
              <a:rPr lang="pt-BR" sz="2800" dirty="0">
                <a:latin typeface="+mn-lt"/>
              </a:rPr>
              <a:t> pelo qual um indivíduo expressa voluntariamente sua vontade de participar da pesquisa, após ter sido informado e compreendido todos os aspectos da pesquisa que são relevantes para sua decisão.</a:t>
            </a:r>
          </a:p>
          <a:p>
            <a:pPr marL="1828800" indent="-1828800">
              <a:spcBef>
                <a:spcPts val="1800"/>
              </a:spcBef>
              <a:defRPr/>
            </a:pPr>
            <a:endParaRPr lang="en-US" altLang="en-US" sz="2800" i="1" dirty="0">
              <a:latin typeface="+mn-lt"/>
            </a:endParaRPr>
          </a:p>
        </p:txBody>
      </p:sp>
    </p:spTree>
    <p:extLst>
      <p:ext uri="{BB962C8B-B14F-4D97-AF65-F5344CB8AC3E}">
        <p14:creationId xmlns:p14="http://schemas.microsoft.com/office/powerpoint/2010/main" val="1748453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a:extLst>
              <a:ext uri="{FF2B5EF4-FFF2-40B4-BE49-F238E27FC236}">
                <a16:creationId xmlns:a16="http://schemas.microsoft.com/office/drawing/2014/main" id="{2D5A6D5B-F711-4A39-B0D2-799387E5BA21}"/>
              </a:ext>
            </a:extLst>
          </p:cNvPr>
          <p:cNvSpPr>
            <a:spLocks noGrp="1" noChangeArrowheads="1"/>
          </p:cNvSpPr>
          <p:nvPr>
            <p:ph type="title"/>
          </p:nvPr>
        </p:nvSpPr>
        <p:spPr>
          <a:xfrm>
            <a:off x="1143000" y="1600200"/>
            <a:ext cx="7055380" cy="1524000"/>
          </a:xfrm>
        </p:spPr>
        <p:txBody>
          <a:bodyPr/>
          <a:lstStyle/>
          <a:p>
            <a:pPr algn="ctr">
              <a:defRPr/>
            </a:pPr>
            <a:r>
              <a:rPr lang="pt-BR" sz="4000" b="1" dirty="0"/>
              <a:t>Elementos requeridos do</a:t>
            </a:r>
            <a:br>
              <a:rPr lang="pt-BR" sz="4000" b="1" dirty="0"/>
            </a:br>
            <a:r>
              <a:rPr lang="pt-BR" sz="4000" b="1" dirty="0"/>
              <a:t>consentimento livre e esclarecido</a:t>
            </a:r>
            <a:br>
              <a:rPr lang="pt-BR" sz="4000" b="1" dirty="0"/>
            </a:br>
            <a:endParaRPr lang="pt-BR" sz="4000" b="1" dirty="0"/>
          </a:p>
        </p:txBody>
      </p:sp>
      <p:sp>
        <p:nvSpPr>
          <p:cNvPr id="5" name="Rectangle 2">
            <a:extLst>
              <a:ext uri="{FF2B5EF4-FFF2-40B4-BE49-F238E27FC236}">
                <a16:creationId xmlns:a16="http://schemas.microsoft.com/office/drawing/2014/main" id="{B5FE0D75-4FED-410C-A175-ED8EAA17B363}"/>
              </a:ext>
            </a:extLst>
          </p:cNvPr>
          <p:cNvSpPr txBox="1">
            <a:spLocks noChangeArrowheads="1"/>
          </p:cNvSpPr>
          <p:nvPr/>
        </p:nvSpPr>
        <p:spPr>
          <a:xfrm>
            <a:off x="3024996" y="3426691"/>
            <a:ext cx="4366403" cy="1524000"/>
          </a:xfrm>
          <a:prstGeom prst="rect">
            <a:avLst/>
          </a:prstGeom>
        </p:spPr>
        <p:txBody>
          <a:bodyPr vert="horz" lIns="91440" tIns="45720" rIns="91440" bIns="45720" rtlCol="0" anchor="t">
            <a:noAutofit/>
          </a:bodyPr>
          <a:lst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571500" indent="-571500">
              <a:buClr>
                <a:schemeClr val="bg2">
                  <a:lumMod val="60000"/>
                  <a:lumOff val="40000"/>
                </a:schemeClr>
              </a:buClr>
              <a:buFont typeface="Arial" panose="020B0604020202020204" pitchFamily="34" charset="0"/>
              <a:buChar char="•"/>
              <a:defRPr/>
            </a:pPr>
            <a:r>
              <a:rPr lang="pt-BR" sz="4000" b="1" dirty="0"/>
              <a:t>Básicos</a:t>
            </a:r>
          </a:p>
          <a:p>
            <a:pPr marL="571500" indent="-571500">
              <a:buClr>
                <a:schemeClr val="bg2">
                  <a:lumMod val="60000"/>
                  <a:lumOff val="40000"/>
                </a:schemeClr>
              </a:buClr>
              <a:buFont typeface="Arial" panose="020B0604020202020204" pitchFamily="34" charset="0"/>
              <a:buChar char="•"/>
              <a:defRPr/>
            </a:pPr>
            <a:r>
              <a:rPr lang="pt-BR" sz="4000" b="1" dirty="0"/>
              <a:t>Adicionais</a:t>
            </a:r>
          </a:p>
        </p:txBody>
      </p:sp>
    </p:spTree>
    <p:extLst>
      <p:ext uri="{BB962C8B-B14F-4D97-AF65-F5344CB8AC3E}">
        <p14:creationId xmlns:p14="http://schemas.microsoft.com/office/powerpoint/2010/main" val="7159337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a:extLst>
              <a:ext uri="{FF2B5EF4-FFF2-40B4-BE49-F238E27FC236}">
                <a16:creationId xmlns:a16="http://schemas.microsoft.com/office/drawing/2014/main" id="{2D5A6D5B-F711-4A39-B0D2-799387E5BA21}"/>
              </a:ext>
            </a:extLst>
          </p:cNvPr>
          <p:cNvSpPr>
            <a:spLocks noGrp="1" noChangeArrowheads="1"/>
          </p:cNvSpPr>
          <p:nvPr>
            <p:ph type="title"/>
          </p:nvPr>
        </p:nvSpPr>
        <p:spPr>
          <a:xfrm>
            <a:off x="568324" y="586068"/>
            <a:ext cx="8575675" cy="842682"/>
          </a:xfrm>
        </p:spPr>
        <p:txBody>
          <a:bodyPr/>
          <a:lstStyle/>
          <a:p>
            <a:pPr>
              <a:defRPr/>
            </a:pPr>
            <a:r>
              <a:rPr lang="pt-BR" sz="3600" b="1" dirty="0"/>
              <a:t>Elementos básicos do</a:t>
            </a:r>
            <a:br>
              <a:rPr lang="pt-BR" sz="3600" b="1" dirty="0"/>
            </a:br>
            <a:r>
              <a:rPr lang="pt-BR" sz="3600" b="1" dirty="0"/>
              <a:t>consentimento livre e esclarecido </a:t>
            </a:r>
            <a:r>
              <a:rPr lang="en-US" sz="3600" b="1" dirty="0">
                <a:solidFill>
                  <a:schemeClr val="bg2">
                    <a:lumMod val="60000"/>
                    <a:lumOff val="40000"/>
                  </a:schemeClr>
                </a:solidFill>
              </a:rPr>
              <a:t>(1)</a:t>
            </a:r>
            <a:endParaRPr lang="pt-BR" sz="3600" b="1" dirty="0"/>
          </a:p>
        </p:txBody>
      </p:sp>
      <p:sp>
        <p:nvSpPr>
          <p:cNvPr id="18435" name="Rectangle 3">
            <a:extLst>
              <a:ext uri="{FF2B5EF4-FFF2-40B4-BE49-F238E27FC236}">
                <a16:creationId xmlns:a16="http://schemas.microsoft.com/office/drawing/2014/main" id="{9A9DE169-CF1D-443F-9064-8E6733938E79}"/>
              </a:ext>
            </a:extLst>
          </p:cNvPr>
          <p:cNvSpPr>
            <a:spLocks noGrp="1" noChangeArrowheads="1"/>
          </p:cNvSpPr>
          <p:nvPr>
            <p:ph idx="1"/>
          </p:nvPr>
        </p:nvSpPr>
        <p:spPr>
          <a:xfrm>
            <a:off x="568325" y="2743200"/>
            <a:ext cx="8194675" cy="3733800"/>
          </a:xfrm>
        </p:spPr>
        <p:txBody>
          <a:bodyPr>
            <a:noAutofit/>
          </a:bodyPr>
          <a:lstStyle/>
          <a:p>
            <a:pPr marL="461963" indent="-461963">
              <a:spcBef>
                <a:spcPts val="1200"/>
              </a:spcBef>
              <a:defRPr/>
            </a:pPr>
            <a:r>
              <a:rPr lang="pt-BR" sz="2800" dirty="0">
                <a:latin typeface="+mn-lt"/>
              </a:rPr>
              <a:t>Uma declaração de que o estudo envolve pesquisa, uma explicação dos objetivos da pesquisa e a duração esperada da participação, uma descrição dos procedimentos a serem seguidos e a identificação de quaisquer procedimentos que sejam experimentais</a:t>
            </a:r>
          </a:p>
          <a:p>
            <a:pPr marL="1828800" indent="-1828800">
              <a:spcBef>
                <a:spcPts val="1200"/>
              </a:spcBef>
              <a:defRPr/>
            </a:pPr>
            <a:endParaRPr lang="en-US" altLang="en-US" sz="2800" dirty="0">
              <a:latin typeface="+mn-lt"/>
            </a:endParaRPr>
          </a:p>
        </p:txBody>
      </p:sp>
      <p:sp>
        <p:nvSpPr>
          <p:cNvPr id="2" name="TextBox 1">
            <a:extLst>
              <a:ext uri="{FF2B5EF4-FFF2-40B4-BE49-F238E27FC236}">
                <a16:creationId xmlns:a16="http://schemas.microsoft.com/office/drawing/2014/main" id="{D8AFC341-B082-4C2D-BFD2-6E1A48635476}"/>
              </a:ext>
            </a:extLst>
          </p:cNvPr>
          <p:cNvSpPr txBox="1"/>
          <p:nvPr/>
        </p:nvSpPr>
        <p:spPr>
          <a:xfrm>
            <a:off x="685800" y="2057400"/>
            <a:ext cx="3581400" cy="369332"/>
          </a:xfrm>
          <a:prstGeom prst="rect">
            <a:avLst/>
          </a:prstGeom>
          <a:noFill/>
        </p:spPr>
        <p:txBody>
          <a:bodyPr wrap="square" rtlCol="0">
            <a:spAutoFit/>
          </a:bodyPr>
          <a:lstStyle/>
          <a:p>
            <a:r>
              <a:rPr lang="pt-BR" b="1" i="1" dirty="0">
                <a:solidFill>
                  <a:schemeClr val="bg2">
                    <a:lumMod val="60000"/>
                    <a:lumOff val="40000"/>
                  </a:schemeClr>
                </a:solidFill>
              </a:rPr>
              <a:t>45 CFR 46.116</a:t>
            </a:r>
          </a:p>
        </p:txBody>
      </p:sp>
    </p:spTree>
    <p:extLst>
      <p:ext uri="{BB962C8B-B14F-4D97-AF65-F5344CB8AC3E}">
        <p14:creationId xmlns:p14="http://schemas.microsoft.com/office/powerpoint/2010/main" val="29191258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a:extLst>
              <a:ext uri="{FF2B5EF4-FFF2-40B4-BE49-F238E27FC236}">
                <a16:creationId xmlns:a16="http://schemas.microsoft.com/office/drawing/2014/main" id="{2D5A6D5B-F711-4A39-B0D2-799387E5BA21}"/>
              </a:ext>
            </a:extLst>
          </p:cNvPr>
          <p:cNvSpPr>
            <a:spLocks noGrp="1" noChangeArrowheads="1"/>
          </p:cNvSpPr>
          <p:nvPr>
            <p:ph type="title"/>
          </p:nvPr>
        </p:nvSpPr>
        <p:spPr>
          <a:xfrm>
            <a:off x="568324" y="586068"/>
            <a:ext cx="8575675" cy="842682"/>
          </a:xfrm>
        </p:spPr>
        <p:txBody>
          <a:bodyPr/>
          <a:lstStyle/>
          <a:p>
            <a:pPr>
              <a:defRPr/>
            </a:pPr>
            <a:r>
              <a:rPr lang="pt-BR" sz="3600" b="1" dirty="0"/>
              <a:t>Elementos básicos do</a:t>
            </a:r>
            <a:br>
              <a:rPr lang="pt-BR" sz="3600" b="1" dirty="0"/>
            </a:br>
            <a:r>
              <a:rPr lang="pt-BR" sz="3600" b="1" dirty="0"/>
              <a:t>consentimento livre e esclarecido </a:t>
            </a:r>
            <a:r>
              <a:rPr lang="en-US" sz="3600" b="1" dirty="0">
                <a:solidFill>
                  <a:schemeClr val="bg2">
                    <a:lumMod val="60000"/>
                    <a:lumOff val="40000"/>
                  </a:schemeClr>
                </a:solidFill>
              </a:rPr>
              <a:t>(2)</a:t>
            </a:r>
            <a:endParaRPr lang="pt-BR" sz="3600" b="1" dirty="0"/>
          </a:p>
        </p:txBody>
      </p:sp>
      <p:sp>
        <p:nvSpPr>
          <p:cNvPr id="18435" name="Rectangle 3">
            <a:extLst>
              <a:ext uri="{FF2B5EF4-FFF2-40B4-BE49-F238E27FC236}">
                <a16:creationId xmlns:a16="http://schemas.microsoft.com/office/drawing/2014/main" id="{9A9DE169-CF1D-443F-9064-8E6733938E79}"/>
              </a:ext>
            </a:extLst>
          </p:cNvPr>
          <p:cNvSpPr>
            <a:spLocks noGrp="1" noChangeArrowheads="1"/>
          </p:cNvSpPr>
          <p:nvPr>
            <p:ph idx="1"/>
          </p:nvPr>
        </p:nvSpPr>
        <p:spPr>
          <a:xfrm>
            <a:off x="568325" y="2743200"/>
            <a:ext cx="8194675" cy="3733800"/>
          </a:xfrm>
        </p:spPr>
        <p:txBody>
          <a:bodyPr>
            <a:noAutofit/>
          </a:bodyPr>
          <a:lstStyle/>
          <a:p>
            <a:pPr marL="461963" indent="-461963">
              <a:spcBef>
                <a:spcPts val="1200"/>
              </a:spcBef>
              <a:defRPr/>
            </a:pPr>
            <a:r>
              <a:rPr lang="pt-BR" sz="2800" dirty="0">
                <a:latin typeface="+mn-lt"/>
              </a:rPr>
              <a:t>Uma descrição de quaisquer riscos ou desconfortos razoavelmente previsíveis para o</a:t>
            </a:r>
            <a:r>
              <a:rPr lang="pt-BR" sz="2800" dirty="0"/>
              <a:t> participante</a:t>
            </a:r>
          </a:p>
          <a:p>
            <a:pPr marL="1828800" indent="-1828800">
              <a:spcBef>
                <a:spcPts val="1200"/>
              </a:spcBef>
              <a:defRPr/>
            </a:pPr>
            <a:endParaRPr lang="en-US" altLang="en-US" sz="2800" dirty="0">
              <a:latin typeface="+mn-lt"/>
            </a:endParaRPr>
          </a:p>
        </p:txBody>
      </p:sp>
      <p:sp>
        <p:nvSpPr>
          <p:cNvPr id="2" name="TextBox 1">
            <a:extLst>
              <a:ext uri="{FF2B5EF4-FFF2-40B4-BE49-F238E27FC236}">
                <a16:creationId xmlns:a16="http://schemas.microsoft.com/office/drawing/2014/main" id="{D8AFC341-B082-4C2D-BFD2-6E1A48635476}"/>
              </a:ext>
            </a:extLst>
          </p:cNvPr>
          <p:cNvSpPr txBox="1"/>
          <p:nvPr/>
        </p:nvSpPr>
        <p:spPr>
          <a:xfrm>
            <a:off x="685800" y="2057400"/>
            <a:ext cx="3581400" cy="369332"/>
          </a:xfrm>
          <a:prstGeom prst="rect">
            <a:avLst/>
          </a:prstGeom>
          <a:noFill/>
        </p:spPr>
        <p:txBody>
          <a:bodyPr wrap="square" rtlCol="0">
            <a:spAutoFit/>
          </a:bodyPr>
          <a:lstStyle/>
          <a:p>
            <a:r>
              <a:rPr lang="pt-BR" b="1" i="1" dirty="0">
                <a:solidFill>
                  <a:schemeClr val="bg2">
                    <a:lumMod val="60000"/>
                    <a:lumOff val="40000"/>
                  </a:schemeClr>
                </a:solidFill>
              </a:rPr>
              <a:t>45 CFR 46.116</a:t>
            </a:r>
          </a:p>
        </p:txBody>
      </p:sp>
    </p:spTree>
    <p:extLst>
      <p:ext uri="{BB962C8B-B14F-4D97-AF65-F5344CB8AC3E}">
        <p14:creationId xmlns:p14="http://schemas.microsoft.com/office/powerpoint/2010/main" val="40546661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a:extLst>
              <a:ext uri="{FF2B5EF4-FFF2-40B4-BE49-F238E27FC236}">
                <a16:creationId xmlns:a16="http://schemas.microsoft.com/office/drawing/2014/main" id="{2D5A6D5B-F711-4A39-B0D2-799387E5BA21}"/>
              </a:ext>
            </a:extLst>
          </p:cNvPr>
          <p:cNvSpPr>
            <a:spLocks noGrp="1" noChangeArrowheads="1"/>
          </p:cNvSpPr>
          <p:nvPr>
            <p:ph type="title"/>
          </p:nvPr>
        </p:nvSpPr>
        <p:spPr>
          <a:xfrm>
            <a:off x="568324" y="586068"/>
            <a:ext cx="8575675" cy="842682"/>
          </a:xfrm>
        </p:spPr>
        <p:txBody>
          <a:bodyPr/>
          <a:lstStyle/>
          <a:p>
            <a:pPr>
              <a:defRPr/>
            </a:pPr>
            <a:r>
              <a:rPr lang="pt-BR" sz="3600" b="1" dirty="0"/>
              <a:t>Elementos básicos do</a:t>
            </a:r>
            <a:br>
              <a:rPr lang="pt-BR" sz="3600" b="1" dirty="0"/>
            </a:br>
            <a:r>
              <a:rPr lang="pt-BR" sz="3600" b="1" dirty="0"/>
              <a:t>consentimento livre e esclarecido </a:t>
            </a:r>
            <a:r>
              <a:rPr lang="en-US" sz="3600" b="1" dirty="0">
                <a:solidFill>
                  <a:schemeClr val="bg2">
                    <a:lumMod val="60000"/>
                    <a:lumOff val="40000"/>
                  </a:schemeClr>
                </a:solidFill>
              </a:rPr>
              <a:t>(3)</a:t>
            </a:r>
            <a:endParaRPr lang="pt-BR" sz="3600" b="1" dirty="0"/>
          </a:p>
        </p:txBody>
      </p:sp>
      <p:sp>
        <p:nvSpPr>
          <p:cNvPr id="18435" name="Rectangle 3">
            <a:extLst>
              <a:ext uri="{FF2B5EF4-FFF2-40B4-BE49-F238E27FC236}">
                <a16:creationId xmlns:a16="http://schemas.microsoft.com/office/drawing/2014/main" id="{9A9DE169-CF1D-443F-9064-8E6733938E79}"/>
              </a:ext>
            </a:extLst>
          </p:cNvPr>
          <p:cNvSpPr>
            <a:spLocks noGrp="1" noChangeArrowheads="1"/>
          </p:cNvSpPr>
          <p:nvPr>
            <p:ph idx="1"/>
          </p:nvPr>
        </p:nvSpPr>
        <p:spPr>
          <a:xfrm>
            <a:off x="568325" y="2743200"/>
            <a:ext cx="8194675" cy="3733800"/>
          </a:xfrm>
        </p:spPr>
        <p:txBody>
          <a:bodyPr>
            <a:noAutofit/>
          </a:bodyPr>
          <a:lstStyle/>
          <a:p>
            <a:pPr marL="461963" indent="-461963">
              <a:spcBef>
                <a:spcPts val="1200"/>
              </a:spcBef>
              <a:defRPr/>
            </a:pPr>
            <a:r>
              <a:rPr lang="pt-BR" sz="2800" dirty="0">
                <a:latin typeface="+mn-lt"/>
              </a:rPr>
              <a:t>Uma descrição de quaisquer benefícios para o</a:t>
            </a:r>
            <a:r>
              <a:rPr lang="pt-BR" sz="2800" dirty="0"/>
              <a:t> participante </a:t>
            </a:r>
            <a:r>
              <a:rPr lang="pt-BR" sz="2800" dirty="0">
                <a:latin typeface="+mn-lt"/>
              </a:rPr>
              <a:t>ou para terceiros que possam ser razoavelmente esperados da pesquisa</a:t>
            </a:r>
          </a:p>
        </p:txBody>
      </p:sp>
      <p:sp>
        <p:nvSpPr>
          <p:cNvPr id="2" name="TextBox 1">
            <a:extLst>
              <a:ext uri="{FF2B5EF4-FFF2-40B4-BE49-F238E27FC236}">
                <a16:creationId xmlns:a16="http://schemas.microsoft.com/office/drawing/2014/main" id="{D8AFC341-B082-4C2D-BFD2-6E1A48635476}"/>
              </a:ext>
            </a:extLst>
          </p:cNvPr>
          <p:cNvSpPr txBox="1"/>
          <p:nvPr/>
        </p:nvSpPr>
        <p:spPr>
          <a:xfrm>
            <a:off x="685800" y="2057400"/>
            <a:ext cx="3581400" cy="369332"/>
          </a:xfrm>
          <a:prstGeom prst="rect">
            <a:avLst/>
          </a:prstGeom>
          <a:noFill/>
        </p:spPr>
        <p:txBody>
          <a:bodyPr wrap="square" rtlCol="0">
            <a:spAutoFit/>
          </a:bodyPr>
          <a:lstStyle/>
          <a:p>
            <a:r>
              <a:rPr lang="pt-BR" b="1" i="1" dirty="0">
                <a:solidFill>
                  <a:schemeClr val="bg2">
                    <a:lumMod val="60000"/>
                    <a:lumOff val="40000"/>
                  </a:schemeClr>
                </a:solidFill>
              </a:rPr>
              <a:t>45 CFR 46.116</a:t>
            </a:r>
          </a:p>
        </p:txBody>
      </p:sp>
    </p:spTree>
    <p:extLst>
      <p:ext uri="{BB962C8B-B14F-4D97-AF65-F5344CB8AC3E}">
        <p14:creationId xmlns:p14="http://schemas.microsoft.com/office/powerpoint/2010/main" val="12862256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a:extLst>
              <a:ext uri="{FF2B5EF4-FFF2-40B4-BE49-F238E27FC236}">
                <a16:creationId xmlns:a16="http://schemas.microsoft.com/office/drawing/2014/main" id="{2D5A6D5B-F711-4A39-B0D2-799387E5BA21}"/>
              </a:ext>
            </a:extLst>
          </p:cNvPr>
          <p:cNvSpPr>
            <a:spLocks noGrp="1" noChangeArrowheads="1"/>
          </p:cNvSpPr>
          <p:nvPr>
            <p:ph type="title"/>
          </p:nvPr>
        </p:nvSpPr>
        <p:spPr>
          <a:xfrm>
            <a:off x="568324" y="586068"/>
            <a:ext cx="8575675" cy="842682"/>
          </a:xfrm>
        </p:spPr>
        <p:txBody>
          <a:bodyPr/>
          <a:lstStyle/>
          <a:p>
            <a:pPr>
              <a:defRPr/>
            </a:pPr>
            <a:r>
              <a:rPr lang="pt-BR" sz="3600" b="1" dirty="0"/>
              <a:t>Elementos básicos do</a:t>
            </a:r>
            <a:br>
              <a:rPr lang="pt-BR" sz="3600" b="1" dirty="0"/>
            </a:br>
            <a:r>
              <a:rPr lang="pt-BR" sz="3600" b="1" dirty="0"/>
              <a:t>consentimento livre e esclarecido </a:t>
            </a:r>
            <a:r>
              <a:rPr lang="en-US" sz="3600" b="1" dirty="0">
                <a:solidFill>
                  <a:schemeClr val="bg2">
                    <a:lumMod val="60000"/>
                    <a:lumOff val="40000"/>
                  </a:schemeClr>
                </a:solidFill>
              </a:rPr>
              <a:t>(4)</a:t>
            </a:r>
            <a:endParaRPr lang="pt-BR" sz="3600" b="1" dirty="0"/>
          </a:p>
        </p:txBody>
      </p:sp>
      <p:sp>
        <p:nvSpPr>
          <p:cNvPr id="18435" name="Rectangle 3">
            <a:extLst>
              <a:ext uri="{FF2B5EF4-FFF2-40B4-BE49-F238E27FC236}">
                <a16:creationId xmlns:a16="http://schemas.microsoft.com/office/drawing/2014/main" id="{9A9DE169-CF1D-443F-9064-8E6733938E79}"/>
              </a:ext>
            </a:extLst>
          </p:cNvPr>
          <p:cNvSpPr>
            <a:spLocks noGrp="1" noChangeArrowheads="1"/>
          </p:cNvSpPr>
          <p:nvPr>
            <p:ph idx="1"/>
          </p:nvPr>
        </p:nvSpPr>
        <p:spPr>
          <a:xfrm>
            <a:off x="568325" y="2743200"/>
            <a:ext cx="8194675" cy="3733800"/>
          </a:xfrm>
        </p:spPr>
        <p:txBody>
          <a:bodyPr>
            <a:noAutofit/>
          </a:bodyPr>
          <a:lstStyle/>
          <a:p>
            <a:pPr marL="461963" indent="-461963">
              <a:spcBef>
                <a:spcPts val="1200"/>
              </a:spcBef>
              <a:defRPr/>
            </a:pPr>
            <a:r>
              <a:rPr lang="pt-BR" sz="2800" dirty="0">
                <a:latin typeface="+mn-lt"/>
              </a:rPr>
              <a:t>Divulgação de procedimentos alternativos apropriados ou cursos de tratamento, se houver, que possam ser vantajosos para o</a:t>
            </a:r>
            <a:r>
              <a:rPr lang="pt-BR" sz="2800" dirty="0"/>
              <a:t> participante</a:t>
            </a:r>
          </a:p>
        </p:txBody>
      </p:sp>
      <p:sp>
        <p:nvSpPr>
          <p:cNvPr id="2" name="TextBox 1">
            <a:extLst>
              <a:ext uri="{FF2B5EF4-FFF2-40B4-BE49-F238E27FC236}">
                <a16:creationId xmlns:a16="http://schemas.microsoft.com/office/drawing/2014/main" id="{D8AFC341-B082-4C2D-BFD2-6E1A48635476}"/>
              </a:ext>
            </a:extLst>
          </p:cNvPr>
          <p:cNvSpPr txBox="1"/>
          <p:nvPr/>
        </p:nvSpPr>
        <p:spPr>
          <a:xfrm>
            <a:off x="685800" y="2057400"/>
            <a:ext cx="3581400" cy="369332"/>
          </a:xfrm>
          <a:prstGeom prst="rect">
            <a:avLst/>
          </a:prstGeom>
          <a:noFill/>
        </p:spPr>
        <p:txBody>
          <a:bodyPr wrap="square" rtlCol="0">
            <a:spAutoFit/>
          </a:bodyPr>
          <a:lstStyle/>
          <a:p>
            <a:r>
              <a:rPr lang="pt-BR" b="1" i="1" dirty="0">
                <a:solidFill>
                  <a:schemeClr val="bg2">
                    <a:lumMod val="60000"/>
                    <a:lumOff val="40000"/>
                  </a:schemeClr>
                </a:solidFill>
              </a:rPr>
              <a:t>45 CFR 46.116</a:t>
            </a:r>
          </a:p>
        </p:txBody>
      </p:sp>
    </p:spTree>
    <p:extLst>
      <p:ext uri="{BB962C8B-B14F-4D97-AF65-F5344CB8AC3E}">
        <p14:creationId xmlns:p14="http://schemas.microsoft.com/office/powerpoint/2010/main" val="9591277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a:extLst>
              <a:ext uri="{FF2B5EF4-FFF2-40B4-BE49-F238E27FC236}">
                <a16:creationId xmlns:a16="http://schemas.microsoft.com/office/drawing/2014/main" id="{2D5A6D5B-F711-4A39-B0D2-799387E5BA21}"/>
              </a:ext>
            </a:extLst>
          </p:cNvPr>
          <p:cNvSpPr>
            <a:spLocks noGrp="1" noChangeArrowheads="1"/>
          </p:cNvSpPr>
          <p:nvPr>
            <p:ph type="title"/>
          </p:nvPr>
        </p:nvSpPr>
        <p:spPr>
          <a:xfrm>
            <a:off x="568325" y="586068"/>
            <a:ext cx="7055380" cy="842682"/>
          </a:xfrm>
        </p:spPr>
        <p:txBody>
          <a:bodyPr/>
          <a:lstStyle/>
          <a:p>
            <a:pPr>
              <a:defRPr/>
            </a:pPr>
            <a:r>
              <a:rPr lang="pt-BR" b="1" dirty="0"/>
              <a:t>Visão geral da sessão</a:t>
            </a:r>
          </a:p>
        </p:txBody>
      </p:sp>
      <p:sp>
        <p:nvSpPr>
          <p:cNvPr id="18435" name="Rectangle 3">
            <a:extLst>
              <a:ext uri="{FF2B5EF4-FFF2-40B4-BE49-F238E27FC236}">
                <a16:creationId xmlns:a16="http://schemas.microsoft.com/office/drawing/2014/main" id="{9A9DE169-CF1D-443F-9064-8E6733938E79}"/>
              </a:ext>
            </a:extLst>
          </p:cNvPr>
          <p:cNvSpPr>
            <a:spLocks noGrp="1" noChangeArrowheads="1"/>
          </p:cNvSpPr>
          <p:nvPr>
            <p:ph idx="1"/>
          </p:nvPr>
        </p:nvSpPr>
        <p:spPr>
          <a:xfrm>
            <a:off x="568325" y="1885950"/>
            <a:ext cx="8499475" cy="4286250"/>
          </a:xfrm>
        </p:spPr>
        <p:txBody>
          <a:bodyPr>
            <a:normAutofit/>
          </a:bodyPr>
          <a:lstStyle/>
          <a:p>
            <a:pPr marL="465138" indent="-465138">
              <a:spcBef>
                <a:spcPts val="1800"/>
              </a:spcBef>
              <a:defRPr/>
            </a:pPr>
            <a:r>
              <a:rPr lang="pt-BR" sz="2800" b="1" dirty="0">
                <a:latin typeface="+mn-lt"/>
              </a:rPr>
              <a:t>Estrutura ética</a:t>
            </a:r>
          </a:p>
          <a:p>
            <a:pPr marL="465138" indent="-465138">
              <a:spcBef>
                <a:spcPts val="1800"/>
              </a:spcBef>
              <a:defRPr/>
            </a:pPr>
            <a:r>
              <a:rPr lang="pt-BR" sz="2800" b="1" dirty="0">
                <a:latin typeface="+mn-lt"/>
              </a:rPr>
              <a:t>Definições </a:t>
            </a:r>
          </a:p>
          <a:p>
            <a:pPr marL="465138" indent="-465138">
              <a:spcBef>
                <a:spcPts val="1800"/>
              </a:spcBef>
              <a:defRPr/>
            </a:pPr>
            <a:r>
              <a:rPr lang="pt-BR" sz="2800" b="1" dirty="0">
                <a:latin typeface="+mn-lt"/>
              </a:rPr>
              <a:t>Requisitos regulamentares</a:t>
            </a:r>
          </a:p>
          <a:p>
            <a:pPr marL="465138" indent="-465138">
              <a:spcBef>
                <a:spcPts val="1800"/>
              </a:spcBef>
              <a:defRPr/>
            </a:pPr>
            <a:r>
              <a:rPr lang="pt-BR" sz="2800" b="1" dirty="0"/>
              <a:t>Aplicação nos estudos IMPAACT</a:t>
            </a:r>
          </a:p>
          <a:p>
            <a:pPr marL="465138" indent="-465138">
              <a:spcBef>
                <a:spcPts val="1800"/>
              </a:spcBef>
              <a:defRPr/>
            </a:pPr>
            <a:r>
              <a:rPr lang="pt-BR" sz="2800" b="1" dirty="0"/>
              <a:t>Exercícios práticos</a:t>
            </a:r>
          </a:p>
          <a:p>
            <a:pPr marL="465138" indent="-465138">
              <a:spcBef>
                <a:spcPts val="1800"/>
              </a:spcBef>
              <a:defRPr/>
            </a:pPr>
            <a:endParaRPr lang="en-US" altLang="en-US" sz="2800" b="1" dirty="0">
              <a:latin typeface="+mn-lt"/>
            </a:endParaRPr>
          </a:p>
        </p:txBody>
      </p:sp>
    </p:spTree>
    <p:extLst>
      <p:ext uri="{BB962C8B-B14F-4D97-AF65-F5344CB8AC3E}">
        <p14:creationId xmlns:p14="http://schemas.microsoft.com/office/powerpoint/2010/main" val="19098580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a:extLst>
              <a:ext uri="{FF2B5EF4-FFF2-40B4-BE49-F238E27FC236}">
                <a16:creationId xmlns:a16="http://schemas.microsoft.com/office/drawing/2014/main" id="{2D5A6D5B-F711-4A39-B0D2-799387E5BA21}"/>
              </a:ext>
            </a:extLst>
          </p:cNvPr>
          <p:cNvSpPr>
            <a:spLocks noGrp="1" noChangeArrowheads="1"/>
          </p:cNvSpPr>
          <p:nvPr>
            <p:ph type="title"/>
          </p:nvPr>
        </p:nvSpPr>
        <p:spPr>
          <a:xfrm>
            <a:off x="568324" y="586068"/>
            <a:ext cx="8575675" cy="842682"/>
          </a:xfrm>
        </p:spPr>
        <p:txBody>
          <a:bodyPr/>
          <a:lstStyle/>
          <a:p>
            <a:pPr>
              <a:defRPr/>
            </a:pPr>
            <a:r>
              <a:rPr lang="pt-BR" sz="3600" b="1" dirty="0"/>
              <a:t>Elementos básicos do</a:t>
            </a:r>
            <a:br>
              <a:rPr lang="pt-BR" sz="3600" b="1" dirty="0"/>
            </a:br>
            <a:r>
              <a:rPr lang="pt-BR" sz="3600" b="1" dirty="0"/>
              <a:t>consentimento livre e esclarecido </a:t>
            </a:r>
            <a:r>
              <a:rPr lang="en-US" sz="3600" b="1" dirty="0">
                <a:solidFill>
                  <a:schemeClr val="bg2">
                    <a:lumMod val="60000"/>
                    <a:lumOff val="40000"/>
                  </a:schemeClr>
                </a:solidFill>
              </a:rPr>
              <a:t>(5)</a:t>
            </a:r>
            <a:endParaRPr lang="pt-BR" sz="3600" b="1" dirty="0"/>
          </a:p>
        </p:txBody>
      </p:sp>
      <p:sp>
        <p:nvSpPr>
          <p:cNvPr id="18435" name="Rectangle 3">
            <a:extLst>
              <a:ext uri="{FF2B5EF4-FFF2-40B4-BE49-F238E27FC236}">
                <a16:creationId xmlns:a16="http://schemas.microsoft.com/office/drawing/2014/main" id="{9A9DE169-CF1D-443F-9064-8E6733938E79}"/>
              </a:ext>
            </a:extLst>
          </p:cNvPr>
          <p:cNvSpPr>
            <a:spLocks noGrp="1" noChangeArrowheads="1"/>
          </p:cNvSpPr>
          <p:nvPr>
            <p:ph idx="1"/>
          </p:nvPr>
        </p:nvSpPr>
        <p:spPr>
          <a:xfrm>
            <a:off x="568325" y="2743200"/>
            <a:ext cx="8194675" cy="3733800"/>
          </a:xfrm>
        </p:spPr>
        <p:txBody>
          <a:bodyPr>
            <a:noAutofit/>
          </a:bodyPr>
          <a:lstStyle/>
          <a:p>
            <a:pPr marL="461963" indent="-461963">
              <a:spcBef>
                <a:spcPts val="1200"/>
              </a:spcBef>
              <a:defRPr/>
            </a:pPr>
            <a:r>
              <a:rPr lang="pt-BR" sz="2800" dirty="0">
                <a:latin typeface="+mn-lt"/>
              </a:rPr>
              <a:t>Uma declaração descrevendo a extensão, se houver, à qual a confidencialidade dos registros que identificam o</a:t>
            </a:r>
            <a:r>
              <a:rPr lang="pt-BR" sz="2800" dirty="0"/>
              <a:t> participante </a:t>
            </a:r>
            <a:r>
              <a:rPr lang="pt-BR" sz="2800" dirty="0">
                <a:latin typeface="+mn-lt"/>
              </a:rPr>
              <a:t>será mantida</a:t>
            </a:r>
          </a:p>
        </p:txBody>
      </p:sp>
      <p:sp>
        <p:nvSpPr>
          <p:cNvPr id="2" name="TextBox 1">
            <a:extLst>
              <a:ext uri="{FF2B5EF4-FFF2-40B4-BE49-F238E27FC236}">
                <a16:creationId xmlns:a16="http://schemas.microsoft.com/office/drawing/2014/main" id="{D8AFC341-B082-4C2D-BFD2-6E1A48635476}"/>
              </a:ext>
            </a:extLst>
          </p:cNvPr>
          <p:cNvSpPr txBox="1"/>
          <p:nvPr/>
        </p:nvSpPr>
        <p:spPr>
          <a:xfrm>
            <a:off x="685800" y="2057400"/>
            <a:ext cx="3581400" cy="369332"/>
          </a:xfrm>
          <a:prstGeom prst="rect">
            <a:avLst/>
          </a:prstGeom>
          <a:noFill/>
        </p:spPr>
        <p:txBody>
          <a:bodyPr wrap="square" rtlCol="0">
            <a:spAutoFit/>
          </a:bodyPr>
          <a:lstStyle/>
          <a:p>
            <a:r>
              <a:rPr lang="pt-BR" b="1" i="1" dirty="0">
                <a:solidFill>
                  <a:schemeClr val="bg2">
                    <a:lumMod val="60000"/>
                    <a:lumOff val="40000"/>
                  </a:schemeClr>
                </a:solidFill>
              </a:rPr>
              <a:t>45 CFR 46.116</a:t>
            </a:r>
          </a:p>
        </p:txBody>
      </p:sp>
    </p:spTree>
    <p:extLst>
      <p:ext uri="{BB962C8B-B14F-4D97-AF65-F5344CB8AC3E}">
        <p14:creationId xmlns:p14="http://schemas.microsoft.com/office/powerpoint/2010/main" val="10052157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a:extLst>
              <a:ext uri="{FF2B5EF4-FFF2-40B4-BE49-F238E27FC236}">
                <a16:creationId xmlns:a16="http://schemas.microsoft.com/office/drawing/2014/main" id="{2D5A6D5B-F711-4A39-B0D2-799387E5BA21}"/>
              </a:ext>
            </a:extLst>
          </p:cNvPr>
          <p:cNvSpPr>
            <a:spLocks noGrp="1" noChangeArrowheads="1"/>
          </p:cNvSpPr>
          <p:nvPr>
            <p:ph type="title"/>
          </p:nvPr>
        </p:nvSpPr>
        <p:spPr>
          <a:xfrm>
            <a:off x="568324" y="586068"/>
            <a:ext cx="8575675" cy="842682"/>
          </a:xfrm>
        </p:spPr>
        <p:txBody>
          <a:bodyPr/>
          <a:lstStyle/>
          <a:p>
            <a:pPr>
              <a:defRPr/>
            </a:pPr>
            <a:r>
              <a:rPr lang="pt-BR" sz="3600" b="1" dirty="0"/>
              <a:t>Elementos básicos do</a:t>
            </a:r>
            <a:br>
              <a:rPr lang="pt-BR" sz="3600" b="1" dirty="0"/>
            </a:br>
            <a:r>
              <a:rPr lang="pt-BR" sz="3600" b="1" dirty="0"/>
              <a:t>consentimento livre e esclarecido </a:t>
            </a:r>
            <a:r>
              <a:rPr lang="en-US" sz="3600" b="1" dirty="0">
                <a:solidFill>
                  <a:schemeClr val="bg2">
                    <a:lumMod val="60000"/>
                    <a:lumOff val="40000"/>
                  </a:schemeClr>
                </a:solidFill>
              </a:rPr>
              <a:t>(6)</a:t>
            </a:r>
            <a:endParaRPr lang="pt-BR" sz="3600" b="1" dirty="0"/>
          </a:p>
        </p:txBody>
      </p:sp>
      <p:sp>
        <p:nvSpPr>
          <p:cNvPr id="18435" name="Rectangle 3">
            <a:extLst>
              <a:ext uri="{FF2B5EF4-FFF2-40B4-BE49-F238E27FC236}">
                <a16:creationId xmlns:a16="http://schemas.microsoft.com/office/drawing/2014/main" id="{9A9DE169-CF1D-443F-9064-8E6733938E79}"/>
              </a:ext>
            </a:extLst>
          </p:cNvPr>
          <p:cNvSpPr>
            <a:spLocks noGrp="1" noChangeArrowheads="1"/>
          </p:cNvSpPr>
          <p:nvPr>
            <p:ph idx="1"/>
          </p:nvPr>
        </p:nvSpPr>
        <p:spPr>
          <a:xfrm>
            <a:off x="568325" y="2743200"/>
            <a:ext cx="8194675" cy="3733800"/>
          </a:xfrm>
        </p:spPr>
        <p:txBody>
          <a:bodyPr>
            <a:noAutofit/>
          </a:bodyPr>
          <a:lstStyle/>
          <a:p>
            <a:pPr marL="461963" indent="-461963">
              <a:spcBef>
                <a:spcPts val="1200"/>
              </a:spcBef>
              <a:defRPr/>
            </a:pPr>
            <a:r>
              <a:rPr lang="pt-BR" sz="2800" dirty="0">
                <a:latin typeface="+mn-lt"/>
              </a:rPr>
              <a:t>Para pesquisas que envolvam mais do que um risco mínimo, uma explicação sobre se alguma compensação e uma explicação sobre se há tratamentos médicos disponíveis se a lesão ocorrer e, em caso afirmativo, em que consistem ou onde informações adicionais podem ser obtidas</a:t>
            </a:r>
          </a:p>
        </p:txBody>
      </p:sp>
      <p:sp>
        <p:nvSpPr>
          <p:cNvPr id="2" name="TextBox 1">
            <a:extLst>
              <a:ext uri="{FF2B5EF4-FFF2-40B4-BE49-F238E27FC236}">
                <a16:creationId xmlns:a16="http://schemas.microsoft.com/office/drawing/2014/main" id="{D8AFC341-B082-4C2D-BFD2-6E1A48635476}"/>
              </a:ext>
            </a:extLst>
          </p:cNvPr>
          <p:cNvSpPr txBox="1"/>
          <p:nvPr/>
        </p:nvSpPr>
        <p:spPr>
          <a:xfrm>
            <a:off x="685800" y="2057400"/>
            <a:ext cx="3581400" cy="369332"/>
          </a:xfrm>
          <a:prstGeom prst="rect">
            <a:avLst/>
          </a:prstGeom>
          <a:noFill/>
        </p:spPr>
        <p:txBody>
          <a:bodyPr wrap="square" rtlCol="0">
            <a:spAutoFit/>
          </a:bodyPr>
          <a:lstStyle/>
          <a:p>
            <a:r>
              <a:rPr lang="pt-BR" b="1" i="1" dirty="0">
                <a:solidFill>
                  <a:schemeClr val="bg2">
                    <a:lumMod val="60000"/>
                    <a:lumOff val="40000"/>
                  </a:schemeClr>
                </a:solidFill>
              </a:rPr>
              <a:t>45 CFR 46.116</a:t>
            </a:r>
          </a:p>
        </p:txBody>
      </p:sp>
    </p:spTree>
    <p:extLst>
      <p:ext uri="{BB962C8B-B14F-4D97-AF65-F5344CB8AC3E}">
        <p14:creationId xmlns:p14="http://schemas.microsoft.com/office/powerpoint/2010/main" val="13537974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a:extLst>
              <a:ext uri="{FF2B5EF4-FFF2-40B4-BE49-F238E27FC236}">
                <a16:creationId xmlns:a16="http://schemas.microsoft.com/office/drawing/2014/main" id="{2D5A6D5B-F711-4A39-B0D2-799387E5BA21}"/>
              </a:ext>
            </a:extLst>
          </p:cNvPr>
          <p:cNvSpPr>
            <a:spLocks noGrp="1" noChangeArrowheads="1"/>
          </p:cNvSpPr>
          <p:nvPr>
            <p:ph type="title"/>
          </p:nvPr>
        </p:nvSpPr>
        <p:spPr>
          <a:xfrm>
            <a:off x="568324" y="586068"/>
            <a:ext cx="8575675" cy="842682"/>
          </a:xfrm>
        </p:spPr>
        <p:txBody>
          <a:bodyPr/>
          <a:lstStyle/>
          <a:p>
            <a:pPr>
              <a:defRPr/>
            </a:pPr>
            <a:r>
              <a:rPr lang="pt-BR" sz="3600" b="1" dirty="0"/>
              <a:t>Elementos básicos do</a:t>
            </a:r>
            <a:br>
              <a:rPr lang="pt-BR" sz="3600" b="1" dirty="0"/>
            </a:br>
            <a:r>
              <a:rPr lang="pt-BR" sz="3600" b="1" dirty="0"/>
              <a:t>consentimento livre e esclarecido </a:t>
            </a:r>
            <a:r>
              <a:rPr lang="en-US" sz="3600" b="1" dirty="0">
                <a:solidFill>
                  <a:schemeClr val="bg2">
                    <a:lumMod val="60000"/>
                    <a:lumOff val="40000"/>
                  </a:schemeClr>
                </a:solidFill>
              </a:rPr>
              <a:t>(7)</a:t>
            </a:r>
            <a:endParaRPr lang="pt-BR" sz="3600" b="1" dirty="0"/>
          </a:p>
        </p:txBody>
      </p:sp>
      <p:sp>
        <p:nvSpPr>
          <p:cNvPr id="18435" name="Rectangle 3">
            <a:extLst>
              <a:ext uri="{FF2B5EF4-FFF2-40B4-BE49-F238E27FC236}">
                <a16:creationId xmlns:a16="http://schemas.microsoft.com/office/drawing/2014/main" id="{9A9DE169-CF1D-443F-9064-8E6733938E79}"/>
              </a:ext>
            </a:extLst>
          </p:cNvPr>
          <p:cNvSpPr>
            <a:spLocks noGrp="1" noChangeArrowheads="1"/>
          </p:cNvSpPr>
          <p:nvPr>
            <p:ph idx="1"/>
          </p:nvPr>
        </p:nvSpPr>
        <p:spPr>
          <a:xfrm>
            <a:off x="568325" y="2743200"/>
            <a:ext cx="8194675" cy="3733800"/>
          </a:xfrm>
        </p:spPr>
        <p:txBody>
          <a:bodyPr>
            <a:noAutofit/>
          </a:bodyPr>
          <a:lstStyle/>
          <a:p>
            <a:pPr marL="461963" indent="-461963">
              <a:spcBef>
                <a:spcPts val="1200"/>
              </a:spcBef>
              <a:defRPr/>
            </a:pPr>
            <a:r>
              <a:rPr lang="pt-BR" sz="2800" dirty="0">
                <a:latin typeface="+mn-lt"/>
              </a:rPr>
              <a:t>Uma explicação sobre quem contatar para respostas a perguntas pertinentes sobre os</a:t>
            </a:r>
            <a:r>
              <a:rPr lang="pt-BR" sz="2800" dirty="0"/>
              <a:t> </a:t>
            </a:r>
            <a:r>
              <a:rPr lang="pt-BR" sz="2800" dirty="0">
                <a:latin typeface="+mn-lt"/>
              </a:rPr>
              <a:t>direitos</a:t>
            </a:r>
            <a:r>
              <a:rPr lang="pt-BR" sz="2800" dirty="0"/>
              <a:t> </a:t>
            </a:r>
            <a:r>
              <a:rPr lang="pt-BR" sz="2800" dirty="0">
                <a:latin typeface="+mn-lt"/>
              </a:rPr>
              <a:t>da pesquisa e do</a:t>
            </a:r>
            <a:r>
              <a:rPr lang="pt-BR" sz="2800" dirty="0"/>
              <a:t> participante da </a:t>
            </a:r>
            <a:r>
              <a:rPr lang="pt-BR" sz="2800" dirty="0">
                <a:latin typeface="+mn-lt"/>
              </a:rPr>
              <a:t>pesquisa e quem contatar no caso de uma lesão relacionada à pesquisa ao</a:t>
            </a:r>
            <a:r>
              <a:rPr lang="pt-BR" sz="2800" dirty="0"/>
              <a:t> participante</a:t>
            </a:r>
          </a:p>
        </p:txBody>
      </p:sp>
      <p:sp>
        <p:nvSpPr>
          <p:cNvPr id="2" name="TextBox 1">
            <a:extLst>
              <a:ext uri="{FF2B5EF4-FFF2-40B4-BE49-F238E27FC236}">
                <a16:creationId xmlns:a16="http://schemas.microsoft.com/office/drawing/2014/main" id="{D8AFC341-B082-4C2D-BFD2-6E1A48635476}"/>
              </a:ext>
            </a:extLst>
          </p:cNvPr>
          <p:cNvSpPr txBox="1"/>
          <p:nvPr/>
        </p:nvSpPr>
        <p:spPr>
          <a:xfrm>
            <a:off x="685800" y="2057400"/>
            <a:ext cx="3581400" cy="369332"/>
          </a:xfrm>
          <a:prstGeom prst="rect">
            <a:avLst/>
          </a:prstGeom>
          <a:noFill/>
        </p:spPr>
        <p:txBody>
          <a:bodyPr wrap="square" rtlCol="0">
            <a:spAutoFit/>
          </a:bodyPr>
          <a:lstStyle/>
          <a:p>
            <a:r>
              <a:rPr lang="pt-BR" b="1" i="1" dirty="0">
                <a:solidFill>
                  <a:schemeClr val="bg2">
                    <a:lumMod val="60000"/>
                    <a:lumOff val="40000"/>
                  </a:schemeClr>
                </a:solidFill>
              </a:rPr>
              <a:t>45 CFR 46.116</a:t>
            </a:r>
          </a:p>
        </p:txBody>
      </p:sp>
    </p:spTree>
    <p:extLst>
      <p:ext uri="{BB962C8B-B14F-4D97-AF65-F5344CB8AC3E}">
        <p14:creationId xmlns:p14="http://schemas.microsoft.com/office/powerpoint/2010/main" val="32154352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a:extLst>
              <a:ext uri="{FF2B5EF4-FFF2-40B4-BE49-F238E27FC236}">
                <a16:creationId xmlns:a16="http://schemas.microsoft.com/office/drawing/2014/main" id="{2D5A6D5B-F711-4A39-B0D2-799387E5BA21}"/>
              </a:ext>
            </a:extLst>
          </p:cNvPr>
          <p:cNvSpPr>
            <a:spLocks noGrp="1" noChangeArrowheads="1"/>
          </p:cNvSpPr>
          <p:nvPr>
            <p:ph type="title"/>
          </p:nvPr>
        </p:nvSpPr>
        <p:spPr>
          <a:xfrm>
            <a:off x="568324" y="586068"/>
            <a:ext cx="8575675" cy="842682"/>
          </a:xfrm>
        </p:spPr>
        <p:txBody>
          <a:bodyPr/>
          <a:lstStyle/>
          <a:p>
            <a:pPr>
              <a:defRPr/>
            </a:pPr>
            <a:r>
              <a:rPr lang="pt-BR" sz="3600" b="1" dirty="0"/>
              <a:t>Elementos básicos do</a:t>
            </a:r>
            <a:br>
              <a:rPr lang="pt-BR" sz="3600" b="1" dirty="0"/>
            </a:br>
            <a:r>
              <a:rPr lang="pt-BR" sz="3600" b="1" dirty="0"/>
              <a:t>consentimento livre e esclarecido </a:t>
            </a:r>
            <a:r>
              <a:rPr lang="en-US" sz="3600" b="1" dirty="0">
                <a:solidFill>
                  <a:schemeClr val="bg2">
                    <a:lumMod val="60000"/>
                    <a:lumOff val="40000"/>
                  </a:schemeClr>
                </a:solidFill>
              </a:rPr>
              <a:t>(8)</a:t>
            </a:r>
            <a:endParaRPr lang="pt-BR" sz="3600" b="1" dirty="0"/>
          </a:p>
        </p:txBody>
      </p:sp>
      <p:sp>
        <p:nvSpPr>
          <p:cNvPr id="18435" name="Rectangle 3">
            <a:extLst>
              <a:ext uri="{FF2B5EF4-FFF2-40B4-BE49-F238E27FC236}">
                <a16:creationId xmlns:a16="http://schemas.microsoft.com/office/drawing/2014/main" id="{9A9DE169-CF1D-443F-9064-8E6733938E79}"/>
              </a:ext>
            </a:extLst>
          </p:cNvPr>
          <p:cNvSpPr>
            <a:spLocks noGrp="1" noChangeArrowheads="1"/>
          </p:cNvSpPr>
          <p:nvPr>
            <p:ph idx="1"/>
          </p:nvPr>
        </p:nvSpPr>
        <p:spPr>
          <a:xfrm>
            <a:off x="568325" y="2743200"/>
            <a:ext cx="8194675" cy="3733800"/>
          </a:xfrm>
        </p:spPr>
        <p:txBody>
          <a:bodyPr>
            <a:noAutofit/>
          </a:bodyPr>
          <a:lstStyle/>
          <a:p>
            <a:pPr marL="461963" indent="-461963">
              <a:spcBef>
                <a:spcPts val="1200"/>
              </a:spcBef>
              <a:defRPr/>
            </a:pPr>
            <a:r>
              <a:rPr lang="pt-BR" sz="2800" dirty="0">
                <a:latin typeface="+mn-lt"/>
              </a:rPr>
              <a:t>Uma declaração de que a participação é voluntária, a recusa em participar não envolverá penalidade ou perda de benefícios aos quais o</a:t>
            </a:r>
            <a:r>
              <a:rPr lang="pt-BR" sz="2800" dirty="0"/>
              <a:t> participante </a:t>
            </a:r>
            <a:r>
              <a:rPr lang="pt-BR" sz="2800" dirty="0">
                <a:latin typeface="+mn-lt"/>
              </a:rPr>
              <a:t>tenha direito e o</a:t>
            </a:r>
            <a:r>
              <a:rPr lang="pt-BR" sz="2800" dirty="0"/>
              <a:t> participante </a:t>
            </a:r>
            <a:r>
              <a:rPr lang="pt-BR" sz="2800" dirty="0">
                <a:latin typeface="+mn-lt"/>
              </a:rPr>
              <a:t>poderá interromper a participação a qualquer momento sem penalidade ou perda de benefícios aos quais o</a:t>
            </a:r>
            <a:r>
              <a:rPr lang="pt-BR" sz="2800" dirty="0"/>
              <a:t> participante </a:t>
            </a:r>
            <a:r>
              <a:rPr lang="pt-BR" sz="2800" dirty="0">
                <a:latin typeface="+mn-lt"/>
              </a:rPr>
              <a:t>tenha direito</a:t>
            </a:r>
          </a:p>
        </p:txBody>
      </p:sp>
      <p:sp>
        <p:nvSpPr>
          <p:cNvPr id="2" name="TextBox 1">
            <a:extLst>
              <a:ext uri="{FF2B5EF4-FFF2-40B4-BE49-F238E27FC236}">
                <a16:creationId xmlns:a16="http://schemas.microsoft.com/office/drawing/2014/main" id="{D8AFC341-B082-4C2D-BFD2-6E1A48635476}"/>
              </a:ext>
            </a:extLst>
          </p:cNvPr>
          <p:cNvSpPr txBox="1"/>
          <p:nvPr/>
        </p:nvSpPr>
        <p:spPr>
          <a:xfrm>
            <a:off x="685800" y="2057400"/>
            <a:ext cx="3581400" cy="369332"/>
          </a:xfrm>
          <a:prstGeom prst="rect">
            <a:avLst/>
          </a:prstGeom>
          <a:noFill/>
        </p:spPr>
        <p:txBody>
          <a:bodyPr wrap="square" rtlCol="0">
            <a:spAutoFit/>
          </a:bodyPr>
          <a:lstStyle/>
          <a:p>
            <a:r>
              <a:rPr lang="pt-BR" b="1" i="1" dirty="0">
                <a:solidFill>
                  <a:schemeClr val="bg2">
                    <a:lumMod val="60000"/>
                    <a:lumOff val="40000"/>
                  </a:schemeClr>
                </a:solidFill>
              </a:rPr>
              <a:t>45 CFR 46.116</a:t>
            </a:r>
          </a:p>
        </p:txBody>
      </p:sp>
    </p:spTree>
    <p:extLst>
      <p:ext uri="{BB962C8B-B14F-4D97-AF65-F5344CB8AC3E}">
        <p14:creationId xmlns:p14="http://schemas.microsoft.com/office/powerpoint/2010/main" val="16174144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a:extLst>
              <a:ext uri="{FF2B5EF4-FFF2-40B4-BE49-F238E27FC236}">
                <a16:creationId xmlns:a16="http://schemas.microsoft.com/office/drawing/2014/main" id="{2D5A6D5B-F711-4A39-B0D2-799387E5BA21}"/>
              </a:ext>
            </a:extLst>
          </p:cNvPr>
          <p:cNvSpPr>
            <a:spLocks noGrp="1" noChangeArrowheads="1"/>
          </p:cNvSpPr>
          <p:nvPr>
            <p:ph type="title"/>
          </p:nvPr>
        </p:nvSpPr>
        <p:spPr>
          <a:xfrm>
            <a:off x="568324" y="586068"/>
            <a:ext cx="8575675" cy="842682"/>
          </a:xfrm>
        </p:spPr>
        <p:txBody>
          <a:bodyPr/>
          <a:lstStyle/>
          <a:p>
            <a:pPr>
              <a:defRPr/>
            </a:pPr>
            <a:r>
              <a:rPr lang="pt-BR" sz="3600" b="1" dirty="0"/>
              <a:t>Elementos básicos do</a:t>
            </a:r>
            <a:br>
              <a:rPr lang="pt-BR" sz="3600" b="1" dirty="0"/>
            </a:br>
            <a:r>
              <a:rPr lang="pt-BR" sz="3600" b="1" dirty="0"/>
              <a:t>consentimento livre e esclarecido </a:t>
            </a:r>
            <a:r>
              <a:rPr lang="en-US" sz="3600" b="1" dirty="0">
                <a:solidFill>
                  <a:schemeClr val="bg2">
                    <a:lumMod val="60000"/>
                    <a:lumOff val="40000"/>
                  </a:schemeClr>
                </a:solidFill>
              </a:rPr>
              <a:t>(9)</a:t>
            </a:r>
            <a:endParaRPr lang="pt-BR" sz="3600" b="1" dirty="0"/>
          </a:p>
        </p:txBody>
      </p:sp>
      <p:sp>
        <p:nvSpPr>
          <p:cNvPr id="18435" name="Rectangle 3">
            <a:extLst>
              <a:ext uri="{FF2B5EF4-FFF2-40B4-BE49-F238E27FC236}">
                <a16:creationId xmlns:a16="http://schemas.microsoft.com/office/drawing/2014/main" id="{9A9DE169-CF1D-443F-9064-8E6733938E79}"/>
              </a:ext>
            </a:extLst>
          </p:cNvPr>
          <p:cNvSpPr>
            <a:spLocks noGrp="1" noChangeArrowheads="1"/>
          </p:cNvSpPr>
          <p:nvPr>
            <p:ph idx="1"/>
          </p:nvPr>
        </p:nvSpPr>
        <p:spPr>
          <a:xfrm>
            <a:off x="568325" y="2590800"/>
            <a:ext cx="8423275" cy="3733800"/>
          </a:xfrm>
        </p:spPr>
        <p:txBody>
          <a:bodyPr>
            <a:noAutofit/>
          </a:bodyPr>
          <a:lstStyle/>
          <a:p>
            <a:pPr marL="0" indent="0">
              <a:spcBef>
                <a:spcPts val="1200"/>
              </a:spcBef>
              <a:buNone/>
              <a:defRPr/>
            </a:pPr>
            <a:r>
              <a:rPr lang="pt-BR" sz="2200" b="1" i="1" dirty="0">
                <a:latin typeface="+mn-lt"/>
              </a:rPr>
              <a:t>Um dos seguintes</a:t>
            </a:r>
          </a:p>
          <a:p>
            <a:pPr marL="461963" indent="-461963">
              <a:spcBef>
                <a:spcPts val="1200"/>
              </a:spcBef>
              <a:defRPr/>
            </a:pPr>
            <a:r>
              <a:rPr lang="pt-BR" sz="1900" dirty="0">
                <a:latin typeface="+mn-lt"/>
              </a:rPr>
              <a:t>Uma declaração de que os identificadores podem ser removidos das informações privadas identificáveis ou bioespécimes identificáveis e que, após tal remoção, as informações ou bioespécimes poderiam ser usados para estudos de pesquisa futuros ou distribuídos a outro investigador para estudos futuros sem consentimento informado do participante ou representante legalmente autorizado, se esta for uma possibilidade</a:t>
            </a:r>
          </a:p>
          <a:p>
            <a:pPr marL="461963" indent="-461963">
              <a:spcBef>
                <a:spcPts val="1200"/>
              </a:spcBef>
              <a:defRPr/>
            </a:pPr>
            <a:r>
              <a:rPr lang="pt-BR" sz="1900" dirty="0">
                <a:latin typeface="+mn-lt"/>
              </a:rPr>
              <a:t>Uma declaração de que as informações ou os bioespécimes do participante coletados como parte da pesquisa, mesmo se os identificadores forem removidos, não serão usados ou distribuídos para futuros estudos de pesquisa</a:t>
            </a:r>
          </a:p>
        </p:txBody>
      </p:sp>
      <p:sp>
        <p:nvSpPr>
          <p:cNvPr id="2" name="TextBox 1">
            <a:extLst>
              <a:ext uri="{FF2B5EF4-FFF2-40B4-BE49-F238E27FC236}">
                <a16:creationId xmlns:a16="http://schemas.microsoft.com/office/drawing/2014/main" id="{D8AFC341-B082-4C2D-BFD2-6E1A48635476}"/>
              </a:ext>
            </a:extLst>
          </p:cNvPr>
          <p:cNvSpPr txBox="1"/>
          <p:nvPr/>
        </p:nvSpPr>
        <p:spPr>
          <a:xfrm>
            <a:off x="685800" y="1981200"/>
            <a:ext cx="3581400" cy="369332"/>
          </a:xfrm>
          <a:prstGeom prst="rect">
            <a:avLst/>
          </a:prstGeom>
          <a:noFill/>
        </p:spPr>
        <p:txBody>
          <a:bodyPr wrap="square" rtlCol="0">
            <a:spAutoFit/>
          </a:bodyPr>
          <a:lstStyle/>
          <a:p>
            <a:r>
              <a:rPr lang="pt-BR" b="1" i="1" dirty="0">
                <a:solidFill>
                  <a:schemeClr val="bg2">
                    <a:lumMod val="60000"/>
                    <a:lumOff val="40000"/>
                  </a:schemeClr>
                </a:solidFill>
              </a:rPr>
              <a:t>45 CFR 46.116</a:t>
            </a:r>
          </a:p>
        </p:txBody>
      </p:sp>
      <p:pic>
        <p:nvPicPr>
          <p:cNvPr id="5" name="Picture 4" descr="Image result for new">
            <a:extLst>
              <a:ext uri="{FF2B5EF4-FFF2-40B4-BE49-F238E27FC236}">
                <a16:creationId xmlns:a16="http://schemas.microsoft.com/office/drawing/2014/main" id="{A5214898-E088-46AD-8AC6-23FDF167BE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500000">
            <a:off x="7533918" y="224789"/>
            <a:ext cx="1147059" cy="1019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49677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a:extLst>
              <a:ext uri="{FF2B5EF4-FFF2-40B4-BE49-F238E27FC236}">
                <a16:creationId xmlns:a16="http://schemas.microsoft.com/office/drawing/2014/main" id="{2D5A6D5B-F711-4A39-B0D2-799387E5BA21}"/>
              </a:ext>
            </a:extLst>
          </p:cNvPr>
          <p:cNvSpPr>
            <a:spLocks noGrp="1" noChangeArrowheads="1"/>
          </p:cNvSpPr>
          <p:nvPr>
            <p:ph type="title"/>
          </p:nvPr>
        </p:nvSpPr>
        <p:spPr>
          <a:xfrm>
            <a:off x="568324" y="586068"/>
            <a:ext cx="8575675" cy="842682"/>
          </a:xfrm>
        </p:spPr>
        <p:txBody>
          <a:bodyPr/>
          <a:lstStyle/>
          <a:p>
            <a:pPr>
              <a:defRPr/>
            </a:pPr>
            <a:r>
              <a:rPr lang="pt-BR" sz="3600" b="1" dirty="0"/>
              <a:t>Elementos adicionais do</a:t>
            </a:r>
            <a:br>
              <a:rPr lang="pt-BR" sz="3600" b="1" dirty="0"/>
            </a:br>
            <a:r>
              <a:rPr lang="pt-BR" sz="3600" b="1" dirty="0"/>
              <a:t>consentimento livre e esclarecido </a:t>
            </a:r>
            <a:r>
              <a:rPr lang="en-US" sz="3600" b="1" dirty="0">
                <a:solidFill>
                  <a:schemeClr val="bg2">
                    <a:lumMod val="60000"/>
                    <a:lumOff val="40000"/>
                  </a:schemeClr>
                </a:solidFill>
              </a:rPr>
              <a:t>(1)</a:t>
            </a:r>
            <a:endParaRPr lang="pt-BR" sz="3600" b="1" dirty="0"/>
          </a:p>
        </p:txBody>
      </p:sp>
      <p:sp>
        <p:nvSpPr>
          <p:cNvPr id="18435" name="Rectangle 3">
            <a:extLst>
              <a:ext uri="{FF2B5EF4-FFF2-40B4-BE49-F238E27FC236}">
                <a16:creationId xmlns:a16="http://schemas.microsoft.com/office/drawing/2014/main" id="{9A9DE169-CF1D-443F-9064-8E6733938E79}"/>
              </a:ext>
            </a:extLst>
          </p:cNvPr>
          <p:cNvSpPr>
            <a:spLocks noGrp="1" noChangeArrowheads="1"/>
          </p:cNvSpPr>
          <p:nvPr>
            <p:ph idx="1"/>
          </p:nvPr>
        </p:nvSpPr>
        <p:spPr>
          <a:xfrm>
            <a:off x="568325" y="2743200"/>
            <a:ext cx="8194675" cy="3733800"/>
          </a:xfrm>
        </p:spPr>
        <p:txBody>
          <a:bodyPr>
            <a:noAutofit/>
          </a:bodyPr>
          <a:lstStyle/>
          <a:p>
            <a:pPr marL="461963" indent="-461963">
              <a:spcBef>
                <a:spcPts val="1200"/>
              </a:spcBef>
              <a:defRPr/>
            </a:pPr>
            <a:r>
              <a:rPr lang="pt-BR" sz="2800" dirty="0">
                <a:latin typeface="+mn-lt"/>
              </a:rPr>
              <a:t>Uma declaração de que o tratamento ou procedimento em particular pode envolver riscos para o</a:t>
            </a:r>
            <a:r>
              <a:rPr lang="pt-BR" sz="2800" dirty="0"/>
              <a:t> participante </a:t>
            </a:r>
            <a:r>
              <a:rPr lang="pt-BR" sz="2800" dirty="0">
                <a:latin typeface="+mn-lt"/>
              </a:rPr>
              <a:t>(ou para o embrião ou feto, se o</a:t>
            </a:r>
            <a:r>
              <a:rPr lang="pt-BR" sz="2800" dirty="0"/>
              <a:t> participante </a:t>
            </a:r>
            <a:r>
              <a:rPr lang="pt-BR" sz="2800" dirty="0">
                <a:latin typeface="+mn-lt"/>
              </a:rPr>
              <a:t>estiver ou vier a engravidar) que são atualmente imprevisíveis</a:t>
            </a:r>
          </a:p>
        </p:txBody>
      </p:sp>
      <p:sp>
        <p:nvSpPr>
          <p:cNvPr id="2" name="TextBox 1">
            <a:extLst>
              <a:ext uri="{FF2B5EF4-FFF2-40B4-BE49-F238E27FC236}">
                <a16:creationId xmlns:a16="http://schemas.microsoft.com/office/drawing/2014/main" id="{D8AFC341-B082-4C2D-BFD2-6E1A48635476}"/>
              </a:ext>
            </a:extLst>
          </p:cNvPr>
          <p:cNvSpPr txBox="1"/>
          <p:nvPr/>
        </p:nvSpPr>
        <p:spPr>
          <a:xfrm>
            <a:off x="685800" y="2057400"/>
            <a:ext cx="3581400" cy="369332"/>
          </a:xfrm>
          <a:prstGeom prst="rect">
            <a:avLst/>
          </a:prstGeom>
          <a:noFill/>
        </p:spPr>
        <p:txBody>
          <a:bodyPr wrap="square" rtlCol="0">
            <a:spAutoFit/>
          </a:bodyPr>
          <a:lstStyle/>
          <a:p>
            <a:r>
              <a:rPr lang="pt-BR" b="1" i="1" dirty="0">
                <a:solidFill>
                  <a:schemeClr val="bg2">
                    <a:lumMod val="60000"/>
                    <a:lumOff val="40000"/>
                  </a:schemeClr>
                </a:solidFill>
              </a:rPr>
              <a:t>45 CFR 46.116</a:t>
            </a:r>
          </a:p>
        </p:txBody>
      </p:sp>
    </p:spTree>
    <p:extLst>
      <p:ext uri="{BB962C8B-B14F-4D97-AF65-F5344CB8AC3E}">
        <p14:creationId xmlns:p14="http://schemas.microsoft.com/office/powerpoint/2010/main" val="27351572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a:extLst>
              <a:ext uri="{FF2B5EF4-FFF2-40B4-BE49-F238E27FC236}">
                <a16:creationId xmlns:a16="http://schemas.microsoft.com/office/drawing/2014/main" id="{2D5A6D5B-F711-4A39-B0D2-799387E5BA21}"/>
              </a:ext>
            </a:extLst>
          </p:cNvPr>
          <p:cNvSpPr>
            <a:spLocks noGrp="1" noChangeArrowheads="1"/>
          </p:cNvSpPr>
          <p:nvPr>
            <p:ph type="title"/>
          </p:nvPr>
        </p:nvSpPr>
        <p:spPr>
          <a:xfrm>
            <a:off x="568324" y="586068"/>
            <a:ext cx="8575675" cy="842682"/>
          </a:xfrm>
        </p:spPr>
        <p:txBody>
          <a:bodyPr/>
          <a:lstStyle/>
          <a:p>
            <a:pPr>
              <a:defRPr/>
            </a:pPr>
            <a:r>
              <a:rPr lang="pt-BR" sz="3600" b="1" dirty="0"/>
              <a:t>Elementos adicionais do</a:t>
            </a:r>
            <a:br>
              <a:rPr lang="pt-BR" sz="3600" b="1" dirty="0"/>
            </a:br>
            <a:r>
              <a:rPr lang="pt-BR" sz="3600" b="1" dirty="0"/>
              <a:t>consentimento livre e esclarecido </a:t>
            </a:r>
            <a:r>
              <a:rPr lang="en-US" sz="3600" b="1" dirty="0">
                <a:solidFill>
                  <a:schemeClr val="bg2">
                    <a:lumMod val="60000"/>
                    <a:lumOff val="40000"/>
                  </a:schemeClr>
                </a:solidFill>
              </a:rPr>
              <a:t>(2)</a:t>
            </a:r>
            <a:endParaRPr lang="pt-BR" sz="3600" b="1" dirty="0"/>
          </a:p>
        </p:txBody>
      </p:sp>
      <p:sp>
        <p:nvSpPr>
          <p:cNvPr id="18435" name="Rectangle 3">
            <a:extLst>
              <a:ext uri="{FF2B5EF4-FFF2-40B4-BE49-F238E27FC236}">
                <a16:creationId xmlns:a16="http://schemas.microsoft.com/office/drawing/2014/main" id="{9A9DE169-CF1D-443F-9064-8E6733938E79}"/>
              </a:ext>
            </a:extLst>
          </p:cNvPr>
          <p:cNvSpPr>
            <a:spLocks noGrp="1" noChangeArrowheads="1"/>
          </p:cNvSpPr>
          <p:nvPr>
            <p:ph idx="1"/>
          </p:nvPr>
        </p:nvSpPr>
        <p:spPr>
          <a:xfrm>
            <a:off x="568325" y="2743200"/>
            <a:ext cx="8194675" cy="3733800"/>
          </a:xfrm>
        </p:spPr>
        <p:txBody>
          <a:bodyPr>
            <a:noAutofit/>
          </a:bodyPr>
          <a:lstStyle/>
          <a:p>
            <a:pPr marL="461963" indent="-461963">
              <a:spcBef>
                <a:spcPts val="1200"/>
              </a:spcBef>
              <a:defRPr/>
            </a:pPr>
            <a:r>
              <a:rPr lang="pt-BR" sz="2800" dirty="0">
                <a:latin typeface="+mn-lt"/>
              </a:rPr>
              <a:t>Circunstâncias antecipadas sob as quais a participação pode ser terminada pelo investigador sem considerar</a:t>
            </a:r>
            <a:r>
              <a:rPr lang="pt-BR" sz="2800" dirty="0"/>
              <a:t> </a:t>
            </a:r>
            <a:r>
              <a:rPr lang="pt-BR" sz="2800" dirty="0">
                <a:latin typeface="+mn-lt"/>
              </a:rPr>
              <a:t>o consentimento</a:t>
            </a:r>
            <a:r>
              <a:rPr lang="pt-BR" sz="2800" dirty="0"/>
              <a:t> </a:t>
            </a:r>
            <a:r>
              <a:rPr lang="pt-BR" sz="2800" dirty="0">
                <a:latin typeface="+mn-lt"/>
              </a:rPr>
              <a:t>do</a:t>
            </a:r>
            <a:r>
              <a:rPr lang="pt-BR" sz="2800" dirty="0"/>
              <a:t> participante </a:t>
            </a:r>
            <a:r>
              <a:rPr lang="pt-BR" sz="2800" dirty="0">
                <a:latin typeface="+mn-lt"/>
              </a:rPr>
              <a:t>ou do representante legalmente autorizado</a:t>
            </a:r>
          </a:p>
        </p:txBody>
      </p:sp>
      <p:sp>
        <p:nvSpPr>
          <p:cNvPr id="2" name="TextBox 1">
            <a:extLst>
              <a:ext uri="{FF2B5EF4-FFF2-40B4-BE49-F238E27FC236}">
                <a16:creationId xmlns:a16="http://schemas.microsoft.com/office/drawing/2014/main" id="{D8AFC341-B082-4C2D-BFD2-6E1A48635476}"/>
              </a:ext>
            </a:extLst>
          </p:cNvPr>
          <p:cNvSpPr txBox="1"/>
          <p:nvPr/>
        </p:nvSpPr>
        <p:spPr>
          <a:xfrm>
            <a:off x="685800" y="2057400"/>
            <a:ext cx="3581400" cy="369332"/>
          </a:xfrm>
          <a:prstGeom prst="rect">
            <a:avLst/>
          </a:prstGeom>
          <a:noFill/>
        </p:spPr>
        <p:txBody>
          <a:bodyPr wrap="square" rtlCol="0">
            <a:spAutoFit/>
          </a:bodyPr>
          <a:lstStyle/>
          <a:p>
            <a:r>
              <a:rPr lang="pt-BR" b="1" i="1" dirty="0">
                <a:solidFill>
                  <a:schemeClr val="bg2">
                    <a:lumMod val="60000"/>
                    <a:lumOff val="40000"/>
                  </a:schemeClr>
                </a:solidFill>
              </a:rPr>
              <a:t>45 CFR 46.116</a:t>
            </a:r>
          </a:p>
        </p:txBody>
      </p:sp>
    </p:spTree>
    <p:extLst>
      <p:ext uri="{BB962C8B-B14F-4D97-AF65-F5344CB8AC3E}">
        <p14:creationId xmlns:p14="http://schemas.microsoft.com/office/powerpoint/2010/main" val="37696558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a:extLst>
              <a:ext uri="{FF2B5EF4-FFF2-40B4-BE49-F238E27FC236}">
                <a16:creationId xmlns:a16="http://schemas.microsoft.com/office/drawing/2014/main" id="{2D5A6D5B-F711-4A39-B0D2-799387E5BA21}"/>
              </a:ext>
            </a:extLst>
          </p:cNvPr>
          <p:cNvSpPr>
            <a:spLocks noGrp="1" noChangeArrowheads="1"/>
          </p:cNvSpPr>
          <p:nvPr>
            <p:ph type="title"/>
          </p:nvPr>
        </p:nvSpPr>
        <p:spPr>
          <a:xfrm>
            <a:off x="568324" y="586068"/>
            <a:ext cx="8575675" cy="842682"/>
          </a:xfrm>
        </p:spPr>
        <p:txBody>
          <a:bodyPr/>
          <a:lstStyle/>
          <a:p>
            <a:pPr>
              <a:defRPr/>
            </a:pPr>
            <a:r>
              <a:rPr lang="pt-BR" sz="3600" b="1" dirty="0"/>
              <a:t>Elementos adicionais do</a:t>
            </a:r>
            <a:br>
              <a:rPr lang="pt-BR" sz="3600" b="1" dirty="0"/>
            </a:br>
            <a:r>
              <a:rPr lang="pt-BR" sz="3600" b="1" dirty="0"/>
              <a:t>consentimento livre e esclarecido </a:t>
            </a:r>
            <a:r>
              <a:rPr lang="en-US" sz="3600" b="1" dirty="0">
                <a:solidFill>
                  <a:schemeClr val="bg2">
                    <a:lumMod val="60000"/>
                    <a:lumOff val="40000"/>
                  </a:schemeClr>
                </a:solidFill>
              </a:rPr>
              <a:t>(3)</a:t>
            </a:r>
            <a:endParaRPr lang="pt-BR" sz="3600" b="1" dirty="0"/>
          </a:p>
        </p:txBody>
      </p:sp>
      <p:sp>
        <p:nvSpPr>
          <p:cNvPr id="18435" name="Rectangle 3">
            <a:extLst>
              <a:ext uri="{FF2B5EF4-FFF2-40B4-BE49-F238E27FC236}">
                <a16:creationId xmlns:a16="http://schemas.microsoft.com/office/drawing/2014/main" id="{9A9DE169-CF1D-443F-9064-8E6733938E79}"/>
              </a:ext>
            </a:extLst>
          </p:cNvPr>
          <p:cNvSpPr>
            <a:spLocks noGrp="1" noChangeArrowheads="1"/>
          </p:cNvSpPr>
          <p:nvPr>
            <p:ph idx="1"/>
          </p:nvPr>
        </p:nvSpPr>
        <p:spPr>
          <a:xfrm>
            <a:off x="568325" y="2743200"/>
            <a:ext cx="8194675" cy="3733800"/>
          </a:xfrm>
        </p:spPr>
        <p:txBody>
          <a:bodyPr>
            <a:noAutofit/>
          </a:bodyPr>
          <a:lstStyle/>
          <a:p>
            <a:pPr marL="461963" indent="-461963">
              <a:spcBef>
                <a:spcPts val="1200"/>
              </a:spcBef>
              <a:defRPr/>
            </a:pPr>
            <a:r>
              <a:rPr lang="pt-BR" sz="2800" dirty="0">
                <a:latin typeface="+mn-lt"/>
              </a:rPr>
              <a:t>Quaisquer custos adicionais para o</a:t>
            </a:r>
            <a:r>
              <a:rPr lang="pt-BR" sz="2800" dirty="0"/>
              <a:t> participante </a:t>
            </a:r>
            <a:r>
              <a:rPr lang="pt-BR" sz="2800" dirty="0">
                <a:latin typeface="+mn-lt"/>
              </a:rPr>
              <a:t>que possam resultar da participação na pesquisa</a:t>
            </a:r>
          </a:p>
        </p:txBody>
      </p:sp>
      <p:sp>
        <p:nvSpPr>
          <p:cNvPr id="2" name="TextBox 1">
            <a:extLst>
              <a:ext uri="{FF2B5EF4-FFF2-40B4-BE49-F238E27FC236}">
                <a16:creationId xmlns:a16="http://schemas.microsoft.com/office/drawing/2014/main" id="{D8AFC341-B082-4C2D-BFD2-6E1A48635476}"/>
              </a:ext>
            </a:extLst>
          </p:cNvPr>
          <p:cNvSpPr txBox="1"/>
          <p:nvPr/>
        </p:nvSpPr>
        <p:spPr>
          <a:xfrm>
            <a:off x="685800" y="2057400"/>
            <a:ext cx="3581400" cy="369332"/>
          </a:xfrm>
          <a:prstGeom prst="rect">
            <a:avLst/>
          </a:prstGeom>
          <a:noFill/>
        </p:spPr>
        <p:txBody>
          <a:bodyPr wrap="square" rtlCol="0">
            <a:spAutoFit/>
          </a:bodyPr>
          <a:lstStyle/>
          <a:p>
            <a:r>
              <a:rPr lang="pt-BR" b="1" i="1" dirty="0">
                <a:solidFill>
                  <a:schemeClr val="bg2">
                    <a:lumMod val="60000"/>
                    <a:lumOff val="40000"/>
                  </a:schemeClr>
                </a:solidFill>
              </a:rPr>
              <a:t>45 CFR 46.116</a:t>
            </a:r>
          </a:p>
        </p:txBody>
      </p:sp>
    </p:spTree>
    <p:extLst>
      <p:ext uri="{BB962C8B-B14F-4D97-AF65-F5344CB8AC3E}">
        <p14:creationId xmlns:p14="http://schemas.microsoft.com/office/powerpoint/2010/main" val="28942994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a:extLst>
              <a:ext uri="{FF2B5EF4-FFF2-40B4-BE49-F238E27FC236}">
                <a16:creationId xmlns:a16="http://schemas.microsoft.com/office/drawing/2014/main" id="{2D5A6D5B-F711-4A39-B0D2-799387E5BA21}"/>
              </a:ext>
            </a:extLst>
          </p:cNvPr>
          <p:cNvSpPr>
            <a:spLocks noGrp="1" noChangeArrowheads="1"/>
          </p:cNvSpPr>
          <p:nvPr>
            <p:ph type="title"/>
          </p:nvPr>
        </p:nvSpPr>
        <p:spPr>
          <a:xfrm>
            <a:off x="568324" y="586068"/>
            <a:ext cx="8575675" cy="842682"/>
          </a:xfrm>
        </p:spPr>
        <p:txBody>
          <a:bodyPr/>
          <a:lstStyle/>
          <a:p>
            <a:pPr>
              <a:defRPr/>
            </a:pPr>
            <a:r>
              <a:rPr lang="pt-BR" sz="3600" b="1" dirty="0"/>
              <a:t>Elementos adicionais do</a:t>
            </a:r>
            <a:br>
              <a:rPr lang="pt-BR" sz="3600" b="1" dirty="0"/>
            </a:br>
            <a:r>
              <a:rPr lang="pt-BR" sz="3600" b="1" dirty="0"/>
              <a:t>consentimento livre e esclarecido </a:t>
            </a:r>
            <a:r>
              <a:rPr lang="en-US" sz="3600" b="1" dirty="0">
                <a:solidFill>
                  <a:schemeClr val="bg2">
                    <a:lumMod val="60000"/>
                    <a:lumOff val="40000"/>
                  </a:schemeClr>
                </a:solidFill>
              </a:rPr>
              <a:t>(4)</a:t>
            </a:r>
            <a:endParaRPr lang="pt-BR" sz="3600" b="1" dirty="0"/>
          </a:p>
        </p:txBody>
      </p:sp>
      <p:sp>
        <p:nvSpPr>
          <p:cNvPr id="18435" name="Rectangle 3">
            <a:extLst>
              <a:ext uri="{FF2B5EF4-FFF2-40B4-BE49-F238E27FC236}">
                <a16:creationId xmlns:a16="http://schemas.microsoft.com/office/drawing/2014/main" id="{9A9DE169-CF1D-443F-9064-8E6733938E79}"/>
              </a:ext>
            </a:extLst>
          </p:cNvPr>
          <p:cNvSpPr>
            <a:spLocks noGrp="1" noChangeArrowheads="1"/>
          </p:cNvSpPr>
          <p:nvPr>
            <p:ph idx="1"/>
          </p:nvPr>
        </p:nvSpPr>
        <p:spPr>
          <a:xfrm>
            <a:off x="568325" y="2743200"/>
            <a:ext cx="8194675" cy="3733800"/>
          </a:xfrm>
        </p:spPr>
        <p:txBody>
          <a:bodyPr>
            <a:noAutofit/>
          </a:bodyPr>
          <a:lstStyle/>
          <a:p>
            <a:pPr marL="461963" indent="-461963">
              <a:spcBef>
                <a:spcPts val="1200"/>
              </a:spcBef>
              <a:defRPr/>
            </a:pPr>
            <a:r>
              <a:rPr lang="pt-BR" sz="2800" dirty="0">
                <a:latin typeface="+mn-lt"/>
              </a:rPr>
              <a:t>As consequências da</a:t>
            </a:r>
            <a:r>
              <a:rPr lang="pt-BR" sz="2800" dirty="0"/>
              <a:t> </a:t>
            </a:r>
            <a:r>
              <a:rPr lang="pt-BR" sz="2800" dirty="0">
                <a:latin typeface="+mn-lt"/>
              </a:rPr>
              <a:t>decisão</a:t>
            </a:r>
            <a:r>
              <a:rPr lang="pt-BR" sz="2800" dirty="0"/>
              <a:t> </a:t>
            </a:r>
            <a:r>
              <a:rPr lang="pt-BR" sz="2800" dirty="0">
                <a:latin typeface="+mn-lt"/>
              </a:rPr>
              <a:t>de um</a:t>
            </a:r>
            <a:r>
              <a:rPr lang="pt-BR" sz="2800" dirty="0"/>
              <a:t> participante </a:t>
            </a:r>
            <a:r>
              <a:rPr lang="pt-BR" sz="2800" dirty="0">
                <a:latin typeface="+mn-lt"/>
              </a:rPr>
              <a:t>de retirar-se da pesquisa e os procedimentos para o término ordenado da participação do</a:t>
            </a:r>
            <a:r>
              <a:rPr lang="pt-BR" sz="2800" dirty="0"/>
              <a:t> participante</a:t>
            </a:r>
          </a:p>
        </p:txBody>
      </p:sp>
      <p:sp>
        <p:nvSpPr>
          <p:cNvPr id="2" name="TextBox 1">
            <a:extLst>
              <a:ext uri="{FF2B5EF4-FFF2-40B4-BE49-F238E27FC236}">
                <a16:creationId xmlns:a16="http://schemas.microsoft.com/office/drawing/2014/main" id="{D8AFC341-B082-4C2D-BFD2-6E1A48635476}"/>
              </a:ext>
            </a:extLst>
          </p:cNvPr>
          <p:cNvSpPr txBox="1"/>
          <p:nvPr/>
        </p:nvSpPr>
        <p:spPr>
          <a:xfrm>
            <a:off x="685800" y="2057400"/>
            <a:ext cx="3581400" cy="369332"/>
          </a:xfrm>
          <a:prstGeom prst="rect">
            <a:avLst/>
          </a:prstGeom>
          <a:noFill/>
        </p:spPr>
        <p:txBody>
          <a:bodyPr wrap="square" rtlCol="0">
            <a:spAutoFit/>
          </a:bodyPr>
          <a:lstStyle/>
          <a:p>
            <a:r>
              <a:rPr lang="pt-BR" b="1" i="1" dirty="0">
                <a:solidFill>
                  <a:schemeClr val="bg2">
                    <a:lumMod val="60000"/>
                    <a:lumOff val="40000"/>
                  </a:schemeClr>
                </a:solidFill>
              </a:rPr>
              <a:t>45 CFR 46.116</a:t>
            </a:r>
          </a:p>
        </p:txBody>
      </p:sp>
    </p:spTree>
    <p:extLst>
      <p:ext uri="{BB962C8B-B14F-4D97-AF65-F5344CB8AC3E}">
        <p14:creationId xmlns:p14="http://schemas.microsoft.com/office/powerpoint/2010/main" val="2427895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a:extLst>
              <a:ext uri="{FF2B5EF4-FFF2-40B4-BE49-F238E27FC236}">
                <a16:creationId xmlns:a16="http://schemas.microsoft.com/office/drawing/2014/main" id="{2D5A6D5B-F711-4A39-B0D2-799387E5BA21}"/>
              </a:ext>
            </a:extLst>
          </p:cNvPr>
          <p:cNvSpPr>
            <a:spLocks noGrp="1" noChangeArrowheads="1"/>
          </p:cNvSpPr>
          <p:nvPr>
            <p:ph type="title"/>
          </p:nvPr>
        </p:nvSpPr>
        <p:spPr>
          <a:xfrm>
            <a:off x="568324" y="586068"/>
            <a:ext cx="8575675" cy="842682"/>
          </a:xfrm>
        </p:spPr>
        <p:txBody>
          <a:bodyPr/>
          <a:lstStyle/>
          <a:p>
            <a:pPr>
              <a:defRPr/>
            </a:pPr>
            <a:r>
              <a:rPr lang="pt-BR" sz="3600" b="1" dirty="0"/>
              <a:t>Elementos adicionais do</a:t>
            </a:r>
            <a:br>
              <a:rPr lang="pt-BR" sz="3600" b="1" dirty="0"/>
            </a:br>
            <a:r>
              <a:rPr lang="pt-BR" sz="3600" b="1" dirty="0"/>
              <a:t>consentimento livre e esclarecido </a:t>
            </a:r>
            <a:r>
              <a:rPr lang="en-US" sz="3600" b="1" dirty="0">
                <a:solidFill>
                  <a:schemeClr val="bg2">
                    <a:lumMod val="60000"/>
                    <a:lumOff val="40000"/>
                  </a:schemeClr>
                </a:solidFill>
              </a:rPr>
              <a:t>(5)</a:t>
            </a:r>
            <a:endParaRPr lang="pt-BR" sz="3600" b="1" dirty="0"/>
          </a:p>
        </p:txBody>
      </p:sp>
      <p:sp>
        <p:nvSpPr>
          <p:cNvPr id="18435" name="Rectangle 3">
            <a:extLst>
              <a:ext uri="{FF2B5EF4-FFF2-40B4-BE49-F238E27FC236}">
                <a16:creationId xmlns:a16="http://schemas.microsoft.com/office/drawing/2014/main" id="{9A9DE169-CF1D-443F-9064-8E6733938E79}"/>
              </a:ext>
            </a:extLst>
          </p:cNvPr>
          <p:cNvSpPr>
            <a:spLocks noGrp="1" noChangeArrowheads="1"/>
          </p:cNvSpPr>
          <p:nvPr>
            <p:ph idx="1"/>
          </p:nvPr>
        </p:nvSpPr>
        <p:spPr>
          <a:xfrm>
            <a:off x="568325" y="2743200"/>
            <a:ext cx="8194675" cy="3733800"/>
          </a:xfrm>
        </p:spPr>
        <p:txBody>
          <a:bodyPr>
            <a:noAutofit/>
          </a:bodyPr>
          <a:lstStyle/>
          <a:p>
            <a:pPr marL="461963" indent="-461963">
              <a:spcBef>
                <a:spcPts val="1200"/>
              </a:spcBef>
              <a:defRPr/>
            </a:pPr>
            <a:r>
              <a:rPr lang="pt-BR" sz="2800" dirty="0">
                <a:latin typeface="+mn-lt"/>
              </a:rPr>
              <a:t>Uma declaração de que novas descobertas significativas desenvolvidas durante o curso da pesquisa, que podem estar relacionadas à disposição do</a:t>
            </a:r>
            <a:r>
              <a:rPr lang="pt-BR" sz="2800" dirty="0"/>
              <a:t> participante </a:t>
            </a:r>
            <a:r>
              <a:rPr lang="pt-BR" sz="2800" dirty="0">
                <a:latin typeface="+mn-lt"/>
              </a:rPr>
              <a:t>em continuar participando, serão fornecidas ao</a:t>
            </a:r>
            <a:r>
              <a:rPr lang="pt-BR" sz="2800" dirty="0"/>
              <a:t> participante</a:t>
            </a:r>
          </a:p>
        </p:txBody>
      </p:sp>
      <p:sp>
        <p:nvSpPr>
          <p:cNvPr id="2" name="TextBox 1">
            <a:extLst>
              <a:ext uri="{FF2B5EF4-FFF2-40B4-BE49-F238E27FC236}">
                <a16:creationId xmlns:a16="http://schemas.microsoft.com/office/drawing/2014/main" id="{D8AFC341-B082-4C2D-BFD2-6E1A48635476}"/>
              </a:ext>
            </a:extLst>
          </p:cNvPr>
          <p:cNvSpPr txBox="1"/>
          <p:nvPr/>
        </p:nvSpPr>
        <p:spPr>
          <a:xfrm>
            <a:off x="685800" y="2057400"/>
            <a:ext cx="3581400" cy="369332"/>
          </a:xfrm>
          <a:prstGeom prst="rect">
            <a:avLst/>
          </a:prstGeom>
          <a:noFill/>
        </p:spPr>
        <p:txBody>
          <a:bodyPr wrap="square" rtlCol="0">
            <a:spAutoFit/>
          </a:bodyPr>
          <a:lstStyle/>
          <a:p>
            <a:r>
              <a:rPr lang="pt-BR" b="1" i="1" dirty="0">
                <a:solidFill>
                  <a:schemeClr val="bg2">
                    <a:lumMod val="60000"/>
                    <a:lumOff val="40000"/>
                  </a:schemeClr>
                </a:solidFill>
              </a:rPr>
              <a:t>45 CFR 46.116</a:t>
            </a:r>
          </a:p>
        </p:txBody>
      </p:sp>
    </p:spTree>
    <p:extLst>
      <p:ext uri="{BB962C8B-B14F-4D97-AF65-F5344CB8AC3E}">
        <p14:creationId xmlns:p14="http://schemas.microsoft.com/office/powerpoint/2010/main" val="36744342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a:extLst>
              <a:ext uri="{FF2B5EF4-FFF2-40B4-BE49-F238E27FC236}">
                <a16:creationId xmlns:a16="http://schemas.microsoft.com/office/drawing/2014/main" id="{2D5A6D5B-F711-4A39-B0D2-799387E5BA21}"/>
              </a:ext>
            </a:extLst>
          </p:cNvPr>
          <p:cNvSpPr>
            <a:spLocks noGrp="1" noChangeArrowheads="1"/>
          </p:cNvSpPr>
          <p:nvPr>
            <p:ph type="title"/>
          </p:nvPr>
        </p:nvSpPr>
        <p:spPr>
          <a:xfrm>
            <a:off x="568325" y="457200"/>
            <a:ext cx="7055380" cy="842682"/>
          </a:xfrm>
        </p:spPr>
        <p:txBody>
          <a:bodyPr/>
          <a:lstStyle/>
          <a:p>
            <a:pPr>
              <a:defRPr/>
            </a:pPr>
            <a:r>
              <a:rPr lang="pt-BR" b="1" dirty="0"/>
              <a:t>Recursos</a:t>
            </a:r>
          </a:p>
        </p:txBody>
      </p:sp>
      <p:sp>
        <p:nvSpPr>
          <p:cNvPr id="18435" name="Rectangle 3">
            <a:extLst>
              <a:ext uri="{FF2B5EF4-FFF2-40B4-BE49-F238E27FC236}">
                <a16:creationId xmlns:a16="http://schemas.microsoft.com/office/drawing/2014/main" id="{9A9DE169-CF1D-443F-9064-8E6733938E79}"/>
              </a:ext>
            </a:extLst>
          </p:cNvPr>
          <p:cNvSpPr>
            <a:spLocks noGrp="1" noChangeArrowheads="1"/>
          </p:cNvSpPr>
          <p:nvPr>
            <p:ph idx="1"/>
          </p:nvPr>
        </p:nvSpPr>
        <p:spPr>
          <a:xfrm>
            <a:off x="568325" y="1371600"/>
            <a:ext cx="8499475" cy="5124450"/>
          </a:xfrm>
        </p:spPr>
        <p:txBody>
          <a:bodyPr>
            <a:normAutofit/>
          </a:bodyPr>
          <a:lstStyle/>
          <a:p>
            <a:pPr marL="341313" indent="-341313">
              <a:spcBef>
                <a:spcPts val="600"/>
              </a:spcBef>
              <a:defRPr/>
            </a:pPr>
            <a:r>
              <a:rPr lang="pt-BR" sz="1800" b="1" dirty="0">
                <a:latin typeface="+mn-lt"/>
              </a:rPr>
              <a:t>Código de Regulamentos Federais dos EUA</a:t>
            </a:r>
          </a:p>
          <a:p>
            <a:pPr marL="682625" lvl="1" indent="-282575">
              <a:spcBef>
                <a:spcPts val="600"/>
              </a:spcBef>
              <a:defRPr/>
            </a:pPr>
            <a:r>
              <a:rPr lang="pt-BR" dirty="0">
                <a:latin typeface="+mn-lt"/>
              </a:rPr>
              <a:t>45 CFR 46, proteção de sujeitos humanos </a:t>
            </a:r>
          </a:p>
          <a:p>
            <a:pPr marL="682625" lvl="1" indent="-282575">
              <a:spcBef>
                <a:spcPts val="600"/>
              </a:spcBef>
              <a:defRPr/>
            </a:pPr>
            <a:r>
              <a:rPr lang="pt-BR" dirty="0">
                <a:latin typeface="+mn-lt"/>
              </a:rPr>
              <a:t>21 CFR 50, proteção de sujeitos humanos</a:t>
            </a:r>
          </a:p>
          <a:p>
            <a:pPr marL="682625" lvl="1" indent="-282575">
              <a:spcBef>
                <a:spcPts val="600"/>
              </a:spcBef>
              <a:defRPr/>
            </a:pPr>
            <a:r>
              <a:rPr lang="pt-BR" b="1" dirty="0">
                <a:solidFill>
                  <a:schemeClr val="bg2">
                    <a:lumMod val="60000"/>
                    <a:lumOff val="40000"/>
                  </a:schemeClr>
                </a:solidFill>
              </a:rPr>
              <a:t>https://www.ecfr.gov/</a:t>
            </a:r>
          </a:p>
          <a:p>
            <a:pPr marL="341313" indent="-341313">
              <a:spcBef>
                <a:spcPts val="1500"/>
              </a:spcBef>
              <a:defRPr/>
            </a:pPr>
            <a:r>
              <a:rPr lang="pt-BR" sz="1800" b="1" dirty="0">
                <a:latin typeface="+mn-lt"/>
              </a:rPr>
              <a:t>Gabinete de Proteção de Pesquisa em Humanos dos EUA</a:t>
            </a:r>
          </a:p>
          <a:p>
            <a:pPr marL="682625" lvl="1" indent="-282575">
              <a:spcBef>
                <a:spcPts val="600"/>
              </a:spcBef>
              <a:defRPr/>
            </a:pPr>
            <a:r>
              <a:rPr lang="pt-BR" b="1" dirty="0">
                <a:solidFill>
                  <a:schemeClr val="bg2">
                    <a:lumMod val="60000"/>
                    <a:lumOff val="40000"/>
                  </a:schemeClr>
                </a:solidFill>
                <a:latin typeface="+mn-lt"/>
              </a:rPr>
              <a:t>https://www.hhs.gov/ohrp/</a:t>
            </a:r>
          </a:p>
          <a:p>
            <a:pPr marL="341313" indent="-341313">
              <a:spcBef>
                <a:spcPts val="1500"/>
              </a:spcBef>
              <a:defRPr/>
            </a:pPr>
            <a:r>
              <a:rPr lang="pt-BR" sz="1800" b="1" dirty="0">
                <a:latin typeface="+mn-lt"/>
              </a:rPr>
              <a:t>Conferência Internacional sobre Harmonização de Diretrizes de Boas Práticas Clínicas </a:t>
            </a:r>
          </a:p>
          <a:p>
            <a:pPr marL="682625" lvl="1" indent="-282575">
              <a:spcBef>
                <a:spcPts val="600"/>
              </a:spcBef>
              <a:defRPr/>
            </a:pPr>
            <a:r>
              <a:rPr lang="pt-BR" dirty="0">
                <a:latin typeface="+mn-lt"/>
              </a:rPr>
              <a:t>Passo 4.8, consentimento informado dos participantes do ensaio</a:t>
            </a:r>
          </a:p>
          <a:p>
            <a:pPr marL="682625" lvl="1" indent="-282575">
              <a:spcBef>
                <a:spcPts val="600"/>
              </a:spcBef>
              <a:defRPr/>
            </a:pPr>
            <a:r>
              <a:rPr lang="pt-BR" b="1" dirty="0">
                <a:solidFill>
                  <a:schemeClr val="bg2">
                    <a:lumMod val="60000"/>
                    <a:lumOff val="40000"/>
                  </a:schemeClr>
                </a:solidFill>
                <a:latin typeface="+mn-lt"/>
              </a:rPr>
              <a:t>https://www.ich.org/</a:t>
            </a:r>
          </a:p>
          <a:p>
            <a:pPr marL="341313" indent="-341313">
              <a:spcBef>
                <a:spcPts val="1500"/>
              </a:spcBef>
              <a:defRPr/>
            </a:pPr>
            <a:r>
              <a:rPr lang="pt-BR" sz="1800" b="1" dirty="0">
                <a:latin typeface="+mn-lt"/>
              </a:rPr>
              <a:t>ClinRegs</a:t>
            </a:r>
          </a:p>
          <a:p>
            <a:pPr marL="741369" lvl="1" indent="-341313">
              <a:spcBef>
                <a:spcPts val="600"/>
              </a:spcBef>
              <a:defRPr/>
            </a:pPr>
            <a:r>
              <a:rPr lang="pt-BR" dirty="0">
                <a:latin typeface="+mn-lt"/>
              </a:rPr>
              <a:t>banco de dados on-line de informações regulamentares de pesquisa clínica específicas do país </a:t>
            </a:r>
          </a:p>
          <a:p>
            <a:pPr marL="741369" lvl="1" indent="-341313">
              <a:spcBef>
                <a:spcPts val="600"/>
              </a:spcBef>
              <a:defRPr/>
            </a:pPr>
            <a:r>
              <a:rPr lang="pt-BR" b="1" dirty="0">
                <a:solidFill>
                  <a:schemeClr val="bg2">
                    <a:lumMod val="60000"/>
                    <a:lumOff val="40000"/>
                  </a:schemeClr>
                </a:solidFill>
                <a:latin typeface="+mn-lt"/>
              </a:rPr>
              <a:t>https://clinregs.niaid.nih.gov/</a:t>
            </a:r>
          </a:p>
          <a:p>
            <a:pPr marL="1828800" indent="-1828800">
              <a:spcBef>
                <a:spcPts val="600"/>
              </a:spcBef>
              <a:defRPr/>
            </a:pPr>
            <a:endParaRPr lang="en-US" altLang="en-US" sz="1800" dirty="0">
              <a:latin typeface="+mn-lt"/>
            </a:endParaRPr>
          </a:p>
        </p:txBody>
      </p:sp>
    </p:spTree>
    <p:extLst>
      <p:ext uri="{BB962C8B-B14F-4D97-AF65-F5344CB8AC3E}">
        <p14:creationId xmlns:p14="http://schemas.microsoft.com/office/powerpoint/2010/main" val="9306245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a:extLst>
              <a:ext uri="{FF2B5EF4-FFF2-40B4-BE49-F238E27FC236}">
                <a16:creationId xmlns:a16="http://schemas.microsoft.com/office/drawing/2014/main" id="{2D5A6D5B-F711-4A39-B0D2-799387E5BA21}"/>
              </a:ext>
            </a:extLst>
          </p:cNvPr>
          <p:cNvSpPr>
            <a:spLocks noGrp="1" noChangeArrowheads="1"/>
          </p:cNvSpPr>
          <p:nvPr>
            <p:ph type="title"/>
          </p:nvPr>
        </p:nvSpPr>
        <p:spPr>
          <a:xfrm>
            <a:off x="568324" y="586068"/>
            <a:ext cx="8575675" cy="842682"/>
          </a:xfrm>
        </p:spPr>
        <p:txBody>
          <a:bodyPr/>
          <a:lstStyle/>
          <a:p>
            <a:pPr>
              <a:defRPr/>
            </a:pPr>
            <a:r>
              <a:rPr lang="pt-BR" sz="3600" b="1" dirty="0"/>
              <a:t>Elementos adicionais do</a:t>
            </a:r>
            <a:br>
              <a:rPr lang="pt-BR" sz="3600" b="1" dirty="0"/>
            </a:br>
            <a:r>
              <a:rPr lang="pt-BR" sz="3600" b="1" dirty="0"/>
              <a:t>consentimento livre e esclarecido </a:t>
            </a:r>
            <a:r>
              <a:rPr lang="en-US" sz="3600" b="1" dirty="0">
                <a:solidFill>
                  <a:schemeClr val="bg2">
                    <a:lumMod val="60000"/>
                    <a:lumOff val="40000"/>
                  </a:schemeClr>
                </a:solidFill>
              </a:rPr>
              <a:t>(6)</a:t>
            </a:r>
            <a:endParaRPr lang="pt-BR" sz="3600" b="1" dirty="0"/>
          </a:p>
        </p:txBody>
      </p:sp>
      <p:sp>
        <p:nvSpPr>
          <p:cNvPr id="18435" name="Rectangle 3">
            <a:extLst>
              <a:ext uri="{FF2B5EF4-FFF2-40B4-BE49-F238E27FC236}">
                <a16:creationId xmlns:a16="http://schemas.microsoft.com/office/drawing/2014/main" id="{9A9DE169-CF1D-443F-9064-8E6733938E79}"/>
              </a:ext>
            </a:extLst>
          </p:cNvPr>
          <p:cNvSpPr>
            <a:spLocks noGrp="1" noChangeArrowheads="1"/>
          </p:cNvSpPr>
          <p:nvPr>
            <p:ph idx="1"/>
          </p:nvPr>
        </p:nvSpPr>
        <p:spPr>
          <a:xfrm>
            <a:off x="568325" y="2743200"/>
            <a:ext cx="8194675" cy="3733800"/>
          </a:xfrm>
        </p:spPr>
        <p:txBody>
          <a:bodyPr>
            <a:noAutofit/>
          </a:bodyPr>
          <a:lstStyle/>
          <a:p>
            <a:pPr marL="461963" indent="-461963">
              <a:spcBef>
                <a:spcPts val="1200"/>
              </a:spcBef>
              <a:defRPr/>
            </a:pPr>
            <a:r>
              <a:rPr lang="pt-BR" sz="2800" dirty="0">
                <a:latin typeface="+mn-lt"/>
              </a:rPr>
              <a:t>O número aproximado de</a:t>
            </a:r>
            <a:r>
              <a:rPr lang="pt-BR" sz="2800" dirty="0"/>
              <a:t> participantes </a:t>
            </a:r>
            <a:r>
              <a:rPr lang="pt-BR" sz="2800" dirty="0">
                <a:latin typeface="+mn-lt"/>
              </a:rPr>
              <a:t>envolvidos no estudo</a:t>
            </a:r>
          </a:p>
        </p:txBody>
      </p:sp>
      <p:sp>
        <p:nvSpPr>
          <p:cNvPr id="2" name="TextBox 1">
            <a:extLst>
              <a:ext uri="{FF2B5EF4-FFF2-40B4-BE49-F238E27FC236}">
                <a16:creationId xmlns:a16="http://schemas.microsoft.com/office/drawing/2014/main" id="{D8AFC341-B082-4C2D-BFD2-6E1A48635476}"/>
              </a:ext>
            </a:extLst>
          </p:cNvPr>
          <p:cNvSpPr txBox="1"/>
          <p:nvPr/>
        </p:nvSpPr>
        <p:spPr>
          <a:xfrm>
            <a:off x="685800" y="2057400"/>
            <a:ext cx="3581400" cy="369332"/>
          </a:xfrm>
          <a:prstGeom prst="rect">
            <a:avLst/>
          </a:prstGeom>
          <a:noFill/>
        </p:spPr>
        <p:txBody>
          <a:bodyPr wrap="square" rtlCol="0">
            <a:spAutoFit/>
          </a:bodyPr>
          <a:lstStyle/>
          <a:p>
            <a:r>
              <a:rPr lang="pt-BR" b="1" i="1" dirty="0">
                <a:solidFill>
                  <a:schemeClr val="bg2">
                    <a:lumMod val="60000"/>
                    <a:lumOff val="40000"/>
                  </a:schemeClr>
                </a:solidFill>
              </a:rPr>
              <a:t>45 CFR 46.116</a:t>
            </a:r>
          </a:p>
        </p:txBody>
      </p:sp>
    </p:spTree>
    <p:extLst>
      <p:ext uri="{BB962C8B-B14F-4D97-AF65-F5344CB8AC3E}">
        <p14:creationId xmlns:p14="http://schemas.microsoft.com/office/powerpoint/2010/main" val="11796220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a:extLst>
              <a:ext uri="{FF2B5EF4-FFF2-40B4-BE49-F238E27FC236}">
                <a16:creationId xmlns:a16="http://schemas.microsoft.com/office/drawing/2014/main" id="{2D5A6D5B-F711-4A39-B0D2-799387E5BA21}"/>
              </a:ext>
            </a:extLst>
          </p:cNvPr>
          <p:cNvSpPr>
            <a:spLocks noGrp="1" noChangeArrowheads="1"/>
          </p:cNvSpPr>
          <p:nvPr>
            <p:ph type="title"/>
          </p:nvPr>
        </p:nvSpPr>
        <p:spPr>
          <a:xfrm>
            <a:off x="568324" y="586068"/>
            <a:ext cx="8575675" cy="842682"/>
          </a:xfrm>
        </p:spPr>
        <p:txBody>
          <a:bodyPr/>
          <a:lstStyle/>
          <a:p>
            <a:pPr>
              <a:defRPr/>
            </a:pPr>
            <a:r>
              <a:rPr lang="pt-BR" sz="3600" b="1" dirty="0"/>
              <a:t>Elementos adicionais do</a:t>
            </a:r>
            <a:br>
              <a:rPr lang="pt-BR" sz="3600" b="1" dirty="0"/>
            </a:br>
            <a:r>
              <a:rPr lang="pt-BR" sz="3600" b="1" dirty="0"/>
              <a:t>consentimento livre e esclarecido </a:t>
            </a:r>
            <a:r>
              <a:rPr lang="en-US" sz="3600" b="1" dirty="0">
                <a:solidFill>
                  <a:schemeClr val="bg2">
                    <a:lumMod val="60000"/>
                    <a:lumOff val="40000"/>
                  </a:schemeClr>
                </a:solidFill>
              </a:rPr>
              <a:t>(7)</a:t>
            </a:r>
            <a:endParaRPr lang="pt-BR" sz="3600" b="1" dirty="0"/>
          </a:p>
        </p:txBody>
      </p:sp>
      <p:sp>
        <p:nvSpPr>
          <p:cNvPr id="18435" name="Rectangle 3">
            <a:extLst>
              <a:ext uri="{FF2B5EF4-FFF2-40B4-BE49-F238E27FC236}">
                <a16:creationId xmlns:a16="http://schemas.microsoft.com/office/drawing/2014/main" id="{9A9DE169-CF1D-443F-9064-8E6733938E79}"/>
              </a:ext>
            </a:extLst>
          </p:cNvPr>
          <p:cNvSpPr>
            <a:spLocks noGrp="1" noChangeArrowheads="1"/>
          </p:cNvSpPr>
          <p:nvPr>
            <p:ph idx="1"/>
          </p:nvPr>
        </p:nvSpPr>
        <p:spPr>
          <a:xfrm>
            <a:off x="568325" y="2743200"/>
            <a:ext cx="8194675" cy="3733800"/>
          </a:xfrm>
        </p:spPr>
        <p:txBody>
          <a:bodyPr>
            <a:noAutofit/>
          </a:bodyPr>
          <a:lstStyle/>
          <a:p>
            <a:pPr marL="461963" indent="-461963">
              <a:spcBef>
                <a:spcPts val="1200"/>
              </a:spcBef>
              <a:defRPr/>
            </a:pPr>
            <a:r>
              <a:rPr lang="pt-BR" sz="2800" dirty="0"/>
              <a:t>Uma declaração de que as amostras biológicas do participante (mesmo se os identificadores forem removidos) podem ser usadas para fins lucrativos comerciais e se o participante participará, ou não, de alguma parte desse lucro comercial</a:t>
            </a:r>
          </a:p>
        </p:txBody>
      </p:sp>
      <p:sp>
        <p:nvSpPr>
          <p:cNvPr id="2" name="TextBox 1">
            <a:extLst>
              <a:ext uri="{FF2B5EF4-FFF2-40B4-BE49-F238E27FC236}">
                <a16:creationId xmlns:a16="http://schemas.microsoft.com/office/drawing/2014/main" id="{D8AFC341-B082-4C2D-BFD2-6E1A48635476}"/>
              </a:ext>
            </a:extLst>
          </p:cNvPr>
          <p:cNvSpPr txBox="1"/>
          <p:nvPr/>
        </p:nvSpPr>
        <p:spPr>
          <a:xfrm>
            <a:off x="685800" y="2057400"/>
            <a:ext cx="3581400" cy="369332"/>
          </a:xfrm>
          <a:prstGeom prst="rect">
            <a:avLst/>
          </a:prstGeom>
          <a:noFill/>
        </p:spPr>
        <p:txBody>
          <a:bodyPr wrap="square" rtlCol="0">
            <a:spAutoFit/>
          </a:bodyPr>
          <a:lstStyle/>
          <a:p>
            <a:r>
              <a:rPr lang="pt-BR" b="1" i="1" dirty="0">
                <a:solidFill>
                  <a:schemeClr val="bg2">
                    <a:lumMod val="60000"/>
                    <a:lumOff val="40000"/>
                  </a:schemeClr>
                </a:solidFill>
              </a:rPr>
              <a:t>45 CFR 46.116</a:t>
            </a:r>
          </a:p>
        </p:txBody>
      </p:sp>
      <p:pic>
        <p:nvPicPr>
          <p:cNvPr id="5" name="Picture 4" descr="Image result for new">
            <a:extLst>
              <a:ext uri="{FF2B5EF4-FFF2-40B4-BE49-F238E27FC236}">
                <a16:creationId xmlns:a16="http://schemas.microsoft.com/office/drawing/2014/main" id="{A02BD111-EC35-4AFD-99D1-7D58F4AE66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500000">
            <a:off x="7533918" y="224789"/>
            <a:ext cx="1147059" cy="1019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93854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a:extLst>
              <a:ext uri="{FF2B5EF4-FFF2-40B4-BE49-F238E27FC236}">
                <a16:creationId xmlns:a16="http://schemas.microsoft.com/office/drawing/2014/main" id="{2D5A6D5B-F711-4A39-B0D2-799387E5BA21}"/>
              </a:ext>
            </a:extLst>
          </p:cNvPr>
          <p:cNvSpPr>
            <a:spLocks noGrp="1" noChangeArrowheads="1"/>
          </p:cNvSpPr>
          <p:nvPr>
            <p:ph type="title"/>
          </p:nvPr>
        </p:nvSpPr>
        <p:spPr>
          <a:xfrm>
            <a:off x="568324" y="586068"/>
            <a:ext cx="8651875" cy="842682"/>
          </a:xfrm>
        </p:spPr>
        <p:txBody>
          <a:bodyPr/>
          <a:lstStyle/>
          <a:p>
            <a:pPr>
              <a:defRPr/>
            </a:pPr>
            <a:r>
              <a:rPr lang="pt-BR" sz="3600" b="1" dirty="0"/>
              <a:t>Elementos adicionais do</a:t>
            </a:r>
            <a:br>
              <a:rPr lang="pt-BR" sz="3600" b="1" dirty="0"/>
            </a:br>
            <a:r>
              <a:rPr lang="pt-BR" sz="3600" b="1" dirty="0"/>
              <a:t>consentimento livre e esclarecido </a:t>
            </a:r>
            <a:r>
              <a:rPr lang="en-US" sz="3600" b="1" dirty="0">
                <a:solidFill>
                  <a:schemeClr val="bg2">
                    <a:lumMod val="60000"/>
                    <a:lumOff val="40000"/>
                  </a:schemeClr>
                </a:solidFill>
              </a:rPr>
              <a:t>(8)</a:t>
            </a:r>
            <a:endParaRPr lang="pt-BR" sz="3600" b="1" dirty="0"/>
          </a:p>
        </p:txBody>
      </p:sp>
      <p:sp>
        <p:nvSpPr>
          <p:cNvPr id="18435" name="Rectangle 3">
            <a:extLst>
              <a:ext uri="{FF2B5EF4-FFF2-40B4-BE49-F238E27FC236}">
                <a16:creationId xmlns:a16="http://schemas.microsoft.com/office/drawing/2014/main" id="{9A9DE169-CF1D-443F-9064-8E6733938E79}"/>
              </a:ext>
            </a:extLst>
          </p:cNvPr>
          <p:cNvSpPr>
            <a:spLocks noGrp="1" noChangeArrowheads="1"/>
          </p:cNvSpPr>
          <p:nvPr>
            <p:ph idx="1"/>
          </p:nvPr>
        </p:nvSpPr>
        <p:spPr>
          <a:xfrm>
            <a:off x="568325" y="2743200"/>
            <a:ext cx="8194675" cy="3733800"/>
          </a:xfrm>
        </p:spPr>
        <p:txBody>
          <a:bodyPr>
            <a:noAutofit/>
          </a:bodyPr>
          <a:lstStyle/>
          <a:p>
            <a:pPr marL="461963" indent="-461963">
              <a:spcBef>
                <a:spcPts val="1200"/>
              </a:spcBef>
              <a:defRPr/>
            </a:pPr>
            <a:r>
              <a:rPr lang="pt-BR" sz="2800" dirty="0">
                <a:latin typeface="+mn-lt"/>
              </a:rPr>
              <a:t>Uma declaração sobre se os resultados de pesquisas clinicamente relevantes, incluindo os resultados de pesquisas individuais, serão divulgados aos</a:t>
            </a:r>
            <a:r>
              <a:rPr lang="pt-BR" sz="2800" dirty="0"/>
              <a:t> participantes </a:t>
            </a:r>
            <a:r>
              <a:rPr lang="pt-BR" sz="2800" dirty="0">
                <a:latin typeface="+mn-lt"/>
              </a:rPr>
              <a:t>e, em caso afirmativo, sob quais condições</a:t>
            </a:r>
          </a:p>
        </p:txBody>
      </p:sp>
      <p:sp>
        <p:nvSpPr>
          <p:cNvPr id="2" name="TextBox 1">
            <a:extLst>
              <a:ext uri="{FF2B5EF4-FFF2-40B4-BE49-F238E27FC236}">
                <a16:creationId xmlns:a16="http://schemas.microsoft.com/office/drawing/2014/main" id="{D8AFC341-B082-4C2D-BFD2-6E1A48635476}"/>
              </a:ext>
            </a:extLst>
          </p:cNvPr>
          <p:cNvSpPr txBox="1"/>
          <p:nvPr/>
        </p:nvSpPr>
        <p:spPr>
          <a:xfrm>
            <a:off x="685800" y="2057400"/>
            <a:ext cx="3581400" cy="369332"/>
          </a:xfrm>
          <a:prstGeom prst="rect">
            <a:avLst/>
          </a:prstGeom>
          <a:noFill/>
        </p:spPr>
        <p:txBody>
          <a:bodyPr wrap="square" rtlCol="0">
            <a:spAutoFit/>
          </a:bodyPr>
          <a:lstStyle/>
          <a:p>
            <a:r>
              <a:rPr lang="pt-BR" b="1" i="1" dirty="0">
                <a:solidFill>
                  <a:schemeClr val="bg2">
                    <a:lumMod val="60000"/>
                    <a:lumOff val="40000"/>
                  </a:schemeClr>
                </a:solidFill>
              </a:rPr>
              <a:t>45 CFR 46.116</a:t>
            </a:r>
          </a:p>
        </p:txBody>
      </p:sp>
      <p:pic>
        <p:nvPicPr>
          <p:cNvPr id="5" name="Picture 4" descr="Image result for new">
            <a:extLst>
              <a:ext uri="{FF2B5EF4-FFF2-40B4-BE49-F238E27FC236}">
                <a16:creationId xmlns:a16="http://schemas.microsoft.com/office/drawing/2014/main" id="{D30A7FD7-2283-4CBB-979E-EE7898E252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500000">
            <a:off x="7533918" y="224789"/>
            <a:ext cx="1147059" cy="1019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21314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a:extLst>
              <a:ext uri="{FF2B5EF4-FFF2-40B4-BE49-F238E27FC236}">
                <a16:creationId xmlns:a16="http://schemas.microsoft.com/office/drawing/2014/main" id="{2D5A6D5B-F711-4A39-B0D2-799387E5BA21}"/>
              </a:ext>
            </a:extLst>
          </p:cNvPr>
          <p:cNvSpPr>
            <a:spLocks noGrp="1" noChangeArrowheads="1"/>
          </p:cNvSpPr>
          <p:nvPr>
            <p:ph type="title"/>
          </p:nvPr>
        </p:nvSpPr>
        <p:spPr>
          <a:xfrm>
            <a:off x="568324" y="586068"/>
            <a:ext cx="8651875" cy="842682"/>
          </a:xfrm>
        </p:spPr>
        <p:txBody>
          <a:bodyPr/>
          <a:lstStyle/>
          <a:p>
            <a:pPr>
              <a:defRPr/>
            </a:pPr>
            <a:r>
              <a:rPr lang="pt-BR" sz="3600" b="1" dirty="0"/>
              <a:t>Elementos adicionais do</a:t>
            </a:r>
            <a:br>
              <a:rPr lang="pt-BR" sz="3600" b="1" dirty="0"/>
            </a:br>
            <a:r>
              <a:rPr lang="pt-BR" sz="3600" b="1" dirty="0"/>
              <a:t>consentimento livre e esclarecido </a:t>
            </a:r>
            <a:r>
              <a:rPr lang="en-US" sz="3600" b="1" dirty="0">
                <a:solidFill>
                  <a:schemeClr val="bg2">
                    <a:lumMod val="60000"/>
                    <a:lumOff val="40000"/>
                  </a:schemeClr>
                </a:solidFill>
              </a:rPr>
              <a:t>(9)</a:t>
            </a:r>
            <a:endParaRPr lang="pt-BR" sz="3600" b="1" dirty="0"/>
          </a:p>
        </p:txBody>
      </p:sp>
      <p:sp>
        <p:nvSpPr>
          <p:cNvPr id="18435" name="Rectangle 3">
            <a:extLst>
              <a:ext uri="{FF2B5EF4-FFF2-40B4-BE49-F238E27FC236}">
                <a16:creationId xmlns:a16="http://schemas.microsoft.com/office/drawing/2014/main" id="{9A9DE169-CF1D-443F-9064-8E6733938E79}"/>
              </a:ext>
            </a:extLst>
          </p:cNvPr>
          <p:cNvSpPr>
            <a:spLocks noGrp="1" noChangeArrowheads="1"/>
          </p:cNvSpPr>
          <p:nvPr>
            <p:ph idx="1"/>
          </p:nvPr>
        </p:nvSpPr>
        <p:spPr>
          <a:xfrm>
            <a:off x="568325" y="2743200"/>
            <a:ext cx="8194675" cy="3733800"/>
          </a:xfrm>
        </p:spPr>
        <p:txBody>
          <a:bodyPr>
            <a:noAutofit/>
          </a:bodyPr>
          <a:lstStyle/>
          <a:p>
            <a:pPr marL="461963" indent="-461963">
              <a:spcBef>
                <a:spcPts val="1200"/>
              </a:spcBef>
              <a:defRPr/>
            </a:pPr>
            <a:r>
              <a:rPr lang="pt-BR" sz="2800" dirty="0">
                <a:latin typeface="+mn-lt"/>
              </a:rPr>
              <a:t>Para pesquisas envolvendo bioespécimes, se a pesquisa irá (se conhecido) ou poderá incluir o sequenciamento do genoma completo (ou seja, o sequenciamento de uma linha germinativa humana ou amostra somática com a intenção de gerar o genoma ou a sequência exoma desse espécime)</a:t>
            </a:r>
          </a:p>
        </p:txBody>
      </p:sp>
      <p:sp>
        <p:nvSpPr>
          <p:cNvPr id="2" name="TextBox 1">
            <a:extLst>
              <a:ext uri="{FF2B5EF4-FFF2-40B4-BE49-F238E27FC236}">
                <a16:creationId xmlns:a16="http://schemas.microsoft.com/office/drawing/2014/main" id="{D8AFC341-B082-4C2D-BFD2-6E1A48635476}"/>
              </a:ext>
            </a:extLst>
          </p:cNvPr>
          <p:cNvSpPr txBox="1"/>
          <p:nvPr/>
        </p:nvSpPr>
        <p:spPr>
          <a:xfrm>
            <a:off x="685800" y="2057400"/>
            <a:ext cx="3581400" cy="369332"/>
          </a:xfrm>
          <a:prstGeom prst="rect">
            <a:avLst/>
          </a:prstGeom>
          <a:noFill/>
        </p:spPr>
        <p:txBody>
          <a:bodyPr wrap="square" rtlCol="0">
            <a:spAutoFit/>
          </a:bodyPr>
          <a:lstStyle/>
          <a:p>
            <a:r>
              <a:rPr lang="pt-BR" b="1" i="1" dirty="0">
                <a:solidFill>
                  <a:schemeClr val="bg2">
                    <a:lumMod val="60000"/>
                    <a:lumOff val="40000"/>
                  </a:schemeClr>
                </a:solidFill>
              </a:rPr>
              <a:t>45 CFR 46.116</a:t>
            </a:r>
          </a:p>
        </p:txBody>
      </p:sp>
      <p:pic>
        <p:nvPicPr>
          <p:cNvPr id="5" name="Picture 4" descr="Image result for new">
            <a:extLst>
              <a:ext uri="{FF2B5EF4-FFF2-40B4-BE49-F238E27FC236}">
                <a16:creationId xmlns:a16="http://schemas.microsoft.com/office/drawing/2014/main" id="{A3AB1A17-6F1C-4611-9E0C-8184D16BA0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500000">
            <a:off x="7533918" y="224789"/>
            <a:ext cx="1147059" cy="1019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98302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a:extLst>
              <a:ext uri="{FF2B5EF4-FFF2-40B4-BE49-F238E27FC236}">
                <a16:creationId xmlns:a16="http://schemas.microsoft.com/office/drawing/2014/main" id="{2D5A6D5B-F711-4A39-B0D2-799387E5BA21}"/>
              </a:ext>
            </a:extLst>
          </p:cNvPr>
          <p:cNvSpPr>
            <a:spLocks noGrp="1" noChangeArrowheads="1"/>
          </p:cNvSpPr>
          <p:nvPr>
            <p:ph type="title"/>
          </p:nvPr>
        </p:nvSpPr>
        <p:spPr>
          <a:xfrm>
            <a:off x="568324" y="586068"/>
            <a:ext cx="8575675" cy="842682"/>
          </a:xfrm>
        </p:spPr>
        <p:txBody>
          <a:bodyPr/>
          <a:lstStyle/>
          <a:p>
            <a:pPr>
              <a:defRPr/>
            </a:pPr>
            <a:r>
              <a:rPr lang="pt-BR" sz="4000" b="1" dirty="0"/>
              <a:t>Apresentação</a:t>
            </a:r>
            <a:br>
              <a:rPr lang="pt-BR" sz="4000" b="1" dirty="0"/>
            </a:br>
            <a:r>
              <a:rPr lang="pt-BR" sz="4000" b="1" dirty="0"/>
              <a:t>de informações</a:t>
            </a:r>
          </a:p>
        </p:txBody>
      </p:sp>
      <p:sp>
        <p:nvSpPr>
          <p:cNvPr id="18435" name="Rectangle 3">
            <a:extLst>
              <a:ext uri="{FF2B5EF4-FFF2-40B4-BE49-F238E27FC236}">
                <a16:creationId xmlns:a16="http://schemas.microsoft.com/office/drawing/2014/main" id="{9A9DE169-CF1D-443F-9064-8E6733938E79}"/>
              </a:ext>
            </a:extLst>
          </p:cNvPr>
          <p:cNvSpPr>
            <a:spLocks noGrp="1" noChangeArrowheads="1"/>
          </p:cNvSpPr>
          <p:nvPr>
            <p:ph idx="1"/>
          </p:nvPr>
        </p:nvSpPr>
        <p:spPr>
          <a:xfrm>
            <a:off x="568325" y="2743200"/>
            <a:ext cx="8194675" cy="3733800"/>
          </a:xfrm>
        </p:spPr>
        <p:txBody>
          <a:bodyPr>
            <a:noAutofit/>
          </a:bodyPr>
          <a:lstStyle/>
          <a:p>
            <a:pPr marL="461963" indent="-461963">
              <a:spcBef>
                <a:spcPts val="1200"/>
              </a:spcBef>
              <a:defRPr/>
            </a:pPr>
            <a:r>
              <a:rPr lang="pt-BR" sz="2400" dirty="0">
                <a:latin typeface="+mn-lt"/>
              </a:rPr>
              <a:t>O consentimento informado deve </a:t>
            </a:r>
            <a:r>
              <a:rPr lang="pt-BR" sz="2400" b="1" dirty="0">
                <a:solidFill>
                  <a:schemeClr val="bg2">
                    <a:lumMod val="60000"/>
                    <a:lumOff val="40000"/>
                  </a:schemeClr>
                </a:solidFill>
                <a:latin typeface="+mn-lt"/>
              </a:rPr>
              <a:t>começar</a:t>
            </a:r>
            <a:r>
              <a:rPr lang="pt-BR" sz="2400" dirty="0">
                <a:latin typeface="+mn-lt"/>
              </a:rPr>
              <a:t> com uma apresentação concisa e focada das principais informações que têm maior probabilidade de ajudar um possível participante ou representante legalmente autorizado a entender as razões pelas quais alguém pode ou não querer participar da pesquisa. </a:t>
            </a:r>
          </a:p>
          <a:p>
            <a:pPr marL="461963" indent="-461963">
              <a:spcBef>
                <a:spcPts val="1200"/>
              </a:spcBef>
              <a:defRPr/>
            </a:pPr>
            <a:r>
              <a:rPr lang="pt-BR" sz="2400" dirty="0">
                <a:latin typeface="+mn-lt"/>
              </a:rPr>
              <a:t>Esta parte do formulário de consentimento livre e esclarecido deve ser organizada e apresentada de uma forma que facilite a compreensão.</a:t>
            </a:r>
          </a:p>
        </p:txBody>
      </p:sp>
      <p:sp>
        <p:nvSpPr>
          <p:cNvPr id="2" name="TextBox 1">
            <a:extLst>
              <a:ext uri="{FF2B5EF4-FFF2-40B4-BE49-F238E27FC236}">
                <a16:creationId xmlns:a16="http://schemas.microsoft.com/office/drawing/2014/main" id="{D8AFC341-B082-4C2D-BFD2-6E1A48635476}"/>
              </a:ext>
            </a:extLst>
          </p:cNvPr>
          <p:cNvSpPr txBox="1"/>
          <p:nvPr/>
        </p:nvSpPr>
        <p:spPr>
          <a:xfrm>
            <a:off x="685800" y="2057400"/>
            <a:ext cx="3581400" cy="369332"/>
          </a:xfrm>
          <a:prstGeom prst="rect">
            <a:avLst/>
          </a:prstGeom>
          <a:noFill/>
        </p:spPr>
        <p:txBody>
          <a:bodyPr wrap="square" rtlCol="0">
            <a:spAutoFit/>
          </a:bodyPr>
          <a:lstStyle/>
          <a:p>
            <a:r>
              <a:rPr lang="pt-BR" b="1" i="1" dirty="0">
                <a:solidFill>
                  <a:schemeClr val="bg2">
                    <a:lumMod val="60000"/>
                    <a:lumOff val="40000"/>
                  </a:schemeClr>
                </a:solidFill>
              </a:rPr>
              <a:t>45 CFR 46.116</a:t>
            </a:r>
          </a:p>
        </p:txBody>
      </p:sp>
      <p:pic>
        <p:nvPicPr>
          <p:cNvPr id="114692" name="Picture 4" descr="Image result for new">
            <a:extLst>
              <a:ext uri="{FF2B5EF4-FFF2-40B4-BE49-F238E27FC236}">
                <a16:creationId xmlns:a16="http://schemas.microsoft.com/office/drawing/2014/main" id="{C9B13F27-B704-407F-AA40-C00A55B0FB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500000">
            <a:off x="7533918" y="224789"/>
            <a:ext cx="1147059" cy="1019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16433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a:extLst>
              <a:ext uri="{FF2B5EF4-FFF2-40B4-BE49-F238E27FC236}">
                <a16:creationId xmlns:a16="http://schemas.microsoft.com/office/drawing/2014/main" id="{2D5A6D5B-F711-4A39-B0D2-799387E5BA21}"/>
              </a:ext>
            </a:extLst>
          </p:cNvPr>
          <p:cNvSpPr>
            <a:spLocks noGrp="1" noChangeArrowheads="1"/>
          </p:cNvSpPr>
          <p:nvPr>
            <p:ph type="title"/>
          </p:nvPr>
        </p:nvSpPr>
        <p:spPr>
          <a:xfrm>
            <a:off x="568325" y="586068"/>
            <a:ext cx="7055380" cy="842682"/>
          </a:xfrm>
        </p:spPr>
        <p:txBody>
          <a:bodyPr/>
          <a:lstStyle/>
          <a:p>
            <a:pPr>
              <a:defRPr/>
            </a:pPr>
            <a:r>
              <a:rPr lang="pt-BR" sz="4000" b="1" dirty="0"/>
              <a:t>Apresentação</a:t>
            </a:r>
            <a:br>
              <a:rPr lang="pt-BR" sz="4000" b="1" dirty="0"/>
            </a:br>
            <a:r>
              <a:rPr lang="pt-BR" sz="4000" b="1" dirty="0"/>
              <a:t>de informações</a:t>
            </a:r>
          </a:p>
        </p:txBody>
      </p:sp>
      <p:sp>
        <p:nvSpPr>
          <p:cNvPr id="18435" name="Rectangle 3">
            <a:extLst>
              <a:ext uri="{FF2B5EF4-FFF2-40B4-BE49-F238E27FC236}">
                <a16:creationId xmlns:a16="http://schemas.microsoft.com/office/drawing/2014/main" id="{9A9DE169-CF1D-443F-9064-8E6733938E79}"/>
              </a:ext>
            </a:extLst>
          </p:cNvPr>
          <p:cNvSpPr>
            <a:spLocks noGrp="1" noChangeArrowheads="1"/>
          </p:cNvSpPr>
          <p:nvPr>
            <p:ph idx="1"/>
          </p:nvPr>
        </p:nvSpPr>
        <p:spPr>
          <a:xfrm>
            <a:off x="568325" y="2743200"/>
            <a:ext cx="8194675" cy="3733800"/>
          </a:xfrm>
        </p:spPr>
        <p:txBody>
          <a:bodyPr>
            <a:noAutofit/>
          </a:bodyPr>
          <a:lstStyle/>
          <a:p>
            <a:pPr marL="461963" indent="-461963">
              <a:spcBef>
                <a:spcPts val="1200"/>
              </a:spcBef>
              <a:defRPr/>
            </a:pPr>
            <a:r>
              <a:rPr lang="pt-BR" sz="2400" dirty="0">
                <a:latin typeface="+mn-lt"/>
              </a:rPr>
              <a:t>O consentimento informado </a:t>
            </a:r>
            <a:r>
              <a:rPr lang="pt-BR" sz="2400" b="1" dirty="0">
                <a:solidFill>
                  <a:schemeClr val="bg2">
                    <a:lumMod val="60000"/>
                    <a:lumOff val="40000"/>
                  </a:schemeClr>
                </a:solidFill>
                <a:latin typeface="+mn-lt"/>
              </a:rPr>
              <a:t>como um todo</a:t>
            </a:r>
            <a:r>
              <a:rPr lang="pt-BR" sz="2400" dirty="0">
                <a:latin typeface="+mn-lt"/>
              </a:rPr>
              <a:t> deve apresentar informações com detalhes suficientes sobre a pesquisa e deve ser organizado e apresentado de uma forma que não apenas forneça listas de fatos isolados, mas facilite a compreensão do possível participante ou legalmente autorizado dos motivos pelos quais alguém pode ou não querer participar</a:t>
            </a:r>
          </a:p>
        </p:txBody>
      </p:sp>
      <p:sp>
        <p:nvSpPr>
          <p:cNvPr id="2" name="TextBox 1">
            <a:extLst>
              <a:ext uri="{FF2B5EF4-FFF2-40B4-BE49-F238E27FC236}">
                <a16:creationId xmlns:a16="http://schemas.microsoft.com/office/drawing/2014/main" id="{D8AFC341-B082-4C2D-BFD2-6E1A48635476}"/>
              </a:ext>
            </a:extLst>
          </p:cNvPr>
          <p:cNvSpPr txBox="1"/>
          <p:nvPr/>
        </p:nvSpPr>
        <p:spPr>
          <a:xfrm>
            <a:off x="685800" y="2057400"/>
            <a:ext cx="3581400" cy="369332"/>
          </a:xfrm>
          <a:prstGeom prst="rect">
            <a:avLst/>
          </a:prstGeom>
          <a:noFill/>
        </p:spPr>
        <p:txBody>
          <a:bodyPr wrap="square" rtlCol="0">
            <a:spAutoFit/>
          </a:bodyPr>
          <a:lstStyle/>
          <a:p>
            <a:r>
              <a:rPr lang="pt-BR" b="1" i="1" dirty="0">
                <a:solidFill>
                  <a:schemeClr val="bg2">
                    <a:lumMod val="60000"/>
                    <a:lumOff val="40000"/>
                  </a:schemeClr>
                </a:solidFill>
              </a:rPr>
              <a:t>45 CFR 46.116</a:t>
            </a:r>
          </a:p>
        </p:txBody>
      </p:sp>
      <p:pic>
        <p:nvPicPr>
          <p:cNvPr id="5" name="Picture 4" descr="Image result for new">
            <a:extLst>
              <a:ext uri="{FF2B5EF4-FFF2-40B4-BE49-F238E27FC236}">
                <a16:creationId xmlns:a16="http://schemas.microsoft.com/office/drawing/2014/main" id="{01E1494F-C842-44B8-A9E8-19579E1F0E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500000">
            <a:off x="7533918" y="224789"/>
            <a:ext cx="1147059" cy="1019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23787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a:extLst>
              <a:ext uri="{FF2B5EF4-FFF2-40B4-BE49-F238E27FC236}">
                <a16:creationId xmlns:a16="http://schemas.microsoft.com/office/drawing/2014/main" id="{2D5A6D5B-F711-4A39-B0D2-799387E5BA21}"/>
              </a:ext>
            </a:extLst>
          </p:cNvPr>
          <p:cNvSpPr>
            <a:spLocks noGrp="1" noChangeArrowheads="1"/>
          </p:cNvSpPr>
          <p:nvPr>
            <p:ph type="title"/>
          </p:nvPr>
        </p:nvSpPr>
        <p:spPr>
          <a:xfrm>
            <a:off x="568325" y="586068"/>
            <a:ext cx="7055380" cy="842682"/>
          </a:xfrm>
        </p:spPr>
        <p:txBody>
          <a:bodyPr/>
          <a:lstStyle/>
          <a:p>
            <a:pPr>
              <a:defRPr/>
            </a:pPr>
            <a:r>
              <a:rPr lang="pt-BR" b="1" dirty="0"/>
              <a:t>Terminologia</a:t>
            </a:r>
          </a:p>
        </p:txBody>
      </p:sp>
      <p:sp>
        <p:nvSpPr>
          <p:cNvPr id="18435" name="Rectangle 3">
            <a:extLst>
              <a:ext uri="{FF2B5EF4-FFF2-40B4-BE49-F238E27FC236}">
                <a16:creationId xmlns:a16="http://schemas.microsoft.com/office/drawing/2014/main" id="{9A9DE169-CF1D-443F-9064-8E6733938E79}"/>
              </a:ext>
            </a:extLst>
          </p:cNvPr>
          <p:cNvSpPr>
            <a:spLocks noGrp="1" noChangeArrowheads="1"/>
          </p:cNvSpPr>
          <p:nvPr>
            <p:ph idx="1"/>
          </p:nvPr>
        </p:nvSpPr>
        <p:spPr>
          <a:xfrm>
            <a:off x="568325" y="1962150"/>
            <a:ext cx="8194675" cy="4362450"/>
          </a:xfrm>
        </p:spPr>
        <p:txBody>
          <a:bodyPr>
            <a:normAutofit/>
          </a:bodyPr>
          <a:lstStyle/>
          <a:p>
            <a:pPr marL="461963" indent="-461963">
              <a:spcBef>
                <a:spcPts val="1800"/>
              </a:spcBef>
              <a:defRPr/>
            </a:pPr>
            <a:r>
              <a:rPr lang="pt-BR" sz="2800" b="1" i="1" dirty="0">
                <a:latin typeface="+mn-lt"/>
              </a:rPr>
              <a:t>O que é assentimento?</a:t>
            </a:r>
          </a:p>
          <a:p>
            <a:pPr marL="1828800" indent="-1828800">
              <a:spcBef>
                <a:spcPts val="1800"/>
              </a:spcBef>
              <a:defRPr/>
            </a:pPr>
            <a:endParaRPr lang="en-US" altLang="en-US" sz="2800" i="1" dirty="0">
              <a:latin typeface="+mn-lt"/>
            </a:endParaRPr>
          </a:p>
        </p:txBody>
      </p:sp>
    </p:spTree>
    <p:extLst>
      <p:ext uri="{BB962C8B-B14F-4D97-AF65-F5344CB8AC3E}">
        <p14:creationId xmlns:p14="http://schemas.microsoft.com/office/powerpoint/2010/main" val="24228051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a:extLst>
              <a:ext uri="{FF2B5EF4-FFF2-40B4-BE49-F238E27FC236}">
                <a16:creationId xmlns:a16="http://schemas.microsoft.com/office/drawing/2014/main" id="{2D5A6D5B-F711-4A39-B0D2-799387E5BA21}"/>
              </a:ext>
            </a:extLst>
          </p:cNvPr>
          <p:cNvSpPr>
            <a:spLocks noGrp="1" noChangeArrowheads="1"/>
          </p:cNvSpPr>
          <p:nvPr>
            <p:ph type="title"/>
          </p:nvPr>
        </p:nvSpPr>
        <p:spPr>
          <a:xfrm>
            <a:off x="568325" y="586068"/>
            <a:ext cx="7055380" cy="842682"/>
          </a:xfrm>
        </p:spPr>
        <p:txBody>
          <a:bodyPr/>
          <a:lstStyle/>
          <a:p>
            <a:pPr>
              <a:defRPr/>
            </a:pPr>
            <a:r>
              <a:rPr lang="pt-BR" b="1" dirty="0"/>
              <a:t>Assentimento</a:t>
            </a:r>
          </a:p>
        </p:txBody>
      </p:sp>
      <p:sp>
        <p:nvSpPr>
          <p:cNvPr id="18435" name="Rectangle 3">
            <a:extLst>
              <a:ext uri="{FF2B5EF4-FFF2-40B4-BE49-F238E27FC236}">
                <a16:creationId xmlns:a16="http://schemas.microsoft.com/office/drawing/2014/main" id="{9A9DE169-CF1D-443F-9064-8E6733938E79}"/>
              </a:ext>
            </a:extLst>
          </p:cNvPr>
          <p:cNvSpPr>
            <a:spLocks noGrp="1" noChangeArrowheads="1"/>
          </p:cNvSpPr>
          <p:nvPr>
            <p:ph idx="1"/>
          </p:nvPr>
        </p:nvSpPr>
        <p:spPr>
          <a:xfrm>
            <a:off x="568325" y="1962150"/>
            <a:ext cx="8194675" cy="4362450"/>
          </a:xfrm>
        </p:spPr>
        <p:txBody>
          <a:bodyPr>
            <a:normAutofit/>
          </a:bodyPr>
          <a:lstStyle/>
          <a:p>
            <a:pPr marL="461963" indent="-461963">
              <a:spcBef>
                <a:spcPts val="1800"/>
              </a:spcBef>
              <a:defRPr/>
            </a:pPr>
            <a:r>
              <a:rPr lang="pt-BR" sz="2800" dirty="0">
                <a:latin typeface="+mn-lt"/>
              </a:rPr>
              <a:t>Um </a:t>
            </a:r>
            <a:r>
              <a:rPr lang="pt-BR" sz="2800" b="1" dirty="0">
                <a:solidFill>
                  <a:schemeClr val="bg2">
                    <a:lumMod val="60000"/>
                    <a:lumOff val="40000"/>
                  </a:schemeClr>
                </a:solidFill>
                <a:latin typeface="+mn-lt"/>
              </a:rPr>
              <a:t>acordo afirmativo</a:t>
            </a:r>
            <a:r>
              <a:rPr lang="pt-BR" sz="2800" b="1" dirty="0">
                <a:latin typeface="+mn-lt"/>
              </a:rPr>
              <a:t> </a:t>
            </a:r>
            <a:r>
              <a:rPr lang="pt-BR" sz="2800" dirty="0">
                <a:latin typeface="+mn-lt"/>
              </a:rPr>
              <a:t>para participar de pesquisas</a:t>
            </a:r>
          </a:p>
          <a:p>
            <a:pPr marL="0" indent="0">
              <a:spcBef>
                <a:spcPts val="1800"/>
              </a:spcBef>
              <a:buNone/>
              <a:defRPr/>
            </a:pPr>
            <a:endParaRPr lang="en-US" altLang="en-US" sz="2800" i="1" dirty="0">
              <a:latin typeface="+mn-lt"/>
            </a:endParaRPr>
          </a:p>
        </p:txBody>
      </p:sp>
      <p:sp>
        <p:nvSpPr>
          <p:cNvPr id="4" name="TextBox 3">
            <a:extLst>
              <a:ext uri="{FF2B5EF4-FFF2-40B4-BE49-F238E27FC236}">
                <a16:creationId xmlns:a16="http://schemas.microsoft.com/office/drawing/2014/main" id="{036FB6E0-1313-4CFE-94F3-EDBDE4B1E37F}"/>
              </a:ext>
            </a:extLst>
          </p:cNvPr>
          <p:cNvSpPr txBox="1"/>
          <p:nvPr/>
        </p:nvSpPr>
        <p:spPr>
          <a:xfrm>
            <a:off x="685800" y="1383268"/>
            <a:ext cx="3581400" cy="369332"/>
          </a:xfrm>
          <a:prstGeom prst="rect">
            <a:avLst/>
          </a:prstGeom>
          <a:noFill/>
        </p:spPr>
        <p:txBody>
          <a:bodyPr wrap="square" rtlCol="0">
            <a:spAutoFit/>
          </a:bodyPr>
          <a:lstStyle/>
          <a:p>
            <a:r>
              <a:rPr lang="pt-BR" b="1" i="1" dirty="0">
                <a:solidFill>
                  <a:schemeClr val="bg2">
                    <a:lumMod val="60000"/>
                    <a:lumOff val="40000"/>
                  </a:schemeClr>
                </a:solidFill>
              </a:rPr>
              <a:t>45 CFR 46.408</a:t>
            </a:r>
          </a:p>
        </p:txBody>
      </p:sp>
    </p:spTree>
    <p:extLst>
      <p:ext uri="{BB962C8B-B14F-4D97-AF65-F5344CB8AC3E}">
        <p14:creationId xmlns:p14="http://schemas.microsoft.com/office/powerpoint/2010/main" val="39713291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a:extLst>
              <a:ext uri="{FF2B5EF4-FFF2-40B4-BE49-F238E27FC236}">
                <a16:creationId xmlns:a16="http://schemas.microsoft.com/office/drawing/2014/main" id="{2D5A6D5B-F711-4A39-B0D2-799387E5BA21}"/>
              </a:ext>
            </a:extLst>
          </p:cNvPr>
          <p:cNvSpPr>
            <a:spLocks noGrp="1" noChangeArrowheads="1"/>
          </p:cNvSpPr>
          <p:nvPr>
            <p:ph type="title"/>
          </p:nvPr>
        </p:nvSpPr>
        <p:spPr>
          <a:xfrm>
            <a:off x="568325" y="586068"/>
            <a:ext cx="7055380" cy="842682"/>
          </a:xfrm>
        </p:spPr>
        <p:txBody>
          <a:bodyPr/>
          <a:lstStyle/>
          <a:p>
            <a:pPr>
              <a:defRPr/>
            </a:pPr>
            <a:r>
              <a:rPr lang="pt-BR" b="1" dirty="0"/>
              <a:t>Assentimento</a:t>
            </a:r>
          </a:p>
        </p:txBody>
      </p:sp>
      <p:sp>
        <p:nvSpPr>
          <p:cNvPr id="18435" name="Rectangle 3">
            <a:extLst>
              <a:ext uri="{FF2B5EF4-FFF2-40B4-BE49-F238E27FC236}">
                <a16:creationId xmlns:a16="http://schemas.microsoft.com/office/drawing/2014/main" id="{9A9DE169-CF1D-443F-9064-8E6733938E79}"/>
              </a:ext>
            </a:extLst>
          </p:cNvPr>
          <p:cNvSpPr>
            <a:spLocks noGrp="1" noChangeArrowheads="1"/>
          </p:cNvSpPr>
          <p:nvPr>
            <p:ph idx="1"/>
          </p:nvPr>
        </p:nvSpPr>
        <p:spPr>
          <a:xfrm>
            <a:off x="568325" y="1962150"/>
            <a:ext cx="8194675" cy="4362450"/>
          </a:xfrm>
        </p:spPr>
        <p:txBody>
          <a:bodyPr>
            <a:normAutofit/>
          </a:bodyPr>
          <a:lstStyle/>
          <a:p>
            <a:pPr marL="461963" indent="-461963">
              <a:spcBef>
                <a:spcPts val="1800"/>
              </a:spcBef>
              <a:defRPr/>
            </a:pPr>
            <a:r>
              <a:rPr lang="pt-BR" sz="2800" dirty="0">
                <a:latin typeface="+mn-lt"/>
              </a:rPr>
              <a:t>Quando um possível participante da pesquisa não puder dar legalmente o consentimento livre e esclarecido para pesquisa, o consentimento deve ser obtido de um dos pais, responsável ou representante legalmente autorizado </a:t>
            </a:r>
          </a:p>
          <a:p>
            <a:pPr marL="461963" indent="-461963">
              <a:spcBef>
                <a:spcPts val="1800"/>
              </a:spcBef>
              <a:defRPr/>
            </a:pPr>
            <a:r>
              <a:rPr lang="pt-BR" sz="2800" dirty="0">
                <a:latin typeface="+mn-lt"/>
              </a:rPr>
              <a:t>O assentimento também deve ser obtido do participante, </a:t>
            </a:r>
            <a:r>
              <a:rPr lang="pt-BR" sz="2800" b="1" dirty="0">
                <a:solidFill>
                  <a:schemeClr val="bg2">
                    <a:lumMod val="60000"/>
                    <a:lumOff val="40000"/>
                  </a:schemeClr>
                </a:solidFill>
                <a:latin typeface="+mn-lt"/>
              </a:rPr>
              <a:t>quando aplicável</a:t>
            </a:r>
          </a:p>
          <a:p>
            <a:pPr marL="1828800" indent="-1828800">
              <a:spcBef>
                <a:spcPts val="1800"/>
              </a:spcBef>
              <a:defRPr/>
            </a:pPr>
            <a:endParaRPr lang="en-US" altLang="en-US" sz="2800" i="1" dirty="0">
              <a:latin typeface="+mn-lt"/>
            </a:endParaRPr>
          </a:p>
        </p:txBody>
      </p:sp>
    </p:spTree>
    <p:extLst>
      <p:ext uri="{BB962C8B-B14F-4D97-AF65-F5344CB8AC3E}">
        <p14:creationId xmlns:p14="http://schemas.microsoft.com/office/powerpoint/2010/main" val="24559871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a:extLst>
              <a:ext uri="{FF2B5EF4-FFF2-40B4-BE49-F238E27FC236}">
                <a16:creationId xmlns:a16="http://schemas.microsoft.com/office/drawing/2014/main" id="{2D5A6D5B-F711-4A39-B0D2-799387E5BA21}"/>
              </a:ext>
            </a:extLst>
          </p:cNvPr>
          <p:cNvSpPr>
            <a:spLocks noGrp="1" noChangeArrowheads="1"/>
          </p:cNvSpPr>
          <p:nvPr>
            <p:ph type="title"/>
          </p:nvPr>
        </p:nvSpPr>
        <p:spPr>
          <a:xfrm>
            <a:off x="568325" y="586068"/>
            <a:ext cx="7055380" cy="842682"/>
          </a:xfrm>
        </p:spPr>
        <p:txBody>
          <a:bodyPr/>
          <a:lstStyle/>
          <a:p>
            <a:pPr>
              <a:defRPr/>
            </a:pPr>
            <a:r>
              <a:rPr lang="pt-BR" b="1" dirty="0"/>
              <a:t>Assentimento de crianças</a:t>
            </a:r>
          </a:p>
        </p:txBody>
      </p:sp>
      <p:sp>
        <p:nvSpPr>
          <p:cNvPr id="18435" name="Rectangle 3">
            <a:extLst>
              <a:ext uri="{FF2B5EF4-FFF2-40B4-BE49-F238E27FC236}">
                <a16:creationId xmlns:a16="http://schemas.microsoft.com/office/drawing/2014/main" id="{9A9DE169-CF1D-443F-9064-8E6733938E79}"/>
              </a:ext>
            </a:extLst>
          </p:cNvPr>
          <p:cNvSpPr>
            <a:spLocks noGrp="1" noChangeArrowheads="1"/>
          </p:cNvSpPr>
          <p:nvPr>
            <p:ph idx="1"/>
          </p:nvPr>
        </p:nvSpPr>
        <p:spPr>
          <a:xfrm>
            <a:off x="568325" y="1962150"/>
            <a:ext cx="8194675" cy="4362450"/>
          </a:xfrm>
        </p:spPr>
        <p:txBody>
          <a:bodyPr>
            <a:normAutofit/>
          </a:bodyPr>
          <a:lstStyle/>
          <a:p>
            <a:pPr marL="461963" indent="-461963">
              <a:spcBef>
                <a:spcPts val="1800"/>
              </a:spcBef>
              <a:defRPr/>
            </a:pPr>
            <a:r>
              <a:rPr lang="pt-BR" sz="2400" dirty="0">
                <a:latin typeface="+mn-lt"/>
              </a:rPr>
              <a:t>O</a:t>
            </a:r>
            <a:r>
              <a:rPr lang="pt-BR" sz="2400" b="1" dirty="0">
                <a:solidFill>
                  <a:schemeClr val="bg2">
                    <a:lumMod val="60000"/>
                    <a:lumOff val="40000"/>
                  </a:schemeClr>
                </a:solidFill>
                <a:latin typeface="+mn-lt"/>
              </a:rPr>
              <a:t> CRI determinará</a:t>
            </a:r>
            <a:r>
              <a:rPr lang="pt-BR" sz="2400" dirty="0">
                <a:latin typeface="+mn-lt"/>
              </a:rPr>
              <a:t> que provisões adequadas são feitas para solicitar o assentimento de crianças, quando no julgamento do CRI as crianças forem capazes de fornecer parecer favorável</a:t>
            </a:r>
          </a:p>
        </p:txBody>
      </p:sp>
      <p:sp>
        <p:nvSpPr>
          <p:cNvPr id="4" name="TextBox 3">
            <a:extLst>
              <a:ext uri="{FF2B5EF4-FFF2-40B4-BE49-F238E27FC236}">
                <a16:creationId xmlns:a16="http://schemas.microsoft.com/office/drawing/2014/main" id="{596C9C14-6E34-4D30-9410-E5409088FA38}"/>
              </a:ext>
            </a:extLst>
          </p:cNvPr>
          <p:cNvSpPr txBox="1"/>
          <p:nvPr/>
        </p:nvSpPr>
        <p:spPr>
          <a:xfrm>
            <a:off x="685800" y="1383268"/>
            <a:ext cx="3581400" cy="369332"/>
          </a:xfrm>
          <a:prstGeom prst="rect">
            <a:avLst/>
          </a:prstGeom>
          <a:noFill/>
        </p:spPr>
        <p:txBody>
          <a:bodyPr wrap="square" rtlCol="0">
            <a:spAutoFit/>
          </a:bodyPr>
          <a:lstStyle/>
          <a:p>
            <a:r>
              <a:rPr lang="pt-BR" b="1" i="1" dirty="0">
                <a:solidFill>
                  <a:schemeClr val="bg2">
                    <a:lumMod val="60000"/>
                    <a:lumOff val="40000"/>
                  </a:schemeClr>
                </a:solidFill>
              </a:rPr>
              <a:t>45 CFR 46.408</a:t>
            </a:r>
          </a:p>
        </p:txBody>
      </p:sp>
    </p:spTree>
    <p:extLst>
      <p:ext uri="{BB962C8B-B14F-4D97-AF65-F5344CB8AC3E}">
        <p14:creationId xmlns:p14="http://schemas.microsoft.com/office/powerpoint/2010/main" val="28614136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22F825D-8B81-4ADF-AA03-7D3D9281B427}"/>
              </a:ext>
            </a:extLst>
          </p:cNvPr>
          <p:cNvPicPr>
            <a:picLocks noChangeAspect="1"/>
          </p:cNvPicPr>
          <p:nvPr/>
        </p:nvPicPr>
        <p:blipFill>
          <a:blip r:embed="rId3"/>
          <a:stretch>
            <a:fillRect/>
          </a:stretch>
        </p:blipFill>
        <p:spPr>
          <a:xfrm>
            <a:off x="360904" y="147877"/>
            <a:ext cx="8458200" cy="6608787"/>
          </a:xfrm>
          <a:prstGeom prst="rect">
            <a:avLst/>
          </a:prstGeom>
        </p:spPr>
      </p:pic>
    </p:spTree>
    <p:extLst>
      <p:ext uri="{BB962C8B-B14F-4D97-AF65-F5344CB8AC3E}">
        <p14:creationId xmlns:p14="http://schemas.microsoft.com/office/powerpoint/2010/main" val="16236964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a:extLst>
              <a:ext uri="{FF2B5EF4-FFF2-40B4-BE49-F238E27FC236}">
                <a16:creationId xmlns:a16="http://schemas.microsoft.com/office/drawing/2014/main" id="{2D5A6D5B-F711-4A39-B0D2-799387E5BA21}"/>
              </a:ext>
            </a:extLst>
          </p:cNvPr>
          <p:cNvSpPr>
            <a:spLocks noGrp="1" noChangeArrowheads="1"/>
          </p:cNvSpPr>
          <p:nvPr>
            <p:ph type="title"/>
          </p:nvPr>
        </p:nvSpPr>
        <p:spPr>
          <a:xfrm>
            <a:off x="568325" y="586068"/>
            <a:ext cx="7055380" cy="842682"/>
          </a:xfrm>
        </p:spPr>
        <p:txBody>
          <a:bodyPr/>
          <a:lstStyle/>
          <a:p>
            <a:pPr>
              <a:defRPr/>
            </a:pPr>
            <a:r>
              <a:rPr lang="pt-BR" b="1" dirty="0"/>
              <a:t>Assentimento de crianças</a:t>
            </a:r>
          </a:p>
        </p:txBody>
      </p:sp>
      <p:sp>
        <p:nvSpPr>
          <p:cNvPr id="18435" name="Rectangle 3">
            <a:extLst>
              <a:ext uri="{FF2B5EF4-FFF2-40B4-BE49-F238E27FC236}">
                <a16:creationId xmlns:a16="http://schemas.microsoft.com/office/drawing/2014/main" id="{9A9DE169-CF1D-443F-9064-8E6733938E79}"/>
              </a:ext>
            </a:extLst>
          </p:cNvPr>
          <p:cNvSpPr>
            <a:spLocks noGrp="1" noChangeArrowheads="1"/>
          </p:cNvSpPr>
          <p:nvPr>
            <p:ph idx="1"/>
          </p:nvPr>
        </p:nvSpPr>
        <p:spPr>
          <a:xfrm>
            <a:off x="568325" y="1962150"/>
            <a:ext cx="8194675" cy="4362450"/>
          </a:xfrm>
        </p:spPr>
        <p:txBody>
          <a:bodyPr>
            <a:normAutofit/>
          </a:bodyPr>
          <a:lstStyle/>
          <a:p>
            <a:pPr marL="461963" indent="-461963">
              <a:spcBef>
                <a:spcPts val="1200"/>
              </a:spcBef>
              <a:defRPr/>
            </a:pPr>
            <a:r>
              <a:rPr lang="pt-BR" sz="2400" dirty="0">
                <a:latin typeface="+mn-lt"/>
              </a:rPr>
              <a:t>O CRI determinará que provisões adequadas são feitas para solicitar o assentimento de crianças, quando no julgamento do CRI as crianças forem capazes de fornecer parecer favorável</a:t>
            </a:r>
          </a:p>
          <a:p>
            <a:pPr marL="461963" indent="-461963">
              <a:spcBef>
                <a:spcPts val="1200"/>
              </a:spcBef>
              <a:defRPr/>
            </a:pPr>
            <a:r>
              <a:rPr lang="pt-BR" sz="2400" dirty="0"/>
              <a:t>Ao determinar se as crianças são capazes de concordar, o CRI deve levar em consideração as </a:t>
            </a:r>
            <a:r>
              <a:rPr lang="pt-BR" sz="2400" b="1" dirty="0">
                <a:solidFill>
                  <a:schemeClr val="bg2">
                    <a:lumMod val="60000"/>
                    <a:lumOff val="40000"/>
                  </a:schemeClr>
                </a:solidFill>
              </a:rPr>
              <a:t>idades, a maturidade e o estado psicológico</a:t>
            </a:r>
            <a:r>
              <a:rPr lang="pt-BR" sz="2400" dirty="0"/>
              <a:t> das crianças envolvidas</a:t>
            </a:r>
          </a:p>
        </p:txBody>
      </p:sp>
      <p:sp>
        <p:nvSpPr>
          <p:cNvPr id="4" name="TextBox 3">
            <a:extLst>
              <a:ext uri="{FF2B5EF4-FFF2-40B4-BE49-F238E27FC236}">
                <a16:creationId xmlns:a16="http://schemas.microsoft.com/office/drawing/2014/main" id="{596C9C14-6E34-4D30-9410-E5409088FA38}"/>
              </a:ext>
            </a:extLst>
          </p:cNvPr>
          <p:cNvSpPr txBox="1"/>
          <p:nvPr/>
        </p:nvSpPr>
        <p:spPr>
          <a:xfrm>
            <a:off x="685800" y="1383268"/>
            <a:ext cx="3581400" cy="369332"/>
          </a:xfrm>
          <a:prstGeom prst="rect">
            <a:avLst/>
          </a:prstGeom>
          <a:noFill/>
        </p:spPr>
        <p:txBody>
          <a:bodyPr wrap="square" rtlCol="0">
            <a:spAutoFit/>
          </a:bodyPr>
          <a:lstStyle/>
          <a:p>
            <a:r>
              <a:rPr lang="pt-BR" b="1" i="1" dirty="0">
                <a:solidFill>
                  <a:schemeClr val="bg2">
                    <a:lumMod val="60000"/>
                    <a:lumOff val="40000"/>
                  </a:schemeClr>
                </a:solidFill>
              </a:rPr>
              <a:t>45 CFR 46.408</a:t>
            </a:r>
          </a:p>
        </p:txBody>
      </p:sp>
    </p:spTree>
    <p:extLst>
      <p:ext uri="{BB962C8B-B14F-4D97-AF65-F5344CB8AC3E}">
        <p14:creationId xmlns:p14="http://schemas.microsoft.com/office/powerpoint/2010/main" val="25392700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a:extLst>
              <a:ext uri="{FF2B5EF4-FFF2-40B4-BE49-F238E27FC236}">
                <a16:creationId xmlns:a16="http://schemas.microsoft.com/office/drawing/2014/main" id="{2D5A6D5B-F711-4A39-B0D2-799387E5BA21}"/>
              </a:ext>
            </a:extLst>
          </p:cNvPr>
          <p:cNvSpPr>
            <a:spLocks noGrp="1" noChangeArrowheads="1"/>
          </p:cNvSpPr>
          <p:nvPr>
            <p:ph type="title"/>
          </p:nvPr>
        </p:nvSpPr>
        <p:spPr>
          <a:xfrm>
            <a:off x="568325" y="586068"/>
            <a:ext cx="7055380" cy="842682"/>
          </a:xfrm>
        </p:spPr>
        <p:txBody>
          <a:bodyPr/>
          <a:lstStyle/>
          <a:p>
            <a:pPr>
              <a:defRPr/>
            </a:pPr>
            <a:r>
              <a:rPr lang="pt-BR" b="1" dirty="0"/>
              <a:t>Assentimento de crianças</a:t>
            </a:r>
          </a:p>
        </p:txBody>
      </p:sp>
      <p:sp>
        <p:nvSpPr>
          <p:cNvPr id="18435" name="Rectangle 3">
            <a:extLst>
              <a:ext uri="{FF2B5EF4-FFF2-40B4-BE49-F238E27FC236}">
                <a16:creationId xmlns:a16="http://schemas.microsoft.com/office/drawing/2014/main" id="{9A9DE169-CF1D-443F-9064-8E6733938E79}"/>
              </a:ext>
            </a:extLst>
          </p:cNvPr>
          <p:cNvSpPr>
            <a:spLocks noGrp="1" noChangeArrowheads="1"/>
          </p:cNvSpPr>
          <p:nvPr>
            <p:ph idx="1"/>
          </p:nvPr>
        </p:nvSpPr>
        <p:spPr>
          <a:xfrm>
            <a:off x="568325" y="1962150"/>
            <a:ext cx="8194675" cy="4591050"/>
          </a:xfrm>
        </p:spPr>
        <p:txBody>
          <a:bodyPr>
            <a:normAutofit/>
          </a:bodyPr>
          <a:lstStyle/>
          <a:p>
            <a:pPr marL="461963" indent="-461963">
              <a:spcBef>
                <a:spcPts val="1200"/>
              </a:spcBef>
              <a:defRPr/>
            </a:pPr>
            <a:r>
              <a:rPr lang="pt-BR" sz="2400" dirty="0">
                <a:latin typeface="+mn-lt"/>
              </a:rPr>
              <a:t>O CRI determinará que provisões adequadas são feitas para solicitar o assentimento de crianças, quando no julgamento do CRI as crianças forem capazes de fornecer parecer favorável</a:t>
            </a:r>
          </a:p>
          <a:p>
            <a:pPr marL="461963" indent="-461963">
              <a:spcBef>
                <a:spcPts val="1200"/>
              </a:spcBef>
              <a:defRPr/>
            </a:pPr>
            <a:r>
              <a:rPr lang="pt-BR" sz="2400" dirty="0"/>
              <a:t>Ao determinar se as crianças são capazes de concordar, o CRI deve levar em consideração as idades, a maturidade e o estado psicológico das crianças envolvidas</a:t>
            </a:r>
          </a:p>
          <a:p>
            <a:pPr marL="461963" indent="-461963">
              <a:spcBef>
                <a:spcPts val="1200"/>
              </a:spcBef>
              <a:defRPr/>
            </a:pPr>
            <a:r>
              <a:rPr lang="pt-BR" sz="2400" dirty="0">
                <a:latin typeface="+mn-lt"/>
              </a:rPr>
              <a:t>Quando o CRI determina que o assentimento é necessário, ele também determinará se e como o assentimento deve ser </a:t>
            </a:r>
            <a:r>
              <a:rPr lang="pt-BR" sz="2400" b="1" dirty="0">
                <a:solidFill>
                  <a:schemeClr val="bg2">
                    <a:lumMod val="60000"/>
                    <a:lumOff val="40000"/>
                  </a:schemeClr>
                </a:solidFill>
                <a:latin typeface="+mn-lt"/>
              </a:rPr>
              <a:t>documentado</a:t>
            </a:r>
            <a:r>
              <a:rPr lang="pt-BR" sz="2400" dirty="0">
                <a:latin typeface="+mn-lt"/>
              </a:rPr>
              <a:t>.</a:t>
            </a:r>
          </a:p>
        </p:txBody>
      </p:sp>
      <p:sp>
        <p:nvSpPr>
          <p:cNvPr id="4" name="TextBox 3">
            <a:extLst>
              <a:ext uri="{FF2B5EF4-FFF2-40B4-BE49-F238E27FC236}">
                <a16:creationId xmlns:a16="http://schemas.microsoft.com/office/drawing/2014/main" id="{596C9C14-6E34-4D30-9410-E5409088FA38}"/>
              </a:ext>
            </a:extLst>
          </p:cNvPr>
          <p:cNvSpPr txBox="1"/>
          <p:nvPr/>
        </p:nvSpPr>
        <p:spPr>
          <a:xfrm>
            <a:off x="685800" y="1383268"/>
            <a:ext cx="3581400" cy="369332"/>
          </a:xfrm>
          <a:prstGeom prst="rect">
            <a:avLst/>
          </a:prstGeom>
          <a:noFill/>
        </p:spPr>
        <p:txBody>
          <a:bodyPr wrap="square" rtlCol="0">
            <a:spAutoFit/>
          </a:bodyPr>
          <a:lstStyle/>
          <a:p>
            <a:r>
              <a:rPr lang="pt-BR" b="1" i="1" dirty="0">
                <a:solidFill>
                  <a:schemeClr val="bg2">
                    <a:lumMod val="60000"/>
                    <a:lumOff val="40000"/>
                  </a:schemeClr>
                </a:solidFill>
              </a:rPr>
              <a:t>45 CFR 46.408</a:t>
            </a:r>
          </a:p>
        </p:txBody>
      </p:sp>
    </p:spTree>
    <p:extLst>
      <p:ext uri="{BB962C8B-B14F-4D97-AF65-F5344CB8AC3E}">
        <p14:creationId xmlns:p14="http://schemas.microsoft.com/office/powerpoint/2010/main" val="40300880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a:extLst>
              <a:ext uri="{FF2B5EF4-FFF2-40B4-BE49-F238E27FC236}">
                <a16:creationId xmlns:a16="http://schemas.microsoft.com/office/drawing/2014/main" id="{2D5A6D5B-F711-4A39-B0D2-799387E5BA21}"/>
              </a:ext>
            </a:extLst>
          </p:cNvPr>
          <p:cNvSpPr>
            <a:spLocks noGrp="1" noChangeArrowheads="1"/>
          </p:cNvSpPr>
          <p:nvPr>
            <p:ph type="title"/>
          </p:nvPr>
        </p:nvSpPr>
        <p:spPr>
          <a:xfrm>
            <a:off x="568325" y="586068"/>
            <a:ext cx="7055380" cy="842682"/>
          </a:xfrm>
        </p:spPr>
        <p:txBody>
          <a:bodyPr/>
          <a:lstStyle/>
          <a:p>
            <a:pPr>
              <a:defRPr/>
            </a:pPr>
            <a:r>
              <a:rPr lang="pt-BR" sz="4000" b="1" dirty="0"/>
              <a:t>Aplicação nos</a:t>
            </a:r>
            <a:br>
              <a:rPr lang="pt-BR" sz="4000" b="1" dirty="0"/>
            </a:br>
            <a:r>
              <a:rPr lang="pt-BR" sz="4000" b="1" dirty="0"/>
              <a:t>estudos IMPAACT</a:t>
            </a:r>
          </a:p>
        </p:txBody>
      </p:sp>
    </p:spTree>
    <p:extLst>
      <p:ext uri="{BB962C8B-B14F-4D97-AF65-F5344CB8AC3E}">
        <p14:creationId xmlns:p14="http://schemas.microsoft.com/office/powerpoint/2010/main" val="42663834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a:extLst>
              <a:ext uri="{FF2B5EF4-FFF2-40B4-BE49-F238E27FC236}">
                <a16:creationId xmlns:a16="http://schemas.microsoft.com/office/drawing/2014/main" id="{2D5A6D5B-F711-4A39-B0D2-799387E5BA21}"/>
              </a:ext>
            </a:extLst>
          </p:cNvPr>
          <p:cNvSpPr>
            <a:spLocks noGrp="1" noChangeArrowheads="1"/>
          </p:cNvSpPr>
          <p:nvPr>
            <p:ph type="title"/>
          </p:nvPr>
        </p:nvSpPr>
        <p:spPr>
          <a:xfrm>
            <a:off x="568325" y="586068"/>
            <a:ext cx="7055380" cy="842682"/>
          </a:xfrm>
        </p:spPr>
        <p:txBody>
          <a:bodyPr/>
          <a:lstStyle/>
          <a:p>
            <a:pPr>
              <a:defRPr/>
            </a:pPr>
            <a:r>
              <a:rPr lang="pt-BR" sz="4000" b="1" dirty="0"/>
              <a:t>Aplicação nos</a:t>
            </a:r>
            <a:br>
              <a:rPr lang="pt-BR" sz="4000" b="1" dirty="0"/>
            </a:br>
            <a:r>
              <a:rPr lang="pt-BR" sz="4000" b="1" dirty="0"/>
              <a:t>estudos IMPAACT</a:t>
            </a:r>
          </a:p>
        </p:txBody>
      </p:sp>
      <p:sp>
        <p:nvSpPr>
          <p:cNvPr id="18435" name="Rectangle 3">
            <a:extLst>
              <a:ext uri="{FF2B5EF4-FFF2-40B4-BE49-F238E27FC236}">
                <a16:creationId xmlns:a16="http://schemas.microsoft.com/office/drawing/2014/main" id="{9A9DE169-CF1D-443F-9064-8E6733938E79}"/>
              </a:ext>
            </a:extLst>
          </p:cNvPr>
          <p:cNvSpPr>
            <a:spLocks noGrp="1" noChangeArrowheads="1"/>
          </p:cNvSpPr>
          <p:nvPr>
            <p:ph idx="1"/>
          </p:nvPr>
        </p:nvSpPr>
        <p:spPr>
          <a:xfrm>
            <a:off x="568325" y="2286000"/>
            <a:ext cx="8194675" cy="3733800"/>
          </a:xfrm>
        </p:spPr>
        <p:txBody>
          <a:bodyPr>
            <a:noAutofit/>
          </a:bodyPr>
          <a:lstStyle/>
          <a:p>
            <a:pPr marL="461963" indent="-461963">
              <a:spcBef>
                <a:spcPts val="600"/>
              </a:spcBef>
              <a:defRPr/>
            </a:pPr>
            <a:r>
              <a:rPr lang="pt-BR" sz="2200" b="1" dirty="0">
                <a:latin typeface="+mn-lt"/>
              </a:rPr>
              <a:t>Seção de proteção de sujeitos humanos em cada protocolo</a:t>
            </a:r>
          </a:p>
          <a:p>
            <a:pPr marL="862019" lvl="1" indent="-461963">
              <a:spcBef>
                <a:spcPts val="600"/>
              </a:spcBef>
              <a:defRPr/>
            </a:pPr>
            <a:r>
              <a:rPr lang="pt-BR" sz="2000" dirty="0">
                <a:latin typeface="+mn-lt"/>
              </a:rPr>
              <a:t>Revisão e aprovação do CRI/CE</a:t>
            </a:r>
          </a:p>
          <a:p>
            <a:pPr marL="862019" lvl="1" indent="-461963">
              <a:spcBef>
                <a:spcPts val="600"/>
              </a:spcBef>
              <a:defRPr/>
            </a:pPr>
            <a:r>
              <a:rPr lang="pt-BR" sz="2000" dirty="0">
                <a:latin typeface="+mn-lt"/>
              </a:rPr>
              <a:t>Participantes vulneráveis</a:t>
            </a:r>
          </a:p>
          <a:p>
            <a:pPr marL="862019" lvl="1" indent="-461963">
              <a:spcBef>
                <a:spcPts val="600"/>
              </a:spcBef>
              <a:defRPr/>
            </a:pPr>
            <a:r>
              <a:rPr lang="pt-BR" sz="2000" b="1" dirty="0">
                <a:solidFill>
                  <a:schemeClr val="bg2">
                    <a:lumMod val="60000"/>
                    <a:lumOff val="40000"/>
                  </a:schemeClr>
                </a:solidFill>
                <a:latin typeface="+mn-lt"/>
              </a:rPr>
              <a:t>Consentimento livre e esclarecido</a:t>
            </a:r>
          </a:p>
          <a:p>
            <a:pPr marL="862019" lvl="1" indent="-461963">
              <a:spcBef>
                <a:spcPts val="600"/>
              </a:spcBef>
              <a:defRPr/>
            </a:pPr>
            <a:r>
              <a:rPr lang="pt-BR" sz="2000" dirty="0">
                <a:latin typeface="+mn-lt"/>
              </a:rPr>
              <a:t>Possíveis benefícios</a:t>
            </a:r>
          </a:p>
          <a:p>
            <a:pPr marL="862019" lvl="1" indent="-461963">
              <a:spcBef>
                <a:spcPts val="600"/>
              </a:spcBef>
              <a:defRPr/>
            </a:pPr>
            <a:r>
              <a:rPr lang="pt-BR" sz="2000" dirty="0">
                <a:latin typeface="+mn-lt"/>
              </a:rPr>
              <a:t>Possíveis riscos</a:t>
            </a:r>
          </a:p>
          <a:p>
            <a:pPr marL="862019" lvl="1" indent="-461963">
              <a:spcBef>
                <a:spcPts val="600"/>
              </a:spcBef>
              <a:defRPr/>
            </a:pPr>
            <a:r>
              <a:rPr lang="pt-BR" sz="2000" dirty="0">
                <a:latin typeface="+mn-lt"/>
              </a:rPr>
              <a:t>Reembolso/indenização</a:t>
            </a:r>
          </a:p>
          <a:p>
            <a:pPr marL="862019" lvl="1" indent="-461963">
              <a:spcBef>
                <a:spcPts val="600"/>
              </a:spcBef>
              <a:defRPr/>
            </a:pPr>
            <a:r>
              <a:rPr lang="pt-BR" sz="2000" dirty="0">
                <a:latin typeface="+mn-lt"/>
              </a:rPr>
              <a:t>Privacidade e confidencialidade</a:t>
            </a:r>
          </a:p>
          <a:p>
            <a:pPr marL="862019" lvl="1" indent="-461963">
              <a:spcBef>
                <a:spcPts val="600"/>
              </a:spcBef>
              <a:defRPr/>
            </a:pPr>
            <a:r>
              <a:rPr lang="pt-BR" sz="2000" dirty="0">
                <a:latin typeface="+mn-lt"/>
              </a:rPr>
              <a:t>Relatório de doenças transmissíveis</a:t>
            </a:r>
          </a:p>
          <a:p>
            <a:pPr marL="862019" lvl="1" indent="-461963">
              <a:spcBef>
                <a:spcPts val="600"/>
              </a:spcBef>
              <a:defRPr/>
            </a:pPr>
            <a:r>
              <a:rPr lang="pt-BR" sz="2000" dirty="0">
                <a:latin typeface="+mn-lt"/>
              </a:rPr>
              <a:t>Gerenciamento de resultados incidentais</a:t>
            </a:r>
          </a:p>
          <a:p>
            <a:pPr marL="862019" lvl="1" indent="-461963">
              <a:spcBef>
                <a:spcPts val="600"/>
              </a:spcBef>
              <a:defRPr/>
            </a:pPr>
            <a:endParaRPr lang="en-US" altLang="en-US" sz="2000" dirty="0">
              <a:latin typeface="+mn-lt"/>
            </a:endParaRPr>
          </a:p>
        </p:txBody>
      </p:sp>
    </p:spTree>
    <p:extLst>
      <p:ext uri="{BB962C8B-B14F-4D97-AF65-F5344CB8AC3E}">
        <p14:creationId xmlns:p14="http://schemas.microsoft.com/office/powerpoint/2010/main" val="12663809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a:extLst>
              <a:ext uri="{FF2B5EF4-FFF2-40B4-BE49-F238E27FC236}">
                <a16:creationId xmlns:a16="http://schemas.microsoft.com/office/drawing/2014/main" id="{2D5A6D5B-F711-4A39-B0D2-799387E5BA21}"/>
              </a:ext>
            </a:extLst>
          </p:cNvPr>
          <p:cNvSpPr>
            <a:spLocks noGrp="1" noChangeArrowheads="1"/>
          </p:cNvSpPr>
          <p:nvPr>
            <p:ph type="title"/>
          </p:nvPr>
        </p:nvSpPr>
        <p:spPr>
          <a:xfrm>
            <a:off x="568325" y="586068"/>
            <a:ext cx="7055380" cy="842682"/>
          </a:xfrm>
        </p:spPr>
        <p:txBody>
          <a:bodyPr/>
          <a:lstStyle/>
          <a:p>
            <a:pPr>
              <a:defRPr/>
            </a:pPr>
            <a:r>
              <a:rPr lang="pt-BR" sz="4000" b="1" dirty="0"/>
              <a:t>Aplicação nos</a:t>
            </a:r>
            <a:br>
              <a:rPr lang="pt-BR" sz="4000" b="1" dirty="0"/>
            </a:br>
            <a:r>
              <a:rPr lang="pt-BR" sz="4000" b="1" dirty="0"/>
              <a:t>estudos IMPAACT</a:t>
            </a:r>
          </a:p>
        </p:txBody>
      </p:sp>
      <p:sp>
        <p:nvSpPr>
          <p:cNvPr id="18435" name="Rectangle 3">
            <a:extLst>
              <a:ext uri="{FF2B5EF4-FFF2-40B4-BE49-F238E27FC236}">
                <a16:creationId xmlns:a16="http://schemas.microsoft.com/office/drawing/2014/main" id="{9A9DE169-CF1D-443F-9064-8E6733938E79}"/>
              </a:ext>
            </a:extLst>
          </p:cNvPr>
          <p:cNvSpPr>
            <a:spLocks noGrp="1" noChangeArrowheads="1"/>
          </p:cNvSpPr>
          <p:nvPr>
            <p:ph idx="1"/>
          </p:nvPr>
        </p:nvSpPr>
        <p:spPr>
          <a:xfrm>
            <a:off x="568325" y="2286000"/>
            <a:ext cx="8194675" cy="3733800"/>
          </a:xfrm>
        </p:spPr>
        <p:txBody>
          <a:bodyPr>
            <a:noAutofit/>
          </a:bodyPr>
          <a:lstStyle/>
          <a:p>
            <a:pPr marL="461963" indent="-461963">
              <a:spcBef>
                <a:spcPts val="600"/>
              </a:spcBef>
              <a:defRPr/>
            </a:pPr>
            <a:r>
              <a:rPr lang="pt-BR" sz="2400" dirty="0">
                <a:latin typeface="+mn-lt"/>
              </a:rPr>
              <a:t>Exemplo de formulário de consentimento livre e esclarecido incluído em cada protocolo</a:t>
            </a:r>
          </a:p>
          <a:p>
            <a:pPr marL="862019" lvl="1" indent="-461963">
              <a:spcBef>
                <a:spcPts val="1200"/>
              </a:spcBef>
              <a:defRPr/>
            </a:pPr>
            <a:r>
              <a:rPr lang="pt-BR" sz="2200" dirty="0">
                <a:latin typeface="+mn-lt"/>
              </a:rPr>
              <a:t>Para participantes que podem dar consentimento livre e esclarecido independente</a:t>
            </a:r>
          </a:p>
          <a:p>
            <a:pPr marL="862019" lvl="1" indent="-461963">
              <a:spcBef>
                <a:spcPts val="600"/>
              </a:spcBef>
              <a:defRPr/>
            </a:pPr>
            <a:r>
              <a:rPr lang="pt-BR" sz="2200" dirty="0">
                <a:latin typeface="+mn-lt"/>
              </a:rPr>
              <a:t>Para os pais/responsáveis dos participantes que não podem revogar o consentimento livre e esclarecido independente </a:t>
            </a:r>
          </a:p>
          <a:p>
            <a:pPr marL="461963" indent="-461963">
              <a:spcBef>
                <a:spcPts val="1800"/>
              </a:spcBef>
              <a:defRPr/>
            </a:pPr>
            <a:r>
              <a:rPr lang="pt-BR" sz="2400" dirty="0">
                <a:latin typeface="+mn-lt"/>
              </a:rPr>
              <a:t>Formulário de assentimento de amostra também incluído quando aplicável </a:t>
            </a:r>
          </a:p>
        </p:txBody>
      </p:sp>
    </p:spTree>
    <p:extLst>
      <p:ext uri="{BB962C8B-B14F-4D97-AF65-F5344CB8AC3E}">
        <p14:creationId xmlns:p14="http://schemas.microsoft.com/office/powerpoint/2010/main" val="4212938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a:extLst>
              <a:ext uri="{FF2B5EF4-FFF2-40B4-BE49-F238E27FC236}">
                <a16:creationId xmlns:a16="http://schemas.microsoft.com/office/drawing/2014/main" id="{2D5A6D5B-F711-4A39-B0D2-799387E5BA21}"/>
              </a:ext>
            </a:extLst>
          </p:cNvPr>
          <p:cNvSpPr>
            <a:spLocks noGrp="1" noChangeArrowheads="1"/>
          </p:cNvSpPr>
          <p:nvPr>
            <p:ph type="title"/>
          </p:nvPr>
        </p:nvSpPr>
        <p:spPr>
          <a:xfrm>
            <a:off x="568325" y="586068"/>
            <a:ext cx="7055380" cy="842682"/>
          </a:xfrm>
        </p:spPr>
        <p:txBody>
          <a:bodyPr/>
          <a:lstStyle/>
          <a:p>
            <a:pPr>
              <a:defRPr/>
            </a:pPr>
            <a:r>
              <a:rPr lang="pt-BR" sz="4000" b="1" dirty="0"/>
              <a:t>Aplicação nos</a:t>
            </a:r>
            <a:br>
              <a:rPr lang="pt-BR" sz="4000" b="1" dirty="0"/>
            </a:br>
            <a:r>
              <a:rPr lang="pt-BR" sz="4000" b="1" dirty="0"/>
              <a:t>estudos IMPAACT</a:t>
            </a:r>
          </a:p>
        </p:txBody>
      </p:sp>
      <p:sp>
        <p:nvSpPr>
          <p:cNvPr id="18435" name="Rectangle 3">
            <a:extLst>
              <a:ext uri="{FF2B5EF4-FFF2-40B4-BE49-F238E27FC236}">
                <a16:creationId xmlns:a16="http://schemas.microsoft.com/office/drawing/2014/main" id="{9A9DE169-CF1D-443F-9064-8E6733938E79}"/>
              </a:ext>
            </a:extLst>
          </p:cNvPr>
          <p:cNvSpPr>
            <a:spLocks noGrp="1" noChangeArrowheads="1"/>
          </p:cNvSpPr>
          <p:nvPr>
            <p:ph idx="1"/>
          </p:nvPr>
        </p:nvSpPr>
        <p:spPr>
          <a:xfrm>
            <a:off x="568325" y="2286000"/>
            <a:ext cx="8194675" cy="3733800"/>
          </a:xfrm>
        </p:spPr>
        <p:txBody>
          <a:bodyPr>
            <a:noAutofit/>
          </a:bodyPr>
          <a:lstStyle/>
          <a:p>
            <a:pPr marL="461963" indent="-461963">
              <a:spcBef>
                <a:spcPts val="600"/>
              </a:spcBef>
              <a:defRPr/>
            </a:pPr>
            <a:r>
              <a:rPr lang="pt-BR" sz="2400" dirty="0">
                <a:latin typeface="+mn-lt"/>
              </a:rPr>
              <a:t>As </a:t>
            </a:r>
            <a:r>
              <a:rPr lang="pt-BR" sz="2400" b="1" dirty="0">
                <a:latin typeface="+mn-lt"/>
              </a:rPr>
              <a:t>equipes de protocolo da IMPAACT</a:t>
            </a:r>
            <a:r>
              <a:rPr lang="pt-BR" sz="2400" dirty="0">
                <a:latin typeface="+mn-lt"/>
              </a:rPr>
              <a:t> são responsáveis por elaborar esses formulários e garantir que: </a:t>
            </a:r>
          </a:p>
          <a:p>
            <a:pPr marL="862019" lvl="1" indent="-461963">
              <a:spcBef>
                <a:spcPts val="1200"/>
              </a:spcBef>
              <a:defRPr/>
            </a:pPr>
            <a:r>
              <a:rPr lang="pt-BR" sz="2200" dirty="0">
                <a:latin typeface="+mn-lt"/>
              </a:rPr>
              <a:t>Todos os requisitos regulamentares são cumpridos</a:t>
            </a:r>
          </a:p>
          <a:p>
            <a:pPr marL="862019" lvl="1" indent="-461963">
              <a:spcBef>
                <a:spcPts val="1200"/>
              </a:spcBef>
              <a:defRPr/>
            </a:pPr>
            <a:r>
              <a:rPr lang="pt-BR" sz="2200" dirty="0">
                <a:latin typeface="+mn-lt"/>
              </a:rPr>
              <a:t>Todas as informações que uma pessoa razoável gostaria de ter estão incluídas</a:t>
            </a:r>
          </a:p>
          <a:p>
            <a:pPr marL="862019" lvl="1" indent="-461963">
              <a:spcBef>
                <a:spcPts val="1200"/>
              </a:spcBef>
              <a:defRPr/>
            </a:pPr>
            <a:r>
              <a:rPr lang="pt-BR" sz="2200" dirty="0"/>
              <a:t>Toda a informação é compreensível</a:t>
            </a:r>
          </a:p>
        </p:txBody>
      </p:sp>
    </p:spTree>
    <p:extLst>
      <p:ext uri="{BB962C8B-B14F-4D97-AF65-F5344CB8AC3E}">
        <p14:creationId xmlns:p14="http://schemas.microsoft.com/office/powerpoint/2010/main" val="8331560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B4AAD3FD-83A5-4B89-9F8F-01B887086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dirty="0"/>
          </a:p>
        </p:txBody>
      </p:sp>
      <p:sp>
        <p:nvSpPr>
          <p:cNvPr id="178178" name="Rectangle 2">
            <a:extLst>
              <a:ext uri="{FF2B5EF4-FFF2-40B4-BE49-F238E27FC236}">
                <a16:creationId xmlns:a16="http://schemas.microsoft.com/office/drawing/2014/main" id="{2D5A6D5B-F711-4A39-B0D2-799387E5BA21}"/>
              </a:ext>
            </a:extLst>
          </p:cNvPr>
          <p:cNvSpPr>
            <a:spLocks noGrp="1" noChangeArrowheads="1"/>
          </p:cNvSpPr>
          <p:nvPr>
            <p:ph type="title"/>
          </p:nvPr>
        </p:nvSpPr>
        <p:spPr>
          <a:xfrm>
            <a:off x="152400" y="629266"/>
            <a:ext cx="3779247" cy="1622321"/>
          </a:xfrm>
        </p:spPr>
        <p:txBody>
          <a:bodyPr>
            <a:normAutofit/>
          </a:bodyPr>
          <a:lstStyle/>
          <a:p>
            <a:pPr>
              <a:lnSpc>
                <a:spcPct val="90000"/>
              </a:lnSpc>
              <a:defRPr/>
            </a:pPr>
            <a:r>
              <a:rPr lang="pt-BR" sz="3300" b="1" dirty="0">
                <a:solidFill>
                  <a:srgbClr val="EBEBEB"/>
                </a:solidFill>
              </a:rPr>
              <a:t>Aplicação nos</a:t>
            </a:r>
            <a:br>
              <a:rPr lang="pt-BR" sz="3300" b="1" dirty="0">
                <a:solidFill>
                  <a:srgbClr val="EBEBEB"/>
                </a:solidFill>
              </a:rPr>
            </a:br>
            <a:r>
              <a:rPr lang="pt-BR" sz="3300" b="1" dirty="0">
                <a:solidFill>
                  <a:srgbClr val="EBEBEB"/>
                </a:solidFill>
              </a:rPr>
              <a:t>estudos IMPAACT</a:t>
            </a:r>
          </a:p>
        </p:txBody>
      </p:sp>
      <p:sp>
        <p:nvSpPr>
          <p:cNvPr id="137" name="Freeform 31">
            <a:extLst>
              <a:ext uri="{FF2B5EF4-FFF2-40B4-BE49-F238E27FC236}">
                <a16:creationId xmlns:a16="http://schemas.microsoft.com/office/drawing/2014/main" id="{61752F1D-FC0F-4103-9584-630E643CCD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5515" y="-1"/>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dirty="0"/>
          </a:p>
        </p:txBody>
      </p:sp>
      <p:sp useBgFill="1">
        <p:nvSpPr>
          <p:cNvPr id="139" name="Freeform: Shape 138">
            <a:extLst>
              <a:ext uri="{FF2B5EF4-FFF2-40B4-BE49-F238E27FC236}">
                <a16:creationId xmlns:a16="http://schemas.microsoft.com/office/drawing/2014/main" id="{70151CB7-E7DE-4917-B831-01DF9CE01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3095864" y="809550"/>
            <a:ext cx="6858001" cy="5238900"/>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6772 h 6985200"/>
              <a:gd name="connsiteX6" fmla="*/ 1 w 6858001"/>
              <a:gd name="connsiteY6" fmla="*/ 886772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6772"/>
                </a:lnTo>
                <a:lnTo>
                  <a:pt x="1" y="886772"/>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sp>
      <p:pic>
        <p:nvPicPr>
          <p:cNvPr id="4" name="Picture 2" descr="Image result for not easy">
            <a:extLst>
              <a:ext uri="{FF2B5EF4-FFF2-40B4-BE49-F238E27FC236}">
                <a16:creationId xmlns:a16="http://schemas.microsoft.com/office/drawing/2014/main" id="{F5701EF8-FEB8-4431-A98F-0D84C242FFB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366123" y="1962127"/>
            <a:ext cx="4572000" cy="2983229"/>
          </a:xfrm>
          <a:prstGeom prst="rect">
            <a:avLst/>
          </a:prstGeom>
          <a:noFill/>
          <a:effectLst/>
          <a:extLst>
            <a:ext uri="{909E8E84-426E-40DD-AFC4-6F175D3DCCD1}">
              <a14:hiddenFill xmlns:a14="http://schemas.microsoft.com/office/drawing/2010/main">
                <a:solidFill>
                  <a:srgbClr val="FFFFFF"/>
                </a:solidFill>
              </a14:hiddenFill>
            </a:ext>
          </a:extLst>
        </p:spPr>
      </p:pic>
      <p:sp>
        <p:nvSpPr>
          <p:cNvPr id="141" name="Rectangle 140">
            <a:extLst>
              <a:ext uri="{FF2B5EF4-FFF2-40B4-BE49-F238E27FC236}">
                <a16:creationId xmlns:a16="http://schemas.microsoft.com/office/drawing/2014/main" id="{A92A1116-1C84-41DF-B803-1F7B0883EC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183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435" name="Rectangle 3">
            <a:extLst>
              <a:ext uri="{FF2B5EF4-FFF2-40B4-BE49-F238E27FC236}">
                <a16:creationId xmlns:a16="http://schemas.microsoft.com/office/drawing/2014/main" id="{9A9DE169-CF1D-443F-9064-8E6733938E79}"/>
              </a:ext>
            </a:extLst>
          </p:cNvPr>
          <p:cNvSpPr>
            <a:spLocks noGrp="1" noChangeArrowheads="1"/>
          </p:cNvSpPr>
          <p:nvPr>
            <p:ph idx="1"/>
          </p:nvPr>
        </p:nvSpPr>
        <p:spPr>
          <a:xfrm>
            <a:off x="381000" y="2286000"/>
            <a:ext cx="3584352" cy="4114800"/>
          </a:xfrm>
        </p:spPr>
        <p:txBody>
          <a:bodyPr>
            <a:normAutofit/>
          </a:bodyPr>
          <a:lstStyle/>
          <a:p>
            <a:pPr marL="287338" indent="-287338">
              <a:lnSpc>
                <a:spcPct val="90000"/>
              </a:lnSpc>
              <a:spcBef>
                <a:spcPts val="600"/>
              </a:spcBef>
              <a:defRPr/>
            </a:pPr>
            <a:r>
              <a:rPr lang="pt-BR" sz="1800" dirty="0">
                <a:solidFill>
                  <a:srgbClr val="EBEBEB"/>
                </a:solidFill>
                <a:latin typeface="+mn-lt"/>
              </a:rPr>
              <a:t>As equipes de protocolo da IMPAACT são responsáveis por elaborar esses formulários e garantir que: </a:t>
            </a:r>
          </a:p>
          <a:p>
            <a:pPr marL="574675" lvl="1" indent="-287338">
              <a:lnSpc>
                <a:spcPct val="90000"/>
              </a:lnSpc>
              <a:spcBef>
                <a:spcPts val="1200"/>
              </a:spcBef>
              <a:defRPr/>
            </a:pPr>
            <a:r>
              <a:rPr lang="pt-BR" dirty="0">
                <a:solidFill>
                  <a:srgbClr val="EBEBEB"/>
                </a:solidFill>
                <a:latin typeface="+mn-lt"/>
              </a:rPr>
              <a:t>Todos os requisitos regulamentares são cumpridos</a:t>
            </a:r>
          </a:p>
          <a:p>
            <a:pPr marL="574675" lvl="1" indent="-287338">
              <a:lnSpc>
                <a:spcPct val="90000"/>
              </a:lnSpc>
              <a:spcBef>
                <a:spcPts val="1200"/>
              </a:spcBef>
              <a:defRPr/>
            </a:pPr>
            <a:r>
              <a:rPr lang="pt-BR" dirty="0">
                <a:solidFill>
                  <a:srgbClr val="EBEBEB"/>
                </a:solidFill>
                <a:latin typeface="+mn-lt"/>
              </a:rPr>
              <a:t>Todas as informações que uma pessoa razoável gostaria de ter estão incluídas</a:t>
            </a:r>
          </a:p>
          <a:p>
            <a:pPr marL="574675" lvl="1" indent="-287338">
              <a:lnSpc>
                <a:spcPct val="90000"/>
              </a:lnSpc>
              <a:spcBef>
                <a:spcPts val="1200"/>
              </a:spcBef>
              <a:defRPr/>
            </a:pPr>
            <a:r>
              <a:rPr lang="pt-BR" dirty="0">
                <a:solidFill>
                  <a:srgbClr val="EBEBEB"/>
                </a:solidFill>
              </a:rPr>
              <a:t>Toda a informação é compreensível</a:t>
            </a:r>
          </a:p>
        </p:txBody>
      </p:sp>
    </p:spTree>
    <p:extLst>
      <p:ext uri="{BB962C8B-B14F-4D97-AF65-F5344CB8AC3E}">
        <p14:creationId xmlns:p14="http://schemas.microsoft.com/office/powerpoint/2010/main" val="1166559873"/>
      </p:ext>
    </p:extLst>
  </p:cSld>
  <p:clrMapOvr>
    <a:overrideClrMapping bg1="lt1" tx1="dk1" bg2="lt2" tx2="dk2" accent1="accent1" accent2="accent2" accent3="accent3" accent4="accent4" accent5="accent5" accent6="accent6" hlink="hlink" folHlink="folHlink"/>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a:extLst>
              <a:ext uri="{FF2B5EF4-FFF2-40B4-BE49-F238E27FC236}">
                <a16:creationId xmlns:a16="http://schemas.microsoft.com/office/drawing/2014/main" id="{2D5A6D5B-F711-4A39-B0D2-799387E5BA21}"/>
              </a:ext>
            </a:extLst>
          </p:cNvPr>
          <p:cNvSpPr>
            <a:spLocks noGrp="1" noChangeArrowheads="1"/>
          </p:cNvSpPr>
          <p:nvPr>
            <p:ph type="title"/>
          </p:nvPr>
        </p:nvSpPr>
        <p:spPr>
          <a:xfrm>
            <a:off x="568325" y="586068"/>
            <a:ext cx="7055380" cy="842682"/>
          </a:xfrm>
        </p:spPr>
        <p:txBody>
          <a:bodyPr/>
          <a:lstStyle/>
          <a:p>
            <a:pPr>
              <a:defRPr/>
            </a:pPr>
            <a:r>
              <a:rPr lang="pt-BR" sz="4000" b="1" dirty="0"/>
              <a:t>Aplicação nos</a:t>
            </a:r>
            <a:br>
              <a:rPr lang="pt-BR" sz="4000" b="1" dirty="0"/>
            </a:br>
            <a:r>
              <a:rPr lang="pt-BR" sz="4000" b="1" dirty="0"/>
              <a:t>estudos IMPAACT</a:t>
            </a:r>
          </a:p>
        </p:txBody>
      </p:sp>
      <p:sp>
        <p:nvSpPr>
          <p:cNvPr id="18435" name="Rectangle 3">
            <a:extLst>
              <a:ext uri="{FF2B5EF4-FFF2-40B4-BE49-F238E27FC236}">
                <a16:creationId xmlns:a16="http://schemas.microsoft.com/office/drawing/2014/main" id="{9A9DE169-CF1D-443F-9064-8E6733938E79}"/>
              </a:ext>
            </a:extLst>
          </p:cNvPr>
          <p:cNvSpPr>
            <a:spLocks noGrp="1" noChangeArrowheads="1"/>
          </p:cNvSpPr>
          <p:nvPr>
            <p:ph idx="1"/>
          </p:nvPr>
        </p:nvSpPr>
        <p:spPr>
          <a:xfrm>
            <a:off x="568325" y="2286000"/>
            <a:ext cx="8194675" cy="3733800"/>
          </a:xfrm>
        </p:spPr>
        <p:txBody>
          <a:bodyPr>
            <a:noAutofit/>
          </a:bodyPr>
          <a:lstStyle/>
          <a:p>
            <a:pPr marL="461963" indent="-461963">
              <a:spcBef>
                <a:spcPts val="600"/>
              </a:spcBef>
              <a:defRPr/>
            </a:pPr>
            <a:r>
              <a:rPr lang="pt-BR" sz="2400" dirty="0">
                <a:latin typeface="+mn-lt"/>
              </a:rPr>
              <a:t>Os </a:t>
            </a:r>
            <a:r>
              <a:rPr lang="pt-BR" sz="2400" b="1" dirty="0">
                <a:latin typeface="+mn-lt"/>
              </a:rPr>
              <a:t>centros de estudo da IMPAACT</a:t>
            </a:r>
            <a:r>
              <a:rPr lang="pt-BR" sz="2400" dirty="0">
                <a:latin typeface="+mn-lt"/>
              </a:rPr>
              <a:t> devem adaptar os formulários de amostra dos protocolos seguindo todas as regulamentações aplicáveis e os requisitos do CRI/CE</a:t>
            </a:r>
          </a:p>
          <a:p>
            <a:pPr marL="862019" lvl="1" indent="-461963">
              <a:spcBef>
                <a:spcPts val="1200"/>
              </a:spcBef>
              <a:defRPr/>
            </a:pPr>
            <a:r>
              <a:rPr lang="pt-BR" sz="2000" dirty="0"/>
              <a:t>Seguir todas as regulamentações aplicáveis e os requisitos do CRI/CE </a:t>
            </a:r>
          </a:p>
          <a:p>
            <a:pPr marL="862019" lvl="1" indent="-461963">
              <a:spcBef>
                <a:spcPts val="1200"/>
              </a:spcBef>
              <a:defRPr/>
            </a:pPr>
            <a:r>
              <a:rPr lang="pt-BR" sz="2000" dirty="0">
                <a:latin typeface="+mn-lt"/>
              </a:rPr>
              <a:t>Incorporar procedimentos específicos do centro e detalhes de contato</a:t>
            </a:r>
          </a:p>
          <a:p>
            <a:pPr marL="862019" lvl="1" indent="-461963">
              <a:spcBef>
                <a:spcPts val="1200"/>
              </a:spcBef>
              <a:defRPr/>
            </a:pPr>
            <a:r>
              <a:rPr lang="pt-BR" sz="2000" dirty="0"/>
              <a:t>Traduzir para todos os idiomas locais aplicáveis</a:t>
            </a:r>
          </a:p>
        </p:txBody>
      </p:sp>
    </p:spTree>
    <p:extLst>
      <p:ext uri="{BB962C8B-B14F-4D97-AF65-F5344CB8AC3E}">
        <p14:creationId xmlns:p14="http://schemas.microsoft.com/office/powerpoint/2010/main" val="40538848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B4AAD3FD-83A5-4B89-9F8F-01B887086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dirty="0"/>
          </a:p>
        </p:txBody>
      </p:sp>
      <p:sp>
        <p:nvSpPr>
          <p:cNvPr id="178178" name="Rectangle 2">
            <a:extLst>
              <a:ext uri="{FF2B5EF4-FFF2-40B4-BE49-F238E27FC236}">
                <a16:creationId xmlns:a16="http://schemas.microsoft.com/office/drawing/2014/main" id="{2D5A6D5B-F711-4A39-B0D2-799387E5BA21}"/>
              </a:ext>
            </a:extLst>
          </p:cNvPr>
          <p:cNvSpPr>
            <a:spLocks noGrp="1" noChangeArrowheads="1"/>
          </p:cNvSpPr>
          <p:nvPr>
            <p:ph type="title"/>
          </p:nvPr>
        </p:nvSpPr>
        <p:spPr>
          <a:xfrm>
            <a:off x="152400" y="629266"/>
            <a:ext cx="3886201" cy="1622321"/>
          </a:xfrm>
        </p:spPr>
        <p:txBody>
          <a:bodyPr>
            <a:normAutofit/>
          </a:bodyPr>
          <a:lstStyle/>
          <a:p>
            <a:pPr>
              <a:lnSpc>
                <a:spcPct val="90000"/>
              </a:lnSpc>
              <a:defRPr/>
            </a:pPr>
            <a:r>
              <a:rPr lang="pt-BR" sz="3300" b="1" dirty="0">
                <a:solidFill>
                  <a:srgbClr val="EBEBEB"/>
                </a:solidFill>
              </a:rPr>
              <a:t>Aplicação nos</a:t>
            </a:r>
            <a:br>
              <a:rPr lang="pt-BR" sz="3300" b="1" dirty="0">
                <a:solidFill>
                  <a:srgbClr val="EBEBEB"/>
                </a:solidFill>
              </a:rPr>
            </a:br>
            <a:r>
              <a:rPr lang="pt-BR" sz="3300" b="1" dirty="0">
                <a:solidFill>
                  <a:srgbClr val="EBEBEB"/>
                </a:solidFill>
              </a:rPr>
              <a:t>estudos IMPAACT</a:t>
            </a:r>
          </a:p>
        </p:txBody>
      </p:sp>
      <p:sp>
        <p:nvSpPr>
          <p:cNvPr id="137" name="Freeform 31">
            <a:extLst>
              <a:ext uri="{FF2B5EF4-FFF2-40B4-BE49-F238E27FC236}">
                <a16:creationId xmlns:a16="http://schemas.microsoft.com/office/drawing/2014/main" id="{61752F1D-FC0F-4103-9584-630E643CCD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5515" y="-1"/>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dirty="0"/>
          </a:p>
        </p:txBody>
      </p:sp>
      <p:sp useBgFill="1">
        <p:nvSpPr>
          <p:cNvPr id="139" name="Freeform: Shape 138">
            <a:extLst>
              <a:ext uri="{FF2B5EF4-FFF2-40B4-BE49-F238E27FC236}">
                <a16:creationId xmlns:a16="http://schemas.microsoft.com/office/drawing/2014/main" id="{70151CB7-E7DE-4917-B831-01DF9CE01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3095864" y="809550"/>
            <a:ext cx="6858001" cy="5238900"/>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6772 h 6985200"/>
              <a:gd name="connsiteX6" fmla="*/ 1 w 6858001"/>
              <a:gd name="connsiteY6" fmla="*/ 886772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6772"/>
                </a:lnTo>
                <a:lnTo>
                  <a:pt x="1" y="886772"/>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sp>
      <p:pic>
        <p:nvPicPr>
          <p:cNvPr id="5" name="Picture 6" descr="Image result for not easy">
            <a:extLst>
              <a:ext uri="{FF2B5EF4-FFF2-40B4-BE49-F238E27FC236}">
                <a16:creationId xmlns:a16="http://schemas.microsoft.com/office/drawing/2014/main" id="{4FEB8313-C6F1-4109-9558-0DFD218255E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70494" y="1551384"/>
            <a:ext cx="4087416" cy="4087416"/>
          </a:xfrm>
          <a:prstGeom prst="rect">
            <a:avLst/>
          </a:prstGeom>
          <a:noFill/>
          <a:effectLst/>
          <a:extLst>
            <a:ext uri="{909E8E84-426E-40DD-AFC4-6F175D3DCCD1}">
              <a14:hiddenFill xmlns:a14="http://schemas.microsoft.com/office/drawing/2010/main">
                <a:solidFill>
                  <a:srgbClr val="FFFFFF"/>
                </a:solidFill>
              </a14:hiddenFill>
            </a:ext>
          </a:extLst>
        </p:spPr>
      </p:pic>
      <p:sp>
        <p:nvSpPr>
          <p:cNvPr id="141" name="Rectangle 140">
            <a:extLst>
              <a:ext uri="{FF2B5EF4-FFF2-40B4-BE49-F238E27FC236}">
                <a16:creationId xmlns:a16="http://schemas.microsoft.com/office/drawing/2014/main" id="{A92A1116-1C84-41DF-B803-1F7B0883EC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183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435" name="Rectangle 3">
            <a:extLst>
              <a:ext uri="{FF2B5EF4-FFF2-40B4-BE49-F238E27FC236}">
                <a16:creationId xmlns:a16="http://schemas.microsoft.com/office/drawing/2014/main" id="{9A9DE169-CF1D-443F-9064-8E6733938E79}"/>
              </a:ext>
            </a:extLst>
          </p:cNvPr>
          <p:cNvSpPr>
            <a:spLocks noGrp="1" noChangeArrowheads="1"/>
          </p:cNvSpPr>
          <p:nvPr>
            <p:ph idx="1"/>
          </p:nvPr>
        </p:nvSpPr>
        <p:spPr>
          <a:xfrm>
            <a:off x="228600" y="2438400"/>
            <a:ext cx="3886200" cy="3785419"/>
          </a:xfrm>
        </p:spPr>
        <p:txBody>
          <a:bodyPr>
            <a:noAutofit/>
          </a:bodyPr>
          <a:lstStyle/>
          <a:p>
            <a:pPr marL="287338" indent="-287338">
              <a:lnSpc>
                <a:spcPct val="90000"/>
              </a:lnSpc>
              <a:spcBef>
                <a:spcPts val="600"/>
              </a:spcBef>
              <a:defRPr/>
            </a:pPr>
            <a:r>
              <a:rPr lang="pt-BR" sz="1800" dirty="0">
                <a:solidFill>
                  <a:srgbClr val="EBEBEB"/>
                </a:solidFill>
                <a:latin typeface="+mn-lt"/>
              </a:rPr>
              <a:t>Os centros de estudo do IMPAACT devem adaptar os formulários de amostra dos protocolos seguindo todas as regulamentações aplicáveis e os requisitos do CRI/CE</a:t>
            </a:r>
          </a:p>
          <a:p>
            <a:pPr marL="574675" lvl="1" indent="-287338">
              <a:lnSpc>
                <a:spcPct val="90000"/>
              </a:lnSpc>
              <a:spcBef>
                <a:spcPts val="1200"/>
              </a:spcBef>
              <a:defRPr/>
            </a:pPr>
            <a:r>
              <a:rPr lang="pt-BR" dirty="0">
                <a:solidFill>
                  <a:srgbClr val="EBEBEB"/>
                </a:solidFill>
              </a:rPr>
              <a:t>Seguir todas as regulamentações aplicáveis e os requisitos do CRI/CE </a:t>
            </a:r>
          </a:p>
          <a:p>
            <a:pPr marL="574675" lvl="1" indent="-287338">
              <a:lnSpc>
                <a:spcPct val="90000"/>
              </a:lnSpc>
              <a:spcBef>
                <a:spcPts val="1200"/>
              </a:spcBef>
              <a:defRPr/>
            </a:pPr>
            <a:r>
              <a:rPr lang="pt-BR" dirty="0">
                <a:solidFill>
                  <a:srgbClr val="EBEBEB"/>
                </a:solidFill>
                <a:latin typeface="+mn-lt"/>
              </a:rPr>
              <a:t>Incorporar procedimentos específicos do centro e detalhes de contato</a:t>
            </a:r>
          </a:p>
          <a:p>
            <a:pPr marL="574675" lvl="1" indent="-287338">
              <a:lnSpc>
                <a:spcPct val="90000"/>
              </a:lnSpc>
              <a:spcBef>
                <a:spcPts val="1200"/>
              </a:spcBef>
              <a:defRPr/>
            </a:pPr>
            <a:r>
              <a:rPr lang="pt-BR" dirty="0">
                <a:solidFill>
                  <a:srgbClr val="EBEBEB"/>
                </a:solidFill>
              </a:rPr>
              <a:t>Traduzir para todos os idiomas locais aplicáveis</a:t>
            </a:r>
          </a:p>
        </p:txBody>
      </p:sp>
    </p:spTree>
    <p:extLst>
      <p:ext uri="{BB962C8B-B14F-4D97-AF65-F5344CB8AC3E}">
        <p14:creationId xmlns:p14="http://schemas.microsoft.com/office/powerpoint/2010/main" val="3232380708"/>
      </p:ext>
    </p:extLst>
  </p:cSld>
  <p:clrMapOvr>
    <a:overrideClrMapping bg1="lt1" tx1="dk1" bg2="lt2" tx2="dk2" accent1="accent1" accent2="accent2" accent3="accent3" accent4="accent4" accent5="accent5" accent6="accent6" hlink="hlink" folHlink="folHlink"/>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a:extLst>
              <a:ext uri="{FF2B5EF4-FFF2-40B4-BE49-F238E27FC236}">
                <a16:creationId xmlns:a16="http://schemas.microsoft.com/office/drawing/2014/main" id="{9A9DE169-CF1D-443F-9064-8E6733938E79}"/>
              </a:ext>
            </a:extLst>
          </p:cNvPr>
          <p:cNvSpPr>
            <a:spLocks noGrp="1" noChangeArrowheads="1"/>
          </p:cNvSpPr>
          <p:nvPr>
            <p:ph idx="1"/>
          </p:nvPr>
        </p:nvSpPr>
        <p:spPr>
          <a:xfrm>
            <a:off x="228601" y="2971800"/>
            <a:ext cx="8915400" cy="3048000"/>
          </a:xfrm>
        </p:spPr>
        <p:txBody>
          <a:bodyPr>
            <a:noAutofit/>
          </a:bodyPr>
          <a:lstStyle/>
          <a:p>
            <a:pPr marL="461963" indent="-461963">
              <a:spcBef>
                <a:spcPts val="1800"/>
              </a:spcBef>
              <a:defRPr/>
            </a:pPr>
            <a:r>
              <a:rPr lang="pt-BR" sz="2800" dirty="0">
                <a:latin typeface="+mn-lt"/>
              </a:rPr>
              <a:t>Os membros do ICAB podem fornecer informações às equipes de protocolo como parte das revisões de documentos do protocolo</a:t>
            </a:r>
          </a:p>
          <a:p>
            <a:pPr marL="461963" indent="-461963">
              <a:spcBef>
                <a:spcPts val="1800"/>
              </a:spcBef>
              <a:defRPr/>
            </a:pPr>
            <a:r>
              <a:rPr lang="pt-BR" sz="2800" dirty="0">
                <a:latin typeface="+mn-lt"/>
              </a:rPr>
              <a:t>Os membros do ICAB e CAB locais podem fornecer informações para estudar a equipe do centro como parte do desenvolvimento de formulários específicos do centro</a:t>
            </a:r>
          </a:p>
        </p:txBody>
      </p:sp>
      <p:pic>
        <p:nvPicPr>
          <p:cNvPr id="115718" name="Picture 6" descr="Image result for you can help">
            <a:extLst>
              <a:ext uri="{FF2B5EF4-FFF2-40B4-BE49-F238E27FC236}">
                <a16:creationId xmlns:a16="http://schemas.microsoft.com/office/drawing/2014/main" id="{D6ACD510-8AF3-4582-AFEB-3500E683EB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325" y="381000"/>
            <a:ext cx="2857500" cy="2162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7591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a:extLst>
              <a:ext uri="{FF2B5EF4-FFF2-40B4-BE49-F238E27FC236}">
                <a16:creationId xmlns:a16="http://schemas.microsoft.com/office/drawing/2014/main" id="{2D5A6D5B-F711-4A39-B0D2-799387E5BA21}"/>
              </a:ext>
            </a:extLst>
          </p:cNvPr>
          <p:cNvSpPr>
            <a:spLocks noGrp="1" noChangeArrowheads="1"/>
          </p:cNvSpPr>
          <p:nvPr>
            <p:ph type="title"/>
          </p:nvPr>
        </p:nvSpPr>
        <p:spPr>
          <a:xfrm>
            <a:off x="568325" y="586068"/>
            <a:ext cx="7055380" cy="842682"/>
          </a:xfrm>
        </p:spPr>
        <p:txBody>
          <a:bodyPr/>
          <a:lstStyle/>
          <a:p>
            <a:pPr>
              <a:defRPr/>
            </a:pPr>
            <a:r>
              <a:rPr lang="pt-BR" b="1" dirty="0"/>
              <a:t>Terminologia</a:t>
            </a:r>
          </a:p>
        </p:txBody>
      </p:sp>
      <p:sp>
        <p:nvSpPr>
          <p:cNvPr id="18435" name="Rectangle 3">
            <a:extLst>
              <a:ext uri="{FF2B5EF4-FFF2-40B4-BE49-F238E27FC236}">
                <a16:creationId xmlns:a16="http://schemas.microsoft.com/office/drawing/2014/main" id="{9A9DE169-CF1D-443F-9064-8E6733938E79}"/>
              </a:ext>
            </a:extLst>
          </p:cNvPr>
          <p:cNvSpPr>
            <a:spLocks noGrp="1" noChangeArrowheads="1"/>
          </p:cNvSpPr>
          <p:nvPr>
            <p:ph idx="1"/>
          </p:nvPr>
        </p:nvSpPr>
        <p:spPr>
          <a:xfrm>
            <a:off x="568325" y="1962150"/>
            <a:ext cx="8194675" cy="4362450"/>
          </a:xfrm>
        </p:spPr>
        <p:txBody>
          <a:bodyPr>
            <a:normAutofit/>
          </a:bodyPr>
          <a:lstStyle/>
          <a:p>
            <a:pPr marL="461963" indent="-461963">
              <a:spcBef>
                <a:spcPts val="1800"/>
              </a:spcBef>
              <a:defRPr/>
            </a:pPr>
            <a:r>
              <a:rPr lang="pt-BR" sz="2800" b="1" i="1" dirty="0">
                <a:latin typeface="+mn-lt"/>
              </a:rPr>
              <a:t>O que é o consentimento livre e esclarecido?</a:t>
            </a:r>
          </a:p>
          <a:p>
            <a:pPr marL="1828800" indent="-1828800">
              <a:spcBef>
                <a:spcPts val="1800"/>
              </a:spcBef>
              <a:defRPr/>
            </a:pPr>
            <a:endParaRPr lang="en-US" altLang="en-US" sz="2800" i="1" dirty="0">
              <a:latin typeface="+mn-lt"/>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8" name="Picture 6" descr="Image result for you can help">
            <a:extLst>
              <a:ext uri="{FF2B5EF4-FFF2-40B4-BE49-F238E27FC236}">
                <a16:creationId xmlns:a16="http://schemas.microsoft.com/office/drawing/2014/main" id="{D6ACD510-8AF3-4582-AFEB-3500E683EB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325" y="381000"/>
            <a:ext cx="2857500" cy="216217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2">
            <a:extLst>
              <a:ext uri="{FF2B5EF4-FFF2-40B4-BE49-F238E27FC236}">
                <a16:creationId xmlns:a16="http://schemas.microsoft.com/office/drawing/2014/main" id="{DEE826B7-3D7B-4710-A84D-23049AA42CFA}"/>
              </a:ext>
            </a:extLst>
          </p:cNvPr>
          <p:cNvSpPr>
            <a:spLocks noGrp="1" noChangeArrowheads="1"/>
          </p:cNvSpPr>
          <p:nvPr>
            <p:ph type="title"/>
          </p:nvPr>
        </p:nvSpPr>
        <p:spPr>
          <a:xfrm>
            <a:off x="3505200" y="838200"/>
            <a:ext cx="4818920" cy="842682"/>
          </a:xfrm>
        </p:spPr>
        <p:txBody>
          <a:bodyPr/>
          <a:lstStyle/>
          <a:p>
            <a:pPr algn="ctr">
              <a:defRPr/>
            </a:pPr>
            <a:r>
              <a:rPr lang="pt-BR" sz="4000" b="1" dirty="0">
                <a:solidFill>
                  <a:srgbClr val="FFFF00"/>
                </a:solidFill>
              </a:rPr>
              <a:t>Vamos trabalhar juntos… </a:t>
            </a:r>
          </a:p>
        </p:txBody>
      </p:sp>
    </p:spTree>
    <p:extLst>
      <p:ext uri="{BB962C8B-B14F-4D97-AF65-F5344CB8AC3E}">
        <p14:creationId xmlns:p14="http://schemas.microsoft.com/office/powerpoint/2010/main" val="17572222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a:extLst>
              <a:ext uri="{FF2B5EF4-FFF2-40B4-BE49-F238E27FC236}">
                <a16:creationId xmlns:a16="http://schemas.microsoft.com/office/drawing/2014/main" id="{9A9DE169-CF1D-443F-9064-8E6733938E79}"/>
              </a:ext>
            </a:extLst>
          </p:cNvPr>
          <p:cNvSpPr>
            <a:spLocks noGrp="1" noChangeArrowheads="1"/>
          </p:cNvSpPr>
          <p:nvPr>
            <p:ph idx="1"/>
          </p:nvPr>
        </p:nvSpPr>
        <p:spPr>
          <a:xfrm>
            <a:off x="1952466" y="3276600"/>
            <a:ext cx="5661343" cy="3048000"/>
          </a:xfrm>
        </p:spPr>
        <p:txBody>
          <a:bodyPr>
            <a:noAutofit/>
          </a:bodyPr>
          <a:lstStyle/>
          <a:p>
            <a:pPr marL="461963" indent="-461963">
              <a:spcBef>
                <a:spcPts val="1800"/>
              </a:spcBef>
              <a:defRPr/>
            </a:pPr>
            <a:r>
              <a:rPr lang="pt-BR" sz="3200" b="1" dirty="0">
                <a:latin typeface="+mn-lt"/>
              </a:rPr>
              <a:t>Consulte o folheto com o esquema de estudo do IMPAACT 2019 nas páginas 1–2</a:t>
            </a:r>
          </a:p>
          <a:p>
            <a:pPr marL="461963" indent="-461963">
              <a:spcBef>
                <a:spcPts val="1800"/>
              </a:spcBef>
              <a:defRPr/>
            </a:pPr>
            <a:endParaRPr lang="en-US" altLang="en-US" sz="2800" b="1" dirty="0">
              <a:latin typeface="+mn-lt"/>
            </a:endParaRPr>
          </a:p>
        </p:txBody>
      </p:sp>
      <p:pic>
        <p:nvPicPr>
          <p:cNvPr id="115718" name="Picture 6" descr="Image result for you can help">
            <a:extLst>
              <a:ext uri="{FF2B5EF4-FFF2-40B4-BE49-F238E27FC236}">
                <a16:creationId xmlns:a16="http://schemas.microsoft.com/office/drawing/2014/main" id="{D6ACD510-8AF3-4582-AFEB-3500E683EB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325" y="381000"/>
            <a:ext cx="2857500" cy="216217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2">
            <a:extLst>
              <a:ext uri="{FF2B5EF4-FFF2-40B4-BE49-F238E27FC236}">
                <a16:creationId xmlns:a16="http://schemas.microsoft.com/office/drawing/2014/main" id="{DEE826B7-3D7B-4710-A84D-23049AA42CFA}"/>
              </a:ext>
            </a:extLst>
          </p:cNvPr>
          <p:cNvSpPr>
            <a:spLocks noGrp="1" noChangeArrowheads="1"/>
          </p:cNvSpPr>
          <p:nvPr>
            <p:ph type="title"/>
          </p:nvPr>
        </p:nvSpPr>
        <p:spPr>
          <a:xfrm>
            <a:off x="3505200" y="838200"/>
            <a:ext cx="4818920" cy="842682"/>
          </a:xfrm>
        </p:spPr>
        <p:txBody>
          <a:bodyPr/>
          <a:lstStyle/>
          <a:p>
            <a:pPr algn="ctr">
              <a:defRPr/>
            </a:pPr>
            <a:r>
              <a:rPr lang="pt-BR" sz="4000" b="1" dirty="0">
                <a:solidFill>
                  <a:srgbClr val="FFFF00"/>
                </a:solidFill>
              </a:rPr>
              <a:t>Vamos trabalhar juntos… </a:t>
            </a:r>
          </a:p>
        </p:txBody>
      </p:sp>
    </p:spTree>
    <p:extLst>
      <p:ext uri="{BB962C8B-B14F-4D97-AF65-F5344CB8AC3E}">
        <p14:creationId xmlns:p14="http://schemas.microsoft.com/office/powerpoint/2010/main" val="34270852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a:extLst>
              <a:ext uri="{FF2B5EF4-FFF2-40B4-BE49-F238E27FC236}">
                <a16:creationId xmlns:a16="http://schemas.microsoft.com/office/drawing/2014/main" id="{2D5A6D5B-F711-4A39-B0D2-799387E5BA21}"/>
              </a:ext>
            </a:extLst>
          </p:cNvPr>
          <p:cNvSpPr>
            <a:spLocks noGrp="1" noChangeArrowheads="1"/>
          </p:cNvSpPr>
          <p:nvPr>
            <p:ph type="title"/>
          </p:nvPr>
        </p:nvSpPr>
        <p:spPr>
          <a:xfrm>
            <a:off x="568325" y="586068"/>
            <a:ext cx="7055380" cy="842682"/>
          </a:xfrm>
        </p:spPr>
        <p:txBody>
          <a:bodyPr/>
          <a:lstStyle/>
          <a:p>
            <a:pPr>
              <a:defRPr/>
            </a:pPr>
            <a:r>
              <a:rPr lang="pt-BR" sz="4000" b="1" dirty="0"/>
              <a:t>IMPAACT 2019</a:t>
            </a:r>
          </a:p>
        </p:txBody>
      </p:sp>
      <p:sp>
        <p:nvSpPr>
          <p:cNvPr id="18435" name="Rectangle 3">
            <a:extLst>
              <a:ext uri="{FF2B5EF4-FFF2-40B4-BE49-F238E27FC236}">
                <a16:creationId xmlns:a16="http://schemas.microsoft.com/office/drawing/2014/main" id="{9A9DE169-CF1D-443F-9064-8E6733938E79}"/>
              </a:ext>
            </a:extLst>
          </p:cNvPr>
          <p:cNvSpPr>
            <a:spLocks noGrp="1" noChangeArrowheads="1"/>
          </p:cNvSpPr>
          <p:nvPr>
            <p:ph idx="1"/>
          </p:nvPr>
        </p:nvSpPr>
        <p:spPr>
          <a:xfrm>
            <a:off x="152400" y="1752600"/>
            <a:ext cx="8762999" cy="4648200"/>
          </a:xfrm>
        </p:spPr>
        <p:txBody>
          <a:bodyPr>
            <a:noAutofit/>
          </a:bodyPr>
          <a:lstStyle/>
          <a:p>
            <a:pPr marL="461963" indent="-461963">
              <a:spcBef>
                <a:spcPts val="1800"/>
              </a:spcBef>
              <a:defRPr/>
            </a:pPr>
            <a:r>
              <a:rPr lang="pt-BR" sz="2400" dirty="0">
                <a:latin typeface="+mn-lt"/>
              </a:rPr>
              <a:t>Este estudo está testando os comprimidos de ABC/DTG/3TC de combinação de dose fixa em crianças com menos de 12 anos de idade</a:t>
            </a:r>
          </a:p>
          <a:p>
            <a:pPr marL="862019" lvl="1" indent="-461963">
              <a:spcBef>
                <a:spcPts val="1500"/>
              </a:spcBef>
              <a:defRPr/>
            </a:pPr>
            <a:r>
              <a:rPr lang="pt-BR" sz="2000" dirty="0">
                <a:latin typeface="+mn-lt"/>
              </a:rPr>
              <a:t>As crianças que pesam 25 kg ou mais receberão comprimidos Triumeq de formulação sólida </a:t>
            </a:r>
            <a:r>
              <a:rPr lang="pt-BR" sz="2000" i="1" dirty="0">
                <a:solidFill>
                  <a:schemeClr val="tx1">
                    <a:lumMod val="75000"/>
                  </a:schemeClr>
                </a:solidFill>
                <a:latin typeface="+mn-lt"/>
              </a:rPr>
              <a:t>(aprovada nos EUA para adultos e crianças que pesam pelo menos 40 kg)</a:t>
            </a:r>
          </a:p>
          <a:p>
            <a:pPr marL="862019" lvl="1" indent="-461963">
              <a:spcBef>
                <a:spcPts val="900"/>
              </a:spcBef>
              <a:defRPr/>
            </a:pPr>
            <a:r>
              <a:rPr lang="pt-BR" sz="2000" dirty="0">
                <a:latin typeface="+mn-lt"/>
              </a:rPr>
              <a:t>Crianças que pesam menos de 25 kg tomam comprimidos dispersíveis</a:t>
            </a:r>
          </a:p>
          <a:p>
            <a:pPr marL="461963" indent="-461963">
              <a:spcBef>
                <a:spcPts val="1800"/>
              </a:spcBef>
              <a:defRPr/>
            </a:pPr>
            <a:r>
              <a:rPr lang="pt-BR" sz="2400" dirty="0">
                <a:latin typeface="+mn-lt"/>
              </a:rPr>
              <a:t>Os três medicamentos nos comprimidos combinados foram testadas para crianças em estudos anteriores; este é o primeiro estudo dos comprimidos combinados em crianças mais jovens</a:t>
            </a:r>
          </a:p>
        </p:txBody>
      </p:sp>
    </p:spTree>
    <p:extLst>
      <p:ext uri="{BB962C8B-B14F-4D97-AF65-F5344CB8AC3E}">
        <p14:creationId xmlns:p14="http://schemas.microsoft.com/office/powerpoint/2010/main" val="390923362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8" name="Picture 6" descr="Image result for you can help">
            <a:extLst>
              <a:ext uri="{FF2B5EF4-FFF2-40B4-BE49-F238E27FC236}">
                <a16:creationId xmlns:a16="http://schemas.microsoft.com/office/drawing/2014/main" id="{D6ACD510-8AF3-4582-AFEB-3500E683EB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325" y="381000"/>
            <a:ext cx="2857500" cy="216217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BC43E394-176A-44E3-9C0D-A10A5A8B3488}"/>
              </a:ext>
            </a:extLst>
          </p:cNvPr>
          <p:cNvSpPr>
            <a:spLocks noGrp="1" noChangeArrowheads="1"/>
          </p:cNvSpPr>
          <p:nvPr>
            <p:ph idx="1"/>
          </p:nvPr>
        </p:nvSpPr>
        <p:spPr>
          <a:xfrm>
            <a:off x="568325" y="2895600"/>
            <a:ext cx="8194675" cy="3733800"/>
          </a:xfrm>
        </p:spPr>
        <p:txBody>
          <a:bodyPr>
            <a:noAutofit/>
          </a:bodyPr>
          <a:lstStyle/>
          <a:p>
            <a:pPr marL="461963" indent="-461963">
              <a:spcBef>
                <a:spcPts val="1800"/>
              </a:spcBef>
              <a:defRPr/>
            </a:pPr>
            <a:r>
              <a:rPr lang="pt-BR" sz="2800" dirty="0">
                <a:latin typeface="+mn-lt"/>
              </a:rPr>
              <a:t>Pense em um pai cujo(a) filho(a) possa participar deste estudo, como você explicaria o objetivo do estudo no formulário de consentimento livre e esclarecido?</a:t>
            </a:r>
          </a:p>
          <a:p>
            <a:pPr marL="461963" indent="-461963">
              <a:spcBef>
                <a:spcPts val="1800"/>
              </a:spcBef>
              <a:defRPr/>
            </a:pPr>
            <a:r>
              <a:rPr lang="pt-BR" sz="2800" dirty="0">
                <a:latin typeface="+mn-lt"/>
              </a:rPr>
              <a:t>Anote alguns dos termos e frases que você usaria… </a:t>
            </a:r>
          </a:p>
        </p:txBody>
      </p:sp>
      <p:sp>
        <p:nvSpPr>
          <p:cNvPr id="7" name="Rectangle 2">
            <a:extLst>
              <a:ext uri="{FF2B5EF4-FFF2-40B4-BE49-F238E27FC236}">
                <a16:creationId xmlns:a16="http://schemas.microsoft.com/office/drawing/2014/main" id="{1C0FA4BE-BAAF-4A81-A776-BC5AEB810F13}"/>
              </a:ext>
            </a:extLst>
          </p:cNvPr>
          <p:cNvSpPr>
            <a:spLocks noGrp="1" noChangeArrowheads="1"/>
          </p:cNvSpPr>
          <p:nvPr>
            <p:ph type="title"/>
          </p:nvPr>
        </p:nvSpPr>
        <p:spPr>
          <a:xfrm>
            <a:off x="3352800" y="838200"/>
            <a:ext cx="4818920" cy="1704975"/>
          </a:xfrm>
        </p:spPr>
        <p:txBody>
          <a:bodyPr anchor="b"/>
          <a:lstStyle/>
          <a:p>
            <a:pPr algn="ctr">
              <a:defRPr/>
            </a:pPr>
            <a:r>
              <a:rPr lang="pt-BR" sz="2400" b="1" dirty="0">
                <a:solidFill>
                  <a:srgbClr val="FFFF00"/>
                </a:solidFill>
              </a:rPr>
              <a:t>Os regulamentos exigem formulários de consentimento livre e esclarecido para incluir uma explicação dos objetivos da pesquisa </a:t>
            </a:r>
          </a:p>
        </p:txBody>
      </p:sp>
    </p:spTree>
    <p:extLst>
      <p:ext uri="{BB962C8B-B14F-4D97-AF65-F5344CB8AC3E}">
        <p14:creationId xmlns:p14="http://schemas.microsoft.com/office/powerpoint/2010/main" val="343200008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8" name="Picture 6" descr="Image result for you can help">
            <a:extLst>
              <a:ext uri="{FF2B5EF4-FFF2-40B4-BE49-F238E27FC236}">
                <a16:creationId xmlns:a16="http://schemas.microsoft.com/office/drawing/2014/main" id="{D6ACD510-8AF3-4582-AFEB-3500E683EB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325" y="381000"/>
            <a:ext cx="2857500" cy="216217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BC43E394-176A-44E3-9C0D-A10A5A8B3488}"/>
              </a:ext>
            </a:extLst>
          </p:cNvPr>
          <p:cNvSpPr>
            <a:spLocks noGrp="1" noChangeArrowheads="1"/>
          </p:cNvSpPr>
          <p:nvPr>
            <p:ph idx="1"/>
          </p:nvPr>
        </p:nvSpPr>
        <p:spPr>
          <a:xfrm>
            <a:off x="568325" y="2895600"/>
            <a:ext cx="8194675" cy="3733800"/>
          </a:xfrm>
        </p:spPr>
        <p:txBody>
          <a:bodyPr>
            <a:noAutofit/>
          </a:bodyPr>
          <a:lstStyle/>
          <a:p>
            <a:pPr marL="461963" indent="-461963">
              <a:spcBef>
                <a:spcPts val="1800"/>
              </a:spcBef>
              <a:defRPr/>
            </a:pPr>
            <a:r>
              <a:rPr lang="pt-BR" sz="2800" dirty="0">
                <a:latin typeface="+mn-lt"/>
              </a:rPr>
              <a:t>Agora pense em uma criança de 9 anos que possa participar deste estudo</a:t>
            </a:r>
          </a:p>
          <a:p>
            <a:pPr marL="461963" indent="-461963">
              <a:spcBef>
                <a:spcPts val="1800"/>
              </a:spcBef>
              <a:defRPr/>
            </a:pPr>
            <a:r>
              <a:rPr lang="pt-BR" sz="2800" dirty="0">
                <a:latin typeface="+mn-lt"/>
              </a:rPr>
              <a:t>Como você explicaria o objetivo do estudo no formulário de assentimento?</a:t>
            </a:r>
          </a:p>
          <a:p>
            <a:pPr marL="461963" indent="-461963">
              <a:spcBef>
                <a:spcPts val="1800"/>
              </a:spcBef>
              <a:defRPr/>
            </a:pPr>
            <a:r>
              <a:rPr lang="pt-BR" sz="2800" dirty="0">
                <a:latin typeface="+mn-lt"/>
              </a:rPr>
              <a:t>Anote alguns dos termos e frases que você usaria… </a:t>
            </a:r>
          </a:p>
        </p:txBody>
      </p:sp>
    </p:spTree>
    <p:extLst>
      <p:ext uri="{BB962C8B-B14F-4D97-AF65-F5344CB8AC3E}">
        <p14:creationId xmlns:p14="http://schemas.microsoft.com/office/powerpoint/2010/main" val="310630275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a:extLst>
              <a:ext uri="{FF2B5EF4-FFF2-40B4-BE49-F238E27FC236}">
                <a16:creationId xmlns:a16="http://schemas.microsoft.com/office/drawing/2014/main" id="{2D5A6D5B-F711-4A39-B0D2-799387E5BA21}"/>
              </a:ext>
            </a:extLst>
          </p:cNvPr>
          <p:cNvSpPr>
            <a:spLocks noGrp="1" noChangeArrowheads="1"/>
          </p:cNvSpPr>
          <p:nvPr>
            <p:ph type="title"/>
          </p:nvPr>
        </p:nvSpPr>
        <p:spPr>
          <a:xfrm>
            <a:off x="568325" y="586068"/>
            <a:ext cx="7055380" cy="842682"/>
          </a:xfrm>
        </p:spPr>
        <p:txBody>
          <a:bodyPr/>
          <a:lstStyle/>
          <a:p>
            <a:pPr>
              <a:defRPr/>
            </a:pPr>
            <a:r>
              <a:rPr lang="pt-BR" sz="4000" b="1" dirty="0"/>
              <a:t>IMPAACT 2019</a:t>
            </a:r>
          </a:p>
        </p:txBody>
      </p:sp>
      <p:sp>
        <p:nvSpPr>
          <p:cNvPr id="18435" name="Rectangle 3">
            <a:extLst>
              <a:ext uri="{FF2B5EF4-FFF2-40B4-BE49-F238E27FC236}">
                <a16:creationId xmlns:a16="http://schemas.microsoft.com/office/drawing/2014/main" id="{9A9DE169-CF1D-443F-9064-8E6733938E79}"/>
              </a:ext>
            </a:extLst>
          </p:cNvPr>
          <p:cNvSpPr>
            <a:spLocks noGrp="1" noChangeArrowheads="1"/>
          </p:cNvSpPr>
          <p:nvPr>
            <p:ph idx="1"/>
          </p:nvPr>
        </p:nvSpPr>
        <p:spPr>
          <a:xfrm>
            <a:off x="0" y="1752600"/>
            <a:ext cx="8991599" cy="4648200"/>
          </a:xfrm>
        </p:spPr>
        <p:txBody>
          <a:bodyPr>
            <a:noAutofit/>
          </a:bodyPr>
          <a:lstStyle/>
          <a:p>
            <a:pPr marL="461963" indent="-461963">
              <a:spcBef>
                <a:spcPts val="1800"/>
              </a:spcBef>
              <a:defRPr/>
            </a:pPr>
            <a:r>
              <a:rPr lang="pt-BR" sz="2400" dirty="0">
                <a:latin typeface="+mn-lt"/>
              </a:rPr>
              <a:t>Algumas crianças neste estudo terão avaliações de farmacocinética intensivas na visita de estudo da semana 1</a:t>
            </a:r>
          </a:p>
          <a:p>
            <a:pPr marL="862019" lvl="1" indent="-461963">
              <a:spcBef>
                <a:spcPts val="1800"/>
              </a:spcBef>
              <a:defRPr/>
            </a:pPr>
            <a:r>
              <a:rPr lang="pt-BR" sz="2200" dirty="0">
                <a:latin typeface="+mn-lt"/>
              </a:rPr>
              <a:t>A visita de estudo da semana 1 é descrita nas páginas 5–7 do folheto </a:t>
            </a:r>
          </a:p>
          <a:p>
            <a:pPr marL="862019" lvl="1" indent="-461963">
              <a:spcBef>
                <a:spcPts val="1800"/>
              </a:spcBef>
              <a:defRPr/>
            </a:pPr>
            <a:r>
              <a:rPr lang="pt-BR" sz="2200" dirty="0">
                <a:latin typeface="+mn-lt"/>
              </a:rPr>
              <a:t>As crianças que tiverem avaliações de farmacocinética intensivas receberão seus comprimidos de ABC/DTG/3TC no centro de estudo e, em seguida, coletarão sangue 8 vezes nas próximas 24 horas</a:t>
            </a:r>
          </a:p>
          <a:p>
            <a:pPr marL="862019" lvl="1" indent="-461963">
              <a:spcBef>
                <a:spcPts val="1800"/>
              </a:spcBef>
              <a:defRPr/>
            </a:pPr>
            <a:r>
              <a:rPr lang="pt-BR" sz="2200" dirty="0">
                <a:latin typeface="+mn-lt"/>
              </a:rPr>
              <a:t>Estas crianças também terão “dosagem diretamente observada” em cada dia anterior à visita de estudo da semana 1 (consulte a página 4 do folheto)</a:t>
            </a:r>
          </a:p>
          <a:p>
            <a:pPr marL="461963" indent="-461963">
              <a:spcBef>
                <a:spcPts val="1800"/>
              </a:spcBef>
              <a:defRPr/>
            </a:pPr>
            <a:endParaRPr lang="en-US" altLang="en-US" sz="2400" dirty="0">
              <a:latin typeface="+mn-lt"/>
            </a:endParaRPr>
          </a:p>
        </p:txBody>
      </p:sp>
    </p:spTree>
    <p:extLst>
      <p:ext uri="{BB962C8B-B14F-4D97-AF65-F5344CB8AC3E}">
        <p14:creationId xmlns:p14="http://schemas.microsoft.com/office/powerpoint/2010/main" val="17432932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8" name="Picture 6" descr="Image result for you can help">
            <a:extLst>
              <a:ext uri="{FF2B5EF4-FFF2-40B4-BE49-F238E27FC236}">
                <a16:creationId xmlns:a16="http://schemas.microsoft.com/office/drawing/2014/main" id="{D6ACD510-8AF3-4582-AFEB-3500E683EB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325" y="381000"/>
            <a:ext cx="2857500" cy="216217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BC43E394-176A-44E3-9C0D-A10A5A8B3488}"/>
              </a:ext>
            </a:extLst>
          </p:cNvPr>
          <p:cNvSpPr>
            <a:spLocks noGrp="1" noChangeArrowheads="1"/>
          </p:cNvSpPr>
          <p:nvPr>
            <p:ph idx="1"/>
          </p:nvPr>
        </p:nvSpPr>
        <p:spPr>
          <a:xfrm>
            <a:off x="568325" y="2895600"/>
            <a:ext cx="8194675" cy="3733800"/>
          </a:xfrm>
        </p:spPr>
        <p:txBody>
          <a:bodyPr>
            <a:noAutofit/>
          </a:bodyPr>
          <a:lstStyle/>
          <a:p>
            <a:pPr marL="461963" indent="-461963">
              <a:spcBef>
                <a:spcPts val="1800"/>
              </a:spcBef>
              <a:defRPr/>
            </a:pPr>
            <a:r>
              <a:rPr lang="pt-BR" sz="2800" dirty="0">
                <a:latin typeface="+mn-lt"/>
              </a:rPr>
              <a:t>Vamos considerar o formulário de consentimento livre e esclarecido: consulte a página 8 do folheto</a:t>
            </a:r>
          </a:p>
          <a:p>
            <a:pPr marL="461963" indent="-461963">
              <a:spcBef>
                <a:spcPts val="1800"/>
              </a:spcBef>
              <a:defRPr/>
            </a:pPr>
            <a:r>
              <a:rPr lang="pt-BR" sz="2800" dirty="0"/>
              <a:t>O que você pensa sobre este texto?</a:t>
            </a:r>
          </a:p>
          <a:p>
            <a:pPr marL="461963" indent="-461963">
              <a:spcBef>
                <a:spcPts val="1800"/>
              </a:spcBef>
              <a:defRPr/>
            </a:pPr>
            <a:r>
              <a:rPr lang="pt-BR" sz="2800" dirty="0"/>
              <a:t>Quais são suas sugestões para melhoria?</a:t>
            </a:r>
          </a:p>
        </p:txBody>
      </p:sp>
      <p:sp>
        <p:nvSpPr>
          <p:cNvPr id="7" name="Rectangle 2">
            <a:extLst>
              <a:ext uri="{FF2B5EF4-FFF2-40B4-BE49-F238E27FC236}">
                <a16:creationId xmlns:a16="http://schemas.microsoft.com/office/drawing/2014/main" id="{1C0FA4BE-BAAF-4A81-A776-BC5AEB810F13}"/>
              </a:ext>
            </a:extLst>
          </p:cNvPr>
          <p:cNvSpPr>
            <a:spLocks noGrp="1" noChangeArrowheads="1"/>
          </p:cNvSpPr>
          <p:nvPr>
            <p:ph type="title"/>
          </p:nvPr>
        </p:nvSpPr>
        <p:spPr>
          <a:xfrm>
            <a:off x="3334480" y="1266825"/>
            <a:ext cx="4818920" cy="1704975"/>
          </a:xfrm>
        </p:spPr>
        <p:txBody>
          <a:bodyPr anchor="b"/>
          <a:lstStyle/>
          <a:p>
            <a:pPr algn="ctr">
              <a:defRPr/>
            </a:pPr>
            <a:r>
              <a:rPr lang="pt-BR" sz="2400" b="1" dirty="0">
                <a:solidFill>
                  <a:srgbClr val="FFFF00"/>
                </a:solidFill>
              </a:rPr>
              <a:t>Os regulamentos exigem formulários de consentimento livre e esclarecido para incluir uma descrição dos procedimentos a serem seguidos</a:t>
            </a:r>
          </a:p>
        </p:txBody>
      </p:sp>
    </p:spTree>
    <p:extLst>
      <p:ext uri="{BB962C8B-B14F-4D97-AF65-F5344CB8AC3E}">
        <p14:creationId xmlns:p14="http://schemas.microsoft.com/office/powerpoint/2010/main" val="327474088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8" name="Picture 6" descr="Image result for you can help">
            <a:extLst>
              <a:ext uri="{FF2B5EF4-FFF2-40B4-BE49-F238E27FC236}">
                <a16:creationId xmlns:a16="http://schemas.microsoft.com/office/drawing/2014/main" id="{D6ACD510-8AF3-4582-AFEB-3500E683EB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325" y="381000"/>
            <a:ext cx="2857500" cy="216217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BC43E394-176A-44E3-9C0D-A10A5A8B3488}"/>
              </a:ext>
            </a:extLst>
          </p:cNvPr>
          <p:cNvSpPr>
            <a:spLocks noGrp="1" noChangeArrowheads="1"/>
          </p:cNvSpPr>
          <p:nvPr>
            <p:ph idx="1"/>
          </p:nvPr>
        </p:nvSpPr>
        <p:spPr>
          <a:xfrm>
            <a:off x="568325" y="2895600"/>
            <a:ext cx="8194675" cy="3733800"/>
          </a:xfrm>
        </p:spPr>
        <p:txBody>
          <a:bodyPr>
            <a:noAutofit/>
          </a:bodyPr>
          <a:lstStyle/>
          <a:p>
            <a:pPr marL="461963" indent="-461963">
              <a:spcBef>
                <a:spcPts val="1800"/>
              </a:spcBef>
              <a:defRPr/>
            </a:pPr>
            <a:r>
              <a:rPr lang="pt-BR" sz="2800" dirty="0">
                <a:latin typeface="+mn-lt"/>
              </a:rPr>
              <a:t>Vamos agora considerar o formulário de assentimento: consulte a página 9 do folheto</a:t>
            </a:r>
          </a:p>
          <a:p>
            <a:pPr marL="461963" indent="-461963">
              <a:spcBef>
                <a:spcPts val="1800"/>
              </a:spcBef>
              <a:defRPr/>
            </a:pPr>
            <a:r>
              <a:rPr lang="pt-BR" sz="2800" dirty="0">
                <a:latin typeface="+mn-lt"/>
              </a:rPr>
              <a:t>O que você pensa sobre este texto?</a:t>
            </a:r>
          </a:p>
          <a:p>
            <a:pPr marL="461963" indent="-461963">
              <a:spcBef>
                <a:spcPts val="1800"/>
              </a:spcBef>
              <a:defRPr/>
            </a:pPr>
            <a:r>
              <a:rPr lang="pt-BR" sz="2800" dirty="0">
                <a:latin typeface="+mn-lt"/>
              </a:rPr>
              <a:t>Quais são suas sugestões para melhoria?</a:t>
            </a:r>
          </a:p>
        </p:txBody>
      </p:sp>
    </p:spTree>
    <p:extLst>
      <p:ext uri="{BB962C8B-B14F-4D97-AF65-F5344CB8AC3E}">
        <p14:creationId xmlns:p14="http://schemas.microsoft.com/office/powerpoint/2010/main" val="40687303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a:extLst>
              <a:ext uri="{FF2B5EF4-FFF2-40B4-BE49-F238E27FC236}">
                <a16:creationId xmlns:a16="http://schemas.microsoft.com/office/drawing/2014/main" id="{2D5A6D5B-F711-4A39-B0D2-799387E5BA21}"/>
              </a:ext>
            </a:extLst>
          </p:cNvPr>
          <p:cNvSpPr>
            <a:spLocks noGrp="1" noChangeArrowheads="1"/>
          </p:cNvSpPr>
          <p:nvPr>
            <p:ph type="title"/>
          </p:nvPr>
        </p:nvSpPr>
        <p:spPr>
          <a:xfrm>
            <a:off x="793220" y="1138518"/>
            <a:ext cx="7893580" cy="842682"/>
          </a:xfrm>
        </p:spPr>
        <p:txBody>
          <a:bodyPr/>
          <a:lstStyle/>
          <a:p>
            <a:pPr>
              <a:defRPr/>
            </a:pPr>
            <a:r>
              <a:rPr lang="pt-BR" b="1" dirty="0"/>
              <a:t>Quais são suas perguntas?</a:t>
            </a:r>
          </a:p>
        </p:txBody>
      </p:sp>
      <p:pic>
        <p:nvPicPr>
          <p:cNvPr id="1026" name="Picture 2" descr="hands-raised-questions">
            <a:extLst>
              <a:ext uri="{FF2B5EF4-FFF2-40B4-BE49-F238E27FC236}">
                <a16:creationId xmlns:a16="http://schemas.microsoft.com/office/drawing/2014/main" id="{2A6B898C-8F9C-43F8-ABFB-DBEC6F7B38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220" y="2153103"/>
            <a:ext cx="7557025" cy="3778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030316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a:extLst>
              <a:ext uri="{FF2B5EF4-FFF2-40B4-BE49-F238E27FC236}">
                <a16:creationId xmlns:a16="http://schemas.microsoft.com/office/drawing/2014/main" id="{2D5A6D5B-F711-4A39-B0D2-799387E5BA21}"/>
              </a:ext>
            </a:extLst>
          </p:cNvPr>
          <p:cNvSpPr>
            <a:spLocks noGrp="1" noChangeArrowheads="1"/>
          </p:cNvSpPr>
          <p:nvPr>
            <p:ph type="title"/>
          </p:nvPr>
        </p:nvSpPr>
        <p:spPr>
          <a:xfrm>
            <a:off x="568325" y="457200"/>
            <a:ext cx="7055380" cy="842682"/>
          </a:xfrm>
        </p:spPr>
        <p:txBody>
          <a:bodyPr/>
          <a:lstStyle/>
          <a:p>
            <a:pPr>
              <a:defRPr/>
            </a:pPr>
            <a:r>
              <a:rPr lang="pt-BR" b="1" dirty="0"/>
              <a:t>Recursos</a:t>
            </a:r>
          </a:p>
        </p:txBody>
      </p:sp>
      <p:sp>
        <p:nvSpPr>
          <p:cNvPr id="18435" name="Rectangle 3">
            <a:extLst>
              <a:ext uri="{FF2B5EF4-FFF2-40B4-BE49-F238E27FC236}">
                <a16:creationId xmlns:a16="http://schemas.microsoft.com/office/drawing/2014/main" id="{9A9DE169-CF1D-443F-9064-8E6733938E79}"/>
              </a:ext>
            </a:extLst>
          </p:cNvPr>
          <p:cNvSpPr>
            <a:spLocks noGrp="1" noChangeArrowheads="1"/>
          </p:cNvSpPr>
          <p:nvPr>
            <p:ph idx="1"/>
          </p:nvPr>
        </p:nvSpPr>
        <p:spPr>
          <a:xfrm>
            <a:off x="568325" y="1371600"/>
            <a:ext cx="8499475" cy="5124450"/>
          </a:xfrm>
        </p:spPr>
        <p:txBody>
          <a:bodyPr>
            <a:normAutofit/>
          </a:bodyPr>
          <a:lstStyle/>
          <a:p>
            <a:pPr marL="341313" indent="-341313">
              <a:spcBef>
                <a:spcPts val="600"/>
              </a:spcBef>
              <a:defRPr/>
            </a:pPr>
            <a:r>
              <a:rPr lang="pt-BR" sz="1800" b="1" dirty="0">
                <a:latin typeface="+mn-lt"/>
              </a:rPr>
              <a:t>Código de Regulamentos Federais dos EUA</a:t>
            </a:r>
          </a:p>
          <a:p>
            <a:pPr marL="682625" lvl="1" indent="-282575">
              <a:spcBef>
                <a:spcPts val="600"/>
              </a:spcBef>
              <a:defRPr/>
            </a:pPr>
            <a:r>
              <a:rPr lang="pt-BR" dirty="0">
                <a:latin typeface="+mn-lt"/>
              </a:rPr>
              <a:t>45 CFR 46, proteção de sujeitos humanos </a:t>
            </a:r>
          </a:p>
          <a:p>
            <a:pPr marL="682625" lvl="1" indent="-282575">
              <a:spcBef>
                <a:spcPts val="600"/>
              </a:spcBef>
              <a:defRPr/>
            </a:pPr>
            <a:r>
              <a:rPr lang="pt-BR" dirty="0">
                <a:latin typeface="+mn-lt"/>
              </a:rPr>
              <a:t>21 CFR 50, proteção de sujeitos humanos</a:t>
            </a:r>
          </a:p>
          <a:p>
            <a:pPr marL="682625" lvl="1" indent="-282575">
              <a:spcBef>
                <a:spcPts val="600"/>
              </a:spcBef>
              <a:defRPr/>
            </a:pPr>
            <a:r>
              <a:rPr lang="pt-BR" b="1" dirty="0">
                <a:solidFill>
                  <a:schemeClr val="bg2">
                    <a:lumMod val="60000"/>
                    <a:lumOff val="40000"/>
                  </a:schemeClr>
                </a:solidFill>
              </a:rPr>
              <a:t>https://www.ecfr.gov/</a:t>
            </a:r>
          </a:p>
          <a:p>
            <a:pPr marL="341313" indent="-341313">
              <a:spcBef>
                <a:spcPts val="1500"/>
              </a:spcBef>
              <a:defRPr/>
            </a:pPr>
            <a:r>
              <a:rPr lang="pt-BR" sz="1800" b="1" dirty="0">
                <a:latin typeface="+mn-lt"/>
              </a:rPr>
              <a:t>Gabinete de Proteção de Pesquisa em Humanos dos EUA</a:t>
            </a:r>
          </a:p>
          <a:p>
            <a:pPr marL="682625" lvl="1" indent="-282575">
              <a:spcBef>
                <a:spcPts val="600"/>
              </a:spcBef>
              <a:defRPr/>
            </a:pPr>
            <a:r>
              <a:rPr lang="pt-BR" b="1" dirty="0">
                <a:solidFill>
                  <a:schemeClr val="bg2">
                    <a:lumMod val="60000"/>
                    <a:lumOff val="40000"/>
                  </a:schemeClr>
                </a:solidFill>
                <a:latin typeface="+mn-lt"/>
              </a:rPr>
              <a:t>https://www.hhs.gov/ohrp/</a:t>
            </a:r>
          </a:p>
          <a:p>
            <a:pPr marL="341313" indent="-341313">
              <a:spcBef>
                <a:spcPts val="1500"/>
              </a:spcBef>
              <a:defRPr/>
            </a:pPr>
            <a:r>
              <a:rPr lang="pt-BR" sz="1800" b="1" dirty="0">
                <a:latin typeface="+mn-lt"/>
              </a:rPr>
              <a:t>Conferência Internacional sobre Harmonização de Diretrizes de Boas Práticas Clínicas </a:t>
            </a:r>
          </a:p>
          <a:p>
            <a:pPr marL="682625" lvl="1" indent="-282575">
              <a:spcBef>
                <a:spcPts val="600"/>
              </a:spcBef>
              <a:defRPr/>
            </a:pPr>
            <a:r>
              <a:rPr lang="pt-BR" dirty="0">
                <a:latin typeface="+mn-lt"/>
              </a:rPr>
              <a:t>Passo 4.8, consentimento informado dos participantes do ensaio</a:t>
            </a:r>
          </a:p>
          <a:p>
            <a:pPr marL="682625" lvl="1" indent="-282575">
              <a:spcBef>
                <a:spcPts val="600"/>
              </a:spcBef>
              <a:defRPr/>
            </a:pPr>
            <a:r>
              <a:rPr lang="pt-BR" b="1" dirty="0">
                <a:solidFill>
                  <a:schemeClr val="bg2">
                    <a:lumMod val="60000"/>
                    <a:lumOff val="40000"/>
                  </a:schemeClr>
                </a:solidFill>
                <a:latin typeface="+mn-lt"/>
              </a:rPr>
              <a:t>https://www.ich.org/</a:t>
            </a:r>
          </a:p>
          <a:p>
            <a:pPr marL="341313" indent="-341313">
              <a:spcBef>
                <a:spcPts val="1500"/>
              </a:spcBef>
              <a:defRPr/>
            </a:pPr>
            <a:r>
              <a:rPr lang="pt-BR" sz="1800" b="1" dirty="0">
                <a:latin typeface="+mn-lt"/>
              </a:rPr>
              <a:t>ClinRegs</a:t>
            </a:r>
          </a:p>
          <a:p>
            <a:pPr marL="741369" lvl="1" indent="-341313">
              <a:spcBef>
                <a:spcPts val="600"/>
              </a:spcBef>
              <a:defRPr/>
            </a:pPr>
            <a:r>
              <a:rPr lang="pt-BR" dirty="0">
                <a:latin typeface="+mn-lt"/>
              </a:rPr>
              <a:t>banco de dados on-line de informações regulamentares de pesquisa clínica específicas do país </a:t>
            </a:r>
          </a:p>
          <a:p>
            <a:pPr marL="741369" lvl="1" indent="-341313">
              <a:spcBef>
                <a:spcPts val="600"/>
              </a:spcBef>
              <a:defRPr/>
            </a:pPr>
            <a:r>
              <a:rPr lang="pt-BR" b="1" dirty="0">
                <a:solidFill>
                  <a:schemeClr val="bg2">
                    <a:lumMod val="60000"/>
                    <a:lumOff val="40000"/>
                  </a:schemeClr>
                </a:solidFill>
                <a:latin typeface="+mn-lt"/>
              </a:rPr>
              <a:t>https://clinregs.niaid.nih.gov/</a:t>
            </a:r>
          </a:p>
          <a:p>
            <a:pPr marL="1828800" indent="-1828800">
              <a:spcBef>
                <a:spcPts val="600"/>
              </a:spcBef>
              <a:defRPr/>
            </a:pPr>
            <a:endParaRPr lang="en-US" altLang="en-US" sz="1800" dirty="0">
              <a:latin typeface="+mn-lt"/>
            </a:endParaRPr>
          </a:p>
        </p:txBody>
      </p:sp>
    </p:spTree>
    <p:extLst>
      <p:ext uri="{BB962C8B-B14F-4D97-AF65-F5344CB8AC3E}">
        <p14:creationId xmlns:p14="http://schemas.microsoft.com/office/powerpoint/2010/main" val="31757261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a:extLst>
              <a:ext uri="{FF2B5EF4-FFF2-40B4-BE49-F238E27FC236}">
                <a16:creationId xmlns:a16="http://schemas.microsoft.com/office/drawing/2014/main" id="{2D5A6D5B-F711-4A39-B0D2-799387E5BA21}"/>
              </a:ext>
            </a:extLst>
          </p:cNvPr>
          <p:cNvSpPr>
            <a:spLocks noGrp="1" noChangeArrowheads="1"/>
          </p:cNvSpPr>
          <p:nvPr>
            <p:ph type="title"/>
          </p:nvPr>
        </p:nvSpPr>
        <p:spPr>
          <a:xfrm>
            <a:off x="568325" y="586068"/>
            <a:ext cx="7055380" cy="842682"/>
          </a:xfrm>
        </p:spPr>
        <p:txBody>
          <a:bodyPr/>
          <a:lstStyle/>
          <a:p>
            <a:pPr>
              <a:defRPr/>
            </a:pPr>
            <a:r>
              <a:rPr lang="pt-BR" b="1" dirty="0"/>
              <a:t>Consentimento livre e esclarecido </a:t>
            </a:r>
          </a:p>
        </p:txBody>
      </p:sp>
      <p:sp>
        <p:nvSpPr>
          <p:cNvPr id="18435" name="Rectangle 3">
            <a:extLst>
              <a:ext uri="{FF2B5EF4-FFF2-40B4-BE49-F238E27FC236}">
                <a16:creationId xmlns:a16="http://schemas.microsoft.com/office/drawing/2014/main" id="{9A9DE169-CF1D-443F-9064-8E6733938E79}"/>
              </a:ext>
            </a:extLst>
          </p:cNvPr>
          <p:cNvSpPr>
            <a:spLocks noGrp="1" noChangeArrowheads="1"/>
          </p:cNvSpPr>
          <p:nvPr>
            <p:ph idx="1"/>
          </p:nvPr>
        </p:nvSpPr>
        <p:spPr>
          <a:xfrm>
            <a:off x="568325" y="1962150"/>
            <a:ext cx="8194675" cy="2990850"/>
          </a:xfrm>
        </p:spPr>
        <p:txBody>
          <a:bodyPr>
            <a:normAutofit/>
          </a:bodyPr>
          <a:lstStyle/>
          <a:p>
            <a:pPr marL="461963" indent="-461963">
              <a:spcBef>
                <a:spcPts val="1800"/>
              </a:spcBef>
              <a:defRPr/>
            </a:pPr>
            <a:r>
              <a:rPr lang="pt-BR" sz="2800" dirty="0">
                <a:latin typeface="+mn-lt"/>
              </a:rPr>
              <a:t>O </a:t>
            </a:r>
            <a:r>
              <a:rPr lang="pt-BR" sz="2800" b="1" dirty="0">
                <a:solidFill>
                  <a:schemeClr val="bg2">
                    <a:lumMod val="60000"/>
                    <a:lumOff val="40000"/>
                  </a:schemeClr>
                </a:solidFill>
                <a:latin typeface="+mn-lt"/>
              </a:rPr>
              <a:t>processo</a:t>
            </a:r>
            <a:r>
              <a:rPr lang="pt-BR" sz="2800" dirty="0">
                <a:latin typeface="+mn-lt"/>
              </a:rPr>
              <a:t> pelo qual um paciente aprende e compreende o objetivo, os benefícios e os possíveis riscos de uma intervenção médica ou cirúrgica, incluindo ensaios clínicos, e concorda em receber o tratamento ou participar do estudo.</a:t>
            </a:r>
          </a:p>
          <a:p>
            <a:pPr marL="1828800" indent="-1828800">
              <a:spcBef>
                <a:spcPts val="1800"/>
              </a:spcBef>
              <a:defRPr/>
            </a:pPr>
            <a:endParaRPr lang="en-US" altLang="en-US" sz="2800" i="1" dirty="0">
              <a:latin typeface="+mn-lt"/>
            </a:endParaRPr>
          </a:p>
        </p:txBody>
      </p:sp>
      <p:sp>
        <p:nvSpPr>
          <p:cNvPr id="4" name="TextBox 3">
            <a:extLst>
              <a:ext uri="{FF2B5EF4-FFF2-40B4-BE49-F238E27FC236}">
                <a16:creationId xmlns:a16="http://schemas.microsoft.com/office/drawing/2014/main" id="{52004D6C-8903-4849-9029-042B01AA73BE}"/>
              </a:ext>
            </a:extLst>
          </p:cNvPr>
          <p:cNvSpPr txBox="1"/>
          <p:nvPr/>
        </p:nvSpPr>
        <p:spPr>
          <a:xfrm>
            <a:off x="6705600" y="6087266"/>
            <a:ext cx="2223768" cy="369332"/>
          </a:xfrm>
          <a:prstGeom prst="rect">
            <a:avLst/>
          </a:prstGeom>
          <a:noFill/>
        </p:spPr>
        <p:txBody>
          <a:bodyPr wrap="square" rtlCol="0">
            <a:spAutoFit/>
          </a:bodyPr>
          <a:lstStyle/>
          <a:p>
            <a:pPr algn="r"/>
            <a:r>
              <a:rPr lang="pt-BR" b="1" i="1" dirty="0">
                <a:solidFill>
                  <a:schemeClr val="bg2">
                    <a:lumMod val="60000"/>
                    <a:lumOff val="40000"/>
                  </a:schemeClr>
                </a:solidFill>
              </a:rPr>
              <a:t>medicinenet.com</a:t>
            </a:r>
          </a:p>
        </p:txBody>
      </p:sp>
    </p:spTree>
    <p:extLst>
      <p:ext uri="{BB962C8B-B14F-4D97-AF65-F5344CB8AC3E}">
        <p14:creationId xmlns:p14="http://schemas.microsoft.com/office/powerpoint/2010/main" val="340421719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thank you">
            <a:extLst>
              <a:ext uri="{FF2B5EF4-FFF2-40B4-BE49-F238E27FC236}">
                <a16:creationId xmlns:a16="http://schemas.microsoft.com/office/drawing/2014/main" id="{B4ED18AA-1EBB-4C8A-85BB-48D1F7F39E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4563" y="1071563"/>
            <a:ext cx="4714875" cy="4714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66984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a:extLst>
              <a:ext uri="{FF2B5EF4-FFF2-40B4-BE49-F238E27FC236}">
                <a16:creationId xmlns:a16="http://schemas.microsoft.com/office/drawing/2014/main" id="{2D5A6D5B-F711-4A39-B0D2-799387E5BA21}"/>
              </a:ext>
            </a:extLst>
          </p:cNvPr>
          <p:cNvSpPr>
            <a:spLocks noGrp="1" noChangeArrowheads="1"/>
          </p:cNvSpPr>
          <p:nvPr>
            <p:ph type="title"/>
          </p:nvPr>
        </p:nvSpPr>
        <p:spPr>
          <a:xfrm>
            <a:off x="568325" y="586068"/>
            <a:ext cx="7055380" cy="842682"/>
          </a:xfrm>
        </p:spPr>
        <p:txBody>
          <a:bodyPr/>
          <a:lstStyle/>
          <a:p>
            <a:pPr>
              <a:defRPr/>
            </a:pPr>
            <a:r>
              <a:rPr lang="pt-BR" b="1" dirty="0"/>
              <a:t>Consentimento livre e esclarecido </a:t>
            </a:r>
          </a:p>
        </p:txBody>
      </p:sp>
      <p:sp>
        <p:nvSpPr>
          <p:cNvPr id="18435" name="Rectangle 3">
            <a:extLst>
              <a:ext uri="{FF2B5EF4-FFF2-40B4-BE49-F238E27FC236}">
                <a16:creationId xmlns:a16="http://schemas.microsoft.com/office/drawing/2014/main" id="{9A9DE169-CF1D-443F-9064-8E6733938E79}"/>
              </a:ext>
            </a:extLst>
          </p:cNvPr>
          <p:cNvSpPr>
            <a:spLocks noGrp="1" noChangeArrowheads="1"/>
          </p:cNvSpPr>
          <p:nvPr>
            <p:ph idx="1"/>
          </p:nvPr>
        </p:nvSpPr>
        <p:spPr>
          <a:xfrm>
            <a:off x="568325" y="1962150"/>
            <a:ext cx="8194675" cy="4125116"/>
          </a:xfrm>
        </p:spPr>
        <p:txBody>
          <a:bodyPr>
            <a:normAutofit/>
          </a:bodyPr>
          <a:lstStyle/>
          <a:p>
            <a:pPr marL="461963" indent="-461963">
              <a:spcBef>
                <a:spcPts val="1800"/>
              </a:spcBef>
              <a:defRPr/>
            </a:pPr>
            <a:r>
              <a:rPr lang="pt-BR" sz="2800" dirty="0">
                <a:latin typeface="+mn-lt"/>
              </a:rPr>
              <a:t>Um acordo voluntário para participar de pesquisas. Não é apenas um formulário que é assinado, mas é um</a:t>
            </a:r>
            <a:r>
              <a:rPr lang="pt-BR" sz="2800" dirty="0"/>
              <a:t> </a:t>
            </a:r>
            <a:r>
              <a:rPr lang="pt-BR" sz="2800" b="1" dirty="0">
                <a:solidFill>
                  <a:schemeClr val="bg2">
                    <a:lumMod val="60000"/>
                    <a:lumOff val="40000"/>
                  </a:schemeClr>
                </a:solidFill>
              </a:rPr>
              <a:t>processo</a:t>
            </a:r>
            <a:r>
              <a:rPr lang="pt-BR" sz="2800" dirty="0"/>
              <a:t> </a:t>
            </a:r>
            <a:r>
              <a:rPr lang="pt-BR" sz="2800" dirty="0">
                <a:latin typeface="+mn-lt"/>
              </a:rPr>
              <a:t>em que o participante tem uma compreensão da pesquisa e seus riscos. </a:t>
            </a:r>
          </a:p>
        </p:txBody>
      </p:sp>
      <p:sp>
        <p:nvSpPr>
          <p:cNvPr id="4" name="TextBox 3">
            <a:extLst>
              <a:ext uri="{FF2B5EF4-FFF2-40B4-BE49-F238E27FC236}">
                <a16:creationId xmlns:a16="http://schemas.microsoft.com/office/drawing/2014/main" id="{52004D6C-8903-4849-9029-042B01AA73BE}"/>
              </a:ext>
            </a:extLst>
          </p:cNvPr>
          <p:cNvSpPr txBox="1"/>
          <p:nvPr/>
        </p:nvSpPr>
        <p:spPr>
          <a:xfrm>
            <a:off x="1219200" y="6087266"/>
            <a:ext cx="7710168" cy="646331"/>
          </a:xfrm>
          <a:prstGeom prst="rect">
            <a:avLst/>
          </a:prstGeom>
          <a:noFill/>
        </p:spPr>
        <p:txBody>
          <a:bodyPr wrap="square" rtlCol="0">
            <a:spAutoFit/>
          </a:bodyPr>
          <a:lstStyle/>
          <a:p>
            <a:pPr algn="r"/>
            <a:r>
              <a:rPr lang="pt-BR" b="1" i="1" dirty="0">
                <a:solidFill>
                  <a:schemeClr val="bg2">
                    <a:lumMod val="60000"/>
                    <a:lumOff val="40000"/>
                  </a:schemeClr>
                </a:solidFill>
              </a:rPr>
              <a:t>Escritório da USC para a proteção de participantes de pesquisa</a:t>
            </a:r>
          </a:p>
          <a:p>
            <a:pPr algn="r"/>
            <a:r>
              <a:rPr lang="pt-BR" b="1" i="1" dirty="0">
                <a:solidFill>
                  <a:schemeClr val="bg2">
                    <a:lumMod val="60000"/>
                    <a:lumOff val="40000"/>
                  </a:schemeClr>
                </a:solidFill>
              </a:rPr>
              <a:t>https://oprs.usc.edu/</a:t>
            </a:r>
          </a:p>
        </p:txBody>
      </p:sp>
    </p:spTree>
    <p:extLst>
      <p:ext uri="{BB962C8B-B14F-4D97-AF65-F5344CB8AC3E}">
        <p14:creationId xmlns:p14="http://schemas.microsoft.com/office/powerpoint/2010/main" val="26441054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a:extLst>
              <a:ext uri="{FF2B5EF4-FFF2-40B4-BE49-F238E27FC236}">
                <a16:creationId xmlns:a16="http://schemas.microsoft.com/office/drawing/2014/main" id="{2D5A6D5B-F711-4A39-B0D2-799387E5BA21}"/>
              </a:ext>
            </a:extLst>
          </p:cNvPr>
          <p:cNvSpPr>
            <a:spLocks noGrp="1" noChangeArrowheads="1"/>
          </p:cNvSpPr>
          <p:nvPr>
            <p:ph type="title"/>
          </p:nvPr>
        </p:nvSpPr>
        <p:spPr>
          <a:xfrm>
            <a:off x="568325" y="586068"/>
            <a:ext cx="7055380" cy="842682"/>
          </a:xfrm>
        </p:spPr>
        <p:txBody>
          <a:bodyPr/>
          <a:lstStyle/>
          <a:p>
            <a:pPr>
              <a:defRPr/>
            </a:pPr>
            <a:r>
              <a:rPr lang="pt-BR" b="1" dirty="0"/>
              <a:t>Consentimento livre e esclarecido </a:t>
            </a:r>
          </a:p>
        </p:txBody>
      </p:sp>
      <p:sp>
        <p:nvSpPr>
          <p:cNvPr id="18435" name="Rectangle 3">
            <a:extLst>
              <a:ext uri="{FF2B5EF4-FFF2-40B4-BE49-F238E27FC236}">
                <a16:creationId xmlns:a16="http://schemas.microsoft.com/office/drawing/2014/main" id="{9A9DE169-CF1D-443F-9064-8E6733938E79}"/>
              </a:ext>
            </a:extLst>
          </p:cNvPr>
          <p:cNvSpPr>
            <a:spLocks noGrp="1" noChangeArrowheads="1"/>
          </p:cNvSpPr>
          <p:nvPr>
            <p:ph idx="1"/>
          </p:nvPr>
        </p:nvSpPr>
        <p:spPr>
          <a:xfrm>
            <a:off x="568325" y="1962150"/>
            <a:ext cx="8194675" cy="4362450"/>
          </a:xfrm>
        </p:spPr>
        <p:txBody>
          <a:bodyPr>
            <a:normAutofit/>
          </a:bodyPr>
          <a:lstStyle/>
          <a:p>
            <a:pPr marL="461963" indent="-461963">
              <a:spcBef>
                <a:spcPts val="1800"/>
              </a:spcBef>
              <a:defRPr/>
            </a:pPr>
            <a:r>
              <a:rPr lang="pt-BR" sz="2800" b="1" i="1" dirty="0">
                <a:latin typeface="+mn-lt"/>
              </a:rPr>
              <a:t>Por que o consentimento livre e esclarecido deve ser obtido?</a:t>
            </a:r>
          </a:p>
          <a:p>
            <a:pPr marL="461963" indent="-461963">
              <a:spcBef>
                <a:spcPts val="1800"/>
              </a:spcBef>
              <a:defRPr/>
            </a:pPr>
            <a:endParaRPr lang="en-US" altLang="en-US" sz="2800" dirty="0">
              <a:latin typeface="+mn-lt"/>
            </a:endParaRPr>
          </a:p>
          <a:p>
            <a:pPr marL="1828800" indent="-1828800">
              <a:spcBef>
                <a:spcPts val="1800"/>
              </a:spcBef>
              <a:defRPr/>
            </a:pPr>
            <a:endParaRPr lang="en-US" altLang="en-US" sz="2800" i="1" dirty="0">
              <a:latin typeface="+mn-lt"/>
            </a:endParaRPr>
          </a:p>
        </p:txBody>
      </p:sp>
    </p:spTree>
    <p:extLst>
      <p:ext uri="{BB962C8B-B14F-4D97-AF65-F5344CB8AC3E}">
        <p14:creationId xmlns:p14="http://schemas.microsoft.com/office/powerpoint/2010/main" val="12276284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a:extLst>
              <a:ext uri="{FF2B5EF4-FFF2-40B4-BE49-F238E27FC236}">
                <a16:creationId xmlns:a16="http://schemas.microsoft.com/office/drawing/2014/main" id="{2D5A6D5B-F711-4A39-B0D2-799387E5BA21}"/>
              </a:ext>
            </a:extLst>
          </p:cNvPr>
          <p:cNvSpPr>
            <a:spLocks noGrp="1" noChangeArrowheads="1"/>
          </p:cNvSpPr>
          <p:nvPr>
            <p:ph type="title"/>
          </p:nvPr>
        </p:nvSpPr>
        <p:spPr>
          <a:xfrm>
            <a:off x="568325" y="586068"/>
            <a:ext cx="7055380" cy="842682"/>
          </a:xfrm>
        </p:spPr>
        <p:txBody>
          <a:bodyPr/>
          <a:lstStyle/>
          <a:p>
            <a:pPr>
              <a:defRPr/>
            </a:pPr>
            <a:r>
              <a:rPr lang="pt-BR" b="1" dirty="0"/>
              <a:t>Consentimento livre e esclarecido </a:t>
            </a:r>
          </a:p>
        </p:txBody>
      </p:sp>
      <p:sp>
        <p:nvSpPr>
          <p:cNvPr id="18435" name="Rectangle 3">
            <a:extLst>
              <a:ext uri="{FF2B5EF4-FFF2-40B4-BE49-F238E27FC236}">
                <a16:creationId xmlns:a16="http://schemas.microsoft.com/office/drawing/2014/main" id="{9A9DE169-CF1D-443F-9064-8E6733938E79}"/>
              </a:ext>
            </a:extLst>
          </p:cNvPr>
          <p:cNvSpPr>
            <a:spLocks noGrp="1" noChangeArrowheads="1"/>
          </p:cNvSpPr>
          <p:nvPr>
            <p:ph idx="1"/>
          </p:nvPr>
        </p:nvSpPr>
        <p:spPr>
          <a:xfrm>
            <a:off x="568325" y="1962150"/>
            <a:ext cx="8194675" cy="4362450"/>
          </a:xfrm>
        </p:spPr>
        <p:txBody>
          <a:bodyPr>
            <a:normAutofit/>
          </a:bodyPr>
          <a:lstStyle/>
          <a:p>
            <a:pPr marL="461963" indent="-461963">
              <a:spcBef>
                <a:spcPts val="1800"/>
              </a:spcBef>
              <a:defRPr/>
            </a:pPr>
            <a:r>
              <a:rPr lang="pt-BR" sz="2800" b="1" i="1" dirty="0"/>
              <a:t>Por que o consentimento livre e esclarecido deve ser obtido?</a:t>
            </a:r>
          </a:p>
          <a:p>
            <a:pPr marL="461963" indent="-461963">
              <a:spcBef>
                <a:spcPts val="1800"/>
              </a:spcBef>
              <a:defRPr/>
            </a:pPr>
            <a:r>
              <a:rPr lang="pt-BR" sz="2800" b="1" dirty="0">
                <a:solidFill>
                  <a:schemeClr val="bg2">
                    <a:lumMod val="60000"/>
                    <a:lumOff val="40000"/>
                  </a:schemeClr>
                </a:solidFill>
                <a:latin typeface="+mn-lt"/>
              </a:rPr>
              <a:t>O consentimento livre e esclarecido está enraizado no princípio ético do respeito às pessoas</a:t>
            </a:r>
          </a:p>
          <a:p>
            <a:pPr marL="862019" lvl="1" indent="-461963">
              <a:spcBef>
                <a:spcPts val="1800"/>
              </a:spcBef>
              <a:defRPr/>
            </a:pPr>
            <a:r>
              <a:rPr lang="pt-BR" sz="2600" dirty="0">
                <a:latin typeface="+mn-lt"/>
              </a:rPr>
              <a:t>Indivíduos como agentes autônomos</a:t>
            </a:r>
          </a:p>
          <a:p>
            <a:pPr marL="862019" lvl="1" indent="-461963">
              <a:spcBef>
                <a:spcPts val="1800"/>
              </a:spcBef>
              <a:defRPr/>
            </a:pPr>
            <a:r>
              <a:rPr lang="pt-BR" sz="2600" dirty="0">
                <a:latin typeface="+mn-lt"/>
              </a:rPr>
              <a:t>Indivíduos com autonomia reduzida têm direito a maior proteção</a:t>
            </a:r>
          </a:p>
          <a:p>
            <a:pPr marL="461963" indent="-461963">
              <a:spcBef>
                <a:spcPts val="1800"/>
              </a:spcBef>
              <a:defRPr/>
            </a:pPr>
            <a:endParaRPr lang="en-US" altLang="en-US" sz="2800" dirty="0">
              <a:latin typeface="+mn-lt"/>
            </a:endParaRPr>
          </a:p>
          <a:p>
            <a:pPr marL="1828800" indent="-1828800">
              <a:spcBef>
                <a:spcPts val="1800"/>
              </a:spcBef>
              <a:defRPr/>
            </a:pPr>
            <a:endParaRPr lang="en-US" altLang="en-US" sz="2800" i="1" dirty="0">
              <a:latin typeface="+mn-lt"/>
            </a:endParaRPr>
          </a:p>
        </p:txBody>
      </p:sp>
    </p:spTree>
    <p:extLst>
      <p:ext uri="{BB962C8B-B14F-4D97-AF65-F5344CB8AC3E}">
        <p14:creationId xmlns:p14="http://schemas.microsoft.com/office/powerpoint/2010/main" val="280970166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88587BA4B894246868EF24C76B50BBA" ma:contentTypeVersion="12" ma:contentTypeDescription="Create a new document." ma:contentTypeScope="" ma:versionID="6a2b72c07a2586c09ebc5b5dd4cb7024">
  <xsd:schema xmlns:xsd="http://www.w3.org/2001/XMLSchema" xmlns:xs="http://www.w3.org/2001/XMLSchema" xmlns:p="http://schemas.microsoft.com/office/2006/metadata/properties" xmlns:ns2="8fff0748-757e-44e1-b4d1-3ab4f47f7563" xmlns:ns3="b6792347-42ae-41a3-9f67-0148af01647a" targetNamespace="http://schemas.microsoft.com/office/2006/metadata/properties" ma:root="true" ma:fieldsID="03a838719e240a4df4f2aa201125b69b" ns2:_="" ns3:_="">
    <xsd:import namespace="8fff0748-757e-44e1-b4d1-3ab4f47f7563"/>
    <xsd:import namespace="b6792347-42ae-41a3-9f67-0148af01647a"/>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ff0748-757e-44e1-b4d1-3ab4f47f756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b6792347-42ae-41a3-9f67-0148af01647a"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MediaServiceLocation" ma:internalName="MediaServiceLocation"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8A41B37-4AD5-4E2E-8D98-C09AAAA5C5DD}"/>
</file>

<file path=customXml/itemProps2.xml><?xml version="1.0" encoding="utf-8"?>
<ds:datastoreItem xmlns:ds="http://schemas.openxmlformats.org/officeDocument/2006/customXml" ds:itemID="{F66C1165-DEB0-49B5-B04E-3C25F2AF2EDF}"/>
</file>

<file path=customXml/itemProps3.xml><?xml version="1.0" encoding="utf-8"?>
<ds:datastoreItem xmlns:ds="http://schemas.openxmlformats.org/officeDocument/2006/customXml" ds:itemID="{A6844128-3573-41DB-851C-0071B599058E}"/>
</file>

<file path=docProps/app.xml><?xml version="1.0" encoding="utf-8"?>
<Properties xmlns="http://schemas.openxmlformats.org/officeDocument/2006/extended-properties" xmlns:vt="http://schemas.openxmlformats.org/officeDocument/2006/docPropsVTypes">
  <TotalTime>0</TotalTime>
  <Words>2529</Words>
  <Application>Microsoft Office PowerPoint</Application>
  <PresentationFormat>On-screen Show (4:3)</PresentationFormat>
  <Paragraphs>226</Paragraphs>
  <Slides>60</Slides>
  <Notes>59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60</vt:i4>
      </vt:variant>
    </vt:vector>
  </HeadingPairs>
  <TitlesOfParts>
    <vt:vector size="65" baseType="lpstr">
      <vt:lpstr>Arial</vt:lpstr>
      <vt:lpstr>Century Gothic</vt:lpstr>
      <vt:lpstr>Times New Roman</vt:lpstr>
      <vt:lpstr>Wingdings 3</vt:lpstr>
      <vt:lpstr>Ion</vt:lpstr>
      <vt:lpstr>Assentimento e consentimento livre e esclarecido</vt:lpstr>
      <vt:lpstr>Visão geral da sessão</vt:lpstr>
      <vt:lpstr>Recursos</vt:lpstr>
      <vt:lpstr>PowerPoint Presentation</vt:lpstr>
      <vt:lpstr>Terminologia</vt:lpstr>
      <vt:lpstr>Consentimento livre e esclarecido </vt:lpstr>
      <vt:lpstr>Consentimento livre e esclarecido </vt:lpstr>
      <vt:lpstr>Consentimento livre e esclarecido </vt:lpstr>
      <vt:lpstr>Consentimento livre e esclarecido </vt:lpstr>
      <vt:lpstr>Requisitos gerais para do consentimento livre e esclarecido (1)</vt:lpstr>
      <vt:lpstr>Requisitos gerais para do consentimento livre e esclarecido (2)</vt:lpstr>
      <vt:lpstr>Requisitos gerais para do consentimento livre e esclarecido (3)</vt:lpstr>
      <vt:lpstr>Requisitos gerais para do consentimento livre e esclarecido (4)</vt:lpstr>
      <vt:lpstr>Consentimento livre e esclarecido </vt:lpstr>
      <vt:lpstr>Elementos requeridos do consentimento livre e esclarecido </vt:lpstr>
      <vt:lpstr>Elementos básicos do consentimento livre e esclarecido (1)</vt:lpstr>
      <vt:lpstr>Elementos básicos do consentimento livre e esclarecido (2)</vt:lpstr>
      <vt:lpstr>Elementos básicos do consentimento livre e esclarecido (3)</vt:lpstr>
      <vt:lpstr>Elementos básicos do consentimento livre e esclarecido (4)</vt:lpstr>
      <vt:lpstr>Elementos básicos do consentimento livre e esclarecido (5)</vt:lpstr>
      <vt:lpstr>Elementos básicos do consentimento livre e esclarecido (6)</vt:lpstr>
      <vt:lpstr>Elementos básicos do consentimento livre e esclarecido (7)</vt:lpstr>
      <vt:lpstr>Elementos básicos do consentimento livre e esclarecido (8)</vt:lpstr>
      <vt:lpstr>Elementos básicos do consentimento livre e esclarecido (9)</vt:lpstr>
      <vt:lpstr>Elementos adicionais do consentimento livre e esclarecido (1)</vt:lpstr>
      <vt:lpstr>Elementos adicionais do consentimento livre e esclarecido (2)</vt:lpstr>
      <vt:lpstr>Elementos adicionais do consentimento livre e esclarecido (3)</vt:lpstr>
      <vt:lpstr>Elementos adicionais do consentimento livre e esclarecido (4)</vt:lpstr>
      <vt:lpstr>Elementos adicionais do consentimento livre e esclarecido (5)</vt:lpstr>
      <vt:lpstr>Elementos adicionais do consentimento livre e esclarecido (6)</vt:lpstr>
      <vt:lpstr>Elementos adicionais do consentimento livre e esclarecido (7)</vt:lpstr>
      <vt:lpstr>Elementos adicionais do consentimento livre e esclarecido (8)</vt:lpstr>
      <vt:lpstr>Elementos adicionais do consentimento livre e esclarecido (9)</vt:lpstr>
      <vt:lpstr>Apresentação de informações</vt:lpstr>
      <vt:lpstr>Apresentação de informações</vt:lpstr>
      <vt:lpstr>Terminologia</vt:lpstr>
      <vt:lpstr>Assentimento</vt:lpstr>
      <vt:lpstr>Assentimento</vt:lpstr>
      <vt:lpstr>Assentimento de crianças</vt:lpstr>
      <vt:lpstr>Assentimento de crianças</vt:lpstr>
      <vt:lpstr>Assentimento de crianças</vt:lpstr>
      <vt:lpstr>Aplicação nos estudos IMPAACT</vt:lpstr>
      <vt:lpstr>Aplicação nos estudos IMPAACT</vt:lpstr>
      <vt:lpstr>Aplicação nos estudos IMPAACT</vt:lpstr>
      <vt:lpstr>Aplicação nos estudos IMPAACT</vt:lpstr>
      <vt:lpstr>Aplicação nos estudos IMPAACT</vt:lpstr>
      <vt:lpstr>Aplicação nos estudos IMPAACT</vt:lpstr>
      <vt:lpstr>Aplicação nos estudos IMPAACT</vt:lpstr>
      <vt:lpstr>PowerPoint Presentation</vt:lpstr>
      <vt:lpstr>Vamos trabalhar juntos… </vt:lpstr>
      <vt:lpstr>Vamos trabalhar juntos… </vt:lpstr>
      <vt:lpstr>IMPAACT 2019</vt:lpstr>
      <vt:lpstr>Os regulamentos exigem formulários de consentimento livre e esclarecido para incluir uma explicação dos objetivos da pesquisa </vt:lpstr>
      <vt:lpstr>PowerPoint Presentation</vt:lpstr>
      <vt:lpstr>IMPAACT 2019</vt:lpstr>
      <vt:lpstr>Os regulamentos exigem formulários de consentimento livre e esclarecido para incluir uma descrição dos procedimentos a serem seguidos</vt:lpstr>
      <vt:lpstr>PowerPoint Presentation</vt:lpstr>
      <vt:lpstr>Quais são suas perguntas?</vt:lpstr>
      <vt:lpstr>Recursos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2019-06-02T22:02:58Z</dcterms:created>
  <dcterms:modified xsi:type="dcterms:W3CDTF">2019-06-03T01:15:44Z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0x010100D88587BA4B894246868EF24C76B50BBA</vt:lpwstr>
  </property>
</Properties>
</file>