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5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28.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1" r:id="rId1"/>
  </p:sldMasterIdLst>
  <p:notesMasterIdLst>
    <p:notesMasterId r:id="rId62"/>
  </p:notesMasterIdLst>
  <p:handoutMasterIdLst>
    <p:handoutMasterId r:id="rId63"/>
  </p:handoutMasterIdLst>
  <p:sldIdLst>
    <p:sldId id="493" r:id="rId2"/>
    <p:sldId id="535" r:id="rId3"/>
    <p:sldId id="491" r:id="rId4"/>
    <p:sldId id="492" r:id="rId5"/>
    <p:sldId id="395" r:id="rId6"/>
    <p:sldId id="502" r:id="rId7"/>
    <p:sldId id="534" r:id="rId8"/>
    <p:sldId id="504" r:id="rId9"/>
    <p:sldId id="505" r:id="rId10"/>
    <p:sldId id="495" r:id="rId11"/>
    <p:sldId id="498" r:id="rId12"/>
    <p:sldId id="499" r:id="rId13"/>
    <p:sldId id="500" r:id="rId14"/>
    <p:sldId id="503" r:id="rId15"/>
    <p:sldId id="513" r:id="rId16"/>
    <p:sldId id="55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3" r:id="rId36"/>
    <p:sldId id="508" r:id="rId37"/>
    <p:sldId id="501" r:id="rId38"/>
    <p:sldId id="506" r:id="rId39"/>
    <p:sldId id="510" r:id="rId40"/>
    <p:sldId id="512" r:id="rId41"/>
    <p:sldId id="511" r:id="rId42"/>
    <p:sldId id="536" r:id="rId43"/>
    <p:sldId id="555" r:id="rId44"/>
    <p:sldId id="537" r:id="rId45"/>
    <p:sldId id="538" r:id="rId46"/>
    <p:sldId id="541" r:id="rId47"/>
    <p:sldId id="540" r:id="rId48"/>
    <p:sldId id="543" r:id="rId49"/>
    <p:sldId id="546" r:id="rId50"/>
    <p:sldId id="542" r:id="rId51"/>
    <p:sldId id="547" r:id="rId52"/>
    <p:sldId id="544" r:id="rId53"/>
    <p:sldId id="548" r:id="rId54"/>
    <p:sldId id="549" r:id="rId55"/>
    <p:sldId id="550" r:id="rId56"/>
    <p:sldId id="552" r:id="rId57"/>
    <p:sldId id="551" r:id="rId58"/>
    <p:sldId id="556" r:id="rId59"/>
    <p:sldId id="554" r:id="rId60"/>
    <p:sldId id="557" r:id="rId6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7A5"/>
    <a:srgbClr val="FFFFFF"/>
    <a:srgbClr val="00279F"/>
    <a:srgbClr val="8901F3"/>
    <a:srgbClr val="790015"/>
    <a:srgbClr val="FAFD00"/>
    <a:srgbClr val="FE9B03"/>
    <a:srgbClr val="081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3416" autoAdjust="0"/>
  </p:normalViewPr>
  <p:slideViewPr>
    <p:cSldViewPr>
      <p:cViewPr>
        <p:scale>
          <a:sx n="68" d="100"/>
          <a:sy n="68" d="100"/>
        </p:scale>
        <p:origin x="-440" y="-528"/>
      </p:cViewPr>
      <p:guideLst>
        <p:guide orient="horz" pos="2160"/>
        <p:guide pos="2880"/>
      </p:guideLst>
    </p:cSldViewPr>
  </p:slideViewPr>
  <p:outlineViewPr>
    <p:cViewPr>
      <p:scale>
        <a:sx n="33" d="100"/>
        <a:sy n="33" d="100"/>
      </p:scale>
      <p:origin x="0" y="-10974"/>
    </p:cViewPr>
  </p:outlineViewPr>
  <p:notesTextViewPr>
    <p:cViewPr>
      <p:scale>
        <a:sx n="100" d="100"/>
        <a:sy n="100" d="100"/>
      </p:scale>
      <p:origin x="0" y="0"/>
    </p:cViewPr>
  </p:notesTextViewPr>
  <p:sorterViewPr>
    <p:cViewPr>
      <p:scale>
        <a:sx n="66" d="100"/>
        <a:sy n="66" d="100"/>
      </p:scale>
      <p:origin x="0" y="8958"/>
    </p:cViewPr>
  </p:sorterViewPr>
  <p:notesViewPr>
    <p:cSldViewPr>
      <p:cViewPr varScale="1">
        <p:scale>
          <a:sx n="88" d="100"/>
          <a:sy n="88" d="100"/>
        </p:scale>
        <p:origin x="-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handoutMaster" Target="handoutMasters/handoutMaster1.xml"/><Relationship Id="rId68" Type="http://schemas.openxmlformats.org/officeDocument/2006/relationships/tableStyles" Target="tableStyles.xml"/><Relationship Id="rId42" Type="http://schemas.openxmlformats.org/officeDocument/2006/relationships/slide" Target="slides/slide41.xml"/><Relationship Id="rId47" Type="http://schemas.openxmlformats.org/officeDocument/2006/relationships/slide" Target="slides/slide46.xml"/><Relationship Id="rId21" Type="http://schemas.openxmlformats.org/officeDocument/2006/relationships/slide" Target="slides/slide20.xml"/><Relationship Id="rId7" Type="http://schemas.openxmlformats.org/officeDocument/2006/relationships/slide" Target="slides/slide6.xml"/><Relationship Id="rId71" Type="http://schemas.openxmlformats.org/officeDocument/2006/relationships/customXml" Target="../customXml/item3.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66" Type="http://schemas.openxmlformats.org/officeDocument/2006/relationships/viewProps" Target="viewProps.xml"/><Relationship Id="rId53" Type="http://schemas.openxmlformats.org/officeDocument/2006/relationships/slide" Target="slides/slide52.xml"/><Relationship Id="rId58" Type="http://schemas.openxmlformats.org/officeDocument/2006/relationships/slide" Target="slides/slide57.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printerSettings" Target="printerSettings/printerSettings1.bin"/><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69" Type="http://schemas.openxmlformats.org/officeDocument/2006/relationships/customXml" Target="../customXml/item1.xml"/><Relationship Id="rId51" Type="http://schemas.openxmlformats.org/officeDocument/2006/relationships/slide" Target="slides/slide50.xml"/><Relationship Id="rId8" Type="http://schemas.openxmlformats.org/officeDocument/2006/relationships/slide" Target="slides/slide7.xml"/><Relationship Id="rId3" Type="http://schemas.openxmlformats.org/officeDocument/2006/relationships/slide" Target="slides/slide2.xml"/><Relationship Id="rId17" Type="http://schemas.openxmlformats.org/officeDocument/2006/relationships/slide" Target="slides/slide16.xml"/><Relationship Id="rId67" Type="http://schemas.openxmlformats.org/officeDocument/2006/relationships/theme" Target="theme/theme1.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slide" Target="slides/slide53.xml"/><Relationship Id="rId41" Type="http://schemas.openxmlformats.org/officeDocument/2006/relationships/slide" Target="slides/slide40.xml"/><Relationship Id="rId20" Type="http://schemas.openxmlformats.org/officeDocument/2006/relationships/slide" Target="slides/slide19.xml"/><Relationship Id="rId62" Type="http://schemas.openxmlformats.org/officeDocument/2006/relationships/notesMaster" Target="notesMasters/notesMaster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65" Type="http://schemas.openxmlformats.org/officeDocument/2006/relationships/presProps" Target="presProps.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60" Type="http://schemas.openxmlformats.org/officeDocument/2006/relationships/slide" Target="slides/slide59.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55" Type="http://schemas.openxmlformats.org/officeDocument/2006/relationships/slide" Target="slides/slide54.xml"/><Relationship Id="rId3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63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9DACB618-5422-4457-8792-0291D8ED5A7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a:extLst>
              <a:ext uri="{FF2B5EF4-FFF2-40B4-BE49-F238E27FC236}">
                <a16:creationId xmlns="" xmlns:a16="http://schemas.microsoft.com/office/drawing/2014/main" id="{109998B9-7692-4751-B4A5-E78C3F66BD2E}"/>
              </a:ext>
            </a:extLst>
          </p:cNvPr>
          <p:cNvSpPr>
            <a:spLocks noGrp="1" noRot="1" noChangeAspect="1" noChangeArrowheads="1" noTextEdit="1"/>
          </p:cNvSpPr>
          <p:nvPr>
            <p:ph type="sldImg" idx="2"/>
          </p:nvPr>
        </p:nvSpPr>
        <p:spPr bwMode="auto">
          <a:xfrm>
            <a:off x="1146175" y="687388"/>
            <a:ext cx="4567238"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490190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4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001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13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744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65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22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58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68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23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65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32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258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26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74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69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94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20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3987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963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25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507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7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También mencione políticas, procedimientos, plantillas y otros recursos de la Junta de Revisión Institucional/Comité de Ética (IRB/EC) institucionales y locales.</a:t>
            </a:r>
          </a:p>
        </p:txBody>
      </p:sp>
    </p:spTree>
    <p:extLst>
      <p:ext uri="{BB962C8B-B14F-4D97-AF65-F5344CB8AC3E}">
        <p14:creationId xmlns:p14="http://schemas.microsoft.com/office/powerpoint/2010/main" val="3904927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247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684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760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795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Tree>
    <p:extLst>
      <p:ext uri="{BB962C8B-B14F-4D97-AF65-F5344CB8AC3E}">
        <p14:creationId xmlns:p14="http://schemas.microsoft.com/office/powerpoint/2010/main" val="958418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279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300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noProof="0" dirty="0" smtClean="0">
                <a:solidFill>
                  <a:schemeClr val="tx1"/>
                </a:solidFill>
                <a:effectLst/>
                <a:latin typeface="Times New Roman" charset="0"/>
              </a:rPr>
              <a:t>(b) </a:t>
            </a:r>
            <a:r>
              <a:rPr lang="es-ES" sz="1200" b="0" i="1" kern="1200" noProof="0" dirty="0" smtClean="0">
                <a:solidFill>
                  <a:schemeClr val="tx1"/>
                </a:solidFill>
                <a:effectLst/>
                <a:latin typeface="Times New Roman" charset="0"/>
              </a:rPr>
              <a:t>Asentimiento</a:t>
            </a:r>
            <a:r>
              <a:rPr lang="es-ES" sz="1200" b="0" i="0" kern="1200" noProof="0" dirty="0" smtClean="0">
                <a:solidFill>
                  <a:schemeClr val="tx1"/>
                </a:solidFill>
                <a:effectLst/>
                <a:latin typeface="Times New Roman" charset="0"/>
              </a:rPr>
              <a:t> significa el acuerdo afirmativo del niño para participar en la investigación. Si no hay un acuerdo afirmativo, la mera ausencia de objeción no debería interpretarse como asentimiento.</a:t>
            </a:r>
          </a:p>
          <a:p>
            <a:r>
              <a:rPr lang="es-ES" sz="1200" b="0" i="0" kern="1200" noProof="0" dirty="0" smtClean="0">
                <a:solidFill>
                  <a:schemeClr val="tx1"/>
                </a:solidFill>
                <a:effectLst/>
                <a:latin typeface="Times New Roman" charset="0"/>
              </a:rPr>
              <a:t>(c) </a:t>
            </a:r>
            <a:r>
              <a:rPr lang="es-ES" sz="1200" b="0" i="1" kern="1200" noProof="0" dirty="0" smtClean="0">
                <a:solidFill>
                  <a:schemeClr val="tx1"/>
                </a:solidFill>
                <a:effectLst/>
                <a:latin typeface="Times New Roman" charset="0"/>
              </a:rPr>
              <a:t>Permiso</a:t>
            </a:r>
            <a:r>
              <a:rPr lang="es-ES" sz="1200" b="0" i="0" kern="1200" noProof="0" dirty="0" smtClean="0">
                <a:solidFill>
                  <a:schemeClr val="tx1"/>
                </a:solidFill>
                <a:effectLst/>
                <a:latin typeface="Times New Roman" charset="0"/>
              </a:rPr>
              <a:t> significa el acuerdo del/de los padre/s o tutor para que su hijo/a o el menor bajo tutela participe en la investigación.</a:t>
            </a:r>
          </a:p>
          <a:p>
            <a:r>
              <a:rPr lang="es-ES" sz="1200" b="0" i="0" kern="1200" noProof="0" dirty="0" smtClean="0">
                <a:solidFill>
                  <a:schemeClr val="tx1"/>
                </a:solidFill>
                <a:effectLst/>
                <a:latin typeface="Times New Roman" charset="0"/>
              </a:rPr>
              <a:t>(d) </a:t>
            </a:r>
            <a:r>
              <a:rPr lang="es-ES" sz="1200" b="0" i="1" kern="1200" noProof="0" dirty="0" smtClean="0">
                <a:solidFill>
                  <a:schemeClr val="tx1"/>
                </a:solidFill>
                <a:effectLst/>
                <a:latin typeface="Times New Roman" charset="0"/>
              </a:rPr>
              <a:t>Padre</a:t>
            </a:r>
            <a:r>
              <a:rPr lang="es-ES" sz="1200" b="0" i="0" kern="1200" noProof="0" dirty="0" smtClean="0">
                <a:solidFill>
                  <a:schemeClr val="tx1"/>
                </a:solidFill>
                <a:effectLst/>
                <a:latin typeface="Times New Roman" charset="0"/>
              </a:rPr>
              <a:t> significa el padre biológico o adoptivo de un niño.</a:t>
            </a:r>
          </a:p>
          <a:p>
            <a:r>
              <a:rPr lang="es-ES" sz="1200" b="0" i="0" kern="1200" noProof="0" dirty="0" smtClean="0">
                <a:solidFill>
                  <a:schemeClr val="tx1"/>
                </a:solidFill>
                <a:effectLst/>
                <a:latin typeface="Times New Roman" charset="0"/>
              </a:rPr>
              <a:t>(e) </a:t>
            </a:r>
            <a:r>
              <a:rPr lang="es-ES" sz="1200" b="0" i="1" kern="1200" noProof="0" dirty="0" smtClean="0">
                <a:solidFill>
                  <a:schemeClr val="tx1"/>
                </a:solidFill>
                <a:effectLst/>
                <a:latin typeface="Times New Roman" charset="0"/>
              </a:rPr>
              <a:t>Tutor</a:t>
            </a:r>
            <a:r>
              <a:rPr lang="es-ES" sz="1200" b="0" i="0" kern="1200" noProof="0" dirty="0" smtClean="0">
                <a:solidFill>
                  <a:schemeClr val="tx1"/>
                </a:solidFill>
                <a:effectLst/>
                <a:latin typeface="Times New Roman" charset="0"/>
              </a:rPr>
              <a:t> significa una persona que está autorizada, de conformidad con la ley local o estatal aplicable, para prestar consentimiento en nombre del niño para recibir atención médica general.</a:t>
            </a:r>
          </a:p>
          <a:p>
            <a:endParaRPr lang="es-ES" noProof="0" dirty="0"/>
          </a:p>
        </p:txBody>
      </p:sp>
    </p:spTree>
    <p:extLst>
      <p:ext uri="{BB962C8B-B14F-4D97-AF65-F5344CB8AC3E}">
        <p14:creationId xmlns:p14="http://schemas.microsoft.com/office/powerpoint/2010/main" val="2292599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0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258766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148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noProof="0" dirty="0" smtClean="0">
                <a:solidFill>
                  <a:schemeClr val="tx1"/>
                </a:solidFill>
                <a:effectLst/>
                <a:latin typeface="Times New Roman" charset="0"/>
              </a:rPr>
              <a:t>Generalmente, la menor edad para dar el asentimiento es 7 años; la IRB decide. </a:t>
            </a:r>
          </a:p>
          <a:p>
            <a:r>
              <a:rPr lang="es-ES" sz="1200" b="0" i="0" kern="1200" noProof="0" dirty="0" smtClean="0">
                <a:solidFill>
                  <a:schemeClr val="tx1"/>
                </a:solidFill>
                <a:effectLst/>
                <a:latin typeface="Times New Roman" charset="0"/>
              </a:rPr>
              <a:t>También se deben considerar cuestiones de divulgación; por ejemplo, ¿el niño conoce su estado de VIH?</a:t>
            </a:r>
            <a:endParaRPr lang="es-ES" sz="1200" b="0" i="0" kern="1200" noProof="0" dirty="0">
              <a:solidFill>
                <a:schemeClr val="tx1"/>
              </a:solidFill>
              <a:effectLst/>
              <a:latin typeface="Times New Roman" charset="0"/>
            </a:endParaRPr>
          </a:p>
        </p:txBody>
      </p:sp>
    </p:spTree>
    <p:extLst>
      <p:ext uri="{BB962C8B-B14F-4D97-AF65-F5344CB8AC3E}">
        <p14:creationId xmlns:p14="http://schemas.microsoft.com/office/powerpoint/2010/main" val="3986701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Los formularios de asentimiento deben emplear terminología simple escrita con un nivel de lectura adecuado – a menudo para el participante más joven en el rango de edades del estudio – o se pueden desarrollar distintos formularios para los diferentes grupos etarios.</a:t>
            </a:r>
            <a:endParaRPr lang="es-ES" sz="1200" b="0" i="0" kern="1200" noProof="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3315304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719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6199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966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535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203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600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065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19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671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122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588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81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860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7937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941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788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25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6484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67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437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28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noProof="0" dirty="0" smtClean="0">
                <a:solidFill>
                  <a:schemeClr val="tx1"/>
                </a:solidFill>
                <a:effectLst/>
                <a:latin typeface="Times New Roman" charset="0"/>
              </a:rPr>
              <a:t>A veces los trabajadores de salud se refieren al formulario de consentimiento como un “consentimiento informado”. Esto no es totalmente exacto. El consentimiento informado es el proceso y las acciones que ocurren cuando una persona conoce los detalles y considera participar en la investigación antes de prestar su conformidad. Las firmas que constan en el formulario se consideran una prueba de que este proceso ocurrió, pero el formulario de consentimiento informado no puede reemplazar un proceso adecuado. </a:t>
            </a:r>
          </a:p>
          <a:p>
            <a:endParaRPr lang="es-ES" noProof="0" dirty="0"/>
          </a:p>
        </p:txBody>
      </p:sp>
    </p:spTree>
    <p:extLst>
      <p:ext uri="{BB962C8B-B14F-4D97-AF65-F5344CB8AC3E}">
        <p14:creationId xmlns:p14="http://schemas.microsoft.com/office/powerpoint/2010/main" val="327779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31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44263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49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37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54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9456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27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6/5/19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6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6/5/19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28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58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63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B9A02F-357D-AF42-B110-A7740AFDCA1B}"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36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53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88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6/5/19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16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8C0351-EB03-5444-BA93-B7E778374E24}" type="datetimeFigureOut">
              <a:rPr lang="en-US" smtClean="0"/>
              <a:t>6/5/19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00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EADB90-FF7E-5041-AB9F-1BC0957AB829}" type="datetimeFigureOut">
              <a:rPr lang="en-US" smtClean="0"/>
              <a:t>6/5/19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6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1EB8CB6-48D8-4E47-B0D3-B56230F429D0}" type="datetimeFigureOut">
              <a:rPr lang="en-US" smtClean="0"/>
              <a:t>6/5/19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08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0209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9FFFB4-400D-1240-AB24-6F86C96D4DFB}" type="datetimeFigureOut">
              <a:rPr lang="en-US" smtClean="0"/>
              <a:t>6/5/19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01945"/>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7348E10-1366-4918-8C23-D1EC70EC4C44}"/>
              </a:ext>
            </a:extLst>
          </p:cNvPr>
          <p:cNvSpPr>
            <a:spLocks noGrp="1"/>
          </p:cNvSpPr>
          <p:nvPr>
            <p:ph type="ctrTitle"/>
          </p:nvPr>
        </p:nvSpPr>
        <p:spPr/>
        <p:txBody>
          <a:bodyPr/>
          <a:lstStyle/>
          <a:p>
            <a:r>
              <a:rPr lang="es-ES" sz="6400" dirty="0" smtClean="0"/>
              <a:t>Consentimiento informado y asentimiento</a:t>
            </a:r>
          </a:p>
        </p:txBody>
      </p:sp>
      <p:sp>
        <p:nvSpPr>
          <p:cNvPr id="3" name="Subtit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2ED9614-FA25-4462-962B-AD6C5963190A}"/>
              </a:ext>
            </a:extLst>
          </p:cNvPr>
          <p:cNvSpPr>
            <a:spLocks noGrp="1"/>
          </p:cNvSpPr>
          <p:nvPr>
            <p:ph type="subTitle" idx="1"/>
          </p:nvPr>
        </p:nvSpPr>
        <p:spPr/>
        <p:txBody>
          <a:bodyPr>
            <a:normAutofit fontScale="92500"/>
          </a:bodyPr>
          <a:lstStyle/>
          <a:p>
            <a:r>
              <a:rPr lang="es-ES" dirty="0" smtClean="0"/>
              <a:t>Sesión del ICAB en la Reunión Anual de IMPAACT </a:t>
            </a:r>
          </a:p>
          <a:p>
            <a:r>
              <a:rPr lang="es-ES" dirty="0" smtClean="0"/>
              <a:t>10 de junio de 2019</a:t>
            </a:r>
          </a:p>
        </p:txBody>
      </p:sp>
    </p:spTree>
    <p:extLst>
      <p:ext uri="{BB962C8B-B14F-4D97-AF65-F5344CB8AC3E}">
        <p14:creationId xmlns:p14="http://schemas.microsoft.com/office/powerpoint/2010/main" val="59397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Requisitos generales del consentimiento informado </a:t>
            </a:r>
            <a:r>
              <a:rPr lang="es-ES" sz="3600" b="1" dirty="0" smtClean="0">
                <a:solidFill>
                  <a:schemeClr val="bg2">
                    <a:lumMod val="60000"/>
                    <a:lumOff val="40000"/>
                  </a:schemeClr>
                </a:solidFill>
              </a:rPr>
              <a:t>(1)</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Antes de que un ser humano participe en una investigación cubierta por esta política, un investigador </a:t>
            </a:r>
            <a:r>
              <a:rPr lang="es-ES" altLang="en-US" sz="2800" b="1" dirty="0" smtClean="0">
                <a:solidFill>
                  <a:schemeClr val="bg2">
                    <a:lumMod val="60000"/>
                    <a:lumOff val="40000"/>
                  </a:schemeClr>
                </a:solidFill>
                <a:latin typeface="+mn-lt"/>
              </a:rPr>
              <a:t>deberá obtener </a:t>
            </a:r>
            <a:r>
              <a:rPr lang="es-ES" altLang="en-US" sz="2800" dirty="0" smtClean="0">
                <a:latin typeface="+mn-lt"/>
              </a:rPr>
              <a:t>el consentimiento informado legalmente vigente del </a:t>
            </a:r>
            <a:r>
              <a:rPr lang="es-ES" altLang="en-US" sz="2800" dirty="0" smtClean="0"/>
              <a:t>participante</a:t>
            </a:r>
            <a:r>
              <a:rPr lang="es-ES" altLang="en-US" sz="2800" dirty="0" smtClean="0">
                <a:latin typeface="+mn-lt"/>
              </a:rPr>
              <a:t> o del representante legalmente autorizado del </a:t>
            </a:r>
            <a:r>
              <a:rPr lang="es-ES" altLang="en-US" sz="2800" dirty="0" smtClean="0"/>
              <a:t>participante</a:t>
            </a:r>
            <a:r>
              <a:rPr lang="es-ES" altLang="en-US" sz="2800" dirty="0" smtClean="0">
                <a:latin typeface="+mn-lt"/>
              </a:rPr>
              <a:t>.</a:t>
            </a:r>
          </a:p>
          <a:p>
            <a:pPr marL="1828800" indent="-1828800">
              <a:spcBef>
                <a:spcPts val="1200"/>
              </a:spcBef>
              <a:defRPr/>
            </a:pP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4670806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Requisitos generales del consentimiento informado </a:t>
            </a:r>
            <a:r>
              <a:rPr lang="es-ES" sz="3600" b="1" dirty="0" smtClean="0">
                <a:solidFill>
                  <a:schemeClr val="bg2">
                    <a:lumMod val="60000"/>
                    <a:lumOff val="40000"/>
                  </a:schemeClr>
                </a:solidFill>
              </a:rPr>
              <a:t>(2)</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El investigador obtendrá el consentimiento informado solo en las circunstancias que le ofrezcan al posible </a:t>
            </a:r>
            <a:r>
              <a:rPr lang="es-ES" altLang="en-US" sz="2800" dirty="0" smtClean="0"/>
              <a:t>participante</a:t>
            </a:r>
            <a:r>
              <a:rPr lang="es-ES" altLang="en-US" sz="2800" dirty="0" smtClean="0">
                <a:latin typeface="+mn-lt"/>
              </a:rPr>
              <a:t> o al representante legalmente autorizado suficiente </a:t>
            </a:r>
            <a:r>
              <a:rPr lang="es-ES" altLang="en-US" sz="2800" b="1" dirty="0" smtClean="0">
                <a:solidFill>
                  <a:schemeClr val="bg2">
                    <a:lumMod val="60000"/>
                    <a:lumOff val="40000"/>
                  </a:schemeClr>
                </a:solidFill>
                <a:latin typeface="+mn-lt"/>
              </a:rPr>
              <a:t>oportunidad para discutir y considerar </a:t>
            </a:r>
            <a:r>
              <a:rPr lang="es-ES" altLang="en-US" sz="2800" dirty="0" smtClean="0">
                <a:latin typeface="+mn-lt"/>
              </a:rPr>
              <a:t>si desea o no desea participar, y que minimicen la posibilidad de coacción o influencia indebida.</a:t>
            </a:r>
            <a:endParaRPr lang="es-ES" altLang="en-US" sz="2800"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30F87DF-433F-46DA-90B9-D9F568B6F12F}"/>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03352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Requisitos generales del consentimiento informado </a:t>
            </a:r>
            <a:r>
              <a:rPr lang="es-ES" sz="3600" b="1" dirty="0" smtClean="0">
                <a:solidFill>
                  <a:schemeClr val="bg2">
                    <a:lumMod val="60000"/>
                    <a:lumOff val="40000"/>
                  </a:schemeClr>
                </a:solidFill>
              </a:rPr>
              <a:t>(3)</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r>
              <a:rPr lang="es-ES" sz="2800" dirty="0" smtClean="0"/>
              <a:t>La información que se proporciona al </a:t>
            </a:r>
            <a:r>
              <a:rPr lang="es-ES" altLang="en-US" sz="2800" dirty="0" smtClean="0"/>
              <a:t>participante</a:t>
            </a:r>
            <a:r>
              <a:rPr lang="es-ES" sz="2800" dirty="0" smtClean="0"/>
              <a:t> o al representante legalmente autorizado deberá estar en un </a:t>
            </a:r>
            <a:r>
              <a:rPr lang="es-ES" sz="2800" b="1" dirty="0" smtClean="0">
                <a:solidFill>
                  <a:schemeClr val="bg2">
                    <a:lumMod val="60000"/>
                    <a:lumOff val="40000"/>
                  </a:schemeClr>
                </a:solidFill>
              </a:rPr>
              <a:t>lenguaje comprensible </a:t>
            </a:r>
            <a:r>
              <a:rPr lang="es-ES" sz="2800" dirty="0" smtClean="0"/>
              <a:t>para el </a:t>
            </a:r>
            <a:r>
              <a:rPr lang="es-ES" altLang="en-US" sz="2800" dirty="0" smtClean="0"/>
              <a:t>participante</a:t>
            </a:r>
            <a:r>
              <a:rPr lang="es-ES" sz="2800" dirty="0" smtClean="0"/>
              <a:t> o el representante legalmente autorizado.</a:t>
            </a:r>
            <a:endParaRPr lang="es-ES" sz="2800" dirty="0"/>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54DAD0-7888-4D01-85AA-E958F31F4F1A}"/>
              </a:ext>
            </a:extLst>
          </p:cNvPr>
          <p:cNvSpPr txBox="1"/>
          <p:nvPr/>
        </p:nvSpPr>
        <p:spPr>
          <a:xfrm>
            <a:off x="685800" y="2032782"/>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45936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Requisitos generales del consentimiento informado </a:t>
            </a:r>
            <a:r>
              <a:rPr lang="es-ES" sz="3600" b="1" dirty="0" smtClean="0">
                <a:solidFill>
                  <a:schemeClr val="bg2">
                    <a:lumMod val="60000"/>
                    <a:lumOff val="40000"/>
                  </a:schemeClr>
                </a:solidFill>
              </a:rPr>
              <a:t>(4)</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r>
              <a:rPr lang="es-ES" sz="2800" dirty="0" smtClean="0"/>
              <a:t>El posible </a:t>
            </a:r>
            <a:r>
              <a:rPr lang="es-ES" altLang="en-US" sz="2800" dirty="0" smtClean="0"/>
              <a:t>participante</a:t>
            </a:r>
            <a:r>
              <a:rPr lang="es-ES" sz="2800" dirty="0" smtClean="0"/>
              <a:t> o el representante legalmente autorizado debe recibir la información que una </a:t>
            </a:r>
            <a:r>
              <a:rPr lang="es-ES" sz="2800" b="1" dirty="0" smtClean="0">
                <a:solidFill>
                  <a:schemeClr val="bg2">
                    <a:lumMod val="60000"/>
                    <a:lumOff val="40000"/>
                  </a:schemeClr>
                </a:solidFill>
              </a:rPr>
              <a:t>persona razonable</a:t>
            </a:r>
            <a:r>
              <a:rPr lang="es-ES" sz="2800" dirty="0" smtClean="0"/>
              <a:t> desearía tener para tomar una decisión informada sobre su participación, y debe tener la </a:t>
            </a:r>
            <a:r>
              <a:rPr lang="es-ES" sz="2800" b="1" dirty="0" smtClean="0">
                <a:solidFill>
                  <a:schemeClr val="bg2">
                    <a:lumMod val="60000"/>
                    <a:lumOff val="40000"/>
                  </a:schemeClr>
                </a:solidFill>
              </a:rPr>
              <a:t>oportunidad de discutir </a:t>
            </a:r>
            <a:r>
              <a:rPr lang="es-ES" sz="2800" dirty="0" smtClean="0"/>
              <a:t>esa información.</a:t>
            </a:r>
            <a:endParaRPr lang="es-ES" sz="2800" dirty="0"/>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CB5EFB1-9C5C-41C2-9A56-0C5BDCC88A67}"/>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34517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Consentimiento informado </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dirty="0" smtClean="0">
                <a:solidFill>
                  <a:schemeClr val="bg2">
                    <a:lumMod val="60000"/>
                    <a:lumOff val="40000"/>
                  </a:schemeClr>
                </a:solidFill>
                <a:latin typeface="+mn-lt"/>
              </a:rPr>
              <a:t>Proceso</a:t>
            </a:r>
            <a:r>
              <a:rPr lang="es-ES" altLang="en-US" sz="2800" dirty="0" smtClean="0">
                <a:latin typeface="+mn-lt"/>
              </a:rPr>
              <a:t> mediante el cual una persona voluntariamente expresa su voluntad de participar en la investigación, después de haber sido informada y de haber entendido todos los aspectos de la investigación que son relevantes para su decisión.</a:t>
            </a:r>
          </a:p>
          <a:p>
            <a:pPr marL="1828800" indent="-1828800">
              <a:spcBef>
                <a:spcPts val="1800"/>
              </a:spcBef>
              <a:defRPr/>
            </a:pPr>
            <a:endParaRPr lang="es-ES" altLang="en-US" sz="2800" i="1" dirty="0">
              <a:latin typeface="+mn-lt"/>
            </a:endParaRPr>
          </a:p>
        </p:txBody>
      </p:sp>
    </p:spTree>
    <p:extLst>
      <p:ext uri="{BB962C8B-B14F-4D97-AF65-F5344CB8AC3E}">
        <p14:creationId xmlns:p14="http://schemas.microsoft.com/office/powerpoint/2010/main" val="17484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1143000" y="1600200"/>
            <a:ext cx="7055380" cy="1524000"/>
          </a:xfrm>
        </p:spPr>
        <p:txBody>
          <a:bodyPr/>
          <a:lstStyle/>
          <a:p>
            <a:pPr algn="ctr">
              <a:defRPr/>
            </a:pPr>
            <a:r>
              <a:rPr lang="es-ES" sz="4000" b="1" dirty="0" smtClean="0"/>
              <a:t>Elementos requeridos del </a:t>
            </a:r>
            <a:r>
              <a:rPr lang="es-ES" dirty="0" smtClean="0"/>
              <a:t/>
            </a:r>
            <a:br>
              <a:rPr lang="es-ES" dirty="0" smtClean="0"/>
            </a:br>
            <a:r>
              <a:rPr lang="es-ES" sz="4000" b="1" dirty="0" smtClean="0"/>
              <a:t>consentimiento informado</a:t>
            </a:r>
            <a:r>
              <a:rPr lang="es-ES" dirty="0" smtClean="0"/>
              <a:t/>
            </a:r>
            <a:br>
              <a:rPr lang="es-ES" dirty="0" smtClean="0"/>
            </a:br>
            <a:endParaRPr lang="es-ES" sz="4000" b="1" dirty="0">
              <a:solidFill>
                <a:schemeClr val="bg2">
                  <a:lumMod val="60000"/>
                  <a:lumOff val="40000"/>
                </a:schemeClr>
              </a:solidFill>
            </a:endParaRPr>
          </a:p>
        </p:txBody>
      </p:sp>
      <p:sp>
        <p:nvSpPr>
          <p:cNvPr id="5"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5FE0D75-4FED-410C-A175-ED8EAA17B363}"/>
              </a:ext>
            </a:extLst>
          </p:cNvPr>
          <p:cNvSpPr txBox="1">
            <a:spLocks noChangeArrowheads="1"/>
          </p:cNvSpPr>
          <p:nvPr/>
        </p:nvSpPr>
        <p:spPr>
          <a:xfrm>
            <a:off x="3024996" y="3426691"/>
            <a:ext cx="3756803" cy="1524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bg2">
                  <a:lumMod val="60000"/>
                  <a:lumOff val="40000"/>
                </a:schemeClr>
              </a:buClr>
              <a:buFont typeface="Arial" panose="020B0604020202020204" pitchFamily="34" charset="0"/>
              <a:buChar char="•"/>
              <a:defRPr/>
            </a:pPr>
            <a:r>
              <a:rPr lang="es-ES" sz="4000" b="1" dirty="0" smtClean="0"/>
              <a:t>Básicos</a:t>
            </a:r>
          </a:p>
          <a:p>
            <a:pPr marL="571500" indent="-571500">
              <a:buClr>
                <a:schemeClr val="bg2">
                  <a:lumMod val="60000"/>
                  <a:lumOff val="40000"/>
                </a:schemeClr>
              </a:buClr>
              <a:buFont typeface="Arial" panose="020B0604020202020204" pitchFamily="34" charset="0"/>
              <a:buChar char="•"/>
              <a:defRPr/>
            </a:pPr>
            <a:r>
              <a:rPr lang="es-ES" sz="4000" b="1" dirty="0" smtClean="0"/>
              <a:t>Adicionales</a:t>
            </a:r>
            <a:endParaRPr lang="es-ES" sz="4000" b="1" dirty="0">
              <a:solidFill>
                <a:schemeClr val="bg2">
                  <a:lumMod val="60000"/>
                  <a:lumOff val="40000"/>
                </a:schemeClr>
              </a:solidFill>
            </a:endParaRPr>
          </a:p>
        </p:txBody>
      </p:sp>
    </p:spTree>
    <p:extLst>
      <p:ext uri="{BB962C8B-B14F-4D97-AF65-F5344CB8AC3E}">
        <p14:creationId xmlns:p14="http://schemas.microsoft.com/office/powerpoint/2010/main" val="71593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(1)</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de que el estudio involucra investigación, explicación de las finalidades de la investigación y la duración esperada de la participación, descripción de los procedimientos que se realizarán e identificación de cualquier procedimiento que sea experimental.</a:t>
            </a:r>
          </a:p>
          <a:p>
            <a:pPr marL="1828800" indent="-1828800">
              <a:spcBef>
                <a:spcPts val="1200"/>
              </a:spcBef>
              <a:defRPr/>
            </a:pP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91912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(2)</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Descripción de cualquier riesgo o malestar razonablemente previsible para el </a:t>
            </a:r>
            <a:r>
              <a:rPr lang="es-ES" altLang="en-US" sz="2800" dirty="0" smtClean="0"/>
              <a:t>participante</a:t>
            </a:r>
            <a:r>
              <a:rPr lang="es-ES" dirty="0" smtClean="0"/>
              <a:t>.</a:t>
            </a:r>
            <a:endParaRPr lang="es-ES" altLang="en-US" sz="2800" dirty="0" smtClean="0">
              <a:latin typeface="+mn-lt"/>
            </a:endParaRPr>
          </a:p>
          <a:p>
            <a:pPr marL="1828800" indent="-1828800">
              <a:spcBef>
                <a:spcPts val="1200"/>
              </a:spcBef>
              <a:defRPr/>
            </a:pP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405466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(3)</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Descripción de los beneficios para el </a:t>
            </a:r>
            <a:r>
              <a:rPr lang="es-ES" altLang="en-US" sz="2800" dirty="0" smtClean="0"/>
              <a:t>participante</a:t>
            </a:r>
            <a:r>
              <a:rPr lang="es-ES" altLang="en-US" sz="2800" dirty="0" smtClean="0">
                <a:latin typeface="+mn-lt"/>
              </a:rPr>
              <a:t> u otras personas que razonablemente se puedan esperar de la investigación</a:t>
            </a:r>
            <a:r>
              <a:rPr lang="es-ES" dirty="0" smtClean="0"/>
              <a:t>.</a:t>
            </a: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28622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(4)</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Divulgación de los procedimientos o tratamientos alternativos apropiados, si los hubiera, que podrían ser beneficiosos para el </a:t>
            </a:r>
            <a:r>
              <a:rPr lang="es-ES" altLang="en-US" sz="2800" dirty="0" smtClean="0"/>
              <a:t>participante</a:t>
            </a:r>
            <a:r>
              <a:rPr lang="es-ES" dirty="0" smtClean="0"/>
              <a:t>.</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9591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Descripción de la sesión</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885950"/>
            <a:ext cx="8499475" cy="4286250"/>
          </a:xfrm>
        </p:spPr>
        <p:txBody>
          <a:bodyPr>
            <a:normAutofit/>
          </a:bodyPr>
          <a:lstStyle/>
          <a:p>
            <a:pPr marL="465138" indent="-465138">
              <a:spcBef>
                <a:spcPts val="1800"/>
              </a:spcBef>
              <a:defRPr/>
            </a:pPr>
            <a:r>
              <a:rPr lang="es-ES" altLang="en-US" sz="2800" b="1" dirty="0" smtClean="0">
                <a:latin typeface="+mn-lt"/>
              </a:rPr>
              <a:t>Marco ético</a:t>
            </a:r>
          </a:p>
          <a:p>
            <a:pPr marL="465138" indent="-465138">
              <a:spcBef>
                <a:spcPts val="1800"/>
              </a:spcBef>
              <a:defRPr/>
            </a:pPr>
            <a:r>
              <a:rPr lang="es-ES" altLang="en-US" sz="2800" b="1" dirty="0" smtClean="0">
                <a:latin typeface="+mn-lt"/>
              </a:rPr>
              <a:t>Definiciones </a:t>
            </a:r>
          </a:p>
          <a:p>
            <a:pPr marL="465138" indent="-465138">
              <a:spcBef>
                <a:spcPts val="1800"/>
              </a:spcBef>
              <a:defRPr/>
            </a:pPr>
            <a:r>
              <a:rPr lang="es-ES" altLang="en-US" sz="2800" b="1" dirty="0" smtClean="0">
                <a:latin typeface="+mn-lt"/>
              </a:rPr>
              <a:t>Requisitos normativos</a:t>
            </a:r>
          </a:p>
          <a:p>
            <a:pPr marL="465138" indent="-465138">
              <a:spcBef>
                <a:spcPts val="1800"/>
              </a:spcBef>
              <a:defRPr/>
            </a:pPr>
            <a:r>
              <a:rPr lang="es-ES" sz="2800" b="1" dirty="0" smtClean="0"/>
              <a:t>Aplicación en estudios de IMPAACT</a:t>
            </a:r>
          </a:p>
          <a:p>
            <a:pPr marL="465138" indent="-465138">
              <a:spcBef>
                <a:spcPts val="1800"/>
              </a:spcBef>
              <a:defRPr/>
            </a:pPr>
            <a:r>
              <a:rPr lang="es-ES" sz="2800" b="1" dirty="0" smtClean="0"/>
              <a:t>Ejercicios prácticos</a:t>
            </a:r>
          </a:p>
          <a:p>
            <a:pPr marL="465138" indent="-465138">
              <a:spcBef>
                <a:spcPts val="1800"/>
              </a:spcBef>
              <a:defRPr/>
            </a:pPr>
            <a:endParaRPr lang="es-ES" altLang="en-US" sz="2800" b="1" dirty="0">
              <a:latin typeface="+mn-lt"/>
            </a:endParaRPr>
          </a:p>
        </p:txBody>
      </p:sp>
    </p:spTree>
    <p:extLst>
      <p:ext uri="{BB962C8B-B14F-4D97-AF65-F5344CB8AC3E}">
        <p14:creationId xmlns:p14="http://schemas.microsoft.com/office/powerpoint/2010/main" val="19098580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(5)</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que describe la medida, si corresponde, en que se mantendrá la confidencialidad de los registros que identifiquen al </a:t>
            </a:r>
            <a:r>
              <a:rPr lang="es-ES" altLang="en-US" sz="2800" dirty="0" smtClean="0"/>
              <a:t>participante</a:t>
            </a:r>
            <a:r>
              <a:rPr lang="es-ES" altLang="en-US" sz="2800" dirty="0" smtClean="0">
                <a:latin typeface="+mn-lt"/>
              </a:rPr>
              <a:t>.</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00521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(6)</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Para las investigaciones que impliquen más que un riesgo mínimo, explicación sobre la disponibilidad de compensación o tratamientos médicos en caso de lesiones y, si los hubiera, en qué consisten o dónde se puede obtener más información.</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3537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(7)</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Explicación sobre a quién se debe contactar si el </a:t>
            </a:r>
            <a:r>
              <a:rPr lang="es-ES" altLang="en-US" sz="2800" dirty="0" smtClean="0"/>
              <a:t>participante</a:t>
            </a:r>
            <a:r>
              <a:rPr lang="es-ES" altLang="en-US" sz="2800" dirty="0" smtClean="0">
                <a:latin typeface="+mn-lt"/>
              </a:rPr>
              <a:t> tiene preguntas pertinentes sobre la investigación y sus derechos, y a quién se debe contactar en caso de lesiones relacionadas con la investigación que haya sufrido el </a:t>
            </a:r>
            <a:r>
              <a:rPr lang="es-ES" altLang="en-US" sz="2800" dirty="0" smtClean="0"/>
              <a:t>participante</a:t>
            </a:r>
            <a:r>
              <a:rPr lang="es-ES" dirty="0" smtClean="0"/>
              <a:t>.</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21543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(8)</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362200"/>
            <a:ext cx="8194675" cy="3733800"/>
          </a:xfrm>
        </p:spPr>
        <p:txBody>
          <a:bodyPr>
            <a:noAutofit/>
          </a:bodyPr>
          <a:lstStyle/>
          <a:p>
            <a:pPr marL="461963" indent="-461963">
              <a:spcBef>
                <a:spcPts val="1200"/>
              </a:spcBef>
              <a:defRPr/>
            </a:pPr>
            <a:r>
              <a:rPr lang="es-ES" altLang="en-US" sz="2700" dirty="0" smtClean="0">
                <a:latin typeface="+mn-lt"/>
              </a:rPr>
              <a:t>Declaración de que la participación es voluntaria, de que negarse a participar no tendrá como resultado ningún castigo o pérdida de los beneficios que de otro modo le corresponderían al </a:t>
            </a:r>
            <a:r>
              <a:rPr lang="es-ES" altLang="en-US" sz="2700" dirty="0" smtClean="0"/>
              <a:t>participante</a:t>
            </a:r>
            <a:r>
              <a:rPr lang="es-ES" altLang="en-US" sz="2700" dirty="0" smtClean="0">
                <a:latin typeface="+mn-lt"/>
              </a:rPr>
              <a:t>, y de que el </a:t>
            </a:r>
            <a:r>
              <a:rPr lang="es-ES" altLang="en-US" sz="2700" dirty="0" smtClean="0"/>
              <a:t>participante</a:t>
            </a:r>
            <a:r>
              <a:rPr lang="es-ES" altLang="en-US" sz="2700" dirty="0" smtClean="0">
                <a:latin typeface="+mn-lt"/>
              </a:rPr>
              <a:t> podrá interrumpir su participación en cualquier momento sin ningún castigo o pérdida de los beneficios que de otro modo le corresponderían al </a:t>
            </a:r>
            <a:r>
              <a:rPr lang="es-ES" altLang="en-US" sz="2700" dirty="0" smtClean="0"/>
              <a:t>participante</a:t>
            </a:r>
            <a:r>
              <a:rPr lang="es-ES" altLang="en-US" sz="2700" dirty="0" smtClean="0">
                <a:latin typeface="+mn-lt"/>
              </a:rPr>
              <a:t>.</a:t>
            </a:r>
            <a:endParaRPr lang="es-ES" altLang="en-US" sz="27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19050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61741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básicos del consentimiento informado </a:t>
            </a:r>
            <a:r>
              <a:rPr lang="es-ES" sz="3600" b="1" dirty="0" smtClean="0">
                <a:solidFill>
                  <a:schemeClr val="bg2">
                    <a:lumMod val="60000"/>
                    <a:lumOff val="40000"/>
                  </a:schemeClr>
                </a:solidFill>
              </a:rPr>
              <a:t>(9)</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590800"/>
            <a:ext cx="8194675" cy="3733800"/>
          </a:xfrm>
        </p:spPr>
        <p:txBody>
          <a:bodyPr>
            <a:noAutofit/>
          </a:bodyPr>
          <a:lstStyle/>
          <a:p>
            <a:pPr marL="0" indent="0">
              <a:spcBef>
                <a:spcPts val="1200"/>
              </a:spcBef>
              <a:buNone/>
              <a:defRPr/>
            </a:pPr>
            <a:r>
              <a:rPr lang="es-ES" altLang="en-US" sz="2200" b="1" i="1" dirty="0" smtClean="0">
                <a:latin typeface="+mn-lt"/>
              </a:rPr>
              <a:t>Una de las siguientes</a:t>
            </a:r>
          </a:p>
          <a:p>
            <a:pPr marL="461963" indent="-461963">
              <a:spcBef>
                <a:spcPts val="1200"/>
              </a:spcBef>
              <a:defRPr/>
            </a:pPr>
            <a:r>
              <a:rPr lang="es-ES" altLang="en-US" sz="1900" dirty="0" smtClean="0">
                <a:latin typeface="+mn-lt"/>
              </a:rPr>
              <a:t>Declaración de que se pueden eliminar los identificadores de la información privada identificable o las muestras biológicas identificables y que, luego de tal eliminación, la información o las muestras biológicas podrían utilizarse para futuros estudios de investigación o distribuirse a otro investigador para futuros estudios de investigación sin obtener un consentimiento informado adicional del participante o representante legalmente autorizado, si fuera una posibilidad.</a:t>
            </a:r>
          </a:p>
          <a:p>
            <a:pPr marL="461963" indent="-461963">
              <a:spcBef>
                <a:spcPts val="1200"/>
              </a:spcBef>
              <a:defRPr/>
            </a:pPr>
            <a:r>
              <a:rPr lang="es-ES" altLang="en-US" sz="1900" dirty="0" smtClean="0">
                <a:latin typeface="+mn-lt"/>
              </a:rPr>
              <a:t>Declaración de que la información o las muestras biológicas del participante recolectadas como parte de la investigación, aun cuando se hayan eliminado los identificadores, no serán utilizadas ni distribuidas para futuros estudios de investigación.</a:t>
            </a:r>
            <a:endParaRPr lang="es-ES" altLang="en-US" sz="19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19812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5"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214898-E088-46AD-8AC6-23FDF167BE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6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(1)</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de que el tratamiento o procedimiento particular puede implicar riesgos para el </a:t>
            </a:r>
            <a:r>
              <a:rPr lang="es-ES" altLang="en-US" sz="2800" dirty="0" smtClean="0"/>
              <a:t>participante</a:t>
            </a:r>
            <a:r>
              <a:rPr lang="es-ES" altLang="en-US" sz="2800" dirty="0" smtClean="0">
                <a:latin typeface="+mn-lt"/>
              </a:rPr>
              <a:t> (o para el embrión o feto, si la </a:t>
            </a:r>
            <a:r>
              <a:rPr lang="es-ES" altLang="en-US" sz="2800" dirty="0" smtClean="0"/>
              <a:t>participante</a:t>
            </a:r>
            <a:r>
              <a:rPr lang="es-ES" altLang="en-US" sz="2800" dirty="0" smtClean="0">
                <a:latin typeface="+mn-lt"/>
              </a:rPr>
              <a:t> está embarazada o pudiera embarazarse) que actualmente son imprevisibles.</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73515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(2)</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Circunstancias previstas en las cuales el investigador puede interrumpir la participación sin el consentimiento del </a:t>
            </a:r>
            <a:r>
              <a:rPr lang="es-ES" altLang="en-US" sz="2800" dirty="0" smtClean="0"/>
              <a:t>participante</a:t>
            </a:r>
            <a:r>
              <a:rPr lang="es-ES" altLang="en-US" sz="2800" dirty="0" smtClean="0">
                <a:latin typeface="+mn-lt"/>
              </a:rPr>
              <a:t> o del representante legalmente autorizado.</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76965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(3)</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Costos adicionales para el </a:t>
            </a:r>
            <a:r>
              <a:rPr lang="es-ES" altLang="en-US" sz="2800" dirty="0" smtClean="0"/>
              <a:t>participante</a:t>
            </a:r>
            <a:r>
              <a:rPr lang="es-ES" altLang="en-US" sz="2800" dirty="0" smtClean="0">
                <a:latin typeface="+mn-lt"/>
              </a:rPr>
              <a:t> que pueden surgir de la participación en la investigación.</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89429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(4)</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Las consecuencias de la decisión del </a:t>
            </a:r>
            <a:r>
              <a:rPr lang="es-ES" altLang="en-US" sz="2800" dirty="0" smtClean="0"/>
              <a:t>participante</a:t>
            </a:r>
            <a:r>
              <a:rPr lang="es-ES" altLang="en-US" sz="2800" dirty="0" smtClean="0">
                <a:latin typeface="+mn-lt"/>
              </a:rPr>
              <a:t> de retirarse de la investigación y los procedimientos para la interrupción ordenada de su participación.</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4278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(5)</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de que se informarán al participante los nuevos resultados significativos encontrados durante el transcurso de la investigación que puedan relacionarse con la voluntad del </a:t>
            </a:r>
            <a:r>
              <a:rPr lang="es-ES" altLang="en-US" sz="2800" dirty="0" smtClean="0"/>
              <a:t>participante</a:t>
            </a:r>
            <a:r>
              <a:rPr lang="es-ES" altLang="en-US" sz="2800" dirty="0" smtClean="0">
                <a:latin typeface="+mn-lt"/>
              </a:rPr>
              <a:t> de continuar participando en el estudio</a:t>
            </a:r>
            <a:r>
              <a:rPr lang="es-ES" dirty="0" smtClean="0"/>
              <a:t>.</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67443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457200"/>
            <a:ext cx="7055380" cy="842682"/>
          </a:xfrm>
        </p:spPr>
        <p:txBody>
          <a:bodyPr/>
          <a:lstStyle/>
          <a:p>
            <a:pPr>
              <a:defRPr/>
            </a:pPr>
            <a:r>
              <a:rPr lang="es-ES" b="1" dirty="0" smtClean="0"/>
              <a:t>Recursos</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es-ES" altLang="en-US" sz="1800" b="1" dirty="0" smtClean="0">
                <a:latin typeface="+mn-lt"/>
              </a:rPr>
              <a:t>Código de Regulaciones Federales de EE. UU. (CFR)</a:t>
            </a:r>
          </a:p>
          <a:p>
            <a:pPr marL="682625" lvl="1" indent="-282575">
              <a:spcBef>
                <a:spcPts val="600"/>
              </a:spcBef>
              <a:defRPr/>
            </a:pPr>
            <a:r>
              <a:rPr lang="es-ES" altLang="en-US" dirty="0" smtClean="0">
                <a:latin typeface="+mn-lt"/>
              </a:rPr>
              <a:t>45 CFR 46, Protección de los Seres Humanos en la Investigación </a:t>
            </a:r>
          </a:p>
          <a:p>
            <a:pPr marL="682625" lvl="1" indent="-282575">
              <a:spcBef>
                <a:spcPts val="600"/>
              </a:spcBef>
              <a:defRPr/>
            </a:pPr>
            <a:r>
              <a:rPr lang="es-ES" altLang="en-US" dirty="0" smtClean="0">
                <a:latin typeface="+mn-lt"/>
              </a:rPr>
              <a:t>21 CFR 50, Protección de los Seres Humanos en la Investigación</a:t>
            </a:r>
          </a:p>
          <a:p>
            <a:pPr marL="682625" lvl="1" indent="-282575">
              <a:spcBef>
                <a:spcPts val="600"/>
              </a:spcBef>
              <a:defRPr/>
            </a:pPr>
            <a:r>
              <a:rPr lang="es-ES" altLang="en-US" b="1" dirty="0" smtClean="0">
                <a:solidFill>
                  <a:schemeClr val="bg2">
                    <a:lumMod val="60000"/>
                    <a:lumOff val="40000"/>
                  </a:schemeClr>
                </a:solidFill>
              </a:rPr>
              <a:t>https://www.ecfr.gov/</a:t>
            </a:r>
          </a:p>
          <a:p>
            <a:pPr marL="341313" indent="-341313">
              <a:spcBef>
                <a:spcPts val="1500"/>
              </a:spcBef>
              <a:defRPr/>
            </a:pPr>
            <a:r>
              <a:rPr lang="es-ES" altLang="en-US" sz="1800" b="1" dirty="0" smtClean="0">
                <a:latin typeface="+mn-lt"/>
              </a:rPr>
              <a:t>Oficina de Protección de Investigaciones Humanas de EE. UU.</a:t>
            </a:r>
          </a:p>
          <a:p>
            <a:pPr marL="682625" lvl="1" indent="-282575">
              <a:spcBef>
                <a:spcPts val="600"/>
              </a:spcBef>
              <a:defRPr/>
            </a:pPr>
            <a:r>
              <a:rPr lang="es-ES" altLang="en-US" b="1" dirty="0" smtClean="0">
                <a:solidFill>
                  <a:schemeClr val="bg2">
                    <a:lumMod val="60000"/>
                    <a:lumOff val="40000"/>
                  </a:schemeClr>
                </a:solidFill>
                <a:latin typeface="+mn-lt"/>
              </a:rPr>
              <a:t>https://www.hhs.gov/ohrp/</a:t>
            </a:r>
          </a:p>
          <a:p>
            <a:pPr marL="341313" indent="-341313">
              <a:spcBef>
                <a:spcPts val="1500"/>
              </a:spcBef>
              <a:defRPr/>
            </a:pPr>
            <a:r>
              <a:rPr lang="es-ES" altLang="en-US" sz="1800" b="1" dirty="0" smtClean="0">
                <a:latin typeface="+mn-lt"/>
              </a:rPr>
              <a:t>Conferencia Internacional sobre Armonización - Directrices de Buenas Prácticas Clínicas </a:t>
            </a:r>
          </a:p>
          <a:p>
            <a:pPr marL="682625" lvl="1" indent="-282575">
              <a:spcBef>
                <a:spcPts val="600"/>
              </a:spcBef>
              <a:defRPr/>
            </a:pPr>
            <a:r>
              <a:rPr lang="es-ES" altLang="en-US" dirty="0" smtClean="0">
                <a:latin typeface="+mn-lt"/>
              </a:rPr>
              <a:t>Paso 4.8, Consentimiento Informado de Sujetos del Estudio</a:t>
            </a:r>
          </a:p>
          <a:p>
            <a:pPr marL="682625" lvl="1" indent="-282575">
              <a:spcBef>
                <a:spcPts val="600"/>
              </a:spcBef>
              <a:defRPr/>
            </a:pPr>
            <a:r>
              <a:rPr lang="es-ES" altLang="en-US" b="1" dirty="0" smtClean="0">
                <a:solidFill>
                  <a:schemeClr val="bg2">
                    <a:lumMod val="60000"/>
                    <a:lumOff val="40000"/>
                  </a:schemeClr>
                </a:solidFill>
                <a:latin typeface="+mn-lt"/>
              </a:rPr>
              <a:t>https://www.ich.org/</a:t>
            </a:r>
          </a:p>
          <a:p>
            <a:pPr marL="341313" indent="-341313">
              <a:spcBef>
                <a:spcPts val="1500"/>
              </a:spcBef>
              <a:defRPr/>
            </a:pPr>
            <a:r>
              <a:rPr lang="es-ES" altLang="en-US" sz="1800" b="1" dirty="0" smtClean="0">
                <a:latin typeface="+mn-lt"/>
              </a:rPr>
              <a:t>ClinRegs</a:t>
            </a:r>
          </a:p>
          <a:p>
            <a:pPr marL="741369" lvl="1" indent="-341313">
              <a:spcBef>
                <a:spcPts val="600"/>
              </a:spcBef>
              <a:defRPr/>
            </a:pPr>
            <a:r>
              <a:rPr lang="es-ES" altLang="en-US" dirty="0" smtClean="0">
                <a:latin typeface="+mn-lt"/>
              </a:rPr>
              <a:t>Base de datos en línea de información relacionada con normas de investigación clínica de países específicos </a:t>
            </a:r>
          </a:p>
          <a:p>
            <a:pPr marL="741369" lvl="1" indent="-341313">
              <a:spcBef>
                <a:spcPts val="600"/>
              </a:spcBef>
              <a:defRPr/>
            </a:pPr>
            <a:r>
              <a:rPr lang="es-ES" altLang="en-US" b="1" dirty="0" smtClean="0">
                <a:solidFill>
                  <a:schemeClr val="bg2">
                    <a:lumMod val="60000"/>
                    <a:lumOff val="40000"/>
                  </a:schemeClr>
                </a:solidFill>
                <a:latin typeface="+mn-lt"/>
              </a:rPr>
              <a:t>https://clinregs.niaid.nih.gov/</a:t>
            </a:r>
          </a:p>
          <a:p>
            <a:pPr marL="1828800" indent="-1828800">
              <a:spcBef>
                <a:spcPts val="600"/>
              </a:spcBef>
              <a:defRPr/>
            </a:pPr>
            <a:endParaRPr lang="es-ES" altLang="en-US" sz="1800" dirty="0">
              <a:latin typeface="+mn-lt"/>
            </a:endParaRPr>
          </a:p>
        </p:txBody>
      </p:sp>
    </p:spTree>
    <p:extLst>
      <p:ext uri="{BB962C8B-B14F-4D97-AF65-F5344CB8AC3E}">
        <p14:creationId xmlns:p14="http://schemas.microsoft.com/office/powerpoint/2010/main" val="930624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(6)</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La cantidad aproximada de </a:t>
            </a:r>
            <a:r>
              <a:rPr lang="es-ES" altLang="en-US" sz="2800" dirty="0" smtClean="0"/>
              <a:t>participantes</a:t>
            </a:r>
            <a:r>
              <a:rPr lang="es-ES" altLang="en-US" sz="2800" dirty="0" smtClean="0">
                <a:latin typeface="+mn-lt"/>
              </a:rPr>
              <a:t> que formarán parte del estudio</a:t>
            </a:r>
            <a:r>
              <a:rPr lang="es-ES" dirty="0" smtClean="0"/>
              <a:t>.</a:t>
            </a: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117962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(7)</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de que las muestras biológicas del </a:t>
            </a:r>
            <a:r>
              <a:rPr lang="es-ES" altLang="en-US" sz="2800" dirty="0" smtClean="0"/>
              <a:t>participante</a:t>
            </a:r>
            <a:r>
              <a:rPr lang="es-ES" altLang="en-US" sz="2800" dirty="0" smtClean="0">
                <a:latin typeface="+mn-lt"/>
              </a:rPr>
              <a:t> (incluso si se eliminan los identificadores) pueden usarse para obtener ganancias comerciales y si el </a:t>
            </a:r>
            <a:r>
              <a:rPr lang="es-ES" altLang="en-US" sz="2800" dirty="0" smtClean="0"/>
              <a:t>participante</a:t>
            </a:r>
            <a:r>
              <a:rPr lang="es-ES" altLang="en-US" sz="2800" dirty="0" smtClean="0">
                <a:latin typeface="+mn-lt"/>
              </a:rPr>
              <a:t> recibirá o no recibirá una parte de esas ganancias.</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5"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02BD111-EC35-4AFD-99D1-7D58F4AE66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8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(8)</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Declaración sobre si se divulgarán a los participantes los resultados de la investigación que sean clínicamente relevantes, incluidos los resultados individuales de la investigación, y, si así fuera, en qué condiciones.</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5"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30A7FD7-2283-4CBB-979E-EE7898E252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3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3600" b="1" dirty="0" smtClean="0"/>
              <a:t>Elementos adicionales del consentimiento informado </a:t>
            </a:r>
            <a:r>
              <a:rPr lang="es-ES" sz="3600" b="1" dirty="0" smtClean="0">
                <a:solidFill>
                  <a:schemeClr val="bg2">
                    <a:lumMod val="60000"/>
                    <a:lumOff val="40000"/>
                  </a:schemeClr>
                </a:solidFill>
              </a:rPr>
              <a:t>(9)</a:t>
            </a:r>
            <a:endParaRPr lang="es-ES" sz="36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800" dirty="0" smtClean="0">
                <a:latin typeface="+mn-lt"/>
              </a:rPr>
              <a:t>En el caso de investigaciones que incluyan muestras biológicas, si la investigación incluirá (si ya se sabe) o podría incluir la secuenciación del genoma completo (es decir, secuenciación de una muestra somática o de línea germinal humana con el objetivo de generar la secuencia del genoma o exoma de esa muestra).</a:t>
            </a:r>
            <a:endParaRPr lang="es-ES" altLang="en-US" sz="28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5"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3AB1A17-6F1C-4611-9E0C-8184D16BA0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0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Presentación de la información</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200" dirty="0" smtClean="0">
                <a:latin typeface="+mn-lt"/>
              </a:rPr>
              <a:t>El consentimiento informado debe </a:t>
            </a:r>
            <a:r>
              <a:rPr lang="es-ES" altLang="en-US" sz="2200" b="1" dirty="0" smtClean="0">
                <a:solidFill>
                  <a:schemeClr val="bg2">
                    <a:lumMod val="60000"/>
                    <a:lumOff val="40000"/>
                  </a:schemeClr>
                </a:solidFill>
                <a:latin typeface="+mn-lt"/>
              </a:rPr>
              <a:t>comenzar</a:t>
            </a:r>
            <a:r>
              <a:rPr lang="es-ES" altLang="en-US" sz="2200" dirty="0" smtClean="0">
                <a:latin typeface="+mn-lt"/>
              </a:rPr>
              <a:t> con una presentación breve y enfocada de la información clave que </a:t>
            </a:r>
            <a:r>
              <a:rPr lang="es-ES" altLang="en-US" sz="2200" dirty="0" smtClean="0">
                <a:latin typeface="+mn-lt"/>
              </a:rPr>
              <a:t>podr</a:t>
            </a:r>
            <a:r>
              <a:rPr lang="es-ES" altLang="en-US" sz="2200" dirty="0" smtClean="0">
                <a:latin typeface="+mn-lt"/>
              </a:rPr>
              <a:t>ía </a:t>
            </a:r>
            <a:r>
              <a:rPr lang="es-ES" altLang="en-US" sz="2200" dirty="0" smtClean="0">
                <a:latin typeface="+mn-lt"/>
              </a:rPr>
              <a:t>ayudar</a:t>
            </a:r>
            <a:r>
              <a:rPr lang="es-ES" altLang="en-US" sz="2200" dirty="0" smtClean="0">
                <a:latin typeface="+mn-lt"/>
              </a:rPr>
              <a:t> </a:t>
            </a:r>
            <a:r>
              <a:rPr lang="es-ES" altLang="en-US" sz="2200" dirty="0" smtClean="0">
                <a:latin typeface="+mn-lt"/>
              </a:rPr>
              <a:t>más </a:t>
            </a:r>
            <a:r>
              <a:rPr lang="es-ES" altLang="en-US" sz="2200" dirty="0" smtClean="0">
                <a:latin typeface="+mn-lt"/>
              </a:rPr>
              <a:t>a un posible participante o representante legalmente autorizado a </a:t>
            </a:r>
            <a:r>
              <a:rPr lang="es-ES" altLang="en-US" sz="2200" dirty="0" smtClean="0">
                <a:latin typeface="+mn-lt"/>
              </a:rPr>
              <a:t>entender </a:t>
            </a:r>
            <a:r>
              <a:rPr lang="es-ES" altLang="en-US" sz="2200" dirty="0" smtClean="0">
                <a:latin typeface="+mn-lt"/>
              </a:rPr>
              <a:t>los motivos por los cuales uno </a:t>
            </a:r>
            <a:r>
              <a:rPr lang="es-ES" altLang="en-US" sz="2200" dirty="0" smtClean="0">
                <a:latin typeface="+mn-lt"/>
              </a:rPr>
              <a:t>puede querer o no </a:t>
            </a:r>
            <a:r>
              <a:rPr lang="es-ES" altLang="en-US" sz="2200" dirty="0" err="1" smtClean="0">
                <a:latin typeface="+mn-lt"/>
              </a:rPr>
              <a:t>quererparticipar</a:t>
            </a:r>
            <a:r>
              <a:rPr lang="es-ES" altLang="en-US" sz="2200" dirty="0" smtClean="0">
                <a:latin typeface="+mn-lt"/>
              </a:rPr>
              <a:t> </a:t>
            </a:r>
            <a:r>
              <a:rPr lang="es-ES" altLang="en-US" sz="2200" dirty="0" smtClean="0">
                <a:latin typeface="+mn-lt"/>
              </a:rPr>
              <a:t>en la investigación. </a:t>
            </a:r>
          </a:p>
          <a:p>
            <a:pPr marL="461963" indent="-461963">
              <a:spcBef>
                <a:spcPts val="1200"/>
              </a:spcBef>
              <a:defRPr/>
            </a:pPr>
            <a:r>
              <a:rPr lang="es-ES" altLang="en-US" sz="2200" dirty="0" smtClean="0">
                <a:latin typeface="+mn-lt"/>
              </a:rPr>
              <a:t>Esta parte del formulario de consentimiento informado debe estar organizada y debe presentarse de una forma que facilite la comprensión.</a:t>
            </a:r>
            <a:endParaRPr lang="es-ES" altLang="en-US" sz="22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114692"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9B13F27-B704-407F-AA40-C00A55B0F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4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Presentación de la información</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s-ES" altLang="en-US" sz="2400" dirty="0" smtClean="0">
                <a:latin typeface="+mn-lt"/>
              </a:rPr>
              <a:t>El consentimiento informado </a:t>
            </a:r>
            <a:r>
              <a:rPr lang="es-ES" altLang="en-US" sz="2400" b="1" dirty="0" smtClean="0">
                <a:solidFill>
                  <a:schemeClr val="bg2">
                    <a:lumMod val="60000"/>
                    <a:lumOff val="40000"/>
                  </a:schemeClr>
                </a:solidFill>
                <a:latin typeface="+mn-lt"/>
              </a:rPr>
              <a:t>como una totalidad</a:t>
            </a:r>
            <a:r>
              <a:rPr lang="es-ES" altLang="en-US" sz="2400" dirty="0" smtClean="0">
                <a:latin typeface="+mn-lt"/>
              </a:rPr>
              <a:t> debe presentar la información relacionada con la investigación con suficiente cantidad de detalles, y debe estar organizado y presentado de una forma que no se limite a ofrecer listas de hechos aislados, sino que facilite la comprensión, por parte del posible participante o representante legalmente autorizado, de los motivos por los cuales </a:t>
            </a:r>
            <a:r>
              <a:rPr lang="es-ES" altLang="en-US" sz="2400" dirty="0" smtClean="0">
                <a:latin typeface="+mn-lt"/>
              </a:rPr>
              <a:t>uno puede querer o no participar</a:t>
            </a:r>
            <a:r>
              <a:rPr lang="es-ES" altLang="en-US" sz="2400" dirty="0" smtClean="0">
                <a:latin typeface="+mn-lt"/>
              </a:rPr>
              <a:t>.</a:t>
            </a:r>
            <a:endParaRPr lang="es-ES" altLang="en-US" sz="2400" dirty="0">
              <a:latin typeface="+mn-lt"/>
            </a:endParaRPr>
          </a:p>
        </p:txBody>
      </p:sp>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46.116</a:t>
            </a:r>
            <a:endParaRPr lang="es-ES" b="1" i="1" dirty="0">
              <a:solidFill>
                <a:schemeClr val="bg2">
                  <a:lumMod val="60000"/>
                  <a:lumOff val="40000"/>
                </a:schemeClr>
              </a:solidFill>
            </a:endParaRPr>
          </a:p>
        </p:txBody>
      </p:sp>
      <p:pic>
        <p:nvPicPr>
          <p:cNvPr id="5" name="Picture 4" descr="Image result for ne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1E1494F-C842-44B8-A9E8-19579E1F0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7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Terminología</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i="1" dirty="0" smtClean="0">
                <a:latin typeface="+mn-lt"/>
              </a:rPr>
              <a:t>¿Qué es el asentimiento?</a:t>
            </a:r>
          </a:p>
          <a:p>
            <a:pPr marL="1828800" indent="-1828800">
              <a:spcBef>
                <a:spcPts val="1800"/>
              </a:spcBef>
              <a:defRPr/>
            </a:pPr>
            <a:endParaRPr lang="es-ES" altLang="en-US" sz="2800" i="1" dirty="0">
              <a:latin typeface="+mn-lt"/>
            </a:endParaRPr>
          </a:p>
        </p:txBody>
      </p:sp>
    </p:spTree>
    <p:extLst>
      <p:ext uri="{BB962C8B-B14F-4D97-AF65-F5344CB8AC3E}">
        <p14:creationId xmlns:p14="http://schemas.microsoft.com/office/powerpoint/2010/main" val="242280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Asentimiento</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dirty="0" smtClean="0">
                <a:solidFill>
                  <a:schemeClr val="bg2">
                    <a:lumMod val="60000"/>
                    <a:lumOff val="40000"/>
                  </a:schemeClr>
                </a:solidFill>
                <a:latin typeface="+mn-lt"/>
              </a:rPr>
              <a:t>Acuerdo afirmativo</a:t>
            </a:r>
            <a:r>
              <a:rPr lang="es-ES" altLang="en-US" sz="2800" dirty="0" smtClean="0">
                <a:latin typeface="+mn-lt"/>
              </a:rPr>
              <a:t> para participar en una investigación</a:t>
            </a:r>
          </a:p>
          <a:p>
            <a:pPr marL="0" indent="0">
              <a:spcBef>
                <a:spcPts val="1800"/>
              </a:spcBef>
              <a:buNone/>
              <a:defRPr/>
            </a:pPr>
            <a:endParaRPr lang="es-ES" altLang="en-US" sz="2800" i="1"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36FB6E0-1313-4CFE-94F3-EDBDE4B1E37F}"/>
              </a:ext>
            </a:extLst>
          </p:cNvPr>
          <p:cNvSpPr txBox="1"/>
          <p:nvPr/>
        </p:nvSpPr>
        <p:spPr>
          <a:xfrm>
            <a:off x="685800" y="1383268"/>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46.408</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971329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Asentimiento</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dirty="0" smtClean="0">
                <a:latin typeface="+mn-lt"/>
              </a:rPr>
              <a:t>Cuando un potencial participante de la investigación no pueda dar legalmente su consentimiento informado para la investigación, el consentimiento debe obtenerse del padre, tutor o representante legalmente autorizado. </a:t>
            </a:r>
          </a:p>
          <a:p>
            <a:pPr marL="461963" indent="-461963">
              <a:spcBef>
                <a:spcPts val="1800"/>
              </a:spcBef>
              <a:defRPr/>
            </a:pPr>
            <a:r>
              <a:rPr lang="es-ES" altLang="en-US" sz="2800" dirty="0" smtClean="0">
                <a:latin typeface="+mn-lt"/>
              </a:rPr>
              <a:t>También debe obtenerse el asentimiento del participante </a:t>
            </a:r>
            <a:r>
              <a:rPr lang="es-ES" altLang="en-US" sz="2800" b="1" dirty="0" smtClean="0">
                <a:solidFill>
                  <a:schemeClr val="bg2">
                    <a:lumMod val="60000"/>
                    <a:lumOff val="40000"/>
                  </a:schemeClr>
                </a:solidFill>
                <a:latin typeface="+mn-lt"/>
              </a:rPr>
              <a:t>cuando corresponda</a:t>
            </a:r>
            <a:r>
              <a:rPr lang="es-ES" dirty="0" smtClean="0"/>
              <a:t>.</a:t>
            </a:r>
          </a:p>
          <a:p>
            <a:pPr marL="1828800" indent="-1828800">
              <a:spcBef>
                <a:spcPts val="1800"/>
              </a:spcBef>
              <a:defRPr/>
            </a:pPr>
            <a:endParaRPr lang="es-ES" altLang="en-US" sz="2800" i="1" dirty="0">
              <a:latin typeface="+mn-lt"/>
            </a:endParaRPr>
          </a:p>
        </p:txBody>
      </p:sp>
    </p:spTree>
    <p:extLst>
      <p:ext uri="{BB962C8B-B14F-4D97-AF65-F5344CB8AC3E}">
        <p14:creationId xmlns:p14="http://schemas.microsoft.com/office/powerpoint/2010/main" val="2455987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Asentimiento del niño</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400" b="1" dirty="0" smtClean="0">
                <a:solidFill>
                  <a:schemeClr val="bg2">
                    <a:lumMod val="60000"/>
                    <a:lumOff val="40000"/>
                  </a:schemeClr>
                </a:solidFill>
                <a:latin typeface="+mn-lt"/>
              </a:rPr>
              <a:t>La Junta de Revisión Institucional (IRB) determinará </a:t>
            </a:r>
            <a:r>
              <a:rPr lang="es-ES" altLang="en-US" sz="2400" dirty="0" smtClean="0">
                <a:latin typeface="+mn-lt"/>
              </a:rPr>
              <a:t>que se tomen medidas apropiadas para obtener el asentimiento de los niños, cuando en la opinión de la IRB los niños puedan dar su asentimiento</a:t>
            </a:r>
            <a:r>
              <a:rPr lang="es-ES" dirty="0" smtClean="0"/>
              <a:t>.</a:t>
            </a: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46.408</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8614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22F825D-8B81-4ADF-AA03-7D3D9281B427}"/>
              </a:ext>
            </a:extLst>
          </p:cNvPr>
          <p:cNvPicPr>
            <a:picLocks noChangeAspect="1"/>
          </p:cNvPicPr>
          <p:nvPr/>
        </p:nvPicPr>
        <p:blipFill>
          <a:blip r:embed="rId3"/>
          <a:stretch>
            <a:fillRect/>
          </a:stretch>
        </p:blipFill>
        <p:spPr>
          <a:xfrm>
            <a:off x="360904" y="147877"/>
            <a:ext cx="8458200" cy="6608787"/>
          </a:xfrm>
          <a:prstGeom prst="rect">
            <a:avLst/>
          </a:prstGeom>
        </p:spPr>
      </p:pic>
    </p:spTree>
    <p:extLst>
      <p:ext uri="{BB962C8B-B14F-4D97-AF65-F5344CB8AC3E}">
        <p14:creationId xmlns:p14="http://schemas.microsoft.com/office/powerpoint/2010/main" val="16236964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Asentimiento del niño</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200"/>
              </a:spcBef>
              <a:defRPr/>
            </a:pPr>
            <a:r>
              <a:rPr lang="es-ES" altLang="en-US" sz="2400" dirty="0" smtClean="0">
                <a:latin typeface="+mn-lt"/>
              </a:rPr>
              <a:t>La IRB determinará que se tomen medidas apropiadas para obtener el asentimiento de los niños, cuando en la opinión de la IRB los niños puedan dar su asentimiento.</a:t>
            </a:r>
          </a:p>
          <a:p>
            <a:pPr marL="461963" indent="-461963">
              <a:spcBef>
                <a:spcPts val="1200"/>
              </a:spcBef>
              <a:defRPr/>
            </a:pPr>
            <a:r>
              <a:rPr lang="es-ES" sz="2400" dirty="0" smtClean="0"/>
              <a:t>Al determinar si los niños </a:t>
            </a:r>
            <a:r>
              <a:rPr lang="es-ES" sz="2400" dirty="0" smtClean="0"/>
              <a:t>son capaces de </a:t>
            </a:r>
            <a:r>
              <a:rPr lang="es-ES" sz="2400" dirty="0" smtClean="0"/>
              <a:t>dar su asentimiento, la IRB tendrá en cuenta la</a:t>
            </a:r>
            <a:r>
              <a:rPr lang="es-ES" sz="2400" b="1" dirty="0" smtClean="0">
                <a:solidFill>
                  <a:schemeClr val="bg2">
                    <a:lumMod val="60000"/>
                    <a:lumOff val="40000"/>
                  </a:schemeClr>
                </a:solidFill>
              </a:rPr>
              <a:t> edad, madurez y estado psicológico </a:t>
            </a:r>
            <a:r>
              <a:rPr lang="es-ES" sz="2400" dirty="0" smtClean="0"/>
              <a:t>de los niños involucrados.</a:t>
            </a:r>
            <a:endParaRPr lang="es-ES" altLang="en-US" sz="2400"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46.408</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2539270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Asentimiento del niño</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591050"/>
          </a:xfrm>
        </p:spPr>
        <p:txBody>
          <a:bodyPr>
            <a:normAutofit lnSpcReduction="10000"/>
          </a:bodyPr>
          <a:lstStyle/>
          <a:p>
            <a:pPr marL="461963" indent="-461963">
              <a:spcBef>
                <a:spcPts val="1200"/>
              </a:spcBef>
              <a:defRPr/>
            </a:pPr>
            <a:r>
              <a:rPr lang="es-ES" altLang="en-US" sz="2400" dirty="0" smtClean="0">
                <a:latin typeface="+mn-lt"/>
              </a:rPr>
              <a:t>La IRB determinará que se tomen medidas apropiadas para obtener el asentimiento de los niños, cuando en la opinión de la IRB los niños puedan dar su asentimiento.</a:t>
            </a:r>
          </a:p>
          <a:p>
            <a:pPr marL="461963" indent="-461963">
              <a:spcBef>
                <a:spcPts val="1200"/>
              </a:spcBef>
              <a:defRPr/>
            </a:pPr>
            <a:r>
              <a:rPr lang="es-ES" sz="2400" dirty="0" smtClean="0"/>
              <a:t>Al determinar si los niños </a:t>
            </a:r>
            <a:r>
              <a:rPr lang="es-ES" sz="2400" dirty="0" smtClean="0"/>
              <a:t>son capaces de </a:t>
            </a:r>
            <a:r>
              <a:rPr lang="es-ES" sz="2400" dirty="0" smtClean="0"/>
              <a:t>dar su asentimiento, la IRB tendrá en cuenta la edad, madurez y estado psicológico de los niños involucrados.</a:t>
            </a:r>
          </a:p>
          <a:p>
            <a:pPr marL="461963" indent="-461963">
              <a:spcBef>
                <a:spcPts val="1200"/>
              </a:spcBef>
              <a:defRPr/>
            </a:pPr>
            <a:r>
              <a:rPr lang="es-ES" altLang="en-US" sz="2400" dirty="0" smtClean="0">
                <a:latin typeface="+mn-lt"/>
              </a:rPr>
              <a:t>Cuando la IRB determine que se requiere el asentimiento, también determinará si se debe </a:t>
            </a:r>
            <a:r>
              <a:rPr lang="es-ES" altLang="en-US" sz="2400" b="1" dirty="0" smtClean="0">
                <a:solidFill>
                  <a:schemeClr val="bg2">
                    <a:lumMod val="60000"/>
                    <a:lumOff val="40000"/>
                  </a:schemeClr>
                </a:solidFill>
                <a:latin typeface="+mn-lt"/>
              </a:rPr>
              <a:t>documentar</a:t>
            </a:r>
            <a:r>
              <a:rPr lang="es-ES" altLang="en-US" sz="2400" dirty="0" smtClean="0">
                <a:latin typeface="+mn-lt"/>
              </a:rPr>
              <a:t> tal asentimiento y cómo debe hacerse esto.</a:t>
            </a:r>
            <a:endParaRPr lang="es-ES" altLang="en-US" sz="2400"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s-ES" b="1" i="1" dirty="0" smtClean="0">
                <a:solidFill>
                  <a:schemeClr val="bg2">
                    <a:lumMod val="60000"/>
                    <a:lumOff val="40000"/>
                  </a:schemeClr>
                </a:solidFill>
              </a:rPr>
              <a:t>45 CFR 46.408</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403008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Aplicación en </a:t>
            </a:r>
            <a:r>
              <a:rPr lang="es-ES" dirty="0" smtClean="0"/>
              <a:t/>
            </a:r>
            <a:br>
              <a:rPr lang="es-ES" dirty="0" smtClean="0"/>
            </a:br>
            <a:r>
              <a:rPr lang="es-ES" sz="4000" b="1" dirty="0" smtClean="0"/>
              <a:t>estudios de IMPAACT</a:t>
            </a:r>
            <a:endParaRPr lang="es-ES" sz="4000" b="1" dirty="0">
              <a:solidFill>
                <a:schemeClr val="bg2">
                  <a:lumMod val="60000"/>
                  <a:lumOff val="40000"/>
                </a:schemeClr>
              </a:solidFill>
            </a:endParaRPr>
          </a:p>
        </p:txBody>
      </p:sp>
    </p:spTree>
    <p:extLst>
      <p:ext uri="{BB962C8B-B14F-4D97-AF65-F5344CB8AC3E}">
        <p14:creationId xmlns:p14="http://schemas.microsoft.com/office/powerpoint/2010/main" val="426638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Aplicación en </a:t>
            </a:r>
            <a:r>
              <a:rPr lang="es-ES" dirty="0" smtClean="0"/>
              <a:t/>
            </a:r>
            <a:br>
              <a:rPr lang="es-ES" dirty="0" smtClean="0"/>
            </a:br>
            <a:r>
              <a:rPr lang="es-ES" sz="4000" b="1" dirty="0" smtClean="0"/>
              <a:t>estudios de IMPAACT</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133600"/>
            <a:ext cx="8194675" cy="3733800"/>
          </a:xfrm>
        </p:spPr>
        <p:txBody>
          <a:bodyPr>
            <a:noAutofit/>
          </a:bodyPr>
          <a:lstStyle/>
          <a:p>
            <a:pPr marL="461963" indent="-461963">
              <a:spcBef>
                <a:spcPts val="600"/>
              </a:spcBef>
              <a:defRPr/>
            </a:pPr>
            <a:r>
              <a:rPr lang="es-ES" altLang="en-US" sz="2200" b="1" dirty="0" smtClean="0">
                <a:latin typeface="+mn-lt"/>
              </a:rPr>
              <a:t>Sección de protección </a:t>
            </a:r>
            <a:r>
              <a:rPr lang="es-ES" altLang="en-US" sz="2200" b="1" dirty="0" smtClean="0">
                <a:latin typeface="+mn-lt"/>
              </a:rPr>
              <a:t>de sujetos humanos </a:t>
            </a:r>
            <a:r>
              <a:rPr lang="es-ES" altLang="en-US" sz="2200" b="1" dirty="0" smtClean="0">
                <a:latin typeface="+mn-lt"/>
              </a:rPr>
              <a:t>en la investigación en cada protocolo</a:t>
            </a:r>
          </a:p>
          <a:p>
            <a:pPr marL="862019" lvl="1" indent="-461963">
              <a:spcBef>
                <a:spcPts val="600"/>
              </a:spcBef>
              <a:defRPr/>
            </a:pPr>
            <a:r>
              <a:rPr lang="es-ES" altLang="en-US" sz="2000" dirty="0" smtClean="0">
                <a:latin typeface="+mn-lt"/>
              </a:rPr>
              <a:t>Revisión y aprobación de la Junta de Revisión Institucional/Comité de Ética (IRB/EC)</a:t>
            </a:r>
          </a:p>
          <a:p>
            <a:pPr marL="862019" lvl="1" indent="-461963">
              <a:spcBef>
                <a:spcPts val="600"/>
              </a:spcBef>
              <a:defRPr/>
            </a:pPr>
            <a:r>
              <a:rPr lang="es-ES" altLang="en-US" sz="2000" dirty="0" smtClean="0">
                <a:latin typeface="+mn-lt"/>
              </a:rPr>
              <a:t>Participantes vulnerables</a:t>
            </a:r>
          </a:p>
          <a:p>
            <a:pPr marL="862019" lvl="1" indent="-461963">
              <a:spcBef>
                <a:spcPts val="600"/>
              </a:spcBef>
              <a:defRPr/>
            </a:pPr>
            <a:r>
              <a:rPr lang="es-ES" altLang="en-US" sz="2000" b="1" dirty="0" smtClean="0">
                <a:solidFill>
                  <a:schemeClr val="bg2">
                    <a:lumMod val="60000"/>
                    <a:lumOff val="40000"/>
                  </a:schemeClr>
                </a:solidFill>
                <a:latin typeface="+mn-lt"/>
              </a:rPr>
              <a:t>Consentimiento informado</a:t>
            </a:r>
          </a:p>
          <a:p>
            <a:pPr marL="862019" lvl="1" indent="-461963">
              <a:spcBef>
                <a:spcPts val="600"/>
              </a:spcBef>
              <a:defRPr/>
            </a:pPr>
            <a:r>
              <a:rPr lang="es-ES" altLang="en-US" sz="2000" dirty="0" smtClean="0">
                <a:latin typeface="+mn-lt"/>
              </a:rPr>
              <a:t>Posibles beneficios</a:t>
            </a:r>
          </a:p>
          <a:p>
            <a:pPr marL="862019" lvl="1" indent="-461963">
              <a:spcBef>
                <a:spcPts val="600"/>
              </a:spcBef>
              <a:defRPr/>
            </a:pPr>
            <a:r>
              <a:rPr lang="es-ES" altLang="en-US" sz="2000" dirty="0" smtClean="0">
                <a:latin typeface="+mn-lt"/>
              </a:rPr>
              <a:t>Posibles riesgos</a:t>
            </a:r>
          </a:p>
          <a:p>
            <a:pPr marL="862019" lvl="1" indent="-461963">
              <a:spcBef>
                <a:spcPts val="600"/>
              </a:spcBef>
              <a:defRPr/>
            </a:pPr>
            <a:r>
              <a:rPr lang="es-ES" altLang="en-US" sz="2000" dirty="0" smtClean="0">
                <a:latin typeface="+mn-lt"/>
              </a:rPr>
              <a:t>Reembolso/compensación</a:t>
            </a:r>
          </a:p>
          <a:p>
            <a:pPr marL="862019" lvl="1" indent="-461963">
              <a:spcBef>
                <a:spcPts val="600"/>
              </a:spcBef>
              <a:defRPr/>
            </a:pPr>
            <a:r>
              <a:rPr lang="es-ES" altLang="en-US" sz="2000" dirty="0" smtClean="0">
                <a:latin typeface="+mn-lt"/>
              </a:rPr>
              <a:t>Privacidad y confidencialidad</a:t>
            </a:r>
          </a:p>
          <a:p>
            <a:pPr marL="862019" lvl="1" indent="-461963">
              <a:spcBef>
                <a:spcPts val="600"/>
              </a:spcBef>
              <a:defRPr/>
            </a:pPr>
            <a:r>
              <a:rPr lang="es-ES" altLang="en-US" sz="2000" dirty="0" smtClean="0">
                <a:latin typeface="+mn-lt"/>
              </a:rPr>
              <a:t>Informe de enfermedades transmisibles</a:t>
            </a:r>
          </a:p>
          <a:p>
            <a:pPr marL="862019" lvl="1" indent="-461963">
              <a:spcBef>
                <a:spcPts val="600"/>
              </a:spcBef>
              <a:defRPr/>
            </a:pPr>
            <a:r>
              <a:rPr lang="es-ES" altLang="en-US" sz="2000" dirty="0" smtClean="0">
                <a:latin typeface="+mn-lt"/>
              </a:rPr>
              <a:t>Manejo de hallazgos incidentales</a:t>
            </a:r>
          </a:p>
          <a:p>
            <a:pPr marL="862019" lvl="1" indent="-461963">
              <a:spcBef>
                <a:spcPts val="600"/>
              </a:spcBef>
              <a:defRPr/>
            </a:pPr>
            <a:endParaRPr lang="es-ES" altLang="en-US" sz="2000" dirty="0">
              <a:latin typeface="+mn-lt"/>
            </a:endParaRPr>
          </a:p>
        </p:txBody>
      </p:sp>
    </p:spTree>
    <p:extLst>
      <p:ext uri="{BB962C8B-B14F-4D97-AF65-F5344CB8AC3E}">
        <p14:creationId xmlns:p14="http://schemas.microsoft.com/office/powerpoint/2010/main" val="126638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Aplicación en </a:t>
            </a:r>
            <a:r>
              <a:rPr lang="es-ES" dirty="0" smtClean="0"/>
              <a:t/>
            </a:r>
            <a:br>
              <a:rPr lang="es-ES" dirty="0" smtClean="0"/>
            </a:br>
            <a:r>
              <a:rPr lang="es-ES" sz="4000" b="1" dirty="0" smtClean="0"/>
              <a:t>estudios de IMPAACT</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s-ES" altLang="en-US" sz="2400" dirty="0" smtClean="0">
                <a:latin typeface="+mn-lt"/>
              </a:rPr>
              <a:t>Muestra de formulario de consentimiento informado incluida en cada protocolo</a:t>
            </a:r>
          </a:p>
          <a:p>
            <a:pPr marL="862019" lvl="1" indent="-461963">
              <a:spcBef>
                <a:spcPts val="1200"/>
              </a:spcBef>
              <a:defRPr/>
            </a:pPr>
            <a:r>
              <a:rPr lang="es-ES" altLang="en-US" sz="2200" dirty="0" smtClean="0">
                <a:latin typeface="+mn-lt"/>
              </a:rPr>
              <a:t>Para participantes que pueden dar su consentimiento informado independiente</a:t>
            </a:r>
          </a:p>
          <a:p>
            <a:pPr marL="862019" lvl="1" indent="-461963">
              <a:spcBef>
                <a:spcPts val="600"/>
              </a:spcBef>
              <a:defRPr/>
            </a:pPr>
            <a:r>
              <a:rPr lang="es-ES" altLang="en-US" sz="2200" dirty="0" smtClean="0">
                <a:latin typeface="+mn-lt"/>
              </a:rPr>
              <a:t>Para padres/tutores de participantes que no pueden dar su consentimiento informado independiente </a:t>
            </a:r>
          </a:p>
          <a:p>
            <a:pPr marL="461963" indent="-461963">
              <a:spcBef>
                <a:spcPts val="1800"/>
              </a:spcBef>
              <a:defRPr/>
            </a:pPr>
            <a:r>
              <a:rPr lang="es-ES" altLang="en-US" sz="2400" dirty="0" smtClean="0">
                <a:latin typeface="+mn-lt"/>
              </a:rPr>
              <a:t>Muestra de formulario de asentimiento también incluida cuando corresponda </a:t>
            </a:r>
            <a:endParaRPr lang="es-ES" altLang="en-US" sz="2400" dirty="0">
              <a:latin typeface="+mn-lt"/>
            </a:endParaRPr>
          </a:p>
        </p:txBody>
      </p:sp>
    </p:spTree>
    <p:extLst>
      <p:ext uri="{BB962C8B-B14F-4D97-AF65-F5344CB8AC3E}">
        <p14:creationId xmlns:p14="http://schemas.microsoft.com/office/powerpoint/2010/main" val="421293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Aplicación en </a:t>
            </a:r>
            <a:r>
              <a:rPr lang="es-ES" dirty="0" smtClean="0"/>
              <a:t/>
            </a:r>
            <a:br>
              <a:rPr lang="es-ES" dirty="0" smtClean="0"/>
            </a:br>
            <a:r>
              <a:rPr lang="es-ES" sz="4000" b="1" dirty="0" smtClean="0"/>
              <a:t>estudios de IMPAACT</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s-ES" dirty="0" smtClean="0"/>
              <a:t>Los </a:t>
            </a:r>
            <a:r>
              <a:rPr lang="es-ES" altLang="en-US" sz="2400" b="1" dirty="0" smtClean="0">
                <a:latin typeface="+mn-lt"/>
              </a:rPr>
              <a:t>Equipos de Protocolo de IMPAACT </a:t>
            </a:r>
            <a:r>
              <a:rPr lang="es-ES" altLang="en-US" sz="2400" dirty="0" smtClean="0">
                <a:latin typeface="+mn-lt"/>
              </a:rPr>
              <a:t>son responsables de desarrollar estos formularios y </a:t>
            </a:r>
            <a:r>
              <a:rPr lang="es-ES" altLang="en-US" sz="2400" dirty="0" smtClean="0">
                <a:latin typeface="+mn-lt"/>
              </a:rPr>
              <a:t>garantizar que</a:t>
            </a:r>
            <a:r>
              <a:rPr lang="es-ES" altLang="en-US" sz="2400" dirty="0" smtClean="0">
                <a:latin typeface="+mn-lt"/>
              </a:rPr>
              <a:t>: </a:t>
            </a:r>
          </a:p>
          <a:p>
            <a:pPr marL="862019" lvl="1" indent="-461963">
              <a:spcBef>
                <a:spcPts val="1200"/>
              </a:spcBef>
              <a:defRPr/>
            </a:pPr>
            <a:r>
              <a:rPr lang="es-ES" altLang="en-US" sz="2200" dirty="0" smtClean="0">
                <a:latin typeface="+mn-lt"/>
              </a:rPr>
              <a:t>Se cumplan todos los requisitos normativos</a:t>
            </a:r>
          </a:p>
          <a:p>
            <a:pPr marL="862019" lvl="1" indent="-461963">
              <a:spcBef>
                <a:spcPts val="1200"/>
              </a:spcBef>
              <a:defRPr/>
            </a:pPr>
            <a:r>
              <a:rPr lang="es-ES" altLang="en-US" sz="2200" dirty="0" smtClean="0">
                <a:latin typeface="+mn-lt"/>
              </a:rPr>
              <a:t>Se incluya toda la información que una persona razonable desearía tener</a:t>
            </a:r>
          </a:p>
          <a:p>
            <a:pPr marL="862019" lvl="1" indent="-461963">
              <a:spcBef>
                <a:spcPts val="1200"/>
              </a:spcBef>
              <a:defRPr/>
            </a:pPr>
            <a:r>
              <a:rPr lang="es-ES" altLang="en-US" sz="2200" dirty="0" smtClean="0"/>
              <a:t>Toda la información sea comprensible</a:t>
            </a:r>
            <a:endParaRPr lang="es-ES" altLang="en-US" sz="2200" dirty="0">
              <a:latin typeface="+mn-lt"/>
            </a:endParaRPr>
          </a:p>
        </p:txBody>
      </p:sp>
    </p:spTree>
    <p:extLst>
      <p:ext uri="{BB962C8B-B14F-4D97-AF65-F5344CB8AC3E}">
        <p14:creationId xmlns:p14="http://schemas.microsoft.com/office/powerpoint/2010/main" val="83315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4AAD3FD-83A5-4B89-9F8F-01B8870865BE}"/>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ES" dirty="0"/>
          </a:p>
        </p:txBody>
      </p:sp>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381000" y="629266"/>
            <a:ext cx="3124882" cy="1622321"/>
          </a:xfrm>
        </p:spPr>
        <p:txBody>
          <a:bodyPr>
            <a:normAutofit/>
          </a:bodyPr>
          <a:lstStyle/>
          <a:p>
            <a:pPr>
              <a:lnSpc>
                <a:spcPct val="90000"/>
              </a:lnSpc>
              <a:defRPr/>
            </a:pPr>
            <a:r>
              <a:rPr lang="es-ES" sz="3300" b="1" dirty="0" smtClean="0">
                <a:solidFill>
                  <a:srgbClr val="EBEBEB"/>
                </a:solidFill>
              </a:rPr>
              <a:t>Aplicación en </a:t>
            </a:r>
            <a:r>
              <a:rPr lang="es-ES" dirty="0" smtClean="0"/>
              <a:t/>
            </a:r>
            <a:br>
              <a:rPr lang="es-ES" dirty="0" smtClean="0"/>
            </a:br>
            <a:r>
              <a:rPr lang="es-ES" sz="3300" b="1" dirty="0" smtClean="0">
                <a:solidFill>
                  <a:srgbClr val="EBEBEB"/>
                </a:solidFill>
              </a:rPr>
              <a:t>estudios de IMPAACT</a:t>
            </a:r>
            <a:endParaRPr lang="es-ES" sz="3300" b="1" dirty="0">
              <a:solidFill>
                <a:srgbClr val="EBEBEB"/>
              </a:solidFill>
            </a:endParaRPr>
          </a:p>
        </p:txBody>
      </p:sp>
      <p:sp>
        <p:nvSpPr>
          <p:cNvPr id="137" name="Freeform 3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1752F1D-FC0F-4103-9584-630E643CCDA6}"/>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s-ES" dirty="0"/>
          </a:p>
        </p:txBody>
      </p:sp>
      <p:sp useBgFill="1">
        <p:nvSpPr>
          <p:cNvPr id="139" name="Freeform: Shape 13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151CB7-E7DE-4917-B831-01DF9CE01306}"/>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Image result for not easy">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5701EF8-FEB8-4431-A98F-0D84C242FF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66123" y="1962127"/>
            <a:ext cx="4572000" cy="298322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92A1116-1C84-41DF-B803-1F7B0883EC82}"/>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381000" y="2286000"/>
            <a:ext cx="3584352" cy="4114800"/>
          </a:xfrm>
        </p:spPr>
        <p:txBody>
          <a:bodyPr>
            <a:normAutofit/>
          </a:bodyPr>
          <a:lstStyle/>
          <a:p>
            <a:pPr marL="287338" indent="-287338">
              <a:lnSpc>
                <a:spcPct val="90000"/>
              </a:lnSpc>
              <a:spcBef>
                <a:spcPts val="600"/>
              </a:spcBef>
              <a:defRPr/>
            </a:pPr>
            <a:r>
              <a:rPr lang="es-ES" altLang="en-US" sz="1800" dirty="0" smtClean="0">
                <a:solidFill>
                  <a:srgbClr val="EBEBEB"/>
                </a:solidFill>
                <a:latin typeface="+mn-lt"/>
              </a:rPr>
              <a:t>Los Equipos de Protocolo de IMPAACT son responsables de desarrollar estos formularios y asegurarse de que: </a:t>
            </a:r>
          </a:p>
          <a:p>
            <a:pPr marL="574675" lvl="1" indent="-287338">
              <a:lnSpc>
                <a:spcPct val="90000"/>
              </a:lnSpc>
              <a:spcBef>
                <a:spcPts val="1200"/>
              </a:spcBef>
              <a:defRPr/>
            </a:pPr>
            <a:r>
              <a:rPr lang="es-ES" altLang="en-US" dirty="0" smtClean="0">
                <a:solidFill>
                  <a:srgbClr val="EBEBEB"/>
                </a:solidFill>
                <a:latin typeface="+mn-lt"/>
              </a:rPr>
              <a:t>Se cumplan todos los requisitos normativos</a:t>
            </a:r>
          </a:p>
          <a:p>
            <a:pPr marL="574675" lvl="1" indent="-287338">
              <a:lnSpc>
                <a:spcPct val="90000"/>
              </a:lnSpc>
              <a:spcBef>
                <a:spcPts val="1200"/>
              </a:spcBef>
              <a:defRPr/>
            </a:pPr>
            <a:r>
              <a:rPr lang="es-ES" altLang="en-US" dirty="0" smtClean="0">
                <a:solidFill>
                  <a:srgbClr val="EBEBEB"/>
                </a:solidFill>
                <a:latin typeface="+mn-lt"/>
              </a:rPr>
              <a:t>Se incluya toda la información que una persona razonable desearía tener</a:t>
            </a:r>
          </a:p>
          <a:p>
            <a:pPr marL="574675" lvl="1" indent="-287338">
              <a:lnSpc>
                <a:spcPct val="90000"/>
              </a:lnSpc>
              <a:spcBef>
                <a:spcPts val="1200"/>
              </a:spcBef>
              <a:defRPr/>
            </a:pPr>
            <a:r>
              <a:rPr lang="es-ES" altLang="en-US" dirty="0" smtClean="0">
                <a:solidFill>
                  <a:srgbClr val="EBEBEB"/>
                </a:solidFill>
              </a:rPr>
              <a:t>Toda la información sea comprensible</a:t>
            </a:r>
            <a:endParaRPr lang="es-ES" altLang="en-US" dirty="0">
              <a:solidFill>
                <a:srgbClr val="EBEBEB"/>
              </a:solidFill>
              <a:latin typeface="+mn-lt"/>
            </a:endParaRPr>
          </a:p>
        </p:txBody>
      </p:sp>
    </p:spTree>
    <p:extLst>
      <p:ext uri="{BB962C8B-B14F-4D97-AF65-F5344CB8AC3E}">
        <p14:creationId xmlns:p14="http://schemas.microsoft.com/office/powerpoint/2010/main" val="116655987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Aplicación en </a:t>
            </a:r>
            <a:r>
              <a:rPr lang="es-ES" dirty="0" smtClean="0"/>
              <a:t/>
            </a:r>
            <a:br>
              <a:rPr lang="es-ES" dirty="0" smtClean="0"/>
            </a:br>
            <a:r>
              <a:rPr lang="es-ES" sz="4000" b="1" dirty="0" smtClean="0"/>
              <a:t>estudios de IMPAACT</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s-ES" dirty="0" smtClean="0"/>
              <a:t>Los </a:t>
            </a:r>
            <a:r>
              <a:rPr lang="es-ES" altLang="en-US" sz="2400" b="1" dirty="0" smtClean="0">
                <a:latin typeface="+mn-lt"/>
              </a:rPr>
              <a:t>centros de estudio de IMPAACT </a:t>
            </a:r>
            <a:r>
              <a:rPr lang="es-ES" altLang="en-US" sz="2400" dirty="0" smtClean="0">
                <a:latin typeface="+mn-lt"/>
              </a:rPr>
              <a:t>deben adaptar las muestras de los formularios de los protocolos siguiendo todas las normas aplicables y los requerimientos de la IRB/EC</a:t>
            </a:r>
          </a:p>
          <a:p>
            <a:pPr marL="862019" lvl="1" indent="-461963">
              <a:spcBef>
                <a:spcPts val="1200"/>
              </a:spcBef>
              <a:defRPr/>
            </a:pPr>
            <a:r>
              <a:rPr lang="es-ES" altLang="en-US" sz="2000" dirty="0" smtClean="0"/>
              <a:t>Siguiendo todas las normas aplicables y los requerimientos de la IRB/EC </a:t>
            </a:r>
          </a:p>
          <a:p>
            <a:pPr marL="862019" lvl="1" indent="-461963">
              <a:spcBef>
                <a:spcPts val="1200"/>
              </a:spcBef>
              <a:defRPr/>
            </a:pPr>
            <a:r>
              <a:rPr lang="es-ES" altLang="en-US" sz="2000" dirty="0" smtClean="0">
                <a:latin typeface="+mn-lt"/>
              </a:rPr>
              <a:t>Incorporando detalles de contacto y procedimientos específicos del centro</a:t>
            </a:r>
          </a:p>
          <a:p>
            <a:pPr marL="862019" lvl="1" indent="-461963">
              <a:spcBef>
                <a:spcPts val="1200"/>
              </a:spcBef>
              <a:defRPr/>
            </a:pPr>
            <a:r>
              <a:rPr lang="es-ES" altLang="en-US" sz="2000" dirty="0" smtClean="0"/>
              <a:t>Traduciendo el material a todos los idiomas locales correspondientes</a:t>
            </a:r>
            <a:endParaRPr lang="es-ES" altLang="en-US" sz="2000" dirty="0">
              <a:latin typeface="+mn-lt"/>
            </a:endParaRPr>
          </a:p>
        </p:txBody>
      </p:sp>
    </p:spTree>
    <p:extLst>
      <p:ext uri="{BB962C8B-B14F-4D97-AF65-F5344CB8AC3E}">
        <p14:creationId xmlns:p14="http://schemas.microsoft.com/office/powerpoint/2010/main" val="4053884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4AAD3FD-83A5-4B89-9F8F-01B8870865BE}"/>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ES" dirty="0"/>
          </a:p>
        </p:txBody>
      </p:sp>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381000" y="629266"/>
            <a:ext cx="3124882" cy="1622321"/>
          </a:xfrm>
        </p:spPr>
        <p:txBody>
          <a:bodyPr>
            <a:normAutofit/>
          </a:bodyPr>
          <a:lstStyle/>
          <a:p>
            <a:pPr>
              <a:lnSpc>
                <a:spcPct val="90000"/>
              </a:lnSpc>
              <a:defRPr/>
            </a:pPr>
            <a:r>
              <a:rPr lang="es-ES" sz="3300" b="1" dirty="0" smtClean="0">
                <a:solidFill>
                  <a:srgbClr val="EBEBEB"/>
                </a:solidFill>
              </a:rPr>
              <a:t>Aplicación en </a:t>
            </a:r>
            <a:r>
              <a:rPr lang="es-ES" dirty="0" smtClean="0"/>
              <a:t/>
            </a:r>
            <a:br>
              <a:rPr lang="es-ES" dirty="0" smtClean="0"/>
            </a:br>
            <a:r>
              <a:rPr lang="es-ES" sz="3300" b="1" dirty="0" smtClean="0">
                <a:solidFill>
                  <a:srgbClr val="EBEBEB"/>
                </a:solidFill>
              </a:rPr>
              <a:t>estudios de IMPAACT</a:t>
            </a:r>
            <a:endParaRPr lang="es-ES" sz="3300" b="1" dirty="0">
              <a:solidFill>
                <a:srgbClr val="EBEBEB"/>
              </a:solidFill>
            </a:endParaRPr>
          </a:p>
        </p:txBody>
      </p:sp>
      <p:sp>
        <p:nvSpPr>
          <p:cNvPr id="137" name="Freeform 3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1752F1D-FC0F-4103-9584-630E643CCDA6}"/>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s-ES" dirty="0"/>
          </a:p>
        </p:txBody>
      </p:sp>
      <p:sp useBgFill="1">
        <p:nvSpPr>
          <p:cNvPr id="139" name="Freeform: Shape 13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151CB7-E7DE-4917-B831-01DF9CE01306}"/>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6" descr="Image result for not easy">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EB8313-C6F1-4109-9558-0DFD218255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0494" y="1551384"/>
            <a:ext cx="4087416" cy="40874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92A1116-1C84-41DF-B803-1F7B0883EC82}"/>
              </a:ext>
              <a:ext uri="{C183D7F6-B498-43B3-948B-1728B52AA6E4}">
                <adec:decorative xmlns:adec="http://schemas.microsoft.com/office/drawing/2017/decorativ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381000" y="2081981"/>
            <a:ext cx="3566160" cy="3785419"/>
          </a:xfrm>
        </p:spPr>
        <p:txBody>
          <a:bodyPr>
            <a:noAutofit/>
          </a:bodyPr>
          <a:lstStyle/>
          <a:p>
            <a:pPr marL="287338" indent="-287338">
              <a:lnSpc>
                <a:spcPct val="90000"/>
              </a:lnSpc>
              <a:spcBef>
                <a:spcPts val="600"/>
              </a:spcBef>
              <a:defRPr/>
            </a:pPr>
            <a:r>
              <a:rPr lang="es-ES" altLang="en-US" sz="1700" dirty="0" smtClean="0">
                <a:solidFill>
                  <a:srgbClr val="EBEBEB"/>
                </a:solidFill>
                <a:latin typeface="+mn-lt"/>
              </a:rPr>
              <a:t>Los centros de estudio de IMPAACT deben adaptar las muestras de los formularios de los protocolos siguiendo todas las normas aplicables y los requerimientos de la IRB/EC</a:t>
            </a:r>
          </a:p>
          <a:p>
            <a:pPr marL="574675" lvl="1" indent="-287338">
              <a:lnSpc>
                <a:spcPct val="90000"/>
              </a:lnSpc>
              <a:spcBef>
                <a:spcPts val="1200"/>
              </a:spcBef>
              <a:defRPr/>
            </a:pPr>
            <a:r>
              <a:rPr lang="es-ES" altLang="en-US" sz="1700" dirty="0" smtClean="0">
                <a:solidFill>
                  <a:srgbClr val="EBEBEB"/>
                </a:solidFill>
              </a:rPr>
              <a:t>Siguiendo todas las normas aplicables y los requerimientos de la IRB/EC </a:t>
            </a:r>
          </a:p>
          <a:p>
            <a:pPr marL="574675" lvl="1" indent="-287338">
              <a:lnSpc>
                <a:spcPct val="90000"/>
              </a:lnSpc>
              <a:spcBef>
                <a:spcPts val="1200"/>
              </a:spcBef>
              <a:defRPr/>
            </a:pPr>
            <a:r>
              <a:rPr lang="es-ES" altLang="en-US" sz="1700" dirty="0" smtClean="0">
                <a:solidFill>
                  <a:srgbClr val="EBEBEB"/>
                </a:solidFill>
                <a:latin typeface="+mn-lt"/>
              </a:rPr>
              <a:t>Incorporando detalles de contacto y procedimientos específicos del centro</a:t>
            </a:r>
          </a:p>
          <a:p>
            <a:pPr marL="574675" lvl="1" indent="-287338">
              <a:lnSpc>
                <a:spcPct val="90000"/>
              </a:lnSpc>
              <a:spcBef>
                <a:spcPts val="1200"/>
              </a:spcBef>
              <a:defRPr/>
            </a:pPr>
            <a:r>
              <a:rPr lang="es-ES" altLang="en-US" sz="1700" dirty="0" smtClean="0">
                <a:solidFill>
                  <a:srgbClr val="EBEBEB"/>
                </a:solidFill>
              </a:rPr>
              <a:t>Traduciendo el material a todos los idiomas locales correspondientes</a:t>
            </a:r>
            <a:endParaRPr lang="es-ES" altLang="en-US" sz="1700" dirty="0">
              <a:solidFill>
                <a:srgbClr val="EBEBEB"/>
              </a:solidFill>
              <a:latin typeface="+mn-lt"/>
            </a:endParaRPr>
          </a:p>
        </p:txBody>
      </p:sp>
    </p:spTree>
    <p:extLst>
      <p:ext uri="{BB962C8B-B14F-4D97-AF65-F5344CB8AC3E}">
        <p14:creationId xmlns:p14="http://schemas.microsoft.com/office/powerpoint/2010/main" val="323238070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2514600"/>
            <a:ext cx="8194675" cy="3048000"/>
          </a:xfrm>
        </p:spPr>
        <p:txBody>
          <a:bodyPr>
            <a:noAutofit/>
          </a:bodyPr>
          <a:lstStyle/>
          <a:p>
            <a:pPr marL="461963" indent="-461963">
              <a:spcBef>
                <a:spcPts val="1800"/>
              </a:spcBef>
              <a:defRPr/>
            </a:pPr>
            <a:r>
              <a:rPr lang="es-ES" altLang="en-US" sz="2600" dirty="0" smtClean="0">
                <a:latin typeface="+mn-lt"/>
              </a:rPr>
              <a:t>Los miembros del Consejo Asesor Comunitario de IMPAACT (ICAB) pueden ofrecer información a los Equipos de Protocolo como parte de las revisiones de documentos de protocolos</a:t>
            </a:r>
          </a:p>
          <a:p>
            <a:pPr marL="461963" indent="-461963">
              <a:spcBef>
                <a:spcPts val="1800"/>
              </a:spcBef>
              <a:defRPr/>
            </a:pPr>
            <a:r>
              <a:rPr lang="es-ES" altLang="en-US" sz="2600" dirty="0" smtClean="0">
                <a:latin typeface="+mn-lt"/>
              </a:rPr>
              <a:t>Los miembros del ICAB y del Consejo Asesor Comunitario (CAB) local pueden ofrecer información al personal del centro del estudio como parte del desarrollo de formularios específicos del centro</a:t>
            </a:r>
            <a:endParaRPr lang="es-ES" altLang="en-US" sz="2600" dirty="0">
              <a:latin typeface="+mn-lt"/>
            </a:endParaRPr>
          </a:p>
        </p:txBody>
      </p:sp>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Terminología</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i="1" dirty="0" smtClean="0">
                <a:latin typeface="+mn-lt"/>
              </a:rPr>
              <a:t>¿Qué es un consentimiento informado?</a:t>
            </a:r>
          </a:p>
          <a:p>
            <a:pPr marL="1828800" indent="-1828800">
              <a:spcBef>
                <a:spcPts val="1800"/>
              </a:spcBef>
              <a:defRPr/>
            </a:pPr>
            <a:endParaRPr lang="es-ES" altLang="en-US" sz="2800"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es-ES" sz="4000" b="1" dirty="0" smtClean="0">
                <a:solidFill>
                  <a:srgbClr val="FFFF00"/>
                </a:solidFill>
              </a:rPr>
              <a:t>Trabajemos </a:t>
            </a:r>
            <a:r>
              <a:rPr lang="es-ES" dirty="0" smtClean="0"/>
              <a:t/>
            </a:r>
            <a:br>
              <a:rPr lang="es-ES" dirty="0" smtClean="0"/>
            </a:br>
            <a:r>
              <a:rPr lang="es-ES" sz="4000" b="1" dirty="0" smtClean="0">
                <a:solidFill>
                  <a:srgbClr val="FFFF00"/>
                </a:solidFill>
              </a:rPr>
              <a:t>juntos… </a:t>
            </a:r>
            <a:endParaRPr lang="es-ES" sz="4000" b="1" dirty="0">
              <a:solidFill>
                <a:srgbClr val="FFFF00"/>
              </a:solidFill>
            </a:endParaRPr>
          </a:p>
        </p:txBody>
      </p:sp>
    </p:spTree>
    <p:extLst>
      <p:ext uri="{BB962C8B-B14F-4D97-AF65-F5344CB8AC3E}">
        <p14:creationId xmlns:p14="http://schemas.microsoft.com/office/powerpoint/2010/main" val="1757222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1952466" y="3276600"/>
            <a:ext cx="5661343" cy="3048000"/>
          </a:xfrm>
        </p:spPr>
        <p:txBody>
          <a:bodyPr>
            <a:noAutofit/>
          </a:bodyPr>
          <a:lstStyle/>
          <a:p>
            <a:pPr marL="461963" indent="-461963">
              <a:spcBef>
                <a:spcPts val="1800"/>
              </a:spcBef>
              <a:defRPr/>
            </a:pPr>
            <a:r>
              <a:rPr lang="es-ES" altLang="en-US" sz="3200" b="1" dirty="0" smtClean="0">
                <a:latin typeface="+mn-lt"/>
              </a:rPr>
              <a:t>Consulte </a:t>
            </a:r>
            <a:r>
              <a:rPr lang="es-ES" altLang="en-US" sz="3200" b="1" dirty="0" smtClean="0">
                <a:latin typeface="+mn-lt"/>
              </a:rPr>
              <a:t>la gu</a:t>
            </a:r>
            <a:r>
              <a:rPr lang="es-ES" altLang="en-US" sz="3200" b="1" dirty="0" smtClean="0">
                <a:latin typeface="+mn-lt"/>
              </a:rPr>
              <a:t>ía </a:t>
            </a:r>
            <a:r>
              <a:rPr lang="es-ES" altLang="en-US" sz="3200" b="1" dirty="0" smtClean="0">
                <a:latin typeface="+mn-lt"/>
              </a:rPr>
              <a:t>con </a:t>
            </a:r>
            <a:r>
              <a:rPr lang="es-ES" altLang="en-US" sz="3200" b="1" dirty="0" smtClean="0">
                <a:latin typeface="+mn-lt"/>
              </a:rPr>
              <a:t>el esquema del estudio IMPAACT 2019 en las páginas 1-2</a:t>
            </a:r>
          </a:p>
          <a:p>
            <a:pPr marL="461963" indent="-461963">
              <a:spcBef>
                <a:spcPts val="1800"/>
              </a:spcBef>
              <a:defRPr/>
            </a:pPr>
            <a:endParaRPr lang="es-ES" altLang="en-US" sz="2800" b="1" dirty="0">
              <a:latin typeface="+mn-lt"/>
            </a:endParaRPr>
          </a:p>
        </p:txBody>
      </p:sp>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es-ES" sz="4000" b="1" dirty="0" smtClean="0">
                <a:solidFill>
                  <a:srgbClr val="FFFF00"/>
                </a:solidFill>
              </a:rPr>
              <a:t>Trabajemos </a:t>
            </a:r>
            <a:r>
              <a:rPr lang="es-ES" dirty="0" smtClean="0"/>
              <a:t/>
            </a:r>
            <a:br>
              <a:rPr lang="es-ES" dirty="0" smtClean="0"/>
            </a:br>
            <a:r>
              <a:rPr lang="es-ES" sz="4000" b="1" dirty="0" smtClean="0">
                <a:solidFill>
                  <a:srgbClr val="FFFF00"/>
                </a:solidFill>
              </a:rPr>
              <a:t>juntos… </a:t>
            </a:r>
            <a:endParaRPr lang="es-ES" sz="4000" b="1" dirty="0">
              <a:solidFill>
                <a:srgbClr val="FFFF00"/>
              </a:solidFill>
            </a:endParaRPr>
          </a:p>
        </p:txBody>
      </p:sp>
    </p:spTree>
    <p:extLst>
      <p:ext uri="{BB962C8B-B14F-4D97-AF65-F5344CB8AC3E}">
        <p14:creationId xmlns:p14="http://schemas.microsoft.com/office/powerpoint/2010/main" val="3427085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IMPAACT 2019</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752600"/>
            <a:ext cx="8194675" cy="4648200"/>
          </a:xfrm>
        </p:spPr>
        <p:txBody>
          <a:bodyPr>
            <a:noAutofit/>
          </a:bodyPr>
          <a:lstStyle/>
          <a:p>
            <a:pPr marL="461963" indent="-461963">
              <a:spcBef>
                <a:spcPts val="1800"/>
              </a:spcBef>
              <a:defRPr/>
            </a:pPr>
            <a:r>
              <a:rPr lang="es-ES" altLang="en-US" sz="2400" dirty="0" smtClean="0">
                <a:latin typeface="+mn-lt"/>
              </a:rPr>
              <a:t>Este estudio está probando comprimidos combinados de ABC/DTG/3TC con dosis fija en niños menores de 12 años.</a:t>
            </a:r>
          </a:p>
          <a:p>
            <a:pPr marL="862019" lvl="1" indent="-461963">
              <a:spcBef>
                <a:spcPts val="1500"/>
              </a:spcBef>
              <a:defRPr/>
            </a:pPr>
            <a:r>
              <a:rPr lang="es-ES" altLang="en-US" sz="2000" dirty="0" smtClean="0">
                <a:latin typeface="+mn-lt"/>
              </a:rPr>
              <a:t>Los niños que pesen 25 kg o más tomarán comprimidos Triumeq de formulación sólida </a:t>
            </a:r>
            <a:r>
              <a:rPr lang="es-ES" altLang="en-US" sz="2000" i="1" dirty="0" smtClean="0">
                <a:solidFill>
                  <a:schemeClr val="tx1">
                    <a:lumMod val="75000"/>
                  </a:schemeClr>
                </a:solidFill>
                <a:latin typeface="+mn-lt"/>
              </a:rPr>
              <a:t>(aprobados en EE. UU. para adultos y niños que pesen al menos 40 kg)</a:t>
            </a:r>
            <a:r>
              <a:rPr lang="es-ES" dirty="0" smtClean="0"/>
              <a:t>.</a:t>
            </a:r>
          </a:p>
          <a:p>
            <a:pPr marL="862019" lvl="1" indent="-461963">
              <a:spcBef>
                <a:spcPts val="900"/>
              </a:spcBef>
              <a:defRPr/>
            </a:pPr>
            <a:r>
              <a:rPr lang="es-ES" altLang="en-US" sz="2000" dirty="0" smtClean="0">
                <a:latin typeface="+mn-lt"/>
              </a:rPr>
              <a:t>Los niños que pesen menos de 25 kg tomarán comprimidos dispersables.</a:t>
            </a:r>
          </a:p>
          <a:p>
            <a:pPr marL="461963" indent="-461963">
              <a:spcBef>
                <a:spcPts val="1800"/>
              </a:spcBef>
              <a:defRPr/>
            </a:pPr>
            <a:r>
              <a:rPr lang="es-ES" altLang="en-US" sz="2400" dirty="0" smtClean="0">
                <a:latin typeface="+mn-lt"/>
              </a:rPr>
              <a:t>Cada uno de los tres medicamentos incluidos en los comprimidos combinados fue probado en niños en estudios anteriores; este es el primer estudio de los comprimidos combinados que se realiza con niños menores.</a:t>
            </a:r>
            <a:endParaRPr lang="es-ES" altLang="en-US" dirty="0">
              <a:latin typeface="+mn-lt"/>
            </a:endParaRPr>
          </a:p>
        </p:txBody>
      </p:sp>
    </p:spTree>
    <p:extLst>
      <p:ext uri="{BB962C8B-B14F-4D97-AF65-F5344CB8AC3E}">
        <p14:creationId xmlns:p14="http://schemas.microsoft.com/office/powerpoint/2010/main" val="390923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s-ES" altLang="en-US" sz="2800" dirty="0" smtClean="0">
                <a:latin typeface="+mn-lt"/>
              </a:rPr>
              <a:t>Piense en un padre cuyo hijo podría participar en este estudio, ¿cómo le explicaría la finalidad del estudio en el formulario de consentimiento informado?</a:t>
            </a:r>
          </a:p>
          <a:p>
            <a:pPr marL="461963" indent="-461963">
              <a:spcBef>
                <a:spcPts val="1800"/>
              </a:spcBef>
              <a:defRPr/>
            </a:pPr>
            <a:r>
              <a:rPr lang="es-ES" altLang="en-US" sz="2800" dirty="0" smtClean="0">
                <a:latin typeface="+mn-lt"/>
              </a:rPr>
              <a:t>Escriba algunos de los términos y oraciones que usaría… </a:t>
            </a:r>
            <a:endParaRPr lang="es-ES" altLang="en-US" sz="2800" dirty="0">
              <a:latin typeface="+mn-lt"/>
            </a:endParaRPr>
          </a:p>
        </p:txBody>
      </p:sp>
      <p:sp>
        <p:nvSpPr>
          <p:cNvPr id="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C0FA4BE-BAAF-4A81-A776-BC5AEB810F13}"/>
              </a:ext>
            </a:extLst>
          </p:cNvPr>
          <p:cNvSpPr>
            <a:spLocks noGrp="1" noChangeArrowheads="1"/>
          </p:cNvSpPr>
          <p:nvPr>
            <p:ph type="title"/>
          </p:nvPr>
        </p:nvSpPr>
        <p:spPr>
          <a:xfrm>
            <a:off x="3505200" y="838200"/>
            <a:ext cx="4818920" cy="1704975"/>
          </a:xfrm>
        </p:spPr>
        <p:txBody>
          <a:bodyPr anchor="b"/>
          <a:lstStyle/>
          <a:p>
            <a:pPr algn="ctr">
              <a:defRPr/>
            </a:pPr>
            <a:r>
              <a:rPr lang="es-ES" sz="2400" b="1" dirty="0" smtClean="0">
                <a:solidFill>
                  <a:srgbClr val="FFFF00"/>
                </a:solidFill>
              </a:rPr>
              <a:t>Las normas exigen que los formularios de consentimiento informado incluyan una explicación de </a:t>
            </a:r>
            <a:r>
              <a:rPr lang="es-ES" sz="2400" b="1" dirty="0" smtClean="0">
                <a:solidFill>
                  <a:srgbClr val="FFFF00"/>
                </a:solidFill>
              </a:rPr>
              <a:t>los objetivos de </a:t>
            </a:r>
            <a:r>
              <a:rPr lang="es-ES" sz="2400" b="1" dirty="0" smtClean="0">
                <a:solidFill>
                  <a:srgbClr val="FFFF00"/>
                </a:solidFill>
              </a:rPr>
              <a:t>la investigación. </a:t>
            </a:r>
            <a:endParaRPr lang="es-ES" sz="2400" b="1" dirty="0">
              <a:solidFill>
                <a:srgbClr val="FFFF00"/>
              </a:solidFill>
            </a:endParaRPr>
          </a:p>
        </p:txBody>
      </p:sp>
    </p:spTree>
    <p:extLst>
      <p:ext uri="{BB962C8B-B14F-4D97-AF65-F5344CB8AC3E}">
        <p14:creationId xmlns:p14="http://schemas.microsoft.com/office/powerpoint/2010/main" val="3432000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s-ES" altLang="en-US" sz="2800" dirty="0" smtClean="0">
                <a:latin typeface="+mn-lt"/>
              </a:rPr>
              <a:t>Ahora piense en un niño de 9 años que podría participar en este estudio.</a:t>
            </a:r>
          </a:p>
          <a:p>
            <a:pPr marL="461963" indent="-461963">
              <a:spcBef>
                <a:spcPts val="1800"/>
              </a:spcBef>
              <a:defRPr/>
            </a:pPr>
            <a:r>
              <a:rPr lang="es-ES" altLang="en-US" sz="2800" dirty="0" smtClean="0">
                <a:latin typeface="+mn-lt"/>
              </a:rPr>
              <a:t>¿Cómo le explicaría la finalidad del estudio en el formulario de asentimiento?</a:t>
            </a:r>
          </a:p>
          <a:p>
            <a:pPr marL="461963" indent="-461963">
              <a:spcBef>
                <a:spcPts val="1800"/>
              </a:spcBef>
              <a:defRPr/>
            </a:pPr>
            <a:r>
              <a:rPr lang="es-ES" altLang="en-US" sz="2800" dirty="0" smtClean="0">
                <a:latin typeface="+mn-lt"/>
              </a:rPr>
              <a:t>Escriba algunos de los términos y oraciones que usaría… </a:t>
            </a:r>
            <a:endParaRPr lang="es-ES" altLang="en-US" sz="2800" dirty="0">
              <a:latin typeface="+mn-lt"/>
            </a:endParaRPr>
          </a:p>
        </p:txBody>
      </p:sp>
    </p:spTree>
    <p:extLst>
      <p:ext uri="{BB962C8B-B14F-4D97-AF65-F5344CB8AC3E}">
        <p14:creationId xmlns:p14="http://schemas.microsoft.com/office/powerpoint/2010/main" val="310630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sz="4000" b="1" dirty="0" smtClean="0"/>
              <a:t>IMPAACT 2019</a:t>
            </a:r>
            <a:endParaRPr lang="es-E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219200"/>
            <a:ext cx="8194675" cy="4648200"/>
          </a:xfrm>
        </p:spPr>
        <p:txBody>
          <a:bodyPr>
            <a:noAutofit/>
          </a:bodyPr>
          <a:lstStyle/>
          <a:p>
            <a:pPr marL="461963" indent="-461963">
              <a:spcBef>
                <a:spcPts val="1800"/>
              </a:spcBef>
              <a:defRPr/>
            </a:pPr>
            <a:r>
              <a:rPr lang="es-ES" altLang="en-US" sz="2400" dirty="0" smtClean="0">
                <a:latin typeface="+mn-lt"/>
              </a:rPr>
              <a:t>Algunos niños de este estudio tendrán evaluaciones PK intensivas en la visita del estudio de la Semana 1.</a:t>
            </a:r>
          </a:p>
          <a:p>
            <a:pPr marL="862019" lvl="1" indent="-461963">
              <a:spcBef>
                <a:spcPts val="1800"/>
              </a:spcBef>
              <a:defRPr/>
            </a:pPr>
            <a:r>
              <a:rPr lang="es-ES" altLang="en-US" sz="2200" dirty="0" smtClean="0">
                <a:latin typeface="+mn-lt"/>
              </a:rPr>
              <a:t>Esta visita se describe en las páginas 5-8 de las notas. </a:t>
            </a:r>
          </a:p>
          <a:p>
            <a:pPr marL="862019" lvl="1" indent="-461963">
              <a:spcBef>
                <a:spcPts val="1800"/>
              </a:spcBef>
              <a:defRPr/>
            </a:pPr>
            <a:r>
              <a:rPr lang="es-ES" altLang="en-US" sz="2200" dirty="0" smtClean="0">
                <a:latin typeface="+mn-lt"/>
              </a:rPr>
              <a:t>Los niños que realicen evaluaciones PK intensivas tomarán sus comprimidos de ABC/DTG/3TC en el centro del estudio y luego se les realizarán 8 extracciones de sangre durante las próximas 24 horas.</a:t>
            </a:r>
          </a:p>
          <a:p>
            <a:pPr marL="862019" lvl="1" indent="-461963">
              <a:spcBef>
                <a:spcPts val="1800"/>
              </a:spcBef>
              <a:defRPr/>
            </a:pPr>
            <a:r>
              <a:rPr lang="es-ES" altLang="en-US" sz="2200" dirty="0" smtClean="0">
                <a:latin typeface="+mn-lt"/>
              </a:rPr>
              <a:t>Estos niños también tendrán “administración directamente observada” cada día hasta la visita del estudio correspondiente a la Semana 1 (ver la página 4 de las notas).</a:t>
            </a:r>
          </a:p>
          <a:p>
            <a:pPr marL="461963" indent="-461963">
              <a:spcBef>
                <a:spcPts val="1800"/>
              </a:spcBef>
              <a:defRPr/>
            </a:pPr>
            <a:endParaRPr lang="es-ES" altLang="en-US" sz="2400" dirty="0">
              <a:latin typeface="+mn-lt"/>
            </a:endParaRPr>
          </a:p>
        </p:txBody>
      </p:sp>
    </p:spTree>
    <p:extLst>
      <p:ext uri="{BB962C8B-B14F-4D97-AF65-F5344CB8AC3E}">
        <p14:creationId xmlns:p14="http://schemas.microsoft.com/office/powerpoint/2010/main" val="1743293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s-ES" altLang="en-US" sz="2800" dirty="0" smtClean="0">
                <a:latin typeface="+mn-lt"/>
              </a:rPr>
              <a:t>Consideremos el formulario de consentimiento informado: veamos la página 9 de las notas</a:t>
            </a:r>
          </a:p>
          <a:p>
            <a:pPr marL="461963" indent="-461963">
              <a:spcBef>
                <a:spcPts val="1800"/>
              </a:spcBef>
              <a:defRPr/>
            </a:pPr>
            <a:r>
              <a:rPr lang="es-ES" altLang="en-US" sz="2800" dirty="0" smtClean="0"/>
              <a:t>¿Qué piensa de </a:t>
            </a:r>
            <a:r>
              <a:rPr lang="es-ES" altLang="en-US" sz="2800" dirty="0" smtClean="0"/>
              <a:t>este texto?</a:t>
            </a:r>
            <a:endParaRPr lang="es-ES" altLang="en-US" sz="2800" dirty="0" smtClean="0"/>
          </a:p>
          <a:p>
            <a:pPr marL="461963" indent="-461963">
              <a:spcBef>
                <a:spcPts val="1800"/>
              </a:spcBef>
              <a:defRPr/>
            </a:pPr>
            <a:r>
              <a:rPr lang="es-ES" altLang="en-US" sz="2800" dirty="0" smtClean="0"/>
              <a:t>¿Qué sugerencias tiene para </a:t>
            </a:r>
            <a:r>
              <a:rPr lang="es-ES" altLang="en-US" sz="2800" dirty="0" smtClean="0"/>
              <a:t>mejorarlo?</a:t>
            </a:r>
            <a:endParaRPr lang="es-ES" altLang="en-US" sz="2800" dirty="0"/>
          </a:p>
        </p:txBody>
      </p:sp>
      <p:sp>
        <p:nvSpPr>
          <p:cNvPr id="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C0FA4BE-BAAF-4A81-A776-BC5AEB810F13}"/>
              </a:ext>
            </a:extLst>
          </p:cNvPr>
          <p:cNvSpPr>
            <a:spLocks noGrp="1" noChangeArrowheads="1"/>
          </p:cNvSpPr>
          <p:nvPr>
            <p:ph type="title"/>
          </p:nvPr>
        </p:nvSpPr>
        <p:spPr>
          <a:xfrm>
            <a:off x="3505200" y="838200"/>
            <a:ext cx="4818920" cy="1704975"/>
          </a:xfrm>
        </p:spPr>
        <p:txBody>
          <a:bodyPr anchor="b"/>
          <a:lstStyle/>
          <a:p>
            <a:pPr algn="ctr">
              <a:defRPr/>
            </a:pPr>
            <a:r>
              <a:rPr lang="es-ES" sz="2400" b="1" dirty="0" smtClean="0">
                <a:solidFill>
                  <a:srgbClr val="FFFF00"/>
                </a:solidFill>
              </a:rPr>
              <a:t>Las normas exigen que los formularios de consentimiento informado incluyan una descripción de los procedimientos que se realizarán.</a:t>
            </a:r>
            <a:endParaRPr lang="es-ES" sz="2400" b="1" dirty="0">
              <a:solidFill>
                <a:srgbClr val="FFFF00"/>
              </a:solidFill>
            </a:endParaRPr>
          </a:p>
        </p:txBody>
      </p:sp>
    </p:spTree>
    <p:extLst>
      <p:ext uri="{BB962C8B-B14F-4D97-AF65-F5344CB8AC3E}">
        <p14:creationId xmlns:p14="http://schemas.microsoft.com/office/powerpoint/2010/main" val="3274740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s-ES" altLang="en-US" sz="2800" dirty="0" smtClean="0">
                <a:latin typeface="+mn-lt"/>
              </a:rPr>
              <a:t>Ahora consideremos el formulario de asentimiento: veamos la página 10 de </a:t>
            </a:r>
            <a:r>
              <a:rPr lang="es-ES" altLang="en-US" sz="2800" dirty="0" smtClean="0">
                <a:latin typeface="+mn-lt"/>
              </a:rPr>
              <a:t>la gu</a:t>
            </a:r>
            <a:r>
              <a:rPr lang="es-ES" altLang="en-US" sz="2800" dirty="0" smtClean="0">
                <a:latin typeface="+mn-lt"/>
              </a:rPr>
              <a:t>ía</a:t>
            </a:r>
            <a:endParaRPr lang="es-ES" altLang="en-US" sz="2800" dirty="0" smtClean="0">
              <a:latin typeface="+mn-lt"/>
            </a:endParaRPr>
          </a:p>
          <a:p>
            <a:pPr marL="461963" indent="-461963">
              <a:spcBef>
                <a:spcPts val="1800"/>
              </a:spcBef>
              <a:defRPr/>
            </a:pPr>
            <a:r>
              <a:rPr lang="es-ES" altLang="en-US" sz="2800" dirty="0" smtClean="0">
                <a:latin typeface="+mn-lt"/>
              </a:rPr>
              <a:t>¿Qué piensa de </a:t>
            </a:r>
            <a:r>
              <a:rPr lang="es-ES" altLang="en-US" sz="2800" dirty="0" smtClean="0">
                <a:latin typeface="+mn-lt"/>
              </a:rPr>
              <a:t>este texto?</a:t>
            </a:r>
            <a:endParaRPr lang="es-ES" altLang="en-US" sz="2800" dirty="0" smtClean="0">
              <a:latin typeface="+mn-lt"/>
            </a:endParaRPr>
          </a:p>
          <a:p>
            <a:pPr marL="461963" indent="-461963">
              <a:spcBef>
                <a:spcPts val="1800"/>
              </a:spcBef>
              <a:defRPr/>
            </a:pPr>
            <a:r>
              <a:rPr lang="es-ES" altLang="en-US" sz="2800" dirty="0" smtClean="0">
                <a:latin typeface="+mn-lt"/>
              </a:rPr>
              <a:t>¿Qué sugerencias tiene </a:t>
            </a:r>
            <a:r>
              <a:rPr lang="es-ES" altLang="en-US" sz="2800" smtClean="0">
                <a:latin typeface="+mn-lt"/>
              </a:rPr>
              <a:t>para </a:t>
            </a:r>
            <a:r>
              <a:rPr lang="es-ES" altLang="en-US" sz="2800" smtClean="0">
                <a:latin typeface="+mn-lt"/>
              </a:rPr>
              <a:t>mejorarlo?</a:t>
            </a:r>
            <a:endParaRPr lang="es-ES" altLang="en-US" sz="2800" dirty="0">
              <a:latin typeface="+mn-lt"/>
            </a:endParaRPr>
          </a:p>
        </p:txBody>
      </p:sp>
    </p:spTree>
    <p:extLst>
      <p:ext uri="{BB962C8B-B14F-4D97-AF65-F5344CB8AC3E}">
        <p14:creationId xmlns:p14="http://schemas.microsoft.com/office/powerpoint/2010/main" val="40687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793220" y="1138518"/>
            <a:ext cx="7055380" cy="842682"/>
          </a:xfrm>
        </p:spPr>
        <p:txBody>
          <a:bodyPr/>
          <a:lstStyle/>
          <a:p>
            <a:pPr>
              <a:defRPr/>
            </a:pPr>
            <a:r>
              <a:rPr lang="es-ES" b="1" dirty="0" smtClean="0"/>
              <a:t>¿Tiene alguna pregunta?</a:t>
            </a:r>
            <a:endParaRPr lang="es-ES" b="1" dirty="0"/>
          </a:p>
        </p:txBody>
      </p:sp>
      <p:pic>
        <p:nvPicPr>
          <p:cNvPr id="1026" name="Picture 2" descr="hands-raised-question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A6B898C-8F9C-43F8-ABFB-DBEC6F7B3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20" y="2153103"/>
            <a:ext cx="7557025" cy="377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03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457200"/>
            <a:ext cx="7055380" cy="842682"/>
          </a:xfrm>
        </p:spPr>
        <p:txBody>
          <a:bodyPr/>
          <a:lstStyle/>
          <a:p>
            <a:pPr>
              <a:defRPr/>
            </a:pPr>
            <a:r>
              <a:rPr lang="es-ES" b="1" dirty="0" smtClean="0"/>
              <a:t>Recursos</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es-ES" altLang="en-US" sz="1800" b="1" dirty="0" smtClean="0">
                <a:latin typeface="+mn-lt"/>
              </a:rPr>
              <a:t>Código de Regulaciones Federales de EE. UU. (CFR)</a:t>
            </a:r>
          </a:p>
          <a:p>
            <a:pPr marL="682625" lvl="1" indent="-282575">
              <a:spcBef>
                <a:spcPts val="600"/>
              </a:spcBef>
              <a:defRPr/>
            </a:pPr>
            <a:r>
              <a:rPr lang="es-ES" altLang="en-US" dirty="0" smtClean="0">
                <a:latin typeface="+mn-lt"/>
              </a:rPr>
              <a:t>45 CFR 46, Protección de los Seres Humanos en la Investigación </a:t>
            </a:r>
          </a:p>
          <a:p>
            <a:pPr marL="682625" lvl="1" indent="-282575">
              <a:spcBef>
                <a:spcPts val="600"/>
              </a:spcBef>
              <a:defRPr/>
            </a:pPr>
            <a:r>
              <a:rPr lang="es-ES" altLang="en-US" dirty="0" smtClean="0">
                <a:latin typeface="+mn-lt"/>
              </a:rPr>
              <a:t>21 CFR 50, Protección de los Seres Humanos en la Investigación</a:t>
            </a:r>
          </a:p>
          <a:p>
            <a:pPr marL="682625" lvl="1" indent="-282575">
              <a:spcBef>
                <a:spcPts val="600"/>
              </a:spcBef>
              <a:defRPr/>
            </a:pPr>
            <a:r>
              <a:rPr lang="es-ES" altLang="en-US" b="1" dirty="0" smtClean="0">
                <a:solidFill>
                  <a:schemeClr val="bg2">
                    <a:lumMod val="60000"/>
                    <a:lumOff val="40000"/>
                  </a:schemeClr>
                </a:solidFill>
              </a:rPr>
              <a:t>https://www.ecfr.gov/</a:t>
            </a:r>
          </a:p>
          <a:p>
            <a:pPr marL="341313" indent="-341313">
              <a:spcBef>
                <a:spcPts val="1500"/>
              </a:spcBef>
              <a:defRPr/>
            </a:pPr>
            <a:r>
              <a:rPr lang="es-ES" altLang="en-US" sz="1800" b="1" dirty="0" smtClean="0">
                <a:latin typeface="+mn-lt"/>
              </a:rPr>
              <a:t>Oficina de Protección de Investigaciones Humanas de EE. UU.</a:t>
            </a:r>
          </a:p>
          <a:p>
            <a:pPr marL="682625" lvl="1" indent="-282575">
              <a:spcBef>
                <a:spcPts val="600"/>
              </a:spcBef>
              <a:defRPr/>
            </a:pPr>
            <a:r>
              <a:rPr lang="es-ES" altLang="en-US" b="1" dirty="0" smtClean="0">
                <a:solidFill>
                  <a:schemeClr val="bg2">
                    <a:lumMod val="60000"/>
                    <a:lumOff val="40000"/>
                  </a:schemeClr>
                </a:solidFill>
                <a:latin typeface="+mn-lt"/>
              </a:rPr>
              <a:t>https://www.hhs.gov/ohrp/</a:t>
            </a:r>
          </a:p>
          <a:p>
            <a:pPr marL="341313" indent="-341313">
              <a:spcBef>
                <a:spcPts val="1500"/>
              </a:spcBef>
              <a:defRPr/>
            </a:pPr>
            <a:r>
              <a:rPr lang="es-ES" altLang="en-US" sz="1800" b="1" dirty="0" smtClean="0">
                <a:latin typeface="+mn-lt"/>
              </a:rPr>
              <a:t>Conferencia Internacional sobre Armonización - Directrices de Buenas Prácticas Clínicas </a:t>
            </a:r>
          </a:p>
          <a:p>
            <a:pPr marL="682625" lvl="1" indent="-282575">
              <a:spcBef>
                <a:spcPts val="600"/>
              </a:spcBef>
              <a:defRPr/>
            </a:pPr>
            <a:r>
              <a:rPr lang="es-ES" altLang="en-US" dirty="0" smtClean="0">
                <a:latin typeface="+mn-lt"/>
              </a:rPr>
              <a:t>Paso 4.8, Consentimiento Informado de Sujetos del Estudio</a:t>
            </a:r>
          </a:p>
          <a:p>
            <a:pPr marL="682625" lvl="1" indent="-282575">
              <a:spcBef>
                <a:spcPts val="600"/>
              </a:spcBef>
              <a:defRPr/>
            </a:pPr>
            <a:r>
              <a:rPr lang="es-ES" altLang="en-US" b="1" dirty="0" smtClean="0">
                <a:solidFill>
                  <a:schemeClr val="bg2">
                    <a:lumMod val="60000"/>
                    <a:lumOff val="40000"/>
                  </a:schemeClr>
                </a:solidFill>
                <a:latin typeface="+mn-lt"/>
              </a:rPr>
              <a:t>https://www.ich.org/</a:t>
            </a:r>
          </a:p>
          <a:p>
            <a:pPr marL="341313" indent="-341313">
              <a:spcBef>
                <a:spcPts val="1500"/>
              </a:spcBef>
              <a:defRPr/>
            </a:pPr>
            <a:r>
              <a:rPr lang="es-ES" altLang="en-US" sz="1800" b="1" dirty="0" smtClean="0">
                <a:latin typeface="+mn-lt"/>
              </a:rPr>
              <a:t>ClinRegs</a:t>
            </a:r>
          </a:p>
          <a:p>
            <a:pPr marL="741369" lvl="1" indent="-341313">
              <a:spcBef>
                <a:spcPts val="600"/>
              </a:spcBef>
              <a:defRPr/>
            </a:pPr>
            <a:r>
              <a:rPr lang="es-ES" altLang="en-US" dirty="0" smtClean="0">
                <a:latin typeface="+mn-lt"/>
              </a:rPr>
              <a:t>Base de datos en línea de información relacionada con normas de investigación clínica de países específicos </a:t>
            </a:r>
          </a:p>
          <a:p>
            <a:pPr marL="741369" lvl="1" indent="-341313">
              <a:spcBef>
                <a:spcPts val="600"/>
              </a:spcBef>
              <a:defRPr/>
            </a:pPr>
            <a:r>
              <a:rPr lang="es-ES" altLang="en-US" b="1" dirty="0" smtClean="0">
                <a:solidFill>
                  <a:schemeClr val="bg2">
                    <a:lumMod val="60000"/>
                    <a:lumOff val="40000"/>
                  </a:schemeClr>
                </a:solidFill>
                <a:latin typeface="+mn-lt"/>
              </a:rPr>
              <a:t>https://clinregs.niaid.nih.gov/</a:t>
            </a:r>
          </a:p>
          <a:p>
            <a:pPr marL="1828800" indent="-1828800">
              <a:spcBef>
                <a:spcPts val="600"/>
              </a:spcBef>
              <a:defRPr/>
            </a:pPr>
            <a:endParaRPr lang="es-ES" altLang="en-US" sz="1800" dirty="0">
              <a:latin typeface="+mn-lt"/>
            </a:endParaRPr>
          </a:p>
        </p:txBody>
      </p:sp>
    </p:spTree>
    <p:extLst>
      <p:ext uri="{BB962C8B-B14F-4D97-AF65-F5344CB8AC3E}">
        <p14:creationId xmlns:p14="http://schemas.microsoft.com/office/powerpoint/2010/main" val="317572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Consentimiento informado </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2990850"/>
          </a:xfrm>
        </p:spPr>
        <p:txBody>
          <a:bodyPr>
            <a:normAutofit lnSpcReduction="10000"/>
          </a:bodyPr>
          <a:lstStyle/>
          <a:p>
            <a:pPr marL="461963" indent="-461963">
              <a:spcBef>
                <a:spcPts val="1800"/>
              </a:spcBef>
              <a:defRPr/>
            </a:pPr>
            <a:r>
              <a:rPr lang="es-ES" altLang="en-US" sz="2800" dirty="0" smtClean="0">
                <a:latin typeface="+mn-lt"/>
              </a:rPr>
              <a:t>El </a:t>
            </a:r>
            <a:r>
              <a:rPr lang="es-ES" altLang="en-US" sz="2800" b="1" dirty="0" smtClean="0">
                <a:solidFill>
                  <a:schemeClr val="bg2">
                    <a:lumMod val="60000"/>
                    <a:lumOff val="40000"/>
                  </a:schemeClr>
                </a:solidFill>
                <a:latin typeface="+mn-lt"/>
              </a:rPr>
              <a:t>proceso</a:t>
            </a:r>
            <a:r>
              <a:rPr lang="es-ES" altLang="en-US" sz="2800" dirty="0" smtClean="0">
                <a:latin typeface="+mn-lt"/>
              </a:rPr>
              <a:t> mediante el cual un paciente conoce y entiende la finalidad, los beneficios y los potenciales riesgos de una intervención médica o quirúrgica, lo que incluye ensayos clínicos, y luego acepta recibir el tratamiento o participar en el ensayo.</a:t>
            </a:r>
          </a:p>
          <a:p>
            <a:pPr marL="1828800" indent="-1828800">
              <a:spcBef>
                <a:spcPts val="1800"/>
              </a:spcBef>
              <a:defRPr/>
            </a:pPr>
            <a:endParaRPr lang="es-ES" altLang="en-US" sz="2800" i="1"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004D6C-8903-4849-9029-042B01AA73BE}"/>
              </a:ext>
            </a:extLst>
          </p:cNvPr>
          <p:cNvSpPr txBox="1"/>
          <p:nvPr/>
        </p:nvSpPr>
        <p:spPr>
          <a:xfrm>
            <a:off x="6705600" y="6087266"/>
            <a:ext cx="2223768" cy="369332"/>
          </a:xfrm>
          <a:prstGeom prst="rect">
            <a:avLst/>
          </a:prstGeom>
          <a:noFill/>
        </p:spPr>
        <p:txBody>
          <a:bodyPr wrap="square" rtlCol="0">
            <a:spAutoFit/>
          </a:bodyPr>
          <a:lstStyle/>
          <a:p>
            <a:pPr algn="r"/>
            <a:r>
              <a:rPr lang="es-ES" b="1" i="1" dirty="0" smtClean="0">
                <a:solidFill>
                  <a:schemeClr val="bg2">
                    <a:lumMod val="60000"/>
                    <a:lumOff val="40000"/>
                  </a:schemeClr>
                </a:solidFill>
              </a:rPr>
              <a:t>medicinenet.com</a:t>
            </a:r>
            <a:endParaRPr lang="es-ES" b="1" i="1" dirty="0">
              <a:solidFill>
                <a:schemeClr val="bg2">
                  <a:lumMod val="60000"/>
                  <a:lumOff val="40000"/>
                </a:schemeClr>
              </a:solidFill>
            </a:endParaRPr>
          </a:p>
        </p:txBody>
      </p:sp>
    </p:spTree>
    <p:extLst>
      <p:ext uri="{BB962C8B-B14F-4D97-AF65-F5344CB8AC3E}">
        <p14:creationId xmlns:p14="http://schemas.microsoft.com/office/powerpoint/2010/main" val="34042171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4ED18AA-1EBB-4C8A-85BB-48D1F7F39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071563"/>
            <a:ext cx="4714875"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Consentimiento informado </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125116"/>
          </a:xfrm>
        </p:spPr>
        <p:txBody>
          <a:bodyPr>
            <a:normAutofit/>
          </a:bodyPr>
          <a:lstStyle/>
          <a:p>
            <a:pPr marL="461963" indent="-461963">
              <a:spcBef>
                <a:spcPts val="1800"/>
              </a:spcBef>
              <a:defRPr/>
            </a:pPr>
            <a:r>
              <a:rPr lang="es-ES" altLang="en-US" sz="2800" dirty="0" smtClean="0">
                <a:latin typeface="+mn-lt"/>
              </a:rPr>
              <a:t>Acuerdo voluntario para participar en una investigación. No se trata simplemente de un formulario que se firma, sino de un </a:t>
            </a:r>
            <a:r>
              <a:rPr lang="es-ES" altLang="en-US" sz="2800" b="1" dirty="0" smtClean="0">
                <a:solidFill>
                  <a:schemeClr val="bg2">
                    <a:lumMod val="60000"/>
                    <a:lumOff val="40000"/>
                  </a:schemeClr>
                </a:solidFill>
              </a:rPr>
              <a:t>proceso</a:t>
            </a:r>
            <a:r>
              <a:rPr lang="es-ES" altLang="en-US" sz="2800" dirty="0" smtClean="0">
                <a:latin typeface="+mn-lt"/>
              </a:rPr>
              <a:t> en el cual el participante comprende de qué se trata la investigación y cuáles son sus riesgos. </a:t>
            </a:r>
            <a:endParaRPr lang="es-ES" altLang="en-US" sz="2800" i="1" dirty="0">
              <a:latin typeface="+mn-lt"/>
            </a:endParaRPr>
          </a:p>
        </p:txBody>
      </p:sp>
      <p:sp>
        <p:nvSpPr>
          <p:cNvPr id="4" name="TextBox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004D6C-8903-4849-9029-042B01AA73BE}"/>
              </a:ext>
            </a:extLst>
          </p:cNvPr>
          <p:cNvSpPr txBox="1"/>
          <p:nvPr/>
        </p:nvSpPr>
        <p:spPr>
          <a:xfrm>
            <a:off x="2133600" y="6087266"/>
            <a:ext cx="6795768" cy="584775"/>
          </a:xfrm>
          <a:prstGeom prst="rect">
            <a:avLst/>
          </a:prstGeom>
          <a:noFill/>
        </p:spPr>
        <p:txBody>
          <a:bodyPr wrap="square" rtlCol="0">
            <a:spAutoFit/>
          </a:bodyPr>
          <a:lstStyle/>
          <a:p>
            <a:pPr algn="r"/>
            <a:r>
              <a:rPr lang="es-ES" sz="1600" b="1" i="1" dirty="0" smtClean="0">
                <a:solidFill>
                  <a:schemeClr val="bg2">
                    <a:lumMod val="60000"/>
                    <a:lumOff val="40000"/>
                  </a:schemeClr>
                </a:solidFill>
              </a:rPr>
              <a:t>Oficina para la Protección de Sujetos de Investigación de la USC</a:t>
            </a:r>
          </a:p>
          <a:p>
            <a:pPr algn="r"/>
            <a:r>
              <a:rPr lang="es-ES" sz="1600" b="1" i="1" dirty="0" smtClean="0">
                <a:solidFill>
                  <a:schemeClr val="bg2">
                    <a:lumMod val="60000"/>
                    <a:lumOff val="40000"/>
                  </a:schemeClr>
                </a:solidFill>
              </a:rPr>
              <a:t>https://oprs.usc.edu/</a:t>
            </a:r>
            <a:endParaRPr lang="es-ES" sz="1600" b="1" i="1" dirty="0">
              <a:solidFill>
                <a:schemeClr val="bg2">
                  <a:lumMod val="60000"/>
                  <a:lumOff val="40000"/>
                </a:schemeClr>
              </a:solidFill>
            </a:endParaRPr>
          </a:p>
        </p:txBody>
      </p:sp>
    </p:spTree>
    <p:extLst>
      <p:ext uri="{BB962C8B-B14F-4D97-AF65-F5344CB8AC3E}">
        <p14:creationId xmlns:p14="http://schemas.microsoft.com/office/powerpoint/2010/main" val="26441054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Consentimiento informado </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i="1" dirty="0" smtClean="0">
                <a:latin typeface="+mn-lt"/>
              </a:rPr>
              <a:t>¿Por qué se debe obtener el consentimiento informado?</a:t>
            </a:r>
          </a:p>
          <a:p>
            <a:pPr marL="461963" indent="-461963">
              <a:spcBef>
                <a:spcPts val="1800"/>
              </a:spcBef>
              <a:defRPr/>
            </a:pPr>
            <a:endParaRPr lang="es-ES" altLang="en-US" sz="2800" dirty="0" smtClean="0">
              <a:latin typeface="+mn-lt"/>
            </a:endParaRPr>
          </a:p>
          <a:p>
            <a:pPr marL="1828800" indent="-1828800">
              <a:spcBef>
                <a:spcPts val="1800"/>
              </a:spcBef>
              <a:defRPr/>
            </a:pPr>
            <a:endParaRPr lang="es-ES" altLang="en-US" sz="2800" i="1" dirty="0">
              <a:latin typeface="+mn-lt"/>
            </a:endParaRPr>
          </a:p>
        </p:txBody>
      </p:sp>
    </p:spTree>
    <p:extLst>
      <p:ext uri="{BB962C8B-B14F-4D97-AF65-F5344CB8AC3E}">
        <p14:creationId xmlns:p14="http://schemas.microsoft.com/office/powerpoint/2010/main" val="1227628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5A6D5B-F711-4A39-B0D2-799387E5BA21}"/>
              </a:ext>
            </a:extLst>
          </p:cNvPr>
          <p:cNvSpPr>
            <a:spLocks noGrp="1" noChangeArrowheads="1"/>
          </p:cNvSpPr>
          <p:nvPr>
            <p:ph type="title"/>
          </p:nvPr>
        </p:nvSpPr>
        <p:spPr>
          <a:xfrm>
            <a:off x="568325" y="586068"/>
            <a:ext cx="7055380" cy="842682"/>
          </a:xfrm>
        </p:spPr>
        <p:txBody>
          <a:bodyPr/>
          <a:lstStyle/>
          <a:p>
            <a:pPr>
              <a:defRPr/>
            </a:pPr>
            <a:r>
              <a:rPr lang="es-ES" b="1" dirty="0" smtClean="0"/>
              <a:t>Consentimiento informado </a:t>
            </a:r>
            <a:endParaRPr lang="es-ES" b="1" dirty="0"/>
          </a:p>
        </p:txBody>
      </p:sp>
      <p:sp>
        <p:nvSpPr>
          <p:cNvPr id="1843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s-ES" altLang="en-US" sz="2800" b="1" i="1" dirty="0" smtClean="0"/>
              <a:t>¿Por qué se debe obtener el consentimiento informado?</a:t>
            </a:r>
            <a:endParaRPr lang="es-ES" altLang="en-US" sz="2800" b="1" i="1" dirty="0" smtClean="0">
              <a:latin typeface="+mn-lt"/>
            </a:endParaRPr>
          </a:p>
          <a:p>
            <a:pPr marL="461963" indent="-461963">
              <a:spcBef>
                <a:spcPts val="1800"/>
              </a:spcBef>
              <a:defRPr/>
            </a:pPr>
            <a:r>
              <a:rPr lang="es-ES" altLang="en-US" sz="2800" b="1" dirty="0" smtClean="0">
                <a:solidFill>
                  <a:schemeClr val="bg2">
                    <a:lumMod val="60000"/>
                    <a:lumOff val="40000"/>
                  </a:schemeClr>
                </a:solidFill>
                <a:latin typeface="+mn-lt"/>
              </a:rPr>
              <a:t>El consentimiento informado se basa en el principio ético del respeto por las personas</a:t>
            </a:r>
          </a:p>
          <a:p>
            <a:pPr marL="862019" lvl="1" indent="-461963">
              <a:spcBef>
                <a:spcPts val="1800"/>
              </a:spcBef>
              <a:defRPr/>
            </a:pPr>
            <a:r>
              <a:rPr lang="es-ES" altLang="en-US" sz="2600" dirty="0" smtClean="0">
                <a:latin typeface="+mn-lt"/>
              </a:rPr>
              <a:t>Personas como agentes autónomos</a:t>
            </a:r>
          </a:p>
          <a:p>
            <a:pPr marL="862019" lvl="1" indent="-461963">
              <a:spcBef>
                <a:spcPts val="1800"/>
              </a:spcBef>
              <a:defRPr/>
            </a:pPr>
            <a:r>
              <a:rPr lang="es-ES" altLang="en-US" sz="2600" dirty="0" smtClean="0">
                <a:latin typeface="+mn-lt"/>
              </a:rPr>
              <a:t>Las personas con autonomía limitada tienen derecho a mayor protección</a:t>
            </a:r>
          </a:p>
          <a:p>
            <a:pPr marL="461963" indent="-461963">
              <a:spcBef>
                <a:spcPts val="1800"/>
              </a:spcBef>
              <a:defRPr/>
            </a:pPr>
            <a:endParaRPr lang="es-ES" altLang="en-US" sz="2800" dirty="0" smtClean="0">
              <a:latin typeface="+mn-lt"/>
            </a:endParaRPr>
          </a:p>
          <a:p>
            <a:pPr marL="1828800" indent="-1828800">
              <a:spcBef>
                <a:spcPts val="1800"/>
              </a:spcBef>
              <a:defRPr/>
            </a:pPr>
            <a:endParaRPr lang="es-ES" altLang="en-US" sz="2800" i="1" dirty="0">
              <a:latin typeface="+mn-lt"/>
            </a:endParaRPr>
          </a:p>
        </p:txBody>
      </p:sp>
    </p:spTree>
    <p:extLst>
      <p:ext uri="{BB962C8B-B14F-4D97-AF65-F5344CB8AC3E}">
        <p14:creationId xmlns:p14="http://schemas.microsoft.com/office/powerpoint/2010/main" val="28097016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E751E-8A92-4708-B7B9-6E33C68B505F}"/>
</file>

<file path=customXml/itemProps2.xml><?xml version="1.0" encoding="utf-8"?>
<ds:datastoreItem xmlns:ds="http://schemas.openxmlformats.org/officeDocument/2006/customXml" ds:itemID="{8068A160-BCEA-4537-A6EF-E78A9CEE1AAF}"/>
</file>

<file path=customXml/itemProps3.xml><?xml version="1.0" encoding="utf-8"?>
<ds:datastoreItem xmlns:ds="http://schemas.openxmlformats.org/officeDocument/2006/customXml" ds:itemID="{C232656D-0AB8-4E8E-AEEE-06EA0B7A04C1}"/>
</file>

<file path=docProps/app.xml><?xml version="1.0" encoding="utf-8"?>
<Properties xmlns="http://schemas.openxmlformats.org/officeDocument/2006/extended-properties" xmlns:vt="http://schemas.openxmlformats.org/officeDocument/2006/docPropsVTypes">
  <TotalTime>337</TotalTime>
  <Words>2849</Words>
  <Application>Microsoft Macintosh PowerPoint</Application>
  <PresentationFormat>On-screen Show (4:3)</PresentationFormat>
  <Paragraphs>226</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Ion</vt:lpstr>
      <vt:lpstr>Consentimiento informado y asentimiento</vt:lpstr>
      <vt:lpstr>Descripción de la sesión</vt:lpstr>
      <vt:lpstr>Recursos</vt:lpstr>
      <vt:lpstr>PowerPoint Presentation</vt:lpstr>
      <vt:lpstr>Terminología</vt:lpstr>
      <vt:lpstr>Consentimiento informado </vt:lpstr>
      <vt:lpstr>Consentimiento informado </vt:lpstr>
      <vt:lpstr>Consentimiento informado </vt:lpstr>
      <vt:lpstr>Consentimiento informado </vt:lpstr>
      <vt:lpstr>Requisitos generales del consentimiento informado (1)</vt:lpstr>
      <vt:lpstr>Requisitos generales del consentimiento informado (2)</vt:lpstr>
      <vt:lpstr>Requisitos generales del consentimiento informado (3)</vt:lpstr>
      <vt:lpstr>Requisitos generales del consentimiento informado (4)</vt:lpstr>
      <vt:lpstr>Consentimiento informado </vt:lpstr>
      <vt:lpstr>Elementos requeridos del  consentimiento informado </vt:lpstr>
      <vt:lpstr>Elementos básicos del consentimiento informado (1)</vt:lpstr>
      <vt:lpstr>Elementos básicos del consentimiento informado (2)</vt:lpstr>
      <vt:lpstr>Elementos básicos del consentimiento informado (3)</vt:lpstr>
      <vt:lpstr>Elementos básicos del consentimiento informado (4)</vt:lpstr>
      <vt:lpstr>Elementos básicos del consentimiento informado (5)</vt:lpstr>
      <vt:lpstr>Elementos básicos del consentimiento informado (6)</vt:lpstr>
      <vt:lpstr>Elementos básicos del consentimiento informado (7)</vt:lpstr>
      <vt:lpstr>Elementos básicos del consentimiento informado (8)</vt:lpstr>
      <vt:lpstr>Elementos básicos del consentimiento informado (9)</vt:lpstr>
      <vt:lpstr>Elementos adicionales del consentimiento informado (1)</vt:lpstr>
      <vt:lpstr>Elementos adicionales del consentimiento informado (2)</vt:lpstr>
      <vt:lpstr>Elementos adicionales del consentimiento informado (3)</vt:lpstr>
      <vt:lpstr>Elementos adicionales del consentimiento informado (4)</vt:lpstr>
      <vt:lpstr>Elementos adicionales del consentimiento informado (5)</vt:lpstr>
      <vt:lpstr>Elementos adicionales del consentimiento informado (6)</vt:lpstr>
      <vt:lpstr>Elementos adicionales del consentimiento informado (7)</vt:lpstr>
      <vt:lpstr>Elementos adicionales del consentimiento informado (8)</vt:lpstr>
      <vt:lpstr>Elementos adicionales del consentimiento informado (9)</vt:lpstr>
      <vt:lpstr>Presentación de la información</vt:lpstr>
      <vt:lpstr>Presentación de la información</vt:lpstr>
      <vt:lpstr>Terminología</vt:lpstr>
      <vt:lpstr>Asentimiento</vt:lpstr>
      <vt:lpstr>Asentimiento</vt:lpstr>
      <vt:lpstr>Asentimiento del niño</vt:lpstr>
      <vt:lpstr>Asentimiento del niño</vt:lpstr>
      <vt:lpstr>Asentimiento del niño</vt:lpstr>
      <vt:lpstr>Aplicación en  estudios de IMPAACT</vt:lpstr>
      <vt:lpstr>Aplicación en  estudios de IMPAACT</vt:lpstr>
      <vt:lpstr>Aplicación en  estudios de IMPAACT</vt:lpstr>
      <vt:lpstr>Aplicación en  estudios de IMPAACT</vt:lpstr>
      <vt:lpstr>Aplicación en  estudios de IMPAACT</vt:lpstr>
      <vt:lpstr>Aplicación en  estudios de IMPAACT</vt:lpstr>
      <vt:lpstr>Aplicación en  estudios de IMPAACT</vt:lpstr>
      <vt:lpstr>PowerPoint Presentation</vt:lpstr>
      <vt:lpstr>Trabajemos  juntos… </vt:lpstr>
      <vt:lpstr>Trabajemos  juntos… </vt:lpstr>
      <vt:lpstr>IMPAACT 2019</vt:lpstr>
      <vt:lpstr>Las normas exigen que los formularios de consentimiento informado incluyan una explicación de los objetivos de la investigación. </vt:lpstr>
      <vt:lpstr>PowerPoint Presentation</vt:lpstr>
      <vt:lpstr>IMPAACT 2019</vt:lpstr>
      <vt:lpstr>Las normas exigen que los formularios de consentimiento informado incluyan una descripción de los procedimientos que se realizarán.</vt:lpstr>
      <vt:lpstr>PowerPoint Presentation</vt:lpstr>
      <vt:lpstr>¿Tiene alguna pregunta?</vt:lpstr>
      <vt:lpstr>Recursos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and Assent</dc:title>
  <dc:creator>Anne Coletti</dc:creator>
  <cp:lastModifiedBy>DIANA DONATTI</cp:lastModifiedBy>
  <cp:revision>57</cp:revision>
  <dcterms:created xsi:type="dcterms:W3CDTF">2019-05-11T20:05:13Z</dcterms:created>
  <dcterms:modified xsi:type="dcterms:W3CDTF">2019-06-05T18:09:48Z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0x010100D88587BA4B894246868EF24C76B50BBA</vt:lpwstr>
  </property>
</Properties>
</file>