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81" r:id="rId1"/>
  </p:sldMasterIdLst>
  <p:notesMasterIdLst>
    <p:notesMasterId r:id="rId62"/>
  </p:notesMasterIdLst>
  <p:handoutMasterIdLst>
    <p:handoutMasterId r:id="rId63"/>
  </p:handoutMasterIdLst>
  <p:sldIdLst>
    <p:sldId id="493" r:id="rId2"/>
    <p:sldId id="535" r:id="rId3"/>
    <p:sldId id="491" r:id="rId4"/>
    <p:sldId id="492" r:id="rId5"/>
    <p:sldId id="395" r:id="rId6"/>
    <p:sldId id="502" r:id="rId7"/>
    <p:sldId id="534" r:id="rId8"/>
    <p:sldId id="504" r:id="rId9"/>
    <p:sldId id="505" r:id="rId10"/>
    <p:sldId id="495" r:id="rId11"/>
    <p:sldId id="498" r:id="rId12"/>
    <p:sldId id="499" r:id="rId13"/>
    <p:sldId id="500" r:id="rId14"/>
    <p:sldId id="503" r:id="rId15"/>
    <p:sldId id="513" r:id="rId16"/>
    <p:sldId id="553" r:id="rId17"/>
    <p:sldId id="514" r:id="rId18"/>
    <p:sldId id="515" r:id="rId19"/>
    <p:sldId id="516" r:id="rId20"/>
    <p:sldId id="517" r:id="rId21"/>
    <p:sldId id="518" r:id="rId22"/>
    <p:sldId id="519" r:id="rId23"/>
    <p:sldId id="520" r:id="rId24"/>
    <p:sldId id="521" r:id="rId25"/>
    <p:sldId id="522" r:id="rId26"/>
    <p:sldId id="523" r:id="rId27"/>
    <p:sldId id="524" r:id="rId28"/>
    <p:sldId id="525" r:id="rId29"/>
    <p:sldId id="526" r:id="rId30"/>
    <p:sldId id="527" r:id="rId31"/>
    <p:sldId id="528" r:id="rId32"/>
    <p:sldId id="529" r:id="rId33"/>
    <p:sldId id="530" r:id="rId34"/>
    <p:sldId id="531" r:id="rId35"/>
    <p:sldId id="533" r:id="rId36"/>
    <p:sldId id="508" r:id="rId37"/>
    <p:sldId id="501" r:id="rId38"/>
    <p:sldId id="506" r:id="rId39"/>
    <p:sldId id="510" r:id="rId40"/>
    <p:sldId id="512" r:id="rId41"/>
    <p:sldId id="511" r:id="rId42"/>
    <p:sldId id="536" r:id="rId43"/>
    <p:sldId id="555" r:id="rId44"/>
    <p:sldId id="537" r:id="rId45"/>
    <p:sldId id="538" r:id="rId46"/>
    <p:sldId id="541" r:id="rId47"/>
    <p:sldId id="540" r:id="rId48"/>
    <p:sldId id="543" r:id="rId49"/>
    <p:sldId id="546" r:id="rId50"/>
    <p:sldId id="542" r:id="rId51"/>
    <p:sldId id="547" r:id="rId52"/>
    <p:sldId id="544" r:id="rId53"/>
    <p:sldId id="548" r:id="rId54"/>
    <p:sldId id="549" r:id="rId55"/>
    <p:sldId id="550" r:id="rId56"/>
    <p:sldId id="552" r:id="rId57"/>
    <p:sldId id="551" r:id="rId58"/>
    <p:sldId id="556" r:id="rId59"/>
    <p:sldId id="554" r:id="rId60"/>
    <p:sldId id="557" r:id="rId61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7A5"/>
    <a:srgbClr val="FFFFFF"/>
    <a:srgbClr val="00279F"/>
    <a:srgbClr val="8901F3"/>
    <a:srgbClr val="790015"/>
    <a:srgbClr val="FAFD00"/>
    <a:srgbClr val="FE9B03"/>
    <a:srgbClr val="081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68148" autoAdjust="0"/>
  </p:normalViewPr>
  <p:slideViewPr>
    <p:cSldViewPr>
      <p:cViewPr varScale="1">
        <p:scale>
          <a:sx n="45" d="100"/>
          <a:sy n="45" d="100"/>
        </p:scale>
        <p:origin x="19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58"/>
    </p:cViewPr>
  </p:sorterViewPr>
  <p:notesViewPr>
    <p:cSldViewPr>
      <p:cViewPr varScale="1">
        <p:scale>
          <a:sx n="88" d="100"/>
          <a:sy n="88" d="100"/>
        </p:scale>
        <p:origin x="-49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DACB618-5422-4457-8792-0291D8ED5A7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09998B9-7692-4751-B4A5-E78C3F66BD2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87388"/>
            <a:ext cx="4567238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8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37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43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59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24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87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89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39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54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23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6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นอกจากนี้กล่าวถึงนโยบายด้าน </a:t>
            </a:r>
            <a:r>
              <a:rPr lang="en-US" dirty="0"/>
              <a:t>IRB/EC </a:t>
            </a:r>
            <a:r>
              <a:rPr lang="th-TH" dirty="0"/>
              <a:t>ของสถาบันหรือพื้นที่, กระบวนการ, รูปแบบและแหล่งข้อมูล</a:t>
            </a:r>
            <a:r>
              <a:rPr lang="th-TH" dirty="0" err="1"/>
              <a:t>อื่นๆ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27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45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99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42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0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87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63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56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74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116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4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48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844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607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95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181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799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003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(b)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Assent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 .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หมายถึงข้อตกลงการยืนยันของเด็กที่จะมีส่วนร่วมในการวิจัย ถึงจะไม่มีการคัดค้านโดยการไม่มีข้อตกลงการยืนยันไม่ควรถูกตีความว่าเป็น</a:t>
            </a:r>
            <a:r>
              <a:rPr lang="th-TH" sz="1200" dirty="0"/>
              <a:t>ความยินยอมเข้าร่วมโครงการวิจัยจากเด็กและวัยรุ่น</a:t>
            </a:r>
            <a:endParaRPr lang="en-US" sz="1200" b="0" i="0" kern="120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(c)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Permission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 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หมายถึงข้อตกลงของพ่อแม่หรือผู้ปกครองในการมีส่วนร่วมของบุตรหรือเด</a:t>
            </a:r>
            <a:r>
              <a:rPr lang="th-TH" sz="12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้ก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ใต้ความดูแลของพวกเขาในการวิจัย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(d)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Parent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 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หมายถึงผู้ปกครองทางชีวภาพหรือพ่อแม่</a:t>
            </a:r>
            <a:r>
              <a:rPr lang="th-TH" sz="12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อุปถั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มน</a:t>
            </a:r>
            <a:r>
              <a:rPr lang="th-TH" sz="12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์ข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องเด็ก
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(e)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Guardian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 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หมายถึงบุคคลที่ได้รับอนุญาตภายใต้กฎหมายของรัฐหรือท้องถิ่นที่จะให้ความยินยอมในนามของเด็กเพื่อการดูแลทางการแพทย์ทั่วไป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991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25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6617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เด็กที่มีอายุน้อยที่สุดที่ให้ความยินยอมได้ คือ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7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ปี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; IRB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ระบุ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. </a:t>
            </a:r>
          </a:p>
          <a:p>
            <a:r>
              <a:rPr lang="th-TH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นอกจากนี้ยังพิจารณาประเด็นการเปิดเผย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;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ตัวอย่างเช่น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,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เด็กรู้สถานะเอชไอวีของตัวเองหรือไม่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6701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712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แบบฟอร์มความยินยอมควรใช้คำศัพท์ง่ายๆที่เขียนในระดับการอ่านที่เหมาะสม </a:t>
            </a:r>
            <a:r>
              <a:rPr lang="en-US" dirty="0"/>
              <a:t>– </a:t>
            </a:r>
            <a:r>
              <a:rPr lang="th-TH" dirty="0"/>
              <a:t>บ่อยครั้งเอกสารนี้สำหรับผู้เข้าร่วมที่อายุน้อยในช่วงวัยเรียน</a:t>
            </a:r>
            <a:r>
              <a:rPr lang="en-US" dirty="0"/>
              <a:t> – </a:t>
            </a:r>
            <a:r>
              <a:rPr lang="th-TH" dirty="0"/>
              <a:t>หรืออาจจะมีการพัฒนาแบบฟอร์มหลายรูปแบบสำหรับกลุ่มอายุที่แตกต่างกัน</a:t>
            </a:r>
            <a:endParaRPr lang="en-US" sz="1200" b="0" i="0" kern="120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3045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196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996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660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355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030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007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658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967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22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373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885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12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604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375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412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880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572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484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732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87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บางครั้งผู้ปฏิบัติงานด้านการดูแลสุขภาพกล่าวถึงแบบฟอร์มความยินยอมที่เป็น "</a:t>
            </a:r>
            <a:r>
              <a:rPr lang="th-TH" altLang="en-US" sz="1200" b="1" i="1" kern="120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ความยินยอมที่</a:t>
            </a:r>
            <a:r>
              <a:rPr lang="th-TH" sz="12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ได้รับการบอกกล่าว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" ซึ่งไม่ได้ถูกต้องนัก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</a:t>
            </a:r>
            <a:r>
              <a:rPr lang="th-TH" altLang="en-US" sz="1200" b="0" i="0" kern="120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ความยินยอมที่</a:t>
            </a:r>
            <a:r>
              <a:rPr lang="th-TH" sz="1200" b="0" i="0" dirty="0">
                <a:latin typeface="Calibri" panose="020F0502020204030204" pitchFamily="34" charset="0"/>
                <a:ea typeface="Times New Roman" panose="02020603050405020304" pitchFamily="18" charset="0"/>
              </a:rPr>
              <a:t>ได้รับการบอกกล่าว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คือกระบวนการและการกระทำที่เกิดขึ้นในฐานะบุคคลที่เรียนรู้และคิดเกี่ยวกับการมีส่วนร่วมในการวิจัยก่อนที่จะยอมรับมัน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ลายเซ็นบนแบบฟอร์มจะถูกนำมาเป็นหลักฐานว่ากระบวนการนี้ได้เกิดขึ้น แต่แบบฟอร์ม</a:t>
            </a:r>
            <a:r>
              <a:rPr lang="th-TH" altLang="en-US" sz="1200" b="0" i="0" kern="120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ความยินยอมที่</a:t>
            </a:r>
            <a:r>
              <a:rPr lang="th-TH" sz="1200" b="0" i="0" dirty="0">
                <a:latin typeface="Calibri" panose="020F0502020204030204" pitchFamily="34" charset="0"/>
                <a:ea typeface="Times New Roman" panose="02020603050405020304" pitchFamily="18" charset="0"/>
              </a:rPr>
              <a:t>ได้รับการบอกกล่าวโดยได้รับข้อมูล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ที่แจ้งให้ทราบไม่สามารถทดแทนกระบวนการที่เกี่ยวข้องได้อย่างเพียงพอ</a:t>
            </a:r>
            <a:endParaRPr lang="en-US" sz="1200" b="0" i="0" kern="120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90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39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31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1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9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7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45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4566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76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3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88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85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3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6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3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8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6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0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8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0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01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5" r:id="rId14"/>
    <p:sldLayoutId id="2147484096" r:id="rId15"/>
    <p:sldLayoutId id="2147484097" r:id="rId16"/>
    <p:sldLayoutId id="214748409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8E10-1366-4918-8C23-D1EC70EC4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4800" dirty="0"/>
              <a:t>ความยินยอมที่ได้รับการบอกกล่าวโดยได้รับข้อมูลและความยินยอมเข้าร่วมโครงการวิจัยจากเด็กและวัยรุ่น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D9614-FA25-4462-962B-AD6C596319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วาระการประชุมใน </a:t>
            </a:r>
            <a:r>
              <a:rPr lang="en-US" dirty="0"/>
              <a:t>ICAB </a:t>
            </a:r>
            <a:r>
              <a:rPr lang="th-TH" dirty="0"/>
              <a:t>ที่การประชุมประจำปี  </a:t>
            </a:r>
            <a:r>
              <a:rPr lang="en-US" dirty="0"/>
              <a:t>IMPAACT  </a:t>
            </a:r>
          </a:p>
          <a:p>
            <a:r>
              <a:rPr lang="en-US" dirty="0"/>
              <a:t>10 </a:t>
            </a:r>
            <a:r>
              <a:rPr lang="th-TH" dirty="0"/>
              <a:t>มิถุนายน</a:t>
            </a:r>
            <a:r>
              <a:rPr lang="en-US" dirty="0"/>
              <a:t> 2562</a:t>
            </a:r>
          </a:p>
        </p:txBody>
      </p:sp>
    </p:spTree>
    <p:extLst>
      <p:ext uri="{BB962C8B-B14F-4D97-AF65-F5344CB8AC3E}">
        <p14:creationId xmlns:p14="http://schemas.microsoft.com/office/powerpoint/2010/main" val="5939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ข้อกำหนดทั่วไปสำหรับ</a:t>
            </a:r>
            <a:r>
              <a:rPr lang="th-TH" altLang="en-US" sz="4000" b="1" i="1" dirty="0"/>
              <a:t>ความยินยอมที่</a:t>
            </a:r>
            <a:r>
              <a:rPr lang="th-TH" sz="4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ได้รับการบอกกล่าว 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(1)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7432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  <a:defRPr/>
            </a:pPr>
            <a:r>
              <a:rPr lang="th-TH" altLang="en-US" sz="2800" dirty="0">
                <a:latin typeface="+mn-lt"/>
              </a:rPr>
              <a:t>ก่อนที่จะกระทำการ</a:t>
            </a:r>
            <a:r>
              <a:rPr lang="th-TH" altLang="en-US" sz="2800" dirty="0" err="1">
                <a:latin typeface="+mn-lt"/>
              </a:rPr>
              <a:t>ใดๆ</a:t>
            </a:r>
            <a:r>
              <a:rPr lang="th-TH" altLang="en-US" sz="2800" dirty="0">
                <a:latin typeface="+mn-lt"/>
              </a:rPr>
              <a:t>กับผู้เข้าร่วมงานวิจัยกำกับโดยนโยบายนี้</a:t>
            </a:r>
            <a:r>
              <a:rPr lang="en-US" altLang="en-US" sz="2800" dirty="0">
                <a:latin typeface="+mn-lt"/>
              </a:rPr>
              <a:t>, </a:t>
            </a:r>
            <a:r>
              <a:rPr lang="th-TH" altLang="en-US" sz="2800" dirty="0">
                <a:latin typeface="+mn-lt"/>
              </a:rPr>
              <a:t>ผู้วิจัย</a:t>
            </a:r>
            <a:r>
              <a:rPr lang="th-TH" altLang="en-US" sz="36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จะต้องได้รับ</a:t>
            </a:r>
            <a:r>
              <a:rPr lang="th-TH" altLang="en-US" sz="2800" dirty="0">
                <a:latin typeface="+mn-lt"/>
              </a:rPr>
              <a:t>ได้รับความยินยอมที่สมบูรณ์ตามกฎหมายของผู้เข้าร่วมหรือตัวแทนที่ได้รับอนุญาตตามกฎหมายของผู้เข้าร่วม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FC341-B082-4C2D-BFD2-6E1A48635476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</p:spTree>
    <p:extLst>
      <p:ext uri="{BB962C8B-B14F-4D97-AF65-F5344CB8AC3E}">
        <p14:creationId xmlns:p14="http://schemas.microsoft.com/office/powerpoint/2010/main" val="146708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ข้อกำหนดทั่วไปสำหรับ</a:t>
            </a:r>
            <a:r>
              <a:rPr lang="th-TH" altLang="en-US" sz="4000" b="1" i="1" dirty="0"/>
              <a:t>ความยินยอมที่</a:t>
            </a:r>
            <a:r>
              <a:rPr lang="th-TH" sz="4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ได้รับการบอกกล่าว 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(2)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564369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  <a:defRPr/>
            </a:pPr>
            <a:r>
              <a:rPr lang="th-TH" altLang="en-US" sz="2800" dirty="0">
                <a:latin typeface="+mn-lt"/>
              </a:rPr>
              <a:t>นักวิจัยจะต้องขอความยินยอม</a:t>
            </a:r>
            <a:r>
              <a:rPr lang="th-TH" altLang="en-US" sz="2800" dirty="0"/>
              <a:t>ที่</a:t>
            </a:r>
            <a:r>
              <a:rPr lang="th-TH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ได้รับการบอกกล่าวโดยได้รับข้อมูล</a:t>
            </a:r>
            <a:r>
              <a:rPr lang="th-TH" altLang="en-US" sz="2800" dirty="0">
                <a:latin typeface="+mn-lt"/>
              </a:rPr>
              <a:t>ภายใต้สถานการณ์ที่ให้การเข้าร่วมในอนาคตหรือตัวแทนที่ได้รับอนุญาตตามกฎหมายมี</a:t>
            </a:r>
            <a:r>
              <a:rPr lang="th-TH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โอกาสเพียงพอที่จะหารือและพิจารณา</a:t>
            </a:r>
            <a:r>
              <a:rPr lang="th-TH" altLang="en-US" sz="2800" dirty="0">
                <a:latin typeface="+mn-lt"/>
              </a:rPr>
              <a:t>ว่าจะเข้าร่วมโครงการวิจัยหรือไม่และลดความเป็นไปได้ของการบังคับหรืออิทธิพลที่ไม่สมควร</a:t>
            </a:r>
            <a:endParaRPr lang="en-US" altLang="en-US" sz="28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0F87DF-433F-46DA-90B9-D9F568B6F12F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</p:spTree>
    <p:extLst>
      <p:ext uri="{BB962C8B-B14F-4D97-AF65-F5344CB8AC3E}">
        <p14:creationId xmlns:p14="http://schemas.microsoft.com/office/powerpoint/2010/main" val="203352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ข้อกำหนดทั่วไปสำหรับ</a:t>
            </a:r>
            <a:r>
              <a:rPr lang="th-TH" altLang="en-US" sz="4000" b="1" i="1" dirty="0"/>
              <a:t>ความยินยอมที่</a:t>
            </a:r>
            <a:r>
              <a:rPr lang="th-TH" sz="4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ได้รับการบอกกล่าว 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(3)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743200"/>
            <a:ext cx="8194675" cy="3733800"/>
          </a:xfrm>
        </p:spPr>
        <p:txBody>
          <a:bodyPr>
            <a:noAutofit/>
          </a:bodyPr>
          <a:lstStyle/>
          <a:p>
            <a:r>
              <a:rPr lang="th-TH" sz="2800" dirty="0"/>
              <a:t>ข้อมูลที่ให้แก่ผู้เข้าร่วมหรือตัวแทนที่ได้รับอนุญาตตามกฎหมายจะเขียนใน</a:t>
            </a:r>
            <a:r>
              <a:rPr lang="th-TH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ภาษาที่</a:t>
            </a:r>
            <a:r>
              <a:rPr lang="th-TH" sz="2800" dirty="0"/>
              <a:t>ที่ผู้เข้าร่วมหรือตัวแทนที่ได้รับอนุญาตตามกฎหมาย</a:t>
            </a:r>
            <a:r>
              <a:rPr lang="th-TH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เข้าใจได้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4DAD0-7888-4D01-85AA-E958F31F4F1A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</p:spTree>
    <p:extLst>
      <p:ext uri="{BB962C8B-B14F-4D97-AF65-F5344CB8AC3E}">
        <p14:creationId xmlns:p14="http://schemas.microsoft.com/office/powerpoint/2010/main" val="459360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ข้อกำหนดทั่วไปสำหรับ</a:t>
            </a:r>
            <a:r>
              <a:rPr lang="th-TH" altLang="en-US" sz="4000" b="1" i="1" dirty="0"/>
              <a:t>ความยินยอมที่</a:t>
            </a:r>
            <a:r>
              <a:rPr lang="th-TH" sz="4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ได้รับการบอกกล่าว 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(4)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538132"/>
            <a:ext cx="8194675" cy="3733800"/>
          </a:xfrm>
        </p:spPr>
        <p:txBody>
          <a:bodyPr>
            <a:noAutofit/>
          </a:bodyPr>
          <a:lstStyle/>
          <a:p>
            <a:r>
              <a:rPr lang="th-TH" sz="2800" dirty="0"/>
              <a:t>ผู้เข้าร่วมในอนาคตหรือตัวแทนที่ได้รับอนุญาตตามกฎหมายจะต้องได้รับข้อมูลที่</a:t>
            </a:r>
            <a:r>
              <a:rPr lang="th-TH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บุคคลทั่วไปที่มีเหตุมีผล</a:t>
            </a:r>
            <a:r>
              <a:rPr lang="th-TH" sz="2800" dirty="0"/>
              <a:t>จะต้องการทราบเพื่อทำการตัดสินใจว่าจะมีส่วนร่วมและมี</a:t>
            </a:r>
            <a:r>
              <a:rPr lang="th-TH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โอกาสที่จะปรึกษาหารือ</a:t>
            </a:r>
            <a:r>
              <a:rPr lang="th-TH" sz="2800" dirty="0"/>
              <a:t>เกี่ยวกับข้อมูลเหล่านั้น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5EFB1-9C5C-41C2-9A56-0C5BDCC88A67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</p:spTree>
    <p:extLst>
      <p:ext uri="{BB962C8B-B14F-4D97-AF65-F5344CB8AC3E}">
        <p14:creationId xmlns:p14="http://schemas.microsoft.com/office/powerpoint/2010/main" val="334517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altLang="en-US" sz="4000" b="1" i="1" dirty="0"/>
              <a:t>ความยินยอมที่</a:t>
            </a:r>
            <a:r>
              <a:rPr lang="th-TH" sz="4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ได้รับการบอกกล่าว</a:t>
            </a:r>
            <a:endParaRPr lang="en-US" sz="4000" b="1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1962150"/>
            <a:ext cx="8194675" cy="436245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1800"/>
              </a:spcBef>
              <a:defRPr/>
            </a:pPr>
            <a:r>
              <a:rPr lang="th-TH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กระบวนการ</a:t>
            </a:r>
            <a:r>
              <a:rPr lang="th-TH" altLang="en-US" sz="2800" dirty="0">
                <a:latin typeface="+mn-lt"/>
              </a:rPr>
              <a:t>ที่บุคคลแสดงความเต็มใจของเขาหรือเธอในการมีส่วนร่วมในงานวิจัย</a:t>
            </a:r>
            <a:r>
              <a:rPr lang="th-TH" altLang="en-US" sz="2800" dirty="0"/>
              <a:t>โดยสมัครใจ</a:t>
            </a:r>
            <a:r>
              <a:rPr lang="th-TH" altLang="en-US" sz="2800" dirty="0">
                <a:latin typeface="+mn-lt"/>
              </a:rPr>
              <a:t>, หลังจากที่ได้รับแจ้งข้อมูลและเข้าใจทุกแง่มุมของการวิจัยที่เกี่ยวข้องกับการตัดสินใจของเขาหรือเธอ</a:t>
            </a:r>
            <a:endParaRPr lang="en-US" altLang="en-US" sz="2800" dirty="0">
              <a:latin typeface="+mn-lt"/>
            </a:endParaRPr>
          </a:p>
          <a:p>
            <a:pPr marL="1828800" indent="-1828800">
              <a:spcBef>
                <a:spcPts val="1800"/>
              </a:spcBef>
              <a:defRPr/>
            </a:pPr>
            <a:endParaRPr lang="en-US" altLang="en-US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845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600200"/>
            <a:ext cx="7055380" cy="1524000"/>
          </a:xfrm>
        </p:spPr>
        <p:txBody>
          <a:bodyPr/>
          <a:lstStyle/>
          <a:p>
            <a:pPr algn="ctr">
              <a:defRPr/>
            </a:pPr>
            <a:r>
              <a:rPr lang="th-TH" sz="4000" dirty="0"/>
              <a:t>องค์ประกอบที่จำเป็นของการให้</a:t>
            </a:r>
            <a:r>
              <a:rPr lang="th-TH" altLang="en-US" sz="4000" dirty="0">
                <a:solidFill>
                  <a:srgbClr val="EBEBEB"/>
                </a:solidFill>
              </a:rPr>
              <a:t>ความยินยอมที่</a:t>
            </a:r>
            <a:r>
              <a:rPr lang="th-TH" sz="4000" dirty="0">
                <a:solidFill>
                  <a:srgbClr val="EBEBEB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ได้รับการบอกกล่าว </a:t>
            </a:r>
            <a:br>
              <a:rPr lang="en-US" sz="4000" b="1" dirty="0"/>
            </a:br>
            <a:endParaRPr lang="en-US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5FE0D75-4FED-410C-A175-ED8EAA17B363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0" y="3461982"/>
            <a:ext cx="3291386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th-TH" sz="4000" b="1" dirty="0"/>
              <a:t>พื้นฐาน
เพิ่มเติม</a:t>
            </a:r>
            <a:endParaRPr lang="en-US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33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dirty="0">
                <a:solidFill>
                  <a:srgbClr val="EBEBEB"/>
                </a:solidFill>
              </a:rPr>
              <a:t>องค์ประกอบ</a:t>
            </a:r>
            <a:r>
              <a:rPr lang="th-TH" sz="4000" b="1" dirty="0">
                <a:solidFill>
                  <a:srgbClr val="EBEBEB"/>
                </a:solidFill>
              </a:rPr>
              <a:t>พื้นฐาน</a:t>
            </a:r>
            <a:r>
              <a:rPr lang="th-TH" sz="4000" dirty="0">
                <a:solidFill>
                  <a:srgbClr val="EBEBEB"/>
                </a:solidFill>
              </a:rPr>
              <a:t>ของการให้</a:t>
            </a:r>
            <a:r>
              <a:rPr lang="th-TH" altLang="en-US" sz="4000" dirty="0">
                <a:solidFill>
                  <a:srgbClr val="EBEBEB"/>
                </a:solidFill>
              </a:rPr>
              <a:t>ความยินยอมที่</a:t>
            </a:r>
            <a:r>
              <a:rPr lang="th-TH" sz="4000" dirty="0">
                <a:solidFill>
                  <a:srgbClr val="EBEBEB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ได้รับการบอกกล่าว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(1)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7432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  <a:defRPr/>
            </a:pPr>
            <a:r>
              <a:rPr lang="th-TH" altLang="en-US" sz="2800" dirty="0">
                <a:latin typeface="+mn-lt"/>
              </a:rPr>
              <a:t>คำชี้แจงว่าการศึกษาเกี่ยวข้องกับการวิจัย, คำอธิบายวัตถุประสงค์ของการวิจัยและระยะเวลาที่คาดว่าจะมีส่วนร่วม, อธิบายขั้นตอน</a:t>
            </a:r>
            <a:r>
              <a:rPr lang="th-TH" altLang="en-US" sz="2800" dirty="0" err="1">
                <a:latin typeface="+mn-lt"/>
              </a:rPr>
              <a:t>ต่างๆ</a:t>
            </a:r>
            <a:r>
              <a:rPr lang="th-TH" altLang="en-US" sz="2800" dirty="0">
                <a:latin typeface="+mn-lt"/>
              </a:rPr>
              <a:t>ที่จะต้องปฏิบัติตาม, และการระบุขั้นตอน</a:t>
            </a:r>
            <a:r>
              <a:rPr lang="th-TH" altLang="en-US" sz="2800" dirty="0" err="1">
                <a:latin typeface="+mn-lt"/>
              </a:rPr>
              <a:t>ใดๆ</a:t>
            </a:r>
            <a:r>
              <a:rPr lang="th-TH" altLang="en-US" sz="2800" dirty="0">
                <a:latin typeface="+mn-lt"/>
              </a:rPr>
              <a:t>ที่มีการทดลอง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FC341-B082-4C2D-BFD2-6E1A48635476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</p:spTree>
    <p:extLst>
      <p:ext uri="{BB962C8B-B14F-4D97-AF65-F5344CB8AC3E}">
        <p14:creationId xmlns:p14="http://schemas.microsoft.com/office/powerpoint/2010/main" val="2919125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633132"/>
          </a:xfrm>
        </p:spPr>
        <p:txBody>
          <a:bodyPr/>
          <a:lstStyle/>
          <a:p>
            <a:pPr>
              <a:defRPr/>
            </a:pPr>
            <a:r>
              <a:rPr lang="th-TH" sz="4000" dirty="0">
                <a:solidFill>
                  <a:srgbClr val="EBEBEB"/>
                </a:solidFill>
              </a:rPr>
              <a:t>องค์ประกอบ</a:t>
            </a:r>
            <a:r>
              <a:rPr lang="th-TH" sz="4000" b="1" dirty="0"/>
              <a:t>พื้นฐาน</a:t>
            </a:r>
            <a:r>
              <a:rPr lang="th-TH" sz="4000" dirty="0">
                <a:solidFill>
                  <a:srgbClr val="EBEBEB"/>
                </a:solidFill>
              </a:rPr>
              <a:t>ของการให้</a:t>
            </a:r>
            <a:r>
              <a:rPr lang="th-TH" altLang="en-US" sz="4000" dirty="0">
                <a:solidFill>
                  <a:srgbClr val="EBEBEB"/>
                </a:solidFill>
              </a:rPr>
              <a:t>ความยินยอมที่</a:t>
            </a:r>
            <a:r>
              <a:rPr lang="th-TH" sz="4000" dirty="0">
                <a:solidFill>
                  <a:srgbClr val="EBEBEB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ได้รับการบอกกล่าว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(2)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7432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  <a:defRPr/>
            </a:pPr>
            <a:r>
              <a:rPr lang="th-TH" altLang="en-US" sz="2800" dirty="0">
                <a:latin typeface="+mn-lt"/>
              </a:rPr>
              <a:t>รายละเอียดเกี่ยวกับความเสี่ยงที่อาจเกิดขึ้นได้หรือความไม่สะดวกที่อาจเกิดขึ้นต่อผู้เข้าร่วม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FC341-B082-4C2D-BFD2-6E1A48635476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</p:spTree>
    <p:extLst>
      <p:ext uri="{BB962C8B-B14F-4D97-AF65-F5344CB8AC3E}">
        <p14:creationId xmlns:p14="http://schemas.microsoft.com/office/powerpoint/2010/main" val="4054666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องค์ประกอบพื้นฐานของการให้ความยินยอมที่ได้รับการบอกกล่าว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(3)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7432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  <a:defRPr/>
            </a:pPr>
            <a:r>
              <a:rPr lang="th-TH" altLang="en-US" sz="2800" dirty="0">
                <a:latin typeface="+mn-lt"/>
              </a:rPr>
              <a:t>รายละเอียดของประโยชน์</a:t>
            </a:r>
            <a:r>
              <a:rPr lang="th-TH" altLang="en-US" sz="2800" dirty="0" err="1">
                <a:latin typeface="+mn-lt"/>
              </a:rPr>
              <a:t>ใดๆ</a:t>
            </a:r>
            <a:r>
              <a:rPr lang="th-TH" altLang="en-US" sz="2800" dirty="0">
                <a:latin typeface="+mn-lt"/>
              </a:rPr>
              <a:t>ต่อผู้เข้าร่วมหรือบุคคลอื่นที่คาดหวังว่าจะได้รับจากการวิจัย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FC341-B082-4C2D-BFD2-6E1A48635476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</p:spTree>
    <p:extLst>
      <p:ext uri="{BB962C8B-B14F-4D97-AF65-F5344CB8AC3E}">
        <p14:creationId xmlns:p14="http://schemas.microsoft.com/office/powerpoint/2010/main" val="1286225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องค์ประกอบพื้นฐานของการให้ความยินยอมที่ได้รับการบอกกล่าว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(4)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7432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  <a:defRPr/>
            </a:pPr>
            <a:r>
              <a:rPr lang="th-TH" altLang="en-US" sz="2800" dirty="0"/>
              <a:t>การเปิดเผยหรือให้ข้อมูลวิธีการรักษาทางเลือก</a:t>
            </a:r>
            <a:r>
              <a:rPr lang="th-TH" altLang="en-US" sz="2800" dirty="0" err="1"/>
              <a:t>อื่นๆ</a:t>
            </a:r>
            <a:r>
              <a:rPr lang="th-TH" altLang="en-US" sz="2800" dirty="0"/>
              <a:t>ที่เหมาะสม, ถ้ามี, ซึ่งอาจเป็นประโยชน์ต่อผู้เข้าร่วม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FC341-B082-4C2D-BFD2-6E1A48635476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</p:spTree>
    <p:extLst>
      <p:ext uri="{BB962C8B-B14F-4D97-AF65-F5344CB8AC3E}">
        <p14:creationId xmlns:p14="http://schemas.microsoft.com/office/powerpoint/2010/main" val="95912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b="1" dirty="0"/>
              <a:t>ภาพรวมของหัวข้อนี้</a:t>
            </a:r>
            <a:endParaRPr lang="en-US" b="1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1885950"/>
            <a:ext cx="8499475" cy="4286250"/>
          </a:xfrm>
        </p:spPr>
        <p:txBody>
          <a:bodyPr>
            <a:normAutofit/>
          </a:bodyPr>
          <a:lstStyle/>
          <a:p>
            <a:pPr marL="465138" indent="-465138">
              <a:spcBef>
                <a:spcPts val="1800"/>
              </a:spcBef>
              <a:defRPr/>
            </a:pPr>
            <a:r>
              <a:rPr lang="th-TH" altLang="en-US" sz="2800" b="1" dirty="0">
                <a:latin typeface="+mn-lt"/>
              </a:rPr>
              <a:t>กรอบจริยธรรม
คำนิยาม 
ข้อกำหนด
การประยุกต์ใช้ในการศึกษา </a:t>
            </a:r>
            <a:r>
              <a:rPr lang="en-US" altLang="en-US" sz="2800" b="1" dirty="0">
                <a:latin typeface="+mn-lt"/>
              </a:rPr>
              <a:t>IMPAACT
</a:t>
            </a:r>
            <a:r>
              <a:rPr lang="th-TH" altLang="en-US" sz="2800" b="1" dirty="0">
                <a:latin typeface="+mn-lt"/>
              </a:rPr>
              <a:t>แบบฝึกหัด</a:t>
            </a:r>
            <a:endParaRPr lang="en-US" alt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9858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องค์ประกอบพื้นฐานของการให้ความยินยอมที่ได้รับการบอกกล่าว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(5)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7432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  <a:defRPr/>
            </a:pPr>
            <a:r>
              <a:rPr lang="th-TH" altLang="en-US" sz="2800" dirty="0">
                <a:latin typeface="+mn-lt"/>
              </a:rPr>
              <a:t>ข้อความที่อธิบายขอบเขต,ถ้ามี,การรักษาความลับของบันทึกที่ระบุ</a:t>
            </a:r>
            <a:r>
              <a:rPr lang="th-TH" altLang="en-US" sz="2800" dirty="0" err="1">
                <a:latin typeface="+mn-lt"/>
              </a:rPr>
              <a:t>อัต</a:t>
            </a:r>
            <a:r>
              <a:rPr lang="th-TH" altLang="en-US" sz="2800" dirty="0">
                <a:latin typeface="+mn-lt"/>
              </a:rPr>
              <a:t>ลักษณ์ผู้เข้าร่วม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FC341-B082-4C2D-BFD2-6E1A48635476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</p:spTree>
    <p:extLst>
      <p:ext uri="{BB962C8B-B14F-4D97-AF65-F5344CB8AC3E}">
        <p14:creationId xmlns:p14="http://schemas.microsoft.com/office/powerpoint/2010/main" val="1005215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องค์ประกอบพื้นฐานของการให้ความยินยอมที่ได้รับการบอกกล่าว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(6)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7432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  <a:defRPr/>
            </a:pPr>
            <a:r>
              <a:rPr lang="th-TH" altLang="en-US" sz="2800" dirty="0">
                <a:latin typeface="+mn-lt"/>
              </a:rPr>
              <a:t>สำหรับงานวิจัยที่มีความเสี่ยง</a:t>
            </a:r>
            <a:r>
              <a:rPr lang="en-US" altLang="en-US" sz="2800" dirty="0">
                <a:latin typeface="+mn-lt"/>
              </a:rPr>
              <a:t>,</a:t>
            </a:r>
            <a:r>
              <a:rPr lang="th-TH" altLang="en-US" sz="2800" dirty="0">
                <a:latin typeface="+mn-lt"/>
              </a:rPr>
              <a:t>มีคำอธิบายเกี่ยวกับค่าตอบแทนที่ให้และคำอธิบายเกี่ยวกับว่าการรักษาพยาบาล</a:t>
            </a:r>
            <a:r>
              <a:rPr lang="th-TH" altLang="en-US" sz="2800" dirty="0" err="1">
                <a:latin typeface="+mn-lt"/>
              </a:rPr>
              <a:t>ใดๆ</a:t>
            </a:r>
            <a:r>
              <a:rPr lang="th-TH" altLang="en-US" sz="2800" dirty="0">
                <a:latin typeface="+mn-lt"/>
              </a:rPr>
              <a:t>ที่มีอยู่ถ้าเกิดการบาดเจ็บ,และถ้าเป็นเช่นนั้น,ประกอบไปด้วยอะไรบ้างหรือการข้อมูลเพิ่มเติมควรติดต่อที่ใด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FC341-B082-4C2D-BFD2-6E1A48635476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</p:spTree>
    <p:extLst>
      <p:ext uri="{BB962C8B-B14F-4D97-AF65-F5344CB8AC3E}">
        <p14:creationId xmlns:p14="http://schemas.microsoft.com/office/powerpoint/2010/main" val="1353797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องค์ประกอบพื้นฐานของการให้ความยินยอมที่ได้รับการบอกกล่าว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(7)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7432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  <a:defRPr/>
            </a:pPr>
            <a:r>
              <a:rPr lang="th-TH" altLang="en-US" sz="2800" dirty="0"/>
              <a:t>คำอธิบายสำหรับผู้ที่ติดต่อได้ในกรณีที่มีคำถามที่เกี่ยวข้องกับงานวิจัยและสิทธิของผู้เข้าร่วมการวิจัยและผู้ที่ติดต่อได้ในกรณีที่มีผู้เข้าร่วมได้รับบาดเจ็บจากการวิจัย
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FC341-B082-4C2D-BFD2-6E1A48635476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</p:spTree>
    <p:extLst>
      <p:ext uri="{BB962C8B-B14F-4D97-AF65-F5344CB8AC3E}">
        <p14:creationId xmlns:p14="http://schemas.microsoft.com/office/powerpoint/2010/main" val="3215435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องค์ประกอบพื้นฐานของการให้ความยินยอมที่ได้รับการบอกกล่าว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(8)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7432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  <a:defRPr/>
            </a:pPr>
            <a:r>
              <a:rPr lang="th-TH" altLang="en-US" sz="2800" dirty="0">
                <a:latin typeface="+mn-lt"/>
              </a:rPr>
              <a:t>ข้อความที่ระบุว่าการมีส่วนร่วมงานวิจัยเป็นไปด้วยความสมัครใจ การปฏิเสธที่จะเข้าร่วมจะไม่มีการลงโทษหรือการสูญเสียผลประโยชน์</a:t>
            </a:r>
            <a:r>
              <a:rPr lang="th-TH" altLang="en-US" sz="2800" dirty="0" err="1">
                <a:latin typeface="+mn-lt"/>
              </a:rPr>
              <a:t>ใดๆ</a:t>
            </a:r>
            <a:r>
              <a:rPr lang="th-TH" altLang="en-US" sz="2800" dirty="0">
                <a:latin typeface="+mn-lt"/>
              </a:rPr>
              <a:t>ที่ผู้เข้าร่วมมีสิทธิ์และผู้เข้าร่วมอาจหยุดการมีส่วนร่วมได้ตลอดเวลาโดยไม่มีการลงโทษหรือสูญเสียสิทธิประโยชน์ ซึ่งผู้เข้าร่วมพึงได้รับ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FC341-B082-4C2D-BFD2-6E1A48635476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</p:spTree>
    <p:extLst>
      <p:ext uri="{BB962C8B-B14F-4D97-AF65-F5344CB8AC3E}">
        <p14:creationId xmlns:p14="http://schemas.microsoft.com/office/powerpoint/2010/main" val="1617414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องค์ประกอบพื้นฐานของการให้ความยินยอมที่ได้รับการบอกกล่าว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(9)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590800"/>
            <a:ext cx="8194675" cy="37338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th-TH" altLang="en-US" sz="2200" b="1" i="1" dirty="0">
                <a:latin typeface="+mn-lt"/>
              </a:rPr>
              <a:t>หนึ่งในรายการต่อไปนี้</a:t>
            </a:r>
            <a:endParaRPr lang="en-US" altLang="en-US" sz="2200" b="1" i="1" dirty="0">
              <a:latin typeface="+mn-lt"/>
            </a:endParaRPr>
          </a:p>
          <a:p>
            <a:pPr>
              <a:spcBef>
                <a:spcPts val="1200"/>
              </a:spcBef>
              <a:defRPr/>
            </a:pPr>
            <a:r>
              <a:rPr lang="th-TH" altLang="en-US" sz="1900" dirty="0">
                <a:latin typeface="+mn-lt"/>
              </a:rPr>
              <a:t>ข้อความที่ระบุว่าข้อมูลระบุตัวตนของผู้เข้าร่วมอาจถูกลบออกจากข้อมูลส่วนตัวที่สามารถระบุตัวตนได้หรือชิ้นงานชีวภาพที่สามารถระบุตัวตนได้และ, หลังจากการกำจัดดังกล่าว, ข้อมูลหรือตัวอย่างชีวภาพอาจจะใช้สำหรับการศึกษาวิจัยในอนาคตหรือกระจายไปยังนักวิจัยที่สนใจคนอื่นสำหรับการศึกษาวิจัยในอนาคตโดยไม่ได้รับความยินยอมจากผู้เข้าร่วมหรือตัวแทนที่ได้รับอนุญาตตามกฎหมาย,  ซึ่งอาจสามารถทำได้
ข้อความที่ระบุว่าข้อมูลของผู้เข้าร่วมหรือตัวอย่างชีวภาพที่เก็บรวบรวมเป็นส่วนหนึ่งของการวิจัย, แม้ว่าจะมีการลบข้อมูลที่ระบุตัวตนแล้ว, จะไม่ถูกนำมาใช้หรือแจกจ่ายสำหรับการศึกษาวิจัยในอนาคต</a:t>
            </a:r>
            <a:endParaRPr lang="en-US" altLang="en-US" sz="19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FC341-B082-4C2D-BFD2-6E1A48635476}"/>
              </a:ext>
            </a:extLst>
          </p:cNvPr>
          <p:cNvSpPr txBox="1"/>
          <p:nvPr/>
        </p:nvSpPr>
        <p:spPr>
          <a:xfrm>
            <a:off x="685800" y="1981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  <p:pic>
        <p:nvPicPr>
          <p:cNvPr id="5" name="Picture 4" descr="Image result for new">
            <a:extLst>
              <a:ext uri="{FF2B5EF4-FFF2-40B4-BE49-F238E27FC236}">
                <a16:creationId xmlns:a16="http://schemas.microsoft.com/office/drawing/2014/main" id="{A5214898-E088-46AD-8AC6-23FDF167B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000">
            <a:off x="7533918" y="224789"/>
            <a:ext cx="1147059" cy="10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92E808B8-479A-4F9E-9956-8A9924D1EAF0}"/>
              </a:ext>
            </a:extLst>
          </p:cNvPr>
          <p:cNvSpPr txBox="1"/>
          <p:nvPr/>
        </p:nvSpPr>
        <p:spPr>
          <a:xfrm>
            <a:off x="7623705" y="1295400"/>
            <a:ext cx="95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ใหม่</a:t>
            </a:r>
          </a:p>
        </p:txBody>
      </p:sp>
    </p:spTree>
    <p:extLst>
      <p:ext uri="{BB962C8B-B14F-4D97-AF65-F5344CB8AC3E}">
        <p14:creationId xmlns:p14="http://schemas.microsoft.com/office/powerpoint/2010/main" val="474967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องค์ประกอบเพิ่มเติมของการให้ความยินยอมที่ได้รับการบอกกล่าว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(1)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7432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  <a:defRPr/>
            </a:pPr>
            <a:r>
              <a:rPr lang="th-TH" altLang="en-US" sz="2800" dirty="0">
                <a:latin typeface="+mn-lt"/>
              </a:rPr>
              <a:t>ข้อความที่ระบุว่าการรักษาหรือขั้นตอนเฉพาะอาจมีความเสี่ยงต่อผู้เข้าร่วม (หรือตัวอ่อนหรือทารกในครรภ์ถ้าผู้เข้าร่วมหรืออาจตั้งครรภ์) ที่ยังไม่ได้คาดการณ์ไว้ในขณะนี้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FC341-B082-4C2D-BFD2-6E1A48635476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</p:spTree>
    <p:extLst>
      <p:ext uri="{BB962C8B-B14F-4D97-AF65-F5344CB8AC3E}">
        <p14:creationId xmlns:p14="http://schemas.microsoft.com/office/powerpoint/2010/main" val="2735157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องค์ประกอบเพิ่มเติมของการให้ความยินยอมที่ได้รับการบอกกล่าว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(2)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7432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  <a:defRPr/>
            </a:pPr>
            <a:r>
              <a:rPr lang="th-TH" altLang="en-US" sz="2800" dirty="0">
                <a:latin typeface="+mn-lt"/>
              </a:rPr>
              <a:t>อาจมีสถานการณ์ที่การเข้าร่วมอาจถูกยกเลิกโดยนักวิจัย แม้ว่าจะได้รับความยินยอมจากผู้เข้าร่วมหรือตัวแทนที่ได้รับอนุญาตตามกฎหมาย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FC341-B082-4C2D-BFD2-6E1A48635476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</p:spTree>
    <p:extLst>
      <p:ext uri="{BB962C8B-B14F-4D97-AF65-F5344CB8AC3E}">
        <p14:creationId xmlns:p14="http://schemas.microsoft.com/office/powerpoint/2010/main" val="3769655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องค์ประกอบเพิ่มเติมของการให้ความยินยอมที่ได้รับการบอกกล่าว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(3)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7432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  <a:defRPr/>
            </a:pPr>
            <a:r>
              <a:rPr lang="th-TH" altLang="en-US" sz="2800" dirty="0">
                <a:latin typeface="+mn-lt"/>
              </a:rPr>
              <a:t>ค่าใช้จ่ายเพิ่มเติม</a:t>
            </a:r>
            <a:r>
              <a:rPr lang="th-TH" altLang="en-US" sz="2800" dirty="0" err="1">
                <a:latin typeface="+mn-lt"/>
              </a:rPr>
              <a:t>ใดๆ</a:t>
            </a:r>
            <a:r>
              <a:rPr lang="th-TH" altLang="en-US" sz="2800" dirty="0">
                <a:latin typeface="+mn-lt"/>
              </a:rPr>
              <a:t>แก่ผู้เข้าร่วมที่อาจเป็นผลจากการเข้าร่วมงานวิจัย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FC341-B082-4C2D-BFD2-6E1A48635476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</p:spTree>
    <p:extLst>
      <p:ext uri="{BB962C8B-B14F-4D97-AF65-F5344CB8AC3E}">
        <p14:creationId xmlns:p14="http://schemas.microsoft.com/office/powerpoint/2010/main" val="2894299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องค์ประกอบเพิ่มเติมของการให้ความยินยอมที่ได้รับการบอกกล่าว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(4)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7432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  <a:defRPr/>
            </a:pPr>
            <a:r>
              <a:rPr lang="th-TH" altLang="en-US" sz="2800" dirty="0">
                <a:latin typeface="+mn-lt"/>
              </a:rPr>
              <a:t>ผลที่ตามมาของผู้เข้าร่วมหลังจากการตัดสินใจที่จะถอนตัวออกจากการวิจัยและขั้นตอนการยกเลิกการมีส่วนร่วมของผู้เข้าร่วม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FC341-B082-4C2D-BFD2-6E1A48635476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</p:spTree>
    <p:extLst>
      <p:ext uri="{BB962C8B-B14F-4D97-AF65-F5344CB8AC3E}">
        <p14:creationId xmlns:p14="http://schemas.microsoft.com/office/powerpoint/2010/main" val="242789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องค์ประกอบเพิ่มเติมของการให้ความยินยอมที่ได้รับการบอกกล่าว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(5)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7432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  <a:defRPr/>
            </a:pPr>
            <a:r>
              <a:rPr lang="th-TH" altLang="en-US" sz="2800" dirty="0"/>
              <a:t>ข้อความที่ระบุว่าผลการค้นพบใหม่ๆที่พัฒนาขึ้นในระหว่างการวิจัยซึ่งอาจเกี่ยวข้องกับความเต็มใจของผู้เข้าร่วมในการเข้าร่วมจะมอบให้แก่ผู้เข้าร่วม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FC341-B082-4C2D-BFD2-6E1A48635476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</p:spTree>
    <p:extLst>
      <p:ext uri="{BB962C8B-B14F-4D97-AF65-F5344CB8AC3E}">
        <p14:creationId xmlns:p14="http://schemas.microsoft.com/office/powerpoint/2010/main" val="367443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457200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dirty="0"/>
              <a:t>แหล่งข้อมูล</a:t>
            </a:r>
            <a:endParaRPr lang="en-US" b="1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1371600"/>
            <a:ext cx="8499475" cy="5124450"/>
          </a:xfrm>
        </p:spPr>
        <p:txBody>
          <a:bodyPr>
            <a:normAutofit/>
          </a:bodyPr>
          <a:lstStyle/>
          <a:p>
            <a:pPr marL="341313" indent="-341313">
              <a:spcBef>
                <a:spcPts val="600"/>
              </a:spcBef>
              <a:defRPr/>
            </a:pPr>
            <a:r>
              <a:rPr lang="en-US" altLang="en-US" sz="1800" b="1" dirty="0">
                <a:latin typeface="+mn-lt"/>
              </a:rPr>
              <a:t>US Code of Federal Regulations</a:t>
            </a:r>
          </a:p>
          <a:p>
            <a:pPr marL="682625" lvl="1" indent="-282575">
              <a:spcBef>
                <a:spcPts val="600"/>
              </a:spcBef>
              <a:defRPr/>
            </a:pPr>
            <a:r>
              <a:rPr lang="en-US" altLang="en-US" dirty="0">
                <a:latin typeface="+mn-lt"/>
              </a:rPr>
              <a:t>45 CRF 46, Protection of Human Subjects </a:t>
            </a:r>
          </a:p>
          <a:p>
            <a:pPr marL="682625" lvl="1" indent="-282575">
              <a:spcBef>
                <a:spcPts val="600"/>
              </a:spcBef>
              <a:defRPr/>
            </a:pPr>
            <a:r>
              <a:rPr lang="en-US" altLang="en-US" dirty="0">
                <a:latin typeface="+mn-lt"/>
              </a:rPr>
              <a:t>21 CFR 50, Protection of Human Subjects</a:t>
            </a:r>
          </a:p>
          <a:p>
            <a:pPr marL="682625" lvl="1" indent="-282575">
              <a:spcBef>
                <a:spcPts val="600"/>
              </a:spcBef>
              <a:defRPr/>
            </a:pP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https://www.ecfr.gov/</a:t>
            </a:r>
          </a:p>
          <a:p>
            <a:pPr marL="341313" indent="-341313">
              <a:spcBef>
                <a:spcPts val="1500"/>
              </a:spcBef>
              <a:defRPr/>
            </a:pPr>
            <a:r>
              <a:rPr lang="en-US" altLang="en-US" sz="1800" b="1" dirty="0">
                <a:latin typeface="+mn-lt"/>
              </a:rPr>
              <a:t>US Office for Human Research Protections</a:t>
            </a:r>
          </a:p>
          <a:p>
            <a:pPr marL="682625" lvl="1" indent="-282575">
              <a:spcBef>
                <a:spcPts val="600"/>
              </a:spcBef>
              <a:defRPr/>
            </a:pP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https://www.hhs.gov/ohrp/</a:t>
            </a:r>
          </a:p>
          <a:p>
            <a:pPr marL="341313" indent="-341313">
              <a:spcBef>
                <a:spcPts val="1500"/>
              </a:spcBef>
              <a:defRPr/>
            </a:pPr>
            <a:r>
              <a:rPr lang="en-US" altLang="en-US" sz="1800" b="1" dirty="0">
                <a:latin typeface="+mn-lt"/>
              </a:rPr>
              <a:t>International Conference on </a:t>
            </a:r>
            <a:r>
              <a:rPr lang="en-US" altLang="en-US" sz="1800" b="1" dirty="0" err="1">
                <a:latin typeface="+mn-lt"/>
              </a:rPr>
              <a:t>Harmonisation</a:t>
            </a:r>
            <a:r>
              <a:rPr lang="en-US" altLang="en-US" sz="1800" b="1" dirty="0">
                <a:latin typeface="+mn-lt"/>
              </a:rPr>
              <a:t> Good Clinical Practice Guideline </a:t>
            </a:r>
          </a:p>
          <a:p>
            <a:pPr marL="682625" lvl="1" indent="-282575">
              <a:spcBef>
                <a:spcPts val="600"/>
              </a:spcBef>
              <a:defRPr/>
            </a:pPr>
            <a:r>
              <a:rPr lang="en-US" altLang="en-US" dirty="0">
                <a:latin typeface="+mn-lt"/>
              </a:rPr>
              <a:t>Step 4.8, Informed Consent of Trial Subjects</a:t>
            </a:r>
          </a:p>
          <a:p>
            <a:pPr marL="682625" lvl="1" indent="-282575">
              <a:spcBef>
                <a:spcPts val="600"/>
              </a:spcBef>
              <a:defRPr/>
            </a:pP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https://www.ich.org/</a:t>
            </a:r>
          </a:p>
          <a:p>
            <a:pPr marL="341313" indent="-341313">
              <a:spcBef>
                <a:spcPts val="1500"/>
              </a:spcBef>
              <a:defRPr/>
            </a:pPr>
            <a:r>
              <a:rPr lang="en-US" altLang="en-US" sz="1800" b="1" dirty="0" err="1">
                <a:latin typeface="+mn-lt"/>
              </a:rPr>
              <a:t>ClinRegs</a:t>
            </a:r>
            <a:endParaRPr lang="en-US" altLang="en-US" sz="1800" b="1" dirty="0">
              <a:latin typeface="+mn-lt"/>
            </a:endParaRPr>
          </a:p>
          <a:p>
            <a:pPr marL="741369" lvl="1" indent="-341313">
              <a:spcBef>
                <a:spcPts val="600"/>
              </a:spcBef>
              <a:defRPr/>
            </a:pPr>
            <a:r>
              <a:rPr lang="en-US" altLang="en-US" dirty="0">
                <a:latin typeface="+mn-lt"/>
              </a:rPr>
              <a:t>online database of country-specific clinical research regulatory information </a:t>
            </a:r>
          </a:p>
          <a:p>
            <a:pPr marL="741369" lvl="1" indent="-341313">
              <a:spcBef>
                <a:spcPts val="600"/>
              </a:spcBef>
              <a:defRPr/>
            </a:pP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https://clinregs.niaid.nih.gov/</a:t>
            </a:r>
          </a:p>
          <a:p>
            <a:pPr marL="1828800" indent="-1828800">
              <a:spcBef>
                <a:spcPts val="600"/>
              </a:spcBef>
              <a:defRPr/>
            </a:pPr>
            <a:endParaRPr lang="en-US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0624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องค์ประกอบเพิ่มเติมของการให้ความยินยอมที่ได้รับการบอกกล่าว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(6)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7432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  <a:defRPr/>
            </a:pPr>
            <a:r>
              <a:rPr lang="th-TH" altLang="en-US" sz="2800" dirty="0">
                <a:latin typeface="+mn-lt"/>
              </a:rPr>
              <a:t>จำนวนของผู้เข้าร่วมโดยประมาณที่เกี่ยวข้องกับการศึกษา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FC341-B082-4C2D-BFD2-6E1A48635476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</p:spTree>
    <p:extLst>
      <p:ext uri="{BB962C8B-B14F-4D97-AF65-F5344CB8AC3E}">
        <p14:creationId xmlns:p14="http://schemas.microsoft.com/office/powerpoint/2010/main" val="1179622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องค์ประกอบเพิ่มเติมของการให้ความยินยอมที่ได้รับการบอกกล่าว</a:t>
            </a:r>
            <a:endParaRPr lang="en-US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7432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  <a:defRPr/>
            </a:pPr>
            <a:r>
              <a:rPr lang="th-TH" altLang="en-US" sz="2800" dirty="0">
                <a:latin typeface="+mn-lt"/>
              </a:rPr>
              <a:t>ข้อความที่ระบุว่าตัวอย่างชีวภาพของผู้เข้าร่วม (แม้ว่าข้อมูลระบุตัวตนจะถูกลบออก) อาจจะใช้สำหรับกำไรเชิงพาณิชย์และระบุว่าผู้เข้าร่วมจะได้รับหรือจะไม่มีส่วนร่วมในกำไรเชิงพาณิชย์นี้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FC341-B082-4C2D-BFD2-6E1A48635476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  <p:pic>
        <p:nvPicPr>
          <p:cNvPr id="5" name="Picture 4" descr="Image result for new">
            <a:extLst>
              <a:ext uri="{FF2B5EF4-FFF2-40B4-BE49-F238E27FC236}">
                <a16:creationId xmlns:a16="http://schemas.microsoft.com/office/drawing/2014/main" id="{A02BD111-EC35-4AFD-99D1-7D58F4AE6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000">
            <a:off x="7533918" y="224789"/>
            <a:ext cx="1147059" cy="10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EBBBA42-C179-4261-AD00-042160FDBE1C}"/>
              </a:ext>
            </a:extLst>
          </p:cNvPr>
          <p:cNvSpPr txBox="1"/>
          <p:nvPr/>
        </p:nvSpPr>
        <p:spPr>
          <a:xfrm>
            <a:off x="7848600" y="1295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ใหม่</a:t>
            </a:r>
          </a:p>
        </p:txBody>
      </p:sp>
    </p:spTree>
    <p:extLst>
      <p:ext uri="{BB962C8B-B14F-4D97-AF65-F5344CB8AC3E}">
        <p14:creationId xmlns:p14="http://schemas.microsoft.com/office/powerpoint/2010/main" val="3709385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องค์ประกอบเพิ่มเติมของการให้ความยินยอมที่ได้รับการบอกกล่าว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(8)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7432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  <a:defRPr/>
            </a:pPr>
            <a:r>
              <a:rPr lang="th-TH" altLang="en-US" sz="2800" dirty="0">
                <a:latin typeface="+mn-lt"/>
              </a:rPr>
              <a:t>ข้อความที่ระบุว่าผลการวิจัยที่เกี่ยวข้องทางคลินิกรวมถึงผลการวิจัยของแต่ละบุคคลจะถูกเปิดเผยต่อผู้เข้าร่วมและหากเป็นเช่นนั้นภายใต้เงื่อนไขอะไรบ้าง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FC341-B082-4C2D-BFD2-6E1A48635476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  <p:pic>
        <p:nvPicPr>
          <p:cNvPr id="5" name="Picture 4" descr="Image result for new">
            <a:extLst>
              <a:ext uri="{FF2B5EF4-FFF2-40B4-BE49-F238E27FC236}">
                <a16:creationId xmlns:a16="http://schemas.microsoft.com/office/drawing/2014/main" id="{D30A7FD7-2283-4CBB-979E-EE7898E25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000">
            <a:off x="7533918" y="224789"/>
            <a:ext cx="1147059" cy="10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F99910D-20D6-4ED7-BE02-64C3A73A90DD}"/>
              </a:ext>
            </a:extLst>
          </p:cNvPr>
          <p:cNvSpPr txBox="1"/>
          <p:nvPr/>
        </p:nvSpPr>
        <p:spPr>
          <a:xfrm>
            <a:off x="7848600" y="1295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ใหม่</a:t>
            </a:r>
          </a:p>
        </p:txBody>
      </p:sp>
    </p:spTree>
    <p:extLst>
      <p:ext uri="{BB962C8B-B14F-4D97-AF65-F5344CB8AC3E}">
        <p14:creationId xmlns:p14="http://schemas.microsoft.com/office/powerpoint/2010/main" val="1762131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องค์ประกอบเพิ่มเติมของการให้ความยินยอมที่ได้รับการบอกกล่าว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(9)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7432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  <a:defRPr/>
            </a:pPr>
            <a:r>
              <a:rPr lang="th-TH" altLang="en-US" sz="2800" dirty="0">
                <a:latin typeface="+mn-lt"/>
              </a:rPr>
              <a:t>สำหรับการวิจัยที่เกี่ยวข้องกับตัวอย่างชีวภาพ, ไม่ว่าการวิจัยจะ (ถ้าทราบ) หรืออาจจะ</a:t>
            </a:r>
            <a:r>
              <a:rPr lang="th-TH" altLang="en-US" sz="2800" dirty="0"/>
              <a:t>เก็บข้อมูล ซึ่ง</a:t>
            </a:r>
            <a:r>
              <a:rPr lang="th-TH" altLang="en-US" sz="2800" dirty="0">
                <a:latin typeface="+mn-lt"/>
              </a:rPr>
              <a:t>รวมถึงการจัดลำดับของจีโนม (เช่น, การจัดลำดับของสารพันธุกรรมที่มีอยู่ไข่หรือในอสุจิของมนุษย์ หรือตัวอย่างทางร่างกายที่มีเจตนาที่จะสร้างลำดับจีโนมหรือเอกโซมของชิ้นงานทดสอบนั้น)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FC341-B082-4C2D-BFD2-6E1A48635476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  <p:pic>
        <p:nvPicPr>
          <p:cNvPr id="5" name="Picture 4" descr="Image result for new">
            <a:extLst>
              <a:ext uri="{FF2B5EF4-FFF2-40B4-BE49-F238E27FC236}">
                <a16:creationId xmlns:a16="http://schemas.microsoft.com/office/drawing/2014/main" id="{A3AB1A17-6F1C-4611-9E0C-8184D16BA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000">
            <a:off x="7533918" y="224789"/>
            <a:ext cx="1147059" cy="10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7C18EEA-3EA8-4460-9C27-2C887F2F3B45}"/>
              </a:ext>
            </a:extLst>
          </p:cNvPr>
          <p:cNvSpPr txBox="1"/>
          <p:nvPr/>
        </p:nvSpPr>
        <p:spPr>
          <a:xfrm>
            <a:off x="7848600" y="1295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ใหม่</a:t>
            </a:r>
          </a:p>
        </p:txBody>
      </p:sp>
    </p:spTree>
    <p:extLst>
      <p:ext uri="{BB962C8B-B14F-4D97-AF65-F5344CB8AC3E}">
        <p14:creationId xmlns:p14="http://schemas.microsoft.com/office/powerpoint/2010/main" val="879830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การนำเสนอข้อมูล
</a:t>
            </a:r>
            <a:endParaRPr lang="en-US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7432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  <a:defRPr/>
            </a:pPr>
            <a:r>
              <a:rPr lang="th-TH" altLang="en-US" sz="2400" dirty="0">
                <a:latin typeface="+mn-lt"/>
              </a:rPr>
              <a:t>ความยินยอมที่ได้รับการบอกกล่าวโดยได้รับข้อมูลจะต้อง</a:t>
            </a:r>
            <a:r>
              <a:rPr lang="th-TH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เริ่มต้น</a:t>
            </a:r>
            <a:r>
              <a:rPr lang="th-TH" altLang="en-US" sz="2400" dirty="0">
                <a:latin typeface="+mn-lt"/>
              </a:rPr>
              <a:t>ด้วยการนำเสนอที่รัดกุมและมุ่งเน้นข้อมูลสำคัญที่มีแนวโน้มที่จะช่วยผู้เข้าร่วมในอนาคตหรือตัวแทนที่ได้รับอนุญาตตามกฎหมายใน</a:t>
            </a:r>
            <a:r>
              <a:rPr lang="th-TH" altLang="en-US" sz="2400" dirty="0" err="1">
                <a:latin typeface="+mn-lt"/>
              </a:rPr>
              <a:t>การทำ</a:t>
            </a:r>
            <a:r>
              <a:rPr lang="th-TH" altLang="en-US" sz="2400" dirty="0">
                <a:latin typeface="+mn-lt"/>
              </a:rPr>
              <a:t>ความเข้าใจเหตุผลที่ว่าต้องการหรือไม่ต้องการที่จะมีส่วนร่วมในการวิจัย </a:t>
            </a:r>
            <a:endParaRPr lang="en-US" altLang="en-US" sz="2400" dirty="0">
              <a:latin typeface="+mn-lt"/>
            </a:endParaRPr>
          </a:p>
          <a:p>
            <a:pPr marL="461963" indent="-461963">
              <a:spcBef>
                <a:spcPts val="1200"/>
              </a:spcBef>
              <a:defRPr/>
            </a:pPr>
            <a:r>
              <a:rPr lang="th-TH" altLang="en-US" sz="2400" dirty="0">
                <a:latin typeface="+mn-lt"/>
              </a:rPr>
              <a:t>ส่วนนี้ของแบบฟอร์มความยินยอมจะต้องมีการจัดระเบียบและนำเสนอในลักษณะที่ช่วยให้ทำความเข้าใจได้ง่าย</a:t>
            </a:r>
            <a:endParaRPr lang="en-US" altLang="en-US" sz="24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FC341-B082-4C2D-BFD2-6E1A48635476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  <p:pic>
        <p:nvPicPr>
          <p:cNvPr id="114692" name="Picture 4" descr="Image result for new">
            <a:extLst>
              <a:ext uri="{FF2B5EF4-FFF2-40B4-BE49-F238E27FC236}">
                <a16:creationId xmlns:a16="http://schemas.microsoft.com/office/drawing/2014/main" id="{C9B13F27-B704-407F-AA40-C00A55B0F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000">
            <a:off x="7533918" y="224789"/>
            <a:ext cx="1147059" cy="10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643406E-D418-4884-B1C9-825C1A4B8CB7}"/>
              </a:ext>
            </a:extLst>
          </p:cNvPr>
          <p:cNvSpPr txBox="1"/>
          <p:nvPr/>
        </p:nvSpPr>
        <p:spPr>
          <a:xfrm>
            <a:off x="7848600" y="1295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ใหม่</a:t>
            </a:r>
          </a:p>
        </p:txBody>
      </p:sp>
    </p:spTree>
    <p:extLst>
      <p:ext uri="{BB962C8B-B14F-4D97-AF65-F5344CB8AC3E}">
        <p14:creationId xmlns:p14="http://schemas.microsoft.com/office/powerpoint/2010/main" val="3321643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b="1" dirty="0"/>
              <a:t>การนำเสนอข้อมูล</a:t>
            </a:r>
            <a:endParaRPr lang="en-US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7432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  <a:defRPr/>
            </a:pPr>
            <a:r>
              <a:rPr lang="th-TH" altLang="en-US" sz="2400" dirty="0"/>
              <a:t>ความยินยอมที่ได้รับการบอกกล่าว</a:t>
            </a:r>
            <a:r>
              <a:rPr lang="th-TH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โดยทั้งหมด</a:t>
            </a:r>
            <a:r>
              <a:rPr lang="th-TH" altLang="en-US" sz="2400" dirty="0">
                <a:latin typeface="+mn-lt"/>
              </a:rPr>
              <a:t>ต้องนำเสนอรายละเอียดที่เกี่ยวข้องกับการวิจัยอย่าง</a:t>
            </a:r>
            <a:r>
              <a:rPr lang="th-TH" altLang="en-US" sz="2400" dirty="0"/>
              <a:t>เพียงพอ</a:t>
            </a:r>
            <a:r>
              <a:rPr lang="th-TH" altLang="en-US" sz="2400" dirty="0">
                <a:latin typeface="+mn-lt"/>
              </a:rPr>
              <a:t>และจะต้องมีการจัดและนำเสนอในทางที่ไม่เพียงแต่ให้รายการของข้อเท็จจริงเป็นข้อๆแต่ทำให้ผู้เข้าร่วมในอนาคตหรือตัวแทนที่ได้รับอนุญาตถูกต้องตามกฎหมายเข้าใจเหตุผลที่ว่าทำไมคนอาจต้องการหรืออาจไม่ต้องการเข้าร่วม</a:t>
            </a:r>
            <a:endParaRPr lang="en-US" altLang="en-US" sz="24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FC341-B082-4C2D-BFD2-6E1A48635476}"/>
              </a:ext>
            </a:extLst>
          </p:cNvPr>
          <p:cNvSpPr txBox="1"/>
          <p:nvPr/>
        </p:nvSpPr>
        <p:spPr>
          <a:xfrm>
            <a:off x="6858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46.116</a:t>
            </a:r>
          </a:p>
        </p:txBody>
      </p:sp>
      <p:pic>
        <p:nvPicPr>
          <p:cNvPr id="5" name="Picture 4" descr="Image result for new">
            <a:extLst>
              <a:ext uri="{FF2B5EF4-FFF2-40B4-BE49-F238E27FC236}">
                <a16:creationId xmlns:a16="http://schemas.microsoft.com/office/drawing/2014/main" id="{01E1494F-C842-44B8-A9E8-19579E1F0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000">
            <a:off x="7533918" y="224789"/>
            <a:ext cx="1147059" cy="10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ED5507E-B0F8-449B-897F-C75EA4F3D3C6}"/>
              </a:ext>
            </a:extLst>
          </p:cNvPr>
          <p:cNvSpPr txBox="1"/>
          <p:nvPr/>
        </p:nvSpPr>
        <p:spPr>
          <a:xfrm>
            <a:off x="7848600" y="1295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ใหม่</a:t>
            </a:r>
          </a:p>
        </p:txBody>
      </p:sp>
    </p:spTree>
    <p:extLst>
      <p:ext uri="{BB962C8B-B14F-4D97-AF65-F5344CB8AC3E}">
        <p14:creationId xmlns:p14="http://schemas.microsoft.com/office/powerpoint/2010/main" val="2972378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b="1" dirty="0"/>
              <a:t>คำศัพท์
</a:t>
            </a:r>
            <a:endParaRPr lang="en-US" b="1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1962150"/>
            <a:ext cx="8194675" cy="436245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1800"/>
              </a:spcBef>
              <a:defRPr/>
            </a:pPr>
            <a:r>
              <a:rPr lang="th-TH" sz="2800" b="1" i="1" dirty="0"/>
              <a:t>ความยินยอมเข้าร่วมโครงการวิจัยจากเด็กและวัยรุ่น </a:t>
            </a:r>
            <a:r>
              <a:rPr lang="th-TH" sz="2800" b="1" i="1" dirty="0">
                <a:latin typeface="+mn-lt"/>
              </a:rPr>
              <a:t>คืออะไร</a:t>
            </a:r>
            <a:r>
              <a:rPr lang="en-US" altLang="en-US" sz="2800" b="1" i="1" dirty="0">
                <a:latin typeface="+mn-lt"/>
              </a:rPr>
              <a:t>?</a:t>
            </a:r>
          </a:p>
          <a:p>
            <a:pPr marL="1828800" indent="-1828800">
              <a:spcBef>
                <a:spcPts val="1800"/>
              </a:spcBef>
              <a:defRPr/>
            </a:pPr>
            <a:endParaRPr lang="en-US" altLang="en-US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2805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2209" y="332173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400" dirty="0"/>
              <a:t>ความยินยอมเข้าร่วมโครงการวิจัยจากเด็กและวัยรุ่น</a:t>
            </a:r>
            <a:endParaRPr lang="en-US" b="1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1962150"/>
            <a:ext cx="8194675" cy="436245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1800"/>
              </a:spcBef>
              <a:defRPr/>
            </a:pPr>
            <a:r>
              <a:rPr lang="th-TH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ข้อตกลงยืนยัน </a:t>
            </a:r>
            <a:r>
              <a:rPr lang="th-TH" altLang="en-US" sz="2800" b="1" dirty="0">
                <a:latin typeface="+mn-lt"/>
              </a:rPr>
              <a:t>ในการเข้าร่วมงานวิจัย</a:t>
            </a:r>
            <a:endParaRPr lang="en-US" altLang="en-US" sz="2800" i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FB6E0-1313-4CFE-94F3-EDBDE4B1E37F}"/>
              </a:ext>
            </a:extLst>
          </p:cNvPr>
          <p:cNvSpPr txBox="1"/>
          <p:nvPr/>
        </p:nvSpPr>
        <p:spPr>
          <a:xfrm>
            <a:off x="1084262" y="1652821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46.408</a:t>
            </a:r>
          </a:p>
        </p:txBody>
      </p:sp>
    </p:spTree>
    <p:extLst>
      <p:ext uri="{BB962C8B-B14F-4D97-AF65-F5344CB8AC3E}">
        <p14:creationId xmlns:p14="http://schemas.microsoft.com/office/powerpoint/2010/main" val="3971329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400" dirty="0"/>
              <a:t>ความยินยอมเข้าร่วมโครงการวิจัยจากเด็กและวัยรุ่น</a:t>
            </a:r>
            <a:endParaRPr lang="en-US" b="1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1962150"/>
            <a:ext cx="8194675" cy="436245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1800"/>
              </a:spcBef>
              <a:defRPr/>
            </a:pPr>
            <a:r>
              <a:rPr lang="th-TH" altLang="en-US" sz="2800" dirty="0">
                <a:latin typeface="+mn-lt"/>
              </a:rPr>
              <a:t>เมื่อผู้ที่มีคุณสมบัติเข้าร่วมงานวิจัยไม่สามารถให้ความยินยอมทางกฎหมายเข้าร่วมในการวิจัยได้, ความยินยอมจะต้องได้รับจากพ่อแม่, ผู้ปกครอง, หรือตัวแทนที่ได้รับอนุญาตตามกฎหมาย </a:t>
            </a:r>
            <a:endParaRPr lang="en-US" altLang="en-US" sz="2800" dirty="0">
              <a:latin typeface="+mn-lt"/>
            </a:endParaRPr>
          </a:p>
          <a:p>
            <a:pPr marL="461963" indent="-461963">
              <a:spcBef>
                <a:spcPts val="1800"/>
              </a:spcBef>
              <a:defRPr/>
            </a:pPr>
            <a:r>
              <a:rPr lang="th-TH" altLang="en-US" sz="2800" dirty="0">
                <a:latin typeface="+mn-lt"/>
              </a:rPr>
              <a:t>นอกจากนี้ยังควรได้รับจาก</a:t>
            </a:r>
            <a:r>
              <a:rPr lang="th-TH" sz="2800" dirty="0"/>
              <a:t>ความยินยอมเข้าร่วมโครงการวิจัยจากเด็กและวัยรุ่น</a:t>
            </a:r>
            <a:r>
              <a:rPr lang="th-TH" altLang="en-US" sz="2800" dirty="0">
                <a:latin typeface="+mn-lt"/>
              </a:rPr>
              <a:t>หากเป็นไปได้</a:t>
            </a:r>
            <a:endParaRPr lang="en-US" altLang="en-US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5987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400" dirty="0"/>
              <a:t>ความยินยอมเข้าร่วมโครงการวิจัยจากเด็ก</a:t>
            </a:r>
            <a:endParaRPr lang="en-US" b="1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1962150"/>
            <a:ext cx="8194675" cy="436245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1800"/>
              </a:spcBef>
              <a:defRPr/>
            </a:pPr>
            <a:r>
              <a:rPr lang="en-US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IRB </a:t>
            </a:r>
            <a:r>
              <a:rPr lang="th-TH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จะพิจารณาว่า</a:t>
            </a:r>
            <a:r>
              <a:rPr lang="th-TH" altLang="en-US" sz="2400" dirty="0">
                <a:latin typeface="+mn-lt"/>
              </a:rPr>
              <a:t>มีการเรียกร้องให้เด็กให้ความยินยอมอย่างเหมาะสมเมื่อ </a:t>
            </a:r>
            <a:r>
              <a:rPr lang="en-US" altLang="en-US" sz="2400" dirty="0">
                <a:latin typeface="+mn-lt"/>
              </a:rPr>
              <a:t>IRB</a:t>
            </a:r>
            <a:r>
              <a:rPr lang="th-TH" altLang="en-US" sz="2400" dirty="0">
                <a:latin typeface="+mn-lt"/>
              </a:rPr>
              <a:t> พิจารณาแล้วว่าเด็กสามารถให้ความเยินยอมได้</a:t>
            </a:r>
            <a:endParaRPr lang="en-US" altLang="en-US" sz="24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C9C14-6E34-4D30-9410-E5409088FA38}"/>
              </a:ext>
            </a:extLst>
          </p:cNvPr>
          <p:cNvSpPr txBox="1"/>
          <p:nvPr/>
        </p:nvSpPr>
        <p:spPr>
          <a:xfrm>
            <a:off x="685800" y="13832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46.408</a:t>
            </a:r>
          </a:p>
        </p:txBody>
      </p:sp>
    </p:spTree>
    <p:extLst>
      <p:ext uri="{BB962C8B-B14F-4D97-AF65-F5344CB8AC3E}">
        <p14:creationId xmlns:p14="http://schemas.microsoft.com/office/powerpoint/2010/main" val="286141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2F825D-8B81-4ADF-AA03-7D3D9281B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04" y="147877"/>
            <a:ext cx="8458200" cy="66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96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000" dirty="0"/>
              <a:t>ความยินยอมเข้าร่วมโครงการวิจัยจากเด็ก</a:t>
            </a:r>
            <a:endParaRPr lang="en-US" b="1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1962150"/>
            <a:ext cx="8194675" cy="436245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1800"/>
              </a:spcBef>
              <a:defRPr/>
            </a:pPr>
            <a:r>
              <a:rPr lang="en-US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IRB </a:t>
            </a:r>
            <a:r>
              <a:rPr lang="th-TH" altLang="en-US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จะพิจารณาว่า</a:t>
            </a:r>
            <a:r>
              <a:rPr lang="th-TH" altLang="en-US" sz="2400" dirty="0"/>
              <a:t>มีการเรียกร้องให้เด็กให้ความยินยอมอย่างเหมาะสมเมื่อ </a:t>
            </a:r>
            <a:r>
              <a:rPr lang="en-US" altLang="en-US" sz="2400" dirty="0"/>
              <a:t>IRB</a:t>
            </a:r>
            <a:r>
              <a:rPr lang="th-TH" altLang="en-US" sz="2400" dirty="0"/>
              <a:t> พิจารณาแล้วว่าเด็กสามารถให้ความเยินยอมได้</a:t>
            </a:r>
            <a:endParaRPr lang="en-US" altLang="en-US" sz="2400" dirty="0"/>
          </a:p>
          <a:p>
            <a:pPr marL="461963" indent="-461963">
              <a:spcBef>
                <a:spcPts val="1200"/>
              </a:spcBef>
              <a:defRPr/>
            </a:pPr>
            <a:r>
              <a:rPr lang="th-TH" sz="2400" dirty="0"/>
              <a:t>ในการพิจารณาว่าเด็กมีความสามารถในการให้ความยินยอม</a:t>
            </a:r>
            <a:r>
              <a:rPr lang="en-US" sz="2400" dirty="0"/>
              <a:t>, IRB </a:t>
            </a:r>
            <a:r>
              <a:rPr lang="th-TH" sz="2400" dirty="0"/>
              <a:t>จะคำนึงถึง</a:t>
            </a:r>
            <a:r>
              <a:rPr lang="th-TH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อายุ</a:t>
            </a:r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th-TH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วุฒิภาวะ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th-TH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และสภาพทางจิตใจของเด็ก</a:t>
            </a:r>
            <a:endParaRPr lang="en-US" altLang="en-US" sz="3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C9C14-6E34-4D30-9410-E5409088FA38}"/>
              </a:ext>
            </a:extLst>
          </p:cNvPr>
          <p:cNvSpPr txBox="1"/>
          <p:nvPr/>
        </p:nvSpPr>
        <p:spPr>
          <a:xfrm>
            <a:off x="685800" y="13832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46.408</a:t>
            </a:r>
          </a:p>
        </p:txBody>
      </p:sp>
    </p:spTree>
    <p:extLst>
      <p:ext uri="{BB962C8B-B14F-4D97-AF65-F5344CB8AC3E}">
        <p14:creationId xmlns:p14="http://schemas.microsoft.com/office/powerpoint/2010/main" val="2539270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sz="4400" dirty="0"/>
              <a:t>ความยินยอมเข้าร่วมโครงการวิจัยจากเด็ก</a:t>
            </a:r>
            <a:endParaRPr lang="en-US" b="1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1962150"/>
            <a:ext cx="8194675" cy="459105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1800"/>
              </a:spcBef>
              <a:defRPr/>
            </a:pPr>
            <a:r>
              <a:rPr lang="en-US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IRB </a:t>
            </a:r>
            <a:r>
              <a:rPr lang="th-TH" altLang="en-US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จะพิจารณาว่า</a:t>
            </a:r>
            <a:r>
              <a:rPr lang="th-TH" altLang="en-US" sz="2400" dirty="0"/>
              <a:t>มีการเรียกร้องให้เด็กให้ความยินยอมอย่างเหมาะสมเมื่อ </a:t>
            </a:r>
            <a:r>
              <a:rPr lang="en-US" altLang="en-US" sz="2400" dirty="0"/>
              <a:t>IRB</a:t>
            </a:r>
            <a:r>
              <a:rPr lang="th-TH" altLang="en-US" sz="2400" dirty="0"/>
              <a:t> พิจารณาแล้วว่าเด็กสามารถให้ความเยินยอมได้</a:t>
            </a:r>
            <a:endParaRPr lang="en-US" altLang="en-US" sz="2400" dirty="0"/>
          </a:p>
          <a:p>
            <a:pPr marL="461963" indent="-461963">
              <a:spcBef>
                <a:spcPts val="1200"/>
              </a:spcBef>
              <a:defRPr/>
            </a:pPr>
            <a:r>
              <a:rPr lang="th-TH" sz="2400" dirty="0"/>
              <a:t>ในการพิจารณาว่าเด็กมีความสามารถในการให้ความยินยอม</a:t>
            </a:r>
            <a:r>
              <a:rPr lang="en-US" sz="2400" dirty="0"/>
              <a:t>, IRB </a:t>
            </a:r>
            <a:r>
              <a:rPr lang="th-TH" sz="2400" dirty="0"/>
              <a:t>จะคำนึงถึง</a:t>
            </a:r>
            <a:r>
              <a:rPr lang="th-TH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อายุ</a:t>
            </a:r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th-TH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วุฒิภาวะ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th-TH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และสภาพทางจิตใจของเด็ก</a:t>
            </a:r>
            <a:endParaRPr lang="en-US" altLang="en-US" sz="3200" dirty="0"/>
          </a:p>
          <a:p>
            <a:pPr marL="461963" indent="-461963">
              <a:spcBef>
                <a:spcPts val="1200"/>
              </a:spcBef>
              <a:defRPr/>
            </a:pPr>
            <a:r>
              <a:rPr lang="th-TH" altLang="en-US" sz="2400" dirty="0">
                <a:latin typeface="+mn-lt"/>
              </a:rPr>
              <a:t>เมื่อ </a:t>
            </a:r>
            <a:r>
              <a:rPr lang="en-US" altLang="en-US" sz="2400" dirty="0">
                <a:latin typeface="+mn-lt"/>
              </a:rPr>
              <a:t>IRB </a:t>
            </a:r>
            <a:r>
              <a:rPr lang="th-TH" altLang="en-US" sz="2400" dirty="0">
                <a:latin typeface="+mn-lt"/>
              </a:rPr>
              <a:t>พิจารณาแล้วว่าควรได้รับความยินยอมจากเด็กด้วย, , นอกจากนี้ยังจะต้องกำหนดกระบวนการการยินยอมว่า</a:t>
            </a:r>
            <a:r>
              <a:rPr lang="th-TH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ต้องจัดการเอกสาร</a:t>
            </a:r>
            <a:r>
              <a:rPr lang="th-TH" altLang="en-US" sz="2400" dirty="0">
                <a:latin typeface="+mn-lt"/>
              </a:rPr>
              <a:t>อย่างไร
</a:t>
            </a:r>
            <a:endParaRPr lang="en-US" altLang="en-US" sz="24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C9C14-6E34-4D30-9410-E5409088FA38}"/>
              </a:ext>
            </a:extLst>
          </p:cNvPr>
          <p:cNvSpPr txBox="1"/>
          <p:nvPr/>
        </p:nvSpPr>
        <p:spPr>
          <a:xfrm>
            <a:off x="685800" y="13832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45 CFR 46.408</a:t>
            </a:r>
          </a:p>
        </p:txBody>
      </p:sp>
    </p:spTree>
    <p:extLst>
      <p:ext uri="{BB962C8B-B14F-4D97-AF65-F5344CB8AC3E}">
        <p14:creationId xmlns:p14="http://schemas.microsoft.com/office/powerpoint/2010/main" val="4030088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altLang="en-US" sz="4000" b="1" dirty="0"/>
              <a:t>การประยุกต์ใช้ในการศึกษา </a:t>
            </a:r>
            <a:r>
              <a:rPr lang="en-US" altLang="en-US" sz="4000" b="1" dirty="0"/>
              <a:t>IMPAACT</a:t>
            </a:r>
            <a:endParaRPr lang="en-US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83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altLang="en-US" sz="4000" b="1" dirty="0"/>
              <a:t>การประยุกต์ใช้ในการศึกษา </a:t>
            </a:r>
            <a:r>
              <a:rPr lang="en-US" altLang="en-US" sz="4000" b="1" dirty="0"/>
              <a:t>IMPAACT</a:t>
            </a:r>
            <a:endParaRPr lang="en-US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2860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600"/>
              </a:spcBef>
              <a:defRPr/>
            </a:pPr>
            <a:r>
              <a:rPr lang="th-TH" altLang="en-US" sz="2200" b="1" dirty="0">
                <a:latin typeface="+mn-lt"/>
              </a:rPr>
              <a:t>ส่วนที่เกี่ยวข้องกับการป้องกันผู้เข้าร่วมงานวิจัยที่เป็นมนุษย์ในแต่ละโปรโตคอล</a:t>
            </a:r>
            <a:endParaRPr lang="en-US" altLang="en-US" sz="2200" b="1" dirty="0">
              <a:latin typeface="+mn-lt"/>
            </a:endParaRPr>
          </a:p>
          <a:p>
            <a:pPr marL="862019" lvl="1" indent="-461963">
              <a:spcBef>
                <a:spcPts val="600"/>
              </a:spcBef>
              <a:defRPr/>
            </a:pPr>
            <a:r>
              <a:rPr lang="en-US" altLang="en-US" sz="2000" dirty="0">
                <a:latin typeface="+mn-lt"/>
              </a:rPr>
              <a:t>IRB/EC </a:t>
            </a:r>
            <a:r>
              <a:rPr lang="th-TH" altLang="en-US" sz="2000" dirty="0">
                <a:latin typeface="+mn-lt"/>
              </a:rPr>
              <a:t>ตรวจสอบและอนุมัติ</a:t>
            </a:r>
            <a:endParaRPr lang="en-US" altLang="en-US" sz="2000" dirty="0">
              <a:latin typeface="+mn-lt"/>
            </a:endParaRPr>
          </a:p>
          <a:p>
            <a:pPr marL="862019" lvl="1" indent="-461963">
              <a:spcBef>
                <a:spcPts val="600"/>
              </a:spcBef>
              <a:defRPr/>
            </a:pPr>
            <a:r>
              <a:rPr lang="th-TH" altLang="en-US" sz="2000" dirty="0">
                <a:latin typeface="+mn-lt"/>
              </a:rPr>
              <a:t>ผู้เข้าร่วมที่ความเสี่ยงสูง
</a:t>
            </a:r>
            <a:r>
              <a:rPr lang="th-TH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ความยินยอมที่ได้รับการบอกกล่าว</a:t>
            </a:r>
            <a:endParaRPr lang="en-US" altLang="en-US" sz="2800" b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  <a:p>
            <a:pPr marL="862019" lvl="1" indent="-461963">
              <a:spcBef>
                <a:spcPts val="600"/>
              </a:spcBef>
              <a:defRPr/>
            </a:pPr>
            <a:r>
              <a:rPr lang="th-TH" altLang="en-US" sz="2000" dirty="0">
                <a:latin typeface="+mn-lt"/>
              </a:rPr>
              <a:t>ผลประโยชน์ที่อาจได้รับ
ความเสี่ยงที่อาจเกิดขึ้น
เงินชดเชย/ค่าชดเชย
ข้อมูลส่วนบุคคลและการรักษาความลับ
การรายงานโรค
การจัดการผล</a:t>
            </a:r>
            <a:r>
              <a:rPr lang="th-TH" altLang="en-US" sz="2000" dirty="0" err="1">
                <a:latin typeface="+mn-lt"/>
              </a:rPr>
              <a:t>ต่างๆ</a:t>
            </a: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6380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altLang="en-US" sz="4000" b="1" dirty="0"/>
              <a:t>การประยุกต์ใช้ในการศึกษา </a:t>
            </a:r>
            <a:r>
              <a:rPr lang="en-US" altLang="en-US" sz="4000" b="1" dirty="0"/>
              <a:t>IMPAACT</a:t>
            </a:r>
            <a:endParaRPr lang="en-US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2860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600"/>
              </a:spcBef>
              <a:defRPr/>
            </a:pPr>
            <a:r>
              <a:rPr lang="th-TH" sz="2400" dirty="0"/>
              <a:t>ตัวอย่างแบบฟอร์มความยินยอมที่ได้รับการบอกกล่าวต้องระบุในแต่ละโปรโตคอล</a:t>
            </a:r>
            <a:endParaRPr lang="en-US" altLang="en-US" sz="2400" dirty="0">
              <a:latin typeface="+mn-lt"/>
            </a:endParaRPr>
          </a:p>
          <a:p>
            <a:pPr marL="862019" lvl="1" indent="-461963">
              <a:spcBef>
                <a:spcPts val="1200"/>
              </a:spcBef>
              <a:defRPr/>
            </a:pPr>
            <a:r>
              <a:rPr lang="th-TH" altLang="en-US" sz="2200" dirty="0">
                <a:latin typeface="+mn-lt"/>
              </a:rPr>
              <a:t>สำหรับผู้เข้าร่วมที่สามารถให้ความยินยอม</a:t>
            </a:r>
            <a:r>
              <a:rPr lang="th-TH" sz="2400" dirty="0"/>
              <a:t>ความยินยอมที่ได้รับการบอกกล่าวด้วยตนเองได้</a:t>
            </a:r>
            <a:r>
              <a:rPr lang="th-TH" altLang="en-US" sz="2200" dirty="0">
                <a:latin typeface="+mn-lt"/>
              </a:rPr>
              <a:t>
สำหรับพ่อแม่/ผู้ปกครองของผู้เข้าร่วมที่ไม่สามารถให้ความยินยอมเองได้ </a:t>
            </a:r>
            <a:endParaRPr lang="en-US" altLang="en-US" sz="2200" dirty="0">
              <a:latin typeface="+mn-lt"/>
            </a:endParaRPr>
          </a:p>
          <a:p>
            <a:pPr marL="177800" lvl="1" indent="222250">
              <a:spcBef>
                <a:spcPts val="1200"/>
              </a:spcBef>
              <a:defRPr/>
            </a:pPr>
            <a:r>
              <a:rPr lang="th-TH" altLang="en-US" sz="2400" dirty="0">
                <a:latin typeface="+mn-lt"/>
              </a:rPr>
              <a:t>มีตัวอย่างแบบฟอร์ม</a:t>
            </a:r>
            <a:r>
              <a:rPr lang="th-TH" sz="2400" dirty="0"/>
              <a:t>ความยินยอมเข้าร่วมโครงการวิจัยจากเด็กตามความเหมาะสม</a:t>
            </a:r>
            <a:endParaRPr lang="en-US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293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altLang="en-US" sz="4000" b="1" dirty="0"/>
              <a:t>การประยุกต์ใช้ในการศึกษา </a:t>
            </a:r>
            <a:r>
              <a:rPr lang="en-US" altLang="en-US" sz="4000" b="1" dirty="0"/>
              <a:t>IMPAACT</a:t>
            </a:r>
            <a:endParaRPr lang="en-US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2860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600"/>
              </a:spcBef>
              <a:defRPr/>
            </a:pPr>
            <a:r>
              <a:rPr lang="th-TH" altLang="en-US" sz="2400" b="1" dirty="0">
                <a:latin typeface="+mn-lt"/>
              </a:rPr>
              <a:t>ทีมโปรโตคอล </a:t>
            </a:r>
            <a:r>
              <a:rPr lang="en-US" altLang="en-US" sz="2400" b="1" dirty="0">
                <a:latin typeface="+mn-lt"/>
              </a:rPr>
              <a:t>IMPAACT </a:t>
            </a:r>
            <a:r>
              <a:rPr lang="th-TH" altLang="en-US" sz="2400" dirty="0">
                <a:latin typeface="+mn-lt"/>
              </a:rPr>
              <a:t>รับผิดชอบในการพัฒนาแบบฟอร์มเหล่านี้และทำให้มั่นใจว่า</a:t>
            </a:r>
            <a:r>
              <a:rPr lang="en-US" altLang="en-US" sz="2400" dirty="0">
                <a:latin typeface="+mn-lt"/>
              </a:rPr>
              <a:t>: </a:t>
            </a:r>
          </a:p>
          <a:p>
            <a:pPr marL="862019" lvl="1" indent="-461963">
              <a:spcBef>
                <a:spcPts val="1200"/>
              </a:spcBef>
              <a:defRPr/>
            </a:pPr>
            <a:r>
              <a:rPr lang="th-TH" altLang="en-US" sz="2200" dirty="0">
                <a:latin typeface="+mn-lt"/>
              </a:rPr>
              <a:t>เป็นไปตามข้อกำหนดของกฎระเบียบทั้งหมดที่เกี่ยวข้อง
แนบข้อมูลทั้งหมดที่คนทั่วไปต้องการทราบ
</a:t>
            </a:r>
            <a:r>
              <a:rPr lang="th-TH" altLang="en-US" sz="2200" dirty="0"/>
              <a:t>ข้อมูลทั้งหมดเข้าใจได้ง่าย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3156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29266"/>
            <a:ext cx="3124882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th-TH" altLang="en-US" sz="3600" b="1" dirty="0">
                <a:solidFill>
                  <a:schemeClr val="bg1"/>
                </a:solidFill>
              </a:rPr>
              <a:t>การประยุกต์ใช้ในการศึกษา </a:t>
            </a:r>
            <a:r>
              <a:rPr lang="en-US" altLang="en-US" sz="3600" b="1" dirty="0">
                <a:solidFill>
                  <a:schemeClr val="bg1"/>
                </a:solidFill>
              </a:rPr>
              <a:t>IMPAACT</a:t>
            </a:r>
            <a:endParaRPr lang="en-US" sz="3300" b="1" dirty="0">
              <a:solidFill>
                <a:schemeClr val="bg1"/>
              </a:solidFill>
            </a:endParaRPr>
          </a:p>
        </p:txBody>
      </p:sp>
      <p:sp>
        <p:nvSpPr>
          <p:cNvPr id="137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2" descr="Image result for not easy">
            <a:extLst>
              <a:ext uri="{FF2B5EF4-FFF2-40B4-BE49-F238E27FC236}">
                <a16:creationId xmlns:a16="http://schemas.microsoft.com/office/drawing/2014/main" id="{F5701EF8-FEB8-4431-A98F-0D84C242F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6123" y="1962127"/>
            <a:ext cx="4572000" cy="29832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3584352" cy="411480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600"/>
              </a:spcBef>
              <a:defRPr/>
            </a:pPr>
            <a:r>
              <a:rPr lang="th-TH" altLang="en-US" sz="2400" b="1" dirty="0"/>
              <a:t>ทีมโปรโตคอล </a:t>
            </a:r>
            <a:r>
              <a:rPr lang="en-US" altLang="en-US" sz="2400" b="1" dirty="0"/>
              <a:t>IMPAACT </a:t>
            </a:r>
            <a:r>
              <a:rPr lang="th-TH" altLang="en-US" sz="2400" dirty="0"/>
              <a:t>รับผิดชอบในการพัฒนาแบบฟอร์มเหล่านี้และทำให้มั่นใจว่า</a:t>
            </a:r>
            <a:r>
              <a:rPr lang="en-US" altLang="en-US" sz="2400" dirty="0"/>
              <a:t>: </a:t>
            </a:r>
          </a:p>
          <a:p>
            <a:pPr marL="862019" lvl="1" indent="-461963">
              <a:spcBef>
                <a:spcPts val="1200"/>
              </a:spcBef>
              <a:defRPr/>
            </a:pPr>
            <a:r>
              <a:rPr lang="th-TH" altLang="en-US" sz="2200" dirty="0"/>
              <a:t>เป็นไปตามข้อกำหนดของกฎระเบียบทั้งหมดที่เกี่ยวข้อง
แนบข้อมูลทั้งหมดที่คนทั่วไปต้องการทราบ
ข้อมูลทั้งหมดเข้าใจได้ง่าย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166559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altLang="en-US" sz="4000" b="1" dirty="0"/>
              <a:t>การประยุกต์ใช้ในการศึกษา </a:t>
            </a:r>
            <a:r>
              <a:rPr lang="en-US" altLang="en-US" sz="4000" b="1" dirty="0"/>
              <a:t>IMPAACT</a:t>
            </a:r>
            <a:endParaRPr lang="en-US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2860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600"/>
              </a:spcBef>
              <a:defRPr/>
            </a:pPr>
            <a:r>
              <a:rPr lang="th-TH" altLang="en-US" sz="2400" b="1" dirty="0">
                <a:latin typeface="+mn-lt"/>
              </a:rPr>
              <a:t>หน่วยวิจัย</a:t>
            </a:r>
            <a:r>
              <a:rPr lang="en-US" altLang="en-US" sz="2400" b="1" dirty="0">
                <a:latin typeface="+mn-lt"/>
              </a:rPr>
              <a:t> IMPAACT </a:t>
            </a:r>
            <a:r>
              <a:rPr lang="th-TH" altLang="en-US" sz="2400" dirty="0">
                <a:latin typeface="+mn-lt"/>
              </a:rPr>
              <a:t>ต้องปรับเปลี่ยนแบบฟอร์มตัวอย่างจากโปรโตคอลให้เป็นไปตามข้อบังคับที่เกี่ยวข้องทั้งหมดและความต้องการของ </a:t>
            </a:r>
            <a:r>
              <a:rPr lang="en-US" altLang="en-US" sz="2400" dirty="0">
                <a:latin typeface="+mn-lt"/>
              </a:rPr>
              <a:t>IRB/EC</a:t>
            </a:r>
          </a:p>
          <a:p>
            <a:pPr marL="862019" lvl="1" indent="-461963">
              <a:spcBef>
                <a:spcPts val="1200"/>
              </a:spcBef>
              <a:defRPr/>
            </a:pPr>
            <a:r>
              <a:rPr lang="th-TH" altLang="en-US" sz="2000" dirty="0"/>
              <a:t>ปฏิบัติตามกฎระเบียบที่เกี่ยวข้องทั้งหมดและข้อกำหนด </a:t>
            </a:r>
            <a:r>
              <a:rPr lang="en-US" altLang="en-US" sz="2000" dirty="0"/>
              <a:t>IRB/EC 
</a:t>
            </a:r>
            <a:r>
              <a:rPr lang="th-TH" altLang="en-US" sz="2000" dirty="0">
                <a:latin typeface="+mn-lt"/>
              </a:rPr>
              <a:t>การผสานขั้นตอนเฉพาะของหน่วยวิจัยและรายละเอียดการติดต่อ</a:t>
            </a:r>
            <a:endParaRPr lang="en-US" altLang="en-US" sz="2000" dirty="0">
              <a:latin typeface="+mn-lt"/>
            </a:endParaRPr>
          </a:p>
          <a:p>
            <a:pPr marL="862019" lvl="1" indent="-461963">
              <a:spcBef>
                <a:spcPts val="1200"/>
              </a:spcBef>
              <a:defRPr/>
            </a:pPr>
            <a:r>
              <a:rPr lang="th-TH" altLang="en-US" sz="2000" dirty="0"/>
              <a:t>แปลเป็นภาษาท้องถิ่นที่เกี่ยวข้องทั้งหมด</a:t>
            </a: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38848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29266"/>
            <a:ext cx="3124882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th-TH" altLang="en-US" sz="3600" b="1" dirty="0">
                <a:solidFill>
                  <a:schemeClr val="bg1"/>
                </a:solidFill>
              </a:rPr>
              <a:t>การประยุกต์ใช้ในการศึกษา </a:t>
            </a:r>
            <a:r>
              <a:rPr lang="en-US" altLang="en-US" sz="3600" b="1" dirty="0">
                <a:solidFill>
                  <a:schemeClr val="bg1"/>
                </a:solidFill>
              </a:rPr>
              <a:t>IMPAACT</a:t>
            </a:r>
            <a:endParaRPr lang="en-US" sz="3300" b="1" dirty="0">
              <a:solidFill>
                <a:schemeClr val="bg1"/>
              </a:solidFill>
            </a:endParaRPr>
          </a:p>
        </p:txBody>
      </p:sp>
      <p:sp>
        <p:nvSpPr>
          <p:cNvPr id="137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Picture 6" descr="Image result for not easy">
            <a:extLst>
              <a:ext uri="{FF2B5EF4-FFF2-40B4-BE49-F238E27FC236}">
                <a16:creationId xmlns:a16="http://schemas.microsoft.com/office/drawing/2014/main" id="{4FEB8313-C6F1-4109-9558-0DFD21825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494" y="1551384"/>
            <a:ext cx="4087416" cy="40874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438400"/>
            <a:ext cx="3566160" cy="3785419"/>
          </a:xfrm>
        </p:spPr>
        <p:txBody>
          <a:bodyPr>
            <a:noAutofit/>
          </a:bodyPr>
          <a:lstStyle/>
          <a:p>
            <a:pPr marL="461963" indent="-461963">
              <a:spcBef>
                <a:spcPts val="600"/>
              </a:spcBef>
              <a:defRPr/>
            </a:pPr>
            <a:r>
              <a:rPr lang="th-TH" altLang="en-US" sz="2400" b="1" dirty="0"/>
              <a:t>หน่วยวิจัย</a:t>
            </a:r>
            <a:r>
              <a:rPr lang="en-US" altLang="en-US" sz="2400" b="1" dirty="0"/>
              <a:t> IMPAACT </a:t>
            </a:r>
            <a:r>
              <a:rPr lang="th-TH" altLang="en-US" sz="2400" dirty="0"/>
              <a:t>ต้องปรับเปลี่ยนแบบฟอร์มตัวอย่างจากโปรโตคอลให้เป็นไปตามข้อบังคับที่เกี่ยวข้องทั้งหมดและความต้องการของ </a:t>
            </a:r>
            <a:r>
              <a:rPr lang="en-US" altLang="en-US" sz="2400" dirty="0"/>
              <a:t>IRB/EC</a:t>
            </a:r>
          </a:p>
          <a:p>
            <a:pPr marL="862019" lvl="1" indent="-461963">
              <a:spcBef>
                <a:spcPts val="1200"/>
              </a:spcBef>
              <a:defRPr/>
            </a:pPr>
            <a:r>
              <a:rPr lang="th-TH" altLang="en-US" sz="2000" dirty="0"/>
              <a:t>ปฏิบัติตามกฎระเบียบที่เกี่ยวข้องทั้งหมดและข้อกำหนด </a:t>
            </a:r>
            <a:r>
              <a:rPr lang="en-US" altLang="en-US" sz="2000" dirty="0"/>
              <a:t>IRB/EC 
</a:t>
            </a:r>
            <a:r>
              <a:rPr lang="th-TH" altLang="en-US" sz="2000" dirty="0"/>
              <a:t>การผสานขั้นตอนเฉพาะของหน่วยวิจัยและรายละเอียดการติดต่อ</a:t>
            </a:r>
            <a:endParaRPr lang="en-US" altLang="en-US" sz="2000" dirty="0"/>
          </a:p>
          <a:p>
            <a:pPr marL="862019" lvl="1" indent="-461963">
              <a:spcBef>
                <a:spcPts val="1200"/>
              </a:spcBef>
              <a:defRPr/>
            </a:pPr>
            <a:r>
              <a:rPr lang="th-TH" altLang="en-US" sz="2000" dirty="0"/>
              <a:t>แปลเป็นภาษาท้องถิ่นที่เกี่ยวข้องทั้งหมด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32380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971800"/>
            <a:ext cx="8194675" cy="30480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800"/>
              </a:spcBef>
              <a:defRPr/>
            </a:pPr>
            <a:r>
              <a:rPr lang="th-TH" altLang="en-US" sz="2800" dirty="0">
                <a:latin typeface="+mn-lt"/>
              </a:rPr>
              <a:t>สมาชิก </a:t>
            </a:r>
            <a:r>
              <a:rPr lang="en-US" altLang="en-US" sz="2800" dirty="0">
                <a:latin typeface="+mn-lt"/>
              </a:rPr>
              <a:t>ICAB </a:t>
            </a:r>
            <a:r>
              <a:rPr lang="th-TH" altLang="en-US" sz="2800" dirty="0">
                <a:latin typeface="+mn-lt"/>
              </a:rPr>
              <a:t>สามารถให้ข้อมูลแก่ทีมโปรโตคอลซึ่งเป็นส่วนหนึ่งของการทบทวนตรวจสอบเอกสารโปรโตคอล</a:t>
            </a:r>
            <a:endParaRPr lang="en-US" altLang="en-US" sz="2800" dirty="0">
              <a:latin typeface="+mn-lt"/>
            </a:endParaRPr>
          </a:p>
          <a:p>
            <a:pPr marL="461963" indent="-461963">
              <a:spcBef>
                <a:spcPts val="1800"/>
              </a:spcBef>
              <a:defRPr/>
            </a:pPr>
            <a:r>
              <a:rPr lang="th-TH" altLang="en-US" sz="2800" dirty="0">
                <a:latin typeface="+mn-lt"/>
              </a:rPr>
              <a:t>สมาชิกทีม </a:t>
            </a:r>
            <a:r>
              <a:rPr lang="en-US" altLang="en-US" sz="2800" dirty="0">
                <a:latin typeface="+mn-lt"/>
              </a:rPr>
              <a:t>ICAB </a:t>
            </a:r>
            <a:r>
              <a:rPr lang="th-TH" altLang="en-US" sz="2800" dirty="0">
                <a:latin typeface="+mn-lt"/>
              </a:rPr>
              <a:t>และ</a:t>
            </a:r>
            <a:r>
              <a:rPr lang="en-US" altLang="en-US" sz="2800" dirty="0">
                <a:latin typeface="+mn-lt"/>
              </a:rPr>
              <a:t> CAB </a:t>
            </a:r>
            <a:r>
              <a:rPr lang="th-TH" altLang="en-US" sz="2800" dirty="0">
                <a:latin typeface="+mn-lt"/>
              </a:rPr>
              <a:t>ท้องถิ่นสามารถให้ข้อมูลแก่เจ้าหน้าที่ในหน่วยวิจัยซึ่งเป็นส่วนหนึ่งของการพัฒนาแบบฟอร์มเฉพาะหน่วยวิจัย</a:t>
            </a:r>
            <a:endParaRPr lang="en-US" altLang="en-US" sz="2400" dirty="0">
              <a:latin typeface="+mn-lt"/>
            </a:endParaRPr>
          </a:p>
        </p:txBody>
      </p:sp>
      <p:pic>
        <p:nvPicPr>
          <p:cNvPr id="115718" name="Picture 6" descr="Image result for you can help">
            <a:extLst>
              <a:ext uri="{FF2B5EF4-FFF2-40B4-BE49-F238E27FC236}">
                <a16:creationId xmlns:a16="http://schemas.microsoft.com/office/drawing/2014/main" id="{D6ACD510-8AF3-4582-AFEB-3500E683E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81000"/>
            <a:ext cx="2857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5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b="1" dirty="0"/>
              <a:t>คำศัพท์
</a:t>
            </a:r>
            <a:endParaRPr lang="en-US" b="1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1962150"/>
            <a:ext cx="8194675" cy="436245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1800"/>
              </a:spcBef>
              <a:defRPr/>
            </a:pPr>
            <a:r>
              <a:rPr lang="th-TH" altLang="en-US" sz="2800" b="1" i="1" dirty="0">
                <a:latin typeface="+mn-lt"/>
              </a:rPr>
              <a:t>ความยินยอมที่</a:t>
            </a:r>
            <a:r>
              <a:rPr lang="th-TH" sz="28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ได้รับการบอกกล่าว</a:t>
            </a:r>
            <a:r>
              <a:rPr lang="th-TH" altLang="en-US" sz="2800" b="1" i="1" dirty="0">
                <a:latin typeface="+mn-lt"/>
              </a:rPr>
              <a:t>คืออะไร</a:t>
            </a:r>
            <a:endParaRPr lang="en-US" altLang="en-US" sz="2800" b="1" i="1" dirty="0"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8" name="Picture 6" descr="Image result for you can help">
            <a:extLst>
              <a:ext uri="{FF2B5EF4-FFF2-40B4-BE49-F238E27FC236}">
                <a16:creationId xmlns:a16="http://schemas.microsoft.com/office/drawing/2014/main" id="{D6ACD510-8AF3-4582-AFEB-3500E683E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81000"/>
            <a:ext cx="2857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DEE826B7-3D7B-4710-A84D-23049AA42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838200"/>
            <a:ext cx="4818920" cy="842682"/>
          </a:xfrm>
        </p:spPr>
        <p:txBody>
          <a:bodyPr/>
          <a:lstStyle/>
          <a:p>
            <a:pPr algn="ctr">
              <a:defRPr/>
            </a:pPr>
            <a:r>
              <a:rPr lang="th-TH" sz="4000" b="1" dirty="0">
                <a:solidFill>
                  <a:srgbClr val="FFFF00"/>
                </a:solidFill>
              </a:rPr>
              <a:t>เรามาทำงานร่วมกันเถอะ</a:t>
            </a:r>
            <a:r>
              <a:rPr lang="en-US" sz="4000" b="1" dirty="0">
                <a:solidFill>
                  <a:srgbClr val="FFFF00"/>
                </a:solidFill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7572222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52466" y="3276600"/>
            <a:ext cx="5661343" cy="30480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800"/>
              </a:spcBef>
              <a:defRPr/>
            </a:pPr>
            <a:r>
              <a:rPr lang="th-TH" altLang="en-US" sz="3200" b="1" dirty="0">
                <a:latin typeface="+mn-lt"/>
              </a:rPr>
              <a:t>อ้างอิงเอกสารโครงร่างงานวิจัย</a:t>
            </a:r>
            <a:r>
              <a:rPr lang="en-US" altLang="en-US" sz="3200" b="1" dirty="0">
                <a:latin typeface="+mn-lt"/>
              </a:rPr>
              <a:t> IMPAACT 2019 </a:t>
            </a:r>
            <a:r>
              <a:rPr lang="th-TH" altLang="en-US" sz="3200" b="1" dirty="0">
                <a:latin typeface="+mn-lt"/>
              </a:rPr>
              <a:t>หน้า</a:t>
            </a:r>
            <a:r>
              <a:rPr lang="en-US" altLang="en-US" sz="3200" b="1" dirty="0">
                <a:latin typeface="+mn-lt"/>
              </a:rPr>
              <a:t> 1-2</a:t>
            </a:r>
          </a:p>
          <a:p>
            <a:pPr marL="461963" indent="-461963">
              <a:spcBef>
                <a:spcPts val="1800"/>
              </a:spcBef>
              <a:defRPr/>
            </a:pPr>
            <a:endParaRPr lang="en-US" altLang="en-US" sz="2800" b="1" dirty="0">
              <a:latin typeface="+mn-lt"/>
            </a:endParaRPr>
          </a:p>
        </p:txBody>
      </p:sp>
      <p:pic>
        <p:nvPicPr>
          <p:cNvPr id="115718" name="Picture 6" descr="Image result for you can help">
            <a:extLst>
              <a:ext uri="{FF2B5EF4-FFF2-40B4-BE49-F238E27FC236}">
                <a16:creationId xmlns:a16="http://schemas.microsoft.com/office/drawing/2014/main" id="{D6ACD510-8AF3-4582-AFEB-3500E683E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81000"/>
            <a:ext cx="2857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95EA62B-B675-43E9-904E-9D60288C6C1E}"/>
              </a:ext>
            </a:extLst>
          </p:cNvPr>
          <p:cNvSpPr txBox="1">
            <a:spLocks noChangeArrowheads="1"/>
          </p:cNvSpPr>
          <p:nvPr/>
        </p:nvSpPr>
        <p:spPr>
          <a:xfrm>
            <a:off x="3657600" y="990600"/>
            <a:ext cx="4818920" cy="842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4000" b="1">
                <a:solidFill>
                  <a:srgbClr val="FFFF00"/>
                </a:solidFill>
              </a:rPr>
              <a:t>เรามาทำงานร่วมกันเถอะ</a:t>
            </a:r>
            <a:r>
              <a:rPr lang="en-US" sz="4000" b="1">
                <a:solidFill>
                  <a:srgbClr val="FFFF00"/>
                </a:solidFill>
              </a:rPr>
              <a:t>…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076AD57D-3DDD-4613-A319-2187E55A5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70852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IMPAACT 2019</a:t>
            </a:r>
            <a:endParaRPr lang="en-US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1752600"/>
            <a:ext cx="8194675" cy="46482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800"/>
              </a:spcBef>
              <a:defRPr/>
            </a:pPr>
            <a:r>
              <a:rPr lang="th-TH" altLang="en-US" sz="2400" dirty="0">
                <a:latin typeface="+mn-lt"/>
              </a:rPr>
              <a:t>การศึกษานี้เป็นการทดสอบ</a:t>
            </a:r>
            <a:r>
              <a:rPr lang="th-TH" sz="2400" dirty="0"/>
              <a:t>ยาเม็ดสูตรผสม </a:t>
            </a:r>
            <a:r>
              <a:rPr lang="en-US" altLang="en-US" sz="2400" dirty="0">
                <a:latin typeface="+mn-lt"/>
              </a:rPr>
              <a:t>ABC/DTG/3TC  </a:t>
            </a:r>
            <a:r>
              <a:rPr lang="th-TH" altLang="en-US" sz="2400" dirty="0">
                <a:latin typeface="+mn-lt"/>
              </a:rPr>
              <a:t>ในเด็กที่มีอายุน้อยกว่า 12 ปี</a:t>
            </a:r>
            <a:endParaRPr lang="en-US" altLang="en-US" sz="2400" dirty="0">
              <a:latin typeface="+mn-lt"/>
            </a:endParaRPr>
          </a:p>
          <a:p>
            <a:pPr marL="862019" lvl="1" indent="-461963">
              <a:spcBef>
                <a:spcPts val="1500"/>
              </a:spcBef>
              <a:defRPr/>
            </a:pPr>
            <a:r>
              <a:rPr lang="th-TH" altLang="en-US" sz="2400" dirty="0">
                <a:latin typeface="+mn-lt"/>
              </a:rPr>
              <a:t>เด็กที่มีน้ำหนัก 25 กก.หรือมากกว่า จะใช้ยาเม็ด  </a:t>
            </a:r>
            <a:r>
              <a:rPr lang="en-US" altLang="en-US" sz="2400" dirty="0" err="1">
                <a:latin typeface="+mn-lt"/>
              </a:rPr>
              <a:t>Triumeq</a:t>
            </a:r>
            <a:r>
              <a:rPr lang="en-US" altLang="en-US" sz="2400" dirty="0">
                <a:latin typeface="+mn-lt"/>
              </a:rPr>
              <a:t> </a:t>
            </a:r>
            <a:r>
              <a:rPr lang="th-TH" altLang="en-US" sz="2400" dirty="0">
                <a:latin typeface="+mn-lt"/>
              </a:rPr>
              <a:t>สูตรของแข็ง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(</a:t>
            </a:r>
            <a:r>
              <a:rPr lang="th-TH" altLang="en-US" sz="24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ได้รับการรับรองในสหรัฐอเมริกาสำหรับผู้ใหญ่และเด็กที่มีน้ำหนักอย่างน้อย   </a:t>
            </a:r>
            <a:r>
              <a:rPr lang="en-US" altLang="en-US" sz="24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40 </a:t>
            </a:r>
            <a:r>
              <a:rPr lang="th-TH" altLang="en-US" sz="24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กก.</a:t>
            </a:r>
            <a:r>
              <a:rPr lang="en-US" altLang="en-US" sz="24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862019" lvl="1" indent="-461963">
              <a:spcBef>
                <a:spcPts val="900"/>
              </a:spcBef>
              <a:defRPr/>
            </a:pPr>
            <a:r>
              <a:rPr lang="th-TH" altLang="en-US" sz="2400" dirty="0">
                <a:latin typeface="+mn-lt"/>
              </a:rPr>
              <a:t>เด็กที่มีน้ำหนักน้อยกว่า 25 กก. จะใช้ยาเม็ดที่แตกตัวในน้ำ
ยาสามชนิดในยาเม็ดสูตรผสมนี้ได้รับการทดสอบในเด็กในการศึกษาก่อนหน้านี้;      นี่เป็นการศึกษาครั้งแรกของยาเม็ดสูตรผสมในเด็กที่อายุน้อยกว่า</a:t>
            </a:r>
            <a:endParaRPr lang="en-US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92336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8" name="Picture 6" descr="Image result for you can help">
            <a:extLst>
              <a:ext uri="{FF2B5EF4-FFF2-40B4-BE49-F238E27FC236}">
                <a16:creationId xmlns:a16="http://schemas.microsoft.com/office/drawing/2014/main" id="{D6ACD510-8AF3-4582-AFEB-3500E683E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81000"/>
            <a:ext cx="2857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C43E394-176A-44E3-9C0D-A10A5A8B34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8956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800"/>
              </a:spcBef>
              <a:defRPr/>
            </a:pPr>
            <a:r>
              <a:rPr lang="th-TH" altLang="en-US" sz="2800" dirty="0">
                <a:latin typeface="+mn-lt"/>
              </a:rPr>
              <a:t>นึกถึงผู้ปกครองของเด็กที่อาจจะมีส่วนร่วมในการศึกษานี้</a:t>
            </a:r>
            <a:r>
              <a:rPr lang="en-US" altLang="en-US" sz="2800" dirty="0">
                <a:latin typeface="+mn-lt"/>
              </a:rPr>
              <a:t>, </a:t>
            </a:r>
            <a:r>
              <a:rPr lang="th-TH" altLang="en-US" sz="2800" dirty="0">
                <a:latin typeface="+mn-lt"/>
              </a:rPr>
              <a:t>ท่านจะอธิบายจุดประสงค์ของการศึกษาในแบบฟอร์มความยินยอมอย่างไร</a:t>
            </a:r>
            <a:endParaRPr lang="en-US" altLang="en-US" sz="2800" dirty="0">
              <a:latin typeface="+mn-lt"/>
            </a:endParaRPr>
          </a:p>
          <a:p>
            <a:pPr marL="461963" indent="-461963">
              <a:spcBef>
                <a:spcPts val="1800"/>
              </a:spcBef>
              <a:defRPr/>
            </a:pPr>
            <a:r>
              <a:rPr lang="th-TH" altLang="en-US" sz="2800" dirty="0">
                <a:latin typeface="+mn-lt"/>
              </a:rPr>
              <a:t>ลองเขียนคำศัพท์และประโยคสองสามประโยคที่ท่านจะใช้... </a:t>
            </a:r>
            <a:endParaRPr lang="en-US" altLang="en-US" sz="2800" dirty="0">
              <a:latin typeface="+mn-lt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C0FA4BE-BAAF-4A81-A776-BC5AEB810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838200"/>
            <a:ext cx="4818920" cy="1704975"/>
          </a:xfrm>
        </p:spPr>
        <p:txBody>
          <a:bodyPr anchor="b"/>
          <a:lstStyle/>
          <a:p>
            <a:pPr algn="ctr">
              <a:defRPr/>
            </a:pPr>
            <a:r>
              <a:rPr lang="th-TH" sz="2400" b="1" dirty="0">
                <a:solidFill>
                  <a:srgbClr val="FFFF00"/>
                </a:solidFill>
              </a:rPr>
              <a:t>กฎระเบียบกำหนดว่าแบบฟอร์มความยินยอมที่ได้รับการบอกกล่าวต้องมีคำอธิบายวัตถุประสงค์ของการวิจัย 
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000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8" name="Picture 6" descr="Image result for you can help">
            <a:extLst>
              <a:ext uri="{FF2B5EF4-FFF2-40B4-BE49-F238E27FC236}">
                <a16:creationId xmlns:a16="http://schemas.microsoft.com/office/drawing/2014/main" id="{D6ACD510-8AF3-4582-AFEB-3500E683E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81000"/>
            <a:ext cx="2857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C43E394-176A-44E3-9C0D-A10A5A8B34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8956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800"/>
              </a:spcBef>
              <a:defRPr/>
            </a:pPr>
            <a:r>
              <a:rPr lang="th-TH" altLang="en-US" sz="2800" dirty="0">
                <a:latin typeface="+mn-lt"/>
              </a:rPr>
              <a:t>ตอนนี้ นึกถึงเด็กอายุ 9 ปี ที่อาจจะมีส่วนร่วมในการศึกษานี้
ท่านจะอธิบายจุดประสงค์ของการศึกษาในแบบฟอร์มความยินยอมจากเด็กอย่างไร
</a:t>
            </a:r>
            <a:r>
              <a:rPr lang="th-TH" altLang="en-US" sz="2800" dirty="0"/>
              <a:t>ลองเขียนคำศัพท์และประโยคสองสามประโยคที่ท่านจะใช้... </a:t>
            </a:r>
            <a:endParaRPr lang="en-US" altLang="en-US" sz="2800" dirty="0"/>
          </a:p>
          <a:p>
            <a:pPr marL="0" indent="0">
              <a:spcBef>
                <a:spcPts val="1800"/>
              </a:spcBef>
              <a:buNone/>
              <a:defRPr/>
            </a:pP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3027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IMPAACT 2019</a:t>
            </a:r>
            <a:endParaRPr lang="en-US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1752600"/>
            <a:ext cx="8194675" cy="46482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800"/>
              </a:spcBef>
              <a:defRPr/>
            </a:pPr>
            <a:r>
              <a:rPr lang="th-TH" altLang="en-US" sz="2400" dirty="0">
                <a:latin typeface="+mn-lt"/>
              </a:rPr>
              <a:t>เด็กบางคนในการศึกษานี้จะได้รับการประเมิน </a:t>
            </a:r>
            <a:r>
              <a:rPr lang="en-US" altLang="en-US" sz="2400" dirty="0">
                <a:latin typeface="+mn-lt"/>
              </a:rPr>
              <a:t>PK </a:t>
            </a:r>
            <a:r>
              <a:rPr lang="th-TH" altLang="en-US" sz="2400" dirty="0">
                <a:latin typeface="+mn-lt"/>
              </a:rPr>
              <a:t>แบบ</a:t>
            </a:r>
            <a:r>
              <a:rPr lang="en-US" altLang="en-US" sz="2400" dirty="0">
                <a:latin typeface="+mn-lt"/>
              </a:rPr>
              <a:t> intensive </a:t>
            </a:r>
            <a:r>
              <a:rPr lang="th-TH" altLang="en-US" sz="2400" dirty="0">
                <a:latin typeface="+mn-lt"/>
              </a:rPr>
              <a:t>ใน</a:t>
            </a:r>
            <a:r>
              <a:rPr lang="th-TH" altLang="en-US" sz="2400" dirty="0"/>
              <a:t>การนัดหมาย</a:t>
            </a:r>
            <a:r>
              <a:rPr lang="en-US" altLang="en-US" sz="2400" dirty="0"/>
              <a:t> </a:t>
            </a:r>
            <a:r>
              <a:rPr lang="th-TH" altLang="en-US" sz="2400" dirty="0">
                <a:latin typeface="+mn-lt"/>
              </a:rPr>
              <a:t>สัปดาห์ที่ </a:t>
            </a:r>
            <a:r>
              <a:rPr lang="en-US" altLang="en-US" sz="2400" dirty="0">
                <a:latin typeface="+mn-lt"/>
              </a:rPr>
              <a:t>1</a:t>
            </a:r>
          </a:p>
          <a:p>
            <a:pPr marL="862019" lvl="1" indent="-461963">
              <a:spcBef>
                <a:spcPts val="1800"/>
              </a:spcBef>
              <a:defRPr/>
            </a:pPr>
            <a:r>
              <a:rPr lang="th-TH" altLang="en-US" sz="2200" dirty="0">
                <a:latin typeface="+mn-lt"/>
              </a:rPr>
              <a:t>รายละเอียดการนัดหมายในสัปดาห์ที่ </a:t>
            </a:r>
            <a:r>
              <a:rPr lang="en-US" altLang="en-US" sz="2200" dirty="0">
                <a:latin typeface="+mn-lt"/>
              </a:rPr>
              <a:t>1 </a:t>
            </a:r>
            <a:r>
              <a:rPr lang="th-TH" altLang="en-US" sz="2200" dirty="0">
                <a:latin typeface="+mn-lt"/>
              </a:rPr>
              <a:t>อธิบายไว้ในเอกสารประกอบ หน้าที่ </a:t>
            </a:r>
            <a:r>
              <a:rPr lang="en-US" altLang="en-US" sz="2200" dirty="0">
                <a:latin typeface="+mn-lt"/>
              </a:rPr>
              <a:t>5-7 </a:t>
            </a:r>
            <a:r>
              <a:rPr lang="th-TH" altLang="en-US" sz="2200" dirty="0">
                <a:latin typeface="+mn-lt"/>
              </a:rPr>
              <a:t> </a:t>
            </a:r>
            <a:r>
              <a:rPr lang="en-US" altLang="en-US" sz="2200" dirty="0">
                <a:latin typeface="+mn-lt"/>
              </a:rPr>
              <a:t> </a:t>
            </a:r>
          </a:p>
          <a:p>
            <a:pPr marL="862019" lvl="1" indent="-461963">
              <a:spcBef>
                <a:spcPts val="1800"/>
              </a:spcBef>
              <a:defRPr/>
            </a:pPr>
            <a:r>
              <a:rPr lang="th-TH" altLang="en-US" sz="2200" dirty="0">
                <a:latin typeface="+mn-lt"/>
              </a:rPr>
              <a:t>เด็กที่ได้รับการประเมิน </a:t>
            </a:r>
            <a:r>
              <a:rPr lang="en-US" altLang="en-US" sz="2200" dirty="0">
                <a:latin typeface="+mn-lt"/>
              </a:rPr>
              <a:t>PK </a:t>
            </a:r>
            <a:r>
              <a:rPr lang="th-TH" altLang="en-US" sz="2200" dirty="0">
                <a:latin typeface="+mn-lt"/>
              </a:rPr>
              <a:t>แบบ </a:t>
            </a:r>
            <a:r>
              <a:rPr lang="en-US" altLang="en-US" sz="2200" dirty="0">
                <a:latin typeface="+mn-lt"/>
              </a:rPr>
              <a:t>intensive </a:t>
            </a:r>
            <a:r>
              <a:rPr lang="th-TH" altLang="en-US" sz="2200" dirty="0">
                <a:latin typeface="+mn-lt"/>
              </a:rPr>
              <a:t>จะรับประทานยา</a:t>
            </a:r>
            <a:r>
              <a:rPr lang="en-US" altLang="en-US" sz="2200" dirty="0">
                <a:latin typeface="+mn-lt"/>
              </a:rPr>
              <a:t> ABC/DTG/3TC </a:t>
            </a:r>
            <a:r>
              <a:rPr lang="th-TH" altLang="en-US" sz="2200" dirty="0">
                <a:latin typeface="+mn-lt"/>
              </a:rPr>
              <a:t>ที่หน่วยวิจัยและเจาะเลือด </a:t>
            </a:r>
            <a:r>
              <a:rPr lang="en-US" altLang="en-US" sz="2200" dirty="0">
                <a:latin typeface="+mn-lt"/>
              </a:rPr>
              <a:t>8 </a:t>
            </a:r>
            <a:r>
              <a:rPr lang="th-TH" altLang="en-US" sz="2200" dirty="0">
                <a:latin typeface="+mn-lt"/>
              </a:rPr>
              <a:t>ครั้งในเวลา </a:t>
            </a:r>
            <a:r>
              <a:rPr lang="en-US" altLang="en-US" sz="2200" dirty="0">
                <a:latin typeface="+mn-lt"/>
              </a:rPr>
              <a:t>24 </a:t>
            </a:r>
            <a:r>
              <a:rPr lang="th-TH" altLang="en-US" sz="2200" dirty="0">
                <a:latin typeface="+mn-lt"/>
              </a:rPr>
              <a:t>ชั่วโมง</a:t>
            </a:r>
            <a:r>
              <a:rPr lang="en-US" altLang="en-US" sz="2200" dirty="0">
                <a:latin typeface="+mn-lt"/>
              </a:rPr>
              <a:t> </a:t>
            </a:r>
          </a:p>
          <a:p>
            <a:pPr marL="862019" lvl="1" indent="-461963">
              <a:spcBef>
                <a:spcPts val="1800"/>
              </a:spcBef>
              <a:defRPr/>
            </a:pPr>
            <a:r>
              <a:rPr lang="th-TH" altLang="en-US" sz="2200" dirty="0">
                <a:latin typeface="+mn-lt"/>
              </a:rPr>
              <a:t>เด็กเหล่านี้ยังจะมี </a:t>
            </a:r>
            <a:r>
              <a:rPr lang="en-US" altLang="en-US" sz="2200" dirty="0">
                <a:latin typeface="+mn-lt"/>
              </a:rPr>
              <a:t>“</a:t>
            </a:r>
            <a:r>
              <a:rPr lang="th-TH" altLang="en-US" sz="2200" dirty="0">
                <a:latin typeface="+mn-lt"/>
              </a:rPr>
              <a:t>ปริมาณการใช้ยาที่สังเกตโดยตรง</a:t>
            </a:r>
            <a:r>
              <a:rPr lang="en-US" altLang="en-US" sz="2200" dirty="0">
                <a:latin typeface="+mn-lt"/>
              </a:rPr>
              <a:t>” </a:t>
            </a:r>
            <a:r>
              <a:rPr lang="th-TH" altLang="en-US" sz="2200" dirty="0">
                <a:latin typeface="+mn-lt"/>
              </a:rPr>
              <a:t>ในแต่ละวันจนกระทั่งถึงการนัดมายในสัปดาห์ที่ </a:t>
            </a:r>
            <a:r>
              <a:rPr lang="en-US" altLang="en-US" sz="2200" dirty="0">
                <a:latin typeface="+mn-lt"/>
              </a:rPr>
              <a:t>1 (</a:t>
            </a:r>
            <a:r>
              <a:rPr lang="th-TH" altLang="en-US" sz="2200" dirty="0">
                <a:latin typeface="+mn-lt"/>
              </a:rPr>
              <a:t>เอกสารประกอบ หน้า </a:t>
            </a:r>
            <a:r>
              <a:rPr lang="en-US" altLang="en-US" sz="2200" dirty="0">
                <a:latin typeface="+mn-lt"/>
              </a:rPr>
              <a:t>4 )</a:t>
            </a:r>
          </a:p>
          <a:p>
            <a:pPr marL="0" indent="0">
              <a:spcBef>
                <a:spcPts val="1800"/>
              </a:spcBef>
              <a:buNone/>
              <a:defRPr/>
            </a:pPr>
            <a:endParaRPr lang="en-US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32932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8" name="Picture 6" descr="Image result for you can help">
            <a:extLst>
              <a:ext uri="{FF2B5EF4-FFF2-40B4-BE49-F238E27FC236}">
                <a16:creationId xmlns:a16="http://schemas.microsoft.com/office/drawing/2014/main" id="{D6ACD510-8AF3-4582-AFEB-3500E683E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81000"/>
            <a:ext cx="2857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C43E394-176A-44E3-9C0D-A10A5A8B34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8956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800"/>
              </a:spcBef>
              <a:defRPr/>
            </a:pPr>
            <a:r>
              <a:rPr lang="th-TH" altLang="en-US" sz="2800" dirty="0">
                <a:latin typeface="+mn-lt"/>
              </a:rPr>
              <a:t>ขอให้เราลองพิจารณาแบบฟอร์มความยินยอมที่ได้รับการบอกกล่าว</a:t>
            </a:r>
            <a:r>
              <a:rPr lang="en-US" altLang="en-US" sz="2800" dirty="0">
                <a:latin typeface="+mn-lt"/>
              </a:rPr>
              <a:t>: </a:t>
            </a:r>
            <a:r>
              <a:rPr lang="th-TH" altLang="en-US" sz="2800" dirty="0">
                <a:latin typeface="+mn-lt"/>
              </a:rPr>
              <a:t>ดูเอกสารประกอบหน้า</a:t>
            </a:r>
            <a:r>
              <a:rPr lang="en-US" altLang="en-US" sz="2800" dirty="0">
                <a:latin typeface="+mn-lt"/>
              </a:rPr>
              <a:t> 8</a:t>
            </a:r>
          </a:p>
          <a:p>
            <a:pPr marL="461963" indent="-461963">
              <a:spcBef>
                <a:spcPts val="1800"/>
              </a:spcBef>
              <a:defRPr/>
            </a:pPr>
            <a:r>
              <a:rPr lang="th-TH" altLang="en-US" sz="2800" dirty="0"/>
              <a:t>ท่านคิดอย่างไรเกี่ยวกับการใช้คำ</a:t>
            </a:r>
            <a:r>
              <a:rPr lang="en-US" altLang="en-US" sz="2800" dirty="0"/>
              <a:t>?</a:t>
            </a:r>
          </a:p>
          <a:p>
            <a:pPr marL="461963" indent="-461963">
              <a:spcBef>
                <a:spcPts val="1800"/>
              </a:spcBef>
              <a:defRPr/>
            </a:pPr>
            <a:r>
              <a:rPr lang="th-TH" altLang="en-US" sz="2800" dirty="0"/>
              <a:t>ข้อเสนอแนะของท่านในการปรับปรุงคืออะไร</a:t>
            </a:r>
            <a:r>
              <a:rPr lang="en-US" altLang="en-US" sz="2800" dirty="0"/>
              <a:t>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C0FA4BE-BAAF-4A81-A776-BC5AEB810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838200"/>
            <a:ext cx="4818920" cy="1704975"/>
          </a:xfrm>
        </p:spPr>
        <p:txBody>
          <a:bodyPr anchor="b"/>
          <a:lstStyle/>
          <a:p>
            <a:pPr algn="ctr">
              <a:defRPr/>
            </a:pPr>
            <a:r>
              <a:rPr lang="th-TH" sz="2400" b="1" dirty="0">
                <a:solidFill>
                  <a:srgbClr val="FFFF00"/>
                </a:solidFill>
              </a:rPr>
              <a:t>กฎระเบียบกำหนดว่าแบบฟอร์มความยินยอมที่ได้รับการบอกกล่าวต้องมีรายละเอียดของขั้นตอนที่ต้องทำ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408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8" name="Picture 6" descr="Image result for you can help">
            <a:extLst>
              <a:ext uri="{FF2B5EF4-FFF2-40B4-BE49-F238E27FC236}">
                <a16:creationId xmlns:a16="http://schemas.microsoft.com/office/drawing/2014/main" id="{D6ACD510-8AF3-4582-AFEB-3500E683E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81000"/>
            <a:ext cx="2857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C43E394-176A-44E3-9C0D-A10A5A8B34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2895600"/>
            <a:ext cx="8194675" cy="373380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800"/>
              </a:spcBef>
              <a:defRPr/>
            </a:pPr>
            <a:r>
              <a:rPr lang="th-TH" altLang="en-US" sz="2800" dirty="0">
                <a:latin typeface="+mn-lt"/>
              </a:rPr>
              <a:t>ขอให้เราพิจารณาแบบฟอร์มความยินยอมจากเด็ก</a:t>
            </a:r>
            <a:r>
              <a:rPr lang="en-US" altLang="en-US" sz="2800" dirty="0">
                <a:latin typeface="+mn-lt"/>
              </a:rPr>
              <a:t>: </a:t>
            </a:r>
            <a:r>
              <a:rPr lang="th-TH" altLang="en-US" sz="2800" dirty="0">
                <a:latin typeface="+mn-lt"/>
              </a:rPr>
              <a:t>เอกสารประกอบหน้า </a:t>
            </a:r>
            <a:r>
              <a:rPr lang="en-US" altLang="en-US" sz="2800" dirty="0">
                <a:latin typeface="+mn-lt"/>
              </a:rPr>
              <a:t> 9 </a:t>
            </a:r>
          </a:p>
          <a:p>
            <a:pPr marL="461963" indent="-461963">
              <a:spcBef>
                <a:spcPts val="1800"/>
              </a:spcBef>
              <a:defRPr/>
            </a:pPr>
            <a:r>
              <a:rPr lang="th-TH" altLang="en-US" sz="2800" dirty="0"/>
              <a:t>ท่านคิดอย่างไรเกี่ยวกับการใช้คำ</a:t>
            </a:r>
            <a:r>
              <a:rPr lang="en-US" altLang="en-US" sz="2800" dirty="0"/>
              <a:t>?</a:t>
            </a:r>
          </a:p>
          <a:p>
            <a:pPr marL="461963" indent="-461963">
              <a:spcBef>
                <a:spcPts val="1800"/>
              </a:spcBef>
              <a:defRPr/>
            </a:pPr>
            <a:r>
              <a:rPr lang="th-TH" altLang="en-US" sz="2800" dirty="0"/>
              <a:t>ข้อเสนอแนะของท่านในการปรับปรุงคืออะไร</a:t>
            </a:r>
            <a:r>
              <a:rPr lang="en-US" alt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8730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220" y="113851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b="1" dirty="0"/>
              <a:t>ท่านมีคำถามอะไร</a:t>
            </a:r>
            <a:r>
              <a:rPr lang="en-US" b="1" dirty="0"/>
              <a:t>?</a:t>
            </a:r>
          </a:p>
        </p:txBody>
      </p:sp>
      <p:pic>
        <p:nvPicPr>
          <p:cNvPr id="1026" name="Picture 2" descr="hands-raised-questions">
            <a:extLst>
              <a:ext uri="{FF2B5EF4-FFF2-40B4-BE49-F238E27FC236}">
                <a16:creationId xmlns:a16="http://schemas.microsoft.com/office/drawing/2014/main" id="{2A6B898C-8F9C-43F8-ABFB-DBEC6F7B3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0" y="2153103"/>
            <a:ext cx="7557025" cy="37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3031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457200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b="1" dirty="0"/>
              <a:t>แหล่งข้อมูล</a:t>
            </a:r>
            <a:endParaRPr lang="en-US" b="1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1371600"/>
            <a:ext cx="8499475" cy="5124450"/>
          </a:xfrm>
        </p:spPr>
        <p:txBody>
          <a:bodyPr>
            <a:normAutofit/>
          </a:bodyPr>
          <a:lstStyle/>
          <a:p>
            <a:pPr marL="341313" indent="-341313">
              <a:spcBef>
                <a:spcPts val="600"/>
              </a:spcBef>
              <a:defRPr/>
            </a:pPr>
            <a:r>
              <a:rPr lang="en-US" altLang="en-US" sz="1800" b="1" dirty="0">
                <a:latin typeface="+mn-lt"/>
              </a:rPr>
              <a:t>US Code of Federal Regulations</a:t>
            </a:r>
          </a:p>
          <a:p>
            <a:pPr marL="682625" lvl="1" indent="-282575">
              <a:spcBef>
                <a:spcPts val="600"/>
              </a:spcBef>
              <a:defRPr/>
            </a:pPr>
            <a:r>
              <a:rPr lang="en-US" altLang="en-US" dirty="0">
                <a:latin typeface="+mn-lt"/>
              </a:rPr>
              <a:t>45 CRF 46, Protection of Human Subjects </a:t>
            </a:r>
          </a:p>
          <a:p>
            <a:pPr marL="682625" lvl="1" indent="-282575">
              <a:spcBef>
                <a:spcPts val="600"/>
              </a:spcBef>
              <a:defRPr/>
            </a:pPr>
            <a:r>
              <a:rPr lang="en-US" altLang="en-US" dirty="0">
                <a:latin typeface="+mn-lt"/>
              </a:rPr>
              <a:t>21 CFR 50, Protection of Human Subjects</a:t>
            </a:r>
          </a:p>
          <a:p>
            <a:pPr marL="682625" lvl="1" indent="-282575">
              <a:spcBef>
                <a:spcPts val="600"/>
              </a:spcBef>
              <a:defRPr/>
            </a:pP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https://www.ecfr.gov/</a:t>
            </a:r>
          </a:p>
          <a:p>
            <a:pPr marL="341313" indent="-341313">
              <a:spcBef>
                <a:spcPts val="1500"/>
              </a:spcBef>
              <a:defRPr/>
            </a:pPr>
            <a:r>
              <a:rPr lang="en-US" altLang="en-US" sz="1800" b="1" dirty="0">
                <a:latin typeface="+mn-lt"/>
              </a:rPr>
              <a:t>US Office for Human Research Protections</a:t>
            </a:r>
          </a:p>
          <a:p>
            <a:pPr marL="682625" lvl="1" indent="-282575">
              <a:spcBef>
                <a:spcPts val="600"/>
              </a:spcBef>
              <a:defRPr/>
            </a:pP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https://www.hhs.gov/ohrp/</a:t>
            </a:r>
          </a:p>
          <a:p>
            <a:pPr marL="341313" indent="-341313">
              <a:spcBef>
                <a:spcPts val="1500"/>
              </a:spcBef>
              <a:defRPr/>
            </a:pPr>
            <a:r>
              <a:rPr lang="en-US" altLang="en-US" sz="1800" b="1" dirty="0">
                <a:latin typeface="+mn-lt"/>
              </a:rPr>
              <a:t>International Conference on </a:t>
            </a:r>
            <a:r>
              <a:rPr lang="en-US" altLang="en-US" sz="1800" b="1" dirty="0" err="1">
                <a:latin typeface="+mn-lt"/>
              </a:rPr>
              <a:t>Harmonisation</a:t>
            </a:r>
            <a:r>
              <a:rPr lang="en-US" altLang="en-US" sz="1800" b="1" dirty="0">
                <a:latin typeface="+mn-lt"/>
              </a:rPr>
              <a:t> Good Clinical Practice Guideline </a:t>
            </a:r>
          </a:p>
          <a:p>
            <a:pPr marL="682625" lvl="1" indent="-282575">
              <a:spcBef>
                <a:spcPts val="600"/>
              </a:spcBef>
              <a:defRPr/>
            </a:pPr>
            <a:r>
              <a:rPr lang="en-US" altLang="en-US" dirty="0">
                <a:latin typeface="+mn-lt"/>
              </a:rPr>
              <a:t>Step 4.8, Informed Consent of Trial Subjects</a:t>
            </a:r>
          </a:p>
          <a:p>
            <a:pPr marL="682625" lvl="1" indent="-282575">
              <a:spcBef>
                <a:spcPts val="600"/>
              </a:spcBef>
              <a:defRPr/>
            </a:pP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https://www.ich.org/</a:t>
            </a:r>
          </a:p>
          <a:p>
            <a:pPr marL="341313" indent="-341313">
              <a:spcBef>
                <a:spcPts val="1500"/>
              </a:spcBef>
              <a:defRPr/>
            </a:pPr>
            <a:r>
              <a:rPr lang="en-US" altLang="en-US" sz="1800" b="1" dirty="0" err="1">
                <a:latin typeface="+mn-lt"/>
              </a:rPr>
              <a:t>ClinRegs</a:t>
            </a:r>
            <a:endParaRPr lang="en-US" altLang="en-US" sz="1800" b="1" dirty="0">
              <a:latin typeface="+mn-lt"/>
            </a:endParaRPr>
          </a:p>
          <a:p>
            <a:pPr marL="741369" lvl="1" indent="-341313">
              <a:spcBef>
                <a:spcPts val="600"/>
              </a:spcBef>
              <a:defRPr/>
            </a:pPr>
            <a:r>
              <a:rPr lang="en-US" altLang="en-US" dirty="0">
                <a:latin typeface="+mn-lt"/>
              </a:rPr>
              <a:t>online database of country-specific clinical research regulatory information </a:t>
            </a:r>
          </a:p>
          <a:p>
            <a:pPr marL="741369" lvl="1" indent="-341313">
              <a:spcBef>
                <a:spcPts val="600"/>
              </a:spcBef>
              <a:defRPr/>
            </a:pP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https://clinregs.niaid.nih.gov/</a:t>
            </a:r>
          </a:p>
          <a:p>
            <a:pPr marL="1828800" indent="-1828800">
              <a:spcBef>
                <a:spcPts val="600"/>
              </a:spcBef>
              <a:defRPr/>
            </a:pPr>
            <a:endParaRPr lang="en-US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572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altLang="en-US" sz="4000" b="1" i="1" dirty="0"/>
              <a:t>ความยินยอมที่</a:t>
            </a:r>
            <a:r>
              <a:rPr lang="th-TH" sz="4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ได้รับการบอกกล่าว</a:t>
            </a:r>
            <a:endParaRPr lang="en-US" sz="4000" b="1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1962150"/>
            <a:ext cx="8194675" cy="299085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1800"/>
              </a:spcBef>
              <a:defRPr/>
            </a:pPr>
            <a:r>
              <a:rPr lang="th-TH" alt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กระบวนการ</a:t>
            </a:r>
            <a:r>
              <a:rPr lang="th-TH" altLang="en-US" sz="2800" dirty="0">
                <a:latin typeface="+mn-lt"/>
              </a:rPr>
              <a:t>ที่ผู้ป่วยได้เรียนรู้และเข้าใจถึงวัตถุประสงค์, สิทธิประโยชน์, และความเสี่ยงที่อาจเกิดขึ้นของการรักษาทางการแพทย์หรือการผ่าตัดที่ศึกษาวิจัย, รวมทั้งการทดลองคลินิก, แล้วตกลงที่จะได้รับการรักษาหรือมีส่วนร่วมในการทดลอง</a:t>
            </a:r>
            <a:endParaRPr lang="en-US" altLang="en-US" sz="2800" dirty="0">
              <a:latin typeface="+mn-lt"/>
            </a:endParaRPr>
          </a:p>
          <a:p>
            <a:pPr marL="1828800" indent="-1828800">
              <a:spcBef>
                <a:spcPts val="1800"/>
              </a:spcBef>
              <a:defRPr/>
            </a:pPr>
            <a:endParaRPr lang="en-US" altLang="en-US" sz="2800" i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004D6C-8903-4849-9029-042B01AA73BE}"/>
              </a:ext>
            </a:extLst>
          </p:cNvPr>
          <p:cNvSpPr txBox="1"/>
          <p:nvPr/>
        </p:nvSpPr>
        <p:spPr>
          <a:xfrm>
            <a:off x="6705600" y="6087266"/>
            <a:ext cx="22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medicinenet.com</a:t>
            </a:r>
          </a:p>
        </p:txBody>
      </p:sp>
    </p:spTree>
    <p:extLst>
      <p:ext uri="{BB962C8B-B14F-4D97-AF65-F5344CB8AC3E}">
        <p14:creationId xmlns:p14="http://schemas.microsoft.com/office/powerpoint/2010/main" val="34042171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thank you">
            <a:extLst>
              <a:ext uri="{FF2B5EF4-FFF2-40B4-BE49-F238E27FC236}">
                <a16:creationId xmlns:a16="http://schemas.microsoft.com/office/drawing/2014/main" id="{B4ED18AA-1EBB-4C8A-85BB-48D1F7F39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071563"/>
            <a:ext cx="4714875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69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altLang="en-US" sz="4000" b="1" i="1" dirty="0"/>
              <a:t>ความยินยอมที่</a:t>
            </a:r>
            <a:r>
              <a:rPr lang="th-TH" sz="4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ได้รับการบอกกล่าว</a:t>
            </a:r>
            <a:endParaRPr lang="en-US" sz="4000" b="1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1962150"/>
            <a:ext cx="8194675" cy="4125116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1800"/>
              </a:spcBef>
              <a:defRPr/>
            </a:pPr>
            <a:r>
              <a:rPr lang="th-TH" altLang="en-US" sz="2800" i="1" dirty="0">
                <a:latin typeface="+mn-lt"/>
              </a:rPr>
              <a:t>การตอบตกลงโดยสมัครใจในการเข้าร่วมวิจัย ซึ่งไม่ได้เป็นเพียงเอกสารที่มีการลงนามแต่เป็น</a:t>
            </a:r>
            <a:r>
              <a:rPr lang="th-TH" altLang="en-US" sz="28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กระบวนการ</a:t>
            </a:r>
            <a:r>
              <a:rPr lang="th-TH" altLang="en-US" sz="2800" i="1" dirty="0">
                <a:latin typeface="+mn-lt"/>
              </a:rPr>
              <a:t>ที่ผู้เข้าร่วมมีความเข้าใจในการวิจัยและความเสี่ยง</a:t>
            </a:r>
            <a:endParaRPr lang="en-US" altLang="en-US" sz="2800" i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004D6C-8903-4849-9029-042B01AA73BE}"/>
              </a:ext>
            </a:extLst>
          </p:cNvPr>
          <p:cNvSpPr txBox="1"/>
          <p:nvPr/>
        </p:nvSpPr>
        <p:spPr>
          <a:xfrm>
            <a:off x="3200400" y="6087266"/>
            <a:ext cx="5728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USC Office for the Protection of Research Subjects</a:t>
            </a:r>
          </a:p>
          <a:p>
            <a:pPr algn="r"/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https://oprs.usc.edu/</a:t>
            </a:r>
          </a:p>
        </p:txBody>
      </p:sp>
    </p:spTree>
    <p:extLst>
      <p:ext uri="{BB962C8B-B14F-4D97-AF65-F5344CB8AC3E}">
        <p14:creationId xmlns:p14="http://schemas.microsoft.com/office/powerpoint/2010/main" val="264410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altLang="en-US" sz="4000" b="1" i="1" dirty="0"/>
              <a:t>ความยินยอมที่</a:t>
            </a:r>
            <a:r>
              <a:rPr lang="th-TH" sz="4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ได้รับการบอกกล่าว</a:t>
            </a:r>
            <a:endParaRPr lang="en-US" sz="4000" b="1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1962150"/>
            <a:ext cx="8194675" cy="436245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1800"/>
              </a:spcBef>
              <a:defRPr/>
            </a:pPr>
            <a:r>
              <a:rPr lang="th-TH" altLang="en-US" sz="2800" b="1" i="1" dirty="0">
                <a:latin typeface="+mn-lt"/>
              </a:rPr>
              <a:t>ทำไมต้องได้รับ</a:t>
            </a:r>
            <a:r>
              <a:rPr lang="th-TH" altLang="en-US" sz="2800" b="1" i="1" dirty="0"/>
              <a:t>ความยินยอมที่</a:t>
            </a:r>
            <a:r>
              <a:rPr lang="th-TH" sz="28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ได้รับการบอกกล่าว</a:t>
            </a:r>
            <a:r>
              <a:rPr lang="en-US" altLang="en-US" sz="2800" b="1" i="1" dirty="0">
                <a:latin typeface="+mn-lt"/>
              </a:rPr>
              <a:t>?</a:t>
            </a:r>
          </a:p>
          <a:p>
            <a:pPr marL="461963" indent="-461963">
              <a:spcBef>
                <a:spcPts val="1800"/>
              </a:spcBef>
              <a:defRPr/>
            </a:pPr>
            <a:endParaRPr lang="en-US" altLang="en-US" sz="2800" dirty="0">
              <a:latin typeface="+mn-lt"/>
            </a:endParaRPr>
          </a:p>
          <a:p>
            <a:pPr marL="1828800" indent="-1828800">
              <a:spcBef>
                <a:spcPts val="1800"/>
              </a:spcBef>
              <a:defRPr/>
            </a:pPr>
            <a:endParaRPr lang="en-US" altLang="en-US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62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5A6D5B-F711-4A39-B0D2-799387E5B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586068"/>
            <a:ext cx="7055380" cy="842682"/>
          </a:xfrm>
        </p:spPr>
        <p:txBody>
          <a:bodyPr/>
          <a:lstStyle/>
          <a:p>
            <a:pPr>
              <a:defRPr/>
            </a:pPr>
            <a:r>
              <a:rPr lang="th-TH" altLang="en-US" sz="4000" b="1" i="1" dirty="0"/>
              <a:t>ความยินยอมที่</a:t>
            </a:r>
            <a:r>
              <a:rPr lang="th-TH" sz="4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ได้รับการบอกกล่าว</a:t>
            </a:r>
            <a:endParaRPr lang="en-US" sz="4000" b="1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9DE169-CF1D-443F-9064-8E6733938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1962150"/>
            <a:ext cx="8194675" cy="436245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1800"/>
              </a:spcBef>
              <a:defRPr/>
            </a:pPr>
            <a:r>
              <a:rPr lang="th-TH" altLang="en-US" sz="2800" b="1" i="1" dirty="0"/>
              <a:t>ทำไมต้องได้รับความยินยอมที่</a:t>
            </a:r>
            <a:r>
              <a:rPr lang="th-TH" sz="28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ได้รับการบอกกล่าว</a:t>
            </a:r>
            <a:r>
              <a:rPr lang="en-US" altLang="en-US" sz="2800" b="1" i="1" dirty="0"/>
              <a:t>?</a:t>
            </a:r>
            <a:endParaRPr lang="en-US" altLang="en-US" sz="2800" b="1" i="1" dirty="0">
              <a:latin typeface="+mn-lt"/>
            </a:endParaRPr>
          </a:p>
          <a:p>
            <a:pPr marL="461963" indent="-461963">
              <a:spcBef>
                <a:spcPts val="1800"/>
              </a:spcBef>
              <a:defRPr/>
            </a:pPr>
            <a:r>
              <a:rPr lang="th-TH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ความยินยอมที่ได้รับการบอกกล่าวเป็นรากฐานของหลักจริยธรรมที่เคารพความเป็นมนุษย์</a:t>
            </a:r>
            <a:endParaRPr lang="en-US" altLang="en-US" sz="2800" b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  <a:p>
            <a:pPr marL="862019" lvl="1" indent="-461963">
              <a:spcBef>
                <a:spcPts val="1800"/>
              </a:spcBef>
              <a:defRPr/>
            </a:pPr>
            <a:r>
              <a:rPr lang="th-TH" altLang="en-US" sz="2600" dirty="0">
                <a:latin typeface="+mn-lt"/>
              </a:rPr>
              <a:t>บุคคลถือเป็นตัวแทนอิสระปกครองตนเอง
บุคคลที่ไม่สามารถปกครองตนเองได้เต็มที่มีสิทธิได้รับการคุ้มครองเพิ่มขึ้น</a:t>
            </a:r>
            <a:endParaRPr lang="en-US" altLang="en-US" sz="2800" dirty="0">
              <a:latin typeface="+mn-lt"/>
            </a:endParaRPr>
          </a:p>
          <a:p>
            <a:pPr marL="1828800" indent="-1828800">
              <a:spcBef>
                <a:spcPts val="1800"/>
              </a:spcBef>
              <a:defRPr/>
            </a:pPr>
            <a:endParaRPr lang="en-US" altLang="en-US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9701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587BA4B894246868EF24C76B50BBA" ma:contentTypeVersion="12" ma:contentTypeDescription="Create a new document." ma:contentTypeScope="" ma:versionID="6a2b72c07a2586c09ebc5b5dd4cb7024">
  <xsd:schema xmlns:xsd="http://www.w3.org/2001/XMLSchema" xmlns:xs="http://www.w3.org/2001/XMLSchema" xmlns:p="http://schemas.microsoft.com/office/2006/metadata/properties" xmlns:ns2="8fff0748-757e-44e1-b4d1-3ab4f47f7563" xmlns:ns3="b6792347-42ae-41a3-9f67-0148af01647a" targetNamespace="http://schemas.microsoft.com/office/2006/metadata/properties" ma:root="true" ma:fieldsID="03a838719e240a4df4f2aa201125b69b" ns2:_="" ns3:_="">
    <xsd:import namespace="8fff0748-757e-44e1-b4d1-3ab4f47f7563"/>
    <xsd:import namespace="b6792347-42ae-41a3-9f67-0148af01647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f0748-757e-44e1-b4d1-3ab4f47f75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92347-42ae-41a3-9f67-0148af016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5F53BC-35FD-4675-B278-2D05962B4A20}"/>
</file>

<file path=customXml/itemProps2.xml><?xml version="1.0" encoding="utf-8"?>
<ds:datastoreItem xmlns:ds="http://schemas.openxmlformats.org/officeDocument/2006/customXml" ds:itemID="{9A4F22CA-AAD6-4F29-A1F8-1B68A2EF15F0}"/>
</file>

<file path=customXml/itemProps3.xml><?xml version="1.0" encoding="utf-8"?>
<ds:datastoreItem xmlns:ds="http://schemas.openxmlformats.org/officeDocument/2006/customXml" ds:itemID="{EF691062-45B2-4AA7-83EE-96058BEF350B}"/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2830</Words>
  <Application>Microsoft Office PowerPoint</Application>
  <PresentationFormat>On-screen Show (4:3)</PresentationFormat>
  <Paragraphs>208</Paragraphs>
  <Slides>60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Century Gothic</vt:lpstr>
      <vt:lpstr>Times New Roman</vt:lpstr>
      <vt:lpstr>Wingdings 3</vt:lpstr>
      <vt:lpstr>Ion</vt:lpstr>
      <vt:lpstr>ความยินยอมที่ได้รับการบอกกล่าวโดยได้รับข้อมูลและความยินยอมเข้าร่วมโครงการวิจัยจากเด็กและวัยรุ่น</vt:lpstr>
      <vt:lpstr>ภาพรวมของหัวข้อนี้</vt:lpstr>
      <vt:lpstr>แหล่งข้อมูล</vt:lpstr>
      <vt:lpstr>PowerPoint Presentation</vt:lpstr>
      <vt:lpstr>คำศัพท์
</vt:lpstr>
      <vt:lpstr>ความยินยอมที่ได้รับการบอกกล่าว</vt:lpstr>
      <vt:lpstr>ความยินยอมที่ได้รับการบอกกล่าว</vt:lpstr>
      <vt:lpstr>ความยินยอมที่ได้รับการบอกกล่าว</vt:lpstr>
      <vt:lpstr>ความยินยอมที่ได้รับการบอกกล่าว</vt:lpstr>
      <vt:lpstr>ข้อกำหนดทั่วไปสำหรับความยินยอมที่ได้รับการบอกกล่าว (1)</vt:lpstr>
      <vt:lpstr>ข้อกำหนดทั่วไปสำหรับความยินยอมที่ได้รับการบอกกล่าว (2)</vt:lpstr>
      <vt:lpstr>ข้อกำหนดทั่วไปสำหรับความยินยอมที่ได้รับการบอกกล่าว (3)</vt:lpstr>
      <vt:lpstr>ข้อกำหนดทั่วไปสำหรับความยินยอมที่ได้รับการบอกกล่าว (4)</vt:lpstr>
      <vt:lpstr>ความยินยอมที่ได้รับการบอกกล่าว</vt:lpstr>
      <vt:lpstr>องค์ประกอบที่จำเป็นของการให้ความยินยอมที่ได้รับการบอกกล่าว  </vt:lpstr>
      <vt:lpstr>องค์ประกอบพื้นฐานของการให้ความยินยอมที่ได้รับการบอกกล่าว(1)</vt:lpstr>
      <vt:lpstr>องค์ประกอบพื้นฐานของการให้ความยินยอมที่ได้รับการบอกกล่าว(2)</vt:lpstr>
      <vt:lpstr>องค์ประกอบพื้นฐานของการให้ความยินยอมที่ได้รับการบอกกล่าว(3)</vt:lpstr>
      <vt:lpstr>องค์ประกอบพื้นฐานของการให้ความยินยอมที่ได้รับการบอกกล่าว(4)</vt:lpstr>
      <vt:lpstr>องค์ประกอบพื้นฐานของการให้ความยินยอมที่ได้รับการบอกกล่าว(5)</vt:lpstr>
      <vt:lpstr>องค์ประกอบพื้นฐานของการให้ความยินยอมที่ได้รับการบอกกล่าว(6)</vt:lpstr>
      <vt:lpstr>องค์ประกอบพื้นฐานของการให้ความยินยอมที่ได้รับการบอกกล่าว(7)</vt:lpstr>
      <vt:lpstr>องค์ประกอบพื้นฐานของการให้ความยินยอมที่ได้รับการบอกกล่าว(8)</vt:lpstr>
      <vt:lpstr>องค์ประกอบพื้นฐานของการให้ความยินยอมที่ได้รับการบอกกล่าว(9)</vt:lpstr>
      <vt:lpstr>องค์ประกอบเพิ่มเติมของการให้ความยินยอมที่ได้รับการบอกกล่าว(1)</vt:lpstr>
      <vt:lpstr>องค์ประกอบเพิ่มเติมของการให้ความยินยอมที่ได้รับการบอกกล่าว(2)</vt:lpstr>
      <vt:lpstr>องค์ประกอบเพิ่มเติมของการให้ความยินยอมที่ได้รับการบอกกล่าว(3)</vt:lpstr>
      <vt:lpstr>องค์ประกอบเพิ่มเติมของการให้ความยินยอมที่ได้รับการบอกกล่าว(4)</vt:lpstr>
      <vt:lpstr>องค์ประกอบเพิ่มเติมของการให้ความยินยอมที่ได้รับการบอกกล่าว(5)</vt:lpstr>
      <vt:lpstr>องค์ประกอบเพิ่มเติมของการให้ความยินยอมที่ได้รับการบอกกล่าว(6)</vt:lpstr>
      <vt:lpstr>องค์ประกอบเพิ่มเติมของการให้ความยินยอมที่ได้รับการบอกกล่าว</vt:lpstr>
      <vt:lpstr>องค์ประกอบเพิ่มเติมของการให้ความยินยอมที่ได้รับการบอกกล่าว(8)</vt:lpstr>
      <vt:lpstr>องค์ประกอบเพิ่มเติมของการให้ความยินยอมที่ได้รับการบอกกล่าว(9)</vt:lpstr>
      <vt:lpstr>การนำเสนอข้อมูล
</vt:lpstr>
      <vt:lpstr>การนำเสนอข้อมูล</vt:lpstr>
      <vt:lpstr>คำศัพท์
</vt:lpstr>
      <vt:lpstr>ความยินยอมเข้าร่วมโครงการวิจัยจากเด็กและวัยรุ่น</vt:lpstr>
      <vt:lpstr>ความยินยอมเข้าร่วมโครงการวิจัยจากเด็กและวัยรุ่น</vt:lpstr>
      <vt:lpstr>ความยินยอมเข้าร่วมโครงการวิจัยจากเด็ก</vt:lpstr>
      <vt:lpstr>ความยินยอมเข้าร่วมโครงการวิจัยจากเด็ก</vt:lpstr>
      <vt:lpstr>ความยินยอมเข้าร่วมโครงการวิจัยจากเด็ก</vt:lpstr>
      <vt:lpstr>การประยุกต์ใช้ในการศึกษา IMPAACT</vt:lpstr>
      <vt:lpstr>การประยุกต์ใช้ในการศึกษา IMPAACT</vt:lpstr>
      <vt:lpstr>การประยุกต์ใช้ในการศึกษา IMPAACT</vt:lpstr>
      <vt:lpstr>การประยุกต์ใช้ในการศึกษา IMPAACT</vt:lpstr>
      <vt:lpstr>การประยุกต์ใช้ในการศึกษา IMPAACT</vt:lpstr>
      <vt:lpstr>การประยุกต์ใช้ในการศึกษา IMPAACT</vt:lpstr>
      <vt:lpstr>การประยุกต์ใช้ในการศึกษา IMPAACT</vt:lpstr>
      <vt:lpstr>PowerPoint Presentation</vt:lpstr>
      <vt:lpstr>เรามาทำงานร่วมกันเถอะ… </vt:lpstr>
      <vt:lpstr>PowerPoint Presentation</vt:lpstr>
      <vt:lpstr>IMPAACT 2019</vt:lpstr>
      <vt:lpstr>กฎระเบียบกำหนดว่าแบบฟอร์มความยินยอมที่ได้รับการบอกกล่าวต้องมีคำอธิบายวัตถุประสงค์ของการวิจัย 
</vt:lpstr>
      <vt:lpstr>PowerPoint Presentation</vt:lpstr>
      <vt:lpstr>IMPAACT 2019</vt:lpstr>
      <vt:lpstr>กฎระเบียบกำหนดว่าแบบฟอร์มความยินยอมที่ได้รับการบอกกล่าวต้องมีรายละเอียดของขั้นตอนที่ต้องทำ</vt:lpstr>
      <vt:lpstr>PowerPoint Presentation</vt:lpstr>
      <vt:lpstr>ท่านมีคำถามอะไร?</vt:lpstr>
      <vt:lpstr>แหล่งข้อมูล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Informed Consent and Assent</dc:title>
  <dc:creator>Anne Coletti</dc:creator>
  <cp:lastModifiedBy>Gemma Sangvisith</cp:lastModifiedBy>
  <cp:revision>89</cp:revision>
  <dcterms:created xsi:type="dcterms:W3CDTF">2019-05-11T20:05:13Z</dcterms:created>
  <dcterms:modified xsi:type="dcterms:W3CDTF">2019-06-01T03:20:54Z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0x010100D88587BA4B894246868EF24C76B50BBA</vt:lpwstr>
  </property>
</Properties>
</file>