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4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53"/>
  </p:notesMasterIdLst>
  <p:handoutMasterIdLst>
    <p:handoutMasterId r:id="rId54"/>
  </p:handoutMasterIdLst>
  <p:sldIdLst>
    <p:sldId id="800" r:id="rId3"/>
    <p:sldId id="949" r:id="rId4"/>
    <p:sldId id="939" r:id="rId5"/>
    <p:sldId id="953" r:id="rId6"/>
    <p:sldId id="954" r:id="rId7"/>
    <p:sldId id="861" r:id="rId8"/>
    <p:sldId id="258" r:id="rId9"/>
    <p:sldId id="812" r:id="rId10"/>
    <p:sldId id="838" r:id="rId11"/>
    <p:sldId id="347" r:id="rId12"/>
    <p:sldId id="950" r:id="rId13"/>
    <p:sldId id="827" r:id="rId14"/>
    <p:sldId id="501" r:id="rId15"/>
    <p:sldId id="958" r:id="rId16"/>
    <p:sldId id="985" r:id="rId17"/>
    <p:sldId id="986" r:id="rId18"/>
    <p:sldId id="260" r:id="rId19"/>
    <p:sldId id="829" r:id="rId20"/>
    <p:sldId id="446" r:id="rId21"/>
    <p:sldId id="257" r:id="rId22"/>
    <p:sldId id="976" r:id="rId23"/>
    <p:sldId id="789" r:id="rId24"/>
    <p:sldId id="776" r:id="rId25"/>
    <p:sldId id="930" r:id="rId26"/>
    <p:sldId id="658" r:id="rId27"/>
    <p:sldId id="959" r:id="rId28"/>
    <p:sldId id="978" r:id="rId29"/>
    <p:sldId id="979" r:id="rId30"/>
    <p:sldId id="980" r:id="rId31"/>
    <p:sldId id="981" r:id="rId32"/>
    <p:sldId id="982" r:id="rId33"/>
    <p:sldId id="983" r:id="rId34"/>
    <p:sldId id="984" r:id="rId35"/>
    <p:sldId id="968" r:id="rId36"/>
    <p:sldId id="961" r:id="rId37"/>
    <p:sldId id="962" r:id="rId38"/>
    <p:sldId id="963" r:id="rId39"/>
    <p:sldId id="971" r:id="rId40"/>
    <p:sldId id="969" r:id="rId41"/>
    <p:sldId id="965" r:id="rId42"/>
    <p:sldId id="966" r:id="rId43"/>
    <p:sldId id="952" r:id="rId44"/>
    <p:sldId id="307" r:id="rId45"/>
    <p:sldId id="308" r:id="rId46"/>
    <p:sldId id="967" r:id="rId47"/>
    <p:sldId id="821" r:id="rId48"/>
    <p:sldId id="862" r:id="rId49"/>
    <p:sldId id="859" r:id="rId50"/>
    <p:sldId id="857" r:id="rId51"/>
    <p:sldId id="956" r:id="rId52"/>
  </p:sldIdLst>
  <p:sldSz cx="9144000" cy="6858000" type="screen4x3"/>
  <p:notesSz cx="67818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Thee" initials="ST" lastIdx="0" clrIdx="0"/>
  <p:cmAuthor id="1" name="Hesseling, AC, Prof [annekeh@sun.ac.za]" initials="HAP[" lastIdx="3" clrIdx="1">
    <p:extLst>
      <p:ext uri="{19B8F6BF-5375-455C-9EA6-DF929625EA0E}">
        <p15:presenceInfo xmlns:p15="http://schemas.microsoft.com/office/powerpoint/2012/main" userId="f148d069-7f94-4503-a403-8c335c2f35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012A"/>
    <a:srgbClr val="A50021"/>
    <a:srgbClr val="5F5F5F"/>
    <a:srgbClr val="4D4D4D"/>
    <a:srgbClr val="333333"/>
    <a:srgbClr val="8D012C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2" autoAdjust="0"/>
    <p:restoredTop sz="91298" autoAdjust="0"/>
  </p:normalViewPr>
  <p:slideViewPr>
    <p:cSldViewPr snapToGrid="0">
      <p:cViewPr varScale="1">
        <p:scale>
          <a:sx n="108" d="100"/>
          <a:sy n="108" d="100"/>
        </p:scale>
        <p:origin x="208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974" y="-90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customXml" Target="../customXml/item2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QFT-GIT Positivity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Immediate IPT</c:v>
                </c:pt>
                <c:pt idx="2">
                  <c:v>Deferred IPT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5.9</c:v>
                </c:pt>
                <c:pt idx="1">
                  <c:v>5.9</c:v>
                </c:pt>
                <c:pt idx="2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3-4E49-80F1-DC099527FB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TST Positivity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Immediate IPT</c:v>
                </c:pt>
                <c:pt idx="2">
                  <c:v>Deferred IPT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7.6</c:v>
                </c:pt>
                <c:pt idx="1">
                  <c:v>8.1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73-4E49-80F1-DC099527F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967920"/>
        <c:axId val="294968480"/>
      </c:barChart>
      <c:catAx>
        <c:axId val="294967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968480"/>
        <c:crosses val="autoZero"/>
        <c:auto val="1"/>
        <c:lblAlgn val="ctr"/>
        <c:lblOffset val="100"/>
        <c:noMultiLvlLbl val="0"/>
      </c:catAx>
      <c:valAx>
        <c:axId val="2949684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96792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53966170895305"/>
          <c:y val="2.7810876933814972E-2"/>
          <c:w val="0.55434042966851371"/>
          <c:h val="5.7422475614581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31338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4D75C9D-CAE9-49C8-9243-68A57C70D1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95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F7F6AB7-F69D-4C71-A378-70A7C16D2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23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FF56-6A26-3D42-B74D-F5C8E9F546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protocols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F6AB7-F69D-4C71-A378-70A7C16D283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91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ACH to complete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7F6AB7-F69D-4C71-A378-70A7C16D283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2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and planned IMPAACT studies are</a:t>
            </a:r>
            <a:r>
              <a:rPr lang="en-US" baseline="0" dirty="0"/>
              <a:t> highlighted in 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F6AB7-F69D-4C71-A378-70A7C16D2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7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rgbClr val="3333FF"/>
                </a:solidFill>
              </a:rPr>
              <a:t>Primary Endpoints</a:t>
            </a:r>
          </a:p>
          <a:p>
            <a:pPr marL="227013" indent="-227013"/>
            <a:r>
              <a:rPr lang="en-US" sz="1200" b="1" dirty="0"/>
              <a:t>PK</a:t>
            </a:r>
            <a:r>
              <a:rPr lang="en-US" sz="1200" dirty="0"/>
              <a:t>: population PK model and simulation results</a:t>
            </a:r>
          </a:p>
          <a:p>
            <a:r>
              <a:rPr lang="en-US" sz="1200" b="1" dirty="0"/>
              <a:t>Safety</a:t>
            </a:r>
            <a:r>
              <a:rPr lang="en-US" sz="1200" dirty="0"/>
              <a:t>: Over 24 weeks--Grade  3 or 4 AE, permanent study drug discontinuation due to AE, </a:t>
            </a:r>
            <a:r>
              <a:rPr lang="en-US" sz="1200" dirty="0" err="1"/>
              <a:t>QTcF</a:t>
            </a:r>
            <a:r>
              <a:rPr lang="en-US" sz="1200" dirty="0"/>
              <a:t> </a:t>
            </a:r>
            <a:r>
              <a:rPr lang="en-US" sz="1200" u="sng" dirty="0"/>
              <a:t>&gt;</a:t>
            </a:r>
            <a:r>
              <a:rPr lang="en-US" sz="1200" dirty="0"/>
              <a:t> 500 </a:t>
            </a:r>
            <a:r>
              <a:rPr lang="en-US" sz="1200" dirty="0" err="1"/>
              <a:t>ms</a:t>
            </a:r>
            <a:endParaRPr lang="en-US" sz="12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3333FF"/>
                </a:solidFill>
              </a:rPr>
              <a:t>Secondary Endpoints</a:t>
            </a:r>
          </a:p>
          <a:p>
            <a:r>
              <a:rPr lang="en-US" sz="1200" dirty="0"/>
              <a:t>Covariate effects on population PK model</a:t>
            </a:r>
          </a:p>
          <a:p>
            <a:r>
              <a:rPr lang="en-US" sz="1200" dirty="0"/>
              <a:t>Grade </a:t>
            </a:r>
            <a:r>
              <a:rPr lang="en-US" sz="1200" u="sng" dirty="0"/>
              <a:t>&gt;</a:t>
            </a:r>
            <a:r>
              <a:rPr lang="en-US" sz="1200" dirty="0"/>
              <a:t>2 AE, </a:t>
            </a:r>
            <a:r>
              <a:rPr lang="en-US" sz="1200" dirty="0" err="1"/>
              <a:t>QTcF</a:t>
            </a:r>
            <a:r>
              <a:rPr lang="en-US" sz="1200" dirty="0"/>
              <a:t> </a:t>
            </a:r>
            <a:r>
              <a:rPr lang="en-US" sz="1200" u="sng" dirty="0"/>
              <a:t>&gt;</a:t>
            </a:r>
            <a:r>
              <a:rPr lang="en-US" sz="1200" dirty="0"/>
              <a:t> 500 </a:t>
            </a:r>
            <a:r>
              <a:rPr lang="en-US" sz="1200" dirty="0" err="1"/>
              <a:t>ms</a:t>
            </a:r>
            <a:r>
              <a:rPr lang="en-US" sz="1200" dirty="0"/>
              <a:t>, or ∆</a:t>
            </a:r>
            <a:r>
              <a:rPr lang="en-US" sz="1200" dirty="0" err="1"/>
              <a:t>QTcF</a:t>
            </a:r>
            <a:r>
              <a:rPr lang="en-US" sz="1200" dirty="0"/>
              <a:t> &gt;60ms, over 72 weeks</a:t>
            </a:r>
          </a:p>
          <a:p>
            <a:r>
              <a:rPr lang="en-US" sz="1200" dirty="0"/>
              <a:t>Drug discontinuation for reasons other than toxicity</a:t>
            </a:r>
          </a:p>
          <a:p>
            <a:r>
              <a:rPr lang="en-US" sz="1200" dirty="0"/>
              <a:t>Acceptability questionnaire responses, by week 24</a:t>
            </a:r>
          </a:p>
          <a:p>
            <a:r>
              <a:rPr lang="en-US" sz="1200" dirty="0"/>
              <a:t>Bacteriological cure, probable cure, death, treatment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502D7-3B0C-433A-9F47-2F30C0E087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6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on full protocol amendment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draft protocol amendment was submitted for DAIDS Regulatory Review on 16 May; review comments were received on 23 May 2019. Ops is working to address the comments and will follow-up with the Protocol Chairs and others, as needed, to prepare a response on behalf of the protocol team. Upon resolution of the DAIDS Regulatory Review comments, Ops will submit the protocol for DAIDS Medical Officers Review/Sign-Off. Given current projected timelines, it is anticipated that the protocol will be finalized and distributed to sites for IRB/EC submission in mid- to late July 2019; thereafter, the Protocol Team will work to update study implementation materials to reflect changes implemented in protocol Version 2.0, including the Manual of Procedures, Laboratory Processing Chart,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eCRFs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502D7-3B0C-433A-9F47-2F30C0E087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2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MDR-TB</a:t>
            </a:r>
            <a:r>
              <a:rPr lang="en-US" baseline="0" dirty="0"/>
              <a:t> </a:t>
            </a:r>
            <a:r>
              <a:rPr lang="en-US" dirty="0"/>
              <a:t> </a:t>
            </a:r>
            <a:r>
              <a:rPr lang="en-US" baseline="0" dirty="0"/>
              <a:t> efficacy </a:t>
            </a:r>
            <a:r>
              <a:rPr lang="en-US" dirty="0"/>
              <a:t>IS NOT YET BEING ADDRESSED AND WHICH ARE A PRIOIRTY FOR IMPAACT WITH GLOBAL PARTNERS ; IN addition to P1108 and 2005, key other PK questions need to be addressed including</a:t>
            </a:r>
            <a:r>
              <a:rPr lang="en-US" baseline="0" dirty="0"/>
              <a:t> </a:t>
            </a:r>
            <a:r>
              <a:rPr lang="en-US" baseline="0" dirty="0" err="1"/>
              <a:t>clof</a:t>
            </a:r>
            <a:r>
              <a:rPr lang="en-US" baseline="0" dirty="0"/>
              <a:t> PK&lt; DLM/BDQ </a:t>
            </a:r>
            <a:r>
              <a:rPr lang="en-US" baseline="0" dirty="0" err="1"/>
              <a:t>cp</a:t>
            </a:r>
            <a:r>
              <a:rPr lang="en-US" baseline="0" dirty="0"/>
              <a:t>-treatment and are planned as IMPAACT CAPS for submission Q3. this along with data from </a:t>
            </a:r>
            <a:r>
              <a:rPr lang="en-US" baseline="0" dirty="0" err="1"/>
              <a:t>onging</a:t>
            </a:r>
            <a:r>
              <a:rPr lang="en-US" baseline="0" dirty="0"/>
              <a:t> Ro1 MDR PK studies will support implementation of an MDR-TB treatment shortening regimen in </a:t>
            </a:r>
            <a:r>
              <a:rPr lang="en-US" baseline="0" dirty="0" err="1"/>
              <a:t>kds</a:t>
            </a:r>
            <a:r>
              <a:rPr lang="en-US" baseline="0" dirty="0"/>
              <a:t> which would be all oral, effective safe and programmatically feasible to implement (e.g. once daily, no injectable, child friendly formulations)  Children with MDR-TB have excellent TB cure rates compared to adults; the issue is long and toxic regimens. Strong focus on MDR_TB kids with HIV+ infection required since they tend to </a:t>
            </a:r>
            <a:r>
              <a:rPr lang="en-US" baseline="0" dirty="0" err="1"/>
              <a:t>haver</a:t>
            </a:r>
            <a:r>
              <a:rPr lang="en-US" baseline="0" dirty="0"/>
              <a:t> </a:t>
            </a:r>
            <a:r>
              <a:rPr lang="en-US" baseline="0" dirty="0" err="1"/>
              <a:t>poorrer</a:t>
            </a:r>
            <a:r>
              <a:rPr lang="en-US" baseline="0" dirty="0"/>
              <a:t> outcomes, have more severe TB and are more </a:t>
            </a:r>
            <a:r>
              <a:rPr lang="en-US" baseline="0" dirty="0" err="1"/>
              <a:t>manourished</a:t>
            </a:r>
            <a:r>
              <a:rPr lang="en-US" baseline="0" dirty="0"/>
              <a:t>. Data from IPD in almost 1000 kids just done for MDR-TB guideline review which </a:t>
            </a:r>
            <a:r>
              <a:rPr lang="en-US" baseline="0" dirty="0" err="1"/>
              <a:t>confrism</a:t>
            </a:r>
            <a:r>
              <a:rPr lang="en-US" baseline="0" dirty="0"/>
              <a:t> the cape </a:t>
            </a:r>
            <a:r>
              <a:rPr lang="en-US" baseline="0" dirty="0" err="1"/>
              <a:t>twon</a:t>
            </a:r>
            <a:r>
              <a:rPr lang="en-US" baseline="0" dirty="0"/>
              <a:t>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F6AB7-F69D-4C71-A378-70A7C16D2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DS_TB: long-term priority</a:t>
            </a:r>
          </a:p>
          <a:p>
            <a:r>
              <a:rPr lang="en-US" dirty="0"/>
              <a:t>In red: not yet being addressed and</a:t>
            </a:r>
            <a:r>
              <a:rPr lang="en-US" baseline="0" dirty="0"/>
              <a:t> opportunities for IMPAACT</a:t>
            </a:r>
          </a:p>
          <a:p>
            <a:r>
              <a:rPr lang="en-US" baseline="0" dirty="0"/>
              <a:t>SHINE will address non-severe PTB but important to address treatment shortening with new FDCs in children with complicated and severe forms of TB – at least 40% of the disease burden in children &lt; 5 years of age; would need to assess optimization </a:t>
            </a:r>
            <a:r>
              <a:rPr lang="en-US" baseline="0" dirty="0" err="1"/>
              <a:t>rif</a:t>
            </a:r>
            <a:r>
              <a:rPr lang="en-US" baseline="0" dirty="0"/>
              <a:t> doses before SHINE+  - which could build on SHINE, and link with existing trial sites – some are already IMPAACT sites – e.g. Pune, </a:t>
            </a:r>
            <a:r>
              <a:rPr lang="en-US" baseline="0" dirty="0" err="1"/>
              <a:t>Cpae</a:t>
            </a:r>
            <a:r>
              <a:rPr lang="en-US" baseline="0" dirty="0"/>
              <a:t> Town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F6AB7-F69D-4C71-A378-70A7C16D2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4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1 Marcador de imagen de diapositiva">
            <a:extLst>
              <a:ext uri="{FF2B5EF4-FFF2-40B4-BE49-F238E27FC236}">
                <a16:creationId xmlns:a16="http://schemas.microsoft.com/office/drawing/2014/main" id="{252D1F19-B3D3-C041-A9F8-843B683C2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A1A06A3-42B6-9B40-8A4E-9DF202BF5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9747" name="3 Marcador de número de diapositiva">
            <a:extLst>
              <a:ext uri="{FF2B5EF4-FFF2-40B4-BE49-F238E27FC236}">
                <a16:creationId xmlns:a16="http://schemas.microsoft.com/office/drawing/2014/main" id="{12EC5C92-18F9-1A4E-B184-BCF9D11BC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E25E859-0BEF-4244-AA0F-8EFE3285808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357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BD91-83BB-4623-865D-B8B19027CD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7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F6AB7-F69D-4C71-A378-70A7C16D283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Master-Untertitelformat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974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48" indent="-342848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742836" indent="-285707">
              <a:buClr>
                <a:schemeClr val="tx2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lvl2pPr>
            <a:lvl3pPr marL="1257160" indent="-342900">
              <a:buClr>
                <a:schemeClr val="tx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599954" indent="-228564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lvl4pPr>
            <a:lvl5pPr marL="2057085" indent="-228564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:\Users\kmccarthy\AppData\Local\Microsoft\Windows\Temporary Internet Files\Content.Outlook\3UXDMI3E\smallIMPAAC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8818" y="6157037"/>
            <a:ext cx="1845182" cy="700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414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7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207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94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8686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499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22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9C685-8A3F-4D89-8D84-8CCDEA652E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3E410-10C4-42EF-8784-1B57719DE8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66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979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D9CC3-64E1-4EAE-B918-57F5812153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681A8-C7B3-4BF1-9CA4-36122B4DB0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29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259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CC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259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6/11/19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6/11/19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35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weld@jhmi.edu)--" TargetMode="External"/><Relationship Id="rId2" Type="http://schemas.openxmlformats.org/officeDocument/2006/relationships/hyperlink" Target="mailto:garciaprats@exchange.sun.ac.z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dooley1@jhmi.edu)--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58990" y="274365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Anneke C. Hesseling</a:t>
            </a:r>
          </a:p>
          <a:p>
            <a:r>
              <a:rPr lang="en-US" dirty="0"/>
              <a:t>Amita </a:t>
            </a:r>
            <a:r>
              <a:rPr lang="en-US" dirty="0" err="1"/>
              <a:t>gupta</a:t>
            </a:r>
            <a:r>
              <a:rPr lang="en-US" dirty="0"/>
              <a:t> </a:t>
            </a:r>
          </a:p>
          <a:p>
            <a:r>
              <a:rPr lang="en-US" dirty="0"/>
              <a:t>11 June 2019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IMPAACT TB SCIENTIFIC COMMITTEE UPDATE: 2019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928" y="4496251"/>
            <a:ext cx="4104893" cy="114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93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3D097-E864-419F-A303-EDA08D0A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457200"/>
            <a:ext cx="89634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0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98F9-748F-B042-8547-593DCA00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092281-C29F-6944-AD80-F813A26E38F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7366687"/>
              </p:ext>
            </p:extLst>
          </p:nvPr>
        </p:nvGraphicFramePr>
        <p:xfrm>
          <a:off x="-1" y="0"/>
          <a:ext cx="9144000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524">
                  <a:extLst>
                    <a:ext uri="{9D8B030D-6E8A-4147-A177-3AD203B41FA5}">
                      <a16:colId xmlns:a16="http://schemas.microsoft.com/office/drawing/2014/main" val="3774637118"/>
                    </a:ext>
                  </a:extLst>
                </a:gridCol>
                <a:gridCol w="1096220">
                  <a:extLst>
                    <a:ext uri="{9D8B030D-6E8A-4147-A177-3AD203B41FA5}">
                      <a16:colId xmlns:a16="http://schemas.microsoft.com/office/drawing/2014/main" val="1430128875"/>
                    </a:ext>
                  </a:extLst>
                </a:gridCol>
                <a:gridCol w="1580720">
                  <a:extLst>
                    <a:ext uri="{9D8B030D-6E8A-4147-A177-3AD203B41FA5}">
                      <a16:colId xmlns:a16="http://schemas.microsoft.com/office/drawing/2014/main" val="2089928607"/>
                    </a:ext>
                  </a:extLst>
                </a:gridCol>
                <a:gridCol w="4484536">
                  <a:extLst>
                    <a:ext uri="{9D8B030D-6E8A-4147-A177-3AD203B41FA5}">
                      <a16:colId xmlns:a16="http://schemas.microsoft.com/office/drawing/2014/main" val="2913122279"/>
                    </a:ext>
                  </a:extLst>
                </a:gridCol>
              </a:tblGrid>
              <a:tr h="239311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Selected new and existing re-purposed TB drugs for consideration in future  IMPAACT trials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230248"/>
                  </a:ext>
                </a:extLst>
              </a:tr>
              <a:tr h="264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Drug class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Producer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Target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Status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2579754"/>
                  </a:ext>
                </a:extLst>
              </a:tr>
              <a:tr h="13785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Rifamycins</a:t>
                      </a:r>
                      <a:endParaRPr lang="en-ZA" sz="1400" i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Rifapentine*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Rifampin*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Sanofi-Aventis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Latent TB Infection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TB disease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HP planned (CS 5109)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HP vs. 3 HP pregnancy study planned (CS 5021)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Treatment shortening of DS-TB: SHINE PLUS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960660"/>
                  </a:ext>
                </a:extLst>
              </a:tr>
              <a:tr h="6331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effectLst/>
                        </a:rPr>
                        <a:t>Diaryquinolone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endParaRPr lang="en-ZA" sz="1400" i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Bedaquiline*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Jansen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MDR TB only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P1108 open; P2020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829006"/>
                  </a:ext>
                </a:extLst>
              </a:tr>
              <a:tr h="8215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Nitroimidazole</a:t>
                      </a:r>
                      <a:endParaRPr lang="en-ZA" sz="1400" i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Delamanid*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Pretomanid*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Otsuka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TB Alliance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MDR TB only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DS/DR TB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PHOENIX (A5300/I2003) for MDR prevention 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Pediatric phase I/II planned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9074939"/>
                  </a:ext>
                </a:extLst>
              </a:tr>
              <a:tr h="13785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Oxazolidinones</a:t>
                      </a:r>
                      <a:endParaRPr lang="en-ZA" sz="1400" i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Sutezolid *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Tedizolid *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Linezolid phosphate*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TB Alliance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Sequellla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Prius/Pfizer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MDR TB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MDR/DS TB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MDR/DS TB/TBM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Pediatric Phase I/II planned (pending adult date)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Pediatric Phase I /II planned (pending adult data)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Pediatric PK completed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785462"/>
                  </a:ext>
                </a:extLst>
              </a:tr>
              <a:tr h="12467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Fluoroquinolones</a:t>
                      </a:r>
                      <a:endParaRPr lang="en-ZA" sz="1400" i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Moxifloxacin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Levofloxacin*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Bayer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Macleods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DS/DR TB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 prevention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Pediatric PK completed (levofloxacin and moxifloxacin)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Phase IIb planned (P2020)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TB CHAMP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7924843"/>
                  </a:ext>
                </a:extLst>
              </a:tr>
              <a:tr h="543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B-lactams</a:t>
                      </a:r>
                      <a:endParaRPr lang="en-ZA" sz="1400" i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Sanfetrinem</a:t>
                      </a:r>
                      <a:r>
                        <a:rPr lang="en-ZA" sz="1400" dirty="0">
                          <a:effectLst/>
                        </a:rPr>
                        <a:t>.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GSK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ZA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 TB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Pediatric phase I planned based on adult EDCTP data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486629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Clofazimine*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Novartis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DR-TB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Pediatric phase I/II trial planned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0793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09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8A7-0890-46FE-B0E8-52A2EA9CC3F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341519"/>
              </p:ext>
            </p:extLst>
          </p:nvPr>
        </p:nvGraphicFramePr>
        <p:xfrm>
          <a:off x="122663" y="75155"/>
          <a:ext cx="8770816" cy="6663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8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188">
                <a:tc>
                  <a:txBody>
                    <a:bodyPr/>
                    <a:lstStyle/>
                    <a:p>
                      <a:r>
                        <a:rPr lang="en-US" sz="1400" dirty="0"/>
                        <a:t>PK</a:t>
                      </a:r>
                      <a:r>
                        <a:rPr lang="en-US" sz="1400" baseline="0" dirty="0"/>
                        <a:t> STUDIES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ONGOING/COMPLETED </a:t>
                      </a:r>
                      <a:r>
                        <a:rPr lang="en-US" sz="1400" baseline="0" dirty="0"/>
                        <a:t> PAEDIATRIC STUDIES  </a:t>
                      </a:r>
                      <a:endParaRPr lang="en-US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751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PK/safety studies</a:t>
                      </a:r>
                    </a:p>
                    <a:p>
                      <a:r>
                        <a:rPr lang="en-US" sz="1400" i="1" baseline="0" dirty="0">
                          <a:solidFill>
                            <a:srgbClr val="C00000"/>
                          </a:solidFill>
                        </a:rPr>
                        <a:t>Standard first- and second-line drugs-Establishing </a:t>
                      </a:r>
                      <a:r>
                        <a:rPr lang="en-US" sz="1400" i="1" baseline="0" dirty="0"/>
                        <a:t>doses that achieve adult-equivalent exposures</a:t>
                      </a:r>
                      <a:endParaRPr lang="en-US" sz="14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DATiC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PK/safety first-line TB drugs: NICHD R01: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</a:rPr>
                        <a:t>McCilleron</a:t>
                      </a:r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STEP-TB: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New pediatric dispersible formulations of first-line drugs (TBA,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</a:rPr>
                        <a:t>Unitaid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): 1 FDC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Infant PK study: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low Rif exposures (TBA/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</a:rPr>
                        <a:t>Unitaid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): Hesseling/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</a:rPr>
                        <a:t>Bekker</a:t>
                      </a:r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MDR PK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1: PK,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safety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second-line drugs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in children with/without HIV: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levo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moxi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oflox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amik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, HD INH,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ethio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, PAS,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cycloserine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) completed  (NICHD R01) - Hesseling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MDR PK 2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: Optimizing Levofloxacin, moxifloxacin, linezolid (NICHD Ro1): Garcia-Prats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Rifabutin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in children, NIRT (terminated; NICHD): Moultrie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</a:rPr>
                        <a:t>OptiRIF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Kids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high-dose rifampicin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PK safety: accrued (TB Alliance/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Unitaid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): Hesseling:</a:t>
                      </a:r>
                      <a:endParaRPr lang="en-US" sz="14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Clofazimine PK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513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PK/safety studies</a:t>
                      </a:r>
                    </a:p>
                    <a:p>
                      <a:r>
                        <a:rPr lang="en-US" sz="1400" b="0" i="1" dirty="0">
                          <a:solidFill>
                            <a:srgbClr val="C00000"/>
                          </a:solidFill>
                        </a:rPr>
                        <a:t>New</a:t>
                      </a:r>
                      <a:r>
                        <a:rPr lang="en-US" sz="1400" b="0" i="1" baseline="0" dirty="0">
                          <a:solidFill>
                            <a:srgbClr val="C00000"/>
                          </a:solidFill>
                        </a:rPr>
                        <a:t> drugs</a:t>
                      </a:r>
                    </a:p>
                    <a:p>
                      <a:r>
                        <a:rPr lang="en-US" sz="1400" i="1" baseline="0" dirty="0"/>
                        <a:t>Establishing doses that achieve adult-equivalent exposures</a:t>
                      </a:r>
                      <a:endParaRPr lang="en-US" sz="14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Study 35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Rifapentine/isoniazid in HIV+/-children &lt; 12 years of age: TBTC: opens Q3 2019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P1108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Jansen C211: Bedaquiline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in children–BDQ in HIV-uninfected children (Janssen);)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232/233-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Delamanid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in children- Otsuka (Otsuka)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P2005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-injectable-sparing DLM-based regimen in children with and without HIV infection: 2017 (Dooley)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P2001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: safety and PK of rifapentine in HIV-infected pregnant women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P1026S: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including new TB drug arms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Pretomanid CAP</a:t>
                      </a:r>
                      <a:r>
                        <a:rPr lang="en-US" sz="1400" b="0" baseline="0" dirty="0">
                          <a:solidFill>
                            <a:srgbClr val="C00000"/>
                          </a:solidFill>
                        </a:rPr>
                        <a:t>: in development: BDQ and Linezolid (EMA PIP)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HIV/TB DDI studies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</a:rPr>
                        <a:t>DNDi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Ritonavir boosting of LPV/r in TB/HIV: completed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NICHD PK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: first-line TB drugs with ART: completed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P1101: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RAL-based ART with standard TB drugs: ongoing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01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80C2-780B-3B42-82D5-A3F82FE8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IMPAACT P1108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Design: phase I/II multicenter trial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8E8EA56-7958-E54A-A108-DF9618C78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254930"/>
              </p:ext>
            </p:extLst>
          </p:nvPr>
        </p:nvGraphicFramePr>
        <p:xfrm>
          <a:off x="512763" y="1715169"/>
          <a:ext cx="6591299" cy="105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4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56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30-day screening window</a:t>
                      </a:r>
                    </a:p>
                  </a:txBody>
                  <a:tcPr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 wks daily</a:t>
                      </a:r>
                      <a:r>
                        <a:rPr lang="en-US" sz="1600" baseline="0"/>
                        <a:t> BDQ</a:t>
                      </a:r>
                      <a:endParaRPr lang="en-US" sz="1600"/>
                    </a:p>
                  </a:txBody>
                  <a:tcPr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 </a:t>
                      </a:r>
                      <a:r>
                        <a:rPr lang="en-US" sz="1600" dirty="0" err="1"/>
                        <a:t>wks</a:t>
                      </a:r>
                      <a:r>
                        <a:rPr lang="en-US" sz="1600" dirty="0"/>
                        <a:t> thrice-weekly BDQ</a:t>
                      </a:r>
                    </a:p>
                  </a:txBody>
                  <a:tcPr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 </a:t>
                      </a:r>
                      <a:r>
                        <a:rPr lang="en-US" sz="1600" dirty="0" err="1"/>
                        <a:t>wks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follow-up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post-BDQ</a:t>
                      </a:r>
                    </a:p>
                  </a:txBody>
                  <a:tcPr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0B1E7-528B-B14A-913B-0434C8326001}"/>
              </a:ext>
            </a:extLst>
          </p:cNvPr>
          <p:cNvCxnSpPr/>
          <p:nvPr/>
        </p:nvCxnSpPr>
        <p:spPr>
          <a:xfrm>
            <a:off x="1905000" y="2395538"/>
            <a:ext cx="0" cy="3200400"/>
          </a:xfrm>
          <a:prstGeom prst="line">
            <a:avLst/>
          </a:prstGeom>
          <a:ln w="25400">
            <a:solidFill>
              <a:schemeClr val="accent2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ADDFE8-2AE0-FE49-A3CC-A9DAD1A21F3B}"/>
              </a:ext>
            </a:extLst>
          </p:cNvPr>
          <p:cNvCxnSpPr/>
          <p:nvPr/>
        </p:nvCxnSpPr>
        <p:spPr>
          <a:xfrm>
            <a:off x="2308225" y="3573463"/>
            <a:ext cx="0" cy="1554162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C72228-FE20-8349-B918-97EDA5F5553B}"/>
              </a:ext>
            </a:extLst>
          </p:cNvPr>
          <p:cNvSpPr txBox="1"/>
          <p:nvPr/>
        </p:nvSpPr>
        <p:spPr>
          <a:xfrm>
            <a:off x="1785938" y="5551488"/>
            <a:ext cx="13382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Enrollment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E7ADA-04E9-384D-A4DC-E950FD7CE344}"/>
              </a:ext>
            </a:extLst>
          </p:cNvPr>
          <p:cNvSpPr txBox="1"/>
          <p:nvPr/>
        </p:nvSpPr>
        <p:spPr>
          <a:xfrm>
            <a:off x="2187575" y="5051425"/>
            <a:ext cx="17414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Wk 1 sparse PK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8CDAA5-3FF3-6049-A409-56C55332DE3B}"/>
              </a:ext>
            </a:extLst>
          </p:cNvPr>
          <p:cNvSpPr txBox="1"/>
          <p:nvPr/>
        </p:nvSpPr>
        <p:spPr>
          <a:xfrm>
            <a:off x="2624138" y="4530725"/>
            <a:ext cx="20780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Wk 2 intensive PK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4387194-D447-D841-9913-5C0EECC0DE82}"/>
              </a:ext>
            </a:extLst>
          </p:cNvPr>
          <p:cNvSpPr/>
          <p:nvPr/>
        </p:nvSpPr>
        <p:spPr>
          <a:xfrm rot="16200000">
            <a:off x="4636293" y="1324770"/>
            <a:ext cx="422275" cy="4219575"/>
          </a:xfrm>
          <a:prstGeom prst="leftBrac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5CF8A1-CDBE-254D-B418-B689C4FBE9A5}"/>
              </a:ext>
            </a:extLst>
          </p:cNvPr>
          <p:cNvSpPr txBox="1"/>
          <p:nvPr/>
        </p:nvSpPr>
        <p:spPr>
          <a:xfrm>
            <a:off x="3808411" y="3682207"/>
            <a:ext cx="20780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Sparse PK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723BC2-E404-3944-8295-8A27D966610B}"/>
              </a:ext>
            </a:extLst>
          </p:cNvPr>
          <p:cNvCxnSpPr/>
          <p:nvPr/>
        </p:nvCxnSpPr>
        <p:spPr>
          <a:xfrm>
            <a:off x="2720975" y="3573463"/>
            <a:ext cx="0" cy="1004887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98B5A5C-4365-034D-9D5B-EA4D07D2C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6437" y="4384676"/>
            <a:ext cx="4626196" cy="2557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3491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E017-C0B6-1C46-8F29-10B12FDB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50623-A2C2-954D-8858-321AC7E9E2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2232" y="1118268"/>
            <a:ext cx="850392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Minimum evaluable: n=54</a:t>
            </a:r>
          </a:p>
          <a:p>
            <a:r>
              <a:rPr lang="en-US" sz="2400" dirty="0"/>
              <a:t>N=15 enrolled (ages 6-17 years); 3 HIV+</a:t>
            </a:r>
          </a:p>
          <a:p>
            <a:r>
              <a:rPr lang="en-US" sz="2400" dirty="0"/>
              <a:t>Formal PK criteria met for PK and safety (SMC December 2018)</a:t>
            </a:r>
          </a:p>
          <a:p>
            <a:r>
              <a:rPr lang="en-US" sz="2400" dirty="0"/>
              <a:t>LOA for dosing submitted to SAHPRA cohorts 1 and 2 (in parallel); new proposed dosing</a:t>
            </a:r>
          </a:p>
          <a:p>
            <a:r>
              <a:rPr lang="en-US" sz="2400" dirty="0"/>
              <a:t>CTA signed with Janssen </a:t>
            </a:r>
          </a:p>
          <a:p>
            <a:r>
              <a:rPr lang="en-US" sz="2400" dirty="0"/>
              <a:t>Study on pause: unrelated death, 14 year HIV+ adolescent with advanced AIDS and wasting; weight 24.5 kg; SMC review ongoing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47A42-6D74-224F-AD24-148F053FF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30" y="5034285"/>
            <a:ext cx="6005270" cy="18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6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232" y="593815"/>
            <a:ext cx="8077874" cy="2518996"/>
          </a:xfrm>
        </p:spPr>
        <p:txBody>
          <a:bodyPr>
            <a:normAutofit fontScale="90000"/>
          </a:bodyPr>
          <a:lstStyle/>
          <a:p>
            <a:r>
              <a:rPr lang="en-US" sz="2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IMPAACT 2005</a:t>
            </a:r>
            <a:br>
              <a:rPr lang="en-US" sz="2333" b="1" dirty="0"/>
            </a:br>
            <a:r>
              <a:rPr lang="en-US" sz="2333" b="1" dirty="0"/>
              <a:t>A Phase I/II Open-label, Single-Arm Study to Evaluate the PK, Safety, and Tolerability of Delamanid in Combination with Optimized Multidrug Background Regimen (OBR) for Multidrug-Resistant Tuberculosis (MDR-TB)  in Children with MDR-TB with and without HIV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188" y="4361253"/>
            <a:ext cx="5539154" cy="2291254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sz="1200" dirty="0"/>
              <a:t>Anthony Garcia-Prats (</a:t>
            </a:r>
            <a:r>
              <a:rPr lang="en-US" sz="1200" u="sng" dirty="0">
                <a:hlinkClick r:id="rId2"/>
              </a:rPr>
              <a:t>garciaprats@exchange.sun.ac.za</a:t>
            </a:r>
            <a:r>
              <a:rPr lang="en-US" sz="1200" dirty="0"/>
              <a:t>) --Stellenbosch University</a:t>
            </a:r>
          </a:p>
          <a:p>
            <a:r>
              <a:rPr lang="en-US" sz="1200" dirty="0"/>
              <a:t>Ethel Weld (</a:t>
            </a:r>
            <a:r>
              <a:rPr lang="en-US" sz="1200" u="sng" dirty="0">
                <a:hlinkClick r:id="rId3"/>
              </a:rPr>
              <a:t>eweld@jhmi.edu)--</a:t>
            </a:r>
            <a:r>
              <a:rPr lang="en-US" sz="1200" dirty="0"/>
              <a:t> Johns Hopkins University</a:t>
            </a:r>
          </a:p>
          <a:p>
            <a:r>
              <a:rPr lang="en-US" sz="1200" dirty="0"/>
              <a:t>Kelly Dooley (</a:t>
            </a:r>
            <a:r>
              <a:rPr lang="en-US" sz="1200" u="sng" dirty="0">
                <a:hlinkClick r:id="rId4"/>
              </a:rPr>
              <a:t>kdooley1@jhmi.edu)--</a:t>
            </a:r>
            <a:r>
              <a:rPr lang="en-US" sz="1200" dirty="0"/>
              <a:t> Johns Hopkins University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354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0" y="0"/>
            <a:ext cx="6172200" cy="8572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63" y="1512272"/>
            <a:ext cx="8648363" cy="462199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75" u="sng" dirty="0"/>
              <a:t>In HIV-infected and HIV-uninfected children treated for MDR-TB with OBR</a:t>
            </a:r>
            <a:endParaRPr lang="en-ZA" sz="3375" u="sng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r>
              <a:rPr lang="en-US" sz="2850" b="1" dirty="0"/>
              <a:t>Primary Objectives</a:t>
            </a:r>
            <a:endParaRPr lang="en-US" sz="2850" dirty="0"/>
          </a:p>
          <a:p>
            <a:pPr lvl="0"/>
            <a:r>
              <a:rPr lang="en-US" sz="2850" dirty="0"/>
              <a:t>Evaluate the PK of </a:t>
            </a:r>
            <a:r>
              <a:rPr lang="en-US" sz="2850" b="1" dirty="0" err="1"/>
              <a:t>Delamanid</a:t>
            </a:r>
            <a:r>
              <a:rPr lang="en-US" sz="2850" b="1" dirty="0"/>
              <a:t> </a:t>
            </a:r>
            <a:r>
              <a:rPr lang="en-US" sz="2850" dirty="0"/>
              <a:t>(DLM), at doses most likely to achieve exposures similar to those achieved in adults with 100mg twice-daily</a:t>
            </a:r>
          </a:p>
          <a:p>
            <a:pPr lvl="0"/>
            <a:r>
              <a:rPr lang="en-US" sz="2850" dirty="0"/>
              <a:t>Safety of DLM over treatment period (24 weeks)  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50" b="1" dirty="0"/>
              <a:t>Secondary Objectives</a:t>
            </a:r>
            <a:r>
              <a:rPr lang="en-US" sz="2850" dirty="0"/>
              <a:t> </a:t>
            </a:r>
          </a:p>
          <a:p>
            <a:pPr lvl="0"/>
            <a:r>
              <a:rPr lang="en-US" sz="2850" dirty="0"/>
              <a:t>Effects of HIV co-infection and/or co-treatment, dose, age contributions on PK variability</a:t>
            </a:r>
          </a:p>
          <a:p>
            <a:pPr lvl="0"/>
            <a:r>
              <a:rPr lang="en-US" sz="2850" dirty="0"/>
              <a:t>Acceptability/ tolerability of DLM </a:t>
            </a:r>
          </a:p>
          <a:p>
            <a:pPr lvl="0"/>
            <a:r>
              <a:rPr lang="en-US" sz="2850" dirty="0"/>
              <a:t>Long-term safety (72 weeks following treatment initiation) </a:t>
            </a:r>
          </a:p>
          <a:p>
            <a:pPr lvl="0"/>
            <a:r>
              <a:rPr lang="en-US" sz="2850" dirty="0"/>
              <a:t>TB treatment outcomes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ZA" sz="2850" b="1" dirty="0"/>
              <a:t>Exploratory Objectives </a:t>
            </a:r>
            <a:r>
              <a:rPr lang="en-US" sz="2850" dirty="0"/>
              <a:t> </a:t>
            </a:r>
          </a:p>
          <a:p>
            <a:r>
              <a:rPr lang="en-US" sz="2850" dirty="0"/>
              <a:t>HIV treatment outcomes ; TB treatment outcomes, safety and tolerability of injectable-sparing, delamanid-containing regimens in the treatment of MDR-TB; PK-QT relationships; longitudinal biomarkers of TB treatment responses in children</a:t>
            </a:r>
          </a:p>
          <a:p>
            <a:endParaRPr lang="en-US" sz="2850" dirty="0"/>
          </a:p>
          <a:p>
            <a:pPr marL="0" indent="0">
              <a:buNone/>
            </a:pPr>
            <a:r>
              <a:rPr lang="en-US" sz="2850" dirty="0"/>
              <a:t>N= 36  </a:t>
            </a:r>
            <a:endParaRPr lang="en-US" sz="2850" b="1" dirty="0"/>
          </a:p>
        </p:txBody>
      </p:sp>
    </p:spTree>
    <p:extLst>
      <p:ext uri="{BB962C8B-B14F-4D97-AF65-F5344CB8AC3E}">
        <p14:creationId xmlns:p14="http://schemas.microsoft.com/office/powerpoint/2010/main" val="138518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7336" y="102661"/>
            <a:ext cx="6172200" cy="8572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Progress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73" y="1378753"/>
            <a:ext cx="8648363" cy="46219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375" u="sng" dirty="0"/>
              <a:t>Open to Enrollment at 6 sites!</a:t>
            </a:r>
            <a:endParaRPr lang="en-ZA" sz="3375" u="sng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r>
              <a:rPr lang="en-US" sz="2850" b="1" dirty="0">
                <a:solidFill>
                  <a:schemeClr val="tx2"/>
                </a:solidFill>
              </a:rPr>
              <a:t>Accrual</a:t>
            </a:r>
          </a:p>
          <a:p>
            <a:r>
              <a:rPr lang="en-US" sz="2850" b="1" dirty="0">
                <a:solidFill>
                  <a:schemeClr val="tx2"/>
                </a:solidFill>
              </a:rPr>
              <a:t>Two</a:t>
            </a:r>
            <a:r>
              <a:rPr lang="en-US" sz="2850" dirty="0">
                <a:solidFill>
                  <a:schemeClr val="tx2"/>
                </a:solidFill>
              </a:rPr>
              <a:t> participants enrolled (BJMC) into Cohort One</a:t>
            </a:r>
          </a:p>
          <a:p>
            <a:pPr lvl="1"/>
            <a:r>
              <a:rPr lang="en-US" sz="2550" dirty="0"/>
              <a:t>One switched off of a regimen involving an injectable</a:t>
            </a:r>
          </a:p>
          <a:p>
            <a:r>
              <a:rPr lang="en-US" sz="2850" dirty="0">
                <a:solidFill>
                  <a:schemeClr val="tx2"/>
                </a:solidFill>
              </a:rPr>
              <a:t>One potential XDR-TB patient to be screened mid-June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50" b="1" dirty="0">
                <a:solidFill>
                  <a:schemeClr val="tx2"/>
                </a:solidFill>
              </a:rPr>
              <a:t>Barriers</a:t>
            </a:r>
            <a:endParaRPr lang="en-US" sz="2850" dirty="0">
              <a:solidFill>
                <a:schemeClr val="tx2"/>
              </a:solidFill>
            </a:endParaRPr>
          </a:p>
          <a:p>
            <a:pPr lvl="0"/>
            <a:r>
              <a:rPr lang="en-US" sz="2850" dirty="0">
                <a:solidFill>
                  <a:schemeClr val="tx2"/>
                </a:solidFill>
              </a:rPr>
              <a:t>Difficulty finding children with MDR-TB who weigh &gt; 40 kg</a:t>
            </a:r>
          </a:p>
          <a:p>
            <a:pPr lvl="1"/>
            <a:r>
              <a:rPr lang="en-US" sz="2550" dirty="0"/>
              <a:t>With prior OBR MDR-TB regimen duration 2-8 weeks</a:t>
            </a:r>
          </a:p>
          <a:p>
            <a:pPr lvl="0"/>
            <a:r>
              <a:rPr lang="en-US" sz="2850" dirty="0">
                <a:solidFill>
                  <a:schemeClr val="tx2"/>
                </a:solidFill>
              </a:rPr>
              <a:t>Cannot open to younger children until protocol amendment containing revised dosing approved (submitted May 16)</a:t>
            </a:r>
          </a:p>
          <a:p>
            <a:pPr lvl="0"/>
            <a:endParaRPr lang="en-US" sz="285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50" b="1" dirty="0">
                <a:solidFill>
                  <a:schemeClr val="tx2"/>
                </a:solidFill>
              </a:rPr>
              <a:t>Encouraging headway</a:t>
            </a:r>
            <a:endParaRPr lang="en-US" sz="2850" dirty="0">
              <a:solidFill>
                <a:schemeClr val="tx2"/>
              </a:solidFill>
            </a:endParaRPr>
          </a:p>
          <a:p>
            <a:r>
              <a:rPr lang="en-US" sz="2850" dirty="0">
                <a:solidFill>
                  <a:schemeClr val="tx2"/>
                </a:solidFill>
              </a:rPr>
              <a:t>First Round DAIDS regulatory review complete; making ICF revisions</a:t>
            </a:r>
          </a:p>
          <a:p>
            <a:r>
              <a:rPr lang="en-US" sz="2850" b="1" dirty="0">
                <a:solidFill>
                  <a:schemeClr val="tx2"/>
                </a:solidFill>
              </a:rPr>
              <a:t>Goal of getting revised protocol out to sites by July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980" y="2641040"/>
            <a:ext cx="1422618" cy="134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417" y="4809318"/>
            <a:ext cx="591619" cy="100660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123469"/>
              </p:ext>
            </p:extLst>
          </p:nvPr>
        </p:nvGraphicFramePr>
        <p:xfrm>
          <a:off x="4480854" y="330830"/>
          <a:ext cx="4983781" cy="17959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3209">
                  <a:extLst>
                    <a:ext uri="{9D8B030D-6E8A-4147-A177-3AD203B41FA5}">
                      <a16:colId xmlns:a16="http://schemas.microsoft.com/office/drawing/2014/main" val="110399995"/>
                    </a:ext>
                  </a:extLst>
                </a:gridCol>
                <a:gridCol w="835328">
                  <a:extLst>
                    <a:ext uri="{9D8B030D-6E8A-4147-A177-3AD203B41FA5}">
                      <a16:colId xmlns:a16="http://schemas.microsoft.com/office/drawing/2014/main" val="4217826258"/>
                    </a:ext>
                  </a:extLst>
                </a:gridCol>
                <a:gridCol w="3565244">
                  <a:extLst>
                    <a:ext uri="{9D8B030D-6E8A-4147-A177-3AD203B41FA5}">
                      <a16:colId xmlns:a16="http://schemas.microsoft.com/office/drawing/2014/main" val="2723519942"/>
                    </a:ext>
                  </a:extLst>
                </a:gridCol>
              </a:tblGrid>
              <a:tr h="378095">
                <a:tc>
                  <a:txBody>
                    <a:bodyPr/>
                    <a:lstStyle/>
                    <a:p>
                      <a:pPr marL="6540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Cohort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15570" marR="115570" indent="116205" algn="ctr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Age in</a:t>
                      </a:r>
                      <a:r>
                        <a:rPr lang="en-US" sz="11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Years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304290" marR="13042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DLM Dose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106055"/>
                  </a:ext>
                </a:extLst>
              </a:tr>
              <a:tr h="213944">
                <a:tc>
                  <a:txBody>
                    <a:bodyPr/>
                    <a:lstStyle/>
                    <a:p>
                      <a:pPr marL="65405" marR="0">
                        <a:lnSpc>
                          <a:spcPct val="1070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9055" marR="58420">
                        <a:lnSpc>
                          <a:spcPct val="1070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12 to &lt; 18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4">
                  <a:txBody>
                    <a:bodyPr/>
                    <a:lstStyle/>
                    <a:p>
                      <a:pPr marL="227330" marR="3314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≥ 40 kg: 100 mg twice daily (adult formulation)</a:t>
                      </a:r>
                    </a:p>
                    <a:p>
                      <a:pPr marL="227330" marR="3314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30 to &lt; 40 kg: 50 mg twice daily (adult formulation)</a:t>
                      </a:r>
                    </a:p>
                    <a:p>
                      <a:pPr marL="22733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15 to &lt; 30 kg: 25 mg twice daily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peds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formulation)</a:t>
                      </a:r>
                    </a:p>
                    <a:p>
                      <a:pPr marL="22733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81075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&lt; 15 kg: 15 mg twice daily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peds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formulation)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730135"/>
                  </a:ext>
                </a:extLst>
              </a:tr>
              <a:tr h="215100">
                <a:tc>
                  <a:txBody>
                    <a:bodyPr/>
                    <a:lstStyle/>
                    <a:p>
                      <a:pPr marL="65405" marR="0">
                        <a:lnSpc>
                          <a:spcPct val="1070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9055" marR="58420">
                        <a:lnSpc>
                          <a:spcPct val="1070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 to &lt; 12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593841"/>
                  </a:ext>
                </a:extLst>
              </a:tr>
              <a:tr h="270610">
                <a:tc>
                  <a:txBody>
                    <a:bodyPr/>
                    <a:lstStyle/>
                    <a:p>
                      <a:pPr marL="65405" marR="0">
                        <a:lnSpc>
                          <a:spcPct val="107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8420" marR="58420">
                        <a:lnSpc>
                          <a:spcPct val="107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 to &lt; 6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512748"/>
                  </a:ext>
                </a:extLst>
              </a:tr>
              <a:tr h="564029">
                <a:tc>
                  <a:txBody>
                    <a:bodyPr/>
                    <a:lstStyle/>
                    <a:p>
                      <a:pPr marL="6540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8420" marR="584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0 to &lt; 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43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97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335884"/>
              </p:ext>
            </p:extLst>
          </p:nvPr>
        </p:nvGraphicFramePr>
        <p:xfrm>
          <a:off x="1" y="0"/>
          <a:ext cx="9232900" cy="783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048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EFFICACY STUDIES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ONGOING</a:t>
                      </a:r>
                      <a:r>
                        <a:rPr lang="en-US" sz="1600" baseline="0" dirty="0"/>
                        <a:t> TRIALS 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52">
                <a:tc>
                  <a:txBody>
                    <a:bodyPr/>
                    <a:lstStyle/>
                    <a:p>
                      <a:r>
                        <a:rPr lang="en-US" sz="1600" b="1" i="0" baseline="0" dirty="0">
                          <a:solidFill>
                            <a:schemeClr val="tx1"/>
                          </a:solidFill>
                        </a:rPr>
                        <a:t>TB prevention</a:t>
                      </a:r>
                      <a:endParaRPr lang="en-US" sz="160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0"/>
                      <a:r>
                        <a:rPr lang="en-US" sz="1600" i="1" baseline="0" dirty="0">
                          <a:solidFill>
                            <a:schemeClr val="tx1"/>
                          </a:solidFill>
                        </a:rPr>
                        <a:t>Prevention of TB in children (high risk of TB progression)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rgbClr val="C00000"/>
                          </a:solidFill>
                        </a:rPr>
                        <a:t>A5300 PHOENIX: delamanid vs. SD INH for MDR-TB prevention: 2019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TB-CHAMP:  </a:t>
                      </a:r>
                      <a:r>
                        <a:rPr lang="en-US" sz="1600" dirty="0" err="1"/>
                        <a:t>Levo</a:t>
                      </a:r>
                      <a:r>
                        <a:rPr lang="en-US" sz="1600" dirty="0"/>
                        <a:t> vs placebo for MDR-TB prevention: open</a:t>
                      </a:r>
                      <a:endParaRPr lang="en-US" sz="16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VQUIN: </a:t>
                      </a:r>
                      <a:r>
                        <a:rPr lang="en-US" sz="1600" baseline="0" dirty="0" err="1"/>
                        <a:t>levo</a:t>
                      </a:r>
                      <a:r>
                        <a:rPr lang="en-US" sz="1600" baseline="0" dirty="0"/>
                        <a:t> vs. placebo for MDR-TB prevention: open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ACTG5279: one month of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</a:rPr>
                        <a:t>rifapentine+isoniazid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daily for DS-TB prevention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/>
                        <a:t>P4v9 Trial: 4 months RIF vs 9 months INH for DS-TB prevention: ongoing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/>
                        <a:t>TBTC 37: RPT 6 weeks vs. local SOC (RIF 4 mo or RPT/INH q week x 3 </a:t>
                      </a:r>
                      <a:r>
                        <a:rPr lang="en-US" sz="1600" baseline="0" dirty="0" err="1"/>
                        <a:t>mo</a:t>
                      </a:r>
                      <a:r>
                        <a:rPr lang="en-US" sz="1600" baseline="0" dirty="0"/>
                        <a:t>): planned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rgbClr val="C00000"/>
                          </a:solidFill>
                        </a:rPr>
                        <a:t>P1078: IPT in HIV-infected pregnant women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rgbClr val="C00000"/>
                          </a:solidFill>
                        </a:rPr>
                        <a:t>1 HP in HIV+/- kids CS 5109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rgbClr val="C00000"/>
                          </a:solidFill>
                        </a:rPr>
                        <a:t>1 HP vs/ 3 HP in pregnant women: CS 5021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DS-TB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  <a:p>
                      <a:pPr marL="228600" indent="0"/>
                      <a:r>
                        <a:rPr lang="en-US" sz="1600" i="1" baseline="0" dirty="0">
                          <a:solidFill>
                            <a:schemeClr val="tx1"/>
                          </a:solidFill>
                        </a:rPr>
                        <a:t>Reduce mortality, improve neurocognitive dysfunction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TBM-KIDS: High-dose RIF +/- </a:t>
                      </a:r>
                      <a:r>
                        <a:rPr lang="en-US" sz="1600" baseline="0" dirty="0" err="1"/>
                        <a:t>Levo</a:t>
                      </a:r>
                      <a:r>
                        <a:rPr lang="en-US" sz="1600" baseline="0" dirty="0"/>
                        <a:t> for children with TBM (NICHD Ro1 - Dooley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SURE Kids: Gibb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4091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Non-severe DS-TB </a:t>
                      </a:r>
                      <a:r>
                        <a:rPr lang="en-US" sz="1600" i="1" baseline="0" dirty="0">
                          <a:solidFill>
                            <a:schemeClr val="tx1"/>
                          </a:solidFill>
                        </a:rPr>
                        <a:t>Reduce treatment duration for children with non-severe disease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/>
                        <a:t>SHINE: 4 vs. 6 months standard TB Rx (new FDCs, nested PK): open label (MRC CTU; Gibb) N=1200 (accrual completed)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rgbClr val="C00000"/>
                          </a:solidFill>
                        </a:rPr>
                        <a:t>IMPAACT priority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8171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</a:rPr>
                        <a:t>MDR-TB  disease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rgbClr val="C00000"/>
                          </a:solidFill>
                        </a:rPr>
                        <a:t>SMART-KIDS: P2020 (phase 2)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656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0455" y="161903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IMPAACT 2020 (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</a:rPr>
              <a:t>SMaRT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Kids)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02265"/>
            <a:ext cx="8229600" cy="5317067"/>
          </a:xfrm>
        </p:spPr>
        <p:txBody>
          <a:bodyPr>
            <a:normAutofit/>
          </a:bodyPr>
          <a:lstStyle/>
          <a:p>
            <a:r>
              <a:rPr lang="en-US" dirty="0"/>
              <a:t>Design:  Phase 2 multi-</a:t>
            </a:r>
            <a:r>
              <a:rPr lang="en-US" dirty="0" err="1"/>
              <a:t>centre</a:t>
            </a:r>
            <a:r>
              <a:rPr lang="en-US" dirty="0"/>
              <a:t> trial </a:t>
            </a:r>
          </a:p>
          <a:p>
            <a:r>
              <a:rPr lang="en-US" dirty="0"/>
              <a:t>Eligibility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Children 0 to &lt;15 years of age;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Probable or confirmed pulmonary or </a:t>
            </a:r>
            <a:r>
              <a:rPr lang="en-US" dirty="0" err="1">
                <a:solidFill>
                  <a:schemeClr val="tx1"/>
                </a:solidFill>
              </a:rPr>
              <a:t>extrapulmonary</a:t>
            </a:r>
            <a:r>
              <a:rPr lang="en-US" dirty="0">
                <a:solidFill>
                  <a:schemeClr val="tx1"/>
                </a:solidFill>
              </a:rPr>
              <a:t> MDR/RMR-TB/Rif-R, and MDR-TB with FQN-res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HIV-infected and uninfected</a:t>
            </a:r>
          </a:p>
          <a:p>
            <a:r>
              <a:rPr lang="en-US" dirty="0"/>
              <a:t>Assignment to 1 of 2 arms based on FQN-</a:t>
            </a:r>
            <a:r>
              <a:rPr lang="en-US" dirty="0" err="1"/>
              <a:t>susc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Arm 1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FQN-</a:t>
            </a:r>
            <a:r>
              <a:rPr lang="en-US" dirty="0" err="1">
                <a:solidFill>
                  <a:schemeClr val="tx1"/>
                </a:solidFill>
              </a:rPr>
              <a:t>Susc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26 weeks BDQ-DLM-Levo, 8 weeks </a:t>
            </a:r>
            <a:r>
              <a:rPr lang="en-US" dirty="0" err="1">
                <a:solidFill>
                  <a:schemeClr val="tx1"/>
                </a:solidFill>
              </a:rPr>
              <a:t>Lzd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Arm 2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FQN-Res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26 weeks BDQ-DLM-CFZ, 8 weeks </a:t>
            </a:r>
            <a:r>
              <a:rPr lang="en-US" dirty="0" err="1">
                <a:solidFill>
                  <a:schemeClr val="tx1"/>
                </a:solidFill>
              </a:rPr>
              <a:t>Lzd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Objectives </a:t>
            </a:r>
            <a:r>
              <a:rPr lang="mr-IN" dirty="0"/>
              <a:t>–</a:t>
            </a:r>
            <a:r>
              <a:rPr lang="en-US" dirty="0"/>
              <a:t> 1</a:t>
            </a:r>
            <a:r>
              <a:rPr lang="en-US" baseline="30000" dirty="0"/>
              <a:t>o</a:t>
            </a:r>
            <a:r>
              <a:rPr lang="en-US" dirty="0"/>
              <a:t> - Safety; 2</a:t>
            </a:r>
            <a:r>
              <a:rPr lang="en-US" baseline="30000" dirty="0"/>
              <a:t>o</a:t>
            </a:r>
            <a:r>
              <a:rPr lang="en-US" dirty="0"/>
              <a:t> - outcomes, PK, others</a:t>
            </a:r>
          </a:p>
          <a:p>
            <a:r>
              <a:rPr lang="en-US" dirty="0"/>
              <a:t>N=163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61733" y="369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0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FED4A0-9AE8-1349-BE45-5467A47E2D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9" y="694016"/>
            <a:ext cx="8196146" cy="5341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660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8C5E4-ECB1-8D45-9153-FFE25786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IMPAACT 2020:  Study schema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C49D1E-37DC-2A46-806B-1ADFEC00A3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84" y="1615858"/>
            <a:ext cx="8630434" cy="42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6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8BEAC8A6-56D5-1B47-B068-F1ACF9425C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8307" y="537491"/>
            <a:ext cx="8441415" cy="66774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7200" dirty="0"/>
              <a:t>Among infants, children, and adolescents with confirmed or probable RR-TB </a:t>
            </a:r>
            <a:r>
              <a:rPr lang="en-US" sz="7200" u="sng" dirty="0"/>
              <a:t>without</a:t>
            </a:r>
            <a:r>
              <a:rPr lang="en-US" sz="7200" dirty="0"/>
              <a:t> resistance to FQNs, to:</a:t>
            </a:r>
            <a:endParaRPr lang="en-ZA" sz="7200" dirty="0"/>
          </a:p>
          <a:p>
            <a:pPr lvl="0"/>
            <a:r>
              <a:rPr lang="en-US" sz="7200" dirty="0"/>
              <a:t>Characterize the safety and tolerability of an all-oral, short-course regimen through Week 48 </a:t>
            </a:r>
            <a:endParaRPr lang="en-ZA" sz="7200" dirty="0"/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Secondary Objectives</a:t>
            </a:r>
            <a:endParaRPr lang="en-ZA" sz="7200" dirty="0"/>
          </a:p>
          <a:p>
            <a:pPr marL="0" indent="0">
              <a:buNone/>
            </a:pPr>
            <a:r>
              <a:rPr lang="en-US" sz="7200" dirty="0"/>
              <a:t>Among infants, children, and adolescents with confirmed or probable RR-TB </a:t>
            </a:r>
            <a:r>
              <a:rPr lang="en-US" sz="7200" u="sng" dirty="0"/>
              <a:t>without</a:t>
            </a:r>
            <a:r>
              <a:rPr lang="en-US" sz="7200" dirty="0"/>
              <a:t> resistance to FQNs, to:</a:t>
            </a:r>
            <a:endParaRPr lang="en-ZA" sz="7200" dirty="0"/>
          </a:p>
          <a:p>
            <a:pPr lvl="0"/>
            <a:r>
              <a:rPr lang="en-US" sz="7200" dirty="0"/>
              <a:t>Characterize treatment outcomes of an all-oral, short-course regimen through:</a:t>
            </a:r>
            <a:endParaRPr lang="en-ZA" sz="7200" dirty="0"/>
          </a:p>
          <a:p>
            <a:pPr lvl="1"/>
            <a:r>
              <a:rPr lang="en-US" sz="7200" dirty="0"/>
              <a:t>Week 48 </a:t>
            </a:r>
            <a:r>
              <a:rPr lang="en-ZA" sz="7200" dirty="0"/>
              <a:t> and </a:t>
            </a:r>
            <a:r>
              <a:rPr lang="en-US" sz="7200" dirty="0"/>
              <a:t>Week 72</a:t>
            </a:r>
            <a:endParaRPr lang="en-ZA" sz="7200" dirty="0"/>
          </a:p>
          <a:p>
            <a:pPr marL="0" indent="0">
              <a:buNone/>
            </a:pPr>
            <a:r>
              <a:rPr lang="en-US" sz="7200" dirty="0"/>
              <a:t>Among all infants, children, and adolescents who received applicable drugs, to:</a:t>
            </a:r>
            <a:endParaRPr lang="en-ZA" sz="7200" dirty="0"/>
          </a:p>
          <a:p>
            <a:pPr lvl="0"/>
            <a:r>
              <a:rPr lang="en-US" sz="7200" dirty="0"/>
              <a:t>Characterize the pharmacokinetics of CFZ, LFX, LZD, BDQ, and DLM through Week 8 </a:t>
            </a:r>
            <a:endParaRPr lang="en-ZA" sz="7200" dirty="0"/>
          </a:p>
          <a:p>
            <a:pPr lvl="0"/>
            <a:r>
              <a:rPr lang="en-US" sz="7200" dirty="0"/>
              <a:t>Characterize the pharmacokinetics of antiretrovirals among HIV-infected participants through Week 8 </a:t>
            </a:r>
            <a:endParaRPr lang="en-ZA" sz="7200" dirty="0"/>
          </a:p>
          <a:p>
            <a:pPr marL="0" indent="0">
              <a:buNone/>
            </a:pPr>
            <a:r>
              <a:rPr lang="en-US" sz="7200" dirty="0"/>
              <a:t>Among all infants, children, and adolescents, to:</a:t>
            </a:r>
            <a:r>
              <a:rPr lang="en-ZA" sz="7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200" dirty="0"/>
              <a:t>Characterize the cardiac safety of co-treatment with BDQ and DLM through Week 26 </a:t>
            </a:r>
            <a:endParaRPr lang="en-ZA" sz="7200" dirty="0"/>
          </a:p>
          <a:p>
            <a:pPr marL="0" indent="0">
              <a:buNone/>
            </a:pPr>
            <a:r>
              <a:rPr lang="en-US" sz="7200" dirty="0"/>
              <a:t>Among infants, children, and adolescents with confirmed or probable RR-TB </a:t>
            </a:r>
            <a:r>
              <a:rPr lang="en-US" sz="7200" u="sng" dirty="0"/>
              <a:t>with</a:t>
            </a:r>
            <a:r>
              <a:rPr lang="en-US" sz="7200" dirty="0"/>
              <a:t> resistance to FQNs, to:</a:t>
            </a:r>
            <a:endParaRPr lang="en-ZA" sz="7200" dirty="0"/>
          </a:p>
          <a:p>
            <a:pPr lvl="0"/>
            <a:r>
              <a:rPr lang="en-US" sz="7200" dirty="0"/>
              <a:t>Characterize the safety and tolerability of an all-oral, short-course regimen through Week 48 </a:t>
            </a:r>
            <a:endParaRPr lang="en-ZA" sz="7200" dirty="0"/>
          </a:p>
          <a:p>
            <a:pPr lvl="0"/>
            <a:r>
              <a:rPr lang="en-US" sz="7200" dirty="0"/>
              <a:t>Characterize treatment outcomes of an all-oral, short-course regimen through:</a:t>
            </a:r>
            <a:endParaRPr lang="en-ZA" sz="7200" dirty="0"/>
          </a:p>
          <a:p>
            <a:pPr lvl="1"/>
            <a:r>
              <a:rPr lang="en-US" sz="7200" dirty="0"/>
              <a:t>Week 48 </a:t>
            </a:r>
            <a:r>
              <a:rPr lang="en-ZA" sz="7200" dirty="0"/>
              <a:t> and </a:t>
            </a:r>
            <a:r>
              <a:rPr lang="en-US" sz="7200" dirty="0"/>
              <a:t>Week 72 </a:t>
            </a:r>
            <a:endParaRPr lang="en-ZA" sz="72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6E982-998D-9D4F-9054-98A0641BD3F2}"/>
              </a:ext>
            </a:extLst>
          </p:cNvPr>
          <p:cNvSpPr txBox="1"/>
          <p:nvPr/>
        </p:nvSpPr>
        <p:spPr>
          <a:xfrm>
            <a:off x="388307" y="202162"/>
            <a:ext cx="6175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Primary Objectives </a:t>
            </a:r>
          </a:p>
        </p:txBody>
      </p:sp>
    </p:spTree>
    <p:extLst>
      <p:ext uri="{BB962C8B-B14F-4D97-AF65-F5344CB8AC3E}">
        <p14:creationId xmlns:p14="http://schemas.microsoft.com/office/powerpoint/2010/main" val="2885034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001348"/>
              </p:ext>
            </p:extLst>
          </p:nvPr>
        </p:nvGraphicFramePr>
        <p:xfrm>
          <a:off x="137786" y="43488"/>
          <a:ext cx="9006214" cy="7003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9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0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eorgia"/>
                        </a:rPr>
                        <a:t>DS-TB</a:t>
                      </a:r>
                      <a:r>
                        <a:rPr lang="en-US" sz="1600" baseline="0" dirty="0">
                          <a:latin typeface="Georgia"/>
                        </a:rPr>
                        <a:t> </a:t>
                      </a:r>
                      <a:endParaRPr lang="en-US" sz="1600" dirty="0">
                        <a:latin typeface="Georgia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eorgia"/>
                        </a:rPr>
                        <a:t>Gaps for</a:t>
                      </a:r>
                      <a:r>
                        <a:rPr lang="en-US" sz="1600" baseline="0" dirty="0">
                          <a:latin typeface="Georgia"/>
                        </a:rPr>
                        <a:t> children</a:t>
                      </a:r>
                      <a:endParaRPr lang="en-US" sz="1600" dirty="0">
                        <a:latin typeface="Georgia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eorgia"/>
                        </a:rPr>
                        <a:t>Priority</a:t>
                      </a:r>
                      <a:r>
                        <a:rPr lang="en-US" sz="1600" baseline="0" dirty="0">
                          <a:latin typeface="Georgia"/>
                        </a:rPr>
                        <a:t> studies</a:t>
                      </a:r>
                      <a:endParaRPr lang="en-US" sz="1600" dirty="0">
                        <a:latin typeface="Georgia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1421">
                <a:tc>
                  <a:txBody>
                    <a:bodyPr/>
                    <a:lstStyle/>
                    <a:p>
                      <a:endParaRPr lang="en-US" sz="1800" b="1" i="0" dirty="0">
                        <a:latin typeface="Georgia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1800" dirty="0">
                        <a:solidFill>
                          <a:schemeClr val="tx1"/>
                        </a:solidFill>
                        <a:latin typeface="Georgia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Georgia"/>
                        </a:rPr>
                        <a:t>Optimal treatment for TB meningitis (levofloxacin, high dose rifampin)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800" dirty="0">
                        <a:solidFill>
                          <a:schemeClr val="tx1"/>
                        </a:solidFill>
                        <a:latin typeface="Georgia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800" baseline="0" dirty="0">
                        <a:solidFill>
                          <a:schemeClr val="tx1"/>
                        </a:solidFill>
                        <a:latin typeface="Georgia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Georgia"/>
                        </a:rPr>
                        <a:t>Rifampicin  and rifapentine dose optimization (severe disease not addressed in SHINE, treatment shortening):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Georgia"/>
                        </a:rPr>
                        <a:t>OptiRif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Georgia"/>
                        </a:rPr>
                        <a:t> Kids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800" baseline="0" dirty="0">
                        <a:solidFill>
                          <a:schemeClr val="tx1"/>
                        </a:solidFill>
                        <a:latin typeface="Georgia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rgbClr val="C00000"/>
                          </a:solidFill>
                          <a:latin typeface="+mn-lt"/>
                        </a:rPr>
                        <a:t>Treatment shortening: non-severe and severe disease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rgbClr val="C00000"/>
                          </a:solidFill>
                          <a:latin typeface="+mn-lt"/>
                        </a:rPr>
                        <a:t>B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uild on adult phase IIb/III trials (TBTC Study 31, TB Alliance)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Innovative design and outcome assessment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Informed by drug optimization studies and site of disease PK</a:t>
                      </a:r>
                    </a:p>
                    <a:p>
                      <a:endParaRPr lang="en-US" dirty="0">
                        <a:solidFill>
                          <a:srgbClr val="C0000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Moving to treatment of pan susceptible disease in future</a:t>
                      </a:r>
                      <a:endParaRPr lang="en-US" sz="1800" baseline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800" baseline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800" baseline="0" dirty="0">
                        <a:solidFill>
                          <a:schemeClr val="tx1"/>
                        </a:solidFill>
                        <a:latin typeface="Georgia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1800" dirty="0">
                        <a:solidFill>
                          <a:schemeClr val="tx1"/>
                        </a:solidFill>
                        <a:latin typeface="Georgia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Georgia"/>
                        </a:rPr>
                        <a:t>PK and outcome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Georgia"/>
                        </a:rPr>
                        <a:t> 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Georgia"/>
                        </a:rPr>
                        <a:t>TBM Kids; NICHD; Dooley) :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Georgia"/>
                        </a:rPr>
                        <a:t> opened Q2 2017 ; SURE KIDS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Georgia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0" baseline="0" dirty="0">
                          <a:solidFill>
                            <a:srgbClr val="C00000"/>
                          </a:solidFill>
                          <a:latin typeface="Georgia"/>
                        </a:rPr>
                        <a:t>Priority: building on SHINE, rifampin dose optimization. Daily RFPT  (CS 5109)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800" b="0" baseline="0" dirty="0">
                        <a:solidFill>
                          <a:schemeClr val="tx1"/>
                        </a:solidFill>
                        <a:latin typeface="Georgia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800" b="0" baseline="0" dirty="0">
                        <a:solidFill>
                          <a:srgbClr val="C00000"/>
                        </a:solidFill>
                        <a:latin typeface="Georgia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+mn-lt"/>
                        </a:rPr>
                        <a:t>SHINE+:</a:t>
                      </a:r>
                      <a:r>
                        <a:rPr lang="en-US" sz="1800" b="0" baseline="0" dirty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+mn-lt"/>
                        </a:rPr>
                        <a:t>Priority – complementing SHINE and </a:t>
                      </a:r>
                      <a:r>
                        <a:rPr lang="en-US" sz="1800" b="0" dirty="0" err="1">
                          <a:solidFill>
                            <a:srgbClr val="C00000"/>
                          </a:solidFill>
                          <a:latin typeface="+mn-lt"/>
                        </a:rPr>
                        <a:t>Optirif</a:t>
                      </a:r>
                      <a:r>
                        <a:rPr lang="en-US" sz="1800" b="0" baseline="0" dirty="0">
                          <a:solidFill>
                            <a:srgbClr val="C00000"/>
                          </a:solidFill>
                          <a:latin typeface="+mn-lt"/>
                        </a:rPr>
                        <a:t> Kids</a:t>
                      </a:r>
                      <a:endParaRPr lang="en-US" sz="18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800" b="0" baseline="0" dirty="0">
                        <a:solidFill>
                          <a:srgbClr val="C00000"/>
                        </a:solidFill>
                        <a:latin typeface="Georgia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8A7-0890-46FE-B0E8-52A2EA9CC3FD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Picture1.png">
            <a:extLst>
              <a:ext uri="{FF2B5EF4-FFF2-40B4-BE49-F238E27FC236}">
                <a16:creationId xmlns:a16="http://schemas.microsoft.com/office/drawing/2014/main" id="{BC829E28-AC86-3B4A-865C-3C7BC280A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2"/>
          <a:stretch/>
        </p:blipFill>
        <p:spPr bwMode="auto">
          <a:xfrm>
            <a:off x="5463083" y="4728118"/>
            <a:ext cx="3491346" cy="212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978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99F64-0C7E-DB46-84F3-A4A61F85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30" name="Content Placeholder 3">
            <a:extLst>
              <a:ext uri="{FF2B5EF4-FFF2-40B4-BE49-F238E27FC236}">
                <a16:creationId xmlns:a16="http://schemas.microsoft.com/office/drawing/2014/main" id="{5E13C37C-55E2-8141-9B27-52C772663D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-7123" r="5093" b="1814"/>
          <a:stretch>
            <a:fillRect/>
          </a:stretch>
        </p:blipFill>
        <p:spPr>
          <a:xfrm>
            <a:off x="31750" y="-457200"/>
            <a:ext cx="9144000" cy="7315200"/>
          </a:xfrm>
        </p:spPr>
      </p:pic>
    </p:spTree>
    <p:extLst>
      <p:ext uri="{BB962C8B-B14F-4D97-AF65-F5344CB8AC3E}">
        <p14:creationId xmlns:p14="http://schemas.microsoft.com/office/powerpoint/2010/main" val="199156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2">
            <a:extLst>
              <a:ext uri="{FF2B5EF4-FFF2-40B4-BE49-F238E27FC236}">
                <a16:creationId xmlns:a16="http://schemas.microsoft.com/office/drawing/2014/main" id="{1722DB76-E5C3-9247-9A00-F47D3D03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3" t="33336" r="38753" b="29803"/>
          <a:stretch>
            <a:fillRect/>
          </a:stretch>
        </p:blipFill>
        <p:spPr bwMode="auto">
          <a:xfrm>
            <a:off x="3536157" y="2775348"/>
            <a:ext cx="1303735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2" name="Title 1">
            <a:extLst>
              <a:ext uri="{FF2B5EF4-FFF2-40B4-BE49-F238E27FC236}">
                <a16:creationId xmlns:a16="http://schemas.microsoft.com/office/drawing/2014/main" id="{26E7F18F-DBFC-6B4F-9CFB-F4E030D3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154" y="49753"/>
            <a:ext cx="7525475" cy="1040405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/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</a:rPr>
              <a:t>Knowledge needed re site of  disease PK</a:t>
            </a:r>
            <a:br>
              <a:rPr lang="en-GB" altLang="en-US" sz="24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GB" altLang="en-US" sz="24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</a:rPr>
              <a:t>Role of additional imaging</a:t>
            </a:r>
            <a:endParaRPr lang="en-US" altLang="en-US" sz="2400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3BF8A3-09D5-664E-ACD9-FD3FA81CE2EB}"/>
              </a:ext>
            </a:extLst>
          </p:cNvPr>
          <p:cNvGrpSpPr>
            <a:grpSpLocks/>
          </p:cNvGrpSpPr>
          <p:nvPr/>
        </p:nvGrpSpPr>
        <p:grpSpPr bwMode="auto">
          <a:xfrm>
            <a:off x="5641181" y="2068117"/>
            <a:ext cx="1285875" cy="934640"/>
            <a:chOff x="5973144" y="1335328"/>
            <a:chExt cx="2514600" cy="1828800"/>
          </a:xfrm>
        </p:grpSpPr>
        <p:pic>
          <p:nvPicPr>
            <p:cNvPr id="158750" name="Picture 7">
              <a:extLst>
                <a:ext uri="{FF2B5EF4-FFF2-40B4-BE49-F238E27FC236}">
                  <a16:creationId xmlns:a16="http://schemas.microsoft.com/office/drawing/2014/main" id="{8712EC74-B693-CB4F-988F-7F6960FD9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2" r="9642" b="15419"/>
            <a:stretch>
              <a:fillRect/>
            </a:stretch>
          </p:blipFill>
          <p:spPr bwMode="auto">
            <a:xfrm>
              <a:off x="5973144" y="1335328"/>
              <a:ext cx="25146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597F790-6DF8-5948-AC4F-1A06B83EAF4B}"/>
                </a:ext>
              </a:extLst>
            </p:cNvPr>
            <p:cNvSpPr/>
            <p:nvPr/>
          </p:nvSpPr>
          <p:spPr>
            <a:xfrm>
              <a:off x="6613436" y="1752340"/>
              <a:ext cx="1234017" cy="852664"/>
            </a:xfrm>
            <a:custGeom>
              <a:avLst/>
              <a:gdLst>
                <a:gd name="connsiteX0" fmla="*/ 153909 w 1231834"/>
                <a:gd name="connsiteY0" fmla="*/ 55162 h 851867"/>
                <a:gd name="connsiteX1" fmla="*/ 289711 w 1231834"/>
                <a:gd name="connsiteY1" fmla="*/ 46109 h 851867"/>
                <a:gd name="connsiteX2" fmla="*/ 344031 w 1231834"/>
                <a:gd name="connsiteY2" fmla="*/ 28002 h 851867"/>
                <a:gd name="connsiteX3" fmla="*/ 371192 w 1231834"/>
                <a:gd name="connsiteY3" fmla="*/ 18948 h 851867"/>
                <a:gd name="connsiteX4" fmla="*/ 398352 w 1231834"/>
                <a:gd name="connsiteY4" fmla="*/ 37055 h 851867"/>
                <a:gd name="connsiteX5" fmla="*/ 452673 w 1231834"/>
                <a:gd name="connsiteY5" fmla="*/ 55162 h 851867"/>
                <a:gd name="connsiteX6" fmla="*/ 633742 w 1231834"/>
                <a:gd name="connsiteY6" fmla="*/ 73269 h 851867"/>
                <a:gd name="connsiteX7" fmla="*/ 660903 w 1231834"/>
                <a:gd name="connsiteY7" fmla="*/ 82323 h 851867"/>
                <a:gd name="connsiteX8" fmla="*/ 697117 w 1231834"/>
                <a:gd name="connsiteY8" fmla="*/ 136643 h 851867"/>
                <a:gd name="connsiteX9" fmla="*/ 778598 w 1231834"/>
                <a:gd name="connsiteY9" fmla="*/ 154750 h 851867"/>
                <a:gd name="connsiteX10" fmla="*/ 787651 w 1231834"/>
                <a:gd name="connsiteY10" fmla="*/ 127590 h 851867"/>
                <a:gd name="connsiteX11" fmla="*/ 823865 w 1231834"/>
                <a:gd name="connsiteY11" fmla="*/ 73269 h 851867"/>
                <a:gd name="connsiteX12" fmla="*/ 869132 w 1231834"/>
                <a:gd name="connsiteY12" fmla="*/ 28002 h 851867"/>
                <a:gd name="connsiteX13" fmla="*/ 905346 w 1231834"/>
                <a:gd name="connsiteY13" fmla="*/ 18948 h 851867"/>
                <a:gd name="connsiteX14" fmla="*/ 932507 w 1231834"/>
                <a:gd name="connsiteY14" fmla="*/ 841 h 851867"/>
                <a:gd name="connsiteX15" fmla="*/ 968721 w 1231834"/>
                <a:gd name="connsiteY15" fmla="*/ 37055 h 851867"/>
                <a:gd name="connsiteX16" fmla="*/ 986827 w 1231834"/>
                <a:gd name="connsiteY16" fmla="*/ 64216 h 851867"/>
                <a:gd name="connsiteX17" fmla="*/ 1004934 w 1231834"/>
                <a:gd name="connsiteY17" fmla="*/ 118536 h 851867"/>
                <a:gd name="connsiteX18" fmla="*/ 1059255 w 1231834"/>
                <a:gd name="connsiteY18" fmla="*/ 145697 h 851867"/>
                <a:gd name="connsiteX19" fmla="*/ 1104523 w 1231834"/>
                <a:gd name="connsiteY19" fmla="*/ 290552 h 851867"/>
                <a:gd name="connsiteX20" fmla="*/ 1131683 w 1231834"/>
                <a:gd name="connsiteY20" fmla="*/ 308659 h 851867"/>
                <a:gd name="connsiteX21" fmla="*/ 1186004 w 1231834"/>
                <a:gd name="connsiteY21" fmla="*/ 362980 h 851867"/>
                <a:gd name="connsiteX22" fmla="*/ 1195057 w 1231834"/>
                <a:gd name="connsiteY22" fmla="*/ 390140 h 851867"/>
                <a:gd name="connsiteX23" fmla="*/ 1222218 w 1231834"/>
                <a:gd name="connsiteY23" fmla="*/ 444461 h 851867"/>
                <a:gd name="connsiteX24" fmla="*/ 1222218 w 1231834"/>
                <a:gd name="connsiteY24" fmla="*/ 616477 h 851867"/>
                <a:gd name="connsiteX25" fmla="*/ 1213164 w 1231834"/>
                <a:gd name="connsiteY25" fmla="*/ 797546 h 851867"/>
                <a:gd name="connsiteX26" fmla="*/ 1204111 w 1231834"/>
                <a:gd name="connsiteY26" fmla="*/ 824707 h 851867"/>
                <a:gd name="connsiteX27" fmla="*/ 1176950 w 1231834"/>
                <a:gd name="connsiteY27" fmla="*/ 842814 h 851867"/>
                <a:gd name="connsiteX28" fmla="*/ 1086416 w 1231834"/>
                <a:gd name="connsiteY28" fmla="*/ 833760 h 851867"/>
                <a:gd name="connsiteX29" fmla="*/ 1023041 w 1231834"/>
                <a:gd name="connsiteY29" fmla="*/ 815653 h 851867"/>
                <a:gd name="connsiteX30" fmla="*/ 932507 w 1231834"/>
                <a:gd name="connsiteY30" fmla="*/ 842814 h 851867"/>
                <a:gd name="connsiteX31" fmla="*/ 905346 w 1231834"/>
                <a:gd name="connsiteY31" fmla="*/ 851867 h 851867"/>
                <a:gd name="connsiteX32" fmla="*/ 878186 w 1231834"/>
                <a:gd name="connsiteY32" fmla="*/ 833760 h 851867"/>
                <a:gd name="connsiteX33" fmla="*/ 887239 w 1231834"/>
                <a:gd name="connsiteY33" fmla="*/ 688905 h 851867"/>
                <a:gd name="connsiteX34" fmla="*/ 896293 w 1231834"/>
                <a:gd name="connsiteY34" fmla="*/ 661744 h 851867"/>
                <a:gd name="connsiteX35" fmla="*/ 905346 w 1231834"/>
                <a:gd name="connsiteY35" fmla="*/ 625530 h 851867"/>
                <a:gd name="connsiteX36" fmla="*/ 914400 w 1231834"/>
                <a:gd name="connsiteY36" fmla="*/ 408247 h 851867"/>
                <a:gd name="connsiteX37" fmla="*/ 932507 w 1231834"/>
                <a:gd name="connsiteY37" fmla="*/ 381087 h 851867"/>
                <a:gd name="connsiteX38" fmla="*/ 959667 w 1231834"/>
                <a:gd name="connsiteY38" fmla="*/ 372033 h 851867"/>
                <a:gd name="connsiteX39" fmla="*/ 796705 w 1231834"/>
                <a:gd name="connsiteY39" fmla="*/ 362980 h 851867"/>
                <a:gd name="connsiteX40" fmla="*/ 769544 w 1231834"/>
                <a:gd name="connsiteY40" fmla="*/ 353926 h 851867"/>
                <a:gd name="connsiteX41" fmla="*/ 760491 w 1231834"/>
                <a:gd name="connsiteY41" fmla="*/ 381087 h 851867"/>
                <a:gd name="connsiteX42" fmla="*/ 787651 w 1231834"/>
                <a:gd name="connsiteY42" fmla="*/ 489728 h 851867"/>
                <a:gd name="connsiteX43" fmla="*/ 805758 w 1231834"/>
                <a:gd name="connsiteY43" fmla="*/ 516889 h 851867"/>
                <a:gd name="connsiteX44" fmla="*/ 832919 w 1231834"/>
                <a:gd name="connsiteY44" fmla="*/ 534996 h 851867"/>
                <a:gd name="connsiteX45" fmla="*/ 841972 w 1231834"/>
                <a:gd name="connsiteY45" fmla="*/ 562156 h 851867"/>
                <a:gd name="connsiteX46" fmla="*/ 778598 w 1231834"/>
                <a:gd name="connsiteY46" fmla="*/ 607423 h 851867"/>
                <a:gd name="connsiteX47" fmla="*/ 751437 w 1231834"/>
                <a:gd name="connsiteY47" fmla="*/ 616477 h 851867"/>
                <a:gd name="connsiteX48" fmla="*/ 724277 w 1231834"/>
                <a:gd name="connsiteY48" fmla="*/ 625530 h 851867"/>
                <a:gd name="connsiteX49" fmla="*/ 697117 w 1231834"/>
                <a:gd name="connsiteY49" fmla="*/ 634584 h 851867"/>
                <a:gd name="connsiteX50" fmla="*/ 497940 w 1231834"/>
                <a:gd name="connsiteY50" fmla="*/ 625530 h 851867"/>
                <a:gd name="connsiteX51" fmla="*/ 470780 w 1231834"/>
                <a:gd name="connsiteY51" fmla="*/ 616477 h 851867"/>
                <a:gd name="connsiteX52" fmla="*/ 416459 w 1231834"/>
                <a:gd name="connsiteY52" fmla="*/ 607423 h 851867"/>
                <a:gd name="connsiteX53" fmla="*/ 371192 w 1231834"/>
                <a:gd name="connsiteY53" fmla="*/ 598370 h 851867"/>
                <a:gd name="connsiteX54" fmla="*/ 362138 w 1231834"/>
                <a:gd name="connsiteY54" fmla="*/ 571210 h 851867"/>
                <a:gd name="connsiteX55" fmla="*/ 334978 w 1231834"/>
                <a:gd name="connsiteY55" fmla="*/ 562156 h 851867"/>
                <a:gd name="connsiteX56" fmla="*/ 244443 w 1231834"/>
                <a:gd name="connsiteY56" fmla="*/ 553103 h 851867"/>
                <a:gd name="connsiteX57" fmla="*/ 135802 w 1231834"/>
                <a:gd name="connsiteY57" fmla="*/ 525942 h 851867"/>
                <a:gd name="connsiteX58" fmla="*/ 108641 w 1231834"/>
                <a:gd name="connsiteY58" fmla="*/ 507835 h 851867"/>
                <a:gd name="connsiteX59" fmla="*/ 45267 w 1231834"/>
                <a:gd name="connsiteY59" fmla="*/ 435408 h 851867"/>
                <a:gd name="connsiteX60" fmla="*/ 9053 w 1231834"/>
                <a:gd name="connsiteY60" fmla="*/ 308659 h 851867"/>
                <a:gd name="connsiteX61" fmla="*/ 0 w 1231834"/>
                <a:gd name="connsiteY61" fmla="*/ 281499 h 851867"/>
                <a:gd name="connsiteX62" fmla="*/ 9053 w 1231834"/>
                <a:gd name="connsiteY62" fmla="*/ 136643 h 851867"/>
                <a:gd name="connsiteX63" fmla="*/ 18107 w 1231834"/>
                <a:gd name="connsiteY63" fmla="*/ 109483 h 851867"/>
                <a:gd name="connsiteX64" fmla="*/ 45267 w 1231834"/>
                <a:gd name="connsiteY64" fmla="*/ 82323 h 851867"/>
                <a:gd name="connsiteX65" fmla="*/ 153909 w 1231834"/>
                <a:gd name="connsiteY65" fmla="*/ 55162 h 851867"/>
                <a:gd name="connsiteX66" fmla="*/ 153909 w 1231834"/>
                <a:gd name="connsiteY66" fmla="*/ 55162 h 8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31834" h="851867">
                  <a:moveTo>
                    <a:pt x="153909" y="55162"/>
                  </a:moveTo>
                  <a:cubicBezTo>
                    <a:pt x="176543" y="53653"/>
                    <a:pt x="244799" y="52525"/>
                    <a:pt x="289711" y="46109"/>
                  </a:cubicBezTo>
                  <a:cubicBezTo>
                    <a:pt x="308605" y="43410"/>
                    <a:pt x="325924" y="34038"/>
                    <a:pt x="344031" y="28002"/>
                  </a:cubicBezTo>
                  <a:lnTo>
                    <a:pt x="371192" y="18948"/>
                  </a:lnTo>
                  <a:cubicBezTo>
                    <a:pt x="380245" y="24984"/>
                    <a:pt x="388409" y="32636"/>
                    <a:pt x="398352" y="37055"/>
                  </a:cubicBezTo>
                  <a:cubicBezTo>
                    <a:pt x="415793" y="44807"/>
                    <a:pt x="434566" y="49126"/>
                    <a:pt x="452673" y="55162"/>
                  </a:cubicBezTo>
                  <a:cubicBezTo>
                    <a:pt x="528592" y="80469"/>
                    <a:pt x="470282" y="63654"/>
                    <a:pt x="633742" y="73269"/>
                  </a:cubicBezTo>
                  <a:cubicBezTo>
                    <a:pt x="642796" y="76287"/>
                    <a:pt x="654155" y="75575"/>
                    <a:pt x="660903" y="82323"/>
                  </a:cubicBezTo>
                  <a:cubicBezTo>
                    <a:pt x="676291" y="97711"/>
                    <a:pt x="697117" y="136643"/>
                    <a:pt x="697117" y="136643"/>
                  </a:cubicBezTo>
                  <a:cubicBezTo>
                    <a:pt x="710885" y="177949"/>
                    <a:pt x="704295" y="187774"/>
                    <a:pt x="778598" y="154750"/>
                  </a:cubicBezTo>
                  <a:cubicBezTo>
                    <a:pt x="787319" y="150874"/>
                    <a:pt x="783017" y="135932"/>
                    <a:pt x="787651" y="127590"/>
                  </a:cubicBezTo>
                  <a:cubicBezTo>
                    <a:pt x="798219" y="108567"/>
                    <a:pt x="811794" y="91376"/>
                    <a:pt x="823865" y="73269"/>
                  </a:cubicBezTo>
                  <a:cubicBezTo>
                    <a:pt x="839960" y="49127"/>
                    <a:pt x="840967" y="40073"/>
                    <a:pt x="869132" y="28002"/>
                  </a:cubicBezTo>
                  <a:cubicBezTo>
                    <a:pt x="880569" y="23100"/>
                    <a:pt x="893275" y="21966"/>
                    <a:pt x="905346" y="18948"/>
                  </a:cubicBezTo>
                  <a:cubicBezTo>
                    <a:pt x="914400" y="12912"/>
                    <a:pt x="921774" y="2630"/>
                    <a:pt x="932507" y="841"/>
                  </a:cubicBezTo>
                  <a:cubicBezTo>
                    <a:pt x="965933" y="-4730"/>
                    <a:pt x="959436" y="18484"/>
                    <a:pt x="968721" y="37055"/>
                  </a:cubicBezTo>
                  <a:cubicBezTo>
                    <a:pt x="973587" y="46787"/>
                    <a:pt x="982408" y="54273"/>
                    <a:pt x="986827" y="64216"/>
                  </a:cubicBezTo>
                  <a:cubicBezTo>
                    <a:pt x="994578" y="81657"/>
                    <a:pt x="986827" y="112500"/>
                    <a:pt x="1004934" y="118536"/>
                  </a:cubicBezTo>
                  <a:cubicBezTo>
                    <a:pt x="1042417" y="131031"/>
                    <a:pt x="1024154" y="122296"/>
                    <a:pt x="1059255" y="145697"/>
                  </a:cubicBezTo>
                  <a:cubicBezTo>
                    <a:pt x="1149858" y="281602"/>
                    <a:pt x="1040949" y="99833"/>
                    <a:pt x="1104523" y="290552"/>
                  </a:cubicBezTo>
                  <a:cubicBezTo>
                    <a:pt x="1107964" y="300874"/>
                    <a:pt x="1122829" y="302335"/>
                    <a:pt x="1131683" y="308659"/>
                  </a:cubicBezTo>
                  <a:cubicBezTo>
                    <a:pt x="1174560" y="339286"/>
                    <a:pt x="1160999" y="325474"/>
                    <a:pt x="1186004" y="362980"/>
                  </a:cubicBezTo>
                  <a:cubicBezTo>
                    <a:pt x="1189022" y="372033"/>
                    <a:pt x="1190789" y="381604"/>
                    <a:pt x="1195057" y="390140"/>
                  </a:cubicBezTo>
                  <a:cubicBezTo>
                    <a:pt x="1230161" y="460349"/>
                    <a:pt x="1199458" y="376187"/>
                    <a:pt x="1222218" y="444461"/>
                  </a:cubicBezTo>
                  <a:cubicBezTo>
                    <a:pt x="1238498" y="542148"/>
                    <a:pt x="1231052" y="470718"/>
                    <a:pt x="1222218" y="616477"/>
                  </a:cubicBezTo>
                  <a:cubicBezTo>
                    <a:pt x="1218562" y="676798"/>
                    <a:pt x="1218399" y="737341"/>
                    <a:pt x="1213164" y="797546"/>
                  </a:cubicBezTo>
                  <a:cubicBezTo>
                    <a:pt x="1212337" y="807053"/>
                    <a:pt x="1210073" y="817255"/>
                    <a:pt x="1204111" y="824707"/>
                  </a:cubicBezTo>
                  <a:cubicBezTo>
                    <a:pt x="1197314" y="833204"/>
                    <a:pt x="1186004" y="836778"/>
                    <a:pt x="1176950" y="842814"/>
                  </a:cubicBezTo>
                  <a:cubicBezTo>
                    <a:pt x="1146772" y="839796"/>
                    <a:pt x="1116440" y="838049"/>
                    <a:pt x="1086416" y="833760"/>
                  </a:cubicBezTo>
                  <a:cubicBezTo>
                    <a:pt x="1066517" y="830917"/>
                    <a:pt x="1042392" y="822104"/>
                    <a:pt x="1023041" y="815653"/>
                  </a:cubicBezTo>
                  <a:cubicBezTo>
                    <a:pt x="968305" y="829338"/>
                    <a:pt x="998639" y="820770"/>
                    <a:pt x="932507" y="842814"/>
                  </a:cubicBezTo>
                  <a:lnTo>
                    <a:pt x="905346" y="851867"/>
                  </a:lnTo>
                  <a:cubicBezTo>
                    <a:pt x="896293" y="845831"/>
                    <a:pt x="879388" y="844574"/>
                    <a:pt x="878186" y="833760"/>
                  </a:cubicBezTo>
                  <a:cubicBezTo>
                    <a:pt x="872843" y="785677"/>
                    <a:pt x="882174" y="737018"/>
                    <a:pt x="887239" y="688905"/>
                  </a:cubicBezTo>
                  <a:cubicBezTo>
                    <a:pt x="888238" y="679414"/>
                    <a:pt x="893671" y="670920"/>
                    <a:pt x="896293" y="661744"/>
                  </a:cubicBezTo>
                  <a:cubicBezTo>
                    <a:pt x="899711" y="649780"/>
                    <a:pt x="902328" y="637601"/>
                    <a:pt x="905346" y="625530"/>
                  </a:cubicBezTo>
                  <a:cubicBezTo>
                    <a:pt x="908364" y="553102"/>
                    <a:pt x="906395" y="480294"/>
                    <a:pt x="914400" y="408247"/>
                  </a:cubicBezTo>
                  <a:cubicBezTo>
                    <a:pt x="915602" y="397433"/>
                    <a:pt x="924011" y="387884"/>
                    <a:pt x="932507" y="381087"/>
                  </a:cubicBezTo>
                  <a:cubicBezTo>
                    <a:pt x="939959" y="375125"/>
                    <a:pt x="950614" y="375051"/>
                    <a:pt x="959667" y="372033"/>
                  </a:cubicBezTo>
                  <a:cubicBezTo>
                    <a:pt x="905346" y="369015"/>
                    <a:pt x="850864" y="368138"/>
                    <a:pt x="796705" y="362980"/>
                  </a:cubicBezTo>
                  <a:cubicBezTo>
                    <a:pt x="787205" y="362075"/>
                    <a:pt x="778080" y="349658"/>
                    <a:pt x="769544" y="353926"/>
                  </a:cubicBezTo>
                  <a:cubicBezTo>
                    <a:pt x="761008" y="358194"/>
                    <a:pt x="763509" y="372033"/>
                    <a:pt x="760491" y="381087"/>
                  </a:cubicBezTo>
                  <a:cubicBezTo>
                    <a:pt x="765016" y="408241"/>
                    <a:pt x="771709" y="465814"/>
                    <a:pt x="787651" y="489728"/>
                  </a:cubicBezTo>
                  <a:cubicBezTo>
                    <a:pt x="793687" y="498782"/>
                    <a:pt x="798064" y="509195"/>
                    <a:pt x="805758" y="516889"/>
                  </a:cubicBezTo>
                  <a:cubicBezTo>
                    <a:pt x="813452" y="524583"/>
                    <a:pt x="823865" y="528960"/>
                    <a:pt x="832919" y="534996"/>
                  </a:cubicBezTo>
                  <a:cubicBezTo>
                    <a:pt x="835937" y="544049"/>
                    <a:pt x="841972" y="552613"/>
                    <a:pt x="841972" y="562156"/>
                  </a:cubicBezTo>
                  <a:cubicBezTo>
                    <a:pt x="841972" y="602395"/>
                    <a:pt x="811797" y="596357"/>
                    <a:pt x="778598" y="607423"/>
                  </a:cubicBezTo>
                  <a:lnTo>
                    <a:pt x="751437" y="616477"/>
                  </a:lnTo>
                  <a:lnTo>
                    <a:pt x="724277" y="625530"/>
                  </a:lnTo>
                  <a:lnTo>
                    <a:pt x="697117" y="634584"/>
                  </a:lnTo>
                  <a:cubicBezTo>
                    <a:pt x="630725" y="631566"/>
                    <a:pt x="564189" y="630830"/>
                    <a:pt x="497940" y="625530"/>
                  </a:cubicBezTo>
                  <a:cubicBezTo>
                    <a:pt x="488427" y="624769"/>
                    <a:pt x="480096" y="618547"/>
                    <a:pt x="470780" y="616477"/>
                  </a:cubicBezTo>
                  <a:cubicBezTo>
                    <a:pt x="452860" y="612495"/>
                    <a:pt x="434520" y="610707"/>
                    <a:pt x="416459" y="607423"/>
                  </a:cubicBezTo>
                  <a:cubicBezTo>
                    <a:pt x="401319" y="604670"/>
                    <a:pt x="386281" y="601388"/>
                    <a:pt x="371192" y="598370"/>
                  </a:cubicBezTo>
                  <a:cubicBezTo>
                    <a:pt x="368174" y="589317"/>
                    <a:pt x="368886" y="577958"/>
                    <a:pt x="362138" y="571210"/>
                  </a:cubicBezTo>
                  <a:cubicBezTo>
                    <a:pt x="355390" y="564462"/>
                    <a:pt x="344410" y="563607"/>
                    <a:pt x="334978" y="562156"/>
                  </a:cubicBezTo>
                  <a:cubicBezTo>
                    <a:pt x="305002" y="557544"/>
                    <a:pt x="274538" y="556865"/>
                    <a:pt x="244443" y="553103"/>
                  </a:cubicBezTo>
                  <a:cubicBezTo>
                    <a:pt x="219381" y="549970"/>
                    <a:pt x="157541" y="540434"/>
                    <a:pt x="135802" y="525942"/>
                  </a:cubicBezTo>
                  <a:lnTo>
                    <a:pt x="108641" y="507835"/>
                  </a:lnTo>
                  <a:cubicBezTo>
                    <a:pt x="66391" y="444462"/>
                    <a:pt x="90534" y="465586"/>
                    <a:pt x="45267" y="435408"/>
                  </a:cubicBezTo>
                  <a:cubicBezTo>
                    <a:pt x="22530" y="344458"/>
                    <a:pt x="35031" y="386592"/>
                    <a:pt x="9053" y="308659"/>
                  </a:cubicBezTo>
                  <a:lnTo>
                    <a:pt x="0" y="281499"/>
                  </a:lnTo>
                  <a:cubicBezTo>
                    <a:pt x="3018" y="233214"/>
                    <a:pt x="3988" y="184757"/>
                    <a:pt x="9053" y="136643"/>
                  </a:cubicBezTo>
                  <a:cubicBezTo>
                    <a:pt x="10052" y="127152"/>
                    <a:pt x="12813" y="117423"/>
                    <a:pt x="18107" y="109483"/>
                  </a:cubicBezTo>
                  <a:cubicBezTo>
                    <a:pt x="25209" y="98830"/>
                    <a:pt x="34075" y="88541"/>
                    <a:pt x="45267" y="82323"/>
                  </a:cubicBezTo>
                  <a:cubicBezTo>
                    <a:pt x="79296" y="63418"/>
                    <a:pt x="117026" y="62539"/>
                    <a:pt x="153909" y="55162"/>
                  </a:cubicBezTo>
                  <a:lnTo>
                    <a:pt x="153909" y="55162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867D996-0AFA-B74B-AD9A-568F6EA0BA6F}"/>
                </a:ext>
              </a:extLst>
            </p:cNvPr>
            <p:cNvSpPr/>
            <p:nvPr/>
          </p:nvSpPr>
          <p:spPr>
            <a:xfrm>
              <a:off x="6944060" y="2469883"/>
              <a:ext cx="533188" cy="526508"/>
            </a:xfrm>
            <a:custGeom>
              <a:avLst/>
              <a:gdLst>
                <a:gd name="connsiteX0" fmla="*/ 205740 w 533400"/>
                <a:gd name="connsiteY0" fmla="*/ 68580 h 525780"/>
                <a:gd name="connsiteX1" fmla="*/ 266700 w 533400"/>
                <a:gd name="connsiteY1" fmla="*/ 53340 h 525780"/>
                <a:gd name="connsiteX2" fmla="*/ 289560 w 533400"/>
                <a:gd name="connsiteY2" fmla="*/ 38100 h 525780"/>
                <a:gd name="connsiteX3" fmla="*/ 304800 w 533400"/>
                <a:gd name="connsiteY3" fmla="*/ 15240 h 525780"/>
                <a:gd name="connsiteX4" fmla="*/ 335280 w 533400"/>
                <a:gd name="connsiteY4" fmla="*/ 7620 h 525780"/>
                <a:gd name="connsiteX5" fmla="*/ 358140 w 533400"/>
                <a:gd name="connsiteY5" fmla="*/ 0 h 525780"/>
                <a:gd name="connsiteX6" fmla="*/ 411480 w 533400"/>
                <a:gd name="connsiteY6" fmla="*/ 7620 h 525780"/>
                <a:gd name="connsiteX7" fmla="*/ 457200 w 533400"/>
                <a:gd name="connsiteY7" fmla="*/ 38100 h 525780"/>
                <a:gd name="connsiteX8" fmla="*/ 480060 w 533400"/>
                <a:gd name="connsiteY8" fmla="*/ 83820 h 525780"/>
                <a:gd name="connsiteX9" fmla="*/ 487680 w 533400"/>
                <a:gd name="connsiteY9" fmla="*/ 106680 h 525780"/>
                <a:gd name="connsiteX10" fmla="*/ 502920 w 533400"/>
                <a:gd name="connsiteY10" fmla="*/ 129540 h 525780"/>
                <a:gd name="connsiteX11" fmla="*/ 510540 w 533400"/>
                <a:gd name="connsiteY11" fmla="*/ 152400 h 525780"/>
                <a:gd name="connsiteX12" fmla="*/ 533400 w 533400"/>
                <a:gd name="connsiteY12" fmla="*/ 198120 h 525780"/>
                <a:gd name="connsiteX13" fmla="*/ 525780 w 533400"/>
                <a:gd name="connsiteY13" fmla="*/ 259080 h 525780"/>
                <a:gd name="connsiteX14" fmla="*/ 502920 w 533400"/>
                <a:gd name="connsiteY14" fmla="*/ 266700 h 525780"/>
                <a:gd name="connsiteX15" fmla="*/ 480060 w 533400"/>
                <a:gd name="connsiteY15" fmla="*/ 281940 h 525780"/>
                <a:gd name="connsiteX16" fmla="*/ 434340 w 533400"/>
                <a:gd name="connsiteY16" fmla="*/ 304800 h 525780"/>
                <a:gd name="connsiteX17" fmla="*/ 403860 w 533400"/>
                <a:gd name="connsiteY17" fmla="*/ 396240 h 525780"/>
                <a:gd name="connsiteX18" fmla="*/ 396240 w 533400"/>
                <a:gd name="connsiteY18" fmla="*/ 419100 h 525780"/>
                <a:gd name="connsiteX19" fmla="*/ 388620 w 533400"/>
                <a:gd name="connsiteY19" fmla="*/ 441960 h 525780"/>
                <a:gd name="connsiteX20" fmla="*/ 373380 w 533400"/>
                <a:gd name="connsiteY20" fmla="*/ 464820 h 525780"/>
                <a:gd name="connsiteX21" fmla="*/ 365760 w 533400"/>
                <a:gd name="connsiteY21" fmla="*/ 487680 h 525780"/>
                <a:gd name="connsiteX22" fmla="*/ 320040 w 533400"/>
                <a:gd name="connsiteY22" fmla="*/ 510540 h 525780"/>
                <a:gd name="connsiteX23" fmla="*/ 297180 w 533400"/>
                <a:gd name="connsiteY23" fmla="*/ 525780 h 525780"/>
                <a:gd name="connsiteX24" fmla="*/ 152400 w 533400"/>
                <a:gd name="connsiteY24" fmla="*/ 518160 h 525780"/>
                <a:gd name="connsiteX25" fmla="*/ 129540 w 533400"/>
                <a:gd name="connsiteY25" fmla="*/ 510540 h 525780"/>
                <a:gd name="connsiteX26" fmla="*/ 106680 w 533400"/>
                <a:gd name="connsiteY26" fmla="*/ 495300 h 525780"/>
                <a:gd name="connsiteX27" fmla="*/ 99060 w 533400"/>
                <a:gd name="connsiteY27" fmla="*/ 472440 h 525780"/>
                <a:gd name="connsiteX28" fmla="*/ 76200 w 533400"/>
                <a:gd name="connsiteY28" fmla="*/ 464820 h 525780"/>
                <a:gd name="connsiteX29" fmla="*/ 53340 w 533400"/>
                <a:gd name="connsiteY29" fmla="*/ 449580 h 525780"/>
                <a:gd name="connsiteX30" fmla="*/ 22860 w 533400"/>
                <a:gd name="connsiteY30" fmla="*/ 403860 h 525780"/>
                <a:gd name="connsiteX31" fmla="*/ 7620 w 533400"/>
                <a:gd name="connsiteY31" fmla="*/ 381000 h 525780"/>
                <a:gd name="connsiteX32" fmla="*/ 0 w 533400"/>
                <a:gd name="connsiteY32" fmla="*/ 358140 h 525780"/>
                <a:gd name="connsiteX33" fmla="*/ 7620 w 533400"/>
                <a:gd name="connsiteY33" fmla="*/ 274320 h 525780"/>
                <a:gd name="connsiteX34" fmla="*/ 22860 w 533400"/>
                <a:gd name="connsiteY34" fmla="*/ 228600 h 525780"/>
                <a:gd name="connsiteX35" fmla="*/ 30480 w 533400"/>
                <a:gd name="connsiteY35" fmla="*/ 205740 h 525780"/>
                <a:gd name="connsiteX36" fmla="*/ 68580 w 533400"/>
                <a:gd name="connsiteY36" fmla="*/ 137160 h 525780"/>
                <a:gd name="connsiteX37" fmla="*/ 114300 w 533400"/>
                <a:gd name="connsiteY37" fmla="*/ 114300 h 525780"/>
                <a:gd name="connsiteX38" fmla="*/ 137160 w 533400"/>
                <a:gd name="connsiteY38" fmla="*/ 99060 h 525780"/>
                <a:gd name="connsiteX39" fmla="*/ 160020 w 533400"/>
                <a:gd name="connsiteY39" fmla="*/ 91440 h 525780"/>
                <a:gd name="connsiteX40" fmla="*/ 182880 w 533400"/>
                <a:gd name="connsiteY40" fmla="*/ 76200 h 525780"/>
                <a:gd name="connsiteX41" fmla="*/ 228600 w 533400"/>
                <a:gd name="connsiteY41" fmla="*/ 60960 h 525780"/>
                <a:gd name="connsiteX42" fmla="*/ 251460 w 533400"/>
                <a:gd name="connsiteY42" fmla="*/ 4572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33400" h="525780">
                  <a:moveTo>
                    <a:pt x="205740" y="68580"/>
                  </a:moveTo>
                  <a:cubicBezTo>
                    <a:pt x="220231" y="65682"/>
                    <a:pt x="251079" y="61150"/>
                    <a:pt x="266700" y="53340"/>
                  </a:cubicBezTo>
                  <a:cubicBezTo>
                    <a:pt x="274891" y="49244"/>
                    <a:pt x="281940" y="43180"/>
                    <a:pt x="289560" y="38100"/>
                  </a:cubicBezTo>
                  <a:cubicBezTo>
                    <a:pt x="294640" y="30480"/>
                    <a:pt x="297180" y="20320"/>
                    <a:pt x="304800" y="15240"/>
                  </a:cubicBezTo>
                  <a:cubicBezTo>
                    <a:pt x="313514" y="9431"/>
                    <a:pt x="325210" y="10497"/>
                    <a:pt x="335280" y="7620"/>
                  </a:cubicBezTo>
                  <a:cubicBezTo>
                    <a:pt x="343003" y="5413"/>
                    <a:pt x="350520" y="2540"/>
                    <a:pt x="358140" y="0"/>
                  </a:cubicBezTo>
                  <a:cubicBezTo>
                    <a:pt x="375920" y="2540"/>
                    <a:pt x="394717" y="1173"/>
                    <a:pt x="411480" y="7620"/>
                  </a:cubicBezTo>
                  <a:cubicBezTo>
                    <a:pt x="428575" y="14195"/>
                    <a:pt x="457200" y="38100"/>
                    <a:pt x="457200" y="38100"/>
                  </a:cubicBezTo>
                  <a:cubicBezTo>
                    <a:pt x="476353" y="95559"/>
                    <a:pt x="450517" y="24734"/>
                    <a:pt x="480060" y="83820"/>
                  </a:cubicBezTo>
                  <a:cubicBezTo>
                    <a:pt x="483652" y="91004"/>
                    <a:pt x="484088" y="99496"/>
                    <a:pt x="487680" y="106680"/>
                  </a:cubicBezTo>
                  <a:cubicBezTo>
                    <a:pt x="491776" y="114871"/>
                    <a:pt x="498824" y="121349"/>
                    <a:pt x="502920" y="129540"/>
                  </a:cubicBezTo>
                  <a:cubicBezTo>
                    <a:pt x="506512" y="136724"/>
                    <a:pt x="506948" y="145216"/>
                    <a:pt x="510540" y="152400"/>
                  </a:cubicBezTo>
                  <a:cubicBezTo>
                    <a:pt x="540083" y="211486"/>
                    <a:pt x="514247" y="140661"/>
                    <a:pt x="533400" y="198120"/>
                  </a:cubicBezTo>
                  <a:cubicBezTo>
                    <a:pt x="530860" y="218440"/>
                    <a:pt x="534097" y="240367"/>
                    <a:pt x="525780" y="259080"/>
                  </a:cubicBezTo>
                  <a:cubicBezTo>
                    <a:pt x="522518" y="266420"/>
                    <a:pt x="510104" y="263108"/>
                    <a:pt x="502920" y="266700"/>
                  </a:cubicBezTo>
                  <a:cubicBezTo>
                    <a:pt x="494729" y="270796"/>
                    <a:pt x="488251" y="277844"/>
                    <a:pt x="480060" y="281940"/>
                  </a:cubicBezTo>
                  <a:cubicBezTo>
                    <a:pt x="416964" y="313488"/>
                    <a:pt x="499854" y="261124"/>
                    <a:pt x="434340" y="304800"/>
                  </a:cubicBezTo>
                  <a:lnTo>
                    <a:pt x="403860" y="396240"/>
                  </a:lnTo>
                  <a:lnTo>
                    <a:pt x="396240" y="419100"/>
                  </a:lnTo>
                  <a:cubicBezTo>
                    <a:pt x="393700" y="426720"/>
                    <a:pt x="393075" y="435277"/>
                    <a:pt x="388620" y="441960"/>
                  </a:cubicBezTo>
                  <a:cubicBezTo>
                    <a:pt x="383540" y="449580"/>
                    <a:pt x="377476" y="456629"/>
                    <a:pt x="373380" y="464820"/>
                  </a:cubicBezTo>
                  <a:cubicBezTo>
                    <a:pt x="369788" y="472004"/>
                    <a:pt x="370778" y="481408"/>
                    <a:pt x="365760" y="487680"/>
                  </a:cubicBezTo>
                  <a:cubicBezTo>
                    <a:pt x="351201" y="505878"/>
                    <a:pt x="338446" y="501337"/>
                    <a:pt x="320040" y="510540"/>
                  </a:cubicBezTo>
                  <a:cubicBezTo>
                    <a:pt x="311849" y="514636"/>
                    <a:pt x="304800" y="520700"/>
                    <a:pt x="297180" y="525780"/>
                  </a:cubicBezTo>
                  <a:cubicBezTo>
                    <a:pt x="248920" y="523240"/>
                    <a:pt x="200528" y="522535"/>
                    <a:pt x="152400" y="518160"/>
                  </a:cubicBezTo>
                  <a:cubicBezTo>
                    <a:pt x="144401" y="517433"/>
                    <a:pt x="136724" y="514132"/>
                    <a:pt x="129540" y="510540"/>
                  </a:cubicBezTo>
                  <a:cubicBezTo>
                    <a:pt x="121349" y="506444"/>
                    <a:pt x="114300" y="500380"/>
                    <a:pt x="106680" y="495300"/>
                  </a:cubicBezTo>
                  <a:cubicBezTo>
                    <a:pt x="104140" y="487680"/>
                    <a:pt x="104740" y="478120"/>
                    <a:pt x="99060" y="472440"/>
                  </a:cubicBezTo>
                  <a:cubicBezTo>
                    <a:pt x="93380" y="466760"/>
                    <a:pt x="83384" y="468412"/>
                    <a:pt x="76200" y="464820"/>
                  </a:cubicBezTo>
                  <a:cubicBezTo>
                    <a:pt x="68009" y="460724"/>
                    <a:pt x="60960" y="454660"/>
                    <a:pt x="53340" y="449580"/>
                  </a:cubicBezTo>
                  <a:lnTo>
                    <a:pt x="22860" y="403860"/>
                  </a:lnTo>
                  <a:cubicBezTo>
                    <a:pt x="17780" y="396240"/>
                    <a:pt x="10516" y="389688"/>
                    <a:pt x="7620" y="381000"/>
                  </a:cubicBezTo>
                  <a:lnTo>
                    <a:pt x="0" y="358140"/>
                  </a:lnTo>
                  <a:cubicBezTo>
                    <a:pt x="2540" y="330200"/>
                    <a:pt x="2744" y="301948"/>
                    <a:pt x="7620" y="274320"/>
                  </a:cubicBezTo>
                  <a:cubicBezTo>
                    <a:pt x="10412" y="258500"/>
                    <a:pt x="17780" y="243840"/>
                    <a:pt x="22860" y="228600"/>
                  </a:cubicBezTo>
                  <a:lnTo>
                    <a:pt x="30480" y="205740"/>
                  </a:lnTo>
                  <a:cubicBezTo>
                    <a:pt x="38421" y="181918"/>
                    <a:pt x="46121" y="152132"/>
                    <a:pt x="68580" y="137160"/>
                  </a:cubicBezTo>
                  <a:cubicBezTo>
                    <a:pt x="134094" y="93484"/>
                    <a:pt x="51204" y="145848"/>
                    <a:pt x="114300" y="114300"/>
                  </a:cubicBezTo>
                  <a:cubicBezTo>
                    <a:pt x="122491" y="110204"/>
                    <a:pt x="128969" y="103156"/>
                    <a:pt x="137160" y="99060"/>
                  </a:cubicBezTo>
                  <a:cubicBezTo>
                    <a:pt x="144344" y="95468"/>
                    <a:pt x="152836" y="95032"/>
                    <a:pt x="160020" y="91440"/>
                  </a:cubicBezTo>
                  <a:cubicBezTo>
                    <a:pt x="168211" y="87344"/>
                    <a:pt x="174511" y="79919"/>
                    <a:pt x="182880" y="76200"/>
                  </a:cubicBezTo>
                  <a:cubicBezTo>
                    <a:pt x="197560" y="69676"/>
                    <a:pt x="213360" y="66040"/>
                    <a:pt x="228600" y="60960"/>
                  </a:cubicBezTo>
                  <a:cubicBezTo>
                    <a:pt x="253870" y="52537"/>
                    <a:pt x="251460" y="61372"/>
                    <a:pt x="251460" y="4572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E79E16E-DECE-624E-A3B5-37068676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3" y="1728787"/>
            <a:ext cx="165622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5012A"/>
              </a:buClr>
              <a:buFont typeface="Wingdings" pitchFamily="2" charset="2"/>
              <a:buChar char="§"/>
              <a:defRPr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D4D4D"/>
              </a:buClr>
              <a:buFont typeface="Arial" panose="020B0604020202020204" pitchFamily="34" charset="0"/>
              <a:buChar char="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F5F5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33"/>
              </a:buClr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350">
                <a:solidFill>
                  <a:schemeClr val="tx1"/>
                </a:solidFill>
                <a:latin typeface="Times New Roman" panose="02020603050405020304" pitchFamily="18" charset="0"/>
              </a:rPr>
              <a:t>MALDI MS imaging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52AD38-B572-D540-BBBE-6B4C061A3EE0}"/>
              </a:ext>
            </a:extLst>
          </p:cNvPr>
          <p:cNvSpPr/>
          <p:nvPr/>
        </p:nvSpPr>
        <p:spPr>
          <a:xfrm>
            <a:off x="3058867" y="2344341"/>
            <a:ext cx="104387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67533">
              <a:defRPr/>
            </a:pPr>
            <a:r>
              <a:rPr lang="de-CH" sz="1200" kern="0" dirty="0">
                <a:solidFill>
                  <a:prstClr val="black"/>
                </a:solidFill>
              </a:rPr>
              <a:t>Homogenize</a:t>
            </a:r>
          </a:p>
          <a:p>
            <a:pPr algn="ctr" defTabSz="1567533">
              <a:defRPr/>
            </a:pPr>
            <a:r>
              <a:rPr lang="de-CH" sz="1200" kern="0" dirty="0">
                <a:solidFill>
                  <a:prstClr val="black"/>
                </a:solidFill>
              </a:rPr>
              <a:t> Extract </a:t>
            </a:r>
            <a:endParaRPr lang="en-US" sz="1200" kern="0" dirty="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EFE15A-7506-ED4C-A925-2602643D3A78}"/>
              </a:ext>
            </a:extLst>
          </p:cNvPr>
          <p:cNvSpPr/>
          <p:nvPr/>
        </p:nvSpPr>
        <p:spPr>
          <a:xfrm>
            <a:off x="1973527" y="2942036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67533">
              <a:defRPr/>
            </a:pPr>
            <a:r>
              <a:rPr lang="de-CH" sz="1200" kern="0" dirty="0">
                <a:solidFill>
                  <a:prstClr val="black"/>
                </a:solidFill>
              </a:rPr>
              <a:t>LC/MS/MS</a:t>
            </a:r>
          </a:p>
          <a:p>
            <a:pPr algn="ctr" defTabSz="1567533">
              <a:defRPr/>
            </a:pPr>
            <a:r>
              <a:rPr lang="de-CH" sz="1200" kern="0" dirty="0">
                <a:solidFill>
                  <a:prstClr val="black"/>
                </a:solidFill>
              </a:rPr>
              <a:t> Quantify </a:t>
            </a:r>
            <a:endParaRPr lang="en-US" sz="1200" kern="0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1DBD53-9639-B844-9B20-118957C0ED43}"/>
              </a:ext>
            </a:extLst>
          </p:cNvPr>
          <p:cNvCxnSpPr/>
          <p:nvPr/>
        </p:nvCxnSpPr>
        <p:spPr>
          <a:xfrm flipH="1" flipV="1">
            <a:off x="2880123" y="2536031"/>
            <a:ext cx="464344" cy="295275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A56FD-0892-8C41-B2AA-C2C8771261D1}"/>
              </a:ext>
            </a:extLst>
          </p:cNvPr>
          <p:cNvCxnSpPr/>
          <p:nvPr/>
        </p:nvCxnSpPr>
        <p:spPr>
          <a:xfrm flipV="1">
            <a:off x="4975623" y="2536031"/>
            <a:ext cx="464344" cy="295275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FCDEE09E-6895-5540-86CF-1B5CADD4F4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t="10538" r="9679" b="14691"/>
          <a:stretch>
            <a:fillRect/>
          </a:stretch>
        </p:blipFill>
        <p:spPr bwMode="auto">
          <a:xfrm>
            <a:off x="5641181" y="4039792"/>
            <a:ext cx="1285875" cy="8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5A76497-80E1-544A-AE33-DB38EAA68D19}"/>
              </a:ext>
            </a:extLst>
          </p:cNvPr>
          <p:cNvCxnSpPr/>
          <p:nvPr/>
        </p:nvCxnSpPr>
        <p:spPr>
          <a:xfrm>
            <a:off x="4954191" y="3788569"/>
            <a:ext cx="465534" cy="296466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972C64A-2A65-6441-9770-B642F4B9A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460" y="3754041"/>
            <a:ext cx="226215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5012A"/>
              </a:buClr>
              <a:buFont typeface="Wingdings" pitchFamily="2" charset="2"/>
              <a:buChar char="§"/>
              <a:defRPr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D4D4D"/>
              </a:buClr>
              <a:buFont typeface="Arial" panose="020B0604020202020204" pitchFamily="34" charset="0"/>
              <a:buChar char="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F5F5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33"/>
              </a:buClr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350">
                <a:solidFill>
                  <a:schemeClr val="tx1"/>
                </a:solidFill>
                <a:latin typeface="Times New Roman" panose="02020603050405020304" pitchFamily="18" charset="0"/>
              </a:rPr>
              <a:t>Laser capture microdissection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41368A-42D9-974F-91EA-912EE0702108}"/>
              </a:ext>
            </a:extLst>
          </p:cNvPr>
          <p:cNvSpPr/>
          <p:nvPr/>
        </p:nvSpPr>
        <p:spPr>
          <a:xfrm>
            <a:off x="6832468" y="4260057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67533">
              <a:defRPr/>
            </a:pPr>
            <a:r>
              <a:rPr lang="de-CH" sz="1200" kern="0" dirty="0">
                <a:solidFill>
                  <a:prstClr val="black"/>
                </a:solidFill>
              </a:rPr>
              <a:t>LC/MS/MS</a:t>
            </a:r>
          </a:p>
          <a:p>
            <a:pPr algn="ctr" defTabSz="1567533">
              <a:defRPr/>
            </a:pPr>
            <a:r>
              <a:rPr lang="de-CH" sz="1200" kern="0" dirty="0">
                <a:solidFill>
                  <a:prstClr val="black"/>
                </a:solidFill>
              </a:rPr>
              <a:t> Quantify </a:t>
            </a:r>
            <a:endParaRPr lang="en-US" sz="1200" kern="0" dirty="0">
              <a:solidFill>
                <a:prstClr val="black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E77F7D-BDB9-BD46-BF17-974692D9BA9D}"/>
              </a:ext>
            </a:extLst>
          </p:cNvPr>
          <p:cNvGrpSpPr>
            <a:grpSpLocks/>
          </p:cNvGrpSpPr>
          <p:nvPr/>
        </p:nvGrpSpPr>
        <p:grpSpPr bwMode="auto">
          <a:xfrm>
            <a:off x="7068742" y="4701779"/>
            <a:ext cx="769144" cy="704850"/>
            <a:chOff x="14833421" y="24689636"/>
            <a:chExt cx="1478765" cy="2201987"/>
          </a:xfrm>
        </p:grpSpPr>
        <p:cxnSp>
          <p:nvCxnSpPr>
            <p:cNvPr id="158745" name="Straight Connector 31">
              <a:extLst>
                <a:ext uri="{FF2B5EF4-FFF2-40B4-BE49-F238E27FC236}">
                  <a16:creationId xmlns:a16="http://schemas.microsoft.com/office/drawing/2014/main" id="{B60D3BAD-618B-5147-B12E-2F7264B405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833421" y="24689636"/>
              <a:ext cx="0" cy="21969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746" name="Straight Connector 32">
              <a:extLst>
                <a:ext uri="{FF2B5EF4-FFF2-40B4-BE49-F238E27FC236}">
                  <a16:creationId xmlns:a16="http://schemas.microsoft.com/office/drawing/2014/main" id="{21407879-D25F-E949-9B4E-F0E422C1FE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856717" y="26891623"/>
              <a:ext cx="145546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F957B3-13CA-4745-B969-478A218423A5}"/>
                </a:ext>
              </a:extLst>
            </p:cNvPr>
            <p:cNvSpPr/>
            <p:nvPr/>
          </p:nvSpPr>
          <p:spPr>
            <a:xfrm>
              <a:off x="14989080" y="25061593"/>
              <a:ext cx="329632" cy="183003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567533">
                <a:defRPr/>
              </a:pPr>
              <a:endParaRPr lang="en-US" sz="61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1541FF-068A-2C41-8951-AE911E6E6078}"/>
                </a:ext>
              </a:extLst>
            </p:cNvPr>
            <p:cNvSpPr/>
            <p:nvPr/>
          </p:nvSpPr>
          <p:spPr>
            <a:xfrm>
              <a:off x="15428590" y="26002644"/>
              <a:ext cx="331920" cy="877819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567533">
                <a:defRPr/>
              </a:pPr>
              <a:endParaRPr lang="en-US" sz="61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488DF2D-DE42-0D47-AC7C-0A2FD9BF3D39}"/>
                </a:ext>
              </a:extLst>
            </p:cNvPr>
            <p:cNvSpPr/>
            <p:nvPr/>
          </p:nvSpPr>
          <p:spPr>
            <a:xfrm>
              <a:off x="15861231" y="25567455"/>
              <a:ext cx="329632" cy="1320447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567533">
                <a:defRPr/>
              </a:pPr>
              <a:endParaRPr lang="en-US" sz="6150" kern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C3F247C-7F60-C64B-97D9-A5C4809C0E66}"/>
              </a:ext>
            </a:extLst>
          </p:cNvPr>
          <p:cNvCxnSpPr/>
          <p:nvPr/>
        </p:nvCxnSpPr>
        <p:spPr>
          <a:xfrm flipH="1">
            <a:off x="2880123" y="3832624"/>
            <a:ext cx="464344" cy="296465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61917B0-76C4-2741-B782-5EF39BBCB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517" y="5289015"/>
            <a:ext cx="18437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5012A"/>
              </a:buClr>
              <a:buFont typeface="Wingdings" pitchFamily="2" charset="2"/>
              <a:buChar char="§"/>
              <a:defRPr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D4D4D"/>
              </a:buClr>
              <a:buFont typeface="Arial" panose="020B0604020202020204" pitchFamily="34" charset="0"/>
              <a:buChar char="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F5F5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33"/>
              </a:buClr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Drug activity in </a:t>
            </a:r>
            <a:r>
              <a:rPr lang="en-US" altLang="en-US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caseum</a:t>
            </a:r>
            <a:endParaRPr lang="en-US" altLang="en-US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2B1D102-ECAB-7444-9642-365F9C471A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9" r="13712" b="9322"/>
          <a:stretch>
            <a:fillRect/>
          </a:stretch>
        </p:blipFill>
        <p:spPr bwMode="auto">
          <a:xfrm>
            <a:off x="1922858" y="4211628"/>
            <a:ext cx="1172766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5FC5A069-1F55-194E-BA82-3256FA88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44" y="1893095"/>
            <a:ext cx="172641" cy="135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094877A-F035-534F-8F53-FAF9E1EDB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833" y="1599010"/>
            <a:ext cx="58862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5012A"/>
              </a:buClr>
              <a:buFont typeface="Wingdings" pitchFamily="2" charset="2"/>
              <a:buChar char="§"/>
              <a:defRPr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D4D4D"/>
              </a:buClr>
              <a:buFont typeface="Arial" panose="020B0604020202020204" pitchFamily="34" charset="0"/>
              <a:buChar char="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F5F5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33"/>
              </a:buClr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350">
                <a:solidFill>
                  <a:schemeClr val="tx1"/>
                </a:solidFill>
                <a:latin typeface="Times New Roman" panose="02020603050405020304" pitchFamily="18" charset="0"/>
              </a:rPr>
              <a:t>100%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D7CA77-46CE-1E4B-B6A0-95F2759A4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3252787"/>
            <a:ext cx="4154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5012A"/>
              </a:buClr>
              <a:buFont typeface="Wingdings" pitchFamily="2" charset="2"/>
              <a:buChar char="§"/>
              <a:defRPr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D4D4D"/>
              </a:buClr>
              <a:buFont typeface="Arial" panose="020B0604020202020204" pitchFamily="34" charset="0"/>
              <a:buChar char="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F5F5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33"/>
              </a:buClr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350">
                <a:solidFill>
                  <a:schemeClr val="tx1"/>
                </a:solidFill>
                <a:latin typeface="Times New Roman" panose="02020603050405020304" pitchFamily="18" charset="0"/>
              </a:rPr>
              <a:t>0%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D381B4-7200-0F49-8DC0-F59B193D4A5A}"/>
              </a:ext>
            </a:extLst>
          </p:cNvPr>
          <p:cNvCxnSpPr/>
          <p:nvPr/>
        </p:nvCxnSpPr>
        <p:spPr>
          <a:xfrm>
            <a:off x="1926431" y="3269457"/>
            <a:ext cx="2228850" cy="155138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B1FFD0-994E-E449-87F1-9C84EBAA1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417" y="4183858"/>
            <a:ext cx="6250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12A"/>
              </a:buClr>
              <a:buFont typeface="Wingdings" pitchFamily="2" charset="2"/>
              <a:buChar char="§"/>
              <a:defRPr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D4D4D"/>
              </a:buClr>
              <a:buFont typeface="Arial" panose="020B0604020202020204" pitchFamily="34" charset="0"/>
              <a:buChar char="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F5F5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33"/>
              </a:buClr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700">
                <a:solidFill>
                  <a:srgbClr val="C00000"/>
                </a:solidFill>
                <a:latin typeface="Times New Roman" panose="02020603050405020304" pitchFamily="18" charset="0"/>
              </a:rPr>
              <a:t>PK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D03B1A-EA4E-3D4B-BFDF-23C2C692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310" y="4636295"/>
            <a:ext cx="66555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12A"/>
              </a:buClr>
              <a:buFont typeface="Wingdings" pitchFamily="2" charset="2"/>
              <a:buChar char="§"/>
              <a:defRPr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D4D4D"/>
              </a:buClr>
              <a:buFont typeface="Arial" panose="020B0604020202020204" pitchFamily="34" charset="0"/>
              <a:buChar char="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F5F5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33"/>
              </a:buClr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700">
                <a:solidFill>
                  <a:srgbClr val="C00000"/>
                </a:solidFill>
                <a:latin typeface="Times New Roman" panose="02020603050405020304" pitchFamily="18" charset="0"/>
              </a:rPr>
              <a:t>PD</a:t>
            </a:r>
          </a:p>
        </p:txBody>
      </p:sp>
      <p:pic>
        <p:nvPicPr>
          <p:cNvPr id="158743" name="Picture 2">
            <a:extLst>
              <a:ext uri="{FF2B5EF4-FFF2-40B4-BE49-F238E27FC236}">
                <a16:creationId xmlns:a16="http://schemas.microsoft.com/office/drawing/2014/main" id="{96DED35C-5F1F-CA4F-BAE5-D6DD3840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749" y="1483519"/>
            <a:ext cx="983456" cy="145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44" name="46 CuadroTexto">
            <a:extLst>
              <a:ext uri="{FF2B5EF4-FFF2-40B4-BE49-F238E27FC236}">
                <a16:creationId xmlns:a16="http://schemas.microsoft.com/office/drawing/2014/main" id="{AF01825A-A1A2-ED4E-AE9A-6EFD15C94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315" y="6270979"/>
            <a:ext cx="23514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12A"/>
              </a:buClr>
              <a:buFont typeface="Wingdings" pitchFamily="2" charset="2"/>
              <a:buChar char="§"/>
              <a:defRPr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D4D4D"/>
              </a:buClr>
              <a:buFont typeface="Arial" panose="020B0604020202020204" pitchFamily="34" charset="0"/>
              <a:buChar char="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F5F5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3333"/>
              </a:buClr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n-US" sz="16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Courtesy</a:t>
            </a:r>
            <a:r>
              <a:rPr lang="es-ES" altLang="en-US" sz="16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. V </a:t>
            </a:r>
            <a:r>
              <a:rPr lang="es-ES" altLang="en-US" sz="16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Dartois</a:t>
            </a:r>
            <a:endParaRPr lang="en-US" altLang="en-US" sz="16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02A88F7D-E690-6341-9301-E8331C22D9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t="1888" r="15564" b="2010"/>
          <a:stretch>
            <a:fillRect/>
          </a:stretch>
        </p:blipFill>
        <p:spPr bwMode="auto">
          <a:xfrm>
            <a:off x="-142707" y="1876009"/>
            <a:ext cx="1737791" cy="128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410B4033-516B-1D46-8111-E4EA49BCE6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2" t="38441" r="-378" b="18790"/>
          <a:stretch>
            <a:fillRect/>
          </a:stretch>
        </p:blipFill>
        <p:spPr bwMode="auto">
          <a:xfrm>
            <a:off x="119208" y="3484625"/>
            <a:ext cx="1261173" cy="99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tbmclinical">
            <a:extLst>
              <a:ext uri="{FF2B5EF4-FFF2-40B4-BE49-F238E27FC236}">
                <a16:creationId xmlns:a16="http://schemas.microsoft.com/office/drawing/2014/main" id="{E58ACE87-580F-FD44-B636-81EC2067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9" y="5545350"/>
            <a:ext cx="1331498" cy="9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2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2" grpId="0"/>
      <p:bldP spid="41" grpId="0"/>
      <p:bldP spid="42" grpId="0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1662-403E-894F-B6CF-2715C5F9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28202"/>
            <a:ext cx="8668513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Treatment of  persons exposed to MDR TB: data limited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AFF0F4-7E37-E544-94E7-F2B90FA29B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5092" y="1446036"/>
          <a:ext cx="6912865" cy="449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9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Author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Country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Population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Regimen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HIV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Rx vs No</a:t>
                      </a:r>
                      <a:r>
                        <a:rPr lang="en-US" sz="140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400" dirty="0">
                          <a:latin typeface="Gill Sans MT" panose="020B0502020104020203" pitchFamily="34" charset="0"/>
                        </a:rPr>
                        <a:t>Rx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34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Gill Sans MT" panose="020B0502020104020203" pitchFamily="34" charset="0"/>
                        </a:rPr>
                        <a:t>Bamrah</a:t>
                      </a:r>
                      <a:endParaRPr lang="en-US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Micronesia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108 Adults and Children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FQ alone</a:t>
                      </a:r>
                    </a:p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FQ +EMB</a:t>
                      </a:r>
                    </a:p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FQ+ETH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None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0/93 vs 3/15</a:t>
                      </a:r>
                    </a:p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0% vs 20%</a:t>
                      </a:r>
                    </a:p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RR 0.02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Denholm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Australia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49 Contacts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FQ alone</a:t>
                      </a:r>
                    </a:p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FQ+EMB</a:t>
                      </a:r>
                    </a:p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PZA+EMB</a:t>
                      </a:r>
                    </a:p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INH or RIF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0/11</a:t>
                      </a:r>
                      <a:r>
                        <a:rPr lang="en-US" sz="1400" baseline="0" dirty="0">
                          <a:latin typeface="Gill Sans MT" panose="020B0502020104020203" pitchFamily="34" charset="0"/>
                        </a:rPr>
                        <a:t> vs 2/38</a:t>
                      </a:r>
                    </a:p>
                    <a:p>
                      <a:r>
                        <a:rPr lang="en-US" sz="1400" baseline="0" dirty="0">
                          <a:latin typeface="Gill Sans MT" panose="020B0502020104020203" pitchFamily="34" charset="0"/>
                        </a:rPr>
                        <a:t>0% vs 5%</a:t>
                      </a:r>
                    </a:p>
                    <a:p>
                      <a:r>
                        <a:rPr lang="en-US" sz="1400" baseline="0" dirty="0">
                          <a:latin typeface="Gill Sans MT" panose="020B0502020104020203" pitchFamily="34" charset="0"/>
                        </a:rPr>
                        <a:t>RR 0.83</a:t>
                      </a:r>
                      <a:endParaRPr lang="en-US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234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Gill Sans MT" panose="020B0502020104020203" pitchFamily="34" charset="0"/>
                        </a:rPr>
                        <a:t>Schaaf</a:t>
                      </a:r>
                      <a:endParaRPr lang="en-US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South Africa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78 Children &lt;5yrs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INH/PZA/EMB</a:t>
                      </a:r>
                      <a:r>
                        <a:rPr lang="en-US" sz="1400" baseline="0" dirty="0">
                          <a:latin typeface="Gill Sans MT" panose="020B0502020104020203" pitchFamily="34" charset="0"/>
                        </a:rPr>
                        <a:t> or ETH</a:t>
                      </a:r>
                      <a:endParaRPr lang="en-US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None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2/14 vs 13/64</a:t>
                      </a:r>
                    </a:p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5%</a:t>
                      </a:r>
                      <a:r>
                        <a:rPr lang="en-US" sz="1400" baseline="0" dirty="0">
                          <a:latin typeface="Gill Sans MT" panose="020B0502020104020203" pitchFamily="34" charset="0"/>
                        </a:rPr>
                        <a:t> vs 20%</a:t>
                      </a:r>
                      <a:endParaRPr lang="en-US" sz="1400" dirty="0">
                        <a:latin typeface="Gill Sans MT" panose="020B0502020104020203" pitchFamily="34" charset="0"/>
                      </a:endParaRPr>
                    </a:p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RR 0.20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12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Trieu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USA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199 Adults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FQ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70%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0/30 vs 0/166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82629709"/>
                  </a:ext>
                </a:extLst>
              </a:tr>
              <a:tr h="34012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Adler-</a:t>
                      </a:r>
                      <a:r>
                        <a:rPr lang="en-US" sz="1400" dirty="0" err="1">
                          <a:latin typeface="Gill Sans MT" panose="020B0502020104020203" pitchFamily="34" charset="0"/>
                        </a:rPr>
                        <a:t>Shohet</a:t>
                      </a:r>
                      <a:endParaRPr lang="en-US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USA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31 Children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FQ+PZA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Unknown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0/26 vs 0/5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293865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Williams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12 Children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Various 2 drugs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0/8 vs 0/4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Garcia-Prats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South Africa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31 Children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FQ+EMB+INH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None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MT" panose="020B0502020104020203" pitchFamily="34" charset="0"/>
                        </a:rPr>
                        <a:t>0/21 vs 0/10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67DB40-DC71-FE42-ABB3-D02E804F9BD5}"/>
              </a:ext>
            </a:extLst>
          </p:cNvPr>
          <p:cNvSpPr txBox="1"/>
          <p:nvPr/>
        </p:nvSpPr>
        <p:spPr>
          <a:xfrm>
            <a:off x="237744" y="4342634"/>
            <a:ext cx="1675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Marks CID 2017; </a:t>
            </a:r>
          </a:p>
          <a:p>
            <a:r>
              <a:rPr lang="en-US" dirty="0">
                <a:solidFill>
                  <a:prstClr val="black"/>
                </a:solidFill>
                <a:latin typeface="Gill Sans MT" panose="020B0502020104020203" pitchFamily="34" charset="0"/>
              </a:rPr>
              <a:t>WHO, Latent TB Infection Guidelines, 2018</a:t>
            </a:r>
            <a:r>
              <a:rPr lang="en-US" dirty="0"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6841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E828-CB60-DD4E-A7DE-971EBAEF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0209-CB7F-D34D-BB2D-E34573AA42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08D04-B639-7F42-AB20-19924876F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1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B6AEEF-DEFB-D24A-A02C-E2B92D877932}"/>
              </a:ext>
            </a:extLst>
          </p:cNvPr>
          <p:cNvSpPr txBox="1"/>
          <p:nvPr/>
        </p:nvSpPr>
        <p:spPr>
          <a:xfrm>
            <a:off x="2074127" y="4516244"/>
            <a:ext cx="5452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27 international sites; joint IMPAACT/ACTG</a:t>
            </a:r>
          </a:p>
        </p:txBody>
      </p:sp>
    </p:spTree>
    <p:extLst>
      <p:ext uri="{BB962C8B-B14F-4D97-AF65-F5344CB8AC3E}">
        <p14:creationId xmlns:p14="http://schemas.microsoft.com/office/powerpoint/2010/main" val="799775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180F-D6F7-BE4B-ABEA-3CEFC298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PHOENIx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7DEAA-AAFB-9C4E-B182-20DF0210B00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85012A"/>
                </a:solidFill>
              </a:rPr>
              <a:t>Design</a:t>
            </a:r>
            <a:r>
              <a:rPr lang="en-US" dirty="0"/>
              <a:t>: Multi-center, cluster-randomized, superiority trial comparing 26 weeks of daily </a:t>
            </a:r>
            <a:r>
              <a:rPr lang="en-US" dirty="0" err="1"/>
              <a:t>delaminid</a:t>
            </a:r>
            <a:r>
              <a:rPr lang="en-US" dirty="0"/>
              <a:t> vs INH </a:t>
            </a:r>
          </a:p>
          <a:p>
            <a:pPr lvl="1"/>
            <a:r>
              <a:rPr lang="en-US" dirty="0"/>
              <a:t>Cluster =	eligible high risk contacts from same HH</a:t>
            </a:r>
          </a:p>
          <a:p>
            <a:r>
              <a:rPr lang="en-US" dirty="0">
                <a:solidFill>
                  <a:srgbClr val="85012A"/>
                </a:solidFill>
              </a:rPr>
              <a:t>Sites</a:t>
            </a:r>
            <a:r>
              <a:rPr lang="en-US" dirty="0"/>
              <a:t>: 27 ACTG and/or IMPAACT sites in high MDR TB burden countries</a:t>
            </a:r>
          </a:p>
          <a:p>
            <a:r>
              <a:rPr lang="en-US" dirty="0">
                <a:solidFill>
                  <a:srgbClr val="85012A"/>
                </a:solidFill>
              </a:rPr>
              <a:t>Population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Index case: adult PTB with confirmed INH/rifampin resistance</a:t>
            </a:r>
          </a:p>
          <a:p>
            <a:pPr lvl="1"/>
            <a:r>
              <a:rPr lang="en-US" dirty="0"/>
              <a:t>High-risk household contact: </a:t>
            </a:r>
          </a:p>
          <a:p>
            <a:pPr lvl="2"/>
            <a:r>
              <a:rPr lang="en-US" dirty="0"/>
              <a:t>HIV-infected, </a:t>
            </a:r>
          </a:p>
          <a:p>
            <a:pPr lvl="2"/>
            <a:r>
              <a:rPr lang="en-US" dirty="0"/>
              <a:t>Child &lt;5 years of age</a:t>
            </a:r>
          </a:p>
          <a:p>
            <a:pPr lvl="2"/>
            <a:r>
              <a:rPr lang="en-US" dirty="0"/>
              <a:t>LTBI+ (</a:t>
            </a:r>
            <a:r>
              <a:rPr lang="en-US" dirty="0" err="1"/>
              <a:t>Quantferon</a:t>
            </a:r>
            <a:r>
              <a:rPr lang="en-US" dirty="0"/>
              <a:t> Plus or TST)</a:t>
            </a:r>
          </a:p>
          <a:p>
            <a:r>
              <a:rPr lang="en-US" dirty="0">
                <a:solidFill>
                  <a:srgbClr val="85012A"/>
                </a:solidFill>
              </a:rPr>
              <a:t>Sample Size</a:t>
            </a:r>
            <a:r>
              <a:rPr lang="en-US" dirty="0"/>
              <a:t>: 2158 Index cases and 3452 high risk HHCs</a:t>
            </a:r>
          </a:p>
          <a:p>
            <a:r>
              <a:rPr lang="en-US" dirty="0">
                <a:solidFill>
                  <a:srgbClr val="85012A"/>
                </a:solidFill>
              </a:rPr>
              <a:t>Follow-up</a:t>
            </a:r>
            <a:r>
              <a:rPr lang="en-US" dirty="0"/>
              <a:t>: 96 weeks</a:t>
            </a:r>
          </a:p>
        </p:txBody>
      </p:sp>
    </p:spTree>
    <p:extLst>
      <p:ext uri="{BB962C8B-B14F-4D97-AF65-F5344CB8AC3E}">
        <p14:creationId xmlns:p14="http://schemas.microsoft.com/office/powerpoint/2010/main" val="3723195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C7B2-9968-6D42-85D5-588B09AC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PHOENIx</a:t>
            </a:r>
            <a:r>
              <a:rPr lang="en-US" dirty="0"/>
              <a:t>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15225-D420-7542-A66A-F09654710B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sz="2000" b="1" dirty="0"/>
              <a:t>Primary: </a:t>
            </a:r>
            <a:r>
              <a:rPr lang="en-ZA" sz="2000" dirty="0"/>
              <a:t>Among HIV-infected and child, adolescent, and adult household (HH) contacts of MDR TB patients at high risk of developing TB, to compare:</a:t>
            </a:r>
          </a:p>
          <a:p>
            <a:r>
              <a:rPr lang="en-ZA" sz="2000" dirty="0"/>
              <a:t>Efficacy of DLM vs. INH for preventing confirmed or probable active TB</a:t>
            </a:r>
          </a:p>
          <a:p>
            <a:r>
              <a:rPr lang="en-ZA" sz="2000" dirty="0"/>
              <a:t>Safety of DLM vs. INH for the treatment of presumed LTBI with MDR TB</a:t>
            </a:r>
          </a:p>
          <a:p>
            <a:pPr marL="0" indent="0">
              <a:buNone/>
            </a:pPr>
            <a:endParaRPr lang="en-ZA" sz="1200" dirty="0"/>
          </a:p>
          <a:p>
            <a:pPr marL="0" indent="0">
              <a:buNone/>
            </a:pPr>
            <a:r>
              <a:rPr lang="en-ZA" sz="2000" b="1" dirty="0"/>
              <a:t>Secondary: </a:t>
            </a:r>
            <a:r>
              <a:rPr lang="en-ZA" sz="2000" dirty="0"/>
              <a:t>To compare DLM vs INH with respect to:</a:t>
            </a:r>
          </a:p>
          <a:p>
            <a:r>
              <a:rPr lang="en-ZA" sz="2000" dirty="0"/>
              <a:t>Efficacy and safety by High-risk group (HIV+, children, LTBI+)</a:t>
            </a:r>
          </a:p>
          <a:p>
            <a:r>
              <a:rPr lang="en-ZA" sz="2000" dirty="0"/>
              <a:t>Efficacy in preventing </a:t>
            </a:r>
          </a:p>
          <a:p>
            <a:pPr marL="731520" lvl="1" indent="-457200"/>
            <a:r>
              <a:rPr lang="en-ZA" sz="2000" dirty="0"/>
              <a:t>Confirmed MDR TB</a:t>
            </a:r>
          </a:p>
          <a:p>
            <a:pPr marL="731520" lvl="1" indent="-457200"/>
            <a:r>
              <a:rPr lang="en-ZA" sz="2000" dirty="0"/>
              <a:t>All-cause mortality</a:t>
            </a:r>
          </a:p>
          <a:p>
            <a:pPr marL="731520" lvl="1" indent="-457200"/>
            <a:r>
              <a:rPr lang="en-ZA" sz="2000" dirty="0"/>
              <a:t>Confirmed or probable TB and all-cause mortality</a:t>
            </a:r>
          </a:p>
          <a:p>
            <a:pPr marL="457200" indent="-457200"/>
            <a:r>
              <a:rPr lang="en-ZA" sz="2000" dirty="0"/>
              <a:t>PK of DLM in children and adults</a:t>
            </a:r>
          </a:p>
          <a:p>
            <a:pPr marL="457200" indent="-457200"/>
            <a:r>
              <a:rPr lang="en-ZA" sz="2000" dirty="0"/>
              <a:t>Adherence </a:t>
            </a:r>
          </a:p>
          <a:p>
            <a:pPr marL="457200" indent="-457200"/>
            <a:r>
              <a:rPr lang="en-ZA" sz="2000" dirty="0"/>
              <a:t>Cost-effectiveness</a:t>
            </a:r>
          </a:p>
          <a:p>
            <a:pPr marL="457200" indent="-457200"/>
            <a:r>
              <a:rPr lang="en-ZA" sz="2000" dirty="0"/>
              <a:t>Biomarkers of progression to TB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45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52E7-9A63-0C44-A295-23F1CD9B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PHOENIx</a:t>
            </a:r>
            <a:r>
              <a:rPr lang="en-US" dirty="0"/>
              <a:t> is rising!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1757-50FF-544D-8859-358A2BD93C6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Version 2 released to sites September 25, 2018</a:t>
            </a:r>
          </a:p>
          <a:p>
            <a:r>
              <a:rPr lang="en-US" dirty="0"/>
              <a:t>First site activated in Brazil June 7, 2019</a:t>
            </a:r>
          </a:p>
          <a:p>
            <a:r>
              <a:rPr lang="en-US" dirty="0"/>
              <a:t>Refresher trainings planned IMPAACT June 12 and ACTG June 18, 2019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8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9C66F6-AD01-464A-A567-F71BA70F91BB}"/>
              </a:ext>
            </a:extLst>
          </p:cNvPr>
          <p:cNvSpPr txBox="1"/>
          <p:nvPr/>
        </p:nvSpPr>
        <p:spPr>
          <a:xfrm>
            <a:off x="1933703" y="1052317"/>
            <a:ext cx="80985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Updated Overall Goals for TB</a:t>
            </a:r>
          </a:p>
          <a:p>
            <a:endParaRPr lang="en-US" sz="2100" b="1" dirty="0">
              <a:latin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3DD62D-10BA-2644-B34C-287B30CF2F32}"/>
              </a:ext>
            </a:extLst>
          </p:cNvPr>
          <p:cNvSpPr/>
          <p:nvPr/>
        </p:nvSpPr>
        <p:spPr>
          <a:xfrm>
            <a:off x="733192" y="2071036"/>
            <a:ext cx="7010001" cy="2434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Evaluate novel approaches for TB prevention, diagnosis and treatment in HIV-infected and uninfected infants, children, adolescents, and pregnant and lactating women that will lead to optimal dosing and regimens, licensing and improved care.</a:t>
            </a:r>
            <a:endParaRPr lang="en-ZA" sz="2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55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43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PHOENIx</a:t>
            </a:r>
            <a:r>
              <a:rPr lang="en-US" dirty="0"/>
              <a:t> Feasibility Study</a:t>
            </a:r>
            <a:br>
              <a:rPr lang="en-US" dirty="0"/>
            </a:br>
            <a:r>
              <a:rPr lang="en-US" dirty="0"/>
              <a:t>TB infection by TST and IGRA by age groups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76010" y="1527175"/>
            <a:ext cx="555546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5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1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PHOENIx</a:t>
            </a:r>
            <a:r>
              <a:rPr lang="en-US" dirty="0"/>
              <a:t> Feasibility Study</a:t>
            </a:r>
            <a:br>
              <a:rPr lang="en-US" dirty="0"/>
            </a:br>
            <a:r>
              <a:rPr lang="en-US" dirty="0"/>
              <a:t>Proportion of HHCs that are high risk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94862" y="1527175"/>
            <a:ext cx="631776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17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44" y="35661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PHOENIx</a:t>
            </a:r>
            <a:r>
              <a:rPr lang="en-US" dirty="0"/>
              <a:t> Feasibility Study</a:t>
            </a:r>
            <a:br>
              <a:rPr lang="en-US" dirty="0"/>
            </a:br>
            <a:r>
              <a:rPr lang="en-US" dirty="0"/>
              <a:t>Willingness to take MDR TB preventive therapy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568614"/>
            <a:ext cx="8504238" cy="44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42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D91FFF24-2C4F-564B-9F96-7E9CB3AA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 and vaccine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29706-F109-7C4C-815D-82CE0B3523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69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IMPAACT P1026s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5631" y="1555750"/>
            <a:ext cx="78962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7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IMPAACT P1078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873" y="1517788"/>
            <a:ext cx="8932127" cy="5452946"/>
          </a:xfrm>
        </p:spPr>
        <p:txBody>
          <a:bodyPr>
            <a:normAutofit fontScale="47500" lnSpcReduction="20000"/>
          </a:bodyPr>
          <a:lstStyle/>
          <a:p>
            <a:r>
              <a:rPr lang="en-US" sz="3300" dirty="0"/>
              <a:t>Primary paper. “Isoniazid Preventive Therapy in HIV-Infected Pregnant and Postpartum Women” </a:t>
            </a:r>
            <a:r>
              <a:rPr lang="en-US" sz="3300" i="1" dirty="0">
                <a:solidFill>
                  <a:srgbClr val="C00000"/>
                </a:solidFill>
              </a:rPr>
              <a:t>Accepted NEJM 2019</a:t>
            </a:r>
          </a:p>
          <a:p>
            <a:r>
              <a:rPr lang="en-US" sz="3300" dirty="0"/>
              <a:t>Impact of maternal isoniazid preventive therapy (IPT) timing on acquisition of infant TB infection (TBI) in the IMPAACT P1078/TB APPRISE trial </a:t>
            </a:r>
          </a:p>
          <a:p>
            <a:pPr lvl="1"/>
            <a:r>
              <a:rPr lang="en-US" sz="3300" dirty="0">
                <a:solidFill>
                  <a:srgbClr val="C00000"/>
                </a:solidFill>
              </a:rPr>
              <a:t>Union 2018 Oral presentation, manuscript draft in preparation</a:t>
            </a:r>
          </a:p>
          <a:p>
            <a:r>
              <a:rPr lang="en-ZA" sz="3300" dirty="0"/>
              <a:t>Pharmacokinetics of isoniazid preventive therapy among HIV-infected pregnant women in high tuberculosis incidence settings</a:t>
            </a:r>
          </a:p>
          <a:p>
            <a:pPr lvl="1"/>
            <a:r>
              <a:rPr lang="en-ZA" sz="3300" dirty="0" err="1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Kamunkwala</a:t>
            </a:r>
            <a:r>
              <a:rPr lang="en-ZA" sz="3300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ZA" sz="3300" dirty="0" err="1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Gausi</a:t>
            </a:r>
            <a:r>
              <a:rPr lang="en-ZA" sz="3300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et al CROI March 2019 and PAGE conference July 2019 poster, Manuscript draft prepared</a:t>
            </a:r>
          </a:p>
          <a:p>
            <a:r>
              <a:rPr lang="en-ZA" sz="3300" dirty="0"/>
              <a:t>Impact of isoniazid and pregnancy on </a:t>
            </a:r>
            <a:r>
              <a:rPr lang="en-ZA" sz="3300" dirty="0" err="1"/>
              <a:t>efavirenz</a:t>
            </a:r>
            <a:r>
              <a:rPr lang="en-ZA" sz="3300" dirty="0"/>
              <a:t> pharmacokinetics in women living with HIV</a:t>
            </a:r>
          </a:p>
          <a:p>
            <a:pPr lvl="1"/>
            <a:r>
              <a:rPr lang="en-ZA" sz="3300" dirty="0" err="1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Kamunkwala</a:t>
            </a:r>
            <a:r>
              <a:rPr lang="en-ZA" sz="3300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ZA" sz="3300" dirty="0" err="1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Gausi</a:t>
            </a:r>
            <a:r>
              <a:rPr lang="en-ZA" sz="3300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et al IAS 2019 poster, Manuscript draft prepared</a:t>
            </a:r>
          </a:p>
          <a:p>
            <a:r>
              <a:rPr lang="en-US" sz="3300" dirty="0"/>
              <a:t>Effects of Pregnancy and Isoniazid Preventive Therapy on </a:t>
            </a:r>
            <a:r>
              <a:rPr lang="en-US" sz="3300" i="1" dirty="0"/>
              <a:t>M. tuberculosis</a:t>
            </a:r>
            <a:r>
              <a:rPr lang="en-US" sz="3300" dirty="0"/>
              <a:t> Interferon Gamma Response Assays in Women with HIV</a:t>
            </a:r>
          </a:p>
          <a:p>
            <a:pPr lvl="1"/>
            <a:r>
              <a:rPr lang="en-US" sz="3300" dirty="0">
                <a:solidFill>
                  <a:srgbClr val="C00000"/>
                </a:solidFill>
              </a:rPr>
              <a:t>Adriana Weinberg et al, ID week abstract. Manuscript draft prepared</a:t>
            </a:r>
          </a:p>
          <a:p>
            <a:pPr lvl="1"/>
            <a:endParaRPr lang="en-US" sz="33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300" dirty="0"/>
              <a:t>Analyses of </a:t>
            </a:r>
          </a:p>
          <a:p>
            <a:r>
              <a:rPr lang="en-US" sz="3300" dirty="0"/>
              <a:t>Adverse pregnancy outcomes (Gerhard Theron); </a:t>
            </a:r>
          </a:p>
          <a:p>
            <a:r>
              <a:rPr lang="en-US" sz="3300" dirty="0"/>
              <a:t>Hepatotoxicity (A Gupta); </a:t>
            </a:r>
          </a:p>
          <a:p>
            <a:r>
              <a:rPr lang="en-US" sz="3300" dirty="0"/>
              <a:t>risks and benefits DOOR/RADAR (Grace </a:t>
            </a:r>
            <a:r>
              <a:rPr lang="en-US" sz="3300" dirty="0" err="1"/>
              <a:t>Montipiedra</a:t>
            </a:r>
            <a:r>
              <a:rPr lang="en-US" sz="3300" dirty="0"/>
              <a:t>); </a:t>
            </a:r>
          </a:p>
          <a:p>
            <a:r>
              <a:rPr lang="en-US" sz="3300" dirty="0"/>
              <a:t>NWCS 626/RO1 awarded on maternal-infant immunology (Savita </a:t>
            </a:r>
            <a:r>
              <a:rPr lang="en-US" sz="3300" dirty="0" err="1"/>
              <a:t>Pahwa</a:t>
            </a:r>
            <a:r>
              <a:rPr lang="en-US" sz="3300" dirty="0"/>
              <a:t>); </a:t>
            </a:r>
          </a:p>
          <a:p>
            <a:r>
              <a:rPr lang="en-US" sz="3300" dirty="0"/>
              <a:t>Maternal immunology and IPT responses grant submission (Adriana Weinberg)</a:t>
            </a:r>
          </a:p>
          <a:p>
            <a:endParaRPr lang="en-US" sz="2800" b="1" dirty="0">
              <a:ea typeface="Tahoma" pitchFamily="34" charset="0"/>
              <a:cs typeface="Tahoma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10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800" dirty="0"/>
              <a:t>Efavirenz Cmin and AUC by NAT2 genotype and pregnancy</a:t>
            </a:r>
            <a:endParaRPr lang="en-US" sz="1800" i="1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ZA" sz="1800" dirty="0"/>
              <a:t>Isoniazid </a:t>
            </a:r>
            <a:r>
              <a:rPr lang="en-ZA" sz="1800" dirty="0" err="1"/>
              <a:t>C</a:t>
            </a:r>
            <a:r>
              <a:rPr lang="en-ZA" sz="1800" baseline="-25000" dirty="0" err="1"/>
              <a:t>max</a:t>
            </a:r>
            <a:r>
              <a:rPr lang="en-ZA" sz="1800" dirty="0"/>
              <a:t> and AUC by NAT2 genotype and pregnancy 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5" y="739957"/>
            <a:ext cx="8534400" cy="630391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IMPAACT P1078</a:t>
            </a:r>
            <a:br>
              <a:rPr lang="en-US" sz="3100" dirty="0"/>
            </a:br>
            <a:r>
              <a:rPr lang="en-US" sz="3100" dirty="0"/>
              <a:t>PK data</a:t>
            </a:r>
            <a:br>
              <a:rPr lang="en-US" dirty="0"/>
            </a:br>
            <a:endParaRPr lang="en-US" sz="2000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8939" y="2471383"/>
            <a:ext cx="4565813" cy="381840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741347" y="2471383"/>
            <a:ext cx="4091758" cy="38184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9200" y="6384992"/>
            <a:ext cx="427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Gausi</a:t>
            </a:r>
            <a:r>
              <a:rPr lang="en-US" dirty="0"/>
              <a:t> et al CROI 2019 and IAS 2019</a:t>
            </a:r>
          </a:p>
        </p:txBody>
      </p:sp>
    </p:spTree>
    <p:extLst>
      <p:ext uri="{BB962C8B-B14F-4D97-AF65-F5344CB8AC3E}">
        <p14:creationId xmlns:p14="http://schemas.microsoft.com/office/powerpoint/2010/main" val="2979411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IMPAACT P1078 </a:t>
            </a:r>
            <a:br>
              <a:rPr lang="en-US" sz="2800" dirty="0"/>
            </a:br>
            <a:r>
              <a:rPr lang="en-US" sz="2800" dirty="0"/>
              <a:t>IGRA by pregnancy stage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262923"/>
            <a:ext cx="8504238" cy="3100503"/>
          </a:xfrm>
        </p:spPr>
      </p:pic>
      <p:sp>
        <p:nvSpPr>
          <p:cNvPr id="10" name="TextBox 9"/>
          <p:cNvSpPr txBox="1"/>
          <p:nvPr/>
        </p:nvSpPr>
        <p:spPr>
          <a:xfrm>
            <a:off x="4602364" y="6355080"/>
            <a:ext cx="423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Weinberg A et al, Manuscript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1279679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chemeClr val="tx1"/>
                </a:solidFill>
                <a:latin typeface="Cambria" panose="02040503050406030204" pitchFamily="18" charset="0"/>
              </a:rPr>
              <a:t>IMPAACT P1078: Prevalence of Infant TB infection at Week 44 by Study Arm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88303" y="5632704"/>
            <a:ext cx="61673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Timing of Maternal IPT did not affect infant TBI acquisition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592" y="638608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Gupta et al Union 2018</a:t>
            </a:r>
          </a:p>
        </p:txBody>
      </p:sp>
    </p:spTree>
    <p:extLst>
      <p:ext uri="{BB962C8B-B14F-4D97-AF65-F5344CB8AC3E}">
        <p14:creationId xmlns:p14="http://schemas.microsoft.com/office/powerpoint/2010/main" val="4249237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01752" y="1428521"/>
            <a:ext cx="4040188" cy="73297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TST Quantitative Results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by Maternal IPT arm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713669" y="1428521"/>
            <a:ext cx="4315968" cy="7315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QFT-GIT Quantitative Results by Maternal IPT arm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91330" y="2608560"/>
            <a:ext cx="4160646" cy="311445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P1078 Infant TB infection by maternal IPT arm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3" y="2601011"/>
            <a:ext cx="4290077" cy="31220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87889" y="5788152"/>
            <a:ext cx="680545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Infant TBI differed across sites and by type of TBI test used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Small proportion have QFT-GIT at 4.0 IU or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Agreement between infant TST and IGRA was poor: Kappa=0.1</a:t>
            </a:r>
          </a:p>
        </p:txBody>
      </p:sp>
    </p:spTree>
    <p:extLst>
      <p:ext uri="{BB962C8B-B14F-4D97-AF65-F5344CB8AC3E}">
        <p14:creationId xmlns:p14="http://schemas.microsoft.com/office/powerpoint/2010/main" val="384469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45CAA-9681-7E41-BD38-2AA43C12FF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0263"/>
            <a:ext cx="8438606" cy="5251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640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912114"/>
            <a:ext cx="8534400" cy="758952"/>
          </a:xfrm>
        </p:spPr>
        <p:txBody>
          <a:bodyPr>
            <a:normAutofit fontScale="90000"/>
          </a:bodyPr>
          <a:lstStyle/>
          <a:p>
            <a:br>
              <a:rPr lang="en-US" sz="3100" dirty="0">
                <a:solidFill>
                  <a:schemeClr val="tx1"/>
                </a:solidFill>
              </a:rPr>
            </a:br>
            <a:br>
              <a:rPr lang="en-US" sz="3100" dirty="0">
                <a:solidFill>
                  <a:schemeClr val="tx1"/>
                </a:solidFill>
              </a:rPr>
            </a:b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IMPAACT 2001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 Phase I/II Trial of the Pharmacokinetics, Tolerability, and Safety of Once-Weekly Rifapentine and Isoniazid in HIV-1-infected and HIV-1-uninfected Pregnant and Postpartum Women with Latent Tuberculosis Infection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Jyoti S. </a:t>
            </a:r>
            <a:r>
              <a:rPr lang="en-US" sz="2000" dirty="0" err="1">
                <a:solidFill>
                  <a:schemeClr val="tx1"/>
                </a:solidFill>
              </a:rPr>
              <a:t>Mathad</a:t>
            </a:r>
            <a:r>
              <a:rPr lang="en-US" sz="2000" dirty="0">
                <a:solidFill>
                  <a:schemeClr val="tx1"/>
                </a:solidFill>
              </a:rPr>
              <a:t> (Protocol Chair)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74320" y="2016252"/>
            <a:ext cx="8723376" cy="4192524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Rationale: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Pregnant/postpartum women have a high risk of developing active TB.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Recently, results from P1078 raise concerns about safety of 6H in pregnancy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regimen of 3 months of weekly INH + RPT (3HP) has improved completion rates and decreased hepatotoxicity in all populations, including HIV-infected and children</a:t>
            </a:r>
          </a:p>
          <a:p>
            <a:r>
              <a:rPr lang="en-US" sz="2200" b="1" dirty="0"/>
              <a:t>Objective: </a:t>
            </a:r>
            <a:r>
              <a:rPr lang="en-US" sz="2200" dirty="0"/>
              <a:t>To provide data needed to extend use of 3HP to pregnant women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Determine the impact of pregnancy on RPT PK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 estimate the incidence of serious adverse events (SAEs) in maternal-infant pairs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6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P2001 Updates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519522"/>
              </p:ext>
            </p:extLst>
          </p:nvPr>
        </p:nvGraphicFramePr>
        <p:xfrm>
          <a:off x="649223" y="3368463"/>
          <a:ext cx="749751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663"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63">
                <a:tc>
                  <a:txBody>
                    <a:bodyPr/>
                    <a:lstStyle/>
                    <a:p>
                      <a:r>
                        <a:rPr lang="en-US" dirty="0"/>
                        <a:t>Study 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15,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63">
                <a:tc>
                  <a:txBody>
                    <a:bodyPr/>
                    <a:lstStyle/>
                    <a:p>
                      <a:r>
                        <a:rPr lang="en-US" dirty="0"/>
                        <a:t>Study Data 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7,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410">
                <a:tc>
                  <a:txBody>
                    <a:bodyPr/>
                    <a:lstStyle/>
                    <a:p>
                      <a:r>
                        <a:rPr lang="en-US" dirty="0"/>
                        <a:t>Raw analysis of PK samples </a:t>
                      </a:r>
                    </a:p>
                    <a:p>
                      <a:r>
                        <a:rPr lang="en-US" dirty="0"/>
                        <a:t>(maternal/cord)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Start: June/July 2019</a:t>
                      </a:r>
                    </a:p>
                    <a:p>
                      <a:r>
                        <a:rPr lang="en-US" dirty="0"/>
                        <a:t>End: August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63">
                <a:tc>
                  <a:txBody>
                    <a:bodyPr/>
                    <a:lstStyle/>
                    <a:p>
                      <a:r>
                        <a:rPr lang="en-US" dirty="0"/>
                        <a:t>Raw analysis of </a:t>
                      </a:r>
                      <a:r>
                        <a:rPr lang="en-US" dirty="0" err="1"/>
                        <a:t>breastmilk</a:t>
                      </a:r>
                      <a:r>
                        <a:rPr lang="en-US" dirty="0"/>
                        <a:t> 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Pending approvals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63">
                <a:tc>
                  <a:txBody>
                    <a:bodyPr/>
                    <a:lstStyle/>
                    <a:p>
                      <a:r>
                        <a:rPr lang="en-US" dirty="0"/>
                        <a:t>PK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663">
                <a:tc>
                  <a:txBody>
                    <a:bodyPr/>
                    <a:lstStyle/>
                    <a:p>
                      <a:r>
                        <a:rPr lang="en-US" dirty="0"/>
                        <a:t>Core</a:t>
                      </a:r>
                      <a:r>
                        <a:rPr lang="en-US" baseline="0" dirty="0"/>
                        <a:t> analysis to study chair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663">
                <a:tc>
                  <a:txBody>
                    <a:bodyPr/>
                    <a:lstStyle/>
                    <a:p>
                      <a:r>
                        <a:rPr lang="en-US" dirty="0"/>
                        <a:t>Draft manuscript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 descr="downloa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00" b="88889" l="32000" r="6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10222" r="29556" b="9778"/>
          <a:stretch/>
        </p:blipFill>
        <p:spPr>
          <a:xfrm>
            <a:off x="6922346" y="4302252"/>
            <a:ext cx="982133" cy="18415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5581" y="1685459"/>
            <a:ext cx="7989752" cy="985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r>
              <a:rPr lang="en-US" sz="2000" dirty="0"/>
              <a:t>6 sites: US, Haiti, Kenya, Malawi, Thailand, Zimbabwe</a:t>
            </a:r>
          </a:p>
          <a:p>
            <a:r>
              <a:rPr lang="en-US" sz="2000" dirty="0"/>
              <a:t>50 participants enrolled</a:t>
            </a:r>
          </a:p>
          <a:p>
            <a:r>
              <a:rPr lang="en-US" sz="2000" dirty="0"/>
              <a:t>Interim results: No dose change needed for RPT in 2</a:t>
            </a:r>
            <a:r>
              <a:rPr lang="en-US" sz="2000" baseline="30000" dirty="0"/>
              <a:t>nd</a:t>
            </a:r>
            <a:r>
              <a:rPr lang="en-US" sz="2000" dirty="0"/>
              <a:t> or 3</a:t>
            </a:r>
            <a:r>
              <a:rPr lang="en-US" sz="2000" baseline="30000" dirty="0"/>
              <a:t>rd</a:t>
            </a:r>
            <a:r>
              <a:rPr lang="en-US" sz="2000" dirty="0"/>
              <a:t> trimester of pregnancy*</a:t>
            </a:r>
          </a:p>
          <a:p>
            <a:pPr lvl="2"/>
            <a:r>
              <a:rPr lang="en-US" sz="1800" dirty="0"/>
              <a:t>Need additional analysis of full HIV+ cohort </a:t>
            </a:r>
          </a:p>
        </p:txBody>
      </p:sp>
    </p:spTree>
    <p:extLst>
      <p:ext uri="{BB962C8B-B14F-4D97-AF65-F5344CB8AC3E}">
        <p14:creationId xmlns:p14="http://schemas.microsoft.com/office/powerpoint/2010/main" val="3950791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F95B-19E0-104D-A45A-E7B5BEB4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DD3E9A-442E-5047-B293-45D30A50624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0536166"/>
              </p:ext>
            </p:extLst>
          </p:nvPr>
        </p:nvGraphicFramePr>
        <p:xfrm>
          <a:off x="-175364" y="0"/>
          <a:ext cx="9319363" cy="6753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8549">
                  <a:extLst>
                    <a:ext uri="{9D8B030D-6E8A-4147-A177-3AD203B41FA5}">
                      <a16:colId xmlns:a16="http://schemas.microsoft.com/office/drawing/2014/main" val="2335797402"/>
                    </a:ext>
                  </a:extLst>
                </a:gridCol>
                <a:gridCol w="2392134">
                  <a:extLst>
                    <a:ext uri="{9D8B030D-6E8A-4147-A177-3AD203B41FA5}">
                      <a16:colId xmlns:a16="http://schemas.microsoft.com/office/drawing/2014/main" val="1778279137"/>
                    </a:ext>
                  </a:extLst>
                </a:gridCol>
                <a:gridCol w="3298680">
                  <a:extLst>
                    <a:ext uri="{9D8B030D-6E8A-4147-A177-3AD203B41FA5}">
                      <a16:colId xmlns:a16="http://schemas.microsoft.com/office/drawing/2014/main" val="1399023743"/>
                    </a:ext>
                  </a:extLst>
                </a:gridCol>
              </a:tblGrid>
              <a:tr h="384270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Selected Novel TB Vaccine Candidates  *priority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480370"/>
                  </a:ext>
                </a:extLst>
              </a:tr>
              <a:tr h="5182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Type 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Product 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Sponsor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96697"/>
                  </a:ext>
                </a:extLst>
              </a:tr>
              <a:tr h="7735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Mucosal delivery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BCG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Gates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300189"/>
                  </a:ext>
                </a:extLst>
              </a:tr>
              <a:tr h="11701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Recombinant live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VPM 1002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Max Planck, VPM, Serum Institute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4571522"/>
                  </a:ext>
                </a:extLst>
              </a:tr>
              <a:tr h="7735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Viral recombinant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CMV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3048194"/>
                  </a:ext>
                </a:extLst>
              </a:tr>
              <a:tr h="15668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Recombinant protein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M72+AS01</a:t>
                      </a:r>
                      <a:endParaRPr lang="en-ZA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H56:IC31</a:t>
                      </a:r>
                      <a:endParaRPr lang="en-ZA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ID93+GLASE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GSK, </a:t>
                      </a:r>
                      <a:r>
                        <a:rPr lang="en-US" sz="1800" dirty="0" err="1">
                          <a:effectLst/>
                        </a:rPr>
                        <a:t>Aeras</a:t>
                      </a:r>
                      <a:endParaRPr lang="en-ZA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SSI, </a:t>
                      </a:r>
                      <a:r>
                        <a:rPr lang="en-US" sz="1800" dirty="0" err="1">
                          <a:effectLst/>
                        </a:rPr>
                        <a:t>Aeras</a:t>
                      </a:r>
                      <a:endParaRPr lang="en-ZA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IDRI, Wellcome Trust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5316907"/>
                  </a:ext>
                </a:extLst>
              </a:tr>
              <a:tr h="15668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</a:rPr>
                        <a:t>Whole cell, inactivated</a:t>
                      </a:r>
                      <a:endParaRPr lang="en-ZA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DAR 901</a:t>
                      </a:r>
                      <a:endParaRPr lang="en-ZA" sz="1800" i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M. </a:t>
                      </a:r>
                      <a:r>
                        <a:rPr lang="en-US" sz="1800" i="1" dirty="0" err="1">
                          <a:effectLst/>
                        </a:rPr>
                        <a:t>vaccae</a:t>
                      </a:r>
                      <a:endParaRPr lang="en-ZA" sz="1800" i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MIP</a:t>
                      </a:r>
                      <a:endParaRPr lang="en-ZA" sz="1800" i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RUTI</a:t>
                      </a:r>
                      <a:endParaRPr lang="en-ZA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Aeras</a:t>
                      </a:r>
                      <a:endParaRPr lang="en-ZA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NIH, </a:t>
                      </a:r>
                      <a:r>
                        <a:rPr lang="en-US" sz="1800" dirty="0" err="1">
                          <a:effectLst/>
                        </a:rPr>
                        <a:t>Immodulon</a:t>
                      </a:r>
                      <a:endParaRPr lang="en-ZA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ICMR, India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04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646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2"/>
          <p:cNvSpPr>
            <a:spLocks noGrp="1"/>
          </p:cNvSpPr>
          <p:nvPr>
            <p:ph idx="1"/>
          </p:nvPr>
        </p:nvSpPr>
        <p:spPr>
          <a:xfrm>
            <a:off x="430213" y="1754188"/>
            <a:ext cx="8229600" cy="5286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/>
              </a:rPr>
              <a:t>Vaccine: </a:t>
            </a:r>
            <a:r>
              <a:rPr lang="en-US" dirty="0" err="1">
                <a:latin typeface="Georgia"/>
              </a:rPr>
              <a:t>HyVac</a:t>
            </a:r>
            <a:r>
              <a:rPr lang="en-US" dirty="0">
                <a:latin typeface="Georgia"/>
              </a:rPr>
              <a:t> 4/AERAS‐404,+IC31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/>
              </a:rPr>
              <a:t>Dose escalation study, given after BCG vaccine 		novel antigen and novel adjuvant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/>
              </a:rPr>
              <a:t>HIV unexposed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/>
              </a:rPr>
              <a:t>Primary objective: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/>
              </a:rPr>
              <a:t>Evaluation of safety of vaccine when given as part of primary EPI schedule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/>
              </a:rPr>
              <a:t>Secondary objective: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/>
              </a:rPr>
              <a:t>Evaluation of immunogenicity of study vaccine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/>
              </a:rPr>
              <a:t>Exploratory objective: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/>
              </a:rPr>
              <a:t>Immunogenicity interactions with EPI vaccines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DBC90-BF16-CC42-9D0E-0480A2559BBD}"/>
              </a:ext>
            </a:extLst>
          </p:cNvPr>
          <p:cNvSpPr txBox="1"/>
          <p:nvPr/>
        </p:nvSpPr>
        <p:spPr>
          <a:xfrm>
            <a:off x="1152395" y="87682"/>
            <a:ext cx="7039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IMPAACT P1113: with HVTN and AERAS</a:t>
            </a:r>
          </a:p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Chair: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Avy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Violari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502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ZA" dirty="0">
                <a:latin typeface="Georgia"/>
              </a:rPr>
              <a:t>Design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24002" y="1323149"/>
          <a:ext cx="8485188" cy="4334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4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4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248">
                <a:tc>
                  <a:txBody>
                    <a:bodyPr/>
                    <a:lstStyle/>
                    <a:p>
                      <a:r>
                        <a:rPr lang="en-ZA" sz="1800" b="0" dirty="0"/>
                        <a:t>Group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Dose (H4mcg/IC31nmol)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# of doses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Age at vaccination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Vaccine /placebo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    N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345">
                <a:tc>
                  <a:txBody>
                    <a:bodyPr/>
                    <a:lstStyle/>
                    <a:p>
                      <a:r>
                        <a:rPr lang="en-ZA" sz="1800" b="0" dirty="0"/>
                        <a:t>1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5/100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1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6mo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20/5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25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345">
                <a:tc>
                  <a:txBody>
                    <a:bodyPr/>
                    <a:lstStyle/>
                    <a:p>
                      <a:r>
                        <a:rPr lang="en-ZA" sz="1800" b="0" dirty="0"/>
                        <a:t>2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5/500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1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6mo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20/5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25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345">
                <a:tc>
                  <a:txBody>
                    <a:bodyPr/>
                    <a:lstStyle/>
                    <a:p>
                      <a:r>
                        <a:rPr lang="en-ZA" sz="1800" b="0" dirty="0"/>
                        <a:t>2a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5/500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2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18wk, 24 wk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40/10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50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345">
                <a:tc>
                  <a:txBody>
                    <a:bodyPr/>
                    <a:lstStyle/>
                    <a:p>
                      <a:r>
                        <a:rPr lang="en-ZA" sz="1800" b="0" dirty="0"/>
                        <a:t>3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5/500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3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10/14/38w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30/10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40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345">
                <a:tc>
                  <a:txBody>
                    <a:bodyPr/>
                    <a:lstStyle/>
                    <a:p>
                      <a:r>
                        <a:rPr lang="en-ZA" sz="1800" b="0" dirty="0"/>
                        <a:t>4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15/500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3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10/14/38w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30/10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40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345">
                <a:tc>
                  <a:txBody>
                    <a:bodyPr/>
                    <a:lstStyle/>
                    <a:p>
                      <a:r>
                        <a:rPr lang="en-ZA" sz="1800" b="0" dirty="0"/>
                        <a:t>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50/500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3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10/14/38w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30/10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40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345">
                <a:tc>
                  <a:txBody>
                    <a:bodyPr/>
                    <a:lstStyle/>
                    <a:p>
                      <a:r>
                        <a:rPr lang="en-ZA" sz="1800" b="0" dirty="0"/>
                        <a:t>Total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ZA" sz="1800" b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ZA" sz="1800" b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ZA" sz="1800" b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170/50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ZA" sz="1800" b="0" dirty="0"/>
                        <a:t>220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4819" name="TextBox 4"/>
          <p:cNvSpPr txBox="1">
            <a:spLocks noChangeArrowheads="1"/>
          </p:cNvSpPr>
          <p:nvPr/>
        </p:nvSpPr>
        <p:spPr bwMode="auto">
          <a:xfrm>
            <a:off x="1100199" y="5393103"/>
            <a:ext cx="8139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dirty="0">
              <a:latin typeface="Georgia"/>
            </a:endParaRPr>
          </a:p>
          <a:p>
            <a:pPr eaLnBrk="1" hangingPunct="1"/>
            <a:r>
              <a:rPr lang="en-US" dirty="0">
                <a:latin typeface="Georgia"/>
              </a:rPr>
              <a:t>Status: enrolled; safety data meets formal criteria, immunogenicity data pending </a:t>
            </a:r>
          </a:p>
        </p:txBody>
      </p:sp>
    </p:spTree>
    <p:extLst>
      <p:ext uri="{BB962C8B-B14F-4D97-AF65-F5344CB8AC3E}">
        <p14:creationId xmlns:p14="http://schemas.microsoft.com/office/powerpoint/2010/main" val="864989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12" y="36638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HVTN/ACTG/IMPAACT TB vaccine cross-network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Lisa Cranmer, Jyothi </a:t>
            </a:r>
            <a:r>
              <a:rPr lang="en-US" sz="2800" dirty="0" err="1"/>
              <a:t>Rengarajan</a:t>
            </a:r>
            <a:r>
              <a:rPr lang="en-US" sz="2800" dirty="0"/>
              <a:t>, Cheryl Day, Amita Gupta, Anneke Hesseling (IMPAACT).</a:t>
            </a:r>
          </a:p>
          <a:p>
            <a:pPr lvl="1"/>
            <a:r>
              <a:rPr lang="en-US" sz="2300" dirty="0"/>
              <a:t>Discuss TB vaccine landscape and opportunities for TB vaccine collaborations in the DAIDS funded networks</a:t>
            </a:r>
          </a:p>
          <a:p>
            <a:pPr lvl="1"/>
            <a:r>
              <a:rPr lang="en-US" sz="2300" dirty="0"/>
              <a:t>HVTN focused on POI</a:t>
            </a:r>
          </a:p>
          <a:p>
            <a:pPr lvl="1"/>
            <a:r>
              <a:rPr lang="en-US" sz="2300" dirty="0"/>
              <a:t>ACTG on adult therapeutic vaccines and possibly POD</a:t>
            </a:r>
          </a:p>
          <a:p>
            <a:pPr lvl="1"/>
            <a:r>
              <a:rPr lang="en-US" sz="2300" dirty="0"/>
              <a:t>IMPAACT on POD/ therapeutic</a:t>
            </a:r>
          </a:p>
          <a:p>
            <a:r>
              <a:rPr lang="en-US" sz="2800" dirty="0"/>
              <a:t>TB vaccine concepts and ideas welcome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90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Diagnostics and biomarkers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Support nested diagnostics, biomarker studies</a:t>
            </a:r>
          </a:p>
          <a:p>
            <a:r>
              <a:rPr lang="en-US" dirty="0"/>
              <a:t>Support expansion of site and TB lab capacity</a:t>
            </a:r>
          </a:p>
          <a:p>
            <a:r>
              <a:rPr lang="en-US" dirty="0"/>
              <a:t>Use IMPAACT, ITBSL and other lab platforms</a:t>
            </a:r>
          </a:p>
          <a:p>
            <a:r>
              <a:rPr lang="en-US" dirty="0"/>
              <a:t>Work with other investigators: serum, urine biomarkers, omics. antibodies</a:t>
            </a:r>
          </a:p>
          <a:p>
            <a:r>
              <a:rPr lang="en-US" dirty="0"/>
              <a:t>Evaluate novel commercial molecular tests, DST methods, WGS (nested)</a:t>
            </a:r>
          </a:p>
          <a:p>
            <a:r>
              <a:rPr lang="en-US" dirty="0"/>
              <a:t>Ideal cohorts through planned  protocols: SMART-Kids, P1108,  PHOENIX, diagnostic studies: prognostic markers, treatment response and diagnostic markers</a:t>
            </a:r>
          </a:p>
          <a:p>
            <a:r>
              <a:rPr lang="en-US" dirty="0"/>
              <a:t>Vaccine trials and TB prevention efficacy trials: correlates of risk/protection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13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4731B-96B8-D44A-A599-EC17449F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DB703-D155-0145-890F-5E1A3058BE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P1078: completed</a:t>
            </a:r>
          </a:p>
          <a:p>
            <a:r>
              <a:rPr lang="en-US" dirty="0"/>
              <a:t>P2oo1: completed</a:t>
            </a:r>
          </a:p>
          <a:p>
            <a:r>
              <a:rPr lang="en-US" dirty="0"/>
              <a:t>P1113: completed</a:t>
            </a:r>
          </a:p>
          <a:p>
            <a:r>
              <a:rPr lang="en-US" dirty="0"/>
              <a:t>Opened to accrual: P1108, P2005, PHOENIX</a:t>
            </a:r>
          </a:p>
          <a:p>
            <a:r>
              <a:rPr lang="en-US" dirty="0"/>
              <a:t>IMPAACT 2020: Version 1 .0 June 2019</a:t>
            </a:r>
          </a:p>
          <a:p>
            <a:r>
              <a:rPr lang="en-US" dirty="0"/>
              <a:t>IMPAACT 2026: new TB arms </a:t>
            </a:r>
          </a:p>
          <a:p>
            <a:r>
              <a:rPr lang="en-US" dirty="0"/>
              <a:t>3 new CAPs: 1 HP children (CS 5109), 1 HP vs. 3 HP pregnancy (CS 5021): </a:t>
            </a:r>
            <a:r>
              <a:rPr lang="en-US" dirty="0" err="1"/>
              <a:t>Pta</a:t>
            </a:r>
            <a:r>
              <a:rPr lang="en-US" dirty="0"/>
              <a:t> (in development)</a:t>
            </a:r>
          </a:p>
          <a:p>
            <a:r>
              <a:rPr lang="en-US" dirty="0"/>
              <a:t>IMPAACT TB trials symposium: Union 2018, 2019</a:t>
            </a:r>
          </a:p>
          <a:p>
            <a:r>
              <a:rPr lang="en-US" dirty="0"/>
              <a:t>TB PADO 1 (February 2019)</a:t>
            </a:r>
          </a:p>
          <a:p>
            <a:r>
              <a:rPr lang="en-US" dirty="0"/>
              <a:t>TB vaccines Working Group (cross-network)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39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915E-2133-BA4C-8448-FA96A202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Mentored investigator graduates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2363B-A68C-3545-B96C-47EB45004C0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Adrie</a:t>
            </a:r>
            <a:r>
              <a:rPr lang="en-US" dirty="0"/>
              <a:t> </a:t>
            </a:r>
            <a:r>
              <a:rPr lang="en-US" dirty="0" err="1"/>
              <a:t>Bekker</a:t>
            </a:r>
            <a:r>
              <a:rPr lang="en-US" dirty="0"/>
              <a:t>: P1106, 2026S</a:t>
            </a:r>
          </a:p>
          <a:p>
            <a:r>
              <a:rPr lang="en-US" dirty="0"/>
              <a:t>Jyothi </a:t>
            </a:r>
            <a:r>
              <a:rPr lang="en-US" dirty="0" err="1"/>
              <a:t>Mathad</a:t>
            </a:r>
            <a:r>
              <a:rPr lang="en-US" dirty="0"/>
              <a:t>: P2001</a:t>
            </a:r>
          </a:p>
          <a:p>
            <a:r>
              <a:rPr lang="en-US" dirty="0"/>
              <a:t>Vidya Mave: SHINE TB, </a:t>
            </a:r>
            <a:r>
              <a:rPr lang="en-US" dirty="0" err="1"/>
              <a:t>PHOENIx</a:t>
            </a:r>
            <a:endParaRPr lang="en-US" dirty="0"/>
          </a:p>
          <a:p>
            <a:r>
              <a:rPr lang="en-US" dirty="0"/>
              <a:t>Anthony Garcia-Prats: P2005, 2020</a:t>
            </a:r>
          </a:p>
          <a:p>
            <a:r>
              <a:rPr lang="en-US" dirty="0"/>
              <a:t>Elin Svensson: P1108, P2005, P2020, </a:t>
            </a:r>
            <a:r>
              <a:rPr lang="en-US" dirty="0" err="1"/>
              <a:t>PHOENIx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46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mentored </a:t>
            </a:r>
            <a:r>
              <a:rPr lang="en-US" dirty="0"/>
              <a:t>investigators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6352" y="1302184"/>
            <a:ext cx="8559800" cy="494995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Ethel Weld: JHU</a:t>
            </a:r>
          </a:p>
          <a:p>
            <a:pPr>
              <a:buFont typeface="Arial" charset="0"/>
              <a:buChar char="•"/>
            </a:pPr>
            <a:r>
              <a:rPr lang="en-US" dirty="0"/>
              <a:t>Yael </a:t>
            </a:r>
            <a:r>
              <a:rPr lang="en-US" dirty="0" err="1"/>
              <a:t>Hirch-Moverman</a:t>
            </a:r>
            <a:r>
              <a:rPr lang="en-US" dirty="0"/>
              <a:t>: CU</a:t>
            </a:r>
          </a:p>
          <a:p>
            <a:pPr>
              <a:buFont typeface="Arial" charset="0"/>
              <a:buChar char="•"/>
            </a:pPr>
            <a:r>
              <a:rPr lang="en-US" dirty="0"/>
              <a:t>Sylvia La Course: UW</a:t>
            </a:r>
          </a:p>
          <a:p>
            <a:pPr>
              <a:buFont typeface="Arial" charset="0"/>
              <a:buChar char="•"/>
            </a:pPr>
            <a:r>
              <a:rPr lang="en-US" dirty="0"/>
              <a:t>Lisa Cranmer: Emory</a:t>
            </a:r>
          </a:p>
          <a:p>
            <a:pPr>
              <a:buFont typeface="Arial" charset="0"/>
              <a:buChar char="•"/>
            </a:pPr>
            <a:r>
              <a:rPr lang="en-US" dirty="0"/>
              <a:t>Jeff </a:t>
            </a:r>
            <a:r>
              <a:rPr lang="en-US" dirty="0" err="1"/>
              <a:t>Tornheim</a:t>
            </a:r>
            <a:r>
              <a:rPr lang="en-US" dirty="0"/>
              <a:t>: JHU</a:t>
            </a:r>
          </a:p>
          <a:p>
            <a:pPr>
              <a:buFont typeface="Arial" charset="0"/>
              <a:buChar char="•"/>
            </a:pPr>
            <a:r>
              <a:rPr lang="en-US" dirty="0" err="1"/>
              <a:t>Mandar</a:t>
            </a:r>
            <a:r>
              <a:rPr lang="en-US" dirty="0"/>
              <a:t> </a:t>
            </a:r>
            <a:r>
              <a:rPr lang="en-US" dirty="0" err="1"/>
              <a:t>Paradkar</a:t>
            </a:r>
            <a:r>
              <a:rPr lang="en-US" dirty="0"/>
              <a:t>: BJMC-JHU CRS</a:t>
            </a:r>
          </a:p>
          <a:p>
            <a:pPr>
              <a:buFont typeface="Arial" charset="0"/>
              <a:buChar char="•"/>
            </a:pPr>
            <a:r>
              <a:rPr lang="en-US" dirty="0"/>
              <a:t>Pauline Howell: Sizwe</a:t>
            </a:r>
          </a:p>
          <a:p>
            <a:pPr>
              <a:buFont typeface="Arial" charset="0"/>
              <a:buChar char="•"/>
            </a:pPr>
            <a:r>
              <a:rPr lang="en-US" dirty="0"/>
              <a:t>Christy </a:t>
            </a:r>
            <a:r>
              <a:rPr lang="en-US" dirty="0" err="1"/>
              <a:t>Beneri</a:t>
            </a:r>
            <a:r>
              <a:rPr lang="en-US" dirty="0"/>
              <a:t>: Stonybrook</a:t>
            </a:r>
          </a:p>
          <a:p>
            <a:pPr>
              <a:buFont typeface="Arial" charset="0"/>
              <a:buChar char="•"/>
            </a:pPr>
            <a:r>
              <a:rPr lang="en-US" dirty="0"/>
              <a:t>Jennifer Hughes:  SU</a:t>
            </a:r>
          </a:p>
          <a:p>
            <a:pPr>
              <a:buFont typeface="Arial" charset="0"/>
              <a:buChar char="•"/>
            </a:pPr>
            <a:r>
              <a:rPr lang="en-US" dirty="0"/>
              <a:t>Nicole Salazar-Austin: JHU</a:t>
            </a:r>
          </a:p>
          <a:p>
            <a:pPr>
              <a:buFont typeface="Arial" charset="0"/>
              <a:buChar char="•"/>
            </a:pPr>
            <a:r>
              <a:rPr lang="en-US" dirty="0" err="1"/>
              <a:t>Louvina</a:t>
            </a:r>
            <a:r>
              <a:rPr lang="en-US" dirty="0"/>
              <a:t> van der </a:t>
            </a:r>
            <a:r>
              <a:rPr lang="en-US" dirty="0" err="1"/>
              <a:t>Laan</a:t>
            </a:r>
            <a:r>
              <a:rPr lang="en-US" dirty="0"/>
              <a:t>: SU</a:t>
            </a:r>
          </a:p>
          <a:p>
            <a:pPr>
              <a:buFont typeface="Arial" charset="0"/>
              <a:buChar char="•"/>
            </a:pPr>
            <a:r>
              <a:rPr lang="en-US" dirty="0"/>
              <a:t>Graeme </a:t>
            </a:r>
            <a:r>
              <a:rPr lang="en-US" dirty="0" err="1"/>
              <a:t>Hoddinott</a:t>
            </a:r>
            <a:r>
              <a:rPr lang="en-US" dirty="0"/>
              <a:t>: SU</a:t>
            </a:r>
          </a:p>
          <a:p>
            <a:pPr>
              <a:buFont typeface="Arial" charset="0"/>
              <a:buChar char="•"/>
            </a:pPr>
            <a:r>
              <a:rPr lang="en-US" dirty="0"/>
              <a:t>Jana </a:t>
            </a:r>
            <a:r>
              <a:rPr lang="en-US" dirty="0" err="1"/>
              <a:t>Winckler</a:t>
            </a:r>
            <a:r>
              <a:rPr lang="en-US" dirty="0"/>
              <a:t>: SU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F81830-A2EF-7346-AB65-DCFBD049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5097463"/>
            <a:ext cx="24288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8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45CAA-9681-7E41-BD38-2AA43C12FF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0263"/>
            <a:ext cx="8438606" cy="525126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E355C-52A1-7648-9414-F91982218E42}"/>
              </a:ext>
            </a:extLst>
          </p:cNvPr>
          <p:cNvSpPr txBox="1"/>
          <p:nvPr/>
        </p:nvSpPr>
        <p:spPr>
          <a:xfrm>
            <a:off x="6244683" y="4744220"/>
            <a:ext cx="172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1 HP 3 HP CS 5021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7AD10-AD8F-3C41-98DF-4358579D1FF0}"/>
              </a:ext>
            </a:extLst>
          </p:cNvPr>
          <p:cNvSpPr txBox="1"/>
          <p:nvPr/>
        </p:nvSpPr>
        <p:spPr>
          <a:xfrm>
            <a:off x="6244682" y="4505573"/>
            <a:ext cx="2507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1 HP CS 5109: children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E97E0-0280-AB48-88B7-E29915FB4DCA}"/>
              </a:ext>
            </a:extLst>
          </p:cNvPr>
          <p:cNvSpPr txBox="1"/>
          <p:nvPr/>
        </p:nvSpPr>
        <p:spPr>
          <a:xfrm>
            <a:off x="3847170" y="4594302"/>
            <a:ext cx="218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Prevention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E9E62-8FC0-4D4A-97C4-62E5D2A5BAB5}"/>
              </a:ext>
            </a:extLst>
          </p:cNvPr>
          <p:cNvSpPr txBox="1"/>
          <p:nvPr/>
        </p:nvSpPr>
        <p:spPr>
          <a:xfrm>
            <a:off x="6194503" y="292662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Pretomanid CAP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3937" y="4266926"/>
            <a:ext cx="3595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2026: (DSTB and MDR TB HIV+ &amp; HIV-</a:t>
            </a:r>
          </a:p>
        </p:txBody>
      </p:sp>
    </p:spTree>
    <p:extLst>
      <p:ext uri="{BB962C8B-B14F-4D97-AF65-F5344CB8AC3E}">
        <p14:creationId xmlns:p14="http://schemas.microsoft.com/office/powerpoint/2010/main" val="1580629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C138-97F5-1449-B23D-C1BCEAA9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77C8754D-E7F6-394A-A77A-4CD02C1A9E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5030" y="945555"/>
            <a:ext cx="7333632" cy="541949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50" dirty="0">
              <a:solidFill>
                <a:srgbClr val="C00000"/>
              </a:solidFill>
            </a:endParaRPr>
          </a:p>
          <a:p>
            <a:r>
              <a:rPr lang="en-ZA" sz="1050" dirty="0" err="1"/>
              <a:t>Swindells</a:t>
            </a:r>
            <a:r>
              <a:rPr lang="en-ZA" sz="1050" dirty="0"/>
              <a:t> S. Resource utilization for multidrug-resistant tuberculosis household contact investigations (A5300/I2003). </a:t>
            </a:r>
            <a:r>
              <a:rPr lang="en-ZA" sz="1050" dirty="0" err="1"/>
              <a:t>Int</a:t>
            </a:r>
            <a:r>
              <a:rPr lang="en-ZA" sz="1050" dirty="0"/>
              <a:t> J </a:t>
            </a:r>
            <a:r>
              <a:rPr lang="en-ZA" sz="1050" dirty="0" err="1"/>
              <a:t>Tuberc</a:t>
            </a:r>
            <a:r>
              <a:rPr lang="en-ZA" sz="1050" dirty="0"/>
              <a:t> Lung Dis. 2018 Sep 1;22(9):1016-1022. </a:t>
            </a:r>
            <a:r>
              <a:rPr lang="en-ZA" sz="1050" dirty="0" err="1"/>
              <a:t>doi</a:t>
            </a:r>
            <a:r>
              <a:rPr lang="en-ZA" sz="1050" dirty="0"/>
              <a:t>: 10.5588/ijtld.18.0163. PubMed PMID: 30092866. </a:t>
            </a:r>
          </a:p>
          <a:p>
            <a:r>
              <a:rPr lang="en-ZA" sz="1050" dirty="0"/>
              <a:t>Gupta A,: ACTG 5300/IMPAACT I2003 </a:t>
            </a:r>
            <a:r>
              <a:rPr lang="en-ZA" sz="1050" dirty="0" err="1"/>
              <a:t>PHOENIx</a:t>
            </a:r>
            <a:r>
              <a:rPr lang="en-ZA" sz="1050" dirty="0"/>
              <a:t> Feasibility study team. Feasibility of Identifying Household Contacts of Rifampin- and Multidrug-Resistant Tuberculosis Cases at High Risk of Progression to Tuberculosis Disease. </a:t>
            </a:r>
            <a:r>
              <a:rPr lang="en-ZA" sz="1050" dirty="0" err="1"/>
              <a:t>Clin</a:t>
            </a:r>
            <a:r>
              <a:rPr lang="en-ZA" sz="1050" dirty="0"/>
              <a:t> Infect Dis. 2019 Mar 28. </a:t>
            </a:r>
            <a:r>
              <a:rPr lang="en-ZA" sz="1050" dirty="0" err="1"/>
              <a:t>pii</a:t>
            </a:r>
            <a:r>
              <a:rPr lang="en-ZA" sz="1050" dirty="0"/>
              <a:t>: ciz235. </a:t>
            </a:r>
            <a:r>
              <a:rPr lang="en-ZA" sz="1050" dirty="0" err="1"/>
              <a:t>doi</a:t>
            </a:r>
            <a:r>
              <a:rPr lang="en-ZA" sz="1050" dirty="0"/>
              <a:t>: 10.1093/</a:t>
            </a:r>
            <a:r>
              <a:rPr lang="en-ZA" sz="1050" dirty="0" err="1"/>
              <a:t>cid</a:t>
            </a:r>
            <a:r>
              <a:rPr lang="en-ZA" sz="1050" dirty="0"/>
              <a:t>/ciz235. PubMed PMID: 30942853.</a:t>
            </a:r>
          </a:p>
          <a:p>
            <a:r>
              <a:rPr lang="en-ZA" sz="1050" dirty="0" err="1"/>
              <a:t>Suryavanshi</a:t>
            </a:r>
            <a:r>
              <a:rPr lang="en-ZA" sz="1050" dirty="0"/>
              <a:t> N. A5300/I2003 Study Team. Willingness to Take Multidrug-Resistant Tuberculosis (MDR-TB) Preventive Therapy among Adult and Adolescent Household Contacts of MDR-TB Index Cases: An International Multi-Site Cross-Sectional Study. </a:t>
            </a:r>
            <a:r>
              <a:rPr lang="en-ZA" sz="1050" dirty="0" err="1"/>
              <a:t>Clin</a:t>
            </a:r>
            <a:r>
              <a:rPr lang="en-ZA" sz="1050" dirty="0"/>
              <a:t> Infect Dis. 2019 Mar 28. </a:t>
            </a:r>
            <a:r>
              <a:rPr lang="en-ZA" sz="1050" dirty="0" err="1"/>
              <a:t>pii</a:t>
            </a:r>
            <a:r>
              <a:rPr lang="en-ZA" sz="1050" dirty="0"/>
              <a:t>: ciz254. </a:t>
            </a:r>
            <a:r>
              <a:rPr lang="en-ZA" sz="1050" dirty="0" err="1"/>
              <a:t>doi</a:t>
            </a:r>
            <a:r>
              <a:rPr lang="en-ZA" sz="1050" dirty="0"/>
              <a:t>: 10.1093/</a:t>
            </a:r>
            <a:r>
              <a:rPr lang="en-ZA" sz="1050" dirty="0" err="1"/>
              <a:t>cid</a:t>
            </a:r>
            <a:r>
              <a:rPr lang="en-ZA" sz="1050" dirty="0"/>
              <a:t>/ciz254. [</a:t>
            </a:r>
            <a:r>
              <a:rPr lang="en-ZA" sz="1050" dirty="0" err="1"/>
              <a:t>Epub</a:t>
            </a:r>
            <a:r>
              <a:rPr lang="en-ZA" sz="1050" dirty="0"/>
              <a:t> ahead of print] PubMed PMID: 30919881.</a:t>
            </a:r>
          </a:p>
          <a:p>
            <a:r>
              <a:rPr lang="en-ZA" sz="1050" dirty="0" err="1"/>
              <a:t>Opollo</a:t>
            </a:r>
            <a:r>
              <a:rPr lang="en-ZA" sz="1050" dirty="0"/>
              <a:t> VS. HIV testing uptake among the household contacts of multidrug-resistant tuberculosis index cases in eight countries. </a:t>
            </a:r>
            <a:r>
              <a:rPr lang="en-ZA" sz="1050" dirty="0" err="1"/>
              <a:t>Int</a:t>
            </a:r>
            <a:r>
              <a:rPr lang="en-ZA" sz="1050" dirty="0"/>
              <a:t> J </a:t>
            </a:r>
            <a:r>
              <a:rPr lang="en-ZA" sz="1050" dirty="0" err="1"/>
              <a:t>Tuberc</a:t>
            </a:r>
            <a:r>
              <a:rPr lang="en-ZA" sz="1050" dirty="0"/>
              <a:t> Lung Dis. 2018 Dec 1;22(12):1443-1449. </a:t>
            </a:r>
            <a:r>
              <a:rPr lang="en-ZA" sz="1050" dirty="0" err="1"/>
              <a:t>doi</a:t>
            </a:r>
            <a:r>
              <a:rPr lang="en-ZA" sz="1050" dirty="0"/>
              <a:t>: 10.5588/ijtld.18.0108. PubMed PMID: 30606316; PubMed Central PMCID: PMC6364692</a:t>
            </a:r>
          </a:p>
          <a:p>
            <a:r>
              <a:rPr lang="en-ZA" sz="1050" dirty="0"/>
              <a:t>Svensson EM. Relative bioavailability of bedaquiline tablets suspended in water: </a:t>
            </a:r>
            <a:r>
              <a:rPr lang="en-ZA" sz="1050" dirty="0" err="1"/>
              <a:t>Impli</a:t>
            </a:r>
            <a:r>
              <a:rPr lang="en-ZA" sz="1050" dirty="0"/>
              <a:t>- cations for dosing in children. Br J </a:t>
            </a:r>
            <a:r>
              <a:rPr lang="en-ZA" sz="1050" dirty="0" err="1"/>
              <a:t>Clin</a:t>
            </a:r>
            <a:r>
              <a:rPr lang="en-ZA" sz="1050" dirty="0"/>
              <a:t> </a:t>
            </a:r>
            <a:r>
              <a:rPr lang="en-ZA" sz="1050" dirty="0" err="1"/>
              <a:t>Pharmacol</a:t>
            </a:r>
            <a:r>
              <a:rPr lang="en-ZA" sz="1050" dirty="0"/>
              <a:t>. 2018 Jun 27. </a:t>
            </a:r>
            <a:r>
              <a:rPr lang="en-ZA" sz="1050" dirty="0" err="1"/>
              <a:t>doi</a:t>
            </a:r>
            <a:r>
              <a:rPr lang="en-ZA" sz="1050" dirty="0"/>
              <a:t>: 10.1111/bcp.13696. [</a:t>
            </a:r>
            <a:r>
              <a:rPr lang="en-ZA" sz="1050" dirty="0" err="1"/>
              <a:t>Epub</a:t>
            </a:r>
            <a:r>
              <a:rPr lang="en-ZA" sz="1050" dirty="0"/>
              <a:t> ahead of print] PubMed PMID:29952141.</a:t>
            </a:r>
          </a:p>
          <a:p>
            <a:r>
              <a:rPr lang="en-ZA" sz="1050" dirty="0" err="1"/>
              <a:t>Thuboy</a:t>
            </a:r>
            <a:r>
              <a:rPr lang="en-ZA" sz="1050" dirty="0"/>
              <a:t> B. The determination of capreomycin in human plasma by LC-MS/MS using ion-pairing chromatography and solid-phase extraction. Biomed </a:t>
            </a:r>
            <a:r>
              <a:rPr lang="en-ZA" sz="1050" dirty="0" err="1"/>
              <a:t>Chromatogr</a:t>
            </a:r>
            <a:r>
              <a:rPr lang="en-ZA" sz="1050" dirty="0"/>
              <a:t>. 2018 May 3:e4269. doi:10.1002/bmc.4269. [</a:t>
            </a:r>
            <a:r>
              <a:rPr lang="en-ZA" sz="1050" dirty="0" err="1"/>
              <a:t>Epub</a:t>
            </a:r>
            <a:r>
              <a:rPr lang="en-ZA" sz="1050" dirty="0"/>
              <a:t> ahead of print] PubMed PMID: 29726023. </a:t>
            </a:r>
          </a:p>
          <a:p>
            <a:r>
              <a:rPr lang="en-ZA" sz="1050" dirty="0" err="1"/>
              <a:t>Hoddinott</a:t>
            </a:r>
            <a:r>
              <a:rPr lang="en-ZA" sz="1050" dirty="0"/>
              <a:t> G. Community engagement for paediatric MDR-TB clinical trials: principles to support ethical trial implementation. </a:t>
            </a:r>
            <a:r>
              <a:rPr lang="en-ZA" sz="1050" dirty="0" err="1"/>
              <a:t>Int</a:t>
            </a:r>
            <a:r>
              <a:rPr lang="en-ZA" sz="1050" dirty="0"/>
              <a:t> J </a:t>
            </a:r>
            <a:r>
              <a:rPr lang="en-ZA" sz="1050" dirty="0" err="1"/>
              <a:t>Tuberc</a:t>
            </a:r>
            <a:r>
              <a:rPr lang="en-ZA" sz="1050" dirty="0"/>
              <a:t> Lung Dis. 2018 May 1;22(5):40-45. </a:t>
            </a:r>
            <a:r>
              <a:rPr lang="en-ZA" sz="1050" dirty="0" err="1"/>
              <a:t>doi</a:t>
            </a:r>
            <a:r>
              <a:rPr lang="en-ZA" sz="1050" dirty="0"/>
              <a:t>: 10.5588/ijtld.17.0356. PubMed PMID: 29665952. </a:t>
            </a:r>
          </a:p>
          <a:p>
            <a:r>
              <a:rPr lang="en-ZA" sz="1050" dirty="0"/>
              <a:t>Seddon JA, Conducting efficacy trials in children with MDR-TB: what is the rationale and how should they be done? </a:t>
            </a:r>
            <a:r>
              <a:rPr lang="en-ZA" sz="1050" dirty="0" err="1"/>
              <a:t>Int</a:t>
            </a:r>
            <a:r>
              <a:rPr lang="en-ZA" sz="1050" dirty="0"/>
              <a:t> J </a:t>
            </a:r>
            <a:r>
              <a:rPr lang="en-ZA" sz="1050" dirty="0" err="1"/>
              <a:t>Tuberc</a:t>
            </a:r>
            <a:r>
              <a:rPr lang="en-ZA" sz="1050" dirty="0"/>
              <a:t> Lung Dis. 2018 May 1;22(5):24-33. doi:10.5588/ijtld.17.0359. PubMed PMID:29665950. </a:t>
            </a:r>
          </a:p>
          <a:p>
            <a:r>
              <a:rPr lang="en-ZA" sz="1050" dirty="0"/>
              <a:t>Garcia-Prats AJ, Current status of pharmacokinetic and safety studies of multidrug-resistant tuberculosis treatment in children. </a:t>
            </a:r>
            <a:r>
              <a:rPr lang="en-ZA" sz="1050" dirty="0" err="1"/>
              <a:t>Int</a:t>
            </a:r>
            <a:r>
              <a:rPr lang="en-ZA" sz="1050" dirty="0"/>
              <a:t> J </a:t>
            </a:r>
            <a:r>
              <a:rPr lang="en-ZA" sz="1050" dirty="0" err="1"/>
              <a:t>Tuberc</a:t>
            </a:r>
            <a:r>
              <a:rPr lang="en-ZA" sz="1050" dirty="0"/>
              <a:t> Lung Dis. 2018 May 1;22(5):15-23. </a:t>
            </a:r>
            <a:r>
              <a:rPr lang="en-ZA" sz="1050" dirty="0" err="1"/>
              <a:t>doi</a:t>
            </a:r>
            <a:r>
              <a:rPr lang="en-ZA" sz="1050" dirty="0"/>
              <a:t>: 10.5588/ijtld.17.0355. PubMed PMID:29665949. </a:t>
            </a:r>
          </a:p>
          <a:p>
            <a:r>
              <a:rPr lang="en-ZA" sz="1050" dirty="0"/>
              <a:t>Gupta A, </a:t>
            </a:r>
            <a:r>
              <a:rPr lang="en-ZA" sz="1050" dirty="0" err="1"/>
              <a:t>Highes</a:t>
            </a:r>
            <a:r>
              <a:rPr lang="en-ZA" sz="1050" dirty="0"/>
              <a:t> MA, Garcia-Prats Hesseling AC. </a:t>
            </a:r>
            <a:r>
              <a:rPr lang="en-ZA" sz="1050" dirty="0" err="1"/>
              <a:t>Plos</a:t>
            </a:r>
            <a:r>
              <a:rPr lang="en-ZA" sz="1050" dirty="0"/>
              <a:t> Med in press: Inclusion of key populations in clinical  trials of  new antituberculosis treatments</a:t>
            </a:r>
          </a:p>
          <a:p>
            <a:r>
              <a:rPr lang="en-ZA" sz="1050" dirty="0"/>
              <a:t>Gupta A et al. NEJM IMPAACT P1078</a:t>
            </a:r>
          </a:p>
          <a:p>
            <a:endParaRPr lang="en-ZA" sz="1050" dirty="0"/>
          </a:p>
          <a:p>
            <a:endParaRPr lang="en-ZA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1142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480B-2DA3-324C-8862-0C839167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10D4-8E21-434C-8069-30FBA18F31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669552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Studies designed with rapid uptake of findings into policy and practice</a:t>
            </a:r>
          </a:p>
          <a:p>
            <a:r>
              <a:rPr lang="en-US" dirty="0"/>
              <a:t>Phase I/II trials where efficient</a:t>
            </a:r>
          </a:p>
          <a:p>
            <a:r>
              <a:rPr lang="en-US" dirty="0"/>
              <a:t>Phase III as required</a:t>
            </a:r>
          </a:p>
          <a:p>
            <a:r>
              <a:rPr lang="en-US" dirty="0"/>
              <a:t>Earlier inclusion of adolescents </a:t>
            </a:r>
          </a:p>
          <a:p>
            <a:r>
              <a:rPr lang="en-US" dirty="0"/>
              <a:t>Inclusion of pregnant and lactating women</a:t>
            </a:r>
          </a:p>
          <a:p>
            <a:r>
              <a:rPr lang="en-US" dirty="0"/>
              <a:t>Collaboration with industry</a:t>
            </a:r>
          </a:p>
          <a:p>
            <a:r>
              <a:rPr lang="en-US" dirty="0"/>
              <a:t>Cross-network collaboration (HVTN, ACTG, TBTC,PADO, GAP-f, other)</a:t>
            </a:r>
          </a:p>
          <a:p>
            <a:r>
              <a:rPr lang="en-US" dirty="0"/>
              <a:t>Address additional science through nested RFPs/other grants (diagnostics, biomarkers, AMR)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4A4E-B909-B442-B98A-A67F8F32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79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Additional critical cross cutting methods/sciences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1984-5D95-824F-B8F3-07F34149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69" y="1449800"/>
            <a:ext cx="7790521" cy="491754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Socio-</a:t>
            </a:r>
            <a:r>
              <a:rPr lang="en-US" dirty="0" err="1">
                <a:latin typeface="Cambria" panose="02040503050406030204" pitchFamily="18" charset="0"/>
              </a:rPr>
              <a:t>behavioural</a:t>
            </a:r>
            <a:r>
              <a:rPr lang="en-US" dirty="0">
                <a:latin typeface="Cambria" panose="02040503050406030204" pitchFamily="18" charset="0"/>
              </a:rPr>
              <a:t> work core capacity: acceptability, preferences of treatment strategies, measurement of outcomes (e.g. DOOR), adherence </a:t>
            </a:r>
          </a:p>
          <a:p>
            <a:r>
              <a:rPr lang="en-US" dirty="0">
                <a:latin typeface="Cambria" panose="02040503050406030204" pitchFamily="18" charset="0"/>
              </a:rPr>
              <a:t>Community engagement </a:t>
            </a:r>
          </a:p>
          <a:p>
            <a:r>
              <a:rPr lang="en-US" dirty="0">
                <a:latin typeface="Cambria" panose="02040503050406030204" pitchFamily="18" charset="0"/>
              </a:rPr>
              <a:t>Adolescents and young people </a:t>
            </a:r>
          </a:p>
          <a:p>
            <a:r>
              <a:rPr lang="en-US" dirty="0">
                <a:latin typeface="Cambria" panose="02040503050406030204" pitchFamily="18" charset="0"/>
              </a:rPr>
              <a:t>State of the art pharmacometrics to design and analyze PK studies; innovative trial design</a:t>
            </a:r>
          </a:p>
          <a:p>
            <a:r>
              <a:rPr lang="en-US" dirty="0">
                <a:latin typeface="Cambria" panose="02040503050406030204" pitchFamily="18" charset="0"/>
              </a:rPr>
              <a:t>TB microbiology expertise </a:t>
            </a:r>
          </a:p>
          <a:p>
            <a:r>
              <a:rPr lang="en-US" dirty="0">
                <a:latin typeface="Cambria" panose="02040503050406030204" pitchFamily="18" charset="0"/>
              </a:rPr>
              <a:t>Improved imaging: PTB EPTB</a:t>
            </a:r>
          </a:p>
          <a:p>
            <a:r>
              <a:rPr lang="en-US" dirty="0">
                <a:latin typeface="Cambria" panose="02040503050406030204" pitchFamily="18" charset="0"/>
              </a:rPr>
              <a:t>TB vaccines and ACTG/HVTN: immunology, design</a:t>
            </a:r>
          </a:p>
          <a:p>
            <a:r>
              <a:rPr lang="en-US" dirty="0">
                <a:latin typeface="Cambria" panose="02040503050406030204" pitchFamily="18" charset="0"/>
              </a:rPr>
              <a:t>Platform opportunities PK for long acting ARVs and DDI protocols: HPTN, ACTG</a:t>
            </a:r>
          </a:p>
        </p:txBody>
      </p:sp>
    </p:spTree>
    <p:extLst>
      <p:ext uri="{BB962C8B-B14F-4D97-AF65-F5344CB8AC3E}">
        <p14:creationId xmlns:p14="http://schemas.microsoft.com/office/powerpoint/2010/main" val="155620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2DAA625-5159-1F43-85D7-BFE0734AF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-133350"/>
            <a:ext cx="8351838" cy="9350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dirty="0">
                <a:cs typeface="Georgia"/>
              </a:rPr>
              <a:t>Treatment considerations: children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6B9A6E6-D521-184B-BD19-DECBA7E25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94600"/>
            <a:ext cx="8424862" cy="53292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dirty="0">
                <a:cs typeface="Georgia"/>
              </a:rPr>
              <a:t>&gt;75% pulmonary /intrathoracic TB</a:t>
            </a:r>
          </a:p>
          <a:p>
            <a:pPr>
              <a:defRPr/>
            </a:pPr>
            <a:r>
              <a:rPr lang="en-US" altLang="en-US" sz="2400" dirty="0">
                <a:cs typeface="Georgia"/>
              </a:rPr>
              <a:t>Wide spectrum of disease</a:t>
            </a:r>
          </a:p>
          <a:p>
            <a:pPr>
              <a:defRPr/>
            </a:pPr>
            <a:r>
              <a:rPr lang="en-US" altLang="en-US" sz="2400" dirty="0" err="1">
                <a:cs typeface="Georgia"/>
              </a:rPr>
              <a:t>Paucibacillary</a:t>
            </a:r>
            <a:r>
              <a:rPr lang="en-US" altLang="en-US" sz="2400" dirty="0">
                <a:cs typeface="Georgia"/>
              </a:rPr>
              <a:t> disease compared to adult pulmonary TB (fewer lung cavities)</a:t>
            </a:r>
          </a:p>
          <a:p>
            <a:pPr eaLnBrk="1" hangingPunct="1">
              <a:defRPr/>
            </a:pPr>
            <a:r>
              <a:rPr lang="en-US" altLang="en-US" sz="2400" dirty="0">
                <a:cs typeface="Georgia"/>
              </a:rPr>
              <a:t>Severe and disseminated TB (TBM and </a:t>
            </a:r>
            <a:r>
              <a:rPr lang="en-US" altLang="en-US" sz="2400" dirty="0" err="1">
                <a:cs typeface="Georgia"/>
              </a:rPr>
              <a:t>miliary</a:t>
            </a:r>
            <a:r>
              <a:rPr lang="en-US" altLang="en-US" sz="2400" dirty="0">
                <a:cs typeface="Georgia"/>
              </a:rPr>
              <a:t> TB) especially in young </a:t>
            </a:r>
          </a:p>
          <a:p>
            <a:pPr eaLnBrk="1" hangingPunct="1">
              <a:defRPr/>
            </a:pPr>
            <a:r>
              <a:rPr lang="en-US" altLang="en-US" sz="2400" dirty="0">
                <a:cs typeface="Georgia"/>
              </a:rPr>
              <a:t>Treatment outcome in children generally good provided initiated early (</a:t>
            </a:r>
            <a:r>
              <a:rPr lang="en-US" altLang="en-US" sz="2400" dirty="0" err="1">
                <a:cs typeface="Georgia"/>
              </a:rPr>
              <a:t>paucibacillary</a:t>
            </a:r>
            <a:r>
              <a:rPr lang="en-US" altLang="en-US" sz="2400" dirty="0">
                <a:cs typeface="Georgia"/>
              </a:rPr>
              <a:t>)</a:t>
            </a:r>
          </a:p>
          <a:p>
            <a:pPr>
              <a:defRPr/>
            </a:pPr>
            <a:r>
              <a:rPr lang="en-US" altLang="en-US" sz="2400" dirty="0">
                <a:solidFill>
                  <a:srgbClr val="A50021"/>
                </a:solidFill>
                <a:cs typeface="Georgia"/>
              </a:rPr>
              <a:t>All treatment data extrapolated from adult studies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A50021"/>
                </a:solidFill>
                <a:cs typeface="Georgia"/>
              </a:rPr>
              <a:t>Formulations needed to support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A50021"/>
                </a:solidFill>
                <a:cs typeface="Georgia"/>
              </a:rPr>
              <a:t>appropriate dosing</a:t>
            </a:r>
          </a:p>
          <a:p>
            <a:pPr marL="0" indent="0">
              <a:buNone/>
              <a:defRPr/>
            </a:pPr>
            <a:endParaRPr lang="en-US" altLang="en-US" sz="2400" dirty="0">
              <a:solidFill>
                <a:srgbClr val="A50021"/>
              </a:solidFill>
              <a:cs typeface="Georgia"/>
            </a:endParaRPr>
          </a:p>
          <a:p>
            <a:pPr marL="0" indent="0">
              <a:buFont typeface="Wingdings 2" pitchFamily="2" charset="2"/>
              <a:buNone/>
              <a:defRPr/>
            </a:pPr>
            <a:endParaRPr lang="en-US" altLang="en-US" sz="2400" dirty="0">
              <a:cs typeface="Georgia"/>
            </a:endParaRP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en-US" altLang="en-US" sz="2400" dirty="0">
              <a:cs typeface="Georgia"/>
            </a:endParaRPr>
          </a:p>
        </p:txBody>
      </p:sp>
      <p:pic>
        <p:nvPicPr>
          <p:cNvPr id="4" name="Content Placeholder 3" descr="GAP-f figure.png">
            <a:extLst>
              <a:ext uri="{FF2B5EF4-FFF2-40B4-BE49-F238E27FC236}">
                <a16:creationId xmlns:a16="http://schemas.microsoft.com/office/drawing/2014/main" id="{0F2D7998-7641-B54F-A495-E1103ADCD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07" b="-8507"/>
          <a:stretch>
            <a:fillRect/>
          </a:stretch>
        </p:blipFill>
        <p:spPr>
          <a:xfrm>
            <a:off x="5597913" y="5039441"/>
            <a:ext cx="3332070" cy="18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6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31355" y="1988840"/>
            <a:ext cx="2693662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600" dirty="0">
              <a:latin typeface="Georgia"/>
              <a:cs typeface="Georgia"/>
            </a:endParaRPr>
          </a:p>
          <a:p>
            <a:endParaRPr lang="en-US" sz="1600" dirty="0">
              <a:latin typeface="Georgia"/>
              <a:cs typeface="Georgia"/>
            </a:endParaRPr>
          </a:p>
          <a:p>
            <a:pPr algn="ctr"/>
            <a:r>
              <a:rPr lang="en-US" sz="1600" dirty="0">
                <a:latin typeface="Georgia"/>
                <a:cs typeface="Georgia"/>
              </a:rPr>
              <a:t>         </a:t>
            </a:r>
            <a:r>
              <a:rPr lang="en-US" sz="1600" dirty="0" err="1">
                <a:latin typeface="Georgia"/>
                <a:cs typeface="Georgia"/>
              </a:rPr>
              <a:t>Ofloxacin</a:t>
            </a:r>
            <a:endParaRPr lang="en-US" sz="1600" dirty="0">
              <a:latin typeface="Georgia"/>
              <a:cs typeface="Georgia"/>
            </a:endParaRPr>
          </a:p>
          <a:p>
            <a:pPr algn="ctr"/>
            <a:r>
              <a:rPr lang="en-US" sz="1600" dirty="0">
                <a:latin typeface="Georgia"/>
                <a:cs typeface="Georgia"/>
              </a:rPr>
              <a:t>         200 mg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699792" y="1988840"/>
            <a:ext cx="2228849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600" dirty="0">
              <a:latin typeface="Georgia"/>
              <a:cs typeface="Georgia"/>
            </a:endParaRPr>
          </a:p>
          <a:p>
            <a:endParaRPr lang="en-US" sz="1600" dirty="0">
              <a:latin typeface="Georgia"/>
              <a:cs typeface="Georgia"/>
            </a:endParaRPr>
          </a:p>
          <a:p>
            <a:pPr algn="ctr"/>
            <a:r>
              <a:rPr lang="en-US" sz="1600" dirty="0" err="1">
                <a:latin typeface="Georgia"/>
                <a:cs typeface="Georgia"/>
              </a:rPr>
              <a:t>Levofloxacin</a:t>
            </a:r>
            <a:r>
              <a:rPr lang="en-US" sz="1600" dirty="0">
                <a:latin typeface="Georgia"/>
                <a:cs typeface="Georgia"/>
              </a:rPr>
              <a:t> </a:t>
            </a:r>
          </a:p>
          <a:p>
            <a:pPr algn="ctr"/>
            <a:r>
              <a:rPr lang="en-US" sz="1600" dirty="0">
                <a:latin typeface="Georgia"/>
                <a:cs typeface="Georgia"/>
              </a:rPr>
              <a:t>250 mg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4932040" y="1988840"/>
            <a:ext cx="1647727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600" dirty="0">
              <a:latin typeface="Georgia"/>
              <a:cs typeface="Georgia"/>
            </a:endParaRPr>
          </a:p>
          <a:p>
            <a:endParaRPr lang="en-US" sz="1600" dirty="0">
              <a:latin typeface="Georgia"/>
              <a:cs typeface="Georgia"/>
            </a:endParaRPr>
          </a:p>
          <a:p>
            <a:pPr algn="ctr"/>
            <a:r>
              <a:rPr lang="en-US" sz="1600" dirty="0">
                <a:latin typeface="Georgia"/>
                <a:cs typeface="Georgia"/>
              </a:rPr>
              <a:t>Moxifloxacin</a:t>
            </a:r>
          </a:p>
          <a:p>
            <a:pPr algn="ctr"/>
            <a:r>
              <a:rPr lang="en-US" sz="1600" dirty="0">
                <a:latin typeface="Georgia"/>
                <a:cs typeface="Georgia"/>
              </a:rPr>
              <a:t>400 mg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-158" t="28742" r="-12612" b="-44337"/>
          <a:stretch/>
        </p:blipFill>
        <p:spPr>
          <a:xfrm>
            <a:off x="0" y="-88900"/>
            <a:ext cx="10320012" cy="75103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3" name="Connector 2"/>
          <p:cNvSpPr/>
          <p:nvPr/>
        </p:nvSpPr>
        <p:spPr>
          <a:xfrm>
            <a:off x="7380312" y="796206"/>
            <a:ext cx="1763688" cy="1728192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Documents and Settings\ANNEKEH\Desktop\damian pics June 2011\_H1J8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66292"/>
            <a:ext cx="5782235" cy="375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5" y="3666293"/>
            <a:ext cx="3361765" cy="37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26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ronus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1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587BA4B894246868EF24C76B50BBA" ma:contentTypeVersion="12" ma:contentTypeDescription="Create a new document." ma:contentTypeScope="" ma:versionID="6a2b72c07a2586c09ebc5b5dd4cb7024">
  <xsd:schema xmlns:xsd="http://www.w3.org/2001/XMLSchema" xmlns:xs="http://www.w3.org/2001/XMLSchema" xmlns:p="http://schemas.microsoft.com/office/2006/metadata/properties" xmlns:ns2="8fff0748-757e-44e1-b4d1-3ab4f47f7563" xmlns:ns3="b6792347-42ae-41a3-9f67-0148af01647a" targetNamespace="http://schemas.microsoft.com/office/2006/metadata/properties" ma:root="true" ma:fieldsID="03a838719e240a4df4f2aa201125b69b" ns2:_="" ns3:_="">
    <xsd:import namespace="8fff0748-757e-44e1-b4d1-3ab4f47f7563"/>
    <xsd:import namespace="b6792347-42ae-41a3-9f67-0148af01647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f0748-757e-44e1-b4d1-3ab4f47f75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92347-42ae-41a3-9f67-0148af016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202BBD-6556-4DE4-AA85-D5B42C3C2208}"/>
</file>

<file path=customXml/itemProps2.xml><?xml version="1.0" encoding="utf-8"?>
<ds:datastoreItem xmlns:ds="http://schemas.openxmlformats.org/officeDocument/2006/customXml" ds:itemID="{EC64F23E-2D21-4D5E-8E16-A11002B8AB90}"/>
</file>

<file path=customXml/itemProps3.xml><?xml version="1.0" encoding="utf-8"?>
<ds:datastoreItem xmlns:ds="http://schemas.openxmlformats.org/officeDocument/2006/customXml" ds:itemID="{1D5D8D1F-50FC-45E8-AA17-FD484C66C80E}"/>
</file>

<file path=docProps/app.xml><?xml version="1.0" encoding="utf-8"?>
<Properties xmlns="http://schemas.openxmlformats.org/officeDocument/2006/extended-properties" xmlns:vt="http://schemas.openxmlformats.org/officeDocument/2006/docPropsVTypes">
  <Template>Cronus.thmx</Template>
  <TotalTime>5387</TotalTime>
  <Words>3929</Words>
  <Application>Microsoft Macintosh PowerPoint</Application>
  <PresentationFormat>On-screen Show (4:3)</PresentationFormat>
  <Paragraphs>662</Paragraphs>
  <Slides>50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ＭＳ Ｐゴシック</vt:lpstr>
      <vt:lpstr>ＭＳ Ｐゴシック</vt:lpstr>
      <vt:lpstr>Arial</vt:lpstr>
      <vt:lpstr>Calibri</vt:lpstr>
      <vt:lpstr>Cambria</vt:lpstr>
      <vt:lpstr>Courier New</vt:lpstr>
      <vt:lpstr>Georgia</vt:lpstr>
      <vt:lpstr>Gill Sans MT</vt:lpstr>
      <vt:lpstr>Mangal</vt:lpstr>
      <vt:lpstr>Tahoma</vt:lpstr>
      <vt:lpstr>Times New Roman</vt:lpstr>
      <vt:lpstr>Wingdings</vt:lpstr>
      <vt:lpstr>Wingdings 2</vt:lpstr>
      <vt:lpstr>Cronus</vt:lpstr>
      <vt:lpstr>4_Office Theme</vt:lpstr>
      <vt:lpstr>IMPAACT TB SCIENTIFIC COMMITTEE UPDATE: 2019 </vt:lpstr>
      <vt:lpstr>PowerPoint Presentation</vt:lpstr>
      <vt:lpstr>PowerPoint Presentation</vt:lpstr>
      <vt:lpstr>PowerPoint Presentation</vt:lpstr>
      <vt:lpstr>PowerPoint Presentation</vt:lpstr>
      <vt:lpstr>Strategy</vt:lpstr>
      <vt:lpstr>Additional critical cross cutting methods/sciences </vt:lpstr>
      <vt:lpstr>Treatment considerations: children</vt:lpstr>
      <vt:lpstr>PowerPoint Presentation</vt:lpstr>
      <vt:lpstr>PowerPoint Presentation</vt:lpstr>
      <vt:lpstr>PowerPoint Presentation</vt:lpstr>
      <vt:lpstr>PowerPoint Presentation</vt:lpstr>
      <vt:lpstr>IMPAACT P1108  Design: phase I/II multicenter trial</vt:lpstr>
      <vt:lpstr>Study status</vt:lpstr>
      <vt:lpstr>IMPAACT 2005 A Phase I/II Open-label, Single-Arm Study to Evaluate the PK, Safety, and Tolerability of Delamanid in Combination with Optimized Multidrug Background Regimen (OBR) for Multidrug-Resistant Tuberculosis (MDR-TB)  in Children with MDR-TB with and without HIV</vt:lpstr>
      <vt:lpstr>Objectives</vt:lpstr>
      <vt:lpstr>Progress</vt:lpstr>
      <vt:lpstr>PowerPoint Presentation</vt:lpstr>
      <vt:lpstr>IMPAACT 2020 (SMaRT Kids)</vt:lpstr>
      <vt:lpstr>IMPAACT 2020:  Study schema</vt:lpstr>
      <vt:lpstr>PowerPoint Presentation</vt:lpstr>
      <vt:lpstr>PowerPoint Presentation</vt:lpstr>
      <vt:lpstr>PowerPoint Presentation</vt:lpstr>
      <vt:lpstr>Knowledge needed re site of  disease PK Role of additional imaging</vt:lpstr>
      <vt:lpstr>Treatment of  persons exposed to MDR TB: data limited</vt:lpstr>
      <vt:lpstr>PowerPoint Presentation</vt:lpstr>
      <vt:lpstr>PHOENIx</vt:lpstr>
      <vt:lpstr>PHOENIx Objectives</vt:lpstr>
      <vt:lpstr>PHOENIx is rising!</vt:lpstr>
      <vt:lpstr>PHOENIx Feasibility Study TB infection by TST and IGRA by age groups</vt:lpstr>
      <vt:lpstr>PHOENIx Feasibility Study Proportion of HHCs that are high risk</vt:lpstr>
      <vt:lpstr>PHOENIx Feasibility Study Willingness to take MDR TB preventive therapy</vt:lpstr>
      <vt:lpstr>Pregnancy and vaccine studies</vt:lpstr>
      <vt:lpstr>IMPAACT P1026s</vt:lpstr>
      <vt:lpstr>IMPAACT P1078</vt:lpstr>
      <vt:lpstr>IMPAACT P1078 PK data </vt:lpstr>
      <vt:lpstr>IMPAACT P1078  IGRA by pregnancy stage</vt:lpstr>
      <vt:lpstr>IMPAACT P1078: Prevalence of Infant TB infection at Week 44 by Study Arm</vt:lpstr>
      <vt:lpstr>P1078 Infant TB infection by maternal IPT arm</vt:lpstr>
      <vt:lpstr>   IMPAACT 2001 A Phase I/II Trial of the Pharmacokinetics, Tolerability, and Safety of Once-Weekly Rifapentine and Isoniazid in HIV-1-infected and HIV-1-uninfected Pregnant and Postpartum Women with Latent Tuberculosis Infection Jyoti S. Mathad (Protocol Chair)</vt:lpstr>
      <vt:lpstr>P2001 Updates</vt:lpstr>
      <vt:lpstr>PowerPoint Presentation</vt:lpstr>
      <vt:lpstr>PowerPoint Presentation</vt:lpstr>
      <vt:lpstr>Design</vt:lpstr>
      <vt:lpstr>HVTN/ACTG/IMPAACT TB vaccine cross-network working group</vt:lpstr>
      <vt:lpstr>Diagnostics and biomarkers</vt:lpstr>
      <vt:lpstr>Milestones </vt:lpstr>
      <vt:lpstr>Mentored investigator graduates</vt:lpstr>
      <vt:lpstr>New mentored investigators</vt:lpstr>
      <vt:lpstr>Publications</vt:lpstr>
    </vt:vector>
  </TitlesOfParts>
  <Company>University of Stellenbosch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Hesseling, AC, Prof [annekeh@sun.ac.za]</cp:lastModifiedBy>
  <cp:revision>1064</cp:revision>
  <cp:lastPrinted>2014-10-23T08:13:29Z</cp:lastPrinted>
  <dcterms:created xsi:type="dcterms:W3CDTF">2014-10-24T11:20:26Z</dcterms:created>
  <dcterms:modified xsi:type="dcterms:W3CDTF">2019-06-11T11:42:56Z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0x010100D88587BA4B894246868EF24C76B50BBA</vt:lpwstr>
  </property>
</Properties>
</file>