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58" r:id="rId9"/>
    <p:sldId id="264" r:id="rId10"/>
    <p:sldId id="265" r:id="rId11"/>
    <p:sldId id="269" r:id="rId12"/>
    <p:sldId id="270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9F9D-3591-4869-A438-2850DD9A4D08}" type="datetimeFigureOut">
              <a:rPr lang="en-ZA" smtClean="0"/>
              <a:t>2019/06/10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3258-81FF-4C69-A854-0FD80F9362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5959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9F9D-3591-4869-A438-2850DD9A4D08}" type="datetimeFigureOut">
              <a:rPr lang="en-ZA" smtClean="0"/>
              <a:t>2019/06/10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3258-81FF-4C69-A854-0FD80F9362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6634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9F9D-3591-4869-A438-2850DD9A4D08}" type="datetimeFigureOut">
              <a:rPr lang="en-ZA" smtClean="0"/>
              <a:t>2019/06/10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3258-81FF-4C69-A854-0FD80F9362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29139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9F9D-3591-4869-A438-2850DD9A4D08}" type="datetimeFigureOut">
              <a:rPr lang="en-ZA" smtClean="0"/>
              <a:t>2019/06/10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3258-81FF-4C69-A854-0FD80F9362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0389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9F9D-3591-4869-A438-2850DD9A4D08}" type="datetimeFigureOut">
              <a:rPr lang="en-ZA" smtClean="0"/>
              <a:t>2019/06/10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3258-81FF-4C69-A854-0FD80F9362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6804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9F9D-3591-4869-A438-2850DD9A4D08}" type="datetimeFigureOut">
              <a:rPr lang="en-ZA" smtClean="0"/>
              <a:t>2019/06/10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3258-81FF-4C69-A854-0FD80F9362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96451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9F9D-3591-4869-A438-2850DD9A4D08}" type="datetimeFigureOut">
              <a:rPr lang="en-ZA" smtClean="0"/>
              <a:t>2019/06/10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3258-81FF-4C69-A854-0FD80F9362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00280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9F9D-3591-4869-A438-2850DD9A4D08}" type="datetimeFigureOut">
              <a:rPr lang="en-ZA" smtClean="0"/>
              <a:t>2019/06/10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3258-81FF-4C69-A854-0FD80F9362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09789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9F9D-3591-4869-A438-2850DD9A4D08}" type="datetimeFigureOut">
              <a:rPr lang="en-ZA" smtClean="0"/>
              <a:t>2019/06/10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3258-81FF-4C69-A854-0FD80F9362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24262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9F9D-3591-4869-A438-2850DD9A4D08}" type="datetimeFigureOut">
              <a:rPr lang="en-ZA" smtClean="0"/>
              <a:t>2019/06/10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3258-81FF-4C69-A854-0FD80F9362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81171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09F9D-3591-4869-A438-2850DD9A4D08}" type="datetimeFigureOut">
              <a:rPr lang="en-ZA" smtClean="0"/>
              <a:t>2019/06/10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63258-81FF-4C69-A854-0FD80F9362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0946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09F9D-3591-4869-A438-2850DD9A4D08}" type="datetimeFigureOut">
              <a:rPr lang="en-ZA" smtClean="0"/>
              <a:t>2019/06/10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63258-81FF-4C69-A854-0FD80F9362C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1016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UZCHS_CRTC IMPAACT Community Advisory Board 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TB awareness in communities_11 June 2019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08398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Raising Awareness Continues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CAB raises managed to raise awareness on on-going studies during:</a:t>
            </a:r>
          </a:p>
          <a:p>
            <a:pPr lvl="1"/>
            <a:r>
              <a:rPr lang="en-US" dirty="0" smtClean="0"/>
              <a:t>Stakeholders Meetings</a:t>
            </a:r>
          </a:p>
          <a:p>
            <a:pPr lvl="1"/>
            <a:r>
              <a:rPr lang="en-US" dirty="0" smtClean="0"/>
              <a:t>National AIDS council Gala’s</a:t>
            </a:r>
          </a:p>
          <a:p>
            <a:pPr lvl="1"/>
            <a:r>
              <a:rPr lang="en-US" dirty="0" smtClean="0"/>
              <a:t>Radio Shows</a:t>
            </a:r>
          </a:p>
          <a:p>
            <a:pPr lvl="1"/>
            <a:r>
              <a:rPr lang="en-US" dirty="0" smtClean="0"/>
              <a:t>Through local newspapers</a:t>
            </a:r>
          </a:p>
          <a:p>
            <a:pPr lvl="1"/>
            <a:r>
              <a:rPr lang="en-US" dirty="0" smtClean="0"/>
              <a:t>Community gatherings</a:t>
            </a:r>
          </a:p>
          <a:p>
            <a:pPr lvl="1"/>
            <a:r>
              <a:rPr lang="en-US" dirty="0" smtClean="0"/>
              <a:t>Sports Tournaments.</a:t>
            </a:r>
          </a:p>
          <a:p>
            <a:pPr lvl="1"/>
            <a:r>
              <a:rPr lang="en-US" dirty="0" smtClean="0"/>
              <a:t>ICASA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103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 raising awareness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4094"/>
            <a:ext cx="5181600" cy="34544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3028372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Raising Awareness continued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4094"/>
            <a:ext cx="5181600" cy="3454400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3696255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109662"/>
            <a:ext cx="6172200" cy="46291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It is important to involve Community representation of diverse community members so that when raising awareness becomes easier (</a:t>
            </a:r>
            <a:r>
              <a:rPr lang="en-US" dirty="0" err="1" smtClean="0"/>
              <a:t>e.g</a:t>
            </a:r>
            <a:r>
              <a:rPr lang="en-US" dirty="0" smtClean="0"/>
              <a:t> Youth , People with disability)</a:t>
            </a:r>
          </a:p>
          <a:p>
            <a:r>
              <a:rPr lang="en-US" dirty="0" smtClean="0"/>
              <a:t>It is important to collaborate with other partners so that you have more platforms to raise awareness on on-going studies</a:t>
            </a:r>
          </a:p>
          <a:p>
            <a:r>
              <a:rPr lang="en-US" dirty="0" smtClean="0"/>
              <a:t>Raising awareness by CAB is very important for study enrollment and retention as community/participants can familiarize/associate themselves with CAB.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929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UZCHS_CRTC Community Advisory Board  was established in 2000</a:t>
            </a:r>
          </a:p>
          <a:p>
            <a:r>
              <a:rPr lang="en-US" dirty="0" smtClean="0"/>
              <a:t>IMPAACT CAB was later formed in 2007</a:t>
            </a:r>
          </a:p>
          <a:p>
            <a:r>
              <a:rPr lang="en-US" dirty="0" smtClean="0"/>
              <a:t>It comprised of 11 members form diverse communities </a:t>
            </a:r>
          </a:p>
          <a:p>
            <a:r>
              <a:rPr lang="en-US" dirty="0" smtClean="0"/>
              <a:t>Community Liaison officer is responsible for supporting the CAB activities</a:t>
            </a:r>
          </a:p>
          <a:p>
            <a:r>
              <a:rPr lang="en-US" dirty="0" smtClean="0"/>
              <a:t>The PIs also is present during the meetings and during CAB formation</a:t>
            </a:r>
          </a:p>
          <a:p>
            <a:r>
              <a:rPr lang="en-US" dirty="0" smtClean="0"/>
              <a:t>Stakeholders within the communities the communities represented by CAB were sensitized of the introduced cadre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90182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Concerns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W" dirty="0" smtClean="0"/>
              <a:t>INH adverse reactions – not much information (outside research)</a:t>
            </a:r>
          </a:p>
          <a:p>
            <a:r>
              <a:rPr lang="en-ZW" dirty="0" smtClean="0"/>
              <a:t>Poverty</a:t>
            </a:r>
          </a:p>
          <a:p>
            <a:r>
              <a:rPr lang="en-ZW" dirty="0" smtClean="0"/>
              <a:t>Diagnostics – non-availability of diagnostic machines or broken down machines</a:t>
            </a:r>
          </a:p>
          <a:p>
            <a:r>
              <a:rPr lang="en-ZW" dirty="0" smtClean="0"/>
              <a:t>No vitamin supplements supplied</a:t>
            </a:r>
          </a:p>
          <a:p>
            <a:r>
              <a:rPr lang="en-ZW" dirty="0" smtClean="0"/>
              <a:t>Little information on chronic conditions that elevate the risk of TB infection, e. g. diabetes mellitus</a:t>
            </a:r>
          </a:p>
          <a:p>
            <a:r>
              <a:rPr lang="en-ZW" dirty="0" smtClean="0"/>
              <a:t>Advocacy and funding for TB prevention and treatment seems not to be prioritised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002614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W" dirty="0" smtClean="0"/>
              <a:t>Limited range of TB regimens make TB treatment a big burden</a:t>
            </a:r>
          </a:p>
          <a:p>
            <a:r>
              <a:rPr lang="en-ZW" dirty="0" smtClean="0"/>
              <a:t>Drug-drug interactions result in fewer options for PLHIV</a:t>
            </a:r>
          </a:p>
          <a:p>
            <a:r>
              <a:rPr lang="en-ZW" dirty="0" smtClean="0"/>
              <a:t>Need more research on TB treatment formulations for children and adolescents, as we find them being given adult formulations</a:t>
            </a:r>
          </a:p>
          <a:p>
            <a:r>
              <a:rPr lang="en-ZW" dirty="0" smtClean="0"/>
              <a:t>The intensive support that used to be given when TB was introduced is no longer being offered</a:t>
            </a:r>
          </a:p>
          <a:p>
            <a:r>
              <a:rPr lang="en-ZW" dirty="0" smtClean="0"/>
              <a:t>There is need for support groups for people with TB so as to deal with the high levels of stigma and discrimination</a:t>
            </a:r>
          </a:p>
          <a:p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2862045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W" dirty="0" smtClean="0"/>
              <a:t>Women bear the brunt of the burden in the community regarding religious and cultural/ traditional practices that hinder access to medical assistance.</a:t>
            </a:r>
          </a:p>
          <a:p>
            <a:r>
              <a:rPr lang="en-ZW" dirty="0" smtClean="0"/>
              <a:t>Some churches bar their members from going to clinics for medical treatment.</a:t>
            </a:r>
          </a:p>
          <a:p>
            <a:r>
              <a:rPr lang="en-ZW" dirty="0" smtClean="0"/>
              <a:t>However, the members do not live in isolation when outside church services, hence they can continue to spread TB when there is no correct treatment.</a:t>
            </a:r>
          </a:p>
          <a:p>
            <a:r>
              <a:rPr lang="en-ZW" dirty="0" smtClean="0"/>
              <a:t>Women, as carers in the home of those who are ill with TB, are at risk of acquiring the infection. 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447968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W" dirty="0" smtClean="0"/>
              <a:t>Women who believe in medical treatment, and are in religious sects who deny it, often have to seek medical treatment behind the backs of their spouses and religious leaders</a:t>
            </a:r>
          </a:p>
          <a:p>
            <a:r>
              <a:rPr lang="en-ZW" dirty="0" smtClean="0"/>
              <a:t>This results in difficulties for women in terms of adherence as they also try to conceal the medicines</a:t>
            </a:r>
          </a:p>
          <a:p>
            <a:r>
              <a:rPr lang="en-ZW" dirty="0" smtClean="0"/>
              <a:t>This can also result in many cases of TB in the community remaining undetected</a:t>
            </a:r>
          </a:p>
          <a:p>
            <a:r>
              <a:rPr lang="en-ZW" dirty="0" smtClean="0"/>
              <a:t>The burden is multiplied several times over when the woman is disabled, or where she has to care for someone with TB who is also disabled.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446840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TB and Disability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W" dirty="0" smtClean="0"/>
              <a:t>Many times poverty is an integral part of this combination</a:t>
            </a:r>
          </a:p>
          <a:p>
            <a:r>
              <a:rPr lang="en-ZW" dirty="0" smtClean="0"/>
              <a:t>Access to health facilities is hampered by mobility difficulties as well as lack of money for bus fares</a:t>
            </a:r>
          </a:p>
          <a:p>
            <a:r>
              <a:rPr lang="en-ZW" dirty="0" smtClean="0"/>
              <a:t>Adherence may be hampered by inadequate nutrition as the person with disability may be unable to fend for themselves</a:t>
            </a:r>
          </a:p>
          <a:p>
            <a:r>
              <a:rPr lang="en-ZW" dirty="0" smtClean="0"/>
              <a:t>The pill burden may be too much to bear, particularly where the disability is mental.</a:t>
            </a:r>
          </a:p>
          <a:p>
            <a:r>
              <a:rPr lang="en-ZW" dirty="0" smtClean="0"/>
              <a:t>People with disabilities face several layers stigma and discrimination – disability, poverty, TB infection, HIV infection, </a:t>
            </a:r>
            <a:r>
              <a:rPr lang="en-ZW" dirty="0" err="1" smtClean="0"/>
              <a:t>etc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819434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TB studies in Zimbabwean Sites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IMPAACT P1078 (Finished)</a:t>
            </a:r>
          </a:p>
          <a:p>
            <a:r>
              <a:rPr lang="en-US" dirty="0" smtClean="0"/>
              <a:t>IMPAACT 2001 (Finished)</a:t>
            </a:r>
          </a:p>
          <a:p>
            <a:r>
              <a:rPr lang="en-US" dirty="0" smtClean="0"/>
              <a:t>PHOENIX </a:t>
            </a:r>
            <a:r>
              <a:rPr lang="en-US" dirty="0" smtClean="0"/>
              <a:t>study (Currently ongoing under ACTG</a:t>
            </a:r>
            <a:r>
              <a:rPr lang="en-US" dirty="0" smtClean="0"/>
              <a:t>)</a:t>
            </a:r>
          </a:p>
          <a:p>
            <a:r>
              <a:rPr lang="en-US" dirty="0" smtClean="0"/>
              <a:t>A5264</a:t>
            </a:r>
          </a:p>
          <a:p>
            <a:r>
              <a:rPr lang="en-US" dirty="0" smtClean="0"/>
              <a:t>A5263</a:t>
            </a:r>
          </a:p>
          <a:p>
            <a:r>
              <a:rPr lang="en-US" dirty="0" smtClean="0"/>
              <a:t>A5288</a:t>
            </a:r>
          </a:p>
          <a:p>
            <a:r>
              <a:rPr lang="en-US" dirty="0" smtClean="0"/>
              <a:t>A5279</a:t>
            </a:r>
          </a:p>
          <a:p>
            <a:r>
              <a:rPr lang="en-US" dirty="0" smtClean="0"/>
              <a:t>A5225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73090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Raising awareness within the communities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In your groups (2mins) discuss how you are raising awareness on currently going studies at your sites.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13149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8587BA4B894246868EF24C76B50BBA" ma:contentTypeVersion="12" ma:contentTypeDescription="Create a new document." ma:contentTypeScope="" ma:versionID="6a2b72c07a2586c09ebc5b5dd4cb7024">
  <xsd:schema xmlns:xsd="http://www.w3.org/2001/XMLSchema" xmlns:xs="http://www.w3.org/2001/XMLSchema" xmlns:p="http://schemas.microsoft.com/office/2006/metadata/properties" xmlns:ns2="8fff0748-757e-44e1-b4d1-3ab4f47f7563" xmlns:ns3="b6792347-42ae-41a3-9f67-0148af01647a" targetNamespace="http://schemas.microsoft.com/office/2006/metadata/properties" ma:root="true" ma:fieldsID="03a838719e240a4df4f2aa201125b69b" ns2:_="" ns3:_="">
    <xsd:import namespace="8fff0748-757e-44e1-b4d1-3ab4f47f7563"/>
    <xsd:import namespace="b6792347-42ae-41a3-9f67-0148af01647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ff0748-757e-44e1-b4d1-3ab4f47f756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792347-42ae-41a3-9f67-0148af0164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1DA0B7E-4669-436E-BB79-388F6A92E25E}"/>
</file>

<file path=customXml/itemProps2.xml><?xml version="1.0" encoding="utf-8"?>
<ds:datastoreItem xmlns:ds="http://schemas.openxmlformats.org/officeDocument/2006/customXml" ds:itemID="{045008CD-B02E-4693-99A2-141AA944DF95}"/>
</file>

<file path=customXml/itemProps3.xml><?xml version="1.0" encoding="utf-8"?>
<ds:datastoreItem xmlns:ds="http://schemas.openxmlformats.org/officeDocument/2006/customXml" ds:itemID="{AF6F0282-4094-4B76-8F44-C86201F2422E}"/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635</Words>
  <Application>Microsoft Office PowerPoint</Application>
  <PresentationFormat>Widescreen</PresentationFormat>
  <Paragraphs>64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UZCHS_CRTC IMPAACT Community Advisory Board </vt:lpstr>
      <vt:lpstr>Background</vt:lpstr>
      <vt:lpstr>Concerns</vt:lpstr>
      <vt:lpstr>PowerPoint Presentation</vt:lpstr>
      <vt:lpstr>PowerPoint Presentation</vt:lpstr>
      <vt:lpstr>PowerPoint Presentation</vt:lpstr>
      <vt:lpstr>TB and Disability</vt:lpstr>
      <vt:lpstr>TB studies in Zimbabwean Sites</vt:lpstr>
      <vt:lpstr>Raising awareness within the communities</vt:lpstr>
      <vt:lpstr>Raising Awareness Continues </vt:lpstr>
      <vt:lpstr>CAB raising awareness</vt:lpstr>
      <vt:lpstr>Raising Awareness continued</vt:lpstr>
      <vt:lpstr>Conclusion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UZCHS_CRTC IMPAACT Community Advisory Board</dc:title>
  <dc:creator>Maximina Jokonya</dc:creator>
  <cp:lastModifiedBy>Steven Mphonda</cp:lastModifiedBy>
  <cp:revision>7</cp:revision>
  <dcterms:created xsi:type="dcterms:W3CDTF">2019-06-09T09:58:28Z</dcterms:created>
  <dcterms:modified xsi:type="dcterms:W3CDTF">2019-06-10T21:36:02Z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0x010100D88587BA4B894246868EF24C76B50BBA</vt:lpwstr>
  </property>
</Properties>
</file>