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2" r:id="rId3"/>
    <p:sldId id="266" r:id="rId4"/>
    <p:sldId id="275" r:id="rId5"/>
    <p:sldId id="279" r:id="rId6"/>
    <p:sldId id="278" r:id="rId7"/>
    <p:sldId id="284" r:id="rId8"/>
    <p:sldId id="280" r:id="rId9"/>
    <p:sldId id="281" r:id="rId10"/>
    <p:sldId id="276" r:id="rId11"/>
    <p:sldId id="283" r:id="rId12"/>
    <p:sldId id="285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131" autoAdjust="0"/>
  </p:normalViewPr>
  <p:slideViewPr>
    <p:cSldViewPr snapToGrid="0">
      <p:cViewPr varScale="1">
        <p:scale>
          <a:sx n="45" d="100"/>
          <a:sy n="45" d="100"/>
        </p:scale>
        <p:origin x="167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FEFF3-C6DD-40A0-B14F-AFE73F2B727E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5A503-04E4-4DC1-8D91-154376CEE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prevalence of CMD is high </a:t>
            </a:r>
            <a:r>
              <a:rPr lang="en-US" dirty="0" smtClean="0"/>
              <a:t>among youth living with HIV;</a:t>
            </a:r>
          </a:p>
          <a:p>
            <a:r>
              <a:rPr lang="en-US" dirty="0" smtClean="0"/>
              <a:t> anxiety, depression, emotional and behavioral difficulties, and post-traumatic stress symptoms</a:t>
            </a:r>
          </a:p>
          <a:p>
            <a:r>
              <a:rPr lang="en-US" dirty="0" smtClean="0"/>
              <a:t>and these mental health difficulties have been associated with ART nonadherence and poor </a:t>
            </a:r>
            <a:r>
              <a:rPr lang="en-US" dirty="0" err="1" smtClean="0"/>
              <a:t>virologic</a:t>
            </a:r>
            <a:r>
              <a:rPr lang="en-US" dirty="0" smtClean="0"/>
              <a:t> outcomes </a:t>
            </a:r>
          </a:p>
          <a:p>
            <a:endParaRPr lang="en-US" dirty="0" smtClean="0"/>
          </a:p>
          <a:p>
            <a:r>
              <a:rPr lang="en-US" dirty="0" smtClean="0"/>
              <a:t>Adolescents living with HIV often struggle to cope with developmental challenges</a:t>
            </a:r>
            <a:r>
              <a:rPr lang="en-US" baseline="0" dirty="0" smtClean="0"/>
              <a:t>, they end up indulging in risk behaviors like</a:t>
            </a:r>
            <a:r>
              <a:rPr lang="en-US" dirty="0" smtClean="0"/>
              <a:t> unprotected sex, and substance abuse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3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TI-CBT -Evidence based treatment for children and adolescents impacted by trauma and their parents or caregivers</a:t>
            </a:r>
          </a:p>
          <a:p>
            <a:r>
              <a:rPr lang="en-US" dirty="0" smtClean="0"/>
              <a:t>Trauma Informed Cognitive Behavior Therapy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2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to delivering the Trauma Informed Cognitive Behavioral Therapy (TI-CBT) intervention in the Pilot Tests and Randomized Trial, a systematic approach is taken to assess the acceptability and feasibility of the TI-CBT intervention and adapt the intervention manuals.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3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Waiting for National health sciences research committee approval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43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Youth and Caregiver Intervention Manuals were provided for review during the stakeholder meeting.</a:t>
            </a:r>
            <a:r>
              <a:rPr lang="en-US" baseline="0" dirty="0" smtClean="0"/>
              <a:t> The discussions were in the local language </a:t>
            </a:r>
            <a:endParaRPr lang="en-US" dirty="0" smtClean="0"/>
          </a:p>
          <a:p>
            <a:r>
              <a:rPr lang="en-US" dirty="0" smtClean="0"/>
              <a:t>Stakeholders were asked to provide feedback on strengths and weaknesses of each component and </a:t>
            </a:r>
          </a:p>
          <a:p>
            <a:r>
              <a:rPr lang="en-US" dirty="0" smtClean="0"/>
              <a:t>were prompted for feedback around feasibility, acceptability, wording for local context, concepts, and possible barriers to administering each component.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16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Feasible and acceptable,</a:t>
            </a:r>
            <a:r>
              <a:rPr lang="en-US" baseline="0" dirty="0" smtClean="0"/>
              <a:t> changes were made in terms of the language and how it should be presented to the adolescent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A503-04E4-4DC1-8D91-154376CEE8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8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7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4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1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2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1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8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9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A771-5CD6-4741-9FCD-C387536782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6468-852B-4DF7-B06F-052063802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activities for IMPAACT 2016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Mphonda</a:t>
            </a:r>
          </a:p>
          <a:p>
            <a:r>
              <a:rPr lang="en-US" dirty="0" smtClean="0"/>
              <a:t>Lilongwe CRS, 12001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Stakeholder Engagement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Youth </a:t>
            </a:r>
            <a:r>
              <a:rPr lang="en-US" dirty="0"/>
              <a:t>and Caregiver Intervention Manuals </a:t>
            </a:r>
            <a:r>
              <a:rPr lang="en-US" dirty="0" smtClean="0"/>
              <a:t>were provided for review.</a:t>
            </a:r>
          </a:p>
          <a:p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dirty="0" smtClean="0"/>
              <a:t>ocal language </a:t>
            </a:r>
          </a:p>
          <a:p>
            <a:r>
              <a:rPr lang="en-US" dirty="0" smtClean="0"/>
              <a:t>Prompted </a:t>
            </a:r>
            <a:r>
              <a:rPr lang="en-US" dirty="0"/>
              <a:t>for feedback around </a:t>
            </a:r>
            <a:endParaRPr lang="en-US" dirty="0" smtClean="0"/>
          </a:p>
          <a:p>
            <a:pPr>
              <a:buFont typeface="Calibri" panose="020F0502020204030204" pitchFamily="34" charset="0"/>
              <a:buChar char="⁻"/>
            </a:pPr>
            <a:r>
              <a:rPr lang="en-US" dirty="0" smtClean="0"/>
              <a:t>Feasibility and acceptability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Calibri" panose="020F0502020204030204" pitchFamily="34" charset="0"/>
              <a:buChar char="⁻"/>
            </a:pPr>
            <a:r>
              <a:rPr lang="en-US" dirty="0" smtClean="0"/>
              <a:t>wording </a:t>
            </a:r>
            <a:r>
              <a:rPr lang="en-US" dirty="0"/>
              <a:t>for local context, </a:t>
            </a:r>
            <a:endParaRPr lang="en-US" dirty="0" smtClean="0"/>
          </a:p>
          <a:p>
            <a:pPr>
              <a:buFont typeface="Calibri" panose="020F0502020204030204" pitchFamily="34" charset="0"/>
              <a:buChar char="⁻"/>
            </a:pPr>
            <a:r>
              <a:rPr lang="en-US" dirty="0" smtClean="0"/>
              <a:t>concepts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Calibri" panose="020F0502020204030204" pitchFamily="34" charset="0"/>
              <a:buChar char="⁻"/>
            </a:pPr>
            <a:r>
              <a:rPr lang="en-US" dirty="0" smtClean="0"/>
              <a:t>and </a:t>
            </a:r>
            <a:r>
              <a:rPr lang="en-US" dirty="0"/>
              <a:t>possible barriers to administering each component.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9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positive feedback</a:t>
            </a:r>
          </a:p>
          <a:p>
            <a:r>
              <a:rPr lang="en-US" dirty="0" smtClean="0"/>
              <a:t>Acceptable</a:t>
            </a:r>
          </a:p>
          <a:p>
            <a:r>
              <a:rPr lang="en-US" dirty="0" smtClean="0"/>
              <a:t>Feasible</a:t>
            </a:r>
          </a:p>
          <a:p>
            <a:r>
              <a:rPr lang="en-US" dirty="0" smtClean="0"/>
              <a:t>Suggestions made to be incorporated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25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steps….after NHSRC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sensitizations</a:t>
            </a:r>
          </a:p>
          <a:p>
            <a:r>
              <a:rPr lang="en-US" dirty="0" smtClean="0"/>
              <a:t>Large scale community stakeholder engagement activities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291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0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IMPAACT 2016 brief overview</a:t>
            </a:r>
          </a:p>
          <a:p>
            <a:r>
              <a:rPr lang="en-US" dirty="0" smtClean="0"/>
              <a:t>Community stakeholder activities</a:t>
            </a:r>
          </a:p>
          <a:p>
            <a:r>
              <a:rPr lang="en-US" dirty="0" smtClean="0"/>
              <a:t>Next steps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multi trial site</a:t>
            </a:r>
          </a:p>
          <a:p>
            <a:r>
              <a:rPr lang="en-US" dirty="0" smtClean="0"/>
              <a:t>IMPAACT,HVTN,ACTG,HVTN,MTN………</a:t>
            </a:r>
          </a:p>
          <a:p>
            <a:r>
              <a:rPr lang="en-US" dirty="0" smtClean="0"/>
              <a:t>Each network has a CAB point person and a staff liaison</a:t>
            </a:r>
          </a:p>
          <a:p>
            <a:r>
              <a:rPr lang="en-US" dirty="0" smtClean="0"/>
              <a:t>CAB – since 1999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6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IMPAACT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Evaluating a Group-Based Intervention to Improve Mental Health and ART Adherence in HIV-Infected Adolescents in Low Resource </a:t>
            </a:r>
            <a:r>
              <a:rPr lang="en-US" dirty="0" smtClean="0"/>
              <a:t>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Primary </a:t>
            </a:r>
            <a:r>
              <a:rPr lang="en-US" dirty="0"/>
              <a:t>objective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</a:t>
            </a:r>
            <a:r>
              <a:rPr lang="en-US" dirty="0"/>
              <a:t>whether a TI-CBT Intervention is associated with improved depression, anxiety, and/or traumatic stress symptoms for youth living with HIV compared to a Discussion Control at six months. </a:t>
            </a:r>
          </a:p>
        </p:txBody>
      </p:sp>
    </p:spTree>
    <p:extLst>
      <p:ext uri="{BB962C8B-B14F-4D97-AF65-F5344CB8AC3E}">
        <p14:creationId xmlns:p14="http://schemas.microsoft.com/office/powerpoint/2010/main" val="343071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15-19 year old youth living with HIV and mental health distress, and their caregivers (if available and agreed to by youth participant).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Sample size</a:t>
            </a:r>
          </a:p>
          <a:p>
            <a:r>
              <a:rPr lang="en-US" dirty="0" smtClean="0"/>
              <a:t>Approximately </a:t>
            </a:r>
            <a:r>
              <a:rPr lang="en-US" dirty="0"/>
              <a:t>192 - 256 youth participants (96 - 128 per arm), plus their caregivers,</a:t>
            </a:r>
          </a:p>
        </p:txBody>
      </p:sp>
    </p:spTree>
    <p:extLst>
      <p:ext uri="{BB962C8B-B14F-4D97-AF65-F5344CB8AC3E}">
        <p14:creationId xmlns:p14="http://schemas.microsoft.com/office/powerpoint/2010/main" val="8229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stakeholders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roups or individuals that are ultimately representing the interests of people who would participate in a trial and others locally affected by a trial.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Stakeholder Engagement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process of identifying components for possible adaptation. </a:t>
            </a:r>
          </a:p>
          <a:p>
            <a:r>
              <a:rPr lang="en-US" dirty="0" smtClean="0"/>
              <a:t>Assess feasibility and acceptability of the intervention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26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Stakeholders </a:t>
            </a:r>
            <a:r>
              <a:rPr lang="en-US" dirty="0"/>
              <a:t>included: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ommunity </a:t>
            </a:r>
            <a:r>
              <a:rPr lang="en-US" dirty="0"/>
              <a:t>and youth advisory board members </a:t>
            </a:r>
            <a:endParaRPr lang="en-US" dirty="0" smtClean="0"/>
          </a:p>
          <a:p>
            <a:r>
              <a:rPr lang="en-US" dirty="0" smtClean="0"/>
              <a:t>Youth organizations</a:t>
            </a:r>
            <a:endParaRPr lang="en-US" dirty="0"/>
          </a:p>
          <a:p>
            <a:r>
              <a:rPr lang="en-US" dirty="0" smtClean="0"/>
              <a:t>Site </a:t>
            </a:r>
            <a:r>
              <a:rPr lang="en-US" dirty="0"/>
              <a:t>study staff</a:t>
            </a:r>
          </a:p>
          <a:p>
            <a:r>
              <a:rPr lang="en-US" dirty="0"/>
              <a:t>HIV care provides – MOH/NGO</a:t>
            </a:r>
          </a:p>
          <a:p>
            <a:r>
              <a:rPr lang="en-US" dirty="0"/>
              <a:t>Mental health providers –MOH/NGO</a:t>
            </a:r>
          </a:p>
          <a:p>
            <a:r>
              <a:rPr lang="en-US" dirty="0"/>
              <a:t>Malawi </a:t>
            </a:r>
            <a:r>
              <a:rPr lang="en-US" dirty="0" smtClean="0"/>
              <a:t>police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587BA4B894246868EF24C76B50BBA" ma:contentTypeVersion="12" ma:contentTypeDescription="Create a new document." ma:contentTypeScope="" ma:versionID="6a2b72c07a2586c09ebc5b5dd4cb7024">
  <xsd:schema xmlns:xsd="http://www.w3.org/2001/XMLSchema" xmlns:xs="http://www.w3.org/2001/XMLSchema" xmlns:p="http://schemas.microsoft.com/office/2006/metadata/properties" xmlns:ns2="8fff0748-757e-44e1-b4d1-3ab4f47f7563" xmlns:ns3="b6792347-42ae-41a3-9f67-0148af01647a" targetNamespace="http://schemas.microsoft.com/office/2006/metadata/properties" ma:root="true" ma:fieldsID="03a838719e240a4df4f2aa201125b69b" ns2:_="" ns3:_="">
    <xsd:import namespace="8fff0748-757e-44e1-b4d1-3ab4f47f7563"/>
    <xsd:import namespace="b6792347-42ae-41a3-9f67-0148af01647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f0748-757e-44e1-b4d1-3ab4f47f75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92347-42ae-41a3-9f67-0148af016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75A128-C802-4DB8-84D7-154D1F0881C5}"/>
</file>

<file path=customXml/itemProps2.xml><?xml version="1.0" encoding="utf-8"?>
<ds:datastoreItem xmlns:ds="http://schemas.openxmlformats.org/officeDocument/2006/customXml" ds:itemID="{1EB17959-DB0C-487C-8040-010B1A2BC6E2}"/>
</file>

<file path=customXml/itemProps3.xml><?xml version="1.0" encoding="utf-8"?>
<ds:datastoreItem xmlns:ds="http://schemas.openxmlformats.org/officeDocument/2006/customXml" ds:itemID="{8C13D731-BB66-414E-A9BE-539EC7694700}"/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506</Words>
  <Application>Microsoft Office PowerPoint</Application>
  <PresentationFormat>Widescreen</PresentationFormat>
  <Paragraphs>73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Community activities for IMPAACT 2016 study</vt:lpstr>
      <vt:lpstr>Outline </vt:lpstr>
      <vt:lpstr>The site…</vt:lpstr>
      <vt:lpstr>IMPAACT 2016</vt:lpstr>
      <vt:lpstr> Primary objective </vt:lpstr>
      <vt:lpstr>Study population</vt:lpstr>
      <vt:lpstr>Community stakeholders </vt:lpstr>
      <vt:lpstr>Community Stakeholder Engagement </vt:lpstr>
      <vt:lpstr> Stakeholders included: </vt:lpstr>
      <vt:lpstr>Community Stakeholder Engagement </vt:lpstr>
      <vt:lpstr>Outcomes </vt:lpstr>
      <vt:lpstr>Next steps….after NHSRC approval</vt:lpstr>
      <vt:lpstr>Thank you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Mphonda</dc:creator>
  <cp:lastModifiedBy>Steven Mphonda</cp:lastModifiedBy>
  <cp:revision>48</cp:revision>
  <dcterms:created xsi:type="dcterms:W3CDTF">2018-06-05T09:09:31Z</dcterms:created>
  <dcterms:modified xsi:type="dcterms:W3CDTF">2019-06-10T17:23:08Z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0x010100D88587BA4B894246868EF24C76B50BBA</vt:lpwstr>
  </property>
</Properties>
</file>