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2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3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256" r:id="rId2"/>
    <p:sldId id="841" r:id="rId3"/>
    <p:sldId id="842" r:id="rId4"/>
    <p:sldId id="843" r:id="rId5"/>
    <p:sldId id="844" r:id="rId6"/>
    <p:sldId id="845" r:id="rId7"/>
    <p:sldId id="816" r:id="rId8"/>
    <p:sldId id="846" r:id="rId9"/>
    <p:sldId id="826" r:id="rId10"/>
    <p:sldId id="827" r:id="rId11"/>
    <p:sldId id="880" r:id="rId12"/>
    <p:sldId id="881" r:id="rId13"/>
    <p:sldId id="932" r:id="rId14"/>
    <p:sldId id="955" r:id="rId15"/>
    <p:sldId id="806" r:id="rId16"/>
    <p:sldId id="954" r:id="rId17"/>
    <p:sldId id="892" r:id="rId18"/>
    <p:sldId id="915" r:id="rId19"/>
    <p:sldId id="937" r:id="rId20"/>
    <p:sldId id="904" r:id="rId21"/>
    <p:sldId id="901" r:id="rId22"/>
    <p:sldId id="896" r:id="rId23"/>
    <p:sldId id="906" r:id="rId24"/>
    <p:sldId id="956" r:id="rId25"/>
    <p:sldId id="907" r:id="rId26"/>
    <p:sldId id="957" r:id="rId27"/>
    <p:sldId id="958" r:id="rId28"/>
    <p:sldId id="960" r:id="rId29"/>
    <p:sldId id="959" r:id="rId30"/>
    <p:sldId id="728" r:id="rId31"/>
    <p:sldId id="820" r:id="rId32"/>
    <p:sldId id="961" r:id="rId33"/>
    <p:sldId id="962" r:id="rId34"/>
    <p:sldId id="964" r:id="rId35"/>
    <p:sldId id="963" r:id="rId36"/>
    <p:sldId id="965" r:id="rId37"/>
    <p:sldId id="968" r:id="rId38"/>
    <p:sldId id="969" r:id="rId39"/>
    <p:sldId id="970" r:id="rId40"/>
    <p:sldId id="967" r:id="rId41"/>
    <p:sldId id="966" r:id="rId42"/>
    <p:sldId id="971" r:id="rId43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C63F"/>
    <a:srgbClr val="336699"/>
    <a:srgbClr val="006699"/>
    <a:srgbClr val="3366CC"/>
    <a:srgbClr val="003399"/>
    <a:srgbClr val="8484FC"/>
    <a:srgbClr val="E4D03C"/>
    <a:srgbClr val="EBEB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8000"/>
    <p:restoredTop sz="87655" autoAdjust="0"/>
  </p:normalViewPr>
  <p:slideViewPr>
    <p:cSldViewPr snapToGrid="0" snapToObjects="1">
      <p:cViewPr varScale="1">
        <p:scale>
          <a:sx n="58" d="100"/>
          <a:sy n="58" d="100"/>
        </p:scale>
        <p:origin x="832" y="224"/>
      </p:cViewPr>
      <p:guideLst>
        <p:guide orient="horz" pos="3072"/>
        <p:guide pos="4096"/>
      </p:guideLst>
    </p:cSldViewPr>
  </p:slideViewPr>
  <p:outlineViewPr>
    <p:cViewPr>
      <p:scale>
        <a:sx n="33" d="100"/>
        <a:sy n="33" d="100"/>
      </p:scale>
      <p:origin x="0" y="-86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3688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customXml" Target="../customXml/item2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D800DAA-C271-9441-964F-BE17435F7A5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538E45-C32A-3E4B-B135-EBB5DA15812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E99F14-6CAC-0940-A720-6714758A12D7}" type="datetimeFigureOut">
              <a:rPr lang="en-US" smtClean="0"/>
              <a:t>6/10/19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ACB357-46FF-1C42-862D-2935084C609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939620-2E5E-2947-820F-B218FEC03B6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065BC4-61DD-AB42-BFCE-D4D24219E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4945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188505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7424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VF survival probabilities were estimated by Kaplan-Meier* method with 95% confidence intervals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Antibody status- 5/8 and 4/5 at 84 weeks antibody negative by standard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elisa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used for clinical management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2864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98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584" tIns="44792" rIns="89584" bIns="44792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>
                <a:latin typeface="Calibri" charset="0"/>
              </a:rPr>
              <a:t>48 clinical trials sites in 13 countries</a:t>
            </a:r>
          </a:p>
          <a:p>
            <a:r>
              <a:rPr lang="en-US" sz="24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INFANT</a:t>
            </a:r>
            <a:endParaRPr lang="en-US" sz="28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en-US" sz="24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STUDY REGIMENS	Three early intensive therapy regimens will be assessed: </a:t>
            </a:r>
            <a:endParaRPr lang="en-US" sz="28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en-US" sz="24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 </a:t>
            </a:r>
            <a:endParaRPr lang="en-US" sz="28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lvl="3"/>
            <a:r>
              <a:rPr lang="da-DK" sz="2400" u="sng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Regimen</a:t>
            </a:r>
            <a:r>
              <a:rPr lang="da-DK" sz="2400" u="sng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1L</a:t>
            </a:r>
            <a:r>
              <a:rPr lang="da-DK" sz="24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: </a:t>
            </a:r>
            <a:r>
              <a:rPr lang="da-DK" sz="2400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Two</a:t>
            </a:r>
            <a:r>
              <a:rPr lang="da-DK" sz="24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n</a:t>
            </a:r>
            <a:r>
              <a:rPr lang="en-US" sz="2400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ucleoside</a:t>
            </a:r>
            <a:r>
              <a:rPr lang="en-US" sz="24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reverse transcriptase inhibitors PLUS </a:t>
            </a:r>
            <a:r>
              <a:rPr lang="en-US" sz="2400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nevirapine</a:t>
            </a:r>
            <a:r>
              <a:rPr lang="en-US" sz="24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PLUS </a:t>
            </a:r>
            <a:r>
              <a:rPr lang="en-US" sz="2400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lopinavir</a:t>
            </a:r>
            <a:r>
              <a:rPr lang="en-US" sz="24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/ritonavir (2 NRTIs + NVP + LPV/r)</a:t>
            </a:r>
            <a:endParaRPr lang="en-US" sz="28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lvl="3"/>
            <a:r>
              <a:rPr lang="da-DK" sz="2400" u="sng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Regimen</a:t>
            </a:r>
            <a:r>
              <a:rPr lang="da-DK" sz="2400" u="sng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2R</a:t>
            </a:r>
            <a:r>
              <a:rPr lang="da-DK" sz="24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: </a:t>
            </a:r>
            <a:r>
              <a:rPr lang="da-DK" sz="2400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Two</a:t>
            </a:r>
            <a:r>
              <a:rPr lang="da-DK" sz="24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n</a:t>
            </a:r>
            <a:r>
              <a:rPr lang="en-US" sz="2400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ucleoside</a:t>
            </a:r>
            <a:r>
              <a:rPr lang="en-US" sz="24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reverse transcriptase inhibitors PLUS </a:t>
            </a:r>
            <a:r>
              <a:rPr lang="en-US" sz="2400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nevirapine</a:t>
            </a:r>
            <a:r>
              <a:rPr lang="en-US" sz="24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PLUS </a:t>
            </a:r>
            <a:r>
              <a:rPr lang="en-US" sz="2400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raltegravir</a:t>
            </a:r>
            <a:r>
              <a:rPr lang="en-US" sz="24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(2 NRTIs + NVP + RAL)</a:t>
            </a:r>
            <a:endParaRPr lang="en-US" sz="28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lvl="3"/>
            <a:r>
              <a:rPr lang="da-DK" sz="2400" u="sng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Regimen</a:t>
            </a:r>
            <a:r>
              <a:rPr lang="da-DK" sz="2400" u="sng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2RV</a:t>
            </a:r>
            <a:r>
              <a:rPr lang="da-DK" sz="24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: </a:t>
            </a:r>
            <a:r>
              <a:rPr lang="da-DK" sz="2400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Two</a:t>
            </a:r>
            <a:r>
              <a:rPr lang="da-DK" sz="24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n</a:t>
            </a:r>
            <a:r>
              <a:rPr lang="en-US" sz="2400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ucleoside</a:t>
            </a:r>
            <a:r>
              <a:rPr lang="en-US" sz="24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reverse transcriptase inhibitors PLUS </a:t>
            </a:r>
            <a:r>
              <a:rPr lang="en-US" sz="2400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nevirapine</a:t>
            </a:r>
            <a:r>
              <a:rPr lang="en-US" sz="24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PLUS </a:t>
            </a:r>
            <a:r>
              <a:rPr lang="en-US" sz="2400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raltegravir</a:t>
            </a:r>
            <a:r>
              <a:rPr lang="en-US" sz="24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PLUS VRC01 monoclonal antibody (2 NRTIs + NVP + RAL + VRC01)</a:t>
            </a:r>
            <a:endParaRPr lang="en-US" sz="28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79875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753" y="8685552"/>
            <a:ext cx="2971697" cy="456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584" tIns="44792" rIns="89584" bIns="44792"/>
          <a:lstStyle>
            <a:lvl1pPr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1pPr>
            <a:lvl2pPr marL="727868" indent="-279949"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2pPr>
            <a:lvl3pPr marL="1119797" indent="-223959"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3pPr>
            <a:lvl4pPr marL="1567716" indent="-223959"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4pPr>
            <a:lvl5pPr marL="2015635" indent="-223959"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5pPr>
            <a:lvl6pPr marL="2463554" indent="-2239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6pPr>
            <a:lvl7pPr marL="2911472" indent="-2239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7pPr>
            <a:lvl8pPr marL="3359391" indent="-2239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8pPr>
            <a:lvl9pPr marL="3807310" indent="-2239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9pPr>
          </a:lstStyle>
          <a:p>
            <a:fld id="{A0666860-8059-1C4A-8F01-4A117422FA3B}" type="slidenum">
              <a:rPr lang="en-US">
                <a:latin typeface="Calibri" charset="0"/>
              </a:rPr>
              <a:pPr/>
              <a:t>22</a:t>
            </a:fld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5526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T</a:t>
            </a:r>
            <a:r>
              <a:rPr lang="en-US" baseline="-25000" dirty="0"/>
              <a:t>1/2</a:t>
            </a:r>
            <a:r>
              <a:rPr lang="en-US" dirty="0"/>
              <a:t>:  71 </a:t>
            </a:r>
            <a:r>
              <a:rPr lang="en-US" u="sng" dirty="0"/>
              <a:t>+</a:t>
            </a:r>
            <a:r>
              <a:rPr lang="en-US" dirty="0"/>
              <a:t> 18 </a:t>
            </a:r>
            <a:r>
              <a:rPr lang="en-US" dirty="0" err="1"/>
              <a:t>days_adults</a:t>
            </a:r>
            <a:endParaRPr lang="en-US" dirty="0"/>
          </a:p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</a:t>
            </a:r>
            <a:r>
              <a:rPr lang="en-US" baseline="0" dirty="0"/>
              <a:t> increase in the half life can be observed in this plot of plasma concentrations vs. days.  The red and blue lines are VRC01 levels when given as a single dose at 20mg/kg and 40mg/kg, respectively. The black line is VRC01LS given at fixed dose of 80mg which equated to 20-32 mg/kg.   The mean level of VRC01LS significantly exceeds the level for the 40mg/kg dose of VRC01 at 4 and 8 weeks.  </a:t>
            </a:r>
            <a:endParaRPr lang="en-US" dirty="0"/>
          </a:p>
          <a:p>
            <a:r>
              <a:rPr lang="en-US" dirty="0"/>
              <a:t>VRCO1-27 INFANTS (THREE COHORTS- 13 20 MG/KG; 14 40 MG/KG; ; 14 ADDITIONAL MONTHLY</a:t>
            </a:r>
            <a:r>
              <a:rPr lang="en-US" baseline="0" dirty="0"/>
              <a:t> DOSE OF 20 MG/KG-BF-</a:t>
            </a:r>
          </a:p>
          <a:p>
            <a:r>
              <a:rPr lang="en-US" baseline="0" dirty="0"/>
              <a:t>Vrco1-ls-cohort 1- 10, </a:t>
            </a:r>
            <a:r>
              <a:rPr lang="en-US" baseline="0" dirty="0" err="1"/>
              <a:t>cohprt</a:t>
            </a:r>
            <a:r>
              <a:rPr lang="en-US" baseline="0" dirty="0"/>
              <a:t> 2 11 (BF) SECOND DOSE AT 12 WEEKS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EEF91D3D-8FEC-4E4C-B1A0-73530976893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2862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34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584" tIns="44792" rIns="89584" bIns="44792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753" y="8685552"/>
            <a:ext cx="2971697" cy="456889"/>
          </a:xfrm>
          <a:prstGeom prst="rect">
            <a:avLst/>
          </a:prstGeom>
        </p:spPr>
        <p:txBody>
          <a:bodyPr lIns="89584" tIns="44792" rIns="89584" bIns="44792"/>
          <a:lstStyle>
            <a:lvl1pPr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1pPr>
            <a:lvl2pPr marL="727868" indent="-279949"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2pPr>
            <a:lvl3pPr marL="1119797" indent="-223959"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3pPr>
            <a:lvl4pPr marL="1567716" indent="-223959"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4pPr>
            <a:lvl5pPr marL="2015635" indent="-223959"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5pPr>
            <a:lvl6pPr marL="2463554" indent="-2239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6pPr>
            <a:lvl7pPr marL="2911472" indent="-2239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7pPr>
            <a:lvl8pPr marL="3359391" indent="-2239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8pPr>
            <a:lvl9pPr marL="3807310" indent="-2239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9pPr>
          </a:lstStyle>
          <a:p>
            <a:fld id="{DFEC34FB-55E4-9348-BE6A-443B58F380A6}" type="slidenum">
              <a:rPr lang="en-US">
                <a:latin typeface="Calibri" charset="0"/>
              </a:rPr>
              <a:pPr/>
              <a:t>31</a:t>
            </a:fld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9630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34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584" tIns="44792" rIns="89584" bIns="44792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753" y="8685552"/>
            <a:ext cx="2971697" cy="456889"/>
          </a:xfrm>
          <a:prstGeom prst="rect">
            <a:avLst/>
          </a:prstGeom>
        </p:spPr>
        <p:txBody>
          <a:bodyPr lIns="89584" tIns="44792" rIns="89584" bIns="44792"/>
          <a:lstStyle>
            <a:lvl1pPr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1pPr>
            <a:lvl2pPr marL="727868" indent="-279949"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2pPr>
            <a:lvl3pPr marL="1119797" indent="-223959"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3pPr>
            <a:lvl4pPr marL="1567716" indent="-223959"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4pPr>
            <a:lvl5pPr marL="2015635" indent="-223959"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5pPr>
            <a:lvl6pPr marL="2463554" indent="-2239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6pPr>
            <a:lvl7pPr marL="2911472" indent="-2239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7pPr>
            <a:lvl8pPr marL="3359391" indent="-2239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8pPr>
            <a:lvl9pPr marL="3807310" indent="-2239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9pPr>
          </a:lstStyle>
          <a:p>
            <a:fld id="{DFEC34FB-55E4-9348-BE6A-443B58F380A6}" type="slidenum">
              <a:rPr lang="en-US">
                <a:latin typeface="Calibri" charset="0"/>
              </a:rPr>
              <a:pPr/>
              <a:t>41</a:t>
            </a:fld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791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投影片圖像版面配置區 1">
            <a:extLst>
              <a:ext uri="{FF2B5EF4-FFF2-40B4-BE49-F238E27FC236}">
                <a16:creationId xmlns:a16="http://schemas.microsoft.com/office/drawing/2014/main" id="{FBB408B2-1CAF-D54A-86D8-27D7F46A0DB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備忘稿版面配置區 2">
            <a:extLst>
              <a:ext uri="{FF2B5EF4-FFF2-40B4-BE49-F238E27FC236}">
                <a16:creationId xmlns:a16="http://schemas.microsoft.com/office/drawing/2014/main" id="{9AB7ACA8-25D3-174C-89CF-D813A3BB3B9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32771" name="投影片編號版面配置區 3">
            <a:extLst>
              <a:ext uri="{FF2B5EF4-FFF2-40B4-BE49-F238E27FC236}">
                <a16:creationId xmlns:a16="http://schemas.microsoft.com/office/drawing/2014/main" id="{A58884B0-FC45-504B-A2E4-04C7D8BDB5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7897616-4245-7740-8476-A41EA0CC24E2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5631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投影片圖像版面配置區 1">
            <a:extLst>
              <a:ext uri="{FF2B5EF4-FFF2-40B4-BE49-F238E27FC236}">
                <a16:creationId xmlns:a16="http://schemas.microsoft.com/office/drawing/2014/main" id="{FBB408B2-1CAF-D54A-86D8-27D7F46A0DB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備忘稿版面配置區 2">
            <a:extLst>
              <a:ext uri="{FF2B5EF4-FFF2-40B4-BE49-F238E27FC236}">
                <a16:creationId xmlns:a16="http://schemas.microsoft.com/office/drawing/2014/main" id="{9AB7ACA8-25D3-174C-89CF-D813A3BB3B9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32771" name="投影片編號版面配置區 3">
            <a:extLst>
              <a:ext uri="{FF2B5EF4-FFF2-40B4-BE49-F238E27FC236}">
                <a16:creationId xmlns:a16="http://schemas.microsoft.com/office/drawing/2014/main" id="{A58884B0-FC45-504B-A2E4-04C7D8BDB5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7897616-4245-7740-8476-A41EA0CC24E2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7754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wo pathways currently are being pursued to achieve a sus- </a:t>
            </a:r>
            <a:r>
              <a:rPr lang="en-US" sz="2200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tained</a:t>
            </a:r>
            <a:r>
              <a:rPr lang="en-US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ART-free HIV remission: (1) eradication of the rep- </a:t>
            </a:r>
            <a:r>
              <a:rPr lang="en-US" sz="2200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lication</a:t>
            </a:r>
            <a:r>
              <a:rPr lang="en-US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-competent HIV reservoir, which is classically re- </a:t>
            </a:r>
            <a:r>
              <a:rPr lang="en-US" sz="2200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ferred</a:t>
            </a:r>
            <a:r>
              <a:rPr lang="en-US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to as a “cure” and (2) control of plasma viral rebound without eradication of </a:t>
            </a:r>
            <a:r>
              <a:rPr lang="en-US" sz="2200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HIin</a:t>
            </a:r>
            <a:r>
              <a:rPr lang="en-US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the absence of ART, which is referred to as “sustained virologic remission.”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3025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>
            <a:extLst>
              <a:ext uri="{FF2B5EF4-FFF2-40B4-BE49-F238E27FC236}">
                <a16:creationId xmlns:a16="http://schemas.microsoft.com/office/drawing/2014/main" id="{9E2CD776-2E23-B947-A8B1-E124835E172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2" name="Notes Placeholder 2">
            <a:extLst>
              <a:ext uri="{FF2B5EF4-FFF2-40B4-BE49-F238E27FC236}">
                <a16:creationId xmlns:a16="http://schemas.microsoft.com/office/drawing/2014/main" id="{7FF5A9C8-AFF2-3043-A880-067E10BC8CA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66563" name="Slide Number Placeholder 3">
            <a:extLst>
              <a:ext uri="{FF2B5EF4-FFF2-40B4-BE49-F238E27FC236}">
                <a16:creationId xmlns:a16="http://schemas.microsoft.com/office/drawing/2014/main" id="{7ABDFD63-D424-8840-8463-1DC7DB1EBA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D4D6989-B539-9147-8A3D-808D887597AE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276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22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9pPr>
          </a:lstStyle>
          <a:p>
            <a:fld id="{7AC0B726-8F40-8B45-8073-1AC4FFE2C0FB}" type="slidenum">
              <a:rPr lang="en-US" sz="1200">
                <a:latin typeface="Calibri" charset="0"/>
              </a:rPr>
              <a:pPr/>
              <a:t>10</a:t>
            </a:fld>
            <a:endParaRPr lang="en-US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5817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Subtype H</a:t>
            </a:r>
          </a:p>
          <a:p>
            <a:r>
              <a:rPr lang="en-US" dirty="0"/>
              <a:t>18.6 years of age identified</a:t>
            </a:r>
          </a:p>
          <a:p>
            <a:r>
              <a:rPr lang="en-US" dirty="0"/>
              <a:t>Stopped ART at 5.8-6.8 years of age</a:t>
            </a:r>
          </a:p>
          <a:p>
            <a:r>
              <a:rPr lang="en-US" dirty="0"/>
              <a:t>Not</a:t>
            </a:r>
            <a:r>
              <a:rPr lang="en-US" baseline="0" dirty="0"/>
              <a:t> in utero infected-</a:t>
            </a:r>
            <a:r>
              <a:rPr lang="en-US" baseline="0" dirty="0" err="1"/>
              <a:t>intrapartum</a:t>
            </a:r>
            <a:r>
              <a:rPr lang="en-US" baseline="0" dirty="0"/>
              <a:t> infected– not sure if breastfed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472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ART AT 8.7</a:t>
            </a:r>
            <a:r>
              <a:rPr lang="en-US" baseline="0" dirty="0"/>
              <a:t> weeks </a:t>
            </a:r>
            <a:r>
              <a:rPr lang="en-US" dirty="0"/>
              <a:t>OF AGE</a:t>
            </a:r>
          </a:p>
          <a:p>
            <a:r>
              <a:rPr lang="en-US" dirty="0"/>
              <a:t>ART</a:t>
            </a:r>
            <a:r>
              <a:rPr lang="en-US" baseline="0" dirty="0"/>
              <a:t> for 40 weeks </a:t>
            </a:r>
            <a:r>
              <a:rPr lang="en-US" dirty="0"/>
              <a:t> </a:t>
            </a:r>
          </a:p>
          <a:p>
            <a:r>
              <a:rPr lang="en-US" baseline="0" dirty="0"/>
              <a:t>8.5 years remission</a:t>
            </a:r>
          </a:p>
          <a:p>
            <a:r>
              <a:rPr lang="en-US" baseline="0" dirty="0"/>
              <a:t>Non breast fed</a:t>
            </a:r>
          </a:p>
          <a:p>
            <a:r>
              <a:rPr lang="en-US" baseline="0" dirty="0"/>
              <a:t>boy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0469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98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584" tIns="44792" rIns="89584" bIns="44792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>
                <a:latin typeface="Calibri" charset="0"/>
              </a:rPr>
              <a:t>48 clinical trials sites in 13 countries</a:t>
            </a:r>
          </a:p>
          <a:p>
            <a:pPr marL="0" marR="0" indent="0" algn="just" defTabSz="457200" eaLnBrk="1" fontAlgn="auto" latinLnBrk="0" hangingPunct="1">
              <a:lnSpc>
                <a:spcPct val="1179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IMPAACT P1115 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clincialtrials.gov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NCT02140255) is an ongoing prospective phase I/II proof-of-concept study of very early ART of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in-utero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infected infants to achieve ART-free HIV remission. </a:t>
            </a:r>
          </a:p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79875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753" y="8685552"/>
            <a:ext cx="2971697" cy="456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584" tIns="44792" rIns="89584" bIns="44792"/>
          <a:lstStyle>
            <a:lvl1pPr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1pPr>
            <a:lvl2pPr marL="727868" indent="-279949"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2pPr>
            <a:lvl3pPr marL="1119797" indent="-223959"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3pPr>
            <a:lvl4pPr marL="1567716" indent="-223959"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4pPr>
            <a:lvl5pPr marL="2015635" indent="-223959"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5pPr>
            <a:lvl6pPr marL="2463554" indent="-2239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6pPr>
            <a:lvl7pPr marL="2911472" indent="-2239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7pPr>
            <a:lvl8pPr marL="3359391" indent="-2239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8pPr>
            <a:lvl9pPr marL="3807310" indent="-2239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9pPr>
          </a:lstStyle>
          <a:p>
            <a:fld id="{A0666860-8059-1C4A-8F01-4A117422FA3B}" type="slidenum">
              <a:rPr lang="en-US">
                <a:latin typeface="Calibri" charset="0"/>
              </a:rPr>
              <a:pPr/>
              <a:t>16</a:t>
            </a:fld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502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75360" y="8886613"/>
            <a:ext cx="2709333" cy="65024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43307" y="8886613"/>
            <a:ext cx="4118187" cy="65024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90866" y="9251950"/>
            <a:ext cx="410369" cy="379591"/>
          </a:xfrm>
        </p:spPr>
        <p:txBody>
          <a:bodyPr/>
          <a:lstStyle>
            <a:lvl1pPr>
              <a:defRPr/>
            </a:lvl1pPr>
          </a:lstStyle>
          <a:p>
            <a:fld id="{C96BB0EC-A540-4444-833D-40A19FA39F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9022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1635767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50240" y="8882098"/>
            <a:ext cx="3034453" cy="677333"/>
          </a:xfrm>
          <a:prstGeom prst="rect">
            <a:avLst/>
          </a:prstGeom>
        </p:spPr>
        <p:txBody>
          <a:bodyPr lIns="121377" tIns="60689" rIns="121377" bIns="60689"/>
          <a:lstStyle>
            <a:lvl1pPr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443307" y="8882098"/>
            <a:ext cx="4118187" cy="677333"/>
          </a:xfrm>
          <a:prstGeom prst="rect">
            <a:avLst/>
          </a:prstGeom>
        </p:spPr>
        <p:txBody>
          <a:bodyPr lIns="121377" tIns="60689" rIns="121377" bIns="60689"/>
          <a:lstStyle>
            <a:lvl1pPr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638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169530" y="9204961"/>
            <a:ext cx="9128196" cy="398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991">
                <a:solidFill>
                  <a:schemeClr val="bg1"/>
                </a:solidFill>
                <a:cs typeface="+mn-cs"/>
              </a:rPr>
              <a:t> 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169530" y="9209477"/>
            <a:ext cx="9128196" cy="398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en-US" sz="2000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>
            <a:lvl1pPr>
              <a:defRPr sz="40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170431" y="8347156"/>
            <a:ext cx="10728960" cy="647831"/>
          </a:xfrm>
        </p:spPr>
        <p:txBody>
          <a:bodyPr>
            <a:noAutofit/>
          </a:bodyPr>
          <a:lstStyle>
            <a:lvl1pPr>
              <a:defRPr sz="1991" baseline="0"/>
            </a:lvl1pPr>
            <a:lvl2pPr>
              <a:defRPr sz="2560" baseline="0"/>
            </a:lvl2pPr>
            <a:lvl3pPr>
              <a:defRPr sz="2560" baseline="0"/>
            </a:lvl3pPr>
            <a:lvl4pPr>
              <a:defRPr sz="2560" baseline="0"/>
            </a:lvl4pPr>
            <a:lvl5pPr>
              <a:defRPr sz="256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4"/>
          </p:nvPr>
        </p:nvSpPr>
        <p:spPr>
          <a:xfrm>
            <a:off x="6290866" y="9251950"/>
            <a:ext cx="410369" cy="37959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CE3101-3DAC-C44A-80AC-28EDD7FD6D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346619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0240" y="9040143"/>
            <a:ext cx="3034453" cy="519289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fld id="{19C86ED5-CC6C-F440-9FE4-E33488454748}" type="datetimeFigureOut">
              <a:rPr lang="en-US"/>
              <a:pPr>
                <a:defRPr/>
              </a:pPr>
              <a:t>6/10/19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443307" y="9040143"/>
            <a:ext cx="4118187" cy="519289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632149" y="9040143"/>
            <a:ext cx="410369" cy="37959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2C82BC-82D4-564C-BA3F-EE57E9AD6B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598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5" r:id="rId5"/>
    <p:sldLayoutId id="2147483656" r:id="rId6"/>
    <p:sldLayoutId id="2147483657" r:id="rId7"/>
    <p:sldLayoutId id="2147483660" r:id="rId8"/>
    <p:sldLayoutId id="2147483661" r:id="rId9"/>
    <p:sldLayoutId id="2147483662" r:id="rId10"/>
    <p:sldLayoutId id="2147483663" r:id="rId11"/>
    <p:sldLayoutId id="2147483665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png"/><Relationship Id="rId5" Type="http://schemas.openxmlformats.org/officeDocument/2006/relationships/image" Target="../media/image12.emf"/><Relationship Id="rId4" Type="http://schemas.openxmlformats.org/officeDocument/2006/relationships/oleObject" Target="../embeddings/oleObject2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2.e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/>
          </p:cNvSpPr>
          <p:nvPr>
            <p:ph type="ctrTitle"/>
          </p:nvPr>
        </p:nvSpPr>
        <p:spPr>
          <a:xfrm>
            <a:off x="515936" y="2226130"/>
            <a:ext cx="12105370" cy="231200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00"/>
            </a:lvl1pPr>
          </a:lstStyle>
          <a:p>
            <a:r>
              <a:rPr lang="en-US" sz="4000" dirty="0"/>
              <a:t>IMPAACT HIV Cure Scientific Committee Update</a:t>
            </a:r>
            <a:br>
              <a:rPr lang="en-US" sz="4000" dirty="0"/>
            </a:br>
            <a:endParaRPr sz="4000" dirty="0"/>
          </a:p>
        </p:txBody>
      </p:sp>
      <p:sp>
        <p:nvSpPr>
          <p:cNvPr id="120" name="Shape 120"/>
          <p:cNvSpPr>
            <a:spLocks noGrp="1"/>
          </p:cNvSpPr>
          <p:nvPr>
            <p:ph type="subTitle" sz="quarter" idx="1"/>
          </p:nvPr>
        </p:nvSpPr>
        <p:spPr>
          <a:xfrm>
            <a:off x="1270000" y="4900558"/>
            <a:ext cx="10464800" cy="3360009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414781">
              <a:defRPr sz="2272"/>
            </a:pPr>
            <a:r>
              <a:rPr sz="2400" dirty="0"/>
              <a:t>Deborah Persaud,</a:t>
            </a:r>
            <a:r>
              <a:rPr lang="en-US" sz="2400" dirty="0"/>
              <a:t> </a:t>
            </a:r>
            <a:r>
              <a:rPr sz="2400" dirty="0"/>
              <a:t>MD</a:t>
            </a:r>
            <a:endParaRPr lang="en-US" sz="2400" dirty="0"/>
          </a:p>
          <a:p>
            <a:r>
              <a:rPr lang="en-US" sz="2400" dirty="0"/>
              <a:t>Chair, HIV Cure Scientific Committee</a:t>
            </a:r>
          </a:p>
          <a:p>
            <a:r>
              <a:rPr lang="en-US" sz="2400" dirty="0"/>
              <a:t>June 11</a:t>
            </a:r>
            <a:r>
              <a:rPr lang="en-US" sz="2400" baseline="30000" dirty="0"/>
              <a:t>th</a:t>
            </a:r>
            <a:r>
              <a:rPr lang="en-US" sz="2400" dirty="0"/>
              <a:t>,  2019</a:t>
            </a:r>
          </a:p>
          <a:p>
            <a:pPr defTabSz="414781">
              <a:defRPr sz="2272"/>
            </a:pPr>
            <a:endParaRPr lang="en-US" sz="2400" dirty="0"/>
          </a:p>
          <a:p>
            <a:pPr defTabSz="414781">
              <a:defRPr sz="2272"/>
            </a:pPr>
            <a:endParaRPr lang="en-US" sz="2400" dirty="0"/>
          </a:p>
          <a:p>
            <a:pPr defTabSz="414781">
              <a:defRPr sz="2272"/>
            </a:pPr>
            <a:endParaRPr sz="2400" dirty="0"/>
          </a:p>
        </p:txBody>
      </p:sp>
      <p:pic>
        <p:nvPicPr>
          <p:cNvPr id="6" name="Picture 4" descr="https://s2.graphiq.com/sites/default/files/728/media/images/t2/Johns_Hopkins_University_School_of_Medicine_2_40329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2771" y="7867467"/>
            <a:ext cx="1975393" cy="151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C:\Users\kmccarthy\AppData\Local\Microsoft\Windows\Temporary Internet Files\Content.Outlook\3UXDMI3E\smallIMPAACT.png">
            <a:extLst>
              <a:ext uri="{FF2B5EF4-FFF2-40B4-BE49-F238E27FC236}">
                <a16:creationId xmlns:a16="http://schemas.microsoft.com/office/drawing/2014/main" id="{23F0F1C2-B0CF-6449-9FD8-91922A20B0D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936" y="8260568"/>
            <a:ext cx="2727219" cy="1036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 descr="https://sphotos-b.xx.fbcdn.net/hphotos-ash3/548379_485608711457506_1208335700_n.pn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44422" y="8241349"/>
            <a:ext cx="1650900" cy="1049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8" descr="believev2-outlines-2c-blk-186_cropped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64445" y="7867467"/>
            <a:ext cx="1924419" cy="151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1366" y="452886"/>
            <a:ext cx="10728960" cy="1472071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defRPr/>
            </a:pPr>
            <a:r>
              <a:rPr lang="en-US" sz="3200" dirty="0">
                <a:cs typeface="Arial" panose="020B0604020202020204" pitchFamily="34" charset="0"/>
              </a:rPr>
              <a:t>Viremic Relapse in the</a:t>
            </a:r>
            <a:br>
              <a:rPr lang="en-US" sz="3200" dirty="0">
                <a:cs typeface="Arial" panose="020B0604020202020204" pitchFamily="34" charset="0"/>
              </a:rPr>
            </a:br>
            <a:r>
              <a:rPr lang="en-US" sz="3200" dirty="0">
                <a:cs typeface="Arial" panose="020B0604020202020204" pitchFamily="34" charset="0"/>
              </a:rPr>
              <a:t>“Mississippi Baby” (2015) </a:t>
            </a:r>
            <a:endParaRPr lang="en-US" sz="3200" dirty="0">
              <a:latin typeface="+mj-lt"/>
              <a:cs typeface="+mj-cs"/>
            </a:endParaRPr>
          </a:p>
        </p:txBody>
      </p:sp>
      <p:sp>
        <p:nvSpPr>
          <p:cNvPr id="51202" name="Slide Number Placeholder 2"/>
          <p:cNvSpPr>
            <a:spLocks noGrp="1"/>
          </p:cNvSpPr>
          <p:nvPr>
            <p:ph type="sldNum" sz="quarter" idx="12"/>
          </p:nvPr>
        </p:nvSpPr>
        <p:spPr bwMode="auto">
          <a:xfrm>
            <a:off x="15269627" y="12857092"/>
            <a:ext cx="286937" cy="32143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413">
                <a:solidFill>
                  <a:schemeClr val="tx1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1pPr>
            <a:lvl2pPr marL="1056623" indent="-406394">
              <a:defRPr sz="3413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2pPr>
            <a:lvl3pPr marL="1625575" indent="-325115">
              <a:defRPr sz="3413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3pPr>
            <a:lvl4pPr marL="2275804" indent="-325115">
              <a:defRPr sz="3413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4pPr>
            <a:lvl5pPr marL="2926034" indent="-325115">
              <a:defRPr sz="3413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5pPr>
            <a:lvl6pPr marL="3576264" indent="-325115" eaLnBrk="0" fontAlgn="base" hangingPunct="0">
              <a:spcBef>
                <a:spcPct val="0"/>
              </a:spcBef>
              <a:spcAft>
                <a:spcPct val="0"/>
              </a:spcAft>
              <a:defRPr sz="3413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6pPr>
            <a:lvl7pPr marL="4226494" indent="-325115" eaLnBrk="0" fontAlgn="base" hangingPunct="0">
              <a:spcBef>
                <a:spcPct val="0"/>
              </a:spcBef>
              <a:spcAft>
                <a:spcPct val="0"/>
              </a:spcAft>
              <a:defRPr sz="3413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7pPr>
            <a:lvl8pPr marL="4876724" indent="-325115" eaLnBrk="0" fontAlgn="base" hangingPunct="0">
              <a:spcBef>
                <a:spcPct val="0"/>
              </a:spcBef>
              <a:spcAft>
                <a:spcPct val="0"/>
              </a:spcAft>
              <a:defRPr sz="3413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8pPr>
            <a:lvl9pPr marL="5526954" indent="-325115" eaLnBrk="0" fontAlgn="base" hangingPunct="0">
              <a:spcBef>
                <a:spcPct val="0"/>
              </a:spcBef>
              <a:spcAft>
                <a:spcPct val="0"/>
              </a:spcAft>
              <a:defRPr sz="3413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9pPr>
          </a:lstStyle>
          <a:p>
            <a:fld id="{8F3BCB5F-C8FD-A446-9492-CD9EED224575}" type="slidenum">
              <a:rPr lang="en-US" sz="1422">
                <a:solidFill>
                  <a:srgbClr val="FFFFFF"/>
                </a:solidFill>
              </a:rPr>
              <a:pPr/>
              <a:t>10</a:t>
            </a:fld>
            <a:endParaRPr lang="en-US" sz="1422">
              <a:solidFill>
                <a:srgbClr val="FFFFFF"/>
              </a:solidFill>
            </a:endParaRPr>
          </a:p>
        </p:txBody>
      </p:sp>
      <p:sp>
        <p:nvSpPr>
          <p:cNvPr id="51203" name="TextBox 20"/>
          <p:cNvSpPr txBox="1">
            <a:spLocks noChangeArrowheads="1"/>
          </p:cNvSpPr>
          <p:nvPr/>
        </p:nvSpPr>
        <p:spPr bwMode="auto">
          <a:xfrm>
            <a:off x="45155" y="9168837"/>
            <a:ext cx="1126179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latin typeface="+mn-lt"/>
                <a:cs typeface="Arial" charset="0"/>
              </a:rPr>
              <a:t>Persaud, Gay, </a:t>
            </a:r>
            <a:r>
              <a:rPr lang="en-US" sz="1600" dirty="0" err="1">
                <a:latin typeface="+mn-lt"/>
                <a:cs typeface="Arial" charset="0"/>
              </a:rPr>
              <a:t>Luzuriaga</a:t>
            </a:r>
            <a:r>
              <a:rPr lang="en-US" sz="1600" dirty="0">
                <a:latin typeface="+mn-lt"/>
                <a:cs typeface="Arial" charset="0"/>
              </a:rPr>
              <a:t> et al 2013 </a:t>
            </a:r>
            <a:r>
              <a:rPr lang="en-US" sz="1600" i="1" dirty="0">
                <a:latin typeface="+mn-lt"/>
                <a:cs typeface="Arial" charset="0"/>
              </a:rPr>
              <a:t>NEJM; </a:t>
            </a:r>
            <a:r>
              <a:rPr lang="en-US" sz="1600" dirty="0" err="1">
                <a:latin typeface="+mn-lt"/>
                <a:cs typeface="Arial" charset="0"/>
              </a:rPr>
              <a:t>Luzuriaga</a:t>
            </a:r>
            <a:r>
              <a:rPr lang="en-US" sz="1600" dirty="0">
                <a:latin typeface="+mn-lt"/>
                <a:cs typeface="Arial" charset="0"/>
              </a:rPr>
              <a:t>, Gay, Persaud et al  2015 </a:t>
            </a:r>
            <a:r>
              <a:rPr lang="en-US" sz="1600" i="1" dirty="0">
                <a:latin typeface="+mn-lt"/>
                <a:cs typeface="Arial" charset="0"/>
              </a:rPr>
              <a:t>NEJM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091366" y="2641601"/>
            <a:ext cx="7881378" cy="5642187"/>
            <a:chOff x="546100" y="1857375"/>
            <a:chExt cx="5541594" cy="3967163"/>
          </a:xfrm>
        </p:grpSpPr>
        <p:grpSp>
          <p:nvGrpSpPr>
            <p:cNvPr id="51204" name="Group 7"/>
            <p:cNvGrpSpPr>
              <a:grpSpLocks/>
            </p:cNvGrpSpPr>
            <p:nvPr/>
          </p:nvGrpSpPr>
          <p:grpSpPr bwMode="auto">
            <a:xfrm>
              <a:off x="546100" y="1944688"/>
              <a:ext cx="5541594" cy="3879850"/>
              <a:chOff x="1488465" y="2137832"/>
              <a:chExt cx="6573011" cy="3958429"/>
            </a:xfrm>
          </p:grpSpPr>
          <p:graphicFrame>
            <p:nvGraphicFramePr>
              <p:cNvPr id="51210" name="Object 3"/>
              <p:cNvGraphicFramePr>
                <a:graphicFrameLocks noChangeAspect="1"/>
              </p:cNvGraphicFramePr>
              <p:nvPr/>
            </p:nvGraphicFramePr>
            <p:xfrm>
              <a:off x="1488465" y="2137832"/>
              <a:ext cx="5610538" cy="395842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4145" name="Prism 5" r:id="rId4" imgW="3759200" imgH="2654300" progId="Prism5.Document">
                      <p:embed/>
                    </p:oleObj>
                  </mc:Choice>
                  <mc:Fallback>
                    <p:oleObj name="Prism 5" r:id="rId4" imgW="3759200" imgH="2654300" progId="Prism5.Document">
                      <p:embed/>
                      <p:pic>
                        <p:nvPicPr>
                          <p:cNvPr id="51210" name="Object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8465" y="2137832"/>
                            <a:ext cx="5610538" cy="395842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" name="Rectangle 4"/>
              <p:cNvSpPr/>
              <p:nvPr/>
            </p:nvSpPr>
            <p:spPr>
              <a:xfrm>
                <a:off x="2396056" y="4711458"/>
                <a:ext cx="4074747" cy="519909"/>
              </a:xfrm>
              <a:prstGeom prst="rect">
                <a:avLst/>
              </a:prstGeom>
              <a:solidFill>
                <a:schemeClr val="bg1">
                  <a:lumMod val="85000"/>
                  <a:alpha val="6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5120">
                  <a:solidFill>
                    <a:srgbClr val="FFFFFF"/>
                  </a:solidFill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2" name="矩形 34"/>
              <p:cNvSpPr/>
              <p:nvPr/>
            </p:nvSpPr>
            <p:spPr>
              <a:xfrm>
                <a:off x="3646348" y="2497395"/>
                <a:ext cx="1830247" cy="419489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hangingPunct="1">
                  <a:defRPr/>
                </a:pPr>
                <a:r>
                  <a:rPr lang="en-US" sz="2276" b="1" dirty="0">
                    <a:solidFill>
                      <a:srgbClr val="00698B"/>
                    </a:solidFill>
                  </a:rPr>
                  <a:t>No ART</a:t>
                </a:r>
              </a:p>
            </p:txBody>
          </p:sp>
          <p:sp>
            <p:nvSpPr>
              <p:cNvPr id="23" name="矩形 34"/>
              <p:cNvSpPr/>
              <p:nvPr/>
            </p:nvSpPr>
            <p:spPr>
              <a:xfrm>
                <a:off x="2411120" y="2497395"/>
                <a:ext cx="1235228" cy="419489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hangingPunct="1">
                  <a:defRPr/>
                </a:pPr>
                <a:r>
                  <a:rPr lang="en-US" sz="2276" dirty="0">
                    <a:solidFill>
                      <a:srgbClr val="00698B"/>
                    </a:solidFill>
                    <a:cs typeface="Arial" panose="020B0604020202020204" pitchFamily="34" charset="0"/>
                  </a:rPr>
                  <a:t>ART </a:t>
                </a:r>
              </a:p>
            </p:txBody>
          </p:sp>
          <p:sp>
            <p:nvSpPr>
              <p:cNvPr id="25" name="矩形 34"/>
              <p:cNvSpPr/>
              <p:nvPr/>
            </p:nvSpPr>
            <p:spPr>
              <a:xfrm>
                <a:off x="5461531" y="2497395"/>
                <a:ext cx="873698" cy="419489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hangingPunct="1">
                  <a:defRPr/>
                </a:pPr>
                <a:r>
                  <a:rPr lang="en-US" sz="1707" dirty="0">
                    <a:solidFill>
                      <a:srgbClr val="00698B"/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sz="2276" dirty="0">
                    <a:solidFill>
                      <a:srgbClr val="00698B"/>
                    </a:solidFill>
                    <a:cs typeface="Arial" panose="020B0604020202020204" pitchFamily="34" charset="0"/>
                  </a:rPr>
                  <a:t>ART</a:t>
                </a: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5559883" y="2855337"/>
                <a:ext cx="2501593" cy="28601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hangingPunct="1">
                  <a:defRPr/>
                </a:pPr>
                <a:r>
                  <a:rPr lang="en-US" sz="1991" dirty="0">
                    <a:solidFill>
                      <a:schemeClr val="accent1">
                        <a:lumMod val="50000"/>
                      </a:schemeClr>
                    </a:solidFill>
                  </a:rPr>
                  <a:t>16,750 c/ml; 10,564 c/ml</a:t>
                </a: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1290699" y="2647950"/>
              <a:ext cx="1069854" cy="28033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hangingPunct="1">
                <a:defRPr/>
              </a:pPr>
              <a:r>
                <a:rPr lang="en-US" sz="1991" dirty="0">
                  <a:solidFill>
                    <a:schemeClr val="accent1">
                      <a:lumMod val="50000"/>
                    </a:schemeClr>
                  </a:solidFill>
                </a:rPr>
                <a:t>19,182 c/ml</a:t>
              </a: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3879850" y="2298700"/>
              <a:ext cx="0" cy="2168525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ight Brace 19"/>
            <p:cNvSpPr/>
            <p:nvPr/>
          </p:nvSpPr>
          <p:spPr>
            <a:xfrm rot="16200000">
              <a:off x="2888457" y="1323181"/>
              <a:ext cx="457200" cy="1525587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5120">
                <a:latin typeface="Franklin Gothic Book" charset="0"/>
                <a:ea typeface="ＭＳ Ｐゴシック" charset="0"/>
              </a:endParaRPr>
            </a:p>
          </p:txBody>
        </p:sp>
        <p:sp>
          <p:nvSpPr>
            <p:cNvPr id="51208" name="TextBox 27"/>
            <p:cNvSpPr txBox="1">
              <a:spLocks noChangeArrowheads="1"/>
            </p:cNvSpPr>
            <p:nvPr/>
          </p:nvSpPr>
          <p:spPr bwMode="auto">
            <a:xfrm>
              <a:off x="2495550" y="1990725"/>
              <a:ext cx="1400175" cy="341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Franklin Gothic Book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Franklin Gothic Book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Franklin Gothic Book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Franklin Gothic Book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Franklin Gothic Book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Franklin Gothic Book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Franklin Gothic Book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Franklin Gothic Book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Franklin Gothic Book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560" dirty="0"/>
                <a:t>Remission</a:t>
              </a:r>
            </a:p>
          </p:txBody>
        </p:sp>
      </p:grpSp>
      <p:pic>
        <p:nvPicPr>
          <p:cNvPr id="18" name="image42.png"/>
          <p:cNvPicPr/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79" t="-948" r="-586" b="-2309"/>
          <a:stretch/>
        </p:blipFill>
        <p:spPr>
          <a:xfrm>
            <a:off x="8054806" y="4259410"/>
            <a:ext cx="5038455" cy="41377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674712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0" y="275171"/>
            <a:ext cx="11099800" cy="1102294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Case#2: HIV Remission in Perinatal Infection </a:t>
            </a:r>
            <a:br>
              <a:rPr lang="en-US" sz="4000" dirty="0"/>
            </a:br>
            <a:r>
              <a:rPr lang="en-US" sz="4000" dirty="0"/>
              <a:t>“French Teenager”-(2016)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9225402"/>
            <a:ext cx="5078186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Frange</a:t>
            </a: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P et al. Lancet HIV 2016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1068" y="1540938"/>
            <a:ext cx="9256532" cy="49614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98130" y="6772295"/>
            <a:ext cx="9576836" cy="287258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b="1" dirty="0"/>
              <a:t>Intervention: Early ART of perinatal infection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b="1" dirty="0"/>
              <a:t>Identified at 18.8 </a:t>
            </a:r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years </a:t>
            </a:r>
            <a:r>
              <a:rPr kumimoji="0" lang="en-US" sz="2000" b="1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of age while off ART for 11.5 years 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b="1" dirty="0"/>
              <a:t>1/100 of the early-treated children in the ANRS EPH C010 Pediatric Cohort</a:t>
            </a:r>
            <a:endParaRPr kumimoji="0" lang="en-US" sz="2000" b="1" i="0" u="none" strike="noStrike" cap="none" spc="0" normalizeH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b="1" dirty="0"/>
              <a:t>ART at 3 months of age for </a:t>
            </a:r>
            <a:r>
              <a:rPr lang="en-US" sz="2000" b="1" dirty="0" err="1"/>
              <a:t>i</a:t>
            </a:r>
            <a:r>
              <a:rPr lang="en-US" sz="2000" b="1" u="sng" dirty="0" err="1"/>
              <a:t>ntrapartum</a:t>
            </a:r>
            <a:r>
              <a:rPr lang="en-US" sz="2000" b="1" dirty="0"/>
              <a:t> HIV infection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b="1" dirty="0"/>
              <a:t>Family discontinued </a:t>
            </a:r>
            <a:r>
              <a:rPr kumimoji="0" lang="en-US" sz="2000" b="1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ART at 5.8-6.8 years of age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b="1" dirty="0"/>
              <a:t>11.5 years off ART with undetectable HIV RNA but detectable HIV DNA (2.2 log 10 copies/million PBMCs 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“Weak” HIV-specific CD8+ T cells; no protective HLA genotype identified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501287016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0592" y="2180175"/>
            <a:ext cx="11481707" cy="527737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52500" y="21175"/>
            <a:ext cx="11099800" cy="2159000"/>
          </a:xfrm>
        </p:spPr>
        <p:txBody>
          <a:bodyPr>
            <a:normAutofit/>
          </a:bodyPr>
          <a:lstStyle/>
          <a:p>
            <a:r>
              <a:rPr lang="en-US" sz="4000" dirty="0"/>
              <a:t>Case#3: ART-Free Remission in a Perinatally </a:t>
            </a:r>
            <a:br>
              <a:rPr lang="en-US" sz="4000" dirty="0"/>
            </a:br>
            <a:r>
              <a:rPr lang="en-US" sz="4000" dirty="0"/>
              <a:t>HIV-Infected Child: “South African Child” (2017)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27819" y="7361162"/>
            <a:ext cx="8381996" cy="22570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sz="2000" b="1" dirty="0"/>
              <a:t>Intervention: Early ART of perinatal infection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b="1" dirty="0"/>
              <a:t>ART at 8.7 weeks of age- Time-limited for 40 weeks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b="1" dirty="0"/>
              <a:t>No rebound off ART for 8.5 years </a:t>
            </a:r>
          </a:p>
          <a:p>
            <a:pPr algn="l"/>
            <a:endParaRPr lang="en-US" sz="2000" dirty="0"/>
          </a:p>
          <a:p>
            <a:pPr algn="l"/>
            <a:r>
              <a:rPr lang="en-US" sz="2000" dirty="0"/>
              <a:t>Prevalence: 1/227(0.4%) in CHER Trial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000" b="1" dirty="0"/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C327AF-6C45-224E-8622-6F10207F56C5}"/>
              </a:ext>
            </a:extLst>
          </p:cNvPr>
          <p:cNvSpPr txBox="1"/>
          <p:nvPr/>
        </p:nvSpPr>
        <p:spPr>
          <a:xfrm>
            <a:off x="1978194" y="9177228"/>
            <a:ext cx="6050684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 err="1"/>
              <a:t>Violari</a:t>
            </a:r>
            <a:r>
              <a:rPr lang="en-US" sz="1800" dirty="0"/>
              <a:t> A et al Nature Communications 2019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628984102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" name="Table 122"/>
          <p:cNvGraphicFramePr/>
          <p:nvPr/>
        </p:nvGraphicFramePr>
        <p:xfrm>
          <a:off x="1481589" y="1016008"/>
          <a:ext cx="10746771" cy="8246730"/>
        </p:xfrm>
        <a:graphic>
          <a:graphicData uri="http://schemas.openxmlformats.org/drawingml/2006/table">
            <a:tbl>
              <a:tblPr firstRow="1">
                <a:tableStyleId>{33BA23B1-9221-436E-865A-0063620EA4FD}</a:tableStyleId>
              </a:tblPr>
              <a:tblGrid>
                <a:gridCol w="26193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51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58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482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482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60392">
                <a:tc>
                  <a:txBody>
                    <a:bodyPr/>
                    <a:lstStyle/>
                    <a:p>
                      <a:pPr algn="ctr"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sym typeface="Helvetica"/>
                        </a:rPr>
                        <a:t>Patient
Profiles</a:t>
                      </a:r>
                    </a:p>
                  </a:txBody>
                  <a:tcPr marL="50800" marR="50800" marT="50800" marB="50800" horzOverflow="overflow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sym typeface="Helvetica"/>
                        </a:rPr>
                        <a:t>“Mississippi baby”
(2013)</a:t>
                      </a:r>
                    </a:p>
                  </a:txBody>
                  <a:tcPr marL="50800" marR="50800" marT="50800" marB="50800" horzOverflow="overflow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sym typeface="Helvetica"/>
                        </a:rPr>
                        <a:t>“French Adolescent”
(2017)</a:t>
                      </a:r>
                    </a:p>
                  </a:txBody>
                  <a:tcPr marL="50800" marR="50800" marT="50800" marB="50800" horzOverflow="overflow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sym typeface="Helvetica"/>
                        </a:rPr>
                        <a:t>“South African
boy”
(2019)</a:t>
                      </a:r>
                    </a:p>
                  </a:txBody>
                  <a:tcPr marL="50800" marR="50800" marT="50800" marB="50800" horzOverflow="overflow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sym typeface="Helvetica"/>
                        </a:rPr>
                        <a:t>Australian 
Woman
(2017)</a:t>
                      </a:r>
                    </a:p>
                  </a:txBody>
                  <a:tcPr marL="50800" marR="50800" marT="50800" marB="50800" horzOverflow="overflow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481">
                <a:tc>
                  <a:txBody>
                    <a:bodyPr/>
                    <a:lstStyle/>
                    <a:p>
                      <a:pPr defTabSz="914400"/>
                      <a:r>
                        <a:rPr sz="1600" b="1" dirty="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Strategy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00" dirty="0"/>
                        <a:t>Very 
Early ART
(30 hrs of life)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00" dirty="0"/>
                        <a:t>Early ART
( 3 mos of age)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00" dirty="0"/>
                        <a:t>Early ART
(2 mos of age)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00" dirty="0"/>
                        <a:t>ART at 4.9 yrs 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8239">
                <a:tc>
                  <a:txBody>
                    <a:bodyPr/>
                    <a:lstStyle/>
                    <a:p>
                      <a:pPr algn="l" defTabSz="914400"/>
                      <a:r>
                        <a:rPr sz="1600" b="1" dirty="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ART </a:t>
                      </a:r>
                      <a:r>
                        <a:rPr lang="en-US" sz="1600" b="1" dirty="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D</a:t>
                      </a:r>
                      <a:r>
                        <a:rPr sz="1600" b="1" dirty="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uration</a:t>
                      </a:r>
                    </a:p>
                  </a:txBody>
                  <a:tcPr marL="50800" marR="50800" marT="50800" marB="5080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00"/>
                        <a:t>18 mos</a:t>
                      </a:r>
                    </a:p>
                  </a:txBody>
                  <a:tcPr marL="50800" marR="50800" marT="50800" marB="5080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00" dirty="0"/>
                        <a:t>5.8-6.8 yrs</a:t>
                      </a:r>
                    </a:p>
                  </a:txBody>
                  <a:tcPr marL="50800" marR="50800" marT="50800" marB="5080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00" dirty="0"/>
                        <a:t>40 wks</a:t>
                      </a:r>
                    </a:p>
                  </a:txBody>
                  <a:tcPr marL="50800" marR="50800" marT="50800" marB="5080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00" dirty="0"/>
                        <a:t>15.5 </a:t>
                      </a:r>
                      <a:r>
                        <a:rPr sz="1600" dirty="0" err="1"/>
                        <a:t>yrs</a:t>
                      </a:r>
                      <a:endParaRPr sz="1600" dirty="0"/>
                    </a:p>
                  </a:txBody>
                  <a:tcPr marL="50800" marR="50800" marT="50800" marB="50800" anchor="ctr" horzOverflow="overflow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0275">
                <a:tc>
                  <a:txBody>
                    <a:bodyPr/>
                    <a:lstStyle/>
                    <a:p>
                      <a:pPr algn="l" defTabSz="914400"/>
                      <a:r>
                        <a:rPr sz="1600" b="1" dirty="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Age at </a:t>
                      </a:r>
                      <a:r>
                        <a:rPr lang="en-US" sz="1600" b="1" dirty="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R</a:t>
                      </a:r>
                      <a:r>
                        <a:rPr sz="1600" b="1" dirty="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emission Diagnosis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00" dirty="0"/>
                        <a:t>23 mos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00" dirty="0"/>
                        <a:t>18.6 yrs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00" dirty="0"/>
                        <a:t>9.5 yrs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00" dirty="0"/>
                        <a:t>25 yrs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1340">
                <a:tc>
                  <a:txBody>
                    <a:bodyPr/>
                    <a:lstStyle/>
                    <a:p>
                      <a:pPr algn="l" defTabSz="914400"/>
                      <a:r>
                        <a:rPr sz="1600" b="1" dirty="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Duration of Remission</a:t>
                      </a:r>
                    </a:p>
                  </a:txBody>
                  <a:tcPr marL="50800" marR="50800" marT="50800" marB="5080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00" dirty="0"/>
                        <a:t>27.6 months</a:t>
                      </a:r>
                    </a:p>
                  </a:txBody>
                  <a:tcPr marL="50800" marR="50800" marT="50800" marB="5080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00" dirty="0"/>
                        <a:t>&gt;12 yrs</a:t>
                      </a:r>
                    </a:p>
                  </a:txBody>
                  <a:tcPr marL="50800" marR="50800" marT="50800" marB="5080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00" dirty="0"/>
                        <a:t>8.5 yrs</a:t>
                      </a:r>
                    </a:p>
                  </a:txBody>
                  <a:tcPr marL="50800" marR="50800" marT="50800" marB="5080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00" dirty="0"/>
                        <a:t>2 y</a:t>
                      </a:r>
                      <a:r>
                        <a:rPr lang="en-US" sz="1600" dirty="0"/>
                        <a:t>r</a:t>
                      </a:r>
                      <a:r>
                        <a:rPr sz="1600" dirty="0"/>
                        <a:t>s</a:t>
                      </a:r>
                    </a:p>
                  </a:txBody>
                  <a:tcPr marL="50800" marR="50800" marT="50800" marB="50800" anchor="ctr" horzOverflow="overflow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0347">
                <a:tc>
                  <a:txBody>
                    <a:bodyPr/>
                    <a:lstStyle/>
                    <a:p>
                      <a:pPr algn="l" defTabSz="914400"/>
                      <a:r>
                        <a:rPr sz="1600" b="1" dirty="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Prevalence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00" dirty="0"/>
                        <a:t>na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00" dirty="0"/>
                        <a:t>1/100 (1%)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00" dirty="0"/>
                        <a:t>1/227 (0.4%)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00" dirty="0"/>
                        <a:t>na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9756">
                <a:tc>
                  <a:txBody>
                    <a:bodyPr/>
                    <a:lstStyle/>
                    <a:p>
                      <a:pPr algn="l" defTabSz="914400">
                        <a:defRPr sz="1600" b="1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dirty="0"/>
                        <a:t>Pre-ART VL </a:t>
                      </a:r>
                      <a:r>
                        <a:rPr lang="en-US" dirty="0"/>
                        <a:t>(</a:t>
                      </a:r>
                      <a:r>
                        <a:rPr dirty="0"/>
                        <a:t>c/mL)</a:t>
                      </a:r>
                    </a:p>
                  </a:txBody>
                  <a:tcPr marL="50800" marR="50800" marT="50800" marB="5080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00"/>
                        <a:t>19,182</a:t>
                      </a:r>
                    </a:p>
                  </a:txBody>
                  <a:tcPr marL="50800" marR="50800" marT="50800" marB="5080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00"/>
                        <a:t>2.17 x 10⁶ </a:t>
                      </a:r>
                    </a:p>
                  </a:txBody>
                  <a:tcPr marL="50800" marR="50800" marT="50800" marB="5080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00"/>
                        <a:t>&gt;750,000 (39 days)
151,000 (60 days)</a:t>
                      </a:r>
                    </a:p>
                  </a:txBody>
                  <a:tcPr marL="50800" marR="50800" marT="50800" marB="5080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600"/>
                      </a:pPr>
                      <a:r>
                        <a:rPr lang="en-US" dirty="0"/>
                        <a:t>Not available</a:t>
                      </a:r>
                      <a:endParaRPr dirty="0"/>
                    </a:p>
                  </a:txBody>
                  <a:tcPr marL="50800" marR="50800" marT="50800" marB="50800" anchor="ctr" horzOverflow="overflow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8439">
                <a:tc>
                  <a:txBody>
                    <a:bodyPr/>
                    <a:lstStyle/>
                    <a:p>
                      <a:pPr algn="l" defTabSz="914400"/>
                      <a:r>
                        <a:rPr sz="1600" b="1" dirty="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Sex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00" dirty="0"/>
                        <a:t>F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00" dirty="0"/>
                        <a:t>F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00" dirty="0"/>
                        <a:t>M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00" dirty="0"/>
                        <a:t>F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9225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sz="1600" b="1" dirty="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HIV-DNA
</a:t>
                      </a:r>
                      <a:r>
                        <a:rPr lang="en-US" sz="1600" b="1" dirty="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c</a:t>
                      </a:r>
                      <a:r>
                        <a:rPr sz="1600" b="1" dirty="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oncentrations</a:t>
                      </a:r>
                      <a:r>
                        <a:rPr lang="en-US" sz="1600" b="1" baseline="0" dirty="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baseline="0" dirty="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(</a:t>
                      </a:r>
                      <a:r>
                        <a:rPr lang="en-US" sz="1600" b="1" dirty="0"/>
                        <a:t>Log</a:t>
                      </a:r>
                      <a:r>
                        <a:rPr lang="en-US" sz="1600" b="1" baseline="-25000" dirty="0"/>
                        <a:t>10</a:t>
                      </a:r>
                      <a:r>
                        <a:rPr lang="en-US" sz="1600" b="1" baseline="0" dirty="0"/>
                        <a:t> c</a:t>
                      </a:r>
                      <a:r>
                        <a:rPr sz="1600" b="1" dirty="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opies per 10⁶ PBMCs</a:t>
                      </a:r>
                      <a:r>
                        <a:rPr lang="en-US" sz="1600" b="1" dirty="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)</a:t>
                      </a:r>
                      <a:endParaRPr sz="1600" b="1" dirty="0">
                        <a:latin typeface="Helvetica"/>
                        <a:ea typeface="Helvetica"/>
                        <a:cs typeface="Helvetica"/>
                        <a:sym typeface="Helvetica"/>
                      </a:endParaRPr>
                    </a:p>
                  </a:txBody>
                  <a:tcPr marL="50800" marR="50800" marT="50800" marB="5080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sz="1600" dirty="0"/>
                        <a:t>
</a:t>
                      </a:r>
                      <a:r>
                        <a:rPr lang="en-US" sz="1600" dirty="0"/>
                        <a:t>Nondetectable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sz="1600" dirty="0"/>
                        <a:t>&lt;</a:t>
                      </a:r>
                      <a:r>
                        <a:rPr lang="en-US" sz="1600" dirty="0"/>
                        <a:t>0.43</a:t>
                      </a:r>
                      <a:r>
                        <a:rPr sz="1600" dirty="0"/>
                        <a:t>
</a:t>
                      </a:r>
                    </a:p>
                  </a:txBody>
                  <a:tcPr marL="50800" marR="50800" marT="50800" marB="5080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1600" dirty="0"/>
                        <a:t>Detectable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sz="1600" dirty="0"/>
                        <a:t>2.2</a:t>
                      </a:r>
                      <a:endParaRPr sz="1600" baseline="-25000" dirty="0"/>
                    </a:p>
                  </a:txBody>
                  <a:tcPr marL="50800" marR="50800" marT="50800" marB="5080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1600" dirty="0"/>
                        <a:t>Detectable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1600" dirty="0"/>
                        <a:t>0.69</a:t>
                      </a:r>
                      <a:endParaRPr sz="1600" dirty="0"/>
                    </a:p>
                  </a:txBody>
                  <a:tcPr marL="50800" marR="50800" marT="50800" marB="5080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1600" dirty="0"/>
                        <a:t>Detectable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sz="1600" dirty="0"/>
                        <a:t>0.9 </a:t>
                      </a:r>
                      <a:endParaRPr sz="1600" baseline="-25000" dirty="0"/>
                    </a:p>
                  </a:txBody>
                  <a:tcPr marL="50800" marR="50800" marT="50800" marB="50800" anchor="ctr" horzOverflow="overflow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3448">
                <a:tc>
                  <a:txBody>
                    <a:bodyPr/>
                    <a:lstStyle/>
                    <a:p>
                      <a:pPr algn="l" defTabSz="914400"/>
                      <a:r>
                        <a:rPr sz="1600" b="1" dirty="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Low-level Viremia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00" dirty="0"/>
                        <a:t>Absent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00" dirty="0"/>
                        <a:t>Detectable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00" dirty="0"/>
                        <a:t>Detectable </a:t>
                      </a:r>
                      <a:r>
                        <a:rPr lang="en-US" sz="1600" dirty="0"/>
                        <a:t>(</a:t>
                      </a:r>
                      <a:r>
                        <a:rPr sz="1600" dirty="0"/>
                        <a:t>&lt;20)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00" dirty="0"/>
                        <a:t>Detectable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1601">
                <a:tc>
                  <a:txBody>
                    <a:bodyPr/>
                    <a:lstStyle/>
                    <a:p>
                      <a:pPr algn="l" defTabSz="914400"/>
                      <a:r>
                        <a:rPr sz="1600" b="1" dirty="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HIV Serostatus</a:t>
                      </a:r>
                    </a:p>
                  </a:txBody>
                  <a:tcPr marL="50800" marR="50800" marT="50800" marB="5080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00"/>
                        <a:t>Seronegative</a:t>
                      </a:r>
                    </a:p>
                  </a:txBody>
                  <a:tcPr marL="50800" marR="50800" marT="50800" marB="5080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00"/>
                        <a:t>Seropositive</a:t>
                      </a:r>
                    </a:p>
                  </a:txBody>
                  <a:tcPr marL="50800" marR="50800" marT="50800" marB="5080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00"/>
                        <a:t>Seropositive </a:t>
                      </a:r>
                    </a:p>
                  </a:txBody>
                  <a:tcPr marL="50800" marR="50800" marT="50800" marB="5080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lang="en-US" sz="1600" dirty="0"/>
                        <a:t>N</a:t>
                      </a:r>
                      <a:r>
                        <a:rPr sz="1600" dirty="0"/>
                        <a:t>ot reported</a:t>
                      </a:r>
                    </a:p>
                  </a:txBody>
                  <a:tcPr marL="50800" marR="50800" marT="50800" marB="50800" anchor="ctr" horzOverflow="overflow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36947">
                <a:tc>
                  <a:txBody>
                    <a:bodyPr/>
                    <a:lstStyle/>
                    <a:p>
                      <a:pPr algn="l" defTabSz="914400"/>
                      <a:r>
                        <a:rPr sz="1600" b="1" dirty="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Cellular Response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00" dirty="0"/>
                        <a:t>Nondetectable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00" dirty="0"/>
                        <a:t>“Weak”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00" dirty="0"/>
                        <a:t>Strong NK cell response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lang="en-US" sz="1600" dirty="0"/>
                        <a:t>N</a:t>
                      </a:r>
                      <a:r>
                        <a:rPr sz="1600" dirty="0"/>
                        <a:t>ot reported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28971">
                <a:tc>
                  <a:txBody>
                    <a:bodyPr/>
                    <a:lstStyle/>
                    <a:p>
                      <a:pPr algn="l" defTabSz="914400"/>
                      <a:r>
                        <a:rPr sz="1600" b="1" dirty="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Inducible Reservoir</a:t>
                      </a:r>
                    </a:p>
                  </a:txBody>
                  <a:tcPr marL="50800" marR="50800" marT="50800" marB="5080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00"/>
                        <a:t>Nondetectable</a:t>
                      </a:r>
                    </a:p>
                  </a:txBody>
                  <a:tcPr marL="50800" marR="50800" marT="50800" marB="5080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00"/>
                        <a:t>Detectable</a:t>
                      </a:r>
                    </a:p>
                  </a:txBody>
                  <a:tcPr marL="50800" marR="50800" marT="50800" marB="5080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00"/>
                        <a:t>Nondetectable</a:t>
                      </a:r>
                    </a:p>
                  </a:txBody>
                  <a:tcPr marL="50800" marR="50800" marT="50800" marB="5080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lang="en-US" sz="1600" dirty="0"/>
                        <a:t>D</a:t>
                      </a:r>
                      <a:r>
                        <a:rPr sz="1600" dirty="0"/>
                        <a:t>etectable cell-associated transcripts</a:t>
                      </a:r>
                    </a:p>
                  </a:txBody>
                  <a:tcPr marL="50800" marR="50800" marT="50800" marB="50800" anchor="ctr" horzOverflow="overflow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45690">
                <a:tc>
                  <a:txBody>
                    <a:bodyPr/>
                    <a:lstStyle/>
                    <a:p>
                      <a:pPr algn="l" defTabSz="914400"/>
                      <a:r>
                        <a:rPr sz="1600" b="1" dirty="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HIV Subtype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00" dirty="0"/>
                        <a:t>B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00" dirty="0"/>
                        <a:t>H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00" dirty="0"/>
                        <a:t>C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00" dirty="0"/>
                        <a:t>B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123" name="Shape 123"/>
          <p:cNvSpPr>
            <a:spLocks noGrp="1"/>
          </p:cNvSpPr>
          <p:nvPr>
            <p:ph type="ctrTitle"/>
          </p:nvPr>
        </p:nvSpPr>
        <p:spPr>
          <a:xfrm>
            <a:off x="1622574" y="-2285992"/>
            <a:ext cx="10464800" cy="330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800"/>
            </a:lvl1pPr>
          </a:lstStyle>
          <a:p>
            <a:r>
              <a:rPr sz="4000" dirty="0"/>
              <a:t>Perinatal HIV Remission Cases</a:t>
            </a:r>
            <a:r>
              <a:rPr lang="en-US" sz="4000" dirty="0"/>
              <a:t> (2013-2019)</a:t>
            </a:r>
            <a:endParaRPr sz="4000" dirty="0"/>
          </a:p>
        </p:txBody>
      </p:sp>
    </p:spTree>
    <p:extLst>
      <p:ext uri="{BB962C8B-B14F-4D97-AF65-F5344CB8AC3E}">
        <p14:creationId xmlns:p14="http://schemas.microsoft.com/office/powerpoint/2010/main" val="2002161232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30BEF-0150-BB47-A9B2-127342826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Strategy #1: Very early and Early Treatment of Perinatal HIV Infection to Achieve ART-Free Remission</a:t>
            </a:r>
            <a:br>
              <a:rPr lang="en-US" sz="4400" dirty="0"/>
            </a:br>
            <a:r>
              <a:rPr lang="en-US" sz="4400" dirty="0"/>
              <a:t>(IMPAACT P1115 and P2008)</a:t>
            </a:r>
          </a:p>
        </p:txBody>
      </p:sp>
    </p:spTree>
    <p:extLst>
      <p:ext uri="{BB962C8B-B14F-4D97-AF65-F5344CB8AC3E}">
        <p14:creationId xmlns:p14="http://schemas.microsoft.com/office/powerpoint/2010/main" val="1390312856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 sz="4400" dirty="0"/>
              <a:t>Overarching </a:t>
            </a:r>
            <a:r>
              <a:rPr sz="4400" dirty="0"/>
              <a:t>Goal of HIV Remission and Cure Therapeutics</a:t>
            </a:r>
          </a:p>
        </p:txBody>
      </p:sp>
      <p:grpSp>
        <p:nvGrpSpPr>
          <p:cNvPr id="131" name="Group 131"/>
          <p:cNvGrpSpPr/>
          <p:nvPr/>
        </p:nvGrpSpPr>
        <p:grpSpPr>
          <a:xfrm>
            <a:off x="199703" y="4250860"/>
            <a:ext cx="12805097" cy="2155380"/>
            <a:chOff x="0" y="0"/>
            <a:chExt cx="12805096" cy="2155378"/>
          </a:xfrm>
        </p:grpSpPr>
        <p:grpSp>
          <p:nvGrpSpPr>
            <p:cNvPr id="128" name="Group 128"/>
            <p:cNvGrpSpPr/>
            <p:nvPr/>
          </p:nvGrpSpPr>
          <p:grpSpPr>
            <a:xfrm>
              <a:off x="2322410" y="0"/>
              <a:ext cx="7599113" cy="2075558"/>
              <a:chOff x="0" y="0"/>
              <a:chExt cx="7599111" cy="2075557"/>
            </a:xfrm>
          </p:grpSpPr>
          <p:grpSp>
            <p:nvGrpSpPr>
              <p:cNvPr id="125" name="Group 125"/>
              <p:cNvGrpSpPr/>
              <p:nvPr/>
            </p:nvGrpSpPr>
            <p:grpSpPr>
              <a:xfrm>
                <a:off x="1095" y="7640"/>
                <a:ext cx="7598017" cy="2060277"/>
                <a:chOff x="0" y="0"/>
                <a:chExt cx="7598016" cy="2060276"/>
              </a:xfrm>
            </p:grpSpPr>
            <p:sp>
              <p:nvSpPr>
                <p:cNvPr id="123" name="Shape 123"/>
                <p:cNvSpPr/>
                <p:nvPr/>
              </p:nvSpPr>
              <p:spPr>
                <a:xfrm>
                  <a:off x="5676" y="0"/>
                  <a:ext cx="7586664" cy="1816150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400"/>
                  </a:pPr>
                  <a:endParaRPr/>
                </a:p>
              </p:txBody>
            </p:sp>
            <p:sp>
              <p:nvSpPr>
                <p:cNvPr id="124" name="Shape 124"/>
                <p:cNvSpPr/>
                <p:nvPr/>
              </p:nvSpPr>
              <p:spPr>
                <a:xfrm>
                  <a:off x="0" y="2060276"/>
                  <a:ext cx="7598017" cy="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400"/>
                  </a:pPr>
                  <a:endParaRPr/>
                </a:p>
              </p:txBody>
            </p:sp>
          </p:grpSp>
          <p:sp>
            <p:nvSpPr>
              <p:cNvPr id="126" name="Shape 126"/>
              <p:cNvSpPr/>
              <p:nvPr/>
            </p:nvSpPr>
            <p:spPr>
              <a:xfrm flipV="1">
                <a:off x="-1" y="0"/>
                <a:ext cx="2" cy="2075558"/>
              </a:xfrm>
              <a:prstGeom prst="line">
                <a:avLst/>
              </a:prstGeom>
              <a:noFill/>
              <a:ln w="25400" cap="flat">
                <a:solidFill>
                  <a:srgbClr val="FF9300"/>
                </a:solidFill>
                <a:prstDash val="sysDot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127" name="Shape 127"/>
              <p:cNvSpPr/>
              <p:nvPr/>
            </p:nvSpPr>
            <p:spPr>
              <a:xfrm flipV="1">
                <a:off x="7569200" y="1837977"/>
                <a:ext cx="1" cy="171903"/>
              </a:xfrm>
              <a:prstGeom prst="line">
                <a:avLst/>
              </a:prstGeom>
              <a:noFill/>
              <a:ln w="25400" cap="flat">
                <a:solidFill>
                  <a:srgbClr val="FF9300"/>
                </a:solidFill>
                <a:prstDash val="sysDot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</p:grpSp>
        <p:sp>
          <p:nvSpPr>
            <p:cNvPr id="129" name="Shape 129"/>
            <p:cNvSpPr/>
            <p:nvPr/>
          </p:nvSpPr>
          <p:spPr>
            <a:xfrm>
              <a:off x="-1" y="707578"/>
              <a:ext cx="2231823" cy="66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1800"/>
              </a:pPr>
              <a:r>
                <a:rPr dirty="0"/>
                <a:t>Latent reservoir size</a:t>
              </a:r>
            </a:p>
            <a:p>
              <a:pPr>
                <a:defRPr sz="1800"/>
              </a:pPr>
              <a:r>
                <a:rPr dirty="0"/>
                <a:t>(Mean of 1 IUPM)</a:t>
              </a:r>
            </a:p>
          </p:txBody>
        </p:sp>
        <p:sp>
          <p:nvSpPr>
            <p:cNvPr id="130" name="Shape 130"/>
            <p:cNvSpPr/>
            <p:nvPr/>
          </p:nvSpPr>
          <p:spPr>
            <a:xfrm>
              <a:off x="9897885" y="1215578"/>
              <a:ext cx="2907212" cy="939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defRPr sz="1800"/>
              </a:pPr>
              <a:r>
                <a:t>Latent</a:t>
              </a:r>
            </a:p>
            <a:p>
              <a:pPr>
                <a:defRPr sz="1800"/>
              </a:pPr>
              <a:r>
                <a:t>Reservoir size</a:t>
              </a:r>
            </a:p>
            <a:p>
              <a:pPr>
                <a:defRPr sz="1800"/>
              </a:pPr>
              <a:r>
                <a:t>(Mean of 0.001 IUPM)</a:t>
              </a:r>
            </a:p>
          </p:txBody>
        </p:sp>
      </p:grpSp>
      <p:sp>
        <p:nvSpPr>
          <p:cNvPr id="12" name="Text Placeholder 2"/>
          <p:cNvSpPr txBox="1">
            <a:spLocks/>
          </p:cNvSpPr>
          <p:nvPr/>
        </p:nvSpPr>
        <p:spPr>
          <a:xfrm>
            <a:off x="-1" y="9105618"/>
            <a:ext cx="12225867" cy="647982"/>
          </a:xfrm>
          <a:prstGeom prst="rect">
            <a:avLst/>
          </a:prstGeom>
        </p:spPr>
        <p:txBody>
          <a:bodyPr/>
          <a:lstStyle>
            <a:lvl1pPr marL="444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889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333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778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2222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Hill AM et al. PNAS 2014; Hill AM et al.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PLoS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PATH. 2016</a:t>
            </a:r>
          </a:p>
        </p:txBody>
      </p:sp>
    </p:spTree>
    <p:extLst>
      <p:ext uri="{BB962C8B-B14F-4D97-AF65-F5344CB8AC3E}">
        <p14:creationId xmlns:p14="http://schemas.microsoft.com/office/powerpoint/2010/main" val="1006757941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3600" b="1" dirty="0"/>
              <a:t>P1115</a:t>
            </a:r>
            <a:r>
              <a:rPr lang="en-US" sz="3600" dirty="0"/>
              <a:t>-Ongoing Prospective Phase I/II </a:t>
            </a:r>
            <a:br>
              <a:rPr lang="en-US" sz="3600" dirty="0"/>
            </a:br>
            <a:r>
              <a:rPr lang="en-US" sz="3600" dirty="0"/>
              <a:t>Proof-of-Concept Study of Very Early ART to Achieve </a:t>
            </a:r>
            <a:br>
              <a:rPr lang="en-US" sz="3600" dirty="0"/>
            </a:br>
            <a:r>
              <a:rPr lang="en-US" sz="3600" dirty="0"/>
              <a:t>ART-free </a:t>
            </a:r>
            <a:r>
              <a:rPr lang="en-US" sz="3600" dirty="0">
                <a:ea typeface="+mj-ea"/>
              </a:rPr>
              <a:t>HIV Remission in Infants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0650671" y="9040143"/>
            <a:ext cx="373324" cy="379591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1pPr>
            <a:lvl2pPr marL="1056623" indent="-406394"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2pPr>
            <a:lvl3pPr marL="1625575" indent="-325115"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3pPr>
            <a:lvl4pPr marL="2275804" indent="-325115"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4pPr>
            <a:lvl5pPr marL="2926034" indent="-325115"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5pPr>
            <a:lvl6pPr marL="3576264" indent="-3251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6pPr>
            <a:lvl7pPr marL="4226494" indent="-3251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7pPr>
            <a:lvl8pPr marL="4876724" indent="-3251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8pPr>
            <a:lvl9pPr marL="5526954" indent="-3251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9pPr>
          </a:lstStyle>
          <a:p>
            <a:fld id="{F04BEFE9-7AAE-6B4B-B243-656DCE8A60B2}" type="slidenum">
              <a:rPr lang="en-US">
                <a:solidFill>
                  <a:srgbClr val="FFFFFF"/>
                </a:solidFill>
              </a:rPr>
              <a:pPr/>
              <a:t>16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78852" name="Picture 5" descr="C:\Users\kmccarthy\AppData\Local\Microsoft\Windows\Temporary Internet Files\Content.Outlook\3UXDMI3E\smallIMPAAC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2268"/>
            <a:ext cx="2614508" cy="804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889760" y="2759141"/>
          <a:ext cx="9263662" cy="3281681"/>
        </p:xfrm>
        <a:graphic>
          <a:graphicData uri="http://schemas.openxmlformats.org/drawingml/2006/table">
            <a:tbl>
              <a:tblPr/>
              <a:tblGrid>
                <a:gridCol w="14472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164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3603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Step 1</a:t>
                      </a:r>
                      <a:endParaRPr kumimoji="0" lang="en-US" sz="23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Times New Roman" charset="0"/>
                        <a:cs typeface="Arial" charset="0"/>
                      </a:endParaRPr>
                    </a:p>
                  </a:txBody>
                  <a:tcPr marL="97545" marR="9754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2BA97"/>
                    </a:solidFill>
                  </a:tcPr>
                </a:tc>
                <a:tc>
                  <a:txBody>
                    <a:bodyPr/>
                    <a:lstStyle/>
                    <a:p>
                      <a:pPr marL="539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charset="0"/>
                          <a:ea typeface="ＭＳ Ｐゴシック" charset="0"/>
                          <a:cs typeface="Arial" charset="0"/>
                        </a:rPr>
                        <a:t>Initiation of ART within 48 hours of life for high-risk infants</a:t>
                      </a:r>
                      <a:endParaRPr kumimoji="0" lang="en-US" sz="2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Arial" charset="0"/>
                      </a:endParaRPr>
                    </a:p>
                  </a:txBody>
                  <a:tcPr marL="97545" marR="9754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F1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502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Step 2</a:t>
                      </a:r>
                      <a:endParaRPr kumimoji="0" lang="en-US" sz="23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Times New Roman" charset="0"/>
                        <a:cs typeface="Arial" charset="0"/>
                      </a:endParaRPr>
                    </a:p>
                  </a:txBody>
                  <a:tcPr marL="97545" marR="9754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E8853"/>
                    </a:solidFill>
                  </a:tcPr>
                </a:tc>
                <a:tc>
                  <a:txBody>
                    <a:bodyPr/>
                    <a:lstStyle/>
                    <a:p>
                      <a:pPr marL="539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Continued ART with confirmed HIV-1 infection with monitoring to determine eligibility for ART cessation between 2 -4 yrs of age</a:t>
                      </a:r>
                      <a:endParaRPr kumimoji="0" lang="en-US" sz="2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charset="0"/>
                        <a:cs typeface="Arial" charset="0"/>
                      </a:endParaRPr>
                    </a:p>
                  </a:txBody>
                  <a:tcPr marL="97545" marR="9754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4E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92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Step 3</a:t>
                      </a:r>
                      <a:endParaRPr kumimoji="0" lang="en-US" sz="23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Times New Roman" charset="0"/>
                        <a:cs typeface="Arial" charset="0"/>
                      </a:endParaRPr>
                    </a:p>
                  </a:txBody>
                  <a:tcPr marL="97545" marR="9754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7CED7"/>
                    </a:solidFill>
                  </a:tcPr>
                </a:tc>
                <a:tc>
                  <a:txBody>
                    <a:bodyPr/>
                    <a:lstStyle/>
                    <a:p>
                      <a:pPr marL="539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ART cessation with close monitoring for viral rebound if antibody negative and no HIV infected cells detected</a:t>
                      </a:r>
                      <a:endParaRPr kumimoji="0" lang="en-US" sz="23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charset="0"/>
                        <a:cs typeface="Arial" charset="0"/>
                      </a:endParaRPr>
                    </a:p>
                  </a:txBody>
                  <a:tcPr marL="97545" marR="9754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8EC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95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Step 4</a:t>
                      </a:r>
                      <a:endParaRPr kumimoji="0" lang="en-US" sz="23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Times New Roman" charset="0"/>
                        <a:cs typeface="Arial" charset="0"/>
                      </a:endParaRPr>
                    </a:p>
                  </a:txBody>
                  <a:tcPr marL="97545" marR="9754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2A39F"/>
                    </a:solidFill>
                  </a:tcPr>
                </a:tc>
                <a:tc>
                  <a:txBody>
                    <a:bodyPr/>
                    <a:lstStyle/>
                    <a:p>
                      <a:pPr marL="539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ART re-initiation for infants who experience viral rebound</a:t>
                      </a:r>
                      <a:endParaRPr kumimoji="0" lang="en-US" sz="2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Arial" charset="0"/>
                      </a:endParaRPr>
                    </a:p>
                  </a:txBody>
                  <a:tcPr marL="97545" marR="9754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D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889760" y="6292976"/>
            <a:ext cx="9263662" cy="26879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lvl="0" algn="l"/>
            <a:r>
              <a:rPr kumimoji="0" lang="en-US" sz="2400" b="1" i="0" u="sng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Light"/>
              </a:rPr>
              <a:t>Primary Objective:</a:t>
            </a:r>
            <a:r>
              <a:rPr kumimoji="0" lang="en-US" sz="2400" b="1" i="0" u="sng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Light"/>
              </a:rPr>
              <a:t> </a:t>
            </a:r>
          </a:p>
          <a:p>
            <a:pPr lvl="0" algn="l"/>
            <a:r>
              <a:rPr lang="en-US" sz="2400" dirty="0"/>
              <a:t>To assess HIV remission among </a:t>
            </a:r>
            <a:r>
              <a:rPr lang="en-US" sz="2400" i="1" dirty="0"/>
              <a:t>in utero</a:t>
            </a:r>
            <a:r>
              <a:rPr lang="en-US" sz="2400" dirty="0"/>
              <a:t> –infected neonates who initiate very early therapy within 48 hours of birth </a:t>
            </a:r>
          </a:p>
          <a:p>
            <a:pPr lvl="0" algn="l"/>
            <a:endParaRPr lang="en-US" sz="2400" dirty="0"/>
          </a:p>
          <a:p>
            <a:pPr lvl="0" algn="l"/>
            <a:r>
              <a:rPr lang="en-US" sz="2400" b="1" u="sng" dirty="0"/>
              <a:t>HIV remission: Case Definition</a:t>
            </a:r>
          </a:p>
          <a:p>
            <a:pPr lvl="0" algn="l"/>
            <a:r>
              <a:rPr lang="en-US" sz="2400" dirty="0"/>
              <a:t>No confirmed plasma HIV RNA ≥ limit of detection of the viral load assay through 48 weeks of stopping ART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16767" y="9229938"/>
            <a:ext cx="7162800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16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clincialtrials.gov</a:t>
            </a: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NCT02140255</a:t>
            </a:r>
            <a:endParaRPr kumimoji="0" lang="en-US" sz="1600" b="1" i="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sym typeface="Helvetica Ligh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71009C-F61F-0244-A110-1975EF5EAFB1}"/>
              </a:ext>
            </a:extLst>
          </p:cNvPr>
          <p:cNvSpPr/>
          <p:nvPr/>
        </p:nvSpPr>
        <p:spPr>
          <a:xfrm>
            <a:off x="1673157" y="4572000"/>
            <a:ext cx="9688749" cy="914400"/>
          </a:xfrm>
          <a:prstGeom prst="rect">
            <a:avLst/>
          </a:prstGeom>
          <a:noFill/>
          <a:ln w="44450" cap="flat">
            <a:solidFill>
              <a:srgbClr val="C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5395651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 txBox="1">
            <a:spLocks/>
          </p:cNvSpPr>
          <p:nvPr/>
        </p:nvSpPr>
        <p:spPr>
          <a:xfrm>
            <a:off x="1443107" y="6356176"/>
            <a:ext cx="10748893" cy="1556467"/>
          </a:xfrm>
          <a:prstGeom prst="rect">
            <a:avLst/>
          </a:prstGeom>
        </p:spPr>
        <p:txBody>
          <a:bodyPr vert="horz" wrap="square" lIns="297829" tIns="148915" rIns="297829" bIns="148915" rtlCol="0">
            <a:spAutoFit/>
          </a:bodyPr>
          <a:lstStyle>
            <a:defPPr>
              <a:defRPr lang="en-US"/>
            </a:defPPr>
            <a:lvl1pPr marL="0" algn="l" defTabSz="3993870" rtl="0" eaLnBrk="1" latinLnBrk="0" hangingPunct="1">
              <a:defRPr sz="7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96935" algn="l" defTabSz="3993870" rtl="0" eaLnBrk="1" latinLnBrk="0" hangingPunct="1">
              <a:defRPr sz="7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993870" algn="l" defTabSz="3993870" rtl="0" eaLnBrk="1" latinLnBrk="0" hangingPunct="1">
              <a:defRPr sz="7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90807" algn="l" defTabSz="3993870" rtl="0" eaLnBrk="1" latinLnBrk="0" hangingPunct="1">
              <a:defRPr sz="7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987742" algn="l" defTabSz="3993870" rtl="0" eaLnBrk="1" latinLnBrk="0" hangingPunct="1">
              <a:defRPr sz="7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984677" algn="l" defTabSz="3993870" rtl="0" eaLnBrk="1" latinLnBrk="0" hangingPunct="1">
              <a:defRPr sz="7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981613" algn="l" defTabSz="3993870" rtl="0" eaLnBrk="1" latinLnBrk="0" hangingPunct="1">
              <a:defRPr sz="7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978548" algn="l" defTabSz="3993870" rtl="0" eaLnBrk="1" latinLnBrk="0" hangingPunct="1">
              <a:defRPr sz="7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975485" algn="l" defTabSz="3993870" rtl="0" eaLnBrk="1" latinLnBrk="0" hangingPunct="1">
              <a:defRPr sz="7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ct val="20000"/>
              </a:spcBef>
              <a:defRPr/>
            </a:pPr>
            <a:r>
              <a:rPr lang="en-US" sz="1800" b="1" dirty="0"/>
              <a:t>11 countries enrolled directly into Step 1 (Brazil, Haiti, Kenya, Malawi, South Africa, Tanzania, Thailand, USA, Uganda, Zambia and Zimbabwe); </a:t>
            </a:r>
          </a:p>
          <a:p>
            <a:pPr algn="just">
              <a:spcBef>
                <a:spcPct val="20000"/>
              </a:spcBef>
              <a:defRPr/>
            </a:pPr>
            <a:r>
              <a:rPr lang="en-US" sz="1800" b="1" dirty="0"/>
              <a:t>5 countries enrolled directly into Step 2 (Brazil, South Africa, USA, Tanzania and Uganda) </a:t>
            </a:r>
          </a:p>
          <a:p>
            <a:pPr algn="just">
              <a:spcBef>
                <a:spcPct val="20000"/>
              </a:spcBef>
              <a:defRPr/>
            </a:pPr>
            <a:endParaRPr lang="en-US" sz="2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28066" y="24865282"/>
            <a:ext cx="10852495" cy="4764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4004" y="1912673"/>
            <a:ext cx="10263996" cy="452047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952500" y="252070"/>
            <a:ext cx="11099800" cy="21590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defRPr/>
            </a:pPr>
            <a:r>
              <a:rPr lang="en-US" sz="3600" dirty="0">
                <a:ea typeface="+mj-ea"/>
              </a:rPr>
              <a:t>P1115 (Version 1.0)-</a:t>
            </a:r>
          </a:p>
          <a:p>
            <a:pPr>
              <a:defRPr/>
            </a:pPr>
            <a:r>
              <a:rPr lang="en-US" sz="3600" dirty="0">
                <a:ea typeface="+mj-ea"/>
              </a:rPr>
              <a:t>440 Mother-Infant Pairs Enrolled in the Prospective Cohort from 11 Countries (2015-2017)</a:t>
            </a:r>
          </a:p>
        </p:txBody>
      </p:sp>
      <p:sp>
        <p:nvSpPr>
          <p:cNvPr id="8" name="Rectangle 7"/>
          <p:cNvSpPr/>
          <p:nvPr/>
        </p:nvSpPr>
        <p:spPr>
          <a:xfrm>
            <a:off x="1674004" y="7498732"/>
            <a:ext cx="10306558" cy="206210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endParaRPr lang="en-US" sz="2000" b="1" dirty="0">
              <a:solidFill>
                <a:schemeClr val="tx1"/>
              </a:solidFill>
            </a:endParaRPr>
          </a:p>
          <a:p>
            <a:pPr algn="l"/>
            <a:r>
              <a:rPr lang="en-US" sz="1800" b="1" dirty="0">
                <a:solidFill>
                  <a:schemeClr val="tx1"/>
                </a:solidFill>
              </a:rPr>
              <a:t>Presented at CROI 2019: VIROLOGIC RESPONSE TO VERY EARLY ART IN NEONATES WITH IN UTERO HIV: IMPAACT P1115: </a:t>
            </a:r>
            <a:r>
              <a:rPr lang="en-US" sz="1800" b="1" u="sng" dirty="0">
                <a:solidFill>
                  <a:schemeClr val="tx1"/>
                </a:solidFill>
              </a:rPr>
              <a:t>(Poster #0799)</a:t>
            </a:r>
          </a:p>
          <a:p>
            <a:pPr algn="l"/>
            <a:r>
              <a:rPr lang="en-US" sz="1800" b="1" dirty="0">
                <a:solidFill>
                  <a:schemeClr val="tx1"/>
                </a:solidFill>
              </a:rPr>
              <a:t>Protocol  Co-Chairs: Ellen G. Chadwick, Yvonne Bryson</a:t>
            </a:r>
          </a:p>
          <a:p>
            <a:pPr algn="l"/>
            <a:r>
              <a:rPr lang="en-US" sz="1800" b="1" dirty="0">
                <a:solidFill>
                  <a:schemeClr val="tx1"/>
                </a:solidFill>
              </a:rPr>
              <a:t>Clinical Trials Specialist: Anne </a:t>
            </a:r>
            <a:r>
              <a:rPr lang="en-US" sz="1800" b="1" dirty="0" err="1">
                <a:solidFill>
                  <a:schemeClr val="tx1"/>
                </a:solidFill>
              </a:rPr>
              <a:t>Coletti</a:t>
            </a:r>
            <a:endParaRPr lang="en-US" sz="1800" b="1" dirty="0">
              <a:solidFill>
                <a:schemeClr val="tx1"/>
              </a:solidFill>
            </a:endParaRPr>
          </a:p>
          <a:p>
            <a:pPr algn="l"/>
            <a:r>
              <a:rPr lang="en-US" sz="1800" b="1" dirty="0">
                <a:solidFill>
                  <a:schemeClr val="tx1"/>
                </a:solidFill>
              </a:rPr>
              <a:t>Statisticians: Camlin Tierney and Bryan Nelson</a:t>
            </a:r>
          </a:p>
          <a:p>
            <a:pPr algn="l"/>
            <a:r>
              <a:rPr lang="en-US" sz="1800" b="1" dirty="0">
                <a:solidFill>
                  <a:schemeClr val="tx1"/>
                </a:solidFill>
              </a:rPr>
              <a:t>Clinical Site Team Investigators</a:t>
            </a:r>
          </a:p>
        </p:txBody>
      </p:sp>
      <p:pic>
        <p:nvPicPr>
          <p:cNvPr id="9" name="Picture 5" descr="C:\Users\kmccarthy\AppData\Local\Microsoft\Windows\Temporary Internet Files\Content.Outlook\3UXDMI3E\smallIMPAACT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2268"/>
            <a:ext cx="2614508" cy="804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5342424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386" y="500185"/>
            <a:ext cx="10628015" cy="8830182"/>
          </a:xfrm>
          <a:prstGeom prst="rect">
            <a:avLst/>
          </a:prstGeom>
        </p:spPr>
      </p:pic>
      <p:pic>
        <p:nvPicPr>
          <p:cNvPr id="3" name="Picture 5" descr="C:\Users\kmccarthy\AppData\Local\Microsoft\Windows\Temporary Internet Files\Content.Outlook\3UXDMI3E\smallIMPAAC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7953"/>
            <a:ext cx="2614508" cy="804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82741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err="1"/>
              <a:t>Virologic</a:t>
            </a:r>
            <a:r>
              <a:rPr lang="en-US" sz="4000" dirty="0"/>
              <a:t> Failure Definitions</a:t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cs typeface="Arial" panose="020B0604020202020204" pitchFamily="34" charset="0"/>
              </a:rPr>
              <a:t>VL ≥200 copies/mL at Week 24</a:t>
            </a:r>
          </a:p>
          <a:p>
            <a:r>
              <a:rPr lang="en-US" u="sng" dirty="0">
                <a:cs typeface="Arial" panose="020B0604020202020204" pitchFamily="34" charset="0"/>
              </a:rPr>
              <a:t>Confirmed </a:t>
            </a:r>
            <a:r>
              <a:rPr lang="en-US" dirty="0">
                <a:cs typeface="Arial" panose="020B0604020202020204" pitchFamily="34" charset="0"/>
              </a:rPr>
              <a:t>VL≥ limit of detection (LOD, target not detected) at later visits</a:t>
            </a:r>
          </a:p>
          <a:p>
            <a:r>
              <a:rPr lang="en-US" dirty="0">
                <a:cs typeface="Arial" panose="020B0604020202020204" pitchFamily="34" charset="0"/>
              </a:rPr>
              <a:t>Only infants with confirmed viral load &lt;200 copies/mL from study weeks 24 to 48 and with no confirmed detectable </a:t>
            </a:r>
            <a:r>
              <a:rPr lang="en-US" dirty="0" err="1">
                <a:cs typeface="Arial" panose="020B0604020202020204" pitchFamily="34" charset="0"/>
              </a:rPr>
              <a:t>viremia</a:t>
            </a:r>
            <a:r>
              <a:rPr lang="en-US" dirty="0">
                <a:cs typeface="Arial" panose="020B0604020202020204" pitchFamily="34" charset="0"/>
              </a:rPr>
              <a:t> from 48 weeks onward are maintained on study.</a:t>
            </a:r>
          </a:p>
          <a:p>
            <a:endParaRPr lang="en-US" dirty="0"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4" name="Picture 5" descr="C:\Users\kmccarthy\AppData\Local\Microsoft\Windows\Temporary Internet Files\Content.Outlook\3UXDMI3E\smallIMPAACT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14508" cy="804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49537" y="9114608"/>
            <a:ext cx="79857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solidFill>
                  <a:schemeClr val="tx1"/>
                </a:solidFill>
              </a:rPr>
              <a:t>CROI 2019: IMPAACT P1115: </a:t>
            </a:r>
            <a:r>
              <a:rPr lang="en-US" sz="2400" b="1" u="sng" dirty="0">
                <a:solidFill>
                  <a:schemeClr val="tx1"/>
                </a:solidFill>
              </a:rPr>
              <a:t>Poster #0799</a:t>
            </a:r>
          </a:p>
        </p:txBody>
      </p:sp>
    </p:spTree>
    <p:extLst>
      <p:ext uri="{BB962C8B-B14F-4D97-AF65-F5344CB8AC3E}">
        <p14:creationId xmlns:p14="http://schemas.microsoft.com/office/powerpoint/2010/main" val="371188754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kmccarthy\AppData\Local\Microsoft\Windows\Temporary Internet Files\Content.Outlook\3UXDMI3E\smallIMPAACT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05347" y="203200"/>
            <a:ext cx="2815959" cy="1070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758283" y="802888"/>
            <a:ext cx="11623534" cy="9325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/>
            <a:r>
              <a:rPr lang="en-US" altLang="en-US" sz="2000" b="1" dirty="0">
                <a:latin typeface="+mj-lt"/>
                <a:ea typeface="Arial" charset="0"/>
                <a:cs typeface="Arial" charset="0"/>
              </a:rPr>
              <a:t>IMPAACT Leadership: </a:t>
            </a:r>
            <a:r>
              <a:rPr lang="en-US" altLang="en-US" sz="2000" dirty="0">
                <a:latin typeface="+mj-lt"/>
                <a:ea typeface="Arial" charset="0"/>
                <a:cs typeface="Arial" charset="0"/>
              </a:rPr>
              <a:t>Sharon </a:t>
            </a:r>
            <a:r>
              <a:rPr lang="en-US" altLang="en-US" sz="2000" dirty="0" err="1">
                <a:latin typeface="+mj-lt"/>
                <a:ea typeface="Arial" charset="0"/>
                <a:cs typeface="Arial" charset="0"/>
              </a:rPr>
              <a:t>Nachman</a:t>
            </a:r>
            <a:r>
              <a:rPr lang="en-US" altLang="en-US" sz="2000" dirty="0">
                <a:latin typeface="+mj-lt"/>
                <a:ea typeface="Arial" charset="0"/>
                <a:cs typeface="Arial" charset="0"/>
              </a:rPr>
              <a:t> and James McIntyre</a:t>
            </a:r>
          </a:p>
          <a:p>
            <a:pPr algn="l" eaLnBrk="1" hangingPunct="1"/>
            <a:endParaRPr lang="en-US" altLang="en-US" sz="2000" b="1" dirty="0">
              <a:latin typeface="+mj-lt"/>
              <a:ea typeface="Arial" charset="0"/>
              <a:cs typeface="Arial" charset="0"/>
            </a:endParaRPr>
          </a:p>
          <a:p>
            <a:pPr algn="l" eaLnBrk="1" hangingPunct="1"/>
            <a:r>
              <a:rPr lang="en-US" altLang="en-US" sz="2000" b="1" dirty="0">
                <a:latin typeface="+mj-lt"/>
                <a:ea typeface="Arial" charset="0"/>
                <a:cs typeface="Arial" charset="0"/>
              </a:rPr>
              <a:t>IMPAACT HIV Cure Scientific Committee Members</a:t>
            </a:r>
          </a:p>
          <a:p>
            <a:pPr algn="l" eaLnBrk="1" hangingPunct="1"/>
            <a:r>
              <a:rPr lang="en-US" altLang="en-US" sz="2000" dirty="0">
                <a:latin typeface="+mj-lt"/>
                <a:ea typeface="Arial" charset="0"/>
                <a:cs typeface="Arial" charset="0"/>
              </a:rPr>
              <a:t>Deborah Persaud (Chair) and Ellen Chadwick (Vice-Chair)</a:t>
            </a:r>
          </a:p>
          <a:p>
            <a:pPr algn="l" eaLnBrk="1" hangingPunct="1"/>
            <a:endParaRPr lang="en-US" altLang="en-US" sz="2000" dirty="0">
              <a:latin typeface="+mj-lt"/>
              <a:ea typeface="Arial" charset="0"/>
              <a:cs typeface="Arial" charset="0"/>
            </a:endParaRPr>
          </a:p>
          <a:p>
            <a:pPr algn="l" eaLnBrk="1" hangingPunct="1"/>
            <a:r>
              <a:rPr lang="en-US" altLang="en-US" sz="2000" dirty="0">
                <a:latin typeface="+mj-lt"/>
                <a:ea typeface="Arial" charset="0"/>
                <a:cs typeface="Arial" charset="0"/>
              </a:rPr>
              <a:t>Committee Members</a:t>
            </a:r>
          </a:p>
          <a:p>
            <a:pPr algn="l" eaLnBrk="1" hangingPunct="1"/>
            <a:r>
              <a:rPr lang="en-US" altLang="en-US" sz="2000" dirty="0" err="1">
                <a:latin typeface="+mj-lt"/>
                <a:ea typeface="Arial" charset="0"/>
                <a:cs typeface="Arial" charset="0"/>
              </a:rPr>
              <a:t>Jintanat</a:t>
            </a:r>
            <a:r>
              <a:rPr lang="en-US" altLang="en-US" sz="2000" dirty="0">
                <a:latin typeface="+mj-lt"/>
                <a:ea typeface="Arial" charset="0"/>
                <a:cs typeface="Arial" charset="0"/>
              </a:rPr>
              <a:t> </a:t>
            </a:r>
            <a:r>
              <a:rPr lang="en-US" altLang="en-US" sz="2000" dirty="0" err="1">
                <a:latin typeface="+mj-lt"/>
                <a:ea typeface="Arial" charset="0"/>
                <a:cs typeface="Arial" charset="0"/>
              </a:rPr>
              <a:t>Ananworanich</a:t>
            </a:r>
            <a:endParaRPr lang="en-US" altLang="en-US" sz="2000" dirty="0">
              <a:latin typeface="+mj-lt"/>
              <a:ea typeface="Arial" charset="0"/>
              <a:cs typeface="Arial" charset="0"/>
            </a:endParaRPr>
          </a:p>
          <a:p>
            <a:pPr algn="l" eaLnBrk="1" hangingPunct="1"/>
            <a:r>
              <a:rPr lang="en-US" altLang="en-US" sz="2000" dirty="0">
                <a:latin typeface="+mj-lt"/>
                <a:ea typeface="Arial" charset="0"/>
                <a:cs typeface="Arial" charset="0"/>
              </a:rPr>
              <a:t>William </a:t>
            </a:r>
            <a:r>
              <a:rPr lang="en-US" altLang="en-US" sz="2000" dirty="0" err="1">
                <a:latin typeface="+mj-lt"/>
                <a:ea typeface="Arial" charset="0"/>
                <a:cs typeface="Arial" charset="0"/>
              </a:rPr>
              <a:t>Borkowsky</a:t>
            </a:r>
            <a:endParaRPr lang="en-US" altLang="en-US" sz="2000" dirty="0">
              <a:latin typeface="+mj-lt"/>
              <a:ea typeface="Arial" charset="0"/>
              <a:cs typeface="Arial" charset="0"/>
            </a:endParaRPr>
          </a:p>
          <a:p>
            <a:pPr algn="l" eaLnBrk="1" hangingPunct="1"/>
            <a:r>
              <a:rPr lang="en-US" altLang="en-US" sz="2000" dirty="0">
                <a:solidFill>
                  <a:schemeClr val="tx1"/>
                </a:solidFill>
                <a:latin typeface="+mj-lt"/>
                <a:ea typeface="Arial" charset="0"/>
                <a:cs typeface="Arial" charset="0"/>
              </a:rPr>
              <a:t>Yvonne Bryson</a:t>
            </a:r>
          </a:p>
          <a:p>
            <a:pPr algn="l" eaLnBrk="1" hangingPunct="1"/>
            <a:r>
              <a:rPr lang="en-US" altLang="en-US" sz="2000" dirty="0">
                <a:solidFill>
                  <a:schemeClr val="tx1"/>
                </a:solidFill>
                <a:latin typeface="+mj-lt"/>
                <a:ea typeface="Arial" charset="0"/>
                <a:cs typeface="Arial" charset="0"/>
              </a:rPr>
              <a:t>Mark Cotton</a:t>
            </a:r>
            <a:r>
              <a:rPr lang="en-US" altLang="en-US" sz="2000" dirty="0">
                <a:solidFill>
                  <a:srgbClr val="5078CF"/>
                </a:solidFill>
                <a:latin typeface="+mj-lt"/>
                <a:ea typeface="Arial" charset="0"/>
                <a:cs typeface="Arial" charset="0"/>
              </a:rPr>
              <a:t> </a:t>
            </a:r>
          </a:p>
          <a:p>
            <a:pPr algn="l" eaLnBrk="1" hangingPunct="1"/>
            <a:r>
              <a:rPr lang="en-US" altLang="en-US" sz="2000" dirty="0">
                <a:latin typeface="+mj-lt"/>
                <a:ea typeface="Arial" charset="0"/>
                <a:cs typeface="Arial" charset="0"/>
              </a:rPr>
              <a:t>Katherine </a:t>
            </a:r>
            <a:r>
              <a:rPr lang="en-US" altLang="en-US" sz="2000" dirty="0" err="1">
                <a:latin typeface="+mj-lt"/>
                <a:ea typeface="Arial" charset="0"/>
                <a:cs typeface="Arial" charset="0"/>
              </a:rPr>
              <a:t>Luzuriaga</a:t>
            </a:r>
            <a:endParaRPr lang="en-US" altLang="en-US" sz="2000" dirty="0">
              <a:latin typeface="+mj-lt"/>
              <a:ea typeface="Arial" charset="0"/>
              <a:cs typeface="Arial" charset="0"/>
            </a:endParaRPr>
          </a:p>
          <a:p>
            <a:pPr algn="l" eaLnBrk="1" hangingPunct="1"/>
            <a:r>
              <a:rPr lang="en-US" altLang="en-US" sz="2000" dirty="0">
                <a:latin typeface="+mj-lt"/>
                <a:ea typeface="Arial" charset="0"/>
                <a:cs typeface="Arial" charset="0"/>
              </a:rPr>
              <a:t>Betsy McFarland</a:t>
            </a:r>
          </a:p>
          <a:p>
            <a:pPr algn="l" eaLnBrk="1" hangingPunct="1"/>
            <a:r>
              <a:rPr lang="en-US" altLang="en-US" sz="2000" dirty="0">
                <a:latin typeface="+mj-lt"/>
                <a:ea typeface="Arial" charset="0"/>
                <a:cs typeface="Arial" charset="0"/>
              </a:rPr>
              <a:t>Steve Spector</a:t>
            </a:r>
          </a:p>
          <a:p>
            <a:pPr algn="l" eaLnBrk="1" hangingPunct="1"/>
            <a:r>
              <a:rPr lang="en-US" altLang="en-US" sz="2000" dirty="0">
                <a:latin typeface="+mj-lt"/>
                <a:ea typeface="Arial" charset="0"/>
                <a:cs typeface="Arial" charset="0"/>
              </a:rPr>
              <a:t>Thor Wagner</a:t>
            </a:r>
          </a:p>
          <a:p>
            <a:pPr algn="l" eaLnBrk="1" hangingPunct="1"/>
            <a:r>
              <a:rPr lang="en-US" altLang="en-US" sz="2000" dirty="0">
                <a:latin typeface="+mj-lt"/>
                <a:ea typeface="Arial" charset="0"/>
                <a:cs typeface="Arial" charset="0"/>
              </a:rPr>
              <a:t>Dan </a:t>
            </a:r>
            <a:r>
              <a:rPr lang="en-US" altLang="en-US" sz="2000" dirty="0" err="1">
                <a:latin typeface="+mj-lt"/>
                <a:ea typeface="Arial" charset="0"/>
                <a:cs typeface="Arial" charset="0"/>
              </a:rPr>
              <a:t>Barouch</a:t>
            </a:r>
            <a:endParaRPr lang="en-US" altLang="en-US" sz="2000" dirty="0">
              <a:latin typeface="+mj-lt"/>
              <a:ea typeface="Arial" charset="0"/>
              <a:cs typeface="Arial" charset="0"/>
            </a:endParaRPr>
          </a:p>
          <a:p>
            <a:pPr algn="l" eaLnBrk="1" hangingPunct="1"/>
            <a:r>
              <a:rPr lang="en-US" altLang="en-US" sz="2000" dirty="0">
                <a:latin typeface="+mj-lt"/>
                <a:ea typeface="Arial" charset="0"/>
                <a:cs typeface="Arial" charset="0"/>
              </a:rPr>
              <a:t>Ann </a:t>
            </a:r>
            <a:r>
              <a:rPr lang="en-US" altLang="en-US" sz="2000" dirty="0" err="1">
                <a:latin typeface="+mj-lt"/>
                <a:ea typeface="Arial" charset="0"/>
                <a:cs typeface="Arial" charset="0"/>
              </a:rPr>
              <a:t>Chahroudi</a:t>
            </a:r>
            <a:r>
              <a:rPr lang="en-US" altLang="en-US" sz="2000" dirty="0">
                <a:latin typeface="+mj-lt"/>
                <a:ea typeface="Arial" charset="0"/>
                <a:cs typeface="Arial" charset="0"/>
              </a:rPr>
              <a:t>				</a:t>
            </a:r>
            <a:endParaRPr lang="en-US" altLang="en-US" sz="2000" b="1" dirty="0">
              <a:latin typeface="+mj-lt"/>
              <a:ea typeface="Arial" charset="0"/>
              <a:cs typeface="Arial" charset="0"/>
            </a:endParaRPr>
          </a:p>
          <a:p>
            <a:pPr algn="l" eaLnBrk="1" hangingPunct="1"/>
            <a:endParaRPr lang="en-US" altLang="en-US" sz="1000" b="1" dirty="0">
              <a:latin typeface="+mj-lt"/>
              <a:ea typeface="Arial" charset="0"/>
              <a:cs typeface="Arial" charset="0"/>
            </a:endParaRPr>
          </a:p>
          <a:p>
            <a:pPr algn="l" eaLnBrk="1" hangingPunct="1"/>
            <a:r>
              <a:rPr lang="en-US" altLang="en-US" sz="2000" b="1" dirty="0">
                <a:latin typeface="+mj-lt"/>
                <a:ea typeface="Arial" charset="0"/>
                <a:cs typeface="Arial" charset="0"/>
              </a:rPr>
              <a:t>Community Advisory Board Representatives</a:t>
            </a:r>
            <a:endParaRPr lang="en-US" altLang="en-US" sz="2000" dirty="0">
              <a:latin typeface="+mj-lt"/>
              <a:ea typeface="Arial" charset="0"/>
              <a:cs typeface="Arial" charset="0"/>
            </a:endParaRPr>
          </a:p>
          <a:p>
            <a:pPr algn="l" eaLnBrk="1" hangingPunct="1"/>
            <a:r>
              <a:rPr lang="en-US" sz="2000" dirty="0"/>
              <a:t>Steven </a:t>
            </a:r>
            <a:r>
              <a:rPr lang="en-US" sz="2000" dirty="0" err="1"/>
              <a:t>Mphonda</a:t>
            </a:r>
            <a:r>
              <a:rPr lang="en-US" sz="2000" dirty="0"/>
              <a:t> </a:t>
            </a:r>
            <a:endParaRPr lang="en-US" altLang="en-US" sz="2000" dirty="0">
              <a:latin typeface="+mj-lt"/>
              <a:ea typeface="Arial" charset="0"/>
              <a:cs typeface="Arial" charset="0"/>
            </a:endParaRPr>
          </a:p>
          <a:p>
            <a:pPr algn="l" eaLnBrk="1" hangingPunct="1"/>
            <a:endParaRPr lang="en-US" altLang="en-US" sz="1000" b="1" dirty="0">
              <a:latin typeface="+mj-lt"/>
              <a:ea typeface="Arial" charset="0"/>
              <a:cs typeface="Arial" charset="0"/>
            </a:endParaRPr>
          </a:p>
          <a:p>
            <a:pPr algn="l" eaLnBrk="1" hangingPunct="1"/>
            <a:r>
              <a:rPr lang="en-US" altLang="en-US" sz="2000" b="1" dirty="0">
                <a:latin typeface="+mj-lt"/>
                <a:ea typeface="Arial" charset="0"/>
                <a:cs typeface="Arial" charset="0"/>
              </a:rPr>
              <a:t>Committee Specialists</a:t>
            </a:r>
            <a:endParaRPr lang="en-US" altLang="en-US" sz="2000" dirty="0">
              <a:latin typeface="+mj-lt"/>
              <a:ea typeface="Arial" charset="0"/>
              <a:cs typeface="Arial" charset="0"/>
            </a:endParaRPr>
          </a:p>
          <a:p>
            <a:pPr algn="l" eaLnBrk="1" hangingPunct="1"/>
            <a:r>
              <a:rPr lang="en-US" altLang="en-US" sz="2000" dirty="0">
                <a:solidFill>
                  <a:schemeClr val="tx1"/>
                </a:solidFill>
                <a:latin typeface="+mj-lt"/>
                <a:ea typeface="Arial" charset="0"/>
                <a:cs typeface="Arial" charset="0"/>
              </a:rPr>
              <a:t>Anne </a:t>
            </a:r>
            <a:r>
              <a:rPr lang="en-US" altLang="en-US" sz="2000" dirty="0" err="1">
                <a:solidFill>
                  <a:schemeClr val="tx1"/>
                </a:solidFill>
                <a:latin typeface="+mj-lt"/>
                <a:ea typeface="Arial" charset="0"/>
                <a:cs typeface="Arial" charset="0"/>
              </a:rPr>
              <a:t>Coletti</a:t>
            </a:r>
            <a:r>
              <a:rPr lang="en-US" altLang="en-US" sz="2000" dirty="0">
                <a:solidFill>
                  <a:schemeClr val="tx1"/>
                </a:solidFill>
                <a:latin typeface="+mj-lt"/>
                <a:ea typeface="Arial" charset="0"/>
                <a:cs typeface="Arial" charset="0"/>
              </a:rPr>
              <a:t> and Charlotte </a:t>
            </a:r>
            <a:r>
              <a:rPr lang="en-US" altLang="en-US" sz="2000" dirty="0" err="1">
                <a:solidFill>
                  <a:schemeClr val="tx1"/>
                </a:solidFill>
                <a:latin typeface="+mj-lt"/>
                <a:ea typeface="Arial" charset="0"/>
                <a:cs typeface="Arial" charset="0"/>
              </a:rPr>
              <a:t>Perlowski</a:t>
            </a:r>
            <a:endParaRPr lang="en-US" altLang="en-US" sz="2000" b="1" dirty="0">
              <a:latin typeface="+mj-lt"/>
              <a:ea typeface="Arial" charset="0"/>
              <a:cs typeface="Arial" charset="0"/>
            </a:endParaRPr>
          </a:p>
          <a:p>
            <a:pPr algn="l" eaLnBrk="1" hangingPunct="1"/>
            <a:endParaRPr lang="en-US" altLang="en-US" sz="2000" b="1" dirty="0">
              <a:latin typeface="+mj-lt"/>
              <a:ea typeface="Arial" charset="0"/>
              <a:cs typeface="Arial" charset="0"/>
            </a:endParaRPr>
          </a:p>
          <a:p>
            <a:pPr algn="l" eaLnBrk="1" hangingPunct="1"/>
            <a:r>
              <a:rPr lang="en-US" altLang="en-US" sz="2000" b="1" dirty="0" err="1">
                <a:latin typeface="+mj-lt"/>
                <a:ea typeface="Arial" charset="0"/>
                <a:cs typeface="Arial" charset="0"/>
              </a:rPr>
              <a:t>NICHD</a:t>
            </a:r>
            <a:r>
              <a:rPr lang="en-US" altLang="en-US" sz="2000" dirty="0" err="1">
                <a:latin typeface="+mj-lt"/>
                <a:ea typeface="Arial" charset="0"/>
                <a:cs typeface="Arial" charset="0"/>
              </a:rPr>
              <a:t>:</a:t>
            </a:r>
            <a:r>
              <a:rPr lang="en-US" altLang="en-US" sz="2000" dirty="0" err="1">
                <a:solidFill>
                  <a:schemeClr val="tx1"/>
                </a:solidFill>
                <a:latin typeface="+mj-lt"/>
                <a:ea typeface="Arial" charset="0"/>
                <a:cs typeface="Arial" charset="0"/>
              </a:rPr>
              <a:t>Rohan</a:t>
            </a:r>
            <a:r>
              <a:rPr lang="en-US" altLang="en-US" sz="2000" dirty="0">
                <a:solidFill>
                  <a:schemeClr val="tx1"/>
                </a:solidFill>
                <a:latin typeface="+mj-lt"/>
                <a:ea typeface="Arial" charset="0"/>
                <a:cs typeface="Arial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+mj-lt"/>
                <a:ea typeface="Arial" charset="0"/>
                <a:cs typeface="Arial" charset="0"/>
              </a:rPr>
              <a:t>Hazra</a:t>
            </a:r>
            <a:r>
              <a:rPr lang="en-US" altLang="en-US" sz="2000" dirty="0">
                <a:solidFill>
                  <a:schemeClr val="tx1"/>
                </a:solidFill>
                <a:latin typeface="+mj-lt"/>
                <a:ea typeface="Arial" charset="0"/>
                <a:cs typeface="Arial" charset="0"/>
              </a:rPr>
              <a:t>, Eric Lorenzo</a:t>
            </a:r>
            <a:endParaRPr lang="en-US" altLang="en-US" sz="2000" dirty="0">
              <a:solidFill>
                <a:schemeClr val="tx1"/>
              </a:solidFill>
              <a:latin typeface="+mj-lt"/>
            </a:endParaRPr>
          </a:p>
          <a:p>
            <a:pPr algn="l" eaLnBrk="1" hangingPunct="1"/>
            <a:r>
              <a:rPr lang="en-US" altLang="en-US" sz="2000" b="1" dirty="0" err="1">
                <a:latin typeface="+mj-lt"/>
                <a:ea typeface="Arial" charset="0"/>
                <a:cs typeface="Arial" charset="0"/>
              </a:rPr>
              <a:t>NIAID</a:t>
            </a:r>
            <a:r>
              <a:rPr lang="en-US" altLang="en-US" sz="2000" b="1" dirty="0" err="1">
                <a:solidFill>
                  <a:srgbClr val="5078CF"/>
                </a:solidFill>
                <a:latin typeface="+mj-lt"/>
                <a:ea typeface="Arial" charset="0"/>
                <a:cs typeface="Arial" charset="0"/>
              </a:rPr>
              <a:t>:</a:t>
            </a:r>
            <a:r>
              <a:rPr lang="en-US" altLang="en-US" sz="2000" dirty="0" err="1">
                <a:solidFill>
                  <a:schemeClr val="tx1"/>
                </a:solidFill>
                <a:latin typeface="+mj-lt"/>
                <a:ea typeface="Arial" charset="0"/>
                <a:cs typeface="Arial" charset="0"/>
              </a:rPr>
              <a:t>Patrick-Jean</a:t>
            </a:r>
            <a:r>
              <a:rPr lang="en-US" altLang="en-US" sz="2000" dirty="0">
                <a:solidFill>
                  <a:schemeClr val="tx1"/>
                </a:solidFill>
                <a:latin typeface="+mj-lt"/>
                <a:ea typeface="Arial" charset="0"/>
                <a:cs typeface="Arial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+mj-lt"/>
                <a:ea typeface="Arial" charset="0"/>
                <a:cs typeface="Arial" charset="0"/>
              </a:rPr>
              <a:t>Phillipe</a:t>
            </a:r>
            <a:r>
              <a:rPr lang="en-US" altLang="en-US" sz="2000" dirty="0">
                <a:solidFill>
                  <a:schemeClr val="tx1"/>
                </a:solidFill>
                <a:latin typeface="+mj-lt"/>
                <a:ea typeface="Arial" charset="0"/>
                <a:cs typeface="Arial" charset="0"/>
              </a:rPr>
              <a:t>, Sarah Read, Judi Miller and Ellen </a:t>
            </a:r>
            <a:r>
              <a:rPr lang="en-US" altLang="en-US" sz="2000" dirty="0" err="1">
                <a:solidFill>
                  <a:schemeClr val="tx1"/>
                </a:solidFill>
                <a:latin typeface="+mj-lt"/>
                <a:ea typeface="Arial" charset="0"/>
                <a:cs typeface="Arial" charset="0"/>
              </a:rPr>
              <a:t>DeCarlo</a:t>
            </a:r>
            <a:endParaRPr lang="en-US" altLang="en-US" sz="2000" dirty="0">
              <a:solidFill>
                <a:schemeClr val="tx1"/>
              </a:solidFill>
              <a:latin typeface="+mj-lt"/>
              <a:ea typeface="Arial" charset="0"/>
              <a:cs typeface="Arial" charset="0"/>
            </a:endParaRPr>
          </a:p>
          <a:p>
            <a:pPr algn="l" eaLnBrk="1" hangingPunct="1"/>
            <a:r>
              <a:rPr lang="en-US" altLang="en-US" sz="2000" b="1" dirty="0" err="1">
                <a:latin typeface="+mj-lt"/>
                <a:ea typeface="Arial" charset="0"/>
                <a:cs typeface="Arial" charset="0"/>
              </a:rPr>
              <a:t>NIMH:</a:t>
            </a:r>
            <a:r>
              <a:rPr lang="en-US" altLang="en-US" sz="2000" dirty="0" err="1">
                <a:latin typeface="+mj-lt"/>
                <a:ea typeface="Arial" charset="0"/>
                <a:cs typeface="Arial" charset="0"/>
              </a:rPr>
              <a:t>Pim</a:t>
            </a:r>
            <a:r>
              <a:rPr lang="en-US" altLang="en-US" sz="2000" dirty="0">
                <a:latin typeface="+mj-lt"/>
                <a:ea typeface="Arial" charset="0"/>
                <a:cs typeface="Arial" charset="0"/>
              </a:rPr>
              <a:t> Brouwers</a:t>
            </a:r>
            <a:br>
              <a:rPr lang="en-US" altLang="en-US" sz="2000" dirty="0">
                <a:latin typeface="+mj-lt"/>
                <a:ea typeface="Arial" charset="0"/>
                <a:cs typeface="Arial" charset="0"/>
              </a:rPr>
            </a:br>
            <a:endParaRPr lang="en-US" altLang="en-US" sz="2000" dirty="0">
              <a:latin typeface="+mj-lt"/>
              <a:ea typeface="Arial" charset="0"/>
              <a:cs typeface="Arial" charset="0"/>
            </a:endParaRPr>
          </a:p>
          <a:p>
            <a:pPr algn="l" eaLnBrk="1" hangingPunct="1"/>
            <a:r>
              <a:rPr lang="en-US" altLang="en-US" sz="2000" b="1" dirty="0" err="1">
                <a:latin typeface="+mj-lt"/>
                <a:ea typeface="Arial" charset="0"/>
                <a:cs typeface="Arial" charset="0"/>
              </a:rPr>
              <a:t>Biostatisticians:</a:t>
            </a:r>
            <a:r>
              <a:rPr lang="en-US" altLang="en-US" sz="2000" dirty="0" err="1">
                <a:latin typeface="+mj-lt"/>
                <a:ea typeface="Arial" charset="0"/>
                <a:cs typeface="Arial" charset="0"/>
              </a:rPr>
              <a:t>Camlin</a:t>
            </a:r>
            <a:r>
              <a:rPr lang="en-US" altLang="en-US" sz="2000" dirty="0">
                <a:latin typeface="+mj-lt"/>
                <a:ea typeface="Arial" charset="0"/>
                <a:cs typeface="Arial" charset="0"/>
              </a:rPr>
              <a:t> Tierney, Bryan Nelson, Jane Lindsey, Meredith </a:t>
            </a:r>
            <a:r>
              <a:rPr lang="en-US" altLang="en-US" sz="2000" dirty="0" err="1">
                <a:latin typeface="+mj-lt"/>
                <a:ea typeface="Arial" charset="0"/>
                <a:cs typeface="Arial" charset="0"/>
              </a:rPr>
              <a:t>Warshaw</a:t>
            </a:r>
            <a:endParaRPr lang="en-US" altLang="en-US" sz="2000" dirty="0">
              <a:latin typeface="+mj-lt"/>
              <a:ea typeface="Arial" charset="0"/>
              <a:cs typeface="Arial" charset="0"/>
            </a:endParaRPr>
          </a:p>
          <a:p>
            <a:pPr algn="l" eaLnBrk="1" hangingPunct="1"/>
            <a:endParaRPr lang="en-US" altLang="en-US" sz="2000" b="1" dirty="0">
              <a:latin typeface="+mj-lt"/>
              <a:ea typeface="Arial" charset="0"/>
              <a:cs typeface="Arial" charset="0"/>
            </a:endParaRPr>
          </a:p>
          <a:p>
            <a:pPr algn="l" eaLnBrk="1" hangingPunct="1"/>
            <a:r>
              <a:rPr lang="en-US" altLang="en-US" sz="2000" b="1" dirty="0">
                <a:latin typeface="+mj-lt"/>
                <a:ea typeface="Arial" charset="0"/>
                <a:cs typeface="Arial" charset="0"/>
              </a:rPr>
              <a:t>IMPAACT SLG </a:t>
            </a:r>
            <a:r>
              <a:rPr lang="en-US" altLang="en-US" sz="2000" b="1" dirty="0" err="1">
                <a:latin typeface="+mj-lt"/>
                <a:ea typeface="Arial" charset="0"/>
                <a:cs typeface="Arial" charset="0"/>
              </a:rPr>
              <a:t>Liason</a:t>
            </a:r>
            <a:r>
              <a:rPr lang="en-US" altLang="en-US" sz="2000" dirty="0" err="1">
                <a:latin typeface="+mj-lt"/>
                <a:ea typeface="Arial" charset="0"/>
                <a:cs typeface="Arial" charset="0"/>
              </a:rPr>
              <a:t>:John</a:t>
            </a:r>
            <a:r>
              <a:rPr lang="en-US" altLang="en-US" sz="2000" dirty="0">
                <a:latin typeface="+mj-lt"/>
                <a:ea typeface="Arial" charset="0"/>
                <a:cs typeface="Arial" charset="0"/>
              </a:rPr>
              <a:t> </a:t>
            </a:r>
            <a:r>
              <a:rPr lang="en-US" altLang="en-US" sz="2000" dirty="0" err="1">
                <a:latin typeface="+mj-lt"/>
                <a:ea typeface="Arial" charset="0"/>
                <a:cs typeface="Arial" charset="0"/>
              </a:rPr>
              <a:t>Sleasman</a:t>
            </a:r>
            <a:endParaRPr lang="en-US" altLang="en-US" sz="2000" dirty="0">
              <a:latin typeface="+mj-lt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7260682" y="1572574"/>
            <a:ext cx="5999162" cy="1169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8" rIns="91435" bIns="45718"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Clinical Trials Team</a:t>
            </a: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Parents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Children and Youth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EAFFEA-CB41-EF47-8B26-4B119488D8E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893" y="3029635"/>
            <a:ext cx="1678924" cy="16018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C2DD66-BA35-9A4E-82BE-74A2619EED4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892" y="4858770"/>
            <a:ext cx="1647471" cy="13535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65B577-88EB-9E4F-9856-93783606C1F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891" y="6447889"/>
            <a:ext cx="1768847" cy="169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065047"/>
      </p:ext>
    </p:extLst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346" y="774700"/>
            <a:ext cx="12372237" cy="2159000"/>
          </a:xfrm>
        </p:spPr>
        <p:txBody>
          <a:bodyPr>
            <a:normAutofit/>
          </a:bodyPr>
          <a:lstStyle/>
          <a:p>
            <a:r>
              <a:rPr lang="en-US" sz="4000" dirty="0"/>
              <a:t>Rates of </a:t>
            </a:r>
            <a:r>
              <a:rPr lang="en-US" sz="4000" dirty="0" err="1"/>
              <a:t>Virologic</a:t>
            </a:r>
            <a:r>
              <a:rPr lang="en-US" sz="4000" dirty="0"/>
              <a:t> Suppression </a:t>
            </a:r>
            <a:br>
              <a:rPr lang="en-US" sz="4000" dirty="0"/>
            </a:br>
            <a:r>
              <a:rPr lang="en-US" sz="4000" dirty="0"/>
              <a:t>to &lt;200 copies/mL by Week 24 of Study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0692" y="4140151"/>
            <a:ext cx="11083063" cy="3295575"/>
          </a:xfrm>
          <a:prstGeom prst="rect">
            <a:avLst/>
          </a:prstGeom>
        </p:spPr>
      </p:pic>
      <p:pic>
        <p:nvPicPr>
          <p:cNvPr id="4" name="Picture 5" descr="C:\Users\kmccarthy\AppData\Local\Microsoft\Windows\Temporary Internet Files\Content.Outlook\3UXDMI3E\smallIMPAAC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14508" cy="804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49537" y="9114608"/>
            <a:ext cx="79857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solidFill>
                  <a:schemeClr val="tx1"/>
                </a:solidFill>
              </a:rPr>
              <a:t>CROI 2019: IMPAACT P1115: </a:t>
            </a:r>
            <a:r>
              <a:rPr lang="en-US" sz="2400" b="1" u="sng" dirty="0">
                <a:solidFill>
                  <a:schemeClr val="tx1"/>
                </a:solidFill>
              </a:rPr>
              <a:t>Poster #0799</a:t>
            </a:r>
          </a:p>
        </p:txBody>
      </p:sp>
    </p:spTree>
    <p:extLst>
      <p:ext uri="{BB962C8B-B14F-4D97-AF65-F5344CB8AC3E}">
        <p14:creationId xmlns:p14="http://schemas.microsoft.com/office/powerpoint/2010/main" val="1049281868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388534" y="1117600"/>
            <a:ext cx="10938940" cy="7704662"/>
            <a:chOff x="101600" y="609600"/>
            <a:chExt cx="12801600" cy="85344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600" y="609600"/>
              <a:ext cx="12801600" cy="853440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3166534" y="5474654"/>
              <a:ext cx="6502400" cy="112504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2000" u="sng" dirty="0" err="1">
                  <a:latin typeface="Arial" panose="020B0604020202020204" pitchFamily="34" charset="0"/>
                  <a:cs typeface="Arial" panose="020B0604020202020204" pitchFamily="34" charset="0"/>
                </a:rPr>
                <a:t>Virologic</a:t>
              </a:r>
              <a:r>
                <a:rPr lang="en-US" sz="2000" u="sng" dirty="0">
                  <a:latin typeface="Arial" panose="020B0604020202020204" pitchFamily="34" charset="0"/>
                  <a:cs typeface="Arial" panose="020B0604020202020204" pitchFamily="34" charset="0"/>
                </a:rPr>
                <a:t> Failure (VF) by 52 Weeks:</a:t>
              </a:r>
            </a:p>
            <a:p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Cohort 1  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16 VF   0.50 (95% CI: 0.32,0.66)</a:t>
              </a:r>
            </a:p>
            <a:p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Cohort 2    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5 VF   0.66 (95% CI: 0.36,0.84)</a:t>
              </a:r>
            </a:p>
          </p:txBody>
        </p:sp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366696" y="186267"/>
            <a:ext cx="10180911" cy="931333"/>
          </a:xfrm>
        </p:spPr>
        <p:txBody>
          <a:bodyPr>
            <a:normAutofit fontScale="90000"/>
          </a:bodyPr>
          <a:lstStyle/>
          <a:p>
            <a:r>
              <a:rPr lang="en-US" sz="4000" b="1" dirty="0"/>
              <a:t>Probability of Remaining Free of </a:t>
            </a:r>
            <a:r>
              <a:rPr lang="en-US" sz="4000" b="1" dirty="0" err="1"/>
              <a:t>Virologic</a:t>
            </a:r>
            <a:r>
              <a:rPr lang="en-US" sz="4000" b="1" dirty="0"/>
              <a:t> Failure</a:t>
            </a:r>
            <a:br>
              <a:rPr lang="en-US" sz="3600" b="1" dirty="0"/>
            </a:br>
            <a:endParaRPr lang="en-US" sz="3600" dirty="0"/>
          </a:p>
        </p:txBody>
      </p:sp>
      <p:pic>
        <p:nvPicPr>
          <p:cNvPr id="7" name="Picture 5" descr="C:\Users\kmccarthy\AppData\Local\Microsoft\Windows\Temporary Internet Files\Content.Outlook\3UXDMI3E\smallIMPAACT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14508" cy="804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4319761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4000" dirty="0">
                <a:ea typeface="+mj-ea"/>
              </a:rPr>
              <a:t>IMPAACT P1115</a:t>
            </a:r>
            <a:br>
              <a:rPr lang="en-US" sz="4000" dirty="0">
                <a:ea typeface="+mj-ea"/>
              </a:rPr>
            </a:br>
            <a:r>
              <a:rPr lang="en-US" sz="4000" dirty="0">
                <a:ea typeface="+mj-ea"/>
              </a:rPr>
              <a:t> </a:t>
            </a:r>
            <a:r>
              <a:rPr lang="en-US" sz="3600" dirty="0">
                <a:ea typeface="+mj-ea"/>
              </a:rPr>
              <a:t>(Version 2.0-Status-At Sites)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0650671" y="9040143"/>
            <a:ext cx="373324" cy="379591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1pPr>
            <a:lvl2pPr marL="1056623" indent="-406394"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2pPr>
            <a:lvl3pPr marL="1625575" indent="-325115"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3pPr>
            <a:lvl4pPr marL="2275804" indent="-325115"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4pPr>
            <a:lvl5pPr marL="2926034" indent="-325115"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5pPr>
            <a:lvl6pPr marL="3576264" indent="-3251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6pPr>
            <a:lvl7pPr marL="4226494" indent="-3251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7pPr>
            <a:lvl8pPr marL="4876724" indent="-3251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8pPr>
            <a:lvl9pPr marL="5526954" indent="-3251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9pPr>
          </a:lstStyle>
          <a:p>
            <a:fld id="{F04BEFE9-7AAE-6B4B-B243-656DCE8A60B2}" type="slidenum">
              <a:rPr lang="en-US">
                <a:solidFill>
                  <a:srgbClr val="FFFFFF"/>
                </a:solidFill>
              </a:rPr>
              <a:pPr/>
              <a:t>22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78852" name="Picture 5" descr="C:\Users\kmccarthy\AppData\Local\Microsoft\Windows\Temporary Internet Files\Content.Outlook\3UXDMI3E\smallIMPAAC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5599" y="20324"/>
            <a:ext cx="2326641" cy="715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70" name="TextBox 3"/>
          <p:cNvSpPr txBox="1">
            <a:spLocks noChangeArrowheads="1"/>
          </p:cNvSpPr>
          <p:nvPr/>
        </p:nvSpPr>
        <p:spPr bwMode="auto">
          <a:xfrm>
            <a:off x="6001656" y="2794000"/>
            <a:ext cx="6797041" cy="3809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0046" tIns="65023" rIns="130046" bIns="65023"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9pPr>
          </a:lstStyle>
          <a:p>
            <a:pPr algn="l"/>
            <a:r>
              <a:rPr lang="en-US" sz="2400" b="1" u="sng" dirty="0">
                <a:solidFill>
                  <a:srgbClr val="FF0000"/>
                </a:solidFill>
              </a:rPr>
              <a:t>Cohort 1- </a:t>
            </a:r>
            <a:r>
              <a:rPr lang="en-US" sz="2400" dirty="0">
                <a:solidFill>
                  <a:srgbClr val="FF0000"/>
                </a:solidFill>
              </a:rPr>
              <a:t>445 mother infant-pairs prospectively enrolled </a:t>
            </a:r>
          </a:p>
          <a:p>
            <a:pPr algn="l"/>
            <a:r>
              <a:rPr lang="en-US" sz="2400" dirty="0" err="1">
                <a:solidFill>
                  <a:srgbClr val="FF0000"/>
                </a:solidFill>
              </a:rPr>
              <a:t>Raltegravir</a:t>
            </a:r>
            <a:r>
              <a:rPr lang="en-US" sz="2400" dirty="0">
                <a:solidFill>
                  <a:srgbClr val="FF0000"/>
                </a:solidFill>
              </a:rPr>
              <a:t>+ </a:t>
            </a:r>
            <a:r>
              <a:rPr lang="en-US" sz="2400" dirty="0" err="1">
                <a:solidFill>
                  <a:srgbClr val="FF0000"/>
                </a:solidFill>
              </a:rPr>
              <a:t>nevirapine</a:t>
            </a:r>
            <a:r>
              <a:rPr lang="en-US" sz="2400" dirty="0">
                <a:solidFill>
                  <a:srgbClr val="FF0000"/>
                </a:solidFill>
              </a:rPr>
              <a:t> –based ART </a:t>
            </a:r>
            <a:r>
              <a:rPr lang="en-US" sz="2400" u="sng" dirty="0">
                <a:solidFill>
                  <a:srgbClr val="FF0000"/>
                </a:solidFill>
              </a:rPr>
              <a:t>or</a:t>
            </a:r>
          </a:p>
          <a:p>
            <a:pPr algn="l"/>
            <a:r>
              <a:rPr lang="en-US" sz="2400" dirty="0" err="1">
                <a:solidFill>
                  <a:srgbClr val="FF0000"/>
                </a:solidFill>
              </a:rPr>
              <a:t>Raltegravir</a:t>
            </a:r>
            <a:r>
              <a:rPr lang="en-US" sz="2400" dirty="0">
                <a:solidFill>
                  <a:srgbClr val="FF0000"/>
                </a:solidFill>
              </a:rPr>
              <a:t>+ </a:t>
            </a:r>
            <a:r>
              <a:rPr lang="en-US" sz="2400" dirty="0" err="1">
                <a:solidFill>
                  <a:srgbClr val="FF0000"/>
                </a:solidFill>
              </a:rPr>
              <a:t>nevirapine</a:t>
            </a:r>
            <a:r>
              <a:rPr lang="en-US" sz="2400" dirty="0">
                <a:solidFill>
                  <a:srgbClr val="FF0000"/>
                </a:solidFill>
              </a:rPr>
              <a:t> –based ART + VRCO1 within 48 hours of life (to enroll 45 infected infants)</a:t>
            </a:r>
            <a:br>
              <a:rPr lang="en-US" sz="2400" dirty="0">
                <a:solidFill>
                  <a:srgbClr val="FF0000"/>
                </a:solidFill>
              </a:rPr>
            </a:br>
            <a:endParaRPr lang="en-US" sz="2400" dirty="0">
              <a:solidFill>
                <a:srgbClr val="FF0000"/>
              </a:solidFill>
            </a:endParaRPr>
          </a:p>
          <a:p>
            <a:pPr algn="l"/>
            <a:endParaRPr lang="en-US" sz="2400" dirty="0">
              <a:solidFill>
                <a:srgbClr val="800000"/>
              </a:solidFill>
            </a:endParaRPr>
          </a:p>
          <a:p>
            <a:pPr algn="l"/>
            <a:r>
              <a:rPr lang="en-US" sz="2400" b="1" u="sng" dirty="0">
                <a:solidFill>
                  <a:srgbClr val="0000FF"/>
                </a:solidFill>
              </a:rPr>
              <a:t>Cohort 2 : </a:t>
            </a:r>
            <a:r>
              <a:rPr lang="en-US" sz="2300" dirty="0">
                <a:solidFill>
                  <a:srgbClr val="0000FF"/>
                </a:solidFill>
              </a:rPr>
              <a:t>Enrolled within 10 days of life but have </a:t>
            </a:r>
          </a:p>
          <a:p>
            <a:r>
              <a:rPr lang="en-US" sz="2300" dirty="0">
                <a:solidFill>
                  <a:srgbClr val="0000FF"/>
                </a:solidFill>
              </a:rPr>
              <a:t>received very early combination ARV outside the trial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21733" y="2794000"/>
            <a:ext cx="5723467" cy="4250267"/>
            <a:chOff x="1703495" y="2370668"/>
            <a:chExt cx="5341903" cy="3666467"/>
          </a:xfrm>
        </p:grpSpPr>
        <p:pic>
          <p:nvPicPr>
            <p:cNvPr id="78851" name="Picture 4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15" b="-1737"/>
            <a:stretch>
              <a:fillRect/>
            </a:stretch>
          </p:blipFill>
          <p:spPr bwMode="auto">
            <a:xfrm>
              <a:off x="1703495" y="2370668"/>
              <a:ext cx="5301262" cy="3181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3"/>
            <p:cNvSpPr txBox="1">
              <a:spLocks noChangeArrowheads="1"/>
            </p:cNvSpPr>
            <p:nvPr/>
          </p:nvSpPr>
          <p:spPr bwMode="auto">
            <a:xfrm>
              <a:off x="1703495" y="5551876"/>
              <a:ext cx="5341903" cy="485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30046" tIns="65023" rIns="130046" bIns="65023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Franklin Gothic Book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Franklin Gothic Book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Franklin Gothic Book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Franklin Gothic Book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Franklin Gothic Book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charset="0"/>
                  <a:ea typeface="ＭＳ Ｐゴシック" charset="0"/>
                </a:defRPr>
              </a:lvl9pPr>
            </a:lstStyle>
            <a:p>
              <a:r>
                <a:rPr lang="en-US" sz="2300" dirty="0"/>
                <a:t>48 clinical trials sites in 13 countries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3458457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9529" y="264162"/>
            <a:ext cx="10996506" cy="206135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800" dirty="0"/>
              <a:t>IMPAACT 2008</a:t>
            </a:r>
            <a:br>
              <a:rPr lang="en-US" sz="2800" dirty="0"/>
            </a:br>
            <a:r>
              <a:rPr lang="en-US" sz="2800" dirty="0"/>
              <a:t>Phase I/II Multisite, Randomized, Controlled Study of Monoclonal Antibody VRC01 with Combination Antiviral Therapy to Promote Clearance of HIV-1-Infected Cells in Infants</a:t>
            </a:r>
            <a:br>
              <a:rPr lang="en-US" sz="2800" dirty="0"/>
            </a:br>
            <a:endParaRPr lang="en-US" sz="2800" dirty="0">
              <a:ea typeface="+mj-ea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0650671" y="9040143"/>
            <a:ext cx="373324" cy="379591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1pPr>
            <a:lvl2pPr marL="1056623" indent="-406394"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2pPr>
            <a:lvl3pPr marL="1625575" indent="-325115"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3pPr>
            <a:lvl4pPr marL="2275804" indent="-325115"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4pPr>
            <a:lvl5pPr marL="2926034" indent="-325115"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5pPr>
            <a:lvl6pPr marL="3576264" indent="-3251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6pPr>
            <a:lvl7pPr marL="4226494" indent="-3251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7pPr>
            <a:lvl8pPr marL="4876724" indent="-3251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8pPr>
            <a:lvl9pPr marL="5526954" indent="-3251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9pPr>
          </a:lstStyle>
          <a:p>
            <a:fld id="{E478807A-2510-934F-8A8F-819A763B83D2}" type="slidenum">
              <a:rPr lang="en-US">
                <a:solidFill>
                  <a:srgbClr val="FFFFFF"/>
                </a:solidFill>
              </a:rPr>
              <a:pPr/>
              <a:t>23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97283" name="Picture 2" descr="http://www.nature.com/nri/journal/v13/n9/images/nri3516-f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018" y="2210377"/>
            <a:ext cx="5174827" cy="3901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4" name="TextBox 3"/>
          <p:cNvSpPr txBox="1">
            <a:spLocks noChangeArrowheads="1"/>
          </p:cNvSpPr>
          <p:nvPr/>
        </p:nvSpPr>
        <p:spPr bwMode="auto">
          <a:xfrm>
            <a:off x="957944" y="7116702"/>
            <a:ext cx="11430000" cy="845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0046" tIns="65023" rIns="130046" bIns="65023"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9pPr>
          </a:lstStyle>
          <a:p>
            <a:pPr algn="l" eaLnBrk="1" hangingPunct="1">
              <a:lnSpc>
                <a:spcPct val="120000"/>
              </a:lnSpc>
              <a:spcAft>
                <a:spcPts val="600"/>
              </a:spcAft>
            </a:pPr>
            <a:r>
              <a:rPr lang="en-US" sz="2000" u="sng" dirty="0">
                <a:solidFill>
                  <a:srgbClr val="5078CF"/>
                </a:solidFill>
                <a:latin typeface="+mn-lt"/>
              </a:rPr>
              <a:t>Hypothesis</a:t>
            </a:r>
            <a:r>
              <a:rPr lang="en-US" sz="2000" dirty="0">
                <a:solidFill>
                  <a:srgbClr val="5078CF"/>
                </a:solidFill>
                <a:latin typeface="+mn-lt"/>
              </a:rPr>
              <a:t>: Long acting antibody injectables may promote faster clearance of HIV-infected cells, enabling early virologic control and </a:t>
            </a:r>
            <a:r>
              <a:rPr lang="en-US" sz="2000" dirty="0">
                <a:solidFill>
                  <a:srgbClr val="5078CF"/>
                </a:solidFill>
              </a:rPr>
              <a:t>restrict HIV reservoirs</a:t>
            </a:r>
            <a:endParaRPr lang="en-US" sz="2000" dirty="0">
              <a:solidFill>
                <a:srgbClr val="5078CF"/>
              </a:solidFill>
              <a:latin typeface="+mn-lt"/>
            </a:endParaRPr>
          </a:p>
        </p:txBody>
      </p:sp>
      <p:pic>
        <p:nvPicPr>
          <p:cNvPr id="97285" name="Picture 4" descr="https://i.ytimg.com/vi/QluLXENDWD8/hqdefau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2063" y="2384232"/>
            <a:ext cx="5276426" cy="3720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6" name="TextBox 4"/>
          <p:cNvSpPr txBox="1">
            <a:spLocks noChangeArrowheads="1"/>
          </p:cNvSpPr>
          <p:nvPr/>
        </p:nvSpPr>
        <p:spPr bwMode="auto">
          <a:xfrm>
            <a:off x="450590" y="6014734"/>
            <a:ext cx="5129671" cy="392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700" dirty="0" err="1"/>
              <a:t>Kwong</a:t>
            </a:r>
            <a:r>
              <a:rPr lang="en-US" sz="1700" dirty="0"/>
              <a:t> PD et al. Nature Reviews/Immunology 2013</a:t>
            </a:r>
          </a:p>
        </p:txBody>
      </p:sp>
      <p:pic>
        <p:nvPicPr>
          <p:cNvPr id="97287" name="Picture 7" descr="C:\Users\kmccarthy\AppData\Local\Microsoft\Windows\Temporary Internet Files\Content.Outlook\3UXDMI3E\smallIMPAACT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20" y="0"/>
            <a:ext cx="2196818" cy="808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8" name="TextBox 6"/>
          <p:cNvSpPr txBox="1">
            <a:spLocks noChangeArrowheads="1"/>
          </p:cNvSpPr>
          <p:nvPr/>
        </p:nvSpPr>
        <p:spPr bwMode="auto">
          <a:xfrm>
            <a:off x="300284" y="9062412"/>
            <a:ext cx="12336498" cy="623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600" dirty="0">
                <a:solidFill>
                  <a:srgbClr val="000000"/>
                </a:solidFill>
              </a:rPr>
              <a:t>Protocol Chairs: </a:t>
            </a:r>
            <a:r>
              <a:rPr lang="en-US" sz="1600" b="1" dirty="0">
                <a:solidFill>
                  <a:srgbClr val="000000"/>
                </a:solidFill>
              </a:rPr>
              <a:t>Betsy McFarland (University of Colorado) and William </a:t>
            </a:r>
            <a:r>
              <a:rPr lang="en-US" sz="1600" b="1" dirty="0" err="1">
                <a:solidFill>
                  <a:srgbClr val="000000"/>
                </a:solidFill>
              </a:rPr>
              <a:t>Borkowsky</a:t>
            </a:r>
            <a:r>
              <a:rPr lang="en-US" sz="1600" b="1" dirty="0">
                <a:solidFill>
                  <a:srgbClr val="000000"/>
                </a:solidFill>
              </a:rPr>
              <a:t> (NYU); </a:t>
            </a:r>
            <a:r>
              <a:rPr lang="en-US" sz="1600" dirty="0">
                <a:solidFill>
                  <a:srgbClr val="000000"/>
                </a:solidFill>
              </a:rPr>
              <a:t>Collaboration with the Vaccine Research Center at the NIH (Rick </a:t>
            </a:r>
            <a:r>
              <a:rPr lang="en-US" sz="1600" dirty="0" err="1">
                <a:solidFill>
                  <a:srgbClr val="000000"/>
                </a:solidFill>
              </a:rPr>
              <a:t>Koup</a:t>
            </a:r>
            <a:r>
              <a:rPr lang="en-US" sz="1600" dirty="0">
                <a:solidFill>
                  <a:srgbClr val="000000"/>
                </a:solidFill>
              </a:rPr>
              <a:t>; Lucio Gama, Julie </a:t>
            </a:r>
            <a:r>
              <a:rPr lang="en-US" sz="1600" dirty="0" err="1">
                <a:solidFill>
                  <a:srgbClr val="000000"/>
                </a:solidFill>
              </a:rPr>
              <a:t>Ledgerwood</a:t>
            </a:r>
            <a:r>
              <a:rPr lang="en-US" sz="1600" dirty="0">
                <a:solidFill>
                  <a:srgbClr val="000000"/>
                </a:solidFill>
              </a:rPr>
              <a:t> and John </a:t>
            </a:r>
            <a:r>
              <a:rPr lang="en-US" sz="1600" dirty="0" err="1">
                <a:solidFill>
                  <a:srgbClr val="000000"/>
                </a:solidFill>
              </a:rPr>
              <a:t>Mascola</a:t>
            </a:r>
            <a:r>
              <a:rPr lang="en-US" sz="1600" dirty="0">
                <a:solidFill>
                  <a:srgbClr val="000000"/>
                </a:solidFill>
              </a:rPr>
              <a:t> and Barney Graham )</a:t>
            </a:r>
          </a:p>
        </p:txBody>
      </p:sp>
    </p:spTree>
    <p:extLst>
      <p:ext uri="{BB962C8B-B14F-4D97-AF65-F5344CB8AC3E}">
        <p14:creationId xmlns:p14="http://schemas.microsoft.com/office/powerpoint/2010/main" val="2145848677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326DA-FBAB-184A-A79F-2544FFB03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Study Design, Study Population and Study Regimen</a:t>
            </a:r>
            <a:endParaRPr lang="en-US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82C0CA-3C0E-3A47-980B-A7AB6612976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950" y="1905465"/>
            <a:ext cx="11518900" cy="4381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CA99359-2693-914F-80E5-AFCD65FBB564}"/>
              </a:ext>
            </a:extLst>
          </p:cNvPr>
          <p:cNvSpPr/>
          <p:nvPr/>
        </p:nvSpPr>
        <p:spPr>
          <a:xfrm>
            <a:off x="742950" y="6684376"/>
            <a:ext cx="1170181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000" dirty="0"/>
              <a:t>Study Design: Two-arm randomized (1:1) to VRC01 or no VRC01, open label study</a:t>
            </a:r>
          </a:p>
          <a:p>
            <a:pPr algn="l"/>
            <a:r>
              <a:rPr lang="en-US" sz="2000" dirty="0"/>
              <a:t>Study Population: HIV infected infants age 72 hours -&lt;12wks of age</a:t>
            </a:r>
          </a:p>
          <a:p>
            <a:pPr algn="l"/>
            <a:r>
              <a:rPr lang="en-US" sz="2000" dirty="0"/>
              <a:t>Study Regimen: VRCO1 regimen started within 14 days of initiating ART; four doses ( 0, 2, 6, 10 weeks)</a:t>
            </a:r>
          </a:p>
          <a:p>
            <a:pPr algn="l"/>
            <a:r>
              <a:rPr lang="en-US" sz="2000" dirty="0"/>
              <a:t>Accrual and duration: 34 infected infants per arm accrued over approximately 12 months; 48 weeks of follow up </a:t>
            </a:r>
          </a:p>
        </p:txBody>
      </p:sp>
    </p:spTree>
    <p:extLst>
      <p:ext uri="{BB962C8B-B14F-4D97-AF65-F5344CB8AC3E}">
        <p14:creationId xmlns:p14="http://schemas.microsoft.com/office/powerpoint/2010/main" val="37500973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0" y="397933"/>
            <a:ext cx="11334356" cy="2159000"/>
          </a:xfrm>
        </p:spPr>
        <p:txBody>
          <a:bodyPr>
            <a:normAutofit fontScale="90000"/>
          </a:bodyPr>
          <a:lstStyle/>
          <a:p>
            <a:pPr>
              <a:spcBef>
                <a:spcPts val="600"/>
              </a:spcBef>
            </a:pPr>
            <a:r>
              <a:rPr lang="en-US" sz="3600" b="1" dirty="0"/>
              <a:t>IMPAACT P1112: Safety &amp; Pharmacokinetics of Monoclonal Antibodies VRC01 and VRC01LS in </a:t>
            </a:r>
            <a:br>
              <a:rPr lang="en-US" sz="3600" b="1" dirty="0"/>
            </a:br>
            <a:r>
              <a:rPr lang="en-US" sz="3600" b="1" dirty="0"/>
              <a:t>HIV-Exposed Newborns</a:t>
            </a:r>
            <a:br>
              <a:rPr lang="en-US" sz="3600" dirty="0"/>
            </a:br>
            <a:r>
              <a:rPr lang="en-US" sz="1800" dirty="0"/>
              <a:t>C Cunningham, E McFarland, E </a:t>
            </a:r>
            <a:r>
              <a:rPr lang="en-US" sz="1800" dirty="0" err="1"/>
              <a:t>Capparelli</a:t>
            </a:r>
            <a:r>
              <a:rPr lang="en-US" sz="1800" dirty="0"/>
              <a:t>, P Muresan, C </a:t>
            </a:r>
            <a:r>
              <a:rPr lang="en-US" sz="1800" dirty="0" err="1"/>
              <a:t>Perlowski</a:t>
            </a:r>
            <a:r>
              <a:rPr lang="en-US" sz="1800" dirty="0"/>
              <a:t>, L Morrison, P Morgan, B Smith, J Mascola, B Graham, and the IMPAACT P1112 Team; </a:t>
            </a:r>
            <a:br>
              <a:rPr lang="en-US" sz="1800" dirty="0"/>
            </a:br>
            <a:r>
              <a:rPr lang="en-US" sz="1800" dirty="0"/>
              <a:t>Slide Courtesy of E. McFarland; CROI 2019 Abstract #45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92667" y="2556933"/>
            <a:ext cx="5215466" cy="65881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Single SC doses of VRCO1 at birth (N=27) or VRC01LS (N=10), or repeated doses of VRC01 (N=13) or VRCO1-LS (N=11) over the period of breastfeeding  are well tolerated</a:t>
            </a:r>
          </a:p>
          <a:p>
            <a:pPr marL="0" indent="0">
              <a:buNone/>
            </a:pPr>
            <a:r>
              <a:rPr lang="en-US" sz="2000" dirty="0"/>
              <a:t>A birth dose of 40 mg/kg SC, followed by monthly doses of 20 mg/kg SC of VRCO1 result in levels consistently above 50 mcg/mL</a:t>
            </a:r>
          </a:p>
          <a:p>
            <a:pPr marL="0" indent="0">
              <a:buNone/>
            </a:pPr>
            <a:r>
              <a:rPr lang="en-US" sz="2000" dirty="0"/>
              <a:t>VRC01LS has favorable PK in infants; T1/2 =59</a:t>
            </a:r>
            <a:r>
              <a:rPr lang="en-US" sz="2000" u="sng" dirty="0"/>
              <a:t>+</a:t>
            </a:r>
            <a:r>
              <a:rPr lang="en-US" sz="2000" dirty="0"/>
              <a:t>8 days</a:t>
            </a:r>
          </a:p>
          <a:p>
            <a:pPr marL="0" indent="0">
              <a:buNone/>
            </a:pPr>
            <a:r>
              <a:rPr lang="en-US" sz="2000" dirty="0"/>
              <a:t>(T</a:t>
            </a:r>
            <a:r>
              <a:rPr lang="en-US" sz="2000" baseline="-25000" dirty="0"/>
              <a:t>1/2</a:t>
            </a:r>
            <a:r>
              <a:rPr lang="en-US" sz="2000" dirty="0"/>
              <a:t>: 71 </a:t>
            </a:r>
            <a:r>
              <a:rPr lang="en-US" sz="2000" u="sng" dirty="0"/>
              <a:t>+</a:t>
            </a:r>
            <a:r>
              <a:rPr lang="en-US" sz="2000" dirty="0"/>
              <a:t> 18 days) in healthy adults</a:t>
            </a:r>
            <a:r>
              <a:rPr lang="en-US" sz="2000" baseline="30000" dirty="0"/>
              <a:t>1</a:t>
            </a:r>
          </a:p>
        </p:txBody>
      </p:sp>
      <p:pic>
        <p:nvPicPr>
          <p:cNvPr id="4" name="Content Placeholder 3" descr="impaact logo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6800" y="8285267"/>
            <a:ext cx="1293050" cy="8547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760" y="7857067"/>
            <a:ext cx="1714540" cy="1521264"/>
          </a:xfrm>
          <a:prstGeom prst="rect">
            <a:avLst/>
          </a:prstGeom>
        </p:spPr>
      </p:pic>
      <p:pic>
        <p:nvPicPr>
          <p:cNvPr id="13" name="Picture 12" descr="Vaccines for Life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3600" y="8280487"/>
            <a:ext cx="1158611" cy="690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974350" y="8997544"/>
            <a:ext cx="6624050" cy="602743"/>
          </a:xfrm>
          <a:prstGeom prst="rect">
            <a:avLst/>
          </a:prstGeom>
          <a:noFill/>
        </p:spPr>
        <p:txBody>
          <a:bodyPr wrap="square" lIns="109234" tIns="54617" rIns="109234" bIns="54617" rtlCol="0">
            <a:spAutoFit/>
          </a:bodyPr>
          <a:lstStyle/>
          <a:p>
            <a:r>
              <a:rPr lang="en-US" sz="1600" dirty="0"/>
              <a:t>HIVR4P 2018 Oral Presentation, Madrid, October 2018</a:t>
            </a:r>
          </a:p>
          <a:p>
            <a:r>
              <a:rPr lang="en-US" sz="1600" dirty="0"/>
              <a:t>CROI 2019,  Oral Presentation, Seattle, March 5, 2019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85D06C-A617-4E15-9303-22BA333C94EF}"/>
              </a:ext>
            </a:extLst>
          </p:cNvPr>
          <p:cNvSpPr txBox="1"/>
          <p:nvPr/>
        </p:nvSpPr>
        <p:spPr>
          <a:xfrm>
            <a:off x="769639" y="9122741"/>
            <a:ext cx="44397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baseline="30000" dirty="0"/>
              <a:t>1</a:t>
            </a:r>
            <a:r>
              <a:rPr lang="en-US" sz="1400" i="1" dirty="0"/>
              <a:t>Gaudinski et al. </a:t>
            </a:r>
            <a:r>
              <a:rPr lang="en-US" sz="1400" i="1" dirty="0" err="1"/>
              <a:t>Plos</a:t>
            </a:r>
            <a:r>
              <a:rPr lang="en-US" sz="1400" i="1" dirty="0"/>
              <a:t> Med; 2018</a:t>
            </a:r>
          </a:p>
        </p:txBody>
      </p:sp>
      <p:pic>
        <p:nvPicPr>
          <p:cNvPr id="14" name="Content Placeholder 4">
            <a:extLst>
              <a:ext uri="{FF2B5EF4-FFF2-40B4-BE49-F238E27FC236}">
                <a16:creationId xmlns:a16="http://schemas.microsoft.com/office/drawing/2014/main" id="{8659A2EA-C82B-45DC-A914-7B40E2CE99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426"/>
          <a:stretch/>
        </p:blipFill>
        <p:spPr>
          <a:xfrm>
            <a:off x="5819050" y="3251201"/>
            <a:ext cx="7002585" cy="456899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E8AA979-B55F-4CF2-9AB4-553204A755F2}"/>
              </a:ext>
            </a:extLst>
          </p:cNvPr>
          <p:cNvSpPr txBox="1"/>
          <p:nvPr/>
        </p:nvSpPr>
        <p:spPr>
          <a:xfrm>
            <a:off x="7095068" y="3251200"/>
            <a:ext cx="5041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VRC01LS vs. VRC01 40mg/kg   p &lt; 0.002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A4DE02-E3FD-429F-8B82-0D0DCE58D257}"/>
              </a:ext>
            </a:extLst>
          </p:cNvPr>
          <p:cNvSpPr txBox="1"/>
          <p:nvPr/>
        </p:nvSpPr>
        <p:spPr>
          <a:xfrm>
            <a:off x="6824133" y="3189773"/>
            <a:ext cx="615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E1D807D-5128-4D61-8C8A-53D8394AD876}"/>
              </a:ext>
            </a:extLst>
          </p:cNvPr>
          <p:cNvSpPr txBox="1"/>
          <p:nvPr/>
        </p:nvSpPr>
        <p:spPr>
          <a:xfrm>
            <a:off x="9327484" y="5100338"/>
            <a:ext cx="334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E1D807D-5128-4D61-8C8A-53D8394AD876}"/>
              </a:ext>
            </a:extLst>
          </p:cNvPr>
          <p:cNvSpPr txBox="1"/>
          <p:nvPr/>
        </p:nvSpPr>
        <p:spPr>
          <a:xfrm>
            <a:off x="11952102" y="5726862"/>
            <a:ext cx="334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67434151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26C356E-33D0-7444-947A-8F8188959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Outcome Measures (P2008)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324BE7-94B4-5143-BFB2-192880C03E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/>
              <a:t>Primary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Safety: Grade 3 or higher adverse events</a:t>
            </a:r>
          </a:p>
          <a:p>
            <a:pPr marL="0" indent="0">
              <a:buNone/>
            </a:pPr>
            <a:r>
              <a:rPr lang="en-US" dirty="0"/>
              <a:t>Virology: Change in HIV-infected cell concentrations at Week 14 compared with week 0 </a:t>
            </a:r>
          </a:p>
          <a:p>
            <a:pPr marL="0" indent="0">
              <a:buNone/>
            </a:pPr>
            <a:r>
              <a:rPr lang="en-US" b="1" dirty="0"/>
              <a:t>Secondary</a:t>
            </a:r>
          </a:p>
          <a:p>
            <a:pPr marL="0" indent="0">
              <a:buNone/>
            </a:pPr>
            <a:r>
              <a:rPr lang="en-US" dirty="0"/>
              <a:t>PK of VRC01 in infants initiating ART</a:t>
            </a:r>
          </a:p>
          <a:p>
            <a:r>
              <a:rPr lang="en-US" dirty="0"/>
              <a:t>Additional Objectives: Effect on reservoir size </a:t>
            </a:r>
          </a:p>
        </p:txBody>
      </p:sp>
      <p:pic>
        <p:nvPicPr>
          <p:cNvPr id="5" name="Content Placeholder 3" descr="impaact logo.jpg">
            <a:extLst>
              <a:ext uri="{FF2B5EF4-FFF2-40B4-BE49-F238E27FC236}">
                <a16:creationId xmlns:a16="http://schemas.microsoft.com/office/drawing/2014/main" id="{A096ACF5-117C-1F40-9DA9-85286D7FA5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703" y="669273"/>
            <a:ext cx="1293050" cy="85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430035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7A76022-70B2-B640-A631-DFB7913F2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Current Status (P2008)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A339E9-A2E2-914D-BEBD-A7B5F890767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166" y="2081715"/>
            <a:ext cx="5491820" cy="426116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C3FCF7C-2B3A-DD49-BA4B-F24BD67C9D0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432" y="6342875"/>
            <a:ext cx="4991100" cy="43434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2D0D0E9-4E3C-2647-8C54-8AA597982563}"/>
              </a:ext>
            </a:extLst>
          </p:cNvPr>
          <p:cNvSpPr txBox="1"/>
          <p:nvPr/>
        </p:nvSpPr>
        <p:spPr>
          <a:xfrm>
            <a:off x="6185986" y="2632375"/>
            <a:ext cx="5295590" cy="13952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18 sites planned: 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11 activated 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7 in approval process</a:t>
            </a:r>
          </a:p>
        </p:txBody>
      </p:sp>
      <p:sp>
        <p:nvSpPr>
          <p:cNvPr id="24" name="Down Arrow 23">
            <a:extLst>
              <a:ext uri="{FF2B5EF4-FFF2-40B4-BE49-F238E27FC236}">
                <a16:creationId xmlns:a16="http://schemas.microsoft.com/office/drawing/2014/main" id="{A5AA1917-FCF5-3C40-B4AD-4C72B9998188}"/>
              </a:ext>
            </a:extLst>
          </p:cNvPr>
          <p:cNvSpPr/>
          <p:nvPr/>
        </p:nvSpPr>
        <p:spPr>
          <a:xfrm>
            <a:off x="8634511" y="4028712"/>
            <a:ext cx="484632" cy="978408"/>
          </a:xfrm>
          <a:prstGeom prst="downArrow">
            <a:avLst/>
          </a:prstGeom>
          <a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graphicFrame>
        <p:nvGraphicFramePr>
          <p:cNvPr id="26" name="Content Placeholder 6">
            <a:extLst>
              <a:ext uri="{FF2B5EF4-FFF2-40B4-BE49-F238E27FC236}">
                <a16:creationId xmlns:a16="http://schemas.microsoft.com/office/drawing/2014/main" id="{9579256C-ADC2-7846-BD67-924CF682370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1478475"/>
              </p:ext>
            </p:extLst>
          </p:nvPr>
        </p:nvGraphicFramePr>
        <p:xfrm>
          <a:off x="5664817" y="5194140"/>
          <a:ext cx="6908179" cy="3169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3909">
                  <a:extLst>
                    <a:ext uri="{9D8B030D-6E8A-4147-A177-3AD203B41FA5}">
                      <a16:colId xmlns:a16="http://schemas.microsoft.com/office/drawing/2014/main" val="2747822813"/>
                    </a:ext>
                  </a:extLst>
                </a:gridCol>
                <a:gridCol w="3250908">
                  <a:extLst>
                    <a:ext uri="{9D8B030D-6E8A-4147-A177-3AD203B41FA5}">
                      <a16:colId xmlns:a16="http://schemas.microsoft.com/office/drawing/2014/main" val="2717493435"/>
                    </a:ext>
                  </a:extLst>
                </a:gridCol>
                <a:gridCol w="1237150">
                  <a:extLst>
                    <a:ext uri="{9D8B030D-6E8A-4147-A177-3AD203B41FA5}">
                      <a16:colId xmlns:a16="http://schemas.microsoft.com/office/drawing/2014/main" val="2442809255"/>
                    </a:ext>
                  </a:extLst>
                </a:gridCol>
                <a:gridCol w="1106212">
                  <a:extLst>
                    <a:ext uri="{9D8B030D-6E8A-4147-A177-3AD203B41FA5}">
                      <a16:colId xmlns:a16="http://schemas.microsoft.com/office/drawing/2014/main" val="547298252"/>
                    </a:ext>
                  </a:extLst>
                </a:gridCol>
              </a:tblGrid>
              <a:tr h="568747">
                <a:tc>
                  <a:txBody>
                    <a:bodyPr/>
                    <a:lstStyle/>
                    <a:p>
                      <a:r>
                        <a:rPr lang="en-US" sz="1600" dirty="0"/>
                        <a:t>Country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Site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Number screened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Number enrolled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3562129"/>
                  </a:ext>
                </a:extLst>
              </a:tr>
              <a:tr h="333863">
                <a:tc>
                  <a:txBody>
                    <a:bodyPr/>
                    <a:lstStyle/>
                    <a:p>
                      <a:r>
                        <a:rPr lang="en-US" sz="1600" dirty="0"/>
                        <a:t>Botswana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Gaborone CRS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4419791"/>
                  </a:ext>
                </a:extLst>
              </a:tr>
              <a:tr h="568747">
                <a:tc>
                  <a:txBody>
                    <a:bodyPr/>
                    <a:lstStyle/>
                    <a:p>
                      <a:r>
                        <a:rPr lang="en-US" sz="1600" dirty="0"/>
                        <a:t>Brazil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Hosp. dos </a:t>
                      </a:r>
                      <a:r>
                        <a:rPr lang="en-US" sz="1600" dirty="0" err="1"/>
                        <a:t>Servidores</a:t>
                      </a:r>
                      <a:r>
                        <a:rPr lang="en-US" sz="1600" dirty="0"/>
                        <a:t> Rio de Janeiro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8653118"/>
                  </a:ext>
                </a:extLst>
              </a:tr>
              <a:tr h="333863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Hosp. </a:t>
                      </a:r>
                      <a:r>
                        <a:rPr lang="en-US" sz="1600" dirty="0" err="1"/>
                        <a:t>Geral</a:t>
                      </a:r>
                      <a:r>
                        <a:rPr lang="en-US" sz="1600" dirty="0"/>
                        <a:t> De Nova </a:t>
                      </a:r>
                      <a:r>
                        <a:rPr lang="en-US" sz="1600" dirty="0" err="1"/>
                        <a:t>Igqaucu</a:t>
                      </a:r>
                      <a:r>
                        <a:rPr lang="en-US" sz="16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7401573"/>
                  </a:ext>
                </a:extLst>
              </a:tr>
              <a:tr h="333863">
                <a:tc>
                  <a:txBody>
                    <a:bodyPr/>
                    <a:lstStyle/>
                    <a:p>
                      <a:r>
                        <a:rPr lang="en-US" sz="1600" dirty="0"/>
                        <a:t>Malawi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Malawi CRS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0749861"/>
                  </a:ext>
                </a:extLst>
              </a:tr>
              <a:tr h="333863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Blantyre CRS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8402665"/>
                  </a:ext>
                </a:extLst>
              </a:tr>
              <a:tr h="333863">
                <a:tc>
                  <a:txBody>
                    <a:bodyPr/>
                    <a:lstStyle/>
                    <a:p>
                      <a:r>
                        <a:rPr lang="en-US" sz="1600" dirty="0"/>
                        <a:t>Zimbabwe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Harare Family Care CRS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5936403"/>
                  </a:ext>
                </a:extLst>
              </a:tr>
              <a:tr h="333863">
                <a:tc>
                  <a:txBody>
                    <a:bodyPr/>
                    <a:lstStyle/>
                    <a:p>
                      <a:r>
                        <a:rPr lang="en-US" sz="1600" b="1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643618"/>
                  </a:ext>
                </a:extLst>
              </a:tr>
            </a:tbl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65785829-F030-854E-BF50-979ACED26866}"/>
              </a:ext>
            </a:extLst>
          </p:cNvPr>
          <p:cNvSpPr txBox="1"/>
          <p:nvPr/>
        </p:nvSpPr>
        <p:spPr>
          <a:xfrm>
            <a:off x="5690533" y="8682337"/>
            <a:ext cx="6361768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40 doses VRCO1 given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88E39D6-4B6D-3740-ADD3-1410A66955D9}"/>
              </a:ext>
            </a:extLst>
          </p:cNvPr>
          <p:cNvSpPr txBox="1"/>
          <p:nvPr/>
        </p:nvSpPr>
        <p:spPr>
          <a:xfrm>
            <a:off x="6185985" y="9217968"/>
            <a:ext cx="6119383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/>
              <a:t>Summary: Courtesy of Betsy McFarland, MD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053226643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23CA27D-BA32-BE4D-B5F7-A886C7F43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chemeClr val="tx1"/>
                </a:solidFill>
              </a:rPr>
              <a:t>IMPAACT 2008 TEAM</a:t>
            </a:r>
            <a:endParaRPr lang="en-US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BD3D2B-B192-BA47-8C30-A2D5CF38F5F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499" y="3127711"/>
            <a:ext cx="6055775" cy="58217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2995AE-10EB-674A-A71C-931048558F7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8274" y="3127711"/>
            <a:ext cx="4368800" cy="28448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4298680-17F4-4C47-AD9E-62DB7D28A586}"/>
              </a:ext>
            </a:extLst>
          </p:cNvPr>
          <p:cNvSpPr txBox="1">
            <a:spLocks/>
          </p:cNvSpPr>
          <p:nvPr/>
        </p:nvSpPr>
        <p:spPr>
          <a:xfrm>
            <a:off x="7280645" y="6206247"/>
            <a:ext cx="3383951" cy="290475"/>
          </a:xfrm>
          <a:prstGeom prst="rect">
            <a:avLst/>
          </a:prstGeom>
        </p:spPr>
        <p:txBody>
          <a:bodyPr>
            <a:noAutofit/>
          </a:bodyPr>
          <a:lstStyle>
            <a:lvl1pPr marL="444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889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333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778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2222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 hangingPunct="1">
              <a:buNone/>
            </a:pPr>
            <a:r>
              <a:rPr lang="en-US" sz="1800" dirty="0"/>
              <a:t>VRC Collaborators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091278-5275-8E48-B4B0-0C959E4B43E8}"/>
              </a:ext>
            </a:extLst>
          </p:cNvPr>
          <p:cNvSpPr txBox="1"/>
          <p:nvPr/>
        </p:nvSpPr>
        <p:spPr>
          <a:xfrm>
            <a:off x="6502400" y="6496722"/>
            <a:ext cx="3964597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Lucio Gama, </a:t>
            </a:r>
            <a:r>
              <a:rPr kumimoji="0" lang="en-US" sz="2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Ph.D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Alison Taylor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/>
              <a:t>Julie </a:t>
            </a:r>
            <a:r>
              <a:rPr lang="en-US" sz="2000" dirty="0" err="1"/>
              <a:t>Ledgerwood</a:t>
            </a:r>
            <a:r>
              <a:rPr lang="en-US" sz="2000" dirty="0"/>
              <a:t>, D.O.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Richard </a:t>
            </a:r>
            <a:r>
              <a:rPr kumimoji="0" lang="en-US" sz="2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Koup</a:t>
            </a: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, M.D.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C8F36CE-881B-A14E-8CD6-5BE2BF04AC8F}"/>
              </a:ext>
            </a:extLst>
          </p:cNvPr>
          <p:cNvSpPr txBox="1">
            <a:spLocks/>
          </p:cNvSpPr>
          <p:nvPr/>
        </p:nvSpPr>
        <p:spPr>
          <a:xfrm>
            <a:off x="7083046" y="7924468"/>
            <a:ext cx="3383951" cy="430163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Clinical Research Sites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5B4DFA62-69DF-D34B-8356-B33CF824BB2F}"/>
              </a:ext>
            </a:extLst>
          </p:cNvPr>
          <p:cNvSpPr txBox="1">
            <a:spLocks/>
          </p:cNvSpPr>
          <p:nvPr/>
        </p:nvSpPr>
        <p:spPr>
          <a:xfrm>
            <a:off x="6972127" y="8421070"/>
            <a:ext cx="3383951" cy="430163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444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889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333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778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2222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 hangingPunct="1">
              <a:buNone/>
            </a:pPr>
            <a:r>
              <a:rPr lang="en-US" dirty="0"/>
              <a:t>  </a:t>
            </a:r>
            <a:r>
              <a:rPr lang="en-US" b="1" dirty="0"/>
              <a:t>Study Participants </a:t>
            </a:r>
          </a:p>
        </p:txBody>
      </p:sp>
      <p:pic>
        <p:nvPicPr>
          <p:cNvPr id="10" name="Content Placeholder 3" descr="impaact logo.jpg">
            <a:extLst>
              <a:ext uri="{FF2B5EF4-FFF2-40B4-BE49-F238E27FC236}">
                <a16:creationId xmlns:a16="http://schemas.microsoft.com/office/drawing/2014/main" id="{E6A4E1E4-C5F2-0044-84E7-44E097495FD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703" y="669273"/>
            <a:ext cx="1293050" cy="85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307437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A1EE7-51D3-8C4F-A3F9-B5DEF2445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to be Gained (P2008)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664FF4-520B-B745-8449-93355BD34B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3DC4CB-AFE1-2D44-9F5C-7917325984DD}"/>
              </a:ext>
            </a:extLst>
          </p:cNvPr>
          <p:cNvSpPr/>
          <p:nvPr/>
        </p:nvSpPr>
        <p:spPr>
          <a:xfrm>
            <a:off x="1105409" y="2743967"/>
            <a:ext cx="1079398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dirty="0"/>
              <a:t>Effect of passive immunity on HIV reservoirs in perinatal infection</a:t>
            </a:r>
          </a:p>
          <a:p>
            <a:pPr algn="l"/>
            <a:endParaRPr lang="en-US" sz="2800" dirty="0"/>
          </a:p>
          <a:p>
            <a:pPr algn="l"/>
            <a:r>
              <a:rPr lang="en-US" sz="2800" dirty="0"/>
              <a:t>Would addition of </a:t>
            </a:r>
            <a:r>
              <a:rPr lang="en-US" sz="2800" dirty="0" err="1"/>
              <a:t>bNAbs</a:t>
            </a:r>
            <a:r>
              <a:rPr lang="en-US" sz="2800" dirty="0"/>
              <a:t> to ART lead to faster clearance of viremia, and smaller HIV reservoirs in perinatal HIV infection?</a:t>
            </a:r>
          </a:p>
          <a:p>
            <a:pPr algn="l"/>
            <a:endParaRPr lang="en-US" sz="2800" dirty="0"/>
          </a:p>
          <a:p>
            <a:pPr algn="l"/>
            <a:r>
              <a:rPr lang="en-US" sz="2800" dirty="0"/>
              <a:t>Does the addition of </a:t>
            </a:r>
            <a:r>
              <a:rPr lang="en-US" sz="2800" dirty="0" err="1"/>
              <a:t>bNAbs</a:t>
            </a:r>
            <a:r>
              <a:rPr lang="en-US" sz="2800" dirty="0"/>
              <a:t> to early ART enhance HIV-specific immune effector function in perinatal infection? </a:t>
            </a:r>
          </a:p>
          <a:p>
            <a:pPr algn="l"/>
            <a:endParaRPr lang="en-US" sz="2800" dirty="0"/>
          </a:p>
          <a:p>
            <a:pPr algn="l"/>
            <a:r>
              <a:rPr lang="en-US" sz="2800" dirty="0"/>
              <a:t>Study provides a framework for combination antibody treatment towards ART-free remission in acute infection in pediatric populations, including in adolescents</a:t>
            </a:r>
          </a:p>
        </p:txBody>
      </p:sp>
    </p:spTree>
    <p:extLst>
      <p:ext uri="{BB962C8B-B14F-4D97-AF65-F5344CB8AC3E}">
        <p14:creationId xmlns:p14="http://schemas.microsoft.com/office/powerpoint/2010/main" val="2162255610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3B2317D-A5E6-AF45-8ADD-4AD6428CD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Specific CAB Requests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60F6F6-A390-8542-90BB-7D124549B9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3233243"/>
            <a:ext cx="11099800" cy="5027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12121"/>
                </a:solidFill>
                <a:latin typeface="Calibri" panose="020F0502020204030204" pitchFamily="34" charset="0"/>
              </a:rPr>
              <a:t> Update of HIV Cure Scientific Committee activities</a:t>
            </a:r>
          </a:p>
          <a:p>
            <a:pPr lvl="1"/>
            <a:r>
              <a:rPr lang="en-US" dirty="0">
                <a:solidFill>
                  <a:srgbClr val="212121"/>
                </a:solidFill>
                <a:latin typeface="Calibri" panose="020F0502020204030204" pitchFamily="34" charset="0"/>
              </a:rPr>
              <a:t>ongoing studies (P1115, P2008, and P2015) </a:t>
            </a:r>
          </a:p>
          <a:p>
            <a:r>
              <a:rPr lang="en-US" dirty="0">
                <a:solidFill>
                  <a:srgbClr val="212121"/>
                </a:solidFill>
                <a:latin typeface="Calibri" panose="020F0502020204030204" pitchFamily="34" charset="0"/>
              </a:rPr>
              <a:t>Definitions of “Functional” cure </a:t>
            </a:r>
          </a:p>
          <a:p>
            <a:r>
              <a:rPr lang="en-US" dirty="0">
                <a:solidFill>
                  <a:srgbClr val="212121"/>
                </a:solidFill>
                <a:latin typeface="Calibri" panose="020F0502020204030204" pitchFamily="34" charset="0"/>
              </a:rPr>
              <a:t>Information on the ‘London” Patient</a:t>
            </a:r>
          </a:p>
          <a:p>
            <a:r>
              <a:rPr lang="en-US" dirty="0">
                <a:solidFill>
                  <a:srgbClr val="212121"/>
                </a:solidFill>
                <a:latin typeface="Calibri" panose="020F0502020204030204" pitchFamily="34" charset="0"/>
              </a:rPr>
              <a:t>Future Directions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33914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1E4C530-D51D-1A40-9397-B21BF4DDC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3600" dirty="0"/>
              <a:t>HIV Therapeutics with Combinations of Broadly Neutralizing Antibodies: Rapidly Evolving Field in Adult Infections</a:t>
            </a:r>
          </a:p>
        </p:txBody>
      </p:sp>
      <p:sp>
        <p:nvSpPr>
          <p:cNvPr id="89090" name="Text Placeholder 6">
            <a:extLst>
              <a:ext uri="{FF2B5EF4-FFF2-40B4-BE49-F238E27FC236}">
                <a16:creationId xmlns:a16="http://schemas.microsoft.com/office/drawing/2014/main" id="{E5B9527D-FA82-DD4F-8419-90015D776B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69529" y="8347005"/>
            <a:ext cx="10728960" cy="647982"/>
          </a:xfrm>
        </p:spPr>
        <p:txBody>
          <a:bodyPr/>
          <a:lstStyle/>
          <a:p>
            <a:endParaRPr lang="en-US" alt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C13C2F-DE96-7143-A4A3-B3957506B96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6316514" y="9251950"/>
            <a:ext cx="359073" cy="379591"/>
          </a:xfrm>
        </p:spPr>
        <p:txBody>
          <a:bodyPr/>
          <a:lstStyle/>
          <a:p>
            <a:pPr>
              <a:defRPr/>
            </a:pPr>
            <a:fld id="{053555BA-3CF1-2349-99D4-86CAC1E476A3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89092" name="Picture 2">
            <a:extLst>
              <a:ext uri="{FF2B5EF4-FFF2-40B4-BE49-F238E27FC236}">
                <a16:creationId xmlns:a16="http://schemas.microsoft.com/office/drawing/2014/main" id="{D5D98954-3CA0-7744-9C5F-AFEBF1FFBE8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82" r="11359"/>
          <a:stretch>
            <a:fillRect/>
          </a:stretch>
        </p:blipFill>
        <p:spPr bwMode="auto">
          <a:xfrm>
            <a:off x="4698437" y="2912534"/>
            <a:ext cx="7283591" cy="5854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3" name="Picture 4">
            <a:extLst>
              <a:ext uri="{FF2B5EF4-FFF2-40B4-BE49-F238E27FC236}">
                <a16:creationId xmlns:a16="http://schemas.microsoft.com/office/drawing/2014/main" id="{C255F92C-0BA0-AB4D-B167-CD9C33EBCB7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788" y="3052515"/>
            <a:ext cx="4231076" cy="4906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4" name="TextBox 5">
            <a:extLst>
              <a:ext uri="{FF2B5EF4-FFF2-40B4-BE49-F238E27FC236}">
                <a16:creationId xmlns:a16="http://schemas.microsoft.com/office/drawing/2014/main" id="{2458821C-C18D-D64F-9897-D01995C781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069495"/>
            <a:ext cx="7732890" cy="398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r>
              <a:rPr lang="en-US" altLang="en-US" sz="1991">
                <a:solidFill>
                  <a:schemeClr val="bg1"/>
                </a:solidFill>
              </a:rPr>
              <a:t>Gama L and Koup RA. Annual Review of Medicine Oct. 2017</a:t>
            </a:r>
          </a:p>
        </p:txBody>
      </p:sp>
    </p:spTree>
    <p:extLst>
      <p:ext uri="{BB962C8B-B14F-4D97-AF65-F5344CB8AC3E}">
        <p14:creationId xmlns:p14="http://schemas.microsoft.com/office/powerpoint/2010/main" val="632715855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ea typeface="+mj-ea"/>
              </a:rPr>
              <a:t>Shifting the HIV Treatment Paradigm</a:t>
            </a:r>
          </a:p>
        </p:txBody>
      </p:sp>
      <p:sp>
        <p:nvSpPr>
          <p:cNvPr id="102402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1169529" y="8347005"/>
            <a:ext cx="10728960" cy="647982"/>
          </a:xfrm>
        </p:spPr>
        <p:txBody>
          <a:bodyPr/>
          <a:lstStyle/>
          <a:p>
            <a:pPr eaLnBrk="1" hangingPunct="1"/>
            <a:endParaRPr lang="en-US">
              <a:latin typeface="Franklin Gothic Book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>
          <a:xfrm>
            <a:off x="6309388" y="9251950"/>
            <a:ext cx="373324" cy="379591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1pPr>
            <a:lvl2pPr marL="1056623" indent="-406394"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2pPr>
            <a:lvl3pPr marL="1625575" indent="-325115"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3pPr>
            <a:lvl4pPr marL="2275804" indent="-325115"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4pPr>
            <a:lvl5pPr marL="2926034" indent="-325115"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5pPr>
            <a:lvl6pPr marL="3576264" indent="-3251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6pPr>
            <a:lvl7pPr marL="4226494" indent="-3251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7pPr>
            <a:lvl8pPr marL="4876724" indent="-3251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8pPr>
            <a:lvl9pPr marL="5526954" indent="-3251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9pPr>
          </a:lstStyle>
          <a:p>
            <a:fld id="{0AF039A8-9731-1A45-93AE-C3C9E4A5ACDC}" type="slidenum">
              <a:rPr lang="en-US">
                <a:solidFill>
                  <a:srgbClr val="FFFFFF"/>
                </a:solidFill>
              </a:rPr>
              <a:pPr/>
              <a:t>31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Striped Right Arrow 7"/>
          <p:cNvSpPr/>
          <p:nvPr/>
        </p:nvSpPr>
        <p:spPr>
          <a:xfrm>
            <a:off x="1253067" y="3431822"/>
            <a:ext cx="9663289" cy="1013743"/>
          </a:xfrm>
          <a:prstGeom prst="striped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2405" name="TextBox 9"/>
          <p:cNvSpPr txBox="1">
            <a:spLocks noChangeArrowheads="1"/>
          </p:cNvSpPr>
          <p:nvPr/>
        </p:nvSpPr>
        <p:spPr bwMode="auto">
          <a:xfrm>
            <a:off x="4450081" y="4391378"/>
            <a:ext cx="4443307" cy="1444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9pPr>
          </a:lstStyle>
          <a:p>
            <a:r>
              <a:rPr lang="en-US" sz="2800" u="sng" dirty="0"/>
              <a:t>HIV  Remission </a:t>
            </a:r>
          </a:p>
          <a:p>
            <a:r>
              <a:rPr lang="en-US" sz="2800" dirty="0"/>
              <a:t>(years off ART </a:t>
            </a:r>
          </a:p>
          <a:p>
            <a:r>
              <a:rPr lang="en-US" sz="2800" dirty="0"/>
              <a:t>without detectable viremia)</a:t>
            </a:r>
          </a:p>
        </p:txBody>
      </p:sp>
      <p:sp>
        <p:nvSpPr>
          <p:cNvPr id="102406" name="TextBox 10"/>
          <p:cNvSpPr txBox="1">
            <a:spLocks noChangeArrowheads="1"/>
          </p:cNvSpPr>
          <p:nvPr/>
        </p:nvSpPr>
        <p:spPr bwMode="auto">
          <a:xfrm>
            <a:off x="9069495" y="4409441"/>
            <a:ext cx="3355058" cy="1006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9pPr>
          </a:lstStyle>
          <a:p>
            <a:r>
              <a:rPr lang="en-US" sz="2800" u="sng" dirty="0"/>
              <a:t>HIV Cure</a:t>
            </a:r>
          </a:p>
          <a:p>
            <a:r>
              <a:rPr lang="en-US" sz="2800" dirty="0"/>
              <a:t>(Lifetime of no ART) </a:t>
            </a:r>
          </a:p>
        </p:txBody>
      </p:sp>
      <p:sp>
        <p:nvSpPr>
          <p:cNvPr id="102407" name="TextBox 13"/>
          <p:cNvSpPr txBox="1">
            <a:spLocks noChangeArrowheads="1"/>
          </p:cNvSpPr>
          <p:nvPr/>
        </p:nvSpPr>
        <p:spPr bwMode="auto">
          <a:xfrm>
            <a:off x="1250809" y="4409441"/>
            <a:ext cx="2849316" cy="1006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9pPr>
          </a:lstStyle>
          <a:p>
            <a:r>
              <a:rPr lang="en-US" sz="2800"/>
              <a:t>Life-long ART suppression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4100124" y="2619022"/>
            <a:ext cx="0" cy="5727983"/>
          </a:xfrm>
          <a:prstGeom prst="line">
            <a:avLst/>
          </a:prstGeom>
          <a:ln w="34925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09" name="TextBox 16"/>
          <p:cNvSpPr txBox="1">
            <a:spLocks noChangeArrowheads="1"/>
          </p:cNvSpPr>
          <p:nvPr/>
        </p:nvSpPr>
        <p:spPr bwMode="auto">
          <a:xfrm>
            <a:off x="1916855" y="3576321"/>
            <a:ext cx="1682044" cy="657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9pPr>
          </a:lstStyle>
          <a:p>
            <a:r>
              <a:rPr lang="en-US" sz="3400"/>
              <a:t>Present</a:t>
            </a:r>
          </a:p>
        </p:txBody>
      </p:sp>
      <p:sp>
        <p:nvSpPr>
          <p:cNvPr id="102410" name="TextBox 17"/>
          <p:cNvSpPr txBox="1">
            <a:spLocks noChangeArrowheads="1"/>
          </p:cNvSpPr>
          <p:nvPr/>
        </p:nvSpPr>
        <p:spPr bwMode="auto">
          <a:xfrm>
            <a:off x="6324036" y="3576321"/>
            <a:ext cx="1451750" cy="657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9pPr>
          </a:lstStyle>
          <a:p>
            <a:r>
              <a:rPr lang="en-US" sz="3400"/>
              <a:t>Future</a:t>
            </a:r>
          </a:p>
        </p:txBody>
      </p:sp>
    </p:spTree>
    <p:extLst>
      <p:ext uri="{BB962C8B-B14F-4D97-AF65-F5344CB8AC3E}">
        <p14:creationId xmlns:p14="http://schemas.microsoft.com/office/powerpoint/2010/main" val="344399107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27542-711B-9340-AC60-6FB5F30A8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Undefined HIV Reservoirs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DCF024-9D0A-3F44-AE7D-6A62379D1C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1CC4C4-D048-D54A-8196-7B52895010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2911" y="1407822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213850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45A110-82D1-544A-9E34-DAFB5165BD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11" t="52" r="20630" b="9910"/>
          <a:stretch/>
        </p:blipFill>
        <p:spPr>
          <a:xfrm>
            <a:off x="337565" y="753334"/>
            <a:ext cx="6783081" cy="79440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72279F-9B9D-A745-AE20-AD748FC99D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897" t="-13900" r="32387" b="23238"/>
          <a:stretch/>
        </p:blipFill>
        <p:spPr>
          <a:xfrm>
            <a:off x="4747097" y="1616545"/>
            <a:ext cx="8093413" cy="621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201864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14F297-7021-7745-88D4-49242D1EE6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023"/>
          <a:stretch/>
        </p:blipFill>
        <p:spPr>
          <a:xfrm>
            <a:off x="175654" y="1770434"/>
            <a:ext cx="12244406" cy="761999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15E0BD8-B816-764E-9300-552B965D8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-41882"/>
            <a:ext cx="11099800" cy="2159000"/>
          </a:xfrm>
        </p:spPr>
        <p:txBody>
          <a:bodyPr>
            <a:normAutofit/>
          </a:bodyPr>
          <a:lstStyle/>
          <a:p>
            <a:r>
              <a:rPr lang="en-US" sz="3600" dirty="0"/>
              <a:t>P2015</a:t>
            </a:r>
          </a:p>
        </p:txBody>
      </p:sp>
    </p:spTree>
    <p:extLst>
      <p:ext uri="{BB962C8B-B14F-4D97-AF65-F5344CB8AC3E}">
        <p14:creationId xmlns:p14="http://schemas.microsoft.com/office/powerpoint/2010/main" val="35689797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535F6B-D8C5-2C4E-A8FE-4EB2802BA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716" y="1331067"/>
            <a:ext cx="10131897" cy="759892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BAB9223-01FB-D74D-A21D-99B05ED6D780}"/>
              </a:ext>
            </a:extLst>
          </p:cNvPr>
          <p:cNvSpPr/>
          <p:nvPr/>
        </p:nvSpPr>
        <p:spPr>
          <a:xfrm>
            <a:off x="5293948" y="500444"/>
            <a:ext cx="14927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P2015</a:t>
            </a:r>
          </a:p>
        </p:txBody>
      </p:sp>
    </p:spTree>
    <p:extLst>
      <p:ext uri="{BB962C8B-B14F-4D97-AF65-F5344CB8AC3E}">
        <p14:creationId xmlns:p14="http://schemas.microsoft.com/office/powerpoint/2010/main" val="13369234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B2C739-4EA6-D545-8CA6-6371C63D30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422" b="13876"/>
          <a:stretch/>
        </p:blipFill>
        <p:spPr>
          <a:xfrm>
            <a:off x="175097" y="854412"/>
            <a:ext cx="9144000" cy="56031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AA58BC-B285-7244-AF9C-4514229F68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57" b="2620"/>
          <a:stretch/>
        </p:blipFill>
        <p:spPr>
          <a:xfrm>
            <a:off x="6306765" y="5572328"/>
            <a:ext cx="5445329" cy="38521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BC07A82-2835-EC47-B482-025C342BEB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835" b="10148"/>
          <a:stretch/>
        </p:blipFill>
        <p:spPr>
          <a:xfrm>
            <a:off x="5972783" y="1595336"/>
            <a:ext cx="6113294" cy="385215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E1B15E-F4A8-6440-9BC1-DB95E310E79D}"/>
              </a:ext>
            </a:extLst>
          </p:cNvPr>
          <p:cNvSpPr/>
          <p:nvPr/>
        </p:nvSpPr>
        <p:spPr>
          <a:xfrm>
            <a:off x="5410679" y="150249"/>
            <a:ext cx="14927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P2015</a:t>
            </a:r>
          </a:p>
        </p:txBody>
      </p:sp>
    </p:spTree>
    <p:extLst>
      <p:ext uri="{BB962C8B-B14F-4D97-AF65-F5344CB8AC3E}">
        <p14:creationId xmlns:p14="http://schemas.microsoft.com/office/powerpoint/2010/main" val="33349664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D43DF3-F88B-504F-B1BD-F862C1A125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3555"/>
          <a:stretch/>
        </p:blipFill>
        <p:spPr>
          <a:xfrm>
            <a:off x="0" y="3387"/>
            <a:ext cx="5447490" cy="190953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2B7D3A9-F84B-A448-9FDA-193C66552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2586" y="251934"/>
            <a:ext cx="6818819" cy="1909536"/>
          </a:xfrm>
        </p:spPr>
        <p:txBody>
          <a:bodyPr>
            <a:normAutofit/>
          </a:bodyPr>
          <a:lstStyle/>
          <a:p>
            <a:r>
              <a:rPr lang="en-US" sz="2400" dirty="0"/>
              <a:t>The “London Patient”-18 Months of ART-Free Remission after BMT with CCR5 delta 32 homozygous cells for </a:t>
            </a:r>
            <a:r>
              <a:rPr lang="en-US" sz="2400" dirty="0" err="1"/>
              <a:t>Hodgkins</a:t>
            </a:r>
            <a:r>
              <a:rPr lang="en-US" sz="2400" dirty="0"/>
              <a:t> Lymphoma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C946EF-7CC4-974B-86FE-8ABDA977ECD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5833" y="2265636"/>
            <a:ext cx="7117469" cy="705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4964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46837-6549-5941-BAA0-D5EE563AC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D2A668-7AA4-AB47-A91B-C2EA1FCDBBD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562" y="444500"/>
            <a:ext cx="12404713" cy="924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5819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44C1A-1169-C245-8D26-0CEFC0DAD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In-Development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ECB303-9A5D-C343-961D-49131A75EE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Long-term follow up study of P1115 and P2008 study participants (CAP 546)</a:t>
            </a:r>
          </a:p>
          <a:p>
            <a:r>
              <a:rPr lang="en-US" dirty="0"/>
              <a:t>Therapeutic vaccines  in perinatally infected adolescents</a:t>
            </a:r>
          </a:p>
          <a:p>
            <a:r>
              <a:rPr lang="en-US" dirty="0"/>
              <a:t>Combination broadly neutralizing antibodies in infants (P2008-version 2)</a:t>
            </a:r>
          </a:p>
        </p:txBody>
      </p:sp>
    </p:spTree>
    <p:extLst>
      <p:ext uri="{BB962C8B-B14F-4D97-AF65-F5344CB8AC3E}">
        <p14:creationId xmlns:p14="http://schemas.microsoft.com/office/powerpoint/2010/main" val="16958708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9448F-3A0C-B94D-A6A4-0E64D59E9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Overarching Goal IMPAACT HIV Cure Scientific Committee (2012-Present)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BEFF2C-BFB6-A74A-A278-0D0C3484BF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Identify novel therapeutic strategies that will lead to ART-free remission and cure in pediatric populations (neonates to young adults)</a:t>
            </a:r>
          </a:p>
        </p:txBody>
      </p:sp>
      <p:pic>
        <p:nvPicPr>
          <p:cNvPr id="4" name="Picture 5" descr="C:\Users\kmccarthy\AppData\Local\Microsoft\Windows\Temporary Internet Files\Content.Outlook\3UXDMI3E\smallIMPAACT.png">
            <a:extLst>
              <a:ext uri="{FF2B5EF4-FFF2-40B4-BE49-F238E27FC236}">
                <a16:creationId xmlns:a16="http://schemas.microsoft.com/office/drawing/2014/main" id="{A421EB23-0F64-C340-8B46-C7A90215CF3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936" y="8260568"/>
            <a:ext cx="2727219" cy="1036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6723906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D80308-9709-C842-AFAB-2DF0BAE1F6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886450-0F27-944A-8E66-800072FF676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538" y="914400"/>
            <a:ext cx="11448375" cy="643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764236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ea typeface="+mj-ea"/>
              </a:rPr>
              <a:t>Shifting the HIV Treatment Paradigm</a:t>
            </a:r>
          </a:p>
        </p:txBody>
      </p:sp>
      <p:sp>
        <p:nvSpPr>
          <p:cNvPr id="102402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1169529" y="8347005"/>
            <a:ext cx="10728960" cy="647982"/>
          </a:xfrm>
        </p:spPr>
        <p:txBody>
          <a:bodyPr/>
          <a:lstStyle/>
          <a:p>
            <a:pPr eaLnBrk="1" hangingPunct="1"/>
            <a:endParaRPr lang="en-US">
              <a:latin typeface="Franklin Gothic Book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>
          <a:xfrm>
            <a:off x="6309388" y="9251950"/>
            <a:ext cx="373324" cy="379591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1pPr>
            <a:lvl2pPr marL="1056623" indent="-406394"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2pPr>
            <a:lvl3pPr marL="1625575" indent="-325115"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3pPr>
            <a:lvl4pPr marL="2275804" indent="-325115"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4pPr>
            <a:lvl5pPr marL="2926034" indent="-325115"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5pPr>
            <a:lvl6pPr marL="3576264" indent="-3251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6pPr>
            <a:lvl7pPr marL="4226494" indent="-3251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7pPr>
            <a:lvl8pPr marL="4876724" indent="-3251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8pPr>
            <a:lvl9pPr marL="5526954" indent="-3251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9pPr>
          </a:lstStyle>
          <a:p>
            <a:fld id="{0AF039A8-9731-1A45-93AE-C3C9E4A5ACDC}" type="slidenum">
              <a:rPr lang="en-US">
                <a:solidFill>
                  <a:srgbClr val="FFFFFF"/>
                </a:solidFill>
              </a:rPr>
              <a:pPr/>
              <a:t>41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Striped Right Arrow 7"/>
          <p:cNvSpPr/>
          <p:nvPr/>
        </p:nvSpPr>
        <p:spPr>
          <a:xfrm>
            <a:off x="1253067" y="3431822"/>
            <a:ext cx="9663289" cy="1013743"/>
          </a:xfrm>
          <a:prstGeom prst="striped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2405" name="TextBox 9"/>
          <p:cNvSpPr txBox="1">
            <a:spLocks noChangeArrowheads="1"/>
          </p:cNvSpPr>
          <p:nvPr/>
        </p:nvSpPr>
        <p:spPr bwMode="auto">
          <a:xfrm>
            <a:off x="4450081" y="4391378"/>
            <a:ext cx="4443307" cy="1444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9pPr>
          </a:lstStyle>
          <a:p>
            <a:r>
              <a:rPr lang="en-US" sz="2800" u="sng" dirty="0"/>
              <a:t>HIV  Remission </a:t>
            </a:r>
          </a:p>
          <a:p>
            <a:r>
              <a:rPr lang="en-US" sz="2800" dirty="0"/>
              <a:t>(years off ART </a:t>
            </a:r>
          </a:p>
          <a:p>
            <a:r>
              <a:rPr lang="en-US" sz="2800" dirty="0"/>
              <a:t>without detectable viremia)</a:t>
            </a:r>
          </a:p>
        </p:txBody>
      </p:sp>
      <p:sp>
        <p:nvSpPr>
          <p:cNvPr id="102406" name="TextBox 10"/>
          <p:cNvSpPr txBox="1">
            <a:spLocks noChangeArrowheads="1"/>
          </p:cNvSpPr>
          <p:nvPr/>
        </p:nvSpPr>
        <p:spPr bwMode="auto">
          <a:xfrm>
            <a:off x="9069495" y="4409441"/>
            <a:ext cx="3355058" cy="1006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9pPr>
          </a:lstStyle>
          <a:p>
            <a:r>
              <a:rPr lang="en-US" sz="2800" u="sng" dirty="0"/>
              <a:t>HIV Cure</a:t>
            </a:r>
          </a:p>
          <a:p>
            <a:r>
              <a:rPr lang="en-US" sz="2800" dirty="0"/>
              <a:t>(Lifetime of no ART) </a:t>
            </a:r>
          </a:p>
        </p:txBody>
      </p:sp>
      <p:sp>
        <p:nvSpPr>
          <p:cNvPr id="102407" name="TextBox 13"/>
          <p:cNvSpPr txBox="1">
            <a:spLocks noChangeArrowheads="1"/>
          </p:cNvSpPr>
          <p:nvPr/>
        </p:nvSpPr>
        <p:spPr bwMode="auto">
          <a:xfrm>
            <a:off x="1250809" y="4409441"/>
            <a:ext cx="2849316" cy="1006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9pPr>
          </a:lstStyle>
          <a:p>
            <a:r>
              <a:rPr lang="en-US" sz="2800"/>
              <a:t>Life-long ART suppression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4100124" y="2619022"/>
            <a:ext cx="0" cy="5727983"/>
          </a:xfrm>
          <a:prstGeom prst="line">
            <a:avLst/>
          </a:prstGeom>
          <a:ln w="34925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09" name="TextBox 16"/>
          <p:cNvSpPr txBox="1">
            <a:spLocks noChangeArrowheads="1"/>
          </p:cNvSpPr>
          <p:nvPr/>
        </p:nvSpPr>
        <p:spPr bwMode="auto">
          <a:xfrm>
            <a:off x="1916855" y="3576321"/>
            <a:ext cx="1682044" cy="657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9pPr>
          </a:lstStyle>
          <a:p>
            <a:r>
              <a:rPr lang="en-US" sz="3400"/>
              <a:t>Present</a:t>
            </a:r>
          </a:p>
        </p:txBody>
      </p:sp>
      <p:sp>
        <p:nvSpPr>
          <p:cNvPr id="102410" name="TextBox 17"/>
          <p:cNvSpPr txBox="1">
            <a:spLocks noChangeArrowheads="1"/>
          </p:cNvSpPr>
          <p:nvPr/>
        </p:nvSpPr>
        <p:spPr bwMode="auto">
          <a:xfrm>
            <a:off x="6324036" y="3576321"/>
            <a:ext cx="1451750" cy="657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9pPr>
          </a:lstStyle>
          <a:p>
            <a:r>
              <a:rPr lang="en-US" sz="3400"/>
              <a:t>Future</a:t>
            </a:r>
          </a:p>
        </p:txBody>
      </p:sp>
    </p:spTree>
    <p:extLst>
      <p:ext uri="{BB962C8B-B14F-4D97-AF65-F5344CB8AC3E}">
        <p14:creationId xmlns:p14="http://schemas.microsoft.com/office/powerpoint/2010/main" val="1526099377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kmccarthy\AppData\Local\Microsoft\Windows\Temporary Internet Files\Content.Outlook\3UXDMI3E\smallIMPAACT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05347" y="203200"/>
            <a:ext cx="2815959" cy="1070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758283" y="802888"/>
            <a:ext cx="11623534" cy="9325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/>
            <a:r>
              <a:rPr lang="en-US" altLang="en-US" sz="2000" b="1" dirty="0">
                <a:latin typeface="+mj-lt"/>
                <a:ea typeface="Arial" charset="0"/>
                <a:cs typeface="Arial" charset="0"/>
              </a:rPr>
              <a:t>IMPAACT Leadership: </a:t>
            </a:r>
            <a:r>
              <a:rPr lang="en-US" altLang="en-US" sz="2000" dirty="0">
                <a:latin typeface="+mj-lt"/>
                <a:ea typeface="Arial" charset="0"/>
                <a:cs typeface="Arial" charset="0"/>
              </a:rPr>
              <a:t>Sharon </a:t>
            </a:r>
            <a:r>
              <a:rPr lang="en-US" altLang="en-US" sz="2000" dirty="0" err="1">
                <a:latin typeface="+mj-lt"/>
                <a:ea typeface="Arial" charset="0"/>
                <a:cs typeface="Arial" charset="0"/>
              </a:rPr>
              <a:t>Nachman</a:t>
            </a:r>
            <a:r>
              <a:rPr lang="en-US" altLang="en-US" sz="2000" dirty="0">
                <a:latin typeface="+mj-lt"/>
                <a:ea typeface="Arial" charset="0"/>
                <a:cs typeface="Arial" charset="0"/>
              </a:rPr>
              <a:t> and James McIntyre</a:t>
            </a:r>
          </a:p>
          <a:p>
            <a:pPr algn="l" eaLnBrk="1" hangingPunct="1"/>
            <a:endParaRPr lang="en-US" altLang="en-US" sz="2000" b="1" dirty="0">
              <a:latin typeface="+mj-lt"/>
              <a:ea typeface="Arial" charset="0"/>
              <a:cs typeface="Arial" charset="0"/>
            </a:endParaRPr>
          </a:p>
          <a:p>
            <a:pPr algn="l" eaLnBrk="1" hangingPunct="1"/>
            <a:r>
              <a:rPr lang="en-US" altLang="en-US" sz="2000" b="1" dirty="0">
                <a:latin typeface="+mj-lt"/>
                <a:ea typeface="Arial" charset="0"/>
                <a:cs typeface="Arial" charset="0"/>
              </a:rPr>
              <a:t>IMPAACT HIV Cure Scientific Committee Members</a:t>
            </a:r>
          </a:p>
          <a:p>
            <a:pPr algn="l" eaLnBrk="1" hangingPunct="1"/>
            <a:r>
              <a:rPr lang="en-US" altLang="en-US" sz="2000" dirty="0">
                <a:latin typeface="+mj-lt"/>
                <a:ea typeface="Arial" charset="0"/>
                <a:cs typeface="Arial" charset="0"/>
              </a:rPr>
              <a:t>Deborah Persaud (Chair) and Ellen Chadwick (Vice-Chair)</a:t>
            </a:r>
          </a:p>
          <a:p>
            <a:pPr algn="l" eaLnBrk="1" hangingPunct="1"/>
            <a:endParaRPr lang="en-US" altLang="en-US" sz="2000" dirty="0">
              <a:latin typeface="+mj-lt"/>
              <a:ea typeface="Arial" charset="0"/>
              <a:cs typeface="Arial" charset="0"/>
            </a:endParaRPr>
          </a:p>
          <a:p>
            <a:pPr algn="l" eaLnBrk="1" hangingPunct="1"/>
            <a:r>
              <a:rPr lang="en-US" altLang="en-US" sz="2000" dirty="0">
                <a:latin typeface="+mj-lt"/>
                <a:ea typeface="Arial" charset="0"/>
                <a:cs typeface="Arial" charset="0"/>
              </a:rPr>
              <a:t>Committee Members</a:t>
            </a:r>
          </a:p>
          <a:p>
            <a:pPr algn="l" eaLnBrk="1" hangingPunct="1"/>
            <a:r>
              <a:rPr lang="en-US" altLang="en-US" sz="2000" dirty="0" err="1">
                <a:latin typeface="+mj-lt"/>
                <a:ea typeface="Arial" charset="0"/>
                <a:cs typeface="Arial" charset="0"/>
              </a:rPr>
              <a:t>Jintanat</a:t>
            </a:r>
            <a:r>
              <a:rPr lang="en-US" altLang="en-US" sz="2000" dirty="0">
                <a:latin typeface="+mj-lt"/>
                <a:ea typeface="Arial" charset="0"/>
                <a:cs typeface="Arial" charset="0"/>
              </a:rPr>
              <a:t> </a:t>
            </a:r>
            <a:r>
              <a:rPr lang="en-US" altLang="en-US" sz="2000" dirty="0" err="1">
                <a:latin typeface="+mj-lt"/>
                <a:ea typeface="Arial" charset="0"/>
                <a:cs typeface="Arial" charset="0"/>
              </a:rPr>
              <a:t>Ananworanich</a:t>
            </a:r>
            <a:endParaRPr lang="en-US" altLang="en-US" sz="2000" dirty="0">
              <a:latin typeface="+mj-lt"/>
              <a:ea typeface="Arial" charset="0"/>
              <a:cs typeface="Arial" charset="0"/>
            </a:endParaRPr>
          </a:p>
          <a:p>
            <a:pPr algn="l" eaLnBrk="1" hangingPunct="1"/>
            <a:r>
              <a:rPr lang="en-US" altLang="en-US" sz="2000" dirty="0">
                <a:latin typeface="+mj-lt"/>
                <a:ea typeface="Arial" charset="0"/>
                <a:cs typeface="Arial" charset="0"/>
              </a:rPr>
              <a:t>William </a:t>
            </a:r>
            <a:r>
              <a:rPr lang="en-US" altLang="en-US" sz="2000" dirty="0" err="1">
                <a:latin typeface="+mj-lt"/>
                <a:ea typeface="Arial" charset="0"/>
                <a:cs typeface="Arial" charset="0"/>
              </a:rPr>
              <a:t>Borkowsky</a:t>
            </a:r>
            <a:endParaRPr lang="en-US" altLang="en-US" sz="2000" dirty="0">
              <a:latin typeface="+mj-lt"/>
              <a:ea typeface="Arial" charset="0"/>
              <a:cs typeface="Arial" charset="0"/>
            </a:endParaRPr>
          </a:p>
          <a:p>
            <a:pPr algn="l" eaLnBrk="1" hangingPunct="1"/>
            <a:r>
              <a:rPr lang="en-US" altLang="en-US" sz="2000" dirty="0">
                <a:solidFill>
                  <a:schemeClr val="tx1"/>
                </a:solidFill>
                <a:latin typeface="+mj-lt"/>
                <a:ea typeface="Arial" charset="0"/>
                <a:cs typeface="Arial" charset="0"/>
              </a:rPr>
              <a:t>Yvonne Bryson</a:t>
            </a:r>
          </a:p>
          <a:p>
            <a:pPr algn="l" eaLnBrk="1" hangingPunct="1"/>
            <a:r>
              <a:rPr lang="en-US" altLang="en-US" sz="2000" dirty="0">
                <a:solidFill>
                  <a:schemeClr val="tx1"/>
                </a:solidFill>
                <a:latin typeface="+mj-lt"/>
                <a:ea typeface="Arial" charset="0"/>
                <a:cs typeface="Arial" charset="0"/>
              </a:rPr>
              <a:t>Mark Cotton</a:t>
            </a:r>
            <a:r>
              <a:rPr lang="en-US" altLang="en-US" sz="2000" dirty="0">
                <a:solidFill>
                  <a:srgbClr val="5078CF"/>
                </a:solidFill>
                <a:latin typeface="+mj-lt"/>
                <a:ea typeface="Arial" charset="0"/>
                <a:cs typeface="Arial" charset="0"/>
              </a:rPr>
              <a:t> </a:t>
            </a:r>
          </a:p>
          <a:p>
            <a:pPr algn="l" eaLnBrk="1" hangingPunct="1"/>
            <a:r>
              <a:rPr lang="en-US" altLang="en-US" sz="2000" dirty="0">
                <a:latin typeface="+mj-lt"/>
                <a:ea typeface="Arial" charset="0"/>
                <a:cs typeface="Arial" charset="0"/>
              </a:rPr>
              <a:t>Katherine </a:t>
            </a:r>
            <a:r>
              <a:rPr lang="en-US" altLang="en-US" sz="2000" dirty="0" err="1">
                <a:latin typeface="+mj-lt"/>
                <a:ea typeface="Arial" charset="0"/>
                <a:cs typeface="Arial" charset="0"/>
              </a:rPr>
              <a:t>Luzuriaga</a:t>
            </a:r>
            <a:endParaRPr lang="en-US" altLang="en-US" sz="2000" dirty="0">
              <a:latin typeface="+mj-lt"/>
              <a:ea typeface="Arial" charset="0"/>
              <a:cs typeface="Arial" charset="0"/>
            </a:endParaRPr>
          </a:p>
          <a:p>
            <a:pPr algn="l" eaLnBrk="1" hangingPunct="1"/>
            <a:r>
              <a:rPr lang="en-US" altLang="en-US" sz="2000" dirty="0">
                <a:latin typeface="+mj-lt"/>
                <a:ea typeface="Arial" charset="0"/>
                <a:cs typeface="Arial" charset="0"/>
              </a:rPr>
              <a:t>Betsy McFarland</a:t>
            </a:r>
          </a:p>
          <a:p>
            <a:pPr algn="l" eaLnBrk="1" hangingPunct="1"/>
            <a:r>
              <a:rPr lang="en-US" altLang="en-US" sz="2000" dirty="0">
                <a:latin typeface="+mj-lt"/>
                <a:ea typeface="Arial" charset="0"/>
                <a:cs typeface="Arial" charset="0"/>
              </a:rPr>
              <a:t>Steve Spector</a:t>
            </a:r>
          </a:p>
          <a:p>
            <a:pPr algn="l" eaLnBrk="1" hangingPunct="1"/>
            <a:r>
              <a:rPr lang="en-US" altLang="en-US" sz="2000" dirty="0">
                <a:latin typeface="+mj-lt"/>
                <a:ea typeface="Arial" charset="0"/>
                <a:cs typeface="Arial" charset="0"/>
              </a:rPr>
              <a:t>Thor Wagner</a:t>
            </a:r>
          </a:p>
          <a:p>
            <a:pPr algn="l" eaLnBrk="1" hangingPunct="1"/>
            <a:r>
              <a:rPr lang="en-US" altLang="en-US" sz="2000" dirty="0">
                <a:latin typeface="+mj-lt"/>
                <a:ea typeface="Arial" charset="0"/>
                <a:cs typeface="Arial" charset="0"/>
              </a:rPr>
              <a:t>Dan </a:t>
            </a:r>
            <a:r>
              <a:rPr lang="en-US" altLang="en-US" sz="2000" dirty="0" err="1">
                <a:latin typeface="+mj-lt"/>
                <a:ea typeface="Arial" charset="0"/>
                <a:cs typeface="Arial" charset="0"/>
              </a:rPr>
              <a:t>Barouch</a:t>
            </a:r>
            <a:endParaRPr lang="en-US" altLang="en-US" sz="2000" dirty="0">
              <a:latin typeface="+mj-lt"/>
              <a:ea typeface="Arial" charset="0"/>
              <a:cs typeface="Arial" charset="0"/>
            </a:endParaRPr>
          </a:p>
          <a:p>
            <a:pPr algn="l" eaLnBrk="1" hangingPunct="1"/>
            <a:r>
              <a:rPr lang="en-US" altLang="en-US" sz="2000" dirty="0">
                <a:latin typeface="+mj-lt"/>
                <a:ea typeface="Arial" charset="0"/>
                <a:cs typeface="Arial" charset="0"/>
              </a:rPr>
              <a:t>Ann </a:t>
            </a:r>
            <a:r>
              <a:rPr lang="en-US" altLang="en-US" sz="2000" dirty="0" err="1">
                <a:latin typeface="+mj-lt"/>
                <a:ea typeface="Arial" charset="0"/>
                <a:cs typeface="Arial" charset="0"/>
              </a:rPr>
              <a:t>Chahroudi</a:t>
            </a:r>
            <a:r>
              <a:rPr lang="en-US" altLang="en-US" sz="2000" dirty="0">
                <a:latin typeface="+mj-lt"/>
                <a:ea typeface="Arial" charset="0"/>
                <a:cs typeface="Arial" charset="0"/>
              </a:rPr>
              <a:t>				</a:t>
            </a:r>
            <a:endParaRPr lang="en-US" altLang="en-US" sz="2000" b="1" dirty="0">
              <a:latin typeface="+mj-lt"/>
              <a:ea typeface="Arial" charset="0"/>
              <a:cs typeface="Arial" charset="0"/>
            </a:endParaRPr>
          </a:p>
          <a:p>
            <a:pPr algn="l" eaLnBrk="1" hangingPunct="1"/>
            <a:endParaRPr lang="en-US" altLang="en-US" sz="1000" b="1" dirty="0">
              <a:latin typeface="+mj-lt"/>
              <a:ea typeface="Arial" charset="0"/>
              <a:cs typeface="Arial" charset="0"/>
            </a:endParaRPr>
          </a:p>
          <a:p>
            <a:pPr algn="l" eaLnBrk="1" hangingPunct="1"/>
            <a:r>
              <a:rPr lang="en-US" altLang="en-US" sz="2000" b="1" dirty="0">
                <a:latin typeface="+mj-lt"/>
                <a:ea typeface="Arial" charset="0"/>
                <a:cs typeface="Arial" charset="0"/>
              </a:rPr>
              <a:t>Community Advisory Board Representatives</a:t>
            </a:r>
            <a:endParaRPr lang="en-US" altLang="en-US" sz="2000" dirty="0">
              <a:latin typeface="+mj-lt"/>
              <a:ea typeface="Arial" charset="0"/>
              <a:cs typeface="Arial" charset="0"/>
            </a:endParaRPr>
          </a:p>
          <a:p>
            <a:pPr algn="l" eaLnBrk="1" hangingPunct="1"/>
            <a:r>
              <a:rPr lang="en-US" sz="2000" dirty="0"/>
              <a:t>Steven </a:t>
            </a:r>
            <a:r>
              <a:rPr lang="en-US" sz="2000" dirty="0" err="1"/>
              <a:t>Mphonda</a:t>
            </a:r>
            <a:r>
              <a:rPr lang="en-US" sz="2000" dirty="0"/>
              <a:t> </a:t>
            </a:r>
            <a:endParaRPr lang="en-US" altLang="en-US" sz="2000" dirty="0">
              <a:latin typeface="+mj-lt"/>
              <a:ea typeface="Arial" charset="0"/>
              <a:cs typeface="Arial" charset="0"/>
            </a:endParaRPr>
          </a:p>
          <a:p>
            <a:pPr algn="l" eaLnBrk="1" hangingPunct="1"/>
            <a:endParaRPr lang="en-US" altLang="en-US" sz="1000" b="1" dirty="0">
              <a:latin typeface="+mj-lt"/>
              <a:ea typeface="Arial" charset="0"/>
              <a:cs typeface="Arial" charset="0"/>
            </a:endParaRPr>
          </a:p>
          <a:p>
            <a:pPr algn="l" eaLnBrk="1" hangingPunct="1"/>
            <a:r>
              <a:rPr lang="en-US" altLang="en-US" sz="2000" b="1" dirty="0">
                <a:latin typeface="+mj-lt"/>
                <a:ea typeface="Arial" charset="0"/>
                <a:cs typeface="Arial" charset="0"/>
              </a:rPr>
              <a:t>Committee Specialists</a:t>
            </a:r>
            <a:endParaRPr lang="en-US" altLang="en-US" sz="2000" dirty="0">
              <a:latin typeface="+mj-lt"/>
              <a:ea typeface="Arial" charset="0"/>
              <a:cs typeface="Arial" charset="0"/>
            </a:endParaRPr>
          </a:p>
          <a:p>
            <a:pPr algn="l" eaLnBrk="1" hangingPunct="1"/>
            <a:r>
              <a:rPr lang="en-US" altLang="en-US" sz="2000" dirty="0">
                <a:solidFill>
                  <a:schemeClr val="tx1"/>
                </a:solidFill>
                <a:latin typeface="+mj-lt"/>
                <a:ea typeface="Arial" charset="0"/>
                <a:cs typeface="Arial" charset="0"/>
              </a:rPr>
              <a:t>Anne </a:t>
            </a:r>
            <a:r>
              <a:rPr lang="en-US" altLang="en-US" sz="2000" dirty="0" err="1">
                <a:solidFill>
                  <a:schemeClr val="tx1"/>
                </a:solidFill>
                <a:latin typeface="+mj-lt"/>
                <a:ea typeface="Arial" charset="0"/>
                <a:cs typeface="Arial" charset="0"/>
              </a:rPr>
              <a:t>Coletti</a:t>
            </a:r>
            <a:r>
              <a:rPr lang="en-US" altLang="en-US" sz="2000" dirty="0">
                <a:solidFill>
                  <a:schemeClr val="tx1"/>
                </a:solidFill>
                <a:latin typeface="+mj-lt"/>
                <a:ea typeface="Arial" charset="0"/>
                <a:cs typeface="Arial" charset="0"/>
              </a:rPr>
              <a:t> and Charlotte </a:t>
            </a:r>
            <a:r>
              <a:rPr lang="en-US" altLang="en-US" sz="2000" dirty="0" err="1">
                <a:solidFill>
                  <a:schemeClr val="tx1"/>
                </a:solidFill>
                <a:latin typeface="+mj-lt"/>
                <a:ea typeface="Arial" charset="0"/>
                <a:cs typeface="Arial" charset="0"/>
              </a:rPr>
              <a:t>Perlowski</a:t>
            </a:r>
            <a:endParaRPr lang="en-US" altLang="en-US" sz="2000" b="1" dirty="0">
              <a:latin typeface="+mj-lt"/>
              <a:ea typeface="Arial" charset="0"/>
              <a:cs typeface="Arial" charset="0"/>
            </a:endParaRPr>
          </a:p>
          <a:p>
            <a:pPr algn="l" eaLnBrk="1" hangingPunct="1"/>
            <a:endParaRPr lang="en-US" altLang="en-US" sz="2000" b="1" dirty="0">
              <a:latin typeface="+mj-lt"/>
              <a:ea typeface="Arial" charset="0"/>
              <a:cs typeface="Arial" charset="0"/>
            </a:endParaRPr>
          </a:p>
          <a:p>
            <a:pPr algn="l" eaLnBrk="1" hangingPunct="1"/>
            <a:r>
              <a:rPr lang="en-US" altLang="en-US" sz="2000" b="1" dirty="0" err="1">
                <a:latin typeface="+mj-lt"/>
                <a:ea typeface="Arial" charset="0"/>
                <a:cs typeface="Arial" charset="0"/>
              </a:rPr>
              <a:t>NICHD</a:t>
            </a:r>
            <a:r>
              <a:rPr lang="en-US" altLang="en-US" sz="2000" dirty="0" err="1">
                <a:latin typeface="+mj-lt"/>
                <a:ea typeface="Arial" charset="0"/>
                <a:cs typeface="Arial" charset="0"/>
              </a:rPr>
              <a:t>:</a:t>
            </a:r>
            <a:r>
              <a:rPr lang="en-US" altLang="en-US" sz="2000" dirty="0" err="1">
                <a:solidFill>
                  <a:schemeClr val="tx1"/>
                </a:solidFill>
                <a:latin typeface="+mj-lt"/>
                <a:ea typeface="Arial" charset="0"/>
                <a:cs typeface="Arial" charset="0"/>
              </a:rPr>
              <a:t>Rohan</a:t>
            </a:r>
            <a:r>
              <a:rPr lang="en-US" altLang="en-US" sz="2000" dirty="0">
                <a:solidFill>
                  <a:schemeClr val="tx1"/>
                </a:solidFill>
                <a:latin typeface="+mj-lt"/>
                <a:ea typeface="Arial" charset="0"/>
                <a:cs typeface="Arial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+mj-lt"/>
                <a:ea typeface="Arial" charset="0"/>
                <a:cs typeface="Arial" charset="0"/>
              </a:rPr>
              <a:t>Hazra</a:t>
            </a:r>
            <a:r>
              <a:rPr lang="en-US" altLang="en-US" sz="2000" dirty="0">
                <a:solidFill>
                  <a:schemeClr val="tx1"/>
                </a:solidFill>
                <a:latin typeface="+mj-lt"/>
                <a:ea typeface="Arial" charset="0"/>
                <a:cs typeface="Arial" charset="0"/>
              </a:rPr>
              <a:t>, Eric Lorenzo</a:t>
            </a:r>
            <a:endParaRPr lang="en-US" altLang="en-US" sz="2000" dirty="0">
              <a:solidFill>
                <a:schemeClr val="tx1"/>
              </a:solidFill>
              <a:latin typeface="+mj-lt"/>
            </a:endParaRPr>
          </a:p>
          <a:p>
            <a:pPr algn="l" eaLnBrk="1" hangingPunct="1"/>
            <a:r>
              <a:rPr lang="en-US" altLang="en-US" sz="2000" b="1" dirty="0" err="1">
                <a:latin typeface="+mj-lt"/>
                <a:ea typeface="Arial" charset="0"/>
                <a:cs typeface="Arial" charset="0"/>
              </a:rPr>
              <a:t>NIAID</a:t>
            </a:r>
            <a:r>
              <a:rPr lang="en-US" altLang="en-US" sz="2000" b="1" dirty="0" err="1">
                <a:solidFill>
                  <a:srgbClr val="5078CF"/>
                </a:solidFill>
                <a:latin typeface="+mj-lt"/>
                <a:ea typeface="Arial" charset="0"/>
                <a:cs typeface="Arial" charset="0"/>
              </a:rPr>
              <a:t>:</a:t>
            </a:r>
            <a:r>
              <a:rPr lang="en-US" altLang="en-US" sz="2000" dirty="0" err="1">
                <a:solidFill>
                  <a:schemeClr val="tx1"/>
                </a:solidFill>
                <a:latin typeface="+mj-lt"/>
                <a:ea typeface="Arial" charset="0"/>
                <a:cs typeface="Arial" charset="0"/>
              </a:rPr>
              <a:t>Patrick-Jean</a:t>
            </a:r>
            <a:r>
              <a:rPr lang="en-US" altLang="en-US" sz="2000" dirty="0">
                <a:solidFill>
                  <a:schemeClr val="tx1"/>
                </a:solidFill>
                <a:latin typeface="+mj-lt"/>
                <a:ea typeface="Arial" charset="0"/>
                <a:cs typeface="Arial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+mj-lt"/>
                <a:ea typeface="Arial" charset="0"/>
                <a:cs typeface="Arial" charset="0"/>
              </a:rPr>
              <a:t>Phillipe</a:t>
            </a:r>
            <a:r>
              <a:rPr lang="en-US" altLang="en-US" sz="2000" dirty="0">
                <a:solidFill>
                  <a:schemeClr val="tx1"/>
                </a:solidFill>
                <a:latin typeface="+mj-lt"/>
                <a:ea typeface="Arial" charset="0"/>
                <a:cs typeface="Arial" charset="0"/>
              </a:rPr>
              <a:t>, Sarah Read, Judi Miller and Ellen </a:t>
            </a:r>
            <a:r>
              <a:rPr lang="en-US" altLang="en-US" sz="2000" dirty="0" err="1">
                <a:solidFill>
                  <a:schemeClr val="tx1"/>
                </a:solidFill>
                <a:latin typeface="+mj-lt"/>
                <a:ea typeface="Arial" charset="0"/>
                <a:cs typeface="Arial" charset="0"/>
              </a:rPr>
              <a:t>DeCarlo</a:t>
            </a:r>
            <a:endParaRPr lang="en-US" altLang="en-US" sz="2000" dirty="0">
              <a:solidFill>
                <a:schemeClr val="tx1"/>
              </a:solidFill>
              <a:latin typeface="+mj-lt"/>
              <a:ea typeface="Arial" charset="0"/>
              <a:cs typeface="Arial" charset="0"/>
            </a:endParaRPr>
          </a:p>
          <a:p>
            <a:pPr algn="l" eaLnBrk="1" hangingPunct="1"/>
            <a:r>
              <a:rPr lang="en-US" altLang="en-US" sz="2000" b="1" dirty="0" err="1">
                <a:latin typeface="+mj-lt"/>
                <a:ea typeface="Arial" charset="0"/>
                <a:cs typeface="Arial" charset="0"/>
              </a:rPr>
              <a:t>NIMH:</a:t>
            </a:r>
            <a:r>
              <a:rPr lang="en-US" altLang="en-US" sz="2000" dirty="0" err="1">
                <a:latin typeface="+mj-lt"/>
                <a:ea typeface="Arial" charset="0"/>
                <a:cs typeface="Arial" charset="0"/>
              </a:rPr>
              <a:t>Pim</a:t>
            </a:r>
            <a:r>
              <a:rPr lang="en-US" altLang="en-US" sz="2000" dirty="0">
                <a:latin typeface="+mj-lt"/>
                <a:ea typeface="Arial" charset="0"/>
                <a:cs typeface="Arial" charset="0"/>
              </a:rPr>
              <a:t> Brouwers</a:t>
            </a:r>
            <a:br>
              <a:rPr lang="en-US" altLang="en-US" sz="2000" dirty="0">
                <a:latin typeface="+mj-lt"/>
                <a:ea typeface="Arial" charset="0"/>
                <a:cs typeface="Arial" charset="0"/>
              </a:rPr>
            </a:br>
            <a:endParaRPr lang="en-US" altLang="en-US" sz="2000" dirty="0">
              <a:latin typeface="+mj-lt"/>
              <a:ea typeface="Arial" charset="0"/>
              <a:cs typeface="Arial" charset="0"/>
            </a:endParaRPr>
          </a:p>
          <a:p>
            <a:pPr algn="l" eaLnBrk="1" hangingPunct="1"/>
            <a:r>
              <a:rPr lang="en-US" altLang="en-US" sz="2000" b="1" dirty="0" err="1">
                <a:latin typeface="+mj-lt"/>
                <a:ea typeface="Arial" charset="0"/>
                <a:cs typeface="Arial" charset="0"/>
              </a:rPr>
              <a:t>Biostatisticians:</a:t>
            </a:r>
            <a:r>
              <a:rPr lang="en-US" altLang="en-US" sz="2000" dirty="0" err="1">
                <a:latin typeface="+mj-lt"/>
                <a:ea typeface="Arial" charset="0"/>
                <a:cs typeface="Arial" charset="0"/>
              </a:rPr>
              <a:t>Camlin</a:t>
            </a:r>
            <a:r>
              <a:rPr lang="en-US" altLang="en-US" sz="2000" dirty="0">
                <a:latin typeface="+mj-lt"/>
                <a:ea typeface="Arial" charset="0"/>
                <a:cs typeface="Arial" charset="0"/>
              </a:rPr>
              <a:t> Tierney, Bryan Nelson, Jane Lindsey, Meredith </a:t>
            </a:r>
            <a:r>
              <a:rPr lang="en-US" altLang="en-US" sz="2000" dirty="0" err="1">
                <a:latin typeface="+mj-lt"/>
                <a:ea typeface="Arial" charset="0"/>
                <a:cs typeface="Arial" charset="0"/>
              </a:rPr>
              <a:t>Warshaw</a:t>
            </a:r>
            <a:endParaRPr lang="en-US" altLang="en-US" sz="2000" dirty="0">
              <a:latin typeface="+mj-lt"/>
              <a:ea typeface="Arial" charset="0"/>
              <a:cs typeface="Arial" charset="0"/>
            </a:endParaRPr>
          </a:p>
          <a:p>
            <a:pPr algn="l" eaLnBrk="1" hangingPunct="1"/>
            <a:endParaRPr lang="en-US" altLang="en-US" sz="2000" b="1" dirty="0">
              <a:latin typeface="+mj-lt"/>
              <a:ea typeface="Arial" charset="0"/>
              <a:cs typeface="Arial" charset="0"/>
            </a:endParaRPr>
          </a:p>
          <a:p>
            <a:pPr algn="l" eaLnBrk="1" hangingPunct="1"/>
            <a:r>
              <a:rPr lang="en-US" altLang="en-US" sz="2000" b="1" dirty="0">
                <a:latin typeface="+mj-lt"/>
                <a:ea typeface="Arial" charset="0"/>
                <a:cs typeface="Arial" charset="0"/>
              </a:rPr>
              <a:t>IMPAACT SLG </a:t>
            </a:r>
            <a:r>
              <a:rPr lang="en-US" altLang="en-US" sz="2000" b="1" dirty="0" err="1">
                <a:latin typeface="+mj-lt"/>
                <a:ea typeface="Arial" charset="0"/>
                <a:cs typeface="Arial" charset="0"/>
              </a:rPr>
              <a:t>Liason</a:t>
            </a:r>
            <a:r>
              <a:rPr lang="en-US" altLang="en-US" sz="2000" dirty="0" err="1">
                <a:latin typeface="+mj-lt"/>
                <a:ea typeface="Arial" charset="0"/>
                <a:cs typeface="Arial" charset="0"/>
              </a:rPr>
              <a:t>:John</a:t>
            </a:r>
            <a:r>
              <a:rPr lang="en-US" altLang="en-US" sz="2000" dirty="0">
                <a:latin typeface="+mj-lt"/>
                <a:ea typeface="Arial" charset="0"/>
                <a:cs typeface="Arial" charset="0"/>
              </a:rPr>
              <a:t> </a:t>
            </a:r>
            <a:r>
              <a:rPr lang="en-US" altLang="en-US" sz="2000" dirty="0" err="1">
                <a:latin typeface="+mj-lt"/>
                <a:ea typeface="Arial" charset="0"/>
                <a:cs typeface="Arial" charset="0"/>
              </a:rPr>
              <a:t>Sleasman</a:t>
            </a:r>
            <a:endParaRPr lang="en-US" altLang="en-US" sz="2000" dirty="0">
              <a:latin typeface="+mj-lt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7260682" y="1572574"/>
            <a:ext cx="5999162" cy="1169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8" rIns="91435" bIns="45718"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Clinical Trials Team</a:t>
            </a: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Parents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Children and Youth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EAFFEA-CB41-EF47-8B26-4B119488D8E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893" y="3029635"/>
            <a:ext cx="1678924" cy="16018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C2DD66-BA35-9A4E-82BE-74A2619EED4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892" y="4858770"/>
            <a:ext cx="1647471" cy="13535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65B577-88EB-9E4F-9856-93783606C1F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891" y="6447889"/>
            <a:ext cx="1768847" cy="169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37387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B74918F-A6CA-AE43-B3E8-2E2A3D3FA49A}"/>
              </a:ext>
            </a:extLst>
          </p:cNvPr>
          <p:cNvGrpSpPr/>
          <p:nvPr/>
        </p:nvGrpSpPr>
        <p:grpSpPr>
          <a:xfrm>
            <a:off x="585904" y="1011202"/>
            <a:ext cx="12126486" cy="5846801"/>
            <a:chOff x="585904" y="553999"/>
            <a:chExt cx="12126486" cy="584680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2E5A1AA-013C-D34E-843A-76B9EC0B34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5904" y="553999"/>
              <a:ext cx="5284255" cy="5846801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E913886-8FE2-F745-8F01-E814B1126357}"/>
                </a:ext>
              </a:extLst>
            </p:cNvPr>
            <p:cNvGrpSpPr/>
            <p:nvPr/>
          </p:nvGrpSpPr>
          <p:grpSpPr>
            <a:xfrm>
              <a:off x="5040351" y="802887"/>
              <a:ext cx="7672039" cy="1902199"/>
              <a:chOff x="-1042173" y="6400800"/>
              <a:chExt cx="9302385" cy="1969563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AB1C5321-4D20-684D-8C64-7C8B163D23F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14871"/>
              <a:stretch/>
            </p:blipFill>
            <p:spPr>
              <a:xfrm>
                <a:off x="-1042173" y="6400800"/>
                <a:ext cx="9302385" cy="1424150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3E14CC2-51E9-6948-913E-CB245EA69A1E}"/>
                  </a:ext>
                </a:extLst>
              </p:cNvPr>
              <p:cNvSpPr txBox="1"/>
              <p:nvPr/>
            </p:nvSpPr>
            <p:spPr>
              <a:xfrm>
                <a:off x="914400" y="7977329"/>
                <a:ext cx="6512312" cy="39303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1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rPr>
                  <a:t>Chun TW, </a:t>
                </a:r>
                <a:r>
                  <a:rPr kumimoji="0" lang="en-US" sz="1800" b="1" i="0" u="none" strike="noStrike" cap="none" spc="0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rPr>
                  <a:t>Eisinger</a:t>
                </a:r>
                <a:r>
                  <a:rPr kumimoji="0" lang="en-US" sz="1800" b="1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rPr>
                  <a:t> RW, and </a:t>
                </a:r>
                <a:r>
                  <a:rPr kumimoji="0" lang="en-US" sz="1800" b="1" i="0" u="none" strike="noStrike" cap="none" spc="0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rPr>
                  <a:t>Fauci</a:t>
                </a:r>
                <a:r>
                  <a:rPr kumimoji="0" lang="en-US" sz="1800" b="1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rPr>
                  <a:t> AS. </a:t>
                </a:r>
                <a:r>
                  <a:rPr lang="en-US" sz="1800" b="1" dirty="0"/>
                  <a:t>JAMA 2019</a:t>
                </a:r>
                <a:endParaRPr kumimoji="0" lang="en-US" sz="18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4E545EE-D73C-8540-B2C5-B6A3D2C888D0}"/>
              </a:ext>
            </a:extLst>
          </p:cNvPr>
          <p:cNvSpPr txBox="1"/>
          <p:nvPr/>
        </p:nvSpPr>
        <p:spPr>
          <a:xfrm>
            <a:off x="5870159" y="3424202"/>
            <a:ext cx="7134641" cy="26879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“Recognized short-term and uncertain long-term toxicity of antiretroviral drugs”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Commonly experienced feeling of “pill fatigue,”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Stigma associated with taking daily ART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Costs associated with lifelong ART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Altogether, provide strong motivation to pursue such a goal”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D9BC9C-50AD-C84D-ADB7-53FDAD8D6337}"/>
              </a:ext>
            </a:extLst>
          </p:cNvPr>
          <p:cNvSpPr txBox="1"/>
          <p:nvPr/>
        </p:nvSpPr>
        <p:spPr>
          <a:xfrm>
            <a:off x="187036" y="52615"/>
            <a:ext cx="3823855" cy="656590"/>
          </a:xfrm>
          <a:prstGeom prst="rect">
            <a:avLst/>
          </a:prstGeom>
          <a:solidFill>
            <a:srgbClr val="00B05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June 2019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4045B53-CCAD-FE4A-9EF9-8471CC624B55}"/>
              </a:ext>
            </a:extLst>
          </p:cNvPr>
          <p:cNvSpPr/>
          <p:nvPr/>
        </p:nvSpPr>
        <p:spPr>
          <a:xfrm>
            <a:off x="3251200" y="9019477"/>
            <a:ext cx="65024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800" b="1" dirty="0"/>
              <a:t>Chun TW, </a:t>
            </a:r>
            <a:r>
              <a:rPr lang="en-US" sz="1800" b="1" dirty="0" err="1"/>
              <a:t>Eisinger</a:t>
            </a:r>
            <a:r>
              <a:rPr lang="en-US" sz="1800" b="1" dirty="0"/>
              <a:t> RW, and </a:t>
            </a:r>
            <a:r>
              <a:rPr lang="en-US" sz="1800" b="1" dirty="0" err="1"/>
              <a:t>Fauci</a:t>
            </a:r>
            <a:r>
              <a:rPr lang="en-US" sz="1800" b="1" dirty="0"/>
              <a:t> AS. JAMA 2019</a:t>
            </a:r>
          </a:p>
          <a:p>
            <a:r>
              <a:rPr lang="en-US" sz="1800" b="1" dirty="0">
                <a:latin typeface="GuardianSans"/>
              </a:rPr>
              <a:t>(</a:t>
            </a:r>
            <a:r>
              <a:rPr lang="en-US" sz="1800" dirty="0">
                <a:latin typeface="GuardianSansGR"/>
              </a:rPr>
              <a:t>Published online June 6, 2019)</a:t>
            </a:r>
            <a:r>
              <a:rPr lang="en-US" sz="1800" b="1" dirty="0">
                <a:solidFill>
                  <a:srgbClr val="FFFFFF"/>
                </a:solidFill>
                <a:latin typeface="GuardianSans"/>
              </a:rPr>
              <a:t>(R</a:t>
            </a:r>
            <a:br>
              <a:rPr lang="en-US" sz="1800" b="1" dirty="0">
                <a:solidFill>
                  <a:srgbClr val="FFFFFF"/>
                </a:solidFill>
                <a:latin typeface="GuardianSans"/>
              </a:rPr>
            </a:b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9947477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5" name="群組 31">
            <a:extLst>
              <a:ext uri="{FF2B5EF4-FFF2-40B4-BE49-F238E27FC236}">
                <a16:creationId xmlns:a16="http://schemas.microsoft.com/office/drawing/2014/main" id="{5289BB53-9526-914C-ACB6-886EC63AD249}"/>
              </a:ext>
            </a:extLst>
          </p:cNvPr>
          <p:cNvGrpSpPr>
            <a:grpSpLocks/>
          </p:cNvGrpSpPr>
          <p:nvPr/>
        </p:nvGrpSpPr>
        <p:grpSpPr bwMode="auto">
          <a:xfrm>
            <a:off x="1553351" y="3142827"/>
            <a:ext cx="10710898" cy="4985173"/>
            <a:chOff x="1295400" y="2209800"/>
            <a:chExt cx="7531100" cy="3505200"/>
          </a:xfrm>
        </p:grpSpPr>
        <p:grpSp>
          <p:nvGrpSpPr>
            <p:cNvPr id="31770" name="群組 9">
              <a:extLst>
                <a:ext uri="{FF2B5EF4-FFF2-40B4-BE49-F238E27FC236}">
                  <a16:creationId xmlns:a16="http://schemas.microsoft.com/office/drawing/2014/main" id="{D7B81D9A-3196-B643-8B8E-4186AA1ECA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5400" y="2209800"/>
              <a:ext cx="7531100" cy="3505200"/>
              <a:chOff x="1219200" y="1600200"/>
              <a:chExt cx="7531100" cy="3505200"/>
            </a:xfrm>
          </p:grpSpPr>
          <p:cxnSp>
            <p:nvCxnSpPr>
              <p:cNvPr id="7" name="直線接點 6">
                <a:extLst>
                  <a:ext uri="{FF2B5EF4-FFF2-40B4-BE49-F238E27FC236}">
                    <a16:creationId xmlns:a16="http://schemas.microsoft.com/office/drawing/2014/main" id="{418521C2-B8F9-5C42-9838-5B0394DA1371}"/>
                  </a:ext>
                </a:extLst>
              </p:cNvPr>
              <p:cNvCxnSpPr/>
              <p:nvPr/>
            </p:nvCxnSpPr>
            <p:spPr>
              <a:xfrm>
                <a:off x="1219200" y="1600200"/>
                <a:ext cx="0" cy="35052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直線接點 7">
                <a:extLst>
                  <a:ext uri="{FF2B5EF4-FFF2-40B4-BE49-F238E27FC236}">
                    <a16:creationId xmlns:a16="http://schemas.microsoft.com/office/drawing/2014/main" id="{2D2D0B69-4E25-1449-ACCA-407F66F25278}"/>
                  </a:ext>
                </a:extLst>
              </p:cNvPr>
              <p:cNvCxnSpPr/>
              <p:nvPr/>
            </p:nvCxnSpPr>
            <p:spPr>
              <a:xfrm flipH="1">
                <a:off x="1219200" y="5105400"/>
                <a:ext cx="75311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0" name="直線接點 29">
              <a:extLst>
                <a:ext uri="{FF2B5EF4-FFF2-40B4-BE49-F238E27FC236}">
                  <a16:creationId xmlns:a16="http://schemas.microsoft.com/office/drawing/2014/main" id="{60C4457A-CCA0-9946-94EC-2382802C6B30}"/>
                </a:ext>
              </a:extLst>
            </p:cNvPr>
            <p:cNvCxnSpPr>
              <a:cxnSpLocks/>
            </p:cNvCxnSpPr>
            <p:nvPr/>
          </p:nvCxnSpPr>
          <p:spPr>
            <a:xfrm>
              <a:off x="1295400" y="4724400"/>
              <a:ext cx="7453313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230F0ACF-94C4-4041-8601-10655C2D1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4658" y="636694"/>
            <a:ext cx="10728960" cy="93697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600" dirty="0"/>
              <a:t>ART-Free HIV Remission</a:t>
            </a:r>
          </a:p>
        </p:txBody>
      </p:sp>
      <p:sp>
        <p:nvSpPr>
          <p:cNvPr id="31748" name="文字方塊 32">
            <a:extLst>
              <a:ext uri="{FF2B5EF4-FFF2-40B4-BE49-F238E27FC236}">
                <a16:creationId xmlns:a16="http://schemas.microsoft.com/office/drawing/2014/main" id="{31B8425C-24E9-F443-A017-C64FF099B04D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1619955" y="5212548"/>
            <a:ext cx="509354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latin typeface="Helvetica" pitchFamily="2" charset="0"/>
                <a:cs typeface="Arial" panose="020B0604020202020204" pitchFamily="34" charset="0"/>
              </a:rPr>
              <a:t>Plasma HIV-1 RNA (copies/mL)</a:t>
            </a:r>
          </a:p>
        </p:txBody>
      </p:sp>
      <p:sp>
        <p:nvSpPr>
          <p:cNvPr id="31749" name="文字方塊 38">
            <a:extLst>
              <a:ext uri="{FF2B5EF4-FFF2-40B4-BE49-F238E27FC236}">
                <a16:creationId xmlns:a16="http://schemas.microsoft.com/office/drawing/2014/main" id="{1F110E89-2E69-6D47-A003-2D33C06707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50549" y="6077834"/>
            <a:ext cx="260096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/>
            <a:r>
              <a:rPr lang="en-US" altLang="en-US" sz="2000" dirty="0">
                <a:latin typeface="Helvetica" pitchFamily="2" charset="0"/>
                <a:cs typeface="Arial" panose="020B0604020202020204" pitchFamily="34" charset="0"/>
              </a:rPr>
              <a:t>Detection limit</a:t>
            </a:r>
          </a:p>
          <a:p>
            <a:pPr eaLnBrk="1" hangingPunct="1"/>
            <a:r>
              <a:rPr lang="en-US" altLang="en-US" sz="2000" dirty="0">
                <a:latin typeface="Helvetica" pitchFamily="2" charset="0"/>
                <a:cs typeface="Arial" panose="020B0604020202020204" pitchFamily="34" charset="0"/>
              </a:rPr>
              <a:t>20 copies/mL</a:t>
            </a:r>
          </a:p>
        </p:txBody>
      </p:sp>
      <p:sp>
        <p:nvSpPr>
          <p:cNvPr id="14" name="手繪多邊形 13">
            <a:extLst>
              <a:ext uri="{FF2B5EF4-FFF2-40B4-BE49-F238E27FC236}">
                <a16:creationId xmlns:a16="http://schemas.microsoft.com/office/drawing/2014/main" id="{854EB093-D42F-D947-9F73-3B71128322B2}"/>
              </a:ext>
            </a:extLst>
          </p:cNvPr>
          <p:cNvSpPr/>
          <p:nvPr/>
        </p:nvSpPr>
        <p:spPr>
          <a:xfrm>
            <a:off x="1598505" y="3090898"/>
            <a:ext cx="10600266" cy="4097389"/>
          </a:xfrm>
          <a:custGeom>
            <a:avLst/>
            <a:gdLst>
              <a:gd name="connsiteX0" fmla="*/ 0 w 4635062"/>
              <a:gd name="connsiteY0" fmla="*/ 60435 h 2617076"/>
              <a:gd name="connsiteX1" fmla="*/ 662152 w 4635062"/>
              <a:gd name="connsiteY1" fmla="*/ 249621 h 2617076"/>
              <a:gd name="connsiteX2" fmla="*/ 1119352 w 4635062"/>
              <a:gd name="connsiteY2" fmla="*/ 1558159 h 2617076"/>
              <a:gd name="connsiteX3" fmla="*/ 2554014 w 4635062"/>
              <a:gd name="connsiteY3" fmla="*/ 2441028 h 2617076"/>
              <a:gd name="connsiteX4" fmla="*/ 4635062 w 4635062"/>
              <a:gd name="connsiteY4" fmla="*/ 2614449 h 2617076"/>
              <a:gd name="connsiteX5" fmla="*/ 4635062 w 4635062"/>
              <a:gd name="connsiteY5" fmla="*/ 2614449 h 2617076"/>
              <a:gd name="connsiteX6" fmla="*/ 4635062 w 4635062"/>
              <a:gd name="connsiteY6" fmla="*/ 2614449 h 2617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35062" h="2617076">
                <a:moveTo>
                  <a:pt x="0" y="60435"/>
                </a:moveTo>
                <a:cubicBezTo>
                  <a:pt x="237796" y="30217"/>
                  <a:pt x="475593" y="0"/>
                  <a:pt x="662152" y="249621"/>
                </a:cubicBezTo>
                <a:cubicBezTo>
                  <a:pt x="848711" y="499242"/>
                  <a:pt x="804042" y="1192925"/>
                  <a:pt x="1119352" y="1558159"/>
                </a:cubicBezTo>
                <a:cubicBezTo>
                  <a:pt x="1434662" y="1923394"/>
                  <a:pt x="1968062" y="2264980"/>
                  <a:pt x="2554014" y="2441028"/>
                </a:cubicBezTo>
                <a:cubicBezTo>
                  <a:pt x="3139966" y="2617076"/>
                  <a:pt x="4635062" y="2614449"/>
                  <a:pt x="4635062" y="2614449"/>
                </a:cubicBezTo>
                <a:lnTo>
                  <a:pt x="4635062" y="2614449"/>
                </a:lnTo>
                <a:lnTo>
                  <a:pt x="4635062" y="2614449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hangingPunct="1">
              <a:defRPr/>
            </a:pPr>
            <a:endParaRPr lang="en-US" sz="5120"/>
          </a:p>
        </p:txBody>
      </p:sp>
      <p:cxnSp>
        <p:nvCxnSpPr>
          <p:cNvPr id="37" name="直線單箭頭接點 36">
            <a:extLst>
              <a:ext uri="{FF2B5EF4-FFF2-40B4-BE49-F238E27FC236}">
                <a16:creationId xmlns:a16="http://schemas.microsoft.com/office/drawing/2014/main" id="{F5B9FCCC-F47E-4140-80C2-1018C2FC52AE}"/>
              </a:ext>
            </a:extLst>
          </p:cNvPr>
          <p:cNvCxnSpPr/>
          <p:nvPr/>
        </p:nvCxnSpPr>
        <p:spPr>
          <a:xfrm flipV="1">
            <a:off x="2492587" y="3142827"/>
            <a:ext cx="9405902" cy="0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52" name="文字方塊 37">
            <a:extLst>
              <a:ext uri="{FF2B5EF4-FFF2-40B4-BE49-F238E27FC236}">
                <a16:creationId xmlns:a16="http://schemas.microsoft.com/office/drawing/2014/main" id="{E09CBC40-11FF-D44C-BA5C-88267223F4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2587" y="2636189"/>
            <a:ext cx="5930366" cy="52322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/>
            <a:r>
              <a:rPr lang="en-US" altLang="en-US" sz="2800" dirty="0">
                <a:latin typeface="Helvetica" pitchFamily="2" charset="0"/>
                <a:cs typeface="Arial" panose="020B0604020202020204" pitchFamily="34" charset="0"/>
              </a:rPr>
              <a:t>On-ART</a:t>
            </a:r>
          </a:p>
        </p:txBody>
      </p:sp>
      <p:sp>
        <p:nvSpPr>
          <p:cNvPr id="57" name="文字方塊 37">
            <a:extLst>
              <a:ext uri="{FF2B5EF4-FFF2-40B4-BE49-F238E27FC236}">
                <a16:creationId xmlns:a16="http://schemas.microsoft.com/office/drawing/2014/main" id="{5E3BC59F-3C68-E742-AC16-E4C87EA517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2953" y="2603524"/>
            <a:ext cx="3475536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/>
            <a:r>
              <a:rPr lang="en-US" altLang="en-US" sz="2800" dirty="0">
                <a:latin typeface="Helvetica" pitchFamily="2" charset="0"/>
                <a:cs typeface="Arial" panose="020B0604020202020204" pitchFamily="34" charset="0"/>
              </a:rPr>
              <a:t>Off-ART</a:t>
            </a:r>
          </a:p>
        </p:txBody>
      </p:sp>
    </p:spTree>
    <p:extLst>
      <p:ext uri="{BB962C8B-B14F-4D97-AF65-F5344CB8AC3E}">
        <p14:creationId xmlns:p14="http://schemas.microsoft.com/office/powerpoint/2010/main" val="1749769381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5" name="群組 31">
            <a:extLst>
              <a:ext uri="{FF2B5EF4-FFF2-40B4-BE49-F238E27FC236}">
                <a16:creationId xmlns:a16="http://schemas.microsoft.com/office/drawing/2014/main" id="{5289BB53-9526-914C-ACB6-886EC63AD249}"/>
              </a:ext>
            </a:extLst>
          </p:cNvPr>
          <p:cNvGrpSpPr>
            <a:grpSpLocks/>
          </p:cNvGrpSpPr>
          <p:nvPr/>
        </p:nvGrpSpPr>
        <p:grpSpPr bwMode="auto">
          <a:xfrm>
            <a:off x="1553351" y="3142827"/>
            <a:ext cx="10710898" cy="4985173"/>
            <a:chOff x="1295400" y="2209800"/>
            <a:chExt cx="7531100" cy="3505200"/>
          </a:xfrm>
        </p:grpSpPr>
        <p:grpSp>
          <p:nvGrpSpPr>
            <p:cNvPr id="31770" name="群組 9">
              <a:extLst>
                <a:ext uri="{FF2B5EF4-FFF2-40B4-BE49-F238E27FC236}">
                  <a16:creationId xmlns:a16="http://schemas.microsoft.com/office/drawing/2014/main" id="{D7B81D9A-3196-B643-8B8E-4186AA1ECA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5400" y="2209800"/>
              <a:ext cx="7531100" cy="3505200"/>
              <a:chOff x="1219200" y="1600200"/>
              <a:chExt cx="7531100" cy="3505200"/>
            </a:xfrm>
          </p:grpSpPr>
          <p:cxnSp>
            <p:nvCxnSpPr>
              <p:cNvPr id="7" name="直線接點 6">
                <a:extLst>
                  <a:ext uri="{FF2B5EF4-FFF2-40B4-BE49-F238E27FC236}">
                    <a16:creationId xmlns:a16="http://schemas.microsoft.com/office/drawing/2014/main" id="{418521C2-B8F9-5C42-9838-5B0394DA1371}"/>
                  </a:ext>
                </a:extLst>
              </p:cNvPr>
              <p:cNvCxnSpPr/>
              <p:nvPr/>
            </p:nvCxnSpPr>
            <p:spPr>
              <a:xfrm>
                <a:off x="1219200" y="1600200"/>
                <a:ext cx="0" cy="35052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直線接點 7">
                <a:extLst>
                  <a:ext uri="{FF2B5EF4-FFF2-40B4-BE49-F238E27FC236}">
                    <a16:creationId xmlns:a16="http://schemas.microsoft.com/office/drawing/2014/main" id="{2D2D0B69-4E25-1449-ACCA-407F66F25278}"/>
                  </a:ext>
                </a:extLst>
              </p:cNvPr>
              <p:cNvCxnSpPr/>
              <p:nvPr/>
            </p:nvCxnSpPr>
            <p:spPr>
              <a:xfrm flipH="1">
                <a:off x="1219200" y="5105400"/>
                <a:ext cx="75311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0" name="直線接點 29">
              <a:extLst>
                <a:ext uri="{FF2B5EF4-FFF2-40B4-BE49-F238E27FC236}">
                  <a16:creationId xmlns:a16="http://schemas.microsoft.com/office/drawing/2014/main" id="{60C4457A-CCA0-9946-94EC-2382802C6B30}"/>
                </a:ext>
              </a:extLst>
            </p:cNvPr>
            <p:cNvCxnSpPr>
              <a:cxnSpLocks/>
            </p:cNvCxnSpPr>
            <p:nvPr/>
          </p:nvCxnSpPr>
          <p:spPr>
            <a:xfrm>
              <a:off x="1295400" y="4724400"/>
              <a:ext cx="7453313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230F0ACF-94C4-4041-8601-10655C2D1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4658" y="636694"/>
            <a:ext cx="10728960" cy="93697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600" dirty="0"/>
              <a:t>HIV Reservoirs preclude ART-Free HIV Remission and Cure</a:t>
            </a:r>
          </a:p>
        </p:txBody>
      </p:sp>
      <p:sp>
        <p:nvSpPr>
          <p:cNvPr id="31748" name="文字方塊 32">
            <a:extLst>
              <a:ext uri="{FF2B5EF4-FFF2-40B4-BE49-F238E27FC236}">
                <a16:creationId xmlns:a16="http://schemas.microsoft.com/office/drawing/2014/main" id="{31B8425C-24E9-F443-A017-C64FF099B04D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1619955" y="5212548"/>
            <a:ext cx="509354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latin typeface="Helvetica" pitchFamily="2" charset="0"/>
                <a:cs typeface="Arial" panose="020B0604020202020204" pitchFamily="34" charset="0"/>
              </a:rPr>
              <a:t>Plasma HIV-1 RNA (copies/mL)</a:t>
            </a:r>
          </a:p>
        </p:txBody>
      </p:sp>
      <p:sp>
        <p:nvSpPr>
          <p:cNvPr id="31749" name="文字方塊 38">
            <a:extLst>
              <a:ext uri="{FF2B5EF4-FFF2-40B4-BE49-F238E27FC236}">
                <a16:creationId xmlns:a16="http://schemas.microsoft.com/office/drawing/2014/main" id="{1F110E89-2E69-6D47-A003-2D33C06707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50549" y="6077834"/>
            <a:ext cx="260096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/>
            <a:r>
              <a:rPr lang="en-US" altLang="en-US" sz="2000" dirty="0">
                <a:latin typeface="Helvetica" pitchFamily="2" charset="0"/>
                <a:cs typeface="Arial" panose="020B0604020202020204" pitchFamily="34" charset="0"/>
              </a:rPr>
              <a:t>Detection limit</a:t>
            </a:r>
          </a:p>
          <a:p>
            <a:pPr eaLnBrk="1" hangingPunct="1"/>
            <a:r>
              <a:rPr lang="en-US" altLang="en-US" sz="2000" dirty="0">
                <a:latin typeface="Helvetica" pitchFamily="2" charset="0"/>
                <a:cs typeface="Arial" panose="020B0604020202020204" pitchFamily="34" charset="0"/>
              </a:rPr>
              <a:t>20 copies/mL</a:t>
            </a:r>
          </a:p>
        </p:txBody>
      </p:sp>
      <p:sp>
        <p:nvSpPr>
          <p:cNvPr id="14" name="手繪多邊形 13">
            <a:extLst>
              <a:ext uri="{FF2B5EF4-FFF2-40B4-BE49-F238E27FC236}">
                <a16:creationId xmlns:a16="http://schemas.microsoft.com/office/drawing/2014/main" id="{854EB093-D42F-D947-9F73-3B71128322B2}"/>
              </a:ext>
            </a:extLst>
          </p:cNvPr>
          <p:cNvSpPr/>
          <p:nvPr/>
        </p:nvSpPr>
        <p:spPr>
          <a:xfrm>
            <a:off x="1598505" y="3090898"/>
            <a:ext cx="10600266" cy="4097389"/>
          </a:xfrm>
          <a:custGeom>
            <a:avLst/>
            <a:gdLst>
              <a:gd name="connsiteX0" fmla="*/ 0 w 4635062"/>
              <a:gd name="connsiteY0" fmla="*/ 60435 h 2617076"/>
              <a:gd name="connsiteX1" fmla="*/ 662152 w 4635062"/>
              <a:gd name="connsiteY1" fmla="*/ 249621 h 2617076"/>
              <a:gd name="connsiteX2" fmla="*/ 1119352 w 4635062"/>
              <a:gd name="connsiteY2" fmla="*/ 1558159 h 2617076"/>
              <a:gd name="connsiteX3" fmla="*/ 2554014 w 4635062"/>
              <a:gd name="connsiteY3" fmla="*/ 2441028 h 2617076"/>
              <a:gd name="connsiteX4" fmla="*/ 4635062 w 4635062"/>
              <a:gd name="connsiteY4" fmla="*/ 2614449 h 2617076"/>
              <a:gd name="connsiteX5" fmla="*/ 4635062 w 4635062"/>
              <a:gd name="connsiteY5" fmla="*/ 2614449 h 2617076"/>
              <a:gd name="connsiteX6" fmla="*/ 4635062 w 4635062"/>
              <a:gd name="connsiteY6" fmla="*/ 2614449 h 2617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35062" h="2617076">
                <a:moveTo>
                  <a:pt x="0" y="60435"/>
                </a:moveTo>
                <a:cubicBezTo>
                  <a:pt x="237796" y="30217"/>
                  <a:pt x="475593" y="0"/>
                  <a:pt x="662152" y="249621"/>
                </a:cubicBezTo>
                <a:cubicBezTo>
                  <a:pt x="848711" y="499242"/>
                  <a:pt x="804042" y="1192925"/>
                  <a:pt x="1119352" y="1558159"/>
                </a:cubicBezTo>
                <a:cubicBezTo>
                  <a:pt x="1434662" y="1923394"/>
                  <a:pt x="1968062" y="2264980"/>
                  <a:pt x="2554014" y="2441028"/>
                </a:cubicBezTo>
                <a:cubicBezTo>
                  <a:pt x="3139966" y="2617076"/>
                  <a:pt x="4635062" y="2614449"/>
                  <a:pt x="4635062" y="2614449"/>
                </a:cubicBezTo>
                <a:lnTo>
                  <a:pt x="4635062" y="2614449"/>
                </a:lnTo>
                <a:lnTo>
                  <a:pt x="4635062" y="2614449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hangingPunct="1">
              <a:defRPr/>
            </a:pPr>
            <a:endParaRPr lang="en-US" sz="5120"/>
          </a:p>
        </p:txBody>
      </p:sp>
      <p:cxnSp>
        <p:nvCxnSpPr>
          <p:cNvPr id="37" name="直線單箭頭接點 36">
            <a:extLst>
              <a:ext uri="{FF2B5EF4-FFF2-40B4-BE49-F238E27FC236}">
                <a16:creationId xmlns:a16="http://schemas.microsoft.com/office/drawing/2014/main" id="{F5B9FCCC-F47E-4140-80C2-1018C2FC52AE}"/>
              </a:ext>
            </a:extLst>
          </p:cNvPr>
          <p:cNvCxnSpPr/>
          <p:nvPr/>
        </p:nvCxnSpPr>
        <p:spPr>
          <a:xfrm flipV="1">
            <a:off x="2492587" y="3142827"/>
            <a:ext cx="9405902" cy="0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52" name="文字方塊 37">
            <a:extLst>
              <a:ext uri="{FF2B5EF4-FFF2-40B4-BE49-F238E27FC236}">
                <a16:creationId xmlns:a16="http://schemas.microsoft.com/office/drawing/2014/main" id="{E09CBC40-11FF-D44C-BA5C-88267223F4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2587" y="2636189"/>
            <a:ext cx="5930366" cy="52322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/>
            <a:r>
              <a:rPr lang="en-US" altLang="en-US" sz="2800" dirty="0">
                <a:latin typeface="Helvetica" pitchFamily="2" charset="0"/>
                <a:cs typeface="Arial" panose="020B0604020202020204" pitchFamily="34" charset="0"/>
              </a:rPr>
              <a:t>On-ART</a:t>
            </a:r>
          </a:p>
        </p:txBody>
      </p:sp>
      <p:grpSp>
        <p:nvGrpSpPr>
          <p:cNvPr id="31753" name="Group 12">
            <a:extLst>
              <a:ext uri="{FF2B5EF4-FFF2-40B4-BE49-F238E27FC236}">
                <a16:creationId xmlns:a16="http://schemas.microsoft.com/office/drawing/2014/main" id="{1E49010B-1D35-3645-9A98-65CD78AC8A78}"/>
              </a:ext>
            </a:extLst>
          </p:cNvPr>
          <p:cNvGrpSpPr>
            <a:grpSpLocks/>
          </p:cNvGrpSpPr>
          <p:nvPr/>
        </p:nvGrpSpPr>
        <p:grpSpPr bwMode="auto">
          <a:xfrm>
            <a:off x="1638843" y="7098123"/>
            <a:ext cx="8205548" cy="1553566"/>
            <a:chOff x="1655050" y="4990496"/>
            <a:chExt cx="5769832" cy="1092415"/>
          </a:xfrm>
        </p:grpSpPr>
        <p:sp>
          <p:nvSpPr>
            <p:cNvPr id="58" name="Oval 339">
              <a:extLst>
                <a:ext uri="{FF2B5EF4-FFF2-40B4-BE49-F238E27FC236}">
                  <a16:creationId xmlns:a16="http://schemas.microsoft.com/office/drawing/2014/main" id="{4BEC15C2-2412-AD4D-880B-E9D4FADFBC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5068" y="4990496"/>
              <a:ext cx="969836" cy="72450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>
              <a:glow rad="63500">
                <a:schemeClr val="bg1">
                  <a:lumMod val="85000"/>
                  <a:alpha val="56000"/>
                </a:schemeClr>
              </a:glow>
              <a:softEdge rad="165100"/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hangingPunct="1">
                <a:defRPr/>
              </a:pPr>
              <a:endParaRPr lang="en-US" sz="5120"/>
            </a:p>
          </p:txBody>
        </p:sp>
        <p:sp>
          <p:nvSpPr>
            <p:cNvPr id="31760" name="文字方塊 33">
              <a:extLst>
                <a:ext uri="{FF2B5EF4-FFF2-40B4-BE49-F238E27FC236}">
                  <a16:creationId xmlns:a16="http://schemas.microsoft.com/office/drawing/2014/main" id="{D23B05E4-28FA-E045-8883-6929DD8AC5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10000" y="5715000"/>
              <a:ext cx="2287484" cy="367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800" dirty="0">
                  <a:latin typeface="Helvetica" pitchFamily="2" charset="0"/>
                  <a:cs typeface="Arial" panose="020B0604020202020204" pitchFamily="34" charset="0"/>
                </a:rPr>
                <a:t>Time (Years)</a:t>
              </a:r>
            </a:p>
          </p:txBody>
        </p:sp>
        <p:grpSp>
          <p:nvGrpSpPr>
            <p:cNvPr id="31761" name="Group 5">
              <a:extLst>
                <a:ext uri="{FF2B5EF4-FFF2-40B4-BE49-F238E27FC236}">
                  <a16:creationId xmlns:a16="http://schemas.microsoft.com/office/drawing/2014/main" id="{82E23EE7-4ACB-974E-A093-9906AA5C07D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55050" y="4990496"/>
              <a:ext cx="2070472" cy="673472"/>
              <a:chOff x="1769350" y="4990496"/>
              <a:chExt cx="2070472" cy="673472"/>
            </a:xfrm>
          </p:grpSpPr>
          <p:grpSp>
            <p:nvGrpSpPr>
              <p:cNvPr id="40" name="Grouper 90">
                <a:extLst>
                  <a:ext uri="{FF2B5EF4-FFF2-40B4-BE49-F238E27FC236}">
                    <a16:creationId xmlns:a16="http://schemas.microsoft.com/office/drawing/2014/main" id="{9883AD1A-B039-124C-8F17-0FDEE5B8892E}"/>
                  </a:ext>
                </a:extLst>
              </p:cNvPr>
              <p:cNvGrpSpPr/>
              <p:nvPr/>
            </p:nvGrpSpPr>
            <p:grpSpPr>
              <a:xfrm>
                <a:off x="2137650" y="5003196"/>
                <a:ext cx="648072" cy="648072"/>
                <a:chOff x="899592" y="2204864"/>
                <a:chExt cx="648072" cy="648072"/>
              </a:xfrm>
              <a:solidFill>
                <a:schemeClr val="accent1">
                  <a:lumMod val="20000"/>
                  <a:lumOff val="80000"/>
                </a:schemeClr>
              </a:solidFill>
            </p:grpSpPr>
            <p:sp>
              <p:nvSpPr>
                <p:cNvPr id="41" name="Oval 339">
                  <a:extLst>
                    <a:ext uri="{FF2B5EF4-FFF2-40B4-BE49-F238E27FC236}">
                      <a16:creationId xmlns:a16="http://schemas.microsoft.com/office/drawing/2014/main" id="{79E2BDBD-EB06-D341-B4D6-070C33411F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9592" y="2204864"/>
                  <a:ext cx="648072" cy="648072"/>
                </a:xfrm>
                <a:prstGeom prst="ellipse">
                  <a:avLst/>
                </a:prstGeom>
                <a:grpFill/>
                <a:ln w="3175" cmpd="sng">
                  <a:solidFill>
                    <a:schemeClr val="bg1">
                      <a:lumMod val="50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1">
                      <a:lumMod val="85000"/>
                      <a:alpha val="56000"/>
                    </a:schemeClr>
                  </a:glow>
                  <a:softEdge rad="165100"/>
                </a:effectLst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none" anchor="ctr"/>
                <a:lstStyle/>
                <a:p>
                  <a:pPr hangingPunct="1">
                    <a:defRPr/>
                  </a:pPr>
                  <a:endParaRPr lang="en-US" sz="5120"/>
                </a:p>
              </p:txBody>
            </p:sp>
            <p:sp>
              <p:nvSpPr>
                <p:cNvPr id="42" name="Oval 340">
                  <a:extLst>
                    <a:ext uri="{FF2B5EF4-FFF2-40B4-BE49-F238E27FC236}">
                      <a16:creationId xmlns:a16="http://schemas.microsoft.com/office/drawing/2014/main" id="{BB5C6CC2-C104-BC4D-B86A-9C68ADFEF7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2694" y="2276872"/>
                  <a:ext cx="513341" cy="522915"/>
                </a:xfrm>
                <a:prstGeom prst="ellipse">
                  <a:avLst/>
                </a:prstGeom>
                <a:solidFill>
                  <a:srgbClr val="D81272"/>
                </a:solidFill>
                <a:ln w="3175" cmpd="sng">
                  <a:solidFill>
                    <a:schemeClr val="bg1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hangingPunct="1">
                    <a:defRPr/>
                  </a:pPr>
                  <a:endParaRPr lang="en-US" sz="5120"/>
                </a:p>
              </p:txBody>
            </p:sp>
          </p:grpSp>
          <p:grpSp>
            <p:nvGrpSpPr>
              <p:cNvPr id="43" name="Grouper 90">
                <a:extLst>
                  <a:ext uri="{FF2B5EF4-FFF2-40B4-BE49-F238E27FC236}">
                    <a16:creationId xmlns:a16="http://schemas.microsoft.com/office/drawing/2014/main" id="{976FAE7E-E9FA-7944-AE3A-B65A471E9FF1}"/>
                  </a:ext>
                </a:extLst>
              </p:cNvPr>
              <p:cNvGrpSpPr/>
              <p:nvPr/>
            </p:nvGrpSpPr>
            <p:grpSpPr>
              <a:xfrm>
                <a:off x="1769350" y="4990496"/>
                <a:ext cx="648072" cy="648072"/>
                <a:chOff x="899592" y="2204864"/>
                <a:chExt cx="648072" cy="648072"/>
              </a:xfrm>
              <a:solidFill>
                <a:schemeClr val="accent1">
                  <a:lumMod val="20000"/>
                  <a:lumOff val="80000"/>
                </a:schemeClr>
              </a:solidFill>
            </p:grpSpPr>
            <p:sp>
              <p:nvSpPr>
                <p:cNvPr id="44" name="Oval 339">
                  <a:extLst>
                    <a:ext uri="{FF2B5EF4-FFF2-40B4-BE49-F238E27FC236}">
                      <a16:creationId xmlns:a16="http://schemas.microsoft.com/office/drawing/2014/main" id="{802DA705-AAD4-DF47-A141-F48167E4D4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9592" y="2204864"/>
                  <a:ext cx="648072" cy="648072"/>
                </a:xfrm>
                <a:prstGeom prst="ellipse">
                  <a:avLst/>
                </a:prstGeom>
                <a:grpFill/>
                <a:ln w="3175" cmpd="sng">
                  <a:solidFill>
                    <a:schemeClr val="bg1">
                      <a:lumMod val="50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1">
                      <a:lumMod val="85000"/>
                      <a:alpha val="56000"/>
                    </a:schemeClr>
                  </a:glow>
                  <a:softEdge rad="165100"/>
                </a:effectLst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none" anchor="ctr"/>
                <a:lstStyle/>
                <a:p>
                  <a:pPr hangingPunct="1">
                    <a:defRPr/>
                  </a:pPr>
                  <a:endParaRPr lang="en-US" sz="5120"/>
                </a:p>
              </p:txBody>
            </p:sp>
            <p:sp>
              <p:nvSpPr>
                <p:cNvPr id="45" name="Oval 340">
                  <a:extLst>
                    <a:ext uri="{FF2B5EF4-FFF2-40B4-BE49-F238E27FC236}">
                      <a16:creationId xmlns:a16="http://schemas.microsoft.com/office/drawing/2014/main" id="{0F250C27-B410-7648-BE69-964401C2EA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2694" y="2276872"/>
                  <a:ext cx="513341" cy="522915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3175" cmpd="sng">
                  <a:solidFill>
                    <a:schemeClr val="bg1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hangingPunct="1">
                    <a:defRPr/>
                  </a:pPr>
                  <a:endParaRPr lang="en-US" sz="5120"/>
                </a:p>
              </p:txBody>
            </p:sp>
          </p:grpSp>
          <p:grpSp>
            <p:nvGrpSpPr>
              <p:cNvPr id="49" name="Grouper 90">
                <a:extLst>
                  <a:ext uri="{FF2B5EF4-FFF2-40B4-BE49-F238E27FC236}">
                    <a16:creationId xmlns:a16="http://schemas.microsoft.com/office/drawing/2014/main" id="{018DB7ED-C81E-F245-8601-2479B85B3646}"/>
                  </a:ext>
                </a:extLst>
              </p:cNvPr>
              <p:cNvGrpSpPr/>
              <p:nvPr/>
            </p:nvGrpSpPr>
            <p:grpSpPr>
              <a:xfrm>
                <a:off x="2734550" y="4990496"/>
                <a:ext cx="648072" cy="648072"/>
                <a:chOff x="899592" y="2204864"/>
                <a:chExt cx="648072" cy="648072"/>
              </a:xfrm>
              <a:solidFill>
                <a:schemeClr val="accent3"/>
              </a:solidFill>
            </p:grpSpPr>
            <p:sp>
              <p:nvSpPr>
                <p:cNvPr id="50" name="Oval 339">
                  <a:extLst>
                    <a:ext uri="{FF2B5EF4-FFF2-40B4-BE49-F238E27FC236}">
                      <a16:creationId xmlns:a16="http://schemas.microsoft.com/office/drawing/2014/main" id="{4EE4CDD1-F557-5F40-8C35-79073C428C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9592" y="2204864"/>
                  <a:ext cx="648072" cy="648072"/>
                </a:xfrm>
                <a:prstGeom prst="ellipse">
                  <a:avLst/>
                </a:prstGeom>
                <a:grpFill/>
                <a:ln w="3175" cmpd="sng">
                  <a:solidFill>
                    <a:schemeClr val="bg1">
                      <a:lumMod val="50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1">
                      <a:lumMod val="85000"/>
                      <a:alpha val="56000"/>
                    </a:schemeClr>
                  </a:glow>
                  <a:softEdge rad="165100"/>
                </a:effectLst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none" anchor="ctr"/>
                <a:lstStyle/>
                <a:p>
                  <a:pPr hangingPunct="1">
                    <a:defRPr/>
                  </a:pPr>
                  <a:endParaRPr lang="en-US" sz="5120"/>
                </a:p>
              </p:txBody>
            </p:sp>
            <p:sp>
              <p:nvSpPr>
                <p:cNvPr id="51" name="Oval 340">
                  <a:extLst>
                    <a:ext uri="{FF2B5EF4-FFF2-40B4-BE49-F238E27FC236}">
                      <a16:creationId xmlns:a16="http://schemas.microsoft.com/office/drawing/2014/main" id="{5DDE4ACE-CF2B-D446-8233-6BE5182F55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2694" y="2276872"/>
                  <a:ext cx="513341" cy="522915"/>
                </a:xfrm>
                <a:prstGeom prst="ellipse">
                  <a:avLst/>
                </a:prstGeom>
                <a:grpFill/>
                <a:ln w="3175" cmpd="sng">
                  <a:solidFill>
                    <a:schemeClr val="bg1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hangingPunct="1">
                    <a:defRPr/>
                  </a:pPr>
                  <a:endParaRPr lang="en-US" sz="5120"/>
                </a:p>
              </p:txBody>
            </p:sp>
          </p:grpSp>
          <p:grpSp>
            <p:nvGrpSpPr>
              <p:cNvPr id="52" name="Grouper 90">
                <a:extLst>
                  <a:ext uri="{FF2B5EF4-FFF2-40B4-BE49-F238E27FC236}">
                    <a16:creationId xmlns:a16="http://schemas.microsoft.com/office/drawing/2014/main" id="{29DE111E-3F29-1441-A850-C2D221015BEB}"/>
                  </a:ext>
                </a:extLst>
              </p:cNvPr>
              <p:cNvGrpSpPr/>
              <p:nvPr/>
            </p:nvGrpSpPr>
            <p:grpSpPr>
              <a:xfrm>
                <a:off x="3191750" y="5015896"/>
                <a:ext cx="648072" cy="648072"/>
                <a:chOff x="899592" y="2204864"/>
                <a:chExt cx="648072" cy="648072"/>
              </a:xfrm>
              <a:solidFill>
                <a:schemeClr val="accent4"/>
              </a:solidFill>
            </p:grpSpPr>
            <p:sp>
              <p:nvSpPr>
                <p:cNvPr id="53" name="Oval 339">
                  <a:extLst>
                    <a:ext uri="{FF2B5EF4-FFF2-40B4-BE49-F238E27FC236}">
                      <a16:creationId xmlns:a16="http://schemas.microsoft.com/office/drawing/2014/main" id="{76403612-CFED-CA46-9AEB-A39C0B2996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9592" y="2204864"/>
                  <a:ext cx="648072" cy="648072"/>
                </a:xfrm>
                <a:prstGeom prst="ellipse">
                  <a:avLst/>
                </a:prstGeom>
                <a:grpFill/>
                <a:ln w="3175" cmpd="sng">
                  <a:solidFill>
                    <a:schemeClr val="bg1">
                      <a:lumMod val="50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1">
                      <a:lumMod val="85000"/>
                      <a:alpha val="56000"/>
                    </a:schemeClr>
                  </a:glow>
                  <a:softEdge rad="165100"/>
                </a:effectLst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none" anchor="ctr"/>
                <a:lstStyle/>
                <a:p>
                  <a:pPr hangingPunct="1">
                    <a:defRPr/>
                  </a:pPr>
                  <a:endParaRPr lang="en-US" sz="5120"/>
                </a:p>
              </p:txBody>
            </p:sp>
            <p:sp>
              <p:nvSpPr>
                <p:cNvPr id="54" name="Oval 340">
                  <a:extLst>
                    <a:ext uri="{FF2B5EF4-FFF2-40B4-BE49-F238E27FC236}">
                      <a16:creationId xmlns:a16="http://schemas.microsoft.com/office/drawing/2014/main" id="{0A388864-9D55-6B46-81D8-6051F02C4A1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2694" y="2276872"/>
                  <a:ext cx="513341" cy="522915"/>
                </a:xfrm>
                <a:prstGeom prst="ellipse">
                  <a:avLst/>
                </a:prstGeom>
                <a:grpFill/>
                <a:ln w="3175" cmpd="sng">
                  <a:solidFill>
                    <a:schemeClr val="bg1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hangingPunct="1">
                    <a:defRPr/>
                  </a:pPr>
                  <a:endParaRPr lang="en-US" sz="5120"/>
                </a:p>
              </p:txBody>
            </p:sp>
          </p:grpSp>
        </p:grp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804B95BD-D0C2-9740-9C0C-78C816C89C1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783998" y="5218775"/>
              <a:ext cx="1313148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1">
                  <a:lumMod val="50000"/>
                </a:schemeClr>
              </a:solidFill>
              <a:prstDash val="dash"/>
              <a:round/>
              <a:headEnd type="none" w="med" len="med"/>
              <a:tailEnd type="triangle" w="lg" len="med"/>
            </a:ln>
            <a:effectLst/>
          </p:spPr>
        </p:cxnSp>
        <p:sp>
          <p:nvSpPr>
            <p:cNvPr id="59" name="12-Point Star 58">
              <a:extLst>
                <a:ext uri="{FF2B5EF4-FFF2-40B4-BE49-F238E27FC236}">
                  <a16:creationId xmlns:a16="http://schemas.microsoft.com/office/drawing/2014/main" id="{457D0D84-8305-3F45-8C30-B98070B750F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7658" y="5300313"/>
              <a:ext cx="457224" cy="363559"/>
            </a:xfrm>
            <a:custGeom>
              <a:avLst/>
              <a:gdLst>
                <a:gd name="T0" fmla="*/ 0 w 457224"/>
                <a:gd name="T1" fmla="*/ 181780 h 363559"/>
                <a:gd name="T2" fmla="*/ 62995 w 457224"/>
                <a:gd name="T3" fmla="*/ 146494 h 363559"/>
                <a:gd name="T4" fmla="*/ 30628 w 457224"/>
                <a:gd name="T5" fmla="*/ 90890 h 363559"/>
                <a:gd name="T6" fmla="*/ 107372 w 457224"/>
                <a:gd name="T7" fmla="*/ 85376 h 363559"/>
                <a:gd name="T8" fmla="*/ 114306 w 457224"/>
                <a:gd name="T9" fmla="*/ 24354 h 363559"/>
                <a:gd name="T10" fmla="*/ 184235 w 457224"/>
                <a:gd name="T11" fmla="*/ 50090 h 363559"/>
                <a:gd name="T12" fmla="*/ 228612 w 457224"/>
                <a:gd name="T13" fmla="*/ 0 h 363559"/>
                <a:gd name="T14" fmla="*/ 272989 w 457224"/>
                <a:gd name="T15" fmla="*/ 50090 h 363559"/>
                <a:gd name="T16" fmla="*/ 342918 w 457224"/>
                <a:gd name="T17" fmla="*/ 24354 h 363559"/>
                <a:gd name="T18" fmla="*/ 349852 w 457224"/>
                <a:gd name="T19" fmla="*/ 85376 h 363559"/>
                <a:gd name="T20" fmla="*/ 426596 w 457224"/>
                <a:gd name="T21" fmla="*/ 90890 h 363559"/>
                <a:gd name="T22" fmla="*/ 394229 w 457224"/>
                <a:gd name="T23" fmla="*/ 146494 h 363559"/>
                <a:gd name="T24" fmla="*/ 457224 w 457224"/>
                <a:gd name="T25" fmla="*/ 181780 h 363559"/>
                <a:gd name="T26" fmla="*/ 394229 w 457224"/>
                <a:gd name="T27" fmla="*/ 217065 h 363559"/>
                <a:gd name="T28" fmla="*/ 426596 w 457224"/>
                <a:gd name="T29" fmla="*/ 272669 h 363559"/>
                <a:gd name="T30" fmla="*/ 349852 w 457224"/>
                <a:gd name="T31" fmla="*/ 278183 h 363559"/>
                <a:gd name="T32" fmla="*/ 342918 w 457224"/>
                <a:gd name="T33" fmla="*/ 339205 h 363559"/>
                <a:gd name="T34" fmla="*/ 272989 w 457224"/>
                <a:gd name="T35" fmla="*/ 313469 h 363559"/>
                <a:gd name="T36" fmla="*/ 228612 w 457224"/>
                <a:gd name="T37" fmla="*/ 363559 h 363559"/>
                <a:gd name="T38" fmla="*/ 184235 w 457224"/>
                <a:gd name="T39" fmla="*/ 313469 h 363559"/>
                <a:gd name="T40" fmla="*/ 114306 w 457224"/>
                <a:gd name="T41" fmla="*/ 339205 h 363559"/>
                <a:gd name="T42" fmla="*/ 107372 w 457224"/>
                <a:gd name="T43" fmla="*/ 278183 h 363559"/>
                <a:gd name="T44" fmla="*/ 30628 w 457224"/>
                <a:gd name="T45" fmla="*/ 272669 h 363559"/>
                <a:gd name="T46" fmla="*/ 62995 w 457224"/>
                <a:gd name="T47" fmla="*/ 217065 h 363559"/>
                <a:gd name="T48" fmla="*/ 0 w 457224"/>
                <a:gd name="T49" fmla="*/ 181780 h 36355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457224" h="363559">
                  <a:moveTo>
                    <a:pt x="0" y="181780"/>
                  </a:moveTo>
                  <a:lnTo>
                    <a:pt x="62995" y="146494"/>
                  </a:lnTo>
                  <a:lnTo>
                    <a:pt x="30628" y="90890"/>
                  </a:lnTo>
                  <a:lnTo>
                    <a:pt x="107372" y="85376"/>
                  </a:lnTo>
                  <a:lnTo>
                    <a:pt x="114306" y="24354"/>
                  </a:lnTo>
                  <a:lnTo>
                    <a:pt x="184235" y="50090"/>
                  </a:lnTo>
                  <a:lnTo>
                    <a:pt x="228612" y="0"/>
                  </a:lnTo>
                  <a:lnTo>
                    <a:pt x="272989" y="50090"/>
                  </a:lnTo>
                  <a:lnTo>
                    <a:pt x="342918" y="24354"/>
                  </a:lnTo>
                  <a:lnTo>
                    <a:pt x="349852" y="85376"/>
                  </a:lnTo>
                  <a:lnTo>
                    <a:pt x="426596" y="90890"/>
                  </a:lnTo>
                  <a:lnTo>
                    <a:pt x="394229" y="146494"/>
                  </a:lnTo>
                  <a:lnTo>
                    <a:pt x="457224" y="181780"/>
                  </a:lnTo>
                  <a:lnTo>
                    <a:pt x="394229" y="217065"/>
                  </a:lnTo>
                  <a:lnTo>
                    <a:pt x="426596" y="272669"/>
                  </a:lnTo>
                  <a:lnTo>
                    <a:pt x="349852" y="278183"/>
                  </a:lnTo>
                  <a:lnTo>
                    <a:pt x="342918" y="339205"/>
                  </a:lnTo>
                  <a:lnTo>
                    <a:pt x="272989" y="313469"/>
                  </a:lnTo>
                  <a:lnTo>
                    <a:pt x="228612" y="363559"/>
                  </a:lnTo>
                  <a:lnTo>
                    <a:pt x="184235" y="313469"/>
                  </a:lnTo>
                  <a:lnTo>
                    <a:pt x="114306" y="339205"/>
                  </a:lnTo>
                  <a:lnTo>
                    <a:pt x="107372" y="278183"/>
                  </a:lnTo>
                  <a:lnTo>
                    <a:pt x="30628" y="272669"/>
                  </a:lnTo>
                  <a:lnTo>
                    <a:pt x="62995" y="217065"/>
                  </a:lnTo>
                  <a:lnTo>
                    <a:pt x="0" y="181780"/>
                  </a:lnTo>
                  <a:close/>
                </a:path>
              </a:pathLst>
            </a:custGeom>
            <a:solidFill>
              <a:schemeClr val="accent3"/>
            </a:solidFill>
            <a:ln w="12700" cap="flat" cmpd="sng">
              <a:solidFill>
                <a:schemeClr val="accent1"/>
              </a:solidFill>
              <a:prstDash val="solid"/>
              <a:round/>
              <a:headEnd/>
              <a:tailEnd/>
            </a:ln>
            <a:effectLst>
              <a:outerShdw blurRad="38100" dist="25401" dir="2700000" algn="br" rotWithShape="0">
                <a:srgbClr val="000000">
                  <a:alpha val="59999"/>
                </a:srgbClr>
              </a:outerShdw>
            </a:effectLst>
          </p:spPr>
          <p:txBody>
            <a:bodyPr anchor="ctr"/>
            <a:lstStyle/>
            <a:p>
              <a:endParaRPr lang="en-US" sz="5120"/>
            </a:p>
          </p:txBody>
        </p: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D11B3782-8333-1741-A4B8-ACDE4805BE19}"/>
                </a:ext>
              </a:extLst>
            </p:cNvPr>
            <p:cNvCxnSpPr/>
            <p:nvPr/>
          </p:nvCxnSpPr>
          <p:spPr bwMode="auto">
            <a:xfrm flipV="1">
              <a:off x="6157916" y="5422557"/>
              <a:ext cx="698536" cy="12701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1">
                  <a:lumMod val="50000"/>
                </a:schemeClr>
              </a:solidFill>
              <a:prstDash val="dash"/>
              <a:round/>
              <a:headEnd type="none" w="med" len="med"/>
              <a:tailEnd type="triangle" w="lg" len="med"/>
            </a:ln>
            <a:effectLst/>
          </p:spPr>
        </p:cxnSp>
      </p:grpSp>
      <p:sp>
        <p:nvSpPr>
          <p:cNvPr id="63" name="Oval 340">
            <a:extLst>
              <a:ext uri="{FF2B5EF4-FFF2-40B4-BE49-F238E27FC236}">
                <a16:creationId xmlns:a16="http://schemas.microsoft.com/office/drawing/2014/main" id="{AE07D3C1-DDCF-DB4E-BC0B-585E468D38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6258" y="7188765"/>
            <a:ext cx="898596" cy="699911"/>
          </a:xfrm>
          <a:prstGeom prst="ellipse">
            <a:avLst/>
          </a:prstGeom>
          <a:solidFill>
            <a:srgbClr val="FF6600"/>
          </a:solidFill>
          <a:ln w="3175" cmpd="sng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hangingPunct="1">
              <a:defRPr/>
            </a:pPr>
            <a:endParaRPr lang="en-US" sz="5120"/>
          </a:p>
        </p:txBody>
      </p:sp>
      <p:sp>
        <p:nvSpPr>
          <p:cNvPr id="31755" name="TextBox 14">
            <a:extLst>
              <a:ext uri="{FF2B5EF4-FFF2-40B4-BE49-F238E27FC236}">
                <a16:creationId xmlns:a16="http://schemas.microsoft.com/office/drawing/2014/main" id="{C3679F65-B9A1-E240-9FBB-FBBDAE2155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7820" y="7449339"/>
            <a:ext cx="555413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/>
            <a:r>
              <a:rPr lang="en-US" altLang="en-US" sz="2000" dirty="0">
                <a:latin typeface="Helvetica" pitchFamily="2" charset="0"/>
              </a:rPr>
              <a:t>Stochastic</a:t>
            </a:r>
          </a:p>
          <a:p>
            <a:pPr eaLnBrk="1" hangingPunct="1"/>
            <a:r>
              <a:rPr lang="en-US" altLang="en-US" sz="2000" dirty="0">
                <a:latin typeface="Helvetica" pitchFamily="2" charset="0"/>
              </a:rPr>
              <a:t> Reactivation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6A303B-9EF1-4C41-8277-9B8CF127F9C7}"/>
              </a:ext>
            </a:extLst>
          </p:cNvPr>
          <p:cNvSpPr txBox="1"/>
          <p:nvPr/>
        </p:nvSpPr>
        <p:spPr>
          <a:xfrm>
            <a:off x="1842448" y="8599035"/>
            <a:ext cx="2442949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/>
              <a:t>Resting Memory CD4+ T cells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245CBDF-35D2-9445-BDE4-41CEDDA70007}"/>
              </a:ext>
            </a:extLst>
          </p:cNvPr>
          <p:cNvSpPr txBox="1"/>
          <p:nvPr/>
        </p:nvSpPr>
        <p:spPr>
          <a:xfrm>
            <a:off x="5980004" y="8601307"/>
            <a:ext cx="2442949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/>
              <a:t>Activated 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/>
              <a:t>CD4+ T cells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543491C-9F48-5E44-AF58-102525EB5593}"/>
              </a:ext>
            </a:extLst>
          </p:cNvPr>
          <p:cNvSpPr txBox="1"/>
          <p:nvPr/>
        </p:nvSpPr>
        <p:spPr>
          <a:xfrm>
            <a:off x="8875611" y="8634638"/>
            <a:ext cx="2442949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/>
              <a:t>Virus production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0C1E7836-C85E-9F45-A2D1-2CAB1AEB9FE6}"/>
              </a:ext>
            </a:extLst>
          </p:cNvPr>
          <p:cNvCxnSpPr>
            <a:cxnSpLocks/>
          </p:cNvCxnSpPr>
          <p:nvPr/>
        </p:nvCxnSpPr>
        <p:spPr bwMode="auto">
          <a:xfrm>
            <a:off x="4327599" y="8899004"/>
            <a:ext cx="1867489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>
                <a:lumMod val="50000"/>
              </a:schemeClr>
            </a:solidFill>
            <a:prstDash val="dash"/>
            <a:round/>
            <a:headEnd type="none" w="med" len="med"/>
            <a:tailEnd type="triangle" w="lg" len="med"/>
          </a:ln>
          <a:effectLst/>
        </p:spPr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C7EF02F7-C20C-5149-A2A1-D35E2EF8D806}"/>
              </a:ext>
            </a:extLst>
          </p:cNvPr>
          <p:cNvCxnSpPr/>
          <p:nvPr/>
        </p:nvCxnSpPr>
        <p:spPr bwMode="auto">
          <a:xfrm flipV="1">
            <a:off x="8017556" y="8861264"/>
            <a:ext cx="993421" cy="1806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>
                <a:lumMod val="50000"/>
              </a:schemeClr>
            </a:solidFill>
            <a:prstDash val="dash"/>
            <a:round/>
            <a:headEnd type="none" w="med" len="med"/>
            <a:tailEnd type="triangle" w="lg" len="med"/>
          </a:ln>
          <a:effectLst/>
        </p:spPr>
      </p:cxnSp>
      <p:sp>
        <p:nvSpPr>
          <p:cNvPr id="57" name="文字方塊 37">
            <a:extLst>
              <a:ext uri="{FF2B5EF4-FFF2-40B4-BE49-F238E27FC236}">
                <a16:creationId xmlns:a16="http://schemas.microsoft.com/office/drawing/2014/main" id="{5E3BC59F-3C68-E742-AC16-E4C87EA517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2953" y="2603524"/>
            <a:ext cx="3475536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/>
            <a:r>
              <a:rPr lang="en-US" altLang="en-US" sz="2800" dirty="0">
                <a:latin typeface="Helvetica" pitchFamily="2" charset="0"/>
                <a:cs typeface="Arial" panose="020B0604020202020204" pitchFamily="34" charset="0"/>
              </a:rPr>
              <a:t>Off-ART</a:t>
            </a:r>
          </a:p>
        </p:txBody>
      </p:sp>
    </p:spTree>
    <p:extLst>
      <p:ext uri="{BB962C8B-B14F-4D97-AF65-F5344CB8AC3E}">
        <p14:creationId xmlns:p14="http://schemas.microsoft.com/office/powerpoint/2010/main" val="2714713760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Pathways towards ART-Free Remission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3FC9519-65E3-7442-97FD-032356E3BE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</a:t>
            </a:r>
            <a:r>
              <a:rPr lang="en-US" b="1" dirty="0"/>
              <a:t>Cure”: </a:t>
            </a:r>
            <a:r>
              <a:rPr lang="en-US" dirty="0"/>
              <a:t>Eradication of the replication-competent HIV reservoir</a:t>
            </a:r>
          </a:p>
          <a:p>
            <a:r>
              <a:rPr lang="en-US" b="1" dirty="0"/>
              <a:t>“Sustained virologic remission”</a:t>
            </a:r>
            <a:r>
              <a:rPr lang="en-US" dirty="0"/>
              <a:t>: Control of plasma viral rebound in the absence of ART without eradication of the replication-competent HIV reservoir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D21BE5-C29F-6E49-B460-0982F759F8B6}"/>
              </a:ext>
            </a:extLst>
          </p:cNvPr>
          <p:cNvSpPr/>
          <p:nvPr/>
        </p:nvSpPr>
        <p:spPr>
          <a:xfrm>
            <a:off x="3251200" y="9019477"/>
            <a:ext cx="65024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800" b="1" dirty="0"/>
              <a:t>Chun TW, </a:t>
            </a:r>
            <a:r>
              <a:rPr lang="en-US" sz="1800" b="1" dirty="0" err="1"/>
              <a:t>Eisinger</a:t>
            </a:r>
            <a:r>
              <a:rPr lang="en-US" sz="1800" b="1" dirty="0"/>
              <a:t> RW, and </a:t>
            </a:r>
            <a:r>
              <a:rPr lang="en-US" sz="1800" b="1" dirty="0" err="1"/>
              <a:t>Fauci</a:t>
            </a:r>
            <a:r>
              <a:rPr lang="en-US" sz="1800" b="1" dirty="0"/>
              <a:t> AS. JAMA 2019</a:t>
            </a:r>
          </a:p>
          <a:p>
            <a:r>
              <a:rPr lang="en-US" sz="1800" b="1" dirty="0">
                <a:latin typeface="GuardianSans"/>
              </a:rPr>
              <a:t>(</a:t>
            </a:r>
            <a:r>
              <a:rPr lang="en-US" sz="1800" dirty="0">
                <a:latin typeface="GuardianSansGR"/>
              </a:rPr>
              <a:t>Published online June 6, 2019)</a:t>
            </a:r>
            <a:r>
              <a:rPr lang="en-US" sz="1800" b="1" dirty="0">
                <a:solidFill>
                  <a:srgbClr val="FFFFFF"/>
                </a:solidFill>
                <a:latin typeface="GuardianSans"/>
              </a:rPr>
              <a:t>(R</a:t>
            </a:r>
            <a:br>
              <a:rPr lang="en-US" sz="1800" b="1" dirty="0">
                <a:solidFill>
                  <a:srgbClr val="FFFFFF"/>
                </a:solidFill>
                <a:latin typeface="GuardianSans"/>
              </a:rPr>
            </a:b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67099488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ECD05-CA3F-8446-94CD-F3ADDACCE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>
                <a:cs typeface="Arial" panose="020B0604020202020204" pitchFamily="34" charset="0"/>
              </a:rPr>
              <a:t>HIV Remission in Perinatal Infection:</a:t>
            </a:r>
            <a:br>
              <a:rPr lang="en-US" dirty="0">
                <a:cs typeface="Arial" panose="020B0604020202020204" pitchFamily="34" charset="0"/>
              </a:rPr>
            </a:br>
            <a:r>
              <a:rPr lang="en-US" dirty="0">
                <a:cs typeface="Arial" panose="020B0604020202020204" pitchFamily="34" charset="0"/>
              </a:rPr>
              <a:t>“Mississippi Baby” (2013)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1AFF2C-1329-F446-9F2B-E51DD64FCDC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6316514" y="9251950"/>
            <a:ext cx="359073" cy="379591"/>
          </a:xfrm>
        </p:spPr>
        <p:txBody>
          <a:bodyPr/>
          <a:lstStyle/>
          <a:p>
            <a:pPr>
              <a:defRPr/>
            </a:pPr>
            <a:fld id="{F6B16D7A-4399-0546-B937-49E3C136F10C}" type="slidenum">
              <a:rPr lang="en-US"/>
              <a:pPr>
                <a:defRPr/>
              </a:pPr>
              <a:t>9</a:t>
            </a:fld>
            <a:endParaRPr lang="en-US"/>
          </a:p>
        </p:txBody>
      </p:sp>
      <p:sp>
        <p:nvSpPr>
          <p:cNvPr id="65539" name="Text Placeholder 13">
            <a:extLst>
              <a:ext uri="{FF2B5EF4-FFF2-40B4-BE49-F238E27FC236}">
                <a16:creationId xmlns:a16="http://schemas.microsoft.com/office/drawing/2014/main" id="{C8C23585-678F-2C4B-8664-1C6F4BFF95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69529" y="8347005"/>
            <a:ext cx="10728960" cy="647982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65540" name="TextBox 20">
            <a:extLst>
              <a:ext uri="{FF2B5EF4-FFF2-40B4-BE49-F238E27FC236}">
                <a16:creationId xmlns:a16="http://schemas.microsoft.com/office/drawing/2014/main" id="{52E28D29-EB4F-C946-87FB-F9AF83BC08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55" y="9168837"/>
            <a:ext cx="112617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/>
            <a:r>
              <a:rPr lang="en-US" altLang="en-US" sz="20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Persaud, Gay, </a:t>
            </a:r>
            <a:r>
              <a:rPr lang="en-US" altLang="en-US" sz="2000" dirty="0" err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Luzuriaga</a:t>
            </a:r>
            <a:r>
              <a:rPr lang="en-US" altLang="en-US" sz="20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et al 2013 </a:t>
            </a:r>
            <a:r>
              <a:rPr lang="en-US" altLang="en-US" sz="2000" i="1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NEJM</a:t>
            </a:r>
          </a:p>
        </p:txBody>
      </p:sp>
      <p:grpSp>
        <p:nvGrpSpPr>
          <p:cNvPr id="65541" name="Group 14">
            <a:extLst>
              <a:ext uri="{FF2B5EF4-FFF2-40B4-BE49-F238E27FC236}">
                <a16:creationId xmlns:a16="http://schemas.microsoft.com/office/drawing/2014/main" id="{321EC4E2-58DF-7E44-83F6-457E5DDC0E7B}"/>
              </a:ext>
            </a:extLst>
          </p:cNvPr>
          <p:cNvGrpSpPr>
            <a:grpSpLocks/>
          </p:cNvGrpSpPr>
          <p:nvPr/>
        </p:nvGrpSpPr>
        <p:grpSpPr bwMode="auto">
          <a:xfrm>
            <a:off x="2203592" y="2711592"/>
            <a:ext cx="8615681" cy="6066648"/>
            <a:chOff x="546122" y="1944885"/>
            <a:chExt cx="5676878" cy="3879663"/>
          </a:xfrm>
        </p:grpSpPr>
        <p:grpSp>
          <p:nvGrpSpPr>
            <p:cNvPr id="65543" name="Group 7">
              <a:extLst>
                <a:ext uri="{FF2B5EF4-FFF2-40B4-BE49-F238E27FC236}">
                  <a16:creationId xmlns:a16="http://schemas.microsoft.com/office/drawing/2014/main" id="{974300ED-1594-4648-B9C4-B731F31938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6122" y="1944885"/>
              <a:ext cx="5475700" cy="3879663"/>
              <a:chOff x="1488465" y="2137832"/>
              <a:chExt cx="6494785" cy="3958429"/>
            </a:xfrm>
          </p:grpSpPr>
          <p:graphicFrame>
            <p:nvGraphicFramePr>
              <p:cNvPr id="65546" name="Object 3">
                <a:extLst>
                  <a:ext uri="{FF2B5EF4-FFF2-40B4-BE49-F238E27FC236}">
                    <a16:creationId xmlns:a16="http://schemas.microsoft.com/office/drawing/2014/main" id="{3418FAB3-FAC9-BD4E-A361-FC464301681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488465" y="2137832"/>
              <a:ext cx="5610539" cy="395842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123" name="Prism 5" r:id="rId4" imgW="3759200" imgH="2654300" progId="Prism5.Document">
                      <p:embed/>
                    </p:oleObj>
                  </mc:Choice>
                  <mc:Fallback>
                    <p:oleObj name="Prism 5" r:id="rId4" imgW="3759200" imgH="2654300" progId="Prism5.Document">
                      <p:embed/>
                      <p:pic>
                        <p:nvPicPr>
                          <p:cNvPr id="65546" name="Object 3">
                            <a:extLst>
                              <a:ext uri="{FF2B5EF4-FFF2-40B4-BE49-F238E27FC236}">
                                <a16:creationId xmlns:a16="http://schemas.microsoft.com/office/drawing/2014/main" id="{3418FAB3-FAC9-BD4E-A361-FC4643016810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8465" y="2137832"/>
                            <a:ext cx="5610539" cy="395842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2607D61-F89C-FE4F-874B-AC8EA8AEE792}"/>
                  </a:ext>
                </a:extLst>
              </p:cNvPr>
              <p:cNvSpPr/>
              <p:nvPr/>
            </p:nvSpPr>
            <p:spPr>
              <a:xfrm>
                <a:off x="2397193" y="4711474"/>
                <a:ext cx="4072509" cy="520032"/>
              </a:xfrm>
              <a:prstGeom prst="rect">
                <a:avLst/>
              </a:prstGeom>
              <a:solidFill>
                <a:schemeClr val="bg1">
                  <a:lumMod val="85000"/>
                  <a:alpha val="6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9pPr>
              </a:lstStyle>
              <a:p>
                <a:pPr algn="ctr" eaLnBrk="1" hangingPunct="1"/>
                <a:endParaRPr lang="en-US" altLang="en-US" sz="512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矩形 34">
                <a:extLst>
                  <a:ext uri="{FF2B5EF4-FFF2-40B4-BE49-F238E27FC236}">
                    <a16:creationId xmlns:a16="http://schemas.microsoft.com/office/drawing/2014/main" id="{10B0689E-D40F-EB4F-994E-CA5C5D7EA28C}"/>
                  </a:ext>
                </a:extLst>
              </p:cNvPr>
              <p:cNvSpPr/>
              <p:nvPr/>
            </p:nvSpPr>
            <p:spPr>
              <a:xfrm>
                <a:off x="3632356" y="2498760"/>
                <a:ext cx="1828042" cy="418383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hangingPunct="1">
                  <a:defRPr/>
                </a:pPr>
                <a:r>
                  <a:rPr lang="en-US" sz="2276" b="1" dirty="0">
                    <a:solidFill>
                      <a:srgbClr val="00698B"/>
                    </a:solidFill>
                  </a:rPr>
                  <a:t>No ART</a:t>
                </a:r>
              </a:p>
            </p:txBody>
          </p:sp>
          <p:sp>
            <p:nvSpPr>
              <p:cNvPr id="23" name="矩形 34">
                <a:extLst>
                  <a:ext uri="{FF2B5EF4-FFF2-40B4-BE49-F238E27FC236}">
                    <a16:creationId xmlns:a16="http://schemas.microsoft.com/office/drawing/2014/main" id="{F7E4CF0C-E489-7944-825F-7E85C2A42592}"/>
                  </a:ext>
                </a:extLst>
              </p:cNvPr>
              <p:cNvSpPr/>
              <p:nvPr/>
            </p:nvSpPr>
            <p:spPr>
              <a:xfrm>
                <a:off x="2397193" y="2498760"/>
                <a:ext cx="1235163" cy="418383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hangingPunct="1">
                  <a:defRPr/>
                </a:pPr>
                <a:r>
                  <a:rPr lang="en-US" sz="2276" dirty="0">
                    <a:solidFill>
                      <a:srgbClr val="00698B"/>
                    </a:solidFill>
                    <a:cs typeface="Arial" panose="020B0604020202020204" pitchFamily="34" charset="0"/>
                  </a:rPr>
                  <a:t>ART </a:t>
                </a:r>
              </a:p>
            </p:txBody>
          </p:sp>
          <p:sp>
            <p:nvSpPr>
              <p:cNvPr id="25" name="矩形 34">
                <a:extLst>
                  <a:ext uri="{FF2B5EF4-FFF2-40B4-BE49-F238E27FC236}">
                    <a16:creationId xmlns:a16="http://schemas.microsoft.com/office/drawing/2014/main" id="{A1C49FB1-AC12-B141-B901-A08B16F76E28}"/>
                  </a:ext>
                </a:extLst>
              </p:cNvPr>
              <p:cNvSpPr/>
              <p:nvPr/>
            </p:nvSpPr>
            <p:spPr>
              <a:xfrm>
                <a:off x="5446281" y="2498760"/>
                <a:ext cx="873436" cy="418383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hangingPunct="1">
                  <a:defRPr/>
                </a:pPr>
                <a:r>
                  <a:rPr lang="en-US" sz="1707" dirty="0">
                    <a:solidFill>
                      <a:srgbClr val="00698B"/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sz="2276" dirty="0">
                    <a:solidFill>
                      <a:srgbClr val="00698B"/>
                    </a:solidFill>
                    <a:cs typeface="Arial" panose="020B0604020202020204" pitchFamily="34" charset="0"/>
                  </a:rPr>
                  <a:t>ART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5C15E7D-6FBF-F04D-8654-DF7991D1570F}"/>
                  </a:ext>
                </a:extLst>
              </p:cNvPr>
              <p:cNvSpPr txBox="1"/>
              <p:nvPr/>
            </p:nvSpPr>
            <p:spPr>
              <a:xfrm>
                <a:off x="5639023" y="2855269"/>
                <a:ext cx="2344227" cy="26014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hangingPunct="1">
                  <a:defRPr/>
                </a:pPr>
                <a:r>
                  <a:rPr lang="en-US" sz="1991" dirty="0">
                    <a:solidFill>
                      <a:schemeClr val="accent1">
                        <a:lumMod val="50000"/>
                      </a:schemeClr>
                    </a:solidFill>
                  </a:rPr>
                  <a:t>16,750 c/ml; 10,564 c/ml</a:t>
                </a:r>
              </a:p>
            </p:txBody>
          </p:sp>
        </p:grp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F545B99-FA7D-C44F-B76D-5BE803CF2635}"/>
                </a:ext>
              </a:extLst>
            </p:cNvPr>
            <p:cNvCxnSpPr/>
            <p:nvPr/>
          </p:nvCxnSpPr>
          <p:spPr>
            <a:xfrm>
              <a:off x="3879949" y="2298631"/>
              <a:ext cx="0" cy="2168684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F975120-DC81-9642-9206-960363D9FD37}"/>
                </a:ext>
              </a:extLst>
            </p:cNvPr>
            <p:cNvSpPr/>
            <p:nvPr/>
          </p:nvSpPr>
          <p:spPr>
            <a:xfrm>
              <a:off x="3793666" y="2074833"/>
              <a:ext cx="2429334" cy="29021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hangingPunct="1">
                <a:defRPr/>
              </a:pPr>
              <a:endParaRPr lang="en-US" sz="5120"/>
            </a:p>
          </p:txBody>
        </p:sp>
      </p:grpSp>
      <p:sp>
        <p:nvSpPr>
          <p:cNvPr id="65542" name="TextBox 16">
            <a:extLst>
              <a:ext uri="{FF2B5EF4-FFF2-40B4-BE49-F238E27FC236}">
                <a16:creationId xmlns:a16="http://schemas.microsoft.com/office/drawing/2014/main" id="{31B4F78C-9AD4-9746-B2BD-FC4D6DC36F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5387" y="4756210"/>
            <a:ext cx="411367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/>
            <a:r>
              <a:rPr lang="en-US" altLang="en-US" sz="2400" dirty="0"/>
              <a:t>27 months of control of plasma viral rebound in the absence of ART</a:t>
            </a:r>
          </a:p>
        </p:txBody>
      </p:sp>
    </p:spTree>
    <p:extLst>
      <p:ext uri="{BB962C8B-B14F-4D97-AF65-F5344CB8AC3E}">
        <p14:creationId xmlns:p14="http://schemas.microsoft.com/office/powerpoint/2010/main" val="4158816399"/>
      </p:ext>
    </p:extLst>
  </p:cSld>
  <p:clrMapOvr>
    <a:masterClrMapping/>
  </p:clrMapOvr>
  <p:transition>
    <p:fad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88587BA4B894246868EF24C76B50BBA" ma:contentTypeVersion="12" ma:contentTypeDescription="Create a new document." ma:contentTypeScope="" ma:versionID="6a2b72c07a2586c09ebc5b5dd4cb7024">
  <xsd:schema xmlns:xsd="http://www.w3.org/2001/XMLSchema" xmlns:xs="http://www.w3.org/2001/XMLSchema" xmlns:p="http://schemas.microsoft.com/office/2006/metadata/properties" xmlns:ns2="8fff0748-757e-44e1-b4d1-3ab4f47f7563" xmlns:ns3="b6792347-42ae-41a3-9f67-0148af01647a" targetNamespace="http://schemas.microsoft.com/office/2006/metadata/properties" ma:root="true" ma:fieldsID="03a838719e240a4df4f2aa201125b69b" ns2:_="" ns3:_="">
    <xsd:import namespace="8fff0748-757e-44e1-b4d1-3ab4f47f7563"/>
    <xsd:import namespace="b6792347-42ae-41a3-9f67-0148af01647a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EventHashCode" minOccurs="0"/>
                <xsd:element ref="ns3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ff0748-757e-44e1-b4d1-3ab4f47f756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792347-42ae-41a3-9f67-0148af01647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FD15FA5-E2E8-4D34-A101-F79AD6842A20}"/>
</file>

<file path=customXml/itemProps2.xml><?xml version="1.0" encoding="utf-8"?>
<ds:datastoreItem xmlns:ds="http://schemas.openxmlformats.org/officeDocument/2006/customXml" ds:itemID="{F9AD08F0-70FF-4413-83B1-CB2C2FEC62AC}"/>
</file>

<file path=customXml/itemProps3.xml><?xml version="1.0" encoding="utf-8"?>
<ds:datastoreItem xmlns:ds="http://schemas.openxmlformats.org/officeDocument/2006/customXml" ds:itemID="{7D285983-E391-42CA-9B20-69F96795480E}"/>
</file>

<file path=docProps/app.xml><?xml version="1.0" encoding="utf-8"?>
<Properties xmlns="http://schemas.openxmlformats.org/officeDocument/2006/extended-properties" xmlns:vt="http://schemas.openxmlformats.org/officeDocument/2006/docPropsVTypes">
  <TotalTime>7793</TotalTime>
  <Words>2237</Words>
  <Application>Microsoft Macintosh PowerPoint</Application>
  <PresentationFormat>Custom</PresentationFormat>
  <Paragraphs>417</Paragraphs>
  <Slides>42</Slides>
  <Notes>14</Notes>
  <HiddenSlides>1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3" baseType="lpstr">
      <vt:lpstr>Arial</vt:lpstr>
      <vt:lpstr>Calibri</vt:lpstr>
      <vt:lpstr>Franklin Gothic Book</vt:lpstr>
      <vt:lpstr>Franklin Gothic Medium</vt:lpstr>
      <vt:lpstr>GuardianSans</vt:lpstr>
      <vt:lpstr>GuardianSansGR</vt:lpstr>
      <vt:lpstr>Helvetica</vt:lpstr>
      <vt:lpstr>Helvetica Light</vt:lpstr>
      <vt:lpstr>Helvetica Neue</vt:lpstr>
      <vt:lpstr>White</vt:lpstr>
      <vt:lpstr>Prism 5</vt:lpstr>
      <vt:lpstr>IMPAACT HIV Cure Scientific Committee Update </vt:lpstr>
      <vt:lpstr>PowerPoint Presentation</vt:lpstr>
      <vt:lpstr>Specific CAB Requests</vt:lpstr>
      <vt:lpstr>Overarching Goal IMPAACT HIV Cure Scientific Committee (2012-Present)</vt:lpstr>
      <vt:lpstr>PowerPoint Presentation</vt:lpstr>
      <vt:lpstr>ART-Free HIV Remission</vt:lpstr>
      <vt:lpstr>HIV Reservoirs preclude ART-Free HIV Remission and Cure</vt:lpstr>
      <vt:lpstr>Pathways towards ART-Free Remission</vt:lpstr>
      <vt:lpstr>HIV Remission in Perinatal Infection: “Mississippi Baby” (2013)</vt:lpstr>
      <vt:lpstr>Viremic Relapse in the “Mississippi Baby” (2015) </vt:lpstr>
      <vt:lpstr>Case#2: HIV Remission in Perinatal Infection  “French Teenager”-(2016)</vt:lpstr>
      <vt:lpstr>Case#3: ART-Free Remission in a Perinatally  HIV-Infected Child: “South African Child” (2017)</vt:lpstr>
      <vt:lpstr>Perinatal HIV Remission Cases (2013-2019)</vt:lpstr>
      <vt:lpstr>Strategy #1: Very early and Early Treatment of Perinatal HIV Infection to Achieve ART-Free Remission (IMPAACT P1115 and P2008)</vt:lpstr>
      <vt:lpstr>Overarching Goal of HIV Remission and Cure Therapeutics</vt:lpstr>
      <vt:lpstr>P1115-Ongoing Prospective Phase I/II  Proof-of-Concept Study of Very Early ART to Achieve  ART-free HIV Remission in Infants</vt:lpstr>
      <vt:lpstr>PowerPoint Presentation</vt:lpstr>
      <vt:lpstr>PowerPoint Presentation</vt:lpstr>
      <vt:lpstr>Virologic Failure Definitions </vt:lpstr>
      <vt:lpstr>Rates of Virologic Suppression  to &lt;200 copies/mL by Week 24 of Study</vt:lpstr>
      <vt:lpstr>Probability of Remaining Free of Virologic Failure </vt:lpstr>
      <vt:lpstr>IMPAACT P1115  (Version 2.0-Status-At Sites)</vt:lpstr>
      <vt:lpstr>IMPAACT 2008 Phase I/II Multisite, Randomized, Controlled Study of Monoclonal Antibody VRC01 with Combination Antiviral Therapy to Promote Clearance of HIV-1-Infected Cells in Infants </vt:lpstr>
      <vt:lpstr>Study Design, Study Population and Study Regimen</vt:lpstr>
      <vt:lpstr>IMPAACT P1112: Safety &amp; Pharmacokinetics of Monoclonal Antibodies VRC01 and VRC01LS in  HIV-Exposed Newborns C Cunningham, E McFarland, E Capparelli, P Muresan, C Perlowski, L Morrison, P Morgan, B Smith, J Mascola, B Graham, and the IMPAACT P1112 Team;  Slide Courtesy of E. McFarland; CROI 2019 Abstract #45 </vt:lpstr>
      <vt:lpstr>Outcome Measures (P2008)</vt:lpstr>
      <vt:lpstr>Current Status (P2008)</vt:lpstr>
      <vt:lpstr>IMPAACT 2008 TEAM</vt:lpstr>
      <vt:lpstr>Knowledge to be Gained (P2008)</vt:lpstr>
      <vt:lpstr>HIV Therapeutics with Combinations of Broadly Neutralizing Antibodies: Rapidly Evolving Field in Adult Infections</vt:lpstr>
      <vt:lpstr>Shifting the HIV Treatment Paradigm</vt:lpstr>
      <vt:lpstr>Undefined HIV Reservoirs</vt:lpstr>
      <vt:lpstr>PowerPoint Presentation</vt:lpstr>
      <vt:lpstr>P2015</vt:lpstr>
      <vt:lpstr>PowerPoint Presentation</vt:lpstr>
      <vt:lpstr>PowerPoint Presentation</vt:lpstr>
      <vt:lpstr>The “London Patient”-18 Months of ART-Free Remission after BMT with CCR5 delta 32 homozygous cells for Hodgkins Lymphoma</vt:lpstr>
      <vt:lpstr>PowerPoint Presentation</vt:lpstr>
      <vt:lpstr>In-Development</vt:lpstr>
      <vt:lpstr>PowerPoint Presentation</vt:lpstr>
      <vt:lpstr>Shifting the HIV Treatment Paradigm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Landscape of HIV Cure Interventions and Trials in Pediatric Populations</dc:title>
  <dc:creator>Lilly Siems</dc:creator>
  <cp:lastModifiedBy>Deborah Persaud</cp:lastModifiedBy>
  <cp:revision>513</cp:revision>
  <cp:lastPrinted>2019-06-10T23:07:31Z</cp:lastPrinted>
  <dcterms:modified xsi:type="dcterms:W3CDTF">2019-06-10T23:12:03Z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0x010100D88587BA4B894246868EF24C76B50BBA</vt:lpwstr>
  </property>
</Properties>
</file>