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drawings/drawing1.xml" ContentType="application/vnd.openxmlformats-officedocument.drawingml.chartshapes+xml"/>
  <Override PartName="/ppt/presentation.xml" ContentType="application/vnd.openxmlformats-officedocument.presentationml.presentation.main+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notesSlides/notesSlide7.xml" ContentType="application/vnd.openxmlformats-officedocument.presentationml.notes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8.xml" ContentType="application/vnd.openxmlformats-officedocument.presentationml.slideLayout+xml"/>
  <Override PartName="/ppt/notesSlides/notesSlide6.xml" ContentType="application/vnd.openxmlformats-officedocument.presentationml.notesSlide+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8.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64" r:id="rId2"/>
    <p:sldId id="263" r:id="rId3"/>
    <p:sldId id="266" r:id="rId4"/>
    <p:sldId id="267" r:id="rId5"/>
    <p:sldId id="257" r:id="rId6"/>
    <p:sldId id="260" r:id="rId7"/>
    <p:sldId id="286" r:id="rId8"/>
    <p:sldId id="287" r:id="rId9"/>
    <p:sldId id="294" r:id="rId10"/>
    <p:sldId id="271" r:id="rId11"/>
    <p:sldId id="258" r:id="rId12"/>
    <p:sldId id="259" r:id="rId13"/>
    <p:sldId id="273" r:id="rId14"/>
    <p:sldId id="288" r:id="rId15"/>
    <p:sldId id="291" r:id="rId16"/>
    <p:sldId id="277" r:id="rId17"/>
    <p:sldId id="274" r:id="rId18"/>
    <p:sldId id="278" r:id="rId19"/>
    <p:sldId id="279" r:id="rId20"/>
    <p:sldId id="280" r:id="rId21"/>
    <p:sldId id="284" r:id="rId22"/>
    <p:sldId id="283" r:id="rId23"/>
    <p:sldId id="293" r:id="rId24"/>
    <p:sldId id="289" r:id="rId25"/>
    <p:sldId id="268" r:id="rId26"/>
    <p:sldId id="290" r:id="rId27"/>
    <p:sldId id="292"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659" autoAdjust="0"/>
  </p:normalViewPr>
  <p:slideViewPr>
    <p:cSldViewPr snapToGrid="0" showGuides="1">
      <p:cViewPr varScale="1">
        <p:scale>
          <a:sx n="68" d="100"/>
          <a:sy n="68" d="100"/>
        </p:scale>
        <p:origin x="816" y="7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24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tableStyles" Target="tableStyles.xml"/><Relationship Id="rId42"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aizi\Documents\Dissertation\results_mar07201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col"/>
        <c:grouping val="clustered"/>
        <c:varyColors val="0"/>
        <c:ser>
          <c:idx val="0"/>
          <c:order val="0"/>
          <c:tx>
            <c:strRef>
              <c:f>growth!$F$16</c:f>
              <c:strCache>
                <c:ptCount val="1"/>
                <c:pt idx="0">
                  <c:v>Controls</c:v>
                </c:pt>
              </c:strCache>
            </c:strRef>
          </c:tx>
          <c:spPr>
            <a:solidFill>
              <a:schemeClr val="accent5">
                <a:lumMod val="50000"/>
              </a:schemeClr>
            </a:solidFill>
            <a:ln>
              <a:noFill/>
            </a:ln>
            <a:effectLst/>
          </c:spPr>
          <c:invertIfNegative val="0"/>
          <c:dPt>
            <c:idx val="0"/>
            <c:invertIfNegative val="0"/>
            <c:bubble3D val="0"/>
            <c:spPr>
              <a:solidFill>
                <a:srgbClr val="FFFF00"/>
              </a:solidFill>
              <a:ln>
                <a:noFill/>
              </a:ln>
              <a:effectLst/>
            </c:spPr>
            <c:extLst>
              <c:ext xmlns:c16="http://schemas.microsoft.com/office/drawing/2014/chart" uri="{C3380CC4-5D6E-409C-BE32-E72D297353CC}">
                <c16:uniqueId val="{00000000-4F9A-4F3B-8DC3-BF67C51A7F34}"/>
              </c:ext>
            </c:extLst>
          </c:dPt>
          <c:dPt>
            <c:idx val="1"/>
            <c:invertIfNegative val="0"/>
            <c:bubble3D val="0"/>
            <c:spPr>
              <a:solidFill>
                <a:srgbClr val="FFFF00"/>
              </a:solidFill>
              <a:ln>
                <a:noFill/>
              </a:ln>
              <a:effectLst/>
            </c:spPr>
            <c:extLst>
              <c:ext xmlns:c16="http://schemas.microsoft.com/office/drawing/2014/chart" uri="{C3380CC4-5D6E-409C-BE32-E72D297353CC}">
                <c16:uniqueId val="{00000001-4F9A-4F3B-8DC3-BF67C51A7F34}"/>
              </c:ext>
            </c:extLst>
          </c:dPt>
          <c:dPt>
            <c:idx val="3"/>
            <c:invertIfNegative val="0"/>
            <c:bubble3D val="0"/>
            <c:spPr>
              <a:solidFill>
                <a:srgbClr val="FFFF00"/>
              </a:solidFill>
              <a:ln>
                <a:noFill/>
              </a:ln>
              <a:effectLst/>
            </c:spPr>
            <c:extLst>
              <c:ext xmlns:c16="http://schemas.microsoft.com/office/drawing/2014/chart" uri="{C3380CC4-5D6E-409C-BE32-E72D297353CC}">
                <c16:uniqueId val="{00000002-4F9A-4F3B-8DC3-BF67C51A7F34}"/>
              </c:ext>
            </c:extLst>
          </c:dPt>
          <c:dPt>
            <c:idx val="4"/>
            <c:invertIfNegative val="0"/>
            <c:bubble3D val="0"/>
            <c:spPr>
              <a:solidFill>
                <a:srgbClr val="FFFF00"/>
              </a:solidFill>
              <a:ln>
                <a:noFill/>
              </a:ln>
              <a:effectLst/>
            </c:spPr>
            <c:extLst>
              <c:ext xmlns:c16="http://schemas.microsoft.com/office/drawing/2014/chart" uri="{C3380CC4-5D6E-409C-BE32-E72D297353CC}">
                <c16:uniqueId val="{00000003-4F9A-4F3B-8DC3-BF67C51A7F34}"/>
              </c:ext>
            </c:extLst>
          </c:dPt>
          <c:cat>
            <c:strRef>
              <c:f>growth!$E$17:$E$21</c:f>
              <c:strCache>
                <c:ptCount val="5"/>
                <c:pt idx="0">
                  <c:v>Malawi</c:v>
                </c:pt>
                <c:pt idx="1">
                  <c:v>Uganda</c:v>
                </c:pt>
                <c:pt idx="3">
                  <c:v>Malawi</c:v>
                </c:pt>
                <c:pt idx="4">
                  <c:v>Uganda</c:v>
                </c:pt>
              </c:strCache>
            </c:strRef>
          </c:cat>
          <c:val>
            <c:numRef>
              <c:f>growth!$F$17:$F$21</c:f>
              <c:numCache>
                <c:formatCode>General</c:formatCode>
                <c:ptCount val="5"/>
                <c:pt idx="0">
                  <c:v>40.4</c:v>
                </c:pt>
                <c:pt idx="1">
                  <c:v>13.3</c:v>
                </c:pt>
                <c:pt idx="3">
                  <c:v>42.7</c:v>
                </c:pt>
                <c:pt idx="4">
                  <c:v>18.2</c:v>
                </c:pt>
              </c:numCache>
            </c:numRef>
          </c:val>
          <c:extLst>
            <c:ext xmlns:c16="http://schemas.microsoft.com/office/drawing/2014/chart" uri="{C3380CC4-5D6E-409C-BE32-E72D297353CC}">
              <c16:uniqueId val="{00000004-5D6D-4880-955B-582E65C0A0E1}"/>
            </c:ext>
          </c:extLst>
        </c:ser>
        <c:ser>
          <c:idx val="1"/>
          <c:order val="1"/>
          <c:tx>
            <c:strRef>
              <c:f>growth!$G$16</c:f>
              <c:strCache>
                <c:ptCount val="1"/>
                <c:pt idx="0">
                  <c:v>Exposed</c:v>
                </c:pt>
              </c:strCache>
            </c:strRef>
          </c:tx>
          <c:spPr>
            <a:solidFill>
              <a:srgbClr val="00B0F0"/>
            </a:solidFill>
            <a:ln>
              <a:noFill/>
            </a:ln>
            <a:effectLst/>
          </c:spPr>
          <c:invertIfNegative val="0"/>
          <c:cat>
            <c:strRef>
              <c:f>growth!$E$17:$E$21</c:f>
              <c:strCache>
                <c:ptCount val="5"/>
                <c:pt idx="0">
                  <c:v>Malawi</c:v>
                </c:pt>
                <c:pt idx="1">
                  <c:v>Uganda</c:v>
                </c:pt>
                <c:pt idx="3">
                  <c:v>Malawi</c:v>
                </c:pt>
                <c:pt idx="4">
                  <c:v>Uganda</c:v>
                </c:pt>
              </c:strCache>
            </c:strRef>
          </c:cat>
          <c:val>
            <c:numRef>
              <c:f>growth!$G$17:$G$21</c:f>
              <c:numCache>
                <c:formatCode>General</c:formatCode>
                <c:ptCount val="5"/>
                <c:pt idx="0">
                  <c:v>35.6</c:v>
                </c:pt>
                <c:pt idx="1">
                  <c:v>29.8</c:v>
                </c:pt>
                <c:pt idx="3">
                  <c:v>48.4</c:v>
                </c:pt>
                <c:pt idx="4">
                  <c:v>32.200000000000003</c:v>
                </c:pt>
              </c:numCache>
            </c:numRef>
          </c:val>
          <c:extLst>
            <c:ext xmlns:c16="http://schemas.microsoft.com/office/drawing/2014/chart" uri="{C3380CC4-5D6E-409C-BE32-E72D297353CC}">
              <c16:uniqueId val="{00000009-5D6D-4880-955B-582E65C0A0E1}"/>
            </c:ext>
          </c:extLst>
        </c:ser>
        <c:dLbls>
          <c:showLegendKey val="0"/>
          <c:showVal val="0"/>
          <c:showCatName val="0"/>
          <c:showSerName val="0"/>
          <c:showPercent val="0"/>
          <c:showBubbleSize val="0"/>
        </c:dLbls>
        <c:gapWidth val="150"/>
        <c:axId val="240391248"/>
        <c:axId val="240391640"/>
      </c:barChart>
      <c:catAx>
        <c:axId val="240391248"/>
        <c:scaling>
          <c:orientation val="minMax"/>
        </c:scaling>
        <c:delete val="0"/>
        <c:axPos val="b"/>
        <c:title>
          <c:tx>
            <c:rich>
              <a:bodyPr rot="0" spcFirstLastPara="1" vertOverflow="ellipsis" vert="horz" wrap="square" anchor="ctr" anchorCtr="1"/>
              <a:lstStyle/>
              <a:p>
                <a:pPr>
                  <a:defRPr sz="1400" b="0" i="0" u="none" strike="noStrike" kern="1200" cap="all" baseline="0">
                    <a:solidFill>
                      <a:schemeClr val="tx1">
                        <a:lumMod val="65000"/>
                        <a:lumOff val="35000"/>
                      </a:schemeClr>
                    </a:solidFill>
                    <a:latin typeface="+mn-lt"/>
                    <a:ea typeface="+mn-ea"/>
                    <a:cs typeface="+mn-cs"/>
                  </a:defRPr>
                </a:pPr>
                <a:r>
                  <a:rPr lang="en-US" sz="1400" dirty="0"/>
                  <a:t>12 month</a:t>
                </a:r>
                <a:r>
                  <a:rPr lang="en-US" sz="1400" baseline="0" dirty="0"/>
                  <a:t>s                                                              24 months    </a:t>
                </a:r>
                <a:endParaRPr lang="en-US" sz="1400" dirty="0"/>
              </a:p>
            </c:rich>
          </c:tx>
          <c:layout>
            <c:manualLayout>
              <c:xMode val="edge"/>
              <c:yMode val="edge"/>
              <c:x val="0.21093577588515719"/>
              <c:y val="0.91673583548120696"/>
            </c:manualLayout>
          </c:layout>
          <c:overlay val="0"/>
          <c:spPr>
            <a:noFill/>
            <a:ln>
              <a:noFill/>
            </a:ln>
            <a:effectLst/>
          </c:spPr>
          <c:txPr>
            <a:bodyPr rot="0" spcFirstLastPara="1" vertOverflow="ellipsis" vert="horz" wrap="square" anchor="ctr" anchorCtr="1"/>
            <a:lstStyle/>
            <a:p>
              <a:pPr>
                <a:defRPr sz="14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tx1">
                    <a:lumMod val="65000"/>
                    <a:lumOff val="35000"/>
                  </a:schemeClr>
                </a:solidFill>
                <a:latin typeface="+mn-lt"/>
                <a:ea typeface="+mn-ea"/>
                <a:cs typeface="+mn-cs"/>
              </a:defRPr>
            </a:pPr>
            <a:endParaRPr lang="en-US"/>
          </a:p>
        </c:txPr>
        <c:crossAx val="240391640"/>
        <c:crosses val="autoZero"/>
        <c:auto val="1"/>
        <c:lblAlgn val="ctr"/>
        <c:lblOffset val="100"/>
        <c:noMultiLvlLbl val="0"/>
      </c:catAx>
      <c:valAx>
        <c:axId val="2403916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cap="all" baseline="0">
                    <a:solidFill>
                      <a:schemeClr val="tx1">
                        <a:lumMod val="65000"/>
                        <a:lumOff val="35000"/>
                      </a:schemeClr>
                    </a:solidFill>
                    <a:latin typeface="+mn-lt"/>
                    <a:ea typeface="+mn-ea"/>
                    <a:cs typeface="+mn-cs"/>
                  </a:defRPr>
                </a:pPr>
                <a:r>
                  <a:rPr lang="en-US" sz="1200"/>
                  <a:t>STunted (LAZ &lt;-2 SD, (%))</a:t>
                </a:r>
              </a:p>
            </c:rich>
          </c:tx>
          <c:layout/>
          <c:overlay val="0"/>
          <c:spPr>
            <a:noFill/>
            <a:ln>
              <a:noFill/>
            </a:ln>
            <a:effectLst/>
          </c:spPr>
          <c:txPr>
            <a:bodyPr rot="-5400000" spcFirstLastPara="1" vertOverflow="ellipsis" vert="horz" wrap="square" anchor="ctr" anchorCtr="1"/>
            <a:lstStyle/>
            <a:p>
              <a:pPr>
                <a:defRPr sz="12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0391248"/>
        <c:crosses val="autoZero"/>
        <c:crossBetween val="between"/>
      </c:valAx>
      <c:spPr>
        <a:noFill/>
        <a:ln>
          <a:noFill/>
        </a:ln>
        <a:effectLst/>
      </c:spPr>
    </c:plotArea>
    <c:legend>
      <c:legendPos val="t"/>
      <c:layout>
        <c:manualLayout>
          <c:xMode val="edge"/>
          <c:yMode val="edge"/>
          <c:x val="0.21005318414145596"/>
          <c:y val="1.1641408268215768E-2"/>
          <c:w val="0.51271423606425282"/>
          <c:h val="6.886628754738989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Cont ART</c:v>
                </c:pt>
              </c:strCache>
            </c:strRef>
          </c:tx>
          <c:spPr>
            <a:solidFill>
              <a:schemeClr val="accent1"/>
            </a:solidFill>
            <a:ln>
              <a:noFill/>
            </a:ln>
            <a:effectLst/>
          </c:spPr>
          <c:invertIfNegative val="0"/>
          <c:cat>
            <c:strRef>
              <c:f>Sheet1!$A$2:$A$6</c:f>
              <c:strCache>
                <c:ptCount val="4"/>
                <c:pt idx="0">
                  <c:v>1077HS AB SB</c:v>
                </c:pt>
                <c:pt idx="2">
                  <c:v>1077Bf  % LBW</c:v>
                </c:pt>
                <c:pt idx="3">
                  <c:v>% LBW after BF</c:v>
                </c:pt>
              </c:strCache>
            </c:strRef>
          </c:cat>
          <c:val>
            <c:numRef>
              <c:f>Sheet1!$B$2:$B$6</c:f>
              <c:numCache>
                <c:formatCode>General</c:formatCode>
                <c:ptCount val="5"/>
                <c:pt idx="0" formatCode="0%">
                  <c:v>0.24</c:v>
                </c:pt>
                <c:pt idx="2" formatCode="0%">
                  <c:v>0.17</c:v>
                </c:pt>
                <c:pt idx="3" formatCode="0%">
                  <c:v>0.28999999999999998</c:v>
                </c:pt>
              </c:numCache>
            </c:numRef>
          </c:val>
          <c:extLst>
            <c:ext xmlns:c16="http://schemas.microsoft.com/office/drawing/2014/chart" uri="{C3380CC4-5D6E-409C-BE32-E72D297353CC}">
              <c16:uniqueId val="{00000000-118D-48E9-98A5-B866422EC2FF}"/>
            </c:ext>
          </c:extLst>
        </c:ser>
        <c:ser>
          <c:idx val="1"/>
          <c:order val="1"/>
          <c:tx>
            <c:strRef>
              <c:f>Sheet1!$C$1</c:f>
              <c:strCache>
                <c:ptCount val="1"/>
                <c:pt idx="0">
                  <c:v>Discontinue ART</c:v>
                </c:pt>
              </c:strCache>
            </c:strRef>
          </c:tx>
          <c:spPr>
            <a:solidFill>
              <a:schemeClr val="accent2"/>
            </a:solidFill>
            <a:ln>
              <a:noFill/>
            </a:ln>
            <a:effectLst/>
          </c:spPr>
          <c:invertIfNegative val="0"/>
          <c:cat>
            <c:strRef>
              <c:f>Sheet1!$A$2:$A$6</c:f>
              <c:strCache>
                <c:ptCount val="4"/>
                <c:pt idx="0">
                  <c:v>1077HS AB SB</c:v>
                </c:pt>
                <c:pt idx="2">
                  <c:v>1077Bf  % LBW</c:v>
                </c:pt>
                <c:pt idx="3">
                  <c:v>% LBW after BF</c:v>
                </c:pt>
              </c:strCache>
            </c:strRef>
          </c:cat>
          <c:val>
            <c:numRef>
              <c:f>Sheet1!$C$2:$C$6</c:f>
              <c:numCache>
                <c:formatCode>General</c:formatCode>
                <c:ptCount val="5"/>
                <c:pt idx="0" formatCode="0%">
                  <c:v>0.11899999999999999</c:v>
                </c:pt>
                <c:pt idx="2" formatCode="0%">
                  <c:v>7.0000000000000007E-2</c:v>
                </c:pt>
                <c:pt idx="3" formatCode="0%">
                  <c:v>0.14000000000000001</c:v>
                </c:pt>
              </c:numCache>
            </c:numRef>
          </c:val>
          <c:extLst>
            <c:ext xmlns:c16="http://schemas.microsoft.com/office/drawing/2014/chart" uri="{C3380CC4-5D6E-409C-BE32-E72D297353CC}">
              <c16:uniqueId val="{00000001-118D-48E9-98A5-B866422EC2FF}"/>
            </c:ext>
          </c:extLst>
        </c:ser>
        <c:dLbls>
          <c:showLegendKey val="0"/>
          <c:showVal val="0"/>
          <c:showCatName val="0"/>
          <c:showSerName val="0"/>
          <c:showPercent val="0"/>
          <c:showBubbleSize val="0"/>
        </c:dLbls>
        <c:gapWidth val="219"/>
        <c:overlap val="-27"/>
        <c:axId val="240393600"/>
        <c:axId val="240020936"/>
      </c:barChart>
      <c:catAx>
        <c:axId val="240393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0020936"/>
        <c:crosses val="autoZero"/>
        <c:auto val="1"/>
        <c:lblAlgn val="ctr"/>
        <c:lblOffset val="100"/>
        <c:noMultiLvlLbl val="0"/>
      </c:catAx>
      <c:valAx>
        <c:axId val="2400209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03936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drawing1.xml><?xml version="1.0" encoding="utf-8"?>
<c:userShapes xmlns:c="http://schemas.openxmlformats.org/drawingml/2006/chart">
  <cdr:relSizeAnchor xmlns:cdr="http://schemas.openxmlformats.org/drawingml/2006/chartDrawing">
    <cdr:from>
      <cdr:x>0.82318</cdr:x>
      <cdr:y>0.24782</cdr:y>
    </cdr:from>
    <cdr:to>
      <cdr:x>0.99423</cdr:x>
      <cdr:y>0.34929</cdr:y>
    </cdr:to>
    <cdr:sp macro="" textlink="">
      <cdr:nvSpPr>
        <cdr:cNvPr id="2" name="TextBox 6"/>
        <cdr:cNvSpPr txBox="1"/>
      </cdr:nvSpPr>
      <cdr:spPr>
        <a:xfrm xmlns:a="http://schemas.openxmlformats.org/drawingml/2006/main">
          <a:off x="6460811" y="977226"/>
          <a:ext cx="1342503"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a:lstStyle>
        <a:p xmlns:a="http://schemas.openxmlformats.org/drawingml/2006/main">
          <a:r>
            <a:rPr lang="en-US" sz="2000" b="1" i="1" dirty="0">
              <a:solidFill>
                <a:srgbClr val="990000"/>
              </a:solidFill>
              <a:latin typeface="+mn-lt"/>
            </a:rPr>
            <a:t>P=0.001</a:t>
          </a:r>
        </a:p>
      </cdr:txBody>
    </cdr:sp>
  </cdr:relSizeAnchor>
  <cdr:relSizeAnchor xmlns:cdr="http://schemas.openxmlformats.org/drawingml/2006/chartDrawing">
    <cdr:from>
      <cdr:x>0.64286</cdr:x>
      <cdr:y>0.07479</cdr:y>
    </cdr:from>
    <cdr:to>
      <cdr:x>0.80953</cdr:x>
      <cdr:y>0.15579</cdr:y>
    </cdr:to>
    <cdr:sp macro="" textlink="">
      <cdr:nvSpPr>
        <cdr:cNvPr id="3" name="TextBox 6"/>
        <cdr:cNvSpPr txBox="1"/>
      </cdr:nvSpPr>
      <cdr:spPr>
        <a:xfrm xmlns:a="http://schemas.openxmlformats.org/drawingml/2006/main">
          <a:off x="4800600" y="284201"/>
          <a:ext cx="1244625"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a:lstStyle>
        <a:p xmlns:a="http://schemas.openxmlformats.org/drawingml/2006/main">
          <a:r>
            <a:rPr lang="en-US" sz="1400" i="1" dirty="0">
              <a:solidFill>
                <a:srgbClr val="990000"/>
              </a:solidFill>
              <a:latin typeface="+mn-lt"/>
            </a:rPr>
            <a:t>P=0.248</a:t>
          </a:r>
        </a:p>
      </cdr:txBody>
    </cdr:sp>
  </cdr:relSizeAnchor>
  <cdr:relSizeAnchor xmlns:cdr="http://schemas.openxmlformats.org/drawingml/2006/chartDrawing">
    <cdr:from>
      <cdr:x>0.29592</cdr:x>
      <cdr:y>0.27572</cdr:y>
    </cdr:from>
    <cdr:to>
      <cdr:x>0.47136</cdr:x>
      <cdr:y>0.37719</cdr:y>
    </cdr:to>
    <cdr:sp macro="" textlink="">
      <cdr:nvSpPr>
        <cdr:cNvPr id="4" name="TextBox 6"/>
        <cdr:cNvSpPr txBox="1"/>
      </cdr:nvSpPr>
      <cdr:spPr>
        <a:xfrm xmlns:a="http://schemas.openxmlformats.org/drawingml/2006/main">
          <a:off x="2322558" y="1087244"/>
          <a:ext cx="1376958"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a:lstStyle>
        <a:p xmlns:a="http://schemas.openxmlformats.org/drawingml/2006/main">
          <a:r>
            <a:rPr lang="en-US" sz="2000" b="1" i="1" dirty="0">
              <a:solidFill>
                <a:srgbClr val="990000"/>
              </a:solidFill>
              <a:latin typeface="+mn-lt"/>
            </a:rPr>
            <a:t>P&lt;0.001</a:t>
          </a:r>
        </a:p>
      </cdr:txBody>
    </cdr:sp>
  </cdr:relSizeAnchor>
  <cdr:relSizeAnchor xmlns:cdr="http://schemas.openxmlformats.org/drawingml/2006/chartDrawing">
    <cdr:from>
      <cdr:x>0.81633</cdr:x>
      <cdr:y>0.33588</cdr:y>
    </cdr:from>
    <cdr:to>
      <cdr:x>0.92365</cdr:x>
      <cdr:y>0.38115</cdr:y>
    </cdr:to>
    <cdr:sp macro="" textlink="">
      <cdr:nvSpPr>
        <cdr:cNvPr id="5" name="Left Brace 4"/>
        <cdr:cNvSpPr/>
      </cdr:nvSpPr>
      <cdr:spPr bwMode="auto">
        <a:xfrm xmlns:a="http://schemas.openxmlformats.org/drawingml/2006/main" rot="5400000">
          <a:off x="6410700" y="961590"/>
          <a:ext cx="172021" cy="801422"/>
        </a:xfrm>
        <a:prstGeom xmlns:a="http://schemas.openxmlformats.org/drawingml/2006/main" prst="leftBrace">
          <a:avLst/>
        </a:prstGeom>
        <a:noFill xmlns:a="http://schemas.openxmlformats.org/drawingml/2006/main"/>
        <a:ln xmlns:a="http://schemas.openxmlformats.org/drawingml/2006/main" w="12700" cap="flat" cmpd="sng" algn="ctr">
          <a:solidFill>
            <a:srgbClr val="990000"/>
          </a:solidFill>
          <a:prstDash val="solid"/>
          <a:round/>
          <a:headEnd type="none" w="med" len="med"/>
          <a:tailEnd type="none" w="med" len="med"/>
        </a:ln>
        <a:effectLst xmlns:a="http://schemas.openxmlformats.org/drawingml/2006/mai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spAutoFit/>
        </a:bodyPr>
        <a:lstStyle xmlns:a="http://schemas.openxmlformats.org/drawingml/2006/main">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a:lstStyle>
        <a:p xmlns:a="http://schemas.openxmlformats.org/drawingml/2006/main">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990000"/>
            </a:solidFill>
            <a:effectLst/>
            <a:latin typeface="Times" charset="0"/>
          </a:endParaRPr>
        </a:p>
      </cdr:txBody>
    </cdr:sp>
  </cdr:relSizeAnchor>
  <cdr:relSizeAnchor xmlns:cdr="http://schemas.openxmlformats.org/drawingml/2006/chartDrawing">
    <cdr:from>
      <cdr:x>0.64286</cdr:x>
      <cdr:y>0.15102</cdr:y>
    </cdr:from>
    <cdr:to>
      <cdr:x>0.75018</cdr:x>
      <cdr:y>0.19629</cdr:y>
    </cdr:to>
    <cdr:sp macro="" textlink="">
      <cdr:nvSpPr>
        <cdr:cNvPr id="6" name="Left Brace 5"/>
        <cdr:cNvSpPr/>
      </cdr:nvSpPr>
      <cdr:spPr bwMode="auto">
        <a:xfrm xmlns:a="http://schemas.openxmlformats.org/drawingml/2006/main" rot="5400000">
          <a:off x="5115301" y="259146"/>
          <a:ext cx="172020" cy="801422"/>
        </a:xfrm>
        <a:prstGeom xmlns:a="http://schemas.openxmlformats.org/drawingml/2006/main" prst="leftBrace">
          <a:avLst/>
        </a:prstGeom>
        <a:noFill xmlns:a="http://schemas.openxmlformats.org/drawingml/2006/main"/>
        <a:ln xmlns:a="http://schemas.openxmlformats.org/drawingml/2006/main" w="12700" cap="flat" cmpd="sng" algn="ctr">
          <a:solidFill>
            <a:srgbClr val="990000"/>
          </a:solidFill>
          <a:prstDash val="solid"/>
          <a:round/>
          <a:headEnd type="none" w="med" len="med"/>
          <a:tailEnd type="none" w="med" len="med"/>
        </a:ln>
        <a:effectLst xmlns:a="http://schemas.openxmlformats.org/drawingml/2006/mai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990000"/>
            </a:solidFill>
            <a:effectLst/>
            <a:latin typeface="Times" charset="0"/>
          </a:endParaRPr>
        </a:p>
      </cdr:txBody>
    </cdr:sp>
  </cdr:relSizeAnchor>
  <cdr:relSizeAnchor xmlns:cdr="http://schemas.openxmlformats.org/drawingml/2006/chartDrawing">
    <cdr:from>
      <cdr:x>0.29592</cdr:x>
      <cdr:y>0.37598</cdr:y>
    </cdr:from>
    <cdr:to>
      <cdr:x>0.40324</cdr:x>
      <cdr:y>0.42124</cdr:y>
    </cdr:to>
    <cdr:sp macro="" textlink="">
      <cdr:nvSpPr>
        <cdr:cNvPr id="7" name="Left Brace 6"/>
        <cdr:cNvSpPr/>
      </cdr:nvSpPr>
      <cdr:spPr bwMode="auto">
        <a:xfrm xmlns:a="http://schemas.openxmlformats.org/drawingml/2006/main" rot="5400000">
          <a:off x="2524520" y="1113970"/>
          <a:ext cx="171983" cy="801423"/>
        </a:xfrm>
        <a:prstGeom xmlns:a="http://schemas.openxmlformats.org/drawingml/2006/main" prst="leftBrace">
          <a:avLst/>
        </a:prstGeom>
        <a:noFill xmlns:a="http://schemas.openxmlformats.org/drawingml/2006/main"/>
        <a:ln xmlns:a="http://schemas.openxmlformats.org/drawingml/2006/main" w="12700" cap="flat" cmpd="sng" algn="ctr">
          <a:solidFill>
            <a:srgbClr val="990000"/>
          </a:solidFill>
          <a:prstDash val="solid"/>
          <a:round/>
          <a:headEnd type="none" w="med" len="med"/>
          <a:tailEnd type="none" w="med" len="med"/>
        </a:ln>
        <a:effectLst xmlns:a="http://schemas.openxmlformats.org/drawingml/2006/main"/>
      </cdr:spPr>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990000"/>
            </a:solidFill>
            <a:effectLst/>
            <a:latin typeface="Times" charset="0"/>
          </a:endParaRPr>
        </a:p>
      </cdr:txBody>
    </cdr:sp>
  </cdr:relSizeAnchor>
  <cdr:relSizeAnchor xmlns:cdr="http://schemas.openxmlformats.org/drawingml/2006/chartDrawing">
    <cdr:from>
      <cdr:x>0.09223</cdr:x>
      <cdr:y>0.27736</cdr:y>
    </cdr:from>
    <cdr:to>
      <cdr:x>0.17476</cdr:x>
      <cdr:y>0.33534</cdr:y>
    </cdr:to>
    <cdr:sp macro="" textlink="">
      <cdr:nvSpPr>
        <cdr:cNvPr id="9" name="TextBox 8"/>
        <cdr:cNvSpPr txBox="1"/>
      </cdr:nvSpPr>
      <cdr:spPr>
        <a:xfrm xmlns:a="http://schemas.openxmlformats.org/drawingml/2006/main">
          <a:off x="723899" y="1093727"/>
          <a:ext cx="6477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t>40.4%</a:t>
          </a:r>
        </a:p>
      </cdr:txBody>
    </cdr:sp>
  </cdr:relSizeAnchor>
  <cdr:relSizeAnchor xmlns:cdr="http://schemas.openxmlformats.org/drawingml/2006/chartDrawing">
    <cdr:from>
      <cdr:x>0.16209</cdr:x>
      <cdr:y>0.33407</cdr:y>
    </cdr:from>
    <cdr:to>
      <cdr:x>0.24124</cdr:x>
      <cdr:y>0.40011</cdr:y>
    </cdr:to>
    <cdr:sp macro="" textlink="">
      <cdr:nvSpPr>
        <cdr:cNvPr id="10" name="TextBox 1"/>
        <cdr:cNvSpPr txBox="1"/>
      </cdr:nvSpPr>
      <cdr:spPr>
        <a:xfrm xmlns:a="http://schemas.openxmlformats.org/drawingml/2006/main">
          <a:off x="1272209" y="1317352"/>
          <a:ext cx="621196" cy="2603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35.6%</a:t>
          </a:r>
        </a:p>
      </cdr:txBody>
    </cdr:sp>
  </cdr:relSizeAnchor>
  <cdr:relSizeAnchor xmlns:cdr="http://schemas.openxmlformats.org/drawingml/2006/chartDrawing">
    <cdr:from>
      <cdr:x>0.28155</cdr:x>
      <cdr:y>0.5942</cdr:y>
    </cdr:from>
    <cdr:to>
      <cdr:x>0.3607</cdr:x>
      <cdr:y>0.66023</cdr:y>
    </cdr:to>
    <cdr:sp macro="" textlink="">
      <cdr:nvSpPr>
        <cdr:cNvPr id="13" name="TextBox 1"/>
        <cdr:cNvSpPr txBox="1"/>
      </cdr:nvSpPr>
      <cdr:spPr>
        <a:xfrm xmlns:a="http://schemas.openxmlformats.org/drawingml/2006/main">
          <a:off x="2209800" y="2343090"/>
          <a:ext cx="621196" cy="2603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13.3%</a:t>
          </a:r>
        </a:p>
      </cdr:txBody>
    </cdr:sp>
  </cdr:relSizeAnchor>
  <cdr:relSizeAnchor xmlns:cdr="http://schemas.openxmlformats.org/drawingml/2006/chartDrawing">
    <cdr:from>
      <cdr:x>0.3301</cdr:x>
      <cdr:y>0.40634</cdr:y>
    </cdr:from>
    <cdr:to>
      <cdr:x>0.40924</cdr:x>
      <cdr:y>0.47237</cdr:y>
    </cdr:to>
    <cdr:sp macro="" textlink="">
      <cdr:nvSpPr>
        <cdr:cNvPr id="14" name="TextBox 1"/>
        <cdr:cNvSpPr txBox="1"/>
      </cdr:nvSpPr>
      <cdr:spPr>
        <a:xfrm xmlns:a="http://schemas.openxmlformats.org/drawingml/2006/main">
          <a:off x="2590800" y="1602304"/>
          <a:ext cx="621196" cy="2603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29.8%</a:t>
          </a:r>
        </a:p>
      </cdr:txBody>
    </cdr:sp>
  </cdr:relSizeAnchor>
  <cdr:relSizeAnchor xmlns:cdr="http://schemas.openxmlformats.org/drawingml/2006/chartDrawing">
    <cdr:from>
      <cdr:x>0.64078</cdr:x>
      <cdr:y>0.24973</cdr:y>
    </cdr:from>
    <cdr:to>
      <cdr:x>0.71992</cdr:x>
      <cdr:y>0.31576</cdr:y>
    </cdr:to>
    <cdr:sp macro="" textlink="">
      <cdr:nvSpPr>
        <cdr:cNvPr id="15" name="TextBox 1"/>
        <cdr:cNvSpPr txBox="1"/>
      </cdr:nvSpPr>
      <cdr:spPr>
        <a:xfrm xmlns:a="http://schemas.openxmlformats.org/drawingml/2006/main">
          <a:off x="5029200" y="984742"/>
          <a:ext cx="621196" cy="2603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42.7%</a:t>
          </a:r>
        </a:p>
      </cdr:txBody>
    </cdr:sp>
  </cdr:relSizeAnchor>
  <cdr:relSizeAnchor xmlns:cdr="http://schemas.openxmlformats.org/drawingml/2006/chartDrawing">
    <cdr:from>
      <cdr:x>0.70874</cdr:x>
      <cdr:y>0.18766</cdr:y>
    </cdr:from>
    <cdr:to>
      <cdr:x>0.78789</cdr:x>
      <cdr:y>0.25369</cdr:y>
    </cdr:to>
    <cdr:sp macro="" textlink="">
      <cdr:nvSpPr>
        <cdr:cNvPr id="16" name="TextBox 1"/>
        <cdr:cNvSpPr txBox="1"/>
      </cdr:nvSpPr>
      <cdr:spPr>
        <a:xfrm xmlns:a="http://schemas.openxmlformats.org/drawingml/2006/main">
          <a:off x="5562600" y="739996"/>
          <a:ext cx="621196" cy="2603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48.4%</a:t>
          </a:r>
        </a:p>
      </cdr:txBody>
    </cdr:sp>
  </cdr:relSizeAnchor>
  <cdr:relSizeAnchor xmlns:cdr="http://schemas.openxmlformats.org/drawingml/2006/chartDrawing">
    <cdr:from>
      <cdr:x>0.81553</cdr:x>
      <cdr:y>0.53276</cdr:y>
    </cdr:from>
    <cdr:to>
      <cdr:x>0.89468</cdr:x>
      <cdr:y>0.59879</cdr:y>
    </cdr:to>
    <cdr:sp macro="" textlink="">
      <cdr:nvSpPr>
        <cdr:cNvPr id="17" name="TextBox 1"/>
        <cdr:cNvSpPr txBox="1"/>
      </cdr:nvSpPr>
      <cdr:spPr>
        <a:xfrm xmlns:a="http://schemas.openxmlformats.org/drawingml/2006/main">
          <a:off x="6400800" y="2100839"/>
          <a:ext cx="621196" cy="2603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18.2%</a:t>
          </a:r>
        </a:p>
      </cdr:txBody>
    </cdr:sp>
  </cdr:relSizeAnchor>
  <cdr:relSizeAnchor xmlns:cdr="http://schemas.openxmlformats.org/drawingml/2006/chartDrawing">
    <cdr:from>
      <cdr:x>0.8835</cdr:x>
      <cdr:y>0.38484</cdr:y>
    </cdr:from>
    <cdr:to>
      <cdr:x>0.96264</cdr:x>
      <cdr:y>0.45087</cdr:y>
    </cdr:to>
    <cdr:sp macro="" textlink="">
      <cdr:nvSpPr>
        <cdr:cNvPr id="18" name="TextBox 1"/>
        <cdr:cNvSpPr txBox="1"/>
      </cdr:nvSpPr>
      <cdr:spPr>
        <a:xfrm xmlns:a="http://schemas.openxmlformats.org/drawingml/2006/main">
          <a:off x="6934200" y="1517530"/>
          <a:ext cx="621196" cy="2603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32.2%</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FBC4D0B-DB0C-402C-A7CA-42E22C3E8D6B}" type="datetimeFigureOut">
              <a:rPr lang="en-US" smtClean="0"/>
              <a:t>7/3/2019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776991D-8AD2-40AB-9CA6-12674320F8D7}" type="slidenum">
              <a:rPr lang="en-US" smtClean="0"/>
              <a:t>‹#›</a:t>
            </a:fld>
            <a:endParaRPr lang="en-US"/>
          </a:p>
        </p:txBody>
      </p:sp>
    </p:spTree>
    <p:extLst>
      <p:ext uri="{BB962C8B-B14F-4D97-AF65-F5344CB8AC3E}">
        <p14:creationId xmlns:p14="http://schemas.microsoft.com/office/powerpoint/2010/main" val="1472675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00CF451-DBED-480E-8439-0A25B80592A4}" type="datetimeFigureOut">
              <a:rPr lang="en-US" smtClean="0"/>
              <a:t>7/3/2019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7F57DA8-C8F1-493D-916F-A66BFCA056B9}" type="slidenum">
              <a:rPr lang="en-US" smtClean="0"/>
              <a:t>‹#›</a:t>
            </a:fld>
            <a:endParaRPr lang="en-US"/>
          </a:p>
        </p:txBody>
      </p:sp>
    </p:spTree>
    <p:extLst>
      <p:ext uri="{BB962C8B-B14F-4D97-AF65-F5344CB8AC3E}">
        <p14:creationId xmlns:p14="http://schemas.microsoft.com/office/powerpoint/2010/main" val="101183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331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57066" indent="-291179">
              <a:defRPr>
                <a:solidFill>
                  <a:schemeClr val="tx1"/>
                </a:solidFill>
                <a:latin typeface="Arial" panose="020B0604020202020204" pitchFamily="34" charset="0"/>
                <a:ea typeface="MS PGothic" panose="020B0600070205080204" pitchFamily="34" charset="-128"/>
              </a:defRPr>
            </a:lvl2pPr>
            <a:lvl3pPr marL="1164717" indent="-232943">
              <a:defRPr>
                <a:solidFill>
                  <a:schemeClr val="tx1"/>
                </a:solidFill>
                <a:latin typeface="Arial" panose="020B0604020202020204" pitchFamily="34" charset="0"/>
                <a:ea typeface="MS PGothic" panose="020B0600070205080204" pitchFamily="34" charset="-128"/>
              </a:defRPr>
            </a:lvl3pPr>
            <a:lvl4pPr marL="1630604" indent="-232943">
              <a:defRPr>
                <a:solidFill>
                  <a:schemeClr val="tx1"/>
                </a:solidFill>
                <a:latin typeface="Arial" panose="020B0604020202020204" pitchFamily="34" charset="0"/>
                <a:ea typeface="MS PGothic" panose="020B0600070205080204" pitchFamily="34" charset="-128"/>
              </a:defRPr>
            </a:lvl4pPr>
            <a:lvl5pPr marL="2096491" indent="-232943">
              <a:defRPr>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EA19E26-4F6F-488A-80BF-96D31C9CB25B}" type="slidenum">
              <a:rPr lang="en-US" altLang="en-US" smtClean="0">
                <a:latin typeface="Calibri" panose="020F0502020204030204" pitchFamily="34" charset="0"/>
              </a:rPr>
              <a:pPr/>
              <a:t>1</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341508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946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57066" indent="-291179">
              <a:defRPr>
                <a:solidFill>
                  <a:schemeClr val="tx1"/>
                </a:solidFill>
                <a:latin typeface="Arial" panose="020B0604020202020204" pitchFamily="34" charset="0"/>
                <a:ea typeface="MS PGothic" panose="020B0600070205080204" pitchFamily="34" charset="-128"/>
              </a:defRPr>
            </a:lvl2pPr>
            <a:lvl3pPr marL="1164717" indent="-232943">
              <a:defRPr>
                <a:solidFill>
                  <a:schemeClr val="tx1"/>
                </a:solidFill>
                <a:latin typeface="Arial" panose="020B0604020202020204" pitchFamily="34" charset="0"/>
                <a:ea typeface="MS PGothic" panose="020B0600070205080204" pitchFamily="34" charset="-128"/>
              </a:defRPr>
            </a:lvl3pPr>
            <a:lvl4pPr marL="1630604" indent="-232943">
              <a:defRPr>
                <a:solidFill>
                  <a:schemeClr val="tx1"/>
                </a:solidFill>
                <a:latin typeface="Arial" panose="020B0604020202020204" pitchFamily="34" charset="0"/>
                <a:ea typeface="MS PGothic" panose="020B0600070205080204" pitchFamily="34" charset="-128"/>
              </a:defRPr>
            </a:lvl4pPr>
            <a:lvl5pPr marL="2096491" indent="-232943">
              <a:defRPr>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7B54BEF-9BD4-4CEC-8BA5-075277027EA1}" type="slidenum">
              <a:rPr lang="en-US" altLang="en-US" smtClean="0">
                <a:latin typeface="Calibri" panose="020F0502020204030204" pitchFamily="34" charset="0"/>
              </a:rPr>
              <a:pPr/>
              <a:t>3</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096666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latin typeface="Arial" panose="020B0604020202020204" pitchFamily="34" charset="0"/>
              </a:rPr>
              <a:t>PROMISE is a complex protocol with three randomizations:   The antepartum component during pregnancy, the post partum component during breastfeeding and the Maternal Health component following breastfeeding</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70007" indent="-296033">
              <a:defRPr>
                <a:solidFill>
                  <a:schemeClr val="tx1"/>
                </a:solidFill>
                <a:latin typeface="Arial" panose="020B0604020202020204" pitchFamily="34" charset="0"/>
                <a:ea typeface="MS PGothic" panose="020B0600070205080204" pitchFamily="34" charset="-128"/>
              </a:defRPr>
            </a:lvl2pPr>
            <a:lvl3pPr marL="1185747" indent="-236179">
              <a:defRPr>
                <a:solidFill>
                  <a:schemeClr val="tx1"/>
                </a:solidFill>
                <a:latin typeface="Arial" panose="020B0604020202020204" pitchFamily="34" charset="0"/>
                <a:ea typeface="MS PGothic" panose="020B0600070205080204" pitchFamily="34" charset="-128"/>
              </a:defRPr>
            </a:lvl3pPr>
            <a:lvl4pPr marL="1661340" indent="-236179">
              <a:defRPr>
                <a:solidFill>
                  <a:schemeClr val="tx1"/>
                </a:solidFill>
                <a:latin typeface="Arial" panose="020B0604020202020204" pitchFamily="34" charset="0"/>
                <a:ea typeface="MS PGothic" panose="020B0600070205080204" pitchFamily="34" charset="-128"/>
              </a:defRPr>
            </a:lvl4pPr>
            <a:lvl5pPr marL="2135315" indent="-236179">
              <a:defRPr>
                <a:solidFill>
                  <a:schemeClr val="tx1"/>
                </a:solidFill>
                <a:latin typeface="Arial" panose="020B0604020202020204" pitchFamily="34" charset="0"/>
                <a:ea typeface="MS PGothic" panose="020B0600070205080204" pitchFamily="34" charset="-128"/>
              </a:defRPr>
            </a:lvl5pPr>
            <a:lvl6pPr marL="2601201" indent="-23617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067088" indent="-23617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532975" indent="-23617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998862" indent="-236179"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803D831-C466-4FB5-A5E4-D2E4B17C0D4B}" type="slidenum">
              <a:rPr lang="en-US" altLang="en-US" smtClean="0"/>
              <a:pPr/>
              <a:t>4</a:t>
            </a:fld>
            <a:endParaRPr lang="en-US" altLang="en-US" smtClean="0"/>
          </a:p>
        </p:txBody>
      </p:sp>
    </p:spTree>
    <p:extLst>
      <p:ext uri="{BB962C8B-B14F-4D97-AF65-F5344CB8AC3E}">
        <p14:creationId xmlns:p14="http://schemas.microsoft.com/office/powerpoint/2010/main" val="1121148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BCF719-AC64-401F-9D8F-EF69C90F5C0F}" type="slidenum">
              <a:rPr lang="en-US" smtClean="0"/>
              <a:pPr/>
              <a:t>5</a:t>
            </a:fld>
            <a:endParaRPr lang="en-US"/>
          </a:p>
        </p:txBody>
      </p:sp>
    </p:spTree>
    <p:extLst>
      <p:ext uri="{BB962C8B-B14F-4D97-AF65-F5344CB8AC3E}">
        <p14:creationId xmlns:p14="http://schemas.microsoft.com/office/powerpoint/2010/main" val="2650935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C31042-3210-3B4B-A2CF-814DFF4A93FB}" type="slidenum">
              <a:rPr lang="en-US" smtClean="0"/>
              <a:pPr>
                <a:defRPr/>
              </a:pPr>
              <a:t>13</a:t>
            </a:fld>
            <a:endParaRPr lang="en-US"/>
          </a:p>
        </p:txBody>
      </p:sp>
      <p:sp>
        <p:nvSpPr>
          <p:cNvPr id="5" name="Date Placeholder 4"/>
          <p:cNvSpPr>
            <a:spLocks noGrp="1"/>
          </p:cNvSpPr>
          <p:nvPr>
            <p:ph type="dt" idx="11"/>
          </p:nvPr>
        </p:nvSpPr>
        <p:spPr/>
        <p:txBody>
          <a:bodyPr/>
          <a:lstStyle/>
          <a:p>
            <a:pPr>
              <a:defRPr/>
            </a:pPr>
            <a:r>
              <a:rPr lang="en-US"/>
              <a:t>10/22/14</a:t>
            </a:r>
          </a:p>
        </p:txBody>
      </p:sp>
    </p:spTree>
    <p:extLst>
      <p:ext uri="{BB962C8B-B14F-4D97-AF65-F5344CB8AC3E}">
        <p14:creationId xmlns:p14="http://schemas.microsoft.com/office/powerpoint/2010/main" val="3900035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W" dirty="0"/>
              <a:t>For the primary outcome of percent change in lumbar spine BMD, the Maternal Triple ARV arm had significantly lower mean (95% confidence interval) percent change to Week 74 of -2.05 (-2.88, -1.22) percent compared to mean of 0.81 (-0.01, 1.64) percent in the Infant Prophylaxis arm, for a mean difference of -2.86 (-4.03, -1.70) percent (p-value &lt;0.001). </a:t>
            </a:r>
          </a:p>
        </p:txBody>
      </p:sp>
      <p:sp>
        <p:nvSpPr>
          <p:cNvPr id="4" name="Slide Number Placeholder 3"/>
          <p:cNvSpPr>
            <a:spLocks noGrp="1"/>
          </p:cNvSpPr>
          <p:nvPr>
            <p:ph type="sldNum" sz="quarter" idx="10"/>
          </p:nvPr>
        </p:nvSpPr>
        <p:spPr/>
        <p:txBody>
          <a:bodyPr/>
          <a:lstStyle/>
          <a:p>
            <a:fld id="{EEF91D3D-8FEC-4E4C-B1A0-735309768931}" type="slidenum">
              <a:rPr lang="en-US" smtClean="0"/>
              <a:t>17</a:t>
            </a:fld>
            <a:endParaRPr lang="en-US"/>
          </a:p>
        </p:txBody>
      </p:sp>
    </p:spTree>
    <p:extLst>
      <p:ext uri="{BB962C8B-B14F-4D97-AF65-F5344CB8AC3E}">
        <p14:creationId xmlns:p14="http://schemas.microsoft.com/office/powerpoint/2010/main" val="3014376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4036"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57066" indent="-291179">
              <a:defRPr>
                <a:solidFill>
                  <a:schemeClr val="tx1"/>
                </a:solidFill>
                <a:latin typeface="Arial" panose="020B0604020202020204" pitchFamily="34" charset="0"/>
                <a:ea typeface="MS PGothic" panose="020B0600070205080204" pitchFamily="34" charset="-128"/>
              </a:defRPr>
            </a:lvl2pPr>
            <a:lvl3pPr marL="1164717" indent="-232943">
              <a:defRPr>
                <a:solidFill>
                  <a:schemeClr val="tx1"/>
                </a:solidFill>
                <a:latin typeface="Arial" panose="020B0604020202020204" pitchFamily="34" charset="0"/>
                <a:ea typeface="MS PGothic" panose="020B0600070205080204" pitchFamily="34" charset="-128"/>
              </a:defRPr>
            </a:lvl3pPr>
            <a:lvl4pPr marL="1630604" indent="-232943">
              <a:defRPr>
                <a:solidFill>
                  <a:schemeClr val="tx1"/>
                </a:solidFill>
                <a:latin typeface="Arial" panose="020B0604020202020204" pitchFamily="34" charset="0"/>
                <a:ea typeface="MS PGothic" panose="020B0600070205080204" pitchFamily="34" charset="-128"/>
              </a:defRPr>
            </a:lvl4pPr>
            <a:lvl5pPr marL="2096491" indent="-232943">
              <a:defRPr>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37A4B47-3920-423B-A860-76D9879C13D6}" type="slidenum">
              <a:rPr lang="en-US" altLang="en-US" smtClean="0">
                <a:latin typeface="Calibri" panose="020F0502020204030204" pitchFamily="34" charset="0"/>
              </a:rPr>
              <a:pPr/>
              <a:t>19</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487464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813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57066" indent="-291179">
              <a:defRPr>
                <a:solidFill>
                  <a:schemeClr val="tx1"/>
                </a:solidFill>
                <a:latin typeface="Arial" panose="020B0604020202020204" pitchFamily="34" charset="0"/>
                <a:ea typeface="MS PGothic" panose="020B0600070205080204" pitchFamily="34" charset="-128"/>
              </a:defRPr>
            </a:lvl2pPr>
            <a:lvl3pPr marL="1164717" indent="-232943">
              <a:defRPr>
                <a:solidFill>
                  <a:schemeClr val="tx1"/>
                </a:solidFill>
                <a:latin typeface="Arial" panose="020B0604020202020204" pitchFamily="34" charset="0"/>
                <a:ea typeface="MS PGothic" panose="020B0600070205080204" pitchFamily="34" charset="-128"/>
              </a:defRPr>
            </a:lvl3pPr>
            <a:lvl4pPr marL="1630604" indent="-232943">
              <a:defRPr>
                <a:solidFill>
                  <a:schemeClr val="tx1"/>
                </a:solidFill>
                <a:latin typeface="Arial" panose="020B0604020202020204" pitchFamily="34" charset="0"/>
                <a:ea typeface="MS PGothic" panose="020B0600070205080204" pitchFamily="34" charset="-128"/>
              </a:defRPr>
            </a:lvl4pPr>
            <a:lvl5pPr marL="2096491" indent="-232943">
              <a:defRPr>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EA4B9E6-4CB7-47F2-8F8C-FD13D8EBF6D8}" type="slidenum">
              <a:rPr lang="en-US" altLang="en-US" smtClean="0">
                <a:latin typeface="Calibri" panose="020F0502020204030204" pitchFamily="34" charset="0"/>
              </a:rPr>
              <a:pPr/>
              <a:t>20</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2534270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9806A-3419-4263-B147-9B0388A6FF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01BB66-D279-48E0-AB99-49A9613025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468AC1-B298-4BB2-9F05-DBE62C196683}"/>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5" name="Footer Placeholder 4">
            <a:extLst>
              <a:ext uri="{FF2B5EF4-FFF2-40B4-BE49-F238E27FC236}">
                <a16:creationId xmlns:a16="http://schemas.microsoft.com/office/drawing/2014/main" id="{9D977A06-30FB-466C-9066-D292FADEC4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4233C-12D5-4901-8FF9-4CF10A193522}"/>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1139641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4A260-1958-43F0-B69F-09425BBA26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A575C2-E7C4-4B81-9897-F2D7B25E6F0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67DEA7-234D-4FF4-B24A-6937BFE7098E}"/>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5" name="Footer Placeholder 4">
            <a:extLst>
              <a:ext uri="{FF2B5EF4-FFF2-40B4-BE49-F238E27FC236}">
                <a16:creationId xmlns:a16="http://schemas.microsoft.com/office/drawing/2014/main" id="{733A39E6-0481-4690-9C46-82FF09649A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C47EE7-7240-4593-8C87-D3484C7FACCA}"/>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1474592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7B6E77-67C9-4CCA-BF72-794F10FBE4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FCB9D7-C8E1-4625-9AED-890C1823AB1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2F04AD-D812-4EDD-8D35-50CB74FFB76C}"/>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5" name="Footer Placeholder 4">
            <a:extLst>
              <a:ext uri="{FF2B5EF4-FFF2-40B4-BE49-F238E27FC236}">
                <a16:creationId xmlns:a16="http://schemas.microsoft.com/office/drawing/2014/main" id="{2A2237C1-8114-4E76-9F96-8F1CE6A604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3D5033-A803-4FB6-9A90-56D67BDC8BB1}"/>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3597150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8253-9D2E-4D2C-91A2-F511CB0D62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00C130-7758-4FAA-B075-F7A34AAA446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D17C75-955C-4145-BF4A-13EAEE3D0232}"/>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5" name="Footer Placeholder 4">
            <a:extLst>
              <a:ext uri="{FF2B5EF4-FFF2-40B4-BE49-F238E27FC236}">
                <a16:creationId xmlns:a16="http://schemas.microsoft.com/office/drawing/2014/main" id="{A6F633D8-2081-4F5F-964B-C710F2CF44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E7795-4882-4F7B-87D8-1C7CE062ACBF}"/>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2329523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BFADA-5CE9-4A62-A6EB-30E5BFFA53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F006B6-54E7-4806-8F7A-DACE30A801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897EAAC-3A3A-4D61-8323-F6E1F1E30A3D}"/>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5" name="Footer Placeholder 4">
            <a:extLst>
              <a:ext uri="{FF2B5EF4-FFF2-40B4-BE49-F238E27FC236}">
                <a16:creationId xmlns:a16="http://schemas.microsoft.com/office/drawing/2014/main" id="{22217B6D-6442-4E61-A6B7-02D7F53124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11D5A0-AA00-4E3C-A724-3A0CAFD98A1D}"/>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19976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AF0E0-4DAA-4536-A0BC-7444FC4F36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140391-3053-448D-89BF-106FFAF958D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8F562C-7A03-4662-8425-5997D165308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4CD8BF-7F4F-422D-A59D-49DA45EFC658}"/>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6" name="Footer Placeholder 5">
            <a:extLst>
              <a:ext uri="{FF2B5EF4-FFF2-40B4-BE49-F238E27FC236}">
                <a16:creationId xmlns:a16="http://schemas.microsoft.com/office/drawing/2014/main" id="{53B4796C-58F4-4D09-A307-72D4D4A3DC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57E774-066D-4434-8BC2-69CE25D30579}"/>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114357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BD33A-7A29-43DC-86AA-466BB826F2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A568E9-5F35-4208-8634-A21864BCC0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722A20-CABA-4CAD-AC58-3A8D431B5E5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EA3CC8-9C4A-4216-B725-9E00A46C49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9E0724A-C7A6-49AE-B0D6-FFECF4FA2B0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2C1666-AB95-4918-AEF9-96F4EF757EE0}"/>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8" name="Footer Placeholder 7">
            <a:extLst>
              <a:ext uri="{FF2B5EF4-FFF2-40B4-BE49-F238E27FC236}">
                <a16:creationId xmlns:a16="http://schemas.microsoft.com/office/drawing/2014/main" id="{5BA38F7C-A730-4ADB-AF79-BC5776BB98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E80A96-7C97-4462-9D53-484C0759237A}"/>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3105728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48F33-474C-4FC4-BF30-6927DC12BA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581DCE-2765-493C-94D0-E3440E5BD75D}"/>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4" name="Footer Placeholder 3">
            <a:extLst>
              <a:ext uri="{FF2B5EF4-FFF2-40B4-BE49-F238E27FC236}">
                <a16:creationId xmlns:a16="http://schemas.microsoft.com/office/drawing/2014/main" id="{42A9A46E-0AB3-4D87-B134-1D0156C032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B07502-27AB-43C0-96CA-F3AF1AF7A43F}"/>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287402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471BBD-325B-4ED4-BBE6-F86B927F73BA}"/>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3" name="Footer Placeholder 2">
            <a:extLst>
              <a:ext uri="{FF2B5EF4-FFF2-40B4-BE49-F238E27FC236}">
                <a16:creationId xmlns:a16="http://schemas.microsoft.com/office/drawing/2014/main" id="{36F24953-4EB2-4BB0-B697-90B3666B3C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ED7E4A-7AC8-4F99-8D4B-A4F4A1FECDC0}"/>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427731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E98B5-F650-479E-9E53-A321564AD3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BA4ACF-C575-4F79-B5C2-83F8740735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90E4F9B-D198-4669-ABE5-96474CB25B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11EAA9-4A13-4C98-A6D9-1325FF37A03B}"/>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6" name="Footer Placeholder 5">
            <a:extLst>
              <a:ext uri="{FF2B5EF4-FFF2-40B4-BE49-F238E27FC236}">
                <a16:creationId xmlns:a16="http://schemas.microsoft.com/office/drawing/2014/main" id="{FA134011-0BC3-4CE0-B187-A85E4F1D9D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E88072-351E-41EC-987D-797FD2E58F4D}"/>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165056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99B62-5EB7-4B71-B6C1-96DB6ED4D8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BCA117-A9F8-4BFF-9FE7-C3E99A87B8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A8D6FB-482B-415A-B746-FC7448A111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3A2A7A6-B97B-4171-975D-9BC575029996}"/>
              </a:ext>
            </a:extLst>
          </p:cNvPr>
          <p:cNvSpPr>
            <a:spLocks noGrp="1"/>
          </p:cNvSpPr>
          <p:nvPr>
            <p:ph type="dt" sz="half" idx="10"/>
          </p:nvPr>
        </p:nvSpPr>
        <p:spPr/>
        <p:txBody>
          <a:bodyPr/>
          <a:lstStyle/>
          <a:p>
            <a:fld id="{D1DE4556-C0F7-41EB-A4DB-4B6A9C7B35F5}" type="datetimeFigureOut">
              <a:rPr lang="en-US" smtClean="0"/>
              <a:t>7/3/2019</a:t>
            </a:fld>
            <a:endParaRPr lang="en-US"/>
          </a:p>
        </p:txBody>
      </p:sp>
      <p:sp>
        <p:nvSpPr>
          <p:cNvPr id="6" name="Footer Placeholder 5">
            <a:extLst>
              <a:ext uri="{FF2B5EF4-FFF2-40B4-BE49-F238E27FC236}">
                <a16:creationId xmlns:a16="http://schemas.microsoft.com/office/drawing/2014/main" id="{7CB0A954-345D-41EF-99B6-57B12E0014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045A45-E75D-43B4-B9B5-4D2BAF1E5FBA}"/>
              </a:ext>
            </a:extLst>
          </p:cNvPr>
          <p:cNvSpPr>
            <a:spLocks noGrp="1"/>
          </p:cNvSpPr>
          <p:nvPr>
            <p:ph type="sldNum" sz="quarter" idx="12"/>
          </p:nvPr>
        </p:nvSpPr>
        <p:spPr/>
        <p:txBody>
          <a:bodyPr/>
          <a:lstStyle/>
          <a:p>
            <a:fld id="{DD831A7D-AE67-45F4-9D2B-7F6D05FE2284}" type="slidenum">
              <a:rPr lang="en-US" smtClean="0"/>
              <a:t>‹#›</a:t>
            </a:fld>
            <a:endParaRPr lang="en-US"/>
          </a:p>
        </p:txBody>
      </p:sp>
    </p:spTree>
    <p:extLst>
      <p:ext uri="{BB962C8B-B14F-4D97-AF65-F5344CB8AC3E}">
        <p14:creationId xmlns:p14="http://schemas.microsoft.com/office/powerpoint/2010/main" val="1314600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D3BA23-5D01-4037-9E6E-3F13326A17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7E1D0B-229A-46DB-AF61-9AEC55E6A7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26198F-D918-4785-B1D8-DF316527E4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E4556-C0F7-41EB-A4DB-4B6A9C7B35F5}" type="datetimeFigureOut">
              <a:rPr lang="en-US" smtClean="0"/>
              <a:t>7/3/2019</a:t>
            </a:fld>
            <a:endParaRPr lang="en-US"/>
          </a:p>
        </p:txBody>
      </p:sp>
      <p:sp>
        <p:nvSpPr>
          <p:cNvPr id="5" name="Footer Placeholder 4">
            <a:extLst>
              <a:ext uri="{FF2B5EF4-FFF2-40B4-BE49-F238E27FC236}">
                <a16:creationId xmlns:a16="http://schemas.microsoft.com/office/drawing/2014/main" id="{580A22CB-BA7B-4681-9EAF-195CFD6F05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6F39DA4-12EB-402B-A5C1-C5C8B826E5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31A7D-AE67-45F4-9D2B-7F6D05FE2284}" type="slidenum">
              <a:rPr lang="en-US" smtClean="0"/>
              <a:t>‹#›</a:t>
            </a:fld>
            <a:endParaRPr lang="en-US"/>
          </a:p>
        </p:txBody>
      </p:sp>
    </p:spTree>
    <p:extLst>
      <p:ext uri="{BB962C8B-B14F-4D97-AF65-F5344CB8AC3E}">
        <p14:creationId xmlns:p14="http://schemas.microsoft.com/office/powerpoint/2010/main" val="3692612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jpeds.com/article/S0022-3476(16)31173-8/pdf" TargetMode="External"/><Relationship Id="rId2" Type="http://schemas.openxmlformats.org/officeDocument/2006/relationships/hyperlink" Target="http://www.nejm.org/doi/pdf/10.1056/NEJMoa1511691" TargetMode="External"/><Relationship Id="rId1" Type="http://schemas.openxmlformats.org/officeDocument/2006/relationships/slideLayout" Target="../slideLayouts/slideLayout4.xml"/><Relationship Id="rId6" Type="http://schemas.openxmlformats.org/officeDocument/2006/relationships/hyperlink" Target="https://academic.oup.com/cid/advance-article-abstract/doi/10.1093/cid/ciy471/5026696?redirectedFrom=fulltext" TargetMode="External"/><Relationship Id="rId5" Type="http://schemas.openxmlformats.org/officeDocument/2006/relationships/hyperlink" Target="https://insights.ovid.com/pubmed?pmid=29239901" TargetMode="External"/><Relationship Id="rId4" Type="http://schemas.openxmlformats.org/officeDocument/2006/relationships/hyperlink" Target="https://journals.plos.org/plosone/article?id=10.1371/journal.pone.0176009"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307123" y="3214098"/>
            <a:ext cx="891540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a:lnSpc>
                <a:spcPct val="70000"/>
              </a:lnSpc>
              <a:spcBef>
                <a:spcPct val="0"/>
              </a:spcBef>
              <a:buClrTx/>
              <a:buSzTx/>
              <a:buFontTx/>
              <a:buNone/>
            </a:pPr>
            <a:endParaRPr lang="en-US" altLang="en-US" sz="2400" b="1" dirty="0">
              <a:solidFill>
                <a:srgbClr val="CC0000"/>
              </a:solidFill>
              <a:latin typeface="Arial" panose="020B0604020202020204" pitchFamily="34" charset="0"/>
            </a:endParaRPr>
          </a:p>
          <a:p>
            <a:pPr algn="ctr">
              <a:spcBef>
                <a:spcPct val="0"/>
              </a:spcBef>
              <a:buClrTx/>
              <a:buSzTx/>
              <a:buFontTx/>
              <a:buNone/>
            </a:pPr>
            <a:r>
              <a:rPr lang="en-US" altLang="en-US" sz="2000" b="1" dirty="0">
                <a:solidFill>
                  <a:srgbClr val="666699"/>
                </a:solidFill>
                <a:latin typeface="Arial" panose="020B0604020202020204" pitchFamily="34" charset="0"/>
              </a:rPr>
              <a:t>PROMISE (P1077) - </a:t>
            </a:r>
            <a:r>
              <a:rPr lang="en-US" altLang="en-US" sz="2000" b="1" u="sng" dirty="0">
                <a:solidFill>
                  <a:srgbClr val="666699"/>
                </a:solidFill>
                <a:latin typeface="Arial" panose="020B0604020202020204" pitchFamily="34" charset="0"/>
              </a:rPr>
              <a:t>Pro</a:t>
            </a:r>
            <a:r>
              <a:rPr lang="en-US" altLang="en-US" sz="2000" b="1" dirty="0">
                <a:solidFill>
                  <a:srgbClr val="666699"/>
                </a:solidFill>
                <a:latin typeface="Arial" panose="020B0604020202020204" pitchFamily="34" charset="0"/>
              </a:rPr>
              <a:t>moting </a:t>
            </a:r>
            <a:r>
              <a:rPr lang="en-US" altLang="en-US" sz="2000" b="1" u="sng" dirty="0">
                <a:solidFill>
                  <a:srgbClr val="666699"/>
                </a:solidFill>
                <a:latin typeface="Arial" panose="020B0604020202020204" pitchFamily="34" charset="0"/>
              </a:rPr>
              <a:t>M</a:t>
            </a:r>
            <a:r>
              <a:rPr lang="en-US" altLang="en-US" sz="2000" b="1" dirty="0">
                <a:solidFill>
                  <a:srgbClr val="666699"/>
                </a:solidFill>
                <a:latin typeface="Arial" panose="020B0604020202020204" pitchFamily="34" charset="0"/>
              </a:rPr>
              <a:t>aternal-</a:t>
            </a:r>
            <a:r>
              <a:rPr lang="en-US" altLang="en-US" sz="2000" b="1" u="sng" dirty="0">
                <a:solidFill>
                  <a:srgbClr val="666699"/>
                </a:solidFill>
                <a:latin typeface="Arial" panose="020B0604020202020204" pitchFamily="34" charset="0"/>
              </a:rPr>
              <a:t>I</a:t>
            </a:r>
            <a:r>
              <a:rPr lang="en-US" altLang="en-US" sz="2000" b="1" dirty="0">
                <a:solidFill>
                  <a:srgbClr val="666699"/>
                </a:solidFill>
                <a:latin typeface="Arial" panose="020B0604020202020204" pitchFamily="34" charset="0"/>
              </a:rPr>
              <a:t>nfant </a:t>
            </a:r>
            <a:r>
              <a:rPr lang="en-US" altLang="en-US" sz="2000" b="1" u="sng" dirty="0">
                <a:solidFill>
                  <a:srgbClr val="666699"/>
                </a:solidFill>
                <a:latin typeface="Arial" panose="020B0604020202020204" pitchFamily="34" charset="0"/>
              </a:rPr>
              <a:t>S</a:t>
            </a:r>
            <a:r>
              <a:rPr lang="en-US" altLang="en-US" sz="2000" b="1" dirty="0">
                <a:solidFill>
                  <a:srgbClr val="666699"/>
                </a:solidFill>
                <a:latin typeface="Arial" panose="020B0604020202020204" pitchFamily="34" charset="0"/>
              </a:rPr>
              <a:t>urvival </a:t>
            </a:r>
            <a:r>
              <a:rPr lang="en-US" altLang="en-US" sz="2000" b="1" u="sng" dirty="0">
                <a:solidFill>
                  <a:srgbClr val="666699"/>
                </a:solidFill>
                <a:latin typeface="Arial" panose="020B0604020202020204" pitchFamily="34" charset="0"/>
              </a:rPr>
              <a:t>E</a:t>
            </a:r>
            <a:r>
              <a:rPr lang="en-US" altLang="en-US" sz="2000" b="1" dirty="0">
                <a:solidFill>
                  <a:srgbClr val="666699"/>
                </a:solidFill>
                <a:latin typeface="Arial" panose="020B0604020202020204" pitchFamily="34" charset="0"/>
              </a:rPr>
              <a:t>verywhere</a:t>
            </a:r>
          </a:p>
          <a:p>
            <a:pPr algn="ctr" eaLnBrk="1" hangingPunct="1">
              <a:spcBef>
                <a:spcPct val="0"/>
              </a:spcBef>
              <a:buClrTx/>
              <a:buSzTx/>
              <a:buFontTx/>
              <a:buNone/>
            </a:pPr>
            <a:r>
              <a:rPr lang="en-US" altLang="en-US" sz="2000" b="1" dirty="0">
                <a:solidFill>
                  <a:srgbClr val="FF0066"/>
                </a:solidFill>
                <a:latin typeface="Arial" panose="020B0604020202020204" pitchFamily="34" charset="0"/>
              </a:rPr>
              <a:t>IMPAACT’s Master Strategy Perinatal Protocol</a:t>
            </a:r>
          </a:p>
          <a:p>
            <a:pPr algn="ctr">
              <a:spcBef>
                <a:spcPct val="0"/>
              </a:spcBef>
              <a:buClrTx/>
              <a:buSzTx/>
              <a:buFontTx/>
              <a:buNone/>
            </a:pPr>
            <a:endParaRPr lang="en-US" altLang="en-US" b="1" dirty="0">
              <a:solidFill>
                <a:srgbClr val="FF0066"/>
              </a:solidFill>
              <a:latin typeface="Arial" panose="020B0604020202020204" pitchFamily="34" charset="0"/>
            </a:endParaRPr>
          </a:p>
        </p:txBody>
      </p:sp>
      <p:pic>
        <p:nvPicPr>
          <p:cNvPr id="12291" name="Picture 3" descr="An"/>
          <p:cNvPicPr>
            <a:picLocks noChangeAspect="1" noChangeArrowheads="1"/>
          </p:cNvPicPr>
          <p:nvPr/>
        </p:nvPicPr>
        <p:blipFill>
          <a:blip r:embed="rId3">
            <a:extLst>
              <a:ext uri="{28A0092B-C50C-407E-A947-70E740481C1C}">
                <a14:useLocalDpi xmlns:a14="http://schemas.microsoft.com/office/drawing/2010/main" val="0"/>
              </a:ext>
            </a:extLst>
          </a:blip>
          <a:srcRect r="2939" b="2057"/>
          <a:stretch>
            <a:fillRect/>
          </a:stretch>
        </p:blipFill>
        <p:spPr bwMode="auto">
          <a:xfrm>
            <a:off x="2057400" y="304800"/>
            <a:ext cx="182245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4" descr="Pregnant wom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34400" y="381000"/>
            <a:ext cx="18288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Rectangle 5"/>
          <p:cNvSpPr>
            <a:spLocks noChangeArrowheads="1"/>
          </p:cNvSpPr>
          <p:nvPr/>
        </p:nvSpPr>
        <p:spPr bwMode="auto">
          <a:xfrm>
            <a:off x="2590800" y="5334000"/>
            <a:ext cx="7239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eaLnBrk="1" hangingPunct="1">
              <a:spcAft>
                <a:spcPct val="10000"/>
              </a:spcAft>
              <a:buClr>
                <a:srgbClr val="FFCC00"/>
              </a:buClr>
              <a:buFont typeface="Wingdings" panose="05000000000000000000" pitchFamily="2" charset="2"/>
              <a:buNone/>
            </a:pPr>
            <a:endParaRPr lang="en-US" altLang="en-US" sz="1500" dirty="0">
              <a:solidFill>
                <a:srgbClr val="000000"/>
              </a:solidFill>
            </a:endParaRPr>
          </a:p>
        </p:txBody>
      </p:sp>
      <p:sp>
        <p:nvSpPr>
          <p:cNvPr id="12294" name="TextBox 7"/>
          <p:cNvSpPr txBox="1">
            <a:spLocks noChangeArrowheads="1"/>
          </p:cNvSpPr>
          <p:nvPr/>
        </p:nvSpPr>
        <p:spPr bwMode="auto">
          <a:xfrm>
            <a:off x="2590800" y="4433593"/>
            <a:ext cx="83058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eaLnBrk="1" hangingPunct="1">
              <a:spcBef>
                <a:spcPct val="0"/>
              </a:spcBef>
              <a:buClrTx/>
              <a:buSzTx/>
              <a:buFontTx/>
              <a:buNone/>
            </a:pPr>
            <a:r>
              <a:rPr lang="en-US" altLang="en-US" sz="1600" dirty="0"/>
              <a:t>Chair – 		Mary Glenn Fowler, MD (</a:t>
            </a:r>
            <a:r>
              <a:rPr lang="en-US" altLang="en-US" sz="1600" dirty="0" smtClean="0"/>
              <a:t>US)</a:t>
            </a:r>
            <a:endParaRPr lang="en-US" altLang="en-US" sz="1600" dirty="0"/>
          </a:p>
          <a:p>
            <a:pPr eaLnBrk="1" hangingPunct="1">
              <a:spcBef>
                <a:spcPct val="0"/>
              </a:spcBef>
              <a:buClrTx/>
              <a:buSzTx/>
              <a:buFontTx/>
              <a:buNone/>
            </a:pPr>
            <a:r>
              <a:rPr lang="en-US" altLang="en-US" sz="1600" dirty="0"/>
              <a:t>Co-Chairs – 	Pat Flynn, MD (US)</a:t>
            </a:r>
          </a:p>
          <a:p>
            <a:pPr eaLnBrk="1" hangingPunct="1">
              <a:spcBef>
                <a:spcPct val="0"/>
              </a:spcBef>
              <a:buClrTx/>
              <a:buSzTx/>
              <a:buFontTx/>
              <a:buNone/>
            </a:pPr>
            <a:r>
              <a:rPr lang="en-US" altLang="en-US" sz="1600" dirty="0"/>
              <a:t>		James McIntyre, MD (South Africa)</a:t>
            </a:r>
          </a:p>
          <a:p>
            <a:pPr eaLnBrk="1" hangingPunct="1">
              <a:spcBef>
                <a:spcPct val="0"/>
              </a:spcBef>
              <a:buClrTx/>
              <a:buSzTx/>
              <a:buFontTx/>
              <a:buNone/>
            </a:pPr>
            <a:r>
              <a:rPr lang="en-US" altLang="en-US" sz="1600" dirty="0"/>
              <a:t>		Tsungai Chipato, MD (Zimbabwe), Judy </a:t>
            </a:r>
            <a:r>
              <a:rPr lang="en-US" altLang="en-US" sz="1600" dirty="0" smtClean="0"/>
              <a:t>Currier (US)</a:t>
            </a:r>
            <a:endParaRPr lang="en-US" altLang="en-US" sz="1600" dirty="0"/>
          </a:p>
        </p:txBody>
      </p:sp>
      <p:sp>
        <p:nvSpPr>
          <p:cNvPr id="12295" name="Rectangle 2"/>
          <p:cNvSpPr>
            <a:spLocks noChangeArrowheads="1"/>
          </p:cNvSpPr>
          <p:nvPr/>
        </p:nvSpPr>
        <p:spPr bwMode="auto">
          <a:xfrm>
            <a:off x="3879850" y="1219200"/>
            <a:ext cx="4654550" cy="6858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a:spcBef>
                <a:spcPct val="0"/>
              </a:spcBef>
              <a:buClrTx/>
              <a:buSzTx/>
              <a:buFontTx/>
              <a:buNone/>
            </a:pPr>
            <a:endParaRPr lang="en-US" altLang="en-US" sz="1800" dirty="0"/>
          </a:p>
        </p:txBody>
      </p:sp>
      <p:sp>
        <p:nvSpPr>
          <p:cNvPr id="2" name="TextBox 1">
            <a:extLst>
              <a:ext uri="{FF2B5EF4-FFF2-40B4-BE49-F238E27FC236}">
                <a16:creationId xmlns:a16="http://schemas.microsoft.com/office/drawing/2014/main" id="{4ED0D11A-33C8-469D-A527-CE42808889F4}"/>
              </a:ext>
            </a:extLst>
          </p:cNvPr>
          <p:cNvSpPr txBox="1"/>
          <p:nvPr/>
        </p:nvSpPr>
        <p:spPr>
          <a:xfrm>
            <a:off x="3870325" y="914400"/>
            <a:ext cx="4730750" cy="954107"/>
          </a:xfrm>
          <a:prstGeom prst="rect">
            <a:avLst/>
          </a:prstGeom>
          <a:noFill/>
        </p:spPr>
        <p:txBody>
          <a:bodyPr>
            <a:spAutoFit/>
          </a:bodyPr>
          <a:lstStyle/>
          <a:p>
            <a:pPr algn="ctr">
              <a:defRPr/>
            </a:pPr>
            <a:r>
              <a:rPr lang="en-US" sz="2800" b="1" dirty="0" smtClean="0">
                <a:solidFill>
                  <a:srgbClr val="7030A0"/>
                </a:solidFill>
              </a:rPr>
              <a:t>What we have learned from </a:t>
            </a:r>
            <a:r>
              <a:rPr lang="en-US" sz="2800" b="1" dirty="0">
                <a:solidFill>
                  <a:srgbClr val="7030A0"/>
                </a:solidFill>
              </a:rPr>
              <a:t>the PROMISE 1077 </a:t>
            </a:r>
            <a:r>
              <a:rPr lang="en-US" sz="2800" b="1" dirty="0" smtClean="0">
                <a:solidFill>
                  <a:srgbClr val="7030A0"/>
                </a:solidFill>
              </a:rPr>
              <a:t>Trials</a:t>
            </a:r>
            <a:endParaRPr lang="en-US" sz="2800" b="1" dirty="0">
              <a:solidFill>
                <a:srgbClr val="7030A0"/>
              </a:solidFill>
            </a:endParaRPr>
          </a:p>
        </p:txBody>
      </p:sp>
      <p:pic>
        <p:nvPicPr>
          <p:cNvPr id="10" name="Picture 9">
            <a:extLst>
              <a:ext uri="{FF2B5EF4-FFF2-40B4-BE49-F238E27FC236}">
                <a16:creationId xmlns:a16="http://schemas.microsoft.com/office/drawing/2014/main" id="{AEA3953A-7707-4FFE-A1D5-64949DABBE6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34400" y="5642699"/>
            <a:ext cx="2930769" cy="996759"/>
          </a:xfrm>
          <a:prstGeom prst="rect">
            <a:avLst/>
          </a:prstGeom>
        </p:spPr>
      </p:pic>
      <p:pic>
        <p:nvPicPr>
          <p:cNvPr id="11" name="Picture 10">
            <a:extLst>
              <a:ext uri="{FF2B5EF4-FFF2-40B4-BE49-F238E27FC236}">
                <a16:creationId xmlns:a16="http://schemas.microsoft.com/office/drawing/2014/main" id="{A307E3C8-5D0E-4C0D-B657-2A271618B844}"/>
              </a:ext>
            </a:extLst>
          </p:cNvPr>
          <p:cNvPicPr>
            <a:picLocks noChangeAspect="1"/>
          </p:cNvPicPr>
          <p:nvPr/>
        </p:nvPicPr>
        <p:blipFill>
          <a:blip r:embed="rId6"/>
          <a:stretch>
            <a:fillRect/>
          </a:stretch>
        </p:blipFill>
        <p:spPr>
          <a:xfrm>
            <a:off x="419195" y="5511506"/>
            <a:ext cx="2802306" cy="1070268"/>
          </a:xfrm>
          <a:prstGeom prst="rect">
            <a:avLst/>
          </a:prstGeom>
        </p:spPr>
      </p:pic>
    </p:spTree>
    <p:extLst>
      <p:ext uri="{BB962C8B-B14F-4D97-AF65-F5344CB8AC3E}">
        <p14:creationId xmlns:p14="http://schemas.microsoft.com/office/powerpoint/2010/main" val="1906988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b="1" dirty="0" smtClean="0">
                <a:solidFill>
                  <a:srgbClr val="0070C0"/>
                </a:solidFill>
              </a:rPr>
              <a:t>In PROMISE What effects did Maternal ART have on </a:t>
            </a:r>
            <a:br>
              <a:rPr lang="en-US" b="1" dirty="0" smtClean="0">
                <a:solidFill>
                  <a:srgbClr val="0070C0"/>
                </a:solidFill>
              </a:rPr>
            </a:br>
            <a:r>
              <a:rPr lang="en-US" b="1" dirty="0" smtClean="0">
                <a:solidFill>
                  <a:srgbClr val="0070C0"/>
                </a:solidFill>
              </a:rPr>
              <a:t>infant Growth &amp; Development?</a:t>
            </a:r>
            <a:endParaRPr lang="en-US" b="1" dirty="0">
              <a:solidFill>
                <a:srgbClr val="0070C0"/>
              </a:solidFill>
            </a:endParaRP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83164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B1621-F9D9-4E7E-A30B-E0DA9A446B9E}"/>
              </a:ext>
            </a:extLst>
          </p:cNvPr>
          <p:cNvSpPr>
            <a:spLocks noGrp="1"/>
          </p:cNvSpPr>
          <p:nvPr>
            <p:ph type="title"/>
          </p:nvPr>
        </p:nvSpPr>
        <p:spPr/>
        <p:txBody>
          <a:bodyPr>
            <a:normAutofit/>
          </a:bodyPr>
          <a:lstStyle/>
          <a:p>
            <a:r>
              <a:rPr lang="en-US" sz="3600" b="1" dirty="0" smtClean="0">
                <a:solidFill>
                  <a:schemeClr val="accent1"/>
                </a:solidFill>
              </a:rPr>
              <a:t>Among infants with VPTD, Were Early </a:t>
            </a:r>
            <a:r>
              <a:rPr lang="en-US" sz="3600" b="1" dirty="0">
                <a:solidFill>
                  <a:schemeClr val="accent1"/>
                </a:solidFill>
              </a:rPr>
              <a:t>Infant Deaths </a:t>
            </a:r>
            <a:r>
              <a:rPr lang="en-US" sz="3600" b="1" dirty="0" smtClean="0">
                <a:solidFill>
                  <a:schemeClr val="accent1"/>
                </a:solidFill>
              </a:rPr>
              <a:t>related </a:t>
            </a:r>
            <a:r>
              <a:rPr lang="en-US" sz="3600" b="1" dirty="0">
                <a:solidFill>
                  <a:schemeClr val="accent1"/>
                </a:solidFill>
              </a:rPr>
              <a:t>to </a:t>
            </a:r>
            <a:r>
              <a:rPr lang="en-US" sz="3600" b="1" dirty="0" smtClean="0">
                <a:solidFill>
                  <a:schemeClr val="accent1"/>
                </a:solidFill>
              </a:rPr>
              <a:t>intracellular </a:t>
            </a:r>
            <a:r>
              <a:rPr lang="en-US" sz="3600" b="1" dirty="0" err="1" smtClean="0">
                <a:solidFill>
                  <a:schemeClr val="accent1"/>
                </a:solidFill>
              </a:rPr>
              <a:t>Tenofovir</a:t>
            </a:r>
            <a:r>
              <a:rPr lang="en-US" sz="3600" b="1" dirty="0" smtClean="0">
                <a:solidFill>
                  <a:schemeClr val="accent1"/>
                </a:solidFill>
              </a:rPr>
              <a:t> </a:t>
            </a:r>
            <a:r>
              <a:rPr lang="en-US" sz="3600" b="1" dirty="0">
                <a:solidFill>
                  <a:schemeClr val="accent1"/>
                </a:solidFill>
              </a:rPr>
              <a:t>Drug </a:t>
            </a:r>
            <a:r>
              <a:rPr lang="en-US" sz="3600" b="1" dirty="0" smtClean="0">
                <a:solidFill>
                  <a:schemeClr val="accent1"/>
                </a:solidFill>
              </a:rPr>
              <a:t>Concentrations? </a:t>
            </a:r>
            <a:endParaRPr lang="en-US" sz="3600" b="1" dirty="0">
              <a:solidFill>
                <a:schemeClr val="accent1"/>
              </a:solidFill>
            </a:endParaRPr>
          </a:p>
        </p:txBody>
      </p:sp>
      <p:sp>
        <p:nvSpPr>
          <p:cNvPr id="3" name="Content Placeholder 2">
            <a:extLst>
              <a:ext uri="{FF2B5EF4-FFF2-40B4-BE49-F238E27FC236}">
                <a16:creationId xmlns:a16="http://schemas.microsoft.com/office/drawing/2014/main" id="{871D5E56-6369-4D2B-A98C-D4EE1BBE0752}"/>
              </a:ext>
            </a:extLst>
          </p:cNvPr>
          <p:cNvSpPr>
            <a:spLocks noGrp="1"/>
          </p:cNvSpPr>
          <p:nvPr>
            <p:ph idx="1"/>
          </p:nvPr>
        </p:nvSpPr>
        <p:spPr/>
        <p:txBody>
          <a:bodyPr>
            <a:normAutofit fontScale="92500"/>
          </a:bodyPr>
          <a:lstStyle/>
          <a:p>
            <a:pPr lvl="0">
              <a:spcBef>
                <a:spcPct val="20000"/>
              </a:spcBef>
              <a:defRPr/>
            </a:pPr>
            <a:r>
              <a:rPr lang="en-US" dirty="0">
                <a:latin typeface="Arial" panose="020B0604020202020204" pitchFamily="34" charset="0"/>
                <a:cs typeface="Arial" panose="020B0604020202020204" pitchFamily="34" charset="0"/>
              </a:rPr>
              <a:t>TFV-DP </a:t>
            </a:r>
            <a:r>
              <a:rPr lang="en-US" dirty="0" smtClean="0">
                <a:latin typeface="Arial" panose="020B0604020202020204" pitchFamily="34" charset="0"/>
                <a:cs typeface="Arial" panose="020B0604020202020204" pitchFamily="34" charset="0"/>
              </a:rPr>
              <a:t>intracellular levels </a:t>
            </a:r>
            <a:r>
              <a:rPr lang="en-US" dirty="0">
                <a:latin typeface="Arial" panose="020B0604020202020204" pitchFamily="34" charset="0"/>
                <a:cs typeface="Arial" panose="020B0604020202020204" pitchFamily="34" charset="0"/>
              </a:rPr>
              <a:t>in DBS samples were not significantly different between cases and controls at 4 and 8 weeks post-ART initiation, respectively, and were not associated with individual or composite adverse pregnancy outcomes. </a:t>
            </a:r>
          </a:p>
          <a:p>
            <a:pPr lvl="0">
              <a:spcBef>
                <a:spcPct val="20000"/>
              </a:spcBef>
              <a:defRPr/>
            </a:pPr>
            <a:r>
              <a:rPr lang="en-US" dirty="0">
                <a:latin typeface="Arial" panose="020B0604020202020204" pitchFamily="34" charset="0"/>
                <a:cs typeface="Arial" panose="020B0604020202020204" pitchFamily="34" charset="0"/>
              </a:rPr>
              <a:t>These findings, based on data from a limited sample size, suggest that in-utero exposure to TDF-DP concentrations, as measured in DBS, was not significantly associated with the adverse pregnancy </a:t>
            </a:r>
            <a:r>
              <a:rPr lang="en-US" dirty="0" smtClean="0">
                <a:latin typeface="Arial" panose="020B0604020202020204" pitchFamily="34" charset="0"/>
                <a:cs typeface="Arial" panose="020B0604020202020204" pitchFamily="34" charset="0"/>
              </a:rPr>
              <a:t>outcomes VPTD/ </a:t>
            </a:r>
            <a:r>
              <a:rPr lang="en-US" dirty="0">
                <a:latin typeface="Arial" panose="020B0604020202020204" pitchFamily="34" charset="0"/>
                <a:cs typeface="Arial" panose="020B0604020202020204" pitchFamily="34" charset="0"/>
              </a:rPr>
              <a:t>early infant deaths in the PROMISE trial </a:t>
            </a:r>
            <a:endParaRPr lang="en-US" dirty="0" smtClean="0">
              <a:latin typeface="Arial" panose="020B0604020202020204" pitchFamily="34" charset="0"/>
              <a:cs typeface="Arial" panose="020B0604020202020204" pitchFamily="34" charset="0"/>
            </a:endParaRPr>
          </a:p>
          <a:p>
            <a:pPr lvl="0">
              <a:spcBef>
                <a:spcPct val="20000"/>
              </a:spcBef>
              <a:defRPr/>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higher </a:t>
            </a:r>
            <a:r>
              <a:rPr lang="en-US" dirty="0" smtClean="0">
                <a:latin typeface="Arial" panose="020B0604020202020204" pitchFamily="34" charset="0"/>
                <a:cs typeface="Arial" panose="020B0604020202020204" pitchFamily="34" charset="0"/>
              </a:rPr>
              <a:t>rates of VPTD/early infant deaths </a:t>
            </a:r>
            <a:r>
              <a:rPr lang="en-US" dirty="0">
                <a:latin typeface="Arial" panose="020B0604020202020204" pitchFamily="34" charset="0"/>
                <a:cs typeface="Arial" panose="020B0604020202020204" pitchFamily="34" charset="0"/>
              </a:rPr>
              <a:t>among women on </a:t>
            </a:r>
            <a:r>
              <a:rPr lang="en-US" dirty="0" smtClean="0">
                <a:latin typeface="Arial" panose="020B0604020202020204" pitchFamily="34" charset="0"/>
                <a:cs typeface="Arial" panose="020B0604020202020204" pitchFamily="34" charset="0"/>
              </a:rPr>
              <a:t> TRV ART compared to ZDV/3TC ART remain unexplained.</a:t>
            </a:r>
          </a:p>
          <a:p>
            <a:pPr lvl="0">
              <a:spcBef>
                <a:spcPct val="20000"/>
              </a:spcBef>
              <a:defRPr/>
            </a:pPr>
            <a:r>
              <a:rPr lang="en-US" dirty="0" smtClean="0">
                <a:latin typeface="Arial" panose="020B0604020202020204" pitchFamily="34" charset="0"/>
                <a:cs typeface="Arial" panose="020B0604020202020204" pitchFamily="34" charset="0"/>
              </a:rPr>
              <a:t>Maternal Prolactin/progesterone levels are being evaluated. </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36105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5780E-3260-404E-8A87-70BBDDD2A049}"/>
              </a:ext>
            </a:extLst>
          </p:cNvPr>
          <p:cNvSpPr>
            <a:spLocks noGrp="1"/>
          </p:cNvSpPr>
          <p:nvPr>
            <p:ph type="title"/>
          </p:nvPr>
        </p:nvSpPr>
        <p:spPr/>
        <p:txBody>
          <a:bodyPr>
            <a:normAutofit/>
          </a:bodyPr>
          <a:lstStyle/>
          <a:p>
            <a:r>
              <a:rPr lang="en-US" b="1" dirty="0">
                <a:solidFill>
                  <a:schemeClr val="accent1"/>
                </a:solidFill>
              </a:rPr>
              <a:t>Does </a:t>
            </a:r>
            <a:r>
              <a:rPr lang="en-US" b="1" dirty="0" smtClean="0">
                <a:solidFill>
                  <a:schemeClr val="accent1"/>
                </a:solidFill>
              </a:rPr>
              <a:t>TDF- FTC ART adversely effect  pediatric     </a:t>
            </a:r>
            <a:br>
              <a:rPr lang="en-US" b="1" dirty="0" smtClean="0">
                <a:solidFill>
                  <a:schemeClr val="accent1"/>
                </a:solidFill>
              </a:rPr>
            </a:br>
            <a:r>
              <a:rPr lang="en-US" b="1" dirty="0">
                <a:solidFill>
                  <a:schemeClr val="accent1"/>
                </a:solidFill>
              </a:rPr>
              <a:t> </a:t>
            </a:r>
            <a:r>
              <a:rPr lang="en-US" b="1" dirty="0" smtClean="0">
                <a:solidFill>
                  <a:schemeClr val="accent1"/>
                </a:solidFill>
              </a:rPr>
              <a:t>         Growth or Neurodevelopment?</a:t>
            </a:r>
            <a:endParaRPr lang="en-US" b="1" dirty="0">
              <a:solidFill>
                <a:schemeClr val="accent1"/>
              </a:solidFill>
            </a:endParaRPr>
          </a:p>
        </p:txBody>
      </p:sp>
      <p:sp>
        <p:nvSpPr>
          <p:cNvPr id="3" name="Content Placeholder 2">
            <a:extLst>
              <a:ext uri="{FF2B5EF4-FFF2-40B4-BE49-F238E27FC236}">
                <a16:creationId xmlns:a16="http://schemas.microsoft.com/office/drawing/2014/main" id="{142DB481-A8EE-4FD5-A827-B46CFA92A334}"/>
              </a:ext>
            </a:extLst>
          </p:cNvPr>
          <p:cNvSpPr>
            <a:spLocks noGrp="1"/>
          </p:cNvSpPr>
          <p:nvPr>
            <p:ph idx="1"/>
          </p:nvPr>
        </p:nvSpPr>
        <p:spPr>
          <a:xfrm>
            <a:off x="838200" y="1825624"/>
            <a:ext cx="10515600" cy="4865461"/>
          </a:xfrm>
        </p:spPr>
        <p:txBody>
          <a:bodyPr>
            <a:normAutofit fontScale="85000" lnSpcReduction="20000"/>
          </a:bodyPr>
          <a:lstStyle/>
          <a:p>
            <a:r>
              <a:rPr lang="en-US" dirty="0" smtClean="0"/>
              <a:t> The  post partum PROMISE 1084s </a:t>
            </a:r>
            <a:r>
              <a:rPr lang="en-US" dirty="0" err="1" smtClean="0"/>
              <a:t>substudy</a:t>
            </a:r>
            <a:r>
              <a:rPr lang="en-US" dirty="0" smtClean="0"/>
              <a:t> found that infants born to mothers randomized to maternal TDF ART during  breastfeeding had </a:t>
            </a:r>
          </a:p>
          <a:p>
            <a:pPr lvl="1"/>
            <a:r>
              <a:rPr lang="en-US" dirty="0" smtClean="0"/>
              <a:t>No significant differences in mean LAZ at 26 weeks or other time points BUT</a:t>
            </a:r>
          </a:p>
          <a:p>
            <a:pPr lvl="1"/>
            <a:r>
              <a:rPr lang="en-US" dirty="0" smtClean="0"/>
              <a:t>Significantly increased risk of stunting (&lt;</a:t>
            </a:r>
            <a:r>
              <a:rPr lang="en-US" b="1" dirty="0" smtClean="0"/>
              <a:t>--</a:t>
            </a:r>
            <a:r>
              <a:rPr lang="en-US" dirty="0" smtClean="0"/>
              <a:t>2 SD below WHO mean for AGE (HAZ) Z- scores at 26 weeks compared to infants on  </a:t>
            </a:r>
            <a:r>
              <a:rPr lang="en-US" dirty="0" err="1" smtClean="0"/>
              <a:t>iNVP</a:t>
            </a:r>
            <a:r>
              <a:rPr lang="en-US" dirty="0" smtClean="0"/>
              <a:t>    </a:t>
            </a:r>
            <a:r>
              <a:rPr lang="en-US" sz="3300" b="1" dirty="0" smtClean="0">
                <a:solidFill>
                  <a:schemeClr val="accent1"/>
                </a:solidFill>
              </a:rPr>
              <a:t>OR 1.28 </a:t>
            </a:r>
            <a:r>
              <a:rPr lang="en-US" sz="3300" b="1" dirty="0">
                <a:solidFill>
                  <a:schemeClr val="accent1"/>
                </a:solidFill>
              </a:rPr>
              <a:t>(1.05, 1.57) </a:t>
            </a:r>
            <a:r>
              <a:rPr lang="en-US" sz="3300" b="1" dirty="0" smtClean="0">
                <a:solidFill>
                  <a:schemeClr val="accent1"/>
                </a:solidFill>
              </a:rPr>
              <a:t>p=.017 </a:t>
            </a:r>
          </a:p>
          <a:p>
            <a:pPr marL="457200" lvl="1" indent="0">
              <a:buNone/>
            </a:pPr>
            <a:r>
              <a:rPr lang="en-US" sz="2800" b="1" i="1" dirty="0">
                <a:solidFill>
                  <a:schemeClr val="accent1"/>
                </a:solidFill>
              </a:rPr>
              <a:t> </a:t>
            </a:r>
            <a:r>
              <a:rPr lang="en-US" sz="2800" b="1" i="1" dirty="0" smtClean="0">
                <a:solidFill>
                  <a:schemeClr val="accent1"/>
                </a:solidFill>
              </a:rPr>
              <a:t>  </a:t>
            </a:r>
            <a:r>
              <a:rPr lang="en-US" i="1" dirty="0" smtClean="0">
                <a:solidFill>
                  <a:srgbClr val="FF0000"/>
                </a:solidFill>
              </a:rPr>
              <a:t>Details to be  presented  by Dr. Jim Aizire at the  Prevention Scientific Committee  June 13</a:t>
            </a:r>
            <a:r>
              <a:rPr lang="en-US" i="1" baseline="30000" dirty="0" smtClean="0">
                <a:solidFill>
                  <a:srgbClr val="FF0000"/>
                </a:solidFill>
              </a:rPr>
              <a:t>th </a:t>
            </a:r>
            <a:endParaRPr lang="en-US" i="1" dirty="0" smtClean="0">
              <a:solidFill>
                <a:srgbClr val="FF0000"/>
              </a:solidFill>
            </a:endParaRPr>
          </a:p>
          <a:p>
            <a:r>
              <a:rPr lang="en-US" dirty="0" smtClean="0"/>
              <a:t>A  PROMISE co-enrollment R01 study  (Fowler, Boivin) in Malawi and Uganda that compared growth of PROMISE HIV exposed Uninfected  participants to Unexposed children found that  HIV exposed Uninfected  PROMISE Children were</a:t>
            </a:r>
          </a:p>
          <a:p>
            <a:pPr lvl="1"/>
            <a:r>
              <a:rPr lang="en-US" dirty="0" smtClean="0"/>
              <a:t> </a:t>
            </a:r>
            <a:r>
              <a:rPr lang="en-US" sz="2800" dirty="0" smtClean="0"/>
              <a:t>at significantly increased risk of stunting by 24 months  compared to SES/gender matched children born to  HIV negative  mothers   (</a:t>
            </a:r>
            <a:r>
              <a:rPr lang="en-US" sz="2800" dirty="0" err="1" smtClean="0"/>
              <a:t>Azire</a:t>
            </a:r>
            <a:r>
              <a:rPr lang="en-US" sz="2800" dirty="0" smtClean="0"/>
              <a:t> et al).  </a:t>
            </a:r>
          </a:p>
          <a:p>
            <a:pPr marL="457200" lvl="1" indent="0">
              <a:buNone/>
            </a:pPr>
            <a:r>
              <a:rPr lang="en-US" dirty="0" smtClean="0"/>
              <a:t>     Adjusted RR stunting Uganda for HEU children was  </a:t>
            </a:r>
            <a:r>
              <a:rPr lang="en-US" sz="3300" b="1" dirty="0" err="1" smtClean="0">
                <a:solidFill>
                  <a:srgbClr val="0070C0"/>
                </a:solidFill>
              </a:rPr>
              <a:t>aRR</a:t>
            </a:r>
            <a:r>
              <a:rPr lang="en-US" sz="3300" b="1" dirty="0" smtClean="0">
                <a:solidFill>
                  <a:srgbClr val="0070C0"/>
                </a:solidFill>
              </a:rPr>
              <a:t> 1.7  (95% CI 1.2-2.4</a:t>
            </a:r>
            <a:r>
              <a:rPr lang="en-US" dirty="0" smtClean="0"/>
              <a:t>)</a:t>
            </a:r>
          </a:p>
          <a:p>
            <a:pPr marL="457200" lvl="1" indent="0">
              <a:buNone/>
            </a:pPr>
            <a:r>
              <a:rPr lang="en-US" dirty="0"/>
              <a:t> </a:t>
            </a:r>
            <a:r>
              <a:rPr lang="en-US" dirty="0" smtClean="0"/>
              <a:t>    Adjusted RR stunting Malawi HEU children  was  </a:t>
            </a:r>
            <a:r>
              <a:rPr lang="en-US" sz="3300" b="1" dirty="0" err="1" smtClean="0">
                <a:solidFill>
                  <a:srgbClr val="0070C0"/>
                </a:solidFill>
              </a:rPr>
              <a:t>aRR</a:t>
            </a:r>
            <a:r>
              <a:rPr lang="en-US" sz="3300" b="1" dirty="0" smtClean="0">
                <a:solidFill>
                  <a:srgbClr val="0070C0"/>
                </a:solidFill>
              </a:rPr>
              <a:t> 1.3  (95% CI 1.1-1.7)</a:t>
            </a:r>
          </a:p>
          <a:p>
            <a:pPr lvl="1"/>
            <a:r>
              <a:rPr lang="en-US" sz="2800" dirty="0" smtClean="0"/>
              <a:t>However HEU children  had  NO increased risk of lower cognitive scores by age 48-60 months with ARV exposures antepartum or post partum </a:t>
            </a:r>
            <a:r>
              <a:rPr lang="en-US" sz="2800" i="1" dirty="0">
                <a:solidFill>
                  <a:srgbClr val="FF0000"/>
                </a:solidFill>
              </a:rPr>
              <a:t>(</a:t>
            </a:r>
            <a:r>
              <a:rPr lang="en-US" sz="2800" i="1" dirty="0" smtClean="0">
                <a:solidFill>
                  <a:srgbClr val="FF0000"/>
                </a:solidFill>
              </a:rPr>
              <a:t>Boivin et al, in press Lancet HIV</a:t>
            </a:r>
            <a:r>
              <a:rPr lang="en-US" sz="2800" dirty="0" smtClean="0"/>
              <a:t>)</a:t>
            </a:r>
            <a:endParaRPr lang="en-US" sz="2800" dirty="0"/>
          </a:p>
        </p:txBody>
      </p:sp>
    </p:spTree>
    <p:extLst>
      <p:ext uri="{BB962C8B-B14F-4D97-AF65-F5344CB8AC3E}">
        <p14:creationId xmlns:p14="http://schemas.microsoft.com/office/powerpoint/2010/main" val="4096848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FD18202-0764-EC49-8595-B96219109354}" type="slidenum">
              <a:rPr lang="en-US" smtClean="0"/>
              <a:pPr/>
              <a:t>13</a:t>
            </a:fld>
            <a:endParaRPr lang="en-US" dirty="0"/>
          </a:p>
        </p:txBody>
      </p:sp>
      <p:sp>
        <p:nvSpPr>
          <p:cNvPr id="29" name="Title 1"/>
          <p:cNvSpPr>
            <a:spLocks noGrp="1"/>
          </p:cNvSpPr>
          <p:nvPr>
            <p:ph type="title"/>
          </p:nvPr>
        </p:nvSpPr>
        <p:spPr>
          <a:xfrm>
            <a:off x="1026943" y="152400"/>
            <a:ext cx="10002128" cy="1066800"/>
          </a:xfrm>
        </p:spPr>
        <p:txBody>
          <a:bodyPr>
            <a:normAutofit fontScale="90000"/>
          </a:bodyPr>
          <a:lstStyle/>
          <a:p>
            <a:r>
              <a:rPr lang="en-US" sz="3600" b="1" dirty="0" smtClean="0">
                <a:solidFill>
                  <a:srgbClr val="0070C0"/>
                </a:solidFill>
              </a:rPr>
              <a:t>Boivin/Fowler ND  grant:   Risk of stunting  for HEU  PROMISE Children in Malawi and Uganda versus HUU children</a:t>
            </a:r>
            <a:r>
              <a:rPr lang="en-US" sz="3600" b="1" dirty="0" smtClean="0"/>
              <a:t/>
            </a:r>
            <a:br>
              <a:rPr lang="en-US" sz="3600" b="1" dirty="0" smtClean="0"/>
            </a:br>
            <a:r>
              <a:rPr lang="en-US" sz="3600" b="1" dirty="0" smtClean="0"/>
              <a:t>		</a:t>
            </a:r>
            <a:r>
              <a:rPr lang="en-US" sz="2700" b="1" i="1" dirty="0" smtClean="0">
                <a:solidFill>
                  <a:srgbClr val="0070C0"/>
                </a:solidFill>
              </a:rPr>
              <a:t>Jim </a:t>
            </a:r>
            <a:r>
              <a:rPr lang="en-US" sz="2700" b="1" i="1" dirty="0" err="1" smtClean="0">
                <a:solidFill>
                  <a:srgbClr val="0070C0"/>
                </a:solidFill>
              </a:rPr>
              <a:t>Azire</a:t>
            </a:r>
            <a:r>
              <a:rPr lang="en-US" sz="2700" b="1" i="1" dirty="0" smtClean="0">
                <a:solidFill>
                  <a:srgbClr val="0070C0"/>
                </a:solidFill>
              </a:rPr>
              <a:t> et al, IAS 2017</a:t>
            </a:r>
            <a:endParaRPr lang="en-US" sz="2700" b="1" i="1" dirty="0">
              <a:solidFill>
                <a:srgbClr val="0070C0"/>
              </a:solidFill>
            </a:endParaRPr>
          </a:p>
        </p:txBody>
      </p:sp>
      <p:sp>
        <p:nvSpPr>
          <p:cNvPr id="30" name="TextBox 29"/>
          <p:cNvSpPr txBox="1"/>
          <p:nvPr/>
        </p:nvSpPr>
        <p:spPr>
          <a:xfrm>
            <a:off x="1524000" y="1395272"/>
            <a:ext cx="8458200" cy="400110"/>
          </a:xfrm>
          <a:prstGeom prst="rect">
            <a:avLst/>
          </a:prstGeom>
          <a:noFill/>
        </p:spPr>
        <p:txBody>
          <a:bodyPr wrap="square" rtlCol="0">
            <a:spAutoFit/>
          </a:bodyPr>
          <a:lstStyle/>
          <a:p>
            <a:r>
              <a:rPr lang="en-US" sz="2000" b="1" i="1" dirty="0">
                <a:solidFill>
                  <a:srgbClr val="990000"/>
                </a:solidFill>
              </a:rPr>
              <a:t>Risk of stunting (LAZ &lt; -2 SD)</a:t>
            </a:r>
          </a:p>
        </p:txBody>
      </p:sp>
      <p:graphicFrame>
        <p:nvGraphicFramePr>
          <p:cNvPr id="12" name="Chart 11">
            <a:extLst>
              <a:ext uri="{FF2B5EF4-FFF2-40B4-BE49-F238E27FC236}">
                <a16:creationId xmlns:a16="http://schemas.microsoft.com/office/drawing/2014/main" id="{F08AD2D6-44C4-49DF-9D7C-F9F1573D3652}"/>
              </a:ext>
            </a:extLst>
          </p:cNvPr>
          <p:cNvGraphicFramePr>
            <a:graphicFrameLocks/>
          </p:cNvGraphicFramePr>
          <p:nvPr>
            <p:extLst>
              <p:ext uri="{D42A27DB-BD31-4B8C-83A1-F6EECF244321}">
                <p14:modId xmlns:p14="http://schemas.microsoft.com/office/powerpoint/2010/main" val="227677104"/>
              </p:ext>
            </p:extLst>
          </p:nvPr>
        </p:nvGraphicFramePr>
        <p:xfrm>
          <a:off x="1752600" y="1771710"/>
          <a:ext cx="7848600" cy="394329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667000" y="2209801"/>
            <a:ext cx="1013792" cy="307777"/>
          </a:xfrm>
          <a:prstGeom prst="rect">
            <a:avLst/>
          </a:prstGeom>
          <a:noFill/>
        </p:spPr>
        <p:txBody>
          <a:bodyPr wrap="square" rtlCol="0">
            <a:spAutoFit/>
          </a:bodyPr>
          <a:lstStyle/>
          <a:p>
            <a:r>
              <a:rPr lang="en-US" sz="1400" i="1" dirty="0">
                <a:solidFill>
                  <a:srgbClr val="990000"/>
                </a:solidFill>
              </a:rPr>
              <a:t>P=0.341</a:t>
            </a:r>
          </a:p>
        </p:txBody>
      </p:sp>
      <p:sp>
        <p:nvSpPr>
          <p:cNvPr id="9" name="Left Brace 8"/>
          <p:cNvSpPr/>
          <p:nvPr/>
        </p:nvSpPr>
        <p:spPr bwMode="auto">
          <a:xfrm rot="5400000">
            <a:off x="3022897" y="2406599"/>
            <a:ext cx="202607" cy="470595"/>
          </a:xfrm>
          <a:prstGeom prst="leftBrace">
            <a:avLst/>
          </a:prstGeom>
          <a:noFill/>
          <a:ln w="12700" cap="flat" cmpd="sng" algn="ctr">
            <a:solidFill>
              <a:srgbClr val="99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eaLnBrk="0" fontAlgn="base" hangingPunct="0">
              <a:spcBef>
                <a:spcPct val="0"/>
              </a:spcBef>
              <a:spcAft>
                <a:spcPct val="0"/>
              </a:spcAft>
            </a:pPr>
            <a:endParaRPr lang="en-US" sz="2400" dirty="0">
              <a:solidFill>
                <a:srgbClr val="990000"/>
              </a:solidFill>
              <a:latin typeface="Times" charset="0"/>
            </a:endParaRPr>
          </a:p>
        </p:txBody>
      </p:sp>
      <p:sp>
        <p:nvSpPr>
          <p:cNvPr id="10" name="Date Placeholder 3"/>
          <p:cNvSpPr txBox="1">
            <a:spLocks/>
          </p:cNvSpPr>
          <p:nvPr/>
        </p:nvSpPr>
        <p:spPr>
          <a:xfrm>
            <a:off x="1981200" y="6416676"/>
            <a:ext cx="2133600" cy="365125"/>
          </a:xfrm>
          <a:prstGeom prst="rect">
            <a:avLst/>
          </a:prstGeom>
        </p:spPr>
        <p:txBody>
          <a:bodyPr/>
          <a:ls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a:lstStyle>
          <a:p>
            <a:endParaRPr lang="en-US" sz="1100" dirty="0">
              <a:latin typeface="+mn-lt"/>
            </a:endParaRPr>
          </a:p>
        </p:txBody>
      </p:sp>
    </p:spTree>
    <p:extLst>
      <p:ext uri="{BB962C8B-B14F-4D97-AF65-F5344CB8AC3E}">
        <p14:creationId xmlns:p14="http://schemas.microsoft.com/office/powerpoint/2010/main" val="382423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7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762000"/>
            <a:ext cx="46482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p:cNvGraphicFramePr>
            <a:graphicFrameLocks noGrp="1"/>
          </p:cNvGraphicFramePr>
          <p:nvPr>
            <p:extLst/>
          </p:nvPr>
        </p:nvGraphicFramePr>
        <p:xfrm>
          <a:off x="6078280" y="4248150"/>
          <a:ext cx="4589721" cy="2609850"/>
        </p:xfrm>
        <a:graphic>
          <a:graphicData uri="http://schemas.openxmlformats.org/drawingml/2006/table">
            <a:tbl>
              <a:tblPr>
                <a:tableStyleId>{5C22544A-7EE6-4342-B048-85BDC9FD1C3A}</a:tableStyleId>
              </a:tblPr>
              <a:tblGrid>
                <a:gridCol w="2468953">
                  <a:extLst>
                    <a:ext uri="{9D8B030D-6E8A-4147-A177-3AD203B41FA5}">
                      <a16:colId xmlns:a16="http://schemas.microsoft.com/office/drawing/2014/main" val="20000"/>
                    </a:ext>
                  </a:extLst>
                </a:gridCol>
                <a:gridCol w="458134">
                  <a:extLst>
                    <a:ext uri="{9D8B030D-6E8A-4147-A177-3AD203B41FA5}">
                      <a16:colId xmlns:a16="http://schemas.microsoft.com/office/drawing/2014/main" val="20001"/>
                    </a:ext>
                  </a:extLst>
                </a:gridCol>
                <a:gridCol w="831317">
                  <a:extLst>
                    <a:ext uri="{9D8B030D-6E8A-4147-A177-3AD203B41FA5}">
                      <a16:colId xmlns:a16="http://schemas.microsoft.com/office/drawing/2014/main" val="20002"/>
                    </a:ext>
                  </a:extLst>
                </a:gridCol>
                <a:gridCol w="831317">
                  <a:extLst>
                    <a:ext uri="{9D8B030D-6E8A-4147-A177-3AD203B41FA5}">
                      <a16:colId xmlns:a16="http://schemas.microsoft.com/office/drawing/2014/main" val="20003"/>
                    </a:ext>
                  </a:extLst>
                </a:gridCol>
              </a:tblGrid>
              <a:tr h="667956">
                <a:tc rowSpan="2">
                  <a:txBody>
                    <a:bodyPr/>
                    <a:lstStyle/>
                    <a:p>
                      <a:pPr marL="0" marR="0">
                        <a:lnSpc>
                          <a:spcPct val="115000"/>
                        </a:lnSpc>
                        <a:spcBef>
                          <a:spcPts val="300"/>
                        </a:spcBef>
                        <a:spcAft>
                          <a:spcPts val="300"/>
                        </a:spcAft>
                      </a:pPr>
                      <a:r>
                        <a:rPr lang="en-US" sz="1400" b="1" dirty="0" smtClean="0">
                          <a:effectLst/>
                        </a:rPr>
                        <a:t>Level of Ante- Partum and Post-Partum ARV Exposure – Treatment Arms</a:t>
                      </a:r>
                      <a:endParaRPr lang="en-US" sz="1400" b="1" dirty="0">
                        <a:effectLst/>
                        <a:latin typeface="Times New Roman"/>
                        <a:ea typeface="Times New Roman"/>
                      </a:endParaRPr>
                    </a:p>
                  </a:txBody>
                  <a:tcPr marL="38100" marR="38100" marT="0" marB="0" anchor="b"/>
                </a:tc>
                <a:tc rowSpan="2">
                  <a:txBody>
                    <a:bodyPr/>
                    <a:lstStyle/>
                    <a:p>
                      <a:pPr marL="0" marR="0" algn="r">
                        <a:lnSpc>
                          <a:spcPct val="115000"/>
                        </a:lnSpc>
                        <a:spcBef>
                          <a:spcPts val="300"/>
                        </a:spcBef>
                        <a:spcAft>
                          <a:spcPts val="300"/>
                        </a:spcAft>
                      </a:pPr>
                      <a:r>
                        <a:rPr lang="en-US" sz="1200" dirty="0">
                          <a:effectLst/>
                        </a:rPr>
                        <a:t>N</a:t>
                      </a:r>
                      <a:endParaRPr lang="en-US" sz="1200" dirty="0">
                        <a:effectLst/>
                        <a:latin typeface="Times New Roman"/>
                        <a:ea typeface="Times New Roman"/>
                      </a:endParaRPr>
                    </a:p>
                  </a:txBody>
                  <a:tcPr marL="38100" marR="38100" marT="0" marB="0" anchor="b"/>
                </a:tc>
                <a:tc gridSpan="2">
                  <a:txBody>
                    <a:bodyPr/>
                    <a:lstStyle/>
                    <a:p>
                      <a:pPr marL="0" marR="0" algn="ctr">
                        <a:lnSpc>
                          <a:spcPct val="115000"/>
                        </a:lnSpc>
                        <a:spcBef>
                          <a:spcPts val="300"/>
                        </a:spcBef>
                        <a:spcAft>
                          <a:spcPts val="300"/>
                        </a:spcAft>
                      </a:pPr>
                      <a:r>
                        <a:rPr lang="en-US" sz="1400" b="1" dirty="0" smtClean="0">
                          <a:effectLst/>
                        </a:rPr>
                        <a:t>Mullen Cognitive Composite Standardized Scores</a:t>
                      </a:r>
                      <a:endParaRPr lang="en-US" sz="1400" b="1" dirty="0">
                        <a:effectLst/>
                        <a:latin typeface="Times New Roman"/>
                        <a:ea typeface="Times New Roman"/>
                      </a:endParaRPr>
                    </a:p>
                  </a:txBody>
                  <a:tcPr marL="38100" marR="38100" marT="0" marB="0" anchor="b"/>
                </a:tc>
                <a:tc hMerge="1">
                  <a:txBody>
                    <a:bodyPr/>
                    <a:lstStyle/>
                    <a:p>
                      <a:endParaRPr lang="en-US"/>
                    </a:p>
                  </a:txBody>
                  <a:tcPr/>
                </a:tc>
                <a:extLst>
                  <a:ext uri="{0D108BD9-81ED-4DB2-BD59-A6C34878D82A}">
                    <a16:rowId xmlns:a16="http://schemas.microsoft.com/office/drawing/2014/main" val="10000"/>
                  </a:ext>
                </a:extLst>
              </a:tr>
              <a:tr h="222652">
                <a:tc vMerge="1">
                  <a:txBody>
                    <a:bodyPr/>
                    <a:lstStyle/>
                    <a:p>
                      <a:endParaRPr lang="en-US"/>
                    </a:p>
                  </a:txBody>
                  <a:tcPr/>
                </a:tc>
                <a:tc vMerge="1">
                  <a:txBody>
                    <a:bodyPr/>
                    <a:lstStyle/>
                    <a:p>
                      <a:endParaRPr lang="en-US"/>
                    </a:p>
                  </a:txBody>
                  <a:tcPr/>
                </a:tc>
                <a:tc>
                  <a:txBody>
                    <a:bodyPr/>
                    <a:lstStyle/>
                    <a:p>
                      <a:pPr marL="0" marR="0" algn="r">
                        <a:lnSpc>
                          <a:spcPct val="115000"/>
                        </a:lnSpc>
                        <a:spcBef>
                          <a:spcPts val="300"/>
                        </a:spcBef>
                        <a:spcAft>
                          <a:spcPts val="300"/>
                        </a:spcAft>
                      </a:pPr>
                      <a:r>
                        <a:rPr lang="en-US" sz="1200">
                          <a:effectLst/>
                        </a:rPr>
                        <a:t>Mean</a:t>
                      </a:r>
                      <a:endParaRPr lang="en-US" sz="1200">
                        <a:effectLst/>
                        <a:latin typeface="Times New Roman"/>
                        <a:ea typeface="Times New Roman"/>
                      </a:endParaRPr>
                    </a:p>
                  </a:txBody>
                  <a:tcPr marL="38100" marR="38100" marT="0" marB="0" anchor="b"/>
                </a:tc>
                <a:tc>
                  <a:txBody>
                    <a:bodyPr/>
                    <a:lstStyle/>
                    <a:p>
                      <a:pPr marL="0" marR="0" algn="r">
                        <a:lnSpc>
                          <a:spcPct val="115000"/>
                        </a:lnSpc>
                        <a:spcBef>
                          <a:spcPts val="300"/>
                        </a:spcBef>
                        <a:spcAft>
                          <a:spcPts val="300"/>
                        </a:spcAft>
                      </a:pPr>
                      <a:r>
                        <a:rPr lang="en-US" sz="1200">
                          <a:effectLst/>
                        </a:rPr>
                        <a:t>Std Dev</a:t>
                      </a:r>
                      <a:endParaRPr lang="en-US" sz="1200">
                        <a:effectLst/>
                        <a:latin typeface="Times New Roman"/>
                        <a:ea typeface="Times New Roman"/>
                      </a:endParaRPr>
                    </a:p>
                  </a:txBody>
                  <a:tcPr marL="38100" marR="38100" marT="0" marB="0" anchor="b"/>
                </a:tc>
                <a:extLst>
                  <a:ext uri="{0D108BD9-81ED-4DB2-BD59-A6C34878D82A}">
                    <a16:rowId xmlns:a16="http://schemas.microsoft.com/office/drawing/2014/main" val="10001"/>
                  </a:ext>
                </a:extLst>
              </a:tr>
              <a:tr h="343848">
                <a:tc>
                  <a:txBody>
                    <a:bodyPr/>
                    <a:lstStyle/>
                    <a:p>
                      <a:pPr marL="0" marR="0">
                        <a:lnSpc>
                          <a:spcPct val="115000"/>
                        </a:lnSpc>
                        <a:spcBef>
                          <a:spcPts val="300"/>
                        </a:spcBef>
                        <a:spcAft>
                          <a:spcPts val="300"/>
                        </a:spcAft>
                      </a:pPr>
                      <a:r>
                        <a:rPr lang="en-US" sz="1400">
                          <a:effectLst/>
                        </a:rPr>
                        <a:t>Triple ARV+Infant NVP</a:t>
                      </a:r>
                      <a:endParaRPr lang="en-US" sz="14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a:effectLst/>
                        </a:rPr>
                        <a:t>42</a:t>
                      </a:r>
                      <a:endParaRPr lang="en-US" sz="12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84.62</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15.01</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2"/>
                  </a:ext>
                </a:extLst>
              </a:tr>
              <a:tr h="343848">
                <a:tc>
                  <a:txBody>
                    <a:bodyPr/>
                    <a:lstStyle/>
                    <a:p>
                      <a:pPr marL="0" marR="0">
                        <a:lnSpc>
                          <a:spcPct val="115000"/>
                        </a:lnSpc>
                        <a:spcBef>
                          <a:spcPts val="300"/>
                        </a:spcBef>
                        <a:spcAft>
                          <a:spcPts val="300"/>
                        </a:spcAft>
                      </a:pPr>
                      <a:r>
                        <a:rPr lang="en-US" sz="1400">
                          <a:effectLst/>
                        </a:rPr>
                        <a:t>Triple ARV+Maternal triple ARV</a:t>
                      </a:r>
                      <a:endParaRPr lang="en-US" sz="14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a:effectLst/>
                        </a:rPr>
                        <a:t>52</a:t>
                      </a:r>
                      <a:endParaRPr lang="en-US" sz="12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87.73</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16.13</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3"/>
                  </a:ext>
                </a:extLst>
              </a:tr>
              <a:tr h="343848">
                <a:tc>
                  <a:txBody>
                    <a:bodyPr/>
                    <a:lstStyle/>
                    <a:p>
                      <a:pPr marL="0" marR="0">
                        <a:lnSpc>
                          <a:spcPct val="115000"/>
                        </a:lnSpc>
                        <a:spcBef>
                          <a:spcPts val="300"/>
                        </a:spcBef>
                        <a:spcAft>
                          <a:spcPts val="300"/>
                        </a:spcAft>
                      </a:pPr>
                      <a:r>
                        <a:rPr lang="en-US" sz="1400">
                          <a:effectLst/>
                        </a:rPr>
                        <a:t>ZDV+Infant NVP</a:t>
                      </a:r>
                      <a:endParaRPr lang="en-US" sz="14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a:effectLst/>
                        </a:rPr>
                        <a:t>39</a:t>
                      </a:r>
                      <a:endParaRPr lang="en-US" sz="12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87.72</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14.39</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4"/>
                  </a:ext>
                </a:extLst>
              </a:tr>
              <a:tr h="343848">
                <a:tc>
                  <a:txBody>
                    <a:bodyPr/>
                    <a:lstStyle/>
                    <a:p>
                      <a:pPr marL="0" marR="0">
                        <a:lnSpc>
                          <a:spcPct val="115000"/>
                        </a:lnSpc>
                        <a:spcBef>
                          <a:spcPts val="300"/>
                        </a:spcBef>
                        <a:spcAft>
                          <a:spcPts val="300"/>
                        </a:spcAft>
                      </a:pPr>
                      <a:r>
                        <a:rPr lang="en-US" sz="1400" dirty="0" err="1">
                          <a:effectLst/>
                        </a:rPr>
                        <a:t>ZDV+Maternal</a:t>
                      </a:r>
                      <a:r>
                        <a:rPr lang="en-US" sz="1400" dirty="0">
                          <a:effectLst/>
                        </a:rPr>
                        <a:t> triple ARV</a:t>
                      </a:r>
                      <a:endParaRPr lang="en-US" sz="14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a:effectLst/>
                        </a:rPr>
                        <a:t>36</a:t>
                      </a:r>
                      <a:endParaRPr lang="en-US" sz="12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80.94</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14.11</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5"/>
                  </a:ext>
                </a:extLst>
              </a:tr>
              <a:tr h="275714">
                <a:tc>
                  <a:txBody>
                    <a:bodyPr/>
                    <a:lstStyle/>
                    <a:p>
                      <a:pPr marL="0" marR="0">
                        <a:lnSpc>
                          <a:spcPct val="115000"/>
                        </a:lnSpc>
                        <a:spcBef>
                          <a:spcPts val="300"/>
                        </a:spcBef>
                        <a:spcAft>
                          <a:spcPts val="300"/>
                        </a:spcAft>
                      </a:pPr>
                      <a:r>
                        <a:rPr lang="en-US" sz="1400" b="1" dirty="0" smtClean="0">
                          <a:effectLst/>
                        </a:rPr>
                        <a:t>Unexposed </a:t>
                      </a:r>
                      <a:r>
                        <a:rPr lang="en-US" sz="1400" b="1" dirty="0">
                          <a:effectLst/>
                        </a:rPr>
                        <a:t>controls</a:t>
                      </a:r>
                      <a:endParaRPr lang="en-US" sz="1400" b="1"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a:effectLst/>
                        </a:rPr>
                        <a:t>179</a:t>
                      </a:r>
                      <a:endParaRPr lang="en-US" sz="12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85.73</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15.29</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6"/>
                  </a:ext>
                </a:extLst>
              </a:tr>
            </a:tbl>
          </a:graphicData>
        </a:graphic>
      </p:graphicFrame>
      <p:pic>
        <p:nvPicPr>
          <p:cNvPr id="1157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762000"/>
            <a:ext cx="45720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nvPr>
        </p:nvGraphicFramePr>
        <p:xfrm>
          <a:off x="1523999" y="4244390"/>
          <a:ext cx="4513522" cy="2630121"/>
        </p:xfrm>
        <a:graphic>
          <a:graphicData uri="http://schemas.openxmlformats.org/drawingml/2006/table">
            <a:tbl>
              <a:tblPr>
                <a:tableStyleId>{5C22544A-7EE6-4342-B048-85BDC9FD1C3A}</a:tableStyleId>
              </a:tblPr>
              <a:tblGrid>
                <a:gridCol w="2427963">
                  <a:extLst>
                    <a:ext uri="{9D8B030D-6E8A-4147-A177-3AD203B41FA5}">
                      <a16:colId xmlns:a16="http://schemas.microsoft.com/office/drawing/2014/main" val="20000"/>
                    </a:ext>
                  </a:extLst>
                </a:gridCol>
                <a:gridCol w="450529">
                  <a:extLst>
                    <a:ext uri="{9D8B030D-6E8A-4147-A177-3AD203B41FA5}">
                      <a16:colId xmlns:a16="http://schemas.microsoft.com/office/drawing/2014/main" val="20001"/>
                    </a:ext>
                  </a:extLst>
                </a:gridCol>
                <a:gridCol w="817515">
                  <a:extLst>
                    <a:ext uri="{9D8B030D-6E8A-4147-A177-3AD203B41FA5}">
                      <a16:colId xmlns:a16="http://schemas.microsoft.com/office/drawing/2014/main" val="20002"/>
                    </a:ext>
                  </a:extLst>
                </a:gridCol>
                <a:gridCol w="817515">
                  <a:extLst>
                    <a:ext uri="{9D8B030D-6E8A-4147-A177-3AD203B41FA5}">
                      <a16:colId xmlns:a16="http://schemas.microsoft.com/office/drawing/2014/main" val="20003"/>
                    </a:ext>
                  </a:extLst>
                </a:gridCol>
              </a:tblGrid>
              <a:tr h="715821">
                <a:tc rowSpan="2">
                  <a:txBody>
                    <a:bodyPr/>
                    <a:lstStyle/>
                    <a:p>
                      <a:pPr marL="0" marR="0">
                        <a:lnSpc>
                          <a:spcPct val="115000"/>
                        </a:lnSpc>
                        <a:spcBef>
                          <a:spcPts val="300"/>
                        </a:spcBef>
                        <a:spcAft>
                          <a:spcPts val="300"/>
                        </a:spcAft>
                      </a:pPr>
                      <a:r>
                        <a:rPr lang="en-US" sz="1400" b="1" dirty="0" smtClean="0">
                          <a:effectLst/>
                        </a:rPr>
                        <a:t>Level of Ante- Partum and Post-Partum ARV Exposure – Treatment Arms</a:t>
                      </a:r>
                      <a:endParaRPr lang="en-US" sz="1400" b="1" dirty="0">
                        <a:effectLst/>
                        <a:latin typeface="Times New Roman"/>
                        <a:ea typeface="Times New Roman"/>
                      </a:endParaRPr>
                    </a:p>
                  </a:txBody>
                  <a:tcPr marL="38100" marR="38100" marT="0" marB="0" anchor="b"/>
                </a:tc>
                <a:tc rowSpan="2">
                  <a:txBody>
                    <a:bodyPr/>
                    <a:lstStyle/>
                    <a:p>
                      <a:pPr marL="0" marR="0" algn="r">
                        <a:lnSpc>
                          <a:spcPct val="115000"/>
                        </a:lnSpc>
                        <a:spcBef>
                          <a:spcPts val="300"/>
                        </a:spcBef>
                        <a:spcAft>
                          <a:spcPts val="300"/>
                        </a:spcAft>
                      </a:pPr>
                      <a:r>
                        <a:rPr lang="en-US" sz="1200" dirty="0">
                          <a:effectLst/>
                        </a:rPr>
                        <a:t>N</a:t>
                      </a:r>
                      <a:endParaRPr lang="en-US" sz="1200" dirty="0">
                        <a:effectLst/>
                        <a:latin typeface="Times New Roman"/>
                        <a:ea typeface="Times New Roman"/>
                      </a:endParaRPr>
                    </a:p>
                  </a:txBody>
                  <a:tcPr marL="38100" marR="38100" marT="0" marB="0" anchor="b"/>
                </a:tc>
                <a:tc gridSpan="2">
                  <a:txBody>
                    <a:bodyPr/>
                    <a:lstStyle/>
                    <a:p>
                      <a:pPr marL="0" marR="0" algn="ctr">
                        <a:lnSpc>
                          <a:spcPct val="115000"/>
                        </a:lnSpc>
                        <a:spcBef>
                          <a:spcPts val="300"/>
                        </a:spcBef>
                        <a:spcAft>
                          <a:spcPts val="300"/>
                        </a:spcAft>
                      </a:pPr>
                      <a:r>
                        <a:rPr lang="en-US" sz="1400" b="1" dirty="0" smtClean="0">
                          <a:effectLst/>
                        </a:rPr>
                        <a:t>Mullen Cognitive Composite Standardized Score</a:t>
                      </a:r>
                      <a:endParaRPr lang="en-US" sz="1400" b="1" dirty="0">
                        <a:effectLst/>
                        <a:latin typeface="Times New Roman"/>
                        <a:ea typeface="Times New Roman"/>
                      </a:endParaRPr>
                    </a:p>
                  </a:txBody>
                  <a:tcPr marL="38100" marR="38100" marT="0" marB="0" anchor="b"/>
                </a:tc>
                <a:tc hMerge="1">
                  <a:txBody>
                    <a:bodyPr/>
                    <a:lstStyle/>
                    <a:p>
                      <a:endParaRPr lang="en-US"/>
                    </a:p>
                  </a:txBody>
                  <a:tcPr/>
                </a:tc>
                <a:extLst>
                  <a:ext uri="{0D108BD9-81ED-4DB2-BD59-A6C34878D82A}">
                    <a16:rowId xmlns:a16="http://schemas.microsoft.com/office/drawing/2014/main" val="10000"/>
                  </a:ext>
                </a:extLst>
              </a:tr>
              <a:tr h="217164">
                <a:tc vMerge="1">
                  <a:txBody>
                    <a:bodyPr/>
                    <a:lstStyle/>
                    <a:p>
                      <a:endParaRPr lang="en-US"/>
                    </a:p>
                  </a:txBody>
                  <a:tcPr/>
                </a:tc>
                <a:tc vMerge="1">
                  <a:txBody>
                    <a:bodyPr/>
                    <a:lstStyle/>
                    <a:p>
                      <a:endParaRPr lang="en-US"/>
                    </a:p>
                  </a:txBody>
                  <a:tcPr/>
                </a:tc>
                <a:tc>
                  <a:txBody>
                    <a:bodyPr/>
                    <a:lstStyle/>
                    <a:p>
                      <a:pPr marL="0" marR="0" algn="r">
                        <a:lnSpc>
                          <a:spcPct val="115000"/>
                        </a:lnSpc>
                        <a:spcBef>
                          <a:spcPts val="300"/>
                        </a:spcBef>
                        <a:spcAft>
                          <a:spcPts val="300"/>
                        </a:spcAft>
                      </a:pPr>
                      <a:r>
                        <a:rPr lang="en-US" sz="1200">
                          <a:effectLst/>
                        </a:rPr>
                        <a:t>Mean</a:t>
                      </a:r>
                      <a:endParaRPr lang="en-US" sz="1200">
                        <a:effectLst/>
                        <a:latin typeface="Times New Roman"/>
                        <a:ea typeface="Times New Roman"/>
                      </a:endParaRPr>
                    </a:p>
                  </a:txBody>
                  <a:tcPr marL="38100" marR="38100" marT="0" marB="0" anchor="b"/>
                </a:tc>
                <a:tc>
                  <a:txBody>
                    <a:bodyPr/>
                    <a:lstStyle/>
                    <a:p>
                      <a:pPr marL="0" marR="0" algn="r">
                        <a:lnSpc>
                          <a:spcPct val="115000"/>
                        </a:lnSpc>
                        <a:spcBef>
                          <a:spcPts val="300"/>
                        </a:spcBef>
                        <a:spcAft>
                          <a:spcPts val="300"/>
                        </a:spcAft>
                      </a:pPr>
                      <a:r>
                        <a:rPr lang="en-US" sz="1200">
                          <a:effectLst/>
                        </a:rPr>
                        <a:t>Std Dev</a:t>
                      </a:r>
                      <a:endParaRPr lang="en-US" sz="1200">
                        <a:effectLst/>
                        <a:latin typeface="Times New Roman"/>
                        <a:ea typeface="Times New Roman"/>
                      </a:endParaRPr>
                    </a:p>
                  </a:txBody>
                  <a:tcPr marL="38100" marR="38100" marT="0" marB="0" anchor="b"/>
                </a:tc>
                <a:extLst>
                  <a:ext uri="{0D108BD9-81ED-4DB2-BD59-A6C34878D82A}">
                    <a16:rowId xmlns:a16="http://schemas.microsoft.com/office/drawing/2014/main" val="10001"/>
                  </a:ext>
                </a:extLst>
              </a:tr>
              <a:tr h="335373">
                <a:tc>
                  <a:txBody>
                    <a:bodyPr/>
                    <a:lstStyle/>
                    <a:p>
                      <a:pPr marL="0" marR="0">
                        <a:lnSpc>
                          <a:spcPct val="115000"/>
                        </a:lnSpc>
                        <a:spcBef>
                          <a:spcPts val="300"/>
                        </a:spcBef>
                        <a:spcAft>
                          <a:spcPts val="300"/>
                        </a:spcAft>
                      </a:pPr>
                      <a:r>
                        <a:rPr lang="en-US" sz="1400">
                          <a:effectLst/>
                        </a:rPr>
                        <a:t>Triple ARV+Infant NVP</a:t>
                      </a:r>
                      <a:endParaRPr lang="en-US" sz="14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44</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76.84</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12.13</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2"/>
                  </a:ext>
                </a:extLst>
              </a:tr>
              <a:tr h="335373">
                <a:tc>
                  <a:txBody>
                    <a:bodyPr/>
                    <a:lstStyle/>
                    <a:p>
                      <a:pPr marL="0" marR="0">
                        <a:lnSpc>
                          <a:spcPct val="115000"/>
                        </a:lnSpc>
                        <a:spcBef>
                          <a:spcPts val="300"/>
                        </a:spcBef>
                        <a:spcAft>
                          <a:spcPts val="300"/>
                        </a:spcAft>
                      </a:pPr>
                      <a:r>
                        <a:rPr lang="en-US" sz="1400">
                          <a:effectLst/>
                        </a:rPr>
                        <a:t>Triple ARV+Maternal triple ARV</a:t>
                      </a:r>
                      <a:endParaRPr lang="en-US" sz="14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36</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83.03</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12.65</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3"/>
                  </a:ext>
                </a:extLst>
              </a:tr>
              <a:tr h="335373">
                <a:tc>
                  <a:txBody>
                    <a:bodyPr/>
                    <a:lstStyle/>
                    <a:p>
                      <a:pPr marL="0" marR="0">
                        <a:lnSpc>
                          <a:spcPct val="115000"/>
                        </a:lnSpc>
                        <a:spcBef>
                          <a:spcPts val="300"/>
                        </a:spcBef>
                        <a:spcAft>
                          <a:spcPts val="300"/>
                        </a:spcAft>
                      </a:pPr>
                      <a:r>
                        <a:rPr lang="en-US" sz="1400">
                          <a:effectLst/>
                        </a:rPr>
                        <a:t>ZDV+Infant NVP</a:t>
                      </a:r>
                      <a:endParaRPr lang="en-US" sz="14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34</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81.71</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11.56</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4"/>
                  </a:ext>
                </a:extLst>
              </a:tr>
              <a:tr h="335373">
                <a:tc>
                  <a:txBody>
                    <a:bodyPr/>
                    <a:lstStyle/>
                    <a:p>
                      <a:pPr marL="0" marR="0">
                        <a:lnSpc>
                          <a:spcPct val="115000"/>
                        </a:lnSpc>
                        <a:spcBef>
                          <a:spcPts val="300"/>
                        </a:spcBef>
                        <a:spcAft>
                          <a:spcPts val="300"/>
                        </a:spcAft>
                      </a:pPr>
                      <a:r>
                        <a:rPr lang="en-US" sz="1400">
                          <a:effectLst/>
                        </a:rPr>
                        <a:t>ZDV+Maternal triple ARV</a:t>
                      </a:r>
                      <a:endParaRPr lang="en-US" sz="140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37</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81.35</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11.74</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5"/>
                  </a:ext>
                </a:extLst>
              </a:tr>
              <a:tr h="335373">
                <a:tc>
                  <a:txBody>
                    <a:bodyPr/>
                    <a:lstStyle/>
                    <a:p>
                      <a:pPr marL="0" marR="0">
                        <a:lnSpc>
                          <a:spcPct val="115000"/>
                        </a:lnSpc>
                        <a:spcBef>
                          <a:spcPts val="300"/>
                        </a:spcBef>
                        <a:spcAft>
                          <a:spcPts val="300"/>
                        </a:spcAft>
                      </a:pPr>
                      <a:r>
                        <a:rPr lang="en-US" sz="1400" b="1" dirty="0" smtClean="0">
                          <a:effectLst/>
                        </a:rPr>
                        <a:t>Unexposed </a:t>
                      </a:r>
                      <a:r>
                        <a:rPr lang="en-US" sz="1400" b="1" dirty="0">
                          <a:effectLst/>
                        </a:rPr>
                        <a:t>controls</a:t>
                      </a:r>
                      <a:endParaRPr lang="en-US" sz="1400" b="1"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191</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82.32</a:t>
                      </a:r>
                      <a:endParaRPr lang="en-US" sz="1200" dirty="0">
                        <a:effectLst/>
                        <a:latin typeface="Times New Roman"/>
                        <a:ea typeface="Times New Roman"/>
                      </a:endParaRPr>
                    </a:p>
                  </a:txBody>
                  <a:tcPr marL="38100" marR="38100" marT="0" marB="0"/>
                </a:tc>
                <a:tc>
                  <a:txBody>
                    <a:bodyPr/>
                    <a:lstStyle/>
                    <a:p>
                      <a:pPr marL="0" marR="0" algn="r">
                        <a:lnSpc>
                          <a:spcPct val="115000"/>
                        </a:lnSpc>
                        <a:spcBef>
                          <a:spcPts val="300"/>
                        </a:spcBef>
                        <a:spcAft>
                          <a:spcPts val="300"/>
                        </a:spcAft>
                      </a:pPr>
                      <a:r>
                        <a:rPr lang="en-US" sz="1200" dirty="0" smtClean="0">
                          <a:effectLst/>
                        </a:rPr>
                        <a:t>12.99</a:t>
                      </a:r>
                      <a:endParaRPr lang="en-US" sz="1200" dirty="0">
                        <a:effectLst/>
                        <a:latin typeface="Times New Roman"/>
                        <a:ea typeface="Times New Roman"/>
                      </a:endParaRPr>
                    </a:p>
                  </a:txBody>
                  <a:tcPr marL="38100" marR="38100" marT="0" marB="0"/>
                </a:tc>
                <a:extLst>
                  <a:ext uri="{0D108BD9-81ED-4DB2-BD59-A6C34878D82A}">
                    <a16:rowId xmlns:a16="http://schemas.microsoft.com/office/drawing/2014/main" val="10006"/>
                  </a:ext>
                </a:extLst>
              </a:tr>
            </a:tbl>
          </a:graphicData>
        </a:graphic>
      </p:graphicFrame>
      <p:sp>
        <p:nvSpPr>
          <p:cNvPr id="7" name="TextBox 6"/>
          <p:cNvSpPr txBox="1"/>
          <p:nvPr/>
        </p:nvSpPr>
        <p:spPr>
          <a:xfrm>
            <a:off x="1600200" y="115670"/>
            <a:ext cx="4495800" cy="646331"/>
          </a:xfrm>
          <a:prstGeom prst="rect">
            <a:avLst/>
          </a:prstGeom>
          <a:noFill/>
        </p:spPr>
        <p:txBody>
          <a:bodyPr wrap="square" rtlCol="0">
            <a:spAutoFit/>
          </a:bodyPr>
          <a:lstStyle/>
          <a:p>
            <a:pPr algn="ctr"/>
            <a:r>
              <a:rPr lang="en-US" b="1" dirty="0"/>
              <a:t>Malawi</a:t>
            </a:r>
            <a:r>
              <a:rPr lang="en-US" dirty="0"/>
              <a:t> - Mullen Scales of Early Learning Cognitive Composite Standard Score</a:t>
            </a:r>
          </a:p>
        </p:txBody>
      </p:sp>
      <p:sp>
        <p:nvSpPr>
          <p:cNvPr id="8" name="TextBox 7"/>
          <p:cNvSpPr txBox="1"/>
          <p:nvPr/>
        </p:nvSpPr>
        <p:spPr>
          <a:xfrm>
            <a:off x="6172200" y="115670"/>
            <a:ext cx="4495800" cy="646331"/>
          </a:xfrm>
          <a:prstGeom prst="rect">
            <a:avLst/>
          </a:prstGeom>
          <a:noFill/>
        </p:spPr>
        <p:txBody>
          <a:bodyPr wrap="square" rtlCol="0">
            <a:spAutoFit/>
          </a:bodyPr>
          <a:lstStyle/>
          <a:p>
            <a:pPr algn="ctr"/>
            <a:r>
              <a:rPr lang="en-US" b="1" dirty="0"/>
              <a:t>Uganda</a:t>
            </a:r>
            <a:r>
              <a:rPr lang="en-US" dirty="0"/>
              <a:t> - Mullen Scales of Early Learning Cognitive Composite Standard Score</a:t>
            </a:r>
          </a:p>
        </p:txBody>
      </p:sp>
      <p:sp>
        <p:nvSpPr>
          <p:cNvPr id="9" name="TextBox 8"/>
          <p:cNvSpPr txBox="1"/>
          <p:nvPr/>
        </p:nvSpPr>
        <p:spPr>
          <a:xfrm>
            <a:off x="9810307" y="3682426"/>
            <a:ext cx="914400" cy="584775"/>
          </a:xfrm>
          <a:prstGeom prst="rect">
            <a:avLst/>
          </a:prstGeom>
          <a:noFill/>
        </p:spPr>
        <p:txBody>
          <a:bodyPr wrap="square" rtlCol="0">
            <a:spAutoFit/>
          </a:bodyPr>
          <a:lstStyle/>
          <a:p>
            <a:r>
              <a:rPr lang="en-US" sz="1600" b="1" dirty="0"/>
              <a:t>48 Months </a:t>
            </a:r>
          </a:p>
        </p:txBody>
      </p:sp>
      <p:sp>
        <p:nvSpPr>
          <p:cNvPr id="10" name="TextBox 9"/>
          <p:cNvSpPr txBox="1"/>
          <p:nvPr/>
        </p:nvSpPr>
        <p:spPr>
          <a:xfrm>
            <a:off x="5181600" y="3682426"/>
            <a:ext cx="914400" cy="584775"/>
          </a:xfrm>
          <a:prstGeom prst="rect">
            <a:avLst/>
          </a:prstGeom>
          <a:noFill/>
        </p:spPr>
        <p:txBody>
          <a:bodyPr wrap="square" rtlCol="0">
            <a:spAutoFit/>
          </a:bodyPr>
          <a:lstStyle/>
          <a:p>
            <a:r>
              <a:rPr lang="en-US" sz="1600" b="1" dirty="0"/>
              <a:t>48 Months </a:t>
            </a:r>
          </a:p>
        </p:txBody>
      </p:sp>
      <p:sp>
        <p:nvSpPr>
          <p:cNvPr id="11" name="Rectangle 10"/>
          <p:cNvSpPr/>
          <p:nvPr/>
        </p:nvSpPr>
        <p:spPr>
          <a:xfrm>
            <a:off x="5192233" y="990600"/>
            <a:ext cx="457200" cy="1905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753600" y="1295400"/>
            <a:ext cx="457200" cy="1600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H="1">
            <a:off x="7848600" y="1317972"/>
            <a:ext cx="304800" cy="423982"/>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3242930" y="1175325"/>
            <a:ext cx="304800" cy="423982"/>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33632" y="115670"/>
            <a:ext cx="1470454" cy="646331"/>
          </a:xfrm>
          <a:prstGeom prst="rect">
            <a:avLst/>
          </a:prstGeom>
          <a:noFill/>
        </p:spPr>
        <p:txBody>
          <a:bodyPr wrap="square" rtlCol="0">
            <a:spAutoFit/>
          </a:bodyPr>
          <a:lstStyle/>
          <a:p>
            <a:r>
              <a:rPr lang="en-US" b="1" i="1" dirty="0" smtClean="0">
                <a:solidFill>
                  <a:srgbClr val="C00000"/>
                </a:solidFill>
              </a:rPr>
              <a:t>Boivin  et al, IAS 2018</a:t>
            </a:r>
            <a:endParaRPr lang="en-US" b="1" i="1" dirty="0">
              <a:solidFill>
                <a:srgbClr val="C00000"/>
              </a:solidFill>
            </a:endParaRPr>
          </a:p>
        </p:txBody>
      </p:sp>
    </p:spTree>
    <p:extLst>
      <p:ext uri="{BB962C8B-B14F-4D97-AF65-F5344CB8AC3E}">
        <p14:creationId xmlns:p14="http://schemas.microsoft.com/office/powerpoint/2010/main" val="83691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An"/>
          <p:cNvPicPr>
            <a:picLocks noChangeAspect="1" noChangeArrowheads="1"/>
          </p:cNvPicPr>
          <p:nvPr/>
        </p:nvPicPr>
        <p:blipFill>
          <a:blip r:embed="rId2">
            <a:extLst>
              <a:ext uri="{28A0092B-C50C-407E-A947-70E740481C1C}">
                <a14:useLocalDpi xmlns:a14="http://schemas.microsoft.com/office/drawing/2010/main" val="0"/>
              </a:ext>
            </a:extLst>
          </a:blip>
          <a:srcRect r="2939" b="2057"/>
          <a:stretch>
            <a:fillRect/>
          </a:stretch>
        </p:blipFill>
        <p:spPr bwMode="auto">
          <a:xfrm>
            <a:off x="3317790" y="1253386"/>
            <a:ext cx="3639064" cy="5173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062682" y="0"/>
            <a:ext cx="8649729" cy="954107"/>
          </a:xfrm>
          <a:prstGeom prst="rect">
            <a:avLst/>
          </a:prstGeom>
          <a:noFill/>
        </p:spPr>
        <p:txBody>
          <a:bodyPr wrap="square" rtlCol="0">
            <a:spAutoFit/>
          </a:bodyPr>
          <a:lstStyle/>
          <a:p>
            <a:r>
              <a:rPr lang="en-US" sz="2800" b="1" dirty="0" smtClean="0">
                <a:solidFill>
                  <a:srgbClr val="0070C0"/>
                </a:solidFill>
              </a:rPr>
              <a:t>WHAT  IMPACT DID MATERNAL ART HAVE ON MOTHERS’ HEALTH  DURING FOLLOW UP IN PROMISE?</a:t>
            </a:r>
            <a:endParaRPr lang="en-US" sz="2800" b="1" dirty="0">
              <a:solidFill>
                <a:srgbClr val="0070C0"/>
              </a:solidFill>
            </a:endParaRPr>
          </a:p>
        </p:txBody>
      </p:sp>
    </p:spTree>
    <p:extLst>
      <p:ext uri="{BB962C8B-B14F-4D97-AF65-F5344CB8AC3E}">
        <p14:creationId xmlns:p14="http://schemas.microsoft.com/office/powerpoint/2010/main" val="4154118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1850" y="1264894"/>
            <a:ext cx="10515600" cy="2852737"/>
          </a:xfrm>
        </p:spPr>
        <p:txBody>
          <a:bodyPr>
            <a:normAutofit fontScale="90000"/>
          </a:bodyPr>
          <a:lstStyle/>
          <a:p>
            <a:pPr algn="ctr"/>
            <a:r>
              <a:rPr lang="en-US" b="1" dirty="0" smtClean="0">
                <a:solidFill>
                  <a:srgbClr val="0070C0"/>
                </a:solidFill>
              </a:rPr>
              <a:t>PROMISE 1084s:  Were there effects of postpartum Maternal ART have on Maternal Bone Density? </a:t>
            </a:r>
            <a:endParaRPr lang="en-US" b="1" dirty="0">
              <a:solidFill>
                <a:srgbClr val="0070C0"/>
              </a:solidFill>
            </a:endParaRPr>
          </a:p>
        </p:txBody>
      </p:sp>
      <p:sp>
        <p:nvSpPr>
          <p:cNvPr id="5" name="Text Placeholder 4"/>
          <p:cNvSpPr>
            <a:spLocks noGrp="1"/>
          </p:cNvSpPr>
          <p:nvPr>
            <p:ph type="body" idx="1"/>
          </p:nvPr>
        </p:nvSpPr>
        <p:spPr>
          <a:xfrm>
            <a:off x="918347" y="4404112"/>
            <a:ext cx="10515600" cy="2005301"/>
          </a:xfrm>
        </p:spPr>
        <p:txBody>
          <a:bodyPr>
            <a:normAutofit fontScale="92500" lnSpcReduction="10000"/>
          </a:bodyPr>
          <a:lstStyle/>
          <a:p>
            <a:r>
              <a:rPr lang="en-US" dirty="0" smtClean="0"/>
              <a:t> </a:t>
            </a:r>
            <a:r>
              <a:rPr lang="en-US" sz="3200" dirty="0" smtClean="0">
                <a:solidFill>
                  <a:srgbClr val="C00000"/>
                </a:solidFill>
              </a:rPr>
              <a:t>Post  partum Maternal TDF based ART was associated with  significantly  Hip and Lumbar-Sacral spine  bone mineral density compared to women randomized to no ART whose infants received  infant NVP during Breastfeeding. </a:t>
            </a:r>
          </a:p>
          <a:p>
            <a:r>
              <a:rPr lang="en-US" sz="2600" dirty="0" smtClean="0">
                <a:solidFill>
                  <a:srgbClr val="C00000"/>
                </a:solidFill>
              </a:rPr>
              <a:t>                               Stranix et al.  </a:t>
            </a:r>
            <a:r>
              <a:rPr lang="en-US" i="1" dirty="0" smtClean="0">
                <a:solidFill>
                  <a:srgbClr val="C00000"/>
                </a:solidFill>
              </a:rPr>
              <a:t>IAS 2016</a:t>
            </a:r>
            <a:endParaRPr lang="en-US" i="1" dirty="0">
              <a:solidFill>
                <a:srgbClr val="C00000"/>
              </a:solidFill>
            </a:endParaRPr>
          </a:p>
        </p:txBody>
      </p:sp>
    </p:spTree>
    <p:extLst>
      <p:ext uri="{BB962C8B-B14F-4D97-AF65-F5344CB8AC3E}">
        <p14:creationId xmlns:p14="http://schemas.microsoft.com/office/powerpoint/2010/main" val="24499313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8AAA777-51A4-4429-8F17-5B3E25BA32F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928127" y="1786431"/>
            <a:ext cx="6250674" cy="3324225"/>
          </a:xfrm>
          <a:prstGeom prst="rect">
            <a:avLst/>
          </a:prstGeom>
        </p:spPr>
      </p:pic>
      <p:sp>
        <p:nvSpPr>
          <p:cNvPr id="2" name="Title 1"/>
          <p:cNvSpPr>
            <a:spLocks noGrp="1"/>
          </p:cNvSpPr>
          <p:nvPr>
            <p:ph type="title"/>
          </p:nvPr>
        </p:nvSpPr>
        <p:spPr>
          <a:xfrm>
            <a:off x="1896533" y="71442"/>
            <a:ext cx="8551333" cy="1143000"/>
          </a:xfrm>
        </p:spPr>
        <p:txBody>
          <a:bodyPr>
            <a:normAutofit fontScale="90000"/>
          </a:bodyPr>
          <a:lstStyle/>
          <a:p>
            <a:r>
              <a:rPr lang="en-ZW" sz="3600" b="1" dirty="0" smtClean="0">
                <a:solidFill>
                  <a:srgbClr val="0070C0"/>
                </a:solidFill>
              </a:rPr>
              <a:t>1084s TDF ART versus Lumbar </a:t>
            </a:r>
            <a:r>
              <a:rPr lang="en-ZW" sz="3600" b="1" dirty="0">
                <a:solidFill>
                  <a:srgbClr val="0070C0"/>
                </a:solidFill>
              </a:rPr>
              <a:t>spine BMD % decline week 1 to 74 greater in maternal ART study arm</a:t>
            </a:r>
          </a:p>
        </p:txBody>
      </p:sp>
      <p:sp>
        <p:nvSpPr>
          <p:cNvPr id="5" name="Slide Number Placeholder 4"/>
          <p:cNvSpPr>
            <a:spLocks noGrp="1"/>
          </p:cNvSpPr>
          <p:nvPr>
            <p:ph type="sldNum" sz="quarter" idx="12"/>
          </p:nvPr>
        </p:nvSpPr>
        <p:spPr/>
        <p:txBody>
          <a:bodyPr/>
          <a:lstStyle/>
          <a:p>
            <a:fld id="{FE480905-123B-43BE-9614-25A024455B77}" type="slidenum">
              <a:rPr lang="en-US" smtClean="0"/>
              <a:pPr/>
              <a:t>17</a:t>
            </a:fld>
            <a:endParaRPr lang="en-US"/>
          </a:p>
        </p:txBody>
      </p:sp>
      <p:sp>
        <p:nvSpPr>
          <p:cNvPr id="9" name="Rectangle 8"/>
          <p:cNvSpPr>
            <a:spLocks noChangeArrowheads="1"/>
          </p:cNvSpPr>
          <p:nvPr/>
        </p:nvSpPr>
        <p:spPr bwMode="auto">
          <a:xfrm>
            <a:off x="6604001" y="4983488"/>
            <a:ext cx="2205558" cy="800873"/>
          </a:xfrm>
          <a:prstGeom prst="rect">
            <a:avLst/>
          </a:prstGeom>
          <a:noFill/>
          <a:ln w="9525">
            <a:noFill/>
            <a:miter lim="800000"/>
            <a:headEnd/>
            <a:tailEnd/>
          </a:ln>
          <a:extLst/>
        </p:spPr>
        <p:txBody>
          <a:bodyPr wrap="square" lIns="0" tIns="91440" rIns="0" bIns="0" anchor="t">
            <a:noAutofit/>
          </a:bodyPr>
          <a:lstStyle>
            <a:lvl1pPr>
              <a:spcBef>
                <a:spcPct val="20000"/>
              </a:spcBef>
              <a:buClr>
                <a:srgbClr val="CC0000"/>
              </a:buClr>
              <a:buChar char="•"/>
              <a:defRPr sz="2800" b="1">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rgbClr val="CC0000"/>
              </a:buClr>
              <a:buChar char="–"/>
              <a:defRPr sz="2800" b="1">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CC0000"/>
              </a:buClr>
              <a:buChar char="•"/>
              <a:defRPr sz="2400" b="1">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CC0000"/>
              </a:buClr>
              <a:buChar char="–"/>
              <a:defRPr sz="2000" b="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CC0000"/>
              </a:buClr>
              <a:buChar char="»"/>
              <a:defRPr sz="20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9pPr>
          </a:lstStyle>
          <a:p>
            <a:pPr algn="ctr">
              <a:spcBef>
                <a:spcPts val="0"/>
              </a:spcBef>
              <a:buClrTx/>
              <a:buNone/>
            </a:pPr>
            <a:r>
              <a:rPr lang="en-US" altLang="en-US" sz="2400" u="sng" dirty="0">
                <a:solidFill>
                  <a:srgbClr val="0F0FBB"/>
                </a:solidFill>
                <a:latin typeface="+mn-lt"/>
              </a:rPr>
              <a:t>No</a:t>
            </a:r>
            <a:r>
              <a:rPr lang="en-US" altLang="en-US" sz="2400" dirty="0">
                <a:solidFill>
                  <a:srgbClr val="0F0FBB"/>
                </a:solidFill>
                <a:latin typeface="+mn-lt"/>
              </a:rPr>
              <a:t> maternal ART</a:t>
            </a:r>
          </a:p>
          <a:p>
            <a:pPr algn="ctr">
              <a:spcBef>
                <a:spcPts val="0"/>
              </a:spcBef>
              <a:buClrTx/>
              <a:buNone/>
            </a:pPr>
            <a:r>
              <a:rPr lang="en-US" altLang="en-US" sz="1400" b="0" dirty="0">
                <a:solidFill>
                  <a:srgbClr val="0F0FBB"/>
                </a:solidFill>
              </a:rPr>
              <a:t>N=168</a:t>
            </a:r>
            <a:endParaRPr lang="en-US" altLang="en-US" sz="1600" b="0" dirty="0">
              <a:solidFill>
                <a:srgbClr val="0F0FBB"/>
              </a:solidFill>
            </a:endParaRPr>
          </a:p>
        </p:txBody>
      </p:sp>
      <p:sp>
        <p:nvSpPr>
          <p:cNvPr id="10" name="Rectangle 9"/>
          <p:cNvSpPr>
            <a:spLocks noChangeArrowheads="1"/>
          </p:cNvSpPr>
          <p:nvPr/>
        </p:nvSpPr>
        <p:spPr bwMode="auto">
          <a:xfrm>
            <a:off x="3627120" y="5002180"/>
            <a:ext cx="2621279" cy="704569"/>
          </a:xfrm>
          <a:prstGeom prst="rect">
            <a:avLst/>
          </a:prstGeom>
          <a:noFill/>
          <a:ln w="9525">
            <a:noFill/>
            <a:miter lim="800000"/>
            <a:headEnd/>
            <a:tailEnd/>
          </a:ln>
          <a:extLst/>
        </p:spPr>
        <p:txBody>
          <a:bodyPr wrap="square" lIns="0" tIns="91440" rIns="0" bIns="0" anchor="t">
            <a:noAutofit/>
          </a:bodyPr>
          <a:lstStyle>
            <a:lvl1pPr>
              <a:spcBef>
                <a:spcPct val="20000"/>
              </a:spcBef>
              <a:buClr>
                <a:srgbClr val="CC0000"/>
              </a:buClr>
              <a:buChar char="•"/>
              <a:defRPr sz="2800" b="1">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rgbClr val="CC0000"/>
              </a:buClr>
              <a:buChar char="–"/>
              <a:defRPr sz="2800" b="1">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CC0000"/>
              </a:buClr>
              <a:buChar char="•"/>
              <a:defRPr sz="2400" b="1">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CC0000"/>
              </a:buClr>
              <a:buChar char="–"/>
              <a:defRPr sz="2000" b="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CC0000"/>
              </a:buClr>
              <a:buChar char="»"/>
              <a:defRPr sz="20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9pPr>
          </a:lstStyle>
          <a:p>
            <a:pPr algn="ctr">
              <a:spcBef>
                <a:spcPts val="0"/>
              </a:spcBef>
              <a:buClrTx/>
              <a:buNone/>
            </a:pPr>
            <a:r>
              <a:rPr lang="en-US" altLang="en-US" sz="2400" dirty="0">
                <a:latin typeface="+mn-lt"/>
              </a:rPr>
              <a:t>Maternal Triple ART</a:t>
            </a:r>
          </a:p>
          <a:p>
            <a:pPr algn="ctr">
              <a:spcBef>
                <a:spcPts val="0"/>
              </a:spcBef>
              <a:buClrTx/>
              <a:buNone/>
            </a:pPr>
            <a:r>
              <a:rPr lang="en-US" altLang="en-US" sz="1600" b="0" dirty="0">
                <a:latin typeface="+mn-lt"/>
              </a:rPr>
              <a:t>N=169</a:t>
            </a:r>
            <a:endParaRPr lang="en-US" altLang="en-US" sz="1800" b="0" dirty="0">
              <a:latin typeface="+mn-lt"/>
            </a:endParaRPr>
          </a:p>
        </p:txBody>
      </p:sp>
      <p:sp>
        <p:nvSpPr>
          <p:cNvPr id="12" name="Rectangle 11"/>
          <p:cNvSpPr>
            <a:spLocks noChangeArrowheads="1"/>
          </p:cNvSpPr>
          <p:nvPr/>
        </p:nvSpPr>
        <p:spPr bwMode="auto">
          <a:xfrm>
            <a:off x="4317590" y="1151471"/>
            <a:ext cx="3471749" cy="1195662"/>
          </a:xfrm>
          <a:prstGeom prst="rect">
            <a:avLst/>
          </a:prstGeom>
          <a:noFill/>
          <a:ln w="9525">
            <a:noFill/>
            <a:miter lim="800000"/>
            <a:headEnd/>
            <a:tailEnd/>
          </a:ln>
          <a:extLst/>
        </p:spPr>
        <p:txBody>
          <a:bodyPr wrap="square" lIns="0" tIns="91440" rIns="0" bIns="0" anchor="t">
            <a:noAutofit/>
          </a:bodyPr>
          <a:lstStyle>
            <a:lvl1pPr>
              <a:spcBef>
                <a:spcPct val="20000"/>
              </a:spcBef>
              <a:buClr>
                <a:srgbClr val="CC0000"/>
              </a:buClr>
              <a:buChar char="•"/>
              <a:defRPr sz="2800" b="1">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rgbClr val="CC0000"/>
              </a:buClr>
              <a:buChar char="–"/>
              <a:defRPr sz="2800" b="1">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rgbClr val="CC0000"/>
              </a:buClr>
              <a:buChar char="•"/>
              <a:defRPr sz="2400" b="1">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rgbClr val="CC0000"/>
              </a:buClr>
              <a:buChar char="–"/>
              <a:defRPr sz="2000" b="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rgbClr val="CC0000"/>
              </a:buClr>
              <a:buChar char="»"/>
              <a:defRPr sz="20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CC0000"/>
              </a:buClr>
              <a:buChar char="»"/>
              <a:defRPr sz="2000" b="1">
                <a:solidFill>
                  <a:schemeClr val="tx1"/>
                </a:solidFill>
                <a:latin typeface="Arial" panose="020B0604020202020204" pitchFamily="34" charset="0"/>
                <a:ea typeface="ＭＳ Ｐゴシック" panose="020B0600070205080204" pitchFamily="34" charset="-128"/>
              </a:defRPr>
            </a:lvl9pPr>
          </a:lstStyle>
          <a:p>
            <a:pPr algn="ctr">
              <a:spcBef>
                <a:spcPts val="0"/>
              </a:spcBef>
              <a:buClrTx/>
              <a:buNone/>
            </a:pPr>
            <a:r>
              <a:rPr lang="en-ZW" sz="2400" dirty="0">
                <a:solidFill>
                  <a:srgbClr val="C00000"/>
                </a:solidFill>
                <a:latin typeface="+mn-lt"/>
              </a:rPr>
              <a:t>Mean difference of </a:t>
            </a:r>
            <a:r>
              <a:rPr lang="en-ZW" sz="2400" strike="sngStrike" dirty="0">
                <a:solidFill>
                  <a:srgbClr val="C00000"/>
                </a:solidFill>
                <a:latin typeface="+mn-lt"/>
              </a:rPr>
              <a:t>-</a:t>
            </a:r>
            <a:r>
              <a:rPr lang="en-ZW" sz="2400" dirty="0">
                <a:solidFill>
                  <a:srgbClr val="C00000"/>
                </a:solidFill>
                <a:latin typeface="+mn-lt"/>
              </a:rPr>
              <a:t>2.86% </a:t>
            </a:r>
          </a:p>
          <a:p>
            <a:pPr algn="ctr">
              <a:spcBef>
                <a:spcPts val="0"/>
              </a:spcBef>
              <a:buClrTx/>
              <a:buNone/>
            </a:pPr>
            <a:r>
              <a:rPr lang="en-ZW" sz="1600" dirty="0">
                <a:solidFill>
                  <a:srgbClr val="C00000"/>
                </a:solidFill>
                <a:latin typeface="+mn-lt"/>
              </a:rPr>
              <a:t>(-4.03, -1.70) </a:t>
            </a:r>
          </a:p>
          <a:p>
            <a:pPr algn="ctr">
              <a:spcBef>
                <a:spcPts val="0"/>
              </a:spcBef>
              <a:buClrTx/>
              <a:buNone/>
            </a:pPr>
            <a:r>
              <a:rPr lang="en-ZW" sz="1600" dirty="0">
                <a:solidFill>
                  <a:srgbClr val="C00000"/>
                </a:solidFill>
                <a:latin typeface="+mn-lt"/>
              </a:rPr>
              <a:t>(p-value &lt;0.001)</a:t>
            </a:r>
            <a:endParaRPr lang="en-US" altLang="en-US" sz="1600" dirty="0">
              <a:solidFill>
                <a:srgbClr val="C00000"/>
              </a:solidFill>
              <a:latin typeface="+mn-lt"/>
            </a:endParaRPr>
          </a:p>
        </p:txBody>
      </p:sp>
      <p:sp>
        <p:nvSpPr>
          <p:cNvPr id="15" name="Left Brace 14"/>
          <p:cNvSpPr/>
          <p:nvPr/>
        </p:nvSpPr>
        <p:spPr>
          <a:xfrm rot="5400000">
            <a:off x="6105948" y="1101490"/>
            <a:ext cx="285734" cy="2205557"/>
          </a:xfrm>
          <a:prstGeom prst="leftBrace">
            <a:avLst/>
          </a:prstGeom>
          <a:noFill/>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W"/>
          </a:p>
        </p:txBody>
      </p:sp>
      <p:graphicFrame>
        <p:nvGraphicFramePr>
          <p:cNvPr id="17" name="Table 16"/>
          <p:cNvGraphicFramePr>
            <a:graphicFrameLocks noGrp="1"/>
          </p:cNvGraphicFramePr>
          <p:nvPr>
            <p:extLst/>
          </p:nvPr>
        </p:nvGraphicFramePr>
        <p:xfrm>
          <a:off x="4401360" y="5669218"/>
          <a:ext cx="3829540" cy="731520"/>
        </p:xfrm>
        <a:graphic>
          <a:graphicData uri="http://schemas.openxmlformats.org/drawingml/2006/table">
            <a:tbl>
              <a:tblPr firstRow="1" bandRow="1">
                <a:tableStyleId>{5C22544A-7EE6-4342-B048-85BDC9FD1C3A}</a:tableStyleId>
              </a:tblPr>
              <a:tblGrid>
                <a:gridCol w="974275">
                  <a:extLst>
                    <a:ext uri="{9D8B030D-6E8A-4147-A177-3AD203B41FA5}">
                      <a16:colId xmlns:a16="http://schemas.microsoft.com/office/drawing/2014/main" val="20000"/>
                    </a:ext>
                  </a:extLst>
                </a:gridCol>
                <a:gridCol w="1822331">
                  <a:extLst>
                    <a:ext uri="{9D8B030D-6E8A-4147-A177-3AD203B41FA5}">
                      <a16:colId xmlns:a16="http://schemas.microsoft.com/office/drawing/2014/main" val="20001"/>
                    </a:ext>
                  </a:extLst>
                </a:gridCol>
                <a:gridCol w="1032934">
                  <a:extLst>
                    <a:ext uri="{9D8B030D-6E8A-4147-A177-3AD203B41FA5}">
                      <a16:colId xmlns:a16="http://schemas.microsoft.com/office/drawing/2014/main" val="20002"/>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W" sz="1800" dirty="0">
                          <a:solidFill>
                            <a:schemeClr val="tx1"/>
                          </a:solidFill>
                        </a:rPr>
                        <a:t>-</a:t>
                      </a:r>
                      <a:r>
                        <a:rPr lang="en-ZW" sz="2000" dirty="0">
                          <a:solidFill>
                            <a:schemeClr val="tx1"/>
                          </a:solidFill>
                        </a:rPr>
                        <a:t>2.05%</a:t>
                      </a:r>
                      <a:r>
                        <a:rPr lang="en-ZW" sz="1800" dirty="0">
                          <a:solidFill>
                            <a:schemeClr val="tx1"/>
                          </a:solidFill>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ZW" sz="1100" b="0" dirty="0">
                          <a:solidFill>
                            <a:schemeClr val="tx1"/>
                          </a:solidFill>
                        </a:rPr>
                        <a:t>(-2.88</a:t>
                      </a:r>
                      <a:r>
                        <a:rPr lang="en-ZW" sz="1100" b="0" baseline="0" dirty="0">
                          <a:solidFill>
                            <a:schemeClr val="tx1"/>
                          </a:solidFill>
                        </a:rPr>
                        <a:t>, </a:t>
                      </a:r>
                      <a:r>
                        <a:rPr lang="en-ZW" sz="1100" b="0" dirty="0">
                          <a:solidFill>
                            <a:schemeClr val="tx1"/>
                          </a:solidFill>
                        </a:rPr>
                        <a:t>-1.22</a:t>
                      </a:r>
                      <a:r>
                        <a:rPr lang="en-ZW" sz="1100" dirty="0">
                          <a:solidFill>
                            <a:schemeClr val="tx1"/>
                          </a:solidFill>
                        </a:rPr>
                        <a:t>)</a:t>
                      </a:r>
                    </a:p>
                    <a:p>
                      <a:pPr marL="0" marR="0" indent="0" algn="ctr" defTabSz="914400" rtl="0" eaLnBrk="1" fontAlgn="auto" latinLnBrk="0" hangingPunct="1">
                        <a:lnSpc>
                          <a:spcPct val="100000"/>
                        </a:lnSpc>
                        <a:spcBef>
                          <a:spcPts val="0"/>
                        </a:spcBef>
                        <a:spcAft>
                          <a:spcPts val="0"/>
                        </a:spcAft>
                        <a:buClrTx/>
                        <a:buSzTx/>
                        <a:buFontTx/>
                        <a:buNone/>
                        <a:tabLst/>
                        <a:defRPr/>
                      </a:pPr>
                      <a:endParaRPr lang="en-ZW" sz="110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ZW" sz="1800" dirty="0">
                          <a:solidFill>
                            <a:schemeClr val="tx1"/>
                          </a:solidFill>
                        </a:rPr>
                        <a:t>Mean % change</a:t>
                      </a:r>
                    </a:p>
                    <a:p>
                      <a:pPr marL="0" marR="0" indent="0" algn="ctr" defTabSz="914400" rtl="0" eaLnBrk="1" fontAlgn="auto" latinLnBrk="0" hangingPunct="1">
                        <a:lnSpc>
                          <a:spcPct val="100000"/>
                        </a:lnSpc>
                        <a:spcBef>
                          <a:spcPts val="0"/>
                        </a:spcBef>
                        <a:spcAft>
                          <a:spcPts val="0"/>
                        </a:spcAft>
                        <a:buClrTx/>
                        <a:buSzTx/>
                        <a:buFontTx/>
                        <a:buNone/>
                        <a:tabLst/>
                        <a:defRPr/>
                      </a:pPr>
                      <a:r>
                        <a:rPr lang="en-ZW" sz="1100" b="0" strike="noStrike" baseline="0" dirty="0">
                          <a:solidFill>
                            <a:schemeClr val="tx1"/>
                          </a:solidFill>
                        </a:rPr>
                        <a:t>(95% Confidence Interval </a:t>
                      </a:r>
                      <a:r>
                        <a:rPr lang="en-ZW" sz="1100" dirty="0">
                          <a:solidFill>
                            <a:schemeClr val="tx1"/>
                          </a:solidFill>
                        </a:rPr>
                        <a: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W" sz="1800" dirty="0">
                          <a:solidFill>
                            <a:srgbClr val="0F0FBB"/>
                          </a:solidFill>
                        </a:rPr>
                        <a:t>+</a:t>
                      </a:r>
                      <a:r>
                        <a:rPr lang="en-ZW" sz="2000" dirty="0">
                          <a:solidFill>
                            <a:srgbClr val="0F0FBB"/>
                          </a:solidFill>
                        </a:rPr>
                        <a:t>0.81%</a:t>
                      </a:r>
                      <a:endParaRPr lang="en-ZW" sz="1800" dirty="0">
                        <a:solidFill>
                          <a:srgbClr val="0F0FBB"/>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ZW" sz="1100" b="0" kern="1200" dirty="0">
                          <a:solidFill>
                            <a:srgbClr val="0F0FBB"/>
                          </a:solidFill>
                          <a:latin typeface="+mn-lt"/>
                          <a:ea typeface="+mn-ea"/>
                          <a:cs typeface="+mn-cs"/>
                        </a:rPr>
                        <a:t>(-0.01, +1.64)</a:t>
                      </a: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25357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E681D-605D-443F-875E-C15AB6F3714E}"/>
              </a:ext>
            </a:extLst>
          </p:cNvPr>
          <p:cNvSpPr>
            <a:spLocks noGrp="1"/>
          </p:cNvSpPr>
          <p:nvPr>
            <p:ph type="title"/>
          </p:nvPr>
        </p:nvSpPr>
        <p:spPr>
          <a:xfrm>
            <a:off x="351692" y="365125"/>
            <a:ext cx="11282290" cy="1325563"/>
          </a:xfrm>
        </p:spPr>
        <p:txBody>
          <a:bodyPr>
            <a:normAutofit fontScale="90000"/>
          </a:bodyPr>
          <a:lstStyle/>
          <a:p>
            <a:r>
              <a:rPr lang="en-US" b="1" dirty="0" smtClean="0">
                <a:solidFill>
                  <a:schemeClr val="accent1">
                    <a:lumMod val="75000"/>
                  </a:schemeClr>
                </a:solidFill>
              </a:rPr>
              <a:t> What did we learn from the PROMISE Maternal Health Component  on  the  Benefits or Risks of Continuing ART after the period of risk of  MTCT is over?</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04CFF711-39B9-45E2-883A-700A6C0E1794}"/>
              </a:ext>
            </a:extLst>
          </p:cNvPr>
          <p:cNvSpPr>
            <a:spLocks noGrp="1"/>
          </p:cNvSpPr>
          <p:nvPr>
            <p:ph idx="1"/>
          </p:nvPr>
        </p:nvSpPr>
        <p:spPr>
          <a:xfrm>
            <a:off x="862208" y="2038567"/>
            <a:ext cx="10515600" cy="4351338"/>
          </a:xfrm>
        </p:spPr>
        <p:txBody>
          <a:bodyPr>
            <a:normAutofit fontScale="92500" lnSpcReduction="10000"/>
          </a:bodyPr>
          <a:lstStyle/>
          <a:p>
            <a:r>
              <a:rPr lang="en-US" dirty="0" smtClean="0"/>
              <a:t> During PROMISE Follow up, Risk of Progression to AIDS or death events was extremely low</a:t>
            </a:r>
          </a:p>
          <a:p>
            <a:r>
              <a:rPr lang="en-US" dirty="0" smtClean="0"/>
              <a:t>There were no significant differences between continuing or discontinuing maternal ART  in either 1077HS (</a:t>
            </a:r>
            <a:r>
              <a:rPr lang="en-US" i="1" dirty="0" smtClean="0">
                <a:solidFill>
                  <a:srgbClr val="C00000"/>
                </a:solidFill>
              </a:rPr>
              <a:t>Hoffman et al, Clinical trials, 2018)  </a:t>
            </a:r>
            <a:r>
              <a:rPr lang="en-US" dirty="0" smtClean="0"/>
              <a:t>or  the 1077 BF/1077FF Maternal Health component</a:t>
            </a:r>
          </a:p>
          <a:p>
            <a:r>
              <a:rPr lang="en-US" dirty="0" smtClean="0"/>
              <a:t>There was however an significantly increased risk of progression to  WHO clinical grade 2-3 events in 1077HS and similar trend in 1077BF/1077FF</a:t>
            </a:r>
          </a:p>
          <a:p>
            <a:r>
              <a:rPr lang="en-US" dirty="0" smtClean="0"/>
              <a:t>In subsequent pregnancies,   when conception occurred while mothers were on ART, there was increased risk  for adverse pregnancy outcomes including abortions and still births.  Similar to finding from several programs in other African settings. </a:t>
            </a:r>
            <a:endParaRPr lang="en-US" dirty="0"/>
          </a:p>
        </p:txBody>
      </p:sp>
    </p:spTree>
    <p:extLst>
      <p:ext uri="{BB962C8B-B14F-4D97-AF65-F5344CB8AC3E}">
        <p14:creationId xmlns:p14="http://schemas.microsoft.com/office/powerpoint/2010/main" val="2755867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noChangeArrowheads="1"/>
          </p:cNvSpPr>
          <p:nvPr>
            <p:ph type="title"/>
          </p:nvPr>
        </p:nvSpPr>
        <p:spPr>
          <a:xfrm>
            <a:off x="1981200" y="701331"/>
            <a:ext cx="8229600" cy="1139825"/>
          </a:xfrm>
        </p:spPr>
        <p:txBody>
          <a:bodyPr/>
          <a:lstStyle/>
          <a:p>
            <a:r>
              <a:rPr lang="en-US" altLang="en-US" sz="2400" b="1" dirty="0">
                <a:solidFill>
                  <a:schemeClr val="accent1"/>
                </a:solidFill>
              </a:rPr>
              <a:t>PROMISE 1077HS  FOUND  NO SIGNIFICANT DFFERENCES IN PROGRESSION TO AIDS OR DEATH FOR WOMEN RANDOMIZED TO STOP OR CONTINUE ART AFTER RISK FOR </a:t>
            </a:r>
            <a:r>
              <a:rPr lang="en-US" altLang="en-US" sz="2400" b="1" dirty="0" smtClean="0">
                <a:solidFill>
                  <a:schemeClr val="accent1"/>
                </a:solidFill>
              </a:rPr>
              <a:t>PMTCT </a:t>
            </a:r>
            <a:r>
              <a:rPr lang="en-US" altLang="en-US" sz="2400" b="1" dirty="0">
                <a:solidFill>
                  <a:schemeClr val="accent1"/>
                </a:solidFill>
              </a:rPr>
              <a:t>WAS OVER</a:t>
            </a:r>
          </a:p>
        </p:txBody>
      </p:sp>
      <p:sp>
        <p:nvSpPr>
          <p:cNvPr id="43011" name="Content Placeholder 4"/>
          <p:cNvSpPr>
            <a:spLocks noGrp="1" noChangeArrowheads="1"/>
          </p:cNvSpPr>
          <p:nvPr>
            <p:ph idx="1"/>
          </p:nvPr>
        </p:nvSpPr>
        <p:spPr>
          <a:xfrm>
            <a:off x="1981200" y="1841157"/>
            <a:ext cx="8229600" cy="4126257"/>
          </a:xfrm>
        </p:spPr>
        <p:txBody>
          <a:bodyPr/>
          <a:lstStyle/>
          <a:p>
            <a:endParaRPr lang="en-US" altLang="en-US" sz="2000" dirty="0"/>
          </a:p>
        </p:txBody>
      </p:sp>
      <p:pic>
        <p:nvPicPr>
          <p:cNvPr id="43012" name="Picture 3"/>
          <p:cNvPicPr>
            <a:picLocks noChangeAspect="1" noChangeArrowheads="1"/>
          </p:cNvPicPr>
          <p:nvPr/>
        </p:nvPicPr>
        <p:blipFill>
          <a:blip r:embed="rId3">
            <a:extLst>
              <a:ext uri="{28A0092B-C50C-407E-A947-70E740481C1C}">
                <a14:useLocalDpi xmlns:a14="http://schemas.microsoft.com/office/drawing/2010/main" val="0"/>
              </a:ext>
            </a:extLst>
          </a:blip>
          <a:srcRect b="50000"/>
          <a:stretch>
            <a:fillRect/>
          </a:stretch>
        </p:blipFill>
        <p:spPr bwMode="auto">
          <a:xfrm>
            <a:off x="1835150" y="2209800"/>
            <a:ext cx="8521700" cy="357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TextBox 5"/>
          <p:cNvSpPr txBox="1">
            <a:spLocks noChangeArrowheads="1"/>
          </p:cNvSpPr>
          <p:nvPr/>
        </p:nvSpPr>
        <p:spPr bwMode="auto">
          <a:xfrm>
            <a:off x="1835150" y="5786439"/>
            <a:ext cx="426085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r>
              <a:rPr lang="en-US" altLang="en-US" sz="1700">
                <a:latin typeface="Arial" panose="020B0604020202020204" pitchFamily="34" charset="0"/>
              </a:rPr>
              <a:t>Occurrence of AIDS-defining illness, serious non-AIDS defining cardiovascular, renal or hepatic event or death</a:t>
            </a:r>
          </a:p>
        </p:txBody>
      </p:sp>
      <p:sp>
        <p:nvSpPr>
          <p:cNvPr id="43014" name="TextBox 6"/>
          <p:cNvSpPr txBox="1">
            <a:spLocks noChangeArrowheads="1"/>
          </p:cNvSpPr>
          <p:nvPr/>
        </p:nvSpPr>
        <p:spPr bwMode="auto">
          <a:xfrm>
            <a:off x="6105526" y="5786439"/>
            <a:ext cx="4562475"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r>
              <a:rPr lang="en-US" altLang="en-US" sz="1700">
                <a:latin typeface="Arial" panose="020B0604020202020204" pitchFamily="34" charset="0"/>
              </a:rPr>
              <a:t>Occurrence of unexplained weight loss, zoster, recurrent RTIs or oral ulcerations, targeted rashes, chronic diarrhea, oral candidiasis, pulmonary TB, etc </a:t>
            </a:r>
          </a:p>
        </p:txBody>
      </p:sp>
      <p:sp>
        <p:nvSpPr>
          <p:cNvPr id="43015" name="TextBox 7"/>
          <p:cNvSpPr txBox="1">
            <a:spLocks noChangeArrowheads="1"/>
          </p:cNvSpPr>
          <p:nvPr/>
        </p:nvSpPr>
        <p:spPr bwMode="auto">
          <a:xfrm>
            <a:off x="2590800" y="3702051"/>
            <a:ext cx="29718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spcBef>
                <a:spcPct val="0"/>
              </a:spcBef>
              <a:buClrTx/>
              <a:buSzTx/>
              <a:buFont typeface="Arial" panose="020B0604020202020204" pitchFamily="34" charset="0"/>
              <a:buChar char="•"/>
            </a:pPr>
            <a:r>
              <a:rPr lang="en-US" altLang="en-US" sz="1600" dirty="0">
                <a:latin typeface="Arial" panose="020B0604020202020204" pitchFamily="34" charset="0"/>
              </a:rPr>
              <a:t>Event rate lower than expected</a:t>
            </a:r>
          </a:p>
          <a:p>
            <a:pPr>
              <a:spcBef>
                <a:spcPct val="0"/>
              </a:spcBef>
              <a:buClrTx/>
              <a:buSzTx/>
              <a:buFont typeface="Arial" panose="020B0604020202020204" pitchFamily="34" charset="0"/>
              <a:buChar char="•"/>
            </a:pPr>
            <a:r>
              <a:rPr lang="en-US" altLang="en-US" sz="1600" dirty="0">
                <a:latin typeface="Arial" panose="020B0604020202020204" pitchFamily="34" charset="0"/>
              </a:rPr>
              <a:t>Hazard ratio 0.68 </a:t>
            </a:r>
            <a:r>
              <a:rPr lang="en-US" altLang="en-US" sz="1600" dirty="0" smtClean="0">
                <a:latin typeface="Arial" panose="020B0604020202020204" pitchFamily="34" charset="0"/>
              </a:rPr>
              <a:t>( 95% CI 0.19</a:t>
            </a:r>
            <a:r>
              <a:rPr lang="en-US" altLang="en-US" sz="1600" dirty="0">
                <a:latin typeface="Arial" panose="020B0604020202020204" pitchFamily="34" charset="0"/>
              </a:rPr>
              <a:t>, 2.40)</a:t>
            </a:r>
          </a:p>
        </p:txBody>
      </p:sp>
      <p:sp>
        <p:nvSpPr>
          <p:cNvPr id="43016" name="TextBox 8"/>
          <p:cNvSpPr txBox="1">
            <a:spLocks noChangeArrowheads="1"/>
          </p:cNvSpPr>
          <p:nvPr/>
        </p:nvSpPr>
        <p:spPr bwMode="auto">
          <a:xfrm>
            <a:off x="6934200" y="3673475"/>
            <a:ext cx="2971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spcBef>
                <a:spcPct val="0"/>
              </a:spcBef>
              <a:buClrTx/>
              <a:buSzTx/>
              <a:buFont typeface="Arial" panose="020B0604020202020204" pitchFamily="34" charset="0"/>
              <a:buChar char="•"/>
            </a:pPr>
            <a:r>
              <a:rPr lang="en-US" altLang="en-US" sz="1600">
                <a:latin typeface="Arial" panose="020B0604020202020204" pitchFamily="34" charset="0"/>
              </a:rPr>
              <a:t>Hazard ratio 0.48 </a:t>
            </a:r>
            <a:r>
              <a:rPr lang="en-US" altLang="en-US" sz="1600" smtClean="0">
                <a:latin typeface="Arial" panose="020B0604020202020204" pitchFamily="34" charset="0"/>
              </a:rPr>
              <a:t>(95% CI 0.33</a:t>
            </a:r>
            <a:r>
              <a:rPr lang="en-US" altLang="en-US" sz="1600">
                <a:latin typeface="Arial" panose="020B0604020202020204" pitchFamily="34" charset="0"/>
              </a:rPr>
              <a:t>, 0.70)</a:t>
            </a:r>
          </a:p>
        </p:txBody>
      </p:sp>
    </p:spTree>
    <p:extLst>
      <p:ext uri="{BB962C8B-B14F-4D97-AF65-F5344CB8AC3E}">
        <p14:creationId xmlns:p14="http://schemas.microsoft.com/office/powerpoint/2010/main" val="266005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Background: Primary PROMISE Research Questions Among HIV+ women with high CD4 counts who did not meet treatment criteria at the time of the trial </a:t>
            </a:r>
            <a:endParaRPr lang="en-US" b="1" dirty="0">
              <a:solidFill>
                <a:srgbClr val="0070C0"/>
              </a:solidFill>
            </a:endParaRPr>
          </a:p>
        </p:txBody>
      </p:sp>
      <p:sp>
        <p:nvSpPr>
          <p:cNvPr id="3" name="Content Placeholder 2"/>
          <p:cNvSpPr>
            <a:spLocks noGrp="1"/>
          </p:cNvSpPr>
          <p:nvPr>
            <p:ph idx="1"/>
          </p:nvPr>
        </p:nvSpPr>
        <p:spPr>
          <a:xfrm>
            <a:off x="838200" y="1995442"/>
            <a:ext cx="10515600" cy="4351338"/>
          </a:xfrm>
        </p:spPr>
        <p:txBody>
          <a:bodyPr>
            <a:noAutofit/>
          </a:bodyPr>
          <a:lstStyle/>
          <a:p>
            <a:r>
              <a:rPr lang="en-US" sz="3200" dirty="0" smtClean="0">
                <a:solidFill>
                  <a:srgbClr val="C00000"/>
                </a:solidFill>
              </a:rPr>
              <a:t>Antepartum: </a:t>
            </a:r>
            <a:r>
              <a:rPr lang="en-US" sz="3200" dirty="0" smtClean="0"/>
              <a:t>  Will use of maternal ART be more efficacious and as safe as other proven regimens for PMTCT (ZDV along with </a:t>
            </a:r>
            <a:r>
              <a:rPr lang="en-US" sz="3200" dirty="0" err="1" smtClean="0"/>
              <a:t>sdNVP</a:t>
            </a:r>
            <a:r>
              <a:rPr lang="en-US" sz="3200" dirty="0" smtClean="0"/>
              <a:t> and TRV tail)?</a:t>
            </a:r>
          </a:p>
          <a:p>
            <a:r>
              <a:rPr lang="en-US" sz="3200" dirty="0" smtClean="0">
                <a:solidFill>
                  <a:srgbClr val="C00000"/>
                </a:solidFill>
              </a:rPr>
              <a:t>Postpartum,  during breastfeeding:  </a:t>
            </a:r>
            <a:r>
              <a:rPr lang="en-US" sz="3200" dirty="0" smtClean="0"/>
              <a:t>Will use of maternal ART be  more efficacious  and as safe as infant NVP prophylaxis when used to prevent transmission during breastfeeding?</a:t>
            </a:r>
          </a:p>
          <a:p>
            <a:r>
              <a:rPr lang="en-US" sz="3200" dirty="0" smtClean="0">
                <a:solidFill>
                  <a:srgbClr val="C00000"/>
                </a:solidFill>
              </a:rPr>
              <a:t>Maternal Health:   </a:t>
            </a:r>
            <a:r>
              <a:rPr lang="en-US" sz="3200" dirty="0" smtClean="0"/>
              <a:t>Will continuation of  maternal ART after the risk period for MTCT is over, be associated with reduced risk of AIDS or death?  AND have no increased risk of toxicities  when compared to discontinuing maternal ART?  </a:t>
            </a:r>
            <a:endParaRPr lang="en-US" sz="3200" dirty="0"/>
          </a:p>
        </p:txBody>
      </p:sp>
    </p:spTree>
    <p:extLst>
      <p:ext uri="{BB962C8B-B14F-4D97-AF65-F5344CB8AC3E}">
        <p14:creationId xmlns:p14="http://schemas.microsoft.com/office/powerpoint/2010/main" val="3830360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title"/>
          </p:nvPr>
        </p:nvSpPr>
        <p:spPr>
          <a:xfrm>
            <a:off x="2103437" y="726991"/>
            <a:ext cx="8229600" cy="1139825"/>
          </a:xfrm>
        </p:spPr>
        <p:txBody>
          <a:bodyPr/>
          <a:lstStyle/>
          <a:p>
            <a:pPr algn="ctr"/>
            <a:r>
              <a:rPr lang="en-US" altLang="en-US" sz="2400" b="1" dirty="0">
                <a:solidFill>
                  <a:schemeClr val="accent1"/>
                </a:solidFill>
              </a:rPr>
              <a:t>PROMISE 1077BF/FF found Similar Findings Among Women in Low-Income Countries (1077 FF/BF): NO significant differences in Risk of AIDS or Death for continuing or stopping ART</a:t>
            </a:r>
          </a:p>
        </p:txBody>
      </p:sp>
      <p:pic>
        <p:nvPicPr>
          <p:cNvPr id="4710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4525" y="2018421"/>
            <a:ext cx="860742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09149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chemeClr val="accent1"/>
                </a:solidFill>
              </a:rPr>
              <a:t>Does </a:t>
            </a:r>
            <a:r>
              <a:rPr lang="en-US" sz="3600" b="1" dirty="0">
                <a:solidFill>
                  <a:schemeClr val="accent1"/>
                </a:solidFill>
              </a:rPr>
              <a:t>maternal ART  exposure at conception </a:t>
            </a:r>
            <a:r>
              <a:rPr lang="en-US" sz="3600" b="1" dirty="0" smtClean="0">
                <a:solidFill>
                  <a:schemeClr val="accent1"/>
                </a:solidFill>
              </a:rPr>
              <a:t>increase risk of Adverse </a:t>
            </a:r>
            <a:r>
              <a:rPr lang="en-US" sz="3600" b="1" dirty="0">
                <a:solidFill>
                  <a:schemeClr val="accent1"/>
                </a:solidFill>
              </a:rPr>
              <a:t>Pregnancy </a:t>
            </a:r>
            <a:r>
              <a:rPr lang="en-US" sz="3600" b="1" dirty="0" smtClean="0">
                <a:solidFill>
                  <a:schemeClr val="accent1"/>
                </a:solidFill>
              </a:rPr>
              <a:t>Outcomes? 1077HS and 1077BF post hoc analyses of subsequent pregnancy outcomes</a:t>
            </a:r>
            <a:endParaRPr lang="en-US" sz="3600" b="1" dirty="0">
              <a:solidFill>
                <a:schemeClr val="accent1"/>
              </a:solidFill>
            </a:endParaRPr>
          </a:p>
        </p:txBody>
      </p:sp>
      <p:sp>
        <p:nvSpPr>
          <p:cNvPr id="4" name="Text Placeholder 3"/>
          <p:cNvSpPr>
            <a:spLocks noGrp="1"/>
          </p:cNvSpPr>
          <p:nvPr>
            <p:ph type="body" idx="1"/>
          </p:nvPr>
        </p:nvSpPr>
        <p:spPr/>
        <p:txBody>
          <a:bodyPr/>
          <a:lstStyle/>
          <a:p>
            <a:r>
              <a:rPr lang="en-US" dirty="0" smtClean="0"/>
              <a:t>Adverse Pregnancy outcomes 1077HS and 1077BF  MH component</a:t>
            </a:r>
            <a:endParaRPr lang="en-US" dirty="0"/>
          </a:p>
        </p:txBody>
      </p:sp>
      <p:graphicFrame>
        <p:nvGraphicFramePr>
          <p:cNvPr id="13" name="Content Placeholder 12"/>
          <p:cNvGraphicFramePr>
            <a:graphicFrameLocks noGrp="1"/>
          </p:cNvGraphicFramePr>
          <p:nvPr>
            <p:ph sz="half" idx="2"/>
            <p:extLst>
              <p:ext uri="{D42A27DB-BD31-4B8C-83A1-F6EECF244321}">
                <p14:modId xmlns:p14="http://schemas.microsoft.com/office/powerpoint/2010/main" val="1907082926"/>
              </p:ext>
            </p:extLst>
          </p:nvPr>
        </p:nvGraphicFramePr>
        <p:xfrm>
          <a:off x="839788" y="2505075"/>
          <a:ext cx="5157787" cy="368458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quarter" idx="3"/>
          </p:nvPr>
        </p:nvSpPr>
        <p:spPr/>
        <p:txBody>
          <a:bodyPr/>
          <a:lstStyle/>
          <a:p>
            <a:r>
              <a:rPr lang="en-US" dirty="0" smtClean="0"/>
              <a:t> Summary  of  Relative Risks and Hazard Ratios 1077HS and 1077BF MH</a:t>
            </a:r>
            <a:endParaRPr lang="en-US" dirty="0"/>
          </a:p>
        </p:txBody>
      </p:sp>
      <p:sp>
        <p:nvSpPr>
          <p:cNvPr id="7" name="Content Placeholder 6"/>
          <p:cNvSpPr>
            <a:spLocks noGrp="1"/>
          </p:cNvSpPr>
          <p:nvPr>
            <p:ph sz="quarter" idx="4"/>
          </p:nvPr>
        </p:nvSpPr>
        <p:spPr/>
        <p:txBody>
          <a:bodyPr>
            <a:normAutofit fontScale="77500" lnSpcReduction="20000"/>
          </a:bodyPr>
          <a:lstStyle/>
          <a:p>
            <a:r>
              <a:rPr lang="en-US" dirty="0"/>
              <a:t>In 1077HS, When spontaneous abortions and stillbirths were combined, there was a significant difference in events, with 33/140 (</a:t>
            </a:r>
            <a:r>
              <a:rPr lang="en-US" b="1" dirty="0">
                <a:solidFill>
                  <a:srgbClr val="C00000"/>
                </a:solidFill>
              </a:rPr>
              <a:t>23.6%</a:t>
            </a:r>
            <a:r>
              <a:rPr lang="en-US" dirty="0"/>
              <a:t>) in the CTART arm  versus 15/126 </a:t>
            </a:r>
            <a:r>
              <a:rPr lang="en-US" b="1" dirty="0"/>
              <a:t>(</a:t>
            </a:r>
            <a:r>
              <a:rPr lang="en-US" b="1" dirty="0">
                <a:solidFill>
                  <a:srgbClr val="C00000"/>
                </a:solidFill>
              </a:rPr>
              <a:t>11.9%) </a:t>
            </a:r>
            <a:r>
              <a:rPr lang="en-US" dirty="0"/>
              <a:t>in the DCART arm </a:t>
            </a:r>
            <a:endParaRPr lang="en-US" dirty="0" smtClean="0"/>
          </a:p>
          <a:p>
            <a:r>
              <a:rPr lang="en-US" dirty="0" smtClean="0"/>
              <a:t>(</a:t>
            </a:r>
            <a:r>
              <a:rPr lang="en-US" dirty="0">
                <a:solidFill>
                  <a:srgbClr val="C00000"/>
                </a:solidFill>
              </a:rPr>
              <a:t>relative risk[RR], 2.0 [95% confidence interval {CI}, 1.1–3.5]; </a:t>
            </a:r>
            <a:r>
              <a:rPr lang="en-US" i="1" dirty="0">
                <a:solidFill>
                  <a:srgbClr val="C00000"/>
                </a:solidFill>
              </a:rPr>
              <a:t>P </a:t>
            </a:r>
            <a:r>
              <a:rPr lang="en-US" dirty="0">
                <a:solidFill>
                  <a:srgbClr val="C00000"/>
                </a:solidFill>
              </a:rPr>
              <a:t>= .02). (R Hoffman, et al, CID 2019)  </a:t>
            </a:r>
          </a:p>
          <a:p>
            <a:r>
              <a:rPr lang="en-US" dirty="0"/>
              <a:t>In 1077BF,  similar  results were seen: </a:t>
            </a:r>
            <a:r>
              <a:rPr lang="en-ZA" dirty="0"/>
              <a:t>The intent to treat analyses showed significantly increased low birth weight in the Maternal Health continue ART </a:t>
            </a:r>
            <a:r>
              <a:rPr lang="en-ZA" dirty="0" smtClean="0"/>
              <a:t>group. </a:t>
            </a:r>
            <a:r>
              <a:rPr lang="en-ZA" i="1" dirty="0" smtClean="0">
                <a:solidFill>
                  <a:srgbClr val="C00000"/>
                </a:solidFill>
              </a:rPr>
              <a:t>See Presentation at  Thursday Prevention SC  by  Theron et al for details</a:t>
            </a:r>
            <a:endParaRPr lang="en-US" i="1" dirty="0">
              <a:solidFill>
                <a:srgbClr val="C00000"/>
              </a:solidFill>
            </a:endParaRPr>
          </a:p>
        </p:txBody>
      </p:sp>
    </p:spTree>
    <p:extLst>
      <p:ext uri="{BB962C8B-B14F-4D97-AF65-F5344CB8AC3E}">
        <p14:creationId xmlns:p14="http://schemas.microsoft.com/office/powerpoint/2010/main" val="7499037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Overall  Conclusions:   We learned and are </a:t>
            </a:r>
            <a:r>
              <a:rPr lang="en-US" b="1" dirty="0" smtClean="0">
                <a:solidFill>
                  <a:schemeClr val="accent1"/>
                </a:solidFill>
              </a:rPr>
              <a:t>  </a:t>
            </a:r>
            <a:br>
              <a:rPr lang="en-US" b="1" dirty="0" smtClean="0">
                <a:solidFill>
                  <a:schemeClr val="accent1"/>
                </a:solidFill>
              </a:rPr>
            </a:br>
            <a:r>
              <a:rPr lang="en-US" b="1" dirty="0">
                <a:solidFill>
                  <a:schemeClr val="accent1"/>
                </a:solidFill>
              </a:rPr>
              <a:t> </a:t>
            </a:r>
            <a:r>
              <a:rPr lang="en-US" b="1" dirty="0" smtClean="0">
                <a:solidFill>
                  <a:schemeClr val="accent1"/>
                </a:solidFill>
              </a:rPr>
              <a:t>  continuing </a:t>
            </a:r>
            <a:r>
              <a:rPr lang="en-US" b="1" dirty="0">
                <a:solidFill>
                  <a:schemeClr val="accent1"/>
                </a:solidFill>
              </a:rPr>
              <a:t>to learn  a lot from PROMISE!</a:t>
            </a:r>
            <a:endParaRPr lang="en-US" dirty="0">
              <a:solidFill>
                <a:schemeClr val="accent1"/>
              </a:solidFill>
            </a:endParaRPr>
          </a:p>
        </p:txBody>
      </p:sp>
      <p:sp>
        <p:nvSpPr>
          <p:cNvPr id="3" name="Content Placeholder 2"/>
          <p:cNvSpPr>
            <a:spLocks noGrp="1"/>
          </p:cNvSpPr>
          <p:nvPr>
            <p:ph idx="1"/>
          </p:nvPr>
        </p:nvSpPr>
        <p:spPr>
          <a:xfrm>
            <a:off x="838200" y="1825624"/>
            <a:ext cx="10515600" cy="4828393"/>
          </a:xfrm>
        </p:spPr>
        <p:txBody>
          <a:bodyPr>
            <a:normAutofit fontScale="92500" lnSpcReduction="20000"/>
          </a:bodyPr>
          <a:lstStyle/>
          <a:p>
            <a:r>
              <a:rPr lang="en-US" dirty="0" smtClean="0"/>
              <a:t>Maternal ART is highly efficacious in reducing risk of MTCT with rate of &lt;1% during antepartum, Labor/delivery and Breastfeeding</a:t>
            </a:r>
          </a:p>
          <a:p>
            <a:r>
              <a:rPr lang="en-US" dirty="0" smtClean="0"/>
              <a:t>Maternal ART is also associated with some adverse effects including increased risk of moderate adverse pregnancy outcomes </a:t>
            </a:r>
          </a:p>
          <a:p>
            <a:r>
              <a:rPr lang="en-US" dirty="0" smtClean="0"/>
              <a:t>Both maternal ART and infant NVP are similarly efficacious in reducing risk of transmission to &lt;1% during BF</a:t>
            </a:r>
          </a:p>
          <a:p>
            <a:r>
              <a:rPr lang="en-US" dirty="0" smtClean="0"/>
              <a:t>Maternal resistance mutations are associated with increased risk of transmission  during BF</a:t>
            </a:r>
          </a:p>
          <a:p>
            <a:r>
              <a:rPr lang="en-US" dirty="0" smtClean="0"/>
              <a:t>We found no differences  for women randomized to continue or stop ART  after the risk of  MTCT  was over in terms of maternal AIDS or death events;  but there was less risk of progression to WHO clinical state 2-3 with ART continuation</a:t>
            </a:r>
          </a:p>
          <a:p>
            <a:r>
              <a:rPr lang="en-US" dirty="0" smtClean="0"/>
              <a:t>TDF-FTC ART post partum was associated with significantly lower BMD at 74 weeks than mothers not randomized to ART post delivery</a:t>
            </a:r>
          </a:p>
        </p:txBody>
      </p:sp>
    </p:spTree>
    <p:extLst>
      <p:ext uri="{BB962C8B-B14F-4D97-AF65-F5344CB8AC3E}">
        <p14:creationId xmlns:p14="http://schemas.microsoft.com/office/powerpoint/2010/main" val="5927074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7690" y="42204"/>
            <a:ext cx="10515600" cy="704020"/>
          </a:xfrm>
        </p:spPr>
        <p:txBody>
          <a:bodyPr>
            <a:normAutofit fontScale="90000"/>
          </a:bodyPr>
          <a:lstStyle/>
          <a:p>
            <a:r>
              <a:rPr lang="en-US" b="1" dirty="0" smtClean="0">
                <a:solidFill>
                  <a:srgbClr val="0070C0"/>
                </a:solidFill>
              </a:rPr>
              <a:t>PROMISE Related Publications Pub or Accepted</a:t>
            </a:r>
            <a:endParaRPr lang="en-US" b="1" dirty="0">
              <a:solidFill>
                <a:srgbClr val="0070C0"/>
              </a:solidFill>
            </a:endParaRPr>
          </a:p>
        </p:txBody>
      </p:sp>
      <p:sp>
        <p:nvSpPr>
          <p:cNvPr id="3" name="Content Placeholder 2"/>
          <p:cNvSpPr>
            <a:spLocks noGrp="1"/>
          </p:cNvSpPr>
          <p:nvPr>
            <p:ph sz="half" idx="1"/>
          </p:nvPr>
        </p:nvSpPr>
        <p:spPr>
          <a:xfrm>
            <a:off x="781929" y="788428"/>
            <a:ext cx="5098366" cy="6069572"/>
          </a:xfrm>
        </p:spPr>
        <p:txBody>
          <a:bodyPr>
            <a:noAutofit/>
          </a:bodyPr>
          <a:lstStyle/>
          <a:p>
            <a:pPr lvl="0"/>
            <a:r>
              <a:rPr lang="en-US" sz="1600" dirty="0" smtClean="0"/>
              <a:t>Fowler </a:t>
            </a:r>
            <a:r>
              <a:rPr lang="en-US" sz="1600" dirty="0"/>
              <a:t>MG, Qin M, Fiscus SA, Currier JS, Flynn PM, </a:t>
            </a:r>
            <a:r>
              <a:rPr lang="en-US" sz="1600" dirty="0" smtClean="0"/>
              <a:t>et al for </a:t>
            </a:r>
            <a:r>
              <a:rPr lang="en-US" sz="1600" dirty="0"/>
              <a:t>the IMPAACT 1077BF/1077FF PROMISE study team. </a:t>
            </a:r>
            <a:r>
              <a:rPr lang="en-US" sz="1600" u="sng" dirty="0">
                <a:hlinkClick r:id="rId2"/>
              </a:rPr>
              <a:t>Benefits and risks of Antiretroviral Therapy for Perinatal HIV Prevention</a:t>
            </a:r>
            <a:r>
              <a:rPr lang="en-US" sz="1600" dirty="0"/>
              <a:t>. New England Journal of Medicine, 2016. 375(18): p. 1726-1737. PMC5214343</a:t>
            </a:r>
            <a:r>
              <a:rPr lang="en-US" sz="1600" dirty="0" smtClean="0"/>
              <a:t>.</a:t>
            </a:r>
          </a:p>
          <a:p>
            <a:pPr lvl="0"/>
            <a:r>
              <a:rPr lang="en-US" sz="1600" dirty="0" smtClean="0"/>
              <a:t> (Shepherd </a:t>
            </a:r>
            <a:r>
              <a:rPr lang="en-US" sz="1600" dirty="0"/>
              <a:t>JA, </a:t>
            </a:r>
            <a:r>
              <a:rPr lang="en-US" sz="1600" dirty="0" err="1"/>
              <a:t>Sommer</a:t>
            </a:r>
            <a:r>
              <a:rPr lang="en-US" sz="1600" dirty="0"/>
              <a:t> MJ, Fan B, et al. </a:t>
            </a:r>
            <a:r>
              <a:rPr lang="en-US" sz="1600" u="sng" dirty="0">
                <a:hlinkClick r:id="rId3"/>
              </a:rPr>
              <a:t>Advanced Analysis Techniques Improve Infant Bone and Body Composition Measures by Dual-Energy X-Ray Absorptiometry</a:t>
            </a:r>
            <a:r>
              <a:rPr lang="en-US" sz="1600" dirty="0"/>
              <a:t>. The Journal of Pediatrics. Feb 2017;181:248-253.e243. </a:t>
            </a:r>
            <a:r>
              <a:rPr lang="en-US" sz="1600" dirty="0" smtClean="0"/>
              <a:t>PMC5274603</a:t>
            </a:r>
            <a:endParaRPr lang="en-US" sz="1600" dirty="0"/>
          </a:p>
          <a:p>
            <a:pPr lvl="0"/>
            <a:r>
              <a:rPr lang="en-US" sz="1600" dirty="0"/>
              <a:t>Currier JS, Britto P, Hoffman RM, Brummel S, </a:t>
            </a:r>
            <a:r>
              <a:rPr lang="en-US" sz="1600" dirty="0" smtClean="0"/>
              <a:t>et al. </a:t>
            </a:r>
            <a:r>
              <a:rPr lang="en-US" sz="1600" u="sng" dirty="0">
                <a:hlinkClick r:id="rId4"/>
              </a:rPr>
              <a:t>Randomized trial of stopping or continuing ART among postpartum women with pre-ART CD4 ≥ 400 cells/mm</a:t>
            </a:r>
            <a:r>
              <a:rPr lang="en-US" sz="1600" u="sng" baseline="30000" dirty="0">
                <a:hlinkClick r:id="rId4"/>
              </a:rPr>
              <a:t>3</a:t>
            </a:r>
            <a:r>
              <a:rPr lang="en-US" sz="1600" dirty="0"/>
              <a:t>. </a:t>
            </a:r>
            <a:r>
              <a:rPr lang="en-US" sz="1600" dirty="0" err="1"/>
              <a:t>PLoS</a:t>
            </a:r>
            <a:r>
              <a:rPr lang="en-US" sz="1600" dirty="0"/>
              <a:t> One. 2017 May 10;12(5):e0176009. </a:t>
            </a:r>
            <a:r>
              <a:rPr lang="en-US" sz="1600" dirty="0" smtClean="0"/>
              <a:t>PMC5425014</a:t>
            </a:r>
            <a:endParaRPr lang="en-US" sz="1600" dirty="0"/>
          </a:p>
          <a:p>
            <a:pPr lvl="0"/>
            <a:r>
              <a:rPr lang="en-US" sz="1600" dirty="0"/>
              <a:t>Flynn PM, Taha TE, Cababasay M, </a:t>
            </a:r>
            <a:r>
              <a:rPr lang="en-US" sz="1600" dirty="0" smtClean="0"/>
              <a:t> et al </a:t>
            </a:r>
            <a:r>
              <a:rPr lang="en-US" sz="1600" u="sng" dirty="0" smtClean="0">
                <a:hlinkClick r:id="rId5"/>
              </a:rPr>
              <a:t>Prevention </a:t>
            </a:r>
            <a:r>
              <a:rPr lang="en-US" sz="1600" u="sng" dirty="0">
                <a:hlinkClick r:id="rId5"/>
              </a:rPr>
              <a:t>of HIV-1 transmission through breastfeeding: efficacy and safety of maternal antiretroviral therapy versus infant </a:t>
            </a:r>
            <a:r>
              <a:rPr lang="en-US" sz="1600" u="sng" dirty="0" err="1">
                <a:hlinkClick r:id="rId5"/>
              </a:rPr>
              <a:t>nevirapine</a:t>
            </a:r>
            <a:r>
              <a:rPr lang="en-US" sz="1600" u="sng" dirty="0">
                <a:hlinkClick r:id="rId5"/>
              </a:rPr>
              <a:t> prophylaxis for duration of breastfeeding </a:t>
            </a:r>
            <a:r>
              <a:rPr lang="en-US" sz="1600" u="sng" dirty="0" smtClean="0">
                <a:hlinkClick r:id="rId5"/>
              </a:rPr>
              <a:t>…l</a:t>
            </a:r>
            <a:r>
              <a:rPr lang="en-US" sz="1600" dirty="0"/>
              <a:t>. JAIDS. 11 Dec 2017. </a:t>
            </a:r>
            <a:r>
              <a:rPr lang="en-US" sz="1600" dirty="0" err="1"/>
              <a:t>ePub</a:t>
            </a:r>
            <a:r>
              <a:rPr lang="en-US" sz="1600" dirty="0"/>
              <a:t> ahead of print. 2018 Apr 1;77(4):383-392. PMC5825265. </a:t>
            </a:r>
            <a:endParaRPr lang="en-US" sz="1600" dirty="0" smtClean="0"/>
          </a:p>
          <a:p>
            <a:pPr lvl="0"/>
            <a:r>
              <a:rPr lang="en-US" sz="1600" dirty="0"/>
              <a:t>Hoffman RM, Brummel SS, Britto P, </a:t>
            </a:r>
            <a:r>
              <a:rPr lang="en-US" sz="1600" dirty="0" err="1"/>
              <a:t>Pilotto</a:t>
            </a:r>
            <a:r>
              <a:rPr lang="en-US" sz="1600" dirty="0"/>
              <a:t> </a:t>
            </a:r>
            <a:r>
              <a:rPr lang="en-US" sz="1600" dirty="0" smtClean="0"/>
              <a:t>JH,.  </a:t>
            </a:r>
            <a:r>
              <a:rPr lang="en-US" sz="1600" dirty="0"/>
              <a:t>Klingman KL, Currier JS; 1077HS PROMISE Team. </a:t>
            </a:r>
            <a:r>
              <a:rPr lang="en-US" sz="1600" u="sng" dirty="0">
                <a:hlinkClick r:id="rId6"/>
              </a:rPr>
              <a:t>Adverse Pregnancy Outcomes Among Women who Conceive on Antiretroviral Therapy</a:t>
            </a:r>
            <a:r>
              <a:rPr lang="en-US" sz="1600" dirty="0"/>
              <a:t>. </a:t>
            </a:r>
            <a:r>
              <a:rPr lang="en-US" sz="1600" dirty="0" err="1"/>
              <a:t>Clin</a:t>
            </a:r>
            <a:r>
              <a:rPr lang="en-US" sz="1600" dirty="0"/>
              <a:t> Infect Dis. 1 Jun 2018. </a:t>
            </a:r>
            <a:r>
              <a:rPr lang="en-US" sz="1600" dirty="0" err="1"/>
              <a:t>ePub</a:t>
            </a:r>
            <a:r>
              <a:rPr lang="en-US" sz="1600" dirty="0"/>
              <a:t> ahead of print. Jan 2019;68(2):273-9. PMC6321847.</a:t>
            </a:r>
          </a:p>
          <a:p>
            <a:endParaRPr lang="en-US" sz="2000" dirty="0"/>
          </a:p>
        </p:txBody>
      </p:sp>
      <p:sp>
        <p:nvSpPr>
          <p:cNvPr id="4" name="Content Placeholder 3"/>
          <p:cNvSpPr>
            <a:spLocks noGrp="1"/>
          </p:cNvSpPr>
          <p:nvPr>
            <p:ph sz="half" idx="2"/>
          </p:nvPr>
        </p:nvSpPr>
        <p:spPr>
          <a:xfrm>
            <a:off x="6158133" y="788428"/>
            <a:ext cx="5181600" cy="5851523"/>
          </a:xfrm>
        </p:spPr>
        <p:txBody>
          <a:bodyPr>
            <a:noAutofit/>
          </a:bodyPr>
          <a:lstStyle/>
          <a:p>
            <a:pPr lvl="0"/>
            <a:r>
              <a:rPr lang="en-US" sz="1600" dirty="0" smtClean="0"/>
              <a:t>Hoffman </a:t>
            </a:r>
            <a:r>
              <a:rPr lang="en-US" sz="1600" dirty="0"/>
              <a:t>R et al. Maternal health outcomes among HIV-infected breastfeeding women with high CD4 count: results of a treatment strategy trial. Accepted to HIV Clinical Trials in October 2018. (PROMISE tracking number, MH-1)</a:t>
            </a:r>
          </a:p>
          <a:p>
            <a:pPr lvl="0"/>
            <a:r>
              <a:rPr lang="en-US" sz="1600" dirty="0"/>
              <a:t>Boivin M et al. Developmental effects of antepartum and postpartum ARV exposure for Ugandan and Malawian PROMISE HIV-exposed versus unexposed children at age 12, 24, 48, and 60 months. Accepted </a:t>
            </a:r>
            <a:r>
              <a:rPr lang="en-US" sz="1600" dirty="0" smtClean="0"/>
              <a:t>Lancet </a:t>
            </a:r>
            <a:r>
              <a:rPr lang="en-US" sz="1600" dirty="0"/>
              <a:t>HIV in March 2019. (PROMISE tracking number, CO-5-a)</a:t>
            </a:r>
          </a:p>
          <a:p>
            <a:pPr lvl="0"/>
            <a:r>
              <a:rPr lang="en-US" sz="1600" dirty="0"/>
              <a:t>Murnane P et al. </a:t>
            </a:r>
            <a:r>
              <a:rPr lang="en-US" sz="1600" dirty="0" err="1"/>
              <a:t>Tenofovir</a:t>
            </a:r>
            <a:r>
              <a:rPr lang="en-US" sz="1600" dirty="0"/>
              <a:t> concentrations in hair strongly predict </a:t>
            </a:r>
            <a:r>
              <a:rPr lang="en-US" sz="1600" dirty="0" err="1"/>
              <a:t>virologic</a:t>
            </a:r>
            <a:r>
              <a:rPr lang="en-US" sz="1600" dirty="0"/>
              <a:t> suppression in breastfeeding women. Accepted to AIDS in March 2019. </a:t>
            </a:r>
          </a:p>
          <a:p>
            <a:pPr lvl="0"/>
            <a:r>
              <a:rPr lang="en-US" sz="1600" dirty="0"/>
              <a:t>Sebikari D et al. Risk Factors for Low Birth Weight (LBW) and Preterm Delivery (PTD) in the IMPAACT PROMISE-1077BF Randomized Trial. Accepted to JAIDS in March 2019. </a:t>
            </a:r>
            <a:endParaRPr lang="en-US" sz="1600" dirty="0" smtClean="0"/>
          </a:p>
          <a:p>
            <a:pPr marL="0" lvl="0" indent="0">
              <a:buNone/>
            </a:pPr>
            <a:r>
              <a:rPr lang="en-US" sz="2000" b="1" dirty="0" smtClean="0">
                <a:solidFill>
                  <a:srgbClr val="0070C0"/>
                </a:solidFill>
              </a:rPr>
              <a:t>Also PROMOTE PEPFAR COHORT—Taha/Fowler  And three  related R01 grants:  </a:t>
            </a:r>
          </a:p>
          <a:p>
            <a:r>
              <a:rPr lang="en-US" sz="2000" dirty="0" smtClean="0"/>
              <a:t>ND, Growth and Development: Boivin/Fowler</a:t>
            </a:r>
          </a:p>
          <a:p>
            <a:r>
              <a:rPr lang="en-US" sz="2000" dirty="0" smtClean="0"/>
              <a:t>Maternal DXA Repeat Pregnancy: Fowler </a:t>
            </a:r>
          </a:p>
          <a:p>
            <a:r>
              <a:rPr lang="en-US" sz="2000" dirty="0" smtClean="0"/>
              <a:t>Brain Computer Games-- Boivin</a:t>
            </a:r>
          </a:p>
          <a:p>
            <a:pPr marL="0" indent="0">
              <a:buNone/>
            </a:pPr>
            <a:endParaRPr lang="en-US" sz="2000" dirty="0"/>
          </a:p>
        </p:txBody>
      </p:sp>
    </p:spTree>
    <p:extLst>
      <p:ext uri="{BB962C8B-B14F-4D97-AF65-F5344CB8AC3E}">
        <p14:creationId xmlns:p14="http://schemas.microsoft.com/office/powerpoint/2010/main" val="41800850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Pending PROMISE Analyses and Further Research Needed</a:t>
            </a:r>
            <a:endParaRPr lang="en-US" b="1" dirty="0">
              <a:solidFill>
                <a:srgbClr val="0070C0"/>
              </a:solidFill>
            </a:endParaRPr>
          </a:p>
        </p:txBody>
      </p:sp>
      <p:sp>
        <p:nvSpPr>
          <p:cNvPr id="3" name="Content Placeholder 2"/>
          <p:cNvSpPr>
            <a:spLocks noGrp="1"/>
          </p:cNvSpPr>
          <p:nvPr>
            <p:ph idx="1"/>
          </p:nvPr>
        </p:nvSpPr>
        <p:spPr/>
        <p:txBody>
          <a:bodyPr>
            <a:normAutofit fontScale="92500" lnSpcReduction="20000"/>
          </a:bodyPr>
          <a:lstStyle/>
          <a:p>
            <a:r>
              <a:rPr lang="en-US" dirty="0" smtClean="0"/>
              <a:t>Antepartum  Component:  Further basic research on the biologic basis for the  increased risk of adverse pregnancy outcomes with ART</a:t>
            </a:r>
          </a:p>
          <a:p>
            <a:r>
              <a:rPr lang="en-US" dirty="0" smtClean="0"/>
              <a:t>Assess  the </a:t>
            </a:r>
            <a:r>
              <a:rPr lang="en-US" dirty="0"/>
              <a:t> </a:t>
            </a:r>
            <a:r>
              <a:rPr lang="en-US" dirty="0" smtClean="0"/>
              <a:t>role of breast milk viral load and resistant mutations in breastmilk in relation to infants  who became infected </a:t>
            </a:r>
          </a:p>
          <a:p>
            <a:r>
              <a:rPr lang="en-US" dirty="0"/>
              <a:t> </a:t>
            </a:r>
            <a:r>
              <a:rPr lang="en-US" dirty="0" smtClean="0"/>
              <a:t>Follow up of 12 and 24 month overall and HIV free survival including for preterm and low birth weigh infants</a:t>
            </a:r>
          </a:p>
          <a:p>
            <a:r>
              <a:rPr lang="en-US" dirty="0" smtClean="0"/>
              <a:t>Further research to better understand growth findings related to stunting among HIV Exposed but Uninfected children </a:t>
            </a:r>
          </a:p>
          <a:p>
            <a:r>
              <a:rPr lang="en-US" dirty="0" smtClean="0"/>
              <a:t>Assessment of later school performance among HEU children </a:t>
            </a:r>
          </a:p>
          <a:p>
            <a:r>
              <a:rPr lang="en-US" dirty="0" smtClean="0"/>
              <a:t>Follow up of Maternal  Bone Health including  Maternal Bone Mineral Density decreases after cessation of breastfeeding and impact of  repeat pregnancy among  HIV + mothers on lifetime ART</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4188363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55995"/>
            <a:ext cx="9144000" cy="2387600"/>
          </a:xfrm>
        </p:spPr>
        <p:txBody>
          <a:bodyPr>
            <a:normAutofit fontScale="90000"/>
          </a:bodyPr>
          <a:lstStyle/>
          <a:p>
            <a:r>
              <a:rPr lang="en-US" b="1" dirty="0" smtClean="0">
                <a:solidFill>
                  <a:srgbClr val="0070C0"/>
                </a:solidFill>
              </a:rPr>
              <a:t>Thank you for your attention and we welcome your help with future </a:t>
            </a:r>
            <a:r>
              <a:rPr lang="en-US" b="1" smtClean="0">
                <a:solidFill>
                  <a:srgbClr val="0070C0"/>
                </a:solidFill>
              </a:rPr>
              <a:t>PROMISE Analyses</a:t>
            </a:r>
            <a:r>
              <a:rPr lang="en-US" b="1" dirty="0" smtClean="0">
                <a:solidFill>
                  <a:srgbClr val="0070C0"/>
                </a:solidFill>
              </a:rPr>
              <a:t>!</a:t>
            </a:r>
            <a:endParaRPr lang="en-US" b="1" dirty="0">
              <a:solidFill>
                <a:srgbClr val="0070C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220461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solidFill>
                  <a:srgbClr val="0070C0"/>
                </a:solidFill>
              </a:rPr>
              <a:t>Acknowledgements: The PROMISE team gratefully acknowledges the support of </a:t>
            </a:r>
            <a:endParaRPr lang="en-US" b="1" dirty="0">
              <a:solidFill>
                <a:srgbClr val="0070C0"/>
              </a:solidFill>
            </a:endParaRPr>
          </a:p>
        </p:txBody>
      </p:sp>
      <p:sp>
        <p:nvSpPr>
          <p:cNvPr id="3" name="Content Placeholder 2"/>
          <p:cNvSpPr>
            <a:spLocks noGrp="1"/>
          </p:cNvSpPr>
          <p:nvPr>
            <p:ph idx="1"/>
          </p:nvPr>
        </p:nvSpPr>
        <p:spPr/>
        <p:txBody>
          <a:bodyPr>
            <a:normAutofit lnSpcReduction="10000"/>
          </a:bodyPr>
          <a:lstStyle/>
          <a:p>
            <a:r>
              <a:rPr lang="en-US" dirty="0"/>
              <a:t> </a:t>
            </a:r>
            <a:r>
              <a:rPr lang="en-US" dirty="0" smtClean="0"/>
              <a:t>All the  mothers and infants who participated in the 1077 PROMISE trials</a:t>
            </a:r>
          </a:p>
          <a:p>
            <a:r>
              <a:rPr lang="en-US" dirty="0" smtClean="0"/>
              <a:t>The Co Chairs and Component leaders, Site </a:t>
            </a:r>
            <a:r>
              <a:rPr lang="en-US" dirty="0" err="1" smtClean="0"/>
              <a:t>IoRs</a:t>
            </a:r>
            <a:r>
              <a:rPr lang="en-US" dirty="0" smtClean="0"/>
              <a:t> and the staff at the PROMISE sites</a:t>
            </a:r>
          </a:p>
          <a:p>
            <a:r>
              <a:rPr lang="en-US" dirty="0" smtClean="0"/>
              <a:t>The IMPAACT Central Lab, SDAC, FSTRF, and FHI360 staff</a:t>
            </a:r>
          </a:p>
          <a:p>
            <a:r>
              <a:rPr lang="en-US" dirty="0" smtClean="0"/>
              <a:t>IMPAACT Leadership</a:t>
            </a:r>
          </a:p>
          <a:p>
            <a:r>
              <a:rPr lang="en-US" dirty="0"/>
              <a:t>The pharmaceutical companies:  AbbVie, Gilead,  </a:t>
            </a:r>
            <a:r>
              <a:rPr lang="en-US" dirty="0" err="1" smtClean="0"/>
              <a:t>Boehinger</a:t>
            </a:r>
            <a:r>
              <a:rPr lang="en-US" dirty="0" smtClean="0"/>
              <a:t> </a:t>
            </a:r>
            <a:r>
              <a:rPr lang="en-US" dirty="0" err="1" smtClean="0"/>
              <a:t>Ingelheim</a:t>
            </a:r>
            <a:r>
              <a:rPr lang="en-US" dirty="0" smtClean="0"/>
              <a:t>, Bristol Meyer Squibb, Merck, GlaxoSmithKline/</a:t>
            </a:r>
            <a:r>
              <a:rPr lang="en-US" dirty="0" err="1" smtClean="0"/>
              <a:t>ViiV</a:t>
            </a:r>
            <a:r>
              <a:rPr lang="en-US" dirty="0" smtClean="0"/>
              <a:t> Healthcare</a:t>
            </a:r>
            <a:endParaRPr lang="en-US" dirty="0"/>
          </a:p>
          <a:p>
            <a:r>
              <a:rPr lang="en-US" dirty="0" smtClean="0"/>
              <a:t>The National Institutes of Health: NIAID, NICHD, NIMH </a:t>
            </a:r>
          </a:p>
          <a:p>
            <a:endParaRPr lang="en-US" dirty="0" smtClean="0"/>
          </a:p>
          <a:p>
            <a:endParaRPr lang="en-US" dirty="0" smtClean="0"/>
          </a:p>
          <a:p>
            <a:endParaRPr lang="en-US" dirty="0"/>
          </a:p>
        </p:txBody>
      </p:sp>
      <p:pic>
        <p:nvPicPr>
          <p:cNvPr id="4" name="Picture 3">
            <a:extLst>
              <a:ext uri="{FF2B5EF4-FFF2-40B4-BE49-F238E27FC236}">
                <a16:creationId xmlns:a16="http://schemas.microsoft.com/office/drawing/2014/main" id="{AEA3953A-7707-4FFE-A1D5-64949DABBE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8469" y="5899640"/>
            <a:ext cx="2424332" cy="824519"/>
          </a:xfrm>
          <a:prstGeom prst="rect">
            <a:avLst/>
          </a:prstGeom>
        </p:spPr>
      </p:pic>
      <p:pic>
        <p:nvPicPr>
          <p:cNvPr id="5" name="Picture 4">
            <a:extLst>
              <a:ext uri="{FF2B5EF4-FFF2-40B4-BE49-F238E27FC236}">
                <a16:creationId xmlns:a16="http://schemas.microsoft.com/office/drawing/2014/main" id="{A307E3C8-5D0E-4C0D-B657-2A271618B844}"/>
              </a:ext>
            </a:extLst>
          </p:cNvPr>
          <p:cNvPicPr>
            <a:picLocks noChangeAspect="1"/>
          </p:cNvPicPr>
          <p:nvPr/>
        </p:nvPicPr>
        <p:blipFill>
          <a:blip r:embed="rId3"/>
          <a:stretch>
            <a:fillRect/>
          </a:stretch>
        </p:blipFill>
        <p:spPr>
          <a:xfrm>
            <a:off x="489876" y="5899640"/>
            <a:ext cx="2802306" cy="1070268"/>
          </a:xfrm>
          <a:prstGeom prst="rect">
            <a:avLst/>
          </a:prstGeom>
        </p:spPr>
      </p:pic>
    </p:spTree>
    <p:extLst>
      <p:ext uri="{BB962C8B-B14F-4D97-AF65-F5344CB8AC3E}">
        <p14:creationId xmlns:p14="http://schemas.microsoft.com/office/powerpoint/2010/main" val="4057289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68373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noChangeArrowheads="1"/>
          </p:cNvSpPr>
          <p:nvPr>
            <p:ph type="title"/>
          </p:nvPr>
        </p:nvSpPr>
        <p:spPr>
          <a:xfrm>
            <a:off x="838200" y="238516"/>
            <a:ext cx="10515600" cy="1325563"/>
          </a:xfrm>
        </p:spPr>
        <p:txBody>
          <a:bodyPr>
            <a:normAutofit/>
          </a:bodyPr>
          <a:lstStyle/>
          <a:p>
            <a:pPr algn="ctr"/>
            <a:r>
              <a:rPr lang="en-US" altLang="en-US" sz="4000" b="1" dirty="0">
                <a:solidFill>
                  <a:schemeClr val="accent1"/>
                </a:solidFill>
                <a:latin typeface="+mn-lt"/>
              </a:rPr>
              <a:t>Time Frame, Numbers Recruited into </a:t>
            </a:r>
            <a:r>
              <a:rPr lang="en-US" altLang="en-US" sz="4000" b="1" dirty="0" smtClean="0">
                <a:solidFill>
                  <a:schemeClr val="accent1"/>
                </a:solidFill>
                <a:latin typeface="+mn-lt"/>
              </a:rPr>
              <a:t/>
            </a:r>
            <a:br>
              <a:rPr lang="en-US" altLang="en-US" sz="4000" b="1" dirty="0" smtClean="0">
                <a:solidFill>
                  <a:schemeClr val="accent1"/>
                </a:solidFill>
                <a:latin typeface="+mn-lt"/>
              </a:rPr>
            </a:br>
            <a:r>
              <a:rPr lang="en-US" altLang="en-US" sz="4000" b="1" dirty="0" smtClean="0">
                <a:solidFill>
                  <a:schemeClr val="accent1"/>
                </a:solidFill>
                <a:latin typeface="+mn-lt"/>
              </a:rPr>
              <a:t>PROMISE </a:t>
            </a:r>
            <a:r>
              <a:rPr lang="en-US" altLang="en-US" sz="4000" b="1" dirty="0">
                <a:solidFill>
                  <a:schemeClr val="accent1"/>
                </a:solidFill>
                <a:latin typeface="+mn-lt"/>
              </a:rPr>
              <a:t>related </a:t>
            </a:r>
            <a:r>
              <a:rPr lang="en-US" altLang="en-US" sz="4000" b="1" dirty="0" smtClean="0">
                <a:solidFill>
                  <a:schemeClr val="accent1"/>
                </a:solidFill>
                <a:latin typeface="+mn-lt"/>
              </a:rPr>
              <a:t>Trials</a:t>
            </a:r>
            <a:endParaRPr lang="en-US" altLang="en-US" sz="4000" b="1" dirty="0">
              <a:solidFill>
                <a:schemeClr val="accent1"/>
              </a:solidFill>
              <a:latin typeface="+mn-lt"/>
            </a:endParaRPr>
          </a:p>
        </p:txBody>
      </p:sp>
      <p:sp>
        <p:nvSpPr>
          <p:cNvPr id="18435" name="Content Placeholder 2"/>
          <p:cNvSpPr>
            <a:spLocks noGrp="1" noChangeArrowheads="1"/>
          </p:cNvSpPr>
          <p:nvPr>
            <p:ph idx="1"/>
          </p:nvPr>
        </p:nvSpPr>
        <p:spPr>
          <a:xfrm>
            <a:off x="1981200" y="1564079"/>
            <a:ext cx="8229600" cy="4807094"/>
          </a:xfrm>
        </p:spPr>
        <p:txBody>
          <a:bodyPr>
            <a:noAutofit/>
          </a:bodyPr>
          <a:lstStyle/>
          <a:p>
            <a:r>
              <a:rPr lang="en-US" altLang="en-US" sz="3200" dirty="0" smtClean="0"/>
              <a:t>PROMISE was conducted from 2011-2016 </a:t>
            </a:r>
          </a:p>
          <a:p>
            <a:r>
              <a:rPr lang="en-US" altLang="en-US" sz="3200" b="1" dirty="0" smtClean="0">
                <a:solidFill>
                  <a:srgbClr val="0070C0"/>
                </a:solidFill>
              </a:rPr>
              <a:t>1077 HS: </a:t>
            </a:r>
            <a:r>
              <a:rPr lang="en-US" altLang="en-US" sz="3200" dirty="0" smtClean="0"/>
              <a:t>1612 HIV+ pregnant women at 52 sites in US and internationally </a:t>
            </a:r>
            <a:r>
              <a:rPr lang="en-US" altLang="en-US" sz="3200" i="1" dirty="0" smtClean="0">
                <a:solidFill>
                  <a:srgbClr val="0070C0"/>
                </a:solidFill>
              </a:rPr>
              <a:t>where ART was SOC and formula feeding was safe, affordable and recommended</a:t>
            </a:r>
          </a:p>
          <a:p>
            <a:r>
              <a:rPr lang="en-US" altLang="en-US" sz="3200" b="1" dirty="0" smtClean="0">
                <a:solidFill>
                  <a:srgbClr val="C00000"/>
                </a:solidFill>
              </a:rPr>
              <a:t>1077 BF</a:t>
            </a:r>
            <a:r>
              <a:rPr lang="en-US" altLang="en-US" sz="3200" dirty="0" smtClean="0"/>
              <a:t>: 3245 HIV+  pregnant women at 14 sites in E. and Southern Africa, &amp; India where Breastfeeding and ZDV + </a:t>
            </a:r>
            <a:r>
              <a:rPr lang="en-US" altLang="en-US" sz="3200" dirty="0" err="1" smtClean="0"/>
              <a:t>sd</a:t>
            </a:r>
            <a:r>
              <a:rPr lang="en-US" altLang="en-US" sz="3200" dirty="0" smtClean="0"/>
              <a:t> NVP  were SOC</a:t>
            </a:r>
          </a:p>
          <a:p>
            <a:r>
              <a:rPr lang="en-US" altLang="en-US" sz="3200" b="1" dirty="0" smtClean="0">
                <a:solidFill>
                  <a:srgbClr val="00B050"/>
                </a:solidFill>
              </a:rPr>
              <a:t>1077FF:</a:t>
            </a:r>
            <a:r>
              <a:rPr lang="en-US" altLang="en-US" sz="3200" dirty="0" smtClean="0"/>
              <a:t> 284 pregnant women at 3 sites in S. Africa and India </a:t>
            </a:r>
            <a:r>
              <a:rPr lang="en-US" altLang="en-US" sz="3200" i="1" dirty="0" smtClean="0">
                <a:solidFill>
                  <a:srgbClr val="0070C0"/>
                </a:solidFill>
              </a:rPr>
              <a:t>where ZDV + </a:t>
            </a:r>
            <a:r>
              <a:rPr lang="en-US" altLang="en-US" sz="3200" i="1" dirty="0" err="1" smtClean="0">
                <a:solidFill>
                  <a:srgbClr val="0070C0"/>
                </a:solidFill>
              </a:rPr>
              <a:t>sd</a:t>
            </a:r>
            <a:r>
              <a:rPr lang="en-US" altLang="en-US" sz="3200" i="1" dirty="0" smtClean="0">
                <a:solidFill>
                  <a:srgbClr val="0070C0"/>
                </a:solidFill>
              </a:rPr>
              <a:t>  NVP were SOC among women  who met AFASS and chose FF</a:t>
            </a:r>
          </a:p>
        </p:txBody>
      </p:sp>
    </p:spTree>
    <p:extLst>
      <p:ext uri="{BB962C8B-B14F-4D97-AF65-F5344CB8AC3E}">
        <p14:creationId xmlns:p14="http://schemas.microsoft.com/office/powerpoint/2010/main" val="4292725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ChangeArrowheads="1"/>
          </p:cNvSpPr>
          <p:nvPr/>
        </p:nvSpPr>
        <p:spPr bwMode="auto">
          <a:xfrm>
            <a:off x="1828800" y="1295400"/>
            <a:ext cx="8382000" cy="465138"/>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a:spcBef>
                <a:spcPct val="0"/>
              </a:spcBef>
              <a:buClrTx/>
              <a:buSzTx/>
              <a:buFontTx/>
              <a:buNone/>
            </a:pPr>
            <a:endParaRPr lang="en-US" altLang="en-US" sz="1800"/>
          </a:p>
        </p:txBody>
      </p:sp>
      <p:sp>
        <p:nvSpPr>
          <p:cNvPr id="24579" name="Rectangle 39"/>
          <p:cNvSpPr>
            <a:spLocks noChangeArrowheads="1"/>
          </p:cNvSpPr>
          <p:nvPr/>
        </p:nvSpPr>
        <p:spPr bwMode="auto">
          <a:xfrm>
            <a:off x="4800600" y="2611438"/>
            <a:ext cx="2514600" cy="3079750"/>
          </a:xfrm>
          <a:prstGeom prst="rect">
            <a:avLst/>
          </a:prstGeom>
          <a:noFill/>
          <a:ln w="38100">
            <a:solidFill>
              <a:srgbClr val="007DC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a:spcBef>
                <a:spcPct val="0"/>
              </a:spcBef>
              <a:buClrTx/>
              <a:buSzTx/>
              <a:buFontTx/>
              <a:buNone/>
            </a:pPr>
            <a:endParaRPr lang="en-US" altLang="en-US" sz="2400" b="1"/>
          </a:p>
        </p:txBody>
      </p:sp>
      <p:sp>
        <p:nvSpPr>
          <p:cNvPr id="12291" name="Text Box 2">
            <a:extLst>
              <a:ext uri="{FF2B5EF4-FFF2-40B4-BE49-F238E27FC236}">
                <a16:creationId xmlns:a16="http://schemas.microsoft.com/office/drawing/2014/main" id="{BB55896D-78FE-4209-8BE8-610AE7F44060}"/>
              </a:ext>
            </a:extLst>
          </p:cNvPr>
          <p:cNvSpPr txBox="1">
            <a:spLocks noChangeArrowheads="1"/>
          </p:cNvSpPr>
          <p:nvPr/>
        </p:nvSpPr>
        <p:spPr bwMode="auto">
          <a:xfrm>
            <a:off x="1394958" y="873241"/>
            <a:ext cx="9380133" cy="1369606"/>
          </a:xfrm>
          <a:prstGeom prst="rect">
            <a:avLst/>
          </a:prstGeom>
          <a:noFill/>
          <a:ln>
            <a:noFill/>
          </a:ln>
          <a:extLst/>
        </p:spPr>
        <p:txBody>
          <a:bodyPr wrap="square">
            <a:spAutoFit/>
          </a:bodyP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eaLnBrk="1" hangingPunct="1">
              <a:defRPr/>
            </a:pPr>
            <a:r>
              <a:rPr lang="en-US" altLang="en-US" sz="1800" dirty="0">
                <a:latin typeface="Arial" panose="020B0604020202020204" pitchFamily="34" charset="0"/>
                <a:cs typeface="Arial" panose="020B0604020202020204" pitchFamily="34" charset="0"/>
              </a:rPr>
              <a:t>      </a:t>
            </a:r>
            <a:r>
              <a:rPr lang="en-US" altLang="en-US" u="sng" dirty="0">
                <a:latin typeface="Arial" panose="020B0604020202020204" pitchFamily="34" charset="0"/>
                <a:cs typeface="Arial" panose="020B0604020202020204" pitchFamily="34" charset="0"/>
              </a:rPr>
              <a:t>Antepartum</a:t>
            </a:r>
            <a:r>
              <a:rPr lang="en-US" altLang="en-US" sz="1800" dirty="0">
                <a:latin typeface="Arial" panose="020B0604020202020204" pitchFamily="34" charset="0"/>
                <a:cs typeface="Arial" panose="020B0604020202020204" pitchFamily="34" charset="0"/>
              </a:rPr>
              <a:t>    </a:t>
            </a:r>
            <a:r>
              <a:rPr lang="en-US" altLang="en-US" sz="1600" u="sng" dirty="0">
                <a:latin typeface="Arial" panose="020B0604020202020204" pitchFamily="34" charset="0"/>
                <a:cs typeface="Arial" panose="020B0604020202020204" pitchFamily="34" charset="0"/>
              </a:rPr>
              <a:t>Labor/</a:t>
            </a:r>
            <a:r>
              <a:rPr lang="en-US" altLang="en-US" sz="1800" dirty="0">
                <a:latin typeface="Arial" panose="020B0604020202020204" pitchFamily="34" charset="0"/>
                <a:cs typeface="Arial" panose="020B0604020202020204" pitchFamily="34" charset="0"/>
              </a:rPr>
              <a:t>       </a:t>
            </a:r>
            <a:r>
              <a:rPr lang="en-US" altLang="en-US" u="sng" dirty="0">
                <a:latin typeface="Arial" panose="020B0604020202020204" pitchFamily="34" charset="0"/>
                <a:cs typeface="Arial" panose="020B0604020202020204" pitchFamily="34" charset="0"/>
              </a:rPr>
              <a:t>Postpartum</a:t>
            </a:r>
            <a:r>
              <a:rPr lang="en-US" altLang="en-US" dirty="0">
                <a:latin typeface="Arial" panose="020B0604020202020204" pitchFamily="34" charset="0"/>
                <a:cs typeface="Arial" panose="020B0604020202020204" pitchFamily="34" charset="0"/>
              </a:rPr>
              <a:t>             </a:t>
            </a:r>
            <a:r>
              <a:rPr lang="en-US" altLang="en-US" u="sng" dirty="0">
                <a:latin typeface="Arial" panose="020B0604020202020204" pitchFamily="34" charset="0"/>
                <a:cs typeface="Arial" panose="020B0604020202020204" pitchFamily="34" charset="0"/>
              </a:rPr>
              <a:t>Maternal Health </a:t>
            </a:r>
          </a:p>
          <a:p>
            <a:pPr eaLnBrk="1" hangingPunct="1">
              <a:defRPr/>
            </a:pPr>
            <a:r>
              <a:rPr lang="en-US" altLang="en-US" sz="1400" dirty="0">
                <a:latin typeface="Arial" panose="020B0604020202020204" pitchFamily="34" charset="0"/>
                <a:cs typeface="Arial" panose="020B0604020202020204" pitchFamily="34" charset="0"/>
              </a:rPr>
              <a:t>           (</a:t>
            </a:r>
            <a:r>
              <a:rPr lang="en-US" altLang="en-US" sz="1800" dirty="0">
                <a:solidFill>
                  <a:prstClr val="black"/>
                </a:solidFill>
                <a:latin typeface="Arial" panose="020B0604020202020204" pitchFamily="34" charset="0"/>
                <a:ea typeface="+mn-ea"/>
                <a:cs typeface="Arial" panose="020B0604020202020204" pitchFamily="34" charset="0"/>
              </a:rPr>
              <a:t>14 wks-term)     </a:t>
            </a:r>
            <a:r>
              <a:rPr lang="en-US" altLang="en-US" sz="1600" u="sng" dirty="0">
                <a:solidFill>
                  <a:prstClr val="black"/>
                </a:solidFill>
                <a:latin typeface="Arial" panose="020B0604020202020204" pitchFamily="34" charset="0"/>
                <a:ea typeface="+mn-ea"/>
                <a:cs typeface="Arial" panose="020B0604020202020204" pitchFamily="34" charset="0"/>
              </a:rPr>
              <a:t>Delivery</a:t>
            </a:r>
            <a:r>
              <a:rPr lang="en-US" altLang="en-US" sz="1600" dirty="0">
                <a:solidFill>
                  <a:prstClr val="black"/>
                </a:solidFill>
                <a:latin typeface="Arial" panose="020B0604020202020204" pitchFamily="34" charset="0"/>
                <a:ea typeface="+mn-ea"/>
                <a:cs typeface="Arial" panose="020B0604020202020204" pitchFamily="34" charset="0"/>
              </a:rPr>
              <a:t>    </a:t>
            </a:r>
            <a:r>
              <a:rPr lang="en-US" altLang="en-US" sz="1800" dirty="0">
                <a:solidFill>
                  <a:prstClr val="black"/>
                </a:solidFill>
                <a:latin typeface="Arial" panose="020B0604020202020204" pitchFamily="34" charset="0"/>
                <a:ea typeface="+mn-ea"/>
                <a:cs typeface="Arial" panose="020B0604020202020204" pitchFamily="34" charset="0"/>
              </a:rPr>
              <a:t>(for duration of BF)            </a:t>
            </a:r>
            <a:r>
              <a:rPr lang="en-US" altLang="en-US" sz="1800" dirty="0" smtClean="0">
                <a:solidFill>
                  <a:prstClr val="black"/>
                </a:solidFill>
                <a:latin typeface="Arial" panose="020B0604020202020204" pitchFamily="34" charset="0"/>
                <a:ea typeface="+mn-ea"/>
                <a:cs typeface="Arial" panose="020B0604020202020204" pitchFamily="34" charset="0"/>
              </a:rPr>
              <a:t>(after </a:t>
            </a:r>
            <a:r>
              <a:rPr lang="en-US" altLang="en-US" sz="1800" dirty="0">
                <a:solidFill>
                  <a:prstClr val="black"/>
                </a:solidFill>
                <a:latin typeface="Arial" panose="020B0604020202020204" pitchFamily="34" charset="0"/>
                <a:ea typeface="+mn-ea"/>
                <a:cs typeface="Arial" panose="020B0604020202020204" pitchFamily="34" charset="0"/>
              </a:rPr>
              <a:t>risk of infant </a:t>
            </a:r>
            <a:r>
              <a:rPr lang="en-US" altLang="en-US" sz="1800" dirty="0" smtClean="0">
                <a:solidFill>
                  <a:prstClr val="black"/>
                </a:solidFill>
                <a:latin typeface="Arial" panose="020B0604020202020204" pitchFamily="34" charset="0"/>
                <a:ea typeface="+mn-ea"/>
                <a:cs typeface="Arial" panose="020B0604020202020204" pitchFamily="34" charset="0"/>
              </a:rPr>
              <a:t>	</a:t>
            </a:r>
            <a:r>
              <a:rPr lang="en-US" altLang="en-US" sz="1800" dirty="0">
                <a:solidFill>
                  <a:prstClr val="black"/>
                </a:solidFill>
                <a:latin typeface="Arial" panose="020B0604020202020204" pitchFamily="34" charset="0"/>
                <a:ea typeface="+mn-ea"/>
                <a:cs typeface="Arial" panose="020B0604020202020204" pitchFamily="34" charset="0"/>
              </a:rPr>
              <a:t>					          </a:t>
            </a:r>
            <a:r>
              <a:rPr lang="en-US" altLang="en-US" sz="1800" dirty="0" smtClean="0">
                <a:solidFill>
                  <a:prstClr val="black"/>
                </a:solidFill>
                <a:latin typeface="Arial" panose="020B0604020202020204" pitchFamily="34" charset="0"/>
                <a:ea typeface="+mn-ea"/>
                <a:cs typeface="Arial" panose="020B0604020202020204" pitchFamily="34" charset="0"/>
              </a:rPr>
              <a:t>                </a:t>
            </a:r>
            <a:r>
              <a:rPr lang="en-US" altLang="en-US" sz="1800" dirty="0">
                <a:solidFill>
                  <a:prstClr val="black"/>
                </a:solidFill>
                <a:latin typeface="Arial" panose="020B0604020202020204" pitchFamily="34" charset="0"/>
                <a:ea typeface="+mn-ea"/>
                <a:cs typeface="Arial" panose="020B0604020202020204" pitchFamily="34" charset="0"/>
              </a:rPr>
              <a:t>transmission is ended</a:t>
            </a:r>
            <a:r>
              <a:rPr lang="en-US" altLang="en-US" sz="1800" b="0" dirty="0">
                <a:solidFill>
                  <a:prstClr val="black"/>
                </a:solidFill>
                <a:latin typeface="Arial" panose="020B0604020202020204" pitchFamily="34" charset="0"/>
                <a:ea typeface="+mn-ea"/>
                <a:cs typeface="Arial" panose="020B0604020202020204" pitchFamily="34" charset="0"/>
              </a:rPr>
              <a:t>)</a:t>
            </a:r>
          </a:p>
          <a:p>
            <a:pPr eaLnBrk="1" hangingPunct="1">
              <a:spcBef>
                <a:spcPts val="600"/>
              </a:spcBef>
              <a:defRPr/>
            </a:pPr>
            <a:r>
              <a:rPr lang="en-US" altLang="en-US" sz="1800" dirty="0">
                <a:solidFill>
                  <a:srgbClr val="0000FF"/>
                </a:solidFill>
                <a:latin typeface="Arial" panose="020B0604020202020204" pitchFamily="34" charset="0"/>
                <a:ea typeface="+mn-ea"/>
                <a:cs typeface="Arial" panose="020B0604020202020204" pitchFamily="34" charset="0"/>
              </a:rPr>
              <a:t>    </a:t>
            </a:r>
            <a:r>
              <a:rPr lang="en-US" altLang="en-US" sz="1800" dirty="0" smtClean="0">
                <a:solidFill>
                  <a:srgbClr val="C00000"/>
                </a:solidFill>
                <a:latin typeface="Arial" panose="020B0604020202020204" pitchFamily="34" charset="0"/>
                <a:ea typeface="+mn-ea"/>
                <a:cs typeface="Arial" panose="020B0604020202020204" pitchFamily="34" charset="0"/>
              </a:rPr>
              <a:t>0.56% </a:t>
            </a:r>
            <a:r>
              <a:rPr lang="en-US" altLang="en-US" sz="1800" dirty="0" err="1" smtClean="0">
                <a:solidFill>
                  <a:srgbClr val="C00000"/>
                </a:solidFill>
                <a:latin typeface="Arial" panose="020B0604020202020204" pitchFamily="34" charset="0"/>
                <a:ea typeface="+mn-ea"/>
                <a:cs typeface="Arial" panose="020B0604020202020204" pitchFamily="34" charset="0"/>
              </a:rPr>
              <a:t>mART</a:t>
            </a:r>
            <a:r>
              <a:rPr lang="en-US" altLang="en-US" sz="1800" dirty="0" smtClean="0">
                <a:solidFill>
                  <a:srgbClr val="C00000"/>
                </a:solidFill>
                <a:latin typeface="Arial" panose="020B0604020202020204" pitchFamily="34" charset="0"/>
                <a:ea typeface="+mn-ea"/>
                <a:cs typeface="Arial" panose="020B0604020202020204" pitchFamily="34" charset="0"/>
              </a:rPr>
              <a:t> vs 1.87% ZDV</a:t>
            </a:r>
            <a:r>
              <a:rPr lang="en-US" altLang="en-US" sz="1800" dirty="0" smtClean="0">
                <a:solidFill>
                  <a:srgbClr val="0000FF"/>
                </a:solidFill>
                <a:latin typeface="Arial" panose="020B0604020202020204" pitchFamily="34" charset="0"/>
                <a:ea typeface="+mn-ea"/>
                <a:cs typeface="Arial" panose="020B0604020202020204" pitchFamily="34" charset="0"/>
              </a:rPr>
              <a:t>    </a:t>
            </a:r>
            <a:r>
              <a:rPr lang="en-US" altLang="en-US" sz="1800" dirty="0" smtClean="0">
                <a:solidFill>
                  <a:srgbClr val="C00000"/>
                </a:solidFill>
                <a:latin typeface="Arial" panose="020B0604020202020204" pitchFamily="34" charset="0"/>
                <a:ea typeface="+mn-ea"/>
                <a:cs typeface="Arial" panose="020B0604020202020204" pitchFamily="34" charset="0"/>
              </a:rPr>
              <a:t>0. 5% ART vs 0.6% </a:t>
            </a:r>
            <a:r>
              <a:rPr lang="en-US" altLang="en-US" sz="1800" dirty="0" err="1" smtClean="0">
                <a:solidFill>
                  <a:srgbClr val="C00000"/>
                </a:solidFill>
                <a:latin typeface="Arial" panose="020B0604020202020204" pitchFamily="34" charset="0"/>
                <a:ea typeface="+mn-ea"/>
                <a:cs typeface="Arial" panose="020B0604020202020204" pitchFamily="34" charset="0"/>
              </a:rPr>
              <a:t>iNVP</a:t>
            </a:r>
            <a:r>
              <a:rPr lang="en-US" altLang="en-US" sz="1800" dirty="0" smtClean="0">
                <a:solidFill>
                  <a:srgbClr val="C00000"/>
                </a:solidFill>
                <a:latin typeface="Arial" panose="020B0604020202020204" pitchFamily="34" charset="0"/>
                <a:ea typeface="+mn-ea"/>
                <a:cs typeface="Arial" panose="020B0604020202020204" pitchFamily="34" charset="0"/>
              </a:rPr>
              <a:t>   </a:t>
            </a:r>
            <a:r>
              <a:rPr lang="en-US" altLang="en-US" sz="1800" b="0" dirty="0" smtClean="0">
                <a:solidFill>
                  <a:srgbClr val="0000FF"/>
                </a:solidFill>
                <a:latin typeface="Arial" panose="020B0604020202020204" pitchFamily="34" charset="0"/>
                <a:ea typeface="+mn-ea"/>
                <a:cs typeface="Arial" panose="020B0604020202020204" pitchFamily="34" charset="0"/>
              </a:rPr>
              <a:t>HR 0.68 (95% CI 0.19-2.40)                                   </a:t>
            </a:r>
            <a:endParaRPr lang="en-US" altLang="en-US" sz="1800" b="0" dirty="0">
              <a:solidFill>
                <a:srgbClr val="0000FF"/>
              </a:solidFill>
              <a:latin typeface="Arial" panose="020B0604020202020204" pitchFamily="34" charset="0"/>
              <a:ea typeface="+mn-ea"/>
              <a:cs typeface="Arial" panose="020B0604020202020204" pitchFamily="34" charset="0"/>
            </a:endParaRPr>
          </a:p>
        </p:txBody>
      </p:sp>
      <p:sp>
        <p:nvSpPr>
          <p:cNvPr id="24581" name="Text Box 3"/>
          <p:cNvSpPr txBox="1">
            <a:spLocks noChangeArrowheads="1"/>
          </p:cNvSpPr>
          <p:nvPr/>
        </p:nvSpPr>
        <p:spPr bwMode="auto">
          <a:xfrm>
            <a:off x="1050324" y="117476"/>
            <a:ext cx="10046044"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en-US" sz="3600" b="1" dirty="0">
                <a:solidFill>
                  <a:srgbClr val="0070C0"/>
                </a:solidFill>
                <a:latin typeface="Garamond" panose="02020404030301010803" pitchFamily="18" charset="0"/>
              </a:rPr>
              <a:t>1077 Trials: Three PROMISE Randomizations </a:t>
            </a:r>
          </a:p>
        </p:txBody>
      </p:sp>
      <p:sp>
        <p:nvSpPr>
          <p:cNvPr id="24582" name="Rectangle 6"/>
          <p:cNvSpPr>
            <a:spLocks noChangeArrowheads="1"/>
          </p:cNvSpPr>
          <p:nvPr/>
        </p:nvSpPr>
        <p:spPr bwMode="auto">
          <a:xfrm>
            <a:off x="5702300" y="4664075"/>
            <a:ext cx="1536700" cy="806450"/>
          </a:xfrm>
          <a:prstGeom prst="rect">
            <a:avLst/>
          </a:prstGeom>
          <a:gradFill rotWithShape="1">
            <a:gsLst>
              <a:gs pos="0">
                <a:srgbClr val="31789C"/>
              </a:gs>
              <a:gs pos="50000">
                <a:srgbClr val="4BAEE0"/>
              </a:gs>
              <a:gs pos="100000">
                <a:srgbClr val="5BD0FF"/>
              </a:gs>
            </a:gsLst>
            <a:lin ang="5400000" scaled="1"/>
          </a:gra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en-US" sz="1800" b="1">
                <a:solidFill>
                  <a:schemeClr val="bg1"/>
                </a:solidFill>
                <a:latin typeface="Arial" panose="020B0604020202020204" pitchFamily="34" charset="0"/>
              </a:rPr>
              <a:t>Infant NVP </a:t>
            </a:r>
          </a:p>
          <a:p>
            <a:pPr algn="ctr" eaLnBrk="1" hangingPunct="1">
              <a:spcBef>
                <a:spcPct val="0"/>
              </a:spcBef>
              <a:buClrTx/>
              <a:buSzTx/>
              <a:buFontTx/>
              <a:buNone/>
            </a:pPr>
            <a:r>
              <a:rPr lang="en-US" altLang="en-US" sz="1800" b="1">
                <a:solidFill>
                  <a:schemeClr val="bg1"/>
                </a:solidFill>
                <a:latin typeface="Arial" panose="020B0604020202020204" pitchFamily="34" charset="0"/>
              </a:rPr>
              <a:t>Prophylaxis</a:t>
            </a:r>
          </a:p>
        </p:txBody>
      </p:sp>
      <p:grpSp>
        <p:nvGrpSpPr>
          <p:cNvPr id="24583" name="Group 7"/>
          <p:cNvGrpSpPr>
            <a:grpSpLocks/>
          </p:cNvGrpSpPr>
          <p:nvPr/>
        </p:nvGrpSpPr>
        <p:grpSpPr bwMode="auto">
          <a:xfrm>
            <a:off x="2273300" y="4459288"/>
            <a:ext cx="2374900" cy="806450"/>
            <a:chOff x="384" y="2832"/>
            <a:chExt cx="1728" cy="528"/>
          </a:xfrm>
        </p:grpSpPr>
        <p:sp>
          <p:nvSpPr>
            <p:cNvPr id="24608" name="Rectangle 8"/>
            <p:cNvSpPr>
              <a:spLocks noChangeArrowheads="1"/>
            </p:cNvSpPr>
            <p:nvPr/>
          </p:nvSpPr>
          <p:spPr bwMode="auto">
            <a:xfrm>
              <a:off x="384" y="2832"/>
              <a:ext cx="1056" cy="528"/>
            </a:xfrm>
            <a:prstGeom prst="rect">
              <a:avLst/>
            </a:prstGeom>
            <a:gradFill rotWithShape="1">
              <a:gsLst>
                <a:gs pos="0">
                  <a:srgbClr val="003F77"/>
                </a:gs>
                <a:gs pos="50000">
                  <a:srgbClr val="005FAD"/>
                </a:gs>
                <a:gs pos="100000">
                  <a:srgbClr val="0072CE"/>
                </a:gs>
              </a:gsLst>
              <a:lin ang="5400000" scaled="1"/>
            </a:gra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en-US" sz="1800" b="1">
                  <a:solidFill>
                    <a:schemeClr val="bg1"/>
                  </a:solidFill>
                  <a:latin typeface="Arial" panose="020B0604020202020204" pitchFamily="34" charset="0"/>
                </a:rPr>
                <a:t>ZDV</a:t>
              </a:r>
            </a:p>
          </p:txBody>
        </p:sp>
        <p:sp>
          <p:nvSpPr>
            <p:cNvPr id="24609" name="Rectangle 9"/>
            <p:cNvSpPr>
              <a:spLocks noChangeArrowheads="1"/>
            </p:cNvSpPr>
            <p:nvPr/>
          </p:nvSpPr>
          <p:spPr bwMode="auto">
            <a:xfrm>
              <a:off x="1440" y="2832"/>
              <a:ext cx="672" cy="528"/>
            </a:xfrm>
            <a:prstGeom prst="rect">
              <a:avLst/>
            </a:prstGeom>
            <a:gradFill rotWithShape="1">
              <a:gsLst>
                <a:gs pos="0">
                  <a:srgbClr val="003F77"/>
                </a:gs>
                <a:gs pos="50000">
                  <a:srgbClr val="005FAD"/>
                </a:gs>
                <a:gs pos="100000">
                  <a:srgbClr val="0072CE"/>
                </a:gs>
              </a:gsLst>
              <a:lin ang="5400000" scaled="1"/>
            </a:gra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eaLnBrk="1" hangingPunct="1">
                <a:lnSpc>
                  <a:spcPct val="90000"/>
                </a:lnSpc>
                <a:spcBef>
                  <a:spcPct val="0"/>
                </a:spcBef>
                <a:buClrTx/>
                <a:buSzTx/>
                <a:buFontTx/>
                <a:buNone/>
              </a:pPr>
              <a:r>
                <a:rPr lang="en-US" altLang="en-US" sz="1800" b="1">
                  <a:solidFill>
                    <a:schemeClr val="bg1"/>
                  </a:solidFill>
                  <a:latin typeface="Arial Narrow" panose="020B0606020202030204" pitchFamily="34" charset="0"/>
                </a:rPr>
                <a:t>ZDV +</a:t>
              </a:r>
            </a:p>
            <a:p>
              <a:pPr algn="ctr" eaLnBrk="1" hangingPunct="1">
                <a:lnSpc>
                  <a:spcPct val="90000"/>
                </a:lnSpc>
                <a:spcBef>
                  <a:spcPct val="0"/>
                </a:spcBef>
                <a:buClrTx/>
                <a:buSzTx/>
                <a:buFontTx/>
                <a:buNone/>
              </a:pPr>
              <a:r>
                <a:rPr lang="en-US" altLang="en-US" sz="1800" b="1">
                  <a:solidFill>
                    <a:schemeClr val="bg1"/>
                  </a:solidFill>
                  <a:latin typeface="Arial Narrow" panose="020B0606020202030204" pitchFamily="34" charset="0"/>
                </a:rPr>
                <a:t>sdNVP+</a:t>
              </a:r>
            </a:p>
            <a:p>
              <a:pPr algn="ctr" eaLnBrk="1" hangingPunct="1">
                <a:lnSpc>
                  <a:spcPct val="90000"/>
                </a:lnSpc>
                <a:spcBef>
                  <a:spcPct val="0"/>
                </a:spcBef>
                <a:buClrTx/>
                <a:buSzTx/>
                <a:buFontTx/>
                <a:buNone/>
              </a:pPr>
              <a:r>
                <a:rPr lang="en-US" altLang="en-US" sz="1800" b="1">
                  <a:solidFill>
                    <a:schemeClr val="bg1"/>
                  </a:solidFill>
                  <a:latin typeface="Arial Narrow" panose="020B0606020202030204" pitchFamily="34" charset="0"/>
                </a:rPr>
                <a:t>TRV</a:t>
              </a:r>
              <a:endParaRPr lang="en-US" altLang="en-US" sz="1800" b="1">
                <a:solidFill>
                  <a:schemeClr val="bg1"/>
                </a:solidFill>
                <a:latin typeface="Arial" panose="020B0604020202020204" pitchFamily="34" charset="0"/>
              </a:endParaRPr>
            </a:p>
          </p:txBody>
        </p:sp>
      </p:grpSp>
      <p:sp>
        <p:nvSpPr>
          <p:cNvPr id="12296" name="Rectangle 10">
            <a:extLst>
              <a:ext uri="{FF2B5EF4-FFF2-40B4-BE49-F238E27FC236}">
                <a16:creationId xmlns:a16="http://schemas.microsoft.com/office/drawing/2014/main" id="{5327B34A-D1E9-43BE-A419-87C97B62FE6C}"/>
              </a:ext>
            </a:extLst>
          </p:cNvPr>
          <p:cNvSpPr>
            <a:spLocks noChangeArrowheads="1"/>
          </p:cNvSpPr>
          <p:nvPr/>
        </p:nvSpPr>
        <p:spPr bwMode="auto">
          <a:xfrm>
            <a:off x="5632450" y="2832100"/>
            <a:ext cx="1606550" cy="806450"/>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5400000" scaled="1"/>
            <a:tileRect/>
          </a:gradFill>
          <a:ln w="9525">
            <a:solidFill>
              <a:schemeClr val="tx1"/>
            </a:solidFill>
            <a:miter lim="800000"/>
            <a:headEnd/>
            <a:tailEnd/>
          </a:ln>
        </p:spPr>
        <p:txBody>
          <a:bodyPr wrap="none" anchor="ct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lgn="ctr" eaLnBrk="1" hangingPunct="1">
              <a:defRPr/>
            </a:pPr>
            <a:r>
              <a:rPr lang="en-US" altLang="en-US" sz="1800" dirty="0">
                <a:solidFill>
                  <a:schemeClr val="bg1"/>
                </a:solidFill>
              </a:rPr>
              <a:t>Triple ARV</a:t>
            </a:r>
          </a:p>
          <a:p>
            <a:pPr algn="ctr" eaLnBrk="1" hangingPunct="1">
              <a:defRPr/>
            </a:pPr>
            <a:r>
              <a:rPr lang="en-US" altLang="en-US" sz="1800" dirty="0">
                <a:solidFill>
                  <a:schemeClr val="bg1"/>
                </a:solidFill>
              </a:rPr>
              <a:t>Prophylaxis</a:t>
            </a:r>
          </a:p>
        </p:txBody>
      </p:sp>
      <p:grpSp>
        <p:nvGrpSpPr>
          <p:cNvPr id="12298" name="Group 12">
            <a:extLst>
              <a:ext uri="{FF2B5EF4-FFF2-40B4-BE49-F238E27FC236}">
                <a16:creationId xmlns:a16="http://schemas.microsoft.com/office/drawing/2014/main" id="{4CA7ECD8-D594-4602-9753-043E10ACE4B6}"/>
              </a:ext>
            </a:extLst>
          </p:cNvPr>
          <p:cNvGrpSpPr>
            <a:grpSpLocks/>
          </p:cNvGrpSpPr>
          <p:nvPr/>
        </p:nvGrpSpPr>
        <p:grpSpPr bwMode="auto">
          <a:xfrm>
            <a:off x="2255838" y="2970213"/>
            <a:ext cx="2374900" cy="806450"/>
            <a:chOff x="384" y="1920"/>
            <a:chExt cx="1728" cy="480"/>
          </a:xfr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5400000" scaled="1"/>
            <a:tileRect/>
          </a:gradFill>
        </p:grpSpPr>
        <p:sp>
          <p:nvSpPr>
            <p:cNvPr id="12326" name="Rectangle 13">
              <a:extLst>
                <a:ext uri="{FF2B5EF4-FFF2-40B4-BE49-F238E27FC236}">
                  <a16:creationId xmlns:a16="http://schemas.microsoft.com/office/drawing/2014/main" id="{4D8B3B0C-05D1-4953-9FE2-8C9675C8ECE2}"/>
                </a:ext>
              </a:extLst>
            </p:cNvPr>
            <p:cNvSpPr>
              <a:spLocks noChangeArrowheads="1"/>
            </p:cNvSpPr>
            <p:nvPr/>
          </p:nvSpPr>
          <p:spPr bwMode="auto">
            <a:xfrm>
              <a:off x="384" y="1920"/>
              <a:ext cx="1056" cy="480"/>
            </a:xfrm>
            <a:prstGeom prst="rect">
              <a:avLst/>
            </a:prstGeom>
            <a:grpFill/>
            <a:ln w="9525">
              <a:solidFill>
                <a:schemeClr val="tx1"/>
              </a:solidFill>
              <a:miter lim="800000"/>
              <a:headEnd/>
              <a:tailEnd/>
            </a:ln>
          </p:spPr>
          <p:txBody>
            <a:bodyPr wrap="none" anchor="ct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lgn="ctr" eaLnBrk="1" hangingPunct="1">
                <a:defRPr/>
              </a:pPr>
              <a:r>
                <a:rPr lang="en-US" altLang="en-US" sz="1800" dirty="0">
                  <a:solidFill>
                    <a:schemeClr val="bg1"/>
                  </a:solidFill>
                </a:rPr>
                <a:t>Triple ARV </a:t>
              </a:r>
            </a:p>
            <a:p>
              <a:pPr algn="ctr" eaLnBrk="1" hangingPunct="1">
                <a:defRPr/>
              </a:pPr>
              <a:r>
                <a:rPr lang="en-US" altLang="en-US" sz="1800" dirty="0">
                  <a:solidFill>
                    <a:schemeClr val="bg1"/>
                  </a:solidFill>
                </a:rPr>
                <a:t>Prophylaxis</a:t>
              </a:r>
            </a:p>
          </p:txBody>
        </p:sp>
        <p:sp>
          <p:nvSpPr>
            <p:cNvPr id="12327" name="Rectangle 14">
              <a:extLst>
                <a:ext uri="{FF2B5EF4-FFF2-40B4-BE49-F238E27FC236}">
                  <a16:creationId xmlns:a16="http://schemas.microsoft.com/office/drawing/2014/main" id="{0DB1147D-18F7-46CD-A507-B14472A4C3B5}"/>
                </a:ext>
              </a:extLst>
            </p:cNvPr>
            <p:cNvSpPr>
              <a:spLocks noChangeArrowheads="1"/>
            </p:cNvSpPr>
            <p:nvPr/>
          </p:nvSpPr>
          <p:spPr bwMode="auto">
            <a:xfrm>
              <a:off x="1440" y="1920"/>
              <a:ext cx="672" cy="480"/>
            </a:xfrm>
            <a:prstGeom prst="rect">
              <a:avLst/>
            </a:prstGeom>
            <a:grpFill/>
            <a:ln w="9525">
              <a:solidFill>
                <a:schemeClr val="tx1"/>
              </a:solidFill>
              <a:miter lim="800000"/>
              <a:headEnd/>
              <a:tailEnd/>
            </a:ln>
          </p:spPr>
          <p:txBody>
            <a:bodyPr wrap="none" anchor="ct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lgn="ctr" eaLnBrk="1" hangingPunct="1">
                <a:defRPr/>
              </a:pPr>
              <a:r>
                <a:rPr lang="en-US" altLang="en-US" sz="1200" dirty="0">
                  <a:solidFill>
                    <a:schemeClr val="bg1"/>
                  </a:solidFill>
                </a:rPr>
                <a:t>Triple </a:t>
              </a:r>
            </a:p>
            <a:p>
              <a:pPr algn="ctr" eaLnBrk="1" hangingPunct="1">
                <a:defRPr/>
              </a:pPr>
              <a:r>
                <a:rPr lang="en-US" altLang="en-US" sz="1200" dirty="0">
                  <a:solidFill>
                    <a:schemeClr val="bg1"/>
                  </a:solidFill>
                </a:rPr>
                <a:t>ARV</a:t>
              </a:r>
            </a:p>
            <a:p>
              <a:pPr algn="ctr" eaLnBrk="1" hangingPunct="1">
                <a:defRPr/>
              </a:pPr>
              <a:r>
                <a:rPr lang="en-US" altLang="en-US" sz="1200" dirty="0">
                  <a:solidFill>
                    <a:schemeClr val="bg1"/>
                  </a:solidFill>
                </a:rPr>
                <a:t>Prophylaxis</a:t>
              </a:r>
            </a:p>
          </p:txBody>
        </p:sp>
      </p:grpSp>
      <p:sp>
        <p:nvSpPr>
          <p:cNvPr id="24586" name="Line 17"/>
          <p:cNvSpPr>
            <a:spLocks noChangeShapeType="1"/>
          </p:cNvSpPr>
          <p:nvPr/>
        </p:nvSpPr>
        <p:spPr bwMode="auto">
          <a:xfrm flipV="1">
            <a:off x="8437563" y="2867025"/>
            <a:ext cx="488950" cy="439738"/>
          </a:xfrm>
          <a:prstGeom prst="line">
            <a:avLst/>
          </a:prstGeom>
          <a:noFill/>
          <a:ln w="9525">
            <a:solidFill>
              <a:srgbClr val="00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24"/>
          <p:cNvSpPr>
            <a:spLocks noChangeShapeType="1"/>
          </p:cNvSpPr>
          <p:nvPr/>
        </p:nvSpPr>
        <p:spPr bwMode="auto">
          <a:xfrm flipV="1">
            <a:off x="5003800" y="3198814"/>
            <a:ext cx="628650" cy="585787"/>
          </a:xfrm>
          <a:prstGeom prst="line">
            <a:avLst/>
          </a:prstGeom>
          <a:noFill/>
          <a:ln w="9525">
            <a:solidFill>
              <a:srgbClr val="660033"/>
            </a:solidFill>
            <a:prstDash val="lgDash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Line 25"/>
          <p:cNvSpPr>
            <a:spLocks noChangeShapeType="1"/>
          </p:cNvSpPr>
          <p:nvPr/>
        </p:nvSpPr>
        <p:spPr bwMode="auto">
          <a:xfrm>
            <a:off x="5073650" y="4664076"/>
            <a:ext cx="628650" cy="587375"/>
          </a:xfrm>
          <a:prstGeom prst="line">
            <a:avLst/>
          </a:prstGeom>
          <a:noFill/>
          <a:ln w="9525">
            <a:solidFill>
              <a:srgbClr val="660033"/>
            </a:solidFill>
            <a:prstDash val="lgDash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9" name="Oval 28">
            <a:extLst>
              <a:ext uri="{FF2B5EF4-FFF2-40B4-BE49-F238E27FC236}">
                <a16:creationId xmlns:a16="http://schemas.microsoft.com/office/drawing/2014/main" id="{D00F36DF-5929-4749-BF20-445EF70BC7D2}"/>
              </a:ext>
            </a:extLst>
          </p:cNvPr>
          <p:cNvSpPr>
            <a:spLocks noChangeArrowheads="1"/>
          </p:cNvSpPr>
          <p:nvPr/>
        </p:nvSpPr>
        <p:spPr bwMode="auto">
          <a:xfrm>
            <a:off x="4933950" y="2816226"/>
            <a:ext cx="419100" cy="263842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ln w="9525">
            <a:solidFill>
              <a:schemeClr val="tx1"/>
            </a:solidFill>
            <a:round/>
            <a:headEnd/>
            <a:tailEnd/>
          </a:ln>
        </p:spPr>
        <p:txBody>
          <a:bodyPr wrap="none" anchor="ct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lgn="ctr" eaLnBrk="1" hangingPunct="1">
              <a:defRPr/>
            </a:pPr>
            <a:r>
              <a:rPr lang="en-US" altLang="en-US" sz="1400" dirty="0"/>
              <a:t>R</a:t>
            </a:r>
          </a:p>
          <a:p>
            <a:pPr algn="ctr" eaLnBrk="1" hangingPunct="1">
              <a:defRPr/>
            </a:pPr>
            <a:r>
              <a:rPr lang="en-US" altLang="en-US" sz="1400" dirty="0"/>
              <a:t>a</a:t>
            </a:r>
          </a:p>
          <a:p>
            <a:pPr algn="ctr" eaLnBrk="1" hangingPunct="1">
              <a:defRPr/>
            </a:pPr>
            <a:r>
              <a:rPr lang="en-US" altLang="en-US" sz="1400" dirty="0"/>
              <a:t>n</a:t>
            </a:r>
          </a:p>
          <a:p>
            <a:pPr algn="ctr" eaLnBrk="1" hangingPunct="1">
              <a:defRPr/>
            </a:pPr>
            <a:r>
              <a:rPr lang="en-US" altLang="en-US" sz="1400" dirty="0"/>
              <a:t>d</a:t>
            </a:r>
          </a:p>
          <a:p>
            <a:pPr algn="ctr" eaLnBrk="1" hangingPunct="1">
              <a:defRPr/>
            </a:pPr>
            <a:r>
              <a:rPr lang="en-US" altLang="en-US" sz="1400" dirty="0"/>
              <a:t>o</a:t>
            </a:r>
          </a:p>
          <a:p>
            <a:pPr algn="ctr" eaLnBrk="1" hangingPunct="1">
              <a:defRPr/>
            </a:pPr>
            <a:r>
              <a:rPr lang="en-US" altLang="en-US" sz="1400" dirty="0"/>
              <a:t>m</a:t>
            </a:r>
          </a:p>
          <a:p>
            <a:pPr algn="ctr" eaLnBrk="1" hangingPunct="1">
              <a:defRPr/>
            </a:pPr>
            <a:r>
              <a:rPr lang="en-US" altLang="en-US" sz="1400" dirty="0"/>
              <a:t>i</a:t>
            </a:r>
          </a:p>
          <a:p>
            <a:pPr algn="ctr" eaLnBrk="1" hangingPunct="1">
              <a:defRPr/>
            </a:pPr>
            <a:r>
              <a:rPr lang="en-US" altLang="en-US" sz="1400" dirty="0"/>
              <a:t>z</a:t>
            </a:r>
          </a:p>
          <a:p>
            <a:pPr algn="ctr" eaLnBrk="1" hangingPunct="1">
              <a:defRPr/>
            </a:pPr>
            <a:r>
              <a:rPr lang="en-US" altLang="en-US" sz="1400" dirty="0"/>
              <a:t>e</a:t>
            </a:r>
          </a:p>
          <a:p>
            <a:pPr algn="ctr" eaLnBrk="1" hangingPunct="1">
              <a:defRPr/>
            </a:pPr>
            <a:endParaRPr lang="en-US" altLang="en-US" sz="1400" dirty="0"/>
          </a:p>
        </p:txBody>
      </p:sp>
      <p:sp>
        <p:nvSpPr>
          <p:cNvPr id="12310" name="Oval 29">
            <a:extLst>
              <a:ext uri="{FF2B5EF4-FFF2-40B4-BE49-F238E27FC236}">
                <a16:creationId xmlns:a16="http://schemas.microsoft.com/office/drawing/2014/main" id="{46629512-18CB-4D6B-B945-E9767ECA8D70}"/>
              </a:ext>
            </a:extLst>
          </p:cNvPr>
          <p:cNvSpPr>
            <a:spLocks noChangeArrowheads="1"/>
          </p:cNvSpPr>
          <p:nvPr/>
        </p:nvSpPr>
        <p:spPr bwMode="auto">
          <a:xfrm>
            <a:off x="1828800" y="2878139"/>
            <a:ext cx="419100" cy="263842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ln w="9525">
            <a:solidFill>
              <a:schemeClr val="tx1"/>
            </a:solidFill>
            <a:round/>
            <a:headEnd/>
            <a:tailEnd/>
          </a:ln>
        </p:spPr>
        <p:txBody>
          <a:bodyPr wrap="none" anchor="ct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lgn="ctr" eaLnBrk="1" hangingPunct="1">
              <a:defRPr/>
            </a:pPr>
            <a:r>
              <a:rPr lang="en-US" altLang="en-US" sz="1400" dirty="0"/>
              <a:t>R</a:t>
            </a:r>
          </a:p>
          <a:p>
            <a:pPr algn="ctr" eaLnBrk="1" hangingPunct="1">
              <a:defRPr/>
            </a:pPr>
            <a:r>
              <a:rPr lang="en-US" altLang="en-US" sz="1400" dirty="0"/>
              <a:t>a</a:t>
            </a:r>
          </a:p>
          <a:p>
            <a:pPr algn="ctr" eaLnBrk="1" hangingPunct="1">
              <a:defRPr/>
            </a:pPr>
            <a:r>
              <a:rPr lang="en-US" altLang="en-US" sz="1400" dirty="0"/>
              <a:t>n</a:t>
            </a:r>
          </a:p>
          <a:p>
            <a:pPr algn="ctr" eaLnBrk="1" hangingPunct="1">
              <a:defRPr/>
            </a:pPr>
            <a:r>
              <a:rPr lang="en-US" altLang="en-US" sz="1400" dirty="0"/>
              <a:t>d</a:t>
            </a:r>
          </a:p>
          <a:p>
            <a:pPr algn="ctr" eaLnBrk="1" hangingPunct="1">
              <a:defRPr/>
            </a:pPr>
            <a:r>
              <a:rPr lang="en-US" altLang="en-US" sz="1400" dirty="0"/>
              <a:t>o</a:t>
            </a:r>
          </a:p>
          <a:p>
            <a:pPr algn="ctr" eaLnBrk="1" hangingPunct="1">
              <a:defRPr/>
            </a:pPr>
            <a:r>
              <a:rPr lang="en-US" altLang="en-US" sz="1400" dirty="0"/>
              <a:t>m</a:t>
            </a:r>
          </a:p>
          <a:p>
            <a:pPr algn="ctr" eaLnBrk="1" hangingPunct="1">
              <a:defRPr/>
            </a:pPr>
            <a:r>
              <a:rPr lang="en-US" altLang="en-US" sz="1400" dirty="0"/>
              <a:t>i</a:t>
            </a:r>
          </a:p>
          <a:p>
            <a:pPr algn="ctr" eaLnBrk="1" hangingPunct="1">
              <a:defRPr/>
            </a:pPr>
            <a:r>
              <a:rPr lang="en-US" altLang="en-US" sz="1400" dirty="0"/>
              <a:t>z</a:t>
            </a:r>
          </a:p>
          <a:p>
            <a:pPr algn="ctr" eaLnBrk="1" hangingPunct="1">
              <a:defRPr/>
            </a:pPr>
            <a:r>
              <a:rPr lang="en-US" altLang="en-US" sz="1400" dirty="0"/>
              <a:t>e</a:t>
            </a:r>
          </a:p>
          <a:p>
            <a:pPr algn="ctr" eaLnBrk="1" hangingPunct="1">
              <a:defRPr/>
            </a:pPr>
            <a:endParaRPr lang="en-US" altLang="en-US" sz="1400" dirty="0"/>
          </a:p>
        </p:txBody>
      </p:sp>
      <p:sp>
        <p:nvSpPr>
          <p:cNvPr id="24591" name="Text Box 30"/>
          <p:cNvSpPr txBox="1">
            <a:spLocks noChangeArrowheads="1"/>
          </p:cNvSpPr>
          <p:nvPr/>
        </p:nvSpPr>
        <p:spPr bwMode="auto">
          <a:xfrm>
            <a:off x="2620963" y="6643689"/>
            <a:ext cx="1885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eaLnBrk="1" hangingPunct="1">
              <a:spcBef>
                <a:spcPct val="50000"/>
              </a:spcBef>
              <a:buClrTx/>
              <a:buSzTx/>
              <a:buFontTx/>
              <a:buNone/>
            </a:pPr>
            <a:endParaRPr lang="en-US" altLang="en-US" sz="2400" b="1">
              <a:latin typeface="Arial" panose="020B0604020202020204" pitchFamily="34" charset="0"/>
            </a:endParaRPr>
          </a:p>
        </p:txBody>
      </p:sp>
      <p:sp>
        <p:nvSpPr>
          <p:cNvPr id="24592" name="Rectangle 38"/>
          <p:cNvSpPr>
            <a:spLocks noChangeArrowheads="1"/>
          </p:cNvSpPr>
          <p:nvPr/>
        </p:nvSpPr>
        <p:spPr bwMode="auto">
          <a:xfrm>
            <a:off x="1752600" y="2406651"/>
            <a:ext cx="2960688" cy="3521075"/>
          </a:xfrm>
          <a:prstGeom prst="rect">
            <a:avLst/>
          </a:prstGeom>
          <a:noFill/>
          <a:ln w="38100">
            <a:solidFill>
              <a:srgbClr val="007DC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a:spcBef>
                <a:spcPct val="0"/>
              </a:spcBef>
              <a:buClrTx/>
              <a:buSzTx/>
              <a:buFontTx/>
              <a:buNone/>
            </a:pPr>
            <a:endParaRPr lang="en-US" altLang="en-US" sz="2400" b="1"/>
          </a:p>
        </p:txBody>
      </p:sp>
      <p:grpSp>
        <p:nvGrpSpPr>
          <p:cNvPr id="24593" name="Group 1"/>
          <p:cNvGrpSpPr>
            <a:grpSpLocks/>
          </p:cNvGrpSpPr>
          <p:nvPr/>
        </p:nvGrpSpPr>
        <p:grpSpPr bwMode="auto">
          <a:xfrm>
            <a:off x="7391400" y="2433639"/>
            <a:ext cx="3048000" cy="2185987"/>
            <a:chOff x="5819774" y="1447800"/>
            <a:chExt cx="3073400" cy="2185988"/>
          </a:xfrm>
        </p:grpSpPr>
        <p:sp>
          <p:nvSpPr>
            <p:cNvPr id="12293" name="Text Box 5">
              <a:extLst>
                <a:ext uri="{FF2B5EF4-FFF2-40B4-BE49-F238E27FC236}">
                  <a16:creationId xmlns:a16="http://schemas.microsoft.com/office/drawing/2014/main" id="{F7367782-E70F-4F62-A5FE-A01D9DD234A7}"/>
                </a:ext>
              </a:extLst>
            </p:cNvPr>
            <p:cNvSpPr txBox="1">
              <a:spLocks noChangeArrowheads="1"/>
            </p:cNvSpPr>
            <p:nvPr/>
          </p:nvSpPr>
          <p:spPr bwMode="auto">
            <a:xfrm>
              <a:off x="7418903" y="1725612"/>
              <a:ext cx="1296591" cy="835025"/>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5400000" scaled="1"/>
              <a:tileRect/>
            </a:gradFill>
            <a:ln w="9525">
              <a:solidFill>
                <a:schemeClr val="accent2"/>
              </a:solidFill>
              <a:miter lim="800000"/>
              <a:headEnd/>
              <a:tailEnd/>
            </a:ln>
          </p:spPr>
          <p:txBody>
            <a:bodyPr>
              <a:spAutoFit/>
            </a:bodyP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lgn="ctr" eaLnBrk="1" hangingPunct="1">
                <a:defRPr/>
              </a:pPr>
              <a:r>
                <a:rPr lang="en-US" altLang="en-US" sz="1600" dirty="0">
                  <a:solidFill>
                    <a:schemeClr val="bg1"/>
                  </a:solidFill>
                </a:rPr>
                <a:t>Continue </a:t>
              </a:r>
            </a:p>
            <a:p>
              <a:pPr algn="ctr" eaLnBrk="1" hangingPunct="1">
                <a:defRPr/>
              </a:pPr>
              <a:r>
                <a:rPr lang="en-US" altLang="en-US" sz="1600" dirty="0">
                  <a:solidFill>
                    <a:schemeClr val="bg1"/>
                  </a:solidFill>
                </a:rPr>
                <a:t>Triple ARV Regimen</a:t>
              </a:r>
            </a:p>
          </p:txBody>
        </p:sp>
        <p:sp>
          <p:nvSpPr>
            <p:cNvPr id="139275" name="Text Box 11">
              <a:extLst>
                <a:ext uri="{FF2B5EF4-FFF2-40B4-BE49-F238E27FC236}">
                  <a16:creationId xmlns:a16="http://schemas.microsoft.com/office/drawing/2014/main" id="{01C8FBAA-7FB2-4019-846C-97144356B24C}"/>
                </a:ext>
              </a:extLst>
            </p:cNvPr>
            <p:cNvSpPr txBox="1">
              <a:spLocks noChangeArrowheads="1"/>
            </p:cNvSpPr>
            <p:nvPr/>
          </p:nvSpPr>
          <p:spPr bwMode="auto">
            <a:xfrm>
              <a:off x="7433309" y="2916238"/>
              <a:ext cx="1130115" cy="590550"/>
            </a:xfrm>
            <a:prstGeom prst="rect">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5400000" scaled="1"/>
              <a:tileRect/>
            </a:gradFill>
            <a:ln w="9525">
              <a:solidFill>
                <a:schemeClr val="accent3">
                  <a:lumMod val="60000"/>
                  <a:lumOff val="40000"/>
                </a:schemeClr>
              </a:solidFill>
              <a:miter lim="800000"/>
              <a:headEnd/>
              <a:tailEnd/>
            </a:ln>
            <a:effectLst/>
          </p:spPr>
          <p:txBody>
            <a:bodyPr>
              <a:spAutoFit/>
            </a:bodyPr>
            <a:lstStyle/>
            <a:p>
              <a:pPr algn="ctr">
                <a:defRPr/>
              </a:pPr>
              <a:r>
                <a:rPr lang="en-US" sz="1600" b="1" dirty="0"/>
                <a:t>Stop </a:t>
              </a:r>
            </a:p>
            <a:p>
              <a:pPr algn="ctr">
                <a:defRPr/>
              </a:pPr>
              <a:r>
                <a:rPr lang="en-US" sz="1600" b="1" dirty="0"/>
                <a:t>All ARVs</a:t>
              </a:r>
            </a:p>
          </p:txBody>
        </p:sp>
        <p:sp>
          <p:nvSpPr>
            <p:cNvPr id="139279" name="Text Box 15">
              <a:extLst>
                <a:ext uri="{FF2B5EF4-FFF2-40B4-BE49-F238E27FC236}">
                  <a16:creationId xmlns:a16="http://schemas.microsoft.com/office/drawing/2014/main" id="{70BCA4E0-12A2-480A-92A9-EE686958B37A}"/>
                </a:ext>
              </a:extLst>
            </p:cNvPr>
            <p:cNvSpPr txBox="1">
              <a:spLocks noChangeArrowheads="1"/>
            </p:cNvSpPr>
            <p:nvPr/>
          </p:nvSpPr>
          <p:spPr bwMode="auto">
            <a:xfrm>
              <a:off x="5885404" y="1935162"/>
              <a:ext cx="869195" cy="654050"/>
            </a:xfrm>
            <a:prstGeom prst="rect">
              <a:avLst/>
            </a:prstGeom>
            <a:gradFill rotWithShape="1">
              <a:gsLst>
                <a:gs pos="0">
                  <a:srgbClr val="CCECFF"/>
                </a:gs>
                <a:gs pos="50000">
                  <a:schemeClr val="bg1"/>
                </a:gs>
                <a:gs pos="100000">
                  <a:srgbClr val="CCECFF"/>
                </a:gs>
              </a:gsLst>
              <a:lin ang="5400000" scaled="1"/>
            </a:gradFill>
            <a:ln w="9525">
              <a:solidFill>
                <a:schemeClr val="tx1"/>
              </a:solidFill>
              <a:miter lim="800000"/>
              <a:headEnd/>
              <a:tailEnd/>
            </a:ln>
            <a:effectLst/>
          </p:spPr>
          <p:txBody>
            <a:bodyPr anchor="ctr"/>
            <a:lstStyle/>
            <a:p>
              <a:pPr>
                <a:defRPr/>
              </a:pPr>
              <a:r>
                <a:rPr lang="en-US" sz="1600" dirty="0"/>
                <a:t>Mother</a:t>
              </a:r>
            </a:p>
          </p:txBody>
        </p:sp>
        <p:sp>
          <p:nvSpPr>
            <p:cNvPr id="24605" name="Line 18"/>
            <p:cNvSpPr>
              <a:spLocks noChangeShapeType="1"/>
            </p:cNvSpPr>
            <p:nvPr/>
          </p:nvSpPr>
          <p:spPr bwMode="auto">
            <a:xfrm>
              <a:off x="6824663" y="2770188"/>
              <a:ext cx="558800" cy="439737"/>
            </a:xfrm>
            <a:prstGeom prst="line">
              <a:avLst/>
            </a:prstGeom>
            <a:noFill/>
            <a:ln w="9525">
              <a:solidFill>
                <a:srgbClr val="00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7" name="Oval 26">
              <a:extLst>
                <a:ext uri="{FF2B5EF4-FFF2-40B4-BE49-F238E27FC236}">
                  <a16:creationId xmlns:a16="http://schemas.microsoft.com/office/drawing/2014/main" id="{20BC7913-365A-40F2-87E5-2F9FF8A74558}"/>
                </a:ext>
              </a:extLst>
            </p:cNvPr>
            <p:cNvSpPr>
              <a:spLocks noChangeArrowheads="1"/>
            </p:cNvSpPr>
            <p:nvPr/>
          </p:nvSpPr>
          <p:spPr bwMode="auto">
            <a:xfrm>
              <a:off x="6810626" y="1543050"/>
              <a:ext cx="419391" cy="2005013"/>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ln w="9525">
              <a:solidFill>
                <a:schemeClr val="tx1"/>
              </a:solidFill>
              <a:round/>
              <a:headEnd/>
              <a:tailEnd/>
            </a:ln>
          </p:spPr>
          <p:txBody>
            <a:bodyPr wrap="none" anchor="ctr"/>
            <a:lstStyle>
              <a:lvl1pPr eaLnBrk="0" hangingPunct="0">
                <a:defRPr sz="2400" b="1">
                  <a:solidFill>
                    <a:schemeClr val="tx1"/>
                  </a:solidFill>
                  <a:latin typeface="Arial" charset="0"/>
                  <a:ea typeface="ＭＳ Ｐゴシック" pitchFamily="34" charset="-128"/>
                </a:defRPr>
              </a:lvl1pPr>
              <a:lvl2pPr marL="742950" indent="-285750" eaLnBrk="0" hangingPunct="0">
                <a:defRPr sz="2400" b="1">
                  <a:solidFill>
                    <a:schemeClr val="tx1"/>
                  </a:solidFill>
                  <a:latin typeface="Arial" charset="0"/>
                  <a:ea typeface="ＭＳ Ｐゴシック" pitchFamily="34" charset="-128"/>
                </a:defRPr>
              </a:lvl2pPr>
              <a:lvl3pPr marL="1143000" indent="-228600" eaLnBrk="0" hangingPunct="0">
                <a:defRPr sz="2400" b="1">
                  <a:solidFill>
                    <a:schemeClr val="tx1"/>
                  </a:solidFill>
                  <a:latin typeface="Arial" charset="0"/>
                  <a:ea typeface="ＭＳ Ｐゴシック" pitchFamily="34" charset="-128"/>
                </a:defRPr>
              </a:lvl3pPr>
              <a:lvl4pPr marL="1600200" indent="-228600" eaLnBrk="0" hangingPunct="0">
                <a:defRPr sz="2400" b="1">
                  <a:solidFill>
                    <a:schemeClr val="tx1"/>
                  </a:solidFill>
                  <a:latin typeface="Arial" charset="0"/>
                  <a:ea typeface="ＭＳ Ｐゴシック" pitchFamily="34" charset="-128"/>
                </a:defRPr>
              </a:lvl4pPr>
              <a:lvl5pPr marL="2057400" indent="-228600" eaLnBrk="0" hangingPunct="0">
                <a:defRPr sz="2400" b="1">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charset="0"/>
                  <a:ea typeface="ＭＳ Ｐゴシック" pitchFamily="34" charset="-128"/>
                </a:defRPr>
              </a:lvl9pPr>
            </a:lstStyle>
            <a:p>
              <a:pPr algn="ctr" eaLnBrk="1" hangingPunct="1">
                <a:defRPr/>
              </a:pPr>
              <a:endParaRPr lang="en-US" altLang="en-US" sz="1400" dirty="0"/>
            </a:p>
            <a:p>
              <a:pPr algn="ctr" eaLnBrk="1" hangingPunct="1">
                <a:defRPr/>
              </a:pPr>
              <a:r>
                <a:rPr lang="en-US" altLang="en-US" sz="1400" dirty="0"/>
                <a:t>R</a:t>
              </a:r>
            </a:p>
            <a:p>
              <a:pPr algn="ctr" eaLnBrk="1" hangingPunct="1">
                <a:defRPr/>
              </a:pPr>
              <a:r>
                <a:rPr lang="en-US" altLang="en-US" sz="1400" dirty="0"/>
                <a:t>a</a:t>
              </a:r>
            </a:p>
            <a:p>
              <a:pPr algn="ctr" eaLnBrk="1" hangingPunct="1">
                <a:defRPr/>
              </a:pPr>
              <a:r>
                <a:rPr lang="en-US" altLang="en-US" sz="1400" dirty="0"/>
                <a:t>n</a:t>
              </a:r>
            </a:p>
            <a:p>
              <a:pPr algn="ctr" eaLnBrk="1" hangingPunct="1">
                <a:defRPr/>
              </a:pPr>
              <a:r>
                <a:rPr lang="en-US" altLang="en-US" sz="1400" dirty="0"/>
                <a:t>d</a:t>
              </a:r>
            </a:p>
            <a:p>
              <a:pPr algn="ctr" eaLnBrk="1" hangingPunct="1">
                <a:defRPr/>
              </a:pPr>
              <a:r>
                <a:rPr lang="en-US" altLang="en-US" sz="1400" dirty="0"/>
                <a:t>o</a:t>
              </a:r>
            </a:p>
            <a:p>
              <a:pPr algn="ctr" eaLnBrk="1" hangingPunct="1">
                <a:defRPr/>
              </a:pPr>
              <a:r>
                <a:rPr lang="en-US" altLang="en-US" sz="1400" dirty="0"/>
                <a:t>m</a:t>
              </a:r>
            </a:p>
            <a:p>
              <a:pPr algn="ctr" eaLnBrk="1" hangingPunct="1">
                <a:defRPr/>
              </a:pPr>
              <a:r>
                <a:rPr lang="en-US" altLang="en-US" sz="1400" dirty="0"/>
                <a:t>i</a:t>
              </a:r>
            </a:p>
            <a:p>
              <a:pPr algn="ctr" eaLnBrk="1" hangingPunct="1">
                <a:defRPr/>
              </a:pPr>
              <a:r>
                <a:rPr lang="en-US" altLang="en-US" sz="1400" dirty="0"/>
                <a:t>z</a:t>
              </a:r>
            </a:p>
            <a:p>
              <a:pPr algn="ctr" eaLnBrk="1" hangingPunct="1">
                <a:defRPr/>
              </a:pPr>
              <a:r>
                <a:rPr lang="en-US" altLang="en-US" sz="1400" dirty="0"/>
                <a:t>e</a:t>
              </a:r>
            </a:p>
            <a:p>
              <a:pPr algn="ctr" eaLnBrk="1" hangingPunct="1">
                <a:defRPr/>
              </a:pPr>
              <a:endParaRPr lang="en-US" altLang="en-US" sz="1400" dirty="0"/>
            </a:p>
          </p:txBody>
        </p:sp>
        <p:sp>
          <p:nvSpPr>
            <p:cNvPr id="24607" name="Rectangle 40"/>
            <p:cNvSpPr>
              <a:spLocks noChangeArrowheads="1"/>
            </p:cNvSpPr>
            <p:nvPr/>
          </p:nvSpPr>
          <p:spPr bwMode="auto">
            <a:xfrm>
              <a:off x="5819774" y="1447800"/>
              <a:ext cx="3073400" cy="2185988"/>
            </a:xfrm>
            <a:prstGeom prst="rect">
              <a:avLst/>
            </a:prstGeom>
            <a:noFill/>
            <a:ln w="38100">
              <a:solidFill>
                <a:srgbClr val="007DC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lgn="ctr">
                <a:spcBef>
                  <a:spcPct val="0"/>
                </a:spcBef>
                <a:buClrTx/>
                <a:buSzTx/>
                <a:buFontTx/>
                <a:buNone/>
              </a:pPr>
              <a:endParaRPr lang="en-US" altLang="en-US" sz="2400" b="1"/>
            </a:p>
          </p:txBody>
        </p:sp>
      </p:grpSp>
      <p:sp>
        <p:nvSpPr>
          <p:cNvPr id="24594" name="Line 19"/>
          <p:cNvSpPr>
            <a:spLocks noChangeShapeType="1"/>
          </p:cNvSpPr>
          <p:nvPr/>
        </p:nvSpPr>
        <p:spPr bwMode="auto">
          <a:xfrm flipV="1">
            <a:off x="7258050" y="3198814"/>
            <a:ext cx="209550" cy="1587"/>
          </a:xfrm>
          <a:prstGeom prst="line">
            <a:avLst/>
          </a:prstGeom>
          <a:noFill/>
          <a:ln w="9525">
            <a:solidFill>
              <a:srgbClr val="00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95" name="TextBox 2"/>
          <p:cNvSpPr txBox="1">
            <a:spLocks noChangeArrowheads="1"/>
          </p:cNvSpPr>
          <p:nvPr/>
        </p:nvSpPr>
        <p:spPr bwMode="auto">
          <a:xfrm>
            <a:off x="2332038" y="2516189"/>
            <a:ext cx="22717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spcBef>
                <a:spcPct val="0"/>
              </a:spcBef>
              <a:buClrTx/>
              <a:buSzTx/>
              <a:buFontTx/>
              <a:buNone/>
            </a:pPr>
            <a:r>
              <a:rPr lang="en-US" altLang="en-US" sz="1800">
                <a:latin typeface="Arial" panose="020B0604020202020204" pitchFamily="34" charset="0"/>
              </a:rPr>
              <a:t>(Version 2.0)</a:t>
            </a:r>
          </a:p>
        </p:txBody>
      </p:sp>
      <p:sp>
        <p:nvSpPr>
          <p:cNvPr id="24596" name="Line 4"/>
          <p:cNvSpPr>
            <a:spLocks noChangeShapeType="1"/>
          </p:cNvSpPr>
          <p:nvPr/>
        </p:nvSpPr>
        <p:spPr bwMode="auto">
          <a:xfrm>
            <a:off x="1790700" y="733425"/>
            <a:ext cx="8610600" cy="0"/>
          </a:xfrm>
          <a:prstGeom prst="line">
            <a:avLst/>
          </a:prstGeom>
          <a:noFill/>
          <a:ln w="28575">
            <a:solidFill>
              <a:srgbClr val="0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 name="Rectangle 3">
            <a:extLst>
              <a:ext uri="{FF2B5EF4-FFF2-40B4-BE49-F238E27FC236}">
                <a16:creationId xmlns:a16="http://schemas.microsoft.com/office/drawing/2014/main" id="{2AF9B9BD-E313-4222-8F22-72AF614DAF7B}"/>
              </a:ext>
            </a:extLst>
          </p:cNvPr>
          <p:cNvSpPr/>
          <p:nvPr/>
        </p:nvSpPr>
        <p:spPr>
          <a:xfrm>
            <a:off x="4733926" y="2159000"/>
            <a:ext cx="2323649" cy="338554"/>
          </a:xfrm>
          <a:prstGeom prst="rect">
            <a:avLst/>
          </a:prstGeom>
        </p:spPr>
        <p:txBody>
          <a:bodyPr wrap="none">
            <a:spAutoFit/>
          </a:bodyPr>
          <a:lstStyle/>
          <a:p>
            <a:pPr>
              <a:defRPr/>
            </a:pPr>
            <a:r>
              <a:rPr lang="en-US" altLang="en-US" sz="1600" b="1" dirty="0">
                <a:solidFill>
                  <a:schemeClr val="accent3">
                    <a:lumMod val="50000"/>
                  </a:schemeClr>
                </a:solidFill>
                <a:cs typeface="Arial" panose="020B0604020202020204" pitchFamily="34" charset="0"/>
              </a:rPr>
              <a:t>infant uninfected at birth</a:t>
            </a:r>
            <a:endParaRPr lang="en-US" sz="1600" b="1" dirty="0">
              <a:solidFill>
                <a:schemeClr val="accent3">
                  <a:lumMod val="50000"/>
                </a:schemeClr>
              </a:solidFill>
            </a:endParaRPr>
          </a:p>
        </p:txBody>
      </p:sp>
      <p:sp>
        <p:nvSpPr>
          <p:cNvPr id="5" name="TextBox 4">
            <a:extLst>
              <a:ext uri="{FF2B5EF4-FFF2-40B4-BE49-F238E27FC236}">
                <a16:creationId xmlns:a16="http://schemas.microsoft.com/office/drawing/2014/main" id="{3A298D57-2ADD-4A68-8473-DBDFDB7E176A}"/>
              </a:ext>
            </a:extLst>
          </p:cNvPr>
          <p:cNvSpPr txBox="1"/>
          <p:nvPr/>
        </p:nvSpPr>
        <p:spPr>
          <a:xfrm>
            <a:off x="2157723" y="1760539"/>
            <a:ext cx="231154" cy="338554"/>
          </a:xfrm>
          <a:prstGeom prst="rect">
            <a:avLst/>
          </a:prstGeom>
          <a:noFill/>
        </p:spPr>
        <p:txBody>
          <a:bodyPr wrap="none">
            <a:spAutoFit/>
          </a:bodyPr>
          <a:lstStyle/>
          <a:p>
            <a:pPr algn="ctr">
              <a:defRPr/>
            </a:pPr>
            <a:r>
              <a:rPr lang="en-US" sz="1600" b="1" dirty="0" smtClean="0">
                <a:solidFill>
                  <a:schemeClr val="accent3">
                    <a:lumMod val="50000"/>
                  </a:schemeClr>
                </a:solidFill>
                <a:cs typeface="Arial" panose="020B0604020202020204" pitchFamily="34" charset="0"/>
              </a:rPr>
              <a:t> </a:t>
            </a:r>
            <a:endParaRPr lang="en-US" sz="1600" b="1" dirty="0">
              <a:solidFill>
                <a:schemeClr val="accent3">
                  <a:lumMod val="50000"/>
                </a:schemeClr>
              </a:solidFill>
              <a:cs typeface="Arial" panose="020B0604020202020204" pitchFamily="34" charset="0"/>
            </a:endParaRPr>
          </a:p>
        </p:txBody>
      </p:sp>
      <p:sp>
        <p:nvSpPr>
          <p:cNvPr id="24599" name="TextBox 1"/>
          <p:cNvSpPr txBox="1">
            <a:spLocks noChangeArrowheads="1"/>
          </p:cNvSpPr>
          <p:nvPr/>
        </p:nvSpPr>
        <p:spPr bwMode="auto">
          <a:xfrm>
            <a:off x="1752600" y="5999163"/>
            <a:ext cx="2819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spcBef>
                <a:spcPct val="0"/>
              </a:spcBef>
              <a:buClrTx/>
              <a:buSzTx/>
              <a:buFont typeface="Arial" panose="020B0604020202020204" pitchFamily="34" charset="0"/>
              <a:buChar char="•"/>
            </a:pPr>
            <a:r>
              <a:rPr lang="en-US" altLang="en-US" sz="1600">
                <a:latin typeface="Arial" panose="020B0604020202020204" pitchFamily="34" charset="0"/>
              </a:rPr>
              <a:t>Breastfeeding Version</a:t>
            </a:r>
          </a:p>
          <a:p>
            <a:pPr>
              <a:spcBef>
                <a:spcPct val="0"/>
              </a:spcBef>
              <a:buClrTx/>
              <a:buSzTx/>
              <a:buFont typeface="Arial" panose="020B0604020202020204" pitchFamily="34" charset="0"/>
              <a:buChar char="•"/>
            </a:pPr>
            <a:r>
              <a:rPr lang="en-US" altLang="en-US" sz="1600">
                <a:latin typeface="Arial" panose="020B0604020202020204" pitchFamily="34" charset="0"/>
              </a:rPr>
              <a:t>Formula Feeding Version</a:t>
            </a:r>
          </a:p>
        </p:txBody>
      </p:sp>
      <p:sp>
        <p:nvSpPr>
          <p:cNvPr id="24600" name="TextBox 36"/>
          <p:cNvSpPr txBox="1">
            <a:spLocks noChangeArrowheads="1"/>
          </p:cNvSpPr>
          <p:nvPr/>
        </p:nvSpPr>
        <p:spPr bwMode="auto">
          <a:xfrm>
            <a:off x="4697413" y="5999164"/>
            <a:ext cx="2819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spcBef>
                <a:spcPct val="0"/>
              </a:spcBef>
              <a:buClrTx/>
              <a:buSzTx/>
              <a:buFont typeface="Arial" panose="020B0604020202020204" pitchFamily="34" charset="0"/>
              <a:buChar char="•"/>
            </a:pPr>
            <a:r>
              <a:rPr lang="en-US" altLang="en-US" sz="1600">
                <a:latin typeface="Arial" panose="020B0604020202020204" pitchFamily="34" charset="0"/>
              </a:rPr>
              <a:t>Breastfeeding Version</a:t>
            </a:r>
          </a:p>
        </p:txBody>
      </p:sp>
      <p:sp>
        <p:nvSpPr>
          <p:cNvPr id="24601" name="TextBox 37"/>
          <p:cNvSpPr txBox="1">
            <a:spLocks noChangeArrowheads="1"/>
          </p:cNvSpPr>
          <p:nvPr/>
        </p:nvSpPr>
        <p:spPr bwMode="auto">
          <a:xfrm>
            <a:off x="7748588" y="5999163"/>
            <a:ext cx="28194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ea typeface="MS PGothic" panose="020B0600070205080204" pitchFamily="34" charset="-128"/>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ea typeface="MS PGothic" panose="020B0600070205080204" pitchFamily="34" charset="-128"/>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ea typeface="MS PGothic" panose="020B0600070205080204" pitchFamily="34" charset="-128"/>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ea typeface="MS PGothic" panose="020B0600070205080204" pitchFamily="34" charset="-128"/>
              </a:defRPr>
            </a:lvl9pPr>
          </a:lstStyle>
          <a:p>
            <a:pPr>
              <a:spcBef>
                <a:spcPct val="0"/>
              </a:spcBef>
              <a:buClrTx/>
              <a:buSzTx/>
              <a:buFont typeface="Arial" panose="020B0604020202020204" pitchFamily="34" charset="0"/>
              <a:buChar char="•"/>
            </a:pPr>
            <a:r>
              <a:rPr lang="en-US" altLang="en-US" sz="1600">
                <a:latin typeface="Arial" panose="020B0604020202020204" pitchFamily="34" charset="0"/>
              </a:rPr>
              <a:t>Breastfeeding Version</a:t>
            </a:r>
          </a:p>
          <a:p>
            <a:pPr>
              <a:spcBef>
                <a:spcPct val="0"/>
              </a:spcBef>
              <a:buClrTx/>
              <a:buSzTx/>
              <a:buFont typeface="Arial" panose="020B0604020202020204" pitchFamily="34" charset="0"/>
              <a:buChar char="•"/>
            </a:pPr>
            <a:r>
              <a:rPr lang="en-US" altLang="en-US" sz="1600">
                <a:latin typeface="Arial" panose="020B0604020202020204" pitchFamily="34" charset="0"/>
              </a:rPr>
              <a:t>Formula Feeding Version</a:t>
            </a:r>
          </a:p>
          <a:p>
            <a:pPr>
              <a:spcBef>
                <a:spcPct val="0"/>
              </a:spcBef>
              <a:buClrTx/>
              <a:buSzTx/>
              <a:buFont typeface="Arial" panose="020B0604020202020204" pitchFamily="34" charset="0"/>
              <a:buChar char="•"/>
            </a:pPr>
            <a:r>
              <a:rPr lang="en-US" altLang="en-US" sz="1600">
                <a:latin typeface="Arial" panose="020B0604020202020204" pitchFamily="34" charset="0"/>
              </a:rPr>
              <a:t>HAART Standard</a:t>
            </a:r>
          </a:p>
        </p:txBody>
      </p:sp>
    </p:spTree>
    <p:extLst>
      <p:ext uri="{BB962C8B-B14F-4D97-AF65-F5344CB8AC3E}">
        <p14:creationId xmlns:p14="http://schemas.microsoft.com/office/powerpoint/2010/main" val="2079929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175" y="76200"/>
            <a:ext cx="9190680" cy="990599"/>
          </a:xfrm>
        </p:spPr>
        <p:txBody>
          <a:bodyPr>
            <a:noAutofit/>
          </a:bodyPr>
          <a:lstStyle/>
          <a:p>
            <a:r>
              <a:rPr lang="en-US" sz="3600" b="1" dirty="0" smtClean="0">
                <a:solidFill>
                  <a:srgbClr val="007DC3"/>
                </a:solidFill>
                <a:latin typeface="Arial"/>
                <a:ea typeface="ＭＳ Ｐゴシック" pitchFamily="34" charset="-128"/>
                <a:cs typeface="Arial"/>
              </a:rPr>
              <a:t>   What did we learn from the PROMISE   </a:t>
            </a:r>
            <a:br>
              <a:rPr lang="en-US" sz="3600" b="1" dirty="0" smtClean="0">
                <a:solidFill>
                  <a:srgbClr val="007DC3"/>
                </a:solidFill>
                <a:latin typeface="Arial"/>
                <a:ea typeface="ＭＳ Ｐゴシック" pitchFamily="34" charset="-128"/>
                <a:cs typeface="Arial"/>
              </a:rPr>
            </a:br>
            <a:r>
              <a:rPr lang="en-US" sz="3600" b="1" dirty="0">
                <a:solidFill>
                  <a:srgbClr val="007DC3"/>
                </a:solidFill>
                <a:latin typeface="Arial"/>
                <a:ea typeface="ＭＳ Ｐゴシック" pitchFamily="34" charset="-128"/>
                <a:cs typeface="Arial"/>
              </a:rPr>
              <a:t> </a:t>
            </a:r>
            <a:r>
              <a:rPr lang="en-US" sz="3600" b="1" dirty="0" smtClean="0">
                <a:solidFill>
                  <a:srgbClr val="007DC3"/>
                </a:solidFill>
                <a:latin typeface="Arial"/>
                <a:ea typeface="ＭＳ Ｐゴシック" pitchFamily="34" charset="-128"/>
                <a:cs typeface="Arial"/>
              </a:rPr>
              <a:t>  Antepartum </a:t>
            </a:r>
            <a:r>
              <a:rPr lang="en-US" sz="3600" b="1" dirty="0">
                <a:solidFill>
                  <a:srgbClr val="007DC3"/>
                </a:solidFill>
                <a:latin typeface="Arial"/>
                <a:ea typeface="ＭＳ Ｐゴシック" pitchFamily="34" charset="-128"/>
                <a:cs typeface="Arial"/>
              </a:rPr>
              <a:t>Component </a:t>
            </a:r>
            <a:r>
              <a:rPr lang="en-US" sz="3600" b="1" dirty="0" smtClean="0">
                <a:solidFill>
                  <a:srgbClr val="007DC3"/>
                </a:solidFill>
                <a:latin typeface="Arial"/>
                <a:ea typeface="ＭＳ Ｐゴシック" pitchFamily="34" charset="-128"/>
                <a:cs typeface="Arial"/>
              </a:rPr>
              <a:t>Findings?</a:t>
            </a:r>
            <a:endParaRPr lang="en-US" sz="3600" b="1" dirty="0">
              <a:solidFill>
                <a:srgbClr val="007DC3"/>
              </a:solidFill>
              <a:latin typeface="Arial"/>
              <a:ea typeface="ＭＳ Ｐゴシック" pitchFamily="34" charset="-128"/>
              <a:cs typeface="Arial"/>
            </a:endParaRPr>
          </a:p>
        </p:txBody>
      </p:sp>
      <p:sp>
        <p:nvSpPr>
          <p:cNvPr id="3" name="Content Placeholder 2"/>
          <p:cNvSpPr>
            <a:spLocks noGrp="1"/>
          </p:cNvSpPr>
          <p:nvPr>
            <p:ph idx="1"/>
          </p:nvPr>
        </p:nvSpPr>
        <p:spPr>
          <a:xfrm>
            <a:off x="1752600" y="1214293"/>
            <a:ext cx="8763000" cy="5518150"/>
          </a:xfrm>
        </p:spPr>
        <p:txBody>
          <a:bodyPr>
            <a:noAutofit/>
          </a:bodyPr>
          <a:lstStyle/>
          <a:p>
            <a:pPr>
              <a:spcBef>
                <a:spcPts val="1200"/>
              </a:spcBef>
              <a:spcAft>
                <a:spcPts val="600"/>
              </a:spcAft>
            </a:pPr>
            <a:r>
              <a:rPr lang="en-US" sz="2600" dirty="0"/>
              <a:t>Triple maternal ARV </a:t>
            </a:r>
            <a:r>
              <a:rPr lang="en-US" sz="2600" dirty="0" smtClean="0"/>
              <a:t>(ART) regimens </a:t>
            </a:r>
            <a:r>
              <a:rPr lang="en-US" sz="2600" dirty="0"/>
              <a:t>in pregnancy resulted in lower rates of HIV transmission to infants </a:t>
            </a:r>
            <a:r>
              <a:rPr lang="en-US" sz="2600" b="1" dirty="0">
                <a:solidFill>
                  <a:srgbClr val="C00000"/>
                </a:solidFill>
              </a:rPr>
              <a:t>(0.56%) </a:t>
            </a:r>
            <a:r>
              <a:rPr lang="en-US" sz="2600" dirty="0"/>
              <a:t>compared to zidovudine plus single dose nevirapine </a:t>
            </a:r>
            <a:r>
              <a:rPr lang="en-US" sz="2600" b="1" dirty="0">
                <a:solidFill>
                  <a:srgbClr val="C00000"/>
                </a:solidFill>
              </a:rPr>
              <a:t>(1.8%). </a:t>
            </a:r>
          </a:p>
          <a:p>
            <a:pPr>
              <a:spcBef>
                <a:spcPts val="1200"/>
              </a:spcBef>
              <a:spcAft>
                <a:spcPts val="600"/>
              </a:spcAft>
            </a:pPr>
            <a:r>
              <a:rPr lang="en-US" sz="2600" dirty="0" smtClean="0"/>
              <a:t>The TDF/FTC and ZDV/3TC ART regimens </a:t>
            </a:r>
            <a:r>
              <a:rPr lang="en-US" sz="2600" dirty="0"/>
              <a:t>were </a:t>
            </a:r>
            <a:r>
              <a:rPr lang="en-US" sz="2600" dirty="0" smtClean="0"/>
              <a:t> significantly associated </a:t>
            </a:r>
            <a:r>
              <a:rPr lang="en-US" sz="2600" dirty="0"/>
              <a:t>with higher risk of moderate but not severe adverse </a:t>
            </a:r>
            <a:r>
              <a:rPr lang="en-US" sz="2600" dirty="0" smtClean="0"/>
              <a:t>pregnancy </a:t>
            </a:r>
            <a:r>
              <a:rPr lang="en-US" sz="2600" dirty="0"/>
              <a:t>outcomes </a:t>
            </a:r>
            <a:r>
              <a:rPr lang="en-US" sz="2600" dirty="0" smtClean="0"/>
              <a:t>including increased risk of:</a:t>
            </a:r>
          </a:p>
          <a:p>
            <a:pPr lvl="1">
              <a:spcBef>
                <a:spcPts val="1200"/>
              </a:spcBef>
              <a:spcAft>
                <a:spcPts val="600"/>
              </a:spcAft>
            </a:pPr>
            <a:r>
              <a:rPr lang="en-US" sz="2200" dirty="0" smtClean="0"/>
              <a:t>Preterm </a:t>
            </a:r>
            <a:r>
              <a:rPr lang="en-US" sz="2200" dirty="0"/>
              <a:t>birth </a:t>
            </a:r>
            <a:r>
              <a:rPr lang="en-US" sz="2800" b="1" smtClean="0">
                <a:solidFill>
                  <a:srgbClr val="C00000"/>
                </a:solidFill>
              </a:rPr>
              <a:t>(21% </a:t>
            </a:r>
            <a:r>
              <a:rPr lang="en-US" sz="2800" b="1" dirty="0" smtClean="0">
                <a:solidFill>
                  <a:srgbClr val="C00000"/>
                </a:solidFill>
              </a:rPr>
              <a:t>vs 13%) </a:t>
            </a:r>
            <a:r>
              <a:rPr lang="en-US" sz="2200" dirty="0" smtClean="0"/>
              <a:t>&amp; low </a:t>
            </a:r>
            <a:r>
              <a:rPr lang="en-US" sz="2200" dirty="0"/>
              <a:t>birth </a:t>
            </a:r>
            <a:r>
              <a:rPr lang="en-US" sz="2200" dirty="0" smtClean="0"/>
              <a:t>weight </a:t>
            </a:r>
            <a:r>
              <a:rPr lang="en-US" sz="2800" b="1" dirty="0" smtClean="0">
                <a:solidFill>
                  <a:srgbClr val="C00000"/>
                </a:solidFill>
              </a:rPr>
              <a:t>(23% vs12%) </a:t>
            </a:r>
            <a:r>
              <a:rPr lang="en-US" sz="2200" dirty="0"/>
              <a:t>which </a:t>
            </a:r>
            <a:r>
              <a:rPr lang="en-US" sz="2200" dirty="0" smtClean="0"/>
              <a:t>is being followed </a:t>
            </a:r>
            <a:r>
              <a:rPr lang="en-US" sz="2200" dirty="0"/>
              <a:t>up </a:t>
            </a:r>
            <a:r>
              <a:rPr lang="en-US" sz="2200" dirty="0" smtClean="0"/>
              <a:t> to assess their 12 and 24  </a:t>
            </a:r>
            <a:r>
              <a:rPr lang="en-US" sz="2200" dirty="0"/>
              <a:t>month infant mortality and HIV-free survival</a:t>
            </a:r>
            <a:r>
              <a:rPr lang="en-US" sz="2200" dirty="0" smtClean="0"/>
              <a:t>.</a:t>
            </a:r>
          </a:p>
          <a:p>
            <a:pPr lvl="1">
              <a:spcBef>
                <a:spcPts val="1200"/>
              </a:spcBef>
              <a:spcAft>
                <a:spcPts val="600"/>
              </a:spcAft>
            </a:pPr>
            <a:r>
              <a:rPr lang="en-US" sz="2200" dirty="0" smtClean="0"/>
              <a:t>Increased maternal chemistry grade 2+  toxicities (primary hepatic)</a:t>
            </a:r>
          </a:p>
          <a:p>
            <a:pPr>
              <a:spcBef>
                <a:spcPts val="1200"/>
              </a:spcBef>
              <a:spcAft>
                <a:spcPts val="600"/>
              </a:spcAft>
            </a:pPr>
            <a:r>
              <a:rPr lang="en-US" sz="2600" b="1" dirty="0" smtClean="0">
                <a:solidFill>
                  <a:srgbClr val="C00000"/>
                </a:solidFill>
              </a:rPr>
              <a:t>There was an increased </a:t>
            </a:r>
            <a:r>
              <a:rPr lang="en-US" sz="2600" b="1" dirty="0">
                <a:solidFill>
                  <a:srgbClr val="C00000"/>
                </a:solidFill>
              </a:rPr>
              <a:t>risk of </a:t>
            </a:r>
            <a:r>
              <a:rPr lang="en-US" sz="2600" b="1" dirty="0" smtClean="0">
                <a:solidFill>
                  <a:srgbClr val="C00000"/>
                </a:solidFill>
              </a:rPr>
              <a:t>VPTD and early </a:t>
            </a:r>
            <a:r>
              <a:rPr lang="en-US" sz="2600" b="1" dirty="0">
                <a:solidFill>
                  <a:srgbClr val="C00000"/>
                </a:solidFill>
              </a:rPr>
              <a:t>infant deaths in the </a:t>
            </a:r>
            <a:r>
              <a:rPr lang="en-US" sz="2600" b="1" dirty="0" smtClean="0">
                <a:solidFill>
                  <a:srgbClr val="C00000"/>
                </a:solidFill>
              </a:rPr>
              <a:t>TDF-FTC ART  </a:t>
            </a:r>
            <a:r>
              <a:rPr lang="en-US" sz="2600" b="1" dirty="0">
                <a:solidFill>
                  <a:srgbClr val="C00000"/>
                </a:solidFill>
              </a:rPr>
              <a:t>arm compared to the 3TC-ZDV </a:t>
            </a:r>
            <a:r>
              <a:rPr lang="en-US" sz="2600" b="1" dirty="0" smtClean="0">
                <a:solidFill>
                  <a:srgbClr val="C00000"/>
                </a:solidFill>
              </a:rPr>
              <a:t>ART arm.  </a:t>
            </a:r>
            <a:endParaRPr lang="en-US" sz="2600" b="1" dirty="0">
              <a:solidFill>
                <a:srgbClr val="C00000"/>
              </a:solidFill>
            </a:endParaRPr>
          </a:p>
        </p:txBody>
      </p:sp>
      <p:sp>
        <p:nvSpPr>
          <p:cNvPr id="4" name="Line 4"/>
          <p:cNvSpPr>
            <a:spLocks noChangeShapeType="1"/>
          </p:cNvSpPr>
          <p:nvPr/>
        </p:nvSpPr>
        <p:spPr bwMode="auto">
          <a:xfrm>
            <a:off x="1752600" y="1066799"/>
            <a:ext cx="8991600" cy="0"/>
          </a:xfrm>
          <a:prstGeom prst="line">
            <a:avLst/>
          </a:prstGeom>
          <a:noFill/>
          <a:ln w="28575">
            <a:solidFill>
              <a:srgbClr val="008080"/>
            </a:solidFill>
            <a:round/>
            <a:headEnd/>
            <a:tailEnd/>
          </a:ln>
        </p:spPr>
        <p:txBody>
          <a:bodyPr/>
          <a:lstStyle/>
          <a:p>
            <a:endParaRPr lang="en-US" dirty="0"/>
          </a:p>
        </p:txBody>
      </p:sp>
      <p:sp>
        <p:nvSpPr>
          <p:cNvPr id="6" name="Slide Number Placeholder 5"/>
          <p:cNvSpPr>
            <a:spLocks noGrp="1"/>
          </p:cNvSpPr>
          <p:nvPr>
            <p:ph type="sldNum" sz="quarter" idx="12"/>
          </p:nvPr>
        </p:nvSpPr>
        <p:spPr/>
        <p:txBody>
          <a:bodyPr/>
          <a:lstStyle/>
          <a:p>
            <a:fld id="{75035101-C2EA-46DE-AF7C-6C9514BBB807}" type="slidenum">
              <a:rPr lang="en-US" smtClean="0"/>
              <a:pPr/>
              <a:t>5</a:t>
            </a:fld>
            <a:endParaRPr lang="en-US" dirty="0"/>
          </a:p>
        </p:txBody>
      </p:sp>
      <p:sp>
        <p:nvSpPr>
          <p:cNvPr id="7" name="Slide Number Placeholder 5"/>
          <p:cNvSpPr txBox="1">
            <a:spLocks/>
          </p:cNvSpPr>
          <p:nvPr/>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5035101-C2EA-46DE-AF7C-6C9514BBB807}" type="slidenum">
              <a:rPr lang="en-US" smtClean="0"/>
              <a:pPr/>
              <a:t>5</a:t>
            </a:fld>
            <a:endParaRPr lang="en-US" dirty="0"/>
          </a:p>
        </p:txBody>
      </p:sp>
    </p:spTree>
    <p:extLst>
      <p:ext uri="{BB962C8B-B14F-4D97-AF65-F5344CB8AC3E}">
        <p14:creationId xmlns:p14="http://schemas.microsoft.com/office/powerpoint/2010/main" val="2057778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6E550-6499-469C-93D5-93C018C4545D}"/>
              </a:ext>
            </a:extLst>
          </p:cNvPr>
          <p:cNvSpPr>
            <a:spLocks noGrp="1"/>
          </p:cNvSpPr>
          <p:nvPr>
            <p:ph type="title"/>
          </p:nvPr>
        </p:nvSpPr>
        <p:spPr/>
        <p:txBody>
          <a:bodyPr>
            <a:normAutofit fontScale="90000"/>
          </a:bodyPr>
          <a:lstStyle/>
          <a:p>
            <a:r>
              <a:rPr lang="en-US" b="1" dirty="0" smtClean="0">
                <a:solidFill>
                  <a:schemeClr val="accent1">
                    <a:lumMod val="75000"/>
                  </a:schemeClr>
                </a:solidFill>
              </a:rPr>
              <a:t>What did we learn from PROMISE about maternal HIV Drug Resistance (DR) and Transmission</a:t>
            </a:r>
            <a:r>
              <a:rPr lang="en-US" dirty="0" smtClean="0">
                <a:solidFill>
                  <a:schemeClr val="accent1">
                    <a:lumMod val="75000"/>
                  </a:schemeClr>
                </a:solidFill>
              </a:rPr>
              <a:t>?</a:t>
            </a:r>
            <a:endParaRPr lang="en-US" dirty="0">
              <a:solidFill>
                <a:schemeClr val="accent1">
                  <a:lumMod val="75000"/>
                </a:schemeClr>
              </a:solidFill>
            </a:endParaRPr>
          </a:p>
        </p:txBody>
      </p:sp>
      <p:sp>
        <p:nvSpPr>
          <p:cNvPr id="3" name="Content Placeholder 2">
            <a:extLst>
              <a:ext uri="{FF2B5EF4-FFF2-40B4-BE49-F238E27FC236}">
                <a16:creationId xmlns:a16="http://schemas.microsoft.com/office/drawing/2014/main" id="{EB8C533A-792B-4B06-8DA1-667778B09F62}"/>
              </a:ext>
            </a:extLst>
          </p:cNvPr>
          <p:cNvSpPr>
            <a:spLocks noGrp="1"/>
          </p:cNvSpPr>
          <p:nvPr>
            <p:ph idx="1"/>
          </p:nvPr>
        </p:nvSpPr>
        <p:spPr/>
        <p:txBody>
          <a:bodyPr>
            <a:normAutofit lnSpcReduction="10000"/>
          </a:bodyPr>
          <a:lstStyle/>
          <a:p>
            <a:endParaRPr lang="en-US" dirty="0" smtClean="0"/>
          </a:p>
          <a:p>
            <a:r>
              <a:rPr lang="en-US" dirty="0" smtClean="0"/>
              <a:t>Maternal </a:t>
            </a:r>
            <a:r>
              <a:rPr lang="en-US" dirty="0"/>
              <a:t>DR at infant diagnosis was associated with MTCT </a:t>
            </a:r>
            <a:r>
              <a:rPr lang="en-US" dirty="0" smtClean="0"/>
              <a:t>during breastfeeding </a:t>
            </a:r>
            <a:r>
              <a:rPr lang="en-US" dirty="0"/>
              <a:t>but not with </a:t>
            </a:r>
            <a:r>
              <a:rPr lang="en-US" i="1" dirty="0"/>
              <a:t>in utero</a:t>
            </a:r>
            <a:r>
              <a:rPr lang="en-US" dirty="0"/>
              <a:t>/</a:t>
            </a:r>
            <a:r>
              <a:rPr lang="en-US" dirty="0" err="1"/>
              <a:t>peripartum</a:t>
            </a:r>
            <a:r>
              <a:rPr lang="en-US" dirty="0"/>
              <a:t> transmission</a:t>
            </a:r>
            <a:r>
              <a:rPr lang="en-US" dirty="0" smtClean="0"/>
              <a:t>.</a:t>
            </a:r>
          </a:p>
          <a:p>
            <a:r>
              <a:rPr lang="en-US" dirty="0" smtClean="0"/>
              <a:t> </a:t>
            </a:r>
            <a:r>
              <a:rPr lang="en-US" dirty="0"/>
              <a:t>After adjusting for </a:t>
            </a:r>
            <a:r>
              <a:rPr lang="en-US" dirty="0" smtClean="0"/>
              <a:t>maternal HIV </a:t>
            </a:r>
            <a:r>
              <a:rPr lang="en-US" dirty="0"/>
              <a:t>RNA load, DR </a:t>
            </a:r>
            <a:r>
              <a:rPr lang="en-US" dirty="0" smtClean="0"/>
              <a:t>was  still significantly </a:t>
            </a:r>
            <a:r>
              <a:rPr lang="en-US" dirty="0"/>
              <a:t>associated with </a:t>
            </a:r>
            <a:r>
              <a:rPr lang="en-US" dirty="0" smtClean="0"/>
              <a:t>increased </a:t>
            </a:r>
            <a:r>
              <a:rPr lang="en-US" dirty="0"/>
              <a:t>risk of </a:t>
            </a:r>
            <a:r>
              <a:rPr lang="en-US" dirty="0" smtClean="0"/>
              <a:t>MTCT (</a:t>
            </a:r>
            <a:r>
              <a:rPr lang="en-US" sz="3600" b="1" dirty="0" smtClean="0">
                <a:solidFill>
                  <a:srgbClr val="C00000"/>
                </a:solidFill>
              </a:rPr>
              <a:t>15.8% vs 7.6%) </a:t>
            </a:r>
            <a:r>
              <a:rPr lang="en-US" dirty="0" smtClean="0"/>
              <a:t>.  </a:t>
            </a:r>
          </a:p>
          <a:p>
            <a:r>
              <a:rPr lang="en-US" dirty="0" smtClean="0"/>
              <a:t>Infant DR </a:t>
            </a:r>
            <a:r>
              <a:rPr lang="en-US" dirty="0"/>
              <a:t>emerged over time – possibly due to prolonged exposure to </a:t>
            </a:r>
            <a:r>
              <a:rPr lang="en-US" dirty="0" smtClean="0"/>
              <a:t>maternal ARV </a:t>
            </a:r>
            <a:r>
              <a:rPr lang="en-US" dirty="0"/>
              <a:t>or </a:t>
            </a:r>
            <a:r>
              <a:rPr lang="en-US" dirty="0" err="1" smtClean="0"/>
              <a:t>iNVP</a:t>
            </a:r>
            <a:r>
              <a:rPr lang="en-US" dirty="0" smtClean="0"/>
              <a:t> </a:t>
            </a:r>
            <a:r>
              <a:rPr lang="en-US" dirty="0"/>
              <a:t>prophylaxis or due to ART failure in the infant</a:t>
            </a:r>
            <a:endParaRPr lang="en-US" dirty="0" smtClean="0"/>
          </a:p>
          <a:p>
            <a:pPr marL="0" indent="0">
              <a:buNone/>
            </a:pPr>
            <a:r>
              <a:rPr lang="en-US" dirty="0" smtClean="0"/>
              <a:t>   </a:t>
            </a:r>
            <a:r>
              <a:rPr lang="en-US" i="1" dirty="0" smtClean="0">
                <a:solidFill>
                  <a:srgbClr val="0070C0"/>
                </a:solidFill>
              </a:rPr>
              <a:t>Poster presented at CROI 2019-- Boyce, Frenkel</a:t>
            </a:r>
            <a:endParaRPr lang="en-US" i="1" dirty="0">
              <a:solidFill>
                <a:srgbClr val="0070C0"/>
              </a:solidFill>
            </a:endParaRPr>
          </a:p>
          <a:p>
            <a:pPr marL="0" indent="0">
              <a:buNone/>
            </a:pPr>
            <a:r>
              <a:rPr lang="en-US" dirty="0" smtClean="0">
                <a:solidFill>
                  <a:srgbClr val="C00000"/>
                </a:solidFill>
              </a:rPr>
              <a:t>See upcoming  Resistance presentation at Thursday  Prevention Scientific Committee meeting  by Dr. Boyce for  further details</a:t>
            </a:r>
            <a:endParaRPr lang="en-US" dirty="0">
              <a:solidFill>
                <a:srgbClr val="C00000"/>
              </a:solidFill>
            </a:endParaRPr>
          </a:p>
        </p:txBody>
      </p:sp>
    </p:spTree>
    <p:extLst>
      <p:ext uri="{BB962C8B-B14F-4D97-AF65-F5344CB8AC3E}">
        <p14:creationId xmlns:p14="http://schemas.microsoft.com/office/powerpoint/2010/main" val="3451376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DBC852-8CEF-0047-893B-881268A2DE44}"/>
              </a:ext>
            </a:extLst>
          </p:cNvPr>
          <p:cNvSpPr txBox="1"/>
          <p:nvPr/>
        </p:nvSpPr>
        <p:spPr>
          <a:xfrm>
            <a:off x="2193696" y="368591"/>
            <a:ext cx="9998304" cy="1246495"/>
          </a:xfrm>
          <a:prstGeom prst="rect">
            <a:avLst/>
          </a:prstGeom>
          <a:noFill/>
        </p:spPr>
        <p:txBody>
          <a:bodyPr wrap="square" lIns="0" tIns="91440" rIns="0" rtlCol="0">
            <a:spAutoFit/>
          </a:bodyPr>
          <a:lstStyle/>
          <a:p>
            <a:r>
              <a:rPr lang="en-US" sz="3600" b="1" dirty="0" smtClean="0">
                <a:solidFill>
                  <a:schemeClr val="accent1"/>
                </a:solidFill>
                <a:latin typeface="Helvetica Neue" panose="02000503000000020004" pitchFamily="2" charset="0"/>
                <a:ea typeface="Helvetica Neue" panose="02000503000000020004" pitchFamily="2" charset="0"/>
                <a:cs typeface="Helvetica Neue" panose="02000503000000020004" pitchFamily="2" charset="0"/>
              </a:rPr>
              <a:t>Frequency </a:t>
            </a:r>
            <a:r>
              <a:rPr lang="en-US" sz="3600" b="1" dirty="0">
                <a:solidFill>
                  <a:schemeClr val="accent1"/>
                </a:solidFill>
                <a:latin typeface="Helvetica Neue" panose="02000503000000020004" pitchFamily="2" charset="0"/>
                <a:ea typeface="Helvetica Neue" panose="02000503000000020004" pitchFamily="2" charset="0"/>
                <a:cs typeface="Helvetica Neue" panose="02000503000000020004" pitchFamily="2" charset="0"/>
              </a:rPr>
              <a:t>of Maternal HIV Drug Resistance </a:t>
            </a:r>
            <a:endParaRPr lang="en-US" sz="3600" b="1" dirty="0" smtClean="0">
              <a:solidFill>
                <a:schemeClr val="accent1"/>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3600" b="1" dirty="0">
                <a:solidFill>
                  <a:schemeClr val="accent1"/>
                </a:solidFill>
                <a:latin typeface="Helvetica Neue" panose="02000503000000020004" pitchFamily="2" charset="0"/>
                <a:ea typeface="Helvetica Neue" panose="02000503000000020004" pitchFamily="2" charset="0"/>
                <a:cs typeface="Helvetica Neue" panose="02000503000000020004" pitchFamily="2" charset="0"/>
              </a:rPr>
              <a:t> </a:t>
            </a:r>
            <a:r>
              <a:rPr lang="en-US" sz="3600" b="1" dirty="0" smtClean="0">
                <a:solidFill>
                  <a:schemeClr val="accent1"/>
                </a:solidFill>
                <a:latin typeface="Helvetica Neue" panose="02000503000000020004" pitchFamily="2" charset="0"/>
                <a:ea typeface="Helvetica Neue" panose="02000503000000020004" pitchFamily="2" charset="0"/>
                <a:cs typeface="Helvetica Neue" panose="02000503000000020004" pitchFamily="2" charset="0"/>
              </a:rPr>
              <a:t>             at Time of  </a:t>
            </a:r>
            <a:r>
              <a:rPr lang="en-US" sz="3600" b="1" dirty="0">
                <a:solidFill>
                  <a:schemeClr val="accent1"/>
                </a:solidFill>
                <a:latin typeface="Helvetica Neue" panose="02000503000000020004" pitchFamily="2" charset="0"/>
                <a:ea typeface="Helvetica Neue" panose="02000503000000020004" pitchFamily="2" charset="0"/>
                <a:cs typeface="Helvetica Neue" panose="02000503000000020004" pitchFamily="2" charset="0"/>
              </a:rPr>
              <a:t>Infant Diagnosis</a:t>
            </a:r>
          </a:p>
        </p:txBody>
      </p:sp>
      <p:graphicFrame>
        <p:nvGraphicFramePr>
          <p:cNvPr id="4" name="Object 3">
            <a:extLst>
              <a:ext uri="{FF2B5EF4-FFF2-40B4-BE49-F238E27FC236}">
                <a16:creationId xmlns:a16="http://schemas.microsoft.com/office/drawing/2014/main" id="{75CBFEAC-E246-A741-84F3-AD84C746CA53}"/>
              </a:ext>
            </a:extLst>
          </p:cNvPr>
          <p:cNvGraphicFramePr>
            <a:graphicFrameLocks noChangeAspect="1"/>
          </p:cNvGraphicFramePr>
          <p:nvPr>
            <p:extLst/>
          </p:nvPr>
        </p:nvGraphicFramePr>
        <p:xfrm>
          <a:off x="2369344" y="1615086"/>
          <a:ext cx="7453312" cy="4798413"/>
        </p:xfrm>
        <a:graphic>
          <a:graphicData uri="http://schemas.openxmlformats.org/presentationml/2006/ole">
            <mc:AlternateContent xmlns:mc="http://schemas.openxmlformats.org/markup-compatibility/2006">
              <mc:Choice xmlns:v="urn:schemas-microsoft-com:vml" Requires="v">
                <p:oleObj spid="_x0000_s3159" name="Prism 8" r:id="rId3" imgW="9902292" imgH="6376167" progId="Prism8.Document">
                  <p:embed/>
                </p:oleObj>
              </mc:Choice>
              <mc:Fallback>
                <p:oleObj name="Prism 8" r:id="rId3" imgW="9902292" imgH="6376167" progId="Prism8.Document">
                  <p:embed/>
                  <p:pic>
                    <p:nvPicPr>
                      <p:cNvPr id="4" name="Object 3">
                        <a:extLst>
                          <a:ext uri="{FF2B5EF4-FFF2-40B4-BE49-F238E27FC236}">
                            <a16:creationId xmlns:a16="http://schemas.microsoft.com/office/drawing/2014/main" id="{75CBFEAC-E246-A741-84F3-AD84C746CA53}"/>
                          </a:ext>
                        </a:extLst>
                      </p:cNvPr>
                      <p:cNvPicPr/>
                      <p:nvPr/>
                    </p:nvPicPr>
                    <p:blipFill>
                      <a:blip r:embed="rId4"/>
                      <a:stretch>
                        <a:fillRect/>
                      </a:stretch>
                    </p:blipFill>
                    <p:spPr>
                      <a:xfrm>
                        <a:off x="2369344" y="1615086"/>
                        <a:ext cx="7453312" cy="4798413"/>
                      </a:xfrm>
                      <a:prstGeom prst="rect">
                        <a:avLst/>
                      </a:prstGeom>
                    </p:spPr>
                  </p:pic>
                </p:oleObj>
              </mc:Fallback>
            </mc:AlternateContent>
          </a:graphicData>
        </a:graphic>
      </p:graphicFrame>
    </p:spTree>
    <p:extLst>
      <p:ext uri="{BB962C8B-B14F-4D97-AF65-F5344CB8AC3E}">
        <p14:creationId xmlns:p14="http://schemas.microsoft.com/office/powerpoint/2010/main" val="2686067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963599-9D9D-9948-83CC-B0301B46BF2E}"/>
              </a:ext>
            </a:extLst>
          </p:cNvPr>
          <p:cNvSpPr txBox="1"/>
          <p:nvPr/>
        </p:nvSpPr>
        <p:spPr>
          <a:xfrm>
            <a:off x="1029900" y="0"/>
            <a:ext cx="10502900" cy="1200329"/>
          </a:xfrm>
          <a:prstGeom prst="rect">
            <a:avLst/>
          </a:prstGeom>
          <a:noFill/>
        </p:spPr>
        <p:txBody>
          <a:bodyPr wrap="square" lIns="0" rIns="0" rtlCol="0">
            <a:spAutoFit/>
          </a:bodyPr>
          <a:lstStyle/>
          <a:p>
            <a:r>
              <a:rPr lang="en-US" sz="2400" b="1" dirty="0" smtClean="0">
                <a:latin typeface="Helvetica Neue" panose="02000503000000020004" pitchFamily="2" charset="0"/>
                <a:ea typeface="Helvetica Neue" panose="02000503000000020004" pitchFamily="2" charset="0"/>
                <a:cs typeface="Helvetica Neue" panose="02000503000000020004" pitchFamily="2" charset="0"/>
              </a:rPr>
              <a:t> </a:t>
            </a:r>
            <a:r>
              <a:rPr lang="en-US" sz="3600" b="1" dirty="0">
                <a:solidFill>
                  <a:schemeClr val="accent1"/>
                </a:solidFill>
                <a:latin typeface="Helvetica Neue" panose="02000503000000020004" pitchFamily="2" charset="0"/>
                <a:ea typeface="Helvetica Neue" panose="02000503000000020004" pitchFamily="2" charset="0"/>
                <a:cs typeface="Helvetica Neue" panose="02000503000000020004" pitchFamily="2" charset="0"/>
              </a:rPr>
              <a:t>Comparison of Maternal HIV Plasma Viral </a:t>
            </a:r>
            <a:r>
              <a:rPr lang="en-US" sz="3600" b="1" dirty="0" smtClean="0">
                <a:solidFill>
                  <a:schemeClr val="accent1"/>
                </a:solidFill>
                <a:latin typeface="Helvetica Neue" panose="02000503000000020004" pitchFamily="2" charset="0"/>
                <a:ea typeface="Helvetica Neue" panose="02000503000000020004" pitchFamily="2" charset="0"/>
                <a:cs typeface="Helvetica Neue" panose="02000503000000020004" pitchFamily="2" charset="0"/>
              </a:rPr>
              <a:t>Load</a:t>
            </a:r>
          </a:p>
          <a:p>
            <a:r>
              <a:rPr lang="en-US" sz="3600" b="1" dirty="0" smtClean="0">
                <a:solidFill>
                  <a:schemeClr val="accent1"/>
                </a:solidFill>
                <a:latin typeface="Helvetica Neue" panose="02000503000000020004" pitchFamily="2" charset="0"/>
                <a:ea typeface="Helvetica Neue" panose="02000503000000020004" pitchFamily="2" charset="0"/>
                <a:cs typeface="Helvetica Neue" panose="02000503000000020004" pitchFamily="2" charset="0"/>
              </a:rPr>
              <a:t>                      at  Time of  </a:t>
            </a:r>
            <a:r>
              <a:rPr lang="en-US" sz="3600" b="1" dirty="0">
                <a:solidFill>
                  <a:schemeClr val="accent1"/>
                </a:solidFill>
                <a:latin typeface="Helvetica Neue" panose="02000503000000020004" pitchFamily="2" charset="0"/>
                <a:ea typeface="Helvetica Neue" panose="02000503000000020004" pitchFamily="2" charset="0"/>
                <a:cs typeface="Helvetica Neue" panose="02000503000000020004" pitchFamily="2" charset="0"/>
              </a:rPr>
              <a:t>Infant Diagnosis</a:t>
            </a:r>
          </a:p>
        </p:txBody>
      </p:sp>
      <p:pic>
        <p:nvPicPr>
          <p:cNvPr id="3" name="Picture 2">
            <a:extLst>
              <a:ext uri="{FF2B5EF4-FFF2-40B4-BE49-F238E27FC236}">
                <a16:creationId xmlns:a16="http://schemas.microsoft.com/office/drawing/2014/main" id="{46868751-53FC-344D-AE50-2CD9A78AA23F}"/>
              </a:ext>
            </a:extLst>
          </p:cNvPr>
          <p:cNvPicPr>
            <a:picLocks noChangeAspect="1"/>
          </p:cNvPicPr>
          <p:nvPr/>
        </p:nvPicPr>
        <p:blipFill>
          <a:blip r:embed="rId2"/>
          <a:stretch>
            <a:fillRect/>
          </a:stretch>
        </p:blipFill>
        <p:spPr>
          <a:xfrm>
            <a:off x="2348378" y="1120286"/>
            <a:ext cx="7495243" cy="5214494"/>
          </a:xfrm>
          <a:prstGeom prst="rect">
            <a:avLst/>
          </a:prstGeom>
        </p:spPr>
      </p:pic>
    </p:spTree>
    <p:extLst>
      <p:ext uri="{BB962C8B-B14F-4D97-AF65-F5344CB8AC3E}">
        <p14:creationId xmlns:p14="http://schemas.microsoft.com/office/powerpoint/2010/main" val="398576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3890B-7A67-4D19-B583-60B4B7A3218C}"/>
              </a:ext>
            </a:extLst>
          </p:cNvPr>
          <p:cNvSpPr>
            <a:spLocks noGrp="1"/>
          </p:cNvSpPr>
          <p:nvPr>
            <p:ph type="title"/>
          </p:nvPr>
        </p:nvSpPr>
        <p:spPr/>
        <p:txBody>
          <a:bodyPr>
            <a:normAutofit fontScale="90000"/>
          </a:bodyPr>
          <a:lstStyle/>
          <a:p>
            <a:pPr algn="ctr"/>
            <a:r>
              <a:rPr lang="en-US" b="1" dirty="0" smtClean="0">
                <a:solidFill>
                  <a:srgbClr val="0070C0"/>
                </a:solidFill>
              </a:rPr>
              <a:t>What did we learn from the PROMISE Postpartum </a:t>
            </a:r>
            <a:r>
              <a:rPr lang="en-US" b="1" dirty="0">
                <a:solidFill>
                  <a:srgbClr val="0070C0"/>
                </a:solidFill>
              </a:rPr>
              <a:t>component </a:t>
            </a:r>
            <a:r>
              <a:rPr lang="en-US" b="1" dirty="0" smtClean="0">
                <a:solidFill>
                  <a:srgbClr val="0070C0"/>
                </a:solidFill>
              </a:rPr>
              <a:t>findings comparing maternal ART to infant NVP during BF?</a:t>
            </a:r>
            <a:endParaRPr lang="en-US" b="1" dirty="0">
              <a:solidFill>
                <a:srgbClr val="0070C0"/>
              </a:solidFill>
            </a:endParaRPr>
          </a:p>
        </p:txBody>
      </p:sp>
      <p:sp>
        <p:nvSpPr>
          <p:cNvPr id="3" name="Content Placeholder 2">
            <a:extLst>
              <a:ext uri="{FF2B5EF4-FFF2-40B4-BE49-F238E27FC236}">
                <a16:creationId xmlns:a16="http://schemas.microsoft.com/office/drawing/2014/main" id="{9E66F2ED-01F3-43F8-B25F-AE05F0359DEE}"/>
              </a:ext>
            </a:extLst>
          </p:cNvPr>
          <p:cNvSpPr>
            <a:spLocks noGrp="1"/>
          </p:cNvSpPr>
          <p:nvPr>
            <p:ph idx="1"/>
          </p:nvPr>
        </p:nvSpPr>
        <p:spPr>
          <a:xfrm>
            <a:off x="838200" y="2324388"/>
            <a:ext cx="10515600" cy="4351338"/>
          </a:xfrm>
        </p:spPr>
        <p:txBody>
          <a:bodyPr>
            <a:normAutofit/>
          </a:bodyPr>
          <a:lstStyle/>
          <a:p>
            <a:pPr marL="285750" lvl="0" indent="-285750">
              <a:spcBef>
                <a:spcPct val="20000"/>
              </a:spcBef>
              <a:buSzPct val="125000"/>
              <a:buFont typeface="Wingdings" panose="05000000000000000000" pitchFamily="2" charset="2"/>
              <a:buChar char="§"/>
              <a:defRPr/>
            </a:pPr>
            <a:r>
              <a:rPr lang="en-US" sz="3200" dirty="0">
                <a:latin typeface="Arial" panose="020B0604020202020204" pitchFamily="34" charset="0"/>
                <a:cs typeface="Arial" panose="020B0604020202020204" pitchFamily="34" charset="0"/>
              </a:rPr>
              <a:t>Both maternal antiretroviral therapy (</a:t>
            </a:r>
            <a:r>
              <a:rPr lang="en-US" sz="3200" b="1" dirty="0">
                <a:solidFill>
                  <a:srgbClr val="C00000"/>
                </a:solidFill>
                <a:latin typeface="Arial" panose="020B0604020202020204" pitchFamily="34" charset="0"/>
                <a:cs typeface="Arial" panose="020B0604020202020204" pitchFamily="34" charset="0"/>
              </a:rPr>
              <a:t>0.5%) </a:t>
            </a:r>
            <a:r>
              <a:rPr lang="en-US" sz="3200" dirty="0">
                <a:latin typeface="Arial" panose="020B0604020202020204" pitchFamily="34" charset="0"/>
                <a:cs typeface="Arial" panose="020B0604020202020204" pitchFamily="34" charset="0"/>
              </a:rPr>
              <a:t>and daily infant nevirapine prophylaxis </a:t>
            </a:r>
            <a:r>
              <a:rPr lang="en-US" sz="3200" b="1" dirty="0">
                <a:solidFill>
                  <a:srgbClr val="C00000"/>
                </a:solidFill>
                <a:latin typeface="Arial" panose="020B0604020202020204" pitchFamily="34" charset="0"/>
                <a:cs typeface="Arial" panose="020B0604020202020204" pitchFamily="34" charset="0"/>
              </a:rPr>
              <a:t>(0.6%) </a:t>
            </a:r>
            <a:r>
              <a:rPr lang="en-US" sz="3200" dirty="0" smtClean="0">
                <a:latin typeface="Arial" panose="020B0604020202020204" pitchFamily="34" charset="0"/>
                <a:cs typeface="Arial" panose="020B0604020202020204" pitchFamily="34" charset="0"/>
              </a:rPr>
              <a:t>were similar and </a:t>
            </a:r>
            <a:r>
              <a:rPr lang="en-US" sz="3200" dirty="0">
                <a:latin typeface="Arial" panose="020B0604020202020204" pitchFamily="34" charset="0"/>
                <a:cs typeface="Arial" panose="020B0604020202020204" pitchFamily="34" charset="0"/>
              </a:rPr>
              <a:t>safe. </a:t>
            </a:r>
            <a:endParaRPr lang="en-US" sz="3200" dirty="0" smtClean="0">
              <a:latin typeface="Arial" panose="020B0604020202020204" pitchFamily="34" charset="0"/>
              <a:cs typeface="Arial" panose="020B0604020202020204" pitchFamily="34" charset="0"/>
            </a:endParaRPr>
          </a:p>
          <a:p>
            <a:pPr marL="285750" lvl="0" indent="-285750">
              <a:spcBef>
                <a:spcPct val="20000"/>
              </a:spcBef>
              <a:buSzPct val="125000"/>
              <a:buFont typeface="Wingdings" panose="05000000000000000000" pitchFamily="2" charset="2"/>
              <a:buChar char="§"/>
              <a:defRPr/>
            </a:pP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Both regimens were associated with very low postpartum perinatal transmission rates during extended breastfeeding and high infant survival </a:t>
            </a:r>
            <a:r>
              <a:rPr lang="en-US" sz="3200" dirty="0" smtClean="0">
                <a:latin typeface="Arial" panose="020B0604020202020204" pitchFamily="34" charset="0"/>
                <a:cs typeface="Arial" panose="020B0604020202020204" pitchFamily="34" charset="0"/>
              </a:rPr>
              <a:t>rates </a:t>
            </a:r>
            <a:r>
              <a:rPr lang="en-US" sz="3200" b="1" dirty="0" smtClean="0">
                <a:solidFill>
                  <a:srgbClr val="C00000"/>
                </a:solidFill>
                <a:latin typeface="Arial" panose="020B0604020202020204" pitchFamily="34" charset="0"/>
                <a:cs typeface="Arial" panose="020B0604020202020204" pitchFamily="34" charset="0"/>
              </a:rPr>
              <a:t>&gt;97%.</a:t>
            </a:r>
            <a:endParaRPr lang="en-US" sz="32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259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8587BA4B894246868EF24C76B50BBA" ma:contentTypeVersion="12" ma:contentTypeDescription="Create a new document." ma:contentTypeScope="" ma:versionID="6a2b72c07a2586c09ebc5b5dd4cb7024">
  <xsd:schema xmlns:xsd="http://www.w3.org/2001/XMLSchema" xmlns:xs="http://www.w3.org/2001/XMLSchema" xmlns:p="http://schemas.microsoft.com/office/2006/metadata/properties" xmlns:ns2="8fff0748-757e-44e1-b4d1-3ab4f47f7563" xmlns:ns3="b6792347-42ae-41a3-9f67-0148af01647a" targetNamespace="http://schemas.microsoft.com/office/2006/metadata/properties" ma:root="true" ma:fieldsID="03a838719e240a4df4f2aa201125b69b" ns2:_="" ns3:_="">
    <xsd:import namespace="8fff0748-757e-44e1-b4d1-3ab4f47f7563"/>
    <xsd:import namespace="b6792347-42ae-41a3-9f67-0148af01647a"/>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6792347-42ae-41a3-9f67-0148af01647a"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94FB18-270D-4C74-B124-E3E8991B453A}"/>
</file>

<file path=customXml/itemProps2.xml><?xml version="1.0" encoding="utf-8"?>
<ds:datastoreItem xmlns:ds="http://schemas.openxmlformats.org/officeDocument/2006/customXml" ds:itemID="{BAE9974F-1277-40E1-89AB-B3E6937AF9D7}"/>
</file>

<file path=customXml/itemProps3.xml><?xml version="1.0" encoding="utf-8"?>
<ds:datastoreItem xmlns:ds="http://schemas.openxmlformats.org/officeDocument/2006/customXml" ds:itemID="{91C0234F-D6FB-408A-9C71-3575A097301D}"/>
</file>

<file path=docProps/app.xml><?xml version="1.0" encoding="utf-8"?>
<Properties xmlns="http://schemas.openxmlformats.org/officeDocument/2006/extended-properties" xmlns:vt="http://schemas.openxmlformats.org/officeDocument/2006/docPropsVTypes">
  <TotalTime>965</TotalTime>
  <Words>2657</Words>
  <Application>Microsoft Office PowerPoint</Application>
  <PresentationFormat>Widescreen</PresentationFormat>
  <Paragraphs>273</Paragraphs>
  <Slides>27</Slides>
  <Notes>8</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41" baseType="lpstr">
      <vt:lpstr>ＭＳ Ｐゴシック</vt:lpstr>
      <vt:lpstr>ＭＳ Ｐゴシック</vt:lpstr>
      <vt:lpstr>Arial</vt:lpstr>
      <vt:lpstr>Arial Narrow</vt:lpstr>
      <vt:lpstr>Calibri</vt:lpstr>
      <vt:lpstr>Calibri Light</vt:lpstr>
      <vt:lpstr>Garamond</vt:lpstr>
      <vt:lpstr>Helvetica Neue</vt:lpstr>
      <vt:lpstr>Times</vt:lpstr>
      <vt:lpstr>Times New Roman</vt:lpstr>
      <vt:lpstr>Verdana</vt:lpstr>
      <vt:lpstr>Wingdings</vt:lpstr>
      <vt:lpstr>Office Theme</vt:lpstr>
      <vt:lpstr>Prism 8</vt:lpstr>
      <vt:lpstr>PowerPoint Presentation</vt:lpstr>
      <vt:lpstr>Background: Primary PROMISE Research Questions Among HIV+ women with high CD4 counts who did not meet treatment criteria at the time of the trial </vt:lpstr>
      <vt:lpstr>Time Frame, Numbers Recruited into  PROMISE related Trials</vt:lpstr>
      <vt:lpstr>PowerPoint Presentation</vt:lpstr>
      <vt:lpstr>   What did we learn from the PROMISE       Antepartum Component Findings?</vt:lpstr>
      <vt:lpstr>What did we learn from PROMISE about maternal HIV Drug Resistance (DR) and Transmission?</vt:lpstr>
      <vt:lpstr>PowerPoint Presentation</vt:lpstr>
      <vt:lpstr>PowerPoint Presentation</vt:lpstr>
      <vt:lpstr>What did we learn from the PROMISE Postpartum component findings comparing maternal ART to infant NVP during BF?</vt:lpstr>
      <vt:lpstr>In PROMISE What effects did Maternal ART have on  infant Growth &amp; Development?</vt:lpstr>
      <vt:lpstr>Among infants with VPTD, Were Early Infant Deaths related to intracellular Tenofovir Drug Concentrations? </vt:lpstr>
      <vt:lpstr>Does TDF- FTC ART adversely effect  pediatric                Growth or Neurodevelopment?</vt:lpstr>
      <vt:lpstr>Boivin/Fowler ND  grant:   Risk of stunting  for HEU  PROMISE Children in Malawi and Uganda versus HUU children   Jim Azire et al, IAS 2017</vt:lpstr>
      <vt:lpstr>PowerPoint Presentation</vt:lpstr>
      <vt:lpstr>PowerPoint Presentation</vt:lpstr>
      <vt:lpstr>PROMISE 1084s:  Were there effects of postpartum Maternal ART have on Maternal Bone Density? </vt:lpstr>
      <vt:lpstr>1084s TDF ART versus Lumbar spine BMD % decline week 1 to 74 greater in maternal ART study arm</vt:lpstr>
      <vt:lpstr> What did we learn from the PROMISE Maternal Health Component  on  the  Benefits or Risks of Continuing ART after the period of risk of  MTCT is over?</vt:lpstr>
      <vt:lpstr>PROMISE 1077HS  FOUND  NO SIGNIFICANT DFFERENCES IN PROGRESSION TO AIDS OR DEATH FOR WOMEN RANDOMIZED TO STOP OR CONTINUE ART AFTER RISK FOR PMTCT WAS OVER</vt:lpstr>
      <vt:lpstr>PROMISE 1077BF/FF found Similar Findings Among Women in Low-Income Countries (1077 FF/BF): NO significant differences in Risk of AIDS or Death for continuing or stopping ART</vt:lpstr>
      <vt:lpstr>Does maternal ART  exposure at conception increase risk of Adverse Pregnancy Outcomes? 1077HS and 1077BF post hoc analyses of subsequent pregnancy outcomes</vt:lpstr>
      <vt:lpstr>Overall  Conclusions:   We learned and are       continuing to learn  a lot from PROMISE!</vt:lpstr>
      <vt:lpstr>PROMISE Related Publications Pub or Accepted</vt:lpstr>
      <vt:lpstr>Pending PROMISE Analyses and Further Research Needed</vt:lpstr>
      <vt:lpstr>Thank you for your attention and we welcome your help with future PROMISE Analyses!</vt:lpstr>
      <vt:lpstr> Acknowledgements: The PROMISE team gratefully acknowledges the support of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 have learned in PROMISE</dc:title>
  <dc:creator>Flynn, Pat</dc:creator>
  <cp:lastModifiedBy>MG Fowler</cp:lastModifiedBy>
  <cp:revision>118</cp:revision>
  <cp:lastPrinted>2019-06-10T19:08:42Z</cp:lastPrinted>
  <dcterms:created xsi:type="dcterms:W3CDTF">2019-05-10T14:11:15Z</dcterms:created>
  <dcterms:modified xsi:type="dcterms:W3CDTF">2019-07-03T15:03:25Z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0x010100D88587BA4B894246868EF24C76B50BBA</vt:lpwstr>
  </property>
</Properties>
</file>