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3"/>
  </p:notesMasterIdLst>
  <p:handoutMasterIdLst>
    <p:handoutMasterId r:id="rId24"/>
  </p:handoutMasterIdLst>
  <p:sldIdLst>
    <p:sldId id="369" r:id="rId6"/>
    <p:sldId id="312" r:id="rId7"/>
    <p:sldId id="313" r:id="rId8"/>
    <p:sldId id="346" r:id="rId9"/>
    <p:sldId id="325" r:id="rId10"/>
    <p:sldId id="344" r:id="rId11"/>
    <p:sldId id="345" r:id="rId12"/>
    <p:sldId id="370" r:id="rId13"/>
    <p:sldId id="372" r:id="rId14"/>
    <p:sldId id="371" r:id="rId15"/>
    <p:sldId id="375" r:id="rId16"/>
    <p:sldId id="376" r:id="rId17"/>
    <p:sldId id="373" r:id="rId18"/>
    <p:sldId id="327" r:id="rId19"/>
    <p:sldId id="364" r:id="rId20"/>
    <p:sldId id="374" r:id="rId21"/>
    <p:sldId id="32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Farland, Elizabeth" initials="ME" lastIdx="12" clrIdx="0">
    <p:extLst/>
  </p:cmAuthor>
  <p:cmAuthor id="2" name="McFarland, Betsy" initials="MB" lastIdx="2" clrIdx="1">
    <p:extLst/>
  </p:cmAuthor>
  <p:cmAuthor id="3" name="Charlotte Perlowski" initials="CP"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44B"/>
    <a:srgbClr val="FF9900"/>
    <a:srgbClr val="220EB2"/>
    <a:srgbClr val="A6C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86333" autoAdjust="0"/>
  </p:normalViewPr>
  <p:slideViewPr>
    <p:cSldViewPr snapToGrid="0" showGuides="1">
      <p:cViewPr varScale="1">
        <p:scale>
          <a:sx n="76" d="100"/>
          <a:sy n="76" d="100"/>
        </p:scale>
        <p:origin x="1090" y="62"/>
      </p:cViewPr>
      <p:guideLst>
        <p:guide orient="horz" pos="2160"/>
        <p:guide pos="2880"/>
      </p:guideLst>
    </p:cSldViewPr>
  </p:slideViewPr>
  <p:notesTextViewPr>
    <p:cViewPr>
      <p:scale>
        <a:sx n="1" d="1"/>
        <a:sy n="1" d="1"/>
      </p:scale>
      <p:origin x="0" y="-29"/>
    </p:cViewPr>
  </p:notesTextViewPr>
  <p:sorterViewPr>
    <p:cViewPr>
      <p:scale>
        <a:sx n="120" d="100"/>
        <a:sy n="120" d="100"/>
      </p:scale>
      <p:origin x="0" y="0"/>
    </p:cViewPr>
  </p:sorterViewPr>
  <p:notesViewPr>
    <p:cSldViewPr snapToGrid="0">
      <p:cViewPr>
        <p:scale>
          <a:sx n="110" d="100"/>
          <a:sy n="110" d="100"/>
        </p:scale>
        <p:origin x="142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1C62AC60-F4C7-40D1-B7D4-4E2E504F9381}" type="datetimeFigureOut">
              <a:rPr lang="en-US" smtClean="0"/>
              <a:t>6/10/2019</a:t>
            </a:fld>
            <a:endParaRPr lang="en-US"/>
          </a:p>
        </p:txBody>
      </p:sp>
      <p:sp>
        <p:nvSpPr>
          <p:cNvPr id="4" name="Footer Placeholder 3"/>
          <p:cNvSpPr>
            <a:spLocks noGrp="1"/>
          </p:cNvSpPr>
          <p:nvPr>
            <p:ph type="ftr" sz="quarter" idx="2"/>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8881E42B-C9BF-4E9E-A147-C5BD8DCE3E32}" type="slidenum">
              <a:rPr lang="en-US" smtClean="0"/>
              <a:t>‹#›</a:t>
            </a:fld>
            <a:endParaRPr lang="en-US"/>
          </a:p>
        </p:txBody>
      </p:sp>
    </p:spTree>
    <p:extLst>
      <p:ext uri="{BB962C8B-B14F-4D97-AF65-F5344CB8AC3E}">
        <p14:creationId xmlns:p14="http://schemas.microsoft.com/office/powerpoint/2010/main" val="2950534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D1F6A52B-EE05-4724-8E51-13B2EF3C45E8}" type="datetimeFigureOut">
              <a:rPr lang="en-US" smtClean="0"/>
              <a:t>6/10/2019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EEF91D3D-8FEC-4E4C-B1A0-735309768931}" type="slidenum">
              <a:rPr lang="en-US" smtClean="0"/>
              <a:t>‹#›</a:t>
            </a:fld>
            <a:endParaRPr lang="en-US"/>
          </a:p>
        </p:txBody>
      </p:sp>
    </p:spTree>
    <p:extLst>
      <p:ext uri="{BB962C8B-B14F-4D97-AF65-F5344CB8AC3E}">
        <p14:creationId xmlns:p14="http://schemas.microsoft.com/office/powerpoint/2010/main" val="79692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a:t>
            </a:r>
            <a:r>
              <a:rPr lang="en-US" baseline="0" dirty="0"/>
              <a:t> antiretroviral therapy is remarkably effective in preventing perinatal HIV transmission to infants, providing protection during both pregnancy and breastfeeding. And yet, there were still an estimated 180,000 children with newly acquired HIV in 2017, mostly living in sub-Saharan Africa and the vast majority due to vertical transmission.</a:t>
            </a:r>
          </a:p>
          <a:p>
            <a:r>
              <a:rPr lang="en-US" baseline="0" dirty="0"/>
              <a:t>   The factors that contribute to ongoing transmission to infants include– women who are not diagnosed in pregnancy, incomplete adherence to treatment, drug resistant virus, and acquisition of HIV late in pregnancy or during breastfeeding, both resulting in high rates of transmission to their infants, who would not be receiving ART since their risk is not identified.  To achieve the goal of elimination of perinatal HIV,  we need additional strategies, ideally an treatment that can be given at birth, is long acting and not reliant on adherence, and could be administered to all infants in regions with high </a:t>
            </a:r>
            <a:r>
              <a:rPr lang="en-US" baseline="0" dirty="0" err="1"/>
              <a:t>seroprevalence</a:t>
            </a:r>
            <a:r>
              <a:rPr lang="en-US" baseline="0" dirty="0"/>
              <a:t> and high rates of incident infections. </a:t>
            </a:r>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2</a:t>
            </a:fld>
            <a:endParaRPr lang="en-US"/>
          </a:p>
        </p:txBody>
      </p:sp>
    </p:spTree>
    <p:extLst>
      <p:ext uri="{BB962C8B-B14F-4D97-AF65-F5344CB8AC3E}">
        <p14:creationId xmlns:p14="http://schemas.microsoft.com/office/powerpoint/2010/main" val="175966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VRC01LS administered</a:t>
            </a:r>
            <a:r>
              <a:rPr lang="en-US" baseline="0" dirty="0"/>
              <a:t> subcutaneously was </a:t>
            </a:r>
            <a:r>
              <a:rPr lang="en-US" dirty="0"/>
              <a:t>well tolerated</a:t>
            </a:r>
            <a:r>
              <a:rPr lang="en-US" baseline="0" dirty="0"/>
              <a:t> by infants.</a:t>
            </a:r>
            <a:r>
              <a:rPr lang="en-US" dirty="0"/>
              <a:t>  The</a:t>
            </a:r>
            <a:r>
              <a:rPr lang="en-US" baseline="0" dirty="0"/>
              <a:t> half-life is such that dosing at birth and then 1-2 times more during the first year of life, a typical duration for breastfeeding, could achieve plasma levels that are potentially protective.  Next steps include examining newer agents that have increased potency and breadth. One of these is VRC07-523LS which is being studied in P1112 and has just started enrollment.  Studies of that will examine the effect of </a:t>
            </a:r>
            <a:r>
              <a:rPr lang="en-US" baseline="0" dirty="0" err="1"/>
              <a:t>bNAbs</a:t>
            </a:r>
            <a:r>
              <a:rPr lang="en-US" baseline="0" dirty="0"/>
              <a:t> as an adjunct to </a:t>
            </a:r>
            <a:r>
              <a:rPr lang="en-US" baseline="0" dirty="0" err="1"/>
              <a:t>antiretrovirals</a:t>
            </a:r>
            <a:r>
              <a:rPr lang="en-US" baseline="0" dirty="0"/>
              <a:t> for prevention and early treatment could provide an important additional strategy to achieve elimination of perinatal HIV.  </a:t>
            </a:r>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14</a:t>
            </a:fld>
            <a:endParaRPr lang="en-US"/>
          </a:p>
        </p:txBody>
      </p:sp>
    </p:spTree>
    <p:extLst>
      <p:ext uri="{BB962C8B-B14F-4D97-AF65-F5344CB8AC3E}">
        <p14:creationId xmlns:p14="http://schemas.microsoft.com/office/powerpoint/2010/main" val="104861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dirty="0"/>
              <a:t>As</a:t>
            </a:r>
            <a:r>
              <a:rPr lang="en-US" altLang="en-US" baseline="0" dirty="0"/>
              <a:t> with every clinical trial, this work was contributed to by a large and terrific group of dedicated team members – at least 20 individuals.  All of them made important contributions.  I would to specifically acknowledge Edmund Capparelli for the PK analysis, Ella </a:t>
            </a:r>
            <a:r>
              <a:rPr lang="en-US" altLang="en-US" baseline="0" dirty="0" err="1"/>
              <a:t>Muresan</a:t>
            </a:r>
            <a:r>
              <a:rPr lang="en-US" altLang="en-US" baseline="0" dirty="0"/>
              <a:t> for safety data and statistical analysis, and Coleen Cunningham for leading the protocol team.  We also thank the Vaccine Research Center for providing the antibody and the assays for the PK analysis as well as slides and data for this talk.  We thank the dedicated sites for rapid accrual and excellent study adherence and the parents and infants who volunteered for this study and all that entailed.  Thank you! </a:t>
            </a:r>
            <a:endParaRPr lang="en-US" altLang="en-US" dirty="0"/>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57020" indent="-291161" eaLnBrk="0" hangingPunct="0">
              <a:spcBef>
                <a:spcPct val="30000"/>
              </a:spcBef>
              <a:defRPr sz="1200">
                <a:solidFill>
                  <a:schemeClr val="tx1"/>
                </a:solidFill>
                <a:latin typeface="Arial" pitchFamily="34" charset="0"/>
              </a:defRPr>
            </a:lvl2pPr>
            <a:lvl3pPr marL="1164647" indent="-232930" eaLnBrk="0" hangingPunct="0">
              <a:spcBef>
                <a:spcPct val="30000"/>
              </a:spcBef>
              <a:defRPr sz="1200">
                <a:solidFill>
                  <a:schemeClr val="tx1"/>
                </a:solidFill>
                <a:latin typeface="Arial" pitchFamily="34" charset="0"/>
              </a:defRPr>
            </a:lvl3pPr>
            <a:lvl4pPr marL="1630505" indent="-232930" eaLnBrk="0" hangingPunct="0">
              <a:spcBef>
                <a:spcPct val="30000"/>
              </a:spcBef>
              <a:defRPr sz="1200">
                <a:solidFill>
                  <a:schemeClr val="tx1"/>
                </a:solidFill>
                <a:latin typeface="Arial" pitchFamily="34" charset="0"/>
              </a:defRPr>
            </a:lvl4pPr>
            <a:lvl5pPr marL="2096364" indent="-232930" eaLnBrk="0" hangingPunct="0">
              <a:spcBef>
                <a:spcPct val="30000"/>
              </a:spcBef>
              <a:defRPr sz="1200">
                <a:solidFill>
                  <a:schemeClr val="tx1"/>
                </a:solidFill>
                <a:latin typeface="Arial" pitchFamily="34" charset="0"/>
              </a:defRPr>
            </a:lvl5pPr>
            <a:lvl6pPr marL="2562222" indent="-232930" eaLnBrk="0" fontAlgn="base" hangingPunct="0">
              <a:spcBef>
                <a:spcPct val="30000"/>
              </a:spcBef>
              <a:spcAft>
                <a:spcPct val="0"/>
              </a:spcAft>
              <a:defRPr sz="1200">
                <a:solidFill>
                  <a:schemeClr val="tx1"/>
                </a:solidFill>
                <a:latin typeface="Arial" pitchFamily="34" charset="0"/>
              </a:defRPr>
            </a:lvl6pPr>
            <a:lvl7pPr marL="3028081" indent="-232930" eaLnBrk="0" fontAlgn="base" hangingPunct="0">
              <a:spcBef>
                <a:spcPct val="30000"/>
              </a:spcBef>
              <a:spcAft>
                <a:spcPct val="0"/>
              </a:spcAft>
              <a:defRPr sz="1200">
                <a:solidFill>
                  <a:schemeClr val="tx1"/>
                </a:solidFill>
                <a:latin typeface="Arial" pitchFamily="34" charset="0"/>
              </a:defRPr>
            </a:lvl7pPr>
            <a:lvl8pPr marL="3493939" indent="-232930" eaLnBrk="0" fontAlgn="base" hangingPunct="0">
              <a:spcBef>
                <a:spcPct val="30000"/>
              </a:spcBef>
              <a:spcAft>
                <a:spcPct val="0"/>
              </a:spcAft>
              <a:defRPr sz="1200">
                <a:solidFill>
                  <a:schemeClr val="tx1"/>
                </a:solidFill>
                <a:latin typeface="Arial" pitchFamily="34" charset="0"/>
              </a:defRPr>
            </a:lvl8pPr>
            <a:lvl9pPr marL="3959798" indent="-23293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97BFE46-5153-47C8-A105-4BDBE4F95336}" type="slidenum">
              <a:rPr lang="en-US" altLang="en-US" smtClean="0">
                <a:solidFill>
                  <a:srgbClr val="000000"/>
                </a:solidFill>
              </a:rPr>
              <a:pPr eaLnBrk="1" hangingPunct="1">
                <a:spcBef>
                  <a:spcPct val="0"/>
                </a:spcBef>
              </a:pPr>
              <a:t>15</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As might be expected, l</a:t>
            </a:r>
            <a:r>
              <a:rPr lang="en-US" dirty="0"/>
              <a:t>ocal reactions in</a:t>
            </a:r>
            <a:r>
              <a:rPr lang="en-US" baseline="0" dirty="0"/>
              <a:t> the first minutes after the subcutaneous slow push injection were common.  50% of cohort 1 and 82% of cohort 2 having some type of local reaction for the 1</a:t>
            </a:r>
            <a:r>
              <a:rPr lang="en-US" baseline="30000" dirty="0"/>
              <a:t>st</a:t>
            </a:r>
            <a:r>
              <a:rPr lang="en-US" baseline="0" dirty="0"/>
              <a:t> dose. For the 2</a:t>
            </a:r>
            <a:r>
              <a:rPr lang="en-US" baseline="30000" dirty="0"/>
              <a:t>nd</a:t>
            </a:r>
            <a:r>
              <a:rPr lang="en-US" baseline="0" dirty="0"/>
              <a:t> dose, only 20% had a reaction. </a:t>
            </a:r>
          </a:p>
          <a:p>
            <a:r>
              <a:rPr lang="en-US" baseline="0" dirty="0"/>
              <a:t>   The most common reaction was erythema, followed by edema, and then induration.  The grades, which are based on size of reaction, were all grade  for the 1</a:t>
            </a:r>
            <a:r>
              <a:rPr lang="en-US" baseline="30000" dirty="0"/>
              <a:t>st</a:t>
            </a:r>
            <a:r>
              <a:rPr lang="en-US" baseline="0" dirty="0"/>
              <a:t> injection.  The two reactions after the 2</a:t>
            </a:r>
            <a:r>
              <a:rPr lang="en-US" baseline="30000" dirty="0"/>
              <a:t>nd</a:t>
            </a:r>
            <a:r>
              <a:rPr lang="en-US" baseline="0" dirty="0"/>
              <a:t> dose were grade 2.  Most of the reactions had resolved by one hour and all of the reactions were fully resolved by 24 hours.  The typical reaction was 1-2 cm; the largest reaction was 3.5 cm.</a:t>
            </a:r>
          </a:p>
          <a:p>
            <a:endParaRPr lang="en-US" baseline="0" dirty="0"/>
          </a:p>
        </p:txBody>
      </p:sp>
      <p:sp>
        <p:nvSpPr>
          <p:cNvPr id="4" name="Slide Number Placeholder 3"/>
          <p:cNvSpPr>
            <a:spLocks noGrp="1"/>
          </p:cNvSpPr>
          <p:nvPr>
            <p:ph type="sldNum" sz="quarter" idx="10"/>
          </p:nvPr>
        </p:nvSpPr>
        <p:spPr/>
        <p:txBody>
          <a:bodyPr/>
          <a:lstStyle/>
          <a:p>
            <a:fld id="{EEF91D3D-8FEC-4E4C-B1A0-735309768931}" type="slidenum">
              <a:rPr lang="en-US" smtClean="0"/>
              <a:t>17</a:t>
            </a:fld>
            <a:endParaRPr lang="en-US"/>
          </a:p>
        </p:txBody>
      </p:sp>
    </p:spTree>
    <p:extLst>
      <p:ext uri="{BB962C8B-B14F-4D97-AF65-F5344CB8AC3E}">
        <p14:creationId xmlns:p14="http://schemas.microsoft.com/office/powerpoint/2010/main" val="157482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alternative</a:t>
            </a:r>
            <a:r>
              <a:rPr lang="en-US" baseline="0" dirty="0"/>
              <a:t> </a:t>
            </a:r>
            <a:r>
              <a:rPr lang="en-US" dirty="0"/>
              <a:t>strategy</a:t>
            </a:r>
            <a:r>
              <a:rPr lang="en-US" baseline="0" dirty="0"/>
              <a:t> would be p</a:t>
            </a:r>
            <a:r>
              <a:rPr lang="en-US" dirty="0"/>
              <a:t>assive immunization.  A</a:t>
            </a:r>
            <a:r>
              <a:rPr lang="en-US" baseline="0" dirty="0"/>
              <a:t> successful </a:t>
            </a:r>
            <a:r>
              <a:rPr lang="en-US" dirty="0"/>
              <a:t>examp</a:t>
            </a:r>
            <a:r>
              <a:rPr lang="en-US" baseline="0" dirty="0"/>
              <a:t>le of this </a:t>
            </a:r>
            <a:r>
              <a:rPr lang="en-US" dirty="0"/>
              <a:t>approach</a:t>
            </a:r>
            <a:r>
              <a:rPr lang="en-US" baseline="0" dirty="0"/>
              <a:t> is the use of HBIG to interrupt mother-to-child transmission of Hepatitis B.  Even from very early in the HIV epidemic, the concept of using passively administered HIV antibodies for prevention of HIV has been considered.  These ideas were thwarted due to the limited potency and breadth of polyclonal and early generation monoclonal antibodies.  However, newer technologies have allowed the identification and production of monoclonal antibodies with excellent potency and breadth in the last several years.  These antibodies, so called </a:t>
            </a:r>
            <a:r>
              <a:rPr lang="en-US" baseline="0" dirty="0" err="1"/>
              <a:t>bNAbs</a:t>
            </a:r>
            <a:r>
              <a:rPr lang="en-US" baseline="0" dirty="0"/>
              <a:t>, have excellent neutralizing activity. Many of these </a:t>
            </a:r>
            <a:r>
              <a:rPr lang="en-US" baseline="0" dirty="0" err="1"/>
              <a:t>bNAbs</a:t>
            </a:r>
            <a:r>
              <a:rPr lang="en-US" baseline="0" dirty="0"/>
              <a:t> have demonstrated protection from SHIV transmission via rectal and vaginal inoculation in adult non-human primate as well as prevention of SHIV transmission via oral challenge in infant macaques.  </a:t>
            </a:r>
          </a:p>
          <a:p>
            <a:r>
              <a:rPr lang="en-US" baseline="0" dirty="0"/>
              <a:t>     One of these </a:t>
            </a:r>
            <a:r>
              <a:rPr lang="en-US" baseline="0" dirty="0" err="1"/>
              <a:t>bNAbs</a:t>
            </a:r>
            <a:r>
              <a:rPr lang="en-US" baseline="0" dirty="0"/>
              <a:t> is currently being studied in AMP, a phase 2b study of VRC01 administered every 8 weeks to adults at high risk of HIV acquisition.  This study is fully enrolled and follow-up is ongoing. </a:t>
            </a:r>
          </a:p>
          <a:p>
            <a:pPr defTabSz="916503">
              <a:defRPr/>
            </a:pP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EEF91D3D-8FEC-4E4C-B1A0-735309768931}" type="slidenum">
              <a:rPr lang="en-US" smtClean="0"/>
              <a:t>3</a:t>
            </a:fld>
            <a:endParaRPr lang="en-US"/>
          </a:p>
        </p:txBody>
      </p:sp>
    </p:spTree>
    <p:extLst>
      <p:ext uri="{BB962C8B-B14F-4D97-AF65-F5344CB8AC3E}">
        <p14:creationId xmlns:p14="http://schemas.microsoft.com/office/powerpoint/2010/main" val="109765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VRC01</a:t>
            </a:r>
            <a:r>
              <a:rPr lang="en-US" baseline="0" dirty="0"/>
              <a:t> which is a </a:t>
            </a:r>
            <a:r>
              <a:rPr lang="en-US" baseline="0" dirty="0" err="1"/>
              <a:t>bNAb</a:t>
            </a:r>
            <a:r>
              <a:rPr lang="en-US" baseline="0" dirty="0"/>
              <a:t> that recognizes the CD4 binding site on the HIV envelope.  VRC01 is capable of neutralizing 85-90% of circulating HIV isolates.   </a:t>
            </a:r>
          </a:p>
          <a:p>
            <a:pPr defTabSz="916503">
              <a:defRPr/>
            </a:pPr>
            <a:r>
              <a:rPr lang="en-US" baseline="0" dirty="0" smtClean="0"/>
              <a:t>VRC07-523 </a:t>
            </a:r>
            <a:r>
              <a:rPr lang="en-US" baseline="0" dirty="0" smtClean="0"/>
              <a:t>also binds to the CD4 binding site and is more potent, in general with about a 10-fold increase in potency compared to VRC01</a:t>
            </a:r>
            <a:endParaRPr lang="en-US" dirty="0"/>
          </a:p>
        </p:txBody>
      </p:sp>
      <p:sp>
        <p:nvSpPr>
          <p:cNvPr id="4" name="Slide Number Placeholder 3"/>
          <p:cNvSpPr>
            <a:spLocks noGrp="1"/>
          </p:cNvSpPr>
          <p:nvPr>
            <p:ph type="sldNum" sz="quarter" idx="5"/>
          </p:nvPr>
        </p:nvSpPr>
        <p:spPr/>
        <p:txBody>
          <a:bodyPr/>
          <a:lstStyle/>
          <a:p>
            <a:fld id="{EEF91D3D-8FEC-4E4C-B1A0-735309768931}" type="slidenum">
              <a:rPr lang="en-US" smtClean="0"/>
              <a:t>4</a:t>
            </a:fld>
            <a:endParaRPr lang="en-US"/>
          </a:p>
        </p:txBody>
      </p:sp>
    </p:spTree>
    <p:extLst>
      <p:ext uri="{BB962C8B-B14F-4D97-AF65-F5344CB8AC3E}">
        <p14:creationId xmlns:p14="http://schemas.microsoft.com/office/powerpoint/2010/main" val="403763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half</a:t>
            </a:r>
            <a:r>
              <a:rPr lang="en-US" baseline="0" dirty="0"/>
              <a:t> life of an agent determines the frequency and dose that are needed to achieve a target serum concentration.  Longer half life will be allow for less frequent administration.  </a:t>
            </a:r>
            <a:r>
              <a:rPr lang="en-US" dirty="0"/>
              <a:t>In adult studies,</a:t>
            </a:r>
            <a:r>
              <a:rPr lang="en-US" baseline="0" dirty="0"/>
              <a:t> </a:t>
            </a:r>
            <a:r>
              <a:rPr lang="en-US" dirty="0"/>
              <a:t>VRC01</a:t>
            </a:r>
            <a:r>
              <a:rPr lang="en-US" baseline="0" dirty="0"/>
              <a:t> has a half-life of </a:t>
            </a:r>
            <a:r>
              <a:rPr lang="en-US" b="0" baseline="0" dirty="0">
                <a:solidFill>
                  <a:srgbClr val="FF0000"/>
                </a:solidFill>
              </a:rPr>
              <a:t>15</a:t>
            </a:r>
            <a:r>
              <a:rPr lang="en-US" baseline="0" dirty="0">
                <a:solidFill>
                  <a:srgbClr val="FF0000"/>
                </a:solidFill>
              </a:rPr>
              <a:t> </a:t>
            </a:r>
            <a:r>
              <a:rPr lang="en-US" baseline="0" dirty="0"/>
              <a:t>days.  In order to increase the half-life of this antibody, VRC01LS was developed by inserting two amino acid substitutions into FC segment of the antibody  – this mutation increases the affinity for the neonatal Fc-receptor which results in a higher fraction of the antibody being returned to circulation after uptake by endosomes.  In adults, this change is associated with a 4-fold increase in the serum half-life over VRC01. You can see the orange line for VRC01LS has substantially higher serum concentrations after a single dose compared to two doses of VRC01.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5</a:t>
            </a:fld>
            <a:endParaRPr lang="en-US"/>
          </a:p>
        </p:txBody>
      </p:sp>
    </p:spTree>
    <p:extLst>
      <p:ext uri="{BB962C8B-B14F-4D97-AF65-F5344CB8AC3E}">
        <p14:creationId xmlns:p14="http://schemas.microsoft.com/office/powerpoint/2010/main" val="189627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This</a:t>
            </a:r>
            <a:r>
              <a:rPr lang="en-US" baseline="0" dirty="0"/>
              <a:t> </a:t>
            </a:r>
            <a:r>
              <a:rPr lang="en-US" dirty="0"/>
              <a:t>leads us to IMPAACT</a:t>
            </a:r>
            <a:r>
              <a:rPr lang="en-US" baseline="0" dirty="0"/>
              <a:t> P1112, a study designed to evaluate the safety and pharmacokinetics of VRC01 and VRC01LS when administered to HIV exposed newborns. We initially evaluated single doses of </a:t>
            </a:r>
            <a:r>
              <a:rPr lang="en-US" baseline="0" dirty="0" smtClean="0"/>
              <a:t>VRC01 at 20 </a:t>
            </a:r>
            <a:r>
              <a:rPr lang="en-US" baseline="0" dirty="0"/>
              <a:t>and 40 mg/kg and then progressed to study repeated doses with 40mg/kg given at birth followed by 20mg/kg monthly. </a:t>
            </a:r>
            <a:r>
              <a:rPr lang="en-US" baseline="0" dirty="0" smtClean="0"/>
              <a:t>VRC01LS was studied in Dose </a:t>
            </a:r>
            <a:r>
              <a:rPr lang="en-US" baseline="0" dirty="0"/>
              <a:t>group 4 </a:t>
            </a:r>
            <a:r>
              <a:rPr lang="en-US" baseline="0" dirty="0" smtClean="0"/>
              <a:t>including </a:t>
            </a:r>
            <a:r>
              <a:rPr lang="en-US" baseline="0" dirty="0"/>
              <a:t>Cohort 1 who were non-breastfed infants </a:t>
            </a:r>
            <a:r>
              <a:rPr lang="en-US" baseline="0" dirty="0" smtClean="0"/>
              <a:t>receiving </a:t>
            </a:r>
            <a:r>
              <a:rPr lang="en-US" baseline="0" dirty="0"/>
              <a:t>a single dose.  Cohort 2 were breastfed infants and received a dose at birth and a second dose at 12 weeks if there was ongoing breastfeeding. </a:t>
            </a:r>
            <a:r>
              <a:rPr lang="en-US" b="1" baseline="0" dirty="0"/>
              <a:t>We used weight banded doses for VRC01LS – so infants with birth weight less than 4.5 kg received 80mg for the initial dose and if their birthweight was over 4.5 kg, 100mg. For the second dose, all cohort 2 infants received a dose of 100mg.  </a:t>
            </a:r>
            <a:endParaRPr lang="en-US" b="1" dirty="0"/>
          </a:p>
        </p:txBody>
      </p:sp>
      <p:sp>
        <p:nvSpPr>
          <p:cNvPr id="4" name="Slide Number Placeholder 3"/>
          <p:cNvSpPr>
            <a:spLocks noGrp="1"/>
          </p:cNvSpPr>
          <p:nvPr>
            <p:ph type="sldNum" sz="quarter" idx="5"/>
          </p:nvPr>
        </p:nvSpPr>
        <p:spPr/>
        <p:txBody>
          <a:bodyPr/>
          <a:lstStyle/>
          <a:p>
            <a:fld id="{EEF91D3D-8FEC-4E4C-B1A0-735309768931}" type="slidenum">
              <a:rPr lang="en-US" smtClean="0"/>
              <a:t>6</a:t>
            </a:fld>
            <a:endParaRPr lang="en-US"/>
          </a:p>
        </p:txBody>
      </p:sp>
    </p:spTree>
    <p:extLst>
      <p:ext uri="{BB962C8B-B14F-4D97-AF65-F5344CB8AC3E}">
        <p14:creationId xmlns:p14="http://schemas.microsoft.com/office/powerpoint/2010/main" val="309268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baseline="0" dirty="0" smtClean="0"/>
              <a:t>Each Cohort had slightly different immunization and follow up schedule, however, all were followed until well after the antibody was no longer detectable.  Initial dose was within 72 hours of birth for non-breast fed infants and within 5 days of birth for breastfed infants.  </a:t>
            </a:r>
            <a:endParaRPr lang="en-US" baseline="0" dirty="0"/>
          </a:p>
          <a:p>
            <a:r>
              <a:rPr lang="en-US" baseline="0" dirty="0"/>
              <a:t>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F91D3D-8FEC-4E4C-B1A0-735309768931}" type="slidenum">
              <a:rPr lang="en-US" smtClean="0"/>
              <a:t>7</a:t>
            </a:fld>
            <a:endParaRPr lang="en-US"/>
          </a:p>
        </p:txBody>
      </p:sp>
    </p:spTree>
    <p:extLst>
      <p:ext uri="{BB962C8B-B14F-4D97-AF65-F5344CB8AC3E}">
        <p14:creationId xmlns:p14="http://schemas.microsoft.com/office/powerpoint/2010/main" val="253790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characteristics.</a:t>
            </a:r>
            <a:r>
              <a:rPr lang="en-US" baseline="0" dirty="0" smtClean="0"/>
              <a:t>  Just want to point out a couple items.  The breastfed cohorts (Dose group 3 and dose group 4, cohort 2) were enrolled entirely in Africa.  African infants were more likely to receive NVP alone, compared with US infants who were more likely to receive combination therapy or ZDV alone.  </a:t>
            </a:r>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8</a:t>
            </a:fld>
            <a:endParaRPr lang="en-US"/>
          </a:p>
        </p:txBody>
      </p:sp>
    </p:spTree>
    <p:extLst>
      <p:ext uri="{BB962C8B-B14F-4D97-AF65-F5344CB8AC3E}">
        <p14:creationId xmlns:p14="http://schemas.microsoft.com/office/powerpoint/2010/main" val="10482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increase in the half life can be observed in this plot of plasma concentrations vs. days.  The red and blue lines are VRC01 levels when given as a single dose at 20mg/kg and 40mg/kg, respectively. The black line is VRC01LS given at fixed dose of 80mg which equated to 20-32 mg/kg.   The mean level of VRC01LS significantly exceeds the level for the 40mg/kg dose of VRC01 at 4 and 8 weeks.  </a:t>
            </a:r>
          </a:p>
          <a:p>
            <a:r>
              <a:rPr lang="en-US" baseline="0" dirty="0" smtClean="0"/>
              <a:t>Half life of VRC01LS is approximately 60 days!</a:t>
            </a:r>
          </a:p>
          <a:p>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11</a:t>
            </a:fld>
            <a:endParaRPr lang="en-US"/>
          </a:p>
        </p:txBody>
      </p:sp>
    </p:spTree>
    <p:extLst>
      <p:ext uri="{BB962C8B-B14F-4D97-AF65-F5344CB8AC3E}">
        <p14:creationId xmlns:p14="http://schemas.microsoft.com/office/powerpoint/2010/main" val="85204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target trough level before </a:t>
            </a:r>
            <a:r>
              <a:rPr lang="en-US" baseline="0" dirty="0" err="1" smtClean="0"/>
              <a:t>redosing</a:t>
            </a:r>
            <a:r>
              <a:rPr lang="en-US" baseline="0" dirty="0" smtClean="0"/>
              <a:t> is the same in adults and infants, then the infants would be anticipated to need a repeat dose after a shorter interval.  Some of this is due to growth of the infant, especially in the first several months of life, but there may be other maturational changes in </a:t>
            </a:r>
            <a:r>
              <a:rPr lang="en-US" baseline="0" dirty="0" err="1" smtClean="0"/>
              <a:t>bNAb</a:t>
            </a:r>
            <a:r>
              <a:rPr lang="en-US" baseline="0" dirty="0" smtClean="0"/>
              <a:t> metabolism and redistribution that also will impact PK.  Still don’t have long enough follow up data to report on a final half-life.  </a:t>
            </a:r>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t>12</a:t>
            </a:fld>
            <a:endParaRPr lang="en-US"/>
          </a:p>
        </p:txBody>
      </p:sp>
    </p:spTree>
    <p:extLst>
      <p:ext uri="{BB962C8B-B14F-4D97-AF65-F5344CB8AC3E}">
        <p14:creationId xmlns:p14="http://schemas.microsoft.com/office/powerpoint/2010/main" val="374014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userDrawn="1"/>
        </p:nvSpPr>
        <p:spPr>
          <a:xfrm>
            <a:off x="0" y="3538846"/>
            <a:ext cx="4322618" cy="3319153"/>
          </a:xfrm>
          <a:prstGeom prst="rtTriangle">
            <a:avLst/>
          </a:prstGeom>
          <a:gradFill flip="none" rotWithShape="1">
            <a:gsLst>
              <a:gs pos="0">
                <a:srgbClr val="A6CF4F"/>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b="1">
                <a:solidFill>
                  <a:srgbClr val="1F344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F34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9462" y="5315397"/>
            <a:ext cx="4107977" cy="1397129"/>
          </a:xfrm>
          <a:prstGeom prst="rect">
            <a:avLst/>
          </a:prstGeom>
        </p:spPr>
      </p:pic>
      <p:sp>
        <p:nvSpPr>
          <p:cNvPr id="10" name="Right Triangle 9"/>
          <p:cNvSpPr/>
          <p:nvPr userDrawn="1"/>
        </p:nvSpPr>
        <p:spPr>
          <a:xfrm flipH="1" flipV="1">
            <a:off x="4821382" y="0"/>
            <a:ext cx="4322618" cy="3319153"/>
          </a:xfrm>
          <a:prstGeom prst="rtTriangle">
            <a:avLst/>
          </a:prstGeom>
          <a:gradFill flip="none" rotWithShape="1">
            <a:gsLst>
              <a:gs pos="0">
                <a:srgbClr val="A6CF4F"/>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0756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1F344B"/>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p>
        </p:txBody>
      </p:sp>
      <p:sp>
        <p:nvSpPr>
          <p:cNvPr id="6"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8"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236070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2"/>
          </p:nvPr>
        </p:nvSpPr>
        <p:spPr>
          <a:xfrm>
            <a:off x="72479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1641290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1F34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6"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5931884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7" name="Slide Number Placeholder 5"/>
          <p:cNvSpPr>
            <a:spLocks noGrp="1"/>
          </p:cNvSpPr>
          <p:nvPr>
            <p:ph type="sldNum" sz="quarter" idx="12"/>
          </p:nvPr>
        </p:nvSpPr>
        <p:spPr>
          <a:xfrm>
            <a:off x="7247905" y="645376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196511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12"/>
          </p:nvPr>
        </p:nvSpPr>
        <p:spPr>
          <a:xfrm>
            <a:off x="7247908" y="6436384"/>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53221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12"/>
          </p:nvPr>
        </p:nvSpPr>
        <p:spPr>
          <a:xfrm>
            <a:off x="7247905" y="645376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117634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HEM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68B95F-611B-874F-B485-5D7C3F3D000A}"/>
              </a:ext>
            </a:extLst>
          </p:cNvPr>
          <p:cNvGrpSpPr/>
          <p:nvPr userDrawn="1"/>
        </p:nvGrpSpPr>
        <p:grpSpPr>
          <a:xfrm>
            <a:off x="2317942" y="1958477"/>
            <a:ext cx="4963969" cy="2941046"/>
            <a:chOff x="4109227" y="2359377"/>
            <a:chExt cx="7890044" cy="3506011"/>
          </a:xfrm>
        </p:grpSpPr>
        <p:pic>
          <p:nvPicPr>
            <p:cNvPr id="3" name="Picture 2">
              <a:extLst>
                <a:ext uri="{FF2B5EF4-FFF2-40B4-BE49-F238E27FC236}">
                  <a16:creationId xmlns:a16="http://schemas.microsoft.com/office/drawing/2014/main" id="{C6B7B942-A22D-D14C-97BB-65AC2719F833}"/>
                </a:ext>
              </a:extLst>
            </p:cNvPr>
            <p:cNvPicPr>
              <a:picLocks noChangeAspect="1"/>
            </p:cNvPicPr>
            <p:nvPr userDrawn="1"/>
          </p:nvPicPr>
          <p:blipFill>
            <a:blip r:embed="rId2"/>
            <a:stretch>
              <a:fillRect/>
            </a:stretch>
          </p:blipFill>
          <p:spPr>
            <a:xfrm>
              <a:off x="4109227" y="3960129"/>
              <a:ext cx="7500884" cy="1905259"/>
            </a:xfrm>
            <a:prstGeom prst="rect">
              <a:avLst/>
            </a:prstGeom>
            <a:effectLst>
              <a:reflection blurRad="127000" stA="25000" endPos="54000" dir="5400000" sy="-100000" algn="bl" rotWithShape="0"/>
            </a:effectLst>
          </p:spPr>
        </p:pic>
        <p:pic>
          <p:nvPicPr>
            <p:cNvPr id="4" name="Picture 3">
              <a:extLst>
                <a:ext uri="{FF2B5EF4-FFF2-40B4-BE49-F238E27FC236}">
                  <a16:creationId xmlns:a16="http://schemas.microsoft.com/office/drawing/2014/main" id="{F796E091-2B3F-C849-A561-14A36BE59A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6228"/>
            <a:stretch/>
          </p:blipFill>
          <p:spPr>
            <a:xfrm>
              <a:off x="4109227" y="2359377"/>
              <a:ext cx="7890044" cy="1374793"/>
            </a:xfrm>
            <a:prstGeom prst="rect">
              <a:avLst/>
            </a:prstGeom>
            <a:effectLst/>
          </p:spPr>
        </p:pic>
      </p:grpSp>
      <p:pic>
        <p:nvPicPr>
          <p:cNvPr id="8" name="Picture 7">
            <a:extLst>
              <a:ext uri="{FF2B5EF4-FFF2-40B4-BE49-F238E27FC236}">
                <a16:creationId xmlns:a16="http://schemas.microsoft.com/office/drawing/2014/main" id="{BC48506A-113B-DA43-B702-87D54C2AFA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Tree>
    <p:extLst>
      <p:ext uri="{BB962C8B-B14F-4D97-AF65-F5344CB8AC3E}">
        <p14:creationId xmlns:p14="http://schemas.microsoft.com/office/powerpoint/2010/main" val="155480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Discussion In Progres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68B95F-611B-874F-B485-5D7C3F3D000A}"/>
              </a:ext>
            </a:extLst>
          </p:cNvPr>
          <p:cNvGrpSpPr/>
          <p:nvPr userDrawn="1"/>
        </p:nvGrpSpPr>
        <p:grpSpPr>
          <a:xfrm>
            <a:off x="2317942" y="1958477"/>
            <a:ext cx="4963969" cy="2941046"/>
            <a:chOff x="4109227" y="2359377"/>
            <a:chExt cx="7890044" cy="3506011"/>
          </a:xfrm>
        </p:grpSpPr>
        <p:pic>
          <p:nvPicPr>
            <p:cNvPr id="3" name="Picture 2">
              <a:extLst>
                <a:ext uri="{FF2B5EF4-FFF2-40B4-BE49-F238E27FC236}">
                  <a16:creationId xmlns:a16="http://schemas.microsoft.com/office/drawing/2014/main" id="{C6B7B942-A22D-D14C-97BB-65AC2719F833}"/>
                </a:ext>
              </a:extLst>
            </p:cNvPr>
            <p:cNvPicPr>
              <a:picLocks noChangeAspect="1"/>
            </p:cNvPicPr>
            <p:nvPr userDrawn="1"/>
          </p:nvPicPr>
          <p:blipFill>
            <a:blip r:embed="rId2"/>
            <a:stretch>
              <a:fillRect/>
            </a:stretch>
          </p:blipFill>
          <p:spPr>
            <a:xfrm>
              <a:off x="4109227" y="3960129"/>
              <a:ext cx="7500884" cy="1905259"/>
            </a:xfrm>
            <a:prstGeom prst="rect">
              <a:avLst/>
            </a:prstGeom>
            <a:effectLst>
              <a:reflection blurRad="127000" stA="25000" endPos="54000" dir="5400000" sy="-100000" algn="bl" rotWithShape="0"/>
            </a:effectLst>
          </p:spPr>
        </p:pic>
        <p:pic>
          <p:nvPicPr>
            <p:cNvPr id="4" name="Picture 3">
              <a:extLst>
                <a:ext uri="{FF2B5EF4-FFF2-40B4-BE49-F238E27FC236}">
                  <a16:creationId xmlns:a16="http://schemas.microsoft.com/office/drawing/2014/main" id="{F796E091-2B3F-C849-A561-14A36BE59A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6228"/>
            <a:stretch/>
          </p:blipFill>
          <p:spPr>
            <a:xfrm>
              <a:off x="4109227" y="2359377"/>
              <a:ext cx="7890044" cy="1374793"/>
            </a:xfrm>
            <a:prstGeom prst="rect">
              <a:avLst/>
            </a:prstGeom>
            <a:effectLst/>
          </p:spPr>
        </p:pic>
      </p:grpSp>
      <p:pic>
        <p:nvPicPr>
          <p:cNvPr id="8" name="Picture 7">
            <a:extLst>
              <a:ext uri="{FF2B5EF4-FFF2-40B4-BE49-F238E27FC236}">
                <a16:creationId xmlns:a16="http://schemas.microsoft.com/office/drawing/2014/main" id="{BC48506A-113B-DA43-B702-87D54C2AFA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
        <p:nvSpPr>
          <p:cNvPr id="6" name="TextBox 5">
            <a:extLst>
              <a:ext uri="{FF2B5EF4-FFF2-40B4-BE49-F238E27FC236}">
                <a16:creationId xmlns:a16="http://schemas.microsoft.com/office/drawing/2014/main" id="{98590FA2-8324-704D-BC43-D08CD4F41B5C}"/>
              </a:ext>
            </a:extLst>
          </p:cNvPr>
          <p:cNvSpPr txBox="1"/>
          <p:nvPr userDrawn="1"/>
        </p:nvSpPr>
        <p:spPr>
          <a:xfrm>
            <a:off x="2307624" y="5474043"/>
            <a:ext cx="4865473" cy="450123"/>
          </a:xfrm>
          <a:prstGeom prst="rect">
            <a:avLst/>
          </a:prstGeom>
          <a:noFill/>
        </p:spPr>
        <p:txBody>
          <a:bodyPr wrap="square" rtlCol="0">
            <a:spAutoFit/>
          </a:bodyPr>
          <a:lstStyle/>
          <a:p>
            <a:pPr algn="ctr"/>
            <a:r>
              <a:rPr lang="en-US" sz="2325" spc="225" dirty="0">
                <a:solidFill>
                  <a:schemeClr val="accent1"/>
                </a:solidFill>
              </a:rPr>
              <a:t>DISCUSSION IN PROGRESS</a:t>
            </a:r>
          </a:p>
        </p:txBody>
      </p:sp>
    </p:spTree>
    <p:extLst>
      <p:ext uri="{BB962C8B-B14F-4D97-AF65-F5344CB8AC3E}">
        <p14:creationId xmlns:p14="http://schemas.microsoft.com/office/powerpoint/2010/main" val="3270407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32" name="Parallelogram 31">
            <a:extLst>
              <a:ext uri="{FF2B5EF4-FFF2-40B4-BE49-F238E27FC236}">
                <a16:creationId xmlns:a16="http://schemas.microsoft.com/office/drawing/2014/main" id="{7648A7B8-5C2A-BC49-A303-572AFAC091E7}"/>
              </a:ext>
            </a:extLst>
          </p:cNvPr>
          <p:cNvSpPr/>
          <p:nvPr userDrawn="1"/>
        </p:nvSpPr>
        <p:spPr>
          <a:xfrm flipH="1">
            <a:off x="5512141" y="793080"/>
            <a:ext cx="4007693" cy="964077"/>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Parallelogram 32">
            <a:extLst>
              <a:ext uri="{FF2B5EF4-FFF2-40B4-BE49-F238E27FC236}">
                <a16:creationId xmlns:a16="http://schemas.microsoft.com/office/drawing/2014/main" id="{DC6CE8CA-F1E4-5842-AA68-CA25B12087C9}"/>
              </a:ext>
            </a:extLst>
          </p:cNvPr>
          <p:cNvSpPr/>
          <p:nvPr userDrawn="1"/>
        </p:nvSpPr>
        <p:spPr>
          <a:xfrm>
            <a:off x="4778829" y="353280"/>
            <a:ext cx="4741006" cy="632073"/>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8">
            <a:extLst>
              <a:ext uri="{FF2B5EF4-FFF2-40B4-BE49-F238E27FC236}">
                <a16:creationId xmlns:a16="http://schemas.microsoft.com/office/drawing/2014/main" id="{AC942A90-B460-D546-869D-883567C60ACC}"/>
              </a:ext>
            </a:extLst>
          </p:cNvPr>
          <p:cNvSpPr>
            <a:spLocks noGrp="1"/>
          </p:cNvSpPr>
          <p:nvPr>
            <p:ph type="body" sz="quarter" idx="10" hasCustomPrompt="1"/>
          </p:nvPr>
        </p:nvSpPr>
        <p:spPr>
          <a:xfrm>
            <a:off x="5216104" y="505558"/>
            <a:ext cx="3652094" cy="369332"/>
          </a:xfrm>
          <a:prstGeom prst="rect">
            <a:avLst/>
          </a:prstGeom>
          <a:noFill/>
        </p:spPr>
        <p:txBody>
          <a:bodyPr wrap="square" rtlCol="0" anchor="ctr">
            <a:spAutoFit/>
          </a:bodyPr>
          <a:lstStyle>
            <a:lvl1pPr marL="0" indent="0" algn="r">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PLENARY: PL-1</a:t>
            </a:r>
          </a:p>
        </p:txBody>
      </p:sp>
      <p:sp>
        <p:nvSpPr>
          <p:cNvPr id="7" name="Text Placeholder 10">
            <a:extLst>
              <a:ext uri="{FF2B5EF4-FFF2-40B4-BE49-F238E27FC236}">
                <a16:creationId xmlns:a16="http://schemas.microsoft.com/office/drawing/2014/main" id="{C99876F4-D612-E942-A2A1-29F5F03C1059}"/>
              </a:ext>
            </a:extLst>
          </p:cNvPr>
          <p:cNvSpPr>
            <a:spLocks noGrp="1"/>
          </p:cNvSpPr>
          <p:nvPr>
            <p:ph type="body" sz="quarter" idx="11" hasCustomPrompt="1"/>
          </p:nvPr>
        </p:nvSpPr>
        <p:spPr>
          <a:xfrm>
            <a:off x="5867740" y="1137012"/>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pic>
        <p:nvPicPr>
          <p:cNvPr id="18" name="Picture 17">
            <a:extLst>
              <a:ext uri="{FF2B5EF4-FFF2-40B4-BE49-F238E27FC236}">
                <a16:creationId xmlns:a16="http://schemas.microsoft.com/office/drawing/2014/main" id="{6AF10519-1301-5B41-8BBB-142CE31B49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
        <p:nvSpPr>
          <p:cNvPr id="35" name="Text Placeholder 12">
            <a:extLst>
              <a:ext uri="{FF2B5EF4-FFF2-40B4-BE49-F238E27FC236}">
                <a16:creationId xmlns:a16="http://schemas.microsoft.com/office/drawing/2014/main" id="{0042F920-0294-0748-9AF7-F4D565B42C61}"/>
              </a:ext>
            </a:extLst>
          </p:cNvPr>
          <p:cNvSpPr>
            <a:spLocks noGrp="1"/>
          </p:cNvSpPr>
          <p:nvPr>
            <p:ph type="body" sz="quarter" idx="13" hasCustomPrompt="1"/>
          </p:nvPr>
        </p:nvSpPr>
        <p:spPr>
          <a:xfrm>
            <a:off x="2420485" y="4186431"/>
            <a:ext cx="6271199" cy="439861"/>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Name</a:t>
            </a:r>
          </a:p>
        </p:txBody>
      </p:sp>
      <p:sp>
        <p:nvSpPr>
          <p:cNvPr id="36" name="Text Placeholder 3">
            <a:extLst>
              <a:ext uri="{FF2B5EF4-FFF2-40B4-BE49-F238E27FC236}">
                <a16:creationId xmlns:a16="http://schemas.microsoft.com/office/drawing/2014/main" id="{4A627601-C738-AF4A-827D-378AC21770C1}"/>
              </a:ext>
            </a:extLst>
          </p:cNvPr>
          <p:cNvSpPr>
            <a:spLocks noGrp="1"/>
          </p:cNvSpPr>
          <p:nvPr>
            <p:ph type="body" sz="quarter" idx="15"/>
          </p:nvPr>
        </p:nvSpPr>
        <p:spPr>
          <a:xfrm>
            <a:off x="2420485" y="4586596"/>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7" name="Text Placeholder 12">
            <a:extLst>
              <a:ext uri="{FF2B5EF4-FFF2-40B4-BE49-F238E27FC236}">
                <a16:creationId xmlns:a16="http://schemas.microsoft.com/office/drawing/2014/main" id="{B47FB3FE-6B2C-5846-9A88-6CF5FC177DBB}"/>
              </a:ext>
            </a:extLst>
          </p:cNvPr>
          <p:cNvSpPr>
            <a:spLocks noGrp="1"/>
          </p:cNvSpPr>
          <p:nvPr>
            <p:ph type="body" sz="quarter" idx="20" hasCustomPrompt="1"/>
          </p:nvPr>
        </p:nvSpPr>
        <p:spPr>
          <a:xfrm>
            <a:off x="2420485" y="5117629"/>
            <a:ext cx="6271199" cy="439861"/>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Name</a:t>
            </a:r>
          </a:p>
        </p:txBody>
      </p:sp>
      <p:sp>
        <p:nvSpPr>
          <p:cNvPr id="38" name="Text Placeholder 3">
            <a:extLst>
              <a:ext uri="{FF2B5EF4-FFF2-40B4-BE49-F238E27FC236}">
                <a16:creationId xmlns:a16="http://schemas.microsoft.com/office/drawing/2014/main" id="{F0717B52-426D-A346-A847-38F2F1B22408}"/>
              </a:ext>
            </a:extLst>
          </p:cNvPr>
          <p:cNvSpPr>
            <a:spLocks noGrp="1"/>
          </p:cNvSpPr>
          <p:nvPr>
            <p:ph type="body" sz="quarter" idx="21"/>
          </p:nvPr>
        </p:nvSpPr>
        <p:spPr>
          <a:xfrm>
            <a:off x="2420485" y="5517794"/>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9" name="Title 1">
            <a:extLst>
              <a:ext uri="{FF2B5EF4-FFF2-40B4-BE49-F238E27FC236}">
                <a16:creationId xmlns:a16="http://schemas.microsoft.com/office/drawing/2014/main" id="{738D2C19-41D2-7544-AA29-1666AF5B9FB0}"/>
              </a:ext>
            </a:extLst>
          </p:cNvPr>
          <p:cNvSpPr>
            <a:spLocks noGrp="1"/>
          </p:cNvSpPr>
          <p:nvPr>
            <p:ph type="title" hasCustomPrompt="1"/>
          </p:nvPr>
        </p:nvSpPr>
        <p:spPr>
          <a:xfrm>
            <a:off x="1714502" y="1949170"/>
            <a:ext cx="6994070" cy="1929736"/>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7" name="Group 16">
            <a:extLst>
              <a:ext uri="{FF2B5EF4-FFF2-40B4-BE49-F238E27FC236}">
                <a16:creationId xmlns:a16="http://schemas.microsoft.com/office/drawing/2014/main" id="{E5E816D7-694A-9342-9945-C3D98BC1A927}"/>
              </a:ext>
            </a:extLst>
          </p:cNvPr>
          <p:cNvGrpSpPr/>
          <p:nvPr userDrawn="1"/>
        </p:nvGrpSpPr>
        <p:grpSpPr>
          <a:xfrm>
            <a:off x="-219074" y="6048826"/>
            <a:ext cx="9363074" cy="809174"/>
            <a:chOff x="-292099" y="6048826"/>
            <a:chExt cx="12484099" cy="809174"/>
          </a:xfrm>
        </p:grpSpPr>
        <p:sp>
          <p:nvSpPr>
            <p:cNvPr id="24" name="Rectangle 23">
              <a:extLst>
                <a:ext uri="{FF2B5EF4-FFF2-40B4-BE49-F238E27FC236}">
                  <a16:creationId xmlns:a16="http://schemas.microsoft.com/office/drawing/2014/main" id="{3E355A81-56B2-ED44-B09B-A5329D867D00}"/>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96A66ED3-58AE-924B-8D7C-2BE5C28BB7AF}"/>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6" name="Parallelogram 25">
              <a:extLst>
                <a:ext uri="{FF2B5EF4-FFF2-40B4-BE49-F238E27FC236}">
                  <a16:creationId xmlns:a16="http://schemas.microsoft.com/office/drawing/2014/main" id="{AA57EB2F-EED8-F040-A28B-E6560774AE5F}"/>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a:extLst>
                <a:ext uri="{FF2B5EF4-FFF2-40B4-BE49-F238E27FC236}">
                  <a16:creationId xmlns:a16="http://schemas.microsoft.com/office/drawing/2014/main" id="{948CCE8C-4678-D847-A83A-60DBDBF44860}"/>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204326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ymposium">
    <p:spTree>
      <p:nvGrpSpPr>
        <p:cNvPr id="1" name=""/>
        <p:cNvGrpSpPr/>
        <p:nvPr/>
      </p:nvGrpSpPr>
      <p:grpSpPr>
        <a:xfrm>
          <a:off x="0" y="0"/>
          <a:ext cx="0" cy="0"/>
          <a:chOff x="0" y="0"/>
          <a:chExt cx="0" cy="0"/>
        </a:xfrm>
      </p:grpSpPr>
      <p:sp>
        <p:nvSpPr>
          <p:cNvPr id="29" name="Parallelogram 28">
            <a:extLst>
              <a:ext uri="{FF2B5EF4-FFF2-40B4-BE49-F238E27FC236}">
                <a16:creationId xmlns:a16="http://schemas.microsoft.com/office/drawing/2014/main" id="{8A7BB0D1-4666-014F-99AE-893FDA3539C4}"/>
              </a:ext>
            </a:extLst>
          </p:cNvPr>
          <p:cNvSpPr/>
          <p:nvPr userDrawn="1"/>
        </p:nvSpPr>
        <p:spPr>
          <a:xfrm flipH="1">
            <a:off x="5512141" y="793080"/>
            <a:ext cx="4007693" cy="964077"/>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arallelogram 29">
            <a:extLst>
              <a:ext uri="{FF2B5EF4-FFF2-40B4-BE49-F238E27FC236}">
                <a16:creationId xmlns:a16="http://schemas.microsoft.com/office/drawing/2014/main" id="{39D1667B-BBB3-F14A-B04E-EC7CABE23298}"/>
              </a:ext>
            </a:extLst>
          </p:cNvPr>
          <p:cNvSpPr/>
          <p:nvPr userDrawn="1"/>
        </p:nvSpPr>
        <p:spPr>
          <a:xfrm>
            <a:off x="4778829" y="353280"/>
            <a:ext cx="4741006" cy="632073"/>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a:extLst>
              <a:ext uri="{FF2B5EF4-FFF2-40B4-BE49-F238E27FC236}">
                <a16:creationId xmlns:a16="http://schemas.microsoft.com/office/drawing/2014/main" id="{770A427E-CBB7-5D46-997C-CC082E7DAA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
        <p:nvSpPr>
          <p:cNvPr id="27" name="Text Placeholder 8">
            <a:extLst>
              <a:ext uri="{FF2B5EF4-FFF2-40B4-BE49-F238E27FC236}">
                <a16:creationId xmlns:a16="http://schemas.microsoft.com/office/drawing/2014/main" id="{C48134D8-5032-714E-9835-2A72D9BA716C}"/>
              </a:ext>
            </a:extLst>
          </p:cNvPr>
          <p:cNvSpPr>
            <a:spLocks noGrp="1"/>
          </p:cNvSpPr>
          <p:nvPr>
            <p:ph type="body" sz="quarter" idx="16" hasCustomPrompt="1"/>
          </p:nvPr>
        </p:nvSpPr>
        <p:spPr>
          <a:xfrm>
            <a:off x="5216104" y="505558"/>
            <a:ext cx="3652094" cy="369332"/>
          </a:xfrm>
          <a:prstGeom prst="rect">
            <a:avLst/>
          </a:prstGeom>
          <a:noFill/>
        </p:spPr>
        <p:txBody>
          <a:bodyPr wrap="square" rtlCol="0" anchor="ctr">
            <a:spAutoFit/>
          </a:bodyPr>
          <a:lstStyle>
            <a:lvl1pPr marL="0" indent="0" algn="r">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SYMPOSIUM: S-1</a:t>
            </a:r>
          </a:p>
        </p:txBody>
      </p:sp>
      <p:sp>
        <p:nvSpPr>
          <p:cNvPr id="28" name="Text Placeholder 10">
            <a:extLst>
              <a:ext uri="{FF2B5EF4-FFF2-40B4-BE49-F238E27FC236}">
                <a16:creationId xmlns:a16="http://schemas.microsoft.com/office/drawing/2014/main" id="{F7AF261B-9C43-1447-AF3D-E35E3216E50E}"/>
              </a:ext>
            </a:extLst>
          </p:cNvPr>
          <p:cNvSpPr>
            <a:spLocks noGrp="1"/>
          </p:cNvSpPr>
          <p:nvPr>
            <p:ph type="body" sz="quarter" idx="17" hasCustomPrompt="1"/>
          </p:nvPr>
        </p:nvSpPr>
        <p:spPr>
          <a:xfrm>
            <a:off x="5867740" y="1137012"/>
            <a:ext cx="3000459" cy="466281"/>
          </a:xfrm>
          <a:prstGeom prst="rect">
            <a:avLst/>
          </a:prstGeom>
          <a:noFill/>
        </p:spPr>
        <p:txBody>
          <a:bodyPr wrap="square" rtlCol="0" anchor="ctr">
            <a:spAutoFit/>
          </a:bodyPr>
          <a:lstStyle>
            <a:lvl1pPr marL="0" indent="0">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2" name="Text Placeholder 12">
            <a:extLst>
              <a:ext uri="{FF2B5EF4-FFF2-40B4-BE49-F238E27FC236}">
                <a16:creationId xmlns:a16="http://schemas.microsoft.com/office/drawing/2014/main" id="{3E98F7B5-65A4-7043-BFD5-D846D27B5877}"/>
              </a:ext>
            </a:extLst>
          </p:cNvPr>
          <p:cNvSpPr txBox="1">
            <a:spLocks/>
          </p:cNvSpPr>
          <p:nvPr userDrawn="1"/>
        </p:nvSpPr>
        <p:spPr>
          <a:xfrm>
            <a:off x="2399961" y="3746570"/>
            <a:ext cx="6292214" cy="439861"/>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1000" dirty="0">
                <a:solidFill>
                  <a:schemeClr val="accent2"/>
                </a:solidFill>
                <a:latin typeface="Arial" panose="020B0604020202020204" pitchFamily="34" charset="0"/>
                <a:cs typeface="Arial" panose="020B0604020202020204" pitchFamily="34" charset="0"/>
              </a:rPr>
              <a:t>Conveners:</a:t>
            </a:r>
          </a:p>
        </p:txBody>
      </p:sp>
      <p:sp>
        <p:nvSpPr>
          <p:cNvPr id="33" name="Title 1">
            <a:extLst>
              <a:ext uri="{FF2B5EF4-FFF2-40B4-BE49-F238E27FC236}">
                <a16:creationId xmlns:a16="http://schemas.microsoft.com/office/drawing/2014/main" id="{6CEDDCAE-952C-CB49-9382-5BFEC01A6C1E}"/>
              </a:ext>
            </a:extLst>
          </p:cNvPr>
          <p:cNvSpPr>
            <a:spLocks noGrp="1"/>
          </p:cNvSpPr>
          <p:nvPr>
            <p:ph type="title" hasCustomPrompt="1"/>
          </p:nvPr>
        </p:nvSpPr>
        <p:spPr>
          <a:xfrm>
            <a:off x="1714502" y="1949170"/>
            <a:ext cx="6994070" cy="1929736"/>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4" name="Text Placeholder 12">
            <a:extLst>
              <a:ext uri="{FF2B5EF4-FFF2-40B4-BE49-F238E27FC236}">
                <a16:creationId xmlns:a16="http://schemas.microsoft.com/office/drawing/2014/main" id="{095ED59F-3719-2D49-9E2B-D31FB05147F1}"/>
              </a:ext>
            </a:extLst>
          </p:cNvPr>
          <p:cNvSpPr>
            <a:spLocks noGrp="1"/>
          </p:cNvSpPr>
          <p:nvPr>
            <p:ph type="body" sz="quarter" idx="13" hasCustomPrompt="1"/>
          </p:nvPr>
        </p:nvSpPr>
        <p:spPr>
          <a:xfrm>
            <a:off x="2420485" y="4186431"/>
            <a:ext cx="6271199" cy="439861"/>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Convener Name</a:t>
            </a:r>
          </a:p>
        </p:txBody>
      </p:sp>
      <p:sp>
        <p:nvSpPr>
          <p:cNvPr id="35" name="Text Placeholder 3">
            <a:extLst>
              <a:ext uri="{FF2B5EF4-FFF2-40B4-BE49-F238E27FC236}">
                <a16:creationId xmlns:a16="http://schemas.microsoft.com/office/drawing/2014/main" id="{9BD6023F-C4D2-AD45-B4ED-A893CD90CFCC}"/>
              </a:ext>
            </a:extLst>
          </p:cNvPr>
          <p:cNvSpPr>
            <a:spLocks noGrp="1"/>
          </p:cNvSpPr>
          <p:nvPr>
            <p:ph type="body" sz="quarter" idx="15"/>
          </p:nvPr>
        </p:nvSpPr>
        <p:spPr>
          <a:xfrm>
            <a:off x="2420485" y="4586596"/>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grpSp>
        <p:nvGrpSpPr>
          <p:cNvPr id="16" name="Group 15">
            <a:extLst>
              <a:ext uri="{FF2B5EF4-FFF2-40B4-BE49-F238E27FC236}">
                <a16:creationId xmlns:a16="http://schemas.microsoft.com/office/drawing/2014/main" id="{9F2384DB-5117-6B42-A444-1FF1741AB0DB}"/>
              </a:ext>
            </a:extLst>
          </p:cNvPr>
          <p:cNvGrpSpPr/>
          <p:nvPr userDrawn="1"/>
        </p:nvGrpSpPr>
        <p:grpSpPr>
          <a:xfrm>
            <a:off x="-219074" y="6048826"/>
            <a:ext cx="9363074" cy="809174"/>
            <a:chOff x="-292099" y="6048826"/>
            <a:chExt cx="12484099" cy="809174"/>
          </a:xfrm>
        </p:grpSpPr>
        <p:sp>
          <p:nvSpPr>
            <p:cNvPr id="17" name="Rectangle 16">
              <a:extLst>
                <a:ext uri="{FF2B5EF4-FFF2-40B4-BE49-F238E27FC236}">
                  <a16:creationId xmlns:a16="http://schemas.microsoft.com/office/drawing/2014/main" id="{72590CF0-484A-4B48-A1D1-E1ED147E6CA6}"/>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3F40AFC4-B837-9344-8C61-40B9C3A98664}"/>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ABE3B8E5-D112-F545-B60D-087FD3BC45DF}"/>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16A51F23-638E-E248-B3B1-79CA6F8A0F56}"/>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302999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A6CF4F">
            <a:alpha val="76000"/>
          </a:srgbClr>
        </a:solidFill>
        <a:effectLst/>
      </p:bgPr>
    </p:bg>
    <p:spTree>
      <p:nvGrpSpPr>
        <p:cNvPr id="1" name=""/>
        <p:cNvGrpSpPr/>
        <p:nvPr/>
      </p:nvGrpSpPr>
      <p:grpSpPr>
        <a:xfrm>
          <a:off x="0" y="0"/>
          <a:ext cx="0" cy="0"/>
          <a:chOff x="0" y="0"/>
          <a:chExt cx="0" cy="0"/>
        </a:xfrm>
      </p:grpSpPr>
      <p:sp>
        <p:nvSpPr>
          <p:cNvPr id="4" name="Right Triangle 3"/>
          <p:cNvSpPr/>
          <p:nvPr userDrawn="1"/>
        </p:nvSpPr>
        <p:spPr>
          <a:xfrm>
            <a:off x="0" y="3538846"/>
            <a:ext cx="4322618" cy="3319153"/>
          </a:xfrm>
          <a:prstGeom prst="rtTriangle">
            <a:avLst/>
          </a:prstGeom>
          <a:gradFill flip="none" rotWithShape="1">
            <a:gsLst>
              <a:gs pos="34000">
                <a:srgbClr val="1F344B"/>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b="1">
                <a:solidFill>
                  <a:srgbClr val="1F344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F34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9462" y="5315397"/>
            <a:ext cx="4107977" cy="1397129"/>
          </a:xfrm>
          <a:prstGeom prst="rect">
            <a:avLst/>
          </a:prstGeom>
        </p:spPr>
      </p:pic>
      <p:sp>
        <p:nvSpPr>
          <p:cNvPr id="10" name="Right Triangle 9"/>
          <p:cNvSpPr/>
          <p:nvPr userDrawn="1"/>
        </p:nvSpPr>
        <p:spPr>
          <a:xfrm flipH="1" flipV="1">
            <a:off x="4821382" y="0"/>
            <a:ext cx="4322618" cy="3319153"/>
          </a:xfrm>
          <a:prstGeom prst="rtTriangle">
            <a:avLst/>
          </a:prstGeom>
          <a:gradFill flip="none" rotWithShape="1">
            <a:gsLst>
              <a:gs pos="34000">
                <a:srgbClr val="1F344B"/>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43500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emed Discussion">
    <p:spTree>
      <p:nvGrpSpPr>
        <p:cNvPr id="1" name=""/>
        <p:cNvGrpSpPr/>
        <p:nvPr/>
      </p:nvGrpSpPr>
      <p:grpSpPr>
        <a:xfrm>
          <a:off x="0" y="0"/>
          <a:ext cx="0" cy="0"/>
          <a:chOff x="0" y="0"/>
          <a:chExt cx="0" cy="0"/>
        </a:xfrm>
      </p:grpSpPr>
      <p:sp>
        <p:nvSpPr>
          <p:cNvPr id="30" name="Parallelogram 29">
            <a:extLst>
              <a:ext uri="{FF2B5EF4-FFF2-40B4-BE49-F238E27FC236}">
                <a16:creationId xmlns:a16="http://schemas.microsoft.com/office/drawing/2014/main" id="{0D467B03-E5B0-CA4F-8DE8-630DA68B6CC8}"/>
              </a:ext>
            </a:extLst>
          </p:cNvPr>
          <p:cNvSpPr/>
          <p:nvPr userDrawn="1"/>
        </p:nvSpPr>
        <p:spPr>
          <a:xfrm flipH="1">
            <a:off x="5512141" y="793080"/>
            <a:ext cx="4007693" cy="964077"/>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Parallelogram 30">
            <a:extLst>
              <a:ext uri="{FF2B5EF4-FFF2-40B4-BE49-F238E27FC236}">
                <a16:creationId xmlns:a16="http://schemas.microsoft.com/office/drawing/2014/main" id="{B4034BF7-9E3A-DB4B-9AD0-859604AC8897}"/>
              </a:ext>
            </a:extLst>
          </p:cNvPr>
          <p:cNvSpPr/>
          <p:nvPr userDrawn="1"/>
        </p:nvSpPr>
        <p:spPr>
          <a:xfrm>
            <a:off x="4778829" y="353280"/>
            <a:ext cx="4741006" cy="632073"/>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a:extLst>
              <a:ext uri="{FF2B5EF4-FFF2-40B4-BE49-F238E27FC236}">
                <a16:creationId xmlns:a16="http://schemas.microsoft.com/office/drawing/2014/main" id="{F4BFEA59-2503-834B-AFA0-A08D5C6A55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
        <p:nvSpPr>
          <p:cNvPr id="27" name="Text Placeholder 8">
            <a:extLst>
              <a:ext uri="{FF2B5EF4-FFF2-40B4-BE49-F238E27FC236}">
                <a16:creationId xmlns:a16="http://schemas.microsoft.com/office/drawing/2014/main" id="{3D59E347-9B05-564C-A0F0-60AD673F1F9A}"/>
              </a:ext>
            </a:extLst>
          </p:cNvPr>
          <p:cNvSpPr>
            <a:spLocks noGrp="1"/>
          </p:cNvSpPr>
          <p:nvPr>
            <p:ph type="body" sz="quarter" idx="16" hasCustomPrompt="1"/>
          </p:nvPr>
        </p:nvSpPr>
        <p:spPr>
          <a:xfrm>
            <a:off x="5216104" y="505558"/>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THEMED DISCUSSION: TD-01</a:t>
            </a:r>
          </a:p>
        </p:txBody>
      </p:sp>
      <p:sp>
        <p:nvSpPr>
          <p:cNvPr id="28" name="Text Placeholder 10">
            <a:extLst>
              <a:ext uri="{FF2B5EF4-FFF2-40B4-BE49-F238E27FC236}">
                <a16:creationId xmlns:a16="http://schemas.microsoft.com/office/drawing/2014/main" id="{FE7F1150-74EC-D542-9862-FDDB3168D860}"/>
              </a:ext>
            </a:extLst>
          </p:cNvPr>
          <p:cNvSpPr>
            <a:spLocks noGrp="1"/>
          </p:cNvSpPr>
          <p:nvPr>
            <p:ph type="body" sz="quarter" idx="17" hasCustomPrompt="1"/>
          </p:nvPr>
        </p:nvSpPr>
        <p:spPr>
          <a:xfrm>
            <a:off x="5867740" y="1137012"/>
            <a:ext cx="3000459" cy="466281"/>
          </a:xfrm>
          <a:prstGeom prst="rect">
            <a:avLst/>
          </a:prstGeom>
          <a:noFill/>
        </p:spPr>
        <p:txBody>
          <a:bodyPr wrap="square" rtlCol="0" anchor="ctr">
            <a:spAutoFit/>
          </a:bodyPr>
          <a:lstStyle>
            <a:lvl1pPr marL="0" indent="0">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3" name="Title 1">
            <a:extLst>
              <a:ext uri="{FF2B5EF4-FFF2-40B4-BE49-F238E27FC236}">
                <a16:creationId xmlns:a16="http://schemas.microsoft.com/office/drawing/2014/main" id="{AF656A39-DB8E-1A4D-A58C-6C4E51DA6A7E}"/>
              </a:ext>
            </a:extLst>
          </p:cNvPr>
          <p:cNvSpPr>
            <a:spLocks noGrp="1"/>
          </p:cNvSpPr>
          <p:nvPr>
            <p:ph type="title" hasCustomPrompt="1"/>
          </p:nvPr>
        </p:nvSpPr>
        <p:spPr>
          <a:xfrm>
            <a:off x="1714502" y="1949170"/>
            <a:ext cx="6994070" cy="1929736"/>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4" name="Text Placeholder 12">
            <a:extLst>
              <a:ext uri="{FF2B5EF4-FFF2-40B4-BE49-F238E27FC236}">
                <a16:creationId xmlns:a16="http://schemas.microsoft.com/office/drawing/2014/main" id="{33E7E27D-427F-D54B-9879-F7FAE709D230}"/>
              </a:ext>
            </a:extLst>
          </p:cNvPr>
          <p:cNvSpPr txBox="1">
            <a:spLocks/>
          </p:cNvSpPr>
          <p:nvPr userDrawn="1"/>
        </p:nvSpPr>
        <p:spPr>
          <a:xfrm>
            <a:off x="2399961" y="3746570"/>
            <a:ext cx="6292214" cy="439861"/>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1000" dirty="0">
                <a:solidFill>
                  <a:schemeClr val="accent2"/>
                </a:solidFill>
                <a:latin typeface="Arial" panose="020B0604020202020204" pitchFamily="34" charset="0"/>
                <a:cs typeface="Arial" panose="020B0604020202020204" pitchFamily="34" charset="0"/>
              </a:rPr>
              <a:t>Moderator</a:t>
            </a:r>
          </a:p>
        </p:txBody>
      </p:sp>
      <p:sp>
        <p:nvSpPr>
          <p:cNvPr id="35" name="Text Placeholder 12">
            <a:extLst>
              <a:ext uri="{FF2B5EF4-FFF2-40B4-BE49-F238E27FC236}">
                <a16:creationId xmlns:a16="http://schemas.microsoft.com/office/drawing/2014/main" id="{DBD573E6-2BB6-7A45-ACDA-34A2F692FB3B}"/>
              </a:ext>
            </a:extLst>
          </p:cNvPr>
          <p:cNvSpPr>
            <a:spLocks noGrp="1"/>
          </p:cNvSpPr>
          <p:nvPr>
            <p:ph type="body" sz="quarter" idx="13" hasCustomPrompt="1"/>
          </p:nvPr>
        </p:nvSpPr>
        <p:spPr>
          <a:xfrm>
            <a:off x="2420485" y="4186431"/>
            <a:ext cx="6271199" cy="439861"/>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Moderator Name</a:t>
            </a:r>
          </a:p>
        </p:txBody>
      </p:sp>
      <p:sp>
        <p:nvSpPr>
          <p:cNvPr id="36" name="Text Placeholder 3">
            <a:extLst>
              <a:ext uri="{FF2B5EF4-FFF2-40B4-BE49-F238E27FC236}">
                <a16:creationId xmlns:a16="http://schemas.microsoft.com/office/drawing/2014/main" id="{93DD00A6-1EFA-8E44-A66B-7DDB416566C3}"/>
              </a:ext>
            </a:extLst>
          </p:cNvPr>
          <p:cNvSpPr>
            <a:spLocks noGrp="1"/>
          </p:cNvSpPr>
          <p:nvPr>
            <p:ph type="body" sz="quarter" idx="15"/>
          </p:nvPr>
        </p:nvSpPr>
        <p:spPr>
          <a:xfrm>
            <a:off x="2420485" y="4586596"/>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grpSp>
        <p:nvGrpSpPr>
          <p:cNvPr id="16" name="Group 15">
            <a:extLst>
              <a:ext uri="{FF2B5EF4-FFF2-40B4-BE49-F238E27FC236}">
                <a16:creationId xmlns:a16="http://schemas.microsoft.com/office/drawing/2014/main" id="{08D7126D-EC47-5F4A-BB5B-125BE4FC34EC}"/>
              </a:ext>
            </a:extLst>
          </p:cNvPr>
          <p:cNvGrpSpPr/>
          <p:nvPr userDrawn="1"/>
        </p:nvGrpSpPr>
        <p:grpSpPr>
          <a:xfrm>
            <a:off x="-219074" y="6048826"/>
            <a:ext cx="9363074" cy="809174"/>
            <a:chOff x="-292099" y="6048826"/>
            <a:chExt cx="12484099" cy="809174"/>
          </a:xfrm>
        </p:grpSpPr>
        <p:sp>
          <p:nvSpPr>
            <p:cNvPr id="17" name="Rectangle 16">
              <a:extLst>
                <a:ext uri="{FF2B5EF4-FFF2-40B4-BE49-F238E27FC236}">
                  <a16:creationId xmlns:a16="http://schemas.microsoft.com/office/drawing/2014/main" id="{81FD68C8-A69E-7347-B5D3-0FD6C8BFCEB8}"/>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B83B17D0-4741-1241-A998-BED5535DD0BC}"/>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BA2AAD41-0DF4-5C44-ABBE-600B4AD95A9D}"/>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FF494FAF-6A98-B544-A1F3-827F2A280747}"/>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26426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oderato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85F2B3D-7D2C-C144-B3FE-7C4785F36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sp>
        <p:nvSpPr>
          <p:cNvPr id="27" name="Parallelogram 26">
            <a:extLst>
              <a:ext uri="{FF2B5EF4-FFF2-40B4-BE49-F238E27FC236}">
                <a16:creationId xmlns:a16="http://schemas.microsoft.com/office/drawing/2014/main" id="{F08B8A3C-7B84-C44A-98CA-BF68C9E80954}"/>
              </a:ext>
            </a:extLst>
          </p:cNvPr>
          <p:cNvSpPr/>
          <p:nvPr userDrawn="1"/>
        </p:nvSpPr>
        <p:spPr>
          <a:xfrm flipH="1">
            <a:off x="5512141" y="793080"/>
            <a:ext cx="4007693" cy="964077"/>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Parallelogram 27">
            <a:extLst>
              <a:ext uri="{FF2B5EF4-FFF2-40B4-BE49-F238E27FC236}">
                <a16:creationId xmlns:a16="http://schemas.microsoft.com/office/drawing/2014/main" id="{09377A83-F910-7B49-9A3B-68F6B526DDE5}"/>
              </a:ext>
            </a:extLst>
          </p:cNvPr>
          <p:cNvSpPr/>
          <p:nvPr userDrawn="1"/>
        </p:nvSpPr>
        <p:spPr>
          <a:xfrm>
            <a:off x="4778829" y="353280"/>
            <a:ext cx="4741006" cy="632073"/>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 Placeholder 8">
            <a:extLst>
              <a:ext uri="{FF2B5EF4-FFF2-40B4-BE49-F238E27FC236}">
                <a16:creationId xmlns:a16="http://schemas.microsoft.com/office/drawing/2014/main" id="{9C1EB9D5-81B9-DD4B-A876-193038CAB756}"/>
              </a:ext>
            </a:extLst>
          </p:cNvPr>
          <p:cNvSpPr>
            <a:spLocks noGrp="1"/>
          </p:cNvSpPr>
          <p:nvPr>
            <p:ph type="body" sz="quarter" idx="18" hasCustomPrompt="1"/>
          </p:nvPr>
        </p:nvSpPr>
        <p:spPr>
          <a:xfrm>
            <a:off x="5216104" y="505558"/>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SESSION TYPE</a:t>
            </a:r>
          </a:p>
        </p:txBody>
      </p:sp>
      <p:sp>
        <p:nvSpPr>
          <p:cNvPr id="30" name="Text Placeholder 10">
            <a:extLst>
              <a:ext uri="{FF2B5EF4-FFF2-40B4-BE49-F238E27FC236}">
                <a16:creationId xmlns:a16="http://schemas.microsoft.com/office/drawing/2014/main" id="{7F1D9CD7-2DC0-584C-8E44-14A4D2D37338}"/>
              </a:ext>
            </a:extLst>
          </p:cNvPr>
          <p:cNvSpPr>
            <a:spLocks noGrp="1"/>
          </p:cNvSpPr>
          <p:nvPr>
            <p:ph type="body" sz="quarter" idx="19" hasCustomPrompt="1"/>
          </p:nvPr>
        </p:nvSpPr>
        <p:spPr>
          <a:xfrm>
            <a:off x="5867740" y="1137012"/>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40" name="Text Placeholder 12">
            <a:extLst>
              <a:ext uri="{FF2B5EF4-FFF2-40B4-BE49-F238E27FC236}">
                <a16:creationId xmlns:a16="http://schemas.microsoft.com/office/drawing/2014/main" id="{D3C1AF25-1F81-BD40-A35A-F569FFCE2D72}"/>
              </a:ext>
            </a:extLst>
          </p:cNvPr>
          <p:cNvSpPr txBox="1">
            <a:spLocks/>
          </p:cNvSpPr>
          <p:nvPr userDrawn="1"/>
        </p:nvSpPr>
        <p:spPr>
          <a:xfrm>
            <a:off x="2399961" y="3746570"/>
            <a:ext cx="6292214" cy="439861"/>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1000" dirty="0">
                <a:solidFill>
                  <a:schemeClr val="accent2"/>
                </a:solidFill>
                <a:latin typeface="Arial" panose="020B0604020202020204" pitchFamily="34" charset="0"/>
                <a:cs typeface="Arial" panose="020B0604020202020204" pitchFamily="34" charset="0"/>
              </a:rPr>
              <a:t>Moderators:</a:t>
            </a:r>
          </a:p>
        </p:txBody>
      </p:sp>
      <p:sp>
        <p:nvSpPr>
          <p:cNvPr id="41" name="Text Placeholder 12">
            <a:extLst>
              <a:ext uri="{FF2B5EF4-FFF2-40B4-BE49-F238E27FC236}">
                <a16:creationId xmlns:a16="http://schemas.microsoft.com/office/drawing/2014/main" id="{490492AE-0175-F94E-BDCF-9B3CAF86131A}"/>
              </a:ext>
            </a:extLst>
          </p:cNvPr>
          <p:cNvSpPr>
            <a:spLocks noGrp="1"/>
          </p:cNvSpPr>
          <p:nvPr>
            <p:ph type="body" sz="quarter" idx="13" hasCustomPrompt="1"/>
          </p:nvPr>
        </p:nvSpPr>
        <p:spPr>
          <a:xfrm>
            <a:off x="2420485" y="4186431"/>
            <a:ext cx="6271199" cy="439861"/>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Moderator Name</a:t>
            </a:r>
          </a:p>
        </p:txBody>
      </p:sp>
      <p:sp>
        <p:nvSpPr>
          <p:cNvPr id="42" name="Text Placeholder 3">
            <a:extLst>
              <a:ext uri="{FF2B5EF4-FFF2-40B4-BE49-F238E27FC236}">
                <a16:creationId xmlns:a16="http://schemas.microsoft.com/office/drawing/2014/main" id="{A60F22EC-F477-4741-B200-CE860808862D}"/>
              </a:ext>
            </a:extLst>
          </p:cNvPr>
          <p:cNvSpPr>
            <a:spLocks noGrp="1"/>
          </p:cNvSpPr>
          <p:nvPr>
            <p:ph type="body" sz="quarter" idx="15"/>
          </p:nvPr>
        </p:nvSpPr>
        <p:spPr>
          <a:xfrm>
            <a:off x="2420485" y="4586596"/>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43" name="Text Placeholder 12">
            <a:extLst>
              <a:ext uri="{FF2B5EF4-FFF2-40B4-BE49-F238E27FC236}">
                <a16:creationId xmlns:a16="http://schemas.microsoft.com/office/drawing/2014/main" id="{E959EA32-3FF6-E349-96C6-44907080863F}"/>
              </a:ext>
            </a:extLst>
          </p:cNvPr>
          <p:cNvSpPr>
            <a:spLocks noGrp="1"/>
          </p:cNvSpPr>
          <p:nvPr>
            <p:ph type="body" sz="quarter" idx="20" hasCustomPrompt="1"/>
          </p:nvPr>
        </p:nvSpPr>
        <p:spPr>
          <a:xfrm>
            <a:off x="2420485" y="5117629"/>
            <a:ext cx="6271199" cy="439861"/>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Moderator Name</a:t>
            </a:r>
          </a:p>
        </p:txBody>
      </p:sp>
      <p:sp>
        <p:nvSpPr>
          <p:cNvPr id="44" name="Text Placeholder 3">
            <a:extLst>
              <a:ext uri="{FF2B5EF4-FFF2-40B4-BE49-F238E27FC236}">
                <a16:creationId xmlns:a16="http://schemas.microsoft.com/office/drawing/2014/main" id="{F689245E-56E3-7A46-9A76-2DA5239338FA}"/>
              </a:ext>
            </a:extLst>
          </p:cNvPr>
          <p:cNvSpPr>
            <a:spLocks noGrp="1"/>
          </p:cNvSpPr>
          <p:nvPr>
            <p:ph type="body" sz="quarter" idx="21"/>
          </p:nvPr>
        </p:nvSpPr>
        <p:spPr>
          <a:xfrm>
            <a:off x="2420485" y="5517794"/>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46" name="Title 1">
            <a:extLst>
              <a:ext uri="{FF2B5EF4-FFF2-40B4-BE49-F238E27FC236}">
                <a16:creationId xmlns:a16="http://schemas.microsoft.com/office/drawing/2014/main" id="{501F828B-1253-AF46-9480-AAAB49725244}"/>
              </a:ext>
            </a:extLst>
          </p:cNvPr>
          <p:cNvSpPr>
            <a:spLocks noGrp="1"/>
          </p:cNvSpPr>
          <p:nvPr>
            <p:ph type="title" hasCustomPrompt="1"/>
          </p:nvPr>
        </p:nvSpPr>
        <p:spPr>
          <a:xfrm>
            <a:off x="1714502" y="1949170"/>
            <a:ext cx="6994070" cy="1929736"/>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8" name="Group 17">
            <a:extLst>
              <a:ext uri="{FF2B5EF4-FFF2-40B4-BE49-F238E27FC236}">
                <a16:creationId xmlns:a16="http://schemas.microsoft.com/office/drawing/2014/main" id="{11D6481C-0AFD-2844-9B9D-0C04C25CD441}"/>
              </a:ext>
            </a:extLst>
          </p:cNvPr>
          <p:cNvGrpSpPr/>
          <p:nvPr userDrawn="1"/>
        </p:nvGrpSpPr>
        <p:grpSpPr>
          <a:xfrm>
            <a:off x="-219074" y="6048826"/>
            <a:ext cx="9363074" cy="809174"/>
            <a:chOff x="-292099" y="6048826"/>
            <a:chExt cx="12484099" cy="809174"/>
          </a:xfrm>
        </p:grpSpPr>
        <p:sp>
          <p:nvSpPr>
            <p:cNvPr id="19" name="Rectangle 18">
              <a:extLst>
                <a:ext uri="{FF2B5EF4-FFF2-40B4-BE49-F238E27FC236}">
                  <a16:creationId xmlns:a16="http://schemas.microsoft.com/office/drawing/2014/main" id="{573DEA10-9B3C-F742-90DA-75C354956839}"/>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61F668C7-616C-D84E-A5B3-C7078F0963A7}"/>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31" name="Parallelogram 30">
              <a:extLst>
                <a:ext uri="{FF2B5EF4-FFF2-40B4-BE49-F238E27FC236}">
                  <a16:creationId xmlns:a16="http://schemas.microsoft.com/office/drawing/2014/main" id="{008464BE-E4E9-9143-AD90-19F4C61DE64B}"/>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a:extLst>
                <a:ext uri="{FF2B5EF4-FFF2-40B4-BE49-F238E27FC236}">
                  <a16:creationId xmlns:a16="http://schemas.microsoft.com/office/drawing/2014/main" id="{278B0964-2A01-5C46-A532-33A958F1CAE6}"/>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291723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veners">
    <p:spTree>
      <p:nvGrpSpPr>
        <p:cNvPr id="1" name=""/>
        <p:cNvGrpSpPr/>
        <p:nvPr/>
      </p:nvGrpSpPr>
      <p:grpSpPr>
        <a:xfrm>
          <a:off x="0" y="0"/>
          <a:ext cx="0" cy="0"/>
          <a:chOff x="0" y="0"/>
          <a:chExt cx="0" cy="0"/>
        </a:xfrm>
      </p:grpSpPr>
      <p:sp>
        <p:nvSpPr>
          <p:cNvPr id="36" name="Parallelogram 35">
            <a:extLst>
              <a:ext uri="{FF2B5EF4-FFF2-40B4-BE49-F238E27FC236}">
                <a16:creationId xmlns:a16="http://schemas.microsoft.com/office/drawing/2014/main" id="{340DC7B4-EC10-8544-B486-5103020202BC}"/>
              </a:ext>
            </a:extLst>
          </p:cNvPr>
          <p:cNvSpPr/>
          <p:nvPr userDrawn="1"/>
        </p:nvSpPr>
        <p:spPr>
          <a:xfrm flipH="1">
            <a:off x="5512141" y="793080"/>
            <a:ext cx="4007693" cy="964077"/>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arallelogram 36">
            <a:extLst>
              <a:ext uri="{FF2B5EF4-FFF2-40B4-BE49-F238E27FC236}">
                <a16:creationId xmlns:a16="http://schemas.microsoft.com/office/drawing/2014/main" id="{BA7636D0-FF52-9040-9C8F-A4739B1700DC}"/>
              </a:ext>
            </a:extLst>
          </p:cNvPr>
          <p:cNvSpPr/>
          <p:nvPr userDrawn="1"/>
        </p:nvSpPr>
        <p:spPr>
          <a:xfrm>
            <a:off x="4778829" y="353280"/>
            <a:ext cx="4741006" cy="632073"/>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12">
            <a:extLst>
              <a:ext uri="{FF2B5EF4-FFF2-40B4-BE49-F238E27FC236}">
                <a16:creationId xmlns:a16="http://schemas.microsoft.com/office/drawing/2014/main" id="{83414705-E68E-8C4F-B19A-0BDC482A7281}"/>
              </a:ext>
            </a:extLst>
          </p:cNvPr>
          <p:cNvSpPr txBox="1">
            <a:spLocks/>
          </p:cNvSpPr>
          <p:nvPr userDrawn="1"/>
        </p:nvSpPr>
        <p:spPr>
          <a:xfrm>
            <a:off x="2399961" y="3746570"/>
            <a:ext cx="6292214" cy="439861"/>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1000" dirty="0">
                <a:solidFill>
                  <a:schemeClr val="accent2"/>
                </a:solidFill>
                <a:latin typeface="Arial" panose="020B0604020202020204" pitchFamily="34" charset="0"/>
                <a:cs typeface="Arial" panose="020B0604020202020204" pitchFamily="34" charset="0"/>
              </a:rPr>
              <a:t>Conveners:</a:t>
            </a:r>
          </a:p>
        </p:txBody>
      </p:sp>
      <p:pic>
        <p:nvPicPr>
          <p:cNvPr id="21" name="Picture 20">
            <a:extLst>
              <a:ext uri="{FF2B5EF4-FFF2-40B4-BE49-F238E27FC236}">
                <a16:creationId xmlns:a16="http://schemas.microsoft.com/office/drawing/2014/main" id="{7CCCCDA2-F839-F540-A298-9BAD022435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5"/>
          <a:stretch/>
        </p:blipFill>
        <p:spPr>
          <a:xfrm rot="8444483">
            <a:off x="-2088617" y="-2217482"/>
            <a:ext cx="4752302" cy="6339766"/>
          </a:xfrm>
          <a:prstGeom prst="rect">
            <a:avLst/>
          </a:prstGeom>
          <a:effectLst/>
        </p:spPr>
      </p:pic>
      <p:grpSp>
        <p:nvGrpSpPr>
          <p:cNvPr id="2" name="Group 1">
            <a:extLst>
              <a:ext uri="{FF2B5EF4-FFF2-40B4-BE49-F238E27FC236}">
                <a16:creationId xmlns:a16="http://schemas.microsoft.com/office/drawing/2014/main" id="{1EC1605A-4791-9E47-B907-78565C23B45B}"/>
              </a:ext>
            </a:extLst>
          </p:cNvPr>
          <p:cNvGrpSpPr/>
          <p:nvPr userDrawn="1"/>
        </p:nvGrpSpPr>
        <p:grpSpPr>
          <a:xfrm>
            <a:off x="-219074" y="6048826"/>
            <a:ext cx="9363074" cy="809174"/>
            <a:chOff x="-292099" y="6048826"/>
            <a:chExt cx="12484099" cy="809174"/>
          </a:xfrm>
        </p:grpSpPr>
        <p:sp>
          <p:nvSpPr>
            <p:cNvPr id="23" name="Rectangle 22">
              <a:extLst>
                <a:ext uri="{FF2B5EF4-FFF2-40B4-BE49-F238E27FC236}">
                  <a16:creationId xmlns:a16="http://schemas.microsoft.com/office/drawing/2014/main" id="{288591FC-E449-224D-A2F2-565E8871F5A6}"/>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3D4FBB08-7544-7B41-A2AC-5F68520473C9}"/>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3E04B583-211D-A34C-BB90-94C15D341502}"/>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4411BC6E-A8CA-3740-A93D-802537DBE06B}"/>
                </a:ext>
              </a:extLst>
            </p:cNvPr>
            <p:cNvPicPr>
              <a:picLocks noChangeAspect="1"/>
            </p:cNvPicPr>
            <p:nvPr userDrawn="1"/>
          </p:nvPicPr>
          <p:blipFill>
            <a:blip r:embed="rId3"/>
            <a:stretch>
              <a:fillRect/>
            </a:stretch>
          </p:blipFill>
          <p:spPr>
            <a:xfrm>
              <a:off x="277964" y="6199320"/>
              <a:ext cx="1468804" cy="373082"/>
            </a:xfrm>
            <a:prstGeom prst="rect">
              <a:avLst/>
            </a:prstGeom>
          </p:spPr>
        </p:pic>
      </p:grpSp>
      <p:sp>
        <p:nvSpPr>
          <p:cNvPr id="29" name="Text Placeholder 8">
            <a:extLst>
              <a:ext uri="{FF2B5EF4-FFF2-40B4-BE49-F238E27FC236}">
                <a16:creationId xmlns:a16="http://schemas.microsoft.com/office/drawing/2014/main" id="{1EE493D7-36AD-1C41-9DF0-A5DC78B38877}"/>
              </a:ext>
            </a:extLst>
          </p:cNvPr>
          <p:cNvSpPr>
            <a:spLocks noGrp="1"/>
          </p:cNvSpPr>
          <p:nvPr userDrawn="1">
            <p:ph type="body" sz="quarter" idx="18" hasCustomPrompt="1"/>
          </p:nvPr>
        </p:nvSpPr>
        <p:spPr>
          <a:xfrm>
            <a:off x="5216104" y="505558"/>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SESSION TYPE</a:t>
            </a:r>
          </a:p>
        </p:txBody>
      </p:sp>
      <p:sp>
        <p:nvSpPr>
          <p:cNvPr id="30" name="Text Placeholder 10">
            <a:extLst>
              <a:ext uri="{FF2B5EF4-FFF2-40B4-BE49-F238E27FC236}">
                <a16:creationId xmlns:a16="http://schemas.microsoft.com/office/drawing/2014/main" id="{96963939-2BBF-994B-BB35-11D0223B6BE3}"/>
              </a:ext>
            </a:extLst>
          </p:cNvPr>
          <p:cNvSpPr>
            <a:spLocks noGrp="1"/>
          </p:cNvSpPr>
          <p:nvPr userDrawn="1">
            <p:ph type="body" sz="quarter" idx="19" hasCustomPrompt="1"/>
          </p:nvPr>
        </p:nvSpPr>
        <p:spPr>
          <a:xfrm>
            <a:off x="5867740" y="1137012"/>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1" name="Title 1">
            <a:extLst>
              <a:ext uri="{FF2B5EF4-FFF2-40B4-BE49-F238E27FC236}">
                <a16:creationId xmlns:a16="http://schemas.microsoft.com/office/drawing/2014/main" id="{8E293197-9111-8849-A353-DD1D3EF95716}"/>
              </a:ext>
            </a:extLst>
          </p:cNvPr>
          <p:cNvSpPr>
            <a:spLocks noGrp="1"/>
          </p:cNvSpPr>
          <p:nvPr userDrawn="1">
            <p:ph type="title" hasCustomPrompt="1"/>
          </p:nvPr>
        </p:nvSpPr>
        <p:spPr>
          <a:xfrm>
            <a:off x="1714502" y="1949170"/>
            <a:ext cx="6994070" cy="1929736"/>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2" name="Text Placeholder 12">
            <a:extLst>
              <a:ext uri="{FF2B5EF4-FFF2-40B4-BE49-F238E27FC236}">
                <a16:creationId xmlns:a16="http://schemas.microsoft.com/office/drawing/2014/main" id="{6D3851C0-D6F7-074E-825B-82172BE98548}"/>
              </a:ext>
            </a:extLst>
          </p:cNvPr>
          <p:cNvSpPr>
            <a:spLocks noGrp="1"/>
          </p:cNvSpPr>
          <p:nvPr userDrawn="1">
            <p:ph type="body" sz="quarter" idx="13" hasCustomPrompt="1"/>
          </p:nvPr>
        </p:nvSpPr>
        <p:spPr>
          <a:xfrm>
            <a:off x="2420485" y="4186431"/>
            <a:ext cx="6271199" cy="439861"/>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Convener Name</a:t>
            </a:r>
          </a:p>
        </p:txBody>
      </p:sp>
      <p:sp>
        <p:nvSpPr>
          <p:cNvPr id="33" name="Text Placeholder 3">
            <a:extLst>
              <a:ext uri="{FF2B5EF4-FFF2-40B4-BE49-F238E27FC236}">
                <a16:creationId xmlns:a16="http://schemas.microsoft.com/office/drawing/2014/main" id="{86E7B7E0-2089-274C-88F7-587664C1E84B}"/>
              </a:ext>
            </a:extLst>
          </p:cNvPr>
          <p:cNvSpPr>
            <a:spLocks noGrp="1"/>
          </p:cNvSpPr>
          <p:nvPr userDrawn="1">
            <p:ph type="body" sz="quarter" idx="15"/>
          </p:nvPr>
        </p:nvSpPr>
        <p:spPr>
          <a:xfrm>
            <a:off x="2420485" y="4586596"/>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4" name="Text Placeholder 12">
            <a:extLst>
              <a:ext uri="{FF2B5EF4-FFF2-40B4-BE49-F238E27FC236}">
                <a16:creationId xmlns:a16="http://schemas.microsoft.com/office/drawing/2014/main" id="{9862E6DB-6370-0141-B786-E786AA44E7BC}"/>
              </a:ext>
            </a:extLst>
          </p:cNvPr>
          <p:cNvSpPr>
            <a:spLocks noGrp="1"/>
          </p:cNvSpPr>
          <p:nvPr userDrawn="1">
            <p:ph type="body" sz="quarter" idx="20" hasCustomPrompt="1"/>
          </p:nvPr>
        </p:nvSpPr>
        <p:spPr>
          <a:xfrm>
            <a:off x="2420485" y="5117629"/>
            <a:ext cx="6271199" cy="439861"/>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Convener Name</a:t>
            </a:r>
          </a:p>
        </p:txBody>
      </p:sp>
      <p:sp>
        <p:nvSpPr>
          <p:cNvPr id="35" name="Text Placeholder 3">
            <a:extLst>
              <a:ext uri="{FF2B5EF4-FFF2-40B4-BE49-F238E27FC236}">
                <a16:creationId xmlns:a16="http://schemas.microsoft.com/office/drawing/2014/main" id="{40E5A5BA-440A-CC44-AF87-6DBB26F42BDF}"/>
              </a:ext>
            </a:extLst>
          </p:cNvPr>
          <p:cNvSpPr>
            <a:spLocks noGrp="1"/>
          </p:cNvSpPr>
          <p:nvPr userDrawn="1">
            <p:ph type="body" sz="quarter" idx="21"/>
          </p:nvPr>
        </p:nvSpPr>
        <p:spPr>
          <a:xfrm>
            <a:off x="2420485" y="5517794"/>
            <a:ext cx="6271199" cy="531033"/>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Tree>
    <p:extLst>
      <p:ext uri="{BB962C8B-B14F-4D97-AF65-F5344CB8AC3E}">
        <p14:creationId xmlns:p14="http://schemas.microsoft.com/office/powerpoint/2010/main" val="257822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473525-026E-BD4C-88E1-0F4F4F903E24}"/>
              </a:ext>
            </a:extLst>
          </p:cNvPr>
          <p:cNvGrpSpPr/>
          <p:nvPr userDrawn="1"/>
        </p:nvGrpSpPr>
        <p:grpSpPr>
          <a:xfrm>
            <a:off x="-219074" y="6048826"/>
            <a:ext cx="9363074" cy="809174"/>
            <a:chOff x="-292099" y="6048826"/>
            <a:chExt cx="12484099" cy="809174"/>
          </a:xfrm>
        </p:grpSpPr>
        <p:sp>
          <p:nvSpPr>
            <p:cNvPr id="8" name="Rectangle 7">
              <a:extLst>
                <a:ext uri="{FF2B5EF4-FFF2-40B4-BE49-F238E27FC236}">
                  <a16:creationId xmlns:a16="http://schemas.microsoft.com/office/drawing/2014/main" id="{E99F48B0-CCDA-9642-9EAA-D49632FFEF59}"/>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88182E1-D551-9741-9C58-BC4AF000A472}"/>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10" name="Parallelogram 9">
              <a:extLst>
                <a:ext uri="{FF2B5EF4-FFF2-40B4-BE49-F238E27FC236}">
                  <a16:creationId xmlns:a16="http://schemas.microsoft.com/office/drawing/2014/main" id="{76152DC8-512D-A74D-9A4F-ED5CDFB236D9}"/>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C0928010-6069-C248-B7B4-5BB43E87ABAD}"/>
                </a:ext>
              </a:extLst>
            </p:cNvPr>
            <p:cNvPicPr>
              <a:picLocks noChangeAspect="1"/>
            </p:cNvPicPr>
            <p:nvPr userDrawn="1"/>
          </p:nvPicPr>
          <p:blipFill>
            <a:blip r:embed="rId2"/>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1948516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32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lenary Intro  - PHOTO">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BEF2766-6E86-A747-A32E-7805631EC37A}"/>
              </a:ext>
            </a:extLst>
          </p:cNvPr>
          <p:cNvSpPr>
            <a:spLocks noGrp="1"/>
          </p:cNvSpPr>
          <p:nvPr>
            <p:ph type="body" sz="quarter" idx="13" hasCustomPrompt="1"/>
          </p:nvPr>
        </p:nvSpPr>
        <p:spPr>
          <a:xfrm>
            <a:off x="435768" y="3793385"/>
            <a:ext cx="5424829" cy="439861"/>
          </a:xfrm>
          <a:prstGeom prst="rect">
            <a:avLst/>
          </a:prstGeom>
        </p:spPr>
        <p:txBody>
          <a:bodyPr anchor="t"/>
          <a:lstStyle>
            <a:lvl1pPr marL="0" indent="0" algn="r">
              <a:buNone/>
              <a:defRPr sz="240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Speaker Name</a:t>
            </a:r>
          </a:p>
        </p:txBody>
      </p:sp>
      <p:sp>
        <p:nvSpPr>
          <p:cNvPr id="5" name="Text Placeholder 4">
            <a:extLst>
              <a:ext uri="{FF2B5EF4-FFF2-40B4-BE49-F238E27FC236}">
                <a16:creationId xmlns:a16="http://schemas.microsoft.com/office/drawing/2014/main" id="{63276586-0FD4-4145-B724-87B7EC6ADE79}"/>
              </a:ext>
            </a:extLst>
          </p:cNvPr>
          <p:cNvSpPr>
            <a:spLocks noGrp="1"/>
          </p:cNvSpPr>
          <p:nvPr>
            <p:ph type="body" sz="quarter" idx="15" hasCustomPrompt="1"/>
          </p:nvPr>
        </p:nvSpPr>
        <p:spPr>
          <a:xfrm>
            <a:off x="1500352" y="5410202"/>
            <a:ext cx="4225902" cy="404283"/>
          </a:xfrm>
          <a:prstGeom prst="rect">
            <a:avLst/>
          </a:prstGeom>
        </p:spPr>
        <p:txBody>
          <a:bodyPr lIns="0" tIns="0" rIns="0" bIns="0" anchor="t"/>
          <a:lstStyle>
            <a:lvl1pPr marL="0" indent="0" algn="l">
              <a:buNone/>
              <a:defRPr sz="1000">
                <a:solidFill>
                  <a:schemeClr val="tx2"/>
                </a:solidFill>
                <a:latin typeface="Arial" panose="020B0604020202020204" pitchFamily="34" charset="0"/>
                <a:cs typeface="Arial" panose="020B0604020202020204" pitchFamily="34" charset="0"/>
              </a:defRPr>
            </a:lvl1pPr>
          </a:lstStyle>
          <a:p>
            <a:pPr lvl="0"/>
            <a:r>
              <a:rPr lang="en-US" dirty="0"/>
              <a:t>Nothing to Disclose</a:t>
            </a:r>
          </a:p>
        </p:txBody>
      </p:sp>
      <p:sp>
        <p:nvSpPr>
          <p:cNvPr id="4" name="Text Placeholder 3">
            <a:extLst>
              <a:ext uri="{FF2B5EF4-FFF2-40B4-BE49-F238E27FC236}">
                <a16:creationId xmlns:a16="http://schemas.microsoft.com/office/drawing/2014/main" id="{1E607F7E-EF4D-6349-ADEB-69A4DACCFED7}"/>
              </a:ext>
            </a:extLst>
          </p:cNvPr>
          <p:cNvSpPr>
            <a:spLocks noGrp="1"/>
          </p:cNvSpPr>
          <p:nvPr>
            <p:ph type="body" sz="quarter" idx="16"/>
          </p:nvPr>
        </p:nvSpPr>
        <p:spPr>
          <a:xfrm>
            <a:off x="435768" y="4288288"/>
            <a:ext cx="5424829" cy="914400"/>
          </a:xfrm>
          <a:prstGeom prst="rect">
            <a:avLst/>
          </a:prstGeom>
        </p:spPr>
        <p:txBody>
          <a:bodyPr/>
          <a:lstStyle>
            <a:lvl1pPr marL="0" indent="0" algn="r">
              <a:lnSpc>
                <a:spcPct val="90000"/>
              </a:lnSpc>
              <a:spcBef>
                <a:spcPts val="0"/>
              </a:spcBef>
              <a:buNone/>
              <a:defRPr sz="1800" i="1">
                <a:solidFill>
                  <a:schemeClr val="tx2"/>
                </a:solidFill>
                <a:latin typeface="Arial" panose="020B0604020202020204" pitchFamily="34" charset="0"/>
                <a:cs typeface="Arial" panose="020B0604020202020204" pitchFamily="34" charset="0"/>
              </a:defRPr>
            </a:lvl1pPr>
            <a:lvl2pPr marL="408214" indent="0" algn="r">
              <a:buNone/>
              <a:defRPr sz="1800" i="1">
                <a:latin typeface="Oriya MN" pitchFamily="2" charset="0"/>
                <a:cs typeface="Oriya MN" pitchFamily="2" charset="0"/>
              </a:defRPr>
            </a:lvl2pPr>
            <a:lvl3pPr marL="816429" indent="0" algn="r">
              <a:buNone/>
              <a:defRPr sz="1800" i="1">
                <a:latin typeface="Oriya MN" pitchFamily="2" charset="0"/>
                <a:cs typeface="Oriya MN" pitchFamily="2" charset="0"/>
              </a:defRPr>
            </a:lvl3pPr>
            <a:lvl4pPr marL="1224644" indent="0" algn="r">
              <a:buNone/>
              <a:defRPr sz="1800" i="1">
                <a:latin typeface="Oriya MN" pitchFamily="2" charset="0"/>
                <a:cs typeface="Oriya MN" pitchFamily="2" charset="0"/>
              </a:defRPr>
            </a:lvl4pPr>
            <a:lvl5pPr marL="1632857" indent="0" algn="r">
              <a:buNone/>
              <a:defRPr sz="1800" i="1">
                <a:latin typeface="Oriya MN" pitchFamily="2" charset="0"/>
                <a:cs typeface="Oriya MN" pitchFamily="2"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0B91545E-671B-894E-868B-6E8904FF62ED}"/>
              </a:ext>
            </a:extLst>
          </p:cNvPr>
          <p:cNvSpPr>
            <a:spLocks noGrp="1"/>
          </p:cNvSpPr>
          <p:nvPr>
            <p:ph type="body" sz="quarter" idx="17" hasCustomPrompt="1"/>
          </p:nvPr>
        </p:nvSpPr>
        <p:spPr>
          <a:xfrm>
            <a:off x="783886" y="5410202"/>
            <a:ext cx="688898" cy="404283"/>
          </a:xfrm>
          <a:prstGeom prst="rect">
            <a:avLst/>
          </a:prstGeom>
        </p:spPr>
        <p:txBody>
          <a:bodyPr lIns="0" tIns="0" rIns="0" bIns="0"/>
          <a:lstStyle>
            <a:lvl1pPr marL="0" indent="0" algn="l">
              <a:buNone/>
              <a:defRPr sz="1000">
                <a:solidFill>
                  <a:schemeClr val="tx2"/>
                </a:solidFill>
                <a:latin typeface="Arial" panose="020B0604020202020204" pitchFamily="34" charset="0"/>
                <a:cs typeface="Arial" panose="020B0604020202020204" pitchFamily="34" charset="0"/>
              </a:defRPr>
            </a:lvl1pPr>
          </a:lstStyle>
          <a:p>
            <a:pPr lvl="0"/>
            <a:r>
              <a:rPr lang="en-US" dirty="0"/>
              <a:t>Disclosure:</a:t>
            </a:r>
          </a:p>
        </p:txBody>
      </p:sp>
      <p:pic>
        <p:nvPicPr>
          <p:cNvPr id="13" name="Picture 12">
            <a:extLst>
              <a:ext uri="{FF2B5EF4-FFF2-40B4-BE49-F238E27FC236}">
                <a16:creationId xmlns:a16="http://schemas.microsoft.com/office/drawing/2014/main" id="{E31EABD2-CA57-1F40-8002-E85F87BCA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3509441">
            <a:off x="-1979885" y="-1618073"/>
            <a:ext cx="4723944" cy="3544839"/>
          </a:xfrm>
          <a:prstGeom prst="rect">
            <a:avLst/>
          </a:prstGeom>
          <a:effectLst/>
        </p:spPr>
      </p:pic>
      <p:sp>
        <p:nvSpPr>
          <p:cNvPr id="24" name="Title 1">
            <a:extLst>
              <a:ext uri="{FF2B5EF4-FFF2-40B4-BE49-F238E27FC236}">
                <a16:creationId xmlns:a16="http://schemas.microsoft.com/office/drawing/2014/main" id="{3804120F-58EA-C14A-BFE2-4ABA18469540}"/>
              </a:ext>
            </a:extLst>
          </p:cNvPr>
          <p:cNvSpPr>
            <a:spLocks noGrp="1"/>
          </p:cNvSpPr>
          <p:nvPr>
            <p:ph type="title" hasCustomPrompt="1"/>
          </p:nvPr>
        </p:nvSpPr>
        <p:spPr>
          <a:xfrm>
            <a:off x="783886" y="885372"/>
            <a:ext cx="5076711" cy="2836575"/>
          </a:xfrm>
          <a:prstGeom prst="rect">
            <a:avLst/>
          </a:prstGeom>
        </p:spPr>
        <p:txBody>
          <a:bodyPr anchor="b" anchorCtr="0"/>
          <a:lstStyle>
            <a:lvl1pPr algn="r">
              <a:defRPr lang="en-US" sz="27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6" name="Group 15">
            <a:extLst>
              <a:ext uri="{FF2B5EF4-FFF2-40B4-BE49-F238E27FC236}">
                <a16:creationId xmlns:a16="http://schemas.microsoft.com/office/drawing/2014/main" id="{0607BD49-8F18-7344-902B-1294CD0AB24D}"/>
              </a:ext>
            </a:extLst>
          </p:cNvPr>
          <p:cNvGrpSpPr/>
          <p:nvPr userDrawn="1"/>
        </p:nvGrpSpPr>
        <p:grpSpPr>
          <a:xfrm>
            <a:off x="-219074" y="6048826"/>
            <a:ext cx="9363074" cy="809174"/>
            <a:chOff x="-292099" y="6048826"/>
            <a:chExt cx="12484099" cy="809174"/>
          </a:xfrm>
        </p:grpSpPr>
        <p:sp>
          <p:nvSpPr>
            <p:cNvPr id="17" name="Rectangle 16">
              <a:extLst>
                <a:ext uri="{FF2B5EF4-FFF2-40B4-BE49-F238E27FC236}">
                  <a16:creationId xmlns:a16="http://schemas.microsoft.com/office/drawing/2014/main" id="{55410B46-E599-584F-A5E6-C6465781CFF2}"/>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3E22985-1A2E-FD40-AE7D-311FC1F2872B}"/>
                </a:ext>
              </a:extLst>
            </p:cNvPr>
            <p:cNvSpPr txBox="1"/>
            <p:nvPr userDrawn="1"/>
          </p:nvSpPr>
          <p:spPr>
            <a:xfrm>
              <a:off x="738266" y="6482512"/>
              <a:ext cx="10715467" cy="313932"/>
            </a:xfrm>
            <a:prstGeom prst="rect">
              <a:avLst/>
            </a:prstGeom>
            <a:noFill/>
          </p:spPr>
          <p:txBody>
            <a:bodyPr wrap="square" rtlCol="0" anchor="ctr">
              <a:spAutoFit/>
            </a:bodyPr>
            <a:lstStyle/>
            <a:p>
              <a:pPr algn="ctr">
                <a:lnSpc>
                  <a:spcPct val="80000"/>
                </a:lnSpc>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1" name="Parallelogram 20">
              <a:extLst>
                <a:ext uri="{FF2B5EF4-FFF2-40B4-BE49-F238E27FC236}">
                  <a16:creationId xmlns:a16="http://schemas.microsoft.com/office/drawing/2014/main" id="{057A529C-F169-9A47-901A-FEFF04D9328E}"/>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F12AC1F6-B1EA-444B-AB40-50F9D42A67F7}"/>
                </a:ext>
              </a:extLst>
            </p:cNvPr>
            <p:cNvPicPr>
              <a:picLocks noChangeAspect="1"/>
            </p:cNvPicPr>
            <p:nvPr userDrawn="1"/>
          </p:nvPicPr>
          <p:blipFill>
            <a:blip r:embed="rId3"/>
            <a:stretch>
              <a:fillRect/>
            </a:stretch>
          </p:blipFill>
          <p:spPr>
            <a:xfrm>
              <a:off x="277964" y="6199320"/>
              <a:ext cx="1468804" cy="373082"/>
            </a:xfrm>
            <a:prstGeom prst="rect">
              <a:avLst/>
            </a:prstGeom>
          </p:spPr>
        </p:pic>
      </p:grpSp>
      <p:sp>
        <p:nvSpPr>
          <p:cNvPr id="3" name="Picture Placeholder 2">
            <a:extLst>
              <a:ext uri="{FF2B5EF4-FFF2-40B4-BE49-F238E27FC236}">
                <a16:creationId xmlns:a16="http://schemas.microsoft.com/office/drawing/2014/main" id="{6CE33155-0147-9F46-A223-D2874D9BDC8F}"/>
              </a:ext>
            </a:extLst>
          </p:cNvPr>
          <p:cNvSpPr>
            <a:spLocks noGrp="1"/>
          </p:cNvSpPr>
          <p:nvPr>
            <p:ph type="pic" sz="quarter" idx="18"/>
          </p:nvPr>
        </p:nvSpPr>
        <p:spPr>
          <a:xfrm>
            <a:off x="6033304" y="1371600"/>
            <a:ext cx="2674928" cy="3830638"/>
          </a:xfrm>
          <a:prstGeom prst="rect">
            <a:avLst/>
          </a:prstGeom>
        </p:spPr>
        <p:txBody>
          <a:bodyPr/>
          <a:lstStyle/>
          <a:p>
            <a:endParaRPr lang="en-US"/>
          </a:p>
        </p:txBody>
      </p:sp>
    </p:spTree>
    <p:extLst>
      <p:ext uri="{BB962C8B-B14F-4D97-AF65-F5344CB8AC3E}">
        <p14:creationId xmlns:p14="http://schemas.microsoft.com/office/powerpoint/2010/main" val="252212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userDrawn="1"/>
        </p:nvSpPr>
        <p:spPr>
          <a:xfrm flipV="1">
            <a:off x="0" y="-1"/>
            <a:ext cx="9144000" cy="4156364"/>
          </a:xfrm>
          <a:prstGeom prst="rtTriangle">
            <a:avLst/>
          </a:prstGeom>
          <a:gradFill flip="none" rotWithShape="1">
            <a:gsLst>
              <a:gs pos="0">
                <a:srgbClr val="A6CF4F"/>
              </a:gs>
              <a:gs pos="100000">
                <a:schemeClr val="bg1">
                  <a:lumMod val="24000"/>
                  <a:lumOff val="76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63700"/>
            <a:ext cx="7772400" cy="1362075"/>
          </a:xfrm>
        </p:spPr>
        <p:txBody>
          <a:bodyPr anchor="t"/>
          <a:lstStyle>
            <a:lvl1pPr algn="l">
              <a:defRPr sz="4000" b="1" cap="all">
                <a:solidFill>
                  <a:srgbClr val="1F344B"/>
                </a:solidFill>
              </a:defRPr>
            </a:lvl1pPr>
          </a:lstStyle>
          <a:p>
            <a:r>
              <a:rPr lang="en-US"/>
              <a:t>Click to edit Master title style</a:t>
            </a:r>
          </a:p>
        </p:txBody>
      </p:sp>
      <p:sp>
        <p:nvSpPr>
          <p:cNvPr id="3" name="Text Placeholder 2"/>
          <p:cNvSpPr>
            <a:spLocks noGrp="1"/>
          </p:cNvSpPr>
          <p:nvPr>
            <p:ph type="body" idx="1"/>
          </p:nvPr>
        </p:nvSpPr>
        <p:spPr>
          <a:xfrm>
            <a:off x="662055" y="3120469"/>
            <a:ext cx="7772400" cy="774637"/>
          </a:xfrm>
        </p:spPr>
        <p:txBody>
          <a:bodyPr anchor="b"/>
          <a:lstStyle>
            <a:lvl1pPr marL="0" indent="0">
              <a:buNone/>
              <a:defRPr sz="2000">
                <a:solidFill>
                  <a:srgbClr val="1F34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9" name="Slide Number Placeholder 5"/>
          <p:cNvSpPr>
            <a:spLocks noGrp="1"/>
          </p:cNvSpPr>
          <p:nvPr>
            <p:ph type="sldNum" sz="quarter" idx="12"/>
          </p:nvPr>
        </p:nvSpPr>
        <p:spPr>
          <a:xfrm>
            <a:off x="7247905" y="6394386"/>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106" y="5331009"/>
            <a:ext cx="4454894" cy="1515116"/>
          </a:xfrm>
          <a:prstGeom prst="rect">
            <a:avLst/>
          </a:prstGeom>
        </p:spPr>
      </p:pic>
    </p:spTree>
    <p:extLst>
      <p:ext uri="{BB962C8B-B14F-4D97-AF65-F5344CB8AC3E}">
        <p14:creationId xmlns:p14="http://schemas.microsoft.com/office/powerpoint/2010/main" val="145377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A6CF4F">
            <a:alpha val="76000"/>
          </a:srgbClr>
        </a:solidFill>
        <a:effectLst/>
      </p:bgPr>
    </p:bg>
    <p:spTree>
      <p:nvGrpSpPr>
        <p:cNvPr id="1" name=""/>
        <p:cNvGrpSpPr/>
        <p:nvPr/>
      </p:nvGrpSpPr>
      <p:grpSpPr>
        <a:xfrm>
          <a:off x="0" y="0"/>
          <a:ext cx="0" cy="0"/>
          <a:chOff x="0" y="0"/>
          <a:chExt cx="0" cy="0"/>
        </a:xfrm>
      </p:grpSpPr>
      <p:sp>
        <p:nvSpPr>
          <p:cNvPr id="4" name="Right Triangle 3"/>
          <p:cNvSpPr/>
          <p:nvPr userDrawn="1"/>
        </p:nvSpPr>
        <p:spPr>
          <a:xfrm flipV="1">
            <a:off x="0" y="-1"/>
            <a:ext cx="9144000" cy="4156364"/>
          </a:xfrm>
          <a:prstGeom prst="rtTriangle">
            <a:avLst/>
          </a:prstGeom>
          <a:gradFill flip="none" rotWithShape="1">
            <a:gsLst>
              <a:gs pos="34000">
                <a:srgbClr val="1F344B"/>
              </a:gs>
              <a:gs pos="100000">
                <a:schemeClr val="bg1">
                  <a:lumMod val="24000"/>
                  <a:lumOff val="76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63700"/>
            <a:ext cx="7772400"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62055" y="3547969"/>
            <a:ext cx="7772400" cy="774637"/>
          </a:xfrm>
        </p:spPr>
        <p:txBody>
          <a:bodyPr anchor="b"/>
          <a:lstStyle>
            <a:lvl1pPr marL="0" indent="0">
              <a:buNone/>
              <a:defRPr sz="2000" b="0">
                <a:solidFill>
                  <a:srgbClr val="1F34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9" name="Slide Number Placeholder 5"/>
          <p:cNvSpPr>
            <a:spLocks noGrp="1"/>
          </p:cNvSpPr>
          <p:nvPr>
            <p:ph type="sldNum" sz="quarter" idx="12"/>
          </p:nvPr>
        </p:nvSpPr>
        <p:spPr>
          <a:xfrm>
            <a:off x="7247905" y="6394386"/>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106" y="5331009"/>
            <a:ext cx="4454894" cy="1515116"/>
          </a:xfrm>
          <a:prstGeom prst="rect">
            <a:avLst/>
          </a:prstGeom>
        </p:spPr>
      </p:pic>
    </p:spTree>
    <p:extLst>
      <p:ext uri="{BB962C8B-B14F-4D97-AF65-F5344CB8AC3E}">
        <p14:creationId xmlns:p14="http://schemas.microsoft.com/office/powerpoint/2010/main" val="95693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1607911"/>
            <a:ext cx="7772400" cy="678089"/>
          </a:xfrm>
        </p:spPr>
        <p:txBody>
          <a:bodyPr anchor="t" anchorCtr="0"/>
          <a:lstStyle>
            <a:lvl1pPr>
              <a:defRPr b="1"/>
            </a:lvl1pPr>
          </a:lstStyle>
          <a:p>
            <a:r>
              <a:rPr lang="en-US" dirty="0"/>
              <a:t>Acknowledgements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486" y="137756"/>
            <a:ext cx="3658258" cy="1244179"/>
          </a:xfrm>
          <a:prstGeom prst="rect">
            <a:avLst/>
          </a:prstGeom>
        </p:spPr>
      </p:pic>
      <p:pic>
        <p:nvPicPr>
          <p:cNvPr id="4" name="Picture 3"/>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57943" y="4114611"/>
            <a:ext cx="2971800" cy="766167"/>
          </a:xfrm>
          <a:prstGeom prst="rect">
            <a:avLst/>
          </a:prstGeom>
        </p:spPr>
      </p:pic>
      <p:pic>
        <p:nvPicPr>
          <p:cNvPr id="5" name="Picture 4"/>
          <p:cNvPicPr>
            <a:picLocks noChangeAspect="1"/>
          </p:cNvPicPr>
          <p:nvPr userDrawn="1"/>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82234" y="3968665"/>
            <a:ext cx="1150480" cy="903949"/>
          </a:xfrm>
          <a:prstGeom prst="rect">
            <a:avLst/>
          </a:prstGeom>
        </p:spPr>
      </p:pic>
      <p:sp>
        <p:nvSpPr>
          <p:cNvPr id="7" name="TextBox 6"/>
          <p:cNvSpPr txBox="1"/>
          <p:nvPr userDrawn="1"/>
        </p:nvSpPr>
        <p:spPr>
          <a:xfrm>
            <a:off x="455162" y="4900632"/>
            <a:ext cx="7848600" cy="738664"/>
          </a:xfrm>
          <a:prstGeom prst="rect">
            <a:avLst/>
          </a:prstGeom>
          <a:noFill/>
        </p:spPr>
        <p:txBody>
          <a:bodyPr wrap="square" rtlCol="0">
            <a:spAutoFit/>
          </a:bodyPr>
          <a:lstStyle/>
          <a:p>
            <a:r>
              <a:rPr lang="en-US" sz="1400" b="0" i="0" kern="1200" dirty="0">
                <a:solidFill>
                  <a:schemeClr val="tx1"/>
                </a:solidFill>
                <a:effectLst/>
                <a:latin typeface="+mn-lt"/>
                <a:ea typeface="+mn-ea"/>
                <a:cs typeface="+mn-cs"/>
              </a:rPr>
              <a:t>Funded by the National Institute of Allergy and Infectious Diseases, the </a:t>
            </a:r>
            <a:r>
              <a:rPr lang="en-US" sz="1400" b="0" i="1" kern="1200" dirty="0">
                <a:solidFill>
                  <a:schemeClr val="tx1"/>
                </a:solidFill>
                <a:effectLst/>
                <a:latin typeface="+mn-lt"/>
                <a:ea typeface="+mn-ea"/>
                <a:cs typeface="+mn-cs"/>
              </a:rPr>
              <a:t>Eunice Kennedy Shriver National Institute of Child Health and Human Development</a:t>
            </a:r>
            <a:r>
              <a:rPr lang="en-US" sz="1400" b="0" i="0" kern="1200" dirty="0">
                <a:solidFill>
                  <a:schemeClr val="tx1"/>
                </a:solidFill>
                <a:effectLst/>
                <a:latin typeface="+mn-lt"/>
                <a:ea typeface="+mn-ea"/>
                <a:cs typeface="+mn-cs"/>
              </a:rPr>
              <a:t>, and the National Institute of Mental Health of the US National Institutes of Health, US Department of Health and Human Services.</a:t>
            </a:r>
            <a:endParaRPr lang="en-US" sz="14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210795"/>
            <a:ext cx="9144000" cy="673806"/>
          </a:xfrm>
          <a:prstGeom prst="rect">
            <a:avLst/>
          </a:prstGeom>
        </p:spPr>
      </p:pic>
      <p:sp>
        <p:nvSpPr>
          <p:cNvPr id="13" name="Slide Number Placeholder 5"/>
          <p:cNvSpPr txBox="1">
            <a:spLocks/>
          </p:cNvSpPr>
          <p:nvPr userDrawn="1"/>
        </p:nvSpPr>
        <p:spPr>
          <a:xfrm>
            <a:off x="7247905" y="6453761"/>
            <a:ext cx="685800" cy="365125"/>
          </a:xfrm>
          <a:prstGeom prst="rect">
            <a:avLst/>
          </a:prstGeom>
        </p:spPr>
        <p:txBody>
          <a:bodyPr anchor="ctr" anchorCtr="0"/>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480905-123B-43BE-9614-25A024455B77}" type="slidenum">
              <a:rPr lang="en-US" sz="1600" smtClean="0"/>
              <a:pPr/>
              <a:t>‹#›</a:t>
            </a:fld>
            <a:endParaRPr lang="en-US" sz="1600" dirty="0"/>
          </a:p>
        </p:txBody>
      </p:sp>
    </p:spTree>
    <p:extLst>
      <p:ext uri="{BB962C8B-B14F-4D97-AF65-F5344CB8AC3E}">
        <p14:creationId xmlns:p14="http://schemas.microsoft.com/office/powerpoint/2010/main" val="29677363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0795"/>
            <a:ext cx="9144000" cy="673806"/>
          </a:xfrm>
          <a:prstGeom prst="rect">
            <a:avLst/>
          </a:prstGeom>
        </p:spPr>
      </p:pic>
      <p:sp>
        <p:nvSpPr>
          <p:cNvPr id="6" name="Slide Number Placeholder 5"/>
          <p:cNvSpPr>
            <a:spLocks noGrp="1"/>
          </p:cNvSpPr>
          <p:nvPr>
            <p:ph type="sldNum" sz="quarter" idx="12"/>
          </p:nvPr>
        </p:nvSpPr>
        <p:spPr>
          <a:xfrm>
            <a:off x="7247905" y="6453761"/>
            <a:ext cx="685800" cy="365125"/>
          </a:xfrm>
          <a:prstGeom prst="rect">
            <a:avLst/>
          </a:prstGeom>
        </p:spPr>
        <p:txBody>
          <a:bodyPr/>
          <a:lstStyle>
            <a:lvl1pPr algn="ctr">
              <a:defRPr sz="1200" b="0"/>
            </a:lvl1pPr>
          </a:lstStyle>
          <a:p>
            <a:fld id="{FE480905-123B-43BE-9614-25A024455B77}" type="slidenum">
              <a:rPr lang="en-US" smtClean="0"/>
              <a:pPr/>
              <a:t>‹#›</a:t>
            </a:fld>
            <a:endParaRPr lang="en-US"/>
          </a:p>
        </p:txBody>
      </p:sp>
      <p:sp>
        <p:nvSpPr>
          <p:cNvPr id="9" name="Slide Number Placeholder 5"/>
          <p:cNvSpPr txBox="1">
            <a:spLocks/>
          </p:cNvSpPr>
          <p:nvPr userDrawn="1"/>
        </p:nvSpPr>
        <p:spPr>
          <a:xfrm>
            <a:off x="7247905" y="6453761"/>
            <a:ext cx="685800" cy="365125"/>
          </a:xfrm>
          <a:prstGeom prst="rect">
            <a:avLst/>
          </a:prstGeom>
        </p:spPr>
        <p:txBody>
          <a:bodyPr anchor="ctr" anchorCtr="0"/>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480905-123B-43BE-9614-25A024455B77}" type="slidenum">
              <a:rPr lang="en-US" sz="1600" smtClean="0"/>
              <a:pPr/>
              <a:t>‹#›</a:t>
            </a:fld>
            <a:endParaRPr lang="en-US" sz="1600" dirty="0"/>
          </a:p>
        </p:txBody>
      </p:sp>
    </p:spTree>
    <p:extLst>
      <p:ext uri="{BB962C8B-B14F-4D97-AF65-F5344CB8AC3E}">
        <p14:creationId xmlns:p14="http://schemas.microsoft.com/office/powerpoint/2010/main" val="3313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5" y="6198919"/>
            <a:ext cx="9144000" cy="6738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7224155" y="6453734"/>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21671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1F344B"/>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10"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0490311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5" y="6198919"/>
            <a:ext cx="9144000" cy="673806"/>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2"/>
          </p:nvPr>
        </p:nvSpPr>
        <p:spPr>
          <a:xfrm>
            <a:off x="7247908" y="6400759"/>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76950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534400" y="5029200"/>
            <a:ext cx="609600" cy="365125"/>
          </a:xfrm>
          <a:prstGeom prst="rect">
            <a:avLst/>
          </a:prstGeom>
        </p:spPr>
        <p:txBody>
          <a:bodyPr/>
          <a:lstStyle>
            <a:lvl1pPr algn="ctr">
              <a:defRPr b="1"/>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71431501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5" r:id="rId4"/>
    <p:sldLayoutId id="2147483660" r:id="rId5"/>
    <p:sldLayoutId id="2147483650" r:id="rId6"/>
    <p:sldLayoutId id="2147483652" r:id="rId7"/>
    <p:sldLayoutId id="2147483663" r:id="rId8"/>
    <p:sldLayoutId id="2147483653" r:id="rId9"/>
    <p:sldLayoutId id="2147483662" r:id="rId10"/>
    <p:sldLayoutId id="2147483654" r:id="rId11"/>
    <p:sldLayoutId id="2147483661" r:id="rId12"/>
    <p:sldLayoutId id="2147483655" r:id="rId13"/>
    <p:sldLayoutId id="2147483656"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E1397-C5B3-C44B-8FEC-6B892A641B07}"/>
              </a:ext>
            </a:extLst>
          </p:cNvPr>
          <p:cNvSpPr/>
          <p:nvPr userDrawn="1"/>
        </p:nvSpPr>
        <p:spPr>
          <a:xfrm>
            <a:off x="1" y="1"/>
            <a:ext cx="9143999" cy="1979059"/>
          </a:xfrm>
          <a:prstGeom prst="rect">
            <a:avLst/>
          </a:prstGeom>
          <a:gradFill>
            <a:gsLst>
              <a:gs pos="0">
                <a:srgbClr val="FFFFFF">
                  <a:alpha val="0"/>
                </a:srgbClr>
              </a:gs>
              <a:gs pos="30000">
                <a:srgbClr val="F3BD48">
                  <a:alpha val="30000"/>
                </a:srgbClr>
              </a:gs>
              <a:gs pos="100000">
                <a:srgbClr val="F3BD48">
                  <a:alpha val="75000"/>
                </a:srgbClr>
              </a:gs>
            </a:gsLst>
            <a:lin ang="16200000" scaled="1"/>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2C55B2BA-19A9-4C4F-9B61-41E4D70AAC27}"/>
              </a:ext>
            </a:extLst>
          </p:cNvPr>
          <p:cNvPicPr>
            <a:picLocks noChangeAspect="1"/>
          </p:cNvPicPr>
          <p:nvPr userDrawn="1"/>
        </p:nvPicPr>
        <p:blipFill>
          <a:blip r:embed="rId12">
            <a:alphaModFix amt="33000"/>
          </a:blip>
          <a:stretch>
            <a:fillRect/>
          </a:stretch>
        </p:blipFill>
        <p:spPr>
          <a:xfrm>
            <a:off x="4295274" y="7896"/>
            <a:ext cx="4848727" cy="5004317"/>
          </a:xfrm>
          <a:prstGeom prst="rect">
            <a:avLst/>
          </a:prstGeom>
        </p:spPr>
      </p:pic>
    </p:spTree>
    <p:extLst>
      <p:ext uri="{BB962C8B-B14F-4D97-AF65-F5344CB8AC3E}">
        <p14:creationId xmlns:p14="http://schemas.microsoft.com/office/powerpoint/2010/main" val="7497091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xStyles>
    <p:titleStyle>
      <a:lvl1pPr algn="ctr" defTabSz="816428" rtl="0" eaLnBrk="1" latinLnBrk="0" hangingPunct="1">
        <a:spcBef>
          <a:spcPct val="0"/>
        </a:spcBef>
        <a:buNone/>
        <a:defRPr sz="3950" kern="1200">
          <a:solidFill>
            <a:schemeClr val="tx1"/>
          </a:solidFill>
          <a:latin typeface="+mj-lt"/>
          <a:ea typeface="+mj-ea"/>
          <a:cs typeface="+mj-cs"/>
        </a:defRPr>
      </a:lvl1pPr>
    </p:titleStyle>
    <p:bodyStyle>
      <a:lvl1pPr marL="306161" indent="-306161" algn="l" defTabSz="81642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348" indent="-255134" algn="l" defTabSz="816428" rtl="0" eaLnBrk="1" latinLnBrk="0" hangingPunct="1">
        <a:spcBef>
          <a:spcPct val="20000"/>
        </a:spcBef>
        <a:buFont typeface="Arial" panose="020B0604020202020204" pitchFamily="34" charset="0"/>
        <a:buChar char="–"/>
        <a:defRPr sz="2501" kern="1200">
          <a:solidFill>
            <a:schemeClr val="tx1"/>
          </a:solidFill>
          <a:latin typeface="+mn-lt"/>
          <a:ea typeface="+mn-ea"/>
          <a:cs typeface="+mn-cs"/>
        </a:defRPr>
      </a:lvl2pPr>
      <a:lvl3pPr marL="1020536" indent="-204107" algn="l" defTabSz="816428" rtl="0" eaLnBrk="1" latinLnBrk="0" hangingPunct="1">
        <a:spcBef>
          <a:spcPct val="20000"/>
        </a:spcBef>
        <a:buFont typeface="Arial" panose="020B0604020202020204" pitchFamily="34" charset="0"/>
        <a:buChar char="•"/>
        <a:defRPr sz="2150" kern="1200">
          <a:solidFill>
            <a:schemeClr val="tx1"/>
          </a:solidFill>
          <a:latin typeface="+mn-lt"/>
          <a:ea typeface="+mn-ea"/>
          <a:cs typeface="+mn-cs"/>
        </a:defRPr>
      </a:lvl3pPr>
      <a:lvl4pPr marL="1428751"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965"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179"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393"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607"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822"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428" rtl="0" eaLnBrk="1" latinLnBrk="0" hangingPunct="1">
        <a:defRPr sz="1650" kern="1200">
          <a:solidFill>
            <a:schemeClr val="tx1"/>
          </a:solidFill>
          <a:latin typeface="+mn-lt"/>
          <a:ea typeface="+mn-ea"/>
          <a:cs typeface="+mn-cs"/>
        </a:defRPr>
      </a:lvl1pPr>
      <a:lvl2pPr marL="408215" algn="l" defTabSz="816428" rtl="0" eaLnBrk="1" latinLnBrk="0" hangingPunct="1">
        <a:defRPr sz="1650" kern="1200">
          <a:solidFill>
            <a:schemeClr val="tx1"/>
          </a:solidFill>
          <a:latin typeface="+mn-lt"/>
          <a:ea typeface="+mn-ea"/>
          <a:cs typeface="+mn-cs"/>
        </a:defRPr>
      </a:lvl2pPr>
      <a:lvl3pPr marL="816428" algn="l" defTabSz="816428" rtl="0" eaLnBrk="1" latinLnBrk="0" hangingPunct="1">
        <a:defRPr sz="1650" kern="1200">
          <a:solidFill>
            <a:schemeClr val="tx1"/>
          </a:solidFill>
          <a:latin typeface="+mn-lt"/>
          <a:ea typeface="+mn-ea"/>
          <a:cs typeface="+mn-cs"/>
        </a:defRPr>
      </a:lvl3pPr>
      <a:lvl4pPr marL="1224644" algn="l" defTabSz="816428" rtl="0" eaLnBrk="1" latinLnBrk="0" hangingPunct="1">
        <a:defRPr sz="1650" kern="1200">
          <a:solidFill>
            <a:schemeClr val="tx1"/>
          </a:solidFill>
          <a:latin typeface="+mn-lt"/>
          <a:ea typeface="+mn-ea"/>
          <a:cs typeface="+mn-cs"/>
        </a:defRPr>
      </a:lvl4pPr>
      <a:lvl5pPr marL="1632857" algn="l" defTabSz="816428" rtl="0" eaLnBrk="1" latinLnBrk="0" hangingPunct="1">
        <a:defRPr sz="1650" kern="1200">
          <a:solidFill>
            <a:schemeClr val="tx1"/>
          </a:solidFill>
          <a:latin typeface="+mn-lt"/>
          <a:ea typeface="+mn-ea"/>
          <a:cs typeface="+mn-cs"/>
        </a:defRPr>
      </a:lvl5pPr>
      <a:lvl6pPr marL="2041072" algn="l" defTabSz="816428" rtl="0" eaLnBrk="1" latinLnBrk="0" hangingPunct="1">
        <a:defRPr sz="1650" kern="1200">
          <a:solidFill>
            <a:schemeClr val="tx1"/>
          </a:solidFill>
          <a:latin typeface="+mn-lt"/>
          <a:ea typeface="+mn-ea"/>
          <a:cs typeface="+mn-cs"/>
        </a:defRPr>
      </a:lvl6pPr>
      <a:lvl7pPr marL="2449286" algn="l" defTabSz="816428" rtl="0" eaLnBrk="1" latinLnBrk="0" hangingPunct="1">
        <a:defRPr sz="1650" kern="1200">
          <a:solidFill>
            <a:schemeClr val="tx1"/>
          </a:solidFill>
          <a:latin typeface="+mn-lt"/>
          <a:ea typeface="+mn-ea"/>
          <a:cs typeface="+mn-cs"/>
        </a:defRPr>
      </a:lvl7pPr>
      <a:lvl8pPr marL="2857500" algn="l" defTabSz="816428" rtl="0" eaLnBrk="1" latinLnBrk="0" hangingPunct="1">
        <a:defRPr sz="1650" kern="1200">
          <a:solidFill>
            <a:schemeClr val="tx1"/>
          </a:solidFill>
          <a:latin typeface="+mn-lt"/>
          <a:ea typeface="+mn-ea"/>
          <a:cs typeface="+mn-cs"/>
        </a:defRPr>
      </a:lvl8pPr>
      <a:lvl9pPr marL="3265715" algn="l" defTabSz="816428"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unaids.org/en/resources/documents/2018/core-epidemiology-slid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007019"/>
            <a:ext cx="7772400" cy="1470025"/>
          </a:xfrm>
        </p:spPr>
        <p:txBody>
          <a:bodyPr>
            <a:normAutofit fontScale="90000"/>
          </a:bodyPr>
          <a:lstStyle/>
          <a:p>
            <a:r>
              <a:rPr lang="en-US" dirty="0" smtClean="0">
                <a:solidFill>
                  <a:srgbClr val="7030A0"/>
                </a:solidFill>
              </a:rPr>
              <a:t>Broadly Neutralizing Antibodies to Reduce Vertical HIV Transmission: Safety and PK of VRC01, VRC01LS, and </a:t>
            </a:r>
            <a:r>
              <a:rPr lang="en-US" dirty="0" smtClean="0">
                <a:solidFill>
                  <a:srgbClr val="7030A0"/>
                </a:solidFill>
              </a:rPr>
              <a:t>VRC07-523LS </a:t>
            </a:r>
            <a:endParaRPr lang="en-US" dirty="0">
              <a:solidFill>
                <a:srgbClr val="7030A0"/>
              </a:solidFill>
            </a:endParaRPr>
          </a:p>
        </p:txBody>
      </p:sp>
      <p:sp>
        <p:nvSpPr>
          <p:cNvPr id="3" name="Subtitle 2"/>
          <p:cNvSpPr>
            <a:spLocks noGrp="1"/>
          </p:cNvSpPr>
          <p:nvPr>
            <p:ph type="subTitle" idx="1"/>
          </p:nvPr>
        </p:nvSpPr>
        <p:spPr>
          <a:xfrm>
            <a:off x="1280160" y="3141617"/>
            <a:ext cx="6400800" cy="1752600"/>
          </a:xfrm>
        </p:spPr>
        <p:txBody>
          <a:bodyPr>
            <a:normAutofit fontScale="92500" lnSpcReduction="20000"/>
          </a:bodyPr>
          <a:lstStyle/>
          <a:p>
            <a:r>
              <a:rPr lang="en-US" dirty="0" smtClean="0">
                <a:solidFill>
                  <a:srgbClr val="00B050"/>
                </a:solidFill>
              </a:rPr>
              <a:t>Coleen Cunningham, MD</a:t>
            </a:r>
          </a:p>
          <a:p>
            <a:r>
              <a:rPr lang="en-US" dirty="0" smtClean="0">
                <a:solidFill>
                  <a:srgbClr val="00B050"/>
                </a:solidFill>
              </a:rPr>
              <a:t>Presenting on behalf of the IMPAACT P1112 team and collaborators from research sites and VRC</a:t>
            </a:r>
            <a:endParaRPr lang="en-US" dirty="0">
              <a:solidFill>
                <a:srgbClr val="00B050"/>
              </a:solidFill>
            </a:endParaRPr>
          </a:p>
        </p:txBody>
      </p:sp>
    </p:spTree>
    <p:extLst>
      <p:ext uri="{BB962C8B-B14F-4D97-AF65-F5344CB8AC3E}">
        <p14:creationId xmlns:p14="http://schemas.microsoft.com/office/powerpoint/2010/main" val="170937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0"/>
            <a:ext cx="9143999"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Infants receiving multiple doses (dose group 3) remained over 50 mcg/mL almost all the time. </a:t>
            </a:r>
            <a:endParaRPr lang="en-US" sz="2400" dirty="0"/>
          </a:p>
        </p:txBody>
      </p:sp>
      <p:graphicFrame>
        <p:nvGraphicFramePr>
          <p:cNvPr id="4" name="Object 3">
            <a:extLst>
              <a:ext uri="{FF2B5EF4-FFF2-40B4-BE49-F238E27FC236}">
                <a16:creationId xmlns:a16="http://schemas.microsoft.com/office/drawing/2014/main" id="{74FDA644-BBC7-403A-8E02-36FF9F799A34}"/>
              </a:ext>
            </a:extLst>
          </p:cNvPr>
          <p:cNvGraphicFramePr>
            <a:graphicFrameLocks noChangeAspect="1"/>
          </p:cNvGraphicFramePr>
          <p:nvPr>
            <p:extLst>
              <p:ext uri="{D42A27DB-BD31-4B8C-83A1-F6EECF244321}">
                <p14:modId xmlns:p14="http://schemas.microsoft.com/office/powerpoint/2010/main" val="1755810529"/>
              </p:ext>
            </p:extLst>
          </p:nvPr>
        </p:nvGraphicFramePr>
        <p:xfrm>
          <a:off x="213207" y="205488"/>
          <a:ext cx="7936571" cy="6109901"/>
        </p:xfrm>
        <a:graphic>
          <a:graphicData uri="http://schemas.openxmlformats.org/presentationml/2006/ole">
            <mc:AlternateContent xmlns:mc="http://schemas.openxmlformats.org/markup-compatibility/2006">
              <mc:Choice xmlns:v="urn:schemas-microsoft-com:vml" Requires="v">
                <p:oleObj spid="_x0000_s7180" name="SlideWrite Plus Document" r:id="rId3" imgW="5400000" imgH="4158000" progId="Swg.Document">
                  <p:embed/>
                </p:oleObj>
              </mc:Choice>
              <mc:Fallback>
                <p:oleObj name="SlideWrite Plus Document" r:id="rId3" imgW="5400000" imgH="4158000" progId="Swg.Document">
                  <p:embed/>
                  <p:pic>
                    <p:nvPicPr>
                      <p:cNvPr id="2" name="Object 1">
                        <a:extLst>
                          <a:ext uri="{FF2B5EF4-FFF2-40B4-BE49-F238E27FC236}">
                            <a16:creationId xmlns:a16="http://schemas.microsoft.com/office/drawing/2014/main" id="{74FDA644-BBC7-403A-8E02-36FF9F799A34}"/>
                          </a:ext>
                        </a:extLst>
                      </p:cNvPr>
                      <p:cNvPicPr/>
                      <p:nvPr/>
                    </p:nvPicPr>
                    <p:blipFill>
                      <a:blip r:embed="rId4"/>
                      <a:stretch>
                        <a:fillRect/>
                      </a:stretch>
                    </p:blipFill>
                    <p:spPr>
                      <a:xfrm>
                        <a:off x="213207" y="205488"/>
                        <a:ext cx="7936571" cy="6109901"/>
                      </a:xfrm>
                      <a:prstGeom prst="rect">
                        <a:avLst/>
                      </a:prstGeom>
                    </p:spPr>
                  </p:pic>
                </p:oleObj>
              </mc:Fallback>
            </mc:AlternateContent>
          </a:graphicData>
        </a:graphic>
      </p:graphicFrame>
    </p:spTree>
    <p:extLst>
      <p:ext uri="{BB962C8B-B14F-4D97-AF65-F5344CB8AC3E}">
        <p14:creationId xmlns:p14="http://schemas.microsoft.com/office/powerpoint/2010/main" val="132674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919" y="285376"/>
            <a:ext cx="8460712" cy="995749"/>
          </a:xfrm>
        </p:spPr>
        <p:txBody>
          <a:bodyPr>
            <a:noAutofit/>
          </a:bodyPr>
          <a:lstStyle/>
          <a:p>
            <a:pPr algn="l"/>
            <a:r>
              <a:rPr lang="en-US" sz="2800" dirty="0"/>
              <a:t>Infants receiving VRC01LS </a:t>
            </a:r>
            <a:r>
              <a:rPr lang="en-US" sz="2800" dirty="0" smtClean="0"/>
              <a:t>(Dose </a:t>
            </a:r>
            <a:r>
              <a:rPr lang="en-US" sz="2800" dirty="0"/>
              <a:t>Group 4) achieved significantly higher levels at day 28 and later time points.</a:t>
            </a:r>
          </a:p>
        </p:txBody>
      </p:sp>
      <p:graphicFrame>
        <p:nvGraphicFramePr>
          <p:cNvPr id="5" name="Object 4"/>
          <p:cNvGraphicFramePr>
            <a:graphicFrameLocks noChangeAspect="1"/>
          </p:cNvGraphicFramePr>
          <p:nvPr>
            <p:extLst>
              <p:ext uri="{D42A27DB-BD31-4B8C-83A1-F6EECF244321}">
                <p14:modId xmlns:p14="http://schemas.microsoft.com/office/powerpoint/2010/main" val="1074000345"/>
              </p:ext>
            </p:extLst>
          </p:nvPr>
        </p:nvGraphicFramePr>
        <p:xfrm>
          <a:off x="1125344" y="783250"/>
          <a:ext cx="7144377" cy="5500035"/>
        </p:xfrm>
        <a:graphic>
          <a:graphicData uri="http://schemas.openxmlformats.org/presentationml/2006/ole">
            <mc:AlternateContent xmlns:mc="http://schemas.openxmlformats.org/markup-compatibility/2006">
              <mc:Choice xmlns:v="urn:schemas-microsoft-com:vml" Requires="v">
                <p:oleObj spid="_x0000_s8199" name="SlideWrite Plus Document" r:id="rId4" imgW="5400000" imgH="4158000" progId="Swg.Document">
                  <p:embed/>
                </p:oleObj>
              </mc:Choice>
              <mc:Fallback>
                <p:oleObj name="SlideWrite Plus Document" r:id="rId4" imgW="5400000" imgH="4158000" progId="Swg.Document">
                  <p:embed/>
                  <p:pic>
                    <p:nvPicPr>
                      <p:cNvPr id="5" name="Object 4"/>
                      <p:cNvPicPr/>
                      <p:nvPr/>
                    </p:nvPicPr>
                    <p:blipFill>
                      <a:blip r:embed="rId5"/>
                      <a:stretch>
                        <a:fillRect/>
                      </a:stretch>
                    </p:blipFill>
                    <p:spPr>
                      <a:xfrm>
                        <a:off x="1125344" y="783250"/>
                        <a:ext cx="7144377" cy="550003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E8AA979-B55F-4CF2-9AB4-553204A755F2}"/>
              </a:ext>
            </a:extLst>
          </p:cNvPr>
          <p:cNvSpPr txBox="1"/>
          <p:nvPr/>
        </p:nvSpPr>
        <p:spPr>
          <a:xfrm>
            <a:off x="3939192" y="1482421"/>
            <a:ext cx="4008443" cy="369332"/>
          </a:xfrm>
          <a:prstGeom prst="rect">
            <a:avLst/>
          </a:prstGeom>
          <a:noFill/>
        </p:spPr>
        <p:txBody>
          <a:bodyPr wrap="square" rtlCol="0">
            <a:spAutoFit/>
          </a:bodyPr>
          <a:lstStyle/>
          <a:p>
            <a:r>
              <a:rPr lang="en-US" b="1" dirty="0">
                <a:solidFill>
                  <a:prstClr val="black"/>
                </a:solidFill>
                <a:latin typeface="Calibri"/>
              </a:rPr>
              <a:t>VRC01LS vs. VRC01 40mg/kg   p &lt; 0.002</a:t>
            </a:r>
          </a:p>
        </p:txBody>
      </p:sp>
      <p:sp>
        <p:nvSpPr>
          <p:cNvPr id="7" name="TextBox 6">
            <a:extLst>
              <a:ext uri="{FF2B5EF4-FFF2-40B4-BE49-F238E27FC236}">
                <a16:creationId xmlns:a16="http://schemas.microsoft.com/office/drawing/2014/main" id="{4AA4DE02-E3FD-429F-8B82-0D0DCE58D257}"/>
              </a:ext>
            </a:extLst>
          </p:cNvPr>
          <p:cNvSpPr txBox="1"/>
          <p:nvPr/>
        </p:nvSpPr>
        <p:spPr>
          <a:xfrm>
            <a:off x="3647632" y="1482421"/>
            <a:ext cx="251066" cy="507831"/>
          </a:xfrm>
          <a:prstGeom prst="rect">
            <a:avLst/>
          </a:prstGeom>
          <a:noFill/>
        </p:spPr>
        <p:txBody>
          <a:bodyPr wrap="square" rtlCol="0">
            <a:spAutoFit/>
          </a:bodyPr>
          <a:lstStyle/>
          <a:p>
            <a:r>
              <a:rPr lang="en-US" sz="2700" b="1" dirty="0">
                <a:solidFill>
                  <a:srgbClr val="FF0000"/>
                </a:solidFill>
                <a:latin typeface="Calibri"/>
              </a:rPr>
              <a:t>*</a:t>
            </a:r>
          </a:p>
        </p:txBody>
      </p:sp>
      <p:sp>
        <p:nvSpPr>
          <p:cNvPr id="8" name="TextBox 7">
            <a:extLst>
              <a:ext uri="{FF2B5EF4-FFF2-40B4-BE49-F238E27FC236}">
                <a16:creationId xmlns:a16="http://schemas.microsoft.com/office/drawing/2014/main" id="{4AA4DE02-E3FD-429F-8B82-0D0DCE58D257}"/>
              </a:ext>
            </a:extLst>
          </p:cNvPr>
          <p:cNvSpPr txBox="1"/>
          <p:nvPr/>
        </p:nvSpPr>
        <p:spPr>
          <a:xfrm>
            <a:off x="4923692" y="2287211"/>
            <a:ext cx="251066" cy="507831"/>
          </a:xfrm>
          <a:prstGeom prst="rect">
            <a:avLst/>
          </a:prstGeom>
          <a:noFill/>
        </p:spPr>
        <p:txBody>
          <a:bodyPr wrap="square" rtlCol="0">
            <a:spAutoFit/>
          </a:bodyPr>
          <a:lstStyle/>
          <a:p>
            <a:r>
              <a:rPr lang="en-US" sz="2700" b="1" dirty="0">
                <a:solidFill>
                  <a:srgbClr val="FF0000"/>
                </a:solidFill>
                <a:latin typeface="Calibri"/>
              </a:rPr>
              <a:t>*</a:t>
            </a:r>
          </a:p>
        </p:txBody>
      </p:sp>
      <p:sp>
        <p:nvSpPr>
          <p:cNvPr id="9" name="TextBox 8">
            <a:extLst>
              <a:ext uri="{FF2B5EF4-FFF2-40B4-BE49-F238E27FC236}">
                <a16:creationId xmlns:a16="http://schemas.microsoft.com/office/drawing/2014/main" id="{4AA4DE02-E3FD-429F-8B82-0D0DCE58D257}"/>
              </a:ext>
            </a:extLst>
          </p:cNvPr>
          <p:cNvSpPr txBox="1"/>
          <p:nvPr/>
        </p:nvSpPr>
        <p:spPr>
          <a:xfrm>
            <a:off x="7457645" y="2613125"/>
            <a:ext cx="251066" cy="507831"/>
          </a:xfrm>
          <a:prstGeom prst="rect">
            <a:avLst/>
          </a:prstGeom>
          <a:noFill/>
        </p:spPr>
        <p:txBody>
          <a:bodyPr wrap="square" rtlCol="0">
            <a:spAutoFit/>
          </a:bodyPr>
          <a:lstStyle/>
          <a:p>
            <a:r>
              <a:rPr lang="en-US" sz="2700" b="1" dirty="0">
                <a:solidFill>
                  <a:srgbClr val="FF0000"/>
                </a:solidFill>
                <a:latin typeface="Calibri"/>
              </a:rPr>
              <a:t>*</a:t>
            </a:r>
          </a:p>
        </p:txBody>
      </p:sp>
    </p:spTree>
    <p:extLst>
      <p:ext uri="{BB962C8B-B14F-4D97-AF65-F5344CB8AC3E}">
        <p14:creationId xmlns:p14="http://schemas.microsoft.com/office/powerpoint/2010/main" val="168802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9A1DE38-55E7-4EE2-A146-B3690BAF203F}"/>
              </a:ext>
            </a:extLst>
          </p:cNvPr>
          <p:cNvGraphicFramePr>
            <a:graphicFrameLocks noChangeAspect="1"/>
          </p:cNvGraphicFramePr>
          <p:nvPr>
            <p:extLst>
              <p:ext uri="{D42A27DB-BD31-4B8C-83A1-F6EECF244321}">
                <p14:modId xmlns:p14="http://schemas.microsoft.com/office/powerpoint/2010/main" val="762291943"/>
              </p:ext>
            </p:extLst>
          </p:nvPr>
        </p:nvGraphicFramePr>
        <p:xfrm>
          <a:off x="894247" y="903800"/>
          <a:ext cx="7425788" cy="5716678"/>
        </p:xfrm>
        <a:graphic>
          <a:graphicData uri="http://schemas.openxmlformats.org/presentationml/2006/ole">
            <mc:AlternateContent xmlns:mc="http://schemas.openxmlformats.org/markup-compatibility/2006">
              <mc:Choice xmlns:v="urn:schemas-microsoft-com:vml" Requires="v">
                <p:oleObj spid="_x0000_s9223" name="SlideWrite Plus Document" r:id="rId4" imgW="5400000" imgH="4158000" progId="Swg.Document">
                  <p:embed/>
                </p:oleObj>
              </mc:Choice>
              <mc:Fallback>
                <p:oleObj name="SlideWrite Plus Document" r:id="rId4" imgW="5400000" imgH="4158000" progId="Swg.Document">
                  <p:embed/>
                  <p:pic>
                    <p:nvPicPr>
                      <p:cNvPr id="4" name="Object 3">
                        <a:extLst>
                          <a:ext uri="{FF2B5EF4-FFF2-40B4-BE49-F238E27FC236}">
                            <a16:creationId xmlns:a16="http://schemas.microsoft.com/office/drawing/2014/main" id="{09A1DE38-55E7-4EE2-A146-B3690BAF203F}"/>
                          </a:ext>
                        </a:extLst>
                      </p:cNvPr>
                      <p:cNvPicPr/>
                      <p:nvPr/>
                    </p:nvPicPr>
                    <p:blipFill>
                      <a:blip r:embed="rId5"/>
                      <a:stretch>
                        <a:fillRect/>
                      </a:stretch>
                    </p:blipFill>
                    <p:spPr>
                      <a:xfrm>
                        <a:off x="894247" y="903800"/>
                        <a:ext cx="7425788" cy="5716678"/>
                      </a:xfrm>
                      <a:prstGeom prst="rect">
                        <a:avLst/>
                      </a:prstGeom>
                    </p:spPr>
                  </p:pic>
                </p:oleObj>
              </mc:Fallback>
            </mc:AlternateContent>
          </a:graphicData>
        </a:graphic>
      </p:graphicFrame>
      <p:sp>
        <p:nvSpPr>
          <p:cNvPr id="2" name="TextBox 1"/>
          <p:cNvSpPr txBox="1"/>
          <p:nvPr/>
        </p:nvSpPr>
        <p:spPr>
          <a:xfrm>
            <a:off x="482320" y="309331"/>
            <a:ext cx="7837715" cy="1384995"/>
          </a:xfrm>
          <a:prstGeom prst="rect">
            <a:avLst/>
          </a:prstGeom>
          <a:noFill/>
        </p:spPr>
        <p:txBody>
          <a:bodyPr wrap="square" rtlCol="0">
            <a:spAutoFit/>
          </a:bodyPr>
          <a:lstStyle/>
          <a:p>
            <a:r>
              <a:rPr lang="en-US" sz="2800" dirty="0" smtClean="0"/>
              <a:t>Infants receiving VRC01LS (Dose Group 4) maintain lower levels </a:t>
            </a:r>
            <a:r>
              <a:rPr lang="en-US" sz="2800" dirty="0"/>
              <a:t>at later time </a:t>
            </a:r>
            <a:r>
              <a:rPr lang="en-US" sz="2800" dirty="0" smtClean="0"/>
              <a:t>points compared to the modeled adult values.</a:t>
            </a:r>
            <a:endParaRPr lang="en-US" sz="2800" dirty="0"/>
          </a:p>
        </p:txBody>
      </p:sp>
    </p:spTree>
    <p:extLst>
      <p:ext uri="{BB962C8B-B14F-4D97-AF65-F5344CB8AC3E}">
        <p14:creationId xmlns:p14="http://schemas.microsoft.com/office/powerpoint/2010/main" val="429028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VRC01 and VRC01LS Safety</a:t>
            </a:r>
            <a:endParaRPr lang="en-US" dirty="0"/>
          </a:p>
        </p:txBody>
      </p:sp>
      <p:sp>
        <p:nvSpPr>
          <p:cNvPr id="3" name="Content Placeholder 2"/>
          <p:cNvSpPr>
            <a:spLocks noGrp="1"/>
          </p:cNvSpPr>
          <p:nvPr>
            <p:ph idx="1"/>
          </p:nvPr>
        </p:nvSpPr>
        <p:spPr/>
        <p:txBody>
          <a:bodyPr/>
          <a:lstStyle/>
          <a:p>
            <a:r>
              <a:rPr lang="en-US" dirty="0" smtClean="0"/>
              <a:t>Frequent local reactions, generally mild and resolved rapidly</a:t>
            </a:r>
          </a:p>
          <a:p>
            <a:r>
              <a:rPr lang="en-US" dirty="0" smtClean="0"/>
              <a:t>No serious adverse events attributed to study drug</a:t>
            </a:r>
          </a:p>
          <a:p>
            <a:r>
              <a:rPr lang="en-US" dirty="0" smtClean="0"/>
              <a:t>No infants HIV-infected</a:t>
            </a:r>
            <a:endParaRPr lang="en-US" dirty="0"/>
          </a:p>
        </p:txBody>
      </p:sp>
    </p:spTree>
    <p:extLst>
      <p:ext uri="{BB962C8B-B14F-4D97-AF65-F5344CB8AC3E}">
        <p14:creationId xmlns:p14="http://schemas.microsoft.com/office/powerpoint/2010/main" val="25776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b="1" dirty="0"/>
              <a:t>In conclusion</a:t>
            </a:r>
          </a:p>
        </p:txBody>
      </p:sp>
      <p:sp>
        <p:nvSpPr>
          <p:cNvPr id="3" name="Content Placeholder 2"/>
          <p:cNvSpPr>
            <a:spLocks noGrp="1"/>
          </p:cNvSpPr>
          <p:nvPr>
            <p:ph idx="1"/>
          </p:nvPr>
        </p:nvSpPr>
        <p:spPr>
          <a:xfrm>
            <a:off x="457200" y="1175657"/>
            <a:ext cx="8478456" cy="5113116"/>
          </a:xfrm>
        </p:spPr>
        <p:txBody>
          <a:bodyPr>
            <a:normAutofit fontScale="92500" lnSpcReduction="20000"/>
          </a:bodyPr>
          <a:lstStyle/>
          <a:p>
            <a:r>
              <a:rPr lang="en-US" dirty="0" smtClean="0"/>
              <a:t>VRC01 and VRC01LS are </a:t>
            </a:r>
            <a:r>
              <a:rPr lang="en-US" dirty="0"/>
              <a:t>well tolerated. </a:t>
            </a:r>
          </a:p>
          <a:p>
            <a:r>
              <a:rPr lang="en-US" dirty="0" smtClean="0"/>
              <a:t>VRC01 and VRC01LS </a:t>
            </a:r>
            <a:r>
              <a:rPr lang="en-US" dirty="0"/>
              <a:t>can be administered at birth </a:t>
            </a:r>
            <a:r>
              <a:rPr lang="en-US" dirty="0" smtClean="0"/>
              <a:t>and subsequent </a:t>
            </a:r>
            <a:r>
              <a:rPr lang="en-US" dirty="0" smtClean="0"/>
              <a:t>time points to </a:t>
            </a:r>
            <a:r>
              <a:rPr lang="en-US" dirty="0"/>
              <a:t>achieve desired levels.</a:t>
            </a:r>
          </a:p>
          <a:p>
            <a:r>
              <a:rPr lang="en-US" dirty="0"/>
              <a:t>Broadly neutralizing antibodies are feasible as an additional strategy to prevent </a:t>
            </a:r>
            <a:r>
              <a:rPr lang="en-US" dirty="0" smtClean="0"/>
              <a:t>perinatal </a:t>
            </a:r>
            <a:r>
              <a:rPr lang="en-US" dirty="0" smtClean="0"/>
              <a:t>transmission </a:t>
            </a:r>
            <a:r>
              <a:rPr lang="en-US" dirty="0"/>
              <a:t>of HIV in infants at increased </a:t>
            </a:r>
            <a:r>
              <a:rPr lang="en-US" dirty="0" smtClean="0"/>
              <a:t>risk.</a:t>
            </a:r>
            <a:endParaRPr lang="en-US" dirty="0"/>
          </a:p>
          <a:p>
            <a:r>
              <a:rPr lang="en-US" b="1" dirty="0"/>
              <a:t>Next steps: 	</a:t>
            </a:r>
          </a:p>
          <a:p>
            <a:pPr lvl="1"/>
            <a:r>
              <a:rPr lang="en-US" dirty="0" smtClean="0"/>
              <a:t>VRC07-523LS enrolling- </a:t>
            </a:r>
            <a:r>
              <a:rPr lang="en-US" dirty="0"/>
              <a:t>increased potency &amp; breadth </a:t>
            </a:r>
            <a:br>
              <a:rPr lang="en-US" dirty="0"/>
            </a:br>
            <a:r>
              <a:rPr lang="en-US" dirty="0"/>
              <a:t>		(</a:t>
            </a:r>
            <a:r>
              <a:rPr lang="en-US" i="1" dirty="0"/>
              <a:t>IMPAACT P1112)</a:t>
            </a:r>
          </a:p>
          <a:p>
            <a:pPr lvl="1"/>
            <a:r>
              <a:rPr lang="en-US" dirty="0"/>
              <a:t>Studies of </a:t>
            </a:r>
            <a:r>
              <a:rPr lang="en-US" dirty="0" err="1"/>
              <a:t>bNAb</a:t>
            </a:r>
            <a:r>
              <a:rPr lang="en-US" dirty="0"/>
              <a:t> as adjunct to ART for neonatal HIV prevention and  early treatment </a:t>
            </a:r>
            <a:br>
              <a:rPr lang="en-US" dirty="0"/>
            </a:br>
            <a:r>
              <a:rPr lang="en-US" dirty="0"/>
              <a:t>		</a:t>
            </a:r>
            <a:r>
              <a:rPr lang="en-US" i="1" dirty="0"/>
              <a:t>(IMPAACT 2008; IMPAACT P1115)</a:t>
            </a:r>
          </a:p>
        </p:txBody>
      </p:sp>
    </p:spTree>
    <p:extLst>
      <p:ext uri="{BB962C8B-B14F-4D97-AF65-F5344CB8AC3E}">
        <p14:creationId xmlns:p14="http://schemas.microsoft.com/office/powerpoint/2010/main" val="182953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1150" y="173098"/>
            <a:ext cx="8362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fontAlgn="base" hangingPunct="1">
              <a:spcBef>
                <a:spcPct val="0"/>
              </a:spcBef>
              <a:spcAft>
                <a:spcPct val="0"/>
              </a:spcAft>
              <a:buFontTx/>
              <a:buNone/>
            </a:pPr>
            <a:r>
              <a:rPr lang="en-US" altLang="en-US" b="1" dirty="0">
                <a:solidFill>
                  <a:schemeClr val="tx1"/>
                </a:solidFill>
              </a:rPr>
              <a:t>Acknowledgements -Thanks to: </a:t>
            </a:r>
          </a:p>
        </p:txBody>
      </p:sp>
      <p:pic>
        <p:nvPicPr>
          <p:cNvPr id="69638" name="Picture 12" descr="Vaccines for Lif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206" y="5302342"/>
            <a:ext cx="1417820" cy="87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Box 1"/>
          <p:cNvSpPr txBox="1">
            <a:spLocks noChangeArrowheads="1"/>
          </p:cNvSpPr>
          <p:nvPr/>
        </p:nvSpPr>
        <p:spPr bwMode="auto">
          <a:xfrm>
            <a:off x="6746496" y="3145484"/>
            <a:ext cx="22275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fontAlgn="base" hangingPunct="1">
              <a:spcBef>
                <a:spcPct val="0"/>
              </a:spcBef>
              <a:spcAft>
                <a:spcPct val="0"/>
              </a:spcAft>
              <a:buFontTx/>
              <a:buNone/>
            </a:pPr>
            <a:r>
              <a:rPr lang="en-US" altLang="en-US" sz="1800" dirty="0">
                <a:solidFill>
                  <a:schemeClr val="tx1"/>
                </a:solidFill>
              </a:rPr>
              <a:t>Thanks to: Vaccine Research Center: Barney Graham, John Mascola, Julie Ledgerwood for slides and data</a:t>
            </a:r>
          </a:p>
        </p:txBody>
      </p:sp>
      <p:sp>
        <p:nvSpPr>
          <p:cNvPr id="8" name="TextBox 1"/>
          <p:cNvSpPr txBox="1">
            <a:spLocks noChangeArrowheads="1"/>
          </p:cNvSpPr>
          <p:nvPr/>
        </p:nvSpPr>
        <p:spPr bwMode="auto">
          <a:xfrm>
            <a:off x="297942" y="2076156"/>
            <a:ext cx="320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fontAlgn="base" hangingPunct="1">
              <a:spcBef>
                <a:spcPct val="0"/>
              </a:spcBef>
              <a:spcAft>
                <a:spcPct val="0"/>
              </a:spcAft>
              <a:buFontTx/>
              <a:buNone/>
            </a:pPr>
            <a:r>
              <a:rPr lang="en-US" altLang="en-US" sz="2400" b="1" dirty="0">
                <a:solidFill>
                  <a:schemeClr val="tx1"/>
                </a:solidFill>
              </a:rPr>
              <a:t>The P1112 </a:t>
            </a:r>
            <a:r>
              <a:rPr lang="en-US" altLang="en-US" sz="2400" b="1">
                <a:solidFill>
                  <a:schemeClr val="tx1"/>
                </a:solidFill>
              </a:rPr>
              <a:t>Team </a:t>
            </a:r>
            <a:endParaRPr lang="en-US" altLang="en-US" sz="2400" b="1" dirty="0">
              <a:solidFill>
                <a:schemeClr val="tx1"/>
              </a:solidFill>
            </a:endParaRPr>
          </a:p>
        </p:txBody>
      </p:sp>
      <p:sp>
        <p:nvSpPr>
          <p:cNvPr id="9" name="TextBox 1"/>
          <p:cNvSpPr txBox="1">
            <a:spLocks noChangeArrowheads="1"/>
          </p:cNvSpPr>
          <p:nvPr/>
        </p:nvSpPr>
        <p:spPr bwMode="auto">
          <a:xfrm>
            <a:off x="3849153" y="862459"/>
            <a:ext cx="2829523" cy="436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fontAlgn="base" hangingPunct="1">
              <a:spcBef>
                <a:spcPct val="0"/>
              </a:spcBef>
              <a:spcAft>
                <a:spcPct val="0"/>
              </a:spcAft>
              <a:buFontTx/>
              <a:buNone/>
            </a:pPr>
            <a:r>
              <a:rPr lang="en-US" altLang="en-US" sz="2800" b="1" dirty="0">
                <a:solidFill>
                  <a:schemeClr val="tx1"/>
                </a:solidFill>
                <a:latin typeface="+mn-lt"/>
              </a:rPr>
              <a:t>Sites</a:t>
            </a:r>
          </a:p>
          <a:p>
            <a:pPr eaLnBrk="1" fontAlgn="ctr" hangingPunct="1">
              <a:buNone/>
            </a:pPr>
            <a:r>
              <a:rPr lang="en-US" sz="1600" dirty="0">
                <a:solidFill>
                  <a:schemeClr val="tx1"/>
                </a:solidFill>
              </a:rPr>
              <a:t>FAMCRU Cape Town</a:t>
            </a:r>
          </a:p>
          <a:p>
            <a:pPr eaLnBrk="1" fontAlgn="ctr" hangingPunct="1">
              <a:buNone/>
            </a:pPr>
            <a:r>
              <a:rPr lang="en-US" sz="1600" dirty="0">
                <a:solidFill>
                  <a:schemeClr val="tx1"/>
                </a:solidFill>
              </a:rPr>
              <a:t>Harare Family Care </a:t>
            </a:r>
          </a:p>
          <a:p>
            <a:pPr eaLnBrk="1" fontAlgn="ctr" hangingPunct="1">
              <a:buNone/>
            </a:pPr>
            <a:r>
              <a:rPr lang="en-US" sz="1600" dirty="0">
                <a:solidFill>
                  <a:schemeClr val="tx1"/>
                </a:solidFill>
              </a:rPr>
              <a:t>Bronx-Lebanon Hospital, NY</a:t>
            </a:r>
          </a:p>
          <a:p>
            <a:pPr eaLnBrk="1" fontAlgn="t" hangingPunct="1">
              <a:buNone/>
            </a:pPr>
            <a:r>
              <a:rPr lang="en-US" sz="1600" dirty="0">
                <a:solidFill>
                  <a:schemeClr val="tx1"/>
                </a:solidFill>
              </a:rPr>
              <a:t>Univ California, LA</a:t>
            </a:r>
          </a:p>
          <a:p>
            <a:pPr eaLnBrk="1" fontAlgn="t" hangingPunct="1">
              <a:buNone/>
            </a:pPr>
            <a:r>
              <a:rPr lang="en-US" sz="1600" dirty="0">
                <a:solidFill>
                  <a:schemeClr val="tx1"/>
                </a:solidFill>
              </a:rPr>
              <a:t>Emory University</a:t>
            </a:r>
          </a:p>
          <a:p>
            <a:pPr eaLnBrk="1" hangingPunct="1">
              <a:buNone/>
            </a:pPr>
            <a:r>
              <a:rPr lang="en-US" sz="1600" dirty="0">
                <a:solidFill>
                  <a:schemeClr val="tx1"/>
                </a:solidFill>
              </a:rPr>
              <a:t>University of Puerto Rico </a:t>
            </a:r>
          </a:p>
          <a:p>
            <a:pPr eaLnBrk="1" fontAlgn="t" hangingPunct="1">
              <a:buNone/>
            </a:pPr>
            <a:r>
              <a:rPr lang="en-US" sz="1600" dirty="0">
                <a:solidFill>
                  <a:schemeClr val="tx1"/>
                </a:solidFill>
              </a:rPr>
              <a:t>Jacobi Med. Ctr. , NY</a:t>
            </a:r>
          </a:p>
          <a:p>
            <a:pPr eaLnBrk="1" fontAlgn="ctr" hangingPunct="1">
              <a:buNone/>
            </a:pPr>
            <a:r>
              <a:rPr lang="en-US" sz="1600" dirty="0">
                <a:solidFill>
                  <a:schemeClr val="tx1"/>
                </a:solidFill>
              </a:rPr>
              <a:t>Johns Hopkins University</a:t>
            </a:r>
          </a:p>
          <a:p>
            <a:pPr eaLnBrk="1" fontAlgn="ctr" hangingPunct="1">
              <a:buNone/>
            </a:pPr>
            <a:r>
              <a:rPr lang="en-US" sz="1600" dirty="0">
                <a:solidFill>
                  <a:schemeClr val="tx1"/>
                </a:solidFill>
              </a:rPr>
              <a:t>San Juan City Hospital</a:t>
            </a:r>
          </a:p>
          <a:p>
            <a:pPr eaLnBrk="1" fontAlgn="ctr" hangingPunct="1">
              <a:buNone/>
            </a:pPr>
            <a:r>
              <a:rPr lang="en-US" sz="1600" dirty="0">
                <a:solidFill>
                  <a:schemeClr val="tx1"/>
                </a:solidFill>
              </a:rPr>
              <a:t>South Florida, Ft Lauderdale</a:t>
            </a:r>
          </a:p>
          <a:p>
            <a:pPr eaLnBrk="1" fontAlgn="ctr" hangingPunct="1">
              <a:buNone/>
            </a:pPr>
            <a:r>
              <a:rPr lang="en-US" sz="1600" dirty="0">
                <a:solidFill>
                  <a:schemeClr val="tx1"/>
                </a:solidFill>
              </a:rPr>
              <a:t>Texas Children’s Hosp.</a:t>
            </a:r>
          </a:p>
          <a:p>
            <a:pPr eaLnBrk="1" fontAlgn="ctr" hangingPunct="1">
              <a:buNone/>
            </a:pPr>
            <a:r>
              <a:rPr lang="en-US" sz="1600" dirty="0">
                <a:solidFill>
                  <a:schemeClr val="tx1"/>
                </a:solidFill>
              </a:rPr>
              <a:t>University of Colorado</a:t>
            </a:r>
          </a:p>
          <a:p>
            <a:pPr eaLnBrk="1" fontAlgn="ctr" hangingPunct="1">
              <a:buNone/>
            </a:pPr>
            <a:r>
              <a:rPr lang="en-US" sz="1600" dirty="0">
                <a:solidFill>
                  <a:schemeClr val="tx1"/>
                </a:solidFill>
              </a:rPr>
              <a:t>University of Florida</a:t>
            </a:r>
          </a:p>
        </p:txBody>
      </p:sp>
      <p:sp>
        <p:nvSpPr>
          <p:cNvPr id="10" name="TextBox 1"/>
          <p:cNvSpPr txBox="1">
            <a:spLocks noChangeArrowheads="1"/>
          </p:cNvSpPr>
          <p:nvPr/>
        </p:nvSpPr>
        <p:spPr bwMode="auto">
          <a:xfrm>
            <a:off x="6678677" y="1105603"/>
            <a:ext cx="24653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fontAlgn="base" hangingPunct="1">
              <a:spcBef>
                <a:spcPct val="0"/>
              </a:spcBef>
              <a:spcAft>
                <a:spcPct val="0"/>
              </a:spcAft>
              <a:buFontTx/>
              <a:buNone/>
            </a:pPr>
            <a:r>
              <a:rPr lang="en-US" altLang="en-US" b="1" dirty="0">
                <a:solidFill>
                  <a:schemeClr val="tx1"/>
                </a:solidFill>
                <a:latin typeface="+mn-lt"/>
              </a:rPr>
              <a:t>Thanks to: </a:t>
            </a:r>
          </a:p>
          <a:p>
            <a:pPr eaLnBrk="1" fontAlgn="base" hangingPunct="1">
              <a:spcBef>
                <a:spcPct val="0"/>
              </a:spcBef>
              <a:spcAft>
                <a:spcPct val="0"/>
              </a:spcAft>
              <a:buFontTx/>
              <a:buNone/>
            </a:pPr>
            <a:r>
              <a:rPr lang="en-US" altLang="en-US" b="1" dirty="0">
                <a:solidFill>
                  <a:schemeClr val="tx1"/>
                </a:solidFill>
                <a:latin typeface="+mn-lt"/>
              </a:rPr>
              <a:t>The parents </a:t>
            </a:r>
          </a:p>
          <a:p>
            <a:pPr eaLnBrk="1" fontAlgn="base" hangingPunct="1">
              <a:spcBef>
                <a:spcPct val="0"/>
              </a:spcBef>
              <a:spcAft>
                <a:spcPct val="0"/>
              </a:spcAft>
              <a:buFontTx/>
              <a:buNone/>
            </a:pPr>
            <a:r>
              <a:rPr lang="en-US" altLang="en-US" b="1" dirty="0">
                <a:solidFill>
                  <a:schemeClr val="tx1"/>
                </a:solidFill>
                <a:latin typeface="+mn-lt"/>
              </a:rPr>
              <a:t>and infants</a:t>
            </a:r>
          </a:p>
          <a:p>
            <a:pPr eaLnBrk="1" fontAlgn="base" hangingPunct="1">
              <a:spcBef>
                <a:spcPct val="0"/>
              </a:spcBef>
              <a:spcAft>
                <a:spcPct val="0"/>
              </a:spcAft>
              <a:buFontTx/>
              <a:buNone/>
            </a:pPr>
            <a:r>
              <a:rPr lang="en-US" altLang="en-US" sz="2400" b="1" dirty="0">
                <a:solidFill>
                  <a:schemeClr val="tx1"/>
                </a:solidFill>
                <a:latin typeface="+mn-lt"/>
              </a:rPr>
              <a:t>for participating</a:t>
            </a:r>
          </a:p>
        </p:txBody>
      </p:sp>
      <p:pic>
        <p:nvPicPr>
          <p:cNvPr id="11" name="Content Placeholder 3" descr="impaact logo.jpg"/>
          <p:cNvPicPr>
            <a:picLocks noChangeAspect="1"/>
          </p:cNvPicPr>
          <p:nvPr/>
        </p:nvPicPr>
        <p:blipFill>
          <a:blip r:embed="rId4"/>
          <a:stretch>
            <a:fillRect/>
          </a:stretch>
        </p:blipFill>
        <p:spPr>
          <a:xfrm>
            <a:off x="297942" y="5368818"/>
            <a:ext cx="1893132" cy="938544"/>
          </a:xfrm>
          <a:prstGeom prst="rect">
            <a:avLst/>
          </a:prstGeom>
        </p:spPr>
      </p:pic>
      <p:sp>
        <p:nvSpPr>
          <p:cNvPr id="12" name="Rectangle 4">
            <a:extLst>
              <a:ext uri="{FF2B5EF4-FFF2-40B4-BE49-F238E27FC236}">
                <a16:creationId xmlns:a16="http://schemas.microsoft.com/office/drawing/2014/main" id="{667BDA59-C5E7-4B47-A5CB-20E5CB55531D}"/>
              </a:ext>
            </a:extLst>
          </p:cNvPr>
          <p:cNvSpPr>
            <a:spLocks noChangeArrowheads="1"/>
          </p:cNvSpPr>
          <p:nvPr/>
        </p:nvSpPr>
        <p:spPr bwMode="auto">
          <a:xfrm>
            <a:off x="103620" y="791432"/>
            <a:ext cx="47401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fontAlgn="base" hangingPunct="1">
              <a:spcBef>
                <a:spcPct val="0"/>
              </a:spcBef>
              <a:spcAft>
                <a:spcPct val="0"/>
              </a:spcAft>
              <a:buFontTx/>
              <a:buNone/>
            </a:pPr>
            <a:r>
              <a:rPr lang="en-US" altLang="en-US" sz="2500" b="1" dirty="0">
                <a:solidFill>
                  <a:schemeClr val="tx1"/>
                </a:solidFill>
                <a:latin typeface="+mn-lt"/>
              </a:rPr>
              <a:t>The International Maternal Pediatric Adolescent AIDS </a:t>
            </a:r>
            <a:br>
              <a:rPr lang="en-US" altLang="en-US" sz="2500" b="1" dirty="0">
                <a:solidFill>
                  <a:schemeClr val="tx1"/>
                </a:solidFill>
                <a:latin typeface="+mn-lt"/>
              </a:rPr>
            </a:br>
            <a:r>
              <a:rPr lang="en-US" altLang="en-US" sz="2500" b="1" dirty="0">
                <a:solidFill>
                  <a:schemeClr val="tx1"/>
                </a:solidFill>
                <a:latin typeface="+mn-lt"/>
              </a:rPr>
              <a:t>Clinical Trials Network</a:t>
            </a:r>
          </a:p>
        </p:txBody>
      </p:sp>
      <p:pic>
        <p:nvPicPr>
          <p:cNvPr id="3" name="Picture 2">
            <a:extLst>
              <a:ext uri="{FF2B5EF4-FFF2-40B4-BE49-F238E27FC236}">
                <a16:creationId xmlns:a16="http://schemas.microsoft.com/office/drawing/2014/main" id="{0993768E-1B8F-4C8B-8A54-DF121BF66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3760" y="5487380"/>
            <a:ext cx="3669833" cy="565766"/>
          </a:xfrm>
          <a:prstGeom prst="rect">
            <a:avLst/>
          </a:prstGeom>
        </p:spPr>
      </p:pic>
      <p:sp>
        <p:nvSpPr>
          <p:cNvPr id="2" name="TextBox 1"/>
          <p:cNvSpPr txBox="1"/>
          <p:nvPr/>
        </p:nvSpPr>
        <p:spPr>
          <a:xfrm>
            <a:off x="297942" y="2493722"/>
            <a:ext cx="3202898" cy="2862322"/>
          </a:xfrm>
          <a:prstGeom prst="rect">
            <a:avLst/>
          </a:prstGeom>
          <a:noFill/>
        </p:spPr>
        <p:txBody>
          <a:bodyPr wrap="square" rtlCol="0">
            <a:spAutoFit/>
          </a:bodyPr>
          <a:lstStyle/>
          <a:p>
            <a:r>
              <a:rPr lang="en-US"/>
              <a:t>Coleen Cunningham </a:t>
            </a:r>
          </a:p>
          <a:p>
            <a:r>
              <a:rPr lang="en-US"/>
              <a:t>Elizabeth McFarland</a:t>
            </a:r>
          </a:p>
          <a:p>
            <a:r>
              <a:rPr lang="en-US"/>
              <a:t>Edmund Capparelli</a:t>
            </a:r>
          </a:p>
          <a:p>
            <a:r>
              <a:rPr lang="en-US"/>
              <a:t>Petronella Muresan</a:t>
            </a:r>
          </a:p>
          <a:p>
            <a:r>
              <a:rPr lang="en-US"/>
              <a:t>Elizabeth Smith </a:t>
            </a:r>
          </a:p>
          <a:p>
            <a:r>
              <a:rPr lang="en-US"/>
              <a:t>Charlotte Perlowski</a:t>
            </a:r>
          </a:p>
          <a:p>
            <a:r>
              <a:rPr lang="en-US"/>
              <a:t>Leavitt Morrison</a:t>
            </a:r>
          </a:p>
          <a:p>
            <a:r>
              <a:rPr lang="en-US"/>
              <a:t>Patricia Morgan</a:t>
            </a:r>
          </a:p>
          <a:p>
            <a:r>
              <a:rPr lang="en-US"/>
              <a:t>Adrian McDermott</a:t>
            </a:r>
          </a:p>
          <a:p>
            <a:r>
              <a:rPr lang="en-US"/>
              <a:t>Rohan Hazra</a:t>
            </a:r>
          </a:p>
        </p:txBody>
      </p:sp>
    </p:spTree>
    <p:extLst>
      <p:ext uri="{BB962C8B-B14F-4D97-AF65-F5344CB8AC3E}">
        <p14:creationId xmlns:p14="http://schemas.microsoft.com/office/powerpoint/2010/main" val="160908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Slide Number Placeholder 2"/>
          <p:cNvSpPr>
            <a:spLocks noGrp="1"/>
          </p:cNvSpPr>
          <p:nvPr>
            <p:ph type="sldNum" sz="quarter" idx="12"/>
          </p:nvPr>
        </p:nvSpPr>
        <p:spPr/>
        <p:txBody>
          <a:bodyPr/>
          <a:lstStyle/>
          <a:p>
            <a:fld id="{FE480905-123B-43BE-9614-25A024455B77}" type="slidenum">
              <a:rPr lang="en-US" smtClean="0"/>
              <a:pPr/>
              <a:t>16</a:t>
            </a:fld>
            <a:endParaRPr lang="en-US"/>
          </a:p>
        </p:txBody>
      </p:sp>
    </p:spTree>
    <p:extLst>
      <p:ext uri="{BB962C8B-B14F-4D97-AF65-F5344CB8AC3E}">
        <p14:creationId xmlns:p14="http://schemas.microsoft.com/office/powerpoint/2010/main" val="221768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77" y="78059"/>
            <a:ext cx="8229600" cy="702527"/>
          </a:xfrm>
        </p:spPr>
        <p:txBody>
          <a:bodyPr>
            <a:normAutofit fontScale="90000"/>
          </a:bodyPr>
          <a:lstStyle/>
          <a:p>
            <a:r>
              <a:rPr lang="en-US" b="1" dirty="0"/>
              <a:t>Dose Group 4: Local Reactions</a:t>
            </a:r>
          </a:p>
        </p:txBody>
      </p:sp>
      <p:graphicFrame>
        <p:nvGraphicFramePr>
          <p:cNvPr id="4" name="Content Placeholder 3">
            <a:extLst>
              <a:ext uri="{FF2B5EF4-FFF2-40B4-BE49-F238E27FC236}">
                <a16:creationId xmlns:a16="http://schemas.microsoft.com/office/drawing/2014/main" id="{02826E8A-36E2-462B-8D08-69CA3FB3BC80}"/>
              </a:ext>
            </a:extLst>
          </p:cNvPr>
          <p:cNvGraphicFramePr>
            <a:graphicFrameLocks noGrp="1"/>
          </p:cNvGraphicFramePr>
          <p:nvPr>
            <p:ph idx="1"/>
            <p:extLst>
              <p:ext uri="{D42A27DB-BD31-4B8C-83A1-F6EECF244321}">
                <p14:modId xmlns:p14="http://schemas.microsoft.com/office/powerpoint/2010/main" val="4147756095"/>
              </p:ext>
            </p:extLst>
          </p:nvPr>
        </p:nvGraphicFramePr>
        <p:xfrm>
          <a:off x="296990" y="1584360"/>
          <a:ext cx="8629392" cy="3566160"/>
        </p:xfrm>
        <a:graphic>
          <a:graphicData uri="http://schemas.openxmlformats.org/drawingml/2006/table">
            <a:tbl>
              <a:tblPr firstRow="1" bandRow="1">
                <a:tableStyleId>{5C22544A-7EE6-4342-B048-85BDC9FD1C3A}</a:tableStyleId>
              </a:tblPr>
              <a:tblGrid>
                <a:gridCol w="2998536">
                  <a:extLst>
                    <a:ext uri="{9D8B030D-6E8A-4147-A177-3AD203B41FA5}">
                      <a16:colId xmlns:a16="http://schemas.microsoft.com/office/drawing/2014/main" val="1322268521"/>
                    </a:ext>
                  </a:extLst>
                </a:gridCol>
                <a:gridCol w="1868914">
                  <a:extLst>
                    <a:ext uri="{9D8B030D-6E8A-4147-A177-3AD203B41FA5}">
                      <a16:colId xmlns:a16="http://schemas.microsoft.com/office/drawing/2014/main" val="930549794"/>
                    </a:ext>
                  </a:extLst>
                </a:gridCol>
                <a:gridCol w="1844798">
                  <a:extLst>
                    <a:ext uri="{9D8B030D-6E8A-4147-A177-3AD203B41FA5}">
                      <a16:colId xmlns:a16="http://schemas.microsoft.com/office/drawing/2014/main" val="1709436339"/>
                    </a:ext>
                  </a:extLst>
                </a:gridCol>
                <a:gridCol w="1917144">
                  <a:extLst>
                    <a:ext uri="{9D8B030D-6E8A-4147-A177-3AD203B41FA5}">
                      <a16:colId xmlns:a16="http://schemas.microsoft.com/office/drawing/2014/main" val="1470858975"/>
                    </a:ext>
                  </a:extLst>
                </a:gridCol>
              </a:tblGrid>
              <a:tr h="370840">
                <a:tc>
                  <a:txBody>
                    <a:bodyPr/>
                    <a:lstStyle/>
                    <a:p>
                      <a:endParaRPr lang="en-US" sz="2200" dirty="0"/>
                    </a:p>
                  </a:txBody>
                  <a:tcPr/>
                </a:tc>
                <a:tc>
                  <a:txBody>
                    <a:bodyPr/>
                    <a:lstStyle/>
                    <a:p>
                      <a:pPr algn="ctr"/>
                      <a:r>
                        <a:rPr lang="en-US" sz="2200" dirty="0"/>
                        <a:t>Cohort 1: </a:t>
                      </a:r>
                    </a:p>
                    <a:p>
                      <a:pPr algn="ctr"/>
                      <a:r>
                        <a:rPr lang="en-US" sz="2200" dirty="0"/>
                        <a:t>dose 1 (n=10)</a:t>
                      </a:r>
                    </a:p>
                  </a:txBody>
                  <a:tcPr/>
                </a:tc>
                <a:tc>
                  <a:txBody>
                    <a:bodyPr/>
                    <a:lstStyle/>
                    <a:p>
                      <a:pPr algn="ctr"/>
                      <a:r>
                        <a:rPr lang="en-US" sz="2200" dirty="0"/>
                        <a:t>Cohort 2: dose 1 (n=11)</a:t>
                      </a:r>
                    </a:p>
                  </a:txBody>
                  <a:tcPr/>
                </a:tc>
                <a:tc>
                  <a:txBody>
                    <a:bodyPr/>
                    <a:lstStyle/>
                    <a:p>
                      <a:pPr algn="ctr"/>
                      <a:r>
                        <a:rPr lang="en-US" sz="2200" dirty="0"/>
                        <a:t>Cohort 2: </a:t>
                      </a:r>
                    </a:p>
                    <a:p>
                      <a:pPr algn="ctr"/>
                      <a:r>
                        <a:rPr lang="en-US" sz="2200" dirty="0"/>
                        <a:t>dose 2 (n=10)</a:t>
                      </a:r>
                    </a:p>
                  </a:txBody>
                  <a:tcPr/>
                </a:tc>
                <a:extLst>
                  <a:ext uri="{0D108BD9-81ED-4DB2-BD59-A6C34878D82A}">
                    <a16:rowId xmlns:a16="http://schemas.microsoft.com/office/drawing/2014/main" val="2211903455"/>
                  </a:ext>
                </a:extLst>
              </a:tr>
              <a:tr h="370840">
                <a:tc>
                  <a:txBody>
                    <a:bodyPr/>
                    <a:lstStyle/>
                    <a:p>
                      <a:r>
                        <a:rPr lang="en-US" sz="2200" dirty="0"/>
                        <a:t>Volume per site, mean  (min/max)</a:t>
                      </a:r>
                    </a:p>
                  </a:txBody>
                  <a:tcPr/>
                </a:tc>
                <a:tc>
                  <a:txBody>
                    <a:bodyPr/>
                    <a:lstStyle/>
                    <a:p>
                      <a:pPr algn="ctr"/>
                      <a:r>
                        <a:rPr lang="en-US" sz="2200" b="1" dirty="0"/>
                        <a:t>0.8 mL </a:t>
                      </a:r>
                    </a:p>
                    <a:p>
                      <a:pPr algn="ctr"/>
                      <a:r>
                        <a:rPr lang="en-US" sz="2200" b="1" dirty="0"/>
                        <a:t>(0.8/0.8)</a:t>
                      </a:r>
                    </a:p>
                  </a:txBody>
                  <a:tcPr/>
                </a:tc>
                <a:tc>
                  <a:txBody>
                    <a:bodyPr/>
                    <a:lstStyle/>
                    <a:p>
                      <a:pPr algn="ctr"/>
                      <a:r>
                        <a:rPr lang="en-US" sz="2200" b="1" dirty="0"/>
                        <a:t>0.6 mL </a:t>
                      </a:r>
                    </a:p>
                    <a:p>
                      <a:pPr algn="ctr"/>
                      <a:r>
                        <a:rPr lang="en-US" sz="2200" b="1" dirty="0"/>
                        <a:t>(0.4/0.8)*</a:t>
                      </a:r>
                    </a:p>
                  </a:txBody>
                  <a:tcPr/>
                </a:tc>
                <a:tc>
                  <a:txBody>
                    <a:bodyPr/>
                    <a:lstStyle/>
                    <a:p>
                      <a:pPr algn="ctr"/>
                      <a:r>
                        <a:rPr lang="en-US" sz="2200" b="1" dirty="0"/>
                        <a:t>0.6 mL </a:t>
                      </a:r>
                    </a:p>
                    <a:p>
                      <a:pPr algn="ctr"/>
                      <a:r>
                        <a:rPr lang="en-US" sz="2200" b="1" dirty="0"/>
                        <a:t>(0.3/1.0)*</a:t>
                      </a:r>
                    </a:p>
                  </a:txBody>
                  <a:tcPr/>
                </a:tc>
                <a:extLst>
                  <a:ext uri="{0D108BD9-81ED-4DB2-BD59-A6C34878D82A}">
                    <a16:rowId xmlns:a16="http://schemas.microsoft.com/office/drawing/2014/main" val="2109822478"/>
                  </a:ext>
                </a:extLst>
              </a:tr>
              <a:tr h="370840">
                <a:tc>
                  <a:txBody>
                    <a:bodyPr/>
                    <a:lstStyle/>
                    <a:p>
                      <a:r>
                        <a:rPr lang="en-US" sz="2200" dirty="0"/>
                        <a:t>% of children with any reaction</a:t>
                      </a:r>
                      <a:r>
                        <a:rPr lang="en-US" sz="2200" b="1" dirty="0"/>
                        <a:t>^</a:t>
                      </a:r>
                    </a:p>
                  </a:txBody>
                  <a:tcPr/>
                </a:tc>
                <a:tc>
                  <a:txBody>
                    <a:bodyPr/>
                    <a:lstStyle/>
                    <a:p>
                      <a:pPr algn="ctr"/>
                      <a:r>
                        <a:rPr lang="en-US" sz="2200" b="1" dirty="0"/>
                        <a:t>50%</a:t>
                      </a:r>
                    </a:p>
                  </a:txBody>
                  <a:tcPr/>
                </a:tc>
                <a:tc>
                  <a:txBody>
                    <a:bodyPr/>
                    <a:lstStyle/>
                    <a:p>
                      <a:pPr algn="ctr"/>
                      <a:r>
                        <a:rPr lang="en-US" sz="2200" b="1" dirty="0"/>
                        <a:t>82% </a:t>
                      </a:r>
                    </a:p>
                  </a:txBody>
                  <a:tcPr/>
                </a:tc>
                <a:tc>
                  <a:txBody>
                    <a:bodyPr/>
                    <a:lstStyle/>
                    <a:p>
                      <a:pPr algn="ctr"/>
                      <a:r>
                        <a:rPr lang="en-US" sz="2200" b="1" dirty="0"/>
                        <a:t>20%</a:t>
                      </a:r>
                    </a:p>
                  </a:txBody>
                  <a:tcPr/>
                </a:tc>
                <a:extLst>
                  <a:ext uri="{0D108BD9-81ED-4DB2-BD59-A6C34878D82A}">
                    <a16:rowId xmlns:a16="http://schemas.microsoft.com/office/drawing/2014/main" val="3475162272"/>
                  </a:ext>
                </a:extLst>
              </a:tr>
              <a:tr h="370840">
                <a:tc>
                  <a:txBody>
                    <a:bodyPr/>
                    <a:lstStyle/>
                    <a:p>
                      <a:r>
                        <a:rPr lang="en-US" sz="2200" dirty="0"/>
                        <a:t>Grade mean (min/max)</a:t>
                      </a:r>
                      <a:r>
                        <a:rPr lang="en-US" sz="2200" b="1" baseline="30000" dirty="0"/>
                        <a:t>&amp;</a:t>
                      </a:r>
                      <a:endParaRPr lang="en-US" sz="2200" b="1" dirty="0"/>
                    </a:p>
                  </a:txBody>
                  <a:tcPr/>
                </a:tc>
                <a:tc>
                  <a:txBody>
                    <a:bodyPr/>
                    <a:lstStyle/>
                    <a:p>
                      <a:pPr algn="ctr"/>
                      <a:r>
                        <a:rPr lang="en-US" sz="2200" b="1" dirty="0"/>
                        <a:t>1  (1/1)</a:t>
                      </a:r>
                    </a:p>
                  </a:txBody>
                  <a:tcPr/>
                </a:tc>
                <a:tc>
                  <a:txBody>
                    <a:bodyPr/>
                    <a:lstStyle/>
                    <a:p>
                      <a:pPr algn="ctr"/>
                      <a:r>
                        <a:rPr lang="en-US" sz="2200" b="1" dirty="0"/>
                        <a:t>1  (1/1)</a:t>
                      </a:r>
                    </a:p>
                  </a:txBody>
                  <a:tcPr/>
                </a:tc>
                <a:tc>
                  <a:txBody>
                    <a:bodyPr/>
                    <a:lstStyle/>
                    <a:p>
                      <a:pPr algn="ctr"/>
                      <a:r>
                        <a:rPr lang="en-US" sz="2200" b="1" dirty="0"/>
                        <a:t>2  (2/2)</a:t>
                      </a:r>
                    </a:p>
                  </a:txBody>
                  <a:tcPr/>
                </a:tc>
                <a:extLst>
                  <a:ext uri="{0D108BD9-81ED-4DB2-BD59-A6C34878D82A}">
                    <a16:rowId xmlns:a16="http://schemas.microsoft.com/office/drawing/2014/main" val="3923493446"/>
                  </a:ext>
                </a:extLst>
              </a:tr>
              <a:tr h="370840">
                <a:tc>
                  <a:txBody>
                    <a:bodyPr/>
                    <a:lstStyle/>
                    <a:p>
                      <a:r>
                        <a:rPr lang="en-US" sz="2200" dirty="0"/>
                        <a:t>Resolution by 1 </a:t>
                      </a:r>
                      <a:r>
                        <a:rPr lang="en-US" sz="2200" dirty="0" err="1"/>
                        <a:t>hr</a:t>
                      </a:r>
                      <a:endParaRPr lang="en-US" sz="2200" dirty="0"/>
                    </a:p>
                  </a:txBody>
                  <a:tcPr/>
                </a:tc>
                <a:tc>
                  <a:txBody>
                    <a:bodyPr/>
                    <a:lstStyle/>
                    <a:p>
                      <a:pPr algn="ctr"/>
                      <a:r>
                        <a:rPr lang="en-US" sz="2200" b="1" dirty="0"/>
                        <a:t>60%</a:t>
                      </a:r>
                    </a:p>
                  </a:txBody>
                  <a:tcPr/>
                </a:tc>
                <a:tc>
                  <a:txBody>
                    <a:bodyPr/>
                    <a:lstStyle/>
                    <a:p>
                      <a:pPr algn="ctr"/>
                      <a:r>
                        <a:rPr lang="en-US" sz="2200" b="1" dirty="0"/>
                        <a:t>89%</a:t>
                      </a:r>
                    </a:p>
                  </a:txBody>
                  <a:tcPr/>
                </a:tc>
                <a:tc>
                  <a:txBody>
                    <a:bodyPr/>
                    <a:lstStyle/>
                    <a:p>
                      <a:pPr algn="ctr"/>
                      <a:r>
                        <a:rPr lang="en-US" sz="2200" b="1" dirty="0"/>
                        <a:t>0%</a:t>
                      </a:r>
                    </a:p>
                  </a:txBody>
                  <a:tcPr/>
                </a:tc>
                <a:extLst>
                  <a:ext uri="{0D108BD9-81ED-4DB2-BD59-A6C34878D82A}">
                    <a16:rowId xmlns:a16="http://schemas.microsoft.com/office/drawing/2014/main" val="13929088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Resolution by 24 </a:t>
                      </a:r>
                      <a:r>
                        <a:rPr lang="en-US" sz="2200" dirty="0" err="1"/>
                        <a:t>hr</a:t>
                      </a:r>
                      <a:endParaRPr lang="en-US" sz="2200" dirty="0"/>
                    </a:p>
                  </a:txBody>
                  <a:tcPr/>
                </a:tc>
                <a:tc>
                  <a:txBody>
                    <a:bodyPr/>
                    <a:lstStyle/>
                    <a:p>
                      <a:pPr algn="ctr"/>
                      <a:r>
                        <a:rPr lang="en-US" sz="2200" b="1" dirty="0"/>
                        <a:t>100%</a:t>
                      </a:r>
                    </a:p>
                  </a:txBody>
                  <a:tcPr/>
                </a:tc>
                <a:tc>
                  <a:txBody>
                    <a:bodyPr/>
                    <a:lstStyle/>
                    <a:p>
                      <a:pPr algn="ctr"/>
                      <a:r>
                        <a:rPr lang="en-US" sz="2200" b="1" dirty="0"/>
                        <a:t>100%</a:t>
                      </a:r>
                    </a:p>
                  </a:txBody>
                  <a:tcPr/>
                </a:tc>
                <a:tc>
                  <a:txBody>
                    <a:bodyPr/>
                    <a:lstStyle/>
                    <a:p>
                      <a:pPr algn="ctr"/>
                      <a:r>
                        <a:rPr lang="en-US" sz="2200" b="1" dirty="0"/>
                        <a:t>100%</a:t>
                      </a:r>
                    </a:p>
                  </a:txBody>
                  <a:tcPr/>
                </a:tc>
                <a:extLst>
                  <a:ext uri="{0D108BD9-81ED-4DB2-BD59-A6C34878D82A}">
                    <a16:rowId xmlns:a16="http://schemas.microsoft.com/office/drawing/2014/main" val="2367156040"/>
                  </a:ext>
                </a:extLst>
              </a:tr>
            </a:tbl>
          </a:graphicData>
        </a:graphic>
      </p:graphicFrame>
      <p:sp>
        <p:nvSpPr>
          <p:cNvPr id="6" name="TextBox 5">
            <a:extLst>
              <a:ext uri="{FF2B5EF4-FFF2-40B4-BE49-F238E27FC236}">
                <a16:creationId xmlns:a16="http://schemas.microsoft.com/office/drawing/2014/main" id="{82DC9168-3EE2-4F86-8D9A-7249ACEAD6CA}"/>
              </a:ext>
            </a:extLst>
          </p:cNvPr>
          <p:cNvSpPr txBox="1"/>
          <p:nvPr/>
        </p:nvSpPr>
        <p:spPr>
          <a:xfrm>
            <a:off x="336583" y="5150520"/>
            <a:ext cx="8470833" cy="1107996"/>
          </a:xfrm>
          <a:prstGeom prst="rect">
            <a:avLst/>
          </a:prstGeom>
          <a:noFill/>
        </p:spPr>
        <p:txBody>
          <a:bodyPr wrap="square" rtlCol="0">
            <a:spAutoFit/>
          </a:bodyPr>
          <a:lstStyle/>
          <a:p>
            <a:r>
              <a:rPr lang="en-US" sz="2200" dirty="0"/>
              <a:t>* Some infants received dose split across two injection sites</a:t>
            </a:r>
          </a:p>
          <a:p>
            <a:r>
              <a:rPr lang="en-US" sz="2200" dirty="0"/>
              <a:t>^ Erythema 9-55%; edema 10-45%, induration 0-20%, bruising: 1 infant</a:t>
            </a:r>
          </a:p>
          <a:p>
            <a:r>
              <a:rPr lang="en-US" sz="2200" baseline="30000" dirty="0"/>
              <a:t>&amp;  </a:t>
            </a:r>
            <a:r>
              <a:rPr lang="en-US" sz="2200" dirty="0"/>
              <a:t>Reaction size: most 1-2 cm; maximum 3.5 cm</a:t>
            </a:r>
          </a:p>
        </p:txBody>
      </p:sp>
      <p:sp>
        <p:nvSpPr>
          <p:cNvPr id="7" name="TextBox 6">
            <a:extLst>
              <a:ext uri="{FF2B5EF4-FFF2-40B4-BE49-F238E27FC236}">
                <a16:creationId xmlns:a16="http://schemas.microsoft.com/office/drawing/2014/main" id="{F8CE870C-6968-4D3B-8C0E-45C731586AB8}"/>
              </a:ext>
            </a:extLst>
          </p:cNvPr>
          <p:cNvSpPr txBox="1"/>
          <p:nvPr/>
        </p:nvSpPr>
        <p:spPr>
          <a:xfrm>
            <a:off x="864219" y="661924"/>
            <a:ext cx="7903604" cy="954107"/>
          </a:xfrm>
          <a:prstGeom prst="rect">
            <a:avLst/>
          </a:prstGeom>
          <a:noFill/>
        </p:spPr>
        <p:txBody>
          <a:bodyPr wrap="square" rtlCol="0">
            <a:spAutoFit/>
          </a:bodyPr>
          <a:lstStyle/>
          <a:p>
            <a:r>
              <a:rPr lang="en-US" sz="2800" dirty="0"/>
              <a:t>Local reactions were common, especially with the first dose; almost all mild and resolved within hours</a:t>
            </a:r>
          </a:p>
        </p:txBody>
      </p:sp>
    </p:spTree>
    <p:extLst>
      <p:ext uri="{BB962C8B-B14F-4D97-AF65-F5344CB8AC3E}">
        <p14:creationId xmlns:p14="http://schemas.microsoft.com/office/powerpoint/2010/main" val="2702986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68" y="80647"/>
            <a:ext cx="8229600" cy="1143000"/>
          </a:xfrm>
        </p:spPr>
        <p:txBody>
          <a:bodyPr>
            <a:normAutofit/>
          </a:bodyPr>
          <a:lstStyle/>
          <a:p>
            <a:r>
              <a:rPr lang="en-US" b="1" dirty="0" smtClean="0"/>
              <a:t>Vertical </a:t>
            </a:r>
            <a:r>
              <a:rPr lang="en-US" b="1" dirty="0"/>
              <a:t>transmission of HIV</a:t>
            </a:r>
          </a:p>
        </p:txBody>
      </p:sp>
      <p:sp>
        <p:nvSpPr>
          <p:cNvPr id="3" name="Content Placeholder 2"/>
          <p:cNvSpPr>
            <a:spLocks noGrp="1"/>
          </p:cNvSpPr>
          <p:nvPr>
            <p:ph idx="1"/>
          </p:nvPr>
        </p:nvSpPr>
        <p:spPr>
          <a:xfrm>
            <a:off x="352268" y="1226054"/>
            <a:ext cx="8626840" cy="4900109"/>
          </a:xfrm>
        </p:spPr>
        <p:txBody>
          <a:bodyPr>
            <a:normAutofit fontScale="92500" lnSpcReduction="20000"/>
          </a:bodyPr>
          <a:lstStyle/>
          <a:p>
            <a:r>
              <a:rPr lang="en-US" dirty="0"/>
              <a:t>Maternal and infant ART has resulted in considerable progress to reduce transmission.</a:t>
            </a:r>
          </a:p>
          <a:p>
            <a:r>
              <a:rPr lang="en-US" dirty="0"/>
              <a:t>However, an estimated 180,000 children were newly infected in 2017; 90% in Africa</a:t>
            </a:r>
            <a:r>
              <a:rPr lang="en-US" b="1" baseline="30000" dirty="0"/>
              <a:t>1</a:t>
            </a:r>
            <a:r>
              <a:rPr lang="en-US" dirty="0"/>
              <a:t>. </a:t>
            </a:r>
          </a:p>
          <a:p>
            <a:r>
              <a:rPr lang="en-US" dirty="0"/>
              <a:t>Factors contributing to transmission include:</a:t>
            </a:r>
          </a:p>
          <a:p>
            <a:pPr lvl="1"/>
            <a:r>
              <a:rPr lang="en-US" dirty="0"/>
              <a:t>Women not diagnosed during pregnancy</a:t>
            </a:r>
          </a:p>
          <a:p>
            <a:pPr lvl="1"/>
            <a:r>
              <a:rPr lang="en-US" dirty="0"/>
              <a:t>Incomplete ART adherence during pregnancy or </a:t>
            </a:r>
            <a:br>
              <a:rPr lang="en-US" dirty="0"/>
            </a:br>
            <a:r>
              <a:rPr lang="en-US" dirty="0"/>
              <a:t>while breastfeeding</a:t>
            </a:r>
          </a:p>
          <a:p>
            <a:pPr lvl="1"/>
            <a:r>
              <a:rPr lang="en-US" dirty="0"/>
              <a:t>Drug resistant virus </a:t>
            </a:r>
          </a:p>
          <a:p>
            <a:pPr lvl="1"/>
            <a:r>
              <a:rPr lang="en-US" dirty="0"/>
              <a:t>Women acquiring HIV while breastfeeding</a:t>
            </a:r>
          </a:p>
          <a:p>
            <a:r>
              <a:rPr lang="en-US" dirty="0"/>
              <a:t>To eliminate transmission to infants, additional strategies are </a:t>
            </a:r>
            <a:r>
              <a:rPr lang="en-US" dirty="0" smtClean="0"/>
              <a:t>needed.</a:t>
            </a:r>
            <a:endParaRPr lang="en-US" dirty="0"/>
          </a:p>
        </p:txBody>
      </p:sp>
      <p:sp>
        <p:nvSpPr>
          <p:cNvPr id="4" name="TextBox 3"/>
          <p:cNvSpPr txBox="1"/>
          <p:nvPr/>
        </p:nvSpPr>
        <p:spPr>
          <a:xfrm>
            <a:off x="239844" y="6341447"/>
            <a:ext cx="7142468"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dirty="0">
                <a:solidFill>
                  <a:schemeClr val="tx1"/>
                </a:solidFill>
              </a:rPr>
              <a:t>1. </a:t>
            </a:r>
            <a:r>
              <a:rPr lang="en-US" sz="1600" u="sng" dirty="0">
                <a:solidFill>
                  <a:schemeClr val="tx1"/>
                </a:solidFill>
                <a:hlinkClick r:id="rId3">
                  <a:extLst>
                    <a:ext uri="{A12FA001-AC4F-418D-AE19-62706E023703}">
                      <ahyp:hlinkClr xmlns="" xmlns:ahyp="http://schemas.microsoft.com/office/drawing/2018/hyperlinkcolor" val="tx"/>
                    </a:ext>
                  </a:extLst>
                </a:hlinkClick>
              </a:rPr>
              <a:t>http://www.unaids.org/en/resources/documents/2018/core-epidemiology-slides</a:t>
            </a:r>
            <a:endParaRPr lang="en-US" sz="1600" dirty="0">
              <a:solidFill>
                <a:schemeClr val="tx1"/>
              </a:solidFill>
            </a:endParaRPr>
          </a:p>
        </p:txBody>
      </p:sp>
    </p:spTree>
    <p:extLst>
      <p:ext uri="{BB962C8B-B14F-4D97-AF65-F5344CB8AC3E}">
        <p14:creationId xmlns:p14="http://schemas.microsoft.com/office/powerpoint/2010/main" val="102940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35"/>
            <a:ext cx="8229600" cy="1143000"/>
          </a:xfrm>
        </p:spPr>
        <p:txBody>
          <a:bodyPr>
            <a:normAutofit fontScale="90000"/>
          </a:bodyPr>
          <a:lstStyle/>
          <a:p>
            <a:r>
              <a:rPr lang="en-US" b="1" dirty="0"/>
              <a:t>Passive immunization is a potential strategy to interrupt transmission</a:t>
            </a:r>
          </a:p>
        </p:txBody>
      </p:sp>
      <p:sp>
        <p:nvSpPr>
          <p:cNvPr id="3" name="Content Placeholder 2"/>
          <p:cNvSpPr>
            <a:spLocks noGrp="1"/>
          </p:cNvSpPr>
          <p:nvPr>
            <p:ph idx="1"/>
          </p:nvPr>
        </p:nvSpPr>
        <p:spPr>
          <a:xfrm>
            <a:off x="457200" y="1634265"/>
            <a:ext cx="8395252" cy="4525963"/>
          </a:xfrm>
        </p:spPr>
        <p:txBody>
          <a:bodyPr>
            <a:normAutofit fontScale="85000" lnSpcReduction="10000"/>
          </a:bodyPr>
          <a:lstStyle/>
          <a:p>
            <a:r>
              <a:rPr lang="en-US" dirty="0"/>
              <a:t>Hepatitis B </a:t>
            </a:r>
            <a:r>
              <a:rPr lang="en-US" dirty="0" smtClean="0"/>
              <a:t>perinatal </a:t>
            </a:r>
            <a:r>
              <a:rPr lang="en-US" dirty="0"/>
              <a:t>transmission prevented with HBIG.</a:t>
            </a:r>
          </a:p>
          <a:p>
            <a:r>
              <a:rPr lang="en-US" dirty="0"/>
              <a:t>HIV-1 specific broadly neutralizing </a:t>
            </a:r>
            <a:r>
              <a:rPr lang="en-US" dirty="0" smtClean="0"/>
              <a:t>monoclonal </a:t>
            </a:r>
            <a:r>
              <a:rPr lang="en-US" dirty="0"/>
              <a:t>antibody protection in non-human primates (NHP).</a:t>
            </a:r>
          </a:p>
          <a:p>
            <a:pPr lvl="1"/>
            <a:r>
              <a:rPr lang="en-US" dirty="0"/>
              <a:t>Prevention from SHIV transmission via rectal challenge in adults and juvenile </a:t>
            </a:r>
            <a:r>
              <a:rPr lang="en-US" dirty="0" smtClean="0"/>
              <a:t>NHP</a:t>
            </a:r>
            <a:r>
              <a:rPr lang="en-US" b="1" baseline="30000" dirty="0" smtClean="0"/>
              <a:t>1</a:t>
            </a:r>
            <a:endParaRPr lang="en-US" b="1" baseline="30000" dirty="0"/>
          </a:p>
          <a:p>
            <a:pPr lvl="1"/>
            <a:r>
              <a:rPr lang="en-US" dirty="0"/>
              <a:t>Prevention from SHIV transmission via oral challenge in infant </a:t>
            </a:r>
            <a:r>
              <a:rPr lang="en-US" dirty="0" smtClean="0"/>
              <a:t>NHP</a:t>
            </a:r>
            <a:r>
              <a:rPr lang="en-US" b="1" baseline="30000" dirty="0" smtClean="0"/>
              <a:t>2</a:t>
            </a:r>
            <a:endParaRPr lang="en-US" dirty="0"/>
          </a:p>
          <a:p>
            <a:r>
              <a:rPr lang="en-US" dirty="0"/>
              <a:t>AMP study (HVTN/HPTN) Phase 2b study of VRC01 for HIV prevention adults </a:t>
            </a:r>
          </a:p>
          <a:p>
            <a:pPr lvl="1"/>
            <a:r>
              <a:rPr lang="en-US" dirty="0"/>
              <a:t>Enrolled and in follow-up </a:t>
            </a:r>
          </a:p>
        </p:txBody>
      </p:sp>
      <p:sp>
        <p:nvSpPr>
          <p:cNvPr id="4" name="TextBox 3"/>
          <p:cNvSpPr txBox="1"/>
          <p:nvPr/>
        </p:nvSpPr>
        <p:spPr>
          <a:xfrm>
            <a:off x="457200" y="6171133"/>
            <a:ext cx="4731616" cy="369332"/>
          </a:xfrm>
          <a:prstGeom prst="rect">
            <a:avLst/>
          </a:prstGeom>
          <a:noFill/>
        </p:spPr>
        <p:txBody>
          <a:bodyPr wrap="none" rtlCol="0">
            <a:spAutoFit/>
          </a:bodyPr>
          <a:lstStyle/>
          <a:p>
            <a:r>
              <a:rPr lang="en-US" dirty="0">
                <a:solidFill>
                  <a:schemeClr val="bg1"/>
                </a:solidFill>
              </a:rPr>
              <a:t>1. </a:t>
            </a:r>
            <a:r>
              <a:rPr lang="en-US" dirty="0" err="1">
                <a:solidFill>
                  <a:schemeClr val="bg1"/>
                </a:solidFill>
              </a:rPr>
              <a:t>Pegu</a:t>
            </a:r>
            <a:r>
              <a:rPr lang="en-US" dirty="0">
                <a:solidFill>
                  <a:schemeClr val="bg1"/>
                </a:solidFill>
              </a:rPr>
              <a:t> A et al. Sci </a:t>
            </a:r>
            <a:r>
              <a:rPr lang="en-US" dirty="0" err="1">
                <a:solidFill>
                  <a:schemeClr val="bg1"/>
                </a:solidFill>
              </a:rPr>
              <a:t>Transl</a:t>
            </a:r>
            <a:r>
              <a:rPr lang="en-US" dirty="0">
                <a:solidFill>
                  <a:schemeClr val="bg1"/>
                </a:solidFill>
              </a:rPr>
              <a:t> Med 2014: 6; 243ra288</a:t>
            </a:r>
          </a:p>
        </p:txBody>
      </p:sp>
      <p:sp>
        <p:nvSpPr>
          <p:cNvPr id="5" name="TextBox 4"/>
          <p:cNvSpPr txBox="1"/>
          <p:nvPr/>
        </p:nvSpPr>
        <p:spPr>
          <a:xfrm>
            <a:off x="457200" y="6495495"/>
            <a:ext cx="4433458" cy="369332"/>
          </a:xfrm>
          <a:prstGeom prst="rect">
            <a:avLst/>
          </a:prstGeom>
          <a:noFill/>
        </p:spPr>
        <p:txBody>
          <a:bodyPr wrap="none" rtlCol="0">
            <a:spAutoFit/>
          </a:bodyPr>
          <a:lstStyle/>
          <a:p>
            <a:r>
              <a:rPr lang="en-US" dirty="0">
                <a:solidFill>
                  <a:schemeClr val="bg1"/>
                </a:solidFill>
              </a:rPr>
              <a:t>2. </a:t>
            </a:r>
            <a:r>
              <a:rPr lang="en-US" dirty="0" err="1">
                <a:solidFill>
                  <a:schemeClr val="bg1"/>
                </a:solidFill>
              </a:rPr>
              <a:t>Hessell</a:t>
            </a:r>
            <a:r>
              <a:rPr lang="en-US" dirty="0">
                <a:solidFill>
                  <a:schemeClr val="bg1"/>
                </a:solidFill>
              </a:rPr>
              <a:t> AJ et al. Nat Med 2016: 22;362-368</a:t>
            </a:r>
          </a:p>
        </p:txBody>
      </p:sp>
    </p:spTree>
    <p:extLst>
      <p:ext uri="{BB962C8B-B14F-4D97-AF65-F5344CB8AC3E}">
        <p14:creationId xmlns:p14="http://schemas.microsoft.com/office/powerpoint/2010/main" val="342861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7238" r="9417"/>
          <a:stretch/>
        </p:blipFill>
        <p:spPr>
          <a:xfrm>
            <a:off x="3869427" y="91440"/>
            <a:ext cx="5310078" cy="6044859"/>
          </a:xfrm>
          <a:prstGeom prst="rect">
            <a:avLst/>
          </a:prstGeom>
        </p:spPr>
      </p:pic>
      <p:sp>
        <p:nvSpPr>
          <p:cNvPr id="2" name="Title 1">
            <a:extLst>
              <a:ext uri="{FF2B5EF4-FFF2-40B4-BE49-F238E27FC236}">
                <a16:creationId xmlns:a16="http://schemas.microsoft.com/office/drawing/2014/main" id="{BC3C8AAC-922B-4BCD-93D7-93E10A634908}"/>
              </a:ext>
            </a:extLst>
          </p:cNvPr>
          <p:cNvSpPr>
            <a:spLocks noGrp="1"/>
          </p:cNvSpPr>
          <p:nvPr>
            <p:ph type="title"/>
          </p:nvPr>
        </p:nvSpPr>
        <p:spPr>
          <a:xfrm>
            <a:off x="146863" y="602203"/>
            <a:ext cx="3882525" cy="2645241"/>
          </a:xfrm>
        </p:spPr>
        <p:txBody>
          <a:bodyPr>
            <a:noAutofit/>
          </a:bodyPr>
          <a:lstStyle/>
          <a:p>
            <a:pPr algn="l"/>
            <a:r>
              <a:rPr lang="en-US" sz="3600" b="1" dirty="0" smtClean="0">
                <a:latin typeface="+mn-lt"/>
              </a:rPr>
              <a:t>VRC01 and </a:t>
            </a:r>
            <a:br>
              <a:rPr lang="en-US" sz="3600" b="1" dirty="0" smtClean="0">
                <a:latin typeface="+mn-lt"/>
              </a:rPr>
            </a:br>
            <a:r>
              <a:rPr lang="en-US" sz="3600" b="1" dirty="0" smtClean="0">
                <a:latin typeface="+mn-lt"/>
              </a:rPr>
              <a:t>VRC07-523LS:</a:t>
            </a:r>
            <a:r>
              <a:rPr lang="en-US" sz="3600" b="1" dirty="0">
                <a:latin typeface="+mn-lt"/>
              </a:rPr>
              <a:t/>
            </a:r>
            <a:br>
              <a:rPr lang="en-US" sz="3600" b="1" dirty="0">
                <a:latin typeface="+mn-lt"/>
              </a:rPr>
            </a:br>
            <a:r>
              <a:rPr lang="en-US" sz="3600" b="1" dirty="0" smtClean="0">
                <a:latin typeface="+mn-lt"/>
              </a:rPr>
              <a:t>Broadly neutralizing</a:t>
            </a:r>
            <a:r>
              <a:rPr lang="en-US" sz="3600" b="1" dirty="0">
                <a:latin typeface="+mn-lt"/>
              </a:rPr>
              <a:t/>
            </a:r>
            <a:br>
              <a:rPr lang="en-US" sz="3600" b="1" dirty="0">
                <a:latin typeface="+mn-lt"/>
              </a:rPr>
            </a:br>
            <a:r>
              <a:rPr lang="en-US" sz="3600" b="1" dirty="0">
                <a:latin typeface="+mn-lt"/>
              </a:rPr>
              <a:t>anti-CD4 binding site </a:t>
            </a:r>
            <a:r>
              <a:rPr lang="en-US" sz="3600" b="1" dirty="0" smtClean="0">
                <a:latin typeface="+mn-lt"/>
              </a:rPr>
              <a:t>monoclonal antibodies</a:t>
            </a:r>
            <a:endParaRPr lang="en-US" sz="3600" dirty="0">
              <a:latin typeface="+mn-lt"/>
            </a:endParaRPr>
          </a:p>
        </p:txBody>
      </p:sp>
      <p:pic>
        <p:nvPicPr>
          <p:cNvPr id="4" name="Content Placeholder 3">
            <a:extLst>
              <a:ext uri="{FF2B5EF4-FFF2-40B4-BE49-F238E27FC236}">
                <a16:creationId xmlns:a16="http://schemas.microsoft.com/office/drawing/2014/main" id="{5D2B81AA-D1F3-4437-8D71-870375D07E9E}"/>
              </a:ext>
            </a:extLst>
          </p:cNvPr>
          <p:cNvPicPr>
            <a:picLocks noGrp="1" noChangeAspect="1"/>
          </p:cNvPicPr>
          <p:nvPr>
            <p:ph idx="1"/>
          </p:nvPr>
        </p:nvPicPr>
        <p:blipFill>
          <a:blip r:embed="rId4"/>
          <a:stretch>
            <a:fillRect/>
          </a:stretch>
        </p:blipFill>
        <p:spPr>
          <a:xfrm>
            <a:off x="66420" y="4014184"/>
            <a:ext cx="3803006" cy="2025563"/>
          </a:xfrm>
          <a:prstGeom prst="rect">
            <a:avLst/>
          </a:prstGeom>
        </p:spPr>
      </p:pic>
      <p:grpSp>
        <p:nvGrpSpPr>
          <p:cNvPr id="7" name="Group 6"/>
          <p:cNvGrpSpPr/>
          <p:nvPr/>
        </p:nvGrpSpPr>
        <p:grpSpPr>
          <a:xfrm>
            <a:off x="1241119" y="4205639"/>
            <a:ext cx="2848557" cy="1077218"/>
            <a:chOff x="1251166" y="4205638"/>
            <a:chExt cx="3311083" cy="804974"/>
          </a:xfrm>
        </p:grpSpPr>
        <p:cxnSp>
          <p:nvCxnSpPr>
            <p:cNvPr id="6" name="Straight Arrow Connector 5">
              <a:extLst>
                <a:ext uri="{FF2B5EF4-FFF2-40B4-BE49-F238E27FC236}">
                  <a16:creationId xmlns:a16="http://schemas.microsoft.com/office/drawing/2014/main" id="{804E91E6-615A-4692-A68E-63AEB68E9A4F}"/>
                </a:ext>
              </a:extLst>
            </p:cNvPr>
            <p:cNvCxnSpPr>
              <a:cxnSpLocks/>
            </p:cNvCxnSpPr>
            <p:nvPr/>
          </p:nvCxnSpPr>
          <p:spPr>
            <a:xfrm flipH="1">
              <a:off x="1251166" y="4482501"/>
              <a:ext cx="1072836" cy="3048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938743-2ED9-4B7E-BD70-D06685670C3E}"/>
                </a:ext>
              </a:extLst>
            </p:cNvPr>
            <p:cNvSpPr txBox="1"/>
            <p:nvPr/>
          </p:nvSpPr>
          <p:spPr>
            <a:xfrm>
              <a:off x="2187259" y="4205638"/>
              <a:ext cx="2374990" cy="804974"/>
            </a:xfrm>
            <a:prstGeom prst="rect">
              <a:avLst/>
            </a:prstGeom>
            <a:solidFill>
              <a:schemeClr val="bg1"/>
            </a:solidFill>
          </p:spPr>
          <p:txBody>
            <a:bodyPr wrap="square" rtlCol="0">
              <a:spAutoFit/>
            </a:bodyPr>
            <a:lstStyle/>
            <a:p>
              <a:r>
                <a:rPr lang="en-US" sz="1600" b="1" dirty="0">
                  <a:solidFill>
                    <a:srgbClr val="220EB2"/>
                  </a:solidFill>
                </a:rPr>
                <a:t>CD4 binding site on gp120 is functionally conserved: All viruses must bind CD4</a:t>
              </a:r>
            </a:p>
          </p:txBody>
        </p:sp>
      </p:grpSp>
      <p:sp>
        <p:nvSpPr>
          <p:cNvPr id="10" name="TextBox 9">
            <a:extLst>
              <a:ext uri="{FF2B5EF4-FFF2-40B4-BE49-F238E27FC236}">
                <a16:creationId xmlns:a16="http://schemas.microsoft.com/office/drawing/2014/main" id="{5F5F5725-C2D8-4479-8380-390483DA28ED}"/>
              </a:ext>
            </a:extLst>
          </p:cNvPr>
          <p:cNvSpPr txBox="1"/>
          <p:nvPr/>
        </p:nvSpPr>
        <p:spPr>
          <a:xfrm>
            <a:off x="5603208" y="625419"/>
            <a:ext cx="676893" cy="307777"/>
          </a:xfrm>
          <a:prstGeom prst="rect">
            <a:avLst/>
          </a:prstGeom>
          <a:noFill/>
        </p:spPr>
        <p:txBody>
          <a:bodyPr wrap="square" rtlCol="0">
            <a:spAutoFit/>
          </a:bodyPr>
          <a:lstStyle/>
          <a:p>
            <a:r>
              <a:rPr lang="en-US" sz="1400" dirty="0">
                <a:solidFill>
                  <a:schemeClr val="bg1"/>
                </a:solidFill>
              </a:rPr>
              <a:t>gp120</a:t>
            </a:r>
          </a:p>
        </p:txBody>
      </p:sp>
    </p:spTree>
    <p:extLst>
      <p:ext uri="{BB962C8B-B14F-4D97-AF65-F5344CB8AC3E}">
        <p14:creationId xmlns:p14="http://schemas.microsoft.com/office/powerpoint/2010/main" val="35761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 y="244931"/>
            <a:ext cx="808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latin typeface="+mn-lt"/>
                <a:cs typeface="Arial" pitchFamily="34" charset="0"/>
              </a:rPr>
              <a:t>VRC01LS:  Increased affinity for neonatal </a:t>
            </a:r>
          </a:p>
          <a:p>
            <a:pPr algn="ctr" eaLnBrk="1" hangingPunct="1">
              <a:spcBef>
                <a:spcPct val="0"/>
              </a:spcBef>
              <a:buFontTx/>
              <a:buNone/>
            </a:pPr>
            <a:r>
              <a:rPr lang="en-US" altLang="en-US" sz="3600" b="1" dirty="0">
                <a:latin typeface="+mn-lt"/>
                <a:cs typeface="Arial" pitchFamily="34" charset="0"/>
              </a:rPr>
              <a:t>Fc-receptor increases </a:t>
            </a:r>
            <a:r>
              <a:rPr lang="en-US" altLang="en-US" sz="3600" b="1" dirty="0" err="1">
                <a:latin typeface="+mn-lt"/>
                <a:cs typeface="Arial" pitchFamily="34" charset="0"/>
              </a:rPr>
              <a:t>mAb</a:t>
            </a:r>
            <a:r>
              <a:rPr lang="en-US" altLang="en-US" sz="3600" b="1" dirty="0">
                <a:latin typeface="+mn-lt"/>
                <a:cs typeface="Arial" pitchFamily="34" charset="0"/>
              </a:rPr>
              <a:t> half-life</a:t>
            </a:r>
          </a:p>
        </p:txBody>
      </p:sp>
      <p:cxnSp>
        <p:nvCxnSpPr>
          <p:cNvPr id="5" name="Straight Connector 4"/>
          <p:cNvCxnSpPr/>
          <p:nvPr/>
        </p:nvCxnSpPr>
        <p:spPr>
          <a:xfrm>
            <a:off x="20638" y="1524000"/>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2"/>
          <p:cNvSpPr txBox="1">
            <a:spLocks noChangeArrowheads="1"/>
          </p:cNvSpPr>
          <p:nvPr/>
        </p:nvSpPr>
        <p:spPr bwMode="auto">
          <a:xfrm>
            <a:off x="179388" y="6211887"/>
            <a:ext cx="355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err="1">
                <a:solidFill>
                  <a:schemeClr val="bg1"/>
                </a:solidFill>
              </a:rPr>
              <a:t>Ko</a:t>
            </a:r>
            <a:r>
              <a:rPr lang="en-US" altLang="en-US" sz="1800" dirty="0">
                <a:solidFill>
                  <a:schemeClr val="bg1"/>
                </a:solidFill>
              </a:rPr>
              <a:t> et al, Nature, 514(7524) 2014</a:t>
            </a:r>
          </a:p>
          <a:p>
            <a:pPr eaLnBrk="1" hangingPunct="1">
              <a:spcBef>
                <a:spcPct val="0"/>
              </a:spcBef>
              <a:buFontTx/>
              <a:buNone/>
            </a:pPr>
            <a:r>
              <a:rPr lang="en-US" altLang="en-US" sz="1800" dirty="0" err="1">
                <a:solidFill>
                  <a:schemeClr val="bg1"/>
                </a:solidFill>
              </a:rPr>
              <a:t>Guadinski</a:t>
            </a:r>
            <a:r>
              <a:rPr lang="en-US" altLang="en-US" sz="1800" dirty="0">
                <a:solidFill>
                  <a:schemeClr val="bg1"/>
                </a:solidFill>
              </a:rPr>
              <a:t> et al, </a:t>
            </a:r>
            <a:r>
              <a:rPr lang="en-US" altLang="en-US" sz="1800" dirty="0" err="1">
                <a:solidFill>
                  <a:schemeClr val="bg1"/>
                </a:solidFill>
              </a:rPr>
              <a:t>PLoS</a:t>
            </a:r>
            <a:r>
              <a:rPr lang="en-US" altLang="en-US" sz="1800" dirty="0">
                <a:solidFill>
                  <a:schemeClr val="bg1"/>
                </a:solidFill>
              </a:rPr>
              <a:t> Med, 2018</a:t>
            </a:r>
          </a:p>
        </p:txBody>
      </p:sp>
      <p:sp>
        <p:nvSpPr>
          <p:cNvPr id="7" name="TextBox 1"/>
          <p:cNvSpPr txBox="1">
            <a:spLocks noChangeArrowheads="1"/>
          </p:cNvSpPr>
          <p:nvPr/>
        </p:nvSpPr>
        <p:spPr bwMode="auto">
          <a:xfrm>
            <a:off x="290714" y="1745981"/>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1200"/>
              </a:spcBef>
            </a:pPr>
            <a:r>
              <a:rPr lang="en-US" altLang="en-US" sz="2800" dirty="0">
                <a:latin typeface="+mn-lt"/>
              </a:rPr>
              <a:t>Two amino acid substitutions (M428L/N434S) in the Fc domain result in increased affinity for the neonatal Fc-receptor at low pH and recirculation of functional IgG. </a:t>
            </a:r>
          </a:p>
          <a:p>
            <a:pPr eaLnBrk="1" hangingPunct="1">
              <a:spcBef>
                <a:spcPct val="0"/>
              </a:spcBef>
            </a:pPr>
            <a:r>
              <a:rPr lang="en-US" altLang="en-US" sz="2800" dirty="0"/>
              <a:t>In adults, this results in a dramatic increase in half-life. </a:t>
            </a:r>
          </a:p>
        </p:txBody>
      </p:sp>
      <p:sp>
        <p:nvSpPr>
          <p:cNvPr id="9" name="TextBox 8"/>
          <p:cNvSpPr txBox="1">
            <a:spLocks noChangeArrowheads="1"/>
          </p:cNvSpPr>
          <p:nvPr/>
        </p:nvSpPr>
        <p:spPr bwMode="auto">
          <a:xfrm>
            <a:off x="326107" y="3554274"/>
            <a:ext cx="325779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These changes also result in </a:t>
            </a:r>
            <a:r>
              <a:rPr lang="en-US" altLang="en-US" sz="2800" dirty="0" smtClean="0"/>
              <a:t>prolonged protection in </a:t>
            </a:r>
            <a:r>
              <a:rPr lang="en-US" altLang="en-US" sz="2800" dirty="0"/>
              <a:t>NHP. </a:t>
            </a:r>
            <a:endParaRPr lang="en-US" altLang="en-US" sz="2800" dirty="0">
              <a:latin typeface="+mn-lt"/>
            </a:endParaRPr>
          </a:p>
        </p:txBody>
      </p:sp>
      <p:pic>
        <p:nvPicPr>
          <p:cNvPr id="2" name="Picture 1">
            <a:extLst>
              <a:ext uri="{FF2B5EF4-FFF2-40B4-BE49-F238E27FC236}">
                <a16:creationId xmlns:a16="http://schemas.microsoft.com/office/drawing/2014/main" id="{F4D70072-F089-432A-A934-9BEDA6842AC0}"/>
              </a:ext>
            </a:extLst>
          </p:cNvPr>
          <p:cNvPicPr>
            <a:picLocks noChangeAspect="1"/>
          </p:cNvPicPr>
          <p:nvPr/>
        </p:nvPicPr>
        <p:blipFill>
          <a:blip r:embed="rId3"/>
          <a:stretch>
            <a:fillRect/>
          </a:stretch>
        </p:blipFill>
        <p:spPr>
          <a:xfrm>
            <a:off x="4502150" y="3694907"/>
            <a:ext cx="3607546" cy="2210722"/>
          </a:xfrm>
          <a:prstGeom prst="rect">
            <a:avLst/>
          </a:prstGeom>
        </p:spPr>
      </p:pic>
      <p:sp>
        <p:nvSpPr>
          <p:cNvPr id="3" name="TextBox 2">
            <a:extLst>
              <a:ext uri="{FF2B5EF4-FFF2-40B4-BE49-F238E27FC236}">
                <a16:creationId xmlns:a16="http://schemas.microsoft.com/office/drawing/2014/main" id="{C70AEEF2-CB39-4E20-90C6-153F6CE0A776}"/>
              </a:ext>
            </a:extLst>
          </p:cNvPr>
          <p:cNvSpPr txBox="1"/>
          <p:nvPr/>
        </p:nvSpPr>
        <p:spPr>
          <a:xfrm>
            <a:off x="5807186" y="5801043"/>
            <a:ext cx="3451860" cy="369332"/>
          </a:xfrm>
          <a:prstGeom prst="rect">
            <a:avLst/>
          </a:prstGeom>
          <a:noFill/>
        </p:spPr>
        <p:txBody>
          <a:bodyPr wrap="square" rtlCol="0">
            <a:spAutoFit/>
          </a:bodyPr>
          <a:lstStyle/>
          <a:p>
            <a:r>
              <a:rPr lang="en-US" b="1" dirty="0">
                <a:latin typeface="Arial "/>
              </a:rPr>
              <a:t>Time (weeks)</a:t>
            </a:r>
            <a:endParaRPr lang="en-US" dirty="0">
              <a:latin typeface="Arial "/>
            </a:endParaRPr>
          </a:p>
        </p:txBody>
      </p:sp>
      <p:sp>
        <p:nvSpPr>
          <p:cNvPr id="10" name="TextBox 9">
            <a:extLst>
              <a:ext uri="{FF2B5EF4-FFF2-40B4-BE49-F238E27FC236}">
                <a16:creationId xmlns:a16="http://schemas.microsoft.com/office/drawing/2014/main" id="{393B3EC7-868F-45D4-A657-BE8A9F1A262D}"/>
              </a:ext>
            </a:extLst>
          </p:cNvPr>
          <p:cNvSpPr txBox="1"/>
          <p:nvPr/>
        </p:nvSpPr>
        <p:spPr>
          <a:xfrm rot="16200000">
            <a:off x="3085396" y="4712231"/>
            <a:ext cx="2491264" cy="523220"/>
          </a:xfrm>
          <a:prstGeom prst="rect">
            <a:avLst/>
          </a:prstGeom>
          <a:noFill/>
        </p:spPr>
        <p:txBody>
          <a:bodyPr wrap="square" rtlCol="0">
            <a:spAutoFit/>
          </a:bodyPr>
          <a:lstStyle/>
          <a:p>
            <a:pPr algn="ctr"/>
            <a:r>
              <a:rPr lang="en-US" sz="1400" b="1" dirty="0">
                <a:latin typeface="Arial "/>
              </a:rPr>
              <a:t>Serum concentration (mcg/mL)</a:t>
            </a:r>
            <a:endParaRPr lang="en-US" sz="1400" dirty="0">
              <a:latin typeface="Arial "/>
            </a:endParaRPr>
          </a:p>
        </p:txBody>
      </p:sp>
      <p:sp>
        <p:nvSpPr>
          <p:cNvPr id="8" name="TextBox 7">
            <a:extLst>
              <a:ext uri="{FF2B5EF4-FFF2-40B4-BE49-F238E27FC236}">
                <a16:creationId xmlns:a16="http://schemas.microsoft.com/office/drawing/2014/main" id="{BB727A1A-6844-496A-A9CF-AED8881A908A}"/>
              </a:ext>
            </a:extLst>
          </p:cNvPr>
          <p:cNvSpPr txBox="1"/>
          <p:nvPr/>
        </p:nvSpPr>
        <p:spPr>
          <a:xfrm>
            <a:off x="7465748" y="3850776"/>
            <a:ext cx="2079514" cy="584775"/>
          </a:xfrm>
          <a:prstGeom prst="rect">
            <a:avLst/>
          </a:prstGeom>
          <a:noFill/>
        </p:spPr>
        <p:txBody>
          <a:bodyPr wrap="square" rtlCol="0">
            <a:spAutoFit/>
          </a:bodyPr>
          <a:lstStyle/>
          <a:p>
            <a:r>
              <a:rPr lang="en-US" sz="1600" dirty="0"/>
              <a:t>        VRC01</a:t>
            </a:r>
          </a:p>
          <a:p>
            <a:r>
              <a:rPr lang="en-US" sz="1600" dirty="0"/>
              <a:t>        VRC01LS</a:t>
            </a:r>
          </a:p>
        </p:txBody>
      </p:sp>
      <p:sp>
        <p:nvSpPr>
          <p:cNvPr id="11" name="Isosceles Triangle 10">
            <a:extLst>
              <a:ext uri="{FF2B5EF4-FFF2-40B4-BE49-F238E27FC236}">
                <a16:creationId xmlns:a16="http://schemas.microsoft.com/office/drawing/2014/main" id="{2795B7BE-FE1B-4604-9A96-A3A521B62FB3}"/>
              </a:ext>
            </a:extLst>
          </p:cNvPr>
          <p:cNvSpPr/>
          <p:nvPr/>
        </p:nvSpPr>
        <p:spPr>
          <a:xfrm>
            <a:off x="7595948" y="3912973"/>
            <a:ext cx="169394" cy="1579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9A139C7-8EC8-41E7-8398-F6E633DB4C9F}"/>
              </a:ext>
            </a:extLst>
          </p:cNvPr>
          <p:cNvSpPr/>
          <p:nvPr/>
        </p:nvSpPr>
        <p:spPr>
          <a:xfrm>
            <a:off x="7595948" y="4189642"/>
            <a:ext cx="169394" cy="1579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96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0B7C01-6853-4529-BC1A-18DDF928FA77}"/>
              </a:ext>
            </a:extLst>
          </p:cNvPr>
          <p:cNvSpPr>
            <a:spLocks noGrp="1"/>
          </p:cNvSpPr>
          <p:nvPr>
            <p:ph type="title"/>
          </p:nvPr>
        </p:nvSpPr>
        <p:spPr>
          <a:xfrm>
            <a:off x="457200" y="120831"/>
            <a:ext cx="8229600" cy="639762"/>
          </a:xfrm>
        </p:spPr>
        <p:txBody>
          <a:bodyPr>
            <a:noAutofit/>
          </a:bodyPr>
          <a:lstStyle/>
          <a:p>
            <a:r>
              <a:rPr lang="en-US" sz="4000" b="1" dirty="0"/>
              <a:t>IMPAACT P1112: </a:t>
            </a:r>
            <a:r>
              <a:rPr lang="en-US" sz="4000" b="1" i="1" dirty="0"/>
              <a:t>Study Overview</a:t>
            </a:r>
            <a:endParaRPr lang="en-US" sz="4000" b="1" dirty="0"/>
          </a:p>
        </p:txBody>
      </p:sp>
      <p:sp>
        <p:nvSpPr>
          <p:cNvPr id="5" name="Text Placeholder 4">
            <a:extLst>
              <a:ext uri="{FF2B5EF4-FFF2-40B4-BE49-F238E27FC236}">
                <a16:creationId xmlns:a16="http://schemas.microsoft.com/office/drawing/2014/main" id="{4B2FF444-C8E9-4828-853A-113131ECA297}"/>
              </a:ext>
            </a:extLst>
          </p:cNvPr>
          <p:cNvSpPr>
            <a:spLocks noGrp="1"/>
          </p:cNvSpPr>
          <p:nvPr>
            <p:ph type="body" idx="1"/>
          </p:nvPr>
        </p:nvSpPr>
        <p:spPr>
          <a:xfrm>
            <a:off x="236338" y="2002237"/>
            <a:ext cx="4040188" cy="639762"/>
          </a:xfrm>
        </p:spPr>
        <p:txBody>
          <a:bodyPr>
            <a:normAutofit fontScale="85000" lnSpcReduction="10000"/>
          </a:bodyPr>
          <a:lstStyle/>
          <a:p>
            <a:r>
              <a:rPr lang="en-US" sz="3300" dirty="0"/>
              <a:t>VRC01 </a:t>
            </a:r>
            <a:r>
              <a:rPr lang="en-US" dirty="0"/>
              <a:t>(VRC-HIVMAB-060-00-AB)</a:t>
            </a:r>
          </a:p>
        </p:txBody>
      </p:sp>
      <p:sp>
        <p:nvSpPr>
          <p:cNvPr id="6" name="Content Placeholder 5">
            <a:extLst>
              <a:ext uri="{FF2B5EF4-FFF2-40B4-BE49-F238E27FC236}">
                <a16:creationId xmlns:a16="http://schemas.microsoft.com/office/drawing/2014/main" id="{D3EEDF43-2FAA-49DD-A097-6AE757E10AD6}"/>
              </a:ext>
            </a:extLst>
          </p:cNvPr>
          <p:cNvSpPr>
            <a:spLocks noGrp="1"/>
          </p:cNvSpPr>
          <p:nvPr>
            <p:ph sz="half" idx="2"/>
          </p:nvPr>
        </p:nvSpPr>
        <p:spPr>
          <a:xfrm>
            <a:off x="31695" y="2840069"/>
            <a:ext cx="4842556" cy="3951288"/>
          </a:xfrm>
        </p:spPr>
        <p:txBody>
          <a:bodyPr>
            <a:normAutofit/>
          </a:bodyPr>
          <a:lstStyle/>
          <a:p>
            <a:r>
              <a:rPr lang="en-US" dirty="0"/>
              <a:t>Dose group </a:t>
            </a:r>
            <a:r>
              <a:rPr lang="en-US" dirty="0" smtClean="0"/>
              <a:t>1 </a:t>
            </a:r>
            <a:r>
              <a:rPr lang="en-US" dirty="0"/>
              <a:t>(</a:t>
            </a:r>
            <a:r>
              <a:rPr lang="en-US" dirty="0" smtClean="0"/>
              <a:t>N=13, </a:t>
            </a:r>
            <a:r>
              <a:rPr lang="en-US" sz="2000" dirty="0"/>
              <a:t>non-breastfed</a:t>
            </a:r>
            <a:r>
              <a:rPr lang="en-US" dirty="0"/>
              <a:t>)</a:t>
            </a:r>
            <a:endParaRPr lang="en-US" b="1" baseline="30000" dirty="0"/>
          </a:p>
          <a:p>
            <a:pPr lvl="1"/>
            <a:r>
              <a:rPr lang="en-US" dirty="0"/>
              <a:t>Birth dose 20mg/kg          </a:t>
            </a:r>
          </a:p>
          <a:p>
            <a:r>
              <a:rPr lang="en-US" dirty="0"/>
              <a:t>Dose group </a:t>
            </a:r>
            <a:r>
              <a:rPr lang="en-US" dirty="0" smtClean="0"/>
              <a:t>2</a:t>
            </a:r>
            <a:r>
              <a:rPr lang="en-US" b="1" baseline="30000" dirty="0" smtClean="0"/>
              <a:t> </a:t>
            </a:r>
            <a:r>
              <a:rPr lang="en-US" dirty="0"/>
              <a:t>(N=14, </a:t>
            </a:r>
            <a:r>
              <a:rPr lang="en-US" sz="2000" dirty="0"/>
              <a:t>non-breastfed</a:t>
            </a:r>
            <a:r>
              <a:rPr lang="en-US" dirty="0"/>
              <a:t>)</a:t>
            </a:r>
            <a:endParaRPr lang="en-US" b="1" dirty="0"/>
          </a:p>
          <a:p>
            <a:pPr lvl="1"/>
            <a:r>
              <a:rPr lang="en-US" dirty="0"/>
              <a:t>Birth dose 40mg/kg           </a:t>
            </a:r>
          </a:p>
          <a:p>
            <a:r>
              <a:rPr lang="en-US" dirty="0"/>
              <a:t>Dose group </a:t>
            </a:r>
            <a:r>
              <a:rPr lang="en-US" dirty="0" smtClean="0"/>
              <a:t>3</a:t>
            </a:r>
            <a:r>
              <a:rPr lang="en-US" b="1" baseline="30000" dirty="0" smtClean="0"/>
              <a:t> </a:t>
            </a:r>
            <a:r>
              <a:rPr lang="en-US" dirty="0"/>
              <a:t>(N=13, </a:t>
            </a:r>
            <a:r>
              <a:rPr lang="en-US" sz="2000" dirty="0"/>
              <a:t>breastfed</a:t>
            </a:r>
            <a:r>
              <a:rPr lang="en-US" dirty="0"/>
              <a:t>)</a:t>
            </a:r>
            <a:endParaRPr lang="en-US" b="1" dirty="0"/>
          </a:p>
          <a:p>
            <a:pPr lvl="1"/>
            <a:r>
              <a:rPr lang="en-US" dirty="0"/>
              <a:t>Birth dose 40mg/kg            </a:t>
            </a:r>
          </a:p>
          <a:p>
            <a:pPr lvl="1"/>
            <a:r>
              <a:rPr lang="en-US" dirty="0"/>
              <a:t>Monthly dose 20mg/kg</a:t>
            </a:r>
          </a:p>
        </p:txBody>
      </p:sp>
      <p:sp>
        <p:nvSpPr>
          <p:cNvPr id="7" name="Text Placeholder 6">
            <a:extLst>
              <a:ext uri="{FF2B5EF4-FFF2-40B4-BE49-F238E27FC236}">
                <a16:creationId xmlns:a16="http://schemas.microsoft.com/office/drawing/2014/main" id="{92B520CB-5144-4183-BC7F-BC3D97F50957}"/>
              </a:ext>
            </a:extLst>
          </p:cNvPr>
          <p:cNvSpPr>
            <a:spLocks noGrp="1"/>
          </p:cNvSpPr>
          <p:nvPr>
            <p:ph type="body" sz="quarter" idx="3"/>
          </p:nvPr>
        </p:nvSpPr>
        <p:spPr>
          <a:xfrm>
            <a:off x="4416424" y="1686270"/>
            <a:ext cx="4727576" cy="606693"/>
          </a:xfrm>
        </p:spPr>
        <p:txBody>
          <a:bodyPr>
            <a:normAutofit/>
          </a:bodyPr>
          <a:lstStyle/>
          <a:p>
            <a:r>
              <a:rPr lang="en-US" sz="2800" dirty="0">
                <a:solidFill>
                  <a:srgbClr val="0070C0"/>
                </a:solidFill>
              </a:rPr>
              <a:t>VRC01LS</a:t>
            </a:r>
            <a:r>
              <a:rPr lang="en-US" sz="2000" dirty="0">
                <a:solidFill>
                  <a:srgbClr val="0070C0"/>
                </a:solidFill>
              </a:rPr>
              <a:t> (VRC-HIVMAB-080-00-AB) </a:t>
            </a:r>
            <a:endParaRPr lang="en-US" sz="2000" b="0" dirty="0">
              <a:solidFill>
                <a:srgbClr val="0070C0"/>
              </a:solidFill>
            </a:endParaRPr>
          </a:p>
        </p:txBody>
      </p:sp>
      <p:sp>
        <p:nvSpPr>
          <p:cNvPr id="8" name="Content Placeholder 7">
            <a:extLst>
              <a:ext uri="{FF2B5EF4-FFF2-40B4-BE49-F238E27FC236}">
                <a16:creationId xmlns:a16="http://schemas.microsoft.com/office/drawing/2014/main" id="{3CCFA280-5F61-428E-8BCE-8C08765550E2}"/>
              </a:ext>
            </a:extLst>
          </p:cNvPr>
          <p:cNvSpPr>
            <a:spLocks noGrp="1"/>
          </p:cNvSpPr>
          <p:nvPr>
            <p:ph sz="quarter" idx="4"/>
          </p:nvPr>
        </p:nvSpPr>
        <p:spPr>
          <a:xfrm>
            <a:off x="4572000" y="2301014"/>
            <a:ext cx="4488365" cy="3951288"/>
          </a:xfrm>
        </p:spPr>
        <p:txBody>
          <a:bodyPr>
            <a:normAutofit/>
          </a:bodyPr>
          <a:lstStyle/>
          <a:p>
            <a:r>
              <a:rPr lang="en-US" dirty="0">
                <a:solidFill>
                  <a:srgbClr val="0070C0"/>
                </a:solidFill>
              </a:rPr>
              <a:t>Dose group 4 </a:t>
            </a:r>
            <a:endParaRPr lang="en-US" dirty="0" smtClean="0">
              <a:solidFill>
                <a:srgbClr val="0070C0"/>
              </a:solidFill>
            </a:endParaRPr>
          </a:p>
          <a:p>
            <a:r>
              <a:rPr lang="en-US" dirty="0" smtClean="0">
                <a:solidFill>
                  <a:srgbClr val="0070C0"/>
                </a:solidFill>
              </a:rPr>
              <a:t>Cohort </a:t>
            </a:r>
            <a:r>
              <a:rPr lang="en-US" dirty="0">
                <a:solidFill>
                  <a:srgbClr val="0070C0"/>
                </a:solidFill>
              </a:rPr>
              <a:t>1 (non-breastfed, </a:t>
            </a:r>
            <a:r>
              <a:rPr lang="en-US" dirty="0" smtClean="0">
                <a:solidFill>
                  <a:srgbClr val="0070C0"/>
                </a:solidFill>
              </a:rPr>
              <a:t>N=10)</a:t>
            </a:r>
            <a:endParaRPr lang="en-US" dirty="0">
              <a:solidFill>
                <a:srgbClr val="0070C0"/>
              </a:solidFill>
            </a:endParaRPr>
          </a:p>
          <a:p>
            <a:pPr lvl="1"/>
            <a:r>
              <a:rPr lang="en-US" b="1" dirty="0">
                <a:solidFill>
                  <a:srgbClr val="0070C0"/>
                </a:solidFill>
              </a:rPr>
              <a:t>Birth dose</a:t>
            </a:r>
            <a:r>
              <a:rPr lang="en-US" dirty="0">
                <a:solidFill>
                  <a:srgbClr val="0070C0"/>
                </a:solidFill>
              </a:rPr>
              <a:t> weight bands</a:t>
            </a:r>
          </a:p>
          <a:p>
            <a:pPr marL="914400" lvl="2" indent="0">
              <a:buNone/>
            </a:pPr>
            <a:r>
              <a:rPr lang="en-US" dirty="0" err="1">
                <a:solidFill>
                  <a:srgbClr val="0070C0"/>
                </a:solidFill>
              </a:rPr>
              <a:t>Wt</a:t>
            </a:r>
            <a:r>
              <a:rPr lang="en-US" dirty="0">
                <a:solidFill>
                  <a:srgbClr val="0070C0"/>
                </a:solidFill>
              </a:rPr>
              <a:t> &lt;4.5 kg: 80mg</a:t>
            </a:r>
            <a:br>
              <a:rPr lang="en-US" dirty="0">
                <a:solidFill>
                  <a:srgbClr val="0070C0"/>
                </a:solidFill>
              </a:rPr>
            </a:br>
            <a:r>
              <a:rPr lang="en-US" dirty="0" err="1">
                <a:solidFill>
                  <a:srgbClr val="0070C0"/>
                </a:solidFill>
              </a:rPr>
              <a:t>Wt</a:t>
            </a:r>
            <a:r>
              <a:rPr lang="en-US" dirty="0">
                <a:solidFill>
                  <a:srgbClr val="0070C0"/>
                </a:solidFill>
              </a:rPr>
              <a:t> </a:t>
            </a:r>
            <a:r>
              <a:rPr lang="en-US" u="sng" dirty="0">
                <a:solidFill>
                  <a:srgbClr val="0070C0"/>
                </a:solidFill>
              </a:rPr>
              <a:t>&gt;</a:t>
            </a:r>
            <a:r>
              <a:rPr lang="en-US" dirty="0">
                <a:solidFill>
                  <a:srgbClr val="0070C0"/>
                </a:solidFill>
              </a:rPr>
              <a:t> 4.5 kg: 100mg</a:t>
            </a:r>
          </a:p>
          <a:p>
            <a:r>
              <a:rPr lang="en-US" dirty="0">
                <a:solidFill>
                  <a:srgbClr val="0070C0"/>
                </a:solidFill>
              </a:rPr>
              <a:t>Cohort 2 (breastfed, </a:t>
            </a:r>
            <a:r>
              <a:rPr lang="en-US" dirty="0" smtClean="0">
                <a:solidFill>
                  <a:srgbClr val="0070C0"/>
                </a:solidFill>
              </a:rPr>
              <a:t>N=11)</a:t>
            </a:r>
            <a:endParaRPr lang="en-US" dirty="0">
              <a:solidFill>
                <a:srgbClr val="0070C0"/>
              </a:solidFill>
            </a:endParaRPr>
          </a:p>
          <a:p>
            <a:pPr lvl="1"/>
            <a:r>
              <a:rPr lang="en-US" b="1" dirty="0">
                <a:solidFill>
                  <a:srgbClr val="0070C0"/>
                </a:solidFill>
              </a:rPr>
              <a:t>Birth dose</a:t>
            </a:r>
            <a:r>
              <a:rPr lang="en-US" dirty="0">
                <a:solidFill>
                  <a:srgbClr val="0070C0"/>
                </a:solidFill>
              </a:rPr>
              <a:t> weight bands</a:t>
            </a:r>
          </a:p>
          <a:p>
            <a:pPr marL="914400" lvl="2" indent="0">
              <a:buNone/>
            </a:pPr>
            <a:r>
              <a:rPr lang="en-US" dirty="0" err="1">
                <a:solidFill>
                  <a:srgbClr val="0070C0"/>
                </a:solidFill>
              </a:rPr>
              <a:t>Wt</a:t>
            </a:r>
            <a:r>
              <a:rPr lang="en-US" dirty="0">
                <a:solidFill>
                  <a:srgbClr val="0070C0"/>
                </a:solidFill>
              </a:rPr>
              <a:t> &lt;4.5 kg: 80mg </a:t>
            </a:r>
          </a:p>
          <a:p>
            <a:pPr marL="914400" lvl="2" indent="0">
              <a:buNone/>
            </a:pPr>
            <a:r>
              <a:rPr lang="en-US" dirty="0" err="1">
                <a:solidFill>
                  <a:srgbClr val="0070C0"/>
                </a:solidFill>
              </a:rPr>
              <a:t>Wt</a:t>
            </a:r>
            <a:r>
              <a:rPr lang="en-US" dirty="0">
                <a:solidFill>
                  <a:srgbClr val="0070C0"/>
                </a:solidFill>
              </a:rPr>
              <a:t> </a:t>
            </a:r>
            <a:r>
              <a:rPr lang="en-US" u="sng" dirty="0">
                <a:solidFill>
                  <a:srgbClr val="0070C0"/>
                </a:solidFill>
              </a:rPr>
              <a:t>&gt;</a:t>
            </a:r>
            <a:r>
              <a:rPr lang="en-US" dirty="0">
                <a:solidFill>
                  <a:srgbClr val="0070C0"/>
                </a:solidFill>
              </a:rPr>
              <a:t> 4.5 kg: 100mg</a:t>
            </a:r>
          </a:p>
          <a:p>
            <a:pPr lvl="1"/>
            <a:r>
              <a:rPr lang="en-US" b="1" dirty="0">
                <a:solidFill>
                  <a:srgbClr val="0070C0"/>
                </a:solidFill>
              </a:rPr>
              <a:t>Week 12 dose</a:t>
            </a:r>
            <a:r>
              <a:rPr lang="en-US" dirty="0">
                <a:solidFill>
                  <a:srgbClr val="0070C0"/>
                </a:solidFill>
              </a:rPr>
              <a:t> : 100mg</a:t>
            </a:r>
          </a:p>
          <a:p>
            <a:pPr marL="0" indent="0">
              <a:buNone/>
            </a:pPr>
            <a:endParaRPr lang="en-US" dirty="0"/>
          </a:p>
        </p:txBody>
      </p:sp>
      <p:sp>
        <p:nvSpPr>
          <p:cNvPr id="9" name="TextBox 8">
            <a:extLst>
              <a:ext uri="{FF2B5EF4-FFF2-40B4-BE49-F238E27FC236}">
                <a16:creationId xmlns:a16="http://schemas.microsoft.com/office/drawing/2014/main" id="{1E050087-AA10-4E5D-BC85-A9371618E9CB}"/>
              </a:ext>
            </a:extLst>
          </p:cNvPr>
          <p:cNvSpPr txBox="1"/>
          <p:nvPr/>
        </p:nvSpPr>
        <p:spPr>
          <a:xfrm>
            <a:off x="236338" y="709575"/>
            <a:ext cx="8646405" cy="1292662"/>
          </a:xfrm>
          <a:prstGeom prst="rect">
            <a:avLst/>
          </a:prstGeom>
          <a:noFill/>
        </p:spPr>
        <p:txBody>
          <a:bodyPr wrap="square" rtlCol="0">
            <a:spAutoFit/>
          </a:bodyPr>
          <a:lstStyle/>
          <a:p>
            <a:r>
              <a:rPr lang="en-US" sz="2600" dirty="0"/>
              <a:t>Open label, </a:t>
            </a:r>
            <a:r>
              <a:rPr lang="en-US" sz="2600" dirty="0" smtClean="0"/>
              <a:t>dose-escalating</a:t>
            </a:r>
            <a:r>
              <a:rPr lang="en-US" sz="2600" dirty="0"/>
              <a:t>, phase I study of safety and pharmacokinetics of single and multiple subcutaneous (SC) doses starting at birth</a:t>
            </a:r>
          </a:p>
        </p:txBody>
      </p:sp>
    </p:spTree>
    <p:extLst>
      <p:ext uri="{BB962C8B-B14F-4D97-AF65-F5344CB8AC3E}">
        <p14:creationId xmlns:p14="http://schemas.microsoft.com/office/powerpoint/2010/main" val="168708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B2F5-BF30-4E23-88BD-427FF6AFB034}"/>
              </a:ext>
            </a:extLst>
          </p:cNvPr>
          <p:cNvSpPr txBox="1">
            <a:spLocks/>
          </p:cNvSpPr>
          <p:nvPr/>
        </p:nvSpPr>
        <p:spPr>
          <a:xfrm>
            <a:off x="536856" y="46856"/>
            <a:ext cx="7886700" cy="166298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5000"/>
              </a:lnSpc>
            </a:pPr>
            <a:r>
              <a:rPr lang="en-US" sz="4000" b="1" dirty="0"/>
              <a:t>IMPAACT P1112 </a:t>
            </a:r>
            <a:r>
              <a:rPr lang="en-US" sz="3600" b="1" i="1" dirty="0" smtClean="0"/>
              <a:t>study </a:t>
            </a:r>
            <a:r>
              <a:rPr lang="en-US" sz="3600" b="1" i="1" dirty="0"/>
              <a:t>schedule</a:t>
            </a:r>
            <a:endParaRPr lang="en-US" sz="3600" b="1" i="1" strike="sngStrike" dirty="0"/>
          </a:p>
        </p:txBody>
      </p:sp>
      <p:grpSp>
        <p:nvGrpSpPr>
          <p:cNvPr id="9" name="Group 8">
            <a:extLst>
              <a:ext uri="{FF2B5EF4-FFF2-40B4-BE49-F238E27FC236}">
                <a16:creationId xmlns:a16="http://schemas.microsoft.com/office/drawing/2014/main" id="{BB1BD812-8CF9-4DB8-BC2A-5423DAC56A19}"/>
              </a:ext>
            </a:extLst>
          </p:cNvPr>
          <p:cNvGrpSpPr/>
          <p:nvPr/>
        </p:nvGrpSpPr>
        <p:grpSpPr>
          <a:xfrm>
            <a:off x="612268" y="3431929"/>
            <a:ext cx="8232437" cy="2698314"/>
            <a:chOff x="1211333" y="4087018"/>
            <a:chExt cx="9113085" cy="2696644"/>
          </a:xfrm>
        </p:grpSpPr>
        <p:grpSp>
          <p:nvGrpSpPr>
            <p:cNvPr id="11" name="Group 10">
              <a:extLst>
                <a:ext uri="{FF2B5EF4-FFF2-40B4-BE49-F238E27FC236}">
                  <a16:creationId xmlns:a16="http://schemas.microsoft.com/office/drawing/2014/main" id="{EB2A23F6-7F82-46BB-8D34-E8B573DFC3C3}"/>
                </a:ext>
              </a:extLst>
            </p:cNvPr>
            <p:cNvGrpSpPr/>
            <p:nvPr/>
          </p:nvGrpSpPr>
          <p:grpSpPr>
            <a:xfrm>
              <a:off x="1211333" y="4087018"/>
              <a:ext cx="9113085" cy="2696644"/>
              <a:chOff x="1250115" y="2180532"/>
              <a:chExt cx="9113085" cy="2696644"/>
            </a:xfrm>
          </p:grpSpPr>
          <p:grpSp>
            <p:nvGrpSpPr>
              <p:cNvPr id="17" name="Group 16">
                <a:extLst>
                  <a:ext uri="{FF2B5EF4-FFF2-40B4-BE49-F238E27FC236}">
                    <a16:creationId xmlns:a16="http://schemas.microsoft.com/office/drawing/2014/main" id="{F7693330-5B19-4816-BDF3-697055072BF5}"/>
                  </a:ext>
                </a:extLst>
              </p:cNvPr>
              <p:cNvGrpSpPr/>
              <p:nvPr/>
            </p:nvGrpSpPr>
            <p:grpSpPr>
              <a:xfrm>
                <a:off x="1250115" y="2180532"/>
                <a:ext cx="2064076" cy="776420"/>
                <a:chOff x="1250115" y="2180532"/>
                <a:chExt cx="2064076" cy="776420"/>
              </a:xfrm>
            </p:grpSpPr>
            <p:sp>
              <p:nvSpPr>
                <p:cNvPr id="47" name="Right Brace 46">
                  <a:extLst>
                    <a:ext uri="{FF2B5EF4-FFF2-40B4-BE49-F238E27FC236}">
                      <a16:creationId xmlns:a16="http://schemas.microsoft.com/office/drawing/2014/main" id="{74904105-56BE-43E3-99BA-D9E711020ADA}"/>
                    </a:ext>
                  </a:extLst>
                </p:cNvPr>
                <p:cNvSpPr/>
                <p:nvPr/>
              </p:nvSpPr>
              <p:spPr bwMode="auto">
                <a:xfrm rot="16200000">
                  <a:off x="1978831" y="2351719"/>
                  <a:ext cx="234703" cy="524343"/>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200">
                    <a:latin typeface="Arial" pitchFamily="-105" charset="0"/>
                    <a:ea typeface="ＭＳ Ｐゴシック" pitchFamily="-105" charset="-128"/>
                    <a:cs typeface="ＭＳ Ｐゴシック" pitchFamily="-105" charset="-128"/>
                  </a:endParaRPr>
                </a:p>
              </p:txBody>
            </p:sp>
            <p:cxnSp>
              <p:nvCxnSpPr>
                <p:cNvPr id="48" name="Straight Arrow Connector 47">
                  <a:extLst>
                    <a:ext uri="{FF2B5EF4-FFF2-40B4-BE49-F238E27FC236}">
                      <a16:creationId xmlns:a16="http://schemas.microsoft.com/office/drawing/2014/main" id="{EF682FE4-56F4-4AD2-BC0B-1BFDB2BE601E}"/>
                    </a:ext>
                  </a:extLst>
                </p:cNvPr>
                <p:cNvCxnSpPr/>
                <p:nvPr/>
              </p:nvCxnSpPr>
              <p:spPr bwMode="auto">
                <a:xfrm>
                  <a:off x="1868381" y="2839562"/>
                  <a:ext cx="413773" cy="0"/>
                </a:xfrm>
                <a:prstGeom prst="straightConnector1">
                  <a:avLst/>
                </a:prstGeom>
                <a:solidFill>
                  <a:schemeClr val="accent1"/>
                </a:solidFill>
                <a:ln w="57150" cap="flat" cmpd="sng" algn="ctr">
                  <a:solidFill>
                    <a:schemeClr val="tx1"/>
                  </a:solidFill>
                  <a:prstDash val="solid"/>
                  <a:round/>
                  <a:headEnd type="none" w="med" len="med"/>
                  <a:tailEnd type="oval"/>
                </a:ln>
                <a:effectLst/>
              </p:spPr>
            </p:cxnSp>
            <p:pic>
              <p:nvPicPr>
                <p:cNvPr id="49" name="Picture 2" descr="C:\Users\cunni016\AppData\Local\Microsoft\Windows\Temporary Internet Files\Content.IE5\OXNBUM92\pregnant-silhouette-21594041[1].jpg">
                  <a:extLst>
                    <a:ext uri="{FF2B5EF4-FFF2-40B4-BE49-F238E27FC236}">
                      <a16:creationId xmlns:a16="http://schemas.microsoft.com/office/drawing/2014/main" id="{2A50CA54-C731-426F-9202-D346E3D7D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682" y="2461652"/>
                  <a:ext cx="350520" cy="4953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4D2F0AA-B9C8-454D-BE91-BC03FA18215A}"/>
                    </a:ext>
                  </a:extLst>
                </p:cNvPr>
                <p:cNvSpPr txBox="1"/>
                <p:nvPr/>
              </p:nvSpPr>
              <p:spPr>
                <a:xfrm>
                  <a:off x="1250115" y="2180532"/>
                  <a:ext cx="2064076" cy="369103"/>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Consent, screen</a:t>
                  </a:r>
                </a:p>
              </p:txBody>
            </p:sp>
          </p:grpSp>
          <p:grpSp>
            <p:nvGrpSpPr>
              <p:cNvPr id="18" name="Group 17">
                <a:extLst>
                  <a:ext uri="{FF2B5EF4-FFF2-40B4-BE49-F238E27FC236}">
                    <a16:creationId xmlns:a16="http://schemas.microsoft.com/office/drawing/2014/main" id="{79E2C026-F103-4FCD-9584-7B5D1F247D8B}"/>
                  </a:ext>
                </a:extLst>
              </p:cNvPr>
              <p:cNvGrpSpPr/>
              <p:nvPr/>
            </p:nvGrpSpPr>
            <p:grpSpPr>
              <a:xfrm>
                <a:off x="2055836" y="2486887"/>
                <a:ext cx="8307364" cy="2390289"/>
                <a:chOff x="2055836" y="2486887"/>
                <a:chExt cx="8307364" cy="2390289"/>
              </a:xfrm>
            </p:grpSpPr>
            <p:cxnSp>
              <p:nvCxnSpPr>
                <p:cNvPr id="19" name="Straight Arrow Connector 18">
                  <a:extLst>
                    <a:ext uri="{FF2B5EF4-FFF2-40B4-BE49-F238E27FC236}">
                      <a16:creationId xmlns:a16="http://schemas.microsoft.com/office/drawing/2014/main" id="{5323EC43-DB2D-4200-B182-470CBCB92B29}"/>
                    </a:ext>
                  </a:extLst>
                </p:cNvPr>
                <p:cNvCxnSpPr/>
                <p:nvPr/>
              </p:nvCxnSpPr>
              <p:spPr bwMode="auto">
                <a:xfrm>
                  <a:off x="2190282" y="3588515"/>
                  <a:ext cx="8172918" cy="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0" name="Straight Arrow Connector 19">
                  <a:extLst>
                    <a:ext uri="{FF2B5EF4-FFF2-40B4-BE49-F238E27FC236}">
                      <a16:creationId xmlns:a16="http://schemas.microsoft.com/office/drawing/2014/main" id="{9682F5A1-38BC-4A09-B1ED-0587A4D15A1A}"/>
                    </a:ext>
                  </a:extLst>
                </p:cNvPr>
                <p:cNvCxnSpPr/>
                <p:nvPr/>
              </p:nvCxnSpPr>
              <p:spPr bwMode="auto">
                <a:xfrm>
                  <a:off x="2551767" y="3284079"/>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a:extLst>
                    <a:ext uri="{FF2B5EF4-FFF2-40B4-BE49-F238E27FC236}">
                      <a16:creationId xmlns:a16="http://schemas.microsoft.com/office/drawing/2014/main" id="{3A38764F-1042-4282-8EC1-43ECD14DA6A9}"/>
                    </a:ext>
                  </a:extLst>
                </p:cNvPr>
                <p:cNvCxnSpPr/>
                <p:nvPr/>
              </p:nvCxnSpPr>
              <p:spPr bwMode="auto">
                <a:xfrm>
                  <a:off x="3147044" y="3311890"/>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AE074B7F-197E-47C2-A041-2DB96466E3CD}"/>
                    </a:ext>
                  </a:extLst>
                </p:cNvPr>
                <p:cNvCxnSpPr/>
                <p:nvPr/>
              </p:nvCxnSpPr>
              <p:spPr bwMode="auto">
                <a:xfrm>
                  <a:off x="3840233" y="3294148"/>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Connector 22">
                  <a:extLst>
                    <a:ext uri="{FF2B5EF4-FFF2-40B4-BE49-F238E27FC236}">
                      <a16:creationId xmlns:a16="http://schemas.microsoft.com/office/drawing/2014/main" id="{7D93DF6C-409D-4052-9E2A-267A7EC18F8C}"/>
                    </a:ext>
                  </a:extLst>
                </p:cNvPr>
                <p:cNvCxnSpPr/>
                <p:nvPr/>
              </p:nvCxnSpPr>
              <p:spPr bwMode="auto">
                <a:xfrm>
                  <a:off x="4204056" y="3255223"/>
                  <a:ext cx="180975" cy="5827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EEFD48E-4002-4423-9052-4A43E4FC9F41}"/>
                    </a:ext>
                  </a:extLst>
                </p:cNvPr>
                <p:cNvCxnSpPr/>
                <p:nvPr/>
              </p:nvCxnSpPr>
              <p:spPr bwMode="auto">
                <a:xfrm>
                  <a:off x="4289779" y="3233605"/>
                  <a:ext cx="180975" cy="5827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CAEE54EC-AF4E-41FB-8EF8-01F151DE0E23}"/>
                    </a:ext>
                  </a:extLst>
                </p:cNvPr>
                <p:cNvCxnSpPr/>
                <p:nvPr/>
              </p:nvCxnSpPr>
              <p:spPr bwMode="auto">
                <a:xfrm flipV="1">
                  <a:off x="2307546" y="3652769"/>
                  <a:ext cx="0" cy="29588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7" name="TextBox 26">
                  <a:extLst>
                    <a:ext uri="{FF2B5EF4-FFF2-40B4-BE49-F238E27FC236}">
                      <a16:creationId xmlns:a16="http://schemas.microsoft.com/office/drawing/2014/main" id="{528A943F-2AB3-4E76-A383-7E7192B77CA4}"/>
                    </a:ext>
                  </a:extLst>
                </p:cNvPr>
                <p:cNvSpPr txBox="1"/>
                <p:nvPr/>
              </p:nvSpPr>
              <p:spPr>
                <a:xfrm>
                  <a:off x="2055836" y="3862141"/>
                  <a:ext cx="2684098" cy="1015035"/>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Initial dose before </a:t>
                  </a:r>
                  <a:r>
                    <a:rPr lang="en-US" sz="2000" b="1" dirty="0">
                      <a:latin typeface="Arial" panose="020B0604020202020204" pitchFamily="34" charset="0"/>
                      <a:cs typeface="Arial" panose="020B0604020202020204" pitchFamily="34" charset="0"/>
                    </a:rPr>
                    <a:t>age </a:t>
                  </a:r>
                  <a:r>
                    <a:rPr lang="en-US" sz="2000" b="1" dirty="0" smtClean="0">
                      <a:latin typeface="Arial" panose="020B0604020202020204" pitchFamily="34" charset="0"/>
                      <a:cs typeface="Arial" panose="020B0604020202020204" pitchFamily="34" charset="0"/>
                    </a:rPr>
                    <a:t>3-5d; 4 </a:t>
                  </a:r>
                  <a:r>
                    <a:rPr lang="en-US" sz="2000" b="1" dirty="0">
                      <a:latin typeface="Arial" panose="020B0604020202020204" pitchFamily="34" charset="0"/>
                      <a:cs typeface="Arial" panose="020B0604020202020204" pitchFamily="34" charset="0"/>
                    </a:rPr>
                    <a:t>hour observation</a:t>
                  </a:r>
                </a:p>
              </p:txBody>
            </p:sp>
            <p:sp>
              <p:nvSpPr>
                <p:cNvPr id="28" name="TextBox 27">
                  <a:extLst>
                    <a:ext uri="{FF2B5EF4-FFF2-40B4-BE49-F238E27FC236}">
                      <a16:creationId xmlns:a16="http://schemas.microsoft.com/office/drawing/2014/main" id="{40348A62-8F0D-453B-B264-0C03697CEA24}"/>
                    </a:ext>
                  </a:extLst>
                </p:cNvPr>
                <p:cNvSpPr txBox="1"/>
                <p:nvPr/>
              </p:nvSpPr>
              <p:spPr>
                <a:xfrm>
                  <a:off x="2152710" y="2895802"/>
                  <a:ext cx="1961157" cy="399862"/>
                </a:xfrm>
                <a:prstGeom prst="rect">
                  <a:avLst/>
                </a:prstGeom>
                <a:noFill/>
              </p:spPr>
              <p:txBody>
                <a:bodyPr wrap="none" rtlCol="0">
                  <a:spAutoFit/>
                </a:bodyPr>
                <a:lstStyle/>
                <a:p>
                  <a:r>
                    <a:rPr lang="en-US" sz="2000" b="1" dirty="0"/>
                    <a:t>0 1      14       28</a:t>
                  </a:r>
                </a:p>
              </p:txBody>
            </p:sp>
            <p:sp>
              <p:nvSpPr>
                <p:cNvPr id="29" name="TextBox 28">
                  <a:extLst>
                    <a:ext uri="{FF2B5EF4-FFF2-40B4-BE49-F238E27FC236}">
                      <a16:creationId xmlns:a16="http://schemas.microsoft.com/office/drawing/2014/main" id="{E9B8956F-4486-4DDB-8C08-116A8B7A3ACF}"/>
                    </a:ext>
                  </a:extLst>
                </p:cNvPr>
                <p:cNvSpPr txBox="1"/>
                <p:nvPr/>
              </p:nvSpPr>
              <p:spPr>
                <a:xfrm>
                  <a:off x="2679829" y="2490449"/>
                  <a:ext cx="1041691" cy="430620"/>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DAYS</a:t>
                  </a:r>
                </a:p>
              </p:txBody>
            </p:sp>
            <p:sp>
              <p:nvSpPr>
                <p:cNvPr id="30" name="TextBox 29">
                  <a:extLst>
                    <a:ext uri="{FF2B5EF4-FFF2-40B4-BE49-F238E27FC236}">
                      <a16:creationId xmlns:a16="http://schemas.microsoft.com/office/drawing/2014/main" id="{3523EBD8-85E9-4C3E-8235-894FCFCB5E5B}"/>
                    </a:ext>
                  </a:extLst>
                </p:cNvPr>
                <p:cNvSpPr txBox="1"/>
                <p:nvPr/>
              </p:nvSpPr>
              <p:spPr>
                <a:xfrm>
                  <a:off x="4739934" y="2486887"/>
                  <a:ext cx="1247815" cy="399862"/>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WEEKS</a:t>
                  </a:r>
                </a:p>
              </p:txBody>
            </p:sp>
            <p:sp>
              <p:nvSpPr>
                <p:cNvPr id="31" name="TextBox 30">
                  <a:extLst>
                    <a:ext uri="{FF2B5EF4-FFF2-40B4-BE49-F238E27FC236}">
                      <a16:creationId xmlns:a16="http://schemas.microsoft.com/office/drawing/2014/main" id="{95D5EF8F-F8B2-47E3-86AE-907464814FDB}"/>
                    </a:ext>
                  </a:extLst>
                </p:cNvPr>
                <p:cNvSpPr txBox="1"/>
                <p:nvPr/>
              </p:nvSpPr>
              <p:spPr>
                <a:xfrm>
                  <a:off x="4470751" y="2904358"/>
                  <a:ext cx="5579323" cy="399862"/>
                </a:xfrm>
                <a:prstGeom prst="rect">
                  <a:avLst/>
                </a:prstGeom>
                <a:noFill/>
              </p:spPr>
              <p:txBody>
                <a:bodyPr wrap="none" rtlCol="0">
                  <a:spAutoFit/>
                </a:bodyPr>
                <a:lstStyle/>
                <a:p>
                  <a:r>
                    <a:rPr lang="en-US" sz="1600" b="1" dirty="0"/>
                    <a:t>     </a:t>
                  </a:r>
                  <a:r>
                    <a:rPr lang="en-US" sz="2000" b="1" dirty="0"/>
                    <a:t>8       12   14   16            24          36          48-96</a:t>
                  </a:r>
                </a:p>
              </p:txBody>
            </p:sp>
            <p:cxnSp>
              <p:nvCxnSpPr>
                <p:cNvPr id="32" name="Straight Arrow Connector 31">
                  <a:extLst>
                    <a:ext uri="{FF2B5EF4-FFF2-40B4-BE49-F238E27FC236}">
                      <a16:creationId xmlns:a16="http://schemas.microsoft.com/office/drawing/2014/main" id="{91FB06EE-A223-4FAC-A445-EE66817F1A1A}"/>
                    </a:ext>
                  </a:extLst>
                </p:cNvPr>
                <p:cNvCxnSpPr/>
                <p:nvPr/>
              </p:nvCxnSpPr>
              <p:spPr bwMode="auto">
                <a:xfrm>
                  <a:off x="2307546" y="3294149"/>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cxnSp>
          <p:nvCxnSpPr>
            <p:cNvPr id="12" name="Straight Arrow Connector 11">
              <a:extLst>
                <a:ext uri="{FF2B5EF4-FFF2-40B4-BE49-F238E27FC236}">
                  <a16:creationId xmlns:a16="http://schemas.microsoft.com/office/drawing/2014/main" id="{DBB74478-DDDF-4DE3-921C-E73B08535972}"/>
                </a:ext>
              </a:extLst>
            </p:cNvPr>
            <p:cNvCxnSpPr>
              <a:cxnSpLocks/>
            </p:cNvCxnSpPr>
            <p:nvPr/>
          </p:nvCxnSpPr>
          <p:spPr bwMode="auto">
            <a:xfrm>
              <a:off x="4867070" y="5172362"/>
              <a:ext cx="0" cy="2447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8EF3770F-5BF2-452C-AB67-09829A1C6E5D}"/>
                </a:ext>
              </a:extLst>
            </p:cNvPr>
            <p:cNvCxnSpPr/>
            <p:nvPr/>
          </p:nvCxnSpPr>
          <p:spPr bwMode="auto">
            <a:xfrm>
              <a:off x="5493036" y="5199139"/>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D26CF695-78BA-4C1B-94FD-7716B4FA1489}"/>
                </a:ext>
              </a:extLst>
            </p:cNvPr>
            <p:cNvCxnSpPr/>
            <p:nvPr/>
          </p:nvCxnSpPr>
          <p:spPr bwMode="auto">
            <a:xfrm>
              <a:off x="8359500" y="5187492"/>
              <a:ext cx="0" cy="234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51" name="Content Placeholder 2">
            <a:extLst>
              <a:ext uri="{FF2B5EF4-FFF2-40B4-BE49-F238E27FC236}">
                <a16:creationId xmlns:a16="http://schemas.microsoft.com/office/drawing/2014/main" id="{25EA62C5-F7A8-43DF-8B1B-65C57E0D65CF}"/>
              </a:ext>
            </a:extLst>
          </p:cNvPr>
          <p:cNvSpPr txBox="1">
            <a:spLocks/>
          </p:cNvSpPr>
          <p:nvPr/>
        </p:nvSpPr>
        <p:spPr>
          <a:xfrm>
            <a:off x="86767" y="869287"/>
            <a:ext cx="9065941" cy="182622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450"/>
              </a:spcBef>
            </a:pPr>
            <a:r>
              <a:rPr lang="en-US" sz="2300" dirty="0">
                <a:latin typeface="+mn-lt"/>
              </a:rPr>
              <a:t>HIV-exposed infants </a:t>
            </a:r>
          </a:p>
          <a:p>
            <a:pPr lvl="1">
              <a:lnSpc>
                <a:spcPct val="105000"/>
              </a:lnSpc>
              <a:spcBef>
                <a:spcPts val="450"/>
              </a:spcBef>
            </a:pPr>
            <a:r>
              <a:rPr lang="en-US" sz="2300" dirty="0">
                <a:latin typeface="+mn-lt"/>
              </a:rPr>
              <a:t>ALL infants receive ART to prevent perinatal/breastmilk transmission</a:t>
            </a:r>
          </a:p>
          <a:p>
            <a:pPr lvl="1">
              <a:lnSpc>
                <a:spcPct val="105000"/>
              </a:lnSpc>
              <a:spcBef>
                <a:spcPts val="450"/>
              </a:spcBef>
            </a:pPr>
            <a:r>
              <a:rPr lang="en-US" sz="2300" dirty="0">
                <a:latin typeface="+mn-lt"/>
              </a:rPr>
              <a:t>Followed </a:t>
            </a:r>
            <a:r>
              <a:rPr lang="en-US" sz="2300" dirty="0" smtClean="0">
                <a:latin typeface="+mn-lt"/>
              </a:rPr>
              <a:t>for prolonged period for safety and to determine HIV infection status</a:t>
            </a:r>
            <a:endParaRPr lang="en-US" sz="2300" dirty="0">
              <a:latin typeface="+mn-lt"/>
            </a:endParaRPr>
          </a:p>
          <a:p>
            <a:pPr lvl="1">
              <a:lnSpc>
                <a:spcPct val="105000"/>
              </a:lnSpc>
              <a:spcBef>
                <a:spcPts val="450"/>
              </a:spcBef>
            </a:pPr>
            <a:r>
              <a:rPr lang="en-US" sz="2300" dirty="0">
                <a:latin typeface="+mn-lt"/>
              </a:rPr>
              <a:t>Primary objectives are safety and PK</a:t>
            </a:r>
          </a:p>
        </p:txBody>
      </p:sp>
      <p:pic>
        <p:nvPicPr>
          <p:cNvPr id="1028" name="Picture 4" descr="Image result for african newb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64" y="4284721"/>
            <a:ext cx="868091" cy="120238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a:extLst>
              <a:ext uri="{FF2B5EF4-FFF2-40B4-BE49-F238E27FC236}">
                <a16:creationId xmlns:a16="http://schemas.microsoft.com/office/drawing/2014/main" id="{34C67799-6654-4929-BC45-D826AA9D994A}"/>
              </a:ext>
            </a:extLst>
          </p:cNvPr>
          <p:cNvCxnSpPr/>
          <p:nvPr/>
        </p:nvCxnSpPr>
        <p:spPr bwMode="auto">
          <a:xfrm>
            <a:off x="6263065" y="4527985"/>
            <a:ext cx="0" cy="2348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3" name="Straight Arrow Connector 162">
            <a:extLst>
              <a:ext uri="{FF2B5EF4-FFF2-40B4-BE49-F238E27FC236}">
                <a16:creationId xmlns:a16="http://schemas.microsoft.com/office/drawing/2014/main" id="{0EFA4310-0F98-4614-9476-125B16407720}"/>
              </a:ext>
            </a:extLst>
          </p:cNvPr>
          <p:cNvCxnSpPr>
            <a:cxnSpLocks/>
          </p:cNvCxnSpPr>
          <p:nvPr/>
        </p:nvCxnSpPr>
        <p:spPr bwMode="auto">
          <a:xfrm>
            <a:off x="8081571" y="4529758"/>
            <a:ext cx="0" cy="2448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4" name="Straight Arrow Connector 163">
            <a:extLst>
              <a:ext uri="{FF2B5EF4-FFF2-40B4-BE49-F238E27FC236}">
                <a16:creationId xmlns:a16="http://schemas.microsoft.com/office/drawing/2014/main" id="{C64A6277-38ED-4433-8346-536BC6A9620D}"/>
              </a:ext>
            </a:extLst>
          </p:cNvPr>
          <p:cNvCxnSpPr>
            <a:cxnSpLocks/>
          </p:cNvCxnSpPr>
          <p:nvPr/>
        </p:nvCxnSpPr>
        <p:spPr bwMode="auto">
          <a:xfrm>
            <a:off x="5368107" y="4517944"/>
            <a:ext cx="0" cy="2448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5" name="Straight Arrow Connector 164">
            <a:extLst>
              <a:ext uri="{FF2B5EF4-FFF2-40B4-BE49-F238E27FC236}">
                <a16:creationId xmlns:a16="http://schemas.microsoft.com/office/drawing/2014/main" id="{7F1EF19B-0D8C-4163-93D5-5DACFEFFE803}"/>
              </a:ext>
            </a:extLst>
          </p:cNvPr>
          <p:cNvCxnSpPr>
            <a:cxnSpLocks/>
          </p:cNvCxnSpPr>
          <p:nvPr/>
        </p:nvCxnSpPr>
        <p:spPr bwMode="auto">
          <a:xfrm>
            <a:off x="4966861" y="4528064"/>
            <a:ext cx="0" cy="2448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 name="Group 3"/>
          <p:cNvGrpSpPr/>
          <p:nvPr/>
        </p:nvGrpSpPr>
        <p:grpSpPr>
          <a:xfrm>
            <a:off x="5930538" y="2402229"/>
            <a:ext cx="2151033" cy="1310994"/>
            <a:chOff x="5930538" y="2402229"/>
            <a:chExt cx="2151033" cy="1310994"/>
          </a:xfrm>
        </p:grpSpPr>
        <p:sp>
          <p:nvSpPr>
            <p:cNvPr id="25" name="Rectangle 24">
              <a:extLst>
                <a:ext uri="{FF2B5EF4-FFF2-40B4-BE49-F238E27FC236}">
                  <a16:creationId xmlns:a16="http://schemas.microsoft.com/office/drawing/2014/main" id="{9712D216-AA7D-4BFC-82A5-215EF95EA3F8}"/>
                </a:ext>
              </a:extLst>
            </p:cNvPr>
            <p:cNvSpPr/>
            <p:nvPr/>
          </p:nvSpPr>
          <p:spPr>
            <a:xfrm>
              <a:off x="5952741" y="2402229"/>
              <a:ext cx="2128830" cy="1310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30538" y="2583692"/>
              <a:ext cx="2037806" cy="923330"/>
            </a:xfrm>
            <a:prstGeom prst="rect">
              <a:avLst/>
            </a:prstGeom>
            <a:noFill/>
          </p:spPr>
          <p:txBody>
            <a:bodyPr wrap="square" rtlCol="0">
              <a:spAutoFit/>
            </a:bodyPr>
            <a:lstStyle/>
            <a:p>
              <a:r>
                <a:rPr lang="en-US" dirty="0" smtClean="0"/>
                <a:t>Follow up schedule varied, depending on cohort</a:t>
              </a:r>
              <a:endParaRPr lang="en-US" dirty="0"/>
            </a:p>
          </p:txBody>
        </p:sp>
      </p:grpSp>
    </p:spTree>
    <p:extLst>
      <p:ext uri="{BB962C8B-B14F-4D97-AF65-F5344CB8AC3E}">
        <p14:creationId xmlns:p14="http://schemas.microsoft.com/office/powerpoint/2010/main" val="155912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480905-123B-43BE-9614-25A024455B77}" type="slidenum">
              <a:rPr lang="en-US" smtClean="0"/>
              <a:pPr/>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375830450"/>
              </p:ext>
            </p:extLst>
          </p:nvPr>
        </p:nvGraphicFramePr>
        <p:xfrm>
          <a:off x="174811" y="222066"/>
          <a:ext cx="8668742" cy="5918039"/>
        </p:xfrm>
        <a:graphic>
          <a:graphicData uri="http://schemas.openxmlformats.org/drawingml/2006/table">
            <a:tbl>
              <a:tblPr>
                <a:tableStyleId>{5C22544A-7EE6-4342-B048-85BDC9FD1C3A}</a:tableStyleId>
              </a:tblPr>
              <a:tblGrid>
                <a:gridCol w="1166604">
                  <a:extLst>
                    <a:ext uri="{9D8B030D-6E8A-4147-A177-3AD203B41FA5}">
                      <a16:colId xmlns:a16="http://schemas.microsoft.com/office/drawing/2014/main" val="756791711"/>
                    </a:ext>
                  </a:extLst>
                </a:gridCol>
                <a:gridCol w="1198909">
                  <a:extLst>
                    <a:ext uri="{9D8B030D-6E8A-4147-A177-3AD203B41FA5}">
                      <a16:colId xmlns:a16="http://schemas.microsoft.com/office/drawing/2014/main" val="879776039"/>
                    </a:ext>
                  </a:extLst>
                </a:gridCol>
                <a:gridCol w="1171663">
                  <a:extLst>
                    <a:ext uri="{9D8B030D-6E8A-4147-A177-3AD203B41FA5}">
                      <a16:colId xmlns:a16="http://schemas.microsoft.com/office/drawing/2014/main" val="1834119158"/>
                    </a:ext>
                  </a:extLst>
                </a:gridCol>
                <a:gridCol w="1280653">
                  <a:extLst>
                    <a:ext uri="{9D8B030D-6E8A-4147-A177-3AD203B41FA5}">
                      <a16:colId xmlns:a16="http://schemas.microsoft.com/office/drawing/2014/main" val="1383796101"/>
                    </a:ext>
                  </a:extLst>
                </a:gridCol>
                <a:gridCol w="1335150">
                  <a:extLst>
                    <a:ext uri="{9D8B030D-6E8A-4147-A177-3AD203B41FA5}">
                      <a16:colId xmlns:a16="http://schemas.microsoft.com/office/drawing/2014/main" val="2179803689"/>
                    </a:ext>
                  </a:extLst>
                </a:gridCol>
                <a:gridCol w="1294277">
                  <a:extLst>
                    <a:ext uri="{9D8B030D-6E8A-4147-A177-3AD203B41FA5}">
                      <a16:colId xmlns:a16="http://schemas.microsoft.com/office/drawing/2014/main" val="4009554018"/>
                    </a:ext>
                  </a:extLst>
                </a:gridCol>
                <a:gridCol w="1221486">
                  <a:extLst>
                    <a:ext uri="{9D8B030D-6E8A-4147-A177-3AD203B41FA5}">
                      <a16:colId xmlns:a16="http://schemas.microsoft.com/office/drawing/2014/main" val="3742120195"/>
                    </a:ext>
                  </a:extLst>
                </a:gridCol>
              </a:tblGrid>
              <a:tr h="679287">
                <a:tc>
                  <a:txBody>
                    <a:bodyPr/>
                    <a:lstStyle/>
                    <a:p>
                      <a:pPr marL="0" marR="0">
                        <a:lnSpc>
                          <a:spcPct val="100000"/>
                        </a:lnSpc>
                        <a:spcBef>
                          <a:spcPts val="0"/>
                        </a:spcBef>
                        <a:spcAft>
                          <a:spcPts val="0"/>
                        </a:spcAft>
                      </a:pPr>
                      <a:r>
                        <a:rPr lang="en-US" sz="1400" b="1" dirty="0">
                          <a:effectLst/>
                          <a:latin typeface="+mn-lt"/>
                        </a:rPr>
                        <a:t>Characteristic</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b">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effectLst/>
                          <a:latin typeface="+mn-lt"/>
                        </a:rPr>
                        <a:t>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Dose Group 1</a:t>
                      </a:r>
                    </a:p>
                    <a:p>
                      <a:pPr marL="0" marR="0" algn="ctr">
                        <a:lnSpc>
                          <a:spcPct val="100000"/>
                        </a:lnSpc>
                        <a:spcBef>
                          <a:spcPts val="0"/>
                        </a:spcBef>
                        <a:spcAft>
                          <a:spcPts val="0"/>
                        </a:spcAft>
                      </a:pPr>
                      <a:r>
                        <a:rPr lang="en-US" sz="1400" b="1" dirty="0">
                          <a:effectLst/>
                          <a:latin typeface="+mn-lt"/>
                        </a:rPr>
                        <a:t>(20mg/kg)</a:t>
                      </a:r>
                      <a:br>
                        <a:rPr lang="en-US" sz="1400" b="1" dirty="0">
                          <a:effectLst/>
                          <a:latin typeface="+mn-lt"/>
                        </a:rPr>
                      </a:br>
                      <a:r>
                        <a:rPr lang="en-US" sz="1400" b="1" dirty="0">
                          <a:effectLst/>
                          <a:latin typeface="+mn-lt"/>
                        </a:rPr>
                        <a:t>(N=13)</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Dose Group 2</a:t>
                      </a:r>
                    </a:p>
                    <a:p>
                      <a:pPr marL="0" marR="0" algn="ctr">
                        <a:lnSpc>
                          <a:spcPct val="100000"/>
                        </a:lnSpc>
                        <a:spcBef>
                          <a:spcPts val="0"/>
                        </a:spcBef>
                        <a:spcAft>
                          <a:spcPts val="0"/>
                        </a:spcAft>
                      </a:pPr>
                      <a:r>
                        <a:rPr lang="en-US" sz="1400" b="1" dirty="0">
                          <a:effectLst/>
                          <a:latin typeface="+mn-lt"/>
                        </a:rPr>
                        <a:t>(40mg/kg)</a:t>
                      </a:r>
                      <a:br>
                        <a:rPr lang="en-US" sz="1400" b="1" dirty="0">
                          <a:effectLst/>
                          <a:latin typeface="+mn-lt"/>
                        </a:rPr>
                      </a:br>
                      <a:r>
                        <a:rPr lang="en-US" sz="1400" b="1" dirty="0">
                          <a:effectLst/>
                          <a:latin typeface="+mn-lt"/>
                        </a:rPr>
                        <a:t>(N=14)</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Dose Group </a:t>
                      </a:r>
                      <a:r>
                        <a:rPr lang="en-US" sz="1400" b="1" dirty="0" smtClean="0">
                          <a:effectLst/>
                          <a:latin typeface="+mn-lt"/>
                        </a:rPr>
                        <a:t>3</a:t>
                      </a:r>
                    </a:p>
                    <a:p>
                      <a:pPr marL="0" marR="0" algn="ctr">
                        <a:lnSpc>
                          <a:spcPct val="100000"/>
                        </a:lnSpc>
                        <a:spcBef>
                          <a:spcPts val="0"/>
                        </a:spcBef>
                        <a:spcAft>
                          <a:spcPts val="0"/>
                        </a:spcAft>
                      </a:pPr>
                      <a:r>
                        <a:rPr lang="en-US" sz="1400" b="1" dirty="0" smtClean="0">
                          <a:effectLst/>
                          <a:latin typeface="+mn-lt"/>
                        </a:rPr>
                        <a:t>(40/20 monthly)</a:t>
                      </a:r>
                      <a:endParaRPr lang="en-US" sz="1400" b="1" dirty="0">
                        <a:effectLst/>
                        <a:latin typeface="+mn-lt"/>
                      </a:endParaRPr>
                    </a:p>
                    <a:p>
                      <a:pPr marL="0" marR="0" algn="ctr">
                        <a:lnSpc>
                          <a:spcPct val="100000"/>
                        </a:lnSpc>
                        <a:spcBef>
                          <a:spcPts val="0"/>
                        </a:spcBef>
                        <a:spcAft>
                          <a:spcPts val="0"/>
                        </a:spcAft>
                      </a:pPr>
                      <a:r>
                        <a:rPr lang="en-US" sz="1400" b="1" dirty="0" smtClean="0">
                          <a:effectLst/>
                          <a:latin typeface="+mn-lt"/>
                        </a:rPr>
                        <a:t>(</a:t>
                      </a:r>
                      <a:r>
                        <a:rPr lang="en-US" sz="1400" b="1" dirty="0">
                          <a:effectLst/>
                          <a:latin typeface="+mn-lt"/>
                        </a:rPr>
                        <a:t>N=13)</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Dose Group 4 </a:t>
                      </a:r>
                    </a:p>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Cohort 1</a:t>
                      </a:r>
                    </a:p>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(N=10)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Dose Group 4 </a:t>
                      </a:r>
                    </a:p>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Cohort </a:t>
                      </a:r>
                      <a:r>
                        <a:rPr lang="en-US" sz="1400" b="1" dirty="0" smtClean="0">
                          <a:effectLst/>
                          <a:latin typeface="+mn-lt"/>
                          <a:ea typeface="Calibri" panose="020F0502020204030204" pitchFamily="34" charset="0"/>
                          <a:cs typeface="Times New Roman" panose="02020603050405020304" pitchFamily="18" charset="0"/>
                        </a:rPr>
                        <a:t>2</a:t>
                      </a:r>
                      <a:endParaRPr lang="en-US" sz="1400" b="1" dirty="0" smtClean="0">
                        <a:effectLst/>
                        <a:latin typeface="+mn-l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(N=11)</a:t>
                      </a:r>
                    </a:p>
                  </a:txBody>
                  <a:tcPr marL="10880" marR="108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86545"/>
                  </a:ext>
                </a:extLst>
              </a:tr>
              <a:tr h="276127">
                <a:tc>
                  <a:txBody>
                    <a:bodyPr/>
                    <a:lstStyle/>
                    <a:p>
                      <a:pPr marL="0" marR="0">
                        <a:lnSpc>
                          <a:spcPct val="100000"/>
                        </a:lnSpc>
                        <a:spcBef>
                          <a:spcPts val="0"/>
                        </a:spcBef>
                        <a:spcAft>
                          <a:spcPts val="0"/>
                        </a:spcAft>
                      </a:pPr>
                      <a:r>
                        <a:rPr lang="en-US" sz="1400" b="1" dirty="0">
                          <a:effectLst/>
                        </a:rPr>
                        <a:t>Gender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effectLst/>
                          <a:latin typeface="+mn-lt"/>
                        </a:rPr>
                        <a:t>M</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8 (62%)</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6 (43%)</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8 (62%)</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6 (60%)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5 (45%)</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05076"/>
                  </a:ext>
                </a:extLst>
              </a:tr>
              <a:tr h="276127">
                <a:tc rowSpan="2">
                  <a:txBody>
                    <a:bodyPr/>
                    <a:lstStyle/>
                    <a:p>
                      <a:pPr marL="0" marR="0">
                        <a:lnSpc>
                          <a:spcPct val="100000"/>
                        </a:lnSpc>
                        <a:spcBef>
                          <a:spcPts val="0"/>
                        </a:spcBef>
                        <a:spcAft>
                          <a:spcPts val="0"/>
                        </a:spcAft>
                      </a:pPr>
                      <a:r>
                        <a:rPr lang="en-US" sz="1400" b="1" dirty="0">
                          <a:effectLst/>
                        </a:rPr>
                        <a:t>Race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a:effectLst/>
                          <a:latin typeface="+mn-lt"/>
                        </a:rPr>
                        <a:t>Black </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6 (46%)</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11 (79%)</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13 (100%)</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50"/>
                        </a:spcBef>
                        <a:spcAft>
                          <a:spcPts val="150"/>
                        </a:spcAft>
                      </a:pPr>
                      <a:r>
                        <a:rPr lang="en-US" sz="1400" b="1">
                          <a:solidFill>
                            <a:srgbClr val="000000"/>
                          </a:solidFill>
                          <a:effectLst/>
                          <a:latin typeface="+mn-lt"/>
                          <a:ea typeface="Calibri" panose="020F0502020204030204" pitchFamily="34" charset="0"/>
                          <a:cs typeface="Times New Roman" panose="02020603050405020304" pitchFamily="18" charset="0"/>
                        </a:rPr>
                        <a:t>8 (80%)</a:t>
                      </a:r>
                      <a:endParaRPr lang="en-US" sz="1400" b="1">
                        <a:effectLst/>
                        <a:latin typeface="+mn-lt"/>
                        <a:ea typeface="Calibri" panose="020F0502020204030204" pitchFamily="34" charset="0"/>
                        <a:cs typeface="Times New Roman" panose="02020603050405020304" pitchFamily="18" charset="0"/>
                      </a:endParaRPr>
                    </a:p>
                  </a:txBody>
                  <a:tcPr marL="19050" marR="1905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11 (100%)</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971701"/>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a:effectLst/>
                          <a:latin typeface="+mn-lt"/>
                        </a:rPr>
                        <a:t>White</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6 (46%)</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2 (14%)</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1 (10%)</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0 </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07037"/>
                  </a:ext>
                </a:extLst>
              </a:tr>
              <a:tr h="276127">
                <a:tc rowSpan="6">
                  <a:txBody>
                    <a:bodyPr/>
                    <a:lstStyle/>
                    <a:p>
                      <a:pPr marL="0" marR="0">
                        <a:lnSpc>
                          <a:spcPct val="100000"/>
                        </a:lnSpc>
                        <a:spcBef>
                          <a:spcPts val="0"/>
                        </a:spcBef>
                        <a:spcAft>
                          <a:spcPts val="0"/>
                        </a:spcAft>
                      </a:pPr>
                      <a:r>
                        <a:rPr lang="en-US" sz="1400" b="1" dirty="0">
                          <a:effectLst/>
                        </a:rPr>
                        <a:t>Infant </a:t>
                      </a:r>
                      <a:r>
                        <a:rPr lang="en-US" sz="1400" b="1" dirty="0" smtClean="0">
                          <a:effectLst/>
                        </a:rPr>
                        <a:t>ART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a:effectLst/>
                          <a:latin typeface="+mn-lt"/>
                        </a:rPr>
                        <a:t>3TC, ZDV</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 (8%)</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0 (0%)</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7055671"/>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3TC, ZDV, NFV</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1 (8%)</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0 (0%)</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5336444"/>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a:effectLst/>
                          <a:latin typeface="+mn-lt"/>
                        </a:rPr>
                        <a:t>3TC, ZDV, NVP</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2 (15%)</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5 (36%)</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 (20%)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3188196"/>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a:effectLst/>
                          <a:latin typeface="+mn-lt"/>
                        </a:rPr>
                        <a:t>NVP</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1 (7%)</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12 (92%)</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mn-lt"/>
                          <a:ea typeface="Calibri" panose="020F0502020204030204" pitchFamily="34" charset="0"/>
                          <a:cs typeface="Times New Roman" panose="02020603050405020304" pitchFamily="18" charset="0"/>
                        </a:rPr>
                        <a:t>2 (20%)</a:t>
                      </a: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11 (100%)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6276957"/>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a:effectLst/>
                          <a:latin typeface="+mn-lt"/>
                        </a:rPr>
                        <a:t>ZDV</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4 (31%)</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a:effectLst/>
                          <a:latin typeface="+mn-lt"/>
                        </a:rPr>
                        <a:t>4 (29%)</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5 (50%)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3909346"/>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ZDV, NVP</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5 (38%)</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4 (29%)</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1 (8%)</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1 (10%)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43584"/>
                  </a:ext>
                </a:extLst>
              </a:tr>
              <a:tr h="276127">
                <a:tc rowSpan="3">
                  <a:txBody>
                    <a:bodyPr/>
                    <a:lstStyle/>
                    <a:p>
                      <a:pPr marL="0" marR="0">
                        <a:lnSpc>
                          <a:spcPct val="100000"/>
                        </a:lnSpc>
                        <a:spcBef>
                          <a:spcPts val="0"/>
                        </a:spcBef>
                        <a:spcAft>
                          <a:spcPts val="0"/>
                        </a:spcAft>
                      </a:pPr>
                      <a:r>
                        <a:rPr lang="en-US" sz="1400" b="1" dirty="0">
                          <a:effectLst/>
                        </a:rPr>
                        <a:t>Age (days) at </a:t>
                      </a:r>
                      <a:r>
                        <a:rPr lang="en-US" sz="1400" b="1" dirty="0" smtClean="0">
                          <a:effectLst/>
                        </a:rPr>
                        <a:t>Administration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effectLst/>
                          <a:latin typeface="+mn-lt"/>
                        </a:rPr>
                        <a:t>Mean (</a:t>
                      </a:r>
                      <a:r>
                        <a:rPr lang="en-US" sz="1400" b="1" dirty="0" err="1">
                          <a:effectLst/>
                          <a:latin typeface="+mn-lt"/>
                        </a:rPr>
                        <a:t>s.d.</a:t>
                      </a:r>
                      <a:r>
                        <a:rPr lang="en-US" sz="1400" b="1" dirty="0">
                          <a:effectLst/>
                          <a:latin typeface="+mn-lt"/>
                        </a:rPr>
                        <a:t>)</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1.5 (1.1)</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1.9 (0.9)</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2.7 (1.4)</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2.0 (0.9)</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2.4 (0.8)</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4050323"/>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Median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2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2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2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754260"/>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Min, Max</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0, 3</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0, 3</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1, 5</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0, 3</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1, 4</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816959"/>
                  </a:ext>
                </a:extLst>
              </a:tr>
              <a:tr h="323471">
                <a:tc rowSpan="3">
                  <a:txBody>
                    <a:bodyPr/>
                    <a:lstStyle/>
                    <a:p>
                      <a:pPr marL="0" marR="0">
                        <a:lnSpc>
                          <a:spcPct val="100000"/>
                        </a:lnSpc>
                        <a:spcBef>
                          <a:spcPts val="0"/>
                        </a:spcBef>
                        <a:spcAft>
                          <a:spcPts val="0"/>
                        </a:spcAft>
                      </a:pPr>
                      <a:r>
                        <a:rPr lang="en-US" sz="1400" b="1" dirty="0" smtClean="0">
                          <a:effectLst/>
                        </a:rPr>
                        <a:t>Birth Weight (grams</a:t>
                      </a:r>
                      <a:r>
                        <a:rPr lang="en-US" sz="1400" b="1" dirty="0">
                          <a:effectLst/>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effectLst/>
                          <a:latin typeface="+mn-lt"/>
                        </a:rPr>
                        <a:t>Mean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rPr>
                        <a:t>3,185</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rPr>
                        <a:t>3,134</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rPr>
                        <a:t>3,055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mn-lt"/>
                        </a:rPr>
                        <a:t>3123</a:t>
                      </a:r>
                      <a:endParaRPr lang="en-US" sz="1400" b="1"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rPr>
                        <a:t>2948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6437921"/>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Median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3,045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3,160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00000"/>
                        </a:lnSpc>
                        <a:spcBef>
                          <a:spcPts val="0"/>
                        </a:spcBef>
                        <a:spcAft>
                          <a:spcPts val="0"/>
                        </a:spcAft>
                      </a:pPr>
                      <a:r>
                        <a:rPr lang="en-US" sz="1400" b="1" dirty="0">
                          <a:effectLst/>
                          <a:latin typeface="+mn-lt"/>
                        </a:rPr>
                        <a:t>2,860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2,865 </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2,920 </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1869616"/>
                  </a:ext>
                </a:extLst>
              </a:tr>
              <a:tr h="276127">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Min, Max</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2,330, 4,675</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2,609, 3,580</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effectLst/>
                          <a:latin typeface="+mn-lt"/>
                        </a:rPr>
                        <a:t>2,330, 4,320</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50"/>
                        </a:spcBef>
                        <a:spcAft>
                          <a:spcPts val="150"/>
                        </a:spcAft>
                      </a:pPr>
                      <a:r>
                        <a:rPr lang="en-US" sz="1400" b="1">
                          <a:solidFill>
                            <a:srgbClr val="000000"/>
                          </a:solidFill>
                          <a:effectLst/>
                          <a:latin typeface="+mn-lt"/>
                          <a:ea typeface="Calibri" panose="020F0502020204030204" pitchFamily="34" charset="0"/>
                          <a:cs typeface="Times New Roman" panose="02020603050405020304" pitchFamily="18" charset="0"/>
                        </a:rPr>
                        <a:t>2,535, 4,045</a:t>
                      </a:r>
                      <a:endParaRPr lang="en-US" sz="1400" b="1">
                        <a:effectLst/>
                        <a:latin typeface="+mn-lt"/>
                        <a:ea typeface="Calibri" panose="020F0502020204030204" pitchFamily="34" charset="0"/>
                        <a:cs typeface="Times New Roman" panose="02020603050405020304" pitchFamily="18" charset="0"/>
                      </a:endParaRPr>
                    </a:p>
                  </a:txBody>
                  <a:tcPr marL="19050" marR="1905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50"/>
                        </a:spcBef>
                        <a:spcAft>
                          <a:spcPts val="150"/>
                        </a:spcAft>
                      </a:pPr>
                      <a:r>
                        <a:rPr lang="en-US" sz="1400" b="1" dirty="0">
                          <a:solidFill>
                            <a:srgbClr val="000000"/>
                          </a:solidFill>
                          <a:effectLst/>
                          <a:latin typeface="+mn-lt"/>
                          <a:ea typeface="Calibri" panose="020F0502020204030204" pitchFamily="34" charset="0"/>
                          <a:cs typeface="Times New Roman" panose="02020603050405020304" pitchFamily="18" charset="0"/>
                        </a:rPr>
                        <a:t>2,500, 3,545</a:t>
                      </a:r>
                      <a:endParaRPr lang="en-US" sz="1400" b="1" dirty="0">
                        <a:effectLst/>
                        <a:latin typeface="+mn-lt"/>
                        <a:ea typeface="Calibri" panose="020F0502020204030204" pitchFamily="34" charset="0"/>
                        <a:cs typeface="Times New Roman" panose="02020603050405020304" pitchFamily="18" charset="0"/>
                      </a:endParaRPr>
                    </a:p>
                  </a:txBody>
                  <a:tcPr marL="19050" marR="190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745825"/>
                  </a:ext>
                </a:extLst>
              </a:tr>
              <a:tr h="592303">
                <a:tc rowSpan="2">
                  <a:txBody>
                    <a:bodyPr/>
                    <a:lstStyle/>
                    <a:p>
                      <a:pPr marL="0" marR="0">
                        <a:lnSpc>
                          <a:spcPct val="100000"/>
                        </a:lnSpc>
                        <a:spcBef>
                          <a:spcPts val="0"/>
                        </a:spcBef>
                        <a:spcAft>
                          <a:spcPts val="0"/>
                        </a:spcAft>
                      </a:pPr>
                      <a:r>
                        <a:rPr lang="en-US" sz="1400" b="1" dirty="0">
                          <a:effectLst/>
                        </a:rPr>
                        <a:t>Enrollment </a:t>
                      </a:r>
                      <a:endParaRPr lang="en-US" sz="1400" b="1" dirty="0" smtClean="0">
                        <a:effectLst/>
                      </a:endParaRPr>
                    </a:p>
                    <a:p>
                      <a:pPr marL="0" marR="0">
                        <a:lnSpc>
                          <a:spcPct val="100000"/>
                        </a:lnSpc>
                        <a:spcBef>
                          <a:spcPts val="0"/>
                        </a:spcBef>
                        <a:spcAft>
                          <a:spcPts val="0"/>
                        </a:spcAft>
                      </a:pPr>
                      <a:r>
                        <a:rPr lang="en-US" sz="1400" b="1" dirty="0" smtClean="0">
                          <a:effectLst/>
                        </a:rPr>
                        <a:t>site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880" marR="108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smtClean="0">
                          <a:effectLst/>
                          <a:latin typeface="+mn-lt"/>
                        </a:rPr>
                        <a:t>S.</a:t>
                      </a:r>
                      <a:r>
                        <a:rPr lang="en-US" sz="1400" b="1" baseline="0" dirty="0" smtClean="0">
                          <a:effectLst/>
                          <a:latin typeface="+mn-lt"/>
                        </a:rPr>
                        <a:t> </a:t>
                      </a:r>
                      <a:r>
                        <a:rPr lang="en-US" sz="1400" b="1" dirty="0" smtClean="0">
                          <a:effectLst/>
                          <a:latin typeface="+mn-lt"/>
                        </a:rPr>
                        <a:t>Africa</a:t>
                      </a:r>
                      <a:r>
                        <a:rPr lang="en-US" sz="1400" b="1" baseline="0" dirty="0" smtClean="0">
                          <a:effectLst/>
                          <a:latin typeface="+mn-lt"/>
                        </a:rPr>
                        <a:t> and Zimbabwe</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1 (8%)</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a:effectLst/>
                          <a:latin typeface="+mn-lt"/>
                        </a:rPr>
                        <a:t>5 (36%)</a:t>
                      </a:r>
                      <a:endParaRPr lang="en-US" sz="1400" b="1">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a:effectLst/>
                          <a:latin typeface="+mn-lt"/>
                        </a:rPr>
                        <a:t>13 (100%)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3 (30%)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11 (100%)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1949172"/>
                  </a:ext>
                </a:extLst>
              </a:tr>
              <a:tr h="457200">
                <a:tc vMerge="1">
                  <a:txBody>
                    <a:bodyPr/>
                    <a:lstStyle/>
                    <a:p>
                      <a:endParaRPr lang="en-US"/>
                    </a:p>
                  </a:txBody>
                  <a:tcPr/>
                </a:tc>
                <a:tc>
                  <a:txBody>
                    <a:bodyPr/>
                    <a:lstStyle/>
                    <a:p>
                      <a:pPr marL="0" marR="0" algn="l">
                        <a:lnSpc>
                          <a:spcPct val="100000"/>
                        </a:lnSpc>
                        <a:spcBef>
                          <a:spcPts val="0"/>
                        </a:spcBef>
                        <a:spcAft>
                          <a:spcPts val="0"/>
                        </a:spcAft>
                      </a:pPr>
                      <a:r>
                        <a:rPr lang="en-US" sz="1400" b="1" dirty="0">
                          <a:effectLst/>
                          <a:latin typeface="+mn-lt"/>
                        </a:rPr>
                        <a:t>United States</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12 (92%)</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9 (64%)</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effectLst/>
                          <a:latin typeface="+mn-lt"/>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7 (70%)</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0 </a:t>
                      </a:r>
                      <a:endParaRPr lang="en-US" sz="1400" b="1" dirty="0">
                        <a:effectLst/>
                        <a:latin typeface="+mn-lt"/>
                        <a:ea typeface="Calibri" panose="020F0502020204030204" pitchFamily="34" charset="0"/>
                        <a:cs typeface="Times New Roman" panose="02020603050405020304" pitchFamily="18" charset="0"/>
                      </a:endParaRPr>
                    </a:p>
                  </a:txBody>
                  <a:tcPr marL="10880" marR="108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028266"/>
                  </a:ext>
                </a:extLst>
              </a:tr>
            </a:tbl>
          </a:graphicData>
        </a:graphic>
      </p:graphicFrame>
      <p:sp>
        <p:nvSpPr>
          <p:cNvPr id="6" name="Oval 5"/>
          <p:cNvSpPr/>
          <p:nvPr/>
        </p:nvSpPr>
        <p:spPr>
          <a:xfrm>
            <a:off x="5174901" y="1135464"/>
            <a:ext cx="1014884" cy="40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17134" y="1115367"/>
            <a:ext cx="1126419" cy="40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86861" y="5186625"/>
            <a:ext cx="1014884" cy="40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9094" y="5166528"/>
            <a:ext cx="1126419" cy="40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47151" y="2503379"/>
            <a:ext cx="1014884" cy="40193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17134" y="2493330"/>
            <a:ext cx="1014884" cy="40193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1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80AFE6C-D53D-456B-B039-3934771A5EC2}"/>
              </a:ext>
            </a:extLst>
          </p:cNvPr>
          <p:cNvGraphicFramePr>
            <a:graphicFrameLocks noChangeAspect="1"/>
          </p:cNvGraphicFramePr>
          <p:nvPr>
            <p:extLst>
              <p:ext uri="{D42A27DB-BD31-4B8C-83A1-F6EECF244321}">
                <p14:modId xmlns:p14="http://schemas.microsoft.com/office/powerpoint/2010/main" val="1483614775"/>
              </p:ext>
            </p:extLst>
          </p:nvPr>
        </p:nvGraphicFramePr>
        <p:xfrm>
          <a:off x="347935" y="178727"/>
          <a:ext cx="8180173" cy="6297435"/>
        </p:xfrm>
        <a:graphic>
          <a:graphicData uri="http://schemas.openxmlformats.org/presentationml/2006/ole">
            <mc:AlternateContent xmlns:mc="http://schemas.openxmlformats.org/markup-compatibility/2006">
              <mc:Choice xmlns:v="urn:schemas-microsoft-com:vml" Requires="v">
                <p:oleObj spid="_x0000_s6159" name="SlideWrite Plus Document" r:id="rId3" imgW="5400000" imgH="4158000" progId="Swg.Document">
                  <p:embed/>
                </p:oleObj>
              </mc:Choice>
              <mc:Fallback>
                <p:oleObj name="SlideWrite Plus Document" r:id="rId3" imgW="5400000" imgH="4158000" progId="Swg.Document">
                  <p:embed/>
                  <p:pic>
                    <p:nvPicPr>
                      <p:cNvPr id="2" name="Object 1">
                        <a:extLst>
                          <a:ext uri="{FF2B5EF4-FFF2-40B4-BE49-F238E27FC236}">
                            <a16:creationId xmlns:a16="http://schemas.microsoft.com/office/drawing/2014/main" id="{E80AFE6C-D53D-456B-B039-3934771A5EC2}"/>
                          </a:ext>
                        </a:extLst>
                      </p:cNvPr>
                      <p:cNvPicPr/>
                      <p:nvPr/>
                    </p:nvPicPr>
                    <p:blipFill>
                      <a:blip r:embed="rId4"/>
                      <a:stretch>
                        <a:fillRect/>
                      </a:stretch>
                    </p:blipFill>
                    <p:spPr>
                      <a:xfrm>
                        <a:off x="347935" y="178727"/>
                        <a:ext cx="8180173" cy="6297435"/>
                      </a:xfrm>
                      <a:prstGeom prst="rect">
                        <a:avLst/>
                      </a:prstGeom>
                      <a:ln w="28575">
                        <a:noFill/>
                      </a:ln>
                    </p:spPr>
                  </p:pic>
                </p:oleObj>
              </mc:Fallback>
            </mc:AlternateContent>
          </a:graphicData>
        </a:graphic>
      </p:graphicFrame>
      <p:sp>
        <p:nvSpPr>
          <p:cNvPr id="3" name="TextBox 2"/>
          <p:cNvSpPr txBox="1"/>
          <p:nvPr/>
        </p:nvSpPr>
        <p:spPr>
          <a:xfrm>
            <a:off x="347935" y="70339"/>
            <a:ext cx="8591340" cy="1200329"/>
          </a:xfrm>
          <a:prstGeom prst="rect">
            <a:avLst/>
          </a:prstGeom>
          <a:noFill/>
        </p:spPr>
        <p:txBody>
          <a:bodyPr wrap="square" rtlCol="0">
            <a:spAutoFit/>
          </a:bodyPr>
          <a:lstStyle/>
          <a:p>
            <a:r>
              <a:rPr lang="en-US" sz="2400" dirty="0" smtClean="0"/>
              <a:t>Dose Group 1 and 2 PK: 100% of infants receiving 40 mg/kg were above 50 mcg/ml at day 28; and average was still above 10 mcg/ml at day 112.</a:t>
            </a:r>
            <a:endParaRPr lang="en-US" sz="2400" dirty="0"/>
          </a:p>
        </p:txBody>
      </p:sp>
      <p:cxnSp>
        <p:nvCxnSpPr>
          <p:cNvPr id="5" name="Straight Connector 4"/>
          <p:cNvCxnSpPr/>
          <p:nvPr/>
        </p:nvCxnSpPr>
        <p:spPr>
          <a:xfrm>
            <a:off x="5908430" y="5456255"/>
            <a:ext cx="4622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09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MPAACT_template_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ROI">
      <a:dk1>
        <a:srgbClr val="000000"/>
      </a:dk1>
      <a:lt1>
        <a:srgbClr val="FFFFFF"/>
      </a:lt1>
      <a:dk2>
        <a:srgbClr val="44546A"/>
      </a:dk2>
      <a:lt2>
        <a:srgbClr val="E7E6E6"/>
      </a:lt2>
      <a:accent1>
        <a:srgbClr val="C22032"/>
      </a:accent1>
      <a:accent2>
        <a:srgbClr val="F15928"/>
      </a:accent2>
      <a:accent3>
        <a:srgbClr val="A5A5A5"/>
      </a:accent3>
      <a:accent4>
        <a:srgbClr val="F3BD48"/>
      </a:accent4>
      <a:accent5>
        <a:srgbClr val="5B89B3"/>
      </a:accent5>
      <a:accent6>
        <a:srgbClr val="769D91"/>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70ABD-2DDA-4F19-9E19-36BE8B49C94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d557b56-beb8-4e54-bcf4-90f991b960c4"/>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040997F1-0697-40D5-A259-CEFA2766F49A}"/>
</file>

<file path=customXml/itemProps3.xml><?xml version="1.0" encoding="utf-8"?>
<ds:datastoreItem xmlns:ds="http://schemas.openxmlformats.org/officeDocument/2006/customXml" ds:itemID="{8F154044-24E5-453B-B1B0-B87BC57E9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IMPAACT_template_slides</Template>
  <TotalTime>24926</TotalTime>
  <Words>2597</Words>
  <Application>Microsoft Office PowerPoint</Application>
  <PresentationFormat>On-screen Show (4:3)</PresentationFormat>
  <Paragraphs>313</Paragraphs>
  <Slides>17</Slides>
  <Notes>12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MS PGothic</vt:lpstr>
      <vt:lpstr>Arial</vt:lpstr>
      <vt:lpstr>Arial </vt:lpstr>
      <vt:lpstr>Arial Black</vt:lpstr>
      <vt:lpstr>Calibri</vt:lpstr>
      <vt:lpstr>Oriya MN</vt:lpstr>
      <vt:lpstr>Times New Roman</vt:lpstr>
      <vt:lpstr>Wingdings</vt:lpstr>
      <vt:lpstr>IMPAACT_template_slides</vt:lpstr>
      <vt:lpstr>1_Office Theme</vt:lpstr>
      <vt:lpstr>SlideWrite Plus Document</vt:lpstr>
      <vt:lpstr>Broadly Neutralizing Antibodies to Reduce Vertical HIV Transmission: Safety and PK of VRC01, VRC01LS, and VRC07-523LS </vt:lpstr>
      <vt:lpstr>Vertical transmission of HIV</vt:lpstr>
      <vt:lpstr>Passive immunization is a potential strategy to interrupt transmission</vt:lpstr>
      <vt:lpstr>VRC01 and  VRC07-523LS: Broadly neutralizing anti-CD4 binding site monoclonal antibodies</vt:lpstr>
      <vt:lpstr>PowerPoint Presentation</vt:lpstr>
      <vt:lpstr>IMPAACT P1112: Study Overview</vt:lpstr>
      <vt:lpstr>PowerPoint Presentation</vt:lpstr>
      <vt:lpstr>PowerPoint Presentation</vt:lpstr>
      <vt:lpstr>PowerPoint Presentation</vt:lpstr>
      <vt:lpstr>PowerPoint Presentation</vt:lpstr>
      <vt:lpstr>Infants receiving VRC01LS (Dose Group 4) achieved significantly higher levels at day 28 and later time points.</vt:lpstr>
      <vt:lpstr>PowerPoint Presentation</vt:lpstr>
      <vt:lpstr>VRC01 and VRC01LS Safety</vt:lpstr>
      <vt:lpstr>In conclusion</vt:lpstr>
      <vt:lpstr>PowerPoint Presentation</vt:lpstr>
      <vt:lpstr>Extra slides</vt:lpstr>
      <vt:lpstr>Dose Group 4: Local Reactions</vt:lpstr>
    </vt:vector>
  </TitlesOfParts>
  <Company>Duke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Coleen Cunningham, M.D.</dc:creator>
  <cp:lastModifiedBy>Coleen Cunningham, M.D.</cp:lastModifiedBy>
  <cp:revision>258</cp:revision>
  <cp:lastPrinted>2019-03-05T15:33:33Z</cp:lastPrinted>
  <dcterms:created xsi:type="dcterms:W3CDTF">2015-03-23T07:25:46Z</dcterms:created>
  <dcterms:modified xsi:type="dcterms:W3CDTF">2019-06-11T17:30:49Z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0x010100D88587BA4B894246868EF24C76B50BBA</vt:lpwstr>
  </property>
</Properties>
</file>