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34"/>
  </p:notesMasterIdLst>
  <p:sldIdLst>
    <p:sldId id="263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90" r:id="rId19"/>
    <p:sldId id="492" r:id="rId20"/>
    <p:sldId id="493" r:id="rId21"/>
    <p:sldId id="437" r:id="rId22"/>
    <p:sldId id="443" r:id="rId23"/>
    <p:sldId id="439" r:id="rId24"/>
    <p:sldId id="494" r:id="rId25"/>
    <p:sldId id="499" r:id="rId26"/>
    <p:sldId id="500" r:id="rId27"/>
    <p:sldId id="501" r:id="rId28"/>
    <p:sldId id="502" r:id="rId29"/>
    <p:sldId id="503" r:id="rId30"/>
    <p:sldId id="504" r:id="rId31"/>
    <p:sldId id="495" r:id="rId32"/>
    <p:sldId id="49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McCarthy" initials="KM" lastIdx="2" clrIdx="0">
    <p:extLst>
      <p:ext uri="{19B8F6BF-5375-455C-9EA6-DF929625EA0E}">
        <p15:presenceInfo xmlns:p15="http://schemas.microsoft.com/office/powerpoint/2012/main" userId="Katie McCarth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70524" autoAdjust="0"/>
  </p:normalViewPr>
  <p:slideViewPr>
    <p:cSldViewPr snapToGrid="0">
      <p:cViewPr varScale="1">
        <p:scale>
          <a:sx n="57" d="100"/>
          <a:sy n="57" d="100"/>
        </p:scale>
        <p:origin x="15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McCarthy" userId="61aff1c9-6820-47db-9efa-4d45c508a193" providerId="ADAL" clId="{E38CFCC9-C704-45EE-B4AD-1B81CAA4829C}"/>
    <pc:docChg chg="custSel modSld">
      <pc:chgData name="Katie McCarthy" userId="61aff1c9-6820-47db-9efa-4d45c508a193" providerId="ADAL" clId="{E38CFCC9-C704-45EE-B4AD-1B81CAA4829C}" dt="2019-06-24T20:59:19.646" v="100" actId="6549"/>
      <pc:docMkLst>
        <pc:docMk/>
      </pc:docMkLst>
      <pc:sldChg chg="modSp">
        <pc:chgData name="Katie McCarthy" userId="61aff1c9-6820-47db-9efa-4d45c508a193" providerId="ADAL" clId="{E38CFCC9-C704-45EE-B4AD-1B81CAA4829C}" dt="2019-06-24T20:58:11.178" v="88" actId="6549"/>
        <pc:sldMkLst>
          <pc:docMk/>
          <pc:sldMk cId="3517421757" sldId="437"/>
        </pc:sldMkLst>
        <pc:spChg chg="mod">
          <ac:chgData name="Katie McCarthy" userId="61aff1c9-6820-47db-9efa-4d45c508a193" providerId="ADAL" clId="{E38CFCC9-C704-45EE-B4AD-1B81CAA4829C}" dt="2019-06-24T20:58:11.178" v="88" actId="6549"/>
          <ac:spMkLst>
            <pc:docMk/>
            <pc:sldMk cId="3517421757" sldId="437"/>
            <ac:spMk id="11" creationId="{00000000-0000-0000-0000-000000000000}"/>
          </ac:spMkLst>
        </pc:spChg>
      </pc:sldChg>
      <pc:sldChg chg="addSp delSp modSp modNotesTx">
        <pc:chgData name="Katie McCarthy" userId="61aff1c9-6820-47db-9efa-4d45c508a193" providerId="ADAL" clId="{E38CFCC9-C704-45EE-B4AD-1B81CAA4829C}" dt="2019-06-24T20:59:19.646" v="100" actId="6549"/>
        <pc:sldMkLst>
          <pc:docMk/>
          <pc:sldMk cId="1116607713" sldId="439"/>
        </pc:sldMkLst>
        <pc:spChg chg="mod">
          <ac:chgData name="Katie McCarthy" userId="61aff1c9-6820-47db-9efa-4d45c508a193" providerId="ADAL" clId="{E38CFCC9-C704-45EE-B4AD-1B81CAA4829C}" dt="2019-06-24T20:59:13.072" v="99" actId="403"/>
          <ac:spMkLst>
            <pc:docMk/>
            <pc:sldMk cId="1116607713" sldId="439"/>
            <ac:spMk id="5" creationId="{00000000-0000-0000-0000-000000000000}"/>
          </ac:spMkLst>
        </pc:spChg>
        <pc:grpChg chg="add">
          <ac:chgData name="Katie McCarthy" userId="61aff1c9-6820-47db-9efa-4d45c508a193" providerId="ADAL" clId="{E38CFCC9-C704-45EE-B4AD-1B81CAA4829C}" dt="2019-06-24T20:59:07.299" v="97"/>
          <ac:grpSpMkLst>
            <pc:docMk/>
            <pc:sldMk cId="1116607713" sldId="439"/>
            <ac:grpSpMk id="11" creationId="{72AB7871-7BFF-4F78-A8EB-BA16DC4B622F}"/>
          </ac:grpSpMkLst>
        </pc:grpChg>
        <pc:grpChg chg="del">
          <ac:chgData name="Katie McCarthy" userId="61aff1c9-6820-47db-9efa-4d45c508a193" providerId="ADAL" clId="{E38CFCC9-C704-45EE-B4AD-1B81CAA4829C}" dt="2019-06-24T20:59:02.207" v="96" actId="478"/>
          <ac:grpSpMkLst>
            <pc:docMk/>
            <pc:sldMk cId="1116607713" sldId="439"/>
            <ac:grpSpMk id="28" creationId="{1CAAF313-F3FA-4D53-9C36-C0716D57D6DD}"/>
          </ac:grpSpMkLst>
        </pc:grpChg>
        <pc:graphicFrameChg chg="del">
          <ac:chgData name="Katie McCarthy" userId="61aff1c9-6820-47db-9efa-4d45c508a193" providerId="ADAL" clId="{E38CFCC9-C704-45EE-B4AD-1B81CAA4829C}" dt="2019-06-24T20:59:01.012" v="95" actId="478"/>
          <ac:graphicFrameMkLst>
            <pc:docMk/>
            <pc:sldMk cId="1116607713" sldId="439"/>
            <ac:graphicFrameMk id="25" creationId="{0B5A7295-FD12-4215-9005-890DFDE31D2D}"/>
          </ac:graphicFrameMkLst>
        </pc:graphicFrameChg>
        <pc:picChg chg="add">
          <ac:chgData name="Katie McCarthy" userId="61aff1c9-6820-47db-9efa-4d45c508a193" providerId="ADAL" clId="{E38CFCC9-C704-45EE-B4AD-1B81CAA4829C}" dt="2019-06-24T20:59:07.299" v="97"/>
          <ac:picMkLst>
            <pc:docMk/>
            <pc:sldMk cId="1116607713" sldId="439"/>
            <ac:picMk id="10" creationId="{65EAC5A8-F17A-42FE-8C1F-F2427A7F98ED}"/>
          </ac:picMkLst>
        </pc:picChg>
      </pc:sldChg>
      <pc:sldChg chg="addSp delSp modSp">
        <pc:chgData name="Katie McCarthy" userId="61aff1c9-6820-47db-9efa-4d45c508a193" providerId="ADAL" clId="{E38CFCC9-C704-45EE-B4AD-1B81CAA4829C}" dt="2019-06-24T20:58:37.770" v="91"/>
        <pc:sldMkLst>
          <pc:docMk/>
          <pc:sldMk cId="164787992" sldId="443"/>
        </pc:sldMkLst>
        <pc:spChg chg="mod">
          <ac:chgData name="Katie McCarthy" userId="61aff1c9-6820-47db-9efa-4d45c508a193" providerId="ADAL" clId="{E38CFCC9-C704-45EE-B4AD-1B81CAA4829C}" dt="2019-06-24T20:58:21.240" v="89"/>
          <ac:spMkLst>
            <pc:docMk/>
            <pc:sldMk cId="164787992" sldId="443"/>
            <ac:spMk id="3" creationId="{00000000-0000-0000-0000-000000000000}"/>
          </ac:spMkLst>
        </pc:spChg>
        <pc:graphicFrameChg chg="del">
          <ac:chgData name="Katie McCarthy" userId="61aff1c9-6820-47db-9efa-4d45c508a193" providerId="ADAL" clId="{E38CFCC9-C704-45EE-B4AD-1B81CAA4829C}" dt="2019-06-24T20:58:37.173" v="90" actId="478"/>
          <ac:graphicFrameMkLst>
            <pc:docMk/>
            <pc:sldMk cId="164787992" sldId="443"/>
            <ac:graphicFrameMk id="4" creationId="{00000000-0000-0000-0000-000000000000}"/>
          </ac:graphicFrameMkLst>
        </pc:graphicFrameChg>
        <pc:graphicFrameChg chg="add">
          <ac:chgData name="Katie McCarthy" userId="61aff1c9-6820-47db-9efa-4d45c508a193" providerId="ADAL" clId="{E38CFCC9-C704-45EE-B4AD-1B81CAA4829C}" dt="2019-06-24T20:58:37.770" v="91"/>
          <ac:graphicFrameMkLst>
            <pc:docMk/>
            <pc:sldMk cId="164787992" sldId="443"/>
            <ac:graphicFrameMk id="7" creationId="{C49AC7E8-5042-43ED-A28B-33E41190EBF2}"/>
          </ac:graphicFrameMkLst>
        </pc:graphicFrameChg>
      </pc:sldChg>
      <pc:sldChg chg="modSp modNotesTx">
        <pc:chgData name="Katie McCarthy" userId="61aff1c9-6820-47db-9efa-4d45c508a193" providerId="ADAL" clId="{E38CFCC9-C704-45EE-B4AD-1B81CAA4829C}" dt="2019-06-24T20:53:43.205" v="54" actId="20577"/>
        <pc:sldMkLst>
          <pc:docMk/>
          <pc:sldMk cId="3462279826" sldId="476"/>
        </pc:sldMkLst>
        <pc:graphicFrameChg chg="modGraphic">
          <ac:chgData name="Katie McCarthy" userId="61aff1c9-6820-47db-9efa-4d45c508a193" providerId="ADAL" clId="{E38CFCC9-C704-45EE-B4AD-1B81CAA4829C}" dt="2019-06-24T20:53:20.085" v="8" actId="20577"/>
          <ac:graphicFrameMkLst>
            <pc:docMk/>
            <pc:sldMk cId="3462279826" sldId="476"/>
            <ac:graphicFrameMk id="14" creationId="{E98EFF4A-A28F-4CC7-B595-EE9AF6F700CE}"/>
          </ac:graphicFrameMkLst>
        </pc:graphicFrameChg>
      </pc:sldChg>
      <pc:sldChg chg="modSp">
        <pc:chgData name="Katie McCarthy" userId="61aff1c9-6820-47db-9efa-4d45c508a193" providerId="ADAL" clId="{E38CFCC9-C704-45EE-B4AD-1B81CAA4829C}" dt="2019-06-24T20:54:58.824" v="63" actId="6549"/>
        <pc:sldMkLst>
          <pc:docMk/>
          <pc:sldMk cId="3287044423" sldId="481"/>
        </pc:sldMkLst>
        <pc:spChg chg="mod">
          <ac:chgData name="Katie McCarthy" userId="61aff1c9-6820-47db-9efa-4d45c508a193" providerId="ADAL" clId="{E38CFCC9-C704-45EE-B4AD-1B81CAA4829C}" dt="2019-06-24T20:54:58.824" v="63" actId="6549"/>
          <ac:spMkLst>
            <pc:docMk/>
            <pc:sldMk cId="3287044423" sldId="481"/>
            <ac:spMk id="5" creationId="{00000000-0000-0000-0000-000000000000}"/>
          </ac:spMkLst>
        </pc:spChg>
      </pc:sldChg>
      <pc:sldChg chg="modSp">
        <pc:chgData name="Katie McCarthy" userId="61aff1c9-6820-47db-9efa-4d45c508a193" providerId="ADAL" clId="{E38CFCC9-C704-45EE-B4AD-1B81CAA4829C}" dt="2019-06-24T20:55:29.470" v="70" actId="20577"/>
        <pc:sldMkLst>
          <pc:docMk/>
          <pc:sldMk cId="4220991260" sldId="483"/>
        </pc:sldMkLst>
        <pc:spChg chg="mod">
          <ac:chgData name="Katie McCarthy" userId="61aff1c9-6820-47db-9efa-4d45c508a193" providerId="ADAL" clId="{E38CFCC9-C704-45EE-B4AD-1B81CAA4829C}" dt="2019-06-24T20:55:29.470" v="70" actId="20577"/>
          <ac:spMkLst>
            <pc:docMk/>
            <pc:sldMk cId="4220991260" sldId="483"/>
            <ac:spMk id="4" creationId="{00000000-0000-0000-0000-000000000000}"/>
          </ac:spMkLst>
        </pc:spChg>
      </pc:sldChg>
      <pc:sldChg chg="modSp">
        <pc:chgData name="Katie McCarthy" userId="61aff1c9-6820-47db-9efa-4d45c508a193" providerId="ADAL" clId="{E38CFCC9-C704-45EE-B4AD-1B81CAA4829C}" dt="2019-06-24T20:56:21.128" v="72" actId="6549"/>
        <pc:sldMkLst>
          <pc:docMk/>
          <pc:sldMk cId="898553066" sldId="485"/>
        </pc:sldMkLst>
        <pc:graphicFrameChg chg="modGraphic">
          <ac:chgData name="Katie McCarthy" userId="61aff1c9-6820-47db-9efa-4d45c508a193" providerId="ADAL" clId="{E38CFCC9-C704-45EE-B4AD-1B81CAA4829C}" dt="2019-06-24T20:56:21.128" v="72" actId="6549"/>
          <ac:graphicFrameMkLst>
            <pc:docMk/>
            <pc:sldMk cId="898553066" sldId="485"/>
            <ac:graphicFrameMk id="6" creationId="{00000000-0000-0000-0000-000000000000}"/>
          </ac:graphicFrameMkLst>
        </pc:graphicFrameChg>
      </pc:sldChg>
      <pc:sldChg chg="modSp">
        <pc:chgData name="Katie McCarthy" userId="61aff1c9-6820-47db-9efa-4d45c508a193" providerId="ADAL" clId="{E38CFCC9-C704-45EE-B4AD-1B81CAA4829C}" dt="2019-06-24T20:57:04.108" v="85" actId="20577"/>
        <pc:sldMkLst>
          <pc:docMk/>
          <pc:sldMk cId="1506250661" sldId="487"/>
        </pc:sldMkLst>
        <pc:graphicFrameChg chg="modGraphic">
          <ac:chgData name="Katie McCarthy" userId="61aff1c9-6820-47db-9efa-4d45c508a193" providerId="ADAL" clId="{E38CFCC9-C704-45EE-B4AD-1B81CAA4829C}" dt="2019-06-24T20:57:04.108" v="85" actId="20577"/>
          <ac:graphicFrameMkLst>
            <pc:docMk/>
            <pc:sldMk cId="1506250661" sldId="487"/>
            <ac:graphicFrameMk id="6" creationId="{00000000-0000-0000-0000-000000000000}"/>
          </ac:graphicFrameMkLst>
        </pc:graphicFrameChg>
      </pc:sldChg>
      <pc:sldChg chg="modSp">
        <pc:chgData name="Katie McCarthy" userId="61aff1c9-6820-47db-9efa-4d45c508a193" providerId="ADAL" clId="{E38CFCC9-C704-45EE-B4AD-1B81CAA4829C}" dt="2019-06-24T20:57:15.134" v="86" actId="20577"/>
        <pc:sldMkLst>
          <pc:docMk/>
          <pc:sldMk cId="140462316" sldId="490"/>
        </pc:sldMkLst>
        <pc:spChg chg="mod">
          <ac:chgData name="Katie McCarthy" userId="61aff1c9-6820-47db-9efa-4d45c508a193" providerId="ADAL" clId="{E38CFCC9-C704-45EE-B4AD-1B81CAA4829C}" dt="2019-06-24T20:57:15.134" v="86" actId="20577"/>
          <ac:spMkLst>
            <pc:docMk/>
            <pc:sldMk cId="140462316" sldId="490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44126-7B16-42BA-9B69-186F6A537B3B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DFBDA-86C6-466F-93C9-4DF8F743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6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DFBDA-86C6-466F-93C9-4DF8F74340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03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1D3D-8FEC-4E4C-B1A0-7353097689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44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EEF91D3D-8FEC-4E4C-B1A0-73530976893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4482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EEF91D3D-8FEC-4E4C-B1A0-73530976893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2074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03B7B-047C-4266-B579-F19D45491C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574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1D3D-8FEC-4E4C-B1A0-7353097689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07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1D3D-8FEC-4E4C-B1A0-7353097689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61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6737D-A36E-4F77-B60E-B36DAD921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832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as of 5 June 2019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Another note: P1026s is often the first to present or publish PK data (as can be seen with the higher percentages &amp; lower total number of studies in the newer ARV categories.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6737D-A36E-4F77-B60E-B36DAD921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64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03B7B-047C-4266-B579-F19D45491C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530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making great progress</a:t>
            </a:r>
            <a:r>
              <a:rPr lang="en-US" baseline="0" dirty="0"/>
              <a:t> on develop of many oral agents for neonates, what is best future role for long acting agents.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904D3-233F-4EE0-B700-0CE044A83E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3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Speaker’s Notes: there are currently three proposals within the Treatment research area in protocol development and one capsule and one concept sheet in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DFBDA-86C6-466F-93C9-4DF8F7434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99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making great progress</a:t>
            </a:r>
            <a:r>
              <a:rPr lang="en-US" baseline="0" dirty="0"/>
              <a:t> on develop of many oral agents for neonates, what is best future role for long acting agents.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904D3-233F-4EE0-B700-0CE044A83E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8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D003B7B-047C-4266-B579-F19D45491C6A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896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D003B7B-047C-4266-B579-F19D45491C6A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01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FBDA-86C6-466F-93C9-4DF8F74340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41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D003B7B-047C-4266-B579-F19D45491C6A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817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D003B7B-047C-4266-B579-F19D45491C6A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1722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D003B7B-047C-4266-B579-F19D45491C6A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863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EEF91D3D-8FEC-4E4C-B1A0-73530976893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88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9CF43-FF46-49F1-B865-26205B26D3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EF25-21C5-43E2-8111-6C58B9587F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2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81A8-C7B3-4BF1-9CA4-36122B4DB0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99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259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CC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259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endParaRPr lang="en-US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6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>
            <a:off x="0" y="3538847"/>
            <a:ext cx="5763491" cy="3319153"/>
          </a:xfrm>
          <a:prstGeom prst="rtTriangle">
            <a:avLst/>
          </a:prstGeom>
          <a:gradFill flip="none" rotWithShape="1">
            <a:gsLst>
              <a:gs pos="0">
                <a:srgbClr val="A6CF4F"/>
              </a:gs>
              <a:gs pos="100000">
                <a:schemeClr val="bg1">
                  <a:lumMod val="91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rgbClr val="1F344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34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91" y="5343107"/>
            <a:ext cx="4116868" cy="1397129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flipH="1" flipV="1">
            <a:off x="6428509" y="1"/>
            <a:ext cx="5763491" cy="3319153"/>
          </a:xfrm>
          <a:prstGeom prst="rtTriangle">
            <a:avLst/>
          </a:prstGeom>
          <a:gradFill flip="none" rotWithShape="1">
            <a:gsLst>
              <a:gs pos="0">
                <a:srgbClr val="A6CF4F"/>
              </a:gs>
              <a:gs pos="100000">
                <a:schemeClr val="bg1">
                  <a:lumMod val="91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77529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A6CF4F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>
            <a:off x="0" y="3538847"/>
            <a:ext cx="5763491" cy="3319153"/>
          </a:xfrm>
          <a:prstGeom prst="rtTriangle">
            <a:avLst/>
          </a:prstGeom>
          <a:gradFill flip="none" rotWithShape="1">
            <a:gsLst>
              <a:gs pos="34000">
                <a:srgbClr val="1F344B"/>
              </a:gs>
              <a:gs pos="100000">
                <a:schemeClr val="bg1">
                  <a:lumMod val="91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rgbClr val="1F344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34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428509" y="1"/>
            <a:ext cx="5763491" cy="3319153"/>
          </a:xfrm>
          <a:prstGeom prst="rtTriangle">
            <a:avLst/>
          </a:prstGeom>
          <a:gradFill flip="none" rotWithShape="1">
            <a:gsLst>
              <a:gs pos="34000">
                <a:srgbClr val="1F344B"/>
              </a:gs>
              <a:gs pos="100000">
                <a:schemeClr val="bg1">
                  <a:lumMod val="91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2A49B-BBE6-4201-9FD3-E0B474337E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91" y="5343107"/>
            <a:ext cx="4116868" cy="13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26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V="1">
            <a:off x="0" y="-1"/>
            <a:ext cx="12192000" cy="4156364"/>
          </a:xfrm>
          <a:prstGeom prst="rtTriangle">
            <a:avLst/>
          </a:prstGeom>
          <a:gradFill flip="none" rotWithShape="1">
            <a:gsLst>
              <a:gs pos="0">
                <a:srgbClr val="A6CF4F"/>
              </a:gs>
              <a:gs pos="100000">
                <a:schemeClr val="bg1">
                  <a:lumMod val="24000"/>
                  <a:lumOff val="76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637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F344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740" y="3120469"/>
            <a:ext cx="10363200" cy="77463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F344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919"/>
            <a:ext cx="12192000" cy="67380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873" y="6394387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1" y="5331009"/>
            <a:ext cx="4462154" cy="151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A6CF4F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V="1">
            <a:off x="0" y="-1"/>
            <a:ext cx="12192000" cy="4156364"/>
          </a:xfrm>
          <a:prstGeom prst="rtTriangle">
            <a:avLst/>
          </a:prstGeom>
          <a:gradFill flip="none" rotWithShape="1">
            <a:gsLst>
              <a:gs pos="34000">
                <a:srgbClr val="1F344B"/>
              </a:gs>
              <a:gs pos="100000">
                <a:schemeClr val="bg1">
                  <a:lumMod val="24000"/>
                  <a:lumOff val="76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637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740" y="3547970"/>
            <a:ext cx="10363200" cy="77463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1F344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919"/>
            <a:ext cx="12192000" cy="67380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873" y="6394387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1" y="5331009"/>
            <a:ext cx="4462154" cy="151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88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795"/>
            <a:ext cx="12192000" cy="67380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663873" y="6453762"/>
            <a:ext cx="914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80905-123B-43BE-9614-25A024455B77}" type="slidenum">
              <a:rPr lang="en-US" sz="1600" smtClean="0"/>
              <a:pPr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46211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3" y="6198919"/>
            <a:ext cx="12192000" cy="67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32207" y="6453735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53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rgbClr val="1F3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362"/>
            <a:ext cx="12192000" cy="697639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0540" y="6430012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0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48" indent="-342848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 marL="742836" indent="-285707">
              <a:buClr>
                <a:schemeClr val="tx2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/>
            </a:lvl2pPr>
            <a:lvl3pPr marL="1257160" indent="-342900">
              <a:buClr>
                <a:schemeClr val="tx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599954" indent="-228564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lvl4pPr>
            <a:lvl5pPr marL="2057085" indent="-228564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F33B9-79CE-4DD4-86EC-3A9BAD63D7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77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3" y="6198919"/>
            <a:ext cx="12192000" cy="67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877" y="6400760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1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1F3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362"/>
            <a:ext cx="12192000" cy="69763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0540" y="6430012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919"/>
            <a:ext cx="12192000" cy="67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873" y="6430012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9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1F3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362"/>
            <a:ext cx="12192000" cy="69763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0540" y="6430012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09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919"/>
            <a:ext cx="12192000" cy="67380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873" y="6453762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919"/>
            <a:ext cx="12192000" cy="67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877" y="6436385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87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919"/>
            <a:ext cx="12192000" cy="67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873" y="6453762"/>
            <a:ext cx="9144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0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7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E0947-94C4-4E91-9BFB-431C801F3F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9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10006-F665-42A1-9BC5-36D46CE74F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0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AB890-C753-4D20-8CB7-1695E1AD20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3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7B31-0D60-4778-9C48-0F72777C93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7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D092-8261-457C-B636-846F332351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4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CD8B-C363-4EFC-AD5B-D1336F34F8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3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3E410-10C4-42EF-8784-1B57719DE8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9142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91425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914259" fontAlgn="base">
              <a:spcBef>
                <a:spcPct val="0"/>
              </a:spcBef>
              <a:spcAft>
                <a:spcPct val="0"/>
              </a:spcAft>
              <a:defRPr/>
            </a:pPr>
            <a:fld id="{356F967D-5902-4A77-A0E5-2A71FC4AAE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8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5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5029201"/>
            <a:ext cx="812800" cy="365125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fld id="{FE480905-123B-43BE-9614-25A024455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7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48146" y="3886200"/>
            <a:ext cx="10695709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IMPAACT HIV Treatment Scientific Committee Update</a:t>
            </a:r>
          </a:p>
          <a:p>
            <a:r>
              <a:rPr lang="en-US" b="1" dirty="0"/>
              <a:t>IMPAACT Community and Science </a:t>
            </a:r>
          </a:p>
          <a:p>
            <a:r>
              <a:rPr lang="en-US" b="1" dirty="0"/>
              <a:t>Theodore Ruel MD</a:t>
            </a:r>
            <a:r>
              <a:rPr lang="en-US" dirty="0"/>
              <a:t>	</a:t>
            </a:r>
          </a:p>
          <a:p>
            <a:r>
              <a:rPr lang="en-US" dirty="0"/>
              <a:t>11 June 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FA4BB8-C858-4879-B8FC-1247235AD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Treatment Studies in the Pipeline</a:t>
            </a:r>
          </a:p>
        </p:txBody>
      </p:sp>
    </p:spTree>
    <p:extLst>
      <p:ext uri="{BB962C8B-B14F-4D97-AF65-F5344CB8AC3E}">
        <p14:creationId xmlns:p14="http://schemas.microsoft.com/office/powerpoint/2010/main" val="855296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821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One Study Pending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09601" y="1182110"/>
          <a:ext cx="10972799" cy="150649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34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3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1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Study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Title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Status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Population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</a:rPr>
                        <a:t>IMPAACT 2019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Phase I/II study of the pharmacokinetics, safety, and tolerability of dolutegravir/lamivudine/abacavir (Triumeq®) in HIV-1-infected children less than 12 years of age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 to accrual expected in January 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HIV-infected infants and children (&lt;12 years of age)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3828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1A8FBFE-38A0-4354-A611-BB235640D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4" y="6239164"/>
            <a:ext cx="1819564" cy="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6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821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F81BD">
                    <a:lumMod val="50000"/>
                  </a:srgbClr>
                </a:solidFill>
              </a:rPr>
              <a:t>Eight Studies Currently Enrolling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377315"/>
              </p:ext>
            </p:extLst>
          </p:nvPr>
        </p:nvGraphicFramePr>
        <p:xfrm>
          <a:off x="2" y="890650"/>
          <a:ext cx="12191998" cy="5348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3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5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Study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Title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Status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Population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0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</a:rPr>
                        <a:t>IMPAACT 2017 (MOCHA)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effectLst/>
                        </a:rPr>
                        <a:t>Phase I/II Study of the Safety, Acceptability, Tolerability, and Pharmacokinetics of Oral and Long-Acting Injectable Cabotegravir and Long-Acting Injectable Rilpivirine in Virologically Suppressed HIV-Infected Children and Adolescents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effectLst/>
                        </a:rPr>
                        <a:t>6 of 155 (4%)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Adolescents living with HIV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38286"/>
                  </a:ext>
                </a:extLst>
              </a:tr>
              <a:tr h="1259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</a:rPr>
                        <a:t>IMPAACT 2014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effectLst/>
                        </a:rPr>
                        <a:t>Phase I/II Trial of the Pharmacokinetics, Safety and Efficacy of Doravirine (MK-1439) and Doravirine/ Lamivudine/ Tenofovir Disoproxil Fumarate (MK-1439A) in HIV-1-infected Children and Adolescents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of 65 (15%)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 living with HIV (12 to &lt;18 years of age)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6550455"/>
                  </a:ext>
                </a:extLst>
              </a:tr>
              <a:tr h="944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IMPAACT 2007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Phase I Safety &amp; Pharmacokinetics of Maraviroc in HIV-1-Exposed Neonates at Risk of Acquiring HIV-1 Infection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37 of 72 (51%)</a:t>
                      </a:r>
                      <a:endParaRPr lang="en-US" sz="180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Neonates exposed to HIV perinatally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0709893"/>
                  </a:ext>
                </a:extLst>
              </a:tr>
              <a:tr h="956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P1106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Pharmacokinetic Characteristics of Antiretrovirals and Tuberculosis Medicines in Low Birth Weight Infants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121 of 158 (77%)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birth weight and normal birth weight infants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0526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1A8FBFE-38A0-4354-A611-BB235640D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4" y="6239164"/>
            <a:ext cx="1819564" cy="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53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821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F81BD">
                    <a:lumMod val="50000"/>
                  </a:srgbClr>
                </a:solidFill>
              </a:rPr>
              <a:t>Eight Studies Currently Enrolling (cont.)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09601" y="1182110"/>
          <a:ext cx="10972799" cy="3975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4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3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1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Study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Title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Status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Population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</a:rPr>
                        <a:t>P1026s (V10)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Pharmacokinetic Properties of Antiretroviral and Related Drugs During Pregnancy and Postpartum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93 of 225 (41%)</a:t>
                      </a:r>
                      <a:endParaRPr lang="en-US" sz="1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Pregnant and postpartum women and their infants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38286"/>
                  </a:ext>
                </a:extLst>
              </a:tr>
              <a:tr h="1016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P1093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</a:rPr>
                        <a:t>Phase I/II, Multi-Center, Open-Label Pharmacokinetic, Safety, Tolerability and Antiviral Activity of Dolutegravir, a Novel Integrase Inhibitor, in Combination Regimens in  </a:t>
                      </a:r>
                    </a:p>
                    <a:p>
                      <a:pPr algn="l"/>
                      <a:r>
                        <a:rPr lang="en-US" sz="1800" dirty="0">
                          <a:latin typeface="+mn-lt"/>
                        </a:rPr>
                        <a:t>HIV-1 Infected Infants, Children and Adolescents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162 of 300 (54%)</a:t>
                      </a:r>
                      <a:endParaRPr lang="en-US" sz="1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HIV-infected infants, children, and adolescents (4 weeks to &lt;18 years of age)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6550455"/>
                  </a:ext>
                </a:extLst>
              </a:tr>
              <a:tr h="833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P1101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Phase I/II Dose-finding, Safety, Tolerance and Pharmacokinetics Study of a Raltegravir-containing Antiretroviral Therapy (ART) regimen in HIV-infected and TB co-infected children ≥ 2 years to &lt; 12 years of age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40 of 108 (37%)</a:t>
                      </a:r>
                      <a:endParaRPr lang="en-US" sz="1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HIV-infected and TB co-infected children (2 to &lt;12 years of age)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0526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1A8FBFE-38A0-4354-A611-BB235640D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4" y="6239164"/>
            <a:ext cx="1819564" cy="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18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821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versions or arms for existing Protocols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436206"/>
              </p:ext>
            </p:extLst>
          </p:nvPr>
        </p:nvGraphicFramePr>
        <p:xfrm>
          <a:off x="609601" y="1182110"/>
          <a:ext cx="10972799" cy="3140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4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3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4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Study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Title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Status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Population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0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P1110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A Phase I Trial to Evaluate the Safety and Pharmacokinetics of Raltegravir in HIV-1-Exposed Neonates at Risk of Acquiring HIV-1 Infection</a:t>
                      </a:r>
                      <a:r>
                        <a:rPr lang="en-US" sz="1800" baseline="0" dirty="0"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Version 3: Preterm low birth weight infants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Neonates exposed to HIV perinatally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38286"/>
                  </a:ext>
                </a:extLst>
              </a:tr>
              <a:tr h="1265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P1106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Pharmacokinetic Characteristics of Antiretrovirals and Tuberculosis Medicines in Low Birth Weight Infants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Version 2: New</a:t>
                      </a:r>
                      <a:r>
                        <a:rPr lang="en-US" sz="1800" b="1" baseline="0" dirty="0">
                          <a:latin typeface="+mn-lt"/>
                        </a:rPr>
                        <a:t> arm for NVP at treatment doses 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birth weight infants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655045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1A8FBFE-38A0-4354-A611-BB235640D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4" y="6239164"/>
            <a:ext cx="1819564" cy="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50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52400"/>
            <a:ext cx="10058400" cy="1676400"/>
          </a:xfrm>
        </p:spPr>
        <p:txBody>
          <a:bodyPr>
            <a:normAutofit fontScale="90000"/>
          </a:bodyPr>
          <a:lstStyle/>
          <a:p>
            <a:r>
              <a:rPr lang="en-US" dirty="0"/>
              <a:t>IMPAACT P1106</a:t>
            </a:r>
            <a:br>
              <a:rPr lang="en-US" dirty="0"/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PK Characteristics of ARVs </a:t>
            </a:r>
            <a:br>
              <a:rPr lang="en-US" sz="3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and anti-TB Meds in LBW infants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2042160"/>
            <a:ext cx="6358059" cy="41602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700" dirty="0"/>
              <a:t>Phase IV prospective PK study of selected ARVs and anti-TB medications in low birth weight infants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/>
              <a:t>121 of 158 (77%) infants enrolled, with accrual completed in two arms and continuing in two arms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/>
              <a:t>Preparing protocol Version 2.0 to add an arm </a:t>
            </a:r>
            <a:r>
              <a:rPr lang="en-US" sz="2700" b="1" dirty="0"/>
              <a:t>evaluating NVP for HIV treatment among LBW infants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7563982" y="4636301"/>
            <a:ext cx="3112008" cy="1566067"/>
            <a:chOff x="5706903" y="2592892"/>
            <a:chExt cx="3531108" cy="1566067"/>
          </a:xfrm>
        </p:grpSpPr>
        <p:sp>
          <p:nvSpPr>
            <p:cNvPr id="7" name="Scroll: Horizontal 6"/>
            <p:cNvSpPr/>
            <p:nvPr/>
          </p:nvSpPr>
          <p:spPr>
            <a:xfrm>
              <a:off x="5706903" y="2592892"/>
              <a:ext cx="3531108" cy="1566067"/>
            </a:xfrm>
            <a:prstGeom prst="horizontalScroll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35477" y="3021982"/>
              <a:ext cx="3473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Anticipate Version 2.0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by late 2019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138B7D1-F039-4049-95F4-79A2B21ED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631" y="2365028"/>
            <a:ext cx="4559877" cy="2127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62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821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F81BD">
                    <a:lumMod val="50000"/>
                  </a:srgbClr>
                </a:solidFill>
              </a:rPr>
              <a:t>Upcoming studies and populations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" y="890650"/>
          <a:ext cx="12191999" cy="5348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1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3013">
                  <a:extLst>
                    <a:ext uri="{9D8B030D-6E8A-4147-A177-3AD203B41FA5}">
                      <a16:colId xmlns:a16="http://schemas.microsoft.com/office/drawing/2014/main" val="1835189829"/>
                    </a:ext>
                  </a:extLst>
                </a:gridCol>
              </a:tblGrid>
              <a:tr h="4375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Study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Title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HIV Status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Ages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</a:p>
                  </a:txBody>
                  <a:tcPr marL="44887" marR="448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0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</a:rPr>
                        <a:t>IMPAACT 2017 (MOCHA)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effectLst/>
                        </a:rPr>
                        <a:t>Phase I/II Safety, Acceptability, Tolerability, and Pharmacokinetics of Oral and Long-Acting Injectable Cabotegravir and Long-Acting Injectable Rilpivirine in Virologically Suppressed HIV-Infected Children and Adolescents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effectLst/>
                        </a:rPr>
                        <a:t>6 of 155 (4%)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Adolescents living with HIV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38286"/>
                  </a:ext>
                </a:extLst>
              </a:tr>
              <a:tr h="1259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</a:rPr>
                        <a:t>IMPAACT 2014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effectLst/>
                        </a:rPr>
                        <a:t>Phase I/II Trial of the Pharmacokinetics, Safety and Efficacy of Doravirine (MK-1439) and Doravirine/ Lamivudine/ Tenofovir Disoproxil Fumarate (MK-1439A) in HIV-1-infected Children and Adolescents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of 65 (15%)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 living with HIV (12 to &lt;18 years of age)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6550455"/>
                  </a:ext>
                </a:extLst>
              </a:tr>
              <a:tr h="944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IMPAACT 2007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Phase I Safety &amp; Pharmacokinetics of Maraviroc in HIV-1-Exposed Neonates at Risk of Acquiring HIV-1 Infection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effectLst/>
                          <a:latin typeface="+mn-lt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</a:rPr>
                        <a:t>37 of 72 (51%)</a:t>
                      </a:r>
                      <a:endParaRPr lang="en-US" sz="180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Neonates exposed to HIV perinatally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0709893"/>
                  </a:ext>
                </a:extLst>
              </a:tr>
              <a:tr h="956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P1106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Pharmacokinetic Characteristics of Antiretrovirals and Tuberculosis Medicines in Low Birth Weight Infants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121 of 158 (77%)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birth weight and normal birth weight infants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0526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1A8FBFE-38A0-4354-A611-BB235640D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4" y="6239164"/>
            <a:ext cx="1819564" cy="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5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Two Studies Recently Closed to Accrual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09601" y="1600200"/>
          <a:ext cx="10972799" cy="296362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63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5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7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9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Study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Title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Status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Population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IMPAACT 2010 (VESTED)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Phase III Study of the Virologic Efficacy and Safety of Dolutegravir-Containing versus Efavirenz-Containing Antiretroviral Therapy Regimens in HIV-1-Infected Pregnant Women and their Infants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Closed to accrual </a:t>
                      </a:r>
                      <a:br>
                        <a:rPr lang="en-US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(February 2019)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Closed to follow-up expected in September 2020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Pregnant women with HIV and their infants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887" marR="44887" marT="0" marB="0"/>
                </a:tc>
                <a:extLst>
                  <a:ext uri="{0D108BD9-81ED-4DB2-BD59-A6C34878D82A}">
                    <a16:rowId xmlns:a16="http://schemas.microsoft.com/office/drawing/2014/main" val="315038286"/>
                  </a:ext>
                </a:extLst>
              </a:tr>
              <a:tr h="1284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P1090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Phase II/III Open-Label Trial to Evaluate the Safety, Tolerability, PK &amp; Antiviral Activity of Etravirine in Antiretroviral Treatment-Experienced HIV-1 Infected Infants and  Children, ≥2 Months to &lt;6 Years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Closed to Accrual (October 2017)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Closed to follow-up expected in </a:t>
                      </a:r>
                      <a:br>
                        <a:rPr lang="en-US" sz="16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2023</a:t>
                      </a:r>
                    </a:p>
                  </a:txBody>
                  <a:tcPr marL="44887" marR="4488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 living with HIV (2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months to &lt;6 years of age)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887" marR="44887" marT="0" marB="0"/>
                </a:tc>
                <a:extLst>
                  <a:ext uri="{0D108BD9-81ED-4DB2-BD59-A6C34878D82A}">
                    <a16:rowId xmlns:a16="http://schemas.microsoft.com/office/drawing/2014/main" val="43655045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1A8FBFE-38A0-4354-A611-BB235640D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4" y="6239164"/>
            <a:ext cx="1819564" cy="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31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Highlight: P1026s</a:t>
            </a:r>
            <a:br>
              <a:rPr lang="en-US" dirty="0"/>
            </a:b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PK Properties of ARVs during Pregnancy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716" y="1714501"/>
            <a:ext cx="7644568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73716" y="1706881"/>
            <a:ext cx="7644568" cy="5041380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of 5 June 2019,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1022 mothers and 524 infants enrolled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completed pregnancy arms for 18 ARVs,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tenofovir alafenamide, darunavir,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rilpivirine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maraviroc, dolutegravir and elvitegravir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43 abstracts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published 28 manuscripts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BB59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19100" y="5884763"/>
            <a:ext cx="3590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Agenda</a:t>
            </a:r>
          </a:p>
        </p:txBody>
      </p:sp>
      <p:pic>
        <p:nvPicPr>
          <p:cNvPr id="8" name="Picture 7" descr="C:\Users\kmccarthy\AppData\Local\Microsoft\Windows\Temporary Internet Files\Content.Outlook\3UXDMI3E\smallIMPAACT.png">
            <a:extLst>
              <a:ext uri="{FF2B5EF4-FFF2-40B4-BE49-F238E27FC236}">
                <a16:creationId xmlns:a16="http://schemas.microsoft.com/office/drawing/2014/main" id="{EFBFD584-29CC-4058-BA48-C312ECE662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1254" y="5884763"/>
            <a:ext cx="2232075" cy="8479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E8A1B-9D72-41C0-B33A-EB3C87E8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21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Highlight: P1026s</a:t>
            </a:r>
            <a:br>
              <a:rPr lang="en-US" dirty="0"/>
            </a:b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Contributions to Perinatal HHS Guidelines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52600"/>
            <a:ext cx="5410200" cy="4590698"/>
          </a:xfrm>
        </p:spPr>
        <p:txBody>
          <a:bodyPr/>
          <a:lstStyle/>
          <a:p>
            <a:r>
              <a:rPr lang="en-US" sz="2600" dirty="0"/>
              <a:t>30 ARV drugs in the current published HHS perinatal guidelines – PK data from P1026s cited for 20 (67%)</a:t>
            </a:r>
          </a:p>
          <a:p>
            <a:pPr>
              <a:lnSpc>
                <a:spcPct val="90000"/>
              </a:lnSpc>
            </a:pPr>
            <a:r>
              <a:rPr lang="en-US" altLang="en-US" sz="2600" kern="0" dirty="0">
                <a:solidFill>
                  <a:srgbClr val="000000"/>
                </a:solidFill>
                <a:cs typeface="Arial" panose="020B0604020202020204" pitchFamily="34" charset="0"/>
              </a:rPr>
              <a:t>97 PK in pregnancy studies cited in perinatal guidelines for all ARVs – P1026s responsible for 32 (33%)</a:t>
            </a:r>
          </a:p>
          <a:p>
            <a:pPr>
              <a:lnSpc>
                <a:spcPct val="90000"/>
              </a:lnSpc>
            </a:pPr>
            <a:r>
              <a:rPr lang="en-US" altLang="en-US" sz="2600" kern="0" dirty="0">
                <a:solidFill>
                  <a:srgbClr val="000000"/>
                </a:solidFill>
                <a:cs typeface="Arial" panose="020B0604020202020204" pitchFamily="34" charset="0"/>
              </a:rPr>
              <a:t>P1026s data are the only cited source of PK data from studies in pregnant women for 2 drugs (maraviroc and tenofovir alafenamide)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219593" y="554013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*Excludes case reports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0EE40-0ED9-40AC-9E2D-3E920157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9AC7E8-5042-43ED-A28B-33E41190E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38167"/>
              </p:ext>
            </p:extLst>
          </p:nvPr>
        </p:nvGraphicFramePr>
        <p:xfrm>
          <a:off x="6210300" y="2156850"/>
          <a:ext cx="5562601" cy="33832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3039998875"/>
                    </a:ext>
                  </a:extLst>
                </a:gridCol>
                <a:gridCol w="2636662">
                  <a:extLst>
                    <a:ext uri="{9D8B030D-6E8A-4147-A177-3AD203B41FA5}">
                      <a16:colId xmlns:a16="http://schemas.microsoft.com/office/drawing/2014/main" val="1990875454"/>
                    </a:ext>
                  </a:extLst>
                </a:gridCol>
                <a:gridCol w="1287639">
                  <a:extLst>
                    <a:ext uri="{9D8B030D-6E8A-4147-A177-3AD203B41FA5}">
                      <a16:colId xmlns:a16="http://schemas.microsoft.com/office/drawing/2014/main" val="185098993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sz="200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P1026s Citations/Total #</a:t>
                      </a:r>
                      <a:r>
                        <a:rPr lang="en-US" sz="2000" baseline="0" dirty="0"/>
                        <a:t> of PK studies in Pregnancy* Citations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Percent of Data from P1026s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944242"/>
                  </a:ext>
                </a:extLst>
              </a:tr>
              <a:tr h="377125">
                <a:tc>
                  <a:txBody>
                    <a:bodyPr/>
                    <a:lstStyle/>
                    <a:p>
                      <a:r>
                        <a:rPr lang="en-US" sz="2000" dirty="0"/>
                        <a:t>NRTI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900550"/>
                  </a:ext>
                </a:extLst>
              </a:tr>
              <a:tr h="377125">
                <a:tc>
                  <a:txBody>
                    <a:bodyPr/>
                    <a:lstStyle/>
                    <a:p>
                      <a:r>
                        <a:rPr lang="en-US" sz="2000" dirty="0"/>
                        <a:t>NNRTI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497588"/>
                  </a:ext>
                </a:extLst>
              </a:tr>
              <a:tr h="377125">
                <a:tc>
                  <a:txBody>
                    <a:bodyPr/>
                    <a:lstStyle/>
                    <a:p>
                      <a:r>
                        <a:rPr lang="en-US" sz="2000" dirty="0"/>
                        <a:t>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14/49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301756"/>
                  </a:ext>
                </a:extLst>
              </a:tr>
              <a:tr h="377125">
                <a:tc>
                  <a:txBody>
                    <a:bodyPr/>
                    <a:lstStyle/>
                    <a:p>
                      <a:r>
                        <a:rPr lang="en-US" sz="2000" dirty="0"/>
                        <a:t>INSTI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876580"/>
                  </a:ext>
                </a:extLst>
              </a:tr>
              <a:tr h="377125">
                <a:tc>
                  <a:txBody>
                    <a:bodyPr/>
                    <a:lstStyle/>
                    <a:p>
                      <a:r>
                        <a:rPr lang="en-US" sz="2000" dirty="0"/>
                        <a:t>Entry/Fusion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393126"/>
                  </a:ext>
                </a:extLst>
              </a:tr>
              <a:tr h="377125">
                <a:tc>
                  <a:txBody>
                    <a:bodyPr/>
                    <a:lstStyle/>
                    <a:p>
                      <a:r>
                        <a:rPr lang="en-US" sz="2000" dirty="0"/>
                        <a:t>PK Enhancers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55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87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536" y="0"/>
            <a:ext cx="11430928" cy="2201862"/>
          </a:xfrm>
        </p:spPr>
        <p:txBody>
          <a:bodyPr/>
          <a:lstStyle/>
          <a:p>
            <a:r>
              <a:rPr lang="en-US" dirty="0"/>
              <a:t>Study Highlight: IMPAACT 2010</a:t>
            </a:r>
            <a:br>
              <a:rPr lang="en-US" dirty="0"/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Efficacy &amp; Safety of DTG-Containing vs. EFV-containing ART Regimens in HIV-Infected Pregnant Women &amp; Their Infants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536" y="2201862"/>
            <a:ext cx="4742793" cy="4000504"/>
          </a:xfrm>
        </p:spPr>
        <p:txBody>
          <a:bodyPr/>
          <a:lstStyle/>
          <a:p>
            <a:r>
              <a:rPr lang="en-US" sz="2800" dirty="0"/>
              <a:t>Phase III study among HIV-infected pregnant women and their infants</a:t>
            </a:r>
          </a:p>
          <a:p>
            <a:r>
              <a:rPr lang="en-US" sz="2800" dirty="0"/>
              <a:t>22 sites enrolled in Botswana, Brazil, India, South Africa, Tanzania, Thailand, Uganda, the United States, and Zimbabwe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651861" y="6271037"/>
            <a:ext cx="697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 Research Agenda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78F23A-E2F0-41ED-8926-9282E1E3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65EAC5A8-F17A-42FE-8C1F-F2427A7F98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63" b="6591"/>
          <a:stretch/>
        </p:blipFill>
        <p:spPr bwMode="auto">
          <a:xfrm>
            <a:off x="5333474" y="2440108"/>
            <a:ext cx="6469810" cy="400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AB7871-7BFF-4F78-A8EB-BA16DC4B622F}"/>
              </a:ext>
            </a:extLst>
          </p:cNvPr>
          <p:cNvGrpSpPr/>
          <p:nvPr/>
        </p:nvGrpSpPr>
        <p:grpSpPr>
          <a:xfrm>
            <a:off x="10176335" y="2123511"/>
            <a:ext cx="1676400" cy="1562100"/>
            <a:chOff x="6743700" y="2628900"/>
            <a:chExt cx="1676400" cy="1562100"/>
          </a:xfrm>
        </p:grpSpPr>
        <p:sp>
          <p:nvSpPr>
            <p:cNvPr id="12" name="Explosion: 8 Points 11">
              <a:extLst>
                <a:ext uri="{FF2B5EF4-FFF2-40B4-BE49-F238E27FC236}">
                  <a16:creationId xmlns:a16="http://schemas.microsoft.com/office/drawing/2014/main" id="{5F63D138-2408-4AA8-8753-3D049EA57E57}"/>
                </a:ext>
              </a:extLst>
            </p:cNvPr>
            <p:cNvSpPr/>
            <p:nvPr/>
          </p:nvSpPr>
          <p:spPr>
            <a:xfrm>
              <a:off x="6743700" y="2628900"/>
              <a:ext cx="1676400" cy="1562100"/>
            </a:xfrm>
            <a:prstGeom prst="irregularSeal1">
              <a:avLst/>
            </a:prstGeom>
            <a:solidFill>
              <a:srgbClr val="8064A2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95D5C7-33F8-41AB-87F4-2A474E0A2FA8}"/>
                </a:ext>
              </a:extLst>
            </p:cNvPr>
            <p:cNvSpPr txBox="1"/>
            <p:nvPr/>
          </p:nvSpPr>
          <p:spPr>
            <a:xfrm>
              <a:off x="6896099" y="3225284"/>
              <a:ext cx="137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643 pairs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660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2ACEB4-0764-43C8-A4FB-43847439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</p:spPr>
        <p:txBody>
          <a:bodyPr/>
          <a:lstStyle/>
          <a:p>
            <a:r>
              <a:rPr lang="en-US" dirty="0"/>
              <a:t>Proposals and Protocols in Development</a:t>
            </a: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E98EFF4A-A28F-4CC7-B595-EE9AF6F700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386269"/>
              </p:ext>
            </p:extLst>
          </p:nvPr>
        </p:nvGraphicFramePr>
        <p:xfrm>
          <a:off x="609600" y="1102178"/>
          <a:ext cx="10972800" cy="497858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22956">
                  <a:extLst>
                    <a:ext uri="{9D8B030D-6E8A-4147-A177-3AD203B41FA5}">
                      <a16:colId xmlns:a16="http://schemas.microsoft.com/office/drawing/2014/main" val="1294842607"/>
                    </a:ext>
                  </a:extLst>
                </a:gridCol>
                <a:gridCol w="8649844">
                  <a:extLst>
                    <a:ext uri="{9D8B030D-6E8A-4147-A177-3AD203B41FA5}">
                      <a16:colId xmlns:a16="http://schemas.microsoft.com/office/drawing/2014/main" val="2825104869"/>
                    </a:ext>
                  </a:extLst>
                </a:gridCol>
              </a:tblGrid>
              <a:tr h="508019">
                <a:tc>
                  <a:txBody>
                    <a:bodyPr/>
                    <a:lstStyle/>
                    <a:p>
                      <a:r>
                        <a:rPr lang="en-US" sz="2400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125977"/>
                  </a:ext>
                </a:extLst>
              </a:tr>
              <a:tr h="711226">
                <a:tc>
                  <a:txBody>
                    <a:bodyPr/>
                    <a:lstStyle/>
                    <a:p>
                      <a:r>
                        <a:rPr lang="en-US" sz="2400" dirty="0"/>
                        <a:t>IMPAACT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Pharmacokinetic Properties of Antiretroviral, Anti-Tuberculosis, Contraceptive and Related Drugs During Pregnancy and Postpartum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397690"/>
                  </a:ext>
                </a:extLst>
              </a:tr>
              <a:tr h="711226">
                <a:tc>
                  <a:txBody>
                    <a:bodyPr/>
                    <a:lstStyle/>
                    <a:p>
                      <a:r>
                        <a:rPr lang="en-US" sz="2400" dirty="0"/>
                        <a:t>IMPAACT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Phase I Trial to Evaluate the Safety and Pharmacokinetics of Dolutegravir in Neonates Exposed to HIV-1 Infection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884611"/>
                  </a:ext>
                </a:extLst>
              </a:tr>
              <a:tr h="711226">
                <a:tc>
                  <a:txBody>
                    <a:bodyPr/>
                    <a:lstStyle/>
                    <a:p>
                      <a:r>
                        <a:rPr lang="en-US" sz="2400" dirty="0"/>
                        <a:t>IMPAACT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II Study of the Virologic Efficacy and Feasibility of Long-Acting Injectable Antiretroviral Medications in Non-Adherent Youth with HIV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258308"/>
                  </a:ext>
                </a:extLst>
              </a:tr>
              <a:tr h="711226">
                <a:tc>
                  <a:txBody>
                    <a:bodyPr/>
                    <a:lstStyle/>
                    <a:p>
                      <a:r>
                        <a:rPr lang="en-US" sz="2400" dirty="0"/>
                        <a:t>CS 5022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Phase I/II Trial of the Pharmacokinetics, Safety and Efficacy of an age-appropriate formulation of Doravirine in HIV-infected children ages 4 weeks to 11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770143"/>
                  </a:ext>
                </a:extLst>
              </a:tr>
              <a:tr h="1625659">
                <a:tc>
                  <a:txBody>
                    <a:bodyPr/>
                    <a:lstStyle/>
                    <a:p>
                      <a:r>
                        <a:rPr lang="en-US" sz="2400" dirty="0"/>
                        <a:t>CAP 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Open label, multicenter, single arm study to evaluate the pharmacokinetics, safety, tolerability, and antiviral efficacy of switching to dual therapy dolutegravir (DTG) plus </a:t>
                      </a:r>
                      <a:r>
                        <a:rPr lang="en-US" sz="1800" dirty="0" err="1"/>
                        <a:t>rilpivirine</a:t>
                      </a:r>
                      <a:r>
                        <a:rPr lang="en-US" sz="1800" dirty="0"/>
                        <a:t> (RPV) fixed dose combination (FDC), in antiretroviral therapy (ART) experienced, HIV-1 infected children from 6 to less than 18 Years of age who are virologically suppressed on their current anti-retroviral (ARV) regimen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508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279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40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Long acting agents in neonates?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925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/>
              <a:t>Do we move ahead with study of Injectable </a:t>
            </a:r>
            <a:r>
              <a:rPr lang="en-US" dirty="0" err="1"/>
              <a:t>cabotegravir</a:t>
            </a:r>
            <a:r>
              <a:rPr lang="en-US" dirty="0"/>
              <a:t> in neonates? 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Rilpivirine</a:t>
            </a:r>
            <a:r>
              <a:rPr lang="en-US" dirty="0"/>
              <a:t>?  Worth it given cold chain limitations?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What about the antibody VRCO1 LS? For prophylaxis or treatment …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What about for patches for neonates?</a:t>
            </a:r>
          </a:p>
        </p:txBody>
      </p:sp>
    </p:spTree>
    <p:extLst>
      <p:ext uri="{BB962C8B-B14F-4D97-AF65-F5344CB8AC3E}">
        <p14:creationId xmlns:p14="http://schemas.microsoft.com/office/powerpoint/2010/main" val="3088203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What are key management challenges in neonates?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What is the best approach to breastfeeding infants, who may go in and out of exposure to viremia?</a:t>
            </a:r>
          </a:p>
          <a:p>
            <a:pPr>
              <a:buFontTx/>
              <a:buChar char="-"/>
            </a:pPr>
            <a:endParaRPr lang="en-US" b="1" dirty="0"/>
          </a:p>
          <a:p>
            <a:pPr>
              <a:buFontTx/>
              <a:buChar char="-"/>
            </a:pPr>
            <a:r>
              <a:rPr lang="en-US" dirty="0"/>
              <a:t>Is there a feasible way to study clinical outcomes of </a:t>
            </a:r>
            <a:r>
              <a:rPr lang="en-US" dirty="0" err="1"/>
              <a:t>prohylaxis</a:t>
            </a:r>
            <a:r>
              <a:rPr lang="en-US" dirty="0"/>
              <a:t>?</a:t>
            </a:r>
          </a:p>
          <a:p>
            <a:pPr lvl="1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61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 ages 2 to 13 years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will be best approach to newborns who fail RAL?</a:t>
            </a:r>
          </a:p>
          <a:p>
            <a:pPr lvl="1"/>
            <a:r>
              <a:rPr lang="en-US" dirty="0"/>
              <a:t>DTG at increased dosing (which we need to figure out)?</a:t>
            </a:r>
          </a:p>
          <a:p>
            <a:pPr lvl="1"/>
            <a:endParaRPr lang="en-US" dirty="0"/>
          </a:p>
          <a:p>
            <a:r>
              <a:rPr lang="en-US" dirty="0"/>
              <a:t>Can we improve on outcomes (toxicity, feasibility of long term adherence) for suppressed children?  </a:t>
            </a:r>
          </a:p>
          <a:p>
            <a:pPr lvl="1"/>
            <a:r>
              <a:rPr lang="en-US" dirty="0"/>
              <a:t>Will DTG/3TC have a role for suppressed</a:t>
            </a:r>
          </a:p>
          <a:p>
            <a:pPr lvl="1"/>
            <a:r>
              <a:rPr lang="en-US" dirty="0"/>
              <a:t>Do we see a role for CAB/RPV in this age range?</a:t>
            </a:r>
          </a:p>
          <a:p>
            <a:endParaRPr lang="en-US" dirty="0"/>
          </a:p>
          <a:p>
            <a:r>
              <a:rPr lang="en-US" dirty="0"/>
              <a:t>With DTG as first line, what are best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line options?</a:t>
            </a:r>
          </a:p>
          <a:p>
            <a:pPr lvl="1"/>
            <a:r>
              <a:rPr lang="en-US" dirty="0"/>
              <a:t>Efficacy trial for failing participants with DRV/r? </a:t>
            </a:r>
          </a:p>
          <a:p>
            <a:pPr lvl="1"/>
            <a:r>
              <a:rPr lang="en-US" dirty="0"/>
              <a:t>Might there be a role for LA agents  as second line?  Could switch “early” so that those failing for adherence/oral medications </a:t>
            </a:r>
            <a:r>
              <a:rPr lang="en-US" dirty="0" err="1"/>
              <a:t>swtich</a:t>
            </a:r>
            <a:r>
              <a:rPr lang="en-US" dirty="0"/>
              <a:t> prior to DTG/INSTI  resistance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97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Adolescents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role for long actin injectable CAB/RPV in adolescents?</a:t>
            </a:r>
          </a:p>
          <a:p>
            <a:pPr lvl="1"/>
            <a:r>
              <a:rPr lang="en-US" dirty="0"/>
              <a:t>2017 (Mocha) – Phase I/II in suppressed 12 to 18 </a:t>
            </a:r>
            <a:r>
              <a:rPr lang="en-US" dirty="0" err="1"/>
              <a:t>yo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2022 – Phase II PK/F/A in non-adherent youth 13 to &lt;25 </a:t>
            </a:r>
            <a:r>
              <a:rPr lang="en-US" dirty="0" err="1"/>
              <a:t>yo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Is there a need for comparative efficacy study in adolescents?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51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69" y="2120273"/>
            <a:ext cx="4522394" cy="227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approaches – Multi-arm, multistage (MAMS)?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29" y="1833015"/>
            <a:ext cx="6087836" cy="3018517"/>
          </a:xfrm>
        </p:spPr>
        <p:txBody>
          <a:bodyPr>
            <a:normAutofit/>
          </a:bodyPr>
          <a:lstStyle/>
          <a:p>
            <a:r>
              <a:rPr lang="en-US" sz="2400" dirty="0"/>
              <a:t>Adaptive methods and allow for the comparison of multiple agents to a single control group. </a:t>
            </a:r>
          </a:p>
          <a:p>
            <a:r>
              <a:rPr lang="en-US" sz="2400" dirty="0"/>
              <a:t>Planned interim analyses allow unpromising arms to be dropped and new arms added while preserving the integrity of the trial.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2178" y="4395300"/>
            <a:ext cx="4404631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Shorten the drug development process without compromising safety and efficacy by increasing the power for identify best clinical benefit of the drug product under investigation.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Could serve as a master protocol to examine the efficacy new ARV’s in children and pregnant women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80392" y="4954538"/>
            <a:ext cx="5004707" cy="118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MAMS designs have been used to evaluate cancer treatments in adults, allow elements of Phase II trials like dose exploration determination to be combined with phase III trials examining efficacy.</a:t>
            </a:r>
          </a:p>
        </p:txBody>
      </p:sp>
    </p:spTree>
    <p:extLst>
      <p:ext uri="{BB962C8B-B14F-4D97-AF65-F5344CB8AC3E}">
        <p14:creationId xmlns:p14="http://schemas.microsoft.com/office/powerpoint/2010/main" val="1994081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PK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novel techniques can we use to improve our understanding of the variability in PK/PD? </a:t>
            </a:r>
          </a:p>
          <a:p>
            <a:pPr lvl="1"/>
            <a:r>
              <a:rPr lang="en-US" dirty="0"/>
              <a:t>We currently incorporate targeted studies of known genetic markers</a:t>
            </a:r>
          </a:p>
          <a:p>
            <a:pPr lvl="1"/>
            <a:r>
              <a:rPr lang="en-US" dirty="0"/>
              <a:t>What is the potential for metabolomics to characterize drug clearance at different ages? </a:t>
            </a:r>
          </a:p>
          <a:p>
            <a:pPr lvl="1"/>
            <a:r>
              <a:rPr lang="en-US" dirty="0"/>
              <a:t>Should be including gut microbial studies? </a:t>
            </a:r>
          </a:p>
          <a:p>
            <a:pPr lvl="2"/>
            <a:r>
              <a:rPr lang="en-US" dirty="0"/>
              <a:t>Intestinal microbiota have direct effects on the bioavailability, toxicity and efficacy of drugs</a:t>
            </a:r>
          </a:p>
          <a:p>
            <a:pPr lvl="1"/>
            <a:r>
              <a:rPr lang="en-US" dirty="0"/>
              <a:t>Beyond increasing our understanding of PK variability, which of these could play a clinical role in predict/tailoring drug dosing?  E.g. premature infants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51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 </a:t>
            </a:r>
            <a:br>
              <a:rPr lang="en-US" dirty="0"/>
            </a:br>
            <a:r>
              <a:rPr lang="en-US" dirty="0"/>
              <a:t>Suggestions?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09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38537"/>
            <a:ext cx="2844800" cy="365125"/>
          </a:xfrm>
        </p:spPr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599" y="1427390"/>
            <a:ext cx="3701143" cy="38993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Committee Members</a:t>
            </a:r>
            <a:endParaRPr lang="en-US" sz="2800" b="1" dirty="0">
              <a:solidFill>
                <a:srgbClr val="2E74B5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Ted Ruel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Linda Barlow-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Mosha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Brookie Best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Carolyn Bolton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Edmund Capparelli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Diana Clarke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Lee Fairlie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Liz Lowenthal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Mark Mirochnick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Jorge Pinto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Andy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Wiznia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9257" y="536856"/>
            <a:ext cx="3541485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NIH Representatives</a:t>
            </a:r>
            <a:endParaRPr lang="en-US" sz="2800" b="1" dirty="0">
              <a:solidFill>
                <a:srgbClr val="2E74B5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Renee Browning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Rohan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Hazra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Judi Miller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Teri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Greenfied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73144" y="4068082"/>
            <a:ext cx="357051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SDMC Representatives</a:t>
            </a:r>
            <a:endParaRPr lang="en-US" sz="2800" b="1" dirty="0">
              <a:solidFill>
                <a:srgbClr val="2E74B5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Kathryn Gray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Pearl Samson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Bobbie Graham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3086" y="5790808"/>
            <a:ext cx="6096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Community Advisory Board Representative</a:t>
            </a:r>
            <a:endParaRPr lang="en-US" sz="2400" b="1" dirty="0">
              <a:solidFill>
                <a:srgbClr val="2E74B5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Yuitiang Durier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60687" y="2653134"/>
            <a:ext cx="6096000" cy="11387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Leadership and Operations Center</a:t>
            </a:r>
            <a:endParaRPr lang="en-US" sz="2800" b="1" dirty="0">
              <a:solidFill>
                <a:srgbClr val="2E74B5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Katie McCarthy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Sharon Nachman  </a:t>
            </a:r>
          </a:p>
        </p:txBody>
      </p:sp>
    </p:spTree>
    <p:extLst>
      <p:ext uri="{BB962C8B-B14F-4D97-AF65-F5344CB8AC3E}">
        <p14:creationId xmlns:p14="http://schemas.microsoft.com/office/powerpoint/2010/main" val="297638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52400"/>
            <a:ext cx="10058400" cy="1676400"/>
          </a:xfrm>
        </p:spPr>
        <p:txBody>
          <a:bodyPr/>
          <a:lstStyle/>
          <a:p>
            <a:r>
              <a:rPr lang="en-US" dirty="0"/>
              <a:t>IMPAACT 2026</a:t>
            </a:r>
            <a:br>
              <a:rPr lang="en-US" dirty="0"/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PK of ARVs, Anti-TB Meds, and Hormonal Contraceptives During Pregnancy and Postpartum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2297902"/>
            <a:ext cx="6358059" cy="3904466"/>
          </a:xfrm>
        </p:spPr>
        <p:txBody>
          <a:bodyPr/>
          <a:lstStyle/>
          <a:p>
            <a:r>
              <a:rPr lang="en-US" sz="3100" dirty="0"/>
              <a:t>Phase IV prospective PK study of selected ARVs, anti-TB medications, and hormonal contraceptives </a:t>
            </a:r>
          </a:p>
          <a:p>
            <a:r>
              <a:rPr lang="en-US" i="1" u="sng" dirty="0"/>
              <a:t>Participants:</a:t>
            </a:r>
            <a:r>
              <a:rPr lang="en-US" i="1" dirty="0"/>
              <a:t> pregnant and postpartum women and their infants</a:t>
            </a:r>
          </a:p>
          <a:p>
            <a:r>
              <a:rPr lang="en-US" dirty="0"/>
              <a:t>Follow-on to P1026s</a:t>
            </a:r>
          </a:p>
          <a:p>
            <a:endParaRPr lang="en-US" sz="3200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934597" y="5166635"/>
            <a:ext cx="3112008" cy="1566067"/>
            <a:chOff x="5706903" y="2592892"/>
            <a:chExt cx="3531108" cy="1566067"/>
          </a:xfrm>
        </p:grpSpPr>
        <p:sp>
          <p:nvSpPr>
            <p:cNvPr id="7" name="Scroll: Horizontal 6"/>
            <p:cNvSpPr/>
            <p:nvPr/>
          </p:nvSpPr>
          <p:spPr>
            <a:xfrm>
              <a:off x="5706903" y="2592892"/>
              <a:ext cx="3531108" cy="1566067"/>
            </a:xfrm>
            <a:prstGeom prst="horizontalScroll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35477" y="3021982"/>
              <a:ext cx="3473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Anticipate Version 1.0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by </a:t>
              </a:r>
              <a:r>
                <a:rPr lang="en-US" sz="2000" b="1" dirty="0">
                  <a:solidFill>
                    <a:prstClr val="white"/>
                  </a:solidFill>
                  <a:latin typeface="Calibri"/>
                </a:rPr>
                <a:t>September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2019</a:t>
              </a:r>
            </a:p>
          </p:txBody>
        </p:sp>
      </p:grpSp>
      <p:pic>
        <p:nvPicPr>
          <p:cNvPr id="9" name="Picture 8" descr="C:\Users\kmccarthy\AppData\Local\Microsoft\Windows\Temporary Internet Files\Content.Outlook\3UXDMI3E\smallIMPAACT.png">
            <a:extLst>
              <a:ext uri="{FF2B5EF4-FFF2-40B4-BE49-F238E27FC236}">
                <a16:creationId xmlns:a16="http://schemas.microsoft.com/office/drawing/2014/main" id="{191D1883-A14D-4F22-A410-3A1D26B5B3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1254" y="5884763"/>
            <a:ext cx="2232075" cy="84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529BD4-0BCF-4463-A6CF-D0D77A791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359" y="2589270"/>
            <a:ext cx="4386493" cy="20470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4EECDE-B385-4EF1-95CF-D0271E17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119" y="6492875"/>
            <a:ext cx="2844800" cy="365125"/>
          </a:xfrm>
        </p:spPr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6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F6C6-D767-4E01-9584-BF6A4BF9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89" y="-28826"/>
            <a:ext cx="10972800" cy="1143000"/>
          </a:xfrm>
        </p:spPr>
        <p:txBody>
          <a:bodyPr/>
          <a:lstStyle/>
          <a:p>
            <a:r>
              <a:rPr lang="en-US" dirty="0"/>
              <a:t>IMPAACT 2026 -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B820E-965B-45CC-A3A8-FA1072F6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6584" y="6455551"/>
            <a:ext cx="2844800" cy="365125"/>
          </a:xfrm>
        </p:spPr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2FF3D1-895F-4FD1-8D44-05FB03765371}"/>
              </a:ext>
            </a:extLst>
          </p:cNvPr>
          <p:cNvSpPr txBox="1"/>
          <p:nvPr/>
        </p:nvSpPr>
        <p:spPr>
          <a:xfrm>
            <a:off x="270701" y="6051235"/>
            <a:ext cx="7616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BIC=bictegravir; DOR=doravirine; TAF=tenofovir alafenamide fumarate; CAB LA=cabotegravir long-acting; </a:t>
            </a:r>
          </a:p>
          <a:p>
            <a:r>
              <a:rPr lang="en-US" sz="1100" dirty="0"/>
              <a:t>INH=isoniazid; RIF=rifampin; RFB=rifabutin; EMB=ethambutol; PZA=pyrazinamide; MFX=moxifloxacin; DTG=dolutegravir; ATZ/r=atazanavir/ritonavir; DRV/r=darunavir/ritonavir; LPV/r=lopinavir/ritonavir; LFX=levofloxacin; CFZ=clofazimine; LZD=linezolid; BDQ=bedaquiline; DLM=delamanid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1AAF00-1BEA-4542-BDA1-7B52A579D63A}"/>
              </a:ext>
            </a:extLst>
          </p:cNvPr>
          <p:cNvSpPr txBox="1"/>
          <p:nvPr/>
        </p:nvSpPr>
        <p:spPr>
          <a:xfrm>
            <a:off x="429897" y="1185492"/>
            <a:ext cx="485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D0EE95-E080-4662-9B46-3E215E12F4B8}"/>
              </a:ext>
            </a:extLst>
          </p:cNvPr>
          <p:cNvSpPr txBox="1"/>
          <p:nvPr/>
        </p:nvSpPr>
        <p:spPr>
          <a:xfrm>
            <a:off x="4065310" y="1185492"/>
            <a:ext cx="485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31EC86-F3BA-48E3-9087-E53874F67E87}"/>
              </a:ext>
            </a:extLst>
          </p:cNvPr>
          <p:cNvSpPr txBox="1"/>
          <p:nvPr/>
        </p:nvSpPr>
        <p:spPr>
          <a:xfrm>
            <a:off x="7661835" y="1181214"/>
            <a:ext cx="485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3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980594-5EC0-4714-B4C6-3A23C3EBF843}"/>
              </a:ext>
            </a:extLst>
          </p:cNvPr>
          <p:cNvGrpSpPr/>
          <p:nvPr/>
        </p:nvGrpSpPr>
        <p:grpSpPr>
          <a:xfrm>
            <a:off x="429897" y="1400096"/>
            <a:ext cx="10841483" cy="5162757"/>
            <a:chOff x="429897" y="1400096"/>
            <a:chExt cx="10841483" cy="516275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8982F3A-AF4D-43A6-8B3E-687D8CB28280}"/>
                </a:ext>
              </a:extLst>
            </p:cNvPr>
            <p:cNvSpPr/>
            <p:nvPr/>
          </p:nvSpPr>
          <p:spPr>
            <a:xfrm>
              <a:off x="1040807" y="3846119"/>
              <a:ext cx="2844800" cy="213647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Pregnant WLHIV and HIV-uninfected Women on Second-Line TB Treatment, and their infants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LFX, CFZ, LZD, BDQ, DLM, or MFX and at least one other second-line drug</a:t>
              </a:r>
            </a:p>
            <a:p>
              <a:pPr algn="ctr"/>
              <a:endParaRPr lang="en-US" sz="1600" b="1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16989D0-EA8E-41B6-B05C-0623072ACE48}"/>
                </a:ext>
              </a:extLst>
            </p:cNvPr>
            <p:cNvSpPr/>
            <p:nvPr/>
          </p:nvSpPr>
          <p:spPr>
            <a:xfrm>
              <a:off x="4619389" y="3846119"/>
              <a:ext cx="2844800" cy="2136476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Postpartum WLHIV on ARVs and Hormonal Contraceptives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DTG and ethinyl estradiol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DTG and etonogestrel implant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chemeClr val="tx1"/>
                </a:solidFill>
              </a:endParaRPr>
            </a:p>
            <a:p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16C6F22-19A1-44AD-B703-C5A9C42EAD0A}"/>
                </a:ext>
              </a:extLst>
            </p:cNvPr>
            <p:cNvSpPr/>
            <p:nvPr/>
          </p:nvSpPr>
          <p:spPr>
            <a:xfrm>
              <a:off x="8197972" y="3846119"/>
              <a:ext cx="3073408" cy="2716734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2880" rIns="0" numCol="2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Postpartum WLHIV and HIV-uninfected Women Breastfeeding and on ARVs and/or TB treatment, and their infants</a:t>
              </a:r>
            </a:p>
            <a:p>
              <a:pPr algn="ctr"/>
              <a:endParaRPr lang="en-US" sz="1600" b="1" dirty="0"/>
            </a:p>
            <a:p>
              <a:pPr algn="ctr"/>
              <a:endParaRPr lang="en-US" sz="1600" b="1" dirty="0"/>
            </a:p>
            <a:p>
              <a:pPr marL="285750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2 or more 1</a:t>
              </a:r>
              <a:r>
                <a:rPr lang="en-US" sz="1400" b="1" baseline="30000" dirty="0">
                  <a:solidFill>
                    <a:schemeClr val="bg1"/>
                  </a:solidFill>
                </a:rPr>
                <a:t>st</a:t>
              </a:r>
              <a:r>
                <a:rPr lang="en-US" sz="1400" b="1" dirty="0">
                  <a:solidFill>
                    <a:schemeClr val="bg1"/>
                  </a:solidFill>
                </a:rPr>
                <a:t>-line TB drugs</a:t>
              </a:r>
            </a:p>
            <a:p>
              <a:pPr marL="285750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1 or more 2</a:t>
              </a:r>
              <a:r>
                <a:rPr lang="en-US" sz="1400" b="1" baseline="30000" dirty="0">
                  <a:solidFill>
                    <a:schemeClr val="bg1"/>
                  </a:solidFill>
                </a:rPr>
                <a:t>nd</a:t>
              </a:r>
              <a:r>
                <a:rPr lang="en-US" sz="1400" b="1" dirty="0">
                  <a:solidFill>
                    <a:schemeClr val="bg1"/>
                  </a:solidFill>
                </a:rPr>
                <a:t>-line TB drugs</a:t>
              </a:r>
            </a:p>
            <a:p>
              <a:pPr marL="285750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ATZ/r</a:t>
              </a:r>
            </a:p>
            <a:p>
              <a:pPr marL="285750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DRV/r</a:t>
              </a:r>
            </a:p>
            <a:p>
              <a:pPr marL="285750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LPV/r</a:t>
              </a:r>
            </a:p>
            <a:p>
              <a:pPr marL="285750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DTG</a:t>
              </a:r>
            </a:p>
            <a:p>
              <a:pPr marL="285750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TAF</a:t>
              </a:r>
            </a:p>
            <a:p>
              <a:pPr marL="285750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DOR</a:t>
              </a:r>
            </a:p>
            <a:p>
              <a:pPr marL="285750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BIC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EE658BE-20C4-4F62-BEB4-7108D26FFBEA}"/>
                </a:ext>
              </a:extLst>
            </p:cNvPr>
            <p:cNvSpPr/>
            <p:nvPr/>
          </p:nvSpPr>
          <p:spPr>
            <a:xfrm>
              <a:off x="1040807" y="1400096"/>
              <a:ext cx="2844800" cy="213647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Pregnant WLHIV on ARVs and no TB drugs, and their infants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BIC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DOR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TAF (intracellular)</a:t>
              </a:r>
            </a:p>
            <a:p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032D654-F45E-4ACE-911F-D004BF8A024C}"/>
                </a:ext>
              </a:extLst>
            </p:cNvPr>
            <p:cNvSpPr/>
            <p:nvPr/>
          </p:nvSpPr>
          <p:spPr>
            <a:xfrm>
              <a:off x="4622236" y="1400096"/>
              <a:ext cx="2844800" cy="213647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WLHIV and HIV-uninfected women who received Long-action/Extended-release ARVs during Pregnancy, and their infants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CAB LA</a:t>
              </a:r>
            </a:p>
            <a:p>
              <a:endParaRPr lang="en-US" sz="1600" b="1" dirty="0">
                <a:solidFill>
                  <a:schemeClr val="tx1"/>
                </a:solidFill>
              </a:endParaRPr>
            </a:p>
            <a:p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CC49A87-7146-4881-9BB7-D479DD7EB798}"/>
                </a:ext>
              </a:extLst>
            </p:cNvPr>
            <p:cNvSpPr/>
            <p:nvPr/>
          </p:nvSpPr>
          <p:spPr>
            <a:xfrm>
              <a:off x="8197972" y="1400096"/>
              <a:ext cx="2844800" cy="2136476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Pregnant WLHIV on ARVs and First-Line TB Treatment, and their infants</a:t>
              </a:r>
            </a:p>
            <a:p>
              <a:r>
                <a:rPr lang="en-US" sz="1600" b="1" dirty="0">
                  <a:solidFill>
                    <a:schemeClr val="bg1"/>
                  </a:solidFill>
                </a:rPr>
                <a:t>First-line TB drugs (</a:t>
              </a:r>
              <a:r>
                <a:rPr lang="en-US" sz="1600" dirty="0">
                  <a:solidFill>
                    <a:schemeClr val="bg1"/>
                  </a:solidFill>
                </a:rPr>
                <a:t>INH, RIF, RFB, EMB, PZA, MFX) </a:t>
              </a:r>
              <a:r>
                <a:rPr lang="en-US" sz="1600" i="1" u="sng" dirty="0">
                  <a:solidFill>
                    <a:schemeClr val="bg1"/>
                  </a:solidFill>
                </a:rPr>
                <a:t>and: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DTG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ATZ/r or DRV/r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LPV/r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855C29-F774-47A7-B1A7-29A50AC698CF}"/>
                </a:ext>
              </a:extLst>
            </p:cNvPr>
            <p:cNvSpPr txBox="1"/>
            <p:nvPr/>
          </p:nvSpPr>
          <p:spPr>
            <a:xfrm>
              <a:off x="429897" y="3733199"/>
              <a:ext cx="4851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8125FD-EB1B-4541-8E57-8B1C3EB62A27}"/>
                </a:ext>
              </a:extLst>
            </p:cNvPr>
            <p:cNvSpPr txBox="1"/>
            <p:nvPr/>
          </p:nvSpPr>
          <p:spPr>
            <a:xfrm>
              <a:off x="4009902" y="3685908"/>
              <a:ext cx="4851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E37889-3FA5-49AE-8D6A-3E2C83239B2C}"/>
                </a:ext>
              </a:extLst>
            </p:cNvPr>
            <p:cNvSpPr txBox="1"/>
            <p:nvPr/>
          </p:nvSpPr>
          <p:spPr>
            <a:xfrm>
              <a:off x="7668329" y="3688337"/>
              <a:ext cx="4851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244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327" y="152400"/>
            <a:ext cx="11043001" cy="1676400"/>
          </a:xfrm>
        </p:spPr>
        <p:txBody>
          <a:bodyPr/>
          <a:lstStyle/>
          <a:p>
            <a:r>
              <a:rPr lang="en-US" dirty="0"/>
              <a:t>IMPAACT 2023</a:t>
            </a:r>
            <a:br>
              <a:rPr lang="en-US" dirty="0"/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Safety and PK of DTG in HIV Exposed </a:t>
            </a:r>
            <a:br>
              <a:rPr lang="en-US" sz="3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Neonates at Risk of HIV Infection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0519" y="1902279"/>
            <a:ext cx="8636331" cy="4819200"/>
          </a:xfrm>
        </p:spPr>
        <p:txBody>
          <a:bodyPr/>
          <a:lstStyle/>
          <a:p>
            <a:r>
              <a:rPr lang="en-US" sz="2400" b="1" dirty="0"/>
              <a:t>Aim</a:t>
            </a:r>
            <a:r>
              <a:rPr lang="en-US" sz="2400" dirty="0"/>
              <a:t>: dosing for DTG during the first six weeks of life</a:t>
            </a:r>
          </a:p>
          <a:p>
            <a:r>
              <a:rPr lang="en-US" sz="2400" b="1" dirty="0"/>
              <a:t>Design</a:t>
            </a:r>
            <a:r>
              <a:rPr lang="en-US" sz="2400" dirty="0"/>
              <a:t>: Phase I dose-finding study of DTG added to standard ARV prophylaxis to prevent perinatal transmission in infants exposed to HIV-1 infection</a:t>
            </a:r>
          </a:p>
          <a:p>
            <a:r>
              <a:rPr lang="en-US" sz="2400" b="1" i="1" dirty="0"/>
              <a:t>Participants</a:t>
            </a:r>
            <a:r>
              <a:rPr lang="en-US" sz="2400" i="1" dirty="0"/>
              <a:t>: full term infants born to mothers with HIV-1</a:t>
            </a:r>
          </a:p>
          <a:p>
            <a:r>
              <a:rPr lang="en-US" sz="2400" b="1" dirty="0"/>
              <a:t>Enrollment</a:t>
            </a:r>
            <a:r>
              <a:rPr lang="en-US" sz="2400" dirty="0"/>
              <a:t>: 2 sequential cohorts, stratified by infant in utero exposure to maternal DTG</a:t>
            </a:r>
          </a:p>
          <a:p>
            <a:pPr lvl="1"/>
            <a:r>
              <a:rPr lang="en-US" sz="2400" dirty="0"/>
              <a:t>Cohort 1: Two single doses of DTG one week apart.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en-US" sz="2400" dirty="0"/>
              <a:t>Cohort 2: Long term oral dosing of DTG starting within 72 hours of birth and continued for 6 weeks of life. </a:t>
            </a:r>
            <a:endParaRPr lang="en-US" sz="1800" dirty="0"/>
          </a:p>
        </p:txBody>
      </p:sp>
      <p:pic>
        <p:nvPicPr>
          <p:cNvPr id="9" name="Picture 8" descr="C:\Users\kmccarthy\AppData\Local\Microsoft\Windows\Temporary Internet Files\Content.Outlook\3UXDMI3E\smallIMPAACT.png">
            <a:extLst>
              <a:ext uri="{FF2B5EF4-FFF2-40B4-BE49-F238E27FC236}">
                <a16:creationId xmlns:a16="http://schemas.microsoft.com/office/drawing/2014/main" id="{191D1883-A14D-4F22-A410-3A1D26B5B3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1254" y="5884763"/>
            <a:ext cx="2232075" cy="8479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50E919B-DE61-49CD-92A1-E4378BEE8CF7}"/>
              </a:ext>
            </a:extLst>
          </p:cNvPr>
          <p:cNvGrpSpPr/>
          <p:nvPr/>
        </p:nvGrpSpPr>
        <p:grpSpPr>
          <a:xfrm>
            <a:off x="9429750" y="4090307"/>
            <a:ext cx="2578120" cy="1369036"/>
            <a:chOff x="5706903" y="2592892"/>
            <a:chExt cx="3531108" cy="1566067"/>
          </a:xfrm>
        </p:grpSpPr>
        <p:sp>
          <p:nvSpPr>
            <p:cNvPr id="11" name="Scroll: Horizontal 10">
              <a:extLst>
                <a:ext uri="{FF2B5EF4-FFF2-40B4-BE49-F238E27FC236}">
                  <a16:creationId xmlns:a16="http://schemas.microsoft.com/office/drawing/2014/main" id="{BC9E6987-8129-4387-8812-29969E705F1B}"/>
                </a:ext>
              </a:extLst>
            </p:cNvPr>
            <p:cNvSpPr/>
            <p:nvPr/>
          </p:nvSpPr>
          <p:spPr>
            <a:xfrm>
              <a:off x="5706903" y="2592892"/>
              <a:ext cx="3531108" cy="1566067"/>
            </a:xfrm>
            <a:prstGeom prst="horizontalScroll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B70AC0-3E61-4E4E-81BF-A2DB495A302D}"/>
                </a:ext>
              </a:extLst>
            </p:cNvPr>
            <p:cNvSpPr txBox="1"/>
            <p:nvPr/>
          </p:nvSpPr>
          <p:spPr>
            <a:xfrm>
              <a:off x="5735477" y="3021982"/>
              <a:ext cx="3473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Anticipate Version 1.0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by December 2019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81988D1-5074-413E-8729-1D873B9548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18" r="11687"/>
          <a:stretch/>
        </p:blipFill>
        <p:spPr>
          <a:xfrm>
            <a:off x="9351254" y="1902279"/>
            <a:ext cx="2526311" cy="139664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DBB1299-4AD0-423D-9E67-A7AD3939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38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5DC76F-EE7B-4A4A-A620-EAA550DF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/>
          <a:lstStyle/>
          <a:p>
            <a:r>
              <a:rPr lang="en-US" dirty="0"/>
              <a:t>Dolutegravir Formulations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5445C-88A6-4A0F-855E-EBCE30240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1626918"/>
            <a:ext cx="10117777" cy="5231082"/>
          </a:xfrm>
        </p:spPr>
        <p:txBody>
          <a:bodyPr/>
          <a:lstStyle/>
          <a:p>
            <a:r>
              <a:rPr lang="en-US" dirty="0"/>
              <a:t>ViiV Healthcare has contracted with Quotient Sciences to produce a </a:t>
            </a:r>
            <a:r>
              <a:rPr lang="en-US" b="1" u="sng" dirty="0"/>
              <a:t>liquid solution </a:t>
            </a:r>
            <a:r>
              <a:rPr lang="en-US" dirty="0"/>
              <a:t>for this study</a:t>
            </a:r>
          </a:p>
          <a:p>
            <a:endParaRPr lang="en-US" dirty="0"/>
          </a:p>
          <a:p>
            <a:r>
              <a:rPr lang="en-US" dirty="0"/>
              <a:t>DTG 5 mg dispersible tablets will be available if this dose is determined to be appropriate for some infants included in the study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F132D3-C726-4928-8050-D30E26A64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076" y="5390737"/>
            <a:ext cx="3911600" cy="1198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13E2BD-0601-42F4-BFB2-1E0C26E3D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246" y="5162138"/>
            <a:ext cx="2228248" cy="14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1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327" y="152400"/>
            <a:ext cx="11043001" cy="1676400"/>
          </a:xfrm>
        </p:spPr>
        <p:txBody>
          <a:bodyPr/>
          <a:lstStyle/>
          <a:p>
            <a:r>
              <a:rPr lang="en-US" dirty="0"/>
              <a:t>IMPAACT 2022</a:t>
            </a:r>
            <a:br>
              <a:rPr lang="en-US" dirty="0"/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Feasibility and Acceptability of Long-Acting Injectables </a:t>
            </a:r>
            <a:br>
              <a:rPr lang="en-US" sz="3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in Non-Adherent Youth Infected with HIV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328" y="2159800"/>
            <a:ext cx="6187043" cy="4042567"/>
          </a:xfrm>
        </p:spPr>
        <p:txBody>
          <a:bodyPr/>
          <a:lstStyle/>
          <a:p>
            <a:r>
              <a:rPr lang="en-US" sz="3000" dirty="0"/>
              <a:t>Phase II study of PK, </a:t>
            </a:r>
            <a:r>
              <a:rPr lang="en-US" dirty="0"/>
              <a:t>effectiveness, feasibility, and acceptability of long-acting injectable CAB + RPV</a:t>
            </a:r>
            <a:endParaRPr lang="en-US" sz="3600" dirty="0"/>
          </a:p>
          <a:p>
            <a:r>
              <a:rPr lang="en-US" sz="3000" b="1" i="1" u="sng" dirty="0"/>
              <a:t>Participants</a:t>
            </a:r>
            <a:r>
              <a:rPr lang="en-US" sz="3000" b="1" i="1" dirty="0"/>
              <a:t>: non-adherent adolescents age 13 to 25 years</a:t>
            </a:r>
          </a:p>
          <a:p>
            <a:r>
              <a:rPr lang="en-US" sz="3000" dirty="0"/>
              <a:t>Follows on IMPAACT 2017 (MCOHA), Phase I/II in suppressed 12 to 18 </a:t>
            </a:r>
            <a:r>
              <a:rPr lang="en-US" sz="3000" dirty="0" err="1"/>
              <a:t>yo</a:t>
            </a:r>
            <a:r>
              <a:rPr lang="en-US" sz="3000" dirty="0"/>
              <a:t> </a:t>
            </a:r>
          </a:p>
          <a:p>
            <a:endParaRPr lang="en-US" sz="3000" dirty="0"/>
          </a:p>
        </p:txBody>
      </p:sp>
      <p:grpSp>
        <p:nvGrpSpPr>
          <p:cNvPr id="6" name="Group 5"/>
          <p:cNvGrpSpPr/>
          <p:nvPr/>
        </p:nvGrpSpPr>
        <p:grpSpPr>
          <a:xfrm>
            <a:off x="6737603" y="5155412"/>
            <a:ext cx="3112008" cy="1566067"/>
            <a:chOff x="5706903" y="2592892"/>
            <a:chExt cx="3531108" cy="1566067"/>
          </a:xfrm>
        </p:grpSpPr>
        <p:sp>
          <p:nvSpPr>
            <p:cNvPr id="7" name="Scroll: Horizontal 6"/>
            <p:cNvSpPr/>
            <p:nvPr/>
          </p:nvSpPr>
          <p:spPr>
            <a:xfrm>
              <a:off x="5706903" y="2592892"/>
              <a:ext cx="3531108" cy="1566067"/>
            </a:xfrm>
            <a:prstGeom prst="horizontalScroll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04194" y="2707186"/>
              <a:ext cx="33365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Further protocol development pending interim results from IMPAACT 2017</a:t>
              </a:r>
            </a:p>
          </p:txBody>
        </p:sp>
      </p:grpSp>
      <p:pic>
        <p:nvPicPr>
          <p:cNvPr id="9" name="Picture 8" descr="C:\Users\kmccarthy\AppData\Local\Microsoft\Windows\Temporary Internet Files\Content.Outlook\3UXDMI3E\smallIMPAACT.png">
            <a:extLst>
              <a:ext uri="{FF2B5EF4-FFF2-40B4-BE49-F238E27FC236}">
                <a16:creationId xmlns:a16="http://schemas.microsoft.com/office/drawing/2014/main" id="{191D1883-A14D-4F22-A410-3A1D26B5B3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9865" y="5541062"/>
            <a:ext cx="1559299" cy="59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5F0CCE-A0FC-4533-87C0-EAC44C29B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139" y="2159800"/>
            <a:ext cx="3302000" cy="24765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91E30C-EA68-4E8C-8613-101B6323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04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327" y="152400"/>
            <a:ext cx="11043001" cy="1676400"/>
          </a:xfrm>
        </p:spPr>
        <p:txBody>
          <a:bodyPr/>
          <a:lstStyle/>
          <a:p>
            <a:r>
              <a:rPr lang="en-US" dirty="0"/>
              <a:t>CAP 547</a:t>
            </a:r>
            <a:br>
              <a:rPr lang="en-US" dirty="0"/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PK, Safety and Efficacy of Doravirine in </a:t>
            </a:r>
            <a:br>
              <a:rPr lang="en-US" sz="3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HIV-infected children ages 4 weeks to &lt; 12  years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328" y="2159800"/>
            <a:ext cx="6705600" cy="4042567"/>
          </a:xfrm>
        </p:spPr>
        <p:txBody>
          <a:bodyPr/>
          <a:lstStyle/>
          <a:p>
            <a:r>
              <a:rPr lang="en-US" sz="3000" dirty="0"/>
              <a:t>Phase I/II </a:t>
            </a:r>
            <a:r>
              <a:rPr lang="en-US" dirty="0"/>
              <a:t>PK, Safety and Efficacy dose finding </a:t>
            </a:r>
            <a:r>
              <a:rPr lang="en-US" sz="3000" dirty="0"/>
              <a:t>study  in children</a:t>
            </a:r>
          </a:p>
          <a:p>
            <a:r>
              <a:rPr lang="en-US" sz="3000" i="1" u="sng" dirty="0"/>
              <a:t>Participants</a:t>
            </a:r>
            <a:r>
              <a:rPr lang="en-US" sz="3000" i="1" dirty="0"/>
              <a:t>: &gt; 4 weeks to &lt; 12 years</a:t>
            </a:r>
          </a:p>
          <a:p>
            <a:r>
              <a:rPr lang="en-US" sz="3000" dirty="0"/>
              <a:t>Follow on IMPAACT 2014 which includes adolescents 12- 18 </a:t>
            </a:r>
            <a:r>
              <a:rPr lang="en-US" sz="3000" dirty="0" err="1"/>
              <a:t>yrs</a:t>
            </a:r>
            <a:endParaRPr lang="en-US" sz="3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929" y="5155412"/>
            <a:ext cx="3112008" cy="1566067"/>
            <a:chOff x="5706903" y="2592892"/>
            <a:chExt cx="3531108" cy="1566067"/>
          </a:xfrm>
        </p:grpSpPr>
        <p:sp>
          <p:nvSpPr>
            <p:cNvPr id="7" name="Scroll: Horizontal 6"/>
            <p:cNvSpPr/>
            <p:nvPr/>
          </p:nvSpPr>
          <p:spPr>
            <a:xfrm>
              <a:off x="5706903" y="2592892"/>
              <a:ext cx="3531108" cy="1566067"/>
            </a:xfrm>
            <a:prstGeom prst="horizontalScroll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04194" y="2864422"/>
              <a:ext cx="3336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Undergoing IMPAACT leadership review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 June 2019</a:t>
              </a:r>
            </a:p>
          </p:txBody>
        </p:sp>
      </p:grpSp>
      <p:pic>
        <p:nvPicPr>
          <p:cNvPr id="9" name="Picture 8" descr="C:\Users\kmccarthy\AppData\Local\Microsoft\Windows\Temporary Internet Files\Content.Outlook\3UXDMI3E\smallIMPAACT.png">
            <a:extLst>
              <a:ext uri="{FF2B5EF4-FFF2-40B4-BE49-F238E27FC236}">
                <a16:creationId xmlns:a16="http://schemas.microsoft.com/office/drawing/2014/main" id="{191D1883-A14D-4F22-A410-3A1D26B5B3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1254" y="5884763"/>
            <a:ext cx="2232075" cy="84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E849B3-A8DD-4FBC-BA96-8840D776F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260" y="2513741"/>
            <a:ext cx="4329548" cy="20781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86D48E-8F89-4048-9130-634FE1E4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8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327" y="152400"/>
            <a:ext cx="11043001" cy="1676400"/>
          </a:xfrm>
        </p:spPr>
        <p:txBody>
          <a:bodyPr/>
          <a:lstStyle/>
          <a:p>
            <a:r>
              <a:rPr lang="en-US" dirty="0"/>
              <a:t>CS 5022</a:t>
            </a:r>
            <a:br>
              <a:rPr lang="en-US" dirty="0"/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Switching to dual therapy DTG + RPV </a:t>
            </a:r>
            <a:br>
              <a:rPr lang="en-US" sz="3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in ART-experienced Children with HIV infection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328" y="2159800"/>
            <a:ext cx="6705600" cy="4042567"/>
          </a:xfrm>
        </p:spPr>
        <p:txBody>
          <a:bodyPr/>
          <a:lstStyle/>
          <a:p>
            <a:r>
              <a:rPr lang="en-US" sz="3000" dirty="0"/>
              <a:t>Phase I/II PK, safety, tolerability, and antiviral efficacy of SWITCH to DTG + RPV FDC </a:t>
            </a:r>
          </a:p>
          <a:p>
            <a:r>
              <a:rPr lang="en-US" sz="3000" i="1" u="sng" dirty="0"/>
              <a:t>Participants</a:t>
            </a:r>
            <a:r>
              <a:rPr lang="en-US" sz="3000" i="1" dirty="0"/>
              <a:t>: 6 to &lt; 18 years virologically suppressed on current regimen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59156" y="5222191"/>
            <a:ext cx="3112008" cy="1566067"/>
            <a:chOff x="5706903" y="2592892"/>
            <a:chExt cx="3531108" cy="1566067"/>
          </a:xfrm>
        </p:grpSpPr>
        <p:sp>
          <p:nvSpPr>
            <p:cNvPr id="7" name="Scroll: Horizontal 6"/>
            <p:cNvSpPr/>
            <p:nvPr/>
          </p:nvSpPr>
          <p:spPr>
            <a:xfrm>
              <a:off x="5706903" y="2592892"/>
              <a:ext cx="3531108" cy="1566067"/>
            </a:xfrm>
            <a:prstGeom prst="horizontalScroll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04194" y="2864422"/>
              <a:ext cx="3336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Undergoing IMPAACT leadership review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 June 2019</a:t>
              </a:r>
            </a:p>
          </p:txBody>
        </p:sp>
      </p:grpSp>
      <p:pic>
        <p:nvPicPr>
          <p:cNvPr id="9" name="Picture 8" descr="C:\Users\kmccarthy\AppData\Local\Microsoft\Windows\Temporary Internet Files\Content.Outlook\3UXDMI3E\smallIMPAACT.png">
            <a:extLst>
              <a:ext uri="{FF2B5EF4-FFF2-40B4-BE49-F238E27FC236}">
                <a16:creationId xmlns:a16="http://schemas.microsoft.com/office/drawing/2014/main" id="{191D1883-A14D-4F22-A410-3A1D26B5B3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1254" y="5884763"/>
            <a:ext cx="2232075" cy="84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D25C8C-40F3-4111-B328-5E3AB90D02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40" t="58586" r="1577" b="21596"/>
          <a:stretch/>
        </p:blipFill>
        <p:spPr>
          <a:xfrm>
            <a:off x="8271164" y="2203599"/>
            <a:ext cx="2632363" cy="1359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7E5585-1581-4A04-B3C3-D960654B9B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58264" r="59138" b="22544"/>
          <a:stretch/>
        </p:blipFill>
        <p:spPr>
          <a:xfrm>
            <a:off x="8271164" y="3562712"/>
            <a:ext cx="2802324" cy="1316181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C9EE32-9489-4303-990A-1B44B5B5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F33B9-79CE-4DD4-86EC-3A9BAD63D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991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MPAACT Treatment Studies Jun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ACT Treatment Studies Jun2014" id="{82411CEA-10D3-433F-A4C2-480DEF0C3DB5}" vid="{8BAE0F0B-09CA-4BFF-BD0E-425D793E59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587BA4B894246868EF24C76B50BBA" ma:contentTypeVersion="12" ma:contentTypeDescription="Create a new document." ma:contentTypeScope="" ma:versionID="6a2b72c07a2586c09ebc5b5dd4cb7024">
  <xsd:schema xmlns:xsd="http://www.w3.org/2001/XMLSchema" xmlns:xs="http://www.w3.org/2001/XMLSchema" xmlns:p="http://schemas.microsoft.com/office/2006/metadata/properties" xmlns:ns2="8fff0748-757e-44e1-b4d1-3ab4f47f7563" xmlns:ns3="b6792347-42ae-41a3-9f67-0148af01647a" targetNamespace="http://schemas.microsoft.com/office/2006/metadata/properties" ma:root="true" ma:fieldsID="03a838719e240a4df4f2aa201125b69b" ns2:_="" ns3:_="">
    <xsd:import namespace="8fff0748-757e-44e1-b4d1-3ab4f47f7563"/>
    <xsd:import namespace="b6792347-42ae-41a3-9f67-0148af01647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f0748-757e-44e1-b4d1-3ab4f47f75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92347-42ae-41a3-9f67-0148af016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05956B-9273-4FC6-87DC-87737AFA204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8fff0748-757e-44e1-b4d1-3ab4f47f7563"/>
    <ds:schemaRef ds:uri="b82194cb-b152-4bc7-aae7-7d4fcbfdda7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C7218E-0A26-4DE3-A513-DAFF6AE20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BE3969-E300-476E-9272-DA5C6D1C8A3B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2401</Words>
  <Application>Microsoft Office PowerPoint</Application>
  <PresentationFormat>Widescreen</PresentationFormat>
  <Paragraphs>340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Times New Roman</vt:lpstr>
      <vt:lpstr>Wingdings</vt:lpstr>
      <vt:lpstr>4_Office Theme</vt:lpstr>
      <vt:lpstr>IMPAACT Treatment Studies Jun2014</vt:lpstr>
      <vt:lpstr>Treatment Studies in the Pipeline</vt:lpstr>
      <vt:lpstr>Proposals and Protocols in Development</vt:lpstr>
      <vt:lpstr>IMPAACT 2026 PK of ARVs, Anti-TB Meds, and Hormonal Contraceptives During Pregnancy and Postpartum</vt:lpstr>
      <vt:lpstr>IMPAACT 2026 - Components</vt:lpstr>
      <vt:lpstr>IMPAACT 2023 Safety and PK of DTG in HIV Exposed  Neonates at Risk of HIV Infection</vt:lpstr>
      <vt:lpstr>Dolutegravir Formulations</vt:lpstr>
      <vt:lpstr>IMPAACT 2022 Feasibility and Acceptability of Long-Acting Injectables  in Non-Adherent Youth Infected with HIV</vt:lpstr>
      <vt:lpstr>CAP 547 PK, Safety and Efficacy of Doravirine in  HIV-infected children ages 4 weeks to &lt; 12  years</vt:lpstr>
      <vt:lpstr>CS 5022 Switching to dual therapy DTG + RPV  in ART-experienced Children with HIV infection</vt:lpstr>
      <vt:lpstr>One Study Pending</vt:lpstr>
      <vt:lpstr>Eight Studies Currently Enrolling</vt:lpstr>
      <vt:lpstr>Eight Studies Currently Enrolling (cont.)</vt:lpstr>
      <vt:lpstr>New versions or arms for existing Protocols</vt:lpstr>
      <vt:lpstr>IMPAACT P1106 PK Characteristics of ARVs  and anti-TB Meds in LBW infants</vt:lpstr>
      <vt:lpstr>Upcoming studies and populations</vt:lpstr>
      <vt:lpstr>Two Studies Recently Closed to Accrual</vt:lpstr>
      <vt:lpstr>Study Highlight: P1026s PK Properties of ARVs during Pregnancy</vt:lpstr>
      <vt:lpstr>Study Highlight: P1026s Contributions to Perinatal HHS Guidelines</vt:lpstr>
      <vt:lpstr>Study Highlight: IMPAACT 2010 Efficacy &amp; Safety of DTG-Containing vs. EFV-containing ART Regimens in HIV-Infected Pregnant Women &amp; Their Infants</vt:lpstr>
      <vt:lpstr>Future Directions</vt:lpstr>
      <vt:lpstr>Long acting agents in neonates? </vt:lpstr>
      <vt:lpstr>What are key management challenges in neonates?</vt:lpstr>
      <vt:lpstr>Children ages 2 to 13 years ?</vt:lpstr>
      <vt:lpstr>Adolescents</vt:lpstr>
      <vt:lpstr>New approaches – Multi-arm, multistage (MAMS)?</vt:lpstr>
      <vt:lpstr>Future PK methods</vt:lpstr>
      <vt:lpstr>Questions?  Suggestions?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Studies in the Pipeline</dc:title>
  <dc:creator>Katie McCarthy</dc:creator>
  <cp:lastModifiedBy>Katie McCarthy</cp:lastModifiedBy>
  <cp:revision>24</cp:revision>
  <dcterms:created xsi:type="dcterms:W3CDTF">2019-05-28T21:48:21Z</dcterms:created>
  <dcterms:modified xsi:type="dcterms:W3CDTF">2019-06-24T20:59:34Z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0x010100D88587BA4B894246868EF24C76B50BBA</vt:lpwstr>
  </property>
</Properties>
</file>