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25"/>
  </p:notesMasterIdLst>
  <p:handoutMasterIdLst>
    <p:handoutMasterId r:id="rId26"/>
  </p:handoutMasterIdLst>
  <p:sldIdLst>
    <p:sldId id="263" r:id="rId6"/>
    <p:sldId id="472" r:id="rId7"/>
    <p:sldId id="473" r:id="rId8"/>
    <p:sldId id="476" r:id="rId9"/>
    <p:sldId id="477" r:id="rId10"/>
    <p:sldId id="478" r:id="rId11"/>
    <p:sldId id="485" r:id="rId12"/>
    <p:sldId id="488" r:id="rId13"/>
    <p:sldId id="266" r:id="rId14"/>
    <p:sldId id="465" r:id="rId15"/>
    <p:sldId id="464" r:id="rId16"/>
    <p:sldId id="486" r:id="rId17"/>
    <p:sldId id="466" r:id="rId18"/>
    <p:sldId id="482" r:id="rId19"/>
    <p:sldId id="467" r:id="rId20"/>
    <p:sldId id="468" r:id="rId21"/>
    <p:sldId id="469" r:id="rId22"/>
    <p:sldId id="474" r:id="rId23"/>
    <p:sldId id="487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ie McCarthy" initials="KM" lastIdx="2" clrIdx="0">
    <p:extLst>
      <p:ext uri="{19B8F6BF-5375-455C-9EA6-DF929625EA0E}">
        <p15:presenceInfo xmlns:p15="http://schemas.microsoft.com/office/powerpoint/2012/main" userId="Katie McCarth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291" autoAdjust="0"/>
  </p:normalViewPr>
  <p:slideViewPr>
    <p:cSldViewPr snapToGrid="0">
      <p:cViewPr varScale="1">
        <p:scale>
          <a:sx n="49" d="100"/>
          <a:sy n="49" d="100"/>
        </p:scale>
        <p:origin x="8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Greene" userId="d8aa4a30-34db-45e7-8a0b-d7620a77b7fc" providerId="ADAL" clId="{994D969B-E5CE-4D29-9952-1296C09E2C6D}"/>
    <pc:docChg chg="addSld modSld">
      <pc:chgData name="Elizabeth Greene" userId="d8aa4a30-34db-45e7-8a0b-d7620a77b7fc" providerId="ADAL" clId="{994D969B-E5CE-4D29-9952-1296C09E2C6D}" dt="2019-06-04T15:46:37.765" v="153" actId="14734"/>
      <pc:docMkLst>
        <pc:docMk/>
      </pc:docMkLst>
      <pc:sldChg chg="modSp">
        <pc:chgData name="Elizabeth Greene" userId="d8aa4a30-34db-45e7-8a0b-d7620a77b7fc" providerId="ADAL" clId="{994D969B-E5CE-4D29-9952-1296C09E2C6D}" dt="2019-06-04T15:44:36.427" v="128" actId="20577"/>
        <pc:sldMkLst>
          <pc:docMk/>
          <pc:sldMk cId="365873677" sldId="464"/>
        </pc:sldMkLst>
        <pc:spChg chg="mod">
          <ac:chgData name="Elizabeth Greene" userId="d8aa4a30-34db-45e7-8a0b-d7620a77b7fc" providerId="ADAL" clId="{994D969B-E5CE-4D29-9952-1296C09E2C6D}" dt="2019-06-04T15:43:56.799" v="33" actId="20577"/>
          <ac:spMkLst>
            <pc:docMk/>
            <pc:sldMk cId="365873677" sldId="464"/>
            <ac:spMk id="4" creationId="{00000000-0000-0000-0000-000000000000}"/>
          </ac:spMkLst>
        </pc:spChg>
        <pc:spChg chg="mod">
          <ac:chgData name="Elizabeth Greene" userId="d8aa4a30-34db-45e7-8a0b-d7620a77b7fc" providerId="ADAL" clId="{994D969B-E5CE-4D29-9952-1296C09E2C6D}" dt="2019-06-04T15:44:24.762" v="113" actId="20577"/>
          <ac:spMkLst>
            <pc:docMk/>
            <pc:sldMk cId="365873677" sldId="464"/>
            <ac:spMk id="5" creationId="{00000000-0000-0000-0000-000000000000}"/>
          </ac:spMkLst>
        </pc:spChg>
        <pc:spChg chg="mod">
          <ac:chgData name="Elizabeth Greene" userId="d8aa4a30-34db-45e7-8a0b-d7620a77b7fc" providerId="ADAL" clId="{994D969B-E5CE-4D29-9952-1296C09E2C6D}" dt="2019-06-04T15:44:36.427" v="128" actId="20577"/>
          <ac:spMkLst>
            <pc:docMk/>
            <pc:sldMk cId="365873677" sldId="464"/>
            <ac:spMk id="8" creationId="{00000000-0000-0000-0000-000000000000}"/>
          </ac:spMkLst>
        </pc:spChg>
      </pc:sldChg>
    </pc:docChg>
  </pc:docChgLst>
  <pc:docChgLst>
    <pc:chgData name="Elizabeth Greene" userId="d8aa4a30-34db-45e7-8a0b-d7620a77b7fc" providerId="ADAL" clId="{EBF7AA99-C687-4B63-A97D-6B7102691D46}"/>
    <pc:docChg chg="undo custSel addSld delSld modSld sldOrd">
      <pc:chgData name="Elizabeth Greene" userId="d8aa4a30-34db-45e7-8a0b-d7620a77b7fc" providerId="ADAL" clId="{EBF7AA99-C687-4B63-A97D-6B7102691D46}" dt="2019-06-06T20:17:17.760" v="4016"/>
      <pc:docMkLst>
        <pc:docMk/>
      </pc:docMkLst>
      <pc:sldChg chg="modSp add ord">
        <pc:chgData name="Elizabeth Greene" userId="d8aa4a30-34db-45e7-8a0b-d7620a77b7fc" providerId="ADAL" clId="{EBF7AA99-C687-4B63-A97D-6B7102691D46}" dt="2019-06-06T20:17:17.760" v="4016"/>
        <pc:sldMkLst>
          <pc:docMk/>
          <pc:sldMk cId="2603337168" sldId="485"/>
        </pc:sldMkLst>
        <pc:spChg chg="mod">
          <ac:chgData name="Elizabeth Greene" userId="d8aa4a30-34db-45e7-8a0b-d7620a77b7fc" providerId="ADAL" clId="{EBF7AA99-C687-4B63-A97D-6B7102691D46}" dt="2019-06-06T19:32:26.623" v="2256" actId="27636"/>
          <ac:spMkLst>
            <pc:docMk/>
            <pc:sldMk cId="2603337168" sldId="485"/>
            <ac:spMk id="4" creationId="{00000000-0000-0000-0000-000000000000}"/>
          </ac:spMkLst>
        </pc:spChg>
        <pc:spChg chg="mod">
          <ac:chgData name="Elizabeth Greene" userId="d8aa4a30-34db-45e7-8a0b-d7620a77b7fc" providerId="ADAL" clId="{EBF7AA99-C687-4B63-A97D-6B7102691D46}" dt="2019-06-06T19:32:26.618" v="2255" actId="27636"/>
          <ac:spMkLst>
            <pc:docMk/>
            <pc:sldMk cId="2603337168" sldId="485"/>
            <ac:spMk id="5" creationId="{00000000-0000-0000-0000-000000000000}"/>
          </ac:spMkLst>
        </pc:spChg>
      </pc:sldChg>
      <pc:sldChg chg="addSp delSp modSp add">
        <pc:chgData name="Elizabeth Greene" userId="d8aa4a30-34db-45e7-8a0b-d7620a77b7fc" providerId="ADAL" clId="{EBF7AA99-C687-4B63-A97D-6B7102691D46}" dt="2019-06-06T20:04:52.879" v="4013" actId="207"/>
        <pc:sldMkLst>
          <pc:docMk/>
          <pc:sldMk cId="3203457352" sldId="486"/>
        </pc:sldMkLst>
        <pc:spChg chg="mod">
          <ac:chgData name="Elizabeth Greene" userId="d8aa4a30-34db-45e7-8a0b-d7620a77b7fc" providerId="ADAL" clId="{EBF7AA99-C687-4B63-A97D-6B7102691D46}" dt="2019-06-06T19:33:22.893" v="2280" actId="20577"/>
          <ac:spMkLst>
            <pc:docMk/>
            <pc:sldMk cId="3203457352" sldId="486"/>
            <ac:spMk id="2" creationId="{BA60F6C6-D767-4E01-9584-BF6A4BF94DF5}"/>
          </ac:spMkLst>
        </pc:spChg>
        <pc:spChg chg="del">
          <ac:chgData name="Elizabeth Greene" userId="d8aa4a30-34db-45e7-8a0b-d7620a77b7fc" providerId="ADAL" clId="{EBF7AA99-C687-4B63-A97D-6B7102691D46}" dt="2019-06-06T19:33:31.142" v="2281" actId="478"/>
          <ac:spMkLst>
            <pc:docMk/>
            <pc:sldMk cId="3203457352" sldId="486"/>
            <ac:spMk id="3" creationId="{F73CE1EC-EFFF-4E1E-A57C-C83F8DF39CCE}"/>
          </ac:spMkLst>
        </pc:spChg>
        <pc:spChg chg="add del mod">
          <ac:chgData name="Elizabeth Greene" userId="d8aa4a30-34db-45e7-8a0b-d7620a77b7fc" providerId="ADAL" clId="{EBF7AA99-C687-4B63-A97D-6B7102691D46}" dt="2019-06-06T19:45:09.506" v="2947" actId="478"/>
          <ac:spMkLst>
            <pc:docMk/>
            <pc:sldMk cId="3203457352" sldId="486"/>
            <ac:spMk id="5" creationId="{74B0B17B-CF6A-4B15-A509-ED90C8C8DAB5}"/>
          </ac:spMkLst>
        </pc:spChg>
        <pc:spChg chg="add del mod">
          <ac:chgData name="Elizabeth Greene" userId="d8aa4a30-34db-45e7-8a0b-d7620a77b7fc" providerId="ADAL" clId="{EBF7AA99-C687-4B63-A97D-6B7102691D46}" dt="2019-06-06T19:45:18.484" v="2949" actId="478"/>
          <ac:spMkLst>
            <pc:docMk/>
            <pc:sldMk cId="3203457352" sldId="486"/>
            <ac:spMk id="6" creationId="{D4149315-A89F-4978-8439-2262BFACE636}"/>
          </ac:spMkLst>
        </pc:spChg>
        <pc:spChg chg="add del mod">
          <ac:chgData name="Elizabeth Greene" userId="d8aa4a30-34db-45e7-8a0b-d7620a77b7fc" providerId="ADAL" clId="{EBF7AA99-C687-4B63-A97D-6B7102691D46}" dt="2019-06-06T19:45:30.164" v="2952" actId="478"/>
          <ac:spMkLst>
            <pc:docMk/>
            <pc:sldMk cId="3203457352" sldId="486"/>
            <ac:spMk id="7" creationId="{934C25F1-6292-47A2-816E-3CEA5E4CA11E}"/>
          </ac:spMkLst>
        </pc:spChg>
        <pc:spChg chg="add mod">
          <ac:chgData name="Elizabeth Greene" userId="d8aa4a30-34db-45e7-8a0b-d7620a77b7fc" providerId="ADAL" clId="{EBF7AA99-C687-4B63-A97D-6B7102691D46}" dt="2019-06-06T20:04:33.675" v="4010" actId="207"/>
          <ac:spMkLst>
            <pc:docMk/>
            <pc:sldMk cId="3203457352" sldId="486"/>
            <ac:spMk id="8" creationId="{78982F3A-AF4D-43A6-8B3E-687D8CB28280}"/>
          </ac:spMkLst>
        </pc:spChg>
        <pc:spChg chg="add mod">
          <ac:chgData name="Elizabeth Greene" userId="d8aa4a30-34db-45e7-8a0b-d7620a77b7fc" providerId="ADAL" clId="{EBF7AA99-C687-4B63-A97D-6B7102691D46}" dt="2019-06-06T20:04:38.496" v="4011" actId="207"/>
          <ac:spMkLst>
            <pc:docMk/>
            <pc:sldMk cId="3203457352" sldId="486"/>
            <ac:spMk id="9" creationId="{016989D0-EA8E-41B6-B05C-0623072ACE48}"/>
          </ac:spMkLst>
        </pc:spChg>
        <pc:spChg chg="add mod">
          <ac:chgData name="Elizabeth Greene" userId="d8aa4a30-34db-45e7-8a0b-d7620a77b7fc" providerId="ADAL" clId="{EBF7AA99-C687-4B63-A97D-6B7102691D46}" dt="2019-06-06T20:04:43.421" v="4012" actId="207"/>
          <ac:spMkLst>
            <pc:docMk/>
            <pc:sldMk cId="3203457352" sldId="486"/>
            <ac:spMk id="10" creationId="{216C6F22-19A1-44AD-B703-C5A9C42EAD0A}"/>
          </ac:spMkLst>
        </pc:spChg>
        <pc:spChg chg="add mod">
          <ac:chgData name="Elizabeth Greene" userId="d8aa4a30-34db-45e7-8a0b-d7620a77b7fc" providerId="ADAL" clId="{EBF7AA99-C687-4B63-A97D-6B7102691D46}" dt="2019-06-06T20:04:18.408" v="4007" actId="207"/>
          <ac:spMkLst>
            <pc:docMk/>
            <pc:sldMk cId="3203457352" sldId="486"/>
            <ac:spMk id="11" creationId="{4EE658BE-20C4-4F62-BEB4-7108D26FFBEA}"/>
          </ac:spMkLst>
        </pc:spChg>
        <pc:spChg chg="add mod">
          <ac:chgData name="Elizabeth Greene" userId="d8aa4a30-34db-45e7-8a0b-d7620a77b7fc" providerId="ADAL" clId="{EBF7AA99-C687-4B63-A97D-6B7102691D46}" dt="2019-06-06T20:04:24.178" v="4008" actId="207"/>
          <ac:spMkLst>
            <pc:docMk/>
            <pc:sldMk cId="3203457352" sldId="486"/>
            <ac:spMk id="12" creationId="{B032D654-F45E-4ACE-911F-D004BF8A024C}"/>
          </ac:spMkLst>
        </pc:spChg>
        <pc:spChg chg="add mod">
          <ac:chgData name="Elizabeth Greene" userId="d8aa4a30-34db-45e7-8a0b-d7620a77b7fc" providerId="ADAL" clId="{EBF7AA99-C687-4B63-A97D-6B7102691D46}" dt="2019-06-06T20:04:52.879" v="4013" actId="207"/>
          <ac:spMkLst>
            <pc:docMk/>
            <pc:sldMk cId="3203457352" sldId="486"/>
            <ac:spMk id="13" creationId="{2CC49A87-7146-4881-9BB7-D479DD7EB798}"/>
          </ac:spMkLst>
        </pc:spChg>
        <pc:spChg chg="add mod">
          <ac:chgData name="Elizabeth Greene" userId="d8aa4a30-34db-45e7-8a0b-d7620a77b7fc" providerId="ADAL" clId="{EBF7AA99-C687-4B63-A97D-6B7102691D46}" dt="2019-06-06T19:59:02.015" v="3920" actId="1035"/>
          <ac:spMkLst>
            <pc:docMk/>
            <pc:sldMk cId="3203457352" sldId="486"/>
            <ac:spMk id="14" creationId="{652FF3D1-895F-4FD1-8D44-05FB03765371}"/>
          </ac:spMkLst>
        </pc:spChg>
        <pc:spChg chg="add mod">
          <ac:chgData name="Elizabeth Greene" userId="d8aa4a30-34db-45e7-8a0b-d7620a77b7fc" providerId="ADAL" clId="{EBF7AA99-C687-4B63-A97D-6B7102691D46}" dt="2019-06-06T20:01:19.902" v="3970" actId="1076"/>
          <ac:spMkLst>
            <pc:docMk/>
            <pc:sldMk cId="3203457352" sldId="486"/>
            <ac:spMk id="15" creationId="{561AAF00-1BEA-4542-BDA1-7B52A579D63A}"/>
          </ac:spMkLst>
        </pc:spChg>
        <pc:spChg chg="add mod">
          <ac:chgData name="Elizabeth Greene" userId="d8aa4a30-34db-45e7-8a0b-d7620a77b7fc" providerId="ADAL" clId="{EBF7AA99-C687-4B63-A97D-6B7102691D46}" dt="2019-06-06T20:01:27.550" v="3974" actId="20577"/>
          <ac:spMkLst>
            <pc:docMk/>
            <pc:sldMk cId="3203457352" sldId="486"/>
            <ac:spMk id="16" creationId="{B6D0EE95-E080-4662-9B46-3E215E12F4B8}"/>
          </ac:spMkLst>
        </pc:spChg>
        <pc:spChg chg="add mod">
          <ac:chgData name="Elizabeth Greene" userId="d8aa4a30-34db-45e7-8a0b-d7620a77b7fc" providerId="ADAL" clId="{EBF7AA99-C687-4B63-A97D-6B7102691D46}" dt="2019-06-06T20:01:36.942" v="3978" actId="20577"/>
          <ac:spMkLst>
            <pc:docMk/>
            <pc:sldMk cId="3203457352" sldId="486"/>
            <ac:spMk id="17" creationId="{8031EC86-F3BA-48E3-9087-E53874F67E87}"/>
          </ac:spMkLst>
        </pc:spChg>
        <pc:spChg chg="add mod">
          <ac:chgData name="Elizabeth Greene" userId="d8aa4a30-34db-45e7-8a0b-d7620a77b7fc" providerId="ADAL" clId="{EBF7AA99-C687-4B63-A97D-6B7102691D46}" dt="2019-06-06T20:02:45.032" v="3991" actId="164"/>
          <ac:spMkLst>
            <pc:docMk/>
            <pc:sldMk cId="3203457352" sldId="486"/>
            <ac:spMk id="18" creationId="{D0855C29-F774-47A7-B1A7-29A50AC698CF}"/>
          </ac:spMkLst>
        </pc:spChg>
        <pc:spChg chg="add mod">
          <ac:chgData name="Elizabeth Greene" userId="d8aa4a30-34db-45e7-8a0b-d7620a77b7fc" providerId="ADAL" clId="{EBF7AA99-C687-4B63-A97D-6B7102691D46}" dt="2019-06-06T20:02:45.032" v="3991" actId="164"/>
          <ac:spMkLst>
            <pc:docMk/>
            <pc:sldMk cId="3203457352" sldId="486"/>
            <ac:spMk id="19" creationId="{188125FD-EB1B-4541-8E57-8B1C3EB62A27}"/>
          </ac:spMkLst>
        </pc:spChg>
        <pc:spChg chg="add mod">
          <ac:chgData name="Elizabeth Greene" userId="d8aa4a30-34db-45e7-8a0b-d7620a77b7fc" providerId="ADAL" clId="{EBF7AA99-C687-4B63-A97D-6B7102691D46}" dt="2019-06-06T20:02:45.032" v="3991" actId="164"/>
          <ac:spMkLst>
            <pc:docMk/>
            <pc:sldMk cId="3203457352" sldId="486"/>
            <ac:spMk id="20" creationId="{B7E37889-3FA5-49AE-8D6A-3E2C83239B2C}"/>
          </ac:spMkLst>
        </pc:spChg>
        <pc:grpChg chg="add mod">
          <ac:chgData name="Elizabeth Greene" userId="d8aa4a30-34db-45e7-8a0b-d7620a77b7fc" providerId="ADAL" clId="{EBF7AA99-C687-4B63-A97D-6B7102691D46}" dt="2019-06-06T20:02:45.032" v="3991" actId="164"/>
          <ac:grpSpMkLst>
            <pc:docMk/>
            <pc:sldMk cId="3203457352" sldId="486"/>
            <ac:grpSpMk id="21" creationId="{62980594-5EC0-4714-B4C6-3A23C3EBF843}"/>
          </ac:grpSpMkLst>
        </pc:grpChg>
      </pc:sldChg>
    </pc:docChg>
  </pc:docChgLst>
  <pc:docChgLst>
    <pc:chgData name="Elizabeth Greene" userId="S::egreene@fhi360.org::d8aa4a30-34db-45e7-8a0b-d7620a77b7fc" providerId="AD" clId="Web-{2188CA63-B4EB-A460-D474-20ABAC40AE35}"/>
    <pc:docChg chg="addSld">
      <pc:chgData name="Elizabeth Greene" userId="S::egreene@fhi360.org::d8aa4a30-34db-45e7-8a0b-d7620a77b7fc" providerId="AD" clId="Web-{2188CA63-B4EB-A460-D474-20ABAC40AE35}" dt="2019-06-05T11:50:02.310" v="0"/>
      <pc:docMkLst>
        <pc:docMk/>
      </pc:docMkLst>
    </pc:docChg>
  </pc:docChgLst>
  <pc:docChgLst>
    <pc:chgData name="Katie McCarthy" userId="61aff1c9-6820-47db-9efa-4d45c508a193" providerId="ADAL" clId="{5E769188-E2ED-4DEE-961E-F2D914DDD257}"/>
    <pc:docChg chg="modSld">
      <pc:chgData name="Katie McCarthy" userId="61aff1c9-6820-47db-9efa-4d45c508a193" providerId="ADAL" clId="{5E769188-E2ED-4DEE-961E-F2D914DDD257}" dt="2019-06-11T12:43:34.044" v="3" actId="14100"/>
      <pc:docMkLst>
        <pc:docMk/>
      </pc:docMkLst>
      <pc:sldChg chg="modSp">
        <pc:chgData name="Katie McCarthy" userId="61aff1c9-6820-47db-9efa-4d45c508a193" providerId="ADAL" clId="{5E769188-E2ED-4DEE-961E-F2D914DDD257}" dt="2019-06-11T12:43:10.375" v="0" actId="14100"/>
        <pc:sldMkLst>
          <pc:docMk/>
          <pc:sldMk cId="4168322328" sldId="466"/>
        </pc:sldMkLst>
        <pc:spChg chg="mod">
          <ac:chgData name="Katie McCarthy" userId="61aff1c9-6820-47db-9efa-4d45c508a193" providerId="ADAL" clId="{5E769188-E2ED-4DEE-961E-F2D914DDD257}" dt="2019-06-11T12:43:10.375" v="0" actId="14100"/>
          <ac:spMkLst>
            <pc:docMk/>
            <pc:sldMk cId="4168322328" sldId="466"/>
            <ac:spMk id="13" creationId="{DDBB1299-4AD0-423D-9E67-A7AD3939FF57}"/>
          </ac:spMkLst>
        </pc:spChg>
      </pc:sldChg>
      <pc:sldChg chg="modSp">
        <pc:chgData name="Katie McCarthy" userId="61aff1c9-6820-47db-9efa-4d45c508a193" providerId="ADAL" clId="{5E769188-E2ED-4DEE-961E-F2D914DDD257}" dt="2019-06-11T12:43:27.532" v="2" actId="14100"/>
        <pc:sldMkLst>
          <pc:docMk/>
          <pc:sldMk cId="3516837892" sldId="468"/>
        </pc:sldMkLst>
        <pc:spChg chg="mod">
          <ac:chgData name="Katie McCarthy" userId="61aff1c9-6820-47db-9efa-4d45c508a193" providerId="ADAL" clId="{5E769188-E2ED-4DEE-961E-F2D914DDD257}" dt="2019-06-11T12:43:27.532" v="2" actId="14100"/>
          <ac:spMkLst>
            <pc:docMk/>
            <pc:sldMk cId="3516837892" sldId="468"/>
            <ac:spMk id="3" creationId="{C386D48E-8F89-4048-9130-634FE1E459ED}"/>
          </ac:spMkLst>
        </pc:spChg>
      </pc:sldChg>
      <pc:sldChg chg="modSp">
        <pc:chgData name="Katie McCarthy" userId="61aff1c9-6820-47db-9efa-4d45c508a193" providerId="ADAL" clId="{5E769188-E2ED-4DEE-961E-F2D914DDD257}" dt="2019-06-11T12:43:34.044" v="3" actId="14100"/>
        <pc:sldMkLst>
          <pc:docMk/>
          <pc:sldMk cId="1186945713" sldId="469"/>
        </pc:sldMkLst>
        <pc:spChg chg="mod">
          <ac:chgData name="Katie McCarthy" userId="61aff1c9-6820-47db-9efa-4d45c508a193" providerId="ADAL" clId="{5E769188-E2ED-4DEE-961E-F2D914DDD257}" dt="2019-06-11T12:43:34.044" v="3" actId="14100"/>
          <ac:spMkLst>
            <pc:docMk/>
            <pc:sldMk cId="1186945713" sldId="469"/>
            <ac:spMk id="12" creationId="{74C9EE32-9489-4303-990A-1B44B5B57811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B30A4B-0865-4623-89A3-53B9E3E4D2D0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E9F4BFA-060F-4D77-8A5F-57E46DDBE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60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B44126-7B16-42BA-9B69-186F6A537B3B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5DFBDA-86C6-466F-93C9-4DF8F7434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67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DFBDA-86C6-466F-93C9-4DF8F74340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03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Speaker’s Notes: there are currently three proposals within the Treatment research area in protocol development and two capsules in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DFBDA-86C6-466F-93C9-4DF8F74340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39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D003B7B-047C-4266-B579-F19D45491C6A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6172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D003B7B-047C-4266-B579-F19D45491C6A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1966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DFBDA-86C6-466F-93C9-4DF8F74340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37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D003B7B-047C-4266-B579-F19D45491C6A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2601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D003B7B-047C-4266-B579-F19D45491C6A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1271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D003B7B-047C-4266-B579-F19D45491C6A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48963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EEF91D3D-8FEC-4E4C-B1A0-73530976893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26946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91D3D-8FEC-4E4C-B1A0-7353097689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16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EEF91D3D-8FEC-4E4C-B1A0-73530976893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46359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EEF91D3D-8FEC-4E4C-B1A0-73530976893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98976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DFBDA-86C6-466F-93C9-4DF8F74340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07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DFBDA-86C6-466F-93C9-4DF8F74340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59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03B7B-047C-4266-B579-F19D45491C6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172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To present combined PK data from 2 IMPAACT studies</a:t>
            </a:r>
          </a:p>
          <a:p>
            <a:pPr marL="0" indent="0">
              <a:buNone/>
            </a:pPr>
            <a:r>
              <a:rPr lang="en-US" sz="1200" dirty="0"/>
              <a:t>	- P1106 (NVP prophylaxis in premature infants and      </a:t>
            </a:r>
          </a:p>
          <a:p>
            <a:pPr marL="0" indent="0">
              <a:buNone/>
            </a:pPr>
            <a:r>
              <a:rPr lang="en-US" sz="1200" dirty="0"/>
              <a:t>	- P1115 (NVP treatment in 34-37 weeks infants)</a:t>
            </a:r>
          </a:p>
          <a:p>
            <a:pPr marL="0" indent="0">
              <a:buNone/>
            </a:pPr>
            <a:r>
              <a:rPr lang="en-US" sz="1200" dirty="0"/>
              <a:t>	to simulate predicted NVP doses for treatment </a:t>
            </a:r>
          </a:p>
          <a:p>
            <a:pPr marL="0" indent="0">
              <a:buNone/>
            </a:pPr>
            <a:r>
              <a:rPr lang="en-US" sz="1200" dirty="0"/>
              <a:t>11</a:t>
            </a:r>
            <a:r>
              <a:rPr lang="en-US" sz="1200" baseline="30000" dirty="0"/>
              <a:t>th</a:t>
            </a:r>
            <a:r>
              <a:rPr lang="en-US" sz="1200" dirty="0"/>
              <a:t> </a:t>
            </a:r>
            <a:r>
              <a:rPr lang="en-ZA" sz="1200" dirty="0"/>
              <a:t>International Workshop on HIV </a:t>
            </a:r>
            <a:r>
              <a:rPr lang="en-ZA" sz="1200" dirty="0" err="1"/>
              <a:t>Pediatrics</a:t>
            </a:r>
            <a:r>
              <a:rPr lang="en-ZA" sz="1200" dirty="0"/>
              <a:t> – Mexico 2019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CB850-1C85-0D47-82A8-728321F0A1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61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91D3D-8FEC-4E4C-B1A0-7353097689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28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9CF43-FF46-49F1-B865-26205B26D3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24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0EF25-21C5-43E2-8111-6C58B9587F3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229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681A8-C7B3-4BF1-9CA4-36122B4DB0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99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914259" fontAlgn="base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rgbClr val="CC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259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Tx/>
              <a:buChar char="•"/>
            </a:pPr>
            <a:endParaRPr lang="en-US" alt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6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>
            <a:off x="0" y="3538847"/>
            <a:ext cx="5763491" cy="3319153"/>
          </a:xfrm>
          <a:prstGeom prst="rtTriangle">
            <a:avLst/>
          </a:prstGeom>
          <a:gradFill flip="none" rotWithShape="1">
            <a:gsLst>
              <a:gs pos="0">
                <a:srgbClr val="A6CF4F"/>
              </a:gs>
              <a:gs pos="100000">
                <a:schemeClr val="bg1">
                  <a:lumMod val="9100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>
                <a:solidFill>
                  <a:srgbClr val="1F344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F344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291" y="5343107"/>
            <a:ext cx="4116868" cy="1397129"/>
          </a:xfrm>
          <a:prstGeom prst="rect">
            <a:avLst/>
          </a:prstGeom>
        </p:spPr>
      </p:pic>
      <p:sp>
        <p:nvSpPr>
          <p:cNvPr id="10" name="Right Triangle 9"/>
          <p:cNvSpPr/>
          <p:nvPr userDrawn="1"/>
        </p:nvSpPr>
        <p:spPr>
          <a:xfrm flipH="1" flipV="1">
            <a:off x="6428509" y="1"/>
            <a:ext cx="5763491" cy="3319153"/>
          </a:xfrm>
          <a:prstGeom prst="rtTriangle">
            <a:avLst/>
          </a:prstGeom>
          <a:gradFill flip="none" rotWithShape="1">
            <a:gsLst>
              <a:gs pos="0">
                <a:srgbClr val="A6CF4F"/>
              </a:gs>
              <a:gs pos="100000">
                <a:schemeClr val="bg1">
                  <a:lumMod val="9100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77529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rgbClr val="A6CF4F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>
            <a:off x="0" y="3538847"/>
            <a:ext cx="5763491" cy="3319153"/>
          </a:xfrm>
          <a:prstGeom prst="rtTriangle">
            <a:avLst/>
          </a:prstGeom>
          <a:gradFill flip="none" rotWithShape="1">
            <a:gsLst>
              <a:gs pos="34000">
                <a:srgbClr val="1F344B"/>
              </a:gs>
              <a:gs pos="100000">
                <a:schemeClr val="bg1">
                  <a:lumMod val="9100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>
                <a:solidFill>
                  <a:srgbClr val="1F344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F344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428509" y="1"/>
            <a:ext cx="5763491" cy="3319153"/>
          </a:xfrm>
          <a:prstGeom prst="rtTriangle">
            <a:avLst/>
          </a:prstGeom>
          <a:gradFill flip="none" rotWithShape="1">
            <a:gsLst>
              <a:gs pos="34000">
                <a:srgbClr val="1F344B"/>
              </a:gs>
              <a:gs pos="100000">
                <a:schemeClr val="bg1">
                  <a:lumMod val="9100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72A49B-BBE6-4201-9FD3-E0B474337E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291" y="5343107"/>
            <a:ext cx="4116868" cy="139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26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V="1">
            <a:off x="0" y="-1"/>
            <a:ext cx="12192000" cy="4156364"/>
          </a:xfrm>
          <a:prstGeom prst="rtTriangle">
            <a:avLst/>
          </a:prstGeom>
          <a:gradFill flip="none" rotWithShape="1">
            <a:gsLst>
              <a:gs pos="0">
                <a:srgbClr val="A6CF4F"/>
              </a:gs>
              <a:gs pos="100000">
                <a:schemeClr val="bg1">
                  <a:lumMod val="24000"/>
                  <a:lumOff val="7600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637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1F344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740" y="3120469"/>
            <a:ext cx="10363200" cy="77463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F344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8919"/>
            <a:ext cx="12192000" cy="673806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3873" y="6394387"/>
            <a:ext cx="9144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0"/>
            </a:lvl1pPr>
          </a:lstStyle>
          <a:p>
            <a:fld id="{FE480905-123B-43BE-9614-25A024455B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41" y="5331009"/>
            <a:ext cx="4462154" cy="151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0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rgbClr val="A6CF4F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V="1">
            <a:off x="0" y="-1"/>
            <a:ext cx="12192000" cy="4156364"/>
          </a:xfrm>
          <a:prstGeom prst="rtTriangle">
            <a:avLst/>
          </a:prstGeom>
          <a:gradFill flip="none" rotWithShape="1">
            <a:gsLst>
              <a:gs pos="34000">
                <a:srgbClr val="1F344B"/>
              </a:gs>
              <a:gs pos="100000">
                <a:schemeClr val="bg1">
                  <a:lumMod val="24000"/>
                  <a:lumOff val="7600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637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740" y="3547970"/>
            <a:ext cx="10363200" cy="774637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1F344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8919"/>
            <a:ext cx="12192000" cy="673806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3873" y="6394387"/>
            <a:ext cx="9144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0"/>
            </a:lvl1pPr>
          </a:lstStyle>
          <a:p>
            <a:fld id="{FE480905-123B-43BE-9614-25A024455B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41" y="5331009"/>
            <a:ext cx="4462154" cy="151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88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0795"/>
            <a:ext cx="12192000" cy="673806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9663873" y="6453762"/>
            <a:ext cx="9144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480905-123B-43BE-9614-25A024455B77}" type="slidenum">
              <a:rPr lang="en-US" sz="1600" smtClean="0"/>
              <a:pPr/>
              <a:t>‹#›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646211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33" y="6198919"/>
            <a:ext cx="12192000" cy="673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32207" y="6453735"/>
            <a:ext cx="9144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0"/>
            </a:lvl1pPr>
          </a:lstStyle>
          <a:p>
            <a:fld id="{FE480905-123B-43BE-9614-25A024455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53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rgbClr val="1F34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0362"/>
            <a:ext cx="12192000" cy="697639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00540" y="6430012"/>
            <a:ext cx="9144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0"/>
            </a:lvl1pPr>
          </a:lstStyle>
          <a:p>
            <a:fld id="{FE480905-123B-43BE-9614-25A024455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03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848" indent="-342848"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lvl1pPr>
            <a:lvl2pPr marL="742836" indent="-285707">
              <a:buClr>
                <a:schemeClr val="tx2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lvl2pPr>
            <a:lvl3pPr marL="1257160" indent="-342900">
              <a:buClr>
                <a:schemeClr val="tx2">
                  <a:lumMod val="75000"/>
                </a:schemeClr>
              </a:buClr>
              <a:buSzPct val="80000"/>
              <a:buFont typeface="Courier New" panose="02070309020205020404" pitchFamily="49" charset="0"/>
              <a:buChar char="o"/>
              <a:defRPr/>
            </a:lvl3pPr>
            <a:lvl4pPr marL="1599954" indent="-228564"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lvl4pPr>
            <a:lvl5pPr marL="2057085" indent="-228564"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F33B9-79CE-4DD4-86EC-3A9BAD63D7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778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33" y="6198919"/>
            <a:ext cx="12192000" cy="673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3877" y="6400760"/>
            <a:ext cx="9144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0"/>
            </a:lvl1pPr>
          </a:lstStyle>
          <a:p>
            <a:fld id="{FE480905-123B-43BE-9614-25A024455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14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rgbClr val="1F34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0362"/>
            <a:ext cx="12192000" cy="69763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00540" y="6430012"/>
            <a:ext cx="9144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0"/>
            </a:lvl1pPr>
          </a:lstStyle>
          <a:p>
            <a:fld id="{FE480905-123B-43BE-9614-25A024455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6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8919"/>
            <a:ext cx="12192000" cy="673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3873" y="6430012"/>
            <a:ext cx="9144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0"/>
            </a:lvl1pPr>
          </a:lstStyle>
          <a:p>
            <a:fld id="{FE480905-123B-43BE-9614-25A024455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29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rgbClr val="1F34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0362"/>
            <a:ext cx="12192000" cy="69763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00540" y="6430012"/>
            <a:ext cx="9144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0"/>
            </a:lvl1pPr>
          </a:lstStyle>
          <a:p>
            <a:fld id="{FE480905-123B-43BE-9614-25A024455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09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8919"/>
            <a:ext cx="12192000" cy="673806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3873" y="6453762"/>
            <a:ext cx="9144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0"/>
            </a:lvl1pPr>
          </a:lstStyle>
          <a:p>
            <a:fld id="{FE480905-123B-43BE-9614-25A024455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14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8919"/>
            <a:ext cx="12192000" cy="673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3877" y="6436385"/>
            <a:ext cx="9144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0"/>
            </a:lvl1pPr>
          </a:lstStyle>
          <a:p>
            <a:fld id="{FE480905-123B-43BE-9614-25A024455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871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8919"/>
            <a:ext cx="12192000" cy="673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3873" y="6453762"/>
            <a:ext cx="9144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0"/>
            </a:lvl1pPr>
          </a:lstStyle>
          <a:p>
            <a:fld id="{FE480905-123B-43BE-9614-25A024455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7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E0947-94C4-4E91-9BFB-431C801F3FD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49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10006-F665-42A1-9BC5-36D46CE74F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0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AB890-C753-4D20-8CB7-1695E1AD20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3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C7B31-0D60-4778-9C48-0F72777C93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177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1D092-8261-457C-B636-846F3323513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641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8CD8B-C363-4EFC-AD5B-D1336F34F8D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139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3E410-10C4-42EF-8784-1B57719DE8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2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91425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91425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914259" fontAlgn="base">
              <a:spcBef>
                <a:spcPct val="0"/>
              </a:spcBef>
              <a:spcAft>
                <a:spcPct val="0"/>
              </a:spcAft>
              <a:defRPr/>
            </a:pPr>
            <a:fld id="{356F967D-5902-4A77-A0E5-2A71FC4AAE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88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3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5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51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6" indent="-285707" algn="l" rtl="0" eaLnBrk="0" fontAlgn="base" hangingPunct="0">
        <a:spcBef>
          <a:spcPct val="20000"/>
        </a:spcBef>
        <a:spcAft>
          <a:spcPct val="0"/>
        </a:spcAft>
        <a:buClr>
          <a:schemeClr val="tx2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chemeClr val="accent3">
            <a:lumMod val="75000"/>
          </a:schemeClr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5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4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5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3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5029201"/>
            <a:ext cx="812800" cy="365125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fld id="{FE480905-123B-43BE-9614-25A024455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7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48146" y="3886200"/>
            <a:ext cx="10695709" cy="1752600"/>
          </a:xfrm>
        </p:spPr>
        <p:txBody>
          <a:bodyPr>
            <a:normAutofit/>
          </a:bodyPr>
          <a:lstStyle/>
          <a:p>
            <a:r>
              <a:rPr lang="en-US" dirty="0"/>
              <a:t>IMPAACT HIV Treatment Scientific Committee Meeting</a:t>
            </a:r>
          </a:p>
          <a:p>
            <a:r>
              <a:rPr lang="en-US" dirty="0"/>
              <a:t>Annual Meeting</a:t>
            </a:r>
          </a:p>
          <a:p>
            <a:r>
              <a:rPr lang="en-US" dirty="0"/>
              <a:t>11 June 2019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FA4BB8-C858-4879-B8FC-1247235ADE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Treatment Studies in the Pipeline</a:t>
            </a:r>
          </a:p>
        </p:txBody>
      </p:sp>
    </p:spTree>
    <p:extLst>
      <p:ext uri="{BB962C8B-B14F-4D97-AF65-F5344CB8AC3E}">
        <p14:creationId xmlns:p14="http://schemas.microsoft.com/office/powerpoint/2010/main" val="855296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72ACEB4-0764-43C8-A4FB-438474392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417638"/>
          </a:xfrm>
        </p:spPr>
        <p:txBody>
          <a:bodyPr/>
          <a:lstStyle/>
          <a:p>
            <a:r>
              <a:rPr lang="en-US" dirty="0"/>
              <a:t>Proposals and Protocols in Development</a:t>
            </a:r>
          </a:p>
        </p:txBody>
      </p:sp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E98EFF4A-A28F-4CC7-B595-EE9AF6F700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13957"/>
              </p:ext>
            </p:extLst>
          </p:nvPr>
        </p:nvGraphicFramePr>
        <p:xfrm>
          <a:off x="609600" y="1102178"/>
          <a:ext cx="10972800" cy="497858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322956">
                  <a:extLst>
                    <a:ext uri="{9D8B030D-6E8A-4147-A177-3AD203B41FA5}">
                      <a16:colId xmlns:a16="http://schemas.microsoft.com/office/drawing/2014/main" val="1294842607"/>
                    </a:ext>
                  </a:extLst>
                </a:gridCol>
                <a:gridCol w="8649844">
                  <a:extLst>
                    <a:ext uri="{9D8B030D-6E8A-4147-A177-3AD203B41FA5}">
                      <a16:colId xmlns:a16="http://schemas.microsoft.com/office/drawing/2014/main" val="2825104869"/>
                    </a:ext>
                  </a:extLst>
                </a:gridCol>
              </a:tblGrid>
              <a:tr h="508019">
                <a:tc>
                  <a:txBody>
                    <a:bodyPr/>
                    <a:lstStyle/>
                    <a:p>
                      <a:r>
                        <a:rPr lang="en-US" sz="2400" dirty="0"/>
                        <a:t>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Title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125977"/>
                  </a:ext>
                </a:extLst>
              </a:tr>
              <a:tr h="711226">
                <a:tc>
                  <a:txBody>
                    <a:bodyPr/>
                    <a:lstStyle/>
                    <a:p>
                      <a:r>
                        <a:rPr lang="en-US" sz="2400" dirty="0"/>
                        <a:t>IMPAACT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Pharmacokinetic Properties of Antiretroviral, Anti-Tuberculosis, Contraceptive and Related Drugs During Pregnancy and Postpartum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397690"/>
                  </a:ext>
                </a:extLst>
              </a:tr>
              <a:tr h="711226">
                <a:tc>
                  <a:txBody>
                    <a:bodyPr/>
                    <a:lstStyle/>
                    <a:p>
                      <a:r>
                        <a:rPr lang="en-US" sz="2400" dirty="0"/>
                        <a:t>IMPAACT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Phase I Trial to Evaluate the Safety and Pharmacokinetics of Dolutegravir in Neonates Exposed to HIV-1 Infection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884611"/>
                  </a:ext>
                </a:extLst>
              </a:tr>
              <a:tr h="711226">
                <a:tc>
                  <a:txBody>
                    <a:bodyPr/>
                    <a:lstStyle/>
                    <a:p>
                      <a:r>
                        <a:rPr lang="en-US" sz="2400" dirty="0"/>
                        <a:t>IMPAACT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 II Study of the Virologic Efficacy and Feasibility of Long-Acting Injectable Antiretroviral Medications in Non-Adherent Youth with HIV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258308"/>
                  </a:ext>
                </a:extLst>
              </a:tr>
              <a:tr h="711226">
                <a:tc>
                  <a:txBody>
                    <a:bodyPr/>
                    <a:lstStyle/>
                    <a:p>
                      <a:r>
                        <a:rPr lang="en-US" sz="2400" dirty="0"/>
                        <a:t>CAP 547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Phase I/II Trial of the Pharmacokinetics, Safety and Efficacy of an age-appropriate formulation of Doravirine in HIV-infected children ages 4 weeks to 11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770143"/>
                  </a:ext>
                </a:extLst>
              </a:tr>
              <a:tr h="1625659">
                <a:tc>
                  <a:txBody>
                    <a:bodyPr/>
                    <a:lstStyle/>
                    <a:p>
                      <a:r>
                        <a:rPr lang="en-US" sz="2400" dirty="0"/>
                        <a:t>CAP 538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Open label, multicenter, single arm study to evaluate the pharmacokinetics, safety, tolerability, and antiviral efficacy of switching to dual therapy dolutegravir (DTG) plus </a:t>
                      </a:r>
                      <a:r>
                        <a:rPr lang="en-US" sz="1800" dirty="0" err="1"/>
                        <a:t>rilpivirine</a:t>
                      </a:r>
                      <a:r>
                        <a:rPr lang="en-US" sz="1800" dirty="0"/>
                        <a:t> (RPV) fixed dose combination (FDC), in antiretroviral therapy (ART) experienced, HIV-1 infected children from 6 to less than 18 Years of age who are virologically suppressed on their current anti-retroviral (ARV) regimen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508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3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152400"/>
            <a:ext cx="10058400" cy="1676400"/>
          </a:xfrm>
        </p:spPr>
        <p:txBody>
          <a:bodyPr/>
          <a:lstStyle/>
          <a:p>
            <a:r>
              <a:rPr lang="en-US" dirty="0"/>
              <a:t>IMPAACT 2026</a:t>
            </a:r>
            <a:br>
              <a:rPr lang="en-US" dirty="0"/>
            </a:b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PK of ARVs, Anti-TB Meds, and Hormonal Contraceptives During Pregnancy and Postpartum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5300" y="2297902"/>
            <a:ext cx="6358059" cy="3904466"/>
          </a:xfrm>
        </p:spPr>
        <p:txBody>
          <a:bodyPr/>
          <a:lstStyle/>
          <a:p>
            <a:r>
              <a:rPr lang="en-US" sz="3100" dirty="0"/>
              <a:t>Phase IV prospective PK study of selected ARVs, anti-TB medications, and hormonal contraceptives </a:t>
            </a:r>
          </a:p>
          <a:p>
            <a:r>
              <a:rPr lang="en-US" i="1" u="sng" dirty="0"/>
              <a:t>Participants:</a:t>
            </a:r>
            <a:r>
              <a:rPr lang="en-US" i="1" dirty="0"/>
              <a:t> pregnant and postpartum women and their infants</a:t>
            </a:r>
          </a:p>
          <a:p>
            <a:r>
              <a:rPr lang="en-US" dirty="0"/>
              <a:t>Follow-on to P1026s</a:t>
            </a:r>
          </a:p>
          <a:p>
            <a:endParaRPr lang="en-US" sz="3200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934597" y="5166635"/>
            <a:ext cx="3112008" cy="1566067"/>
            <a:chOff x="5706903" y="2592892"/>
            <a:chExt cx="3531108" cy="1566067"/>
          </a:xfrm>
        </p:grpSpPr>
        <p:sp>
          <p:nvSpPr>
            <p:cNvPr id="7" name="Scroll: Horizontal 6"/>
            <p:cNvSpPr/>
            <p:nvPr/>
          </p:nvSpPr>
          <p:spPr>
            <a:xfrm>
              <a:off x="5706903" y="2592892"/>
              <a:ext cx="3531108" cy="1566067"/>
            </a:xfrm>
            <a:prstGeom prst="horizontalScroll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35477" y="3021982"/>
              <a:ext cx="34739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Anticipate Version 1.0 </a:t>
              </a:r>
              <a:b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by </a:t>
              </a:r>
              <a:r>
                <a:rPr lang="en-US" sz="2000" b="1" dirty="0">
                  <a:solidFill>
                    <a:prstClr val="white"/>
                  </a:solidFill>
                  <a:latin typeface="Calibri"/>
                </a:rPr>
                <a:t>September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2019</a:t>
              </a:r>
            </a:p>
          </p:txBody>
        </p:sp>
      </p:grpSp>
      <p:pic>
        <p:nvPicPr>
          <p:cNvPr id="9" name="Picture 8" descr="C:\Users\kmccarthy\AppData\Local\Microsoft\Windows\Temporary Internet Files\Content.Outlook\3UXDMI3E\smallIMPAACT.png">
            <a:extLst>
              <a:ext uri="{FF2B5EF4-FFF2-40B4-BE49-F238E27FC236}">
                <a16:creationId xmlns:a16="http://schemas.microsoft.com/office/drawing/2014/main" id="{191D1883-A14D-4F22-A410-3A1D26B5B3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1254" y="5884763"/>
            <a:ext cx="2232075" cy="847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9529BD4-0BCF-4463-A6CF-D0D77A791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3359" y="2589270"/>
            <a:ext cx="4386493" cy="20470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4EECDE-B385-4EF1-95CF-D0271E179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5119" y="6492875"/>
            <a:ext cx="2844800" cy="365125"/>
          </a:xfrm>
        </p:spPr>
        <p:txBody>
          <a:bodyPr/>
          <a:lstStyle/>
          <a:p>
            <a:pPr>
              <a:defRPr/>
            </a:pPr>
            <a:fld id="{61DF33B9-79CE-4DD4-86EC-3A9BAD63D7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873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0F6C6-D767-4E01-9584-BF6A4BF94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389" y="-28826"/>
            <a:ext cx="10972800" cy="1143000"/>
          </a:xfrm>
        </p:spPr>
        <p:txBody>
          <a:bodyPr/>
          <a:lstStyle/>
          <a:p>
            <a:r>
              <a:rPr lang="en-US" dirty="0"/>
              <a:t>IMPAACT 2026 -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B820E-965B-45CC-A3A8-FA1072F64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6584" y="6455551"/>
            <a:ext cx="2844800" cy="365125"/>
          </a:xfrm>
        </p:spPr>
        <p:txBody>
          <a:bodyPr/>
          <a:lstStyle/>
          <a:p>
            <a:pPr>
              <a:defRPr/>
            </a:pPr>
            <a:fld id="{61DF33B9-79CE-4DD4-86EC-3A9BAD63D7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2FF3D1-895F-4FD1-8D44-05FB03765371}"/>
              </a:ext>
            </a:extLst>
          </p:cNvPr>
          <p:cNvSpPr txBox="1"/>
          <p:nvPr/>
        </p:nvSpPr>
        <p:spPr>
          <a:xfrm>
            <a:off x="270701" y="6051235"/>
            <a:ext cx="7616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BIC=bictegravir; DOR=doravirine; TAF=tenofovir alafenamide fumarate; CAB LA=cabotegravir long-acting; </a:t>
            </a:r>
          </a:p>
          <a:p>
            <a:r>
              <a:rPr lang="en-US" sz="1100" dirty="0"/>
              <a:t>INH=isoniazid; RIF=rifampin; RFB=rifabutin; EMB=ethambutol; PZA=pyrazinamide; MFX=moxifloxacin; DTG=dolutegravir; ATZ/r=atazanavir/ritonavir; DRV/r=darunavir/ritonavir; LPV/r=lopinavir/ritonavir; LFX=levofloxacin; CFZ=clofazimine; LZD=linezolid; BDQ=bedaquiline; DLM=delamanid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1AAF00-1BEA-4542-BDA1-7B52A579D63A}"/>
              </a:ext>
            </a:extLst>
          </p:cNvPr>
          <p:cNvSpPr txBox="1"/>
          <p:nvPr/>
        </p:nvSpPr>
        <p:spPr>
          <a:xfrm>
            <a:off x="429897" y="1185492"/>
            <a:ext cx="4851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D0EE95-E080-4662-9B46-3E215E12F4B8}"/>
              </a:ext>
            </a:extLst>
          </p:cNvPr>
          <p:cNvSpPr txBox="1"/>
          <p:nvPr/>
        </p:nvSpPr>
        <p:spPr>
          <a:xfrm>
            <a:off x="4065310" y="1185492"/>
            <a:ext cx="4851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31EC86-F3BA-48E3-9087-E53874F67E87}"/>
              </a:ext>
            </a:extLst>
          </p:cNvPr>
          <p:cNvSpPr txBox="1"/>
          <p:nvPr/>
        </p:nvSpPr>
        <p:spPr>
          <a:xfrm>
            <a:off x="7661835" y="1181214"/>
            <a:ext cx="4851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3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2980594-5EC0-4714-B4C6-3A23C3EBF843}"/>
              </a:ext>
            </a:extLst>
          </p:cNvPr>
          <p:cNvGrpSpPr/>
          <p:nvPr/>
        </p:nvGrpSpPr>
        <p:grpSpPr>
          <a:xfrm>
            <a:off x="429897" y="1400096"/>
            <a:ext cx="10841483" cy="5162757"/>
            <a:chOff x="429897" y="1400096"/>
            <a:chExt cx="10841483" cy="516275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8982F3A-AF4D-43A6-8B3E-687D8CB28280}"/>
                </a:ext>
              </a:extLst>
            </p:cNvPr>
            <p:cNvSpPr/>
            <p:nvPr/>
          </p:nvSpPr>
          <p:spPr>
            <a:xfrm>
              <a:off x="1040807" y="3846119"/>
              <a:ext cx="2844800" cy="2136476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Pregnant WLHIV and HIV-uninfected Women on Second-Line TB Treatment, and their infants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bg1"/>
                  </a:solidFill>
                </a:rPr>
                <a:t>LFX, CFZ, LZD, BDQ, DLM, or MFX and at least one other second-line drug</a:t>
              </a:r>
            </a:p>
            <a:p>
              <a:pPr algn="ctr"/>
              <a:endParaRPr lang="en-US" sz="1600" b="1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16989D0-EA8E-41B6-B05C-0623072ACE48}"/>
                </a:ext>
              </a:extLst>
            </p:cNvPr>
            <p:cNvSpPr/>
            <p:nvPr/>
          </p:nvSpPr>
          <p:spPr>
            <a:xfrm>
              <a:off x="4619389" y="3846119"/>
              <a:ext cx="2844800" cy="2136476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Postpartum WLHIV on ARVs and Hormonal Contraceptives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bg1"/>
                  </a:solidFill>
                </a:rPr>
                <a:t>DTG and ethinyl estradiol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bg1"/>
                  </a:solidFill>
                </a:rPr>
                <a:t>DTG and etonogestrel implant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600" b="1" dirty="0">
                <a:solidFill>
                  <a:schemeClr val="tx1"/>
                </a:solidFill>
              </a:endParaRPr>
            </a:p>
            <a:p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16C6F22-19A1-44AD-B703-C5A9C42EAD0A}"/>
                </a:ext>
              </a:extLst>
            </p:cNvPr>
            <p:cNvSpPr/>
            <p:nvPr/>
          </p:nvSpPr>
          <p:spPr>
            <a:xfrm>
              <a:off x="8197972" y="3846119"/>
              <a:ext cx="3073408" cy="2716734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82880" rIns="0" numCol="2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Postpartum WLHIV and HIV-uninfected Women Breastfeeding and on ARVs and/or TB treatment, and their infants</a:t>
              </a:r>
            </a:p>
            <a:p>
              <a:pPr algn="ctr"/>
              <a:endParaRPr lang="en-US" sz="1600" b="1" dirty="0"/>
            </a:p>
            <a:p>
              <a:pPr algn="ctr"/>
              <a:endParaRPr lang="en-US" sz="1600" b="1" dirty="0"/>
            </a:p>
            <a:p>
              <a:pPr marL="285750" indent="-173038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bg1"/>
                  </a:solidFill>
                </a:rPr>
                <a:t>2 or more 1</a:t>
              </a:r>
              <a:r>
                <a:rPr lang="en-US" sz="1400" b="1" baseline="30000" dirty="0">
                  <a:solidFill>
                    <a:schemeClr val="bg1"/>
                  </a:solidFill>
                </a:rPr>
                <a:t>st</a:t>
              </a:r>
              <a:r>
                <a:rPr lang="en-US" sz="1400" b="1" dirty="0">
                  <a:solidFill>
                    <a:schemeClr val="bg1"/>
                  </a:solidFill>
                </a:rPr>
                <a:t>-line TB drugs</a:t>
              </a:r>
            </a:p>
            <a:p>
              <a:pPr marL="285750" indent="-173038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bg1"/>
                  </a:solidFill>
                </a:rPr>
                <a:t>1 or more 2</a:t>
              </a:r>
              <a:r>
                <a:rPr lang="en-US" sz="1400" b="1" baseline="30000" dirty="0">
                  <a:solidFill>
                    <a:schemeClr val="bg1"/>
                  </a:solidFill>
                </a:rPr>
                <a:t>nd</a:t>
              </a:r>
              <a:r>
                <a:rPr lang="en-US" sz="1400" b="1" dirty="0">
                  <a:solidFill>
                    <a:schemeClr val="bg1"/>
                  </a:solidFill>
                </a:rPr>
                <a:t>-line TB drugs</a:t>
              </a:r>
            </a:p>
            <a:p>
              <a:pPr marL="285750" indent="-173038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bg1"/>
                  </a:solidFill>
                </a:rPr>
                <a:t>ATZ/r</a:t>
              </a:r>
            </a:p>
            <a:p>
              <a:pPr marL="285750" indent="-173038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bg1"/>
                  </a:solidFill>
                </a:rPr>
                <a:t>DRV/r</a:t>
              </a:r>
            </a:p>
            <a:p>
              <a:pPr marL="285750" indent="-173038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bg1"/>
                  </a:solidFill>
                </a:rPr>
                <a:t>LPV/r</a:t>
              </a:r>
            </a:p>
            <a:p>
              <a:pPr marL="285750" indent="-173038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bg1"/>
                  </a:solidFill>
                </a:rPr>
                <a:t>DTG</a:t>
              </a:r>
            </a:p>
            <a:p>
              <a:pPr marL="285750" indent="-173038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bg1"/>
                  </a:solidFill>
                </a:rPr>
                <a:t>TAF</a:t>
              </a:r>
            </a:p>
            <a:p>
              <a:pPr marL="285750" indent="-173038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bg1"/>
                  </a:solidFill>
                </a:rPr>
                <a:t>DOR</a:t>
              </a:r>
            </a:p>
            <a:p>
              <a:pPr marL="285750" indent="-173038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bg1"/>
                  </a:solidFill>
                </a:rPr>
                <a:t>BIC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EE658BE-20C4-4F62-BEB4-7108D26FFBEA}"/>
                </a:ext>
              </a:extLst>
            </p:cNvPr>
            <p:cNvSpPr/>
            <p:nvPr/>
          </p:nvSpPr>
          <p:spPr>
            <a:xfrm>
              <a:off x="1040807" y="1400096"/>
              <a:ext cx="2844800" cy="2136476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Pregnant WLHIV on ARVs and no TB drugs, and their infants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bg1"/>
                  </a:solidFill>
                </a:rPr>
                <a:t>BIC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bg1"/>
                  </a:solidFill>
                </a:rPr>
                <a:t>DOR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bg1"/>
                  </a:solidFill>
                </a:rPr>
                <a:t>TAF (intracellular)</a:t>
              </a:r>
            </a:p>
            <a:p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032D654-F45E-4ACE-911F-D004BF8A024C}"/>
                </a:ext>
              </a:extLst>
            </p:cNvPr>
            <p:cNvSpPr/>
            <p:nvPr/>
          </p:nvSpPr>
          <p:spPr>
            <a:xfrm>
              <a:off x="4622236" y="1400096"/>
              <a:ext cx="2844800" cy="2136476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WLHIV and HIV-uninfected women who received Long-action/Extended-release ARVs during Pregnancy, and their infants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bg1"/>
                  </a:solidFill>
                </a:rPr>
                <a:t>CAB LA</a:t>
              </a:r>
            </a:p>
            <a:p>
              <a:endParaRPr lang="en-US" sz="1600" b="1" dirty="0">
                <a:solidFill>
                  <a:schemeClr val="tx1"/>
                </a:solidFill>
              </a:endParaRPr>
            </a:p>
            <a:p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CC49A87-7146-4881-9BB7-D479DD7EB798}"/>
                </a:ext>
              </a:extLst>
            </p:cNvPr>
            <p:cNvSpPr/>
            <p:nvPr/>
          </p:nvSpPr>
          <p:spPr>
            <a:xfrm>
              <a:off x="8197972" y="1400096"/>
              <a:ext cx="2844800" cy="2136476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Pregnant WLHIV on ARVs and First-Line TB Treatment, and their infants</a:t>
              </a:r>
            </a:p>
            <a:p>
              <a:r>
                <a:rPr lang="en-US" sz="1600" b="1" dirty="0">
                  <a:solidFill>
                    <a:schemeClr val="bg1"/>
                  </a:solidFill>
                </a:rPr>
                <a:t>First-line TB drugs (</a:t>
              </a:r>
              <a:r>
                <a:rPr lang="en-US" sz="1600" dirty="0">
                  <a:solidFill>
                    <a:schemeClr val="bg1"/>
                  </a:solidFill>
                </a:rPr>
                <a:t>INH, RIF, RFB, EMB, PZA, MFX) </a:t>
              </a:r>
              <a:r>
                <a:rPr lang="en-US" sz="1600" i="1" u="sng" dirty="0">
                  <a:solidFill>
                    <a:schemeClr val="bg1"/>
                  </a:solidFill>
                </a:rPr>
                <a:t>and: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endParaRPr lang="en-US" sz="1600" b="1" dirty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bg1"/>
                  </a:solidFill>
                </a:rPr>
                <a:t>DTG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bg1"/>
                  </a:solidFill>
                </a:rPr>
                <a:t>ATZ/r or DRV/r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bg1"/>
                  </a:solidFill>
                </a:rPr>
                <a:t>LPV/r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0855C29-F774-47A7-B1A7-29A50AC698CF}"/>
                </a:ext>
              </a:extLst>
            </p:cNvPr>
            <p:cNvSpPr txBox="1"/>
            <p:nvPr/>
          </p:nvSpPr>
          <p:spPr>
            <a:xfrm>
              <a:off x="429897" y="3733199"/>
              <a:ext cx="48519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/>
                <a:t>4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88125FD-EB1B-4541-8E57-8B1C3EB62A27}"/>
                </a:ext>
              </a:extLst>
            </p:cNvPr>
            <p:cNvSpPr txBox="1"/>
            <p:nvPr/>
          </p:nvSpPr>
          <p:spPr>
            <a:xfrm>
              <a:off x="4009902" y="3685908"/>
              <a:ext cx="48519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/>
                <a:t>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7E37889-3FA5-49AE-8D6A-3E2C83239B2C}"/>
                </a:ext>
              </a:extLst>
            </p:cNvPr>
            <p:cNvSpPr txBox="1"/>
            <p:nvPr/>
          </p:nvSpPr>
          <p:spPr>
            <a:xfrm>
              <a:off x="7668329" y="3688337"/>
              <a:ext cx="48519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/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3457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327" y="152400"/>
            <a:ext cx="11043001" cy="1676400"/>
          </a:xfrm>
        </p:spPr>
        <p:txBody>
          <a:bodyPr/>
          <a:lstStyle/>
          <a:p>
            <a:r>
              <a:rPr lang="en-US" dirty="0"/>
              <a:t>IMPAACT 2023</a:t>
            </a:r>
            <a:br>
              <a:rPr lang="en-US" dirty="0"/>
            </a:b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Safety and PK of DTG in HIV Exposed </a:t>
            </a:r>
            <a:br>
              <a:rPr lang="en-US" sz="36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Neonates at Risk of HIV Infection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0519" y="1902279"/>
            <a:ext cx="8636331" cy="4819200"/>
          </a:xfrm>
        </p:spPr>
        <p:txBody>
          <a:bodyPr/>
          <a:lstStyle/>
          <a:p>
            <a:r>
              <a:rPr lang="en-US" sz="2400" b="1" dirty="0"/>
              <a:t>Aim</a:t>
            </a:r>
            <a:r>
              <a:rPr lang="en-US" sz="2400" dirty="0"/>
              <a:t>: dosing for DTG during the first six weeks of life</a:t>
            </a:r>
          </a:p>
          <a:p>
            <a:r>
              <a:rPr lang="en-US" sz="2400" b="1" dirty="0"/>
              <a:t>Design</a:t>
            </a:r>
            <a:r>
              <a:rPr lang="en-US" sz="2400" dirty="0"/>
              <a:t>: Phase I dose-finding study of DTG added to standard ARV prophylaxis to prevent perinatal transmission in infants exposed to HIV-1 infection</a:t>
            </a:r>
          </a:p>
          <a:p>
            <a:r>
              <a:rPr lang="en-US" sz="2400" b="1" i="1" dirty="0"/>
              <a:t>Participants</a:t>
            </a:r>
            <a:r>
              <a:rPr lang="en-US" sz="2400" i="1" dirty="0"/>
              <a:t>: full term infants born to mothers with HIV-1 (breast and formula feeding)</a:t>
            </a:r>
          </a:p>
          <a:p>
            <a:r>
              <a:rPr lang="en-US" sz="2400" b="1" dirty="0"/>
              <a:t>Enrollment</a:t>
            </a:r>
            <a:r>
              <a:rPr lang="en-US" sz="2400" dirty="0"/>
              <a:t>: 2 sequential cohorts, stratified by infant in utero exposure to maternal DTG</a:t>
            </a:r>
          </a:p>
          <a:p>
            <a:pPr lvl="1"/>
            <a:r>
              <a:rPr lang="en-US" sz="2400" dirty="0"/>
              <a:t>Cohort 1: Two single doses of DTG one week apart.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</a:p>
          <a:p>
            <a:pPr lvl="1"/>
            <a:r>
              <a:rPr lang="en-US" sz="2400" dirty="0"/>
              <a:t>Cohort 2: Long term oral dosing of DTG starting within 72 hours of birth and continued for 6 weeks of life. </a:t>
            </a:r>
            <a:endParaRPr lang="en-US" sz="1800" dirty="0"/>
          </a:p>
        </p:txBody>
      </p:sp>
      <p:pic>
        <p:nvPicPr>
          <p:cNvPr id="9" name="Picture 8" descr="C:\Users\kmccarthy\AppData\Local\Microsoft\Windows\Temporary Internet Files\Content.Outlook\3UXDMI3E\smallIMPAACT.png">
            <a:extLst>
              <a:ext uri="{FF2B5EF4-FFF2-40B4-BE49-F238E27FC236}">
                <a16:creationId xmlns:a16="http://schemas.microsoft.com/office/drawing/2014/main" id="{191D1883-A14D-4F22-A410-3A1D26B5B3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1254" y="5884763"/>
            <a:ext cx="2232075" cy="8479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50E919B-DE61-49CD-92A1-E4378BEE8CF7}"/>
              </a:ext>
            </a:extLst>
          </p:cNvPr>
          <p:cNvGrpSpPr/>
          <p:nvPr/>
        </p:nvGrpSpPr>
        <p:grpSpPr>
          <a:xfrm>
            <a:off x="9174892" y="4090307"/>
            <a:ext cx="2832978" cy="1612336"/>
            <a:chOff x="5706903" y="2592892"/>
            <a:chExt cx="3531108" cy="1566067"/>
          </a:xfrm>
        </p:grpSpPr>
        <p:sp>
          <p:nvSpPr>
            <p:cNvPr id="11" name="Scroll: Horizontal 10">
              <a:extLst>
                <a:ext uri="{FF2B5EF4-FFF2-40B4-BE49-F238E27FC236}">
                  <a16:creationId xmlns:a16="http://schemas.microsoft.com/office/drawing/2014/main" id="{BC9E6987-8129-4387-8812-29969E705F1B}"/>
                </a:ext>
              </a:extLst>
            </p:cNvPr>
            <p:cNvSpPr/>
            <p:nvPr/>
          </p:nvSpPr>
          <p:spPr>
            <a:xfrm>
              <a:off x="5706903" y="2592892"/>
              <a:ext cx="3531108" cy="1566067"/>
            </a:xfrm>
            <a:prstGeom prst="horizontalScroll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6B70AC0-3E61-4E4E-81BF-A2DB495A302D}"/>
                </a:ext>
              </a:extLst>
            </p:cNvPr>
            <p:cNvSpPr txBox="1"/>
            <p:nvPr/>
          </p:nvSpPr>
          <p:spPr>
            <a:xfrm>
              <a:off x="5735477" y="3021982"/>
              <a:ext cx="34739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Anticipate Version 1.0 </a:t>
              </a:r>
              <a:b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by December 2019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81988D1-5074-413E-8729-1D873B9548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918" r="11687"/>
          <a:stretch/>
        </p:blipFill>
        <p:spPr>
          <a:xfrm>
            <a:off x="9351254" y="1902279"/>
            <a:ext cx="2526311" cy="1396640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DBB1299-4AD0-423D-9E67-A7AD3939F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3504"/>
            <a:ext cx="3270270" cy="367976"/>
          </a:xfrm>
        </p:spPr>
        <p:txBody>
          <a:bodyPr/>
          <a:lstStyle/>
          <a:p>
            <a:pPr>
              <a:defRPr/>
            </a:pPr>
            <a:fld id="{61DF33B9-79CE-4DD4-86EC-3A9BAD63D7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8322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5DC76F-EE7B-4A4A-A620-EAA550DF9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</p:spPr>
        <p:txBody>
          <a:bodyPr/>
          <a:lstStyle/>
          <a:p>
            <a:r>
              <a:rPr lang="en-US" dirty="0"/>
              <a:t>Dolutegravir Formulations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5445C-88A6-4A0F-855E-EBCE30240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1626918"/>
            <a:ext cx="10117777" cy="5231082"/>
          </a:xfrm>
        </p:spPr>
        <p:txBody>
          <a:bodyPr/>
          <a:lstStyle/>
          <a:p>
            <a:r>
              <a:rPr lang="en-US" dirty="0"/>
              <a:t>ViiV Healthcare has contracted with Quotient Sciences to produce a </a:t>
            </a:r>
            <a:r>
              <a:rPr lang="en-US" b="1" u="sng" dirty="0"/>
              <a:t>liquid solution </a:t>
            </a:r>
            <a:r>
              <a:rPr lang="en-US" dirty="0"/>
              <a:t>for this study</a:t>
            </a:r>
          </a:p>
          <a:p>
            <a:endParaRPr lang="en-US" dirty="0"/>
          </a:p>
          <a:p>
            <a:r>
              <a:rPr lang="en-US" dirty="0"/>
              <a:t>DTG 5 mg dispersible tablets will be available if this dose is determined to be appropriate for some infants included in the study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F132D3-C726-4928-8050-D30E26A64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076" y="5390737"/>
            <a:ext cx="3911600" cy="11985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13E2BD-0601-42F4-BFB2-1E0C26E3D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8246" y="5162138"/>
            <a:ext cx="2228248" cy="14271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BEA54D-4F7A-4211-B0DB-81F8E0493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DF33B9-79CE-4DD4-86EC-3A9BAD63D7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874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327" y="152400"/>
            <a:ext cx="11043001" cy="1676400"/>
          </a:xfrm>
        </p:spPr>
        <p:txBody>
          <a:bodyPr/>
          <a:lstStyle/>
          <a:p>
            <a:r>
              <a:rPr lang="en-US" dirty="0"/>
              <a:t>IMPAACT 2022</a:t>
            </a:r>
            <a:br>
              <a:rPr lang="en-US" dirty="0"/>
            </a:b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Feasibility and Acceptability of Long-Acting Injectables </a:t>
            </a:r>
            <a:br>
              <a:rPr lang="en-US" sz="36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in Non-Adherent Youth Infected with HIV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328" y="2159800"/>
            <a:ext cx="6187043" cy="4042567"/>
          </a:xfrm>
        </p:spPr>
        <p:txBody>
          <a:bodyPr/>
          <a:lstStyle/>
          <a:p>
            <a:r>
              <a:rPr lang="en-US" sz="3000" dirty="0"/>
              <a:t>Phase II study of PK, </a:t>
            </a:r>
            <a:r>
              <a:rPr lang="en-US" dirty="0"/>
              <a:t>effectiveness, feasibility, and acceptability of long-acting injectable CAB + RPV</a:t>
            </a:r>
            <a:endParaRPr lang="en-US" sz="3600" dirty="0"/>
          </a:p>
          <a:p>
            <a:r>
              <a:rPr lang="en-US" sz="3000" b="1" i="1" u="sng" dirty="0"/>
              <a:t>Participants</a:t>
            </a:r>
            <a:r>
              <a:rPr lang="en-US" sz="3000" b="1" i="1" dirty="0"/>
              <a:t>: non-adherent adolescents age 13 to  25 years</a:t>
            </a:r>
          </a:p>
          <a:p>
            <a:r>
              <a:rPr lang="en-US" sz="3000" dirty="0"/>
              <a:t>Follows on IMPAACT 2017 (Mocha), Phase I/II in suppressed 12 to 18 </a:t>
            </a:r>
            <a:r>
              <a:rPr lang="en-US" sz="3000" dirty="0" err="1"/>
              <a:t>yo</a:t>
            </a:r>
            <a:r>
              <a:rPr lang="en-US" sz="3000" dirty="0"/>
              <a:t> </a:t>
            </a:r>
          </a:p>
          <a:p>
            <a:endParaRPr lang="en-US" sz="3000" dirty="0"/>
          </a:p>
        </p:txBody>
      </p:sp>
      <p:grpSp>
        <p:nvGrpSpPr>
          <p:cNvPr id="6" name="Group 5"/>
          <p:cNvGrpSpPr/>
          <p:nvPr/>
        </p:nvGrpSpPr>
        <p:grpSpPr>
          <a:xfrm>
            <a:off x="6737603" y="5155412"/>
            <a:ext cx="3112008" cy="1566067"/>
            <a:chOff x="5706903" y="2592892"/>
            <a:chExt cx="3531108" cy="1566067"/>
          </a:xfrm>
        </p:grpSpPr>
        <p:sp>
          <p:nvSpPr>
            <p:cNvPr id="7" name="Scroll: Horizontal 6"/>
            <p:cNvSpPr/>
            <p:nvPr/>
          </p:nvSpPr>
          <p:spPr>
            <a:xfrm>
              <a:off x="5706903" y="2592892"/>
              <a:ext cx="3531108" cy="1566067"/>
            </a:xfrm>
            <a:prstGeom prst="horizontalScroll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04194" y="2707186"/>
              <a:ext cx="33365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Further protocol development pending interim results from IMPAACT 2017</a:t>
              </a:r>
            </a:p>
          </p:txBody>
        </p:sp>
      </p:grpSp>
      <p:pic>
        <p:nvPicPr>
          <p:cNvPr id="9" name="Picture 8" descr="C:\Users\kmccarthy\AppData\Local\Microsoft\Windows\Temporary Internet Files\Content.Outlook\3UXDMI3E\smallIMPAACT.png">
            <a:extLst>
              <a:ext uri="{FF2B5EF4-FFF2-40B4-BE49-F238E27FC236}">
                <a16:creationId xmlns:a16="http://schemas.microsoft.com/office/drawing/2014/main" id="{191D1883-A14D-4F22-A410-3A1D26B5B3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9865" y="5541062"/>
            <a:ext cx="1559299" cy="592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5F0CCE-A0FC-4533-87C0-EAC44C29BF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7139" y="2159800"/>
            <a:ext cx="3302000" cy="2476500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91E30C-EA68-4E8C-8613-101B6323D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DF33B9-79CE-4DD4-86EC-3A9BAD63D7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4790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327" y="152400"/>
            <a:ext cx="11043001" cy="1676400"/>
          </a:xfrm>
        </p:spPr>
        <p:txBody>
          <a:bodyPr/>
          <a:lstStyle/>
          <a:p>
            <a:r>
              <a:rPr lang="en-US" dirty="0"/>
              <a:t>CAP 547</a:t>
            </a:r>
            <a:br>
              <a:rPr lang="en-US" dirty="0"/>
            </a:b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PK, Safety and Efficacy of Doravirine in </a:t>
            </a:r>
            <a:br>
              <a:rPr lang="en-US" sz="36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HIV-infected children ages 4 weeks to &lt; 12  years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328" y="2159800"/>
            <a:ext cx="6705600" cy="4042567"/>
          </a:xfrm>
        </p:spPr>
        <p:txBody>
          <a:bodyPr/>
          <a:lstStyle/>
          <a:p>
            <a:r>
              <a:rPr lang="en-US" sz="3000" dirty="0"/>
              <a:t>Phase I/II </a:t>
            </a:r>
            <a:r>
              <a:rPr lang="en-US" dirty="0"/>
              <a:t>PK, Safety and Efficacy dose finding </a:t>
            </a:r>
            <a:r>
              <a:rPr lang="en-US" sz="3000" dirty="0"/>
              <a:t>study  in children</a:t>
            </a:r>
          </a:p>
          <a:p>
            <a:r>
              <a:rPr lang="en-US" sz="3000" i="1" u="sng" dirty="0"/>
              <a:t>Participants</a:t>
            </a:r>
            <a:r>
              <a:rPr lang="en-US" sz="3000" i="1" dirty="0"/>
              <a:t>: &gt; 4 weeks to &lt; 12 years</a:t>
            </a:r>
          </a:p>
          <a:p>
            <a:r>
              <a:rPr lang="en-US" sz="3000" dirty="0"/>
              <a:t>Follow on IMPAACT 2014 which includes adolescents 12- 18 </a:t>
            </a:r>
            <a:r>
              <a:rPr lang="en-US" sz="3000" dirty="0" err="1"/>
              <a:t>yrs</a:t>
            </a:r>
            <a:endParaRPr lang="en-US" sz="3000" dirty="0"/>
          </a:p>
        </p:txBody>
      </p:sp>
      <p:grpSp>
        <p:nvGrpSpPr>
          <p:cNvPr id="6" name="Group 5"/>
          <p:cNvGrpSpPr/>
          <p:nvPr/>
        </p:nvGrpSpPr>
        <p:grpSpPr>
          <a:xfrm>
            <a:off x="4572929" y="5155412"/>
            <a:ext cx="3112008" cy="1566067"/>
            <a:chOff x="5706903" y="2592892"/>
            <a:chExt cx="3531108" cy="1566067"/>
          </a:xfrm>
        </p:grpSpPr>
        <p:sp>
          <p:nvSpPr>
            <p:cNvPr id="7" name="Scroll: Horizontal 6"/>
            <p:cNvSpPr/>
            <p:nvPr/>
          </p:nvSpPr>
          <p:spPr>
            <a:xfrm>
              <a:off x="5706903" y="2592892"/>
              <a:ext cx="3531108" cy="1566067"/>
            </a:xfrm>
            <a:prstGeom prst="horizontalScroll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04194" y="2864422"/>
              <a:ext cx="3336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Undergoing IMPAACT leadership review </a:t>
              </a:r>
              <a:b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 June 2019</a:t>
              </a:r>
            </a:p>
          </p:txBody>
        </p:sp>
      </p:grpSp>
      <p:pic>
        <p:nvPicPr>
          <p:cNvPr id="9" name="Picture 8" descr="C:\Users\kmccarthy\AppData\Local\Microsoft\Windows\Temporary Internet Files\Content.Outlook\3UXDMI3E\smallIMPAACT.png">
            <a:extLst>
              <a:ext uri="{FF2B5EF4-FFF2-40B4-BE49-F238E27FC236}">
                <a16:creationId xmlns:a16="http://schemas.microsoft.com/office/drawing/2014/main" id="{191D1883-A14D-4F22-A410-3A1D26B5B3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1254" y="5884763"/>
            <a:ext cx="2232075" cy="847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CE849B3-A8DD-4FBC-BA96-8840D776FC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6260" y="2513741"/>
            <a:ext cx="4329548" cy="207818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86D48E-8F89-4048-9130-634FE1E45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3158208" cy="376348"/>
          </a:xfrm>
        </p:spPr>
        <p:txBody>
          <a:bodyPr/>
          <a:lstStyle/>
          <a:p>
            <a:pPr>
              <a:defRPr/>
            </a:pPr>
            <a:fld id="{61DF33B9-79CE-4DD4-86EC-3A9BAD63D7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6837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327" y="152400"/>
            <a:ext cx="11043001" cy="1676400"/>
          </a:xfrm>
        </p:spPr>
        <p:txBody>
          <a:bodyPr/>
          <a:lstStyle/>
          <a:p>
            <a:r>
              <a:rPr lang="en-US" dirty="0"/>
              <a:t>CAP 538</a:t>
            </a:r>
            <a:br>
              <a:rPr lang="en-US" dirty="0"/>
            </a:b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Switching to dual therapy DTG + RPV </a:t>
            </a:r>
            <a:br>
              <a:rPr lang="en-US" sz="36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in ART-experienced Children with HIV infection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328" y="2159800"/>
            <a:ext cx="6705600" cy="4042567"/>
          </a:xfrm>
        </p:spPr>
        <p:txBody>
          <a:bodyPr/>
          <a:lstStyle/>
          <a:p>
            <a:r>
              <a:rPr lang="en-US" sz="3000" dirty="0"/>
              <a:t>Phase I/II PK, safety, tolerability, and antiviral efficacy of SWITCH to DTG + RPV FDC </a:t>
            </a:r>
          </a:p>
          <a:p>
            <a:r>
              <a:rPr lang="en-US" sz="3000" i="1" u="sng" dirty="0"/>
              <a:t>Participants</a:t>
            </a:r>
            <a:r>
              <a:rPr lang="en-US" sz="3000" i="1" dirty="0"/>
              <a:t>: 6 to &lt; 18 years </a:t>
            </a:r>
            <a:r>
              <a:rPr lang="en-US" sz="3000" i="1" dirty="0" err="1"/>
              <a:t>virologically</a:t>
            </a:r>
            <a:r>
              <a:rPr lang="en-US" sz="3000" i="1" dirty="0"/>
              <a:t> suppressed on current regimen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159156" y="5222191"/>
            <a:ext cx="3112008" cy="1566067"/>
            <a:chOff x="5706903" y="2592892"/>
            <a:chExt cx="3531108" cy="1566067"/>
          </a:xfrm>
        </p:grpSpPr>
        <p:sp>
          <p:nvSpPr>
            <p:cNvPr id="7" name="Scroll: Horizontal 6"/>
            <p:cNvSpPr/>
            <p:nvPr/>
          </p:nvSpPr>
          <p:spPr>
            <a:xfrm>
              <a:off x="5706903" y="2592892"/>
              <a:ext cx="3531108" cy="1566067"/>
            </a:xfrm>
            <a:prstGeom prst="horizontalScroll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04194" y="2864422"/>
              <a:ext cx="3336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Undergoing IMPAACT leadership review </a:t>
              </a:r>
              <a:b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 June 2019</a:t>
              </a:r>
            </a:p>
          </p:txBody>
        </p:sp>
      </p:grpSp>
      <p:pic>
        <p:nvPicPr>
          <p:cNvPr id="9" name="Picture 8" descr="C:\Users\kmccarthy\AppData\Local\Microsoft\Windows\Temporary Internet Files\Content.Outlook\3UXDMI3E\smallIMPAACT.png">
            <a:extLst>
              <a:ext uri="{FF2B5EF4-FFF2-40B4-BE49-F238E27FC236}">
                <a16:creationId xmlns:a16="http://schemas.microsoft.com/office/drawing/2014/main" id="{191D1883-A14D-4F22-A410-3A1D26B5B3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1254" y="5884763"/>
            <a:ext cx="2232075" cy="847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D25C8C-40F3-4111-B328-5E3AB90D02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040" t="58586" r="1577" b="21596"/>
          <a:stretch/>
        </p:blipFill>
        <p:spPr>
          <a:xfrm>
            <a:off x="8271164" y="2203599"/>
            <a:ext cx="2632363" cy="13591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7E5585-1581-4A04-B3C3-D960654B9B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58264" r="59138" b="22544"/>
          <a:stretch/>
        </p:blipFill>
        <p:spPr>
          <a:xfrm>
            <a:off x="8271164" y="3562712"/>
            <a:ext cx="2802324" cy="1316181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4C9EE32-9489-4303-990A-1B44B5B57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599" y="6356355"/>
            <a:ext cx="3244193" cy="349246"/>
          </a:xfrm>
        </p:spPr>
        <p:txBody>
          <a:bodyPr/>
          <a:lstStyle/>
          <a:p>
            <a:pPr>
              <a:defRPr/>
            </a:pPr>
            <a:fld id="{61DF33B9-79CE-4DD4-86EC-3A9BAD63D7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6945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8211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One Study Pending</a:t>
            </a:r>
            <a:endParaRPr lang="en-US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439467"/>
              </p:ext>
            </p:extLst>
          </p:nvPr>
        </p:nvGraphicFramePr>
        <p:xfrm>
          <a:off x="609601" y="1182110"/>
          <a:ext cx="10972799" cy="150649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634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3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1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2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16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Study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Title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Status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Population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53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effectLst/>
                        </a:rPr>
                        <a:t>IMPAACT 2019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Phase I/II study of the pharmacokinetics, safety, and tolerability of dolutegravir/lamivudine/abacavir (Triumeq®) in HIV-1-infected children less than 12 years of age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Open to accrual expected in January 2020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HIV-infected infants and children (&lt;12 years of age)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03828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1A8FBFE-38A0-4354-A611-BB235640D0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74" y="6239164"/>
            <a:ext cx="1819564" cy="61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1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60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8211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4F81BD">
                    <a:lumMod val="50000"/>
                  </a:srgbClr>
                </a:solidFill>
              </a:rPr>
              <a:t>Eight Studies Currently Enrolling</a:t>
            </a:r>
            <a:endParaRPr lang="en-US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945156"/>
              </p:ext>
            </p:extLst>
          </p:nvPr>
        </p:nvGraphicFramePr>
        <p:xfrm>
          <a:off x="2" y="890650"/>
          <a:ext cx="12191998" cy="5348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6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3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4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7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751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Study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Title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Status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Population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00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effectLst/>
                        </a:rPr>
                        <a:t>IMPAACT 2017 (MOCHA)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effectLst/>
                        </a:rPr>
                        <a:t>Phase I/II Study of the Safety, Acceptability, Tolerability, and Pharmacokinetics of Oral and Long-Acting Injectable Cabotegravir and Long-Acting Injectable Rilpivirine in Virologically Suppressed HIV-Infected Children and Adolescents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effectLst/>
                        </a:rPr>
                        <a:t>6 of 155 (4%)</a:t>
                      </a:r>
                      <a:endParaRPr lang="en-US" sz="1800" i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Adolescents living with HIV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038286"/>
                  </a:ext>
                </a:extLst>
              </a:tr>
              <a:tr h="1259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effectLst/>
                        </a:rPr>
                        <a:t>IMPAACT 2014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effectLst/>
                        </a:rPr>
                        <a:t>Phase I/II Trial of the Pharmacokinetics, Safety and Efficacy of Doravirine (MK-1439) and Doravirine/ Lamivudine/ Tenofovir Disoproxil Fumarate (MK-1439A) in HIV-1-infected Children and Adolescents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 of 65 (15%)</a:t>
                      </a:r>
                      <a:endParaRPr lang="en-US" sz="1800" i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Children living with HIV (12 to &lt;18 years of age)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6550455"/>
                  </a:ext>
                </a:extLst>
              </a:tr>
              <a:tr h="9446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IMPAACT 2007</a:t>
                      </a: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Phase I Safety &amp; Pharmacokinetics of Maraviroc in HIV-1-Exposed Neonates at Risk of Acquiring HIV-1 Infection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 dirty="0">
                          <a:effectLst/>
                          <a:latin typeface="+mn-lt"/>
                        </a:rPr>
                      </a:br>
                      <a:r>
                        <a:rPr lang="en-US" sz="1800" dirty="0">
                          <a:effectLst/>
                          <a:latin typeface="+mn-lt"/>
                        </a:rPr>
                        <a:t>37 of 72 (51%)</a:t>
                      </a:r>
                      <a:endParaRPr lang="en-US" sz="180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Neonates exposed to HIV perinatally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0709893"/>
                  </a:ext>
                </a:extLst>
              </a:tr>
              <a:tr h="9568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P1106</a:t>
                      </a: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</a:rPr>
                        <a:t>Pharmacokinetic Characteristics of Antiretrovirals and Tuberculosis Medicines in Low Birth Weight Infants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121 of 158 (77%)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 birth weight and normal birth weight infants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10526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1A8FBFE-38A0-4354-A611-BB235640D0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74" y="6239164"/>
            <a:ext cx="1819564" cy="61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0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8211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4F81BD">
                    <a:lumMod val="50000"/>
                  </a:srgbClr>
                </a:solidFill>
              </a:rPr>
              <a:t>Eight Studies Currently Enrolling (cont.)</a:t>
            </a:r>
            <a:endParaRPr lang="en-US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569188"/>
              </p:ext>
            </p:extLst>
          </p:nvPr>
        </p:nvGraphicFramePr>
        <p:xfrm>
          <a:off x="609601" y="1182110"/>
          <a:ext cx="10972799" cy="39753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4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3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1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2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16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Study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Title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Status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Population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53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effectLst/>
                        </a:rPr>
                        <a:t>P1026s (V10)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Pharmacokinetic Properties of Antiretroviral and Related Drugs During Pregnancy and Postpartum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93 of 225 (41%)</a:t>
                      </a:r>
                      <a:endParaRPr lang="en-US" sz="18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Pregnant and postpartum women and their infants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038286"/>
                  </a:ext>
                </a:extLst>
              </a:tr>
              <a:tr h="10164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P1093</a:t>
                      </a: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n-lt"/>
                        </a:rPr>
                        <a:t>Phase I/II, Multi-Center, Open-Label Pharmacokinetic, Safety, Tolerability and Antiviral Activity of Dolutegravir, a Novel Integrase Inhibitor, in Combination Regimens in  </a:t>
                      </a:r>
                    </a:p>
                    <a:p>
                      <a:pPr algn="l"/>
                      <a:r>
                        <a:rPr lang="en-US" sz="1800" dirty="0">
                          <a:latin typeface="+mn-lt"/>
                        </a:rPr>
                        <a:t>HIV-1 Infected Infants, Children and Adolescents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162 of 300 (54%)</a:t>
                      </a:r>
                      <a:endParaRPr lang="en-US" sz="18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HIV-infected infants, children, and adolescents (4 weeks to &lt;18 years of age)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6550455"/>
                  </a:ext>
                </a:extLst>
              </a:tr>
              <a:tr h="8335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P1101</a:t>
                      </a: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</a:rPr>
                        <a:t>Phase I/II Dose-finding, Safety, Tolerance and Pharmacokinetics Study of a Raltegravir-containing Antiretroviral Therapy (ART) regimen in HIV-infected and TB co-infected children ≥ 2 years to &lt; 12 years of age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40 of 108 (37%)</a:t>
                      </a:r>
                      <a:endParaRPr lang="en-US" sz="18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</a:rPr>
                        <a:t>HIV-infected and TB co-infected children (2 to &lt;12 years of age)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10526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1A8FBFE-38A0-4354-A611-BB235640D0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74" y="6239164"/>
            <a:ext cx="1819564" cy="61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4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8211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versions or arms for existing Protocols</a:t>
            </a: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959619"/>
              </p:ext>
            </p:extLst>
          </p:nvPr>
        </p:nvGraphicFramePr>
        <p:xfrm>
          <a:off x="609601" y="1182110"/>
          <a:ext cx="10972799" cy="31405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4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3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1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2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46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Study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Title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Status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Population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08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P1110</a:t>
                      </a: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</a:rPr>
                        <a:t>A Phase I Trial to Evaluate the Safety and Pharmacokinetics of Raltegravir in HIV-1-Exposed Neonates at Risk of Acquiring HIV-1 Infection</a:t>
                      </a:r>
                      <a:r>
                        <a:rPr lang="en-US" sz="1800" baseline="0" dirty="0"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Version 3: Preterm low birth weight infants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development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Neonates exposed to HIV perinatally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038286"/>
                  </a:ext>
                </a:extLst>
              </a:tr>
              <a:tr h="12652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P1106</a:t>
                      </a: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</a:rPr>
                        <a:t>Pharmacokinetic Characteristics of Antiretrovirals and Tuberculosis Medicines in Low Birth Weight Infants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+mn-lt"/>
                        </a:rPr>
                        <a:t>New</a:t>
                      </a:r>
                      <a:r>
                        <a:rPr lang="en-US" sz="1800" b="1" baseline="0" dirty="0">
                          <a:latin typeface="+mn-lt"/>
                        </a:rPr>
                        <a:t> arm for NVP at treatment doses 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development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 birth weight infants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655045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1A8FBFE-38A0-4354-A611-BB235640D0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74" y="6239164"/>
            <a:ext cx="1819564" cy="61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69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8" y="0"/>
            <a:ext cx="12188042" cy="1319204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br>
              <a:rPr lang="en-US" sz="2700" dirty="0">
                <a:solidFill>
                  <a:schemeClr val="accent3">
                    <a:lumMod val="75000"/>
                  </a:schemeClr>
                </a:solidFill>
              </a:rPr>
            </a:br>
            <a:br>
              <a:rPr lang="en-US" sz="27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3100" b="1" i="1" dirty="0">
                <a:solidFill>
                  <a:schemeClr val="accent3">
                    <a:lumMod val="50000"/>
                  </a:schemeClr>
                </a:solidFill>
              </a:rPr>
              <a:t>IMPAACT P1110: </a:t>
            </a:r>
            <a:r>
              <a:rPr lang="en-US" sz="3100" b="1" i="1" dirty="0">
                <a:solidFill>
                  <a:schemeClr val="accent3">
                    <a:lumMod val="50000"/>
                  </a:schemeClr>
                </a:solidFill>
                <a:ea typeface="+mn-ea"/>
                <a:cs typeface="+mn-cs"/>
              </a:rPr>
              <a:t>A Phase I Trial to Evaluate the Safety and Pharmacokinetics </a:t>
            </a:r>
            <a:br>
              <a:rPr lang="en-US" sz="3100" b="1" i="1" dirty="0">
                <a:solidFill>
                  <a:schemeClr val="accent3">
                    <a:lumMod val="50000"/>
                  </a:schemeClr>
                </a:solidFill>
                <a:ea typeface="+mn-ea"/>
                <a:cs typeface="+mn-cs"/>
              </a:rPr>
            </a:br>
            <a:r>
              <a:rPr lang="en-US" sz="3100" b="1" i="1" dirty="0">
                <a:solidFill>
                  <a:schemeClr val="accent3">
                    <a:lumMod val="50000"/>
                  </a:schemeClr>
                </a:solidFill>
                <a:ea typeface="+mn-ea"/>
                <a:cs typeface="+mn-cs"/>
              </a:rPr>
              <a:t>of </a:t>
            </a:r>
            <a:r>
              <a:rPr lang="en-US" sz="3100" b="1" i="1" dirty="0" err="1">
                <a:solidFill>
                  <a:schemeClr val="accent3">
                    <a:lumMod val="50000"/>
                  </a:schemeClr>
                </a:solidFill>
                <a:ea typeface="+mn-ea"/>
                <a:cs typeface="+mn-cs"/>
              </a:rPr>
              <a:t>Raltegravir</a:t>
            </a:r>
            <a:r>
              <a:rPr lang="en-US" sz="3100" b="1" i="1" dirty="0">
                <a:solidFill>
                  <a:schemeClr val="accent3">
                    <a:lumMod val="50000"/>
                  </a:schemeClr>
                </a:solidFill>
                <a:ea typeface="+mn-ea"/>
                <a:cs typeface="+mn-cs"/>
              </a:rPr>
              <a:t> in HIV-1-Exposed Neonates at Risk of Acquiring HIV-1 Infection </a:t>
            </a:r>
            <a:br>
              <a:rPr lang="en-US" sz="2700" i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8" y="1402492"/>
            <a:ext cx="12188042" cy="4723672"/>
          </a:xfrm>
        </p:spPr>
        <p:txBody>
          <a:bodyPr/>
          <a:lstStyle/>
          <a:p>
            <a:r>
              <a:rPr lang="en-US" i="1" u="sng" dirty="0"/>
              <a:t>Cohorts 1 and 2</a:t>
            </a:r>
            <a:r>
              <a:rPr lang="en-US" dirty="0"/>
              <a:t>: fifty-two mother-infant pairs were enrolled with 50 full-term infants evaluable  (closed to accrual)</a:t>
            </a:r>
          </a:p>
          <a:p>
            <a:endParaRPr lang="en-US" i="1" u="sng" dirty="0"/>
          </a:p>
          <a:p>
            <a:r>
              <a:rPr lang="en-US" i="1" u="sng" dirty="0"/>
              <a:t>Cohort 3</a:t>
            </a:r>
            <a:r>
              <a:rPr lang="en-US" dirty="0"/>
              <a:t>: Stratified by infant weight at birth</a:t>
            </a:r>
          </a:p>
          <a:p>
            <a:pPr lvl="1"/>
            <a:r>
              <a:rPr lang="en-US" dirty="0"/>
              <a:t>2000-2500 g  and  &lt; 2000 g</a:t>
            </a:r>
          </a:p>
          <a:p>
            <a:pPr lvl="1"/>
            <a:endParaRPr lang="en-US" i="1" u="sng" dirty="0"/>
          </a:p>
          <a:p>
            <a:r>
              <a:rPr lang="en-US" i="1" u="sng" dirty="0"/>
              <a:t>Cohort 4</a:t>
            </a:r>
            <a:r>
              <a:rPr lang="en-US" dirty="0"/>
              <a:t>: Stratified by infant weight at birth</a:t>
            </a:r>
          </a:p>
          <a:p>
            <a:pPr lvl="1"/>
            <a:r>
              <a:rPr lang="en-US" dirty="0"/>
              <a:t>2000-2500 g and &lt; 2000 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557" y="2081334"/>
            <a:ext cx="1835055" cy="12193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9222" y="3669227"/>
            <a:ext cx="2761727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19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6378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P1110 Version 3: Preterm low birth weight infants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63783"/>
            <a:ext cx="12192000" cy="5047012"/>
          </a:xfrm>
        </p:spPr>
        <p:txBody>
          <a:bodyPr>
            <a:normAutofit/>
          </a:bodyPr>
          <a:lstStyle/>
          <a:p>
            <a:r>
              <a:rPr lang="en-US" i="1" u="sng" dirty="0"/>
              <a:t>Cohort 3</a:t>
            </a:r>
            <a:r>
              <a:rPr lang="en-US" dirty="0"/>
              <a:t>: </a:t>
            </a:r>
          </a:p>
          <a:p>
            <a:pPr lvl="1"/>
            <a:r>
              <a:rPr lang="en-US" sz="2600" dirty="0"/>
              <a:t>Regimen: Single doses of RAL oral granules at 3 time points: </a:t>
            </a:r>
          </a:p>
          <a:p>
            <a:pPr lvl="2"/>
            <a:r>
              <a:rPr lang="en-US" sz="2600" dirty="0"/>
              <a:t>Day 0-4; 5 Days after first dose; and Day 28-35 after birth</a:t>
            </a:r>
          </a:p>
          <a:p>
            <a:pPr lvl="1"/>
            <a:r>
              <a:rPr lang="en-US" sz="2600" dirty="0"/>
              <a:t>Evaluation for safety and PK exposure targets</a:t>
            </a:r>
          </a:p>
          <a:p>
            <a:pPr lvl="1"/>
            <a:endParaRPr lang="en-US" sz="2600" dirty="0"/>
          </a:p>
          <a:p>
            <a:r>
              <a:rPr lang="en-US" i="1" u="sng" dirty="0"/>
              <a:t>Cohort 4</a:t>
            </a:r>
            <a:r>
              <a:rPr lang="en-US" dirty="0"/>
              <a:t>: </a:t>
            </a:r>
          </a:p>
          <a:p>
            <a:pPr lvl="1"/>
            <a:r>
              <a:rPr lang="en-US" sz="2600" dirty="0"/>
              <a:t>Objective: Dosing for RAL in first 6 weeks of life for preterm low birth weight infants</a:t>
            </a:r>
          </a:p>
          <a:p>
            <a:pPr lvl="1"/>
            <a:r>
              <a:rPr lang="en-US" sz="2600" dirty="0"/>
              <a:t>Initial dose based on data from cohort 3 and modeling (data generated from IMPAACT P1066, P1097, and P1110 Cohorts 1, 2, and 3).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5825" y="1530524"/>
            <a:ext cx="2331799" cy="159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57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152400"/>
            <a:ext cx="10058400" cy="1676400"/>
          </a:xfrm>
        </p:spPr>
        <p:txBody>
          <a:bodyPr>
            <a:normAutofit fontScale="90000"/>
          </a:bodyPr>
          <a:lstStyle/>
          <a:p>
            <a:r>
              <a:rPr lang="en-US" dirty="0"/>
              <a:t>IMPAACT P1106</a:t>
            </a:r>
            <a:br>
              <a:rPr lang="en-US" dirty="0"/>
            </a:b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PK Characteristics of ARVs and anti-TB Meds in LBW infants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0013" y="1751776"/>
            <a:ext cx="6358059" cy="41602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700" dirty="0"/>
              <a:t>Phase IV prospective PK study of selected ARVs and anti-TB medications in low birth weight infants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700" dirty="0">
                <a:solidFill>
                  <a:srgbClr val="FF0000"/>
                </a:solidFill>
              </a:rPr>
              <a:t>121</a:t>
            </a:r>
            <a:r>
              <a:rPr lang="en-US" sz="2700" dirty="0"/>
              <a:t> of 158 (77%) infants enrolled, with accrual completed in two arms and continuing in two arms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700" dirty="0"/>
              <a:t>Preparing protocol Version 2.0 to add an arm </a:t>
            </a:r>
            <a:r>
              <a:rPr lang="en-US" sz="2700" b="1" dirty="0"/>
              <a:t>evaluating NVP for HIV treatment among LBW infants (&lt; 2500 g)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7563982" y="4636301"/>
            <a:ext cx="3112008" cy="1566067"/>
            <a:chOff x="5706903" y="2592892"/>
            <a:chExt cx="3531108" cy="1566067"/>
          </a:xfrm>
        </p:grpSpPr>
        <p:sp>
          <p:nvSpPr>
            <p:cNvPr id="7" name="Scroll: Horizontal 6"/>
            <p:cNvSpPr/>
            <p:nvPr/>
          </p:nvSpPr>
          <p:spPr>
            <a:xfrm>
              <a:off x="5706903" y="2592892"/>
              <a:ext cx="3531108" cy="1566067"/>
            </a:xfrm>
            <a:prstGeom prst="horizontalScroll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35477" y="3021982"/>
              <a:ext cx="34739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Anticipate Version 2.0 </a:t>
              </a:r>
              <a:b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by late 2019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138B7D1-F039-4049-95F4-79A2B21ED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631" y="2365028"/>
            <a:ext cx="4559877" cy="2127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3337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0E23-58E0-3D45-B889-C395F345B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904" y="0"/>
            <a:ext cx="8229600" cy="1143000"/>
          </a:xfrm>
        </p:spPr>
        <p:txBody>
          <a:bodyPr>
            <a:normAutofit/>
          </a:bodyPr>
          <a:lstStyle/>
          <a:p>
            <a:r>
              <a:rPr lang="en-ZA" sz="2800" b="1" dirty="0"/>
              <a:t>Population pharmacokinetics of NVP in preterm infants and prediction of doses needed for treatment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FDF19-1078-054F-A7D9-08665303DD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674747" y="2646351"/>
            <a:ext cx="2320029" cy="1590967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i="1" dirty="0"/>
              <a:t>Combining PK data from IMPAACT P1106 and P1115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762525" y="1242881"/>
            <a:ext cx="7955216" cy="5080225"/>
            <a:chOff x="1487607" y="2157282"/>
            <a:chExt cx="7142129" cy="4700718"/>
          </a:xfrm>
        </p:grpSpPr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0AE33922-E0F5-6442-B1D6-112F2031B0C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8262652"/>
                </p:ext>
              </p:extLst>
            </p:nvPr>
          </p:nvGraphicFramePr>
          <p:xfrm>
            <a:off x="1487607" y="2157282"/>
            <a:ext cx="6318912" cy="47007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SlideWrite Plus Document" r:id="rId4" imgW="5400000" imgH="4158000" progId="Swg.Document">
                    <p:embed/>
                  </p:oleObj>
                </mc:Choice>
                <mc:Fallback>
                  <p:oleObj name="SlideWrite Plus Document" r:id="rId4" imgW="5400000" imgH="4158000" progId="Swg.Document">
                    <p:embed/>
                    <p:pic>
                      <p:nvPicPr>
                        <p:cNvPr id="9" name="Object 8">
                          <a:extLst>
                            <a:ext uri="{FF2B5EF4-FFF2-40B4-BE49-F238E27FC236}">
                              <a16:creationId xmlns:a16="http://schemas.microsoft.com/office/drawing/2014/main" id="{0AE33922-E0F5-6442-B1D6-112F2031B0C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487607" y="2157282"/>
                          <a:ext cx="6318912" cy="47007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BC383B-E253-F24D-975F-5494816ED2FA}"/>
                </a:ext>
              </a:extLst>
            </p:cNvPr>
            <p:cNvCxnSpPr>
              <a:cxnSpLocks/>
            </p:cNvCxnSpPr>
            <p:nvPr/>
          </p:nvCxnSpPr>
          <p:spPr>
            <a:xfrm>
              <a:off x="2674961" y="5663821"/>
              <a:ext cx="3794078" cy="0"/>
            </a:xfrm>
            <a:prstGeom prst="line">
              <a:avLst/>
            </a:prstGeom>
            <a:ln w="381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F2A0C22-0ABD-0D48-BDE8-831EBCC5D0A6}"/>
                </a:ext>
              </a:extLst>
            </p:cNvPr>
            <p:cNvSpPr/>
            <p:nvPr/>
          </p:nvSpPr>
          <p:spPr>
            <a:xfrm>
              <a:off x="6683049" y="5479155"/>
              <a:ext cx="19466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Therapeutic target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222B5-EB1E-456A-9DE9-509E5288C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0905-123B-43BE-9614-25A024455B7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6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Two Studies Recently Closed to Accrual</a:t>
            </a:r>
            <a:endParaRPr lang="en-US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214434"/>
              </p:ext>
            </p:extLst>
          </p:nvPr>
        </p:nvGraphicFramePr>
        <p:xfrm>
          <a:off x="609601" y="1600200"/>
          <a:ext cx="10972799" cy="296362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163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5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7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5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9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Study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Title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Status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Population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37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IMPAACT 2010 (VESTED)</a:t>
                      </a: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Phase III Study of the Virologic Efficacy and Safety of Dolutegravir-Containing versus Efavirenz-Containing Antiretroviral Therapy Regimens in HIV-1-Infected Pregnant Women and their Infants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Closed to accrual </a:t>
                      </a:r>
                      <a:br>
                        <a:rPr lang="en-US" sz="160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(February 2019)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Closed to follow-up expected in September 2020</a:t>
                      </a: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Pregnant women with HIV and their infants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887" marR="44887" marT="0" marB="0"/>
                </a:tc>
                <a:extLst>
                  <a:ext uri="{0D108BD9-81ED-4DB2-BD59-A6C34878D82A}">
                    <a16:rowId xmlns:a16="http://schemas.microsoft.com/office/drawing/2014/main" val="315038286"/>
                  </a:ext>
                </a:extLst>
              </a:tr>
              <a:tr h="12845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P1090</a:t>
                      </a: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Phase II/III Open-Label Trial to Evaluate the Safety, Tolerability, PK &amp; Antiviral Activity of Etravirine in Antiretroviral Treatment-Experienced HIV-1 Infected Infants and  Children, ≥2 Months to &lt;6 Years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Closed to Accrual (October 2017)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Closed to follow-up expected in </a:t>
                      </a:r>
                      <a:br>
                        <a:rPr lang="en-US" sz="16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July 2023</a:t>
                      </a: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Children living with HIV (2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months to &lt;6 years of age)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887" marR="44887" marT="0" marB="0"/>
                </a:tc>
                <a:extLst>
                  <a:ext uri="{0D108BD9-81ED-4DB2-BD59-A6C34878D82A}">
                    <a16:rowId xmlns:a16="http://schemas.microsoft.com/office/drawing/2014/main" val="43655045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1A8FBFE-38A0-4354-A611-BB235640D0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74" y="6239164"/>
            <a:ext cx="1819564" cy="61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398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MPAACT Treatment Studies Jun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PAACT Treatment Studies Jun2014" id="{82411CEA-10D3-433F-A4C2-480DEF0C3DB5}" vid="{8BAE0F0B-09CA-4BFF-BD0E-425D793E598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61E9F8AFBB0A4FB88CF02DEA928454" ma:contentTypeVersion="11" ma:contentTypeDescription="Create a new document." ma:contentTypeScope="" ma:versionID="a123d2f07de940cfde6dd3f0107b1aaf">
  <xsd:schema xmlns:xsd="http://www.w3.org/2001/XMLSchema" xmlns:xs="http://www.w3.org/2001/XMLSchema" xmlns:p="http://schemas.microsoft.com/office/2006/metadata/properties" xmlns:ns2="8fff0748-757e-44e1-b4d1-3ab4f47f7563" xmlns:ns3="b82194cb-b152-4bc7-aae7-7d4fcbfdda7d" targetNamespace="http://schemas.microsoft.com/office/2006/metadata/properties" ma:root="true" ma:fieldsID="6dd6b3b3d7e82d4dd96fc25f16f603c6" ns2:_="" ns3:_="">
    <xsd:import namespace="8fff0748-757e-44e1-b4d1-3ab4f47f7563"/>
    <xsd:import namespace="b82194cb-b152-4bc7-aae7-7d4fcbfdda7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f0748-757e-44e1-b4d1-3ab4f47f756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2194cb-b152-4bc7-aae7-7d4fcbfdda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05956B-9273-4FC6-87DC-87737AFA204E}">
  <ds:schemaRefs>
    <ds:schemaRef ds:uri="http://purl.org/dc/dcmitype/"/>
    <ds:schemaRef ds:uri="8fff0748-757e-44e1-b4d1-3ab4f47f7563"/>
    <ds:schemaRef ds:uri="b82194cb-b152-4bc7-aae7-7d4fcbfdda7d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5A13B33-79ED-443E-8491-8567E9181002}"/>
</file>

<file path=customXml/itemProps3.xml><?xml version="1.0" encoding="utf-8"?>
<ds:datastoreItem xmlns:ds="http://schemas.openxmlformats.org/officeDocument/2006/customXml" ds:itemID="{ABC7218E-0A26-4DE3-A513-DAFF6AE205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1596</Words>
  <Application>Microsoft Office PowerPoint</Application>
  <PresentationFormat>Widescreen</PresentationFormat>
  <Paragraphs>221</Paragraphs>
  <Slides>19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Courier New</vt:lpstr>
      <vt:lpstr>Times New Roman</vt:lpstr>
      <vt:lpstr>Wingdings</vt:lpstr>
      <vt:lpstr>4_Office Theme</vt:lpstr>
      <vt:lpstr>IMPAACT Treatment Studies Jun2014</vt:lpstr>
      <vt:lpstr>SlideWrite Plus Document</vt:lpstr>
      <vt:lpstr>Treatment Studies in the Pipeline</vt:lpstr>
      <vt:lpstr>Eight Studies Currently Enrolling</vt:lpstr>
      <vt:lpstr>Eight Studies Currently Enrolling (cont.)</vt:lpstr>
      <vt:lpstr>New versions or arms for existing Protocols</vt:lpstr>
      <vt:lpstr>  IMPAACT P1110: A Phase I Trial to Evaluate the Safety and Pharmacokinetics  of Raltegravir in HIV-1-Exposed Neonates at Risk of Acquiring HIV-1 Infection   </vt:lpstr>
      <vt:lpstr>P1110 Version 3: Preterm low birth weight infants</vt:lpstr>
      <vt:lpstr>IMPAACT P1106 PK Characteristics of ARVs and anti-TB Meds in LBW infants</vt:lpstr>
      <vt:lpstr>Population pharmacokinetics of NVP in preterm infants and prediction of doses needed for treatment</vt:lpstr>
      <vt:lpstr>Two Studies Recently Closed to Accrual</vt:lpstr>
      <vt:lpstr>Proposals and Protocols in Development</vt:lpstr>
      <vt:lpstr>IMPAACT 2026 PK of ARVs, Anti-TB Meds, and Hormonal Contraceptives During Pregnancy and Postpartum</vt:lpstr>
      <vt:lpstr>IMPAACT 2026 - Components</vt:lpstr>
      <vt:lpstr>IMPAACT 2023 Safety and PK of DTG in HIV Exposed  Neonates at Risk of HIV Infection</vt:lpstr>
      <vt:lpstr>Dolutegravir Formulations</vt:lpstr>
      <vt:lpstr>IMPAACT 2022 Feasibility and Acceptability of Long-Acting Injectables  in Non-Adherent Youth Infected with HIV</vt:lpstr>
      <vt:lpstr>CAP 547 PK, Safety and Efficacy of Doravirine in  HIV-infected children ages 4 weeks to &lt; 12  years</vt:lpstr>
      <vt:lpstr>CAP 538 Switching to dual therapy DTG + RPV  in ART-experienced Children with HIV infection</vt:lpstr>
      <vt:lpstr>One Study Pending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Treatment Studies in the Pipeline</dc:title>
  <dc:creator>Katie McCarthy</dc:creator>
  <cp:lastModifiedBy>Katie McCarthy</cp:lastModifiedBy>
  <cp:revision>62</cp:revision>
  <cp:lastPrinted>2019-06-03T23:44:04Z</cp:lastPrinted>
  <dcterms:created xsi:type="dcterms:W3CDTF">2019-05-28T21:48:21Z</dcterms:created>
  <dcterms:modified xsi:type="dcterms:W3CDTF">2019-06-11T12:43:44Z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0x0101007F61E9F8AFBB0A4FB88CF02DEA928454</vt:lpwstr>
  </property>
</Properties>
</file>