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9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1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9483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84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1845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20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10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99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4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6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72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4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1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1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3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9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37E85-9D15-46FF-94E0-C56E8B8E19C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00D7977-0A1B-4376-ADBC-8DDCB5BFD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70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IMPAACT Community and Science HIV Prevention</a:t>
            </a:r>
            <a:br>
              <a:rPr lang="en-US" b="1" u="sng" dirty="0"/>
            </a:br>
            <a:r>
              <a:rPr lang="en-US" b="1" u="sng" dirty="0"/>
              <a:t> </a:t>
            </a:r>
            <a:endParaRPr lang="en-U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8007626" cy="2804707"/>
          </a:xfrm>
        </p:spPr>
        <p:txBody>
          <a:bodyPr>
            <a:normAutofit/>
          </a:bodyPr>
          <a:lstStyle/>
          <a:p>
            <a:r>
              <a:rPr lang="en-US" sz="3200" b="1" dirty="0"/>
              <a:t>DICHABA SIANE</a:t>
            </a:r>
          </a:p>
          <a:p>
            <a:r>
              <a:rPr lang="en-US" sz="3200" b="1" dirty="0"/>
              <a:t>ICAB  Member</a:t>
            </a:r>
          </a:p>
          <a:p>
            <a:endParaRPr lang="en-US" sz="3200" b="1" dirty="0"/>
          </a:p>
          <a:p>
            <a:endParaRPr lang="en-US" sz="3200" b="1" u="sng" dirty="0"/>
          </a:p>
          <a:p>
            <a:endParaRPr lang="en-US" sz="3200" b="1" u="sng" dirty="0"/>
          </a:p>
          <a:p>
            <a:endParaRPr lang="en-US" sz="3200" b="1" u="sng" dirty="0"/>
          </a:p>
          <a:p>
            <a:endParaRPr lang="en-US" sz="3200" b="1" u="sng" dirty="0"/>
          </a:p>
          <a:p>
            <a:endParaRPr lang="en-US" sz="3200" b="1" u="sng" dirty="0"/>
          </a:p>
          <a:p>
            <a:endParaRPr lang="en-US" sz="3200" b="1" u="sng" dirty="0"/>
          </a:p>
          <a:p>
            <a:endParaRPr lang="en-US" sz="3200" b="1" u="sng" dirty="0"/>
          </a:p>
          <a:p>
            <a:endParaRPr lang="en-US" sz="3200" b="1" u="sng" dirty="0"/>
          </a:p>
          <a:p>
            <a:endParaRPr lang="en-US" sz="3200" b="1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CE7ED-D0B3-7F45-9554-A051AD7E25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201" b="71338"/>
          <a:stretch/>
        </p:blipFill>
        <p:spPr>
          <a:xfrm>
            <a:off x="0" y="5388300"/>
            <a:ext cx="3048186" cy="11723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7050" y="5411637"/>
            <a:ext cx="350520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9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FOCAL POPULATION  YOUNG WOMEN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61770"/>
            <a:ext cx="8596668" cy="388077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u="sng" dirty="0"/>
              <a:t>Young Women </a:t>
            </a:r>
          </a:p>
          <a:p>
            <a:r>
              <a:rPr lang="en-US" sz="3200" dirty="0"/>
              <a:t>Global 78 million people live with HIV.</a:t>
            </a:r>
          </a:p>
          <a:p>
            <a:r>
              <a:rPr lang="en-US" sz="3200" dirty="0"/>
              <a:t>Botswana 380 000 live with HIV</a:t>
            </a:r>
          </a:p>
          <a:p>
            <a:pPr lvl="1"/>
            <a:r>
              <a:rPr lang="en-US" sz="3200" dirty="0"/>
              <a:t>22.8% of the general population.</a:t>
            </a:r>
          </a:p>
          <a:p>
            <a:pPr>
              <a:buFontTx/>
              <a:buChar char="-"/>
            </a:pPr>
            <a:endParaRPr lang="en-US" sz="3200" dirty="0"/>
          </a:p>
          <a:p>
            <a:pPr>
              <a:buFontTx/>
              <a:buChar char="-"/>
            </a:pP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050" y="5411637"/>
            <a:ext cx="3505200" cy="1130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6CE7ED-D0B3-7F45-9554-A051AD7E25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201" b="71338"/>
          <a:stretch/>
        </p:blipFill>
        <p:spPr>
          <a:xfrm>
            <a:off x="1227227" y="5473913"/>
            <a:ext cx="3048186" cy="117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52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09476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There are 210 000 Women aged 15- 24 years old  making about 27.4% of the general population.</a:t>
            </a:r>
          </a:p>
          <a:p>
            <a:r>
              <a:rPr lang="en-US" sz="3200" dirty="0"/>
              <a:t>There are 160 000 men aged 15 -24 making about 18.4% of the general population.</a:t>
            </a:r>
          </a:p>
          <a:p>
            <a:r>
              <a:rPr lang="en-US" sz="3200" dirty="0"/>
              <a:t>Young women about 11.2%</a:t>
            </a:r>
          </a:p>
          <a:p>
            <a:r>
              <a:rPr lang="en-US" sz="3200" dirty="0"/>
              <a:t>Young men about 5.6%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050" y="5411637"/>
            <a:ext cx="3505200" cy="1130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6CE7ED-D0B3-7F45-9554-A051AD7E25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201" b="71338"/>
          <a:stretch/>
        </p:blipFill>
        <p:spPr>
          <a:xfrm>
            <a:off x="1227227" y="5473913"/>
            <a:ext cx="3048186" cy="117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50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/>
              <a:t>PrEP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908" y="159314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PrEP</a:t>
            </a:r>
            <a:r>
              <a:rPr lang="en-US" sz="3200" dirty="0"/>
              <a:t> has not yet been rolled out in Botswana. However, it is commercially available for:</a:t>
            </a:r>
          </a:p>
          <a:p>
            <a:pPr lvl="1"/>
            <a:r>
              <a:rPr lang="en-US" sz="3200" dirty="0"/>
              <a:t>discordant couples</a:t>
            </a:r>
          </a:p>
          <a:p>
            <a:pPr lvl="1"/>
            <a:r>
              <a:rPr lang="en-US" sz="3200" dirty="0"/>
              <a:t>Key populations</a:t>
            </a:r>
          </a:p>
          <a:p>
            <a:pPr marL="457200" lvl="1" indent="0">
              <a:buNone/>
            </a:pPr>
            <a:r>
              <a:rPr lang="en-US" sz="3200" dirty="0"/>
              <a:t>with a doctor’s prescription.</a:t>
            </a:r>
          </a:p>
          <a:p>
            <a:pPr marL="0" indent="0">
              <a:buNone/>
            </a:pPr>
            <a:r>
              <a:rPr lang="en-US" sz="3200" dirty="0"/>
              <a:t> </a:t>
            </a:r>
          </a:p>
          <a:p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050" y="5411637"/>
            <a:ext cx="3505200" cy="1130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6CE7ED-D0B3-7F45-9554-A051AD7E25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201" b="71338"/>
          <a:stretch/>
        </p:blipFill>
        <p:spPr>
          <a:xfrm>
            <a:off x="1227227" y="5473913"/>
            <a:ext cx="3048186" cy="117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01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/>
              <a:t>PrEP</a:t>
            </a:r>
            <a:r>
              <a:rPr lang="en-US" b="1" u="sng" dirty="0"/>
              <a:t>  Demonstration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15154"/>
            <a:ext cx="10027109" cy="3880773"/>
          </a:xfrm>
        </p:spPr>
        <p:txBody>
          <a:bodyPr>
            <a:noAutofit/>
          </a:bodyPr>
          <a:lstStyle/>
          <a:p>
            <a:r>
              <a:rPr lang="en-US" sz="3200" dirty="0"/>
              <a:t>To assess acceptability and uptake of </a:t>
            </a:r>
            <a:r>
              <a:rPr lang="en-US" sz="3200" dirty="0" err="1"/>
              <a:t>PrEP</a:t>
            </a:r>
            <a:endParaRPr lang="en-US" sz="3200" dirty="0"/>
          </a:p>
          <a:p>
            <a:pPr lvl="1"/>
            <a:r>
              <a:rPr lang="en-US" sz="2800" dirty="0"/>
              <a:t>Shows Women do not know a lot about </a:t>
            </a:r>
            <a:r>
              <a:rPr lang="en-US" sz="2800" dirty="0" err="1"/>
              <a:t>PrEP</a:t>
            </a:r>
            <a:r>
              <a:rPr lang="en-US" sz="2800" dirty="0"/>
              <a:t> BUT,</a:t>
            </a:r>
          </a:p>
          <a:p>
            <a:pPr lvl="2"/>
            <a:r>
              <a:rPr lang="en-US" sz="2800" dirty="0"/>
              <a:t>More enroll in </a:t>
            </a:r>
            <a:r>
              <a:rPr lang="en-US" sz="2800" dirty="0" err="1"/>
              <a:t>PrEP</a:t>
            </a:r>
            <a:r>
              <a:rPr lang="en-US" sz="2800" dirty="0"/>
              <a:t> demonstration THOUGH they do not stay</a:t>
            </a:r>
          </a:p>
          <a:p>
            <a:pPr lvl="1"/>
            <a:r>
              <a:rPr lang="en-US" sz="2800" dirty="0"/>
              <a:t>MSM have some knowledge about </a:t>
            </a:r>
            <a:r>
              <a:rPr lang="en-US" sz="2800" dirty="0" err="1"/>
              <a:t>PrEP</a:t>
            </a:r>
            <a:r>
              <a:rPr lang="en-US" sz="2800" dirty="0"/>
              <a:t>, BUT </a:t>
            </a:r>
          </a:p>
          <a:p>
            <a:pPr lvl="2"/>
            <a:r>
              <a:rPr lang="en-US" sz="2800" dirty="0"/>
              <a:t>They do not enroll in large numbers, HOWEVER, the few that enroll are willing to stay on </a:t>
            </a:r>
            <a:r>
              <a:rPr lang="en-US" sz="2800" dirty="0" err="1"/>
              <a:t>PrEP</a:t>
            </a:r>
            <a:endParaRPr lang="en-US" sz="2800" dirty="0"/>
          </a:p>
          <a:p>
            <a:pPr lvl="2"/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050" y="5411637"/>
            <a:ext cx="3505200" cy="1130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6CE7ED-D0B3-7F45-9554-A051AD7E25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201" b="71338"/>
          <a:stretch/>
        </p:blipFill>
        <p:spPr>
          <a:xfrm>
            <a:off x="1227227" y="5473913"/>
            <a:ext cx="3048186" cy="117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19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93140"/>
            <a:ext cx="8596668" cy="3880773"/>
          </a:xfrm>
        </p:spPr>
        <p:txBody>
          <a:bodyPr>
            <a:normAutofit/>
          </a:bodyPr>
          <a:lstStyle/>
          <a:p>
            <a:r>
              <a:rPr lang="en-US" sz="3200" dirty="0"/>
              <a:t>Botswana is behind other countries such as</a:t>
            </a:r>
          </a:p>
          <a:p>
            <a:pPr lvl="1"/>
            <a:r>
              <a:rPr lang="en-US" sz="3200" dirty="0"/>
              <a:t>South Africa – </a:t>
            </a:r>
            <a:r>
              <a:rPr lang="en-US" sz="3200" dirty="0" err="1"/>
              <a:t>PrEP</a:t>
            </a:r>
            <a:r>
              <a:rPr lang="en-US" sz="3200" dirty="0"/>
              <a:t> roll out to every one</a:t>
            </a:r>
          </a:p>
          <a:p>
            <a:pPr lvl="1"/>
            <a:r>
              <a:rPr lang="en-US" sz="3200" dirty="0"/>
              <a:t>Kenya – Rolled it out a couple of years ago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CE7ED-D0B3-7F45-9554-A051AD7E25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201" b="71338"/>
          <a:stretch/>
        </p:blipFill>
        <p:spPr>
          <a:xfrm>
            <a:off x="1227227" y="5473913"/>
            <a:ext cx="3048186" cy="11723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7050" y="5411637"/>
            <a:ext cx="350520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77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needs to be done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86" y="1395276"/>
            <a:ext cx="8596668" cy="3880773"/>
          </a:xfrm>
        </p:spPr>
        <p:txBody>
          <a:bodyPr>
            <a:noAutofit/>
          </a:bodyPr>
          <a:lstStyle/>
          <a:p>
            <a:pPr lvl="1"/>
            <a:r>
              <a:rPr lang="en-US" sz="3200" dirty="0"/>
              <a:t>Education on </a:t>
            </a:r>
            <a:r>
              <a:rPr lang="en-US" sz="3200" dirty="0" err="1"/>
              <a:t>PrEP</a:t>
            </a:r>
            <a:r>
              <a:rPr lang="en-US" sz="3200" dirty="0"/>
              <a:t> targeting everyone</a:t>
            </a:r>
          </a:p>
          <a:p>
            <a:pPr lvl="2"/>
            <a:r>
              <a:rPr lang="en-US" sz="3200" dirty="0"/>
              <a:t>Women</a:t>
            </a:r>
          </a:p>
          <a:p>
            <a:pPr lvl="2"/>
            <a:r>
              <a:rPr lang="en-US" sz="3200" dirty="0"/>
              <a:t>Significant others (partners, family)</a:t>
            </a:r>
          </a:p>
          <a:p>
            <a:pPr lvl="2"/>
            <a:endParaRPr lang="en-US" sz="3200" dirty="0"/>
          </a:p>
          <a:p>
            <a:pPr lvl="1"/>
            <a:r>
              <a:rPr lang="en-US" sz="3200" dirty="0"/>
              <a:t>There is need to work with </a:t>
            </a:r>
            <a:r>
              <a:rPr lang="en-US" sz="3200" dirty="0" err="1"/>
              <a:t>organisations</a:t>
            </a:r>
            <a:r>
              <a:rPr lang="en-US" sz="3200" dirty="0"/>
              <a:t> that serve young people especially young women for enrollment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050" y="5411637"/>
            <a:ext cx="3505200" cy="1130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6CE7ED-D0B3-7F45-9554-A051AD7E25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201" b="71338"/>
          <a:stretch/>
        </p:blipFill>
        <p:spPr>
          <a:xfrm>
            <a:off x="1227227" y="5473913"/>
            <a:ext cx="3048186" cy="117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97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 Specific activities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270000"/>
            <a:ext cx="10515600" cy="2662372"/>
          </a:xfrm>
        </p:spPr>
        <p:txBody>
          <a:bodyPr>
            <a:noAutofit/>
          </a:bodyPr>
          <a:lstStyle/>
          <a:p>
            <a:r>
              <a:rPr lang="en-US" sz="3200" dirty="0"/>
              <a:t>Community Outreach activities </a:t>
            </a:r>
          </a:p>
          <a:p>
            <a:pPr lvl="1"/>
            <a:r>
              <a:rPr lang="en-US" sz="3200" dirty="0"/>
              <a:t>Young people 15 – 24</a:t>
            </a:r>
          </a:p>
          <a:p>
            <a:pPr lvl="1"/>
            <a:r>
              <a:rPr lang="en-US" sz="3200" dirty="0"/>
              <a:t>Collaborating with those on </a:t>
            </a:r>
            <a:r>
              <a:rPr lang="en-US" sz="3200" dirty="0" err="1"/>
              <a:t>PrEP</a:t>
            </a:r>
            <a:r>
              <a:rPr lang="en-US" sz="3200" dirty="0"/>
              <a:t> to share their experiences</a:t>
            </a:r>
          </a:p>
          <a:p>
            <a:r>
              <a:rPr lang="en-US" sz="3200" dirty="0"/>
              <a:t>Town Hall meetings targeting</a:t>
            </a:r>
          </a:p>
          <a:p>
            <a:pPr lvl="1"/>
            <a:r>
              <a:rPr lang="en-US" sz="3200" dirty="0"/>
              <a:t>Community Leaders</a:t>
            </a:r>
          </a:p>
          <a:p>
            <a:pPr lvl="1"/>
            <a:r>
              <a:rPr lang="en-US" sz="3200" dirty="0"/>
              <a:t>Male organizations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050" y="5411637"/>
            <a:ext cx="3505200" cy="11303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76CE7ED-D0B3-7F45-9554-A051AD7E25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201" b="71338"/>
          <a:stretch/>
        </p:blipFill>
        <p:spPr>
          <a:xfrm>
            <a:off x="1227227" y="5473913"/>
            <a:ext cx="3048186" cy="117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21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/>
          </a:bodyPr>
          <a:lstStyle/>
          <a:p>
            <a:r>
              <a:rPr lang="en-US" sz="3200" dirty="0"/>
              <a:t>ICAB</a:t>
            </a:r>
          </a:p>
          <a:p>
            <a:r>
              <a:rPr lang="en-US" sz="3200" dirty="0"/>
              <a:t>Community Engagement Officer</a:t>
            </a:r>
          </a:p>
          <a:p>
            <a:r>
              <a:rPr lang="en-US" sz="3200" dirty="0"/>
              <a:t>BHP CAB Members</a:t>
            </a:r>
          </a:p>
          <a:p>
            <a:r>
              <a:rPr lang="en-US" sz="3200" dirty="0"/>
              <a:t>IMPAACT Network</a:t>
            </a:r>
          </a:p>
          <a:p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050" y="5411637"/>
            <a:ext cx="3505200" cy="1130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6CE7ED-D0B3-7F45-9554-A051AD7E25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201" b="71338"/>
          <a:stretch/>
        </p:blipFill>
        <p:spPr>
          <a:xfrm>
            <a:off x="1227227" y="5473913"/>
            <a:ext cx="3048186" cy="117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34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587BA4B894246868EF24C76B50BBA" ma:contentTypeVersion="12" ma:contentTypeDescription="Create a new document." ma:contentTypeScope="" ma:versionID="6a2b72c07a2586c09ebc5b5dd4cb7024">
  <xsd:schema xmlns:xsd="http://www.w3.org/2001/XMLSchema" xmlns:xs="http://www.w3.org/2001/XMLSchema" xmlns:p="http://schemas.microsoft.com/office/2006/metadata/properties" xmlns:ns2="8fff0748-757e-44e1-b4d1-3ab4f47f7563" xmlns:ns3="b6792347-42ae-41a3-9f67-0148af01647a" targetNamespace="http://schemas.microsoft.com/office/2006/metadata/properties" ma:root="true" ma:fieldsID="03a838719e240a4df4f2aa201125b69b" ns2:_="" ns3:_="">
    <xsd:import namespace="8fff0748-757e-44e1-b4d1-3ab4f47f7563"/>
    <xsd:import namespace="b6792347-42ae-41a3-9f67-0148af01647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f0748-757e-44e1-b4d1-3ab4f47f756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92347-42ae-41a3-9f67-0148af016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F153E1-089C-4DB8-AD8B-41AF716E9DCE}"/>
</file>

<file path=customXml/itemProps2.xml><?xml version="1.0" encoding="utf-8"?>
<ds:datastoreItem xmlns:ds="http://schemas.openxmlformats.org/officeDocument/2006/customXml" ds:itemID="{27D6D45B-A13F-4579-BF16-DB34A3C8CDB9}"/>
</file>

<file path=customXml/itemProps3.xml><?xml version="1.0" encoding="utf-8"?>
<ds:datastoreItem xmlns:ds="http://schemas.openxmlformats.org/officeDocument/2006/customXml" ds:itemID="{C5D27A1D-DE69-4A7B-A123-F376E6727C9F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5664</TotalTime>
  <Words>272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IMPAACT Community and Science HIV Prevention  </vt:lpstr>
      <vt:lpstr>FOCAL POPULATION  YOUNG WOMEN </vt:lpstr>
      <vt:lpstr>PowerPoint Presentation</vt:lpstr>
      <vt:lpstr>PrEP</vt:lpstr>
      <vt:lpstr>PrEP  Demonstration Projects</vt:lpstr>
      <vt:lpstr>MEANING…</vt:lpstr>
      <vt:lpstr>What needs to be done </vt:lpstr>
      <vt:lpstr>CAB Specific activities </vt:lpstr>
      <vt:lpstr>ACKNOWLEGEMENT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DICHABA SIANE</dc:title>
  <dc:creator>DICHABA</dc:creator>
  <cp:lastModifiedBy>Cheryl Blanchette</cp:lastModifiedBy>
  <cp:revision>33</cp:revision>
  <dcterms:created xsi:type="dcterms:W3CDTF">2019-05-10T10:55:03Z</dcterms:created>
  <dcterms:modified xsi:type="dcterms:W3CDTF">2019-06-10T04:09:33Z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0x010100D88587BA4B894246868EF24C76B50BBA</vt:lpwstr>
  </property>
</Properties>
</file>