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8" r:id="rId3"/>
    <p:sldId id="257" r:id="rId4"/>
    <p:sldId id="286" r:id="rId5"/>
    <p:sldId id="316" r:id="rId6"/>
    <p:sldId id="326" r:id="rId7"/>
    <p:sldId id="327" r:id="rId8"/>
    <p:sldId id="324" r:id="rId9"/>
    <p:sldId id="305" r:id="rId10"/>
    <p:sldId id="307" r:id="rId11"/>
    <p:sldId id="328" r:id="rId12"/>
    <p:sldId id="329" r:id="rId13"/>
    <p:sldId id="330" r:id="rId14"/>
    <p:sldId id="331" r:id="rId15"/>
    <p:sldId id="332" r:id="rId16"/>
    <p:sldId id="333" r:id="rId17"/>
    <p:sldId id="335" r:id="rId18"/>
    <p:sldId id="334" r:id="rId19"/>
    <p:sldId id="336" r:id="rId20"/>
    <p:sldId id="337" r:id="rId21"/>
    <p:sldId id="338" r:id="rId22"/>
    <p:sldId id="340" r:id="rId23"/>
    <p:sldId id="339" r:id="rId24"/>
    <p:sldId id="701" r:id="rId25"/>
    <p:sldId id="703" r:id="rId26"/>
    <p:sldId id="282" r:id="rId27"/>
    <p:sldId id="474" r:id="rId28"/>
    <p:sldId id="702" r:id="rId29"/>
    <p:sldId id="704" r:id="rId30"/>
    <p:sldId id="7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a Stranix" initials="LS" lastIdx="4" clrIdx="0">
    <p:extLst>
      <p:ext uri="{19B8F6BF-5375-455C-9EA6-DF929625EA0E}">
        <p15:presenceInfo xmlns:p15="http://schemas.microsoft.com/office/powerpoint/2012/main" userId="S-1-5-21-1478075050-4259475265-278839594-1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8" autoAdjust="0"/>
  </p:normalViewPr>
  <p:slideViewPr>
    <p:cSldViewPr>
      <p:cViewPr>
        <p:scale>
          <a:sx n="66" d="100"/>
          <a:sy n="66" d="100"/>
        </p:scale>
        <p:origin x="15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518A7-7E8A-4808-B904-22B744456018}" type="datetimeFigureOut">
              <a:rPr lang="en-ZW" smtClean="0"/>
              <a:pPr/>
              <a:t>10/6/2019</a:t>
            </a:fld>
            <a:endParaRPr lang="en-Z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30568-AAC8-42F6-A86B-A244B1447041}" type="slidenum">
              <a:rPr lang="en-ZW" smtClean="0"/>
              <a:pPr/>
              <a:t>‹#›</a:t>
            </a:fld>
            <a:endParaRPr lang="en-ZW"/>
          </a:p>
        </p:txBody>
      </p:sp>
    </p:spTree>
    <p:extLst>
      <p:ext uri="{BB962C8B-B14F-4D97-AF65-F5344CB8AC3E}">
        <p14:creationId xmlns:p14="http://schemas.microsoft.com/office/powerpoint/2010/main" val="264943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1</a:t>
            </a:fld>
            <a:endParaRPr lang="en-ZW"/>
          </a:p>
        </p:txBody>
      </p:sp>
    </p:spTree>
    <p:extLst>
      <p:ext uri="{BB962C8B-B14F-4D97-AF65-F5344CB8AC3E}">
        <p14:creationId xmlns:p14="http://schemas.microsoft.com/office/powerpoint/2010/main" val="236712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10</a:t>
            </a:fld>
            <a:endParaRPr lang="en-ZW"/>
          </a:p>
        </p:txBody>
      </p:sp>
    </p:spTree>
    <p:extLst>
      <p:ext uri="{BB962C8B-B14F-4D97-AF65-F5344CB8AC3E}">
        <p14:creationId xmlns:p14="http://schemas.microsoft.com/office/powerpoint/2010/main" val="3565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24930568-AAC8-42F6-A86B-A244B1447041}" type="slidenum">
              <a:rPr lang="en-ZW" smtClean="0"/>
              <a:pPr/>
              <a:t>11</a:t>
            </a:fld>
            <a:endParaRPr lang="en-ZW"/>
          </a:p>
        </p:txBody>
      </p:sp>
    </p:spTree>
    <p:extLst>
      <p:ext uri="{BB962C8B-B14F-4D97-AF65-F5344CB8AC3E}">
        <p14:creationId xmlns:p14="http://schemas.microsoft.com/office/powerpoint/2010/main" val="161683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20</a:t>
            </a:fld>
            <a:endParaRPr lang="en-ZW"/>
          </a:p>
        </p:txBody>
      </p:sp>
    </p:spTree>
    <p:extLst>
      <p:ext uri="{BB962C8B-B14F-4D97-AF65-F5344CB8AC3E}">
        <p14:creationId xmlns:p14="http://schemas.microsoft.com/office/powerpoint/2010/main" val="290137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dirty="0"/>
              <a:t>PKS – The PK Component is a lead-in phase for 40 mother-infant pairs to </a:t>
            </a:r>
            <a:r>
              <a:rPr lang="en-ZW" dirty="0">
                <a:latin typeface="Arial" charset="0"/>
                <a:cs typeface="Arial" charset="0"/>
              </a:rPr>
              <a:t>e</a:t>
            </a:r>
            <a:r>
              <a:rPr lang="en-US" dirty="0"/>
              <a:t>stablish plasma drug concentrations associated with optimal dosing of oral PrEP during pregnancy and postpartum. Findings will guide interpretation of drug levels observed in pregnant women and lead to the opening of the PrEP Comparison Component, which is an observational parallel cohort study to follow women who choose to start PrEP in pregnancy or not through 6 months postpartum, documenting their adherence experiences and safety outcomes for the women and breastfeeding infants.</a:t>
            </a:r>
            <a:r>
              <a:rPr lang="en-ZW" dirty="0"/>
              <a:t> [KEY]</a:t>
            </a:r>
          </a:p>
          <a:p>
            <a:endParaRPr lang="en-ZW" dirty="0"/>
          </a:p>
        </p:txBody>
      </p:sp>
      <p:sp>
        <p:nvSpPr>
          <p:cNvPr id="4" name="Slide Number Placeholder 3"/>
          <p:cNvSpPr>
            <a:spLocks noGrp="1"/>
          </p:cNvSpPr>
          <p:nvPr>
            <p:ph type="sldNum" sz="quarter" idx="5"/>
          </p:nvPr>
        </p:nvSpPr>
        <p:spPr/>
        <p:txBody>
          <a:bodyPr/>
          <a:lstStyle/>
          <a:p>
            <a:fld id="{EEF91D3D-8FEC-4E4C-B1A0-735309768931}" type="slidenum">
              <a:rPr lang="en-US" smtClean="0"/>
              <a:t>24</a:t>
            </a:fld>
            <a:endParaRPr lang="en-US"/>
          </a:p>
        </p:txBody>
      </p:sp>
    </p:spTree>
    <p:extLst>
      <p:ext uri="{BB962C8B-B14F-4D97-AF65-F5344CB8AC3E}">
        <p14:creationId xmlns:p14="http://schemas.microsoft.com/office/powerpoint/2010/main" val="332340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dirty="0"/>
              <a:t>PKS – The PK Component is a lead-in phase for 40 mother-infant pairs to </a:t>
            </a:r>
            <a:r>
              <a:rPr lang="en-ZW" dirty="0">
                <a:latin typeface="Arial" charset="0"/>
                <a:cs typeface="Arial" charset="0"/>
              </a:rPr>
              <a:t>e</a:t>
            </a:r>
            <a:r>
              <a:rPr lang="en-US" dirty="0"/>
              <a:t>stablish plasma drug concentrations associated with optimal dosing of oral PrEP during pregnancy and postpartum. Findings will guide interpretation of drug levels observed in pregnant women and lead to the opening of the PrEP Comparison Component, which is an observational parallel cohort study to follow women who choose to start PrEP in pregnancy or not through 6 months postpartum, documenting their adherence experiences and safety outcomes for the women and breastfeeding infants.</a:t>
            </a:r>
            <a:r>
              <a:rPr lang="en-ZW" dirty="0"/>
              <a:t> [KEY]</a:t>
            </a:r>
          </a:p>
          <a:p>
            <a:endParaRPr lang="en-ZW" dirty="0"/>
          </a:p>
        </p:txBody>
      </p:sp>
      <p:sp>
        <p:nvSpPr>
          <p:cNvPr id="4" name="Slide Number Placeholder 3"/>
          <p:cNvSpPr>
            <a:spLocks noGrp="1"/>
          </p:cNvSpPr>
          <p:nvPr>
            <p:ph type="sldNum" sz="quarter" idx="5"/>
          </p:nvPr>
        </p:nvSpPr>
        <p:spPr/>
        <p:txBody>
          <a:bodyPr/>
          <a:lstStyle/>
          <a:p>
            <a:fld id="{EEF91D3D-8FEC-4E4C-B1A0-735309768931}" type="slidenum">
              <a:rPr lang="en-US" smtClean="0"/>
              <a:t>25</a:t>
            </a:fld>
            <a:endParaRPr lang="en-US"/>
          </a:p>
        </p:txBody>
      </p:sp>
    </p:spTree>
    <p:extLst>
      <p:ext uri="{BB962C8B-B14F-4D97-AF65-F5344CB8AC3E}">
        <p14:creationId xmlns:p14="http://schemas.microsoft.com/office/powerpoint/2010/main" val="159298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PKS – The study is being done at 5 CTUs in 4 countries in SSA – Uganda, Malawi, Zimbabwe and South Africa. [KEY]</a:t>
            </a:r>
          </a:p>
        </p:txBody>
      </p:sp>
      <p:sp>
        <p:nvSpPr>
          <p:cNvPr id="4" name="Slide Number Placeholder 3"/>
          <p:cNvSpPr>
            <a:spLocks noGrp="1"/>
          </p:cNvSpPr>
          <p:nvPr>
            <p:ph type="sldNum" sz="quarter" idx="10"/>
          </p:nvPr>
        </p:nvSpPr>
        <p:spPr/>
        <p:txBody>
          <a:bodyPr/>
          <a:lstStyle/>
          <a:p>
            <a:fld id="{EEF91D3D-8FEC-4E4C-B1A0-735309768931}" type="slidenum">
              <a:rPr lang="en-US" smtClean="0"/>
              <a:t>26</a:t>
            </a:fld>
            <a:endParaRPr lang="en-US"/>
          </a:p>
        </p:txBody>
      </p:sp>
    </p:spTree>
    <p:extLst>
      <p:ext uri="{BB962C8B-B14F-4D97-AF65-F5344CB8AC3E}">
        <p14:creationId xmlns:p14="http://schemas.microsoft.com/office/powerpoint/2010/main" val="130318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PKS – The PK Component began enrolling participants in March 2019, targeting 40 mother-infant pairs enrolled either at 14-24 weeks of gestation or postpartum within 6-12 weeks after delivery. Study staff monitor and document PrEP administration </a:t>
            </a:r>
            <a:r>
              <a:rPr lang="en-ZW" b="1" dirty="0"/>
              <a:t>daily, for 12 weeks</a:t>
            </a:r>
            <a:r>
              <a:rPr lang="en-ZW" b="0" dirty="0"/>
              <a:t> either in person at the clinic or at home, or through a real-time video call</a:t>
            </a:r>
            <a:r>
              <a:rPr lang="en-ZW" b="1" dirty="0"/>
              <a:t>. </a:t>
            </a:r>
            <a:r>
              <a:rPr lang="en-ZW" b="0" dirty="0"/>
              <a:t>Dried blood spot specimens are collected weekly for PK testing. [KEY]</a:t>
            </a:r>
            <a:endParaRPr lang="en-ZW" b="1" dirty="0"/>
          </a:p>
        </p:txBody>
      </p:sp>
      <p:sp>
        <p:nvSpPr>
          <p:cNvPr id="4" name="Slide Number Placeholder 3"/>
          <p:cNvSpPr>
            <a:spLocks noGrp="1"/>
          </p:cNvSpPr>
          <p:nvPr>
            <p:ph type="sldNum" sz="quarter" idx="5"/>
          </p:nvPr>
        </p:nvSpPr>
        <p:spPr/>
        <p:txBody>
          <a:bodyPr/>
          <a:lstStyle/>
          <a:p>
            <a:fld id="{EEF91D3D-8FEC-4E4C-B1A0-735309768931}" type="slidenum">
              <a:rPr lang="en-US" smtClean="0"/>
              <a:t>27</a:t>
            </a:fld>
            <a:endParaRPr lang="en-US"/>
          </a:p>
        </p:txBody>
      </p:sp>
    </p:spTree>
    <p:extLst>
      <p:ext uri="{BB962C8B-B14F-4D97-AF65-F5344CB8AC3E}">
        <p14:creationId xmlns:p14="http://schemas.microsoft.com/office/powerpoint/2010/main" val="22418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30</a:t>
            </a:fld>
            <a:endParaRPr lang="en-ZW"/>
          </a:p>
        </p:txBody>
      </p:sp>
    </p:spTree>
    <p:extLst>
      <p:ext uri="{BB962C8B-B14F-4D97-AF65-F5344CB8AC3E}">
        <p14:creationId xmlns:p14="http://schemas.microsoft.com/office/powerpoint/2010/main" val="351451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2</a:t>
            </a:fld>
            <a:endParaRPr lang="en-ZW"/>
          </a:p>
        </p:txBody>
      </p:sp>
    </p:spTree>
    <p:extLst>
      <p:ext uri="{BB962C8B-B14F-4D97-AF65-F5344CB8AC3E}">
        <p14:creationId xmlns:p14="http://schemas.microsoft.com/office/powerpoint/2010/main" val="16099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3</a:t>
            </a:fld>
            <a:endParaRPr lang="en-ZW"/>
          </a:p>
        </p:txBody>
      </p:sp>
    </p:spTree>
    <p:extLst>
      <p:ext uri="{BB962C8B-B14F-4D97-AF65-F5344CB8AC3E}">
        <p14:creationId xmlns:p14="http://schemas.microsoft.com/office/powerpoint/2010/main" val="108251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4</a:t>
            </a:fld>
            <a:endParaRPr lang="en-ZW"/>
          </a:p>
        </p:txBody>
      </p:sp>
    </p:spTree>
    <p:extLst>
      <p:ext uri="{BB962C8B-B14F-4D97-AF65-F5344CB8AC3E}">
        <p14:creationId xmlns:p14="http://schemas.microsoft.com/office/powerpoint/2010/main" val="152038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5</a:t>
            </a:fld>
            <a:endParaRPr lang="en-ZW"/>
          </a:p>
        </p:txBody>
      </p:sp>
    </p:spTree>
    <p:extLst>
      <p:ext uri="{BB962C8B-B14F-4D97-AF65-F5344CB8AC3E}">
        <p14:creationId xmlns:p14="http://schemas.microsoft.com/office/powerpoint/2010/main" val="176919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6</a:t>
            </a:fld>
            <a:endParaRPr lang="en-ZW"/>
          </a:p>
        </p:txBody>
      </p:sp>
    </p:spTree>
    <p:extLst>
      <p:ext uri="{BB962C8B-B14F-4D97-AF65-F5344CB8AC3E}">
        <p14:creationId xmlns:p14="http://schemas.microsoft.com/office/powerpoint/2010/main" val="71244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7</a:t>
            </a:fld>
            <a:endParaRPr lang="en-ZW"/>
          </a:p>
        </p:txBody>
      </p:sp>
    </p:spTree>
    <p:extLst>
      <p:ext uri="{BB962C8B-B14F-4D97-AF65-F5344CB8AC3E}">
        <p14:creationId xmlns:p14="http://schemas.microsoft.com/office/powerpoint/2010/main" val="384302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8</a:t>
            </a:fld>
            <a:endParaRPr lang="en-ZW"/>
          </a:p>
        </p:txBody>
      </p:sp>
    </p:spTree>
    <p:extLst>
      <p:ext uri="{BB962C8B-B14F-4D97-AF65-F5344CB8AC3E}">
        <p14:creationId xmlns:p14="http://schemas.microsoft.com/office/powerpoint/2010/main" val="400880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24930568-AAC8-42F6-A86B-A244B1447041}" type="slidenum">
              <a:rPr lang="en-ZW" smtClean="0"/>
              <a:pPr/>
              <a:t>9</a:t>
            </a:fld>
            <a:endParaRPr lang="en-ZW"/>
          </a:p>
        </p:txBody>
      </p:sp>
    </p:spTree>
    <p:extLst>
      <p:ext uri="{BB962C8B-B14F-4D97-AF65-F5344CB8AC3E}">
        <p14:creationId xmlns:p14="http://schemas.microsoft.com/office/powerpoint/2010/main" val="359942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62CF4BEE-4F1A-482A-9423-E376B685B13B}" type="datetimeFigureOut">
              <a:rPr lang="en-ZW" smtClean="0"/>
              <a:pPr/>
              <a:t>10/6/2019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62CF4BEE-4F1A-482A-9423-E376B685B13B}" type="datetimeFigureOut">
              <a:rPr lang="en-ZW" smtClean="0"/>
              <a:pPr/>
              <a:t>10/6/2019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62CF4BEE-4F1A-482A-9423-E376B685B13B}" type="datetimeFigureOut">
              <a:rPr lang="en-ZW" smtClean="0"/>
              <a:pPr/>
              <a:t>10/6/2019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62CF4BEE-4F1A-482A-9423-E376B685B13B}" type="datetimeFigureOut">
              <a:rPr lang="en-ZW" smtClean="0"/>
              <a:pPr/>
              <a:t>10/6/2019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F4BEE-4F1A-482A-9423-E376B685B13B}" type="datetimeFigureOut">
              <a:rPr lang="en-ZW" smtClean="0"/>
              <a:pPr/>
              <a:t>10/6/2019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62CF4BEE-4F1A-482A-9423-E376B685B13B}" type="datetimeFigureOut">
              <a:rPr lang="en-ZW" smtClean="0"/>
              <a:pPr/>
              <a:t>10/6/2019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62CF4BEE-4F1A-482A-9423-E376B685B13B}" type="datetimeFigureOut">
              <a:rPr lang="en-ZW" smtClean="0"/>
              <a:pPr/>
              <a:t>10/6/2019</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62CF4BEE-4F1A-482A-9423-E376B685B13B}" type="datetimeFigureOut">
              <a:rPr lang="en-ZW" smtClean="0"/>
              <a:pPr/>
              <a:t>10/6/2019</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F4BEE-4F1A-482A-9423-E376B685B13B}" type="datetimeFigureOut">
              <a:rPr lang="en-ZW" smtClean="0"/>
              <a:pPr/>
              <a:t>10/6/2019</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F4BEE-4F1A-482A-9423-E376B685B13B}" type="datetimeFigureOut">
              <a:rPr lang="en-ZW" smtClean="0"/>
              <a:pPr/>
              <a:t>10/6/2019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F4BEE-4F1A-482A-9423-E376B685B13B}" type="datetimeFigureOut">
              <a:rPr lang="en-ZW" smtClean="0"/>
              <a:pPr/>
              <a:t>10/6/2019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0E15CF32-E479-454D-B9FC-BEF6C708DCCB}" type="slidenum">
              <a:rPr lang="en-ZW" smtClean="0"/>
              <a:pPr/>
              <a:t>‹#›</a:t>
            </a:fld>
            <a:endParaRPr lang="en-Z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F4BEE-4F1A-482A-9423-E376B685B13B}" type="datetimeFigureOut">
              <a:rPr lang="en-ZW" smtClean="0"/>
              <a:pPr/>
              <a:t>10/6/2019</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5CF32-E479-454D-B9FC-BEF6C708DCCB}" type="slidenum">
              <a:rPr lang="en-ZW" smtClean="0"/>
              <a:pPr/>
              <a:t>‹#›</a:t>
            </a:fld>
            <a:endParaRPr lang="en-Z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W" dirty="0"/>
              <a:t>Prevention Scientific Committee</a:t>
            </a:r>
          </a:p>
        </p:txBody>
      </p:sp>
      <p:sp>
        <p:nvSpPr>
          <p:cNvPr id="3" name="Subtitle 2"/>
          <p:cNvSpPr>
            <a:spLocks noGrp="1"/>
          </p:cNvSpPr>
          <p:nvPr>
            <p:ph type="subTitle" idx="1"/>
          </p:nvPr>
        </p:nvSpPr>
        <p:spPr>
          <a:xfrm>
            <a:off x="323528" y="3886200"/>
            <a:ext cx="8820472" cy="1752600"/>
          </a:xfrm>
        </p:spPr>
        <p:txBody>
          <a:bodyPr/>
          <a:lstStyle/>
          <a:p>
            <a:r>
              <a:rPr lang="en-ZW" dirty="0"/>
              <a:t>International Community Advisory Board</a:t>
            </a:r>
          </a:p>
          <a:p>
            <a:r>
              <a:rPr lang="en-ZW" dirty="0"/>
              <a:t>11 June 2019</a:t>
            </a:r>
          </a:p>
          <a:p>
            <a:r>
              <a:rPr lang="en-ZW" sz="2400" dirty="0"/>
              <a:t>Lynda Stranix-Chibanda and Sybil Hosek</a:t>
            </a:r>
          </a:p>
        </p:txBody>
      </p:sp>
      <p:pic>
        <p:nvPicPr>
          <p:cNvPr id="1027" name="Picture 3"/>
          <p:cNvPicPr>
            <a:picLocks noChangeAspect="1" noChangeArrowheads="1"/>
          </p:cNvPicPr>
          <p:nvPr/>
        </p:nvPicPr>
        <p:blipFill>
          <a:blip r:embed="rId3" cstate="print"/>
          <a:srcRect/>
          <a:stretch>
            <a:fillRect/>
          </a:stretch>
        </p:blipFill>
        <p:spPr bwMode="auto">
          <a:xfrm>
            <a:off x="3851920" y="492640"/>
            <a:ext cx="1238250" cy="18669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517232"/>
            <a:ext cx="1781504" cy="84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28372"/>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W"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srcRect/>
          <a:stretch>
            <a:fillRect/>
          </a:stretch>
        </p:blipFill>
        <p:spPr bwMode="auto">
          <a:xfrm>
            <a:off x="3358208" y="1934609"/>
            <a:ext cx="2448272" cy="3691241"/>
          </a:xfrm>
          <a:prstGeom prst="rect">
            <a:avLst/>
          </a:prstGeom>
          <a:noFill/>
          <a:ln w="9525">
            <a:noFill/>
            <a:miter lim="800000"/>
            <a:headEnd/>
            <a:tailEnd/>
          </a:ln>
        </p:spPr>
      </p:pic>
      <p:sp>
        <p:nvSpPr>
          <p:cNvPr id="17" name="Title 1"/>
          <p:cNvSpPr>
            <a:spLocks noGrp="1"/>
          </p:cNvSpPr>
          <p:nvPr>
            <p:ph type="title"/>
          </p:nvPr>
        </p:nvSpPr>
        <p:spPr>
          <a:xfrm>
            <a:off x="446856" y="274638"/>
            <a:ext cx="8229600" cy="1143000"/>
          </a:xfrm>
        </p:spPr>
        <p:txBody>
          <a:bodyPr>
            <a:normAutofit/>
          </a:bodyPr>
          <a:lstStyle/>
          <a:p>
            <a:r>
              <a:rPr lang="en-ZW" dirty="0"/>
              <a:t>Any questions so far?</a:t>
            </a:r>
          </a:p>
        </p:txBody>
      </p:sp>
    </p:spTree>
    <p:extLst>
      <p:ext uri="{BB962C8B-B14F-4D97-AF65-F5344CB8AC3E}">
        <p14:creationId xmlns:p14="http://schemas.microsoft.com/office/powerpoint/2010/main" val="134191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AAC4-7A18-4381-ABE8-182966EBEA37}"/>
              </a:ext>
            </a:extLst>
          </p:cNvPr>
          <p:cNvSpPr>
            <a:spLocks noGrp="1"/>
          </p:cNvSpPr>
          <p:nvPr>
            <p:ph type="title"/>
          </p:nvPr>
        </p:nvSpPr>
        <p:spPr>
          <a:xfrm>
            <a:off x="486696" y="629266"/>
            <a:ext cx="3845274" cy="1676603"/>
          </a:xfrm>
        </p:spPr>
        <p:txBody>
          <a:bodyPr>
            <a:normAutofit/>
          </a:bodyPr>
          <a:lstStyle/>
          <a:p>
            <a:r>
              <a:rPr lang="en-ZW" dirty="0"/>
              <a:t>IMPAACT P1112 Update</a:t>
            </a:r>
          </a:p>
        </p:txBody>
      </p:sp>
      <p:sp>
        <p:nvSpPr>
          <p:cNvPr id="3" name="Content Placeholder 2">
            <a:extLst>
              <a:ext uri="{FF2B5EF4-FFF2-40B4-BE49-F238E27FC236}">
                <a16:creationId xmlns:a16="http://schemas.microsoft.com/office/drawing/2014/main" id="{F19B8D07-9AB9-47B4-AC1B-6B8AFDCDEBF5}"/>
              </a:ext>
            </a:extLst>
          </p:cNvPr>
          <p:cNvSpPr>
            <a:spLocks noGrp="1"/>
          </p:cNvSpPr>
          <p:nvPr>
            <p:ph idx="1"/>
          </p:nvPr>
        </p:nvSpPr>
        <p:spPr>
          <a:xfrm>
            <a:off x="486697" y="2438400"/>
            <a:ext cx="3845272" cy="3785419"/>
          </a:xfrm>
        </p:spPr>
        <p:txBody>
          <a:bodyPr>
            <a:normAutofit/>
          </a:bodyPr>
          <a:lstStyle/>
          <a:p>
            <a:r>
              <a:rPr lang="en-ZW" dirty="0"/>
              <a:t>Passive immunity</a:t>
            </a:r>
          </a:p>
          <a:p>
            <a:r>
              <a:rPr lang="en-ZW" dirty="0"/>
              <a:t>Protocol Overview</a:t>
            </a:r>
          </a:p>
          <a:p>
            <a:r>
              <a:rPr lang="en-ZW" dirty="0"/>
              <a:t>Study status</a:t>
            </a:r>
          </a:p>
          <a:p>
            <a:r>
              <a:rPr lang="en-ZW" dirty="0"/>
              <a:t>Next steps</a:t>
            </a:r>
          </a:p>
        </p:txBody>
      </p:sp>
      <p:pic>
        <p:nvPicPr>
          <p:cNvPr id="4" name="Picture 2" descr="https://images-na.ssl-images-amazon.com/images/I/71aSAnBhklL._SL1500_.jpg">
            <a:extLst>
              <a:ext uri="{FF2B5EF4-FFF2-40B4-BE49-F238E27FC236}">
                <a16:creationId xmlns:a16="http://schemas.microsoft.com/office/drawing/2014/main" id="{4D173554-3DC4-49D3-A070-515B155512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39" r="13425" b="3"/>
          <a:stretch/>
        </p:blipFill>
        <p:spPr bwMode="auto">
          <a:xfrm>
            <a:off x="4567959" y="640082"/>
            <a:ext cx="409629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1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3FFC-C737-4B15-9FB7-F9F6F50073A1}"/>
              </a:ext>
            </a:extLst>
          </p:cNvPr>
          <p:cNvSpPr>
            <a:spLocks noGrp="1"/>
          </p:cNvSpPr>
          <p:nvPr>
            <p:ph type="title"/>
          </p:nvPr>
        </p:nvSpPr>
        <p:spPr>
          <a:xfrm>
            <a:off x="457200" y="274638"/>
            <a:ext cx="8229600" cy="1143000"/>
          </a:xfrm>
        </p:spPr>
        <p:txBody>
          <a:bodyPr/>
          <a:lstStyle/>
          <a:p>
            <a:r>
              <a:rPr lang="en-ZW"/>
              <a:t>Passive Immunity</a:t>
            </a:r>
            <a:endParaRPr lang="en-ZW" dirty="0"/>
          </a:p>
        </p:txBody>
      </p:sp>
      <p:sp>
        <p:nvSpPr>
          <p:cNvPr id="3" name="Content Placeholder 2">
            <a:extLst>
              <a:ext uri="{FF2B5EF4-FFF2-40B4-BE49-F238E27FC236}">
                <a16:creationId xmlns:a16="http://schemas.microsoft.com/office/drawing/2014/main" id="{FC577297-5D9F-40F6-A9D3-C778C7141119}"/>
              </a:ext>
            </a:extLst>
          </p:cNvPr>
          <p:cNvSpPr>
            <a:spLocks noGrp="1"/>
          </p:cNvSpPr>
          <p:nvPr>
            <p:ph idx="1"/>
          </p:nvPr>
        </p:nvSpPr>
        <p:spPr>
          <a:xfrm>
            <a:off x="457200" y="1600200"/>
            <a:ext cx="8229600" cy="4525963"/>
          </a:xfrm>
        </p:spPr>
        <p:txBody>
          <a:bodyPr/>
          <a:lstStyle/>
          <a:p>
            <a:r>
              <a:rPr lang="en-US" altLang="en-US" dirty="0"/>
              <a:t>Administer pre-formed antibodies</a:t>
            </a:r>
          </a:p>
          <a:p>
            <a:pPr lvl="1"/>
            <a:r>
              <a:rPr lang="en-US" altLang="en-US" dirty="0"/>
              <a:t>Immediate levels of antibodies detectable</a:t>
            </a:r>
          </a:p>
          <a:p>
            <a:pPr lvl="1"/>
            <a:r>
              <a:rPr lang="en-US" altLang="en-US" dirty="0"/>
              <a:t>Only lasts as long as the antibodies last</a:t>
            </a:r>
          </a:p>
          <a:p>
            <a:pPr lvl="1"/>
            <a:r>
              <a:rPr lang="en-US" altLang="en-US" dirty="0"/>
              <a:t>In use for Rabies, Hepatitis B, Varicella Zoster </a:t>
            </a:r>
          </a:p>
          <a:p>
            <a:endParaRPr lang="en-ZW" dirty="0"/>
          </a:p>
        </p:txBody>
      </p:sp>
      <p:pic>
        <p:nvPicPr>
          <p:cNvPr id="1026" name="Picture 2" descr="Antibody And Antigen 2819">
            <a:extLst>
              <a:ext uri="{FF2B5EF4-FFF2-40B4-BE49-F238E27FC236}">
                <a16:creationId xmlns:a16="http://schemas.microsoft.com/office/drawing/2014/main" id="{FB02D255-4C8A-4CAB-8AD3-E928B0872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831927"/>
            <a:ext cx="4000500" cy="2505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EE3FAF9-C009-4D62-826C-DB8E8472099E}"/>
              </a:ext>
            </a:extLst>
          </p:cNvPr>
          <p:cNvSpPr/>
          <p:nvPr/>
        </p:nvSpPr>
        <p:spPr>
          <a:xfrm>
            <a:off x="4234562" y="6398696"/>
            <a:ext cx="2364750" cy="369332"/>
          </a:xfrm>
          <a:prstGeom prst="rect">
            <a:avLst/>
          </a:prstGeom>
        </p:spPr>
        <p:txBody>
          <a:bodyPr wrap="none">
            <a:spAutoFit/>
          </a:bodyPr>
          <a:lstStyle/>
          <a:p>
            <a:r>
              <a:rPr lang="en-ZW" dirty="0">
                <a:solidFill>
                  <a:srgbClr val="808080"/>
                </a:solidFill>
                <a:latin typeface="Helvetica Neue"/>
              </a:rPr>
              <a:t>Photo by: </a:t>
            </a:r>
            <a:r>
              <a:rPr lang="en-ZW" dirty="0" err="1">
                <a:solidFill>
                  <a:srgbClr val="808080"/>
                </a:solidFill>
                <a:latin typeface="Helvetica Neue"/>
              </a:rPr>
              <a:t>cglightNing</a:t>
            </a:r>
            <a:endParaRPr lang="en-ZW" dirty="0"/>
          </a:p>
        </p:txBody>
      </p:sp>
    </p:spTree>
    <p:extLst>
      <p:ext uri="{BB962C8B-B14F-4D97-AF65-F5344CB8AC3E}">
        <p14:creationId xmlns:p14="http://schemas.microsoft.com/office/powerpoint/2010/main" val="6577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27F7-8973-4D73-A78E-DC0F7907FAEA}"/>
              </a:ext>
            </a:extLst>
          </p:cNvPr>
          <p:cNvSpPr>
            <a:spLocks noGrp="1"/>
          </p:cNvSpPr>
          <p:nvPr>
            <p:ph type="title"/>
          </p:nvPr>
        </p:nvSpPr>
        <p:spPr/>
        <p:txBody>
          <a:bodyPr>
            <a:normAutofit/>
          </a:bodyPr>
          <a:lstStyle/>
          <a:p>
            <a:r>
              <a:rPr lang="en-US" dirty="0"/>
              <a:t>IMPAACT P1112</a:t>
            </a:r>
            <a:endParaRPr lang="en-ZW" dirty="0"/>
          </a:p>
        </p:txBody>
      </p:sp>
      <p:sp>
        <p:nvSpPr>
          <p:cNvPr id="3" name="Content Placeholder 2">
            <a:extLst>
              <a:ext uri="{FF2B5EF4-FFF2-40B4-BE49-F238E27FC236}">
                <a16:creationId xmlns:a16="http://schemas.microsoft.com/office/drawing/2014/main" id="{71E73482-8232-4B9C-957D-94DA4A2B8DCA}"/>
              </a:ext>
            </a:extLst>
          </p:cNvPr>
          <p:cNvSpPr>
            <a:spLocks noGrp="1"/>
          </p:cNvSpPr>
          <p:nvPr>
            <p:ph idx="1"/>
          </p:nvPr>
        </p:nvSpPr>
        <p:spPr/>
        <p:txBody>
          <a:bodyPr>
            <a:normAutofit lnSpcReduction="10000"/>
          </a:bodyPr>
          <a:lstStyle/>
          <a:p>
            <a:r>
              <a:rPr lang="en-US" dirty="0"/>
              <a:t>Safety &amp; Pharmacokinetics of Monoclonal Antibody VRC01LS in HIV-Exposed Newborns</a:t>
            </a:r>
          </a:p>
          <a:p>
            <a:r>
              <a:rPr lang="en-US" dirty="0"/>
              <a:t>Phase I study of safety and pharmacokinetics of single and multiple subcutaneous (SC) doses starting at birth</a:t>
            </a:r>
          </a:p>
          <a:p>
            <a:pPr lvl="1"/>
            <a:r>
              <a:rPr lang="en-US" dirty="0"/>
              <a:t>ALL infants receive ART to prevent perinatal/ breastmilk HIV transmission</a:t>
            </a:r>
          </a:p>
          <a:p>
            <a:pPr lvl="1"/>
            <a:r>
              <a:rPr lang="en-US" dirty="0"/>
              <a:t>Followed on study 96 weeks</a:t>
            </a:r>
          </a:p>
          <a:p>
            <a:pPr lvl="1"/>
            <a:r>
              <a:rPr lang="en-US" dirty="0"/>
              <a:t>Primary objectives are safety and PK</a:t>
            </a:r>
            <a:endParaRPr lang="en-ZW" dirty="0"/>
          </a:p>
        </p:txBody>
      </p:sp>
    </p:spTree>
    <p:extLst>
      <p:ext uri="{BB962C8B-B14F-4D97-AF65-F5344CB8AC3E}">
        <p14:creationId xmlns:p14="http://schemas.microsoft.com/office/powerpoint/2010/main" val="353087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26B0-6082-475E-85EA-254323848707}"/>
              </a:ext>
            </a:extLst>
          </p:cNvPr>
          <p:cNvSpPr>
            <a:spLocks noGrp="1"/>
          </p:cNvSpPr>
          <p:nvPr>
            <p:ph type="title"/>
          </p:nvPr>
        </p:nvSpPr>
        <p:spPr/>
        <p:txBody>
          <a:bodyPr/>
          <a:lstStyle/>
          <a:p>
            <a:r>
              <a:rPr lang="en-ZW" dirty="0"/>
              <a:t>Different study groups</a:t>
            </a:r>
          </a:p>
        </p:txBody>
      </p:sp>
      <p:sp>
        <p:nvSpPr>
          <p:cNvPr id="3" name="Content Placeholder 2">
            <a:extLst>
              <a:ext uri="{FF2B5EF4-FFF2-40B4-BE49-F238E27FC236}">
                <a16:creationId xmlns:a16="http://schemas.microsoft.com/office/drawing/2014/main" id="{6502A93B-9DB7-4D1D-9A9F-1AC7C1B80397}"/>
              </a:ext>
            </a:extLst>
          </p:cNvPr>
          <p:cNvSpPr>
            <a:spLocks noGrp="1"/>
          </p:cNvSpPr>
          <p:nvPr>
            <p:ph idx="1"/>
          </p:nvPr>
        </p:nvSpPr>
        <p:spPr/>
        <p:txBody>
          <a:bodyPr/>
          <a:lstStyle/>
          <a:p>
            <a:endParaRPr lang="en-ZW" dirty="0"/>
          </a:p>
        </p:txBody>
      </p:sp>
      <p:pic>
        <p:nvPicPr>
          <p:cNvPr id="5" name="Picture 4">
            <a:extLst>
              <a:ext uri="{FF2B5EF4-FFF2-40B4-BE49-F238E27FC236}">
                <a16:creationId xmlns:a16="http://schemas.microsoft.com/office/drawing/2014/main" id="{D2AE7061-9D08-4AA8-A121-995067EEA9F9}"/>
              </a:ext>
            </a:extLst>
          </p:cNvPr>
          <p:cNvPicPr>
            <a:picLocks noChangeAspect="1"/>
          </p:cNvPicPr>
          <p:nvPr/>
        </p:nvPicPr>
        <p:blipFill>
          <a:blip r:embed="rId2"/>
          <a:stretch>
            <a:fillRect/>
          </a:stretch>
        </p:blipFill>
        <p:spPr>
          <a:xfrm>
            <a:off x="2667558" y="1484784"/>
            <a:ext cx="3808884" cy="5230275"/>
          </a:xfrm>
          <a:prstGeom prst="rect">
            <a:avLst/>
          </a:prstGeom>
        </p:spPr>
      </p:pic>
      <p:sp>
        <p:nvSpPr>
          <p:cNvPr id="6" name="TextBox 5">
            <a:extLst>
              <a:ext uri="{FF2B5EF4-FFF2-40B4-BE49-F238E27FC236}">
                <a16:creationId xmlns:a16="http://schemas.microsoft.com/office/drawing/2014/main" id="{06C4A483-B983-4001-8564-084AC12537F8}"/>
              </a:ext>
            </a:extLst>
          </p:cNvPr>
          <p:cNvSpPr txBox="1"/>
          <p:nvPr/>
        </p:nvSpPr>
        <p:spPr>
          <a:xfrm>
            <a:off x="6923814" y="1975995"/>
            <a:ext cx="1738536" cy="369332"/>
          </a:xfrm>
          <a:prstGeom prst="rect">
            <a:avLst/>
          </a:prstGeom>
          <a:noFill/>
        </p:spPr>
        <p:txBody>
          <a:bodyPr wrap="square" rtlCol="0">
            <a:spAutoFit/>
          </a:bodyPr>
          <a:lstStyle/>
          <a:p>
            <a:r>
              <a:rPr lang="en-ZW" dirty="0">
                <a:ln w="0"/>
                <a:solidFill>
                  <a:schemeClr val="accent1"/>
                </a:solidFill>
                <a:effectLst>
                  <a:outerShdw blurRad="38100" dist="25400" dir="5400000" algn="ctr" rotWithShape="0">
                    <a:srgbClr val="6E747A">
                      <a:alpha val="43000"/>
                    </a:srgbClr>
                  </a:outerShdw>
                </a:effectLst>
              </a:rPr>
              <a:t>Different doses</a:t>
            </a:r>
          </a:p>
        </p:txBody>
      </p:sp>
      <p:sp>
        <p:nvSpPr>
          <p:cNvPr id="7" name="TextBox 6">
            <a:extLst>
              <a:ext uri="{FF2B5EF4-FFF2-40B4-BE49-F238E27FC236}">
                <a16:creationId xmlns:a16="http://schemas.microsoft.com/office/drawing/2014/main" id="{E18053BD-D513-4D5B-A621-49C6DD406542}"/>
              </a:ext>
            </a:extLst>
          </p:cNvPr>
          <p:cNvSpPr txBox="1"/>
          <p:nvPr/>
        </p:nvSpPr>
        <p:spPr>
          <a:xfrm>
            <a:off x="6906487" y="1614420"/>
            <a:ext cx="2016224" cy="369332"/>
          </a:xfrm>
          <a:prstGeom prst="rect">
            <a:avLst/>
          </a:prstGeom>
          <a:noFill/>
        </p:spPr>
        <p:txBody>
          <a:bodyPr wrap="square" rtlCol="0">
            <a:spAutoFit/>
          </a:bodyPr>
          <a:lstStyle/>
          <a:p>
            <a:r>
              <a:rPr lang="en-ZW" dirty="0"/>
              <a:t>Different products</a:t>
            </a:r>
          </a:p>
        </p:txBody>
      </p:sp>
      <p:sp>
        <p:nvSpPr>
          <p:cNvPr id="8" name="TextBox 7">
            <a:extLst>
              <a:ext uri="{FF2B5EF4-FFF2-40B4-BE49-F238E27FC236}">
                <a16:creationId xmlns:a16="http://schemas.microsoft.com/office/drawing/2014/main" id="{FAE092C3-E0C4-445D-8226-A33797454898}"/>
              </a:ext>
            </a:extLst>
          </p:cNvPr>
          <p:cNvSpPr txBox="1"/>
          <p:nvPr/>
        </p:nvSpPr>
        <p:spPr>
          <a:xfrm>
            <a:off x="7020272" y="3246829"/>
            <a:ext cx="2016224" cy="646331"/>
          </a:xfrm>
          <a:prstGeom prst="rect">
            <a:avLst/>
          </a:prstGeom>
          <a:noFill/>
        </p:spPr>
        <p:txBody>
          <a:bodyPr wrap="square" rtlCol="0">
            <a:spAutoFit/>
          </a:bodyPr>
          <a:lstStyle/>
          <a:p>
            <a:r>
              <a:rPr lang="en-ZW" dirty="0">
                <a:ln w="0"/>
                <a:solidFill>
                  <a:srgbClr val="00B050"/>
                </a:solidFill>
                <a:effectLst>
                  <a:outerShdw blurRad="38100" dist="25400" dir="5400000" algn="ctr" rotWithShape="0">
                    <a:srgbClr val="6E747A">
                      <a:alpha val="43000"/>
                    </a:srgbClr>
                  </a:outerShdw>
                </a:effectLst>
              </a:rPr>
              <a:t>Different infant feeding</a:t>
            </a:r>
          </a:p>
        </p:txBody>
      </p:sp>
      <p:cxnSp>
        <p:nvCxnSpPr>
          <p:cNvPr id="11" name="Straight Connector 10">
            <a:extLst>
              <a:ext uri="{FF2B5EF4-FFF2-40B4-BE49-F238E27FC236}">
                <a16:creationId xmlns:a16="http://schemas.microsoft.com/office/drawing/2014/main" id="{C00AE1D3-7506-4E88-B01A-7BC4A735E8D5}"/>
              </a:ext>
            </a:extLst>
          </p:cNvPr>
          <p:cNvCxnSpPr>
            <a:cxnSpLocks/>
          </p:cNvCxnSpPr>
          <p:nvPr/>
        </p:nvCxnSpPr>
        <p:spPr>
          <a:xfrm>
            <a:off x="4644008" y="2060848"/>
            <a:ext cx="14401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28EBA857-B280-48AB-984E-C7E19C9BDFB4}"/>
              </a:ext>
            </a:extLst>
          </p:cNvPr>
          <p:cNvCxnSpPr>
            <a:cxnSpLocks/>
          </p:cNvCxnSpPr>
          <p:nvPr/>
        </p:nvCxnSpPr>
        <p:spPr>
          <a:xfrm>
            <a:off x="4644008" y="2276872"/>
            <a:ext cx="14401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CB31DE0-D96A-4C68-A46F-660DCA463043}"/>
              </a:ext>
            </a:extLst>
          </p:cNvPr>
          <p:cNvCxnSpPr>
            <a:cxnSpLocks/>
          </p:cNvCxnSpPr>
          <p:nvPr/>
        </p:nvCxnSpPr>
        <p:spPr>
          <a:xfrm>
            <a:off x="4572893" y="2996952"/>
            <a:ext cx="8632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922948CF-0C5E-43F2-864E-F3CD8410B5AB}"/>
              </a:ext>
            </a:extLst>
          </p:cNvPr>
          <p:cNvCxnSpPr>
            <a:cxnSpLocks/>
          </p:cNvCxnSpPr>
          <p:nvPr/>
        </p:nvCxnSpPr>
        <p:spPr>
          <a:xfrm>
            <a:off x="4572000" y="3773241"/>
            <a:ext cx="648072" cy="11787"/>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481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FDB4-B91F-4C50-81F7-6364F9DED78D}"/>
              </a:ext>
            </a:extLst>
          </p:cNvPr>
          <p:cNvSpPr>
            <a:spLocks noGrp="1"/>
          </p:cNvSpPr>
          <p:nvPr>
            <p:ph type="title"/>
          </p:nvPr>
        </p:nvSpPr>
        <p:spPr/>
        <p:txBody>
          <a:bodyPr/>
          <a:lstStyle/>
          <a:p>
            <a:r>
              <a:rPr lang="en-ZW" dirty="0"/>
              <a:t>What happens on study?</a:t>
            </a:r>
          </a:p>
        </p:txBody>
      </p:sp>
      <p:sp>
        <p:nvSpPr>
          <p:cNvPr id="3" name="Content Placeholder 2">
            <a:extLst>
              <a:ext uri="{FF2B5EF4-FFF2-40B4-BE49-F238E27FC236}">
                <a16:creationId xmlns:a16="http://schemas.microsoft.com/office/drawing/2014/main" id="{66262423-3446-4D09-819E-1D73720B5C0D}"/>
              </a:ext>
            </a:extLst>
          </p:cNvPr>
          <p:cNvSpPr>
            <a:spLocks noGrp="1"/>
          </p:cNvSpPr>
          <p:nvPr>
            <p:ph idx="1"/>
          </p:nvPr>
        </p:nvSpPr>
        <p:spPr/>
        <p:txBody>
          <a:bodyPr/>
          <a:lstStyle/>
          <a:p>
            <a:endParaRPr lang="en-ZW" dirty="0"/>
          </a:p>
        </p:txBody>
      </p:sp>
      <p:pic>
        <p:nvPicPr>
          <p:cNvPr id="4" name="Picture 3">
            <a:extLst>
              <a:ext uri="{FF2B5EF4-FFF2-40B4-BE49-F238E27FC236}">
                <a16:creationId xmlns:a16="http://schemas.microsoft.com/office/drawing/2014/main" id="{389C8F11-605D-446C-B438-95CE4B33829F}"/>
              </a:ext>
            </a:extLst>
          </p:cNvPr>
          <p:cNvPicPr>
            <a:picLocks noChangeAspect="1"/>
          </p:cNvPicPr>
          <p:nvPr/>
        </p:nvPicPr>
        <p:blipFill>
          <a:blip r:embed="rId2"/>
          <a:stretch>
            <a:fillRect/>
          </a:stretch>
        </p:blipFill>
        <p:spPr>
          <a:xfrm>
            <a:off x="257175" y="2009775"/>
            <a:ext cx="8629650" cy="2838450"/>
          </a:xfrm>
          <a:prstGeom prst="rect">
            <a:avLst/>
          </a:prstGeom>
        </p:spPr>
      </p:pic>
    </p:spTree>
    <p:extLst>
      <p:ext uri="{BB962C8B-B14F-4D97-AF65-F5344CB8AC3E}">
        <p14:creationId xmlns:p14="http://schemas.microsoft.com/office/powerpoint/2010/main" val="38848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E92A-A291-43CB-81FE-A8C4CEDFC650}"/>
              </a:ext>
            </a:extLst>
          </p:cNvPr>
          <p:cNvSpPr>
            <a:spLocks noGrp="1"/>
          </p:cNvSpPr>
          <p:nvPr>
            <p:ph type="title"/>
          </p:nvPr>
        </p:nvSpPr>
        <p:spPr/>
        <p:txBody>
          <a:bodyPr/>
          <a:lstStyle/>
          <a:p>
            <a:r>
              <a:rPr lang="en-ZW" dirty="0"/>
              <a:t>Group 4 status</a:t>
            </a:r>
          </a:p>
        </p:txBody>
      </p:sp>
      <p:sp>
        <p:nvSpPr>
          <p:cNvPr id="3" name="Content Placeholder 2">
            <a:extLst>
              <a:ext uri="{FF2B5EF4-FFF2-40B4-BE49-F238E27FC236}">
                <a16:creationId xmlns:a16="http://schemas.microsoft.com/office/drawing/2014/main" id="{941C586F-BBEB-4031-9E74-797E67B2E1FF}"/>
              </a:ext>
            </a:extLst>
          </p:cNvPr>
          <p:cNvSpPr>
            <a:spLocks noGrp="1"/>
          </p:cNvSpPr>
          <p:nvPr>
            <p:ph idx="1"/>
          </p:nvPr>
        </p:nvSpPr>
        <p:spPr/>
        <p:txBody>
          <a:bodyPr>
            <a:normAutofit fontScale="85000" lnSpcReduction="10000"/>
          </a:bodyPr>
          <a:lstStyle/>
          <a:p>
            <a:r>
              <a:rPr lang="en-US" dirty="0"/>
              <a:t>Enrollment between Jan 2017-Feb 2018 </a:t>
            </a:r>
          </a:p>
          <a:p>
            <a:r>
              <a:rPr lang="en-US" dirty="0"/>
              <a:t>All infants (N=21) received 1st dose; 10 infants received 2nd dose</a:t>
            </a:r>
          </a:p>
          <a:p>
            <a:r>
              <a:rPr lang="en-US" dirty="0"/>
              <a:t>No Grade 3 or 4 adverse events related to VRC01LS</a:t>
            </a:r>
          </a:p>
          <a:p>
            <a:r>
              <a:rPr lang="en-US" dirty="0"/>
              <a:t>Local reactions were common, especially with the first dose; almost all mild and resolved within hours</a:t>
            </a:r>
          </a:p>
          <a:p>
            <a:r>
              <a:rPr lang="en-US" dirty="0"/>
              <a:t>No infants stopped study treatment due to adverse events</a:t>
            </a:r>
          </a:p>
          <a:p>
            <a:r>
              <a:rPr lang="en-US" dirty="0"/>
              <a:t>Ongoing follow-up (N=18) through Feb 2020</a:t>
            </a:r>
          </a:p>
          <a:p>
            <a:pPr lvl="1"/>
            <a:r>
              <a:rPr lang="en-US" dirty="0"/>
              <a:t>3 infants discontinued at 2, 4 weeks &amp; 22 weeks</a:t>
            </a:r>
          </a:p>
          <a:p>
            <a:endParaRPr lang="en-ZW" dirty="0"/>
          </a:p>
        </p:txBody>
      </p:sp>
    </p:spTree>
    <p:extLst>
      <p:ext uri="{BB962C8B-B14F-4D97-AF65-F5344CB8AC3E}">
        <p14:creationId xmlns:p14="http://schemas.microsoft.com/office/powerpoint/2010/main" val="46500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7C60-A9E4-4C9E-BB1B-1D39D2A445E7}"/>
              </a:ext>
            </a:extLst>
          </p:cNvPr>
          <p:cNvSpPr>
            <a:spLocks noGrp="1"/>
          </p:cNvSpPr>
          <p:nvPr>
            <p:ph type="title"/>
          </p:nvPr>
        </p:nvSpPr>
        <p:spPr/>
        <p:txBody>
          <a:bodyPr>
            <a:normAutofit fontScale="90000"/>
          </a:bodyPr>
          <a:lstStyle/>
          <a:p>
            <a:r>
              <a:rPr lang="en-ZW" dirty="0"/>
              <a:t>Different PK with different doses &amp; products</a:t>
            </a:r>
          </a:p>
        </p:txBody>
      </p:sp>
      <p:sp>
        <p:nvSpPr>
          <p:cNvPr id="3" name="Content Placeholder 2">
            <a:extLst>
              <a:ext uri="{FF2B5EF4-FFF2-40B4-BE49-F238E27FC236}">
                <a16:creationId xmlns:a16="http://schemas.microsoft.com/office/drawing/2014/main" id="{638ACDBE-9BDC-48E9-B585-8D6FD175C353}"/>
              </a:ext>
            </a:extLst>
          </p:cNvPr>
          <p:cNvSpPr>
            <a:spLocks noGrp="1"/>
          </p:cNvSpPr>
          <p:nvPr>
            <p:ph idx="1"/>
          </p:nvPr>
        </p:nvSpPr>
        <p:spPr/>
        <p:txBody>
          <a:bodyPr/>
          <a:lstStyle/>
          <a:p>
            <a:endParaRPr lang="en-ZW"/>
          </a:p>
        </p:txBody>
      </p:sp>
      <p:pic>
        <p:nvPicPr>
          <p:cNvPr id="4" name="Picture 3">
            <a:extLst>
              <a:ext uri="{FF2B5EF4-FFF2-40B4-BE49-F238E27FC236}">
                <a16:creationId xmlns:a16="http://schemas.microsoft.com/office/drawing/2014/main" id="{51C1C4B1-F6B3-4D80-9295-C352963D3982}"/>
              </a:ext>
            </a:extLst>
          </p:cNvPr>
          <p:cNvPicPr>
            <a:picLocks noChangeAspect="1"/>
          </p:cNvPicPr>
          <p:nvPr/>
        </p:nvPicPr>
        <p:blipFill>
          <a:blip r:embed="rId2"/>
          <a:stretch>
            <a:fillRect/>
          </a:stretch>
        </p:blipFill>
        <p:spPr>
          <a:xfrm>
            <a:off x="995362" y="1600200"/>
            <a:ext cx="7545070" cy="4983162"/>
          </a:xfrm>
          <a:prstGeom prst="rect">
            <a:avLst/>
          </a:prstGeom>
        </p:spPr>
      </p:pic>
    </p:spTree>
    <p:extLst>
      <p:ext uri="{BB962C8B-B14F-4D97-AF65-F5344CB8AC3E}">
        <p14:creationId xmlns:p14="http://schemas.microsoft.com/office/powerpoint/2010/main" val="145900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C6CF-2F3C-43FA-8926-52B3C9EEE40D}"/>
              </a:ext>
            </a:extLst>
          </p:cNvPr>
          <p:cNvSpPr>
            <a:spLocks noGrp="1"/>
          </p:cNvSpPr>
          <p:nvPr>
            <p:ph type="title"/>
          </p:nvPr>
        </p:nvSpPr>
        <p:spPr/>
        <p:txBody>
          <a:bodyPr/>
          <a:lstStyle/>
          <a:p>
            <a:r>
              <a:rPr lang="en-ZW" dirty="0"/>
              <a:t>VRC01LS Infant PK</a:t>
            </a:r>
          </a:p>
        </p:txBody>
      </p:sp>
      <p:sp>
        <p:nvSpPr>
          <p:cNvPr id="3" name="Content Placeholder 2">
            <a:extLst>
              <a:ext uri="{FF2B5EF4-FFF2-40B4-BE49-F238E27FC236}">
                <a16:creationId xmlns:a16="http://schemas.microsoft.com/office/drawing/2014/main" id="{0FE696E8-6F79-4AA2-AC87-569BA3D08D2D}"/>
              </a:ext>
            </a:extLst>
          </p:cNvPr>
          <p:cNvSpPr>
            <a:spLocks noGrp="1"/>
          </p:cNvSpPr>
          <p:nvPr>
            <p:ph idx="1"/>
          </p:nvPr>
        </p:nvSpPr>
        <p:spPr/>
        <p:txBody>
          <a:bodyPr/>
          <a:lstStyle/>
          <a:p>
            <a:endParaRPr lang="en-ZW"/>
          </a:p>
        </p:txBody>
      </p:sp>
      <p:pic>
        <p:nvPicPr>
          <p:cNvPr id="4" name="Picture 3">
            <a:extLst>
              <a:ext uri="{FF2B5EF4-FFF2-40B4-BE49-F238E27FC236}">
                <a16:creationId xmlns:a16="http://schemas.microsoft.com/office/drawing/2014/main" id="{74301875-0F78-4FD2-B53A-D52577619F72}"/>
              </a:ext>
            </a:extLst>
          </p:cNvPr>
          <p:cNvPicPr>
            <a:picLocks noChangeAspect="1"/>
          </p:cNvPicPr>
          <p:nvPr/>
        </p:nvPicPr>
        <p:blipFill>
          <a:blip r:embed="rId2"/>
          <a:stretch>
            <a:fillRect/>
          </a:stretch>
        </p:blipFill>
        <p:spPr>
          <a:xfrm>
            <a:off x="57150" y="1614636"/>
            <a:ext cx="9029700" cy="4781550"/>
          </a:xfrm>
          <a:prstGeom prst="rect">
            <a:avLst/>
          </a:prstGeom>
        </p:spPr>
      </p:pic>
    </p:spTree>
    <p:extLst>
      <p:ext uri="{BB962C8B-B14F-4D97-AF65-F5344CB8AC3E}">
        <p14:creationId xmlns:p14="http://schemas.microsoft.com/office/powerpoint/2010/main" val="64268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2ED8-B9A2-47B1-A99A-F405AA24D742}"/>
              </a:ext>
            </a:extLst>
          </p:cNvPr>
          <p:cNvSpPr>
            <a:spLocks noGrp="1"/>
          </p:cNvSpPr>
          <p:nvPr>
            <p:ph type="title"/>
          </p:nvPr>
        </p:nvSpPr>
        <p:spPr/>
        <p:txBody>
          <a:bodyPr/>
          <a:lstStyle/>
          <a:p>
            <a:r>
              <a:rPr lang="en-ZW" dirty="0"/>
              <a:t>P1112 conclusions so far</a:t>
            </a:r>
          </a:p>
        </p:txBody>
      </p:sp>
      <p:sp>
        <p:nvSpPr>
          <p:cNvPr id="3" name="Content Placeholder 2">
            <a:extLst>
              <a:ext uri="{FF2B5EF4-FFF2-40B4-BE49-F238E27FC236}">
                <a16:creationId xmlns:a16="http://schemas.microsoft.com/office/drawing/2014/main" id="{78106D44-C810-4047-808E-3284D7B4D54D}"/>
              </a:ext>
            </a:extLst>
          </p:cNvPr>
          <p:cNvSpPr>
            <a:spLocks noGrp="1"/>
          </p:cNvSpPr>
          <p:nvPr>
            <p:ph idx="1"/>
          </p:nvPr>
        </p:nvSpPr>
        <p:spPr/>
        <p:txBody>
          <a:bodyPr>
            <a:normAutofit lnSpcReduction="10000"/>
          </a:bodyPr>
          <a:lstStyle/>
          <a:p>
            <a:r>
              <a:rPr lang="en-US" dirty="0"/>
              <a:t>VRC01LS is well tolerated </a:t>
            </a:r>
          </a:p>
          <a:p>
            <a:r>
              <a:rPr lang="en-US" dirty="0"/>
              <a:t>VRC01LS can be administered at birth and 1-2 times per year to achieve desired levels</a:t>
            </a:r>
          </a:p>
          <a:p>
            <a:r>
              <a:rPr lang="en-US" dirty="0"/>
              <a:t>Broadly neutralizing antibodies are feasible as an additional strategy to prevent mother-to-child transmission of HIV in infants at increased risk of HIV transmission</a:t>
            </a:r>
          </a:p>
          <a:p>
            <a:r>
              <a:rPr lang="en-US" dirty="0"/>
              <a:t>Next steps: – New agents VRC07-523LS - increased potency &amp; breadth </a:t>
            </a:r>
            <a:endParaRPr lang="en-ZW" dirty="0"/>
          </a:p>
        </p:txBody>
      </p:sp>
    </p:spTree>
    <p:extLst>
      <p:ext uri="{BB962C8B-B14F-4D97-AF65-F5344CB8AC3E}">
        <p14:creationId xmlns:p14="http://schemas.microsoft.com/office/powerpoint/2010/main" val="385697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Outline</a:t>
            </a:r>
          </a:p>
        </p:txBody>
      </p:sp>
      <p:sp>
        <p:nvSpPr>
          <p:cNvPr id="3" name="Content Placeholder 2"/>
          <p:cNvSpPr>
            <a:spLocks noGrp="1"/>
          </p:cNvSpPr>
          <p:nvPr>
            <p:ph idx="1"/>
          </p:nvPr>
        </p:nvSpPr>
        <p:spPr>
          <a:xfrm>
            <a:off x="457200" y="1600200"/>
            <a:ext cx="8229600" cy="4532586"/>
          </a:xfrm>
        </p:spPr>
        <p:txBody>
          <a:bodyPr/>
          <a:lstStyle/>
          <a:p>
            <a:r>
              <a:rPr lang="en-ZW" dirty="0"/>
              <a:t>Focal populations</a:t>
            </a:r>
          </a:p>
          <a:p>
            <a:r>
              <a:rPr lang="en-ZW" dirty="0"/>
              <a:t>Key priorities</a:t>
            </a:r>
          </a:p>
          <a:p>
            <a:r>
              <a:rPr lang="en-ZW" dirty="0"/>
              <a:t>IMPAACT P1112 study update</a:t>
            </a:r>
          </a:p>
          <a:p>
            <a:r>
              <a:rPr lang="en-ZW" dirty="0"/>
              <a:t>IMPAACT 2009 study update</a:t>
            </a:r>
          </a:p>
        </p:txBody>
      </p:sp>
    </p:spTree>
    <p:extLst>
      <p:ext uri="{BB962C8B-B14F-4D97-AF65-F5344CB8AC3E}">
        <p14:creationId xmlns:p14="http://schemas.microsoft.com/office/powerpoint/2010/main" val="353112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28372"/>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W"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srcRect/>
          <a:stretch>
            <a:fillRect/>
          </a:stretch>
        </p:blipFill>
        <p:spPr bwMode="auto">
          <a:xfrm>
            <a:off x="3358208" y="1934609"/>
            <a:ext cx="2448272" cy="3691241"/>
          </a:xfrm>
          <a:prstGeom prst="rect">
            <a:avLst/>
          </a:prstGeom>
          <a:noFill/>
          <a:ln w="9525">
            <a:noFill/>
            <a:miter lim="800000"/>
            <a:headEnd/>
            <a:tailEnd/>
          </a:ln>
        </p:spPr>
      </p:pic>
      <p:sp>
        <p:nvSpPr>
          <p:cNvPr id="17" name="Title 1"/>
          <p:cNvSpPr>
            <a:spLocks noGrp="1"/>
          </p:cNvSpPr>
          <p:nvPr>
            <p:ph type="title"/>
          </p:nvPr>
        </p:nvSpPr>
        <p:spPr>
          <a:xfrm>
            <a:off x="446856" y="274638"/>
            <a:ext cx="8229600" cy="1143000"/>
          </a:xfrm>
        </p:spPr>
        <p:txBody>
          <a:bodyPr>
            <a:normAutofit/>
          </a:bodyPr>
          <a:lstStyle/>
          <a:p>
            <a:r>
              <a:rPr lang="en-ZW" dirty="0"/>
              <a:t>Any questions so far?</a:t>
            </a:r>
          </a:p>
        </p:txBody>
      </p:sp>
    </p:spTree>
    <p:extLst>
      <p:ext uri="{BB962C8B-B14F-4D97-AF65-F5344CB8AC3E}">
        <p14:creationId xmlns:p14="http://schemas.microsoft.com/office/powerpoint/2010/main" val="2725328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65E6-29EB-4E7E-BA49-17581F42C3C0}"/>
              </a:ext>
            </a:extLst>
          </p:cNvPr>
          <p:cNvSpPr>
            <a:spLocks noGrp="1"/>
          </p:cNvSpPr>
          <p:nvPr>
            <p:ph type="title"/>
          </p:nvPr>
        </p:nvSpPr>
        <p:spPr/>
        <p:txBody>
          <a:bodyPr/>
          <a:lstStyle/>
          <a:p>
            <a:r>
              <a:rPr lang="en-ZW" dirty="0"/>
              <a:t>IMPAACT 2009 Update</a:t>
            </a:r>
          </a:p>
        </p:txBody>
      </p:sp>
      <p:sp>
        <p:nvSpPr>
          <p:cNvPr id="3" name="Content Placeholder 2">
            <a:extLst>
              <a:ext uri="{FF2B5EF4-FFF2-40B4-BE49-F238E27FC236}">
                <a16:creationId xmlns:a16="http://schemas.microsoft.com/office/drawing/2014/main" id="{32E2C17A-8FAF-479A-A5C6-946C52DB3D94}"/>
              </a:ext>
            </a:extLst>
          </p:cNvPr>
          <p:cNvSpPr>
            <a:spLocks noGrp="1"/>
          </p:cNvSpPr>
          <p:nvPr>
            <p:ph idx="1"/>
          </p:nvPr>
        </p:nvSpPr>
        <p:spPr/>
        <p:txBody>
          <a:bodyPr/>
          <a:lstStyle/>
          <a:p>
            <a:r>
              <a:rPr lang="en-ZW" dirty="0"/>
              <a:t>Pre-exposure prophylaxis</a:t>
            </a:r>
          </a:p>
          <a:p>
            <a:r>
              <a:rPr lang="en-ZW" dirty="0"/>
              <a:t>Protocol Overview</a:t>
            </a:r>
          </a:p>
          <a:p>
            <a:r>
              <a:rPr lang="en-ZW" dirty="0"/>
              <a:t>Study status</a:t>
            </a:r>
          </a:p>
          <a:p>
            <a:r>
              <a:rPr lang="en-ZW" dirty="0"/>
              <a:t>Next steps</a:t>
            </a:r>
          </a:p>
          <a:p>
            <a:endParaRPr lang="en-ZW" dirty="0"/>
          </a:p>
        </p:txBody>
      </p:sp>
      <p:pic>
        <p:nvPicPr>
          <p:cNvPr id="4" name="Picture 4" descr="Shona Stone Sculpture -  6.5 Inches Tall - #ZG626">
            <a:extLst>
              <a:ext uri="{FF2B5EF4-FFF2-40B4-BE49-F238E27FC236}">
                <a16:creationId xmlns:a16="http://schemas.microsoft.com/office/drawing/2014/main" id="{1DEB485A-073C-43FE-BB78-BD1B74420BD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63" r="15043"/>
          <a:stretch/>
        </p:blipFill>
        <p:spPr bwMode="auto">
          <a:xfrm>
            <a:off x="5548114" y="1391269"/>
            <a:ext cx="3129136" cy="494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7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4795-8D7C-4FC1-B05A-22F75E165FCA}"/>
              </a:ext>
            </a:extLst>
          </p:cNvPr>
          <p:cNvSpPr>
            <a:spLocks noGrp="1"/>
          </p:cNvSpPr>
          <p:nvPr>
            <p:ph type="title"/>
          </p:nvPr>
        </p:nvSpPr>
        <p:spPr/>
        <p:txBody>
          <a:bodyPr/>
          <a:lstStyle/>
          <a:p>
            <a:r>
              <a:rPr lang="en-ZW" dirty="0"/>
              <a:t>What is PrEP?</a:t>
            </a:r>
          </a:p>
        </p:txBody>
      </p:sp>
      <p:sp>
        <p:nvSpPr>
          <p:cNvPr id="3" name="Content Placeholder 2">
            <a:extLst>
              <a:ext uri="{FF2B5EF4-FFF2-40B4-BE49-F238E27FC236}">
                <a16:creationId xmlns:a16="http://schemas.microsoft.com/office/drawing/2014/main" id="{5064BCB1-7EF0-4EC3-9F04-8C69DD15F484}"/>
              </a:ext>
            </a:extLst>
          </p:cNvPr>
          <p:cNvSpPr>
            <a:spLocks noGrp="1"/>
          </p:cNvSpPr>
          <p:nvPr>
            <p:ph idx="1"/>
          </p:nvPr>
        </p:nvSpPr>
        <p:spPr/>
        <p:txBody>
          <a:bodyPr/>
          <a:lstStyle/>
          <a:p>
            <a:r>
              <a:rPr lang="en-US" dirty="0"/>
              <a:t>PrEP means Pre-Exposure Prophylaxis, and it’s the use of anti-HIV medications to keep HIV negative people from becoming infected. PrEP is approved by the FDA and has been shown to be safe and effective at preventing HIV infection</a:t>
            </a:r>
            <a:endParaRPr lang="en-ZW" dirty="0"/>
          </a:p>
        </p:txBody>
      </p:sp>
    </p:spTree>
    <p:extLst>
      <p:ext uri="{BB962C8B-B14F-4D97-AF65-F5344CB8AC3E}">
        <p14:creationId xmlns:p14="http://schemas.microsoft.com/office/powerpoint/2010/main" val="57934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A23-E2D4-4FD5-84D1-00DDE87641E5}"/>
              </a:ext>
            </a:extLst>
          </p:cNvPr>
          <p:cNvSpPr>
            <a:spLocks noGrp="1"/>
          </p:cNvSpPr>
          <p:nvPr>
            <p:ph type="title"/>
          </p:nvPr>
        </p:nvSpPr>
        <p:spPr/>
        <p:txBody>
          <a:bodyPr/>
          <a:lstStyle/>
          <a:p>
            <a:r>
              <a:rPr lang="en-ZW" dirty="0"/>
              <a:t>IMPAACT 2009</a:t>
            </a:r>
          </a:p>
        </p:txBody>
      </p:sp>
      <p:sp>
        <p:nvSpPr>
          <p:cNvPr id="3" name="Content Placeholder 2">
            <a:extLst>
              <a:ext uri="{FF2B5EF4-FFF2-40B4-BE49-F238E27FC236}">
                <a16:creationId xmlns:a16="http://schemas.microsoft.com/office/drawing/2014/main" id="{FB06279E-AFB8-417C-9D2D-789EF68003EF}"/>
              </a:ext>
            </a:extLst>
          </p:cNvPr>
          <p:cNvSpPr>
            <a:spLocks noGrp="1"/>
          </p:cNvSpPr>
          <p:nvPr>
            <p:ph idx="1"/>
          </p:nvPr>
        </p:nvSpPr>
        <p:spPr/>
        <p:txBody>
          <a:bodyPr>
            <a:normAutofit fontScale="92500" lnSpcReduction="10000"/>
          </a:bodyPr>
          <a:lstStyle/>
          <a:p>
            <a:r>
              <a:rPr lang="en-US" dirty="0"/>
              <a:t>Pharmacokinetics, Feasibility, Acceptability, and Safety of Oral Pre-Exposure Prophylaxis for Primary HIV Prevention during Pregnancy and Postpartum in Adolescents and Young Women and their Infants</a:t>
            </a:r>
          </a:p>
          <a:p>
            <a:r>
              <a:rPr lang="en-US" dirty="0"/>
              <a:t>A 2-part observational trial in HIV-uninfected adolescent and young women who are offered oral PrEP while pregnant and breastfeeding</a:t>
            </a:r>
          </a:p>
          <a:p>
            <a:pPr lvl="1"/>
            <a:r>
              <a:rPr lang="en-US" sz="3200" dirty="0"/>
              <a:t>PK Component</a:t>
            </a:r>
          </a:p>
          <a:p>
            <a:pPr lvl="1"/>
            <a:r>
              <a:rPr lang="en-US" sz="3200" dirty="0"/>
              <a:t>PrEP Comparison Component</a:t>
            </a:r>
          </a:p>
        </p:txBody>
      </p:sp>
    </p:spTree>
    <p:extLst>
      <p:ext uri="{BB962C8B-B14F-4D97-AF65-F5344CB8AC3E}">
        <p14:creationId xmlns:p14="http://schemas.microsoft.com/office/powerpoint/2010/main" val="118768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58F8-38E8-49FD-8C6A-2FA8A65FCAF0}"/>
              </a:ext>
            </a:extLst>
          </p:cNvPr>
          <p:cNvSpPr>
            <a:spLocks noGrp="1"/>
          </p:cNvSpPr>
          <p:nvPr>
            <p:ph type="title"/>
          </p:nvPr>
        </p:nvSpPr>
        <p:spPr>
          <a:xfrm>
            <a:off x="457200" y="0"/>
            <a:ext cx="8229600" cy="1143000"/>
          </a:xfrm>
        </p:spPr>
        <p:txBody>
          <a:bodyPr>
            <a:noAutofit/>
          </a:bodyPr>
          <a:lstStyle/>
          <a:p>
            <a:r>
              <a:rPr lang="en-US" dirty="0"/>
              <a:t>Study Design</a:t>
            </a:r>
            <a:endParaRPr lang="en-ZW" dirty="0"/>
          </a:p>
        </p:txBody>
      </p:sp>
      <p:sp>
        <p:nvSpPr>
          <p:cNvPr id="3" name="Content Placeholder 2">
            <a:extLst>
              <a:ext uri="{FF2B5EF4-FFF2-40B4-BE49-F238E27FC236}">
                <a16:creationId xmlns:a16="http://schemas.microsoft.com/office/drawing/2014/main" id="{607B50CB-0CF1-4D4E-824C-DA259225A672}"/>
              </a:ext>
            </a:extLst>
          </p:cNvPr>
          <p:cNvSpPr>
            <a:spLocks noGrp="1"/>
          </p:cNvSpPr>
          <p:nvPr>
            <p:ph idx="1"/>
          </p:nvPr>
        </p:nvSpPr>
        <p:spPr>
          <a:xfrm>
            <a:off x="457200" y="1166018"/>
            <a:ext cx="8229600" cy="5431334"/>
          </a:xfrm>
        </p:spPr>
        <p:txBody>
          <a:bodyPr>
            <a:normAutofit/>
          </a:bodyPr>
          <a:lstStyle/>
          <a:p>
            <a:r>
              <a:rPr lang="en-ZW" dirty="0">
                <a:ea typeface="Arial" charset="0"/>
                <a:cs typeface="Arial" charset="0"/>
              </a:rPr>
              <a:t>PK Component – 40 mother-infant pairs</a:t>
            </a:r>
          </a:p>
          <a:p>
            <a:pPr lvl="1">
              <a:spcBef>
                <a:spcPts val="624"/>
              </a:spcBef>
            </a:pPr>
            <a:r>
              <a:rPr lang="en-ZW" dirty="0">
                <a:cs typeface="Arial" charset="0"/>
              </a:rPr>
              <a:t>E</a:t>
            </a:r>
            <a:r>
              <a:rPr lang="en-US" dirty="0">
                <a:cs typeface="Arial" charset="0"/>
              </a:rPr>
              <a:t>stablish plasma drug concentrations associated with </a:t>
            </a:r>
            <a:r>
              <a:rPr lang="en-US" u="sng" dirty="0">
                <a:cs typeface="Arial" charset="0"/>
              </a:rPr>
              <a:t>optimal dosing </a:t>
            </a:r>
            <a:r>
              <a:rPr lang="en-US" dirty="0">
                <a:cs typeface="Arial" charset="0"/>
              </a:rPr>
              <a:t>of oral PrEP during pregnancy and postpartum</a:t>
            </a:r>
          </a:p>
          <a:p>
            <a:pPr lvl="1">
              <a:spcBef>
                <a:spcPts val="624"/>
              </a:spcBef>
            </a:pPr>
            <a:r>
              <a:rPr lang="en-US" dirty="0">
                <a:cs typeface="Arial" charset="0"/>
              </a:rPr>
              <a:t>Findings will guide interpretation of drug levels observed in pregnant women </a:t>
            </a:r>
            <a:endParaRPr lang="en-ZW" dirty="0">
              <a:cs typeface="Arial" charset="0"/>
            </a:endParaRPr>
          </a:p>
        </p:txBody>
      </p:sp>
    </p:spTree>
    <p:extLst>
      <p:ext uri="{BB962C8B-B14F-4D97-AF65-F5344CB8AC3E}">
        <p14:creationId xmlns:p14="http://schemas.microsoft.com/office/powerpoint/2010/main" val="81132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58F8-38E8-49FD-8C6A-2FA8A65FCAF0}"/>
              </a:ext>
            </a:extLst>
          </p:cNvPr>
          <p:cNvSpPr>
            <a:spLocks noGrp="1"/>
          </p:cNvSpPr>
          <p:nvPr>
            <p:ph type="title"/>
          </p:nvPr>
        </p:nvSpPr>
        <p:spPr>
          <a:xfrm>
            <a:off x="457200" y="0"/>
            <a:ext cx="8229600" cy="1143000"/>
          </a:xfrm>
        </p:spPr>
        <p:txBody>
          <a:bodyPr>
            <a:noAutofit/>
          </a:bodyPr>
          <a:lstStyle/>
          <a:p>
            <a:r>
              <a:rPr lang="en-US" dirty="0"/>
              <a:t>Study Design</a:t>
            </a:r>
            <a:endParaRPr lang="en-ZW" dirty="0"/>
          </a:p>
        </p:txBody>
      </p:sp>
      <p:sp>
        <p:nvSpPr>
          <p:cNvPr id="3" name="Content Placeholder 2">
            <a:extLst>
              <a:ext uri="{FF2B5EF4-FFF2-40B4-BE49-F238E27FC236}">
                <a16:creationId xmlns:a16="http://schemas.microsoft.com/office/drawing/2014/main" id="{607B50CB-0CF1-4D4E-824C-DA259225A672}"/>
              </a:ext>
            </a:extLst>
          </p:cNvPr>
          <p:cNvSpPr>
            <a:spLocks noGrp="1"/>
          </p:cNvSpPr>
          <p:nvPr>
            <p:ph idx="1"/>
          </p:nvPr>
        </p:nvSpPr>
        <p:spPr>
          <a:xfrm>
            <a:off x="457200" y="1166018"/>
            <a:ext cx="8229600" cy="5431334"/>
          </a:xfrm>
        </p:spPr>
        <p:txBody>
          <a:bodyPr>
            <a:normAutofit fontScale="92500" lnSpcReduction="20000"/>
          </a:bodyPr>
          <a:lstStyle/>
          <a:p>
            <a:r>
              <a:rPr lang="en-ZW" dirty="0">
                <a:ea typeface="Arial" charset="0"/>
                <a:cs typeface="Arial" charset="0"/>
              </a:rPr>
              <a:t>PrEP Comparison Component</a:t>
            </a:r>
          </a:p>
          <a:p>
            <a:pPr lvl="1"/>
            <a:r>
              <a:rPr lang="en-ZW" dirty="0">
                <a:ea typeface="Arial" charset="0"/>
                <a:cs typeface="Arial" charset="0"/>
              </a:rPr>
              <a:t>Follow women who choose to start PrEP in pregnancy (~200 pairs) or not (~100 pairs) through 6 months postpartum</a:t>
            </a:r>
          </a:p>
          <a:p>
            <a:r>
              <a:rPr lang="en-ZW" dirty="0"/>
              <a:t>PrEP adherence </a:t>
            </a:r>
          </a:p>
          <a:p>
            <a:pPr lvl="1"/>
            <a:r>
              <a:rPr lang="en-ZW" dirty="0"/>
              <a:t>DBS drug levels (based on PK component)</a:t>
            </a:r>
          </a:p>
          <a:p>
            <a:r>
              <a:rPr lang="en-ZW" dirty="0"/>
              <a:t>Maternal adverse events</a:t>
            </a:r>
          </a:p>
          <a:p>
            <a:pPr lvl="1"/>
            <a:r>
              <a:rPr lang="en-ZW" dirty="0"/>
              <a:t>Renal and hepatic function, bone health</a:t>
            </a:r>
          </a:p>
          <a:p>
            <a:r>
              <a:rPr lang="en-ZW" dirty="0"/>
              <a:t>Adverse pregnancy outcomes </a:t>
            </a:r>
          </a:p>
          <a:p>
            <a:pPr lvl="1"/>
            <a:r>
              <a:rPr lang="en-ZW" dirty="0"/>
              <a:t>Abortion, stillbirth, preterm delivery, SGA</a:t>
            </a:r>
          </a:p>
          <a:p>
            <a:r>
              <a:rPr lang="en-ZW" dirty="0"/>
              <a:t>Infant safety </a:t>
            </a:r>
          </a:p>
          <a:p>
            <a:pPr lvl="1"/>
            <a:r>
              <a:rPr lang="en-ZW" dirty="0"/>
              <a:t>Death, adverse events, bone health, renal function, growth</a:t>
            </a:r>
          </a:p>
        </p:txBody>
      </p:sp>
    </p:spTree>
    <p:extLst>
      <p:ext uri="{BB962C8B-B14F-4D97-AF65-F5344CB8AC3E}">
        <p14:creationId xmlns:p14="http://schemas.microsoft.com/office/powerpoint/2010/main" val="1817071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702"/>
            <a:ext cx="8229600" cy="415644"/>
          </a:xfrm>
        </p:spPr>
        <p:txBody>
          <a:bodyPr>
            <a:noAutofit/>
          </a:bodyPr>
          <a:lstStyle/>
          <a:p>
            <a:r>
              <a:rPr lang="en-US" dirty="0"/>
              <a:t>Study Sites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0353" y="1575306"/>
            <a:ext cx="3904875" cy="3676650"/>
          </a:xfrm>
        </p:spPr>
      </p:pic>
      <p:cxnSp>
        <p:nvCxnSpPr>
          <p:cNvPr id="6" name="Straight Arrow Connector 5"/>
          <p:cNvCxnSpPr>
            <a:cxnSpLocks/>
            <a:stCxn id="7" idx="1"/>
          </p:cNvCxnSpPr>
          <p:nvPr/>
        </p:nvCxnSpPr>
        <p:spPr>
          <a:xfrm flipH="1">
            <a:off x="5378826" y="1685657"/>
            <a:ext cx="690898" cy="1644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69724" y="1393269"/>
            <a:ext cx="2787405" cy="584775"/>
          </a:xfrm>
          <a:prstGeom prst="rect">
            <a:avLst/>
          </a:prstGeom>
          <a:noFill/>
        </p:spPr>
        <p:txBody>
          <a:bodyPr wrap="square" rtlCol="0">
            <a:spAutoFit/>
          </a:bodyPr>
          <a:lstStyle/>
          <a:p>
            <a:r>
              <a:rPr lang="en-US" sz="1600" dirty="0"/>
              <a:t>Kampala, Uganda: Baylor CRS &amp; </a:t>
            </a:r>
            <a:r>
              <a:rPr lang="en-US" sz="1600" dirty="0" err="1"/>
              <a:t>Makerere</a:t>
            </a:r>
            <a:r>
              <a:rPr lang="en-US" sz="1600" dirty="0"/>
              <a:t> University - JHU CRS</a:t>
            </a:r>
          </a:p>
        </p:txBody>
      </p:sp>
      <p:cxnSp>
        <p:nvCxnSpPr>
          <p:cNvPr id="9" name="Straight Arrow Connector 8"/>
          <p:cNvCxnSpPr>
            <a:cxnSpLocks/>
          </p:cNvCxnSpPr>
          <p:nvPr/>
        </p:nvCxnSpPr>
        <p:spPr>
          <a:xfrm flipH="1">
            <a:off x="5378827" y="3639851"/>
            <a:ext cx="1367092" cy="738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17118" y="2228822"/>
            <a:ext cx="2201079" cy="338554"/>
          </a:xfrm>
          <a:prstGeom prst="rect">
            <a:avLst/>
          </a:prstGeom>
          <a:noFill/>
        </p:spPr>
        <p:txBody>
          <a:bodyPr wrap="square" rtlCol="0">
            <a:spAutoFit/>
          </a:bodyPr>
          <a:lstStyle/>
          <a:p>
            <a:r>
              <a:rPr lang="en-US" sz="1600" dirty="0"/>
              <a:t>Blantyre, Malawi (JHU)</a:t>
            </a:r>
          </a:p>
        </p:txBody>
      </p:sp>
      <p:sp>
        <p:nvSpPr>
          <p:cNvPr id="13" name="TextBox 12"/>
          <p:cNvSpPr txBox="1"/>
          <p:nvPr/>
        </p:nvSpPr>
        <p:spPr>
          <a:xfrm>
            <a:off x="6745918" y="3039802"/>
            <a:ext cx="2398081" cy="830997"/>
          </a:xfrm>
          <a:prstGeom prst="rect">
            <a:avLst/>
          </a:prstGeom>
          <a:noFill/>
        </p:spPr>
        <p:txBody>
          <a:bodyPr wrap="square" rtlCol="0">
            <a:spAutoFit/>
          </a:bodyPr>
          <a:lstStyle/>
          <a:p>
            <a:r>
              <a:rPr lang="en-US" sz="1600" dirty="0"/>
              <a:t>Harare, Zimbabwe: Harare Family Care, Saint Mary’s &amp; </a:t>
            </a:r>
            <a:r>
              <a:rPr lang="en-US" sz="1600" dirty="0" err="1"/>
              <a:t>Seke</a:t>
            </a:r>
            <a:r>
              <a:rPr lang="en-US" sz="1600" dirty="0"/>
              <a:t> North CRSs</a:t>
            </a:r>
          </a:p>
        </p:txBody>
      </p:sp>
      <p:cxnSp>
        <p:nvCxnSpPr>
          <p:cNvPr id="15" name="Straight Arrow Connector 14"/>
          <p:cNvCxnSpPr>
            <a:cxnSpLocks/>
          </p:cNvCxnSpPr>
          <p:nvPr/>
        </p:nvCxnSpPr>
        <p:spPr>
          <a:xfrm flipH="1">
            <a:off x="5410359" y="2536599"/>
            <a:ext cx="1558000" cy="1552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9" idx="1"/>
          </p:cNvCxnSpPr>
          <p:nvPr/>
        </p:nvCxnSpPr>
        <p:spPr>
          <a:xfrm flipH="1" flipV="1">
            <a:off x="5123794" y="4745437"/>
            <a:ext cx="1506064" cy="214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29858" y="4667181"/>
            <a:ext cx="2537012" cy="584775"/>
          </a:xfrm>
          <a:prstGeom prst="rect">
            <a:avLst/>
          </a:prstGeom>
          <a:noFill/>
        </p:spPr>
        <p:txBody>
          <a:bodyPr wrap="square" rtlCol="0">
            <a:spAutoFit/>
          </a:bodyPr>
          <a:lstStyle/>
          <a:p>
            <a:r>
              <a:rPr lang="en-US" sz="1600" dirty="0"/>
              <a:t>Johannesburg, South Africa: </a:t>
            </a:r>
            <a:r>
              <a:rPr lang="en-US" sz="1600" dirty="0" err="1"/>
              <a:t>Shandukani</a:t>
            </a:r>
            <a:r>
              <a:rPr lang="en-US" sz="1600" dirty="0"/>
              <a:t> WRHI</a:t>
            </a:r>
          </a:p>
        </p:txBody>
      </p:sp>
      <p:sp>
        <p:nvSpPr>
          <p:cNvPr id="20" name="TextBox 19">
            <a:extLst>
              <a:ext uri="{FF2B5EF4-FFF2-40B4-BE49-F238E27FC236}">
                <a16:creationId xmlns:a16="http://schemas.microsoft.com/office/drawing/2014/main" id="{AC848F81-4927-4FFB-8B53-2F6639F9DDE5}"/>
              </a:ext>
            </a:extLst>
          </p:cNvPr>
          <p:cNvSpPr txBox="1"/>
          <p:nvPr/>
        </p:nvSpPr>
        <p:spPr>
          <a:xfrm>
            <a:off x="110359" y="6146259"/>
            <a:ext cx="1963765" cy="400110"/>
          </a:xfrm>
          <a:prstGeom prst="rect">
            <a:avLst/>
          </a:prstGeom>
          <a:noFill/>
        </p:spPr>
        <p:txBody>
          <a:bodyPr wrap="square" rtlCol="0">
            <a:spAutoFit/>
          </a:bodyPr>
          <a:lstStyle/>
          <a:p>
            <a:pPr algn="ctr"/>
            <a:r>
              <a:rPr lang="en-ZW" sz="1000" dirty="0">
                <a:solidFill>
                  <a:schemeClr val="bg1">
                    <a:lumMod val="95000"/>
                  </a:schemeClr>
                </a:solidFill>
                <a:latin typeface="Abadi" panose="020B0604020202020204" pitchFamily="34" charset="0"/>
              </a:rPr>
              <a:t>Mother and Child by</a:t>
            </a:r>
          </a:p>
          <a:p>
            <a:pPr algn="ctr"/>
            <a:r>
              <a:rPr lang="en-ZW" sz="1000" dirty="0">
                <a:solidFill>
                  <a:schemeClr val="bg1">
                    <a:lumMod val="95000"/>
                  </a:schemeClr>
                </a:solidFill>
                <a:latin typeface="Abadi" panose="020B0604020202020204" pitchFamily="34" charset="0"/>
              </a:rPr>
              <a:t> Colleen </a:t>
            </a:r>
            <a:r>
              <a:rPr lang="en-ZW" sz="1000" dirty="0" err="1">
                <a:solidFill>
                  <a:schemeClr val="bg1">
                    <a:lumMod val="95000"/>
                  </a:schemeClr>
                </a:solidFill>
                <a:latin typeface="Abadi" panose="020B0604020202020204" pitchFamily="34" charset="0"/>
              </a:rPr>
              <a:t>Madamombe</a:t>
            </a:r>
            <a:endParaRPr lang="en-ZW" sz="1000" dirty="0">
              <a:solidFill>
                <a:schemeClr val="bg1">
                  <a:lumMod val="95000"/>
                </a:schemeClr>
              </a:solidFill>
              <a:latin typeface="Abadi" panose="020B0604020202020204" pitchFamily="34" charset="0"/>
            </a:endParaRPr>
          </a:p>
        </p:txBody>
      </p:sp>
      <p:sp>
        <p:nvSpPr>
          <p:cNvPr id="21" name="Slide Number Placeholder 2">
            <a:extLst>
              <a:ext uri="{FF2B5EF4-FFF2-40B4-BE49-F238E27FC236}">
                <a16:creationId xmlns:a16="http://schemas.microsoft.com/office/drawing/2014/main" id="{E684C792-5969-40DB-931E-DEF585731115}"/>
              </a:ext>
            </a:extLst>
          </p:cNvPr>
          <p:cNvSpPr>
            <a:spLocks noGrp="1"/>
          </p:cNvSpPr>
          <p:nvPr>
            <p:ph type="sldNum" sz="quarter" idx="12"/>
          </p:nvPr>
        </p:nvSpPr>
        <p:spPr>
          <a:xfrm>
            <a:off x="7467527" y="6492875"/>
            <a:ext cx="685800" cy="365125"/>
          </a:xfrm>
          <a:prstGeom prst="rect">
            <a:avLst/>
          </a:prstGeom>
        </p:spPr>
        <p:txBody>
          <a:bodyPr/>
          <a:lstStyle/>
          <a:p>
            <a:r>
              <a:rPr lang="en-US" dirty="0">
                <a:solidFill>
                  <a:srgbClr val="1F344B"/>
                </a:solidFill>
              </a:rPr>
              <a:t>15</a:t>
            </a:r>
          </a:p>
        </p:txBody>
      </p:sp>
    </p:spTree>
    <p:extLst>
      <p:ext uri="{BB962C8B-B14F-4D97-AF65-F5344CB8AC3E}">
        <p14:creationId xmlns:p14="http://schemas.microsoft.com/office/powerpoint/2010/main" val="2485548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EAF-AA3D-47FF-AE37-9414FB4EBD36}"/>
              </a:ext>
            </a:extLst>
          </p:cNvPr>
          <p:cNvSpPr>
            <a:spLocks noGrp="1"/>
          </p:cNvSpPr>
          <p:nvPr>
            <p:ph type="title"/>
          </p:nvPr>
        </p:nvSpPr>
        <p:spPr>
          <a:xfrm>
            <a:off x="0" y="56096"/>
            <a:ext cx="9144000" cy="1119100"/>
          </a:xfrm>
        </p:spPr>
        <p:txBody>
          <a:bodyPr>
            <a:noAutofit/>
          </a:bodyPr>
          <a:lstStyle/>
          <a:p>
            <a:r>
              <a:rPr lang="en-US" dirty="0"/>
              <a:t>PK Comparison Component Status</a:t>
            </a:r>
          </a:p>
        </p:txBody>
      </p:sp>
      <p:sp>
        <p:nvSpPr>
          <p:cNvPr id="3" name="Content Placeholder 2">
            <a:extLst>
              <a:ext uri="{FF2B5EF4-FFF2-40B4-BE49-F238E27FC236}">
                <a16:creationId xmlns:a16="http://schemas.microsoft.com/office/drawing/2014/main" id="{354899D7-59BB-43A7-80AC-8DFCA9256D74}"/>
              </a:ext>
            </a:extLst>
          </p:cNvPr>
          <p:cNvSpPr>
            <a:spLocks noGrp="1"/>
          </p:cNvSpPr>
          <p:nvPr>
            <p:ph idx="1"/>
          </p:nvPr>
        </p:nvSpPr>
        <p:spPr>
          <a:xfrm>
            <a:off x="457200" y="1166018"/>
            <a:ext cx="8229600" cy="4994150"/>
          </a:xfrm>
        </p:spPr>
        <p:txBody>
          <a:bodyPr>
            <a:normAutofit/>
          </a:bodyPr>
          <a:lstStyle/>
          <a:p>
            <a:r>
              <a:rPr lang="en-US" sz="2800" dirty="0">
                <a:latin typeface="Arial" panose="020B0604020202020204" pitchFamily="34" charset="0"/>
                <a:cs typeface="Arial" panose="020B0604020202020204" pitchFamily="34" charset="0"/>
              </a:rPr>
              <a:t>Enrolled March-June 2019</a:t>
            </a:r>
          </a:p>
          <a:p>
            <a:r>
              <a:rPr lang="en-US" sz="2800" dirty="0">
                <a:latin typeface="Arial" panose="020B0604020202020204" pitchFamily="34" charset="0"/>
                <a:cs typeface="Arial" panose="020B0604020202020204" pitchFamily="34" charset="0"/>
              </a:rPr>
              <a:t>20 pairs in each group</a:t>
            </a:r>
          </a:p>
          <a:p>
            <a:pPr lvl="1"/>
            <a:r>
              <a:rPr lang="en-US" b="1" dirty="0">
                <a:solidFill>
                  <a:schemeClr val="accent3">
                    <a:lumMod val="75000"/>
                  </a:schemeClr>
                </a:solidFill>
                <a:latin typeface="Arial" panose="020B0604020202020204" pitchFamily="34" charset="0"/>
                <a:cs typeface="Arial" panose="020B0604020202020204" pitchFamily="34" charset="0"/>
              </a:rPr>
              <a:t>Group 1: Enrolled 14 – 24 </a:t>
            </a:r>
            <a:r>
              <a:rPr lang="en-US" b="1" dirty="0" err="1">
                <a:solidFill>
                  <a:schemeClr val="accent3">
                    <a:lumMod val="75000"/>
                  </a:schemeClr>
                </a:solidFill>
                <a:latin typeface="Arial" panose="020B0604020202020204" pitchFamily="34" charset="0"/>
                <a:cs typeface="Arial" panose="020B0604020202020204" pitchFamily="34" charset="0"/>
              </a:rPr>
              <a:t>wks</a:t>
            </a:r>
            <a:r>
              <a:rPr lang="en-US" b="1" dirty="0">
                <a:solidFill>
                  <a:schemeClr val="accent3">
                    <a:lumMod val="75000"/>
                  </a:schemeClr>
                </a:solidFill>
                <a:latin typeface="Arial" panose="020B0604020202020204" pitchFamily="34" charset="0"/>
                <a:cs typeface="Arial" panose="020B0604020202020204" pitchFamily="34" charset="0"/>
              </a:rPr>
              <a:t> gestation</a:t>
            </a:r>
          </a:p>
          <a:p>
            <a:pPr lvl="1"/>
            <a:r>
              <a:rPr lang="en-US" b="1" dirty="0">
                <a:solidFill>
                  <a:schemeClr val="accent4"/>
                </a:solidFill>
                <a:latin typeface="Arial" panose="020B0604020202020204" pitchFamily="34" charset="0"/>
                <a:cs typeface="Arial" panose="020B0604020202020204" pitchFamily="34" charset="0"/>
              </a:rPr>
              <a:t>Group 2: Enrolled 6 – 12 </a:t>
            </a:r>
            <a:r>
              <a:rPr lang="en-US" b="1" dirty="0" err="1">
                <a:solidFill>
                  <a:schemeClr val="accent4"/>
                </a:solidFill>
                <a:latin typeface="Arial" panose="020B0604020202020204" pitchFamily="34" charset="0"/>
                <a:cs typeface="Arial" panose="020B0604020202020204" pitchFamily="34" charset="0"/>
              </a:rPr>
              <a:t>wks</a:t>
            </a:r>
            <a:r>
              <a:rPr lang="en-US" b="1" dirty="0">
                <a:solidFill>
                  <a:schemeClr val="accent4"/>
                </a:solidFill>
                <a:latin typeface="Arial" panose="020B0604020202020204" pitchFamily="34" charset="0"/>
                <a:cs typeface="Arial" panose="020B0604020202020204" pitchFamily="34" charset="0"/>
              </a:rPr>
              <a:t> after delivery</a:t>
            </a:r>
          </a:p>
          <a:p>
            <a:r>
              <a:rPr lang="en-US" sz="2800" dirty="0">
                <a:latin typeface="Arial" panose="020B0604020202020204" pitchFamily="34" charset="0"/>
                <a:cs typeface="Arial" panose="020B0604020202020204" pitchFamily="34" charset="0"/>
              </a:rPr>
              <a:t>Monitor and document PrEP administration </a:t>
            </a:r>
            <a:r>
              <a:rPr lang="en-US" sz="2800" b="1" dirty="0">
                <a:latin typeface="Arial" panose="020B0604020202020204" pitchFamily="34" charset="0"/>
                <a:cs typeface="Arial" panose="020B0604020202020204" pitchFamily="34" charset="0"/>
              </a:rPr>
              <a:t>daily, for 12 weeks</a:t>
            </a:r>
          </a:p>
          <a:p>
            <a:pPr lvl="1"/>
            <a:r>
              <a:rPr lang="en-US" b="1" dirty="0">
                <a:solidFill>
                  <a:schemeClr val="accent3">
                    <a:lumMod val="75000"/>
                  </a:schemeClr>
                </a:solidFill>
                <a:latin typeface="Arial" panose="020B0604020202020204" pitchFamily="34" charset="0"/>
                <a:cs typeface="Arial" panose="020B0604020202020204" pitchFamily="34" charset="0"/>
              </a:rPr>
              <a:t>In-person (clinic or home)</a:t>
            </a:r>
          </a:p>
          <a:p>
            <a:pPr lvl="1"/>
            <a:r>
              <a:rPr lang="en-US" b="1" dirty="0">
                <a:solidFill>
                  <a:schemeClr val="accent4"/>
                </a:solidFill>
                <a:latin typeface="Arial" panose="020B0604020202020204" pitchFamily="34" charset="0"/>
                <a:cs typeface="Arial" panose="020B0604020202020204" pitchFamily="34" charset="0"/>
              </a:rPr>
              <a:t>Real-time video call</a:t>
            </a:r>
          </a:p>
          <a:p>
            <a:r>
              <a:rPr lang="en-US" sz="2800" dirty="0">
                <a:latin typeface="Arial" panose="020B0604020202020204" pitchFamily="34" charset="0"/>
                <a:cs typeface="Arial" panose="020B0604020202020204" pitchFamily="34" charset="0"/>
              </a:rPr>
              <a:t>DBS specimens collected weekly for PK testing</a:t>
            </a:r>
          </a:p>
        </p:txBody>
      </p:sp>
    </p:spTree>
    <p:extLst>
      <p:ext uri="{BB962C8B-B14F-4D97-AF65-F5344CB8AC3E}">
        <p14:creationId xmlns:p14="http://schemas.microsoft.com/office/powerpoint/2010/main" val="103430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3AC0-D791-466F-898A-E69D15F27755}"/>
              </a:ext>
            </a:extLst>
          </p:cNvPr>
          <p:cNvSpPr>
            <a:spLocks noGrp="1"/>
          </p:cNvSpPr>
          <p:nvPr>
            <p:ph type="title"/>
          </p:nvPr>
        </p:nvSpPr>
        <p:spPr/>
        <p:txBody>
          <a:bodyPr/>
          <a:lstStyle/>
          <a:p>
            <a:r>
              <a:rPr lang="en-US" dirty="0"/>
              <a:t>PK Comparison Component Status</a:t>
            </a:r>
            <a:endParaRPr lang="en-ZW" dirty="0"/>
          </a:p>
        </p:txBody>
      </p:sp>
      <p:sp>
        <p:nvSpPr>
          <p:cNvPr id="3" name="Content Placeholder 2">
            <a:extLst>
              <a:ext uri="{FF2B5EF4-FFF2-40B4-BE49-F238E27FC236}">
                <a16:creationId xmlns:a16="http://schemas.microsoft.com/office/drawing/2014/main" id="{FA9CBBB4-F37E-42C6-B5E5-C9DF4207567A}"/>
              </a:ext>
            </a:extLst>
          </p:cNvPr>
          <p:cNvSpPr>
            <a:spLocks noGrp="1"/>
          </p:cNvSpPr>
          <p:nvPr>
            <p:ph idx="1"/>
          </p:nvPr>
        </p:nvSpPr>
        <p:spPr/>
        <p:txBody>
          <a:bodyPr/>
          <a:lstStyle/>
          <a:p>
            <a:r>
              <a:rPr lang="en-ZW" dirty="0"/>
              <a:t>Retention – 100%</a:t>
            </a:r>
          </a:p>
          <a:p>
            <a:r>
              <a:rPr lang="en-ZW" dirty="0"/>
              <a:t>Adherence to DOTS – 99.87% </a:t>
            </a:r>
          </a:p>
          <a:p>
            <a:pPr lvl="1"/>
            <a:r>
              <a:rPr lang="en-ZW" dirty="0"/>
              <a:t>2 doses not directly observed so far</a:t>
            </a:r>
          </a:p>
          <a:p>
            <a:pPr marL="0" indent="0" algn="ctr">
              <a:buNone/>
            </a:pPr>
            <a:endParaRPr lang="en-ZW" sz="3600" b="1" dirty="0">
              <a:solidFill>
                <a:srgbClr val="C00000"/>
              </a:solidFill>
            </a:endParaRPr>
          </a:p>
          <a:p>
            <a:pPr marL="0" indent="0" algn="ctr">
              <a:buNone/>
            </a:pPr>
            <a:r>
              <a:rPr lang="en-ZW" sz="3600" b="1" dirty="0">
                <a:solidFill>
                  <a:srgbClr val="C00000"/>
                </a:solidFill>
              </a:rPr>
              <a:t>Exceptional commitment from participants, site staff, community and protocol team</a:t>
            </a:r>
          </a:p>
        </p:txBody>
      </p:sp>
    </p:spTree>
    <p:extLst>
      <p:ext uri="{BB962C8B-B14F-4D97-AF65-F5344CB8AC3E}">
        <p14:creationId xmlns:p14="http://schemas.microsoft.com/office/powerpoint/2010/main" val="31251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64A9-B80A-4CBE-8A8D-16A1FA5F65A0}"/>
              </a:ext>
            </a:extLst>
          </p:cNvPr>
          <p:cNvSpPr>
            <a:spLocks noGrp="1"/>
          </p:cNvSpPr>
          <p:nvPr>
            <p:ph type="title"/>
          </p:nvPr>
        </p:nvSpPr>
        <p:spPr>
          <a:xfrm>
            <a:off x="3724072" y="629268"/>
            <a:ext cx="4939868" cy="1286160"/>
          </a:xfrm>
        </p:spPr>
        <p:txBody>
          <a:bodyPr anchor="b">
            <a:normAutofit/>
          </a:bodyPr>
          <a:lstStyle/>
          <a:p>
            <a:r>
              <a:rPr lang="en-ZW" dirty="0"/>
              <a:t>What will we learn?</a:t>
            </a:r>
          </a:p>
        </p:txBody>
      </p:sp>
      <p:pic>
        <p:nvPicPr>
          <p:cNvPr id="4" name="Picture 4" descr="Shona Stone Sculpture -  6.5 Inches Tall - #ZG626">
            <a:extLst>
              <a:ext uri="{FF2B5EF4-FFF2-40B4-BE49-F238E27FC236}">
                <a16:creationId xmlns:a16="http://schemas.microsoft.com/office/drawing/2014/main" id="{AC373666-5F18-41AB-8342-8347651F2E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58" r="23247"/>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E856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5692D3-09B2-4517-8C86-9C0C8CD3523D}"/>
              </a:ext>
            </a:extLst>
          </p:cNvPr>
          <p:cNvSpPr>
            <a:spLocks noGrp="1"/>
          </p:cNvSpPr>
          <p:nvPr>
            <p:ph idx="1"/>
          </p:nvPr>
        </p:nvSpPr>
        <p:spPr>
          <a:xfrm>
            <a:off x="3724073" y="2438400"/>
            <a:ext cx="4939867" cy="3785419"/>
          </a:xfrm>
        </p:spPr>
        <p:txBody>
          <a:bodyPr>
            <a:normAutofit/>
          </a:bodyPr>
          <a:lstStyle/>
          <a:p>
            <a:r>
              <a:rPr lang="en-ZW" sz="2400" dirty="0"/>
              <a:t>At this time of particular risk for new HIV infection in young women, 2009 will help us understand more about:</a:t>
            </a:r>
          </a:p>
          <a:p>
            <a:pPr lvl="1"/>
            <a:r>
              <a:rPr lang="en-ZW" sz="2400" dirty="0"/>
              <a:t>PK in pregnancy</a:t>
            </a:r>
          </a:p>
          <a:p>
            <a:pPr lvl="1"/>
            <a:r>
              <a:rPr lang="en-ZW" sz="2400" dirty="0"/>
              <a:t>Adherence to PrEP in young women</a:t>
            </a:r>
          </a:p>
          <a:p>
            <a:pPr lvl="1"/>
            <a:r>
              <a:rPr lang="en-ZW" sz="2400" dirty="0"/>
              <a:t>Safety information to inform the </a:t>
            </a:r>
            <a:r>
              <a:rPr lang="en-ZW" sz="2400" dirty="0" err="1"/>
              <a:t>risk:benefit</a:t>
            </a:r>
            <a:r>
              <a:rPr lang="en-ZW" sz="2400" dirty="0"/>
              <a:t> ratio of oral PrEP</a:t>
            </a:r>
          </a:p>
          <a:p>
            <a:endParaRPr lang="en-ZW" sz="2400" dirty="0"/>
          </a:p>
        </p:txBody>
      </p:sp>
    </p:spTree>
    <p:extLst>
      <p:ext uri="{BB962C8B-B14F-4D97-AF65-F5344CB8AC3E}">
        <p14:creationId xmlns:p14="http://schemas.microsoft.com/office/powerpoint/2010/main" val="183852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Focal populations</a:t>
            </a:r>
          </a:p>
        </p:txBody>
      </p:sp>
      <p:sp>
        <p:nvSpPr>
          <p:cNvPr id="3" name="Content Placeholder 2"/>
          <p:cNvSpPr>
            <a:spLocks noGrp="1"/>
          </p:cNvSpPr>
          <p:nvPr>
            <p:ph idx="1"/>
          </p:nvPr>
        </p:nvSpPr>
        <p:spPr>
          <a:xfrm>
            <a:off x="467544" y="1556792"/>
            <a:ext cx="3980260" cy="4525963"/>
          </a:xfrm>
        </p:spPr>
        <p:txBody>
          <a:bodyPr>
            <a:normAutofit/>
          </a:bodyPr>
          <a:lstStyle/>
          <a:p>
            <a:pPr marL="0" indent="0" algn="ctr">
              <a:buNone/>
            </a:pPr>
            <a:endParaRPr lang="en-ZW" sz="3600" dirty="0"/>
          </a:p>
          <a:p>
            <a:pPr marL="0" indent="0" algn="ctr">
              <a:buNone/>
            </a:pPr>
            <a:endParaRPr lang="en-ZW" sz="3600" dirty="0"/>
          </a:p>
          <a:p>
            <a:pPr marL="0" indent="0" algn="ctr">
              <a:buNone/>
            </a:pPr>
            <a:r>
              <a:rPr lang="en-ZW" sz="3600" dirty="0"/>
              <a:t>Pregnant and breastfeeding mothers and their infants</a:t>
            </a:r>
          </a:p>
          <a:p>
            <a:endParaRPr lang="en-ZW" sz="4000" dirty="0"/>
          </a:p>
        </p:txBody>
      </p:sp>
      <p:sp>
        <p:nvSpPr>
          <p:cNvPr id="5" name="Content Placeholder 2"/>
          <p:cNvSpPr txBox="1">
            <a:spLocks/>
          </p:cNvSpPr>
          <p:nvPr/>
        </p:nvSpPr>
        <p:spPr>
          <a:xfrm>
            <a:off x="467544" y="1556792"/>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W"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srcRect/>
          <a:stretch>
            <a:fillRect/>
          </a:stretch>
        </p:blipFill>
        <p:spPr bwMode="auto">
          <a:xfrm>
            <a:off x="4882454" y="2060848"/>
            <a:ext cx="3001914"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328372"/>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W"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srcRect/>
          <a:stretch>
            <a:fillRect/>
          </a:stretch>
        </p:blipFill>
        <p:spPr bwMode="auto">
          <a:xfrm>
            <a:off x="3358208" y="1934609"/>
            <a:ext cx="2448272" cy="3691241"/>
          </a:xfrm>
          <a:prstGeom prst="rect">
            <a:avLst/>
          </a:prstGeom>
          <a:noFill/>
          <a:ln w="9525">
            <a:noFill/>
            <a:miter lim="800000"/>
            <a:headEnd/>
            <a:tailEnd/>
          </a:ln>
        </p:spPr>
      </p:pic>
      <p:sp>
        <p:nvSpPr>
          <p:cNvPr id="17" name="Title 1"/>
          <p:cNvSpPr>
            <a:spLocks noGrp="1"/>
          </p:cNvSpPr>
          <p:nvPr>
            <p:ph type="title"/>
          </p:nvPr>
        </p:nvSpPr>
        <p:spPr>
          <a:xfrm>
            <a:off x="446856" y="274638"/>
            <a:ext cx="8229600" cy="1143000"/>
          </a:xfrm>
        </p:spPr>
        <p:txBody>
          <a:bodyPr>
            <a:normAutofit/>
          </a:bodyPr>
          <a:lstStyle/>
          <a:p>
            <a:r>
              <a:rPr lang="en-ZW" dirty="0"/>
              <a:t>Any further questions?</a:t>
            </a:r>
          </a:p>
        </p:txBody>
      </p:sp>
    </p:spTree>
    <p:extLst>
      <p:ext uri="{BB962C8B-B14F-4D97-AF65-F5344CB8AC3E}">
        <p14:creationId xmlns:p14="http://schemas.microsoft.com/office/powerpoint/2010/main" val="425806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39" y="274638"/>
            <a:ext cx="8009361" cy="2074242"/>
          </a:xfrm>
        </p:spPr>
        <p:txBody>
          <a:bodyPr>
            <a:normAutofit/>
          </a:bodyPr>
          <a:lstStyle/>
          <a:p>
            <a:r>
              <a:rPr lang="en-ZW" dirty="0"/>
              <a:t>Key priorities for mothers </a:t>
            </a:r>
            <a:r>
              <a:rPr lang="en-ZW" u="sng" dirty="0"/>
              <a:t>with</a:t>
            </a:r>
            <a:r>
              <a:rPr lang="en-ZW" dirty="0"/>
              <a:t> HIV infection</a:t>
            </a:r>
          </a:p>
        </p:txBody>
      </p:sp>
      <p:sp>
        <p:nvSpPr>
          <p:cNvPr id="3" name="Content Placeholder 2"/>
          <p:cNvSpPr>
            <a:spLocks noGrp="1"/>
          </p:cNvSpPr>
          <p:nvPr>
            <p:ph idx="1"/>
          </p:nvPr>
        </p:nvSpPr>
        <p:spPr>
          <a:xfrm>
            <a:off x="467544" y="2136910"/>
            <a:ext cx="4125144" cy="4320481"/>
          </a:xfrm>
        </p:spPr>
        <p:txBody>
          <a:bodyPr>
            <a:normAutofit lnSpcReduction="10000"/>
          </a:bodyPr>
          <a:lstStyle/>
          <a:p>
            <a:pPr marL="742950" indent="-742950">
              <a:buFont typeface="+mj-lt"/>
              <a:buAutoNum type="arabicPeriod"/>
            </a:pPr>
            <a:r>
              <a:rPr lang="en-ZW" sz="3600" dirty="0"/>
              <a:t>Optimise current ARV-based strategy to prevent vertical HIV transmission</a:t>
            </a:r>
          </a:p>
          <a:p>
            <a:pPr marL="742950" indent="-742950">
              <a:buFont typeface="+mj-lt"/>
              <a:buAutoNum type="arabicPeriod"/>
            </a:pPr>
            <a:r>
              <a:rPr lang="en-ZW" sz="3600" dirty="0"/>
              <a:t>Immune strategies for ‘getting to zero’</a:t>
            </a:r>
          </a:p>
        </p:txBody>
      </p:sp>
      <p:pic>
        <p:nvPicPr>
          <p:cNvPr id="4" name="Picture 3"/>
          <p:cNvPicPr>
            <a:picLocks noChangeAspect="1" noChangeArrowheads="1"/>
          </p:cNvPicPr>
          <p:nvPr/>
        </p:nvPicPr>
        <p:blipFill>
          <a:blip r:embed="rId3" cstate="print"/>
          <a:srcRect/>
          <a:stretch>
            <a:fillRect/>
          </a:stretch>
        </p:blipFill>
        <p:spPr bwMode="auto">
          <a:xfrm>
            <a:off x="4925911" y="2136910"/>
            <a:ext cx="2958457" cy="446044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Priority for mothers with HIV</a:t>
            </a:r>
          </a:p>
        </p:txBody>
      </p:sp>
      <p:sp>
        <p:nvSpPr>
          <p:cNvPr id="3" name="Content Placeholder 2"/>
          <p:cNvSpPr>
            <a:spLocks noGrp="1"/>
          </p:cNvSpPr>
          <p:nvPr>
            <p:ph idx="1"/>
          </p:nvPr>
        </p:nvSpPr>
        <p:spPr>
          <a:xfrm>
            <a:off x="457200" y="1600201"/>
            <a:ext cx="8229600" cy="5213175"/>
          </a:xfrm>
        </p:spPr>
        <p:txBody>
          <a:bodyPr>
            <a:normAutofit lnSpcReduction="10000"/>
          </a:bodyPr>
          <a:lstStyle/>
          <a:p>
            <a:r>
              <a:rPr lang="en-ZW" sz="3600" dirty="0"/>
              <a:t>Optimise current ARV-based strategy to prevent vertical HIV transmission</a:t>
            </a:r>
          </a:p>
          <a:p>
            <a:pPr lvl="1"/>
            <a:r>
              <a:rPr lang="en-ZW" dirty="0"/>
              <a:t>Life long ART recommended in global guidelines</a:t>
            </a:r>
          </a:p>
          <a:p>
            <a:pPr lvl="1"/>
            <a:r>
              <a:rPr lang="en-ZW" dirty="0"/>
              <a:t>Improve outcomes</a:t>
            </a:r>
          </a:p>
          <a:p>
            <a:pPr lvl="2"/>
            <a:r>
              <a:rPr lang="en-ZW" dirty="0"/>
              <a:t>Implementation challenges in coverage, retention, adherence</a:t>
            </a:r>
          </a:p>
          <a:p>
            <a:pPr lvl="1"/>
            <a:r>
              <a:rPr lang="en-ZW" dirty="0"/>
              <a:t>Improve ARVs</a:t>
            </a:r>
          </a:p>
          <a:p>
            <a:pPr lvl="2"/>
            <a:r>
              <a:rPr lang="en-ZW" dirty="0">
                <a:solidFill>
                  <a:srgbClr val="0070C0"/>
                </a:solidFill>
              </a:rPr>
              <a:t>Less side effects/safer</a:t>
            </a:r>
          </a:p>
          <a:p>
            <a:pPr lvl="2"/>
            <a:r>
              <a:rPr lang="en-ZW" dirty="0"/>
              <a:t>Better control of viral load</a:t>
            </a:r>
          </a:p>
          <a:p>
            <a:pPr lvl="2"/>
            <a:r>
              <a:rPr lang="en-ZW" dirty="0"/>
              <a:t>Less risk of developing resistance</a:t>
            </a:r>
          </a:p>
          <a:p>
            <a:pPr lvl="2"/>
            <a:r>
              <a:rPr lang="en-ZW" dirty="0"/>
              <a:t>Cheaper </a:t>
            </a:r>
          </a:p>
          <a:p>
            <a:pPr lvl="1"/>
            <a:endParaRPr lang="en-ZW" dirty="0"/>
          </a:p>
        </p:txBody>
      </p:sp>
      <p:sp>
        <p:nvSpPr>
          <p:cNvPr id="9" name="TextBox 8">
            <a:extLst>
              <a:ext uri="{FF2B5EF4-FFF2-40B4-BE49-F238E27FC236}">
                <a16:creationId xmlns:a16="http://schemas.microsoft.com/office/drawing/2014/main" id="{6BD22473-4D44-4CCE-BC2C-4D06AB158620}"/>
              </a:ext>
            </a:extLst>
          </p:cNvPr>
          <p:cNvSpPr txBox="1"/>
          <p:nvPr/>
        </p:nvSpPr>
        <p:spPr>
          <a:xfrm>
            <a:off x="6012160" y="4758243"/>
            <a:ext cx="2448272" cy="830997"/>
          </a:xfrm>
          <a:prstGeom prst="rect">
            <a:avLst/>
          </a:prstGeom>
          <a:noFill/>
        </p:spPr>
        <p:txBody>
          <a:bodyPr wrap="square" rtlCol="0">
            <a:spAutoFit/>
          </a:bodyPr>
          <a:lstStyle/>
          <a:p>
            <a:r>
              <a:rPr lang="en-ZW" sz="2400" dirty="0">
                <a:solidFill>
                  <a:srgbClr val="0070C0"/>
                </a:solidFill>
              </a:rPr>
              <a:t>PROMISE data</a:t>
            </a:r>
          </a:p>
          <a:p>
            <a:r>
              <a:rPr lang="en-ZW" sz="2400" dirty="0"/>
              <a:t>Treatment SC</a:t>
            </a:r>
          </a:p>
        </p:txBody>
      </p:sp>
    </p:spTree>
    <p:extLst>
      <p:ext uri="{BB962C8B-B14F-4D97-AF65-F5344CB8AC3E}">
        <p14:creationId xmlns:p14="http://schemas.microsoft.com/office/powerpoint/2010/main" val="4103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Priority for mothers with HIV</a:t>
            </a:r>
          </a:p>
        </p:txBody>
      </p:sp>
      <p:sp>
        <p:nvSpPr>
          <p:cNvPr id="3" name="Content Placeholder 2"/>
          <p:cNvSpPr>
            <a:spLocks noGrp="1"/>
          </p:cNvSpPr>
          <p:nvPr>
            <p:ph idx="1"/>
          </p:nvPr>
        </p:nvSpPr>
        <p:spPr>
          <a:xfrm>
            <a:off x="457200" y="1600201"/>
            <a:ext cx="8229600" cy="2116081"/>
          </a:xfrm>
        </p:spPr>
        <p:txBody>
          <a:bodyPr>
            <a:normAutofit lnSpcReduction="10000"/>
          </a:bodyPr>
          <a:lstStyle/>
          <a:p>
            <a:r>
              <a:rPr lang="en-ZW" dirty="0"/>
              <a:t>Virtual elimination of paediatric HIV is possible</a:t>
            </a:r>
          </a:p>
          <a:p>
            <a:r>
              <a:rPr lang="en-ZW" dirty="0"/>
              <a:t>Continuing the current strategy won’t get us to zero </a:t>
            </a:r>
            <a:r>
              <a:rPr lang="en-ZW" dirty="0">
                <a:sym typeface="Wingdings" panose="05000000000000000000" pitchFamily="2" charset="2"/>
              </a:rPr>
              <a:t> need to add something new to ART</a:t>
            </a:r>
            <a:r>
              <a:rPr lang="en-ZW" dirty="0"/>
              <a:t> </a:t>
            </a:r>
          </a:p>
        </p:txBody>
      </p:sp>
      <p:pic>
        <p:nvPicPr>
          <p:cNvPr id="6" name="Picture 5">
            <a:extLst>
              <a:ext uri="{FF2B5EF4-FFF2-40B4-BE49-F238E27FC236}">
                <a16:creationId xmlns:a16="http://schemas.microsoft.com/office/drawing/2014/main" id="{5E7C9780-4A31-4A76-8F4D-E1AA76400202}"/>
              </a:ext>
            </a:extLst>
          </p:cNvPr>
          <p:cNvPicPr>
            <a:picLocks noChangeAspect="1"/>
          </p:cNvPicPr>
          <p:nvPr/>
        </p:nvPicPr>
        <p:blipFill>
          <a:blip r:embed="rId3"/>
          <a:stretch>
            <a:fillRect/>
          </a:stretch>
        </p:blipFill>
        <p:spPr>
          <a:xfrm>
            <a:off x="1763688" y="3716282"/>
            <a:ext cx="5688632" cy="3097094"/>
          </a:xfrm>
          <a:prstGeom prst="rect">
            <a:avLst/>
          </a:prstGeom>
        </p:spPr>
      </p:pic>
      <p:cxnSp>
        <p:nvCxnSpPr>
          <p:cNvPr id="9" name="Straight Arrow Connector 8">
            <a:extLst>
              <a:ext uri="{FF2B5EF4-FFF2-40B4-BE49-F238E27FC236}">
                <a16:creationId xmlns:a16="http://schemas.microsoft.com/office/drawing/2014/main" id="{1C64FF19-9587-4EEF-A7E3-6581379579DA}"/>
              </a:ext>
            </a:extLst>
          </p:cNvPr>
          <p:cNvCxnSpPr>
            <a:cxnSpLocks/>
          </p:cNvCxnSpPr>
          <p:nvPr/>
        </p:nvCxnSpPr>
        <p:spPr>
          <a:xfrm>
            <a:off x="7308304" y="5445224"/>
            <a:ext cx="576064"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230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Priority for mothers with HIV</a:t>
            </a:r>
          </a:p>
        </p:txBody>
      </p:sp>
      <p:sp>
        <p:nvSpPr>
          <p:cNvPr id="3" name="Content Placeholder 2"/>
          <p:cNvSpPr>
            <a:spLocks noGrp="1"/>
          </p:cNvSpPr>
          <p:nvPr>
            <p:ph idx="1"/>
          </p:nvPr>
        </p:nvSpPr>
        <p:spPr>
          <a:xfrm>
            <a:off x="457200" y="1600201"/>
            <a:ext cx="8229600" cy="2116081"/>
          </a:xfrm>
        </p:spPr>
        <p:txBody>
          <a:bodyPr>
            <a:normAutofit/>
          </a:bodyPr>
          <a:lstStyle/>
          <a:p>
            <a:r>
              <a:rPr lang="en-ZW" sz="3600" dirty="0"/>
              <a:t>Immune strategies for ‘getting to zero’</a:t>
            </a:r>
          </a:p>
          <a:p>
            <a:pPr lvl="1"/>
            <a:r>
              <a:rPr lang="en-ZW" sz="3200" dirty="0"/>
              <a:t>Passive immunity from broadly neutralising antibodies (</a:t>
            </a:r>
            <a:r>
              <a:rPr lang="en-ZW" sz="3200" dirty="0" err="1"/>
              <a:t>bnAbs</a:t>
            </a:r>
            <a:r>
              <a:rPr lang="en-ZW" sz="3200" dirty="0"/>
              <a:t>)</a:t>
            </a:r>
          </a:p>
        </p:txBody>
      </p:sp>
      <p:pic>
        <p:nvPicPr>
          <p:cNvPr id="6" name="Picture 5">
            <a:extLst>
              <a:ext uri="{FF2B5EF4-FFF2-40B4-BE49-F238E27FC236}">
                <a16:creationId xmlns:a16="http://schemas.microsoft.com/office/drawing/2014/main" id="{5E7C9780-4A31-4A76-8F4D-E1AA76400202}"/>
              </a:ext>
            </a:extLst>
          </p:cNvPr>
          <p:cNvPicPr>
            <a:picLocks noChangeAspect="1"/>
          </p:cNvPicPr>
          <p:nvPr/>
        </p:nvPicPr>
        <p:blipFill>
          <a:blip r:embed="rId3"/>
          <a:stretch>
            <a:fillRect/>
          </a:stretch>
        </p:blipFill>
        <p:spPr>
          <a:xfrm>
            <a:off x="1763688" y="3716282"/>
            <a:ext cx="5688632" cy="3097094"/>
          </a:xfrm>
          <a:prstGeom prst="rect">
            <a:avLst/>
          </a:prstGeom>
        </p:spPr>
      </p:pic>
      <p:cxnSp>
        <p:nvCxnSpPr>
          <p:cNvPr id="7" name="Straight Arrow Connector 6">
            <a:extLst>
              <a:ext uri="{FF2B5EF4-FFF2-40B4-BE49-F238E27FC236}">
                <a16:creationId xmlns:a16="http://schemas.microsoft.com/office/drawing/2014/main" id="{876C592E-8B04-4B24-BC18-80BE7D224F58}"/>
              </a:ext>
            </a:extLst>
          </p:cNvPr>
          <p:cNvCxnSpPr>
            <a:cxnSpLocks/>
            <a:endCxn id="5" idx="1"/>
          </p:cNvCxnSpPr>
          <p:nvPr/>
        </p:nvCxnSpPr>
        <p:spPr>
          <a:xfrm>
            <a:off x="7308304" y="5445224"/>
            <a:ext cx="403736" cy="4742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Circle: Hollow 4">
            <a:extLst>
              <a:ext uri="{FF2B5EF4-FFF2-40B4-BE49-F238E27FC236}">
                <a16:creationId xmlns:a16="http://schemas.microsoft.com/office/drawing/2014/main" id="{A334C9BF-44AF-4C91-A945-FBA92A44F1CE}"/>
              </a:ext>
            </a:extLst>
          </p:cNvPr>
          <p:cNvSpPr/>
          <p:nvPr/>
        </p:nvSpPr>
        <p:spPr>
          <a:xfrm>
            <a:off x="7668344" y="5877272"/>
            <a:ext cx="298376"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solidFill>
                <a:schemeClr val="tx1"/>
              </a:solidFill>
            </a:endParaRPr>
          </a:p>
        </p:txBody>
      </p:sp>
      <p:sp>
        <p:nvSpPr>
          <p:cNvPr id="8" name="TextBox 7">
            <a:extLst>
              <a:ext uri="{FF2B5EF4-FFF2-40B4-BE49-F238E27FC236}">
                <a16:creationId xmlns:a16="http://schemas.microsoft.com/office/drawing/2014/main" id="{65E14878-F67C-47AD-B095-C5ADBEF2761A}"/>
              </a:ext>
            </a:extLst>
          </p:cNvPr>
          <p:cNvSpPr txBox="1"/>
          <p:nvPr/>
        </p:nvSpPr>
        <p:spPr>
          <a:xfrm>
            <a:off x="6084168" y="2782283"/>
            <a:ext cx="2448272" cy="830997"/>
          </a:xfrm>
          <a:prstGeom prst="rect">
            <a:avLst/>
          </a:prstGeom>
          <a:noFill/>
        </p:spPr>
        <p:txBody>
          <a:bodyPr wrap="square" rtlCol="0">
            <a:spAutoFit/>
          </a:bodyPr>
          <a:lstStyle/>
          <a:p>
            <a:r>
              <a:rPr lang="en-ZW" sz="2400" dirty="0"/>
              <a:t>P1112</a:t>
            </a:r>
          </a:p>
          <a:p>
            <a:r>
              <a:rPr lang="en-ZW" sz="2400" dirty="0"/>
              <a:t>Cost-effectiveness</a:t>
            </a:r>
          </a:p>
        </p:txBody>
      </p:sp>
    </p:spTree>
    <p:extLst>
      <p:ext uri="{BB962C8B-B14F-4D97-AF65-F5344CB8AC3E}">
        <p14:creationId xmlns:p14="http://schemas.microsoft.com/office/powerpoint/2010/main" val="10570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39" y="274638"/>
            <a:ext cx="8009361" cy="2074242"/>
          </a:xfrm>
        </p:spPr>
        <p:txBody>
          <a:bodyPr>
            <a:normAutofit/>
          </a:bodyPr>
          <a:lstStyle/>
          <a:p>
            <a:r>
              <a:rPr lang="en-ZW" dirty="0"/>
              <a:t>Key priority for mothers </a:t>
            </a:r>
            <a:r>
              <a:rPr lang="en-ZW" u="sng" dirty="0"/>
              <a:t>without</a:t>
            </a:r>
            <a:r>
              <a:rPr lang="en-ZW" dirty="0"/>
              <a:t> HIV infection</a:t>
            </a:r>
          </a:p>
        </p:txBody>
      </p:sp>
      <p:sp>
        <p:nvSpPr>
          <p:cNvPr id="3" name="Content Placeholder 2"/>
          <p:cNvSpPr>
            <a:spLocks noGrp="1"/>
          </p:cNvSpPr>
          <p:nvPr>
            <p:ph idx="1"/>
          </p:nvPr>
        </p:nvSpPr>
        <p:spPr>
          <a:xfrm>
            <a:off x="4427984" y="2276871"/>
            <a:ext cx="4125144" cy="4320481"/>
          </a:xfrm>
        </p:spPr>
        <p:txBody>
          <a:bodyPr>
            <a:normAutofit/>
          </a:bodyPr>
          <a:lstStyle/>
          <a:p>
            <a:pPr marL="742950" indent="-742950">
              <a:buFont typeface="+mj-lt"/>
              <a:buAutoNum type="arabicPeriod"/>
            </a:pPr>
            <a:r>
              <a:rPr lang="en-ZW" sz="3600" dirty="0"/>
              <a:t>Primary prevention during pregnancy and lactation</a:t>
            </a:r>
          </a:p>
        </p:txBody>
      </p:sp>
      <p:pic>
        <p:nvPicPr>
          <p:cNvPr id="4" name="Picture 3"/>
          <p:cNvPicPr>
            <a:picLocks noChangeAspect="1" noChangeArrowheads="1"/>
          </p:cNvPicPr>
          <p:nvPr/>
        </p:nvPicPr>
        <p:blipFill>
          <a:blip r:embed="rId3" cstate="print"/>
          <a:srcRect/>
          <a:stretch>
            <a:fillRect/>
          </a:stretch>
        </p:blipFill>
        <p:spPr bwMode="auto">
          <a:xfrm>
            <a:off x="1335855" y="2136910"/>
            <a:ext cx="2958457" cy="4460442"/>
          </a:xfrm>
          <a:prstGeom prst="rect">
            <a:avLst/>
          </a:prstGeom>
          <a:noFill/>
          <a:ln w="9525">
            <a:noFill/>
            <a:miter lim="800000"/>
            <a:headEnd/>
            <a:tailEnd/>
          </a:ln>
        </p:spPr>
      </p:pic>
    </p:spTree>
    <p:extLst>
      <p:ext uri="{BB962C8B-B14F-4D97-AF65-F5344CB8AC3E}">
        <p14:creationId xmlns:p14="http://schemas.microsoft.com/office/powerpoint/2010/main" val="195711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W" dirty="0"/>
              <a:t>Primary prevention during pregnancy and lactation</a:t>
            </a:r>
          </a:p>
          <a:p>
            <a:pPr lvl="1"/>
            <a:r>
              <a:rPr lang="en-ZW" dirty="0"/>
              <a:t>A time of heightened risk</a:t>
            </a:r>
          </a:p>
          <a:p>
            <a:pPr lvl="1"/>
            <a:r>
              <a:rPr lang="en-ZW" dirty="0"/>
              <a:t>Oral PrEP recommended in </a:t>
            </a:r>
            <a:r>
              <a:rPr lang="en-ZW" u="sng" dirty="0"/>
              <a:t>most</a:t>
            </a:r>
            <a:r>
              <a:rPr lang="en-ZW" dirty="0"/>
              <a:t> guidelines</a:t>
            </a:r>
          </a:p>
          <a:p>
            <a:pPr lvl="1"/>
            <a:r>
              <a:rPr lang="en-ZW" dirty="0"/>
              <a:t>Less effective in youth</a:t>
            </a:r>
          </a:p>
        </p:txBody>
      </p:sp>
      <p:pic>
        <p:nvPicPr>
          <p:cNvPr id="4" name="Picture 4"/>
          <p:cNvPicPr>
            <a:picLocks noChangeAspect="1" noChangeArrowheads="1"/>
          </p:cNvPicPr>
          <p:nvPr/>
        </p:nvPicPr>
        <p:blipFill>
          <a:blip r:embed="rId3" cstate="print"/>
          <a:srcRect/>
          <a:stretch>
            <a:fillRect/>
          </a:stretch>
        </p:blipFill>
        <p:spPr bwMode="auto">
          <a:xfrm>
            <a:off x="2555776" y="4475764"/>
            <a:ext cx="3549639" cy="2107598"/>
          </a:xfrm>
          <a:prstGeom prst="rect">
            <a:avLst/>
          </a:prstGeom>
          <a:noFill/>
          <a:ln w="9525">
            <a:noFill/>
            <a:miter lim="800000"/>
            <a:headEnd/>
            <a:tailEnd/>
          </a:ln>
        </p:spPr>
      </p:pic>
      <p:sp>
        <p:nvSpPr>
          <p:cNvPr id="6" name="Title 1"/>
          <p:cNvSpPr>
            <a:spLocks noGrp="1"/>
          </p:cNvSpPr>
          <p:nvPr>
            <p:ph type="title"/>
          </p:nvPr>
        </p:nvSpPr>
        <p:spPr>
          <a:xfrm>
            <a:off x="446856" y="274638"/>
            <a:ext cx="8229600" cy="1143000"/>
          </a:xfrm>
        </p:spPr>
        <p:txBody>
          <a:bodyPr>
            <a:normAutofit/>
          </a:bodyPr>
          <a:lstStyle/>
          <a:p>
            <a:pPr algn="r"/>
            <a:r>
              <a:rPr lang="en-ZW" dirty="0"/>
              <a:t>Priority for mothers without HIV</a:t>
            </a:r>
          </a:p>
        </p:txBody>
      </p:sp>
      <p:sp>
        <p:nvSpPr>
          <p:cNvPr id="7" name="TextBox 6">
            <a:extLst>
              <a:ext uri="{FF2B5EF4-FFF2-40B4-BE49-F238E27FC236}">
                <a16:creationId xmlns:a16="http://schemas.microsoft.com/office/drawing/2014/main" id="{CADD5196-2CE8-479A-9AA4-CCF7DD77AEEC}"/>
              </a:ext>
            </a:extLst>
          </p:cNvPr>
          <p:cNvSpPr txBox="1"/>
          <p:nvPr/>
        </p:nvSpPr>
        <p:spPr>
          <a:xfrm>
            <a:off x="6257850" y="3759423"/>
            <a:ext cx="2448272" cy="461665"/>
          </a:xfrm>
          <a:prstGeom prst="rect">
            <a:avLst/>
          </a:prstGeom>
          <a:noFill/>
        </p:spPr>
        <p:txBody>
          <a:bodyPr wrap="square" rtlCol="0">
            <a:spAutoFit/>
          </a:bodyPr>
          <a:lstStyle/>
          <a:p>
            <a:r>
              <a:rPr lang="en-ZW" sz="2400" dirty="0"/>
              <a:t>2009</a:t>
            </a:r>
          </a:p>
        </p:txBody>
      </p:sp>
    </p:spTree>
    <p:extLst>
      <p:ext uri="{BB962C8B-B14F-4D97-AF65-F5344CB8AC3E}">
        <p14:creationId xmlns:p14="http://schemas.microsoft.com/office/powerpoint/2010/main" val="27276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E8AE82-D2B9-400F-8D56-2C0920554937}"/>
</file>

<file path=customXml/itemProps2.xml><?xml version="1.0" encoding="utf-8"?>
<ds:datastoreItem xmlns:ds="http://schemas.openxmlformats.org/officeDocument/2006/customXml" ds:itemID="{3F93339D-8A47-488A-AB95-A5CE8DC4DC69}"/>
</file>

<file path=customXml/itemProps3.xml><?xml version="1.0" encoding="utf-8"?>
<ds:datastoreItem xmlns:ds="http://schemas.openxmlformats.org/officeDocument/2006/customXml" ds:itemID="{1B497CC4-DE1C-40B2-969B-C5FE68707B4A}"/>
</file>

<file path=docProps/app.xml><?xml version="1.0" encoding="utf-8"?>
<Properties xmlns="http://schemas.openxmlformats.org/officeDocument/2006/extended-properties" xmlns:vt="http://schemas.openxmlformats.org/officeDocument/2006/docPropsVTypes">
  <TotalTime>2</TotalTime>
  <Words>1194</Words>
  <Application>Microsoft Office PowerPoint</Application>
  <PresentationFormat>On-screen Show (4:3)</PresentationFormat>
  <Paragraphs>160</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Abadi</vt:lpstr>
      <vt:lpstr>Arial</vt:lpstr>
      <vt:lpstr>Calibri</vt:lpstr>
      <vt:lpstr>Helvetica Neue</vt:lpstr>
      <vt:lpstr>Wingdings</vt:lpstr>
      <vt:lpstr>Office Theme</vt:lpstr>
      <vt:lpstr>Prevention Scientific Committee</vt:lpstr>
      <vt:lpstr>Outline</vt:lpstr>
      <vt:lpstr>Focal populations</vt:lpstr>
      <vt:lpstr>Key priorities for mothers with HIV infection</vt:lpstr>
      <vt:lpstr>Priority for mothers with HIV</vt:lpstr>
      <vt:lpstr>Priority for mothers with HIV</vt:lpstr>
      <vt:lpstr>Priority for mothers with HIV</vt:lpstr>
      <vt:lpstr>Key priority for mothers without HIV infection</vt:lpstr>
      <vt:lpstr>Priority for mothers without HIV</vt:lpstr>
      <vt:lpstr>Any questions so far?</vt:lpstr>
      <vt:lpstr>IMPAACT P1112 Update</vt:lpstr>
      <vt:lpstr>Passive Immunity</vt:lpstr>
      <vt:lpstr>IMPAACT P1112</vt:lpstr>
      <vt:lpstr>Different study groups</vt:lpstr>
      <vt:lpstr>What happens on study?</vt:lpstr>
      <vt:lpstr>Group 4 status</vt:lpstr>
      <vt:lpstr>Different PK with different doses &amp; products</vt:lpstr>
      <vt:lpstr>VRC01LS Infant PK</vt:lpstr>
      <vt:lpstr>P1112 conclusions so far</vt:lpstr>
      <vt:lpstr>Any questions so far?</vt:lpstr>
      <vt:lpstr>IMPAACT 2009 Update</vt:lpstr>
      <vt:lpstr>What is PrEP?</vt:lpstr>
      <vt:lpstr>IMPAACT 2009</vt:lpstr>
      <vt:lpstr>Study Design</vt:lpstr>
      <vt:lpstr>Study Design</vt:lpstr>
      <vt:lpstr>Study Sites</vt:lpstr>
      <vt:lpstr>PK Comparison Component Status</vt:lpstr>
      <vt:lpstr>PK Comparison Component Status</vt:lpstr>
      <vt:lpstr>What will we learn?</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Scientific Committee</dc:title>
  <dc:creator>Lynda Stranix-Chibanda</dc:creator>
  <cp:lastModifiedBy>Lynda Stranix-Chibanda</cp:lastModifiedBy>
  <cp:revision>1</cp:revision>
  <dcterms:created xsi:type="dcterms:W3CDTF">2019-06-11T00:11:04Z</dcterms:created>
  <dcterms:modified xsi:type="dcterms:W3CDTF">2019-06-11T00:13:06Z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0x010100D88587BA4B894246868EF24C76B50BBA</vt:lpwstr>
  </property>
</Properties>
</file>