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jpg" ContentType="image/jpeg"/>
  <Override PartName="/ppt/theme/theme3.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ppt/tags/tag21.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6.xml" ContentType="application/vnd.openxmlformats-officedocument.presentationml.tags+xml"/>
  <Override PartName="/ppt/tags/tag5.xml" ContentType="application/vnd.openxmlformats-officedocument.presentationml.tags+xml"/>
  <Override PartName="/ppt/tags/tag14.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6.xml" ContentType="application/vnd.openxmlformats-officedocument.presentationml.tags+xml"/>
  <Override PartName="/ppt/tags/tag1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256" r:id="rId2"/>
    <p:sldId id="259" r:id="rId3"/>
    <p:sldId id="324" r:id="rId4"/>
    <p:sldId id="278" r:id="rId5"/>
    <p:sldId id="282" r:id="rId6"/>
    <p:sldId id="332" r:id="rId7"/>
    <p:sldId id="341" r:id="rId8"/>
    <p:sldId id="342" r:id="rId9"/>
    <p:sldId id="337" r:id="rId10"/>
    <p:sldId id="344" r:id="rId11"/>
    <p:sldId id="333" r:id="rId12"/>
    <p:sldId id="346" r:id="rId13"/>
    <p:sldId id="339" r:id="rId14"/>
    <p:sldId id="275" r:id="rId15"/>
    <p:sldId id="338" r:id="rId16"/>
  </p:sldIdLst>
  <p:sldSz cx="12192000" cy="6858000"/>
  <p:notesSz cx="7315200" cy="96012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werski, Sheryl (NIH/NIAID) [E]" initials="ZS([" lastIdx="5" clrIdx="0">
    <p:extLst>
      <p:ext uri="{19B8F6BF-5375-455C-9EA6-DF929625EA0E}">
        <p15:presenceInfo xmlns:p15="http://schemas.microsoft.com/office/powerpoint/2012/main" userId="S::zwerskis@nih.gov::4e75d859-705e-44ac-b81b-415e9cdc1e4c" providerId="AD"/>
      </p:ext>
    </p:extLst>
  </p:cmAuthor>
  <p:cmAuthor id="2" name="Holden, Jessica" initials="HJ" lastIdx="1" clrIdx="1">
    <p:extLst>
      <p:ext uri="{19B8F6BF-5375-455C-9EA6-DF929625EA0E}">
        <p15:presenceInfo xmlns:p15="http://schemas.microsoft.com/office/powerpoint/2012/main" userId="S::jholden@tech-res.com::c5256843-5eb2-40e3-9e9d-b6e6ab0cc1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E5C"/>
    <a:srgbClr val="722283"/>
    <a:srgbClr val="A156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62381" autoAdjust="0"/>
  </p:normalViewPr>
  <p:slideViewPr>
    <p:cSldViewPr>
      <p:cViewPr varScale="1">
        <p:scale>
          <a:sx n="77" d="100"/>
          <a:sy n="77" d="100"/>
        </p:scale>
        <p:origin x="2360" y="1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5" d="100"/>
          <a:sy n="115" d="100"/>
        </p:scale>
        <p:origin x="131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40B12E-9B27-4F09-8A6C-1BC1F9C27DDA}"/>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2019 Network Outreach - Decision Making and Documentation</a:t>
            </a:r>
          </a:p>
        </p:txBody>
      </p:sp>
      <p:sp>
        <p:nvSpPr>
          <p:cNvPr id="3" name="Date Placeholder 2">
            <a:extLst>
              <a:ext uri="{FF2B5EF4-FFF2-40B4-BE49-F238E27FC236}">
                <a16:creationId xmlns:a16="http://schemas.microsoft.com/office/drawing/2014/main" id="{0FEC65FF-E37C-4A5B-A152-2E6F3A3D11EB}"/>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FA928410-FB33-4A75-825C-D66D16D5ECF5}" type="datetime1">
              <a:rPr lang="en-US" smtClean="0"/>
              <a:t>6/26/19</a:t>
            </a:fld>
            <a:endParaRPr lang="en-US"/>
          </a:p>
        </p:txBody>
      </p:sp>
      <p:sp>
        <p:nvSpPr>
          <p:cNvPr id="4" name="Footer Placeholder 3">
            <a:extLst>
              <a:ext uri="{FF2B5EF4-FFF2-40B4-BE49-F238E27FC236}">
                <a16:creationId xmlns:a16="http://schemas.microsoft.com/office/drawing/2014/main" id="{16B96BDC-31BC-498A-8BD2-DBBACAEF39E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8B7651-25F8-4C6A-B635-82028D301091}"/>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C9CE1ACC-9FC6-4185-9E10-50FCF4CCC426}" type="slidenum">
              <a:rPr lang="en-US" smtClean="0"/>
              <a:t>‹#›</a:t>
            </a:fld>
            <a:endParaRPr lang="en-US"/>
          </a:p>
        </p:txBody>
      </p:sp>
    </p:spTree>
    <p:extLst>
      <p:ext uri="{BB962C8B-B14F-4D97-AF65-F5344CB8AC3E}">
        <p14:creationId xmlns:p14="http://schemas.microsoft.com/office/powerpoint/2010/main" val="3730672546"/>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2283"/>
          </a:xfrm>
          <a:prstGeom prst="rect">
            <a:avLst/>
          </a:prstGeom>
        </p:spPr>
        <p:txBody>
          <a:bodyPr vert="horz" lIns="91440" tIns="45720" rIns="91440" bIns="45720" rtlCol="0"/>
          <a:lstStyle>
            <a:lvl1pPr algn="l">
              <a:defRPr sz="1200"/>
            </a:lvl1pPr>
          </a:lstStyle>
          <a:p>
            <a:r>
              <a:rPr lang="en-US"/>
              <a:t>2019 Network Outreach - Decision Making and Documentation</a:t>
            </a:r>
            <a:endParaRPr lang="en-US" dirty="0"/>
          </a:p>
        </p:txBody>
      </p:sp>
      <p:sp>
        <p:nvSpPr>
          <p:cNvPr id="3" name="Date Placeholder 2"/>
          <p:cNvSpPr>
            <a:spLocks noGrp="1"/>
          </p:cNvSpPr>
          <p:nvPr>
            <p:ph type="dt" idx="1"/>
          </p:nvPr>
        </p:nvSpPr>
        <p:spPr>
          <a:xfrm>
            <a:off x="4143375" y="0"/>
            <a:ext cx="3169920" cy="482283"/>
          </a:xfrm>
          <a:prstGeom prst="rect">
            <a:avLst/>
          </a:prstGeom>
        </p:spPr>
        <p:txBody>
          <a:bodyPr vert="horz" lIns="91440" tIns="45720" rIns="91440" bIns="45720" rtlCol="0"/>
          <a:lstStyle>
            <a:lvl1pPr algn="r">
              <a:defRPr sz="1200"/>
            </a:lvl1pPr>
          </a:lstStyle>
          <a:p>
            <a:fld id="{326E62B9-3715-4FE8-A522-5AC49A630576}" type="datetime1">
              <a:rPr lang="en-US" smtClean="0"/>
              <a:t>6/26/19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31520" y="4620579"/>
            <a:ext cx="5852160" cy="378047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8919"/>
            <a:ext cx="3169920" cy="48228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375" y="9118919"/>
            <a:ext cx="3169920" cy="482282"/>
          </a:xfrm>
          <a:prstGeom prst="rect">
            <a:avLst/>
          </a:prstGeom>
        </p:spPr>
        <p:txBody>
          <a:bodyPr vert="horz" lIns="91440" tIns="45720" rIns="91440" bIns="45720" rtlCol="0" anchor="b"/>
          <a:lstStyle>
            <a:lvl1pPr algn="r">
              <a:defRPr sz="1200"/>
            </a:lvl1pPr>
          </a:lstStyle>
          <a:p>
            <a:fld id="{DBCB47A9-33CC-4482-8274-E55F1AD9B9D8}" type="slidenum">
              <a:rPr lang="en-US" smtClean="0"/>
              <a:t>‹#›</a:t>
            </a:fld>
            <a:endParaRPr lang="en-US" dirty="0"/>
          </a:p>
        </p:txBody>
      </p:sp>
    </p:spTree>
    <p:extLst>
      <p:ext uri="{BB962C8B-B14F-4D97-AF65-F5344CB8AC3E}">
        <p14:creationId xmlns:p14="http://schemas.microsoft.com/office/powerpoint/2010/main" val="621968236"/>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1</a:t>
            </a:fld>
            <a:endParaRPr lang="en-US" dirty="0"/>
          </a:p>
        </p:txBody>
      </p:sp>
      <p:sp>
        <p:nvSpPr>
          <p:cNvPr id="5" name="Date Placeholder 4">
            <a:extLst>
              <a:ext uri="{FF2B5EF4-FFF2-40B4-BE49-F238E27FC236}">
                <a16:creationId xmlns:a16="http://schemas.microsoft.com/office/drawing/2014/main" id="{A94929E6-0E2C-4426-9770-A83BDE945ADC}"/>
              </a:ext>
            </a:extLst>
          </p:cNvPr>
          <p:cNvSpPr>
            <a:spLocks noGrp="1"/>
          </p:cNvSpPr>
          <p:nvPr>
            <p:ph type="dt" idx="1"/>
          </p:nvPr>
        </p:nvSpPr>
        <p:spPr/>
        <p:txBody>
          <a:bodyPr/>
          <a:lstStyle/>
          <a:p>
            <a:fld id="{EB539996-A579-4083-A8C8-A65163761804}" type="datetime1">
              <a:rPr lang="en-US" smtClean="0"/>
              <a:t>6/26/19</a:t>
            </a:fld>
            <a:endParaRPr lang="en-US" dirty="0"/>
          </a:p>
        </p:txBody>
      </p:sp>
      <p:sp>
        <p:nvSpPr>
          <p:cNvPr id="6" name="Header Placeholder 5">
            <a:extLst>
              <a:ext uri="{FF2B5EF4-FFF2-40B4-BE49-F238E27FC236}">
                <a16:creationId xmlns:a16="http://schemas.microsoft.com/office/drawing/2014/main" id="{507A3595-66EE-4209-823B-FE60DFEE470C}"/>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73783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10</a:t>
            </a:fld>
            <a:endParaRPr lang="en-US" dirty="0"/>
          </a:p>
        </p:txBody>
      </p:sp>
      <p:sp>
        <p:nvSpPr>
          <p:cNvPr id="5" name="Date Placeholder 4">
            <a:extLst>
              <a:ext uri="{FF2B5EF4-FFF2-40B4-BE49-F238E27FC236}">
                <a16:creationId xmlns:a16="http://schemas.microsoft.com/office/drawing/2014/main" id="{86CFB500-DE2B-4E01-836E-5A353A482D4E}"/>
              </a:ext>
            </a:extLst>
          </p:cNvPr>
          <p:cNvSpPr>
            <a:spLocks noGrp="1"/>
          </p:cNvSpPr>
          <p:nvPr>
            <p:ph type="dt" idx="1"/>
          </p:nvPr>
        </p:nvSpPr>
        <p:spPr/>
        <p:txBody>
          <a:bodyPr/>
          <a:lstStyle/>
          <a:p>
            <a:fld id="{8370DDD0-F8F1-4157-9712-0F4E24CCC9B0}" type="datetime1">
              <a:rPr lang="en-US" smtClean="0"/>
              <a:t>6/26/19</a:t>
            </a:fld>
            <a:endParaRPr lang="en-US" dirty="0"/>
          </a:p>
        </p:txBody>
      </p:sp>
      <p:sp>
        <p:nvSpPr>
          <p:cNvPr id="6" name="Header Placeholder 5">
            <a:extLst>
              <a:ext uri="{FF2B5EF4-FFF2-40B4-BE49-F238E27FC236}">
                <a16:creationId xmlns:a16="http://schemas.microsoft.com/office/drawing/2014/main" id="{BC3247BC-DDF8-4152-A9F1-4674080FC05D}"/>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4007590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11</a:t>
            </a:fld>
            <a:endParaRPr lang="en-US" dirty="0"/>
          </a:p>
        </p:txBody>
      </p:sp>
      <p:sp>
        <p:nvSpPr>
          <p:cNvPr id="5" name="Date Placeholder 4">
            <a:extLst>
              <a:ext uri="{FF2B5EF4-FFF2-40B4-BE49-F238E27FC236}">
                <a16:creationId xmlns:a16="http://schemas.microsoft.com/office/drawing/2014/main" id="{848FEE7F-8A96-47ED-8684-DD7C6FC6332C}"/>
              </a:ext>
            </a:extLst>
          </p:cNvPr>
          <p:cNvSpPr>
            <a:spLocks noGrp="1"/>
          </p:cNvSpPr>
          <p:nvPr>
            <p:ph type="dt" idx="1"/>
          </p:nvPr>
        </p:nvSpPr>
        <p:spPr/>
        <p:txBody>
          <a:bodyPr/>
          <a:lstStyle/>
          <a:p>
            <a:fld id="{546FC4FD-922C-4C39-8234-049C2BDB340E}" type="datetime1">
              <a:rPr lang="en-US" smtClean="0"/>
              <a:t>6/26/19</a:t>
            </a:fld>
            <a:endParaRPr lang="en-US" dirty="0"/>
          </a:p>
        </p:txBody>
      </p:sp>
      <p:sp>
        <p:nvSpPr>
          <p:cNvPr id="6" name="Header Placeholder 5">
            <a:extLst>
              <a:ext uri="{FF2B5EF4-FFF2-40B4-BE49-F238E27FC236}">
                <a16:creationId xmlns:a16="http://schemas.microsoft.com/office/drawing/2014/main" id="{34418BF6-6AFF-4D7F-AE25-F6AC7E4A070B}"/>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38506543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12</a:t>
            </a:fld>
            <a:endParaRPr lang="en-US" dirty="0"/>
          </a:p>
        </p:txBody>
      </p:sp>
      <p:sp>
        <p:nvSpPr>
          <p:cNvPr id="5" name="Date Placeholder 4">
            <a:extLst>
              <a:ext uri="{FF2B5EF4-FFF2-40B4-BE49-F238E27FC236}">
                <a16:creationId xmlns:a16="http://schemas.microsoft.com/office/drawing/2014/main" id="{250EEABE-6770-4828-B613-268E85D6C4D1}"/>
              </a:ext>
            </a:extLst>
          </p:cNvPr>
          <p:cNvSpPr>
            <a:spLocks noGrp="1"/>
          </p:cNvSpPr>
          <p:nvPr>
            <p:ph type="dt" idx="1"/>
          </p:nvPr>
        </p:nvSpPr>
        <p:spPr/>
        <p:txBody>
          <a:bodyPr/>
          <a:lstStyle/>
          <a:p>
            <a:fld id="{E1703810-CA47-45B9-8A57-6BED0D1EF169}" type="datetime1">
              <a:rPr lang="en-US" smtClean="0"/>
              <a:t>6/26/19</a:t>
            </a:fld>
            <a:endParaRPr lang="en-US" dirty="0"/>
          </a:p>
        </p:txBody>
      </p:sp>
      <p:sp>
        <p:nvSpPr>
          <p:cNvPr id="6" name="Header Placeholder 5">
            <a:extLst>
              <a:ext uri="{FF2B5EF4-FFF2-40B4-BE49-F238E27FC236}">
                <a16:creationId xmlns:a16="http://schemas.microsoft.com/office/drawing/2014/main" id="{6BA65A24-67A3-4EA4-8652-8C346222B94F}"/>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2414386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B47A9-33CC-4482-8274-E55F1AD9B9D8}" type="slidenum">
              <a:rPr lang="en-US" smtClean="0"/>
              <a:t>13</a:t>
            </a:fld>
            <a:endParaRPr lang="en-US" dirty="0"/>
          </a:p>
        </p:txBody>
      </p:sp>
      <p:sp>
        <p:nvSpPr>
          <p:cNvPr id="5" name="Date Placeholder 4">
            <a:extLst>
              <a:ext uri="{FF2B5EF4-FFF2-40B4-BE49-F238E27FC236}">
                <a16:creationId xmlns:a16="http://schemas.microsoft.com/office/drawing/2014/main" id="{BE15FC7D-EBC6-45A4-A0F9-5755D70F09B5}"/>
              </a:ext>
            </a:extLst>
          </p:cNvPr>
          <p:cNvSpPr>
            <a:spLocks noGrp="1"/>
          </p:cNvSpPr>
          <p:nvPr>
            <p:ph type="dt" idx="1"/>
          </p:nvPr>
        </p:nvSpPr>
        <p:spPr/>
        <p:txBody>
          <a:bodyPr/>
          <a:lstStyle/>
          <a:p>
            <a:fld id="{E7787962-F516-4A7F-8842-A71543DD8D3E}" type="datetime1">
              <a:rPr lang="en-US" smtClean="0"/>
              <a:t>6/26/19</a:t>
            </a:fld>
            <a:endParaRPr lang="en-US" dirty="0"/>
          </a:p>
        </p:txBody>
      </p:sp>
      <p:sp>
        <p:nvSpPr>
          <p:cNvPr id="6" name="Header Placeholder 5">
            <a:extLst>
              <a:ext uri="{FF2B5EF4-FFF2-40B4-BE49-F238E27FC236}">
                <a16:creationId xmlns:a16="http://schemas.microsoft.com/office/drawing/2014/main" id="{D7B5D49B-438D-4E7E-8A77-4CEDAC022FA0}"/>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4224647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14</a:t>
            </a:fld>
            <a:endParaRPr lang="en-US" dirty="0"/>
          </a:p>
        </p:txBody>
      </p:sp>
      <p:sp>
        <p:nvSpPr>
          <p:cNvPr id="5" name="Date Placeholder 4">
            <a:extLst>
              <a:ext uri="{FF2B5EF4-FFF2-40B4-BE49-F238E27FC236}">
                <a16:creationId xmlns:a16="http://schemas.microsoft.com/office/drawing/2014/main" id="{6F24405A-4CE4-4437-91D2-E1BFFFF13E74}"/>
              </a:ext>
            </a:extLst>
          </p:cNvPr>
          <p:cNvSpPr>
            <a:spLocks noGrp="1"/>
          </p:cNvSpPr>
          <p:nvPr>
            <p:ph type="dt" idx="1"/>
          </p:nvPr>
        </p:nvSpPr>
        <p:spPr/>
        <p:txBody>
          <a:bodyPr/>
          <a:lstStyle/>
          <a:p>
            <a:fld id="{509E01ED-DF1C-4FF9-9F2D-12AE318A79CD}" type="datetime1">
              <a:rPr lang="en-US" smtClean="0"/>
              <a:t>6/26/19</a:t>
            </a:fld>
            <a:endParaRPr lang="en-US" dirty="0"/>
          </a:p>
        </p:txBody>
      </p:sp>
      <p:sp>
        <p:nvSpPr>
          <p:cNvPr id="6" name="Header Placeholder 5">
            <a:extLst>
              <a:ext uri="{FF2B5EF4-FFF2-40B4-BE49-F238E27FC236}">
                <a16:creationId xmlns:a16="http://schemas.microsoft.com/office/drawing/2014/main" id="{57BB07B6-90E2-43BB-A893-F50EC8D38CC5}"/>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3190668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15</a:t>
            </a:fld>
            <a:endParaRPr lang="en-US" dirty="0"/>
          </a:p>
        </p:txBody>
      </p:sp>
      <p:sp>
        <p:nvSpPr>
          <p:cNvPr id="5" name="Date Placeholder 4">
            <a:extLst>
              <a:ext uri="{FF2B5EF4-FFF2-40B4-BE49-F238E27FC236}">
                <a16:creationId xmlns:a16="http://schemas.microsoft.com/office/drawing/2014/main" id="{4F1DE44C-3D16-4932-90F9-6BE1C36C99F8}"/>
              </a:ext>
            </a:extLst>
          </p:cNvPr>
          <p:cNvSpPr>
            <a:spLocks noGrp="1"/>
          </p:cNvSpPr>
          <p:nvPr>
            <p:ph type="dt" idx="1"/>
          </p:nvPr>
        </p:nvSpPr>
        <p:spPr/>
        <p:txBody>
          <a:bodyPr/>
          <a:lstStyle/>
          <a:p>
            <a:fld id="{0E626D26-F8B0-47C3-BC10-B68740CBF5B9}" type="datetime1">
              <a:rPr lang="en-US" smtClean="0"/>
              <a:t>6/26/19</a:t>
            </a:fld>
            <a:endParaRPr lang="en-US" dirty="0"/>
          </a:p>
        </p:txBody>
      </p:sp>
      <p:sp>
        <p:nvSpPr>
          <p:cNvPr id="6" name="Header Placeholder 5">
            <a:extLst>
              <a:ext uri="{FF2B5EF4-FFF2-40B4-BE49-F238E27FC236}">
                <a16:creationId xmlns:a16="http://schemas.microsoft.com/office/drawing/2014/main" id="{141ADDA4-B1D9-41C0-B825-2B39AC7AD913}"/>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127078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2</a:t>
            </a:fld>
            <a:endParaRPr lang="en-US" dirty="0"/>
          </a:p>
        </p:txBody>
      </p:sp>
      <p:sp>
        <p:nvSpPr>
          <p:cNvPr id="5" name="Date Placeholder 4">
            <a:extLst>
              <a:ext uri="{FF2B5EF4-FFF2-40B4-BE49-F238E27FC236}">
                <a16:creationId xmlns:a16="http://schemas.microsoft.com/office/drawing/2014/main" id="{B774660A-F3DB-4D67-9035-5829499D4393}"/>
              </a:ext>
            </a:extLst>
          </p:cNvPr>
          <p:cNvSpPr>
            <a:spLocks noGrp="1"/>
          </p:cNvSpPr>
          <p:nvPr>
            <p:ph type="dt" idx="1"/>
          </p:nvPr>
        </p:nvSpPr>
        <p:spPr/>
        <p:txBody>
          <a:bodyPr/>
          <a:lstStyle/>
          <a:p>
            <a:fld id="{47854294-12E0-4253-BEBC-A72532967DC0}" type="datetime1">
              <a:rPr lang="en-US" smtClean="0"/>
              <a:t>6/26/19</a:t>
            </a:fld>
            <a:endParaRPr lang="en-US" dirty="0"/>
          </a:p>
        </p:txBody>
      </p:sp>
      <p:sp>
        <p:nvSpPr>
          <p:cNvPr id="6" name="Header Placeholder 5">
            <a:extLst>
              <a:ext uri="{FF2B5EF4-FFF2-40B4-BE49-F238E27FC236}">
                <a16:creationId xmlns:a16="http://schemas.microsoft.com/office/drawing/2014/main" id="{2CD7B4D1-5AD2-4EE7-866E-D4BE3ACCC01F}"/>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33083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3</a:t>
            </a:fld>
            <a:endParaRPr lang="en-US" dirty="0"/>
          </a:p>
        </p:txBody>
      </p:sp>
      <p:sp>
        <p:nvSpPr>
          <p:cNvPr id="5" name="Date Placeholder 4">
            <a:extLst>
              <a:ext uri="{FF2B5EF4-FFF2-40B4-BE49-F238E27FC236}">
                <a16:creationId xmlns:a16="http://schemas.microsoft.com/office/drawing/2014/main" id="{E941224C-73C3-436E-AC1A-BA2492D1627A}"/>
              </a:ext>
            </a:extLst>
          </p:cNvPr>
          <p:cNvSpPr>
            <a:spLocks noGrp="1"/>
          </p:cNvSpPr>
          <p:nvPr>
            <p:ph type="dt" idx="1"/>
          </p:nvPr>
        </p:nvSpPr>
        <p:spPr/>
        <p:txBody>
          <a:bodyPr/>
          <a:lstStyle/>
          <a:p>
            <a:fld id="{31901154-75D6-4CFF-A5E6-4CF5DC24D75A}" type="datetime1">
              <a:rPr lang="en-US" smtClean="0"/>
              <a:t>6/26/19</a:t>
            </a:fld>
            <a:endParaRPr lang="en-US" dirty="0"/>
          </a:p>
        </p:txBody>
      </p:sp>
      <p:sp>
        <p:nvSpPr>
          <p:cNvPr id="6" name="Header Placeholder 5">
            <a:extLst>
              <a:ext uri="{FF2B5EF4-FFF2-40B4-BE49-F238E27FC236}">
                <a16:creationId xmlns:a16="http://schemas.microsoft.com/office/drawing/2014/main" id="{B3446FFF-A0D6-4486-8B0A-E5D657EED882}"/>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3358430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4</a:t>
            </a:fld>
            <a:endParaRPr lang="en-US" dirty="0"/>
          </a:p>
        </p:txBody>
      </p:sp>
      <p:sp>
        <p:nvSpPr>
          <p:cNvPr id="5" name="Date Placeholder 4">
            <a:extLst>
              <a:ext uri="{FF2B5EF4-FFF2-40B4-BE49-F238E27FC236}">
                <a16:creationId xmlns:a16="http://schemas.microsoft.com/office/drawing/2014/main" id="{F8C007F7-484F-45DB-8852-C67A20E7EAC9}"/>
              </a:ext>
            </a:extLst>
          </p:cNvPr>
          <p:cNvSpPr>
            <a:spLocks noGrp="1"/>
          </p:cNvSpPr>
          <p:nvPr>
            <p:ph type="dt" idx="1"/>
          </p:nvPr>
        </p:nvSpPr>
        <p:spPr/>
        <p:txBody>
          <a:bodyPr/>
          <a:lstStyle/>
          <a:p>
            <a:fld id="{A6DB08C2-CEE8-409B-82A7-EC8AA6828584}" type="datetime1">
              <a:rPr lang="en-US" smtClean="0"/>
              <a:t>6/26/19</a:t>
            </a:fld>
            <a:endParaRPr lang="en-US" dirty="0"/>
          </a:p>
        </p:txBody>
      </p:sp>
      <p:sp>
        <p:nvSpPr>
          <p:cNvPr id="6" name="Header Placeholder 5">
            <a:extLst>
              <a:ext uri="{FF2B5EF4-FFF2-40B4-BE49-F238E27FC236}">
                <a16:creationId xmlns:a16="http://schemas.microsoft.com/office/drawing/2014/main" id="{F232649B-AA06-44B1-9F15-F32A36F13C79}"/>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711354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5</a:t>
            </a:fld>
            <a:endParaRPr lang="en-US" dirty="0"/>
          </a:p>
        </p:txBody>
      </p:sp>
      <p:sp>
        <p:nvSpPr>
          <p:cNvPr id="5" name="Date Placeholder 4">
            <a:extLst>
              <a:ext uri="{FF2B5EF4-FFF2-40B4-BE49-F238E27FC236}">
                <a16:creationId xmlns:a16="http://schemas.microsoft.com/office/drawing/2014/main" id="{4C37C4EE-72FE-414D-82F1-C42A5F074919}"/>
              </a:ext>
            </a:extLst>
          </p:cNvPr>
          <p:cNvSpPr>
            <a:spLocks noGrp="1"/>
          </p:cNvSpPr>
          <p:nvPr>
            <p:ph type="dt" idx="1"/>
          </p:nvPr>
        </p:nvSpPr>
        <p:spPr/>
        <p:txBody>
          <a:bodyPr/>
          <a:lstStyle/>
          <a:p>
            <a:fld id="{231D9045-6E19-4EA0-88E1-140321FF6D73}" type="datetime1">
              <a:rPr lang="en-US" smtClean="0"/>
              <a:t>6/26/19</a:t>
            </a:fld>
            <a:endParaRPr lang="en-US" dirty="0"/>
          </a:p>
        </p:txBody>
      </p:sp>
      <p:sp>
        <p:nvSpPr>
          <p:cNvPr id="6" name="Header Placeholder 5">
            <a:extLst>
              <a:ext uri="{FF2B5EF4-FFF2-40B4-BE49-F238E27FC236}">
                <a16:creationId xmlns:a16="http://schemas.microsoft.com/office/drawing/2014/main" id="{B8066A5B-24BB-415F-8272-006CC65F8B7A}"/>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1650212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6</a:t>
            </a:fld>
            <a:endParaRPr lang="en-US" dirty="0"/>
          </a:p>
        </p:txBody>
      </p:sp>
      <p:sp>
        <p:nvSpPr>
          <p:cNvPr id="5" name="Date Placeholder 4">
            <a:extLst>
              <a:ext uri="{FF2B5EF4-FFF2-40B4-BE49-F238E27FC236}">
                <a16:creationId xmlns:a16="http://schemas.microsoft.com/office/drawing/2014/main" id="{5FA02647-58B6-4698-BD46-F3E1E3301CD4}"/>
              </a:ext>
            </a:extLst>
          </p:cNvPr>
          <p:cNvSpPr>
            <a:spLocks noGrp="1"/>
          </p:cNvSpPr>
          <p:nvPr>
            <p:ph type="dt" idx="1"/>
          </p:nvPr>
        </p:nvSpPr>
        <p:spPr/>
        <p:txBody>
          <a:bodyPr/>
          <a:lstStyle/>
          <a:p>
            <a:fld id="{DDDF7CB0-88BA-48DF-A8A5-FD77A8430E17}" type="datetime1">
              <a:rPr lang="en-US" smtClean="0"/>
              <a:t>6/26/19</a:t>
            </a:fld>
            <a:endParaRPr lang="en-US" dirty="0"/>
          </a:p>
        </p:txBody>
      </p:sp>
      <p:sp>
        <p:nvSpPr>
          <p:cNvPr id="6" name="Header Placeholder 5">
            <a:extLst>
              <a:ext uri="{FF2B5EF4-FFF2-40B4-BE49-F238E27FC236}">
                <a16:creationId xmlns:a16="http://schemas.microsoft.com/office/drawing/2014/main" id="{A9C897F6-C419-429B-8FB5-1891DCC8EB92}"/>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358628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CB47A9-33CC-4482-8274-E55F1AD9B9D8}" type="slidenum">
              <a:rPr lang="en-US" smtClean="0"/>
              <a:t>7</a:t>
            </a:fld>
            <a:endParaRPr lang="en-US" dirty="0"/>
          </a:p>
        </p:txBody>
      </p:sp>
      <p:sp>
        <p:nvSpPr>
          <p:cNvPr id="5" name="Date Placeholder 4">
            <a:extLst>
              <a:ext uri="{FF2B5EF4-FFF2-40B4-BE49-F238E27FC236}">
                <a16:creationId xmlns:a16="http://schemas.microsoft.com/office/drawing/2014/main" id="{99595F8C-3F70-4E1B-AF91-179F1FDFD114}"/>
              </a:ext>
            </a:extLst>
          </p:cNvPr>
          <p:cNvSpPr>
            <a:spLocks noGrp="1"/>
          </p:cNvSpPr>
          <p:nvPr>
            <p:ph type="dt" idx="1"/>
          </p:nvPr>
        </p:nvSpPr>
        <p:spPr/>
        <p:txBody>
          <a:bodyPr/>
          <a:lstStyle/>
          <a:p>
            <a:fld id="{A857A0F9-9A3C-4241-B7D3-7006BC77D543}" type="datetime1">
              <a:rPr lang="en-US" smtClean="0"/>
              <a:t>6/26/19</a:t>
            </a:fld>
            <a:endParaRPr lang="en-US" dirty="0"/>
          </a:p>
        </p:txBody>
      </p:sp>
      <p:sp>
        <p:nvSpPr>
          <p:cNvPr id="6" name="Header Placeholder 5">
            <a:extLst>
              <a:ext uri="{FF2B5EF4-FFF2-40B4-BE49-F238E27FC236}">
                <a16:creationId xmlns:a16="http://schemas.microsoft.com/office/drawing/2014/main" id="{0D42D4BC-C5B0-4588-B5E8-7272605CA8D5}"/>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36433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8</a:t>
            </a:fld>
            <a:endParaRPr lang="en-US" dirty="0"/>
          </a:p>
        </p:txBody>
      </p:sp>
      <p:sp>
        <p:nvSpPr>
          <p:cNvPr id="5" name="Date Placeholder 4">
            <a:extLst>
              <a:ext uri="{FF2B5EF4-FFF2-40B4-BE49-F238E27FC236}">
                <a16:creationId xmlns:a16="http://schemas.microsoft.com/office/drawing/2014/main" id="{CFF3AE42-251C-43D7-A96B-C62BE9F53128}"/>
              </a:ext>
            </a:extLst>
          </p:cNvPr>
          <p:cNvSpPr>
            <a:spLocks noGrp="1"/>
          </p:cNvSpPr>
          <p:nvPr>
            <p:ph type="dt" idx="1"/>
          </p:nvPr>
        </p:nvSpPr>
        <p:spPr/>
        <p:txBody>
          <a:bodyPr/>
          <a:lstStyle/>
          <a:p>
            <a:fld id="{758DB843-56BE-4C4E-9F11-2E676CDF13D4}" type="datetime1">
              <a:rPr lang="en-US" smtClean="0"/>
              <a:t>6/26/19</a:t>
            </a:fld>
            <a:endParaRPr lang="en-US" dirty="0"/>
          </a:p>
        </p:txBody>
      </p:sp>
      <p:sp>
        <p:nvSpPr>
          <p:cNvPr id="6" name="Header Placeholder 5">
            <a:extLst>
              <a:ext uri="{FF2B5EF4-FFF2-40B4-BE49-F238E27FC236}">
                <a16:creationId xmlns:a16="http://schemas.microsoft.com/office/drawing/2014/main" id="{6F6ED9C2-3CF4-4F2B-9CFE-755D2701A36E}"/>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3039955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BCB47A9-33CC-4482-8274-E55F1AD9B9D8}" type="slidenum">
              <a:rPr lang="en-US" smtClean="0"/>
              <a:t>9</a:t>
            </a:fld>
            <a:endParaRPr lang="en-US" dirty="0"/>
          </a:p>
        </p:txBody>
      </p:sp>
      <p:sp>
        <p:nvSpPr>
          <p:cNvPr id="5" name="Date Placeholder 4">
            <a:extLst>
              <a:ext uri="{FF2B5EF4-FFF2-40B4-BE49-F238E27FC236}">
                <a16:creationId xmlns:a16="http://schemas.microsoft.com/office/drawing/2014/main" id="{C444D947-D0D6-4B9E-A30F-8B1FD4C84EAC}"/>
              </a:ext>
            </a:extLst>
          </p:cNvPr>
          <p:cNvSpPr>
            <a:spLocks noGrp="1"/>
          </p:cNvSpPr>
          <p:nvPr>
            <p:ph type="dt" idx="1"/>
          </p:nvPr>
        </p:nvSpPr>
        <p:spPr/>
        <p:txBody>
          <a:bodyPr/>
          <a:lstStyle/>
          <a:p>
            <a:fld id="{B1AF96DB-B68F-46B0-B566-24A983936E35}" type="datetime1">
              <a:rPr lang="en-US" smtClean="0"/>
              <a:t>6/26/19</a:t>
            </a:fld>
            <a:endParaRPr lang="en-US" dirty="0"/>
          </a:p>
        </p:txBody>
      </p:sp>
      <p:sp>
        <p:nvSpPr>
          <p:cNvPr id="6" name="Header Placeholder 5">
            <a:extLst>
              <a:ext uri="{FF2B5EF4-FFF2-40B4-BE49-F238E27FC236}">
                <a16:creationId xmlns:a16="http://schemas.microsoft.com/office/drawing/2014/main" id="{EAF86429-6B5C-4B4C-9620-0E9C5E4D18EB}"/>
              </a:ext>
            </a:extLst>
          </p:cNvPr>
          <p:cNvSpPr>
            <a:spLocks noGrp="1"/>
          </p:cNvSpPr>
          <p:nvPr>
            <p:ph type="hdr" sz="quarter"/>
          </p:nvPr>
        </p:nvSpPr>
        <p:spPr/>
        <p:txBody>
          <a:bodyPr/>
          <a:lstStyle/>
          <a:p>
            <a:r>
              <a:rPr lang="en-US"/>
              <a:t>2019 Network Outreach - Decision Making and Documentation</a:t>
            </a:r>
            <a:endParaRPr lang="en-US" dirty="0"/>
          </a:p>
        </p:txBody>
      </p:sp>
    </p:spTree>
    <p:extLst>
      <p:ext uri="{BB962C8B-B14F-4D97-AF65-F5344CB8AC3E}">
        <p14:creationId xmlns:p14="http://schemas.microsoft.com/office/powerpoint/2010/main" val="202769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447396" y="1647475"/>
            <a:ext cx="11297206" cy="1486535"/>
          </a:xfrm>
          <a:prstGeom prst="rect">
            <a:avLst/>
          </a:prstGeom>
        </p:spPr>
        <p:txBody>
          <a:bodyPr wrap="square" lIns="0" tIns="0" rIns="0" bIns="0">
            <a:spAutoFit/>
          </a:bodyPr>
          <a:lstStyle>
            <a:lvl1pPr>
              <a:defRPr sz="3600" b="1" i="0">
                <a:solidFill>
                  <a:srgbClr val="000066"/>
                </a:solidFill>
                <a:latin typeface="Arial Black"/>
                <a:cs typeface="Arial Black"/>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A17D0DB-1C16-4430-A0A4-761E6316F7E9}" type="datetime1">
              <a:rPr lang="en-US" smtClean="0"/>
              <a:t>6/26/19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ustDataLst>
      <p:tags r:id="rId1"/>
    </p:custData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0066"/>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sz="2600" b="1"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386DE47-CA4F-42AF-BF88-C48853036C7E}" type="datetime1">
              <a:rPr lang="en-US" smtClean="0"/>
              <a:t>6/26/19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0066"/>
                </a:solidFill>
                <a:latin typeface="Arial Black"/>
                <a:cs typeface="Arial Black"/>
              </a:defRPr>
            </a:lvl1pPr>
          </a:lstStyle>
          <a:p>
            <a:endParaRPr/>
          </a:p>
        </p:txBody>
      </p:sp>
      <p:sp>
        <p:nvSpPr>
          <p:cNvPr id="3" name="Holder 3"/>
          <p:cNvSpPr>
            <a:spLocks noGrp="1"/>
          </p:cNvSpPr>
          <p:nvPr>
            <p:ph sz="half" idx="2"/>
          </p:nvPr>
        </p:nvSpPr>
        <p:spPr>
          <a:xfrm>
            <a:off x="916939" y="1749933"/>
            <a:ext cx="4906010" cy="3671570"/>
          </a:xfrm>
          <a:prstGeom prst="rect">
            <a:avLst/>
          </a:prstGeom>
        </p:spPr>
        <p:txBody>
          <a:bodyPr wrap="square" lIns="0" tIns="0" rIns="0" bIns="0">
            <a:spAutoFit/>
          </a:bodyPr>
          <a:lstStyle>
            <a:lvl1pPr>
              <a:defRPr sz="2600" b="1" i="0">
                <a:solidFill>
                  <a:schemeClr val="tx1"/>
                </a:solidFill>
                <a:latin typeface="Arial"/>
                <a:cs typeface="Arial"/>
              </a:defRPr>
            </a:lvl1pPr>
          </a:lstStyle>
          <a:p>
            <a:endParaRPr/>
          </a:p>
        </p:txBody>
      </p:sp>
      <p:sp>
        <p:nvSpPr>
          <p:cNvPr id="4" name="Holder 4"/>
          <p:cNvSpPr>
            <a:spLocks noGrp="1"/>
          </p:cNvSpPr>
          <p:nvPr>
            <p:ph sz="half" idx="3"/>
          </p:nvPr>
        </p:nvSpPr>
        <p:spPr>
          <a:xfrm>
            <a:off x="6250940" y="1868805"/>
            <a:ext cx="5015865" cy="3979545"/>
          </a:xfrm>
          <a:prstGeom prst="rect">
            <a:avLst/>
          </a:prstGeom>
        </p:spPr>
        <p:txBody>
          <a:bodyPr wrap="square" lIns="0" tIns="0" rIns="0" bIns="0">
            <a:spAutoFit/>
          </a:bodyPr>
          <a:lstStyle>
            <a:lvl1pPr>
              <a:defRPr sz="2600" b="1"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6D5B9413-F2D3-4453-ACD5-B22BEFB1FF06}" type="datetime1">
              <a:rPr lang="en-US" smtClean="0"/>
              <a:t>6/26/19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ustDataLst>
      <p:tags r:id="rId1"/>
    </p:custData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000066"/>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E9BD490-2377-4F90-A303-495E2F563738}" type="datetime1">
              <a:rPr lang="en-US" smtClean="0"/>
              <a:t>6/26/19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33A22A0-5336-43D2-8B35-CD34C09F0AE5}" type="datetime1">
              <a:rPr lang="en-US" smtClean="0"/>
              <a:t>6/26/19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1593" y="397478"/>
            <a:ext cx="9048813" cy="1272539"/>
          </a:xfrm>
          <a:prstGeom prst="rect">
            <a:avLst/>
          </a:prstGeom>
        </p:spPr>
        <p:txBody>
          <a:bodyPr wrap="square" lIns="0" tIns="0" rIns="0" bIns="0">
            <a:spAutoFit/>
          </a:bodyPr>
          <a:lstStyle>
            <a:lvl1pPr>
              <a:defRPr sz="4400" b="1" i="0">
                <a:solidFill>
                  <a:srgbClr val="000066"/>
                </a:solidFill>
                <a:latin typeface="Arial Black"/>
                <a:cs typeface="Arial Black"/>
              </a:defRPr>
            </a:lvl1pPr>
          </a:lstStyle>
          <a:p>
            <a:endParaRPr/>
          </a:p>
        </p:txBody>
      </p:sp>
      <p:sp>
        <p:nvSpPr>
          <p:cNvPr id="3" name="Holder 3"/>
          <p:cNvSpPr>
            <a:spLocks noGrp="1"/>
          </p:cNvSpPr>
          <p:nvPr>
            <p:ph type="body" idx="1"/>
          </p:nvPr>
        </p:nvSpPr>
        <p:spPr>
          <a:xfrm>
            <a:off x="417922" y="1560328"/>
            <a:ext cx="11356154" cy="3971925"/>
          </a:xfrm>
          <a:prstGeom prst="rect">
            <a:avLst/>
          </a:prstGeom>
        </p:spPr>
        <p:txBody>
          <a:bodyPr wrap="square" lIns="0" tIns="0" rIns="0" bIns="0">
            <a:spAutoFit/>
          </a:bodyPr>
          <a:lstStyle>
            <a:lvl1pPr>
              <a:defRPr sz="2600" b="1"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AFBE802B-B17C-409F-B409-137CE6043181}" type="datetime1">
              <a:rPr lang="en-US" smtClean="0"/>
              <a:t>6/26/19</a:t>
            </a:fld>
            <a:endParaRPr lang="en-US" dirty="0"/>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ustDataLst>
      <p:tags r:id="rId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hyperlink" Target="https://www.niaid.nih.gov/research/daids-clinical-research-policies-standard-procedures"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47397" y="1309502"/>
            <a:ext cx="11297206" cy="498598"/>
          </a:xfrm>
          <a:prstGeom prst="rect">
            <a:avLst/>
          </a:prstGeom>
        </p:spPr>
        <p:txBody>
          <a:bodyPr vert="horz" wrap="square" lIns="0" tIns="0" rIns="0" bIns="0" rtlCol="0">
            <a:spAutoFit/>
          </a:bodyPr>
          <a:lstStyle/>
          <a:p>
            <a:pPr marL="14604" marR="5080" indent="-1905" algn="ctr">
              <a:lnSpc>
                <a:spcPct val="90300"/>
              </a:lnSpc>
            </a:pPr>
            <a:r>
              <a:rPr lang="en-US" spc="10" dirty="0"/>
              <a:t>Good Documentation Practices</a:t>
            </a:r>
            <a:endParaRPr spc="10" dirty="0"/>
          </a:p>
        </p:txBody>
      </p:sp>
      <p:sp>
        <p:nvSpPr>
          <p:cNvPr id="3" name="object 3"/>
          <p:cNvSpPr txBox="1"/>
          <p:nvPr/>
        </p:nvSpPr>
        <p:spPr>
          <a:xfrm>
            <a:off x="5657427" y="1905000"/>
            <a:ext cx="877147" cy="426720"/>
          </a:xfrm>
          <a:prstGeom prst="rect">
            <a:avLst/>
          </a:prstGeom>
        </p:spPr>
        <p:txBody>
          <a:bodyPr vert="horz" wrap="square" lIns="0" tIns="0" rIns="0" bIns="0" rtlCol="0">
            <a:spAutoFit/>
          </a:bodyPr>
          <a:lstStyle/>
          <a:p>
            <a:pPr marL="12700" algn="ctr">
              <a:lnSpc>
                <a:spcPct val="100000"/>
              </a:lnSpc>
            </a:pPr>
            <a:r>
              <a:rPr lang="en-US" sz="2800" b="1" spc="-5" dirty="0">
                <a:latin typeface="Arial"/>
                <a:cs typeface="Arial"/>
              </a:rPr>
              <a:t>2019</a:t>
            </a:r>
            <a:endParaRPr sz="2800" dirty="0">
              <a:latin typeface="Arial"/>
              <a:cs typeface="Arial"/>
            </a:endParaRPr>
          </a:p>
        </p:txBody>
      </p:sp>
      <p:grpSp>
        <p:nvGrpSpPr>
          <p:cNvPr id="6" name="Group 5">
            <a:extLst>
              <a:ext uri="{FF2B5EF4-FFF2-40B4-BE49-F238E27FC236}">
                <a16:creationId xmlns:a16="http://schemas.microsoft.com/office/drawing/2014/main" id="{8FB37DE8-E2ED-41F4-9381-02B11DA26059}"/>
              </a:ext>
            </a:extLst>
          </p:cNvPr>
          <p:cNvGrpSpPr/>
          <p:nvPr/>
        </p:nvGrpSpPr>
        <p:grpSpPr>
          <a:xfrm>
            <a:off x="4248912" y="5140913"/>
            <a:ext cx="3694176" cy="990599"/>
            <a:chOff x="4355591" y="5140913"/>
            <a:chExt cx="3694176" cy="990599"/>
          </a:xfrm>
        </p:grpSpPr>
        <p:sp>
          <p:nvSpPr>
            <p:cNvPr id="4" name="object 4"/>
            <p:cNvSpPr/>
            <p:nvPr/>
          </p:nvSpPr>
          <p:spPr>
            <a:xfrm>
              <a:off x="4355591" y="5140913"/>
              <a:ext cx="967739" cy="990599"/>
            </a:xfrm>
            <a:prstGeom prst="rect">
              <a:avLst/>
            </a:prstGeom>
            <a:blipFill>
              <a:blip r:embed="rId4" cstate="print"/>
              <a:stretch>
                <a:fillRect/>
              </a:stretch>
            </a:blipFill>
          </p:spPr>
          <p:txBody>
            <a:bodyPr wrap="square" lIns="0" tIns="0" rIns="0" bIns="0" rtlCol="0"/>
            <a:lstStyle/>
            <a:p>
              <a:endParaRPr dirty="0"/>
            </a:p>
          </p:txBody>
        </p:sp>
        <p:sp>
          <p:nvSpPr>
            <p:cNvPr id="5" name="object 5"/>
            <p:cNvSpPr/>
            <p:nvPr/>
          </p:nvSpPr>
          <p:spPr>
            <a:xfrm>
              <a:off x="5410200" y="5314648"/>
              <a:ext cx="2639567" cy="643128"/>
            </a:xfrm>
            <a:prstGeom prst="rect">
              <a:avLst/>
            </a:prstGeom>
            <a:blipFill>
              <a:blip r:embed="rId5" cstate="print"/>
              <a:stretch>
                <a:fillRect/>
              </a:stretch>
            </a:blipFill>
          </p:spPr>
          <p:txBody>
            <a:bodyPr wrap="square" lIns="0" tIns="0" rIns="0" bIns="0" rtlCol="0"/>
            <a:lstStyle/>
            <a:p>
              <a:endParaRPr dirty="0"/>
            </a:p>
          </p:txBody>
        </p:sp>
      </p:grpSp>
      <p:sp>
        <p:nvSpPr>
          <p:cNvPr id="7" name="TextBox 6">
            <a:extLst>
              <a:ext uri="{FF2B5EF4-FFF2-40B4-BE49-F238E27FC236}">
                <a16:creationId xmlns:a16="http://schemas.microsoft.com/office/drawing/2014/main" id="{41C4055E-5D90-4C91-B044-62581ACD005E}"/>
              </a:ext>
            </a:extLst>
          </p:cNvPr>
          <p:cNvSpPr txBox="1"/>
          <p:nvPr/>
        </p:nvSpPr>
        <p:spPr>
          <a:xfrm>
            <a:off x="3842755" y="3505200"/>
            <a:ext cx="4506490" cy="1446550"/>
          </a:xfrm>
          <a:prstGeom prst="rect">
            <a:avLst/>
          </a:prstGeom>
          <a:noFill/>
        </p:spPr>
        <p:txBody>
          <a:bodyPr wrap="square" rtlCol="0">
            <a:spAutoFit/>
          </a:bodyPr>
          <a:lstStyle/>
          <a:p>
            <a:r>
              <a:rPr lang="en-US" sz="2800" dirty="0">
                <a:solidFill>
                  <a:srgbClr val="002060"/>
                </a:solidFill>
                <a:latin typeface="Arial Black" panose="020B0A04020102020204" pitchFamily="34" charset="0"/>
              </a:rPr>
              <a:t>Sheryl Zwerski, D.N.P.</a:t>
            </a:r>
          </a:p>
          <a:p>
            <a:r>
              <a:rPr lang="en-US" sz="2000" dirty="0">
                <a:solidFill>
                  <a:srgbClr val="002060"/>
                </a:solidFill>
                <a:latin typeface="Arial Black" panose="020B0A04020102020204" pitchFamily="34" charset="0"/>
              </a:rPr>
              <a:t>Director </a:t>
            </a:r>
          </a:p>
          <a:p>
            <a:r>
              <a:rPr lang="en-US" sz="2000" dirty="0">
                <a:solidFill>
                  <a:srgbClr val="002060"/>
                </a:solidFill>
                <a:latin typeface="Arial Black" panose="020B0A04020102020204" pitchFamily="34" charset="0"/>
              </a:rPr>
              <a:t>Prevention Sciences Program</a:t>
            </a:r>
          </a:p>
          <a:p>
            <a:r>
              <a:rPr lang="en-US" sz="2000" dirty="0">
                <a:solidFill>
                  <a:srgbClr val="002060"/>
                </a:solidFill>
                <a:latin typeface="Arial Black" panose="020B0A04020102020204" pitchFamily="34" charset="0"/>
              </a:rPr>
              <a:t>Division of AIDS</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4B97447-B4A7-477C-A819-1781AEDB3E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648091"/>
            <a:ext cx="6438546" cy="4828909"/>
          </a:xfrm>
          <a:prstGeom prst="rect">
            <a:avLst/>
          </a:prstGeom>
        </p:spPr>
      </p:pic>
      <p:sp>
        <p:nvSpPr>
          <p:cNvPr id="2" name="object 2"/>
          <p:cNvSpPr txBox="1">
            <a:spLocks noGrp="1"/>
          </p:cNvSpPr>
          <p:nvPr>
            <p:ph type="title"/>
          </p:nvPr>
        </p:nvSpPr>
        <p:spPr>
          <a:xfrm>
            <a:off x="785241" y="360749"/>
            <a:ext cx="10621519" cy="492443"/>
          </a:xfrm>
          <a:prstGeom prst="rect">
            <a:avLst/>
          </a:prstGeom>
        </p:spPr>
        <p:txBody>
          <a:bodyPr vert="horz" wrap="square" lIns="0" tIns="0" rIns="0" bIns="0" rtlCol="0">
            <a:spAutoFit/>
          </a:bodyPr>
          <a:lstStyle/>
          <a:p>
            <a:pPr marL="12700" algn="ctr">
              <a:lnSpc>
                <a:spcPct val="100000"/>
              </a:lnSpc>
            </a:pPr>
            <a:r>
              <a:rPr lang="en-US" sz="3200" spc="-10" dirty="0"/>
              <a:t>Examples of Inadequate Documentation</a:t>
            </a:r>
            <a:endParaRPr sz="3200" dirty="0"/>
          </a:p>
        </p:txBody>
      </p:sp>
      <p:sp>
        <p:nvSpPr>
          <p:cNvPr id="3" name="object 3"/>
          <p:cNvSpPr txBox="1"/>
          <p:nvPr/>
        </p:nvSpPr>
        <p:spPr>
          <a:xfrm>
            <a:off x="420624" y="1563624"/>
            <a:ext cx="7192704" cy="4348626"/>
          </a:xfrm>
          <a:prstGeom prst="rect">
            <a:avLst/>
          </a:prstGeom>
        </p:spPr>
        <p:txBody>
          <a:bodyPr vert="horz" wrap="square" lIns="0" tIns="0" rIns="0" bIns="0" rtlCol="0">
            <a:spAutoFit/>
          </a:bodyPr>
          <a:lstStyle/>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Dissemination of study decisions verbally </a:t>
            </a:r>
          </a:p>
          <a:p>
            <a:pPr>
              <a:buClr>
                <a:srgbClr val="C00000"/>
              </a:buCl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Lack of documentation of who was involved in decision making and rationale for the decision</a:t>
            </a: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Lack of documentation of attendees for open/closed meetings</a:t>
            </a: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marL="12700" marR="502920">
              <a:lnSpc>
                <a:spcPct val="70000"/>
              </a:lnSpc>
              <a:buClr>
                <a:srgbClr val="C00000"/>
              </a:buClr>
              <a:tabLst>
                <a:tab pos="299085" algn="l"/>
                <a:tab pos="299720" algn="l"/>
              </a:tabLst>
            </a:pPr>
            <a:endParaRPr sz="2600" dirty="0">
              <a:latin typeface="Arial"/>
              <a:cs typeface="Arial"/>
            </a:endParaRP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10</a:t>
            </a:fld>
            <a:endParaRPr lang="en-US" dirty="0"/>
          </a:p>
        </p:txBody>
      </p:sp>
      <p:sp>
        <p:nvSpPr>
          <p:cNvPr id="6" name="object 4">
            <a:extLst>
              <a:ext uri="{FF2B5EF4-FFF2-40B4-BE49-F238E27FC236}">
                <a16:creationId xmlns:a16="http://schemas.microsoft.com/office/drawing/2014/main" id="{A16D9FE5-3171-4649-A5AF-A881407D81B1}"/>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343468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9119" y="365760"/>
            <a:ext cx="11573762" cy="430887"/>
          </a:xfrm>
          <a:prstGeom prst="rect">
            <a:avLst/>
          </a:prstGeom>
        </p:spPr>
        <p:txBody>
          <a:bodyPr vert="horz" wrap="square" lIns="0" tIns="0" rIns="0" bIns="0" rtlCol="0">
            <a:spAutoFit/>
          </a:bodyPr>
          <a:lstStyle/>
          <a:p>
            <a:pPr marL="12700" algn="ctr">
              <a:lnSpc>
                <a:spcPct val="100000"/>
              </a:lnSpc>
            </a:pPr>
            <a:r>
              <a:rPr lang="en-US" sz="2800" dirty="0"/>
              <a:t>Documenting Decisions Made During Meetings/Calls</a:t>
            </a:r>
            <a:endParaRPr sz="2800" dirty="0"/>
          </a:p>
        </p:txBody>
      </p:sp>
      <p:sp>
        <p:nvSpPr>
          <p:cNvPr id="3" name="object 3"/>
          <p:cNvSpPr txBox="1"/>
          <p:nvPr/>
        </p:nvSpPr>
        <p:spPr>
          <a:xfrm>
            <a:off x="416166" y="1567226"/>
            <a:ext cx="11435080" cy="5148782"/>
          </a:xfrm>
          <a:prstGeom prst="rect">
            <a:avLst/>
          </a:prstGeom>
        </p:spPr>
        <p:txBody>
          <a:bodyPr vert="horz" wrap="square" lIns="0" tIns="0" rIns="0" bIns="0" rtlCol="0">
            <a:spAutoFit/>
          </a:bodyPr>
          <a:lstStyle/>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At minimum, effective meeting minutes should include:</a:t>
            </a: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Meeting Title/Subject, Date, Time, and Location</a:t>
            </a: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Name and Affiliation of Required Attendees</a:t>
            </a:r>
          </a:p>
          <a:p>
            <a:pPr marL="1257300" lvl="2" indent="-342900">
              <a:buClr>
                <a:srgbClr val="C00000"/>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Note Absentees</a:t>
            </a: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Agenda Items</a:t>
            </a: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Decisions Made by Participants</a:t>
            </a: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Rationale for Decision</a:t>
            </a: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Action Items, Responsible Party, and Timeline/Status</a:t>
            </a:r>
          </a:p>
          <a:p>
            <a:pPr marL="800100" lvl="1" indent="-3429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Name of Person Preparing the Meeting Summary </a:t>
            </a:r>
          </a:p>
          <a:p>
            <a:pPr lvl="1">
              <a:buClr>
                <a:srgbClr val="C00000"/>
              </a:buClr>
            </a:pPr>
            <a:endParaRPr lang="en-US" sz="1200" dirty="0">
              <a:solidFill>
                <a:schemeClr val="tx1"/>
              </a:solidFill>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Participants should have an opportunity to review the minutes and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provide feedback.</a:t>
            </a:r>
            <a:endParaRPr lang="en-US" sz="12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Group Charters should be developed for any group reviewing data and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making decisions.</a:t>
            </a:r>
            <a:endParaRPr lang="en-US" sz="12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Documentation of decisions is also important for informal groups/calls.</a:t>
            </a:r>
          </a:p>
          <a:p>
            <a:pPr marL="12700" marR="502920">
              <a:lnSpc>
                <a:spcPct val="70000"/>
              </a:lnSpc>
              <a:buClr>
                <a:srgbClr val="C00000"/>
              </a:buClr>
              <a:tabLst>
                <a:tab pos="299085" algn="l"/>
                <a:tab pos="299720" algn="l"/>
              </a:tabLst>
            </a:pPr>
            <a:endParaRPr sz="2600" dirty="0">
              <a:latin typeface="Arial"/>
              <a:cs typeface="Arial"/>
            </a:endParaRP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11</a:t>
            </a:fld>
            <a:endParaRPr lang="en-US" dirty="0"/>
          </a:p>
        </p:txBody>
      </p:sp>
      <p:sp>
        <p:nvSpPr>
          <p:cNvPr id="6" name="object 4">
            <a:extLst>
              <a:ext uri="{FF2B5EF4-FFF2-40B4-BE49-F238E27FC236}">
                <a16:creationId xmlns:a16="http://schemas.microsoft.com/office/drawing/2014/main" id="{5408689F-FCC8-40C5-93A8-139889CFC95A}"/>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158245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FCA4DF-3938-45F9-88DB-F7B13F9C22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3" t="6116"/>
          <a:stretch/>
        </p:blipFill>
        <p:spPr>
          <a:xfrm>
            <a:off x="7010400" y="1330482"/>
            <a:ext cx="5108714" cy="5467757"/>
          </a:xfrm>
          <a:prstGeom prst="rect">
            <a:avLst/>
          </a:prstGeom>
        </p:spPr>
      </p:pic>
      <p:sp>
        <p:nvSpPr>
          <p:cNvPr id="2" name="object 2"/>
          <p:cNvSpPr txBox="1">
            <a:spLocks noGrp="1"/>
          </p:cNvSpPr>
          <p:nvPr>
            <p:ph type="title"/>
          </p:nvPr>
        </p:nvSpPr>
        <p:spPr>
          <a:xfrm>
            <a:off x="309119" y="365760"/>
            <a:ext cx="11573762" cy="492443"/>
          </a:xfrm>
          <a:prstGeom prst="rect">
            <a:avLst/>
          </a:prstGeom>
        </p:spPr>
        <p:txBody>
          <a:bodyPr vert="horz" wrap="square" lIns="0" tIns="0" rIns="0" bIns="0" rtlCol="0">
            <a:spAutoFit/>
          </a:bodyPr>
          <a:lstStyle/>
          <a:p>
            <a:pPr marL="12700" algn="ctr">
              <a:lnSpc>
                <a:spcPct val="100000"/>
              </a:lnSpc>
            </a:pPr>
            <a:r>
              <a:rPr lang="en-US" sz="3200" dirty="0"/>
              <a:t>Steps taken by DAIDS to meet GDP</a:t>
            </a:r>
            <a:endParaRPr sz="3200" dirty="0"/>
          </a:p>
        </p:txBody>
      </p:sp>
      <p:sp>
        <p:nvSpPr>
          <p:cNvPr id="3" name="object 3"/>
          <p:cNvSpPr txBox="1"/>
          <p:nvPr/>
        </p:nvSpPr>
        <p:spPr>
          <a:xfrm>
            <a:off x="416166" y="1562394"/>
            <a:ext cx="7889634" cy="2501967"/>
          </a:xfrm>
          <a:prstGeom prst="rect">
            <a:avLst/>
          </a:prstGeom>
        </p:spPr>
        <p:txBody>
          <a:bodyPr vert="horz" wrap="square" lIns="0" tIns="0" rIns="0" bIns="0" rtlCol="0">
            <a:spAutoFit/>
          </a:bodyPr>
          <a:lstStyle/>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DAIDS has developed internal policies on Good Documentation Practices and Version control</a:t>
            </a:r>
          </a:p>
          <a:p>
            <a:pPr marL="457200" indent="-4572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GDP Webinars have been conducted by DAIDS</a:t>
            </a:r>
          </a:p>
          <a:p>
            <a:pPr marL="457200" indent="-4572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Calls with teams conducting registrational trials </a:t>
            </a:r>
          </a:p>
          <a:p>
            <a:pPr marL="469900" marR="502920" indent="-457200">
              <a:lnSpc>
                <a:spcPct val="70000"/>
              </a:lnSpc>
              <a:buClr>
                <a:srgbClr val="C00000"/>
              </a:buClr>
              <a:buFont typeface="Wingdings" panose="05000000000000000000" pitchFamily="2" charset="2"/>
              <a:buChar char="§"/>
              <a:tabLst>
                <a:tab pos="299085" algn="l"/>
                <a:tab pos="299720" algn="l"/>
              </a:tabLst>
            </a:pPr>
            <a:endParaRPr sz="2600" dirty="0">
              <a:latin typeface="Arial"/>
              <a:cs typeface="Arial"/>
            </a:endParaRP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12</a:t>
            </a:fld>
            <a:endParaRPr lang="en-US" dirty="0"/>
          </a:p>
        </p:txBody>
      </p:sp>
      <p:sp>
        <p:nvSpPr>
          <p:cNvPr id="6" name="object 4">
            <a:extLst>
              <a:ext uri="{FF2B5EF4-FFF2-40B4-BE49-F238E27FC236}">
                <a16:creationId xmlns:a16="http://schemas.microsoft.com/office/drawing/2014/main" id="{61644DA4-4ACA-4CC6-9220-C712C0E39434}"/>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2322638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0041" y="365760"/>
            <a:ext cx="2391918" cy="492443"/>
          </a:xfrm>
          <a:prstGeom prst="rect">
            <a:avLst/>
          </a:prstGeom>
        </p:spPr>
        <p:txBody>
          <a:bodyPr vert="horz" wrap="square" lIns="0" tIns="0" rIns="0" bIns="0" rtlCol="0">
            <a:spAutoFit/>
          </a:bodyPr>
          <a:lstStyle/>
          <a:p>
            <a:pPr marL="12700" algn="ctr">
              <a:lnSpc>
                <a:spcPct val="100000"/>
              </a:lnSpc>
            </a:pPr>
            <a:r>
              <a:rPr lang="en-US" sz="3200" dirty="0"/>
              <a:t>Resources</a:t>
            </a:r>
            <a:endParaRPr sz="3200" dirty="0"/>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13</a:t>
            </a:fld>
            <a:endParaRPr lang="en-US" dirty="0"/>
          </a:p>
        </p:txBody>
      </p:sp>
      <p:graphicFrame>
        <p:nvGraphicFramePr>
          <p:cNvPr id="6" name="Table 5">
            <a:extLst>
              <a:ext uri="{FF2B5EF4-FFF2-40B4-BE49-F238E27FC236}">
                <a16:creationId xmlns:a16="http://schemas.microsoft.com/office/drawing/2014/main" id="{EF199DB7-ECDB-4736-AD72-9843FB519BA6}"/>
              </a:ext>
            </a:extLst>
          </p:cNvPr>
          <p:cNvGraphicFramePr>
            <a:graphicFrameLocks noGrp="1"/>
          </p:cNvGraphicFramePr>
          <p:nvPr>
            <p:extLst>
              <p:ext uri="{D42A27DB-BD31-4B8C-83A1-F6EECF244321}">
                <p14:modId xmlns:p14="http://schemas.microsoft.com/office/powerpoint/2010/main" val="2637839541"/>
              </p:ext>
            </p:extLst>
          </p:nvPr>
        </p:nvGraphicFramePr>
        <p:xfrm>
          <a:off x="1358010" y="1471748"/>
          <a:ext cx="9475979" cy="4378960"/>
        </p:xfrm>
        <a:graphic>
          <a:graphicData uri="http://schemas.openxmlformats.org/drawingml/2006/table">
            <a:tbl>
              <a:tblPr firstRow="1" bandRow="1">
                <a:tableStyleId>{85BE263C-DBD7-4A20-BB59-AAB30ACAA65A}</a:tableStyleId>
              </a:tblPr>
              <a:tblGrid>
                <a:gridCol w="331979">
                  <a:extLst>
                    <a:ext uri="{9D8B030D-6E8A-4147-A177-3AD203B41FA5}">
                      <a16:colId xmlns:a16="http://schemas.microsoft.com/office/drawing/2014/main" val="2435187291"/>
                    </a:ext>
                  </a:extLst>
                </a:gridCol>
                <a:gridCol w="5562600">
                  <a:extLst>
                    <a:ext uri="{9D8B030D-6E8A-4147-A177-3AD203B41FA5}">
                      <a16:colId xmlns:a16="http://schemas.microsoft.com/office/drawing/2014/main" val="4018313806"/>
                    </a:ext>
                  </a:extLst>
                </a:gridCol>
                <a:gridCol w="1447800">
                  <a:extLst>
                    <a:ext uri="{9D8B030D-6E8A-4147-A177-3AD203B41FA5}">
                      <a16:colId xmlns:a16="http://schemas.microsoft.com/office/drawing/2014/main" val="3504087696"/>
                    </a:ext>
                  </a:extLst>
                </a:gridCol>
                <a:gridCol w="2133600">
                  <a:extLst>
                    <a:ext uri="{9D8B030D-6E8A-4147-A177-3AD203B41FA5}">
                      <a16:colId xmlns:a16="http://schemas.microsoft.com/office/drawing/2014/main" val="648931576"/>
                    </a:ext>
                  </a:extLst>
                </a:gridCol>
              </a:tblGrid>
              <a:tr h="370840">
                <a:tc>
                  <a:txBody>
                    <a:bodyPr/>
                    <a:lstStyle/>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600" dirty="0">
                          <a:latin typeface="Arial" panose="020B0604020202020204" pitchFamily="34" charset="0"/>
                          <a:cs typeface="Arial" panose="020B0604020202020204" pitchFamily="34" charset="0"/>
                        </a:rPr>
                        <a:t>Resource Title</a:t>
                      </a:r>
                    </a:p>
                  </a:txBody>
                  <a:tcPr anchor="ctr">
                    <a:lnR w="12700" cap="flat" cmpd="sng" algn="ctr">
                      <a:solidFill>
                        <a:schemeClr val="bg1">
                          <a:lumMod val="50000"/>
                        </a:schemeClr>
                      </a:solidFill>
                      <a:prstDash val="solid"/>
                      <a:round/>
                      <a:headEnd type="none" w="med" len="med"/>
                      <a:tailEnd type="none" w="med" len="med"/>
                    </a:lnR>
                  </a:tcPr>
                </a:tc>
                <a:tc>
                  <a:txBody>
                    <a:bodyPr/>
                    <a:lstStyle/>
                    <a:p>
                      <a:pPr algn="ctr"/>
                      <a:r>
                        <a:rPr lang="en-US" sz="1600" dirty="0">
                          <a:latin typeface="Arial" panose="020B0604020202020204" pitchFamily="34" charset="0"/>
                          <a:cs typeface="Arial" panose="020B0604020202020204" pitchFamily="34" charset="0"/>
                        </a:rPr>
                        <a:t>Version</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DAIDS Policy Number</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999807181"/>
                  </a:ext>
                </a:extLst>
              </a:tr>
              <a:tr h="370840">
                <a:tc>
                  <a:txBody>
                    <a:bodyPr/>
                    <a:lstStyle/>
                    <a:p>
                      <a:pPr algn="ctr"/>
                      <a:r>
                        <a:rPr lang="en-US" sz="1400" b="1" dirty="0">
                          <a:latin typeface="Arial" panose="020B0604020202020204" pitchFamily="34" charset="0"/>
                          <a:cs typeface="Arial" panose="020B0604020202020204" pitchFamily="34" charset="0"/>
                        </a:rPr>
                        <a:t>1.</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l"/>
                      <a:r>
                        <a:rPr lang="en-US" sz="1400" b="1" dirty="0">
                          <a:latin typeface="Arial" panose="020B0604020202020204" pitchFamily="34" charset="0"/>
                          <a:cs typeface="Arial" panose="020B0604020202020204" pitchFamily="34" charset="0"/>
                        </a:rPr>
                        <a:t>ICH Guideline for Good Clinical Practice</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E6(R2)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N/A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919581634"/>
                  </a:ext>
                </a:extLst>
              </a:tr>
              <a:tr h="370840">
                <a:tc>
                  <a:txBody>
                    <a:bodyPr/>
                    <a:lstStyle/>
                    <a:p>
                      <a:pPr algn="ctr"/>
                      <a:r>
                        <a:rPr lang="en-US" sz="1400" b="1" dirty="0">
                          <a:latin typeface="Arial" panose="020B0604020202020204" pitchFamily="34" charset="0"/>
                          <a:cs typeface="Arial" panose="020B0604020202020204" pitchFamily="34" charset="0"/>
                        </a:rPr>
                        <a:t>2.</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l"/>
                      <a:r>
                        <a:rPr lang="en-US" sz="1400" b="1" u="sng" dirty="0">
                          <a:latin typeface="Arial" panose="020B0604020202020204" pitchFamily="34" charset="0"/>
                          <a:cs typeface="Arial" panose="020B0604020202020204" pitchFamily="34" charset="0"/>
                        </a:rPr>
                        <a:t>DAIDS Policy</a:t>
                      </a:r>
                      <a:r>
                        <a:rPr lang="en-US" sz="1400" b="1" dirty="0">
                          <a:latin typeface="Arial" panose="020B0604020202020204" pitchFamily="34" charset="0"/>
                          <a:cs typeface="Arial" panose="020B0604020202020204" pitchFamily="34" charset="0"/>
                        </a:rPr>
                        <a:t>: Requirements for Essential Documents at Clinical Research Sites Conducting DAIDS Funded and/or Sponsored Clinical Trials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DWD-POL-RA-03.00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633085749"/>
                  </a:ext>
                </a:extLst>
              </a:tr>
              <a:tr h="370840">
                <a:tc>
                  <a:txBody>
                    <a:bodyPr/>
                    <a:lstStyle/>
                    <a:p>
                      <a:pPr algn="ctr"/>
                      <a:r>
                        <a:rPr lang="en-US" sz="1400" b="1" dirty="0">
                          <a:latin typeface="Arial" panose="020B0604020202020204" pitchFamily="34" charset="0"/>
                          <a:cs typeface="Arial" panose="020B0604020202020204" pitchFamily="34" charset="0"/>
                        </a:rPr>
                        <a:t>3.</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l"/>
                      <a:r>
                        <a:rPr lang="en-US" sz="1400" b="1" u="sng" dirty="0">
                          <a:latin typeface="Arial" panose="020B0604020202020204" pitchFamily="34" charset="0"/>
                          <a:cs typeface="Arial" panose="020B0604020202020204" pitchFamily="34" charset="0"/>
                        </a:rPr>
                        <a:t>DAIDS Policy</a:t>
                      </a:r>
                      <a:r>
                        <a:rPr lang="en-US" sz="1400" b="1" dirty="0">
                          <a:latin typeface="Arial" panose="020B0604020202020204" pitchFamily="34" charset="0"/>
                          <a:cs typeface="Arial" panose="020B0604020202020204" pitchFamily="34" charset="0"/>
                        </a:rPr>
                        <a:t>: Requirements for Source Documentation in DAIDS Funded and/or Sponsored Clinical Trials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DWD-POL-CL-04.00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354713558"/>
                  </a:ext>
                </a:extLst>
              </a:tr>
              <a:tr h="370840">
                <a:tc>
                  <a:txBody>
                    <a:bodyPr/>
                    <a:lstStyle/>
                    <a:p>
                      <a:pPr algn="ctr"/>
                      <a:r>
                        <a:rPr lang="en-US" sz="1400" b="1" dirty="0">
                          <a:latin typeface="Arial" panose="020B0604020202020204" pitchFamily="34" charset="0"/>
                          <a:cs typeface="Arial" panose="020B0604020202020204" pitchFamily="34" charset="0"/>
                        </a:rPr>
                        <a:t>4.</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l"/>
                      <a:r>
                        <a:rPr lang="en-US" sz="1400" b="1" u="sng" dirty="0">
                          <a:latin typeface="Arial" panose="020B0604020202020204" pitchFamily="34" charset="0"/>
                          <a:cs typeface="Arial" panose="020B0604020202020204" pitchFamily="34" charset="0"/>
                        </a:rPr>
                        <a:t>DAIDS Policy</a:t>
                      </a:r>
                      <a:r>
                        <a:rPr lang="en-US" sz="1400" b="1" dirty="0">
                          <a:latin typeface="Arial" panose="020B0604020202020204" pitchFamily="34" charset="0"/>
                          <a:cs typeface="Arial" panose="020B0604020202020204" pitchFamily="34" charset="0"/>
                        </a:rPr>
                        <a:t>: Requirements for Manual of Operational Procedurals </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2.0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DWD-POL-CL-05.00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3873418642"/>
                  </a:ext>
                </a:extLst>
              </a:tr>
              <a:tr h="370840">
                <a:tc>
                  <a:txBody>
                    <a:bodyPr/>
                    <a:lstStyle/>
                    <a:p>
                      <a:pPr algn="ctr"/>
                      <a:r>
                        <a:rPr lang="en-US" sz="1400" b="1" dirty="0">
                          <a:latin typeface="Arial" panose="020B0604020202020204" pitchFamily="34" charset="0"/>
                          <a:cs typeface="Arial" panose="020B0604020202020204" pitchFamily="34" charset="0"/>
                        </a:rPr>
                        <a:t>5.</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l"/>
                      <a:r>
                        <a:rPr lang="en-US" sz="1400" b="1" u="sng" dirty="0">
                          <a:latin typeface="Arial" panose="020B0604020202020204" pitchFamily="34" charset="0"/>
                          <a:cs typeface="Arial" panose="020B0604020202020204" pitchFamily="34" charset="0"/>
                        </a:rPr>
                        <a:t>DAIDS Policy</a:t>
                      </a:r>
                      <a:r>
                        <a:rPr lang="en-US" sz="1400" b="1" dirty="0">
                          <a:latin typeface="Arial" panose="020B0604020202020204" pitchFamily="34" charset="0"/>
                          <a:cs typeface="Arial" panose="020B0604020202020204" pitchFamily="34" charset="0"/>
                        </a:rPr>
                        <a:t>: Storage and Retention of Clinical Research Records</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1.0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DWD-POL-CL-006.02</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2366441929"/>
                  </a:ext>
                </a:extLst>
              </a:tr>
              <a:tr h="411480">
                <a:tc>
                  <a:txBody>
                    <a:bodyPr/>
                    <a:lstStyle/>
                    <a:p>
                      <a:pPr algn="ctr"/>
                      <a:r>
                        <a:rPr lang="en-US" sz="1400" b="1" dirty="0">
                          <a:latin typeface="Arial" panose="020B0604020202020204" pitchFamily="34" charset="0"/>
                          <a:cs typeface="Arial" panose="020B0604020202020204" pitchFamily="34" charset="0"/>
                        </a:rPr>
                        <a:t>6.</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l"/>
                      <a:r>
                        <a:rPr lang="en-US" sz="1400" b="1" u="sng" dirty="0">
                          <a:latin typeface="Arial" panose="020B0604020202020204" pitchFamily="34" charset="0"/>
                          <a:cs typeface="Arial" panose="020B0604020202020204" pitchFamily="34" charset="0"/>
                        </a:rPr>
                        <a:t>DAIDS Policy</a:t>
                      </a:r>
                      <a:r>
                        <a:rPr lang="en-US" sz="1400" b="1" dirty="0">
                          <a:latin typeface="Arial" panose="020B0604020202020204" pitchFamily="34" charset="0"/>
                          <a:cs typeface="Arial" panose="020B0604020202020204" pitchFamily="34" charset="0"/>
                        </a:rPr>
                        <a:t>: Delegation of Duties Log Policy</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1.0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POL-A15-OPC-002.00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4216956841"/>
                  </a:ext>
                </a:extLst>
              </a:tr>
              <a:tr h="370840">
                <a:tc>
                  <a:txBody>
                    <a:bodyPr/>
                    <a:lstStyle/>
                    <a:p>
                      <a:pPr algn="ctr"/>
                      <a:r>
                        <a:rPr lang="en-US" sz="1400" b="1" dirty="0">
                          <a:latin typeface="Arial" panose="020B0604020202020204" pitchFamily="34" charset="0"/>
                          <a:cs typeface="Arial" panose="020B0604020202020204" pitchFamily="34" charset="0"/>
                        </a:rPr>
                        <a:t>7.</a:t>
                      </a:r>
                    </a:p>
                  </a:txBody>
                  <a:tcPr anchor="ctr">
                    <a:lnL w="12700" cap="flat" cmpd="sng" algn="ctr">
                      <a:solidFill>
                        <a:schemeClr val="tx1"/>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l"/>
                      <a:r>
                        <a:rPr lang="en-US" sz="1400" b="1" dirty="0">
                          <a:latin typeface="Arial" panose="020B0604020202020204" pitchFamily="34" charset="0"/>
                          <a:cs typeface="Arial" panose="020B0604020202020204" pitchFamily="34" charset="0"/>
                        </a:rPr>
                        <a:t>DAIDS Guidance for Determining the Appropriate Use of Full Protocol Amendments, Letters of Amendment, and Clarification Memos during the Lifecycle of a DAIDS-Approved Protocol</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3.0</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tcPr>
                </a:tc>
                <a:tc>
                  <a:txBody>
                    <a:bodyPr/>
                    <a:lstStyle/>
                    <a:p>
                      <a:pPr algn="ctr"/>
                      <a:r>
                        <a:rPr lang="en-US" sz="1400" b="1" dirty="0">
                          <a:latin typeface="Arial" panose="020B0604020202020204" pitchFamily="34" charset="0"/>
                          <a:cs typeface="Arial" panose="020B0604020202020204" pitchFamily="34" charset="0"/>
                        </a:rPr>
                        <a:t>N/A</a:t>
                      </a: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tcPr>
                </a:tc>
                <a:extLst>
                  <a:ext uri="{0D108BD9-81ED-4DB2-BD59-A6C34878D82A}">
                    <a16:rowId xmlns:a16="http://schemas.microsoft.com/office/drawing/2014/main" val="1454932733"/>
                  </a:ext>
                </a:extLst>
              </a:tr>
            </a:tbl>
          </a:graphicData>
        </a:graphic>
      </p:graphicFrame>
      <p:sp>
        <p:nvSpPr>
          <p:cNvPr id="3" name="TextBox 2">
            <a:extLst>
              <a:ext uri="{FF2B5EF4-FFF2-40B4-BE49-F238E27FC236}">
                <a16:creationId xmlns:a16="http://schemas.microsoft.com/office/drawing/2014/main" id="{B4A67861-C495-4EB8-82FF-E97FE53E154B}"/>
              </a:ext>
            </a:extLst>
          </p:cNvPr>
          <p:cNvSpPr txBox="1"/>
          <p:nvPr/>
        </p:nvSpPr>
        <p:spPr>
          <a:xfrm>
            <a:off x="814537" y="6124973"/>
            <a:ext cx="10356168" cy="369332"/>
          </a:xfrm>
          <a:prstGeom prst="rect">
            <a:avLst/>
          </a:prstGeom>
          <a:noFill/>
        </p:spPr>
        <p:txBody>
          <a:bodyPr wrap="none" rtlCol="0">
            <a:spAutoFit/>
          </a:bodyPr>
          <a:lstStyle/>
          <a:p>
            <a:r>
              <a:rPr lang="en-US" dirty="0">
                <a:latin typeface="Arial Black" panose="020B0A04020102020204" pitchFamily="34" charset="0"/>
                <a:hlinkClick r:id="rId4"/>
              </a:rPr>
              <a:t>Division of AIDS Clinical Research Policies and Standard Procedures Documents</a:t>
            </a:r>
            <a:endParaRPr lang="en-US" dirty="0">
              <a:latin typeface="Arial Black" panose="020B0A04020102020204" pitchFamily="34" charset="0"/>
            </a:endParaRPr>
          </a:p>
        </p:txBody>
      </p:sp>
      <p:sp>
        <p:nvSpPr>
          <p:cNvPr id="7" name="object 4">
            <a:extLst>
              <a:ext uri="{FF2B5EF4-FFF2-40B4-BE49-F238E27FC236}">
                <a16:creationId xmlns:a16="http://schemas.microsoft.com/office/drawing/2014/main" id="{7E18F3A4-A518-4C90-8796-4D158E3CDB28}"/>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105236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52559" y="292661"/>
            <a:ext cx="6286881" cy="492443"/>
          </a:xfrm>
          <a:prstGeom prst="rect">
            <a:avLst/>
          </a:prstGeom>
        </p:spPr>
        <p:txBody>
          <a:bodyPr vert="horz" wrap="square" lIns="0" tIns="0" rIns="0" bIns="0" rtlCol="0">
            <a:spAutoFit/>
          </a:bodyPr>
          <a:lstStyle/>
          <a:p>
            <a:pPr marL="12700">
              <a:lnSpc>
                <a:spcPct val="100000"/>
              </a:lnSpc>
            </a:pPr>
            <a:r>
              <a:rPr sz="3200" spc="-5" dirty="0"/>
              <a:t>Closing </a:t>
            </a:r>
            <a:r>
              <a:rPr sz="3200" dirty="0"/>
              <a:t>the </a:t>
            </a:r>
            <a:r>
              <a:rPr sz="3200" spc="10" dirty="0"/>
              <a:t>Gaps </a:t>
            </a:r>
            <a:r>
              <a:rPr sz="3200" dirty="0"/>
              <a:t>–</a:t>
            </a:r>
            <a:r>
              <a:rPr sz="3200" spc="-55" dirty="0"/>
              <a:t> </a:t>
            </a:r>
            <a:r>
              <a:rPr sz="3200" spc="-45" dirty="0"/>
              <a:t>Together</a:t>
            </a:r>
            <a:endParaRPr sz="3200" dirty="0"/>
          </a:p>
        </p:txBody>
      </p:sp>
      <p:sp>
        <p:nvSpPr>
          <p:cNvPr id="3" name="object 3"/>
          <p:cNvSpPr txBox="1"/>
          <p:nvPr/>
        </p:nvSpPr>
        <p:spPr>
          <a:xfrm>
            <a:off x="416166" y="1672091"/>
            <a:ext cx="11607800" cy="4447371"/>
          </a:xfrm>
          <a:prstGeom prst="rect">
            <a:avLst/>
          </a:prstGeom>
        </p:spPr>
        <p:txBody>
          <a:bodyPr vert="horz" wrap="square" lIns="0" tIns="0" rIns="0" bIns="0" rtlCol="0">
            <a:spAutoFit/>
          </a:bodyPr>
          <a:lstStyle/>
          <a:p>
            <a:pPr marL="299085" marR="502920" indent="-286385">
              <a:buClr>
                <a:srgbClr val="C00000"/>
              </a:buClr>
              <a:buFont typeface="Wingdings"/>
              <a:buChar char=""/>
              <a:tabLst>
                <a:tab pos="299085" algn="l"/>
                <a:tab pos="299720" algn="l"/>
              </a:tabLst>
            </a:pPr>
            <a:r>
              <a:rPr sz="2400" b="1" spc="-5" dirty="0">
                <a:latin typeface="Arial"/>
                <a:cs typeface="Arial"/>
              </a:rPr>
              <a:t>In </a:t>
            </a:r>
            <a:r>
              <a:rPr sz="2400" b="1" dirty="0">
                <a:latin typeface="Arial"/>
                <a:cs typeface="Arial"/>
              </a:rPr>
              <a:t>order for the research </a:t>
            </a:r>
            <a:r>
              <a:rPr sz="2400" b="1" spc="15" dirty="0">
                <a:latin typeface="Arial"/>
                <a:cs typeface="Arial"/>
              </a:rPr>
              <a:t>we </a:t>
            </a:r>
            <a:r>
              <a:rPr sz="2400" b="1" dirty="0">
                <a:latin typeface="Arial"/>
                <a:cs typeface="Arial"/>
              </a:rPr>
              <a:t>foster </a:t>
            </a:r>
            <a:r>
              <a:rPr sz="2400" b="1" spc="-5" dirty="0">
                <a:latin typeface="Arial"/>
                <a:cs typeface="Arial"/>
              </a:rPr>
              <a:t>to </a:t>
            </a:r>
            <a:r>
              <a:rPr sz="2400" b="1" spc="5" dirty="0">
                <a:latin typeface="Arial"/>
                <a:cs typeface="Arial"/>
              </a:rPr>
              <a:t>have </a:t>
            </a:r>
            <a:r>
              <a:rPr sz="2400" b="1" dirty="0">
                <a:latin typeface="Arial"/>
                <a:cs typeface="Arial"/>
              </a:rPr>
              <a:t>an impact, </a:t>
            </a:r>
            <a:r>
              <a:rPr sz="2400" b="1" spc="15" dirty="0">
                <a:latin typeface="Arial"/>
                <a:cs typeface="Arial"/>
              </a:rPr>
              <a:t>we </a:t>
            </a:r>
            <a:r>
              <a:rPr sz="2400" b="1" dirty="0">
                <a:latin typeface="Arial"/>
                <a:cs typeface="Arial"/>
              </a:rPr>
              <a:t>must</a:t>
            </a:r>
            <a:r>
              <a:rPr sz="2400" b="1" spc="-120" dirty="0">
                <a:latin typeface="Arial"/>
                <a:cs typeface="Arial"/>
              </a:rPr>
              <a:t> </a:t>
            </a:r>
            <a:r>
              <a:rPr lang="en-US" sz="2400" b="1" spc="-120" dirty="0">
                <a:latin typeface="Arial"/>
                <a:cs typeface="Arial"/>
              </a:rPr>
              <a:t>meet good documentation practice standards.</a:t>
            </a:r>
            <a:br>
              <a:rPr lang="en-US" sz="2400" b="1" spc="-120" dirty="0">
                <a:latin typeface="Arial"/>
                <a:cs typeface="Arial"/>
              </a:rPr>
            </a:br>
            <a:endParaRPr sz="2400" dirty="0">
              <a:latin typeface="Arial"/>
              <a:cs typeface="Arial"/>
            </a:endParaRPr>
          </a:p>
          <a:p>
            <a:pPr marL="361315" marR="227329" indent="-348615">
              <a:spcBef>
                <a:spcPts val="995"/>
              </a:spcBef>
              <a:buClr>
                <a:srgbClr val="C00000"/>
              </a:buClr>
              <a:buFont typeface="Wingdings"/>
              <a:buChar char=""/>
              <a:tabLst>
                <a:tab pos="361315" algn="l"/>
                <a:tab pos="361950" algn="l"/>
              </a:tabLst>
            </a:pPr>
            <a:r>
              <a:rPr sz="2400" b="1" dirty="0">
                <a:latin typeface="Arial"/>
                <a:cs typeface="Arial"/>
              </a:rPr>
              <a:t>DAIDS </a:t>
            </a:r>
            <a:r>
              <a:rPr lang="en-US" sz="2400" b="1" dirty="0">
                <a:latin typeface="Arial"/>
                <a:cs typeface="Arial"/>
              </a:rPr>
              <a:t>and the networks </a:t>
            </a:r>
            <a:r>
              <a:rPr sz="2400" b="1" spc="5" dirty="0">
                <a:latin typeface="Arial"/>
                <a:cs typeface="Arial"/>
              </a:rPr>
              <a:t>ha</a:t>
            </a:r>
            <a:r>
              <a:rPr lang="en-US" sz="2400" b="1" spc="5" dirty="0">
                <a:latin typeface="Arial"/>
                <a:cs typeface="Arial"/>
              </a:rPr>
              <a:t>ve</a:t>
            </a:r>
            <a:r>
              <a:rPr sz="2400" b="1" spc="5" dirty="0">
                <a:latin typeface="Arial"/>
                <a:cs typeface="Arial"/>
              </a:rPr>
              <a:t> </a:t>
            </a:r>
            <a:r>
              <a:rPr sz="2400" b="1" dirty="0">
                <a:latin typeface="Arial"/>
                <a:cs typeface="Arial"/>
              </a:rPr>
              <a:t>made significant progress</a:t>
            </a:r>
            <a:r>
              <a:rPr lang="en-US" sz="2400" b="1" dirty="0">
                <a:latin typeface="Arial"/>
                <a:cs typeface="Arial"/>
              </a:rPr>
              <a:t> in closing gaps; we have to continue refinement of our processes and standards</a:t>
            </a:r>
            <a:br>
              <a:rPr lang="en-US" sz="2400" b="1" dirty="0">
                <a:latin typeface="Arial"/>
                <a:cs typeface="Arial"/>
              </a:rPr>
            </a:br>
            <a:endParaRPr lang="en-US" sz="2400" b="1" dirty="0">
              <a:latin typeface="Arial"/>
              <a:cs typeface="Arial"/>
            </a:endParaRPr>
          </a:p>
          <a:p>
            <a:pPr marL="361315" marR="374650" indent="-348615">
              <a:spcBef>
                <a:spcPts val="1005"/>
              </a:spcBef>
              <a:buClr>
                <a:srgbClr val="C00000"/>
              </a:buClr>
              <a:buFont typeface="Wingdings"/>
              <a:buChar char=""/>
              <a:tabLst>
                <a:tab pos="361315" algn="l"/>
                <a:tab pos="361950" algn="l"/>
              </a:tabLst>
            </a:pPr>
            <a:r>
              <a:rPr sz="2400" b="1" dirty="0">
                <a:latin typeface="Arial"/>
                <a:cs typeface="Arial"/>
              </a:rPr>
              <a:t>Closing these </a:t>
            </a:r>
            <a:r>
              <a:rPr sz="2400" b="1" spc="5" dirty="0">
                <a:latin typeface="Arial"/>
                <a:cs typeface="Arial"/>
              </a:rPr>
              <a:t>gaps </a:t>
            </a:r>
            <a:r>
              <a:rPr sz="2400" b="1" dirty="0">
                <a:latin typeface="Arial"/>
                <a:cs typeface="Arial"/>
              </a:rPr>
              <a:t>together demonstrates </a:t>
            </a:r>
            <a:r>
              <a:rPr sz="2400" b="1" spc="5" dirty="0">
                <a:latin typeface="Arial"/>
                <a:cs typeface="Arial"/>
              </a:rPr>
              <a:t>our </a:t>
            </a:r>
            <a:r>
              <a:rPr sz="2400" b="1" dirty="0">
                <a:latin typeface="Arial"/>
                <a:cs typeface="Arial"/>
              </a:rPr>
              <a:t>commitment </a:t>
            </a:r>
            <a:r>
              <a:rPr sz="2400" b="1" spc="-5" dirty="0">
                <a:latin typeface="Arial"/>
                <a:cs typeface="Arial"/>
              </a:rPr>
              <a:t>to</a:t>
            </a:r>
            <a:r>
              <a:rPr sz="2400" b="1" spc="-100" dirty="0">
                <a:latin typeface="Arial"/>
                <a:cs typeface="Arial"/>
              </a:rPr>
              <a:t> </a:t>
            </a:r>
            <a:r>
              <a:rPr sz="2400" b="1" spc="5" dirty="0">
                <a:latin typeface="Arial"/>
                <a:cs typeface="Arial"/>
              </a:rPr>
              <a:t>good</a:t>
            </a:r>
            <a:r>
              <a:rPr lang="en-US" sz="2400" b="1" spc="5" dirty="0">
                <a:latin typeface="Arial"/>
                <a:cs typeface="Arial"/>
              </a:rPr>
              <a:t> </a:t>
            </a:r>
            <a:r>
              <a:rPr sz="2400" b="1" spc="5" dirty="0">
                <a:latin typeface="Arial"/>
                <a:cs typeface="Arial"/>
              </a:rPr>
              <a:t>science</a:t>
            </a:r>
            <a:r>
              <a:rPr lang="en-US" sz="2400" b="1" spc="5" dirty="0">
                <a:latin typeface="Arial"/>
                <a:cs typeface="Arial"/>
              </a:rPr>
              <a:t> which ultimately improves health in the US and across the world</a:t>
            </a:r>
            <a:br>
              <a:rPr lang="en-US" sz="2400" b="1" spc="5" dirty="0">
                <a:latin typeface="Arial"/>
                <a:cs typeface="Arial"/>
              </a:rPr>
            </a:br>
            <a:endParaRPr sz="2400" dirty="0">
              <a:latin typeface="Arial"/>
              <a:cs typeface="Arial"/>
            </a:endParaRPr>
          </a:p>
          <a:p>
            <a:pPr marL="361315" marR="181610" indent="-348615">
              <a:spcBef>
                <a:spcPts val="990"/>
              </a:spcBef>
              <a:buClr>
                <a:srgbClr val="C00000"/>
              </a:buClr>
              <a:buFont typeface="Wingdings"/>
              <a:buChar char=""/>
              <a:tabLst>
                <a:tab pos="361315" algn="l"/>
                <a:tab pos="361950" algn="l"/>
              </a:tabLst>
            </a:pPr>
            <a:r>
              <a:rPr sz="2400" b="1" spc="5" dirty="0">
                <a:latin typeface="Arial"/>
                <a:cs typeface="Arial"/>
              </a:rPr>
              <a:t>The </a:t>
            </a:r>
            <a:r>
              <a:rPr sz="2400" b="1" dirty="0">
                <a:latin typeface="Arial"/>
                <a:cs typeface="Arial"/>
              </a:rPr>
              <a:t>dedication, </a:t>
            </a:r>
            <a:r>
              <a:rPr sz="2400" b="1" spc="5" dirty="0">
                <a:latin typeface="Arial"/>
                <a:cs typeface="Arial"/>
              </a:rPr>
              <a:t>passion and </a:t>
            </a:r>
            <a:r>
              <a:rPr sz="2400" b="1" dirty="0">
                <a:latin typeface="Arial"/>
                <a:cs typeface="Arial"/>
              </a:rPr>
              <a:t>commitment </a:t>
            </a:r>
            <a:r>
              <a:rPr sz="2400" b="1" spc="-5" dirty="0">
                <a:latin typeface="Arial"/>
                <a:cs typeface="Arial"/>
              </a:rPr>
              <a:t>to </a:t>
            </a:r>
            <a:r>
              <a:rPr sz="2400" b="1" dirty="0">
                <a:latin typeface="Arial"/>
                <a:cs typeface="Arial"/>
              </a:rPr>
              <a:t>excellence across all the  </a:t>
            </a:r>
            <a:r>
              <a:rPr lang="en-US" sz="2400" b="1" dirty="0">
                <a:latin typeface="Arial"/>
                <a:cs typeface="Arial"/>
              </a:rPr>
              <a:t>N</a:t>
            </a:r>
            <a:r>
              <a:rPr sz="2400" b="1" dirty="0">
                <a:latin typeface="Arial"/>
                <a:cs typeface="Arial"/>
              </a:rPr>
              <a:t>etworks </a:t>
            </a:r>
            <a:r>
              <a:rPr sz="2400" b="1" spc="-5" dirty="0">
                <a:latin typeface="Arial"/>
                <a:cs typeface="Arial"/>
              </a:rPr>
              <a:t>is </a:t>
            </a:r>
            <a:r>
              <a:rPr sz="2400" b="1" dirty="0">
                <a:latin typeface="Arial"/>
                <a:cs typeface="Arial"/>
              </a:rPr>
              <a:t>unquestionably </a:t>
            </a:r>
            <a:r>
              <a:rPr sz="2400" b="1" spc="5" dirty="0">
                <a:latin typeface="Arial"/>
                <a:cs typeface="Arial"/>
              </a:rPr>
              <a:t>our </a:t>
            </a:r>
            <a:r>
              <a:rPr sz="2400" b="1" dirty="0">
                <a:latin typeface="Arial"/>
                <a:cs typeface="Arial"/>
              </a:rPr>
              <a:t>greatest </a:t>
            </a:r>
            <a:r>
              <a:rPr sz="2400" b="1" spc="5" dirty="0">
                <a:latin typeface="Arial"/>
                <a:cs typeface="Arial"/>
              </a:rPr>
              <a:t>asset </a:t>
            </a:r>
            <a:r>
              <a:rPr sz="2400" b="1" spc="-5" dirty="0">
                <a:latin typeface="Arial"/>
                <a:cs typeface="Arial"/>
              </a:rPr>
              <a:t>in </a:t>
            </a:r>
            <a:r>
              <a:rPr sz="2400" b="1" dirty="0">
                <a:latin typeface="Arial"/>
                <a:cs typeface="Arial"/>
              </a:rPr>
              <a:t>this</a:t>
            </a:r>
            <a:r>
              <a:rPr sz="2400" b="1" spc="-70" dirty="0">
                <a:latin typeface="Arial"/>
                <a:cs typeface="Arial"/>
              </a:rPr>
              <a:t> </a:t>
            </a:r>
            <a:r>
              <a:rPr lang="en-US" sz="2400" b="1" spc="-70" dirty="0">
                <a:latin typeface="Arial"/>
                <a:cs typeface="Arial"/>
              </a:rPr>
              <a:t>shared </a:t>
            </a:r>
            <a:r>
              <a:rPr sz="2400" b="1" spc="5" dirty="0">
                <a:latin typeface="Arial"/>
                <a:cs typeface="Arial"/>
              </a:rPr>
              <a:t>endeavor</a:t>
            </a:r>
            <a:r>
              <a:rPr lang="en-US" sz="2400" b="1" spc="5" dirty="0">
                <a:latin typeface="Arial"/>
                <a:cs typeface="Arial"/>
              </a:rPr>
              <a:t>.</a:t>
            </a:r>
            <a:endParaRPr sz="2400" dirty="0">
              <a:latin typeface="Arial"/>
              <a:cs typeface="Arial"/>
            </a:endParaRPr>
          </a:p>
        </p:txBody>
      </p:sp>
      <p:sp>
        <p:nvSpPr>
          <p:cNvPr id="4" name="object 4"/>
          <p:cNvSpPr/>
          <p:nvPr/>
        </p:nvSpPr>
        <p:spPr>
          <a:xfrm>
            <a:off x="275081" y="1061466"/>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14</a:t>
            </a:fld>
            <a:endParaRPr lang="en-US" dirty="0"/>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90600" y="799403"/>
            <a:ext cx="10210800" cy="677108"/>
          </a:xfrm>
          <a:prstGeom prst="rect">
            <a:avLst/>
          </a:prstGeom>
        </p:spPr>
        <p:txBody>
          <a:bodyPr vert="horz" wrap="square" lIns="0" tIns="0" rIns="0" bIns="0" rtlCol="0">
            <a:spAutoFit/>
          </a:bodyPr>
          <a:lstStyle/>
          <a:p>
            <a:pPr marL="12700">
              <a:lnSpc>
                <a:spcPct val="100000"/>
              </a:lnSpc>
            </a:pPr>
            <a:r>
              <a:rPr lang="en-US" sz="4400" b="1" spc="-5" dirty="0">
                <a:solidFill>
                  <a:srgbClr val="000066"/>
                </a:solidFill>
                <a:latin typeface="Arial"/>
                <a:cs typeface="Arial"/>
              </a:rPr>
              <a:t>Open Question and Answer Session</a:t>
            </a:r>
            <a:endParaRPr lang="en-US" sz="4400" dirty="0">
              <a:latin typeface="Arial"/>
              <a:cs typeface="Arial"/>
            </a:endParaRPr>
          </a:p>
        </p:txBody>
      </p:sp>
      <p:sp>
        <p:nvSpPr>
          <p:cNvPr id="3" name="Slide Number Placeholder 2">
            <a:extLst>
              <a:ext uri="{FF2B5EF4-FFF2-40B4-BE49-F238E27FC236}">
                <a16:creationId xmlns:a16="http://schemas.microsoft.com/office/drawing/2014/main" id="{03F60B6D-C4A6-4967-907D-53571AA97940}"/>
              </a:ext>
            </a:extLst>
          </p:cNvPr>
          <p:cNvSpPr>
            <a:spLocks noGrp="1"/>
          </p:cNvSpPr>
          <p:nvPr>
            <p:ph type="sldNum" sz="quarter" idx="7"/>
          </p:nvPr>
        </p:nvSpPr>
        <p:spPr>
          <a:xfrm>
            <a:off x="8778240" y="6377940"/>
            <a:ext cx="2804160" cy="342900"/>
          </a:xfrm>
        </p:spPr>
        <p:txBody>
          <a:bodyPr/>
          <a:lstStyle/>
          <a:p>
            <a:fld id="{B6F15528-21DE-4FAA-801E-634DDDAF4B2B}" type="slidenum">
              <a:rPr lang="en-US" smtClean="0"/>
              <a:t>15</a:t>
            </a:fld>
            <a:endParaRPr lang="en-US" dirty="0"/>
          </a:p>
        </p:txBody>
      </p:sp>
      <p:pic>
        <p:nvPicPr>
          <p:cNvPr id="5" name="Picture 4">
            <a:extLst>
              <a:ext uri="{FF2B5EF4-FFF2-40B4-BE49-F238E27FC236}">
                <a16:creationId xmlns:a16="http://schemas.microsoft.com/office/drawing/2014/main" id="{81386BC3-20DA-4D45-9787-2E3158285215}"/>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386906" y="1607386"/>
            <a:ext cx="7418189" cy="5244329"/>
          </a:xfrm>
          <a:prstGeom prst="rect">
            <a:avLst/>
          </a:prstGeom>
        </p:spPr>
      </p:pic>
    </p:spTree>
    <p:custDataLst>
      <p:tags r:id="rId1"/>
    </p:custDataLst>
    <p:extLst>
      <p:ext uri="{BB962C8B-B14F-4D97-AF65-F5344CB8AC3E}">
        <p14:creationId xmlns:p14="http://schemas.microsoft.com/office/powerpoint/2010/main" val="169897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A90EB5E-A32C-4644-B512-E45421463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704" y="2133600"/>
            <a:ext cx="4482295" cy="3832361"/>
          </a:xfrm>
          <a:prstGeom prst="rect">
            <a:avLst/>
          </a:prstGeom>
        </p:spPr>
      </p:pic>
      <p:sp>
        <p:nvSpPr>
          <p:cNvPr id="2" name="object 2"/>
          <p:cNvSpPr txBox="1">
            <a:spLocks noGrp="1"/>
          </p:cNvSpPr>
          <p:nvPr>
            <p:ph type="title"/>
          </p:nvPr>
        </p:nvSpPr>
        <p:spPr>
          <a:xfrm>
            <a:off x="1571594" y="365760"/>
            <a:ext cx="9048813" cy="492443"/>
          </a:xfrm>
        </p:spPr>
        <p:txBody>
          <a:bodyPr/>
          <a:lstStyle/>
          <a:p>
            <a:pPr algn="ctr"/>
            <a:r>
              <a:rPr lang="en-US" sz="3200" dirty="0"/>
              <a:t>Goal for Today’s Meeting</a:t>
            </a:r>
          </a:p>
        </p:txBody>
      </p:sp>
      <p:sp>
        <p:nvSpPr>
          <p:cNvPr id="5" name="Slide Number Placeholder 4">
            <a:extLst>
              <a:ext uri="{FF2B5EF4-FFF2-40B4-BE49-F238E27FC236}">
                <a16:creationId xmlns:a16="http://schemas.microsoft.com/office/drawing/2014/main" id="{2975E9F2-2CB0-42C9-90BF-E25310DB13C7}"/>
              </a:ext>
            </a:extLst>
          </p:cNvPr>
          <p:cNvSpPr>
            <a:spLocks noGrp="1"/>
          </p:cNvSpPr>
          <p:nvPr>
            <p:ph type="sldNum" sz="quarter" idx="7"/>
          </p:nvPr>
        </p:nvSpPr>
        <p:spPr/>
        <p:txBody>
          <a:bodyPr/>
          <a:lstStyle/>
          <a:p>
            <a:fld id="{B6F15528-21DE-4FAA-801E-634DDDAF4B2B}" type="slidenum">
              <a:rPr lang="en-US" smtClean="0"/>
              <a:pPr/>
              <a:t>2</a:t>
            </a:fld>
            <a:endParaRPr lang="en-US" dirty="0"/>
          </a:p>
        </p:txBody>
      </p:sp>
      <p:sp>
        <p:nvSpPr>
          <p:cNvPr id="3" name="object 3"/>
          <p:cNvSpPr txBox="1"/>
          <p:nvPr/>
        </p:nvSpPr>
        <p:spPr>
          <a:xfrm>
            <a:off x="417922" y="1560328"/>
            <a:ext cx="7506878" cy="3206006"/>
          </a:xfrm>
          <a:prstGeom prst="rect">
            <a:avLst/>
          </a:prstGeom>
        </p:spPr>
        <p:txBody>
          <a:bodyPr vert="horz" wrap="square" lIns="0" tIns="0" rIns="0" bIns="0" rtlCol="0">
            <a:spAutoFit/>
          </a:bodyPr>
          <a:lstStyle/>
          <a:p>
            <a:pPr marL="469900" marR="431800" indent="-457200">
              <a:lnSpc>
                <a:spcPts val="2500"/>
              </a:lnSpc>
              <a:buClr>
                <a:srgbClr val="C00000"/>
              </a:buClr>
              <a:buFont typeface="+mj-lt"/>
              <a:buAutoNum type="arabicPeriod"/>
              <a:tabLst>
                <a:tab pos="356870" algn="l"/>
                <a:tab pos="357505" algn="l"/>
              </a:tabLst>
            </a:pPr>
            <a:r>
              <a:rPr sz="2400" dirty="0">
                <a:latin typeface="Arial"/>
                <a:cs typeface="Arial"/>
              </a:rPr>
              <a:t>Summarize </a:t>
            </a:r>
            <a:r>
              <a:rPr lang="en-US" sz="2400" dirty="0">
                <a:latin typeface="Arial"/>
                <a:cs typeface="Arial"/>
              </a:rPr>
              <a:t>lessons learned</a:t>
            </a:r>
            <a:r>
              <a:rPr sz="2400" spc="5" dirty="0">
                <a:latin typeface="Arial"/>
                <a:cs typeface="Arial"/>
              </a:rPr>
              <a:t> </a:t>
            </a:r>
            <a:r>
              <a:rPr sz="2400" dirty="0">
                <a:latin typeface="Arial"/>
                <a:cs typeface="Arial"/>
              </a:rPr>
              <a:t>from recent regulatory inspections</a:t>
            </a:r>
            <a:r>
              <a:rPr lang="en-US" sz="2400" dirty="0">
                <a:latin typeface="Arial"/>
                <a:cs typeface="Arial"/>
              </a:rPr>
              <a:t> </a:t>
            </a:r>
            <a:r>
              <a:rPr lang="en-US" sz="2400" spc="-85" dirty="0">
                <a:latin typeface="Arial"/>
                <a:cs typeface="Arial"/>
              </a:rPr>
              <a:t>surrounding documentation</a:t>
            </a:r>
          </a:p>
          <a:p>
            <a:pPr marL="469900" marR="431800" indent="-457200">
              <a:lnSpc>
                <a:spcPts val="2500"/>
              </a:lnSpc>
              <a:buClr>
                <a:srgbClr val="C00000"/>
              </a:buClr>
              <a:buFont typeface="+mj-lt"/>
              <a:buAutoNum type="arabicPeriod"/>
              <a:tabLst>
                <a:tab pos="356870" algn="l"/>
                <a:tab pos="357505" algn="l"/>
              </a:tabLst>
            </a:pPr>
            <a:endParaRPr lang="en-US" sz="2400" spc="-85" dirty="0">
              <a:latin typeface="Arial"/>
              <a:cs typeface="Arial"/>
            </a:endParaRPr>
          </a:p>
          <a:p>
            <a:pPr marL="469900" marR="431800" indent="-457200">
              <a:lnSpc>
                <a:spcPts val="2500"/>
              </a:lnSpc>
              <a:buClr>
                <a:srgbClr val="C00000"/>
              </a:buClr>
              <a:buFont typeface="+mj-lt"/>
              <a:buAutoNum type="arabicPeriod"/>
              <a:tabLst>
                <a:tab pos="356870" algn="l"/>
                <a:tab pos="357505" algn="l"/>
              </a:tabLst>
            </a:pPr>
            <a:r>
              <a:rPr lang="en-US" sz="2400" spc="-85" dirty="0">
                <a:latin typeface="Arial"/>
                <a:cs typeface="Arial"/>
              </a:rPr>
              <a:t>Provide examples of inadequate documentation</a:t>
            </a:r>
          </a:p>
          <a:p>
            <a:pPr marL="469900" marR="431800" indent="-457200">
              <a:lnSpc>
                <a:spcPts val="2500"/>
              </a:lnSpc>
              <a:buClr>
                <a:srgbClr val="C00000"/>
              </a:buClr>
              <a:buFont typeface="+mj-lt"/>
              <a:buAutoNum type="arabicPeriod"/>
              <a:tabLst>
                <a:tab pos="356870" algn="l"/>
                <a:tab pos="357505" algn="l"/>
              </a:tabLst>
            </a:pPr>
            <a:endParaRPr lang="en-US" sz="2400" spc="-85" dirty="0">
              <a:latin typeface="Arial"/>
              <a:cs typeface="Arial"/>
            </a:endParaRPr>
          </a:p>
          <a:p>
            <a:pPr marL="469900" marR="431800" indent="-457200">
              <a:lnSpc>
                <a:spcPts val="2500"/>
              </a:lnSpc>
              <a:buClr>
                <a:srgbClr val="C00000"/>
              </a:buClr>
              <a:buFont typeface="+mj-lt"/>
              <a:buAutoNum type="arabicPeriod"/>
              <a:tabLst>
                <a:tab pos="356870" algn="l"/>
                <a:tab pos="357505" algn="l"/>
              </a:tabLst>
            </a:pPr>
            <a:r>
              <a:rPr lang="en-US" sz="2400" spc="5" dirty="0">
                <a:latin typeface="Arial"/>
                <a:cs typeface="Arial"/>
              </a:rPr>
              <a:t>Provide high level summary of goals </a:t>
            </a:r>
            <a:br>
              <a:rPr lang="en-US" sz="2400" spc="5" dirty="0">
                <a:latin typeface="Arial"/>
                <a:cs typeface="Arial"/>
              </a:rPr>
            </a:br>
            <a:r>
              <a:rPr lang="en-US" sz="2400" spc="5" dirty="0">
                <a:latin typeface="Arial"/>
                <a:cs typeface="Arial"/>
              </a:rPr>
              <a:t>and impact</a:t>
            </a:r>
          </a:p>
          <a:p>
            <a:pPr marL="469900" marR="431800" indent="-457200">
              <a:lnSpc>
                <a:spcPts val="2500"/>
              </a:lnSpc>
              <a:buClr>
                <a:srgbClr val="C00000"/>
              </a:buClr>
              <a:buFont typeface="+mj-lt"/>
              <a:buAutoNum type="arabicPeriod"/>
              <a:tabLst>
                <a:tab pos="356870" algn="l"/>
                <a:tab pos="357505" algn="l"/>
              </a:tabLst>
            </a:pPr>
            <a:endParaRPr lang="en-US" sz="2400" spc="5" dirty="0">
              <a:latin typeface="Arial"/>
              <a:cs typeface="Arial"/>
            </a:endParaRPr>
          </a:p>
          <a:p>
            <a:pPr marL="469900" marR="431800" indent="-457200">
              <a:lnSpc>
                <a:spcPts val="2500"/>
              </a:lnSpc>
              <a:buClr>
                <a:srgbClr val="C00000"/>
              </a:buClr>
              <a:buFont typeface="+mj-lt"/>
              <a:buAutoNum type="arabicPeriod"/>
              <a:tabLst>
                <a:tab pos="356870" algn="l"/>
                <a:tab pos="357505" algn="l"/>
              </a:tabLst>
            </a:pPr>
            <a:r>
              <a:rPr lang="en-US" sz="2400" spc="5" dirty="0">
                <a:latin typeface="Arial"/>
                <a:cs typeface="Arial"/>
              </a:rPr>
              <a:t>Conduct an open question and answer session to address network-specific concerns</a:t>
            </a:r>
            <a:endParaRPr sz="2400" dirty="0">
              <a:latin typeface="Arial"/>
              <a:cs typeface="Arial"/>
            </a:endParaRPr>
          </a:p>
        </p:txBody>
      </p:sp>
      <p:sp>
        <p:nvSpPr>
          <p:cNvPr id="4" name="object 4"/>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1593" y="365760"/>
            <a:ext cx="9048813" cy="492443"/>
          </a:xfrm>
        </p:spPr>
        <p:txBody>
          <a:bodyPr/>
          <a:lstStyle/>
          <a:p>
            <a:pPr algn="ctr"/>
            <a:r>
              <a:rPr lang="en-US" sz="3200" dirty="0"/>
              <a:t>Why Document?</a:t>
            </a:r>
          </a:p>
        </p:txBody>
      </p:sp>
      <p:sp>
        <p:nvSpPr>
          <p:cNvPr id="5" name="Slide Number Placeholder 4">
            <a:extLst>
              <a:ext uri="{FF2B5EF4-FFF2-40B4-BE49-F238E27FC236}">
                <a16:creationId xmlns:a16="http://schemas.microsoft.com/office/drawing/2014/main" id="{2975E9F2-2CB0-42C9-90BF-E25310DB13C7}"/>
              </a:ext>
            </a:extLst>
          </p:cNvPr>
          <p:cNvSpPr>
            <a:spLocks noGrp="1"/>
          </p:cNvSpPr>
          <p:nvPr>
            <p:ph type="sldNum" sz="quarter" idx="7"/>
          </p:nvPr>
        </p:nvSpPr>
        <p:spPr/>
        <p:txBody>
          <a:bodyPr/>
          <a:lstStyle/>
          <a:p>
            <a:fld id="{B6F15528-21DE-4FAA-801E-634DDDAF4B2B}" type="slidenum">
              <a:rPr lang="en-US" smtClean="0"/>
              <a:pPr/>
              <a:t>3</a:t>
            </a:fld>
            <a:endParaRPr lang="en-US" dirty="0"/>
          </a:p>
        </p:txBody>
      </p:sp>
      <p:sp>
        <p:nvSpPr>
          <p:cNvPr id="3" name="object 3"/>
          <p:cNvSpPr txBox="1"/>
          <p:nvPr/>
        </p:nvSpPr>
        <p:spPr>
          <a:xfrm>
            <a:off x="416166" y="1560328"/>
            <a:ext cx="7584834" cy="4924425"/>
          </a:xfrm>
          <a:prstGeom prst="rect">
            <a:avLst/>
          </a:prstGeom>
        </p:spPr>
        <p:txBody>
          <a:bodyPr vert="horz" wrap="square" lIns="0" tIns="0" rIns="0" bIns="0" rtlCol="0">
            <a:spAutoFit/>
          </a:bodyPr>
          <a:lstStyle/>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ICH E6 R2, Good Clinical Practice, Section 8 Essential Documents</a:t>
            </a: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To individually and collectively enable evaluation of the conduct of a trial and the quality of the data produced.</a:t>
            </a:r>
          </a:p>
          <a:p>
            <a:pPr lvl="1">
              <a:buClr>
                <a:srgbClr val="C00000"/>
              </a:buCl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r>
              <a:rPr lang="en-US" sz="2400" i="1" dirty="0"/>
              <a:t>The documentation has to tell the story of the study to someone who was not involved and has little to no knowledge of the history.</a:t>
            </a:r>
            <a:endParaRPr lang="en-US" sz="2400"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a:p>
            <a:pPr algn="ctr"/>
            <a:r>
              <a:rPr lang="en-US" sz="3200" b="1" dirty="0">
                <a:solidFill>
                  <a:srgbClr val="722283"/>
                </a:solidFill>
                <a:latin typeface="Arial" panose="020B0604020202020204" pitchFamily="34" charset="0"/>
                <a:cs typeface="Arial" panose="020B0604020202020204" pitchFamily="34" charset="0"/>
              </a:rPr>
              <a:t>“If it isn’t documented, </a:t>
            </a:r>
            <a:br>
              <a:rPr lang="en-US" sz="3200" b="1" dirty="0">
                <a:solidFill>
                  <a:srgbClr val="722283"/>
                </a:solidFill>
                <a:latin typeface="Arial" panose="020B0604020202020204" pitchFamily="34" charset="0"/>
                <a:cs typeface="Arial" panose="020B0604020202020204" pitchFamily="34" charset="0"/>
              </a:rPr>
            </a:br>
            <a:r>
              <a:rPr lang="en-US" sz="3200" b="1" dirty="0">
                <a:solidFill>
                  <a:srgbClr val="722283"/>
                </a:solidFill>
                <a:latin typeface="Arial" panose="020B0604020202020204" pitchFamily="34" charset="0"/>
                <a:cs typeface="Arial" panose="020B0604020202020204" pitchFamily="34" charset="0"/>
              </a:rPr>
              <a:t>it didn’t happen.”</a:t>
            </a:r>
          </a:p>
          <a:p>
            <a:endParaRPr lang="en-US" sz="2400" b="1" dirty="0">
              <a:latin typeface="Arial" panose="020B0604020202020204" pitchFamily="34" charset="0"/>
              <a:cs typeface="Arial" panose="020B0604020202020204" pitchFamily="34" charset="0"/>
            </a:endParaRPr>
          </a:p>
          <a:p>
            <a:endParaRPr lang="en-US" sz="2400" b="1" dirty="0">
              <a:latin typeface="Arial" panose="020B0604020202020204" pitchFamily="34" charset="0"/>
              <a:cs typeface="Arial" panose="020B0604020202020204" pitchFamily="34" charset="0"/>
            </a:endParaRPr>
          </a:p>
        </p:txBody>
      </p:sp>
      <p:sp>
        <p:nvSpPr>
          <p:cNvPr id="4" name="object 4"/>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grpSp>
        <p:nvGrpSpPr>
          <p:cNvPr id="21" name="Group 20">
            <a:extLst>
              <a:ext uri="{FF2B5EF4-FFF2-40B4-BE49-F238E27FC236}">
                <a16:creationId xmlns:a16="http://schemas.microsoft.com/office/drawing/2014/main" id="{D679762B-862C-49BC-AE33-ECD2159914D0}"/>
              </a:ext>
            </a:extLst>
          </p:cNvPr>
          <p:cNvGrpSpPr/>
          <p:nvPr/>
        </p:nvGrpSpPr>
        <p:grpSpPr>
          <a:xfrm>
            <a:off x="8229600" y="1676400"/>
            <a:ext cx="4882044" cy="4508927"/>
            <a:chOff x="8300556" y="1443390"/>
            <a:chExt cx="4882044" cy="4508927"/>
          </a:xfrm>
        </p:grpSpPr>
        <p:pic>
          <p:nvPicPr>
            <p:cNvPr id="19" name="Picture 18">
              <a:extLst>
                <a:ext uri="{FF2B5EF4-FFF2-40B4-BE49-F238E27FC236}">
                  <a16:creationId xmlns:a16="http://schemas.microsoft.com/office/drawing/2014/main" id="{501CC883-D72D-490D-AD17-5172E6BB0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0556" y="1718046"/>
              <a:ext cx="3281844" cy="3959616"/>
            </a:xfrm>
            <a:prstGeom prst="rect">
              <a:avLst/>
            </a:prstGeom>
          </p:spPr>
        </p:pic>
        <p:sp>
          <p:nvSpPr>
            <p:cNvPr id="20" name="TextBox 19">
              <a:extLst>
                <a:ext uri="{FF2B5EF4-FFF2-40B4-BE49-F238E27FC236}">
                  <a16:creationId xmlns:a16="http://schemas.microsoft.com/office/drawing/2014/main" id="{CE88FB05-863D-4738-8C27-93770715C100}"/>
                </a:ext>
              </a:extLst>
            </p:cNvPr>
            <p:cNvSpPr txBox="1"/>
            <p:nvPr/>
          </p:nvSpPr>
          <p:spPr>
            <a:xfrm>
              <a:off x="8610600" y="1443390"/>
              <a:ext cx="4572000" cy="4508927"/>
            </a:xfrm>
            <a:prstGeom prst="rect">
              <a:avLst/>
            </a:prstGeom>
            <a:noFill/>
          </p:spPr>
          <p:txBody>
            <a:bodyPr wrap="square" rtlCol="0">
              <a:spAutoFit/>
            </a:bodyPr>
            <a:lstStyle/>
            <a:p>
              <a:r>
                <a:rPr lang="en-US" sz="28700" b="1" dirty="0">
                  <a:solidFill>
                    <a:srgbClr val="722283">
                      <a:alpha val="24000"/>
                    </a:srgbClr>
                  </a:solidFill>
                  <a:latin typeface="Times New Roman" panose="02020603050405020304" pitchFamily="18" charset="0"/>
                  <a:cs typeface="Times New Roman" panose="02020603050405020304" pitchFamily="18" charset="0"/>
                </a:rPr>
                <a:t>? </a:t>
              </a:r>
            </a:p>
          </p:txBody>
        </p:sp>
      </p:grpSp>
    </p:spTree>
    <p:custDataLst>
      <p:tags r:id="rId1"/>
    </p:custDataLst>
    <p:extLst>
      <p:ext uri="{BB962C8B-B14F-4D97-AF65-F5344CB8AC3E}">
        <p14:creationId xmlns:p14="http://schemas.microsoft.com/office/powerpoint/2010/main" val="251090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923" y="365760"/>
            <a:ext cx="11356154" cy="492443"/>
          </a:xfrm>
        </p:spPr>
        <p:txBody>
          <a:bodyPr/>
          <a:lstStyle/>
          <a:p>
            <a:pPr algn="ctr"/>
            <a:r>
              <a:rPr lang="en-US" sz="3200" dirty="0"/>
              <a:t>Goal and Impact of Gaps in Documentation</a:t>
            </a: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pPr/>
              <a:t>4</a:t>
            </a:fld>
            <a:endParaRPr lang="en-US" dirty="0"/>
          </a:p>
        </p:txBody>
      </p:sp>
      <p:sp>
        <p:nvSpPr>
          <p:cNvPr id="3" name="object 3"/>
          <p:cNvSpPr txBox="1"/>
          <p:nvPr/>
        </p:nvSpPr>
        <p:spPr>
          <a:xfrm>
            <a:off x="1230518" y="1560328"/>
            <a:ext cx="9730962" cy="4163897"/>
          </a:xfrm>
          <a:prstGeom prst="rect">
            <a:avLst/>
          </a:prstGeom>
        </p:spPr>
        <p:txBody>
          <a:bodyPr vert="horz" wrap="square" lIns="0" tIns="0" rIns="0" bIns="0" rtlCol="0">
            <a:spAutoFit/>
          </a:bodyPr>
          <a:lstStyle/>
          <a:p>
            <a:pPr algn="ctr"/>
            <a:r>
              <a:rPr lang="en-US" sz="3200" b="1" i="1" dirty="0">
                <a:solidFill>
                  <a:schemeClr val="tx1"/>
                </a:solidFill>
              </a:rPr>
              <a:t>Are you confident we could clearly reconstruct every step </a:t>
            </a:r>
            <a:r>
              <a:rPr lang="en-US" sz="3200" b="1" i="1" dirty="0"/>
              <a:t>in the life cycle of a</a:t>
            </a:r>
            <a:r>
              <a:rPr lang="en-US" sz="3200" b="1" i="1" dirty="0">
                <a:solidFill>
                  <a:schemeClr val="tx1"/>
                </a:solidFill>
              </a:rPr>
              <a:t> trial?</a:t>
            </a:r>
          </a:p>
          <a:p>
            <a:pPr algn="ctr"/>
            <a:endParaRPr lang="en-US" sz="3200" b="1" i="1" dirty="0"/>
          </a:p>
          <a:p>
            <a:pPr algn="ctr"/>
            <a:r>
              <a:rPr lang="en-US" sz="3200" b="1" i="1" dirty="0">
                <a:solidFill>
                  <a:schemeClr val="tx1"/>
                </a:solidFill>
              </a:rPr>
              <a:t>If not, then regulatory agencies are put in </a:t>
            </a:r>
            <a:r>
              <a:rPr lang="en-US" sz="3200" b="1" i="1" dirty="0"/>
              <a:t>a</a:t>
            </a:r>
            <a:r>
              <a:rPr lang="en-US" sz="3200" b="1" i="1" dirty="0">
                <a:solidFill>
                  <a:schemeClr val="tx1"/>
                </a:solidFill>
              </a:rPr>
              <a:t> very difficult position - being responsible for deciding whether to approve products that could impact millions of people without adequate evidence to base their decision on.</a:t>
            </a:r>
          </a:p>
          <a:p>
            <a:endParaRPr lang="en-US" sz="2800" dirty="0"/>
          </a:p>
          <a:p>
            <a:pPr marL="12700" marR="502920">
              <a:lnSpc>
                <a:spcPct val="70000"/>
              </a:lnSpc>
              <a:buClr>
                <a:srgbClr val="C00000"/>
              </a:buClr>
              <a:tabLst>
                <a:tab pos="299085" algn="l"/>
                <a:tab pos="299720" algn="l"/>
              </a:tabLst>
            </a:pPr>
            <a:endParaRPr sz="2600" dirty="0">
              <a:latin typeface="Arial"/>
              <a:cs typeface="Arial"/>
            </a:endParaRPr>
          </a:p>
        </p:txBody>
      </p:sp>
      <p:sp>
        <p:nvSpPr>
          <p:cNvPr id="12" name="object 4">
            <a:extLst>
              <a:ext uri="{FF2B5EF4-FFF2-40B4-BE49-F238E27FC236}">
                <a16:creationId xmlns:a16="http://schemas.microsoft.com/office/drawing/2014/main" id="{5954F656-F038-40DB-9A17-C61DE18FDA57}"/>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196308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9C970195-DF91-4116-8080-85FD854A3591}"/>
              </a:ext>
            </a:extLst>
          </p:cNvPr>
          <p:cNvPicPr>
            <a:picLocks noChangeAspect="1"/>
          </p:cNvPicPr>
          <p:nvPr/>
        </p:nvPicPr>
        <p:blipFill rotWithShape="1">
          <a:blip r:embed="rId4"/>
          <a:srcRect t="1748" b="3768"/>
          <a:stretch/>
        </p:blipFill>
        <p:spPr>
          <a:xfrm>
            <a:off x="6299374" y="1233727"/>
            <a:ext cx="5968826" cy="5624274"/>
          </a:xfrm>
          <a:prstGeom prst="rect">
            <a:avLst/>
          </a:prstGeom>
        </p:spPr>
      </p:pic>
      <p:sp>
        <p:nvSpPr>
          <p:cNvPr id="2" name="object 2"/>
          <p:cNvSpPr txBox="1">
            <a:spLocks noGrp="1"/>
          </p:cNvSpPr>
          <p:nvPr>
            <p:ph type="title"/>
          </p:nvPr>
        </p:nvSpPr>
        <p:spPr>
          <a:xfrm>
            <a:off x="1571594" y="365760"/>
            <a:ext cx="9048813" cy="492443"/>
          </a:xfrm>
        </p:spPr>
        <p:txBody>
          <a:bodyPr/>
          <a:lstStyle/>
          <a:p>
            <a:pPr algn="ctr"/>
            <a:r>
              <a:rPr lang="en-US" sz="3200" dirty="0"/>
              <a:t>Principles of GDP</a:t>
            </a: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pPr/>
              <a:t>5</a:t>
            </a:fld>
            <a:endParaRPr lang="en-US" dirty="0"/>
          </a:p>
        </p:txBody>
      </p:sp>
      <p:sp>
        <p:nvSpPr>
          <p:cNvPr id="3" name="object 3"/>
          <p:cNvSpPr txBox="1"/>
          <p:nvPr/>
        </p:nvSpPr>
        <p:spPr>
          <a:xfrm>
            <a:off x="420624" y="1560328"/>
            <a:ext cx="6576938" cy="1231106"/>
          </a:xfrm>
          <a:prstGeom prst="rect">
            <a:avLst/>
          </a:prstGeom>
        </p:spPr>
        <p:txBody>
          <a:bodyPr vert="horz" wrap="square" lIns="0" tIns="0" rIns="0" bIns="0" rtlCol="0">
            <a:spAutoFit/>
          </a:bodyPr>
          <a:lstStyle/>
          <a:p>
            <a:pPr marL="342900" indent="-34290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GDP is the method for recording, correcting, and managing data, documents, and records to ensure the reliability and integrity of information and data throughout all aspects of a clinical trial.</a:t>
            </a:r>
          </a:p>
        </p:txBody>
      </p:sp>
      <p:sp>
        <p:nvSpPr>
          <p:cNvPr id="7" name="object 4">
            <a:extLst>
              <a:ext uri="{FF2B5EF4-FFF2-40B4-BE49-F238E27FC236}">
                <a16:creationId xmlns:a16="http://schemas.microsoft.com/office/drawing/2014/main" id="{DA385C0A-4322-4806-9F23-2578356C6C86}"/>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grpSp>
        <p:nvGrpSpPr>
          <p:cNvPr id="13" name="Group 12">
            <a:extLst>
              <a:ext uri="{FF2B5EF4-FFF2-40B4-BE49-F238E27FC236}">
                <a16:creationId xmlns:a16="http://schemas.microsoft.com/office/drawing/2014/main" id="{7CB35D54-FB40-493F-9F2E-96AD9EACD76D}"/>
              </a:ext>
            </a:extLst>
          </p:cNvPr>
          <p:cNvGrpSpPr/>
          <p:nvPr/>
        </p:nvGrpSpPr>
        <p:grpSpPr>
          <a:xfrm>
            <a:off x="1651557" y="3393315"/>
            <a:ext cx="3094678" cy="2884354"/>
            <a:chOff x="3223177" y="4191000"/>
            <a:chExt cx="3094678" cy="2884354"/>
          </a:xfrm>
        </p:grpSpPr>
        <p:grpSp>
          <p:nvGrpSpPr>
            <p:cNvPr id="12" name="Group 11">
              <a:extLst>
                <a:ext uri="{FF2B5EF4-FFF2-40B4-BE49-F238E27FC236}">
                  <a16:creationId xmlns:a16="http://schemas.microsoft.com/office/drawing/2014/main" id="{C1ED42C2-FD8F-4ED6-BC6D-98D732E5E309}"/>
                </a:ext>
              </a:extLst>
            </p:cNvPr>
            <p:cNvGrpSpPr/>
            <p:nvPr/>
          </p:nvGrpSpPr>
          <p:grpSpPr>
            <a:xfrm>
              <a:off x="3223177" y="4191000"/>
              <a:ext cx="2568023" cy="465659"/>
              <a:chOff x="3223177" y="4191000"/>
              <a:chExt cx="2568023" cy="465659"/>
            </a:xfrm>
          </p:grpSpPr>
          <p:sp>
            <p:nvSpPr>
              <p:cNvPr id="10" name="TextBox 9">
                <a:extLst>
                  <a:ext uri="{FF2B5EF4-FFF2-40B4-BE49-F238E27FC236}">
                    <a16:creationId xmlns:a16="http://schemas.microsoft.com/office/drawing/2014/main" id="{F529A0D6-45C2-49F4-96CF-F0B951F3248E}"/>
                  </a:ext>
                </a:extLst>
              </p:cNvPr>
              <p:cNvSpPr txBox="1"/>
              <p:nvPr/>
            </p:nvSpPr>
            <p:spPr>
              <a:xfrm>
                <a:off x="3223177" y="4191000"/>
                <a:ext cx="434423" cy="461665"/>
              </a:xfrm>
              <a:prstGeom prst="rect">
                <a:avLst/>
              </a:prstGeom>
              <a:solidFill>
                <a:srgbClr val="722283"/>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a:t>
                </a:r>
              </a:p>
            </p:txBody>
          </p:sp>
          <p:sp>
            <p:nvSpPr>
              <p:cNvPr id="11" name="TextBox 10">
                <a:extLst>
                  <a:ext uri="{FF2B5EF4-FFF2-40B4-BE49-F238E27FC236}">
                    <a16:creationId xmlns:a16="http://schemas.microsoft.com/office/drawing/2014/main" id="{98F1B0ED-65C1-4259-9BA1-0BB860D26702}"/>
                  </a:ext>
                </a:extLst>
              </p:cNvPr>
              <p:cNvSpPr txBox="1"/>
              <p:nvPr/>
            </p:nvSpPr>
            <p:spPr>
              <a:xfrm>
                <a:off x="3581400" y="4194994"/>
                <a:ext cx="2209800" cy="461665"/>
              </a:xfrm>
              <a:prstGeom prst="rect">
                <a:avLst/>
              </a:prstGeom>
              <a:noFill/>
            </p:spPr>
            <p:txBody>
              <a:bodyPr wrap="square" rtlCol="0">
                <a:spAutoFit/>
              </a:bodyPr>
              <a:lstStyle/>
              <a:p>
                <a:r>
                  <a:rPr lang="en-US" sz="2400" b="1" dirty="0" err="1">
                    <a:solidFill>
                      <a:srgbClr val="722283"/>
                    </a:solidFill>
                    <a:latin typeface="Arial" panose="020B0604020202020204" pitchFamily="34" charset="0"/>
                    <a:cs typeface="Arial" panose="020B0604020202020204" pitchFamily="34" charset="0"/>
                  </a:rPr>
                  <a:t>ttributable</a:t>
                </a:r>
                <a:endParaRPr lang="en-US" sz="2400" b="1" dirty="0">
                  <a:solidFill>
                    <a:srgbClr val="722283"/>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62D592D1-08C6-42DF-A0D6-F469417664BD}"/>
                </a:ext>
              </a:extLst>
            </p:cNvPr>
            <p:cNvGrpSpPr/>
            <p:nvPr/>
          </p:nvGrpSpPr>
          <p:grpSpPr>
            <a:xfrm>
              <a:off x="3223177" y="4652194"/>
              <a:ext cx="2568023" cy="471812"/>
              <a:chOff x="3223177" y="4180853"/>
              <a:chExt cx="2568023" cy="471812"/>
            </a:xfrm>
          </p:grpSpPr>
          <p:sp>
            <p:nvSpPr>
              <p:cNvPr id="15" name="TextBox 14">
                <a:extLst>
                  <a:ext uri="{FF2B5EF4-FFF2-40B4-BE49-F238E27FC236}">
                    <a16:creationId xmlns:a16="http://schemas.microsoft.com/office/drawing/2014/main" id="{D2D99AAB-2B3D-4351-90EE-C94154D121B7}"/>
                  </a:ext>
                </a:extLst>
              </p:cNvPr>
              <p:cNvSpPr txBox="1"/>
              <p:nvPr/>
            </p:nvSpPr>
            <p:spPr>
              <a:xfrm>
                <a:off x="3223177" y="4191000"/>
                <a:ext cx="434423" cy="461665"/>
              </a:xfrm>
              <a:prstGeom prst="rect">
                <a:avLst/>
              </a:prstGeom>
              <a:solidFill>
                <a:srgbClr val="722283"/>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L</a:t>
                </a:r>
              </a:p>
            </p:txBody>
          </p:sp>
          <p:sp>
            <p:nvSpPr>
              <p:cNvPr id="16" name="TextBox 15">
                <a:extLst>
                  <a:ext uri="{FF2B5EF4-FFF2-40B4-BE49-F238E27FC236}">
                    <a16:creationId xmlns:a16="http://schemas.microsoft.com/office/drawing/2014/main" id="{90508FFD-2EC6-49B0-815E-D9AE1D88DA49}"/>
                  </a:ext>
                </a:extLst>
              </p:cNvPr>
              <p:cNvSpPr txBox="1"/>
              <p:nvPr/>
            </p:nvSpPr>
            <p:spPr>
              <a:xfrm>
                <a:off x="3581400" y="4180853"/>
                <a:ext cx="2209800" cy="461665"/>
              </a:xfrm>
              <a:prstGeom prst="rect">
                <a:avLst/>
              </a:prstGeom>
              <a:noFill/>
            </p:spPr>
            <p:txBody>
              <a:bodyPr wrap="square" rtlCol="0">
                <a:spAutoFit/>
              </a:bodyPr>
              <a:lstStyle/>
              <a:p>
                <a:r>
                  <a:rPr lang="en-US" sz="2400" b="1" dirty="0" err="1">
                    <a:solidFill>
                      <a:srgbClr val="722283"/>
                    </a:solidFill>
                    <a:latin typeface="Arial" panose="020B0604020202020204" pitchFamily="34" charset="0"/>
                    <a:cs typeface="Arial" panose="020B0604020202020204" pitchFamily="34" charset="0"/>
                  </a:rPr>
                  <a:t>egible</a:t>
                </a:r>
                <a:endParaRPr lang="en-US" sz="2400" b="1" dirty="0">
                  <a:solidFill>
                    <a:srgbClr val="722283"/>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55AB5F94-DC04-421B-AC1E-A5B884CC7E32}"/>
                </a:ext>
              </a:extLst>
            </p:cNvPr>
            <p:cNvGrpSpPr/>
            <p:nvPr/>
          </p:nvGrpSpPr>
          <p:grpSpPr>
            <a:xfrm>
              <a:off x="3223177" y="5129033"/>
              <a:ext cx="3094678" cy="475740"/>
              <a:chOff x="3223177" y="4176925"/>
              <a:chExt cx="3094678" cy="475740"/>
            </a:xfrm>
          </p:grpSpPr>
          <p:sp>
            <p:nvSpPr>
              <p:cNvPr id="18" name="TextBox 17">
                <a:extLst>
                  <a:ext uri="{FF2B5EF4-FFF2-40B4-BE49-F238E27FC236}">
                    <a16:creationId xmlns:a16="http://schemas.microsoft.com/office/drawing/2014/main" id="{0C3F373F-1FC9-4C9F-B95B-38CE2D3F7D66}"/>
                  </a:ext>
                </a:extLst>
              </p:cNvPr>
              <p:cNvSpPr txBox="1"/>
              <p:nvPr/>
            </p:nvSpPr>
            <p:spPr>
              <a:xfrm>
                <a:off x="3223177" y="4191000"/>
                <a:ext cx="434423" cy="461665"/>
              </a:xfrm>
              <a:prstGeom prst="rect">
                <a:avLst/>
              </a:prstGeom>
              <a:solidFill>
                <a:srgbClr val="722283"/>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C</a:t>
                </a:r>
              </a:p>
            </p:txBody>
          </p:sp>
          <p:sp>
            <p:nvSpPr>
              <p:cNvPr id="19" name="TextBox 18">
                <a:extLst>
                  <a:ext uri="{FF2B5EF4-FFF2-40B4-BE49-F238E27FC236}">
                    <a16:creationId xmlns:a16="http://schemas.microsoft.com/office/drawing/2014/main" id="{9DC3CEDE-7EA2-4BAE-A03A-C62876DC830E}"/>
                  </a:ext>
                </a:extLst>
              </p:cNvPr>
              <p:cNvSpPr txBox="1"/>
              <p:nvPr/>
            </p:nvSpPr>
            <p:spPr>
              <a:xfrm>
                <a:off x="3581400" y="4176925"/>
                <a:ext cx="2736455" cy="461665"/>
              </a:xfrm>
              <a:prstGeom prst="rect">
                <a:avLst/>
              </a:prstGeom>
              <a:noFill/>
            </p:spPr>
            <p:txBody>
              <a:bodyPr wrap="square" rtlCol="0">
                <a:spAutoFit/>
              </a:bodyPr>
              <a:lstStyle/>
              <a:p>
                <a:r>
                  <a:rPr lang="en-US" sz="2400" b="1" dirty="0" err="1">
                    <a:solidFill>
                      <a:srgbClr val="722283"/>
                    </a:solidFill>
                    <a:latin typeface="Arial" panose="020B0604020202020204" pitchFamily="34" charset="0"/>
                    <a:cs typeface="Arial" panose="020B0604020202020204" pitchFamily="34" charset="0"/>
                  </a:rPr>
                  <a:t>ontemporaneous</a:t>
                </a:r>
                <a:endParaRPr lang="en-US" sz="2400" b="1" dirty="0">
                  <a:solidFill>
                    <a:srgbClr val="722283"/>
                  </a:solidFill>
                  <a:latin typeface="Arial" panose="020B0604020202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B45D23CA-A029-4A82-9F47-68A36ACBFE1D}"/>
                </a:ext>
              </a:extLst>
            </p:cNvPr>
            <p:cNvGrpSpPr/>
            <p:nvPr/>
          </p:nvGrpSpPr>
          <p:grpSpPr>
            <a:xfrm>
              <a:off x="3223177" y="5610337"/>
              <a:ext cx="2872823" cy="484630"/>
              <a:chOff x="3223177" y="4168035"/>
              <a:chExt cx="2872823" cy="484630"/>
            </a:xfrm>
          </p:grpSpPr>
          <p:sp>
            <p:nvSpPr>
              <p:cNvPr id="21" name="TextBox 20">
                <a:extLst>
                  <a:ext uri="{FF2B5EF4-FFF2-40B4-BE49-F238E27FC236}">
                    <a16:creationId xmlns:a16="http://schemas.microsoft.com/office/drawing/2014/main" id="{76BDBAEC-C26C-4D86-BD8B-2B1BEB14F0C9}"/>
                  </a:ext>
                </a:extLst>
              </p:cNvPr>
              <p:cNvSpPr txBox="1"/>
              <p:nvPr/>
            </p:nvSpPr>
            <p:spPr>
              <a:xfrm>
                <a:off x="3223177" y="4191000"/>
                <a:ext cx="434423" cy="461665"/>
              </a:xfrm>
              <a:prstGeom prst="rect">
                <a:avLst/>
              </a:prstGeom>
              <a:solidFill>
                <a:srgbClr val="722283"/>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O</a:t>
                </a:r>
              </a:p>
            </p:txBody>
          </p:sp>
          <p:sp>
            <p:nvSpPr>
              <p:cNvPr id="22" name="TextBox 21">
                <a:extLst>
                  <a:ext uri="{FF2B5EF4-FFF2-40B4-BE49-F238E27FC236}">
                    <a16:creationId xmlns:a16="http://schemas.microsoft.com/office/drawing/2014/main" id="{E3E621A0-28EF-403C-9CC5-FBB3D209AA65}"/>
                  </a:ext>
                </a:extLst>
              </p:cNvPr>
              <p:cNvSpPr txBox="1"/>
              <p:nvPr/>
            </p:nvSpPr>
            <p:spPr>
              <a:xfrm>
                <a:off x="3581400" y="4168035"/>
                <a:ext cx="2514600" cy="461665"/>
              </a:xfrm>
              <a:prstGeom prst="rect">
                <a:avLst/>
              </a:prstGeom>
              <a:noFill/>
            </p:spPr>
            <p:txBody>
              <a:bodyPr wrap="square" rtlCol="0">
                <a:spAutoFit/>
              </a:bodyPr>
              <a:lstStyle/>
              <a:p>
                <a:r>
                  <a:rPr lang="en-US" sz="2400" b="1" dirty="0" err="1">
                    <a:solidFill>
                      <a:srgbClr val="722283"/>
                    </a:solidFill>
                    <a:latin typeface="Arial" panose="020B0604020202020204" pitchFamily="34" charset="0"/>
                    <a:cs typeface="Arial" panose="020B0604020202020204" pitchFamily="34" charset="0"/>
                  </a:rPr>
                  <a:t>riginal</a:t>
                </a:r>
                <a:endParaRPr lang="en-US" sz="2400" b="1" dirty="0">
                  <a:solidFill>
                    <a:srgbClr val="722283"/>
                  </a:solidFill>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E0BCFF21-2951-422C-B8C4-32454D007B40}"/>
                </a:ext>
              </a:extLst>
            </p:cNvPr>
            <p:cNvGrpSpPr/>
            <p:nvPr/>
          </p:nvGrpSpPr>
          <p:grpSpPr>
            <a:xfrm>
              <a:off x="3223177" y="6117774"/>
              <a:ext cx="2872823" cy="467386"/>
              <a:chOff x="3223177" y="4185279"/>
              <a:chExt cx="2872823" cy="467386"/>
            </a:xfrm>
          </p:grpSpPr>
          <p:sp>
            <p:nvSpPr>
              <p:cNvPr id="24" name="TextBox 23">
                <a:extLst>
                  <a:ext uri="{FF2B5EF4-FFF2-40B4-BE49-F238E27FC236}">
                    <a16:creationId xmlns:a16="http://schemas.microsoft.com/office/drawing/2014/main" id="{ACBB9D46-EF1B-4A5F-B975-C0BE508C885F}"/>
                  </a:ext>
                </a:extLst>
              </p:cNvPr>
              <p:cNvSpPr txBox="1"/>
              <p:nvPr/>
            </p:nvSpPr>
            <p:spPr>
              <a:xfrm>
                <a:off x="3223177" y="4191000"/>
                <a:ext cx="434423" cy="461665"/>
              </a:xfrm>
              <a:prstGeom prst="rect">
                <a:avLst/>
              </a:prstGeom>
              <a:solidFill>
                <a:srgbClr val="722283"/>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A</a:t>
                </a:r>
              </a:p>
            </p:txBody>
          </p:sp>
          <p:sp>
            <p:nvSpPr>
              <p:cNvPr id="25" name="TextBox 24">
                <a:extLst>
                  <a:ext uri="{FF2B5EF4-FFF2-40B4-BE49-F238E27FC236}">
                    <a16:creationId xmlns:a16="http://schemas.microsoft.com/office/drawing/2014/main" id="{2078BF0B-87CA-42F4-800C-69ECAAF9342D}"/>
                  </a:ext>
                </a:extLst>
              </p:cNvPr>
              <p:cNvSpPr txBox="1"/>
              <p:nvPr/>
            </p:nvSpPr>
            <p:spPr>
              <a:xfrm>
                <a:off x="3581400" y="4185279"/>
                <a:ext cx="2514600" cy="461665"/>
              </a:xfrm>
              <a:prstGeom prst="rect">
                <a:avLst/>
              </a:prstGeom>
              <a:noFill/>
            </p:spPr>
            <p:txBody>
              <a:bodyPr wrap="square" rtlCol="0">
                <a:spAutoFit/>
              </a:bodyPr>
              <a:lstStyle/>
              <a:p>
                <a:r>
                  <a:rPr lang="en-US" sz="2400" b="1" dirty="0" err="1">
                    <a:solidFill>
                      <a:srgbClr val="722283"/>
                    </a:solidFill>
                    <a:latin typeface="Arial" panose="020B0604020202020204" pitchFamily="34" charset="0"/>
                    <a:cs typeface="Arial" panose="020B0604020202020204" pitchFamily="34" charset="0"/>
                  </a:rPr>
                  <a:t>ccurate</a:t>
                </a:r>
                <a:endParaRPr lang="en-US" sz="2400" b="1" dirty="0">
                  <a:solidFill>
                    <a:srgbClr val="722283"/>
                  </a:solidFill>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F2D52507-9486-4CA6-9668-086E42D6CE2A}"/>
                </a:ext>
              </a:extLst>
            </p:cNvPr>
            <p:cNvGrpSpPr/>
            <p:nvPr/>
          </p:nvGrpSpPr>
          <p:grpSpPr>
            <a:xfrm>
              <a:off x="3223177" y="6599788"/>
              <a:ext cx="2872823" cy="475566"/>
              <a:chOff x="3223177" y="4177099"/>
              <a:chExt cx="2872823" cy="475566"/>
            </a:xfrm>
          </p:grpSpPr>
          <p:sp>
            <p:nvSpPr>
              <p:cNvPr id="27" name="TextBox 26">
                <a:extLst>
                  <a:ext uri="{FF2B5EF4-FFF2-40B4-BE49-F238E27FC236}">
                    <a16:creationId xmlns:a16="http://schemas.microsoft.com/office/drawing/2014/main" id="{2460F9BE-D95F-4372-A91E-6316FDF7C381}"/>
                  </a:ext>
                </a:extLst>
              </p:cNvPr>
              <p:cNvSpPr txBox="1"/>
              <p:nvPr/>
            </p:nvSpPr>
            <p:spPr>
              <a:xfrm>
                <a:off x="3223177" y="4191000"/>
                <a:ext cx="434423" cy="461665"/>
              </a:xfrm>
              <a:prstGeom prst="rect">
                <a:avLst/>
              </a:prstGeom>
              <a:solidFill>
                <a:srgbClr val="722283"/>
              </a:solidFill>
            </p:spPr>
            <p:txBody>
              <a:bodyPr wrap="square" rtlCol="0">
                <a:spAutoFit/>
              </a:bodyPr>
              <a:lstStyle/>
              <a:p>
                <a:pPr algn="ctr"/>
                <a:r>
                  <a:rPr lang="en-US" sz="2400" b="1" dirty="0">
                    <a:solidFill>
                      <a:schemeClr val="bg1"/>
                    </a:solidFill>
                    <a:latin typeface="Arial" panose="020B0604020202020204" pitchFamily="34" charset="0"/>
                    <a:cs typeface="Arial" panose="020B0604020202020204" pitchFamily="34" charset="0"/>
                  </a:rPr>
                  <a:t>C</a:t>
                </a:r>
              </a:p>
            </p:txBody>
          </p:sp>
          <p:sp>
            <p:nvSpPr>
              <p:cNvPr id="28" name="TextBox 27">
                <a:extLst>
                  <a:ext uri="{FF2B5EF4-FFF2-40B4-BE49-F238E27FC236}">
                    <a16:creationId xmlns:a16="http://schemas.microsoft.com/office/drawing/2014/main" id="{465E9CC9-E2C1-4329-97B0-613D22DC2E0C}"/>
                  </a:ext>
                </a:extLst>
              </p:cNvPr>
              <p:cNvSpPr txBox="1"/>
              <p:nvPr/>
            </p:nvSpPr>
            <p:spPr>
              <a:xfrm>
                <a:off x="3581400" y="4177099"/>
                <a:ext cx="2514600" cy="461665"/>
              </a:xfrm>
              <a:prstGeom prst="rect">
                <a:avLst/>
              </a:prstGeom>
              <a:noFill/>
            </p:spPr>
            <p:txBody>
              <a:bodyPr wrap="square" rtlCol="0">
                <a:spAutoFit/>
              </a:bodyPr>
              <a:lstStyle/>
              <a:p>
                <a:r>
                  <a:rPr lang="en-US" sz="2400" b="1" dirty="0" err="1">
                    <a:solidFill>
                      <a:srgbClr val="722283"/>
                    </a:solidFill>
                    <a:latin typeface="Arial" panose="020B0604020202020204" pitchFamily="34" charset="0"/>
                    <a:cs typeface="Arial" panose="020B0604020202020204" pitchFamily="34" charset="0"/>
                  </a:rPr>
                  <a:t>omplete</a:t>
                </a:r>
                <a:endParaRPr lang="en-US" sz="2400" b="1" dirty="0">
                  <a:solidFill>
                    <a:srgbClr val="722283"/>
                  </a:solidFill>
                  <a:latin typeface="Arial" panose="020B0604020202020204" pitchFamily="34" charset="0"/>
                  <a:cs typeface="Arial" panose="020B0604020202020204" pitchFamily="34" charset="0"/>
                </a:endParaRPr>
              </a:p>
            </p:txBody>
          </p:sp>
        </p:grpSp>
      </p:grpSp>
    </p:spTree>
    <p:custDataLst>
      <p:tags r:id="rId1"/>
    </p:custDataLst>
    <p:extLst>
      <p:ext uri="{BB962C8B-B14F-4D97-AF65-F5344CB8AC3E}">
        <p14:creationId xmlns:p14="http://schemas.microsoft.com/office/powerpoint/2010/main" val="3346075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241" y="360749"/>
            <a:ext cx="10621519" cy="492443"/>
          </a:xfrm>
          <a:prstGeom prst="rect">
            <a:avLst/>
          </a:prstGeom>
        </p:spPr>
        <p:txBody>
          <a:bodyPr vert="horz" wrap="square" lIns="0" tIns="0" rIns="0" bIns="0" rtlCol="0">
            <a:spAutoFit/>
          </a:bodyPr>
          <a:lstStyle/>
          <a:p>
            <a:pPr marL="12700" algn="ctr">
              <a:lnSpc>
                <a:spcPct val="100000"/>
              </a:lnSpc>
            </a:pPr>
            <a:r>
              <a:rPr lang="en-US" sz="3200" spc="-10" dirty="0"/>
              <a:t>Examples of Inadequate Documentation</a:t>
            </a:r>
            <a:endParaRPr sz="3200" dirty="0"/>
          </a:p>
        </p:txBody>
      </p:sp>
      <p:sp>
        <p:nvSpPr>
          <p:cNvPr id="3" name="object 3"/>
          <p:cNvSpPr txBox="1"/>
          <p:nvPr/>
        </p:nvSpPr>
        <p:spPr>
          <a:xfrm>
            <a:off x="416166" y="1560328"/>
            <a:ext cx="6137034" cy="3609963"/>
          </a:xfrm>
          <a:prstGeom prst="rect">
            <a:avLst/>
          </a:prstGeom>
        </p:spPr>
        <p:txBody>
          <a:bodyPr vert="horz" wrap="square" lIns="0" tIns="0" rIns="0" bIns="0" rtlCol="0">
            <a:spAutoFit/>
          </a:bodyPr>
          <a:lstStyle/>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Curricula Vitae are not signed and are provided in MS-Word format</a:t>
            </a: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Training documentation incomplete</a:t>
            </a: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marL="12700" marR="502920">
              <a:lnSpc>
                <a:spcPct val="70000"/>
              </a:lnSpc>
              <a:buClr>
                <a:srgbClr val="C00000"/>
              </a:buClr>
              <a:tabLst>
                <a:tab pos="299085" algn="l"/>
                <a:tab pos="299720" algn="l"/>
              </a:tabLst>
            </a:pPr>
            <a:endParaRPr sz="2600" dirty="0">
              <a:latin typeface="Arial"/>
              <a:cs typeface="Arial"/>
            </a:endParaRP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6</a:t>
            </a:fld>
            <a:endParaRPr lang="en-US" dirty="0"/>
          </a:p>
        </p:txBody>
      </p:sp>
      <p:sp>
        <p:nvSpPr>
          <p:cNvPr id="6" name="object 4">
            <a:extLst>
              <a:ext uri="{FF2B5EF4-FFF2-40B4-BE49-F238E27FC236}">
                <a16:creationId xmlns:a16="http://schemas.microsoft.com/office/drawing/2014/main" id="{CBA1D29B-FB68-4061-A2BE-54256281464C}"/>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pic>
        <p:nvPicPr>
          <p:cNvPr id="11" name="Picture 10">
            <a:extLst>
              <a:ext uri="{FF2B5EF4-FFF2-40B4-BE49-F238E27FC236}">
                <a16:creationId xmlns:a16="http://schemas.microsoft.com/office/drawing/2014/main" id="{245EEEA6-F2FF-46B0-B7A5-760DFC6D95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648091"/>
            <a:ext cx="6438546" cy="4828909"/>
          </a:xfrm>
          <a:prstGeom prst="rect">
            <a:avLst/>
          </a:prstGeom>
        </p:spPr>
      </p:pic>
    </p:spTree>
    <p:custDataLst>
      <p:tags r:id="rId1"/>
    </p:custDataLst>
    <p:extLst>
      <p:ext uri="{BB962C8B-B14F-4D97-AF65-F5344CB8AC3E}">
        <p14:creationId xmlns:p14="http://schemas.microsoft.com/office/powerpoint/2010/main" val="3419234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5241" y="152400"/>
            <a:ext cx="10621519" cy="861774"/>
          </a:xfrm>
          <a:prstGeom prst="rect">
            <a:avLst/>
          </a:prstGeom>
        </p:spPr>
        <p:txBody>
          <a:bodyPr vert="horz" wrap="square" lIns="0" tIns="0" rIns="0" bIns="0" rtlCol="0">
            <a:spAutoFit/>
          </a:bodyPr>
          <a:lstStyle/>
          <a:p>
            <a:pPr marL="12700" algn="ctr">
              <a:lnSpc>
                <a:spcPct val="100000"/>
              </a:lnSpc>
            </a:pPr>
            <a:r>
              <a:rPr lang="en-US" sz="2800" dirty="0"/>
              <a:t>Maintaining Complete and Accurate Records of Staff Qualifications and Training Throughout the Study</a:t>
            </a:r>
            <a:endParaRPr sz="2800" dirty="0"/>
          </a:p>
        </p:txBody>
      </p:sp>
      <p:sp>
        <p:nvSpPr>
          <p:cNvPr id="3" name="object 3"/>
          <p:cNvSpPr txBox="1"/>
          <p:nvPr/>
        </p:nvSpPr>
        <p:spPr>
          <a:xfrm>
            <a:off x="416166" y="1560328"/>
            <a:ext cx="11394834" cy="5025735"/>
          </a:xfrm>
          <a:prstGeom prst="rect">
            <a:avLst/>
          </a:prstGeom>
        </p:spPr>
        <p:txBody>
          <a:bodyPr vert="horz" wrap="square" lIns="0" tIns="0" rIns="0" bIns="0" rtlCol="0">
            <a:spAutoFit/>
          </a:bodyPr>
          <a:lstStyle/>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Documentation of trainings must be complete for all staff from study start and updated as required during the course of the study.</a:t>
            </a:r>
          </a:p>
          <a:p>
            <a:pPr marL="457200" indent="-457200">
              <a:buClr>
                <a:srgbClr val="C00000"/>
              </a:buClr>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Group trainings should be documented on a sign-off sheet that includes:</a:t>
            </a:r>
          </a:p>
          <a:p>
            <a:pPr marL="914400" lvl="1" indent="-4572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Session Purpose/Title</a:t>
            </a:r>
          </a:p>
          <a:p>
            <a:pPr marL="914400" lvl="1" indent="-4572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Session Date</a:t>
            </a:r>
          </a:p>
          <a:p>
            <a:pPr marL="914400" lvl="1" indent="-4572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Session Presenter</a:t>
            </a:r>
          </a:p>
          <a:p>
            <a:pPr marL="914400" lvl="1" indent="-457200">
              <a:buClr>
                <a:srgbClr val="C00000"/>
              </a:buClr>
              <a:buFont typeface="Wingdings" panose="05000000000000000000" pitchFamily="2" charset="2"/>
              <a:buChar char="ü"/>
            </a:pPr>
            <a:r>
              <a:rPr lang="en-US" sz="2000" dirty="0">
                <a:latin typeface="Arial" panose="020B0604020202020204" pitchFamily="34" charset="0"/>
                <a:cs typeface="Arial" panose="020B0604020202020204" pitchFamily="34" charset="0"/>
              </a:rPr>
              <a:t>Signature of Attendees</a:t>
            </a:r>
          </a:p>
          <a:p>
            <a:pPr marL="457200" indent="-457200">
              <a:buClr>
                <a:srgbClr val="C00000"/>
              </a:buClr>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CVs should be signed and dated, and the originals saved in a </a:t>
            </a:r>
            <a:br>
              <a:rPr lang="en-US" sz="2400" dirty="0">
                <a:latin typeface="Arial" panose="020B0604020202020204" pitchFamily="34" charset="0"/>
                <a:cs typeface="Arial" panose="020B0604020202020204" pitchFamily="34" charset="0"/>
              </a:rPr>
            </a:br>
            <a:r>
              <a:rPr lang="en-US" sz="2400" u="sng" dirty="0">
                <a:latin typeface="Arial" panose="020B0604020202020204" pitchFamily="34" charset="0"/>
                <a:cs typeface="Arial" panose="020B0604020202020204" pitchFamily="34" charset="0"/>
              </a:rPr>
              <a:t>non-editable</a:t>
            </a:r>
            <a:r>
              <a:rPr lang="en-US" sz="2400" dirty="0">
                <a:latin typeface="Arial" panose="020B0604020202020204" pitchFamily="34" charset="0"/>
                <a:cs typeface="Arial" panose="020B0604020202020204" pitchFamily="34" charset="0"/>
              </a:rPr>
              <a:t> format.</a:t>
            </a:r>
          </a:p>
          <a:p>
            <a:pPr marL="457200" indent="-457200">
              <a:buClr>
                <a:srgbClr val="C00000"/>
              </a:buClr>
              <a:buFont typeface="Wingdings" panose="05000000000000000000" pitchFamily="2" charset="2"/>
              <a:buChar char="§"/>
            </a:pPr>
            <a:endParaRPr lang="en-US" sz="12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CVs and training documentation should be kept in an organized fashion in secure file storage.</a:t>
            </a:r>
          </a:p>
          <a:p>
            <a:pPr marL="457200" indent="-4572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12700" marR="502920">
              <a:lnSpc>
                <a:spcPct val="70000"/>
              </a:lnSpc>
              <a:buClr>
                <a:srgbClr val="C00000"/>
              </a:buClr>
              <a:tabLst>
                <a:tab pos="299085" algn="l"/>
                <a:tab pos="299720" algn="l"/>
              </a:tabLst>
            </a:pPr>
            <a:endParaRPr sz="2600" dirty="0">
              <a:latin typeface="Arial"/>
              <a:cs typeface="Arial"/>
            </a:endParaRP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7</a:t>
            </a:fld>
            <a:endParaRPr lang="en-US" dirty="0"/>
          </a:p>
        </p:txBody>
      </p:sp>
      <p:sp>
        <p:nvSpPr>
          <p:cNvPr id="6" name="object 4">
            <a:extLst>
              <a:ext uri="{FF2B5EF4-FFF2-40B4-BE49-F238E27FC236}">
                <a16:creationId xmlns:a16="http://schemas.microsoft.com/office/drawing/2014/main" id="{F914F1AD-6499-4E5D-AC42-9618C5EDE245}"/>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3904516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E622D69-408A-482C-9259-E72B0DE30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3200" y="1648091"/>
            <a:ext cx="6438546" cy="4828909"/>
          </a:xfrm>
          <a:prstGeom prst="rect">
            <a:avLst/>
          </a:prstGeom>
        </p:spPr>
      </p:pic>
      <p:sp>
        <p:nvSpPr>
          <p:cNvPr id="2" name="object 2"/>
          <p:cNvSpPr txBox="1">
            <a:spLocks noGrp="1"/>
          </p:cNvSpPr>
          <p:nvPr>
            <p:ph type="title"/>
          </p:nvPr>
        </p:nvSpPr>
        <p:spPr>
          <a:xfrm>
            <a:off x="1447800" y="365760"/>
            <a:ext cx="10621519" cy="492443"/>
          </a:xfrm>
          <a:prstGeom prst="rect">
            <a:avLst/>
          </a:prstGeom>
        </p:spPr>
        <p:txBody>
          <a:bodyPr vert="horz" wrap="square" lIns="0" tIns="0" rIns="0" bIns="0" rtlCol="0">
            <a:spAutoFit/>
          </a:bodyPr>
          <a:lstStyle/>
          <a:p>
            <a:pPr marL="12700">
              <a:lnSpc>
                <a:spcPct val="100000"/>
              </a:lnSpc>
            </a:pPr>
            <a:r>
              <a:rPr lang="en-US" sz="3200" spc="-10" dirty="0"/>
              <a:t>Examples of Inadequate Documentation</a:t>
            </a:r>
            <a:endParaRPr sz="3200" dirty="0"/>
          </a:p>
        </p:txBody>
      </p:sp>
      <p:sp>
        <p:nvSpPr>
          <p:cNvPr id="3" name="object 3"/>
          <p:cNvSpPr txBox="1"/>
          <p:nvPr/>
        </p:nvSpPr>
        <p:spPr>
          <a:xfrm>
            <a:off x="416166" y="1563624"/>
            <a:ext cx="7268719" cy="5825954"/>
          </a:xfrm>
          <a:prstGeom prst="rect">
            <a:avLst/>
          </a:prstGeom>
        </p:spPr>
        <p:txBody>
          <a:bodyPr vert="horz" wrap="square" lIns="0" tIns="0" rIns="0" bIns="0" rtlCol="0">
            <a:spAutoFit/>
          </a:bodyPr>
          <a:lstStyle/>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Protocol documents exist in multiple versions and dates to denote both the Sponsor-approved version and the IRB/EC approved version</a:t>
            </a:r>
          </a:p>
          <a:p>
            <a:pPr>
              <a:buClr>
                <a:srgbClr val="C00000"/>
              </a:buCl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Implementation of changes to study without amendment or Letter of Amendment (LOA) documented and/or reviewed by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appropriate personnel</a:t>
            </a:r>
          </a:p>
          <a:p>
            <a:pPr>
              <a:buClr>
                <a:srgbClr val="C00000"/>
              </a:buCl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Study Specific Procedures or Manual of Operations with incorrect versions and dates</a:t>
            </a:r>
          </a:p>
          <a:p>
            <a:pPr>
              <a:buClr>
                <a:srgbClr val="C00000"/>
              </a:buCl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457200" indent="-457200">
              <a:buClr>
                <a:srgbClr val="C00000"/>
              </a:buClr>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marL="12700" marR="502920">
              <a:lnSpc>
                <a:spcPct val="70000"/>
              </a:lnSpc>
              <a:buClr>
                <a:srgbClr val="C00000"/>
              </a:buClr>
              <a:tabLst>
                <a:tab pos="299085" algn="l"/>
                <a:tab pos="299720" algn="l"/>
              </a:tabLst>
            </a:pPr>
            <a:endParaRPr sz="2600" dirty="0">
              <a:latin typeface="Arial"/>
              <a:cs typeface="Arial"/>
            </a:endParaRP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8</a:t>
            </a:fld>
            <a:endParaRPr lang="en-US" dirty="0"/>
          </a:p>
        </p:txBody>
      </p:sp>
      <p:sp>
        <p:nvSpPr>
          <p:cNvPr id="11" name="object 4">
            <a:extLst>
              <a:ext uri="{FF2B5EF4-FFF2-40B4-BE49-F238E27FC236}">
                <a16:creationId xmlns:a16="http://schemas.microsoft.com/office/drawing/2014/main" id="{26823BB9-B6D3-457C-80C6-4AC73F620725}"/>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66589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1297" y="185684"/>
            <a:ext cx="11607799" cy="861774"/>
          </a:xfrm>
          <a:prstGeom prst="rect">
            <a:avLst/>
          </a:prstGeom>
        </p:spPr>
        <p:txBody>
          <a:bodyPr vert="horz" wrap="square" lIns="0" tIns="0" rIns="0" bIns="0" rtlCol="0">
            <a:spAutoFit/>
          </a:bodyPr>
          <a:lstStyle/>
          <a:p>
            <a:pPr marL="12700" algn="ctr">
              <a:lnSpc>
                <a:spcPct val="100000"/>
              </a:lnSpc>
            </a:pPr>
            <a:r>
              <a:rPr lang="en-US" sz="2800" dirty="0"/>
              <a:t>Ensuring Documentation and Sponsor Approval Prior to Implementation of any Study Conduct Changes</a:t>
            </a:r>
            <a:endParaRPr sz="2800" dirty="0"/>
          </a:p>
        </p:txBody>
      </p:sp>
      <p:sp>
        <p:nvSpPr>
          <p:cNvPr id="3" name="object 3"/>
          <p:cNvSpPr txBox="1"/>
          <p:nvPr/>
        </p:nvSpPr>
        <p:spPr>
          <a:xfrm>
            <a:off x="416166" y="1563624"/>
            <a:ext cx="11435080" cy="4163960"/>
          </a:xfrm>
          <a:prstGeom prst="rect">
            <a:avLst/>
          </a:prstGeom>
        </p:spPr>
        <p:txBody>
          <a:bodyPr vert="horz" wrap="square" lIns="0" tIns="0" rIns="0" bIns="0" rtlCol="0">
            <a:spAutoFit/>
          </a:bodyPr>
          <a:lstStyle/>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The DAIDS Guidance for Determining the Appropriate Use of Full Version Protocol Amendments, Letters of Amendment, and Clarification Memos during the Lifecycle of a DAIDS-Approved Protocols was developed to assist Protocol Teams, DAIDS Staff, and other Stakeholders in choosing the appropriate method for clarifying or making changes to DAIDS approved protocols.</a:t>
            </a:r>
          </a:p>
          <a:p>
            <a:pPr>
              <a:buClr>
                <a:srgbClr val="C00000"/>
              </a:buClr>
            </a:pPr>
            <a:endParaRPr lang="en-US" sz="24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Sponsor (i.e., DAIDS) should be involved in, and provide approval for, any and all decisions to deviate from, or make changes to the protocol, except where necessary to eliminate immediate hazard(s) to trial participants.</a:t>
            </a:r>
          </a:p>
          <a:p>
            <a:pPr marL="800100" lvl="1" indent="-342900">
              <a:buClr>
                <a:srgbClr val="C00000"/>
              </a:buClr>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marL="342900" indent="-342900">
              <a:buClr>
                <a:srgbClr val="C00000"/>
              </a:buClr>
              <a:buFont typeface="Wingdings" panose="05000000000000000000" pitchFamily="2" charset="2"/>
              <a:buChar char="§"/>
            </a:pPr>
            <a:r>
              <a:rPr lang="en-US" sz="2400" dirty="0">
                <a:latin typeface="Arial" panose="020B0604020202020204" pitchFamily="34" charset="0"/>
                <a:cs typeface="Arial" panose="020B0604020202020204" pitchFamily="34" charset="0"/>
              </a:rPr>
              <a:t>Study changes cannot be implemented prior to DAIDS and IRB/EC approval.</a:t>
            </a:r>
          </a:p>
          <a:p>
            <a:pPr marL="12700" marR="502920">
              <a:lnSpc>
                <a:spcPct val="70000"/>
              </a:lnSpc>
              <a:buClr>
                <a:srgbClr val="C00000"/>
              </a:buClr>
              <a:tabLst>
                <a:tab pos="299085" algn="l"/>
                <a:tab pos="299720" algn="l"/>
              </a:tabLst>
            </a:pPr>
            <a:endParaRPr sz="2600" dirty="0">
              <a:latin typeface="Arial"/>
              <a:cs typeface="Arial"/>
            </a:endParaRPr>
          </a:p>
        </p:txBody>
      </p:sp>
      <p:sp>
        <p:nvSpPr>
          <p:cNvPr id="5" name="Slide Number Placeholder 4">
            <a:extLst>
              <a:ext uri="{FF2B5EF4-FFF2-40B4-BE49-F238E27FC236}">
                <a16:creationId xmlns:a16="http://schemas.microsoft.com/office/drawing/2014/main" id="{B8F6B39D-0C3C-411B-8DC9-2A1E64564524}"/>
              </a:ext>
            </a:extLst>
          </p:cNvPr>
          <p:cNvSpPr>
            <a:spLocks noGrp="1"/>
          </p:cNvSpPr>
          <p:nvPr>
            <p:ph type="sldNum" sz="quarter" idx="7"/>
          </p:nvPr>
        </p:nvSpPr>
        <p:spPr/>
        <p:txBody>
          <a:bodyPr/>
          <a:lstStyle/>
          <a:p>
            <a:fld id="{B6F15528-21DE-4FAA-801E-634DDDAF4B2B}" type="slidenum">
              <a:rPr lang="en-US" smtClean="0"/>
              <a:t>9</a:t>
            </a:fld>
            <a:endParaRPr lang="en-US" dirty="0"/>
          </a:p>
        </p:txBody>
      </p:sp>
      <p:sp>
        <p:nvSpPr>
          <p:cNvPr id="8" name="object 4">
            <a:extLst>
              <a:ext uri="{FF2B5EF4-FFF2-40B4-BE49-F238E27FC236}">
                <a16:creationId xmlns:a16="http://schemas.microsoft.com/office/drawing/2014/main" id="{DAA822FC-513A-457D-A71F-4D6D21DF5F05}"/>
              </a:ext>
            </a:extLst>
          </p:cNvPr>
          <p:cNvSpPr/>
          <p:nvPr/>
        </p:nvSpPr>
        <p:spPr>
          <a:xfrm>
            <a:off x="275081" y="1180338"/>
            <a:ext cx="11607800" cy="17145"/>
          </a:xfrm>
          <a:custGeom>
            <a:avLst/>
            <a:gdLst/>
            <a:ahLst/>
            <a:cxnLst/>
            <a:rect l="l" t="t" r="r" b="b"/>
            <a:pathLst>
              <a:path w="11607800" h="17144">
                <a:moveTo>
                  <a:pt x="0" y="0"/>
                </a:moveTo>
                <a:lnTo>
                  <a:pt x="11607800" y="16624"/>
                </a:lnTo>
              </a:path>
            </a:pathLst>
          </a:custGeom>
          <a:ln w="50292">
            <a:solidFill>
              <a:srgbClr val="C00000"/>
            </a:solidFill>
          </a:ln>
        </p:spPr>
        <p:txBody>
          <a:bodyPr wrap="square" lIns="0" tIns="0" rIns="0" bIns="0" rtlCol="0"/>
          <a:lstStyle/>
          <a:p>
            <a:endParaRPr dirty="0"/>
          </a:p>
        </p:txBody>
      </p:sp>
    </p:spTree>
    <p:custDataLst>
      <p:tags r:id="rId1"/>
    </p:custDataLst>
    <p:extLst>
      <p:ext uri="{BB962C8B-B14F-4D97-AF65-F5344CB8AC3E}">
        <p14:creationId xmlns:p14="http://schemas.microsoft.com/office/powerpoint/2010/main" val="3180306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DESIGN_ID_OFFICE THEME" val="FdceJyGz"/>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8587BA4B894246868EF24C76B50BBA" ma:contentTypeVersion="12" ma:contentTypeDescription="Create a new document." ma:contentTypeScope="" ma:versionID="6a2b72c07a2586c09ebc5b5dd4cb7024">
  <xsd:schema xmlns:xsd="http://www.w3.org/2001/XMLSchema" xmlns:xs="http://www.w3.org/2001/XMLSchema" xmlns:p="http://schemas.microsoft.com/office/2006/metadata/properties" xmlns:ns2="8fff0748-757e-44e1-b4d1-3ab4f47f7563" xmlns:ns3="b6792347-42ae-41a3-9f67-0148af01647a" targetNamespace="http://schemas.microsoft.com/office/2006/metadata/properties" ma:root="true" ma:fieldsID="03a838719e240a4df4f2aa201125b69b" ns2:_="" ns3:_="">
    <xsd:import namespace="8fff0748-757e-44e1-b4d1-3ab4f47f7563"/>
    <xsd:import namespace="b6792347-42ae-41a3-9f67-0148af0164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f0748-757e-44e1-b4d1-3ab4f47f756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6792347-42ae-41a3-9f67-0148af0164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25F1D1-9CD7-4121-8ADF-54A9BF2E597A}"/>
</file>

<file path=customXml/itemProps2.xml><?xml version="1.0" encoding="utf-8"?>
<ds:datastoreItem xmlns:ds="http://schemas.openxmlformats.org/officeDocument/2006/customXml" ds:itemID="{7162B6D2-8BBC-4DC5-A148-36236C01DBCF}"/>
</file>

<file path=customXml/itemProps3.xml><?xml version="1.0" encoding="utf-8"?>
<ds:datastoreItem xmlns:ds="http://schemas.openxmlformats.org/officeDocument/2006/customXml" ds:itemID="{56727AD3-4277-4B9E-B333-4F701F5971C5}"/>
</file>

<file path=docProps/app.xml><?xml version="1.0" encoding="utf-8"?>
<Properties xmlns="http://schemas.openxmlformats.org/officeDocument/2006/extended-properties" xmlns:vt="http://schemas.openxmlformats.org/officeDocument/2006/docPropsVTypes">
  <Template/>
  <TotalTime>5302</TotalTime>
  <Words>967</Words>
  <Application>Microsoft Macintosh PowerPoint</Application>
  <PresentationFormat>Widescreen</PresentationFormat>
  <Paragraphs>202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Times New Roman</vt:lpstr>
      <vt:lpstr>Wingdings</vt:lpstr>
      <vt:lpstr>Office Theme</vt:lpstr>
      <vt:lpstr>Good Documentation Practices</vt:lpstr>
      <vt:lpstr>Goal for Today’s Meeting</vt:lpstr>
      <vt:lpstr>Why Document?</vt:lpstr>
      <vt:lpstr>Goal and Impact of Gaps in Documentation</vt:lpstr>
      <vt:lpstr>Principles of GDP</vt:lpstr>
      <vt:lpstr>Examples of Inadequate Documentation</vt:lpstr>
      <vt:lpstr>Maintaining Complete and Accurate Records of Staff Qualifications and Training Throughout the Study</vt:lpstr>
      <vt:lpstr>Examples of Inadequate Documentation</vt:lpstr>
      <vt:lpstr>Ensuring Documentation and Sponsor Approval Prior to Implementation of any Study Conduct Changes</vt:lpstr>
      <vt:lpstr>Examples of Inadequate Documentation</vt:lpstr>
      <vt:lpstr>Documenting Decisions Made During Meetings/Calls</vt:lpstr>
      <vt:lpstr>Steps taken by DAIDS to meet GDP</vt:lpstr>
      <vt:lpstr>Resources</vt:lpstr>
      <vt:lpstr>Closing the Gaps –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Findings and Actions from Audits and Inspections--Moving Forward</dc:title>
  <dc:creator>Dieffenbach, Carl (NIH/NIAID) [E]</dc:creator>
  <cp:lastModifiedBy>Zwerski, Sheryl (NIH/NIAID) [E]</cp:lastModifiedBy>
  <cp:revision>130</cp:revision>
  <cp:lastPrinted>2019-06-07T12:37:03Z</cp:lastPrinted>
  <dcterms:created xsi:type="dcterms:W3CDTF">2019-03-11T15:34:07Z</dcterms:created>
  <dcterms:modified xsi:type="dcterms:W3CDTF">2019-06-26T21:47:22Z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2018-06-07T00:00:00Z</vt:filetime>
  </property>
  <property fmtid="{D5CDD505-2E9C-101B-9397-08002B2CF9AE}" pid="3" name="Creator">
    <vt:lpwstr>Acrobat PDFMaker 17 for PowerPoint</vt:lpwstr>
  </property>
  <property fmtid="{D5CDD505-2E9C-101B-9397-08002B2CF9AE}" pid="4" name="LastSaved">
    <vt:filetime>2019-03-11T00:00:00Z</vt:filetime>
  </property>
  <property fmtid="{D5CDD505-2E9C-101B-9397-08002B2CF9AE}" pid="5" name="ArticulateGUID">
    <vt:lpwstr>26A5F5A5-8A3D-466E-BE85-01E3CBDBB381</vt:lpwstr>
  </property>
  <property fmtid="{D5CDD505-2E9C-101B-9397-08002B2CF9AE}" pid="6" name="ArticulatePath">
    <vt:lpwstr>2019 Network Outreach - Decision Making and Documentation 05232019</vt:lpwstr>
  </property>
  <property fmtid="{D5CDD505-2E9C-101B-9397-08002B2CF9AE}" pid="7" name="ContentTypeId">
    <vt:lpwstr>0x010100D88587BA4B894246868EF24C76B50BBA</vt:lpwstr>
  </property>
</Properties>
</file>