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19202400" cy="32918400"/>
  <p:notesSz cx="6858000" cy="9144000"/>
  <p:defaultTextStyle>
    <a:defPPr>
      <a:defRPr lang="en-US"/>
    </a:defPPr>
    <a:lvl1pPr marL="0" algn="l" defTabSz="2501798" rtl="0" eaLnBrk="1" latinLnBrk="0" hangingPunct="1">
      <a:defRPr sz="4925" kern="1200">
        <a:solidFill>
          <a:schemeClr val="tx1"/>
        </a:solidFill>
        <a:latin typeface="+mn-lt"/>
        <a:ea typeface="+mn-ea"/>
        <a:cs typeface="+mn-cs"/>
      </a:defRPr>
    </a:lvl1pPr>
    <a:lvl2pPr marL="1250899" algn="l" defTabSz="2501798" rtl="0" eaLnBrk="1" latinLnBrk="0" hangingPunct="1">
      <a:defRPr sz="4925" kern="1200">
        <a:solidFill>
          <a:schemeClr val="tx1"/>
        </a:solidFill>
        <a:latin typeface="+mn-lt"/>
        <a:ea typeface="+mn-ea"/>
        <a:cs typeface="+mn-cs"/>
      </a:defRPr>
    </a:lvl2pPr>
    <a:lvl3pPr marL="2501798" algn="l" defTabSz="2501798" rtl="0" eaLnBrk="1" latinLnBrk="0" hangingPunct="1">
      <a:defRPr sz="4925" kern="1200">
        <a:solidFill>
          <a:schemeClr val="tx1"/>
        </a:solidFill>
        <a:latin typeface="+mn-lt"/>
        <a:ea typeface="+mn-ea"/>
        <a:cs typeface="+mn-cs"/>
      </a:defRPr>
    </a:lvl3pPr>
    <a:lvl4pPr marL="3752698" algn="l" defTabSz="2501798" rtl="0" eaLnBrk="1" latinLnBrk="0" hangingPunct="1">
      <a:defRPr sz="4925" kern="1200">
        <a:solidFill>
          <a:schemeClr val="tx1"/>
        </a:solidFill>
        <a:latin typeface="+mn-lt"/>
        <a:ea typeface="+mn-ea"/>
        <a:cs typeface="+mn-cs"/>
      </a:defRPr>
    </a:lvl4pPr>
    <a:lvl5pPr marL="5003597" algn="l" defTabSz="2501798" rtl="0" eaLnBrk="1" latinLnBrk="0" hangingPunct="1">
      <a:defRPr sz="4925" kern="1200">
        <a:solidFill>
          <a:schemeClr val="tx1"/>
        </a:solidFill>
        <a:latin typeface="+mn-lt"/>
        <a:ea typeface="+mn-ea"/>
        <a:cs typeface="+mn-cs"/>
      </a:defRPr>
    </a:lvl5pPr>
    <a:lvl6pPr marL="6254496" algn="l" defTabSz="2501798" rtl="0" eaLnBrk="1" latinLnBrk="0" hangingPunct="1">
      <a:defRPr sz="4925" kern="1200">
        <a:solidFill>
          <a:schemeClr val="tx1"/>
        </a:solidFill>
        <a:latin typeface="+mn-lt"/>
        <a:ea typeface="+mn-ea"/>
        <a:cs typeface="+mn-cs"/>
      </a:defRPr>
    </a:lvl6pPr>
    <a:lvl7pPr marL="7505395" algn="l" defTabSz="2501798" rtl="0" eaLnBrk="1" latinLnBrk="0" hangingPunct="1">
      <a:defRPr sz="4925" kern="1200">
        <a:solidFill>
          <a:schemeClr val="tx1"/>
        </a:solidFill>
        <a:latin typeface="+mn-lt"/>
        <a:ea typeface="+mn-ea"/>
        <a:cs typeface="+mn-cs"/>
      </a:defRPr>
    </a:lvl7pPr>
    <a:lvl8pPr marL="8756294" algn="l" defTabSz="2501798" rtl="0" eaLnBrk="1" latinLnBrk="0" hangingPunct="1">
      <a:defRPr sz="4925" kern="1200">
        <a:solidFill>
          <a:schemeClr val="tx1"/>
        </a:solidFill>
        <a:latin typeface="+mn-lt"/>
        <a:ea typeface="+mn-ea"/>
        <a:cs typeface="+mn-cs"/>
      </a:defRPr>
    </a:lvl8pPr>
    <a:lvl9pPr marL="10007194" algn="l" defTabSz="2501798" rtl="0" eaLnBrk="1" latinLnBrk="0" hangingPunct="1">
      <a:defRPr sz="492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16" userDrawn="1">
          <p15:clr>
            <a:srgbClr val="A4A3A4"/>
          </p15:clr>
        </p15:guide>
        <p15:guide id="2" pos="60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D5E"/>
    <a:srgbClr val="ED8A3F"/>
    <a:srgbClr val="B75811"/>
    <a:srgbClr val="132442"/>
    <a:srgbClr val="049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94660"/>
  </p:normalViewPr>
  <p:slideViewPr>
    <p:cSldViewPr snapToGrid="0" showGuides="1">
      <p:cViewPr>
        <p:scale>
          <a:sx n="50" d="100"/>
          <a:sy n="50" d="100"/>
        </p:scale>
        <p:origin x="1386" y="36"/>
      </p:cViewPr>
      <p:guideLst>
        <p:guide orient="horz" pos="10416"/>
        <p:guide pos="60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CD77E-0285-47E2-B57A-A700F380B40A}" type="datetimeFigureOut">
              <a:rPr lang="en-US" smtClean="0"/>
              <a:t>7/11/2019</a:t>
            </a:fld>
            <a:endParaRPr lang="en-US"/>
          </a:p>
        </p:txBody>
      </p:sp>
      <p:sp>
        <p:nvSpPr>
          <p:cNvPr id="4" name="Slide Image Placeholder 3"/>
          <p:cNvSpPr>
            <a:spLocks noGrp="1" noRot="1" noChangeAspect="1"/>
          </p:cNvSpPr>
          <p:nvPr>
            <p:ph type="sldImg" idx="2"/>
          </p:nvPr>
        </p:nvSpPr>
        <p:spPr>
          <a:xfrm>
            <a:off x="2528888" y="1143000"/>
            <a:ext cx="1800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564DE-57C1-4CDE-AB0C-E1E55BF60AAC}" type="slidenum">
              <a:rPr lang="en-US" smtClean="0"/>
              <a:t>‹#›</a:t>
            </a:fld>
            <a:endParaRPr lang="en-US"/>
          </a:p>
        </p:txBody>
      </p:sp>
    </p:spTree>
    <p:extLst>
      <p:ext uri="{BB962C8B-B14F-4D97-AF65-F5344CB8AC3E}">
        <p14:creationId xmlns:p14="http://schemas.microsoft.com/office/powerpoint/2010/main" val="16916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28888" y="1143000"/>
            <a:ext cx="18002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564DE-57C1-4CDE-AB0C-E1E55BF60AAC}" type="slidenum">
              <a:rPr lang="en-US" smtClean="0"/>
              <a:t>1</a:t>
            </a:fld>
            <a:endParaRPr lang="en-US"/>
          </a:p>
        </p:txBody>
      </p:sp>
    </p:spTree>
    <p:extLst>
      <p:ext uri="{BB962C8B-B14F-4D97-AF65-F5344CB8AC3E}">
        <p14:creationId xmlns:p14="http://schemas.microsoft.com/office/powerpoint/2010/main" val="53152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180" y="5387342"/>
            <a:ext cx="16322040" cy="11460480"/>
          </a:xfrm>
        </p:spPr>
        <p:txBody>
          <a:bodyPr anchor="b"/>
          <a:lstStyle>
            <a:lvl1pPr algn="ctr">
              <a:defRPr sz="12599"/>
            </a:lvl1pPr>
          </a:lstStyle>
          <a:p>
            <a:r>
              <a:rPr lang="en-US"/>
              <a:t>Click to edit Master title style</a:t>
            </a:r>
            <a:endParaRPr lang="en-US" dirty="0"/>
          </a:p>
        </p:txBody>
      </p:sp>
      <p:sp>
        <p:nvSpPr>
          <p:cNvPr id="3" name="Subtitle 2"/>
          <p:cNvSpPr>
            <a:spLocks noGrp="1"/>
          </p:cNvSpPr>
          <p:nvPr>
            <p:ph type="subTitle" idx="1"/>
          </p:nvPr>
        </p:nvSpPr>
        <p:spPr>
          <a:xfrm>
            <a:off x="2400300" y="17289782"/>
            <a:ext cx="14401800" cy="7947658"/>
          </a:xfrm>
        </p:spPr>
        <p:txBody>
          <a:bodyPr/>
          <a:lstStyle>
            <a:lvl1pPr marL="0" indent="0" algn="ctr">
              <a:buNone/>
              <a:defRPr sz="5040"/>
            </a:lvl1pPr>
            <a:lvl2pPr marL="960073" indent="0" algn="ctr">
              <a:buNone/>
              <a:defRPr sz="4200"/>
            </a:lvl2pPr>
            <a:lvl3pPr marL="1920146" indent="0" algn="ctr">
              <a:buNone/>
              <a:defRPr sz="3780"/>
            </a:lvl3pPr>
            <a:lvl4pPr marL="2880219" indent="0" algn="ctr">
              <a:buNone/>
              <a:defRPr sz="3360"/>
            </a:lvl4pPr>
            <a:lvl5pPr marL="3840293" indent="0" algn="ctr">
              <a:buNone/>
              <a:defRPr sz="3360"/>
            </a:lvl5pPr>
            <a:lvl6pPr marL="4800366" indent="0" algn="ctr">
              <a:buNone/>
              <a:defRPr sz="3360"/>
            </a:lvl6pPr>
            <a:lvl7pPr marL="5760439" indent="0" algn="ctr">
              <a:buNone/>
              <a:defRPr sz="3360"/>
            </a:lvl7pPr>
            <a:lvl8pPr marL="6720512" indent="0" algn="ctr">
              <a:buNone/>
              <a:defRPr sz="3360"/>
            </a:lvl8pPr>
            <a:lvl9pPr marL="7680585" indent="0" algn="ctr">
              <a:buNone/>
              <a:defRPr sz="3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409175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326756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741718" y="1752600"/>
            <a:ext cx="4140518"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20167" y="1752600"/>
            <a:ext cx="12181523"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42911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3867347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10165" y="8206749"/>
            <a:ext cx="16562070" cy="13693138"/>
          </a:xfrm>
        </p:spPr>
        <p:txBody>
          <a:bodyPr anchor="b"/>
          <a:lstStyle>
            <a:lvl1pPr>
              <a:defRPr sz="12599"/>
            </a:lvl1pPr>
          </a:lstStyle>
          <a:p>
            <a:r>
              <a:rPr lang="en-US"/>
              <a:t>Click to edit Master title style</a:t>
            </a:r>
            <a:endParaRPr lang="en-US" dirty="0"/>
          </a:p>
        </p:txBody>
      </p:sp>
      <p:sp>
        <p:nvSpPr>
          <p:cNvPr id="3" name="Text Placeholder 2"/>
          <p:cNvSpPr>
            <a:spLocks noGrp="1"/>
          </p:cNvSpPr>
          <p:nvPr>
            <p:ph type="body" idx="1"/>
          </p:nvPr>
        </p:nvSpPr>
        <p:spPr>
          <a:xfrm>
            <a:off x="1310165" y="22029429"/>
            <a:ext cx="16562070" cy="7200898"/>
          </a:xfrm>
        </p:spPr>
        <p:txBody>
          <a:bodyPr/>
          <a:lstStyle>
            <a:lvl1pPr marL="0" indent="0">
              <a:buNone/>
              <a:defRPr sz="5040">
                <a:solidFill>
                  <a:schemeClr val="tx1"/>
                </a:solidFill>
              </a:defRPr>
            </a:lvl1pPr>
            <a:lvl2pPr marL="960073" indent="0">
              <a:buNone/>
              <a:defRPr sz="4200">
                <a:solidFill>
                  <a:schemeClr val="tx1">
                    <a:tint val="75000"/>
                  </a:schemeClr>
                </a:solidFill>
              </a:defRPr>
            </a:lvl2pPr>
            <a:lvl3pPr marL="1920146" indent="0">
              <a:buNone/>
              <a:defRPr sz="3780">
                <a:solidFill>
                  <a:schemeClr val="tx1">
                    <a:tint val="75000"/>
                  </a:schemeClr>
                </a:solidFill>
              </a:defRPr>
            </a:lvl3pPr>
            <a:lvl4pPr marL="2880219" indent="0">
              <a:buNone/>
              <a:defRPr sz="3360">
                <a:solidFill>
                  <a:schemeClr val="tx1">
                    <a:tint val="75000"/>
                  </a:schemeClr>
                </a:solidFill>
              </a:defRPr>
            </a:lvl4pPr>
            <a:lvl5pPr marL="3840293" indent="0">
              <a:buNone/>
              <a:defRPr sz="3360">
                <a:solidFill>
                  <a:schemeClr val="tx1">
                    <a:tint val="75000"/>
                  </a:schemeClr>
                </a:solidFill>
              </a:defRPr>
            </a:lvl5pPr>
            <a:lvl6pPr marL="4800366" indent="0">
              <a:buNone/>
              <a:defRPr sz="3360">
                <a:solidFill>
                  <a:schemeClr val="tx1">
                    <a:tint val="75000"/>
                  </a:schemeClr>
                </a:solidFill>
              </a:defRPr>
            </a:lvl6pPr>
            <a:lvl7pPr marL="5760439" indent="0">
              <a:buNone/>
              <a:defRPr sz="3360">
                <a:solidFill>
                  <a:schemeClr val="tx1">
                    <a:tint val="75000"/>
                  </a:schemeClr>
                </a:solidFill>
              </a:defRPr>
            </a:lvl7pPr>
            <a:lvl8pPr marL="6720512" indent="0">
              <a:buNone/>
              <a:defRPr sz="3360">
                <a:solidFill>
                  <a:schemeClr val="tx1">
                    <a:tint val="75000"/>
                  </a:schemeClr>
                </a:solidFill>
              </a:defRPr>
            </a:lvl8pPr>
            <a:lvl9pPr marL="7680585" indent="0">
              <a:buNone/>
              <a:defRPr sz="3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5B466C-AF06-4190-BD93-4E02E6EE3CB7}"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99073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20165" y="8763000"/>
            <a:ext cx="81610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721215" y="8763000"/>
            <a:ext cx="81610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5B466C-AF06-4190-BD93-4E02E6EE3CB7}"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420270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22666" y="1752607"/>
            <a:ext cx="1656207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22668" y="8069582"/>
            <a:ext cx="8123514" cy="3954778"/>
          </a:xfrm>
        </p:spPr>
        <p:txBody>
          <a:bodyPr anchor="b"/>
          <a:lstStyle>
            <a:lvl1pPr marL="0" indent="0">
              <a:buNone/>
              <a:defRPr sz="5040" b="1"/>
            </a:lvl1pPr>
            <a:lvl2pPr marL="960073" indent="0">
              <a:buNone/>
              <a:defRPr sz="4200" b="1"/>
            </a:lvl2pPr>
            <a:lvl3pPr marL="1920146" indent="0">
              <a:buNone/>
              <a:defRPr sz="3780" b="1"/>
            </a:lvl3pPr>
            <a:lvl4pPr marL="2880219" indent="0">
              <a:buNone/>
              <a:defRPr sz="3360" b="1"/>
            </a:lvl4pPr>
            <a:lvl5pPr marL="3840293" indent="0">
              <a:buNone/>
              <a:defRPr sz="3360" b="1"/>
            </a:lvl5pPr>
            <a:lvl6pPr marL="4800366" indent="0">
              <a:buNone/>
              <a:defRPr sz="3360" b="1"/>
            </a:lvl6pPr>
            <a:lvl7pPr marL="5760439" indent="0">
              <a:buNone/>
              <a:defRPr sz="3360" b="1"/>
            </a:lvl7pPr>
            <a:lvl8pPr marL="6720512" indent="0">
              <a:buNone/>
              <a:defRPr sz="3360" b="1"/>
            </a:lvl8pPr>
            <a:lvl9pPr marL="7680585" indent="0">
              <a:buNone/>
              <a:defRPr sz="3360" b="1"/>
            </a:lvl9pPr>
          </a:lstStyle>
          <a:p>
            <a:pPr lvl="0"/>
            <a:r>
              <a:rPr lang="en-US"/>
              <a:t>Click to edit Master text styles</a:t>
            </a:r>
          </a:p>
        </p:txBody>
      </p:sp>
      <p:sp>
        <p:nvSpPr>
          <p:cNvPr id="4" name="Content Placeholder 3"/>
          <p:cNvSpPr>
            <a:spLocks noGrp="1"/>
          </p:cNvSpPr>
          <p:nvPr>
            <p:ph sz="half" idx="2"/>
          </p:nvPr>
        </p:nvSpPr>
        <p:spPr>
          <a:xfrm>
            <a:off x="1322668" y="12024360"/>
            <a:ext cx="812351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721217" y="8069582"/>
            <a:ext cx="8163521" cy="3954778"/>
          </a:xfrm>
        </p:spPr>
        <p:txBody>
          <a:bodyPr anchor="b"/>
          <a:lstStyle>
            <a:lvl1pPr marL="0" indent="0">
              <a:buNone/>
              <a:defRPr sz="5040" b="1"/>
            </a:lvl1pPr>
            <a:lvl2pPr marL="960073" indent="0">
              <a:buNone/>
              <a:defRPr sz="4200" b="1"/>
            </a:lvl2pPr>
            <a:lvl3pPr marL="1920146" indent="0">
              <a:buNone/>
              <a:defRPr sz="3780" b="1"/>
            </a:lvl3pPr>
            <a:lvl4pPr marL="2880219" indent="0">
              <a:buNone/>
              <a:defRPr sz="3360" b="1"/>
            </a:lvl4pPr>
            <a:lvl5pPr marL="3840293" indent="0">
              <a:buNone/>
              <a:defRPr sz="3360" b="1"/>
            </a:lvl5pPr>
            <a:lvl6pPr marL="4800366" indent="0">
              <a:buNone/>
              <a:defRPr sz="3360" b="1"/>
            </a:lvl6pPr>
            <a:lvl7pPr marL="5760439" indent="0">
              <a:buNone/>
              <a:defRPr sz="3360" b="1"/>
            </a:lvl7pPr>
            <a:lvl8pPr marL="6720512" indent="0">
              <a:buNone/>
              <a:defRPr sz="3360" b="1"/>
            </a:lvl8pPr>
            <a:lvl9pPr marL="7680585" indent="0">
              <a:buNone/>
              <a:defRPr sz="3360" b="1"/>
            </a:lvl9pPr>
          </a:lstStyle>
          <a:p>
            <a:pPr lvl="0"/>
            <a:r>
              <a:rPr lang="en-US"/>
              <a:t>Click to edit Master text styles</a:t>
            </a:r>
          </a:p>
        </p:txBody>
      </p:sp>
      <p:sp>
        <p:nvSpPr>
          <p:cNvPr id="6" name="Content Placeholder 5"/>
          <p:cNvSpPr>
            <a:spLocks noGrp="1"/>
          </p:cNvSpPr>
          <p:nvPr>
            <p:ph sz="quarter" idx="4"/>
          </p:nvPr>
        </p:nvSpPr>
        <p:spPr>
          <a:xfrm>
            <a:off x="9721217" y="12024360"/>
            <a:ext cx="8163521"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5B466C-AF06-4190-BD93-4E02E6EE3CB7}" type="datetimeFigureOut">
              <a:rPr lang="en-US" smtClean="0"/>
              <a:t>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428344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5B466C-AF06-4190-BD93-4E02E6EE3CB7}" type="datetimeFigureOut">
              <a:rPr lang="en-US" smtClean="0"/>
              <a:t>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127374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B466C-AF06-4190-BD93-4E02E6EE3CB7}" type="datetimeFigureOut">
              <a:rPr lang="en-US" smtClean="0"/>
              <a:t>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171958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22667" y="2194560"/>
            <a:ext cx="6193274" cy="7680960"/>
          </a:xfrm>
        </p:spPr>
        <p:txBody>
          <a:bodyPr anchor="b"/>
          <a:lstStyle>
            <a:lvl1pPr>
              <a:defRPr sz="6720"/>
            </a:lvl1pPr>
          </a:lstStyle>
          <a:p>
            <a:r>
              <a:rPr lang="en-US"/>
              <a:t>Click to edit Master title style</a:t>
            </a:r>
            <a:endParaRPr lang="en-US" dirty="0"/>
          </a:p>
        </p:txBody>
      </p:sp>
      <p:sp>
        <p:nvSpPr>
          <p:cNvPr id="3" name="Content Placeholder 2"/>
          <p:cNvSpPr>
            <a:spLocks noGrp="1"/>
          </p:cNvSpPr>
          <p:nvPr>
            <p:ph idx="1"/>
          </p:nvPr>
        </p:nvSpPr>
        <p:spPr>
          <a:xfrm>
            <a:off x="8163521" y="4739647"/>
            <a:ext cx="9721215" cy="23393400"/>
          </a:xfrm>
        </p:spPr>
        <p:txBody>
          <a:bodyPr/>
          <a:lstStyle>
            <a:lvl1pPr>
              <a:defRPr sz="6720"/>
            </a:lvl1pPr>
            <a:lvl2pPr>
              <a:defRPr sz="5880"/>
            </a:lvl2pPr>
            <a:lvl3pPr>
              <a:defRPr sz="5040"/>
            </a:lvl3pPr>
            <a:lvl4pPr>
              <a:defRPr sz="4200"/>
            </a:lvl4pPr>
            <a:lvl5pPr>
              <a:defRPr sz="4200"/>
            </a:lvl5pPr>
            <a:lvl6pPr>
              <a:defRPr sz="4200"/>
            </a:lvl6pPr>
            <a:lvl7pPr>
              <a:defRPr sz="4200"/>
            </a:lvl7pPr>
            <a:lvl8pPr>
              <a:defRPr sz="4200"/>
            </a:lvl8pPr>
            <a:lvl9pPr>
              <a:defRPr sz="4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22667" y="9875520"/>
            <a:ext cx="6193274" cy="18295622"/>
          </a:xfrm>
        </p:spPr>
        <p:txBody>
          <a:bodyPr/>
          <a:lstStyle>
            <a:lvl1pPr marL="0" indent="0">
              <a:buNone/>
              <a:defRPr sz="3360"/>
            </a:lvl1pPr>
            <a:lvl2pPr marL="960073" indent="0">
              <a:buNone/>
              <a:defRPr sz="2940"/>
            </a:lvl2pPr>
            <a:lvl3pPr marL="1920146" indent="0">
              <a:buNone/>
              <a:defRPr sz="2520"/>
            </a:lvl3pPr>
            <a:lvl4pPr marL="2880219" indent="0">
              <a:buNone/>
              <a:defRPr sz="2100"/>
            </a:lvl4pPr>
            <a:lvl5pPr marL="3840293" indent="0">
              <a:buNone/>
              <a:defRPr sz="2100"/>
            </a:lvl5pPr>
            <a:lvl6pPr marL="4800366" indent="0">
              <a:buNone/>
              <a:defRPr sz="2100"/>
            </a:lvl6pPr>
            <a:lvl7pPr marL="5760439" indent="0">
              <a:buNone/>
              <a:defRPr sz="2100"/>
            </a:lvl7pPr>
            <a:lvl8pPr marL="6720512" indent="0">
              <a:buNone/>
              <a:defRPr sz="2100"/>
            </a:lvl8pPr>
            <a:lvl9pPr marL="7680585" indent="0">
              <a:buNone/>
              <a:defRPr sz="2100"/>
            </a:lvl9pPr>
          </a:lstStyle>
          <a:p>
            <a:pPr lvl="0"/>
            <a:r>
              <a:rPr lang="en-US"/>
              <a:t>Click to edit Master text styles</a:t>
            </a:r>
          </a:p>
        </p:txBody>
      </p:sp>
      <p:sp>
        <p:nvSpPr>
          <p:cNvPr id="5" name="Date Placeholder 4"/>
          <p:cNvSpPr>
            <a:spLocks noGrp="1"/>
          </p:cNvSpPr>
          <p:nvPr>
            <p:ph type="dt" sz="half" idx="10"/>
          </p:nvPr>
        </p:nvSpPr>
        <p:spPr/>
        <p:txBody>
          <a:bodyPr/>
          <a:lstStyle/>
          <a:p>
            <a:fld id="{395B466C-AF06-4190-BD93-4E02E6EE3CB7}"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151478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22667" y="2194560"/>
            <a:ext cx="6193274" cy="7680960"/>
          </a:xfrm>
        </p:spPr>
        <p:txBody>
          <a:bodyPr anchor="b"/>
          <a:lstStyle>
            <a:lvl1pPr>
              <a:defRPr sz="6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63521" y="4739647"/>
            <a:ext cx="9721215" cy="23393400"/>
          </a:xfrm>
        </p:spPr>
        <p:txBody>
          <a:bodyPr anchor="t"/>
          <a:lstStyle>
            <a:lvl1pPr marL="0" indent="0">
              <a:buNone/>
              <a:defRPr sz="6720"/>
            </a:lvl1pPr>
            <a:lvl2pPr marL="960073" indent="0">
              <a:buNone/>
              <a:defRPr sz="5880"/>
            </a:lvl2pPr>
            <a:lvl3pPr marL="1920146" indent="0">
              <a:buNone/>
              <a:defRPr sz="5040"/>
            </a:lvl3pPr>
            <a:lvl4pPr marL="2880219" indent="0">
              <a:buNone/>
              <a:defRPr sz="4200"/>
            </a:lvl4pPr>
            <a:lvl5pPr marL="3840293" indent="0">
              <a:buNone/>
              <a:defRPr sz="4200"/>
            </a:lvl5pPr>
            <a:lvl6pPr marL="4800366" indent="0">
              <a:buNone/>
              <a:defRPr sz="4200"/>
            </a:lvl6pPr>
            <a:lvl7pPr marL="5760439" indent="0">
              <a:buNone/>
              <a:defRPr sz="4200"/>
            </a:lvl7pPr>
            <a:lvl8pPr marL="6720512" indent="0">
              <a:buNone/>
              <a:defRPr sz="4200"/>
            </a:lvl8pPr>
            <a:lvl9pPr marL="7680585" indent="0">
              <a:buNone/>
              <a:defRPr sz="4200"/>
            </a:lvl9pPr>
          </a:lstStyle>
          <a:p>
            <a:r>
              <a:rPr lang="en-US"/>
              <a:t>Click icon to add picture</a:t>
            </a:r>
          </a:p>
        </p:txBody>
      </p:sp>
      <p:sp>
        <p:nvSpPr>
          <p:cNvPr id="4" name="Text Placeholder 3"/>
          <p:cNvSpPr>
            <a:spLocks noGrp="1"/>
          </p:cNvSpPr>
          <p:nvPr>
            <p:ph type="body" sz="half" idx="2"/>
          </p:nvPr>
        </p:nvSpPr>
        <p:spPr>
          <a:xfrm>
            <a:off x="1322667" y="9875520"/>
            <a:ext cx="6193274" cy="18295622"/>
          </a:xfrm>
        </p:spPr>
        <p:txBody>
          <a:bodyPr/>
          <a:lstStyle>
            <a:lvl1pPr marL="0" indent="0">
              <a:buNone/>
              <a:defRPr sz="3360"/>
            </a:lvl1pPr>
            <a:lvl2pPr marL="960073" indent="0">
              <a:buNone/>
              <a:defRPr sz="2940"/>
            </a:lvl2pPr>
            <a:lvl3pPr marL="1920146" indent="0">
              <a:buNone/>
              <a:defRPr sz="2520"/>
            </a:lvl3pPr>
            <a:lvl4pPr marL="2880219" indent="0">
              <a:buNone/>
              <a:defRPr sz="2100"/>
            </a:lvl4pPr>
            <a:lvl5pPr marL="3840293" indent="0">
              <a:buNone/>
              <a:defRPr sz="2100"/>
            </a:lvl5pPr>
            <a:lvl6pPr marL="4800366" indent="0">
              <a:buNone/>
              <a:defRPr sz="2100"/>
            </a:lvl6pPr>
            <a:lvl7pPr marL="5760439" indent="0">
              <a:buNone/>
              <a:defRPr sz="2100"/>
            </a:lvl7pPr>
            <a:lvl8pPr marL="6720512" indent="0">
              <a:buNone/>
              <a:defRPr sz="2100"/>
            </a:lvl8pPr>
            <a:lvl9pPr marL="7680585" indent="0">
              <a:buNone/>
              <a:defRPr sz="2100"/>
            </a:lvl9pPr>
          </a:lstStyle>
          <a:p>
            <a:pPr lvl="0"/>
            <a:r>
              <a:rPr lang="en-US"/>
              <a:t>Click to edit Master text styles</a:t>
            </a:r>
          </a:p>
        </p:txBody>
      </p:sp>
      <p:sp>
        <p:nvSpPr>
          <p:cNvPr id="5" name="Date Placeholder 4"/>
          <p:cNvSpPr>
            <a:spLocks noGrp="1"/>
          </p:cNvSpPr>
          <p:nvPr>
            <p:ph type="dt" sz="half" idx="10"/>
          </p:nvPr>
        </p:nvSpPr>
        <p:spPr/>
        <p:txBody>
          <a:bodyPr/>
          <a:lstStyle/>
          <a:p>
            <a:fld id="{395B466C-AF06-4190-BD93-4E02E6EE3CB7}"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67891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20165" y="1752607"/>
            <a:ext cx="1656207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20165" y="8763000"/>
            <a:ext cx="1656207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20165" y="30510487"/>
            <a:ext cx="4320540" cy="1752600"/>
          </a:xfrm>
          <a:prstGeom prst="rect">
            <a:avLst/>
          </a:prstGeom>
        </p:spPr>
        <p:txBody>
          <a:bodyPr vert="horz" lIns="91440" tIns="45720" rIns="91440" bIns="45720" rtlCol="0" anchor="ctr"/>
          <a:lstStyle>
            <a:lvl1pPr algn="l">
              <a:defRPr sz="2520">
                <a:solidFill>
                  <a:schemeClr val="tx1">
                    <a:tint val="75000"/>
                  </a:schemeClr>
                </a:solidFill>
              </a:defRPr>
            </a:lvl1pPr>
          </a:lstStyle>
          <a:p>
            <a:fld id="{395B466C-AF06-4190-BD93-4E02E6EE3CB7}" type="datetimeFigureOut">
              <a:rPr lang="en-US" smtClean="0"/>
              <a:t>7/11/2019</a:t>
            </a:fld>
            <a:endParaRPr lang="en-US"/>
          </a:p>
        </p:txBody>
      </p:sp>
      <p:sp>
        <p:nvSpPr>
          <p:cNvPr id="5" name="Footer Placeholder 4"/>
          <p:cNvSpPr>
            <a:spLocks noGrp="1"/>
          </p:cNvSpPr>
          <p:nvPr>
            <p:ph type="ftr" sz="quarter" idx="3"/>
          </p:nvPr>
        </p:nvSpPr>
        <p:spPr>
          <a:xfrm>
            <a:off x="6360795" y="30510487"/>
            <a:ext cx="6480810" cy="1752600"/>
          </a:xfrm>
          <a:prstGeom prst="rect">
            <a:avLst/>
          </a:prstGeom>
        </p:spPr>
        <p:txBody>
          <a:bodyPr vert="horz" lIns="91440" tIns="45720" rIns="91440" bIns="45720" rtlCol="0" anchor="ctr"/>
          <a:lstStyle>
            <a:lvl1pPr algn="ctr">
              <a:defRPr sz="25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3561695" y="30510487"/>
            <a:ext cx="4320540" cy="1752600"/>
          </a:xfrm>
          <a:prstGeom prst="rect">
            <a:avLst/>
          </a:prstGeom>
        </p:spPr>
        <p:txBody>
          <a:bodyPr vert="horz" lIns="91440" tIns="45720" rIns="91440" bIns="45720" rtlCol="0" anchor="ctr"/>
          <a:lstStyle>
            <a:lvl1pPr algn="r">
              <a:defRPr sz="2520">
                <a:solidFill>
                  <a:schemeClr val="tx1">
                    <a:tint val="75000"/>
                  </a:schemeClr>
                </a:solidFill>
              </a:defRPr>
            </a:lvl1pPr>
          </a:lstStyle>
          <a:p>
            <a:fld id="{5EC93574-AC79-4297-B85C-6EDAF831EF88}" type="slidenum">
              <a:rPr lang="en-US" smtClean="0"/>
              <a:t>‹#›</a:t>
            </a:fld>
            <a:endParaRPr lang="en-US"/>
          </a:p>
        </p:txBody>
      </p:sp>
    </p:spTree>
    <p:extLst>
      <p:ext uri="{BB962C8B-B14F-4D97-AF65-F5344CB8AC3E}">
        <p14:creationId xmlns:p14="http://schemas.microsoft.com/office/powerpoint/2010/main" val="3044874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920146" rtl="0" eaLnBrk="1" latinLnBrk="0" hangingPunct="1">
        <a:lnSpc>
          <a:spcPct val="90000"/>
        </a:lnSpc>
        <a:spcBef>
          <a:spcPct val="0"/>
        </a:spcBef>
        <a:buNone/>
        <a:defRPr sz="9239" kern="1200">
          <a:solidFill>
            <a:schemeClr val="tx1"/>
          </a:solidFill>
          <a:latin typeface="+mj-lt"/>
          <a:ea typeface="+mj-ea"/>
          <a:cs typeface="+mj-cs"/>
        </a:defRPr>
      </a:lvl1pPr>
    </p:titleStyle>
    <p:bodyStyle>
      <a:lvl1pPr marL="480037" indent="-480037" algn="l" defTabSz="1920146" rtl="0" eaLnBrk="1" latinLnBrk="0" hangingPunct="1">
        <a:lnSpc>
          <a:spcPct val="90000"/>
        </a:lnSpc>
        <a:spcBef>
          <a:spcPts val="2100"/>
        </a:spcBef>
        <a:buFont typeface="Arial" panose="020B0604020202020204" pitchFamily="34" charset="0"/>
        <a:buChar char="•"/>
        <a:defRPr sz="5880" kern="1200">
          <a:solidFill>
            <a:schemeClr val="tx1"/>
          </a:solidFill>
          <a:latin typeface="+mn-lt"/>
          <a:ea typeface="+mn-ea"/>
          <a:cs typeface="+mn-cs"/>
        </a:defRPr>
      </a:lvl1pPr>
      <a:lvl2pPr marL="1440110" indent="-480037" algn="l" defTabSz="1920146" rtl="0" eaLnBrk="1" latinLnBrk="0" hangingPunct="1">
        <a:lnSpc>
          <a:spcPct val="90000"/>
        </a:lnSpc>
        <a:spcBef>
          <a:spcPts val="1050"/>
        </a:spcBef>
        <a:buFont typeface="Arial" panose="020B0604020202020204" pitchFamily="34" charset="0"/>
        <a:buChar char="•"/>
        <a:defRPr sz="5040" kern="1200">
          <a:solidFill>
            <a:schemeClr val="tx1"/>
          </a:solidFill>
          <a:latin typeface="+mn-lt"/>
          <a:ea typeface="+mn-ea"/>
          <a:cs typeface="+mn-cs"/>
        </a:defRPr>
      </a:lvl2pPr>
      <a:lvl3pPr marL="2400183" indent="-480037" algn="l" defTabSz="1920146" rtl="0" eaLnBrk="1" latinLnBrk="0" hangingPunct="1">
        <a:lnSpc>
          <a:spcPct val="90000"/>
        </a:lnSpc>
        <a:spcBef>
          <a:spcPts val="1050"/>
        </a:spcBef>
        <a:buFont typeface="Arial" panose="020B0604020202020204" pitchFamily="34" charset="0"/>
        <a:buChar char="•"/>
        <a:defRPr sz="4200" kern="1200">
          <a:solidFill>
            <a:schemeClr val="tx1"/>
          </a:solidFill>
          <a:latin typeface="+mn-lt"/>
          <a:ea typeface="+mn-ea"/>
          <a:cs typeface="+mn-cs"/>
        </a:defRPr>
      </a:lvl3pPr>
      <a:lvl4pPr marL="3360256" indent="-480037" algn="l" defTabSz="1920146"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4pPr>
      <a:lvl5pPr marL="4320329" indent="-480037" algn="l" defTabSz="1920146"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5pPr>
      <a:lvl6pPr marL="5280402" indent="-480037" algn="l" defTabSz="1920146"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6pPr>
      <a:lvl7pPr marL="6240475" indent="-480037" algn="l" defTabSz="1920146"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7pPr>
      <a:lvl8pPr marL="7200549" indent="-480037" algn="l" defTabSz="1920146"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8pPr>
      <a:lvl9pPr marL="8160622" indent="-480037" algn="l" defTabSz="1920146" rtl="0" eaLnBrk="1" latinLnBrk="0" hangingPunct="1">
        <a:lnSpc>
          <a:spcPct val="90000"/>
        </a:lnSpc>
        <a:spcBef>
          <a:spcPts val="1050"/>
        </a:spcBef>
        <a:buFont typeface="Arial" panose="020B0604020202020204" pitchFamily="34" charset="0"/>
        <a:buChar char="•"/>
        <a:defRPr sz="3780" kern="1200">
          <a:solidFill>
            <a:schemeClr val="tx1"/>
          </a:solidFill>
          <a:latin typeface="+mn-lt"/>
          <a:ea typeface="+mn-ea"/>
          <a:cs typeface="+mn-cs"/>
        </a:defRPr>
      </a:lvl9pPr>
    </p:bodyStyle>
    <p:otherStyle>
      <a:defPPr>
        <a:defRPr lang="en-US"/>
      </a:defPPr>
      <a:lvl1pPr marL="0" algn="l" defTabSz="1920146" rtl="0" eaLnBrk="1" latinLnBrk="0" hangingPunct="1">
        <a:defRPr sz="3780" kern="1200">
          <a:solidFill>
            <a:schemeClr val="tx1"/>
          </a:solidFill>
          <a:latin typeface="+mn-lt"/>
          <a:ea typeface="+mn-ea"/>
          <a:cs typeface="+mn-cs"/>
        </a:defRPr>
      </a:lvl1pPr>
      <a:lvl2pPr marL="960073" algn="l" defTabSz="1920146" rtl="0" eaLnBrk="1" latinLnBrk="0" hangingPunct="1">
        <a:defRPr sz="3780" kern="1200">
          <a:solidFill>
            <a:schemeClr val="tx1"/>
          </a:solidFill>
          <a:latin typeface="+mn-lt"/>
          <a:ea typeface="+mn-ea"/>
          <a:cs typeface="+mn-cs"/>
        </a:defRPr>
      </a:lvl2pPr>
      <a:lvl3pPr marL="1920146" algn="l" defTabSz="1920146" rtl="0" eaLnBrk="1" latinLnBrk="0" hangingPunct="1">
        <a:defRPr sz="3780" kern="1200">
          <a:solidFill>
            <a:schemeClr val="tx1"/>
          </a:solidFill>
          <a:latin typeface="+mn-lt"/>
          <a:ea typeface="+mn-ea"/>
          <a:cs typeface="+mn-cs"/>
        </a:defRPr>
      </a:lvl3pPr>
      <a:lvl4pPr marL="2880219" algn="l" defTabSz="1920146" rtl="0" eaLnBrk="1" latinLnBrk="0" hangingPunct="1">
        <a:defRPr sz="3780" kern="1200">
          <a:solidFill>
            <a:schemeClr val="tx1"/>
          </a:solidFill>
          <a:latin typeface="+mn-lt"/>
          <a:ea typeface="+mn-ea"/>
          <a:cs typeface="+mn-cs"/>
        </a:defRPr>
      </a:lvl4pPr>
      <a:lvl5pPr marL="3840293" algn="l" defTabSz="1920146" rtl="0" eaLnBrk="1" latinLnBrk="0" hangingPunct="1">
        <a:defRPr sz="3780" kern="1200">
          <a:solidFill>
            <a:schemeClr val="tx1"/>
          </a:solidFill>
          <a:latin typeface="+mn-lt"/>
          <a:ea typeface="+mn-ea"/>
          <a:cs typeface="+mn-cs"/>
        </a:defRPr>
      </a:lvl5pPr>
      <a:lvl6pPr marL="4800366" algn="l" defTabSz="1920146" rtl="0" eaLnBrk="1" latinLnBrk="0" hangingPunct="1">
        <a:defRPr sz="3780" kern="1200">
          <a:solidFill>
            <a:schemeClr val="tx1"/>
          </a:solidFill>
          <a:latin typeface="+mn-lt"/>
          <a:ea typeface="+mn-ea"/>
          <a:cs typeface="+mn-cs"/>
        </a:defRPr>
      </a:lvl6pPr>
      <a:lvl7pPr marL="5760439" algn="l" defTabSz="1920146" rtl="0" eaLnBrk="1" latinLnBrk="0" hangingPunct="1">
        <a:defRPr sz="3780" kern="1200">
          <a:solidFill>
            <a:schemeClr val="tx1"/>
          </a:solidFill>
          <a:latin typeface="+mn-lt"/>
          <a:ea typeface="+mn-ea"/>
          <a:cs typeface="+mn-cs"/>
        </a:defRPr>
      </a:lvl7pPr>
      <a:lvl8pPr marL="6720512" algn="l" defTabSz="1920146" rtl="0" eaLnBrk="1" latinLnBrk="0" hangingPunct="1">
        <a:defRPr sz="3780" kern="1200">
          <a:solidFill>
            <a:schemeClr val="tx1"/>
          </a:solidFill>
          <a:latin typeface="+mn-lt"/>
          <a:ea typeface="+mn-ea"/>
          <a:cs typeface="+mn-cs"/>
        </a:defRPr>
      </a:lvl8pPr>
      <a:lvl9pPr marL="7680585" algn="l" defTabSz="1920146" rtl="0" eaLnBrk="1" latinLnBrk="0" hangingPunct="1">
        <a:defRPr sz="37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9221451" cy="32482972"/>
          </a:xfrm>
          <a:prstGeom prst="rect">
            <a:avLst/>
          </a:prstGeom>
        </p:spPr>
      </p:pic>
      <p:sp>
        <p:nvSpPr>
          <p:cNvPr id="7" name="Title 3"/>
          <p:cNvSpPr txBox="1">
            <a:spLocks/>
          </p:cNvSpPr>
          <p:nvPr/>
        </p:nvSpPr>
        <p:spPr>
          <a:xfrm>
            <a:off x="629613" y="2648791"/>
            <a:ext cx="17604927" cy="1970391"/>
          </a:xfrm>
          <a:prstGeom prst="rect">
            <a:avLst/>
          </a:prstGeom>
        </p:spPr>
        <p:txBody>
          <a:bodyPr vert="horz" lIns="91440" tIns="45720" rIns="91440" bIns="45720" rtlCol="0" anchor="b">
            <a:noAutofit/>
          </a:bodyPr>
          <a:lstStyle>
            <a:lvl1pPr algn="ctr" defTabSz="1920240" rtl="0" eaLnBrk="1" latinLnBrk="0" hangingPunct="1">
              <a:lnSpc>
                <a:spcPct val="90000"/>
              </a:lnSpc>
              <a:spcBef>
                <a:spcPct val="0"/>
              </a:spcBef>
              <a:buNone/>
              <a:defRPr sz="12600" kern="1200">
                <a:solidFill>
                  <a:schemeClr val="tx1"/>
                </a:solidFill>
                <a:latin typeface="+mj-lt"/>
                <a:ea typeface="+mj-ea"/>
                <a:cs typeface="+mj-cs"/>
              </a:defRPr>
            </a:lvl1pPr>
          </a:lstStyle>
          <a:p>
            <a:r>
              <a:rPr lang="en-US" sz="6000" b="1" dirty="0">
                <a:solidFill>
                  <a:srgbClr val="002060"/>
                </a:solidFill>
              </a:rPr>
              <a:t>Pharmacokinetics, Safety and Tolerability of </a:t>
            </a:r>
            <a:r>
              <a:rPr lang="en-US" sz="6000" b="1" dirty="0" err="1">
                <a:solidFill>
                  <a:srgbClr val="002060"/>
                </a:solidFill>
              </a:rPr>
              <a:t>Doravirine</a:t>
            </a:r>
            <a:r>
              <a:rPr lang="en-US" sz="6000" b="1" dirty="0">
                <a:solidFill>
                  <a:srgbClr val="002060"/>
                </a:solidFill>
              </a:rPr>
              <a:t> in Adolescents with HIV-1</a:t>
            </a:r>
            <a:endParaRPr lang="en-US" sz="6000" b="1" dirty="0">
              <a:solidFill>
                <a:srgbClr val="002060"/>
              </a:solidFill>
              <a:latin typeface="Arial" panose="020B0604020202020204" pitchFamily="34" charset="0"/>
              <a:cs typeface="Arial" panose="020B0604020202020204" pitchFamily="34" charset="0"/>
            </a:endParaRPr>
          </a:p>
        </p:txBody>
      </p:sp>
      <p:sp>
        <p:nvSpPr>
          <p:cNvPr id="8" name="Title Placeholder 1"/>
          <p:cNvSpPr txBox="1">
            <a:spLocks/>
          </p:cNvSpPr>
          <p:nvPr/>
        </p:nvSpPr>
        <p:spPr>
          <a:xfrm>
            <a:off x="1" y="4503158"/>
            <a:ext cx="18519078" cy="896688"/>
          </a:xfrm>
          <a:prstGeom prst="rect">
            <a:avLst/>
          </a:prstGeom>
        </p:spPr>
        <p:txBody>
          <a:bodyPr vert="horz" lIns="297829" tIns="148915" rIns="297829" bIns="148915" rtlCol="0" anchor="t">
            <a:noAutofit/>
          </a:bodyPr>
          <a:lstStyle/>
          <a:p>
            <a:pPr algn="ctr" defTabSz="1489073">
              <a:spcBef>
                <a:spcPct val="0"/>
              </a:spcBef>
              <a:defRPr/>
            </a:pPr>
            <a:r>
              <a:rPr lang="en-US" sz="3000" b="1" dirty="0" err="1">
                <a:solidFill>
                  <a:srgbClr val="002060"/>
                </a:solidFill>
              </a:rPr>
              <a:t>Brookie</a:t>
            </a:r>
            <a:r>
              <a:rPr lang="en-US" sz="3000" b="1" dirty="0">
                <a:solidFill>
                  <a:srgbClr val="002060"/>
                </a:solidFill>
              </a:rPr>
              <a:t> Best</a:t>
            </a:r>
            <a:r>
              <a:rPr lang="en-US" sz="3000" b="1" baseline="30000" dirty="0">
                <a:solidFill>
                  <a:srgbClr val="002060"/>
                </a:solidFill>
              </a:rPr>
              <a:t>1</a:t>
            </a:r>
            <a:r>
              <a:rPr lang="en-US" sz="3000" b="1" dirty="0">
                <a:solidFill>
                  <a:srgbClr val="002060"/>
                </a:solidFill>
              </a:rPr>
              <a:t>, Kelly Yee</a:t>
            </a:r>
            <a:r>
              <a:rPr lang="en-US" sz="3000" b="1" baseline="30000" dirty="0">
                <a:solidFill>
                  <a:srgbClr val="002060"/>
                </a:solidFill>
              </a:rPr>
              <a:t>2</a:t>
            </a:r>
            <a:r>
              <a:rPr lang="en-US" sz="3000" b="1" dirty="0">
                <a:solidFill>
                  <a:srgbClr val="002060"/>
                </a:solidFill>
              </a:rPr>
              <a:t>, Mona Farhad</a:t>
            </a:r>
            <a:r>
              <a:rPr lang="en-US" sz="3000" b="1" baseline="30000" dirty="0">
                <a:solidFill>
                  <a:srgbClr val="002060"/>
                </a:solidFill>
              </a:rPr>
              <a:t>3</a:t>
            </a:r>
            <a:r>
              <a:rPr lang="en-US" sz="3000" b="1" dirty="0">
                <a:solidFill>
                  <a:srgbClr val="002060"/>
                </a:solidFill>
              </a:rPr>
              <a:t>, Carmelita Alvero</a:t>
            </a:r>
            <a:r>
              <a:rPr lang="en-US" sz="3000" b="1" baseline="30000" dirty="0">
                <a:solidFill>
                  <a:srgbClr val="002060"/>
                </a:solidFill>
              </a:rPr>
              <a:t>3</a:t>
            </a:r>
            <a:r>
              <a:rPr lang="en-US" sz="3000" b="1" dirty="0">
                <a:solidFill>
                  <a:srgbClr val="002060"/>
                </a:solidFill>
              </a:rPr>
              <a:t>, Patricia Morgan</a:t>
            </a:r>
            <a:r>
              <a:rPr lang="en-US" sz="3000" b="1" baseline="30000" dirty="0">
                <a:solidFill>
                  <a:srgbClr val="002060"/>
                </a:solidFill>
              </a:rPr>
              <a:t>4</a:t>
            </a:r>
            <a:r>
              <a:rPr lang="en-US" sz="3000" b="1" dirty="0">
                <a:solidFill>
                  <a:srgbClr val="002060"/>
                </a:solidFill>
              </a:rPr>
              <a:t>, Katie McCarthy</a:t>
            </a:r>
            <a:r>
              <a:rPr lang="en-US" sz="3000" b="1" baseline="30000" dirty="0">
                <a:solidFill>
                  <a:srgbClr val="002060"/>
                </a:solidFill>
              </a:rPr>
              <a:t>4</a:t>
            </a:r>
            <a:r>
              <a:rPr lang="en-US" sz="3000" b="1" dirty="0">
                <a:solidFill>
                  <a:srgbClr val="002060"/>
                </a:solidFill>
              </a:rPr>
              <a:t>, </a:t>
            </a:r>
            <a:r>
              <a:rPr lang="en-US" sz="3000" b="1" dirty="0" err="1">
                <a:solidFill>
                  <a:srgbClr val="002060"/>
                </a:solidFill>
              </a:rPr>
              <a:t>Hedy</a:t>
            </a:r>
            <a:r>
              <a:rPr lang="en-US" sz="3000" b="1" dirty="0">
                <a:solidFill>
                  <a:srgbClr val="002060"/>
                </a:solidFill>
              </a:rPr>
              <a:t> Teppler</a:t>
            </a:r>
            <a:r>
              <a:rPr lang="en-US" sz="3000" b="1" baseline="30000" dirty="0">
                <a:solidFill>
                  <a:srgbClr val="002060"/>
                </a:solidFill>
              </a:rPr>
              <a:t>2</a:t>
            </a:r>
            <a:r>
              <a:rPr lang="en-US" sz="3000" b="1" dirty="0">
                <a:solidFill>
                  <a:srgbClr val="002060"/>
                </a:solidFill>
              </a:rPr>
              <a:t>, Sushma Kumar</a:t>
            </a:r>
            <a:r>
              <a:rPr lang="en-US" sz="3000" b="1" baseline="30000" dirty="0">
                <a:solidFill>
                  <a:srgbClr val="002060"/>
                </a:solidFill>
              </a:rPr>
              <a:t>2</a:t>
            </a:r>
            <a:r>
              <a:rPr lang="en-US" sz="3000" b="1" dirty="0">
                <a:solidFill>
                  <a:srgbClr val="002060"/>
                </a:solidFill>
              </a:rPr>
              <a:t>, Nicole Tobin</a:t>
            </a:r>
            <a:r>
              <a:rPr lang="en-US" sz="3000" b="1" baseline="30000" dirty="0">
                <a:solidFill>
                  <a:srgbClr val="002060"/>
                </a:solidFill>
              </a:rPr>
              <a:t>5</a:t>
            </a:r>
            <a:r>
              <a:rPr lang="en-US" sz="3000" b="1" dirty="0">
                <a:solidFill>
                  <a:srgbClr val="002060"/>
                </a:solidFill>
              </a:rPr>
              <a:t>, Elizabeth McFarland</a:t>
            </a:r>
            <a:r>
              <a:rPr lang="en-US" sz="3000" b="1" baseline="30000" dirty="0">
                <a:solidFill>
                  <a:srgbClr val="002060"/>
                </a:solidFill>
              </a:rPr>
              <a:t>6</a:t>
            </a:r>
            <a:r>
              <a:rPr lang="en-US" sz="3000" b="1" dirty="0">
                <a:solidFill>
                  <a:srgbClr val="002060"/>
                </a:solidFill>
              </a:rPr>
              <a:t>, Ellen Townley</a:t>
            </a:r>
            <a:r>
              <a:rPr lang="en-US" sz="3000" b="1" baseline="30000" dirty="0">
                <a:solidFill>
                  <a:srgbClr val="002060"/>
                </a:solidFill>
              </a:rPr>
              <a:t>7</a:t>
            </a:r>
            <a:r>
              <a:rPr lang="en-US" sz="3000" b="1" dirty="0">
                <a:solidFill>
                  <a:srgbClr val="002060"/>
                </a:solidFill>
              </a:rPr>
              <a:t>, Ann J. Melvin</a:t>
            </a:r>
            <a:r>
              <a:rPr lang="en-US" sz="3000" b="1" baseline="30000" dirty="0">
                <a:solidFill>
                  <a:srgbClr val="002060"/>
                </a:solidFill>
              </a:rPr>
              <a:t>8</a:t>
            </a:r>
            <a:r>
              <a:rPr lang="en-US" sz="3000" b="1" dirty="0">
                <a:solidFill>
                  <a:srgbClr val="002060"/>
                </a:solidFill>
              </a:rPr>
              <a:t> for the IMPAACT 2014 team</a:t>
            </a:r>
            <a:r>
              <a:rPr lang="en-US" sz="3000" dirty="0">
                <a:solidFill>
                  <a:srgbClr val="002060"/>
                </a:solidFill>
              </a:rPr>
              <a:t>.</a:t>
            </a:r>
            <a:r>
              <a:rPr lang="en-US" sz="3000" b="1" dirty="0">
                <a:solidFill>
                  <a:srgbClr val="002060"/>
                </a:solidFill>
              </a:rPr>
              <a:t> </a:t>
            </a:r>
            <a:endParaRPr lang="en-US" sz="3000" b="1" dirty="0">
              <a:solidFill>
                <a:srgbClr val="002060"/>
              </a:solidFill>
              <a:latin typeface="Arial"/>
              <a:cs typeface="Arial"/>
            </a:endParaRPr>
          </a:p>
          <a:p>
            <a:pPr defTabSz="1489073">
              <a:spcBef>
                <a:spcPct val="0"/>
              </a:spcBef>
              <a:defRPr/>
            </a:pPr>
            <a:endParaRPr lang="en-US" sz="3000" b="1" dirty="0">
              <a:solidFill>
                <a:srgbClr val="002060"/>
              </a:solidFill>
              <a:latin typeface="Arial"/>
              <a:ea typeface="+mj-ea"/>
              <a:cs typeface="Arial"/>
            </a:endParaRPr>
          </a:p>
        </p:txBody>
      </p:sp>
      <p:sp>
        <p:nvSpPr>
          <p:cNvPr id="9" name="Title Placeholder 1"/>
          <p:cNvSpPr txBox="1">
            <a:spLocks/>
          </p:cNvSpPr>
          <p:nvPr/>
        </p:nvSpPr>
        <p:spPr>
          <a:xfrm>
            <a:off x="764854" y="5583086"/>
            <a:ext cx="17725931" cy="896688"/>
          </a:xfrm>
          <a:prstGeom prst="rect">
            <a:avLst/>
          </a:prstGeom>
        </p:spPr>
        <p:txBody>
          <a:bodyPr vert="horz" lIns="297829" tIns="148915" rIns="297829" bIns="148915" rtlCol="0" anchor="t">
            <a:normAutofit/>
          </a:bodyPr>
          <a:lstStyle/>
          <a:p>
            <a:pPr algn="ctr" defTabSz="1489114">
              <a:spcBef>
                <a:spcPct val="0"/>
              </a:spcBef>
              <a:defRPr/>
            </a:pPr>
            <a:r>
              <a:rPr lang="en-US" sz="1800" baseline="30000" dirty="0">
                <a:solidFill>
                  <a:srgbClr val="002060"/>
                </a:solidFill>
              </a:rPr>
              <a:t>1 </a:t>
            </a:r>
            <a:r>
              <a:rPr lang="en-US" sz="1800" dirty="0">
                <a:solidFill>
                  <a:srgbClr val="002060"/>
                </a:solidFill>
              </a:rPr>
              <a:t>University of California, San Diego; </a:t>
            </a:r>
            <a:r>
              <a:rPr lang="en-US" sz="1800" baseline="30000" dirty="0">
                <a:solidFill>
                  <a:srgbClr val="002060"/>
                </a:solidFill>
              </a:rPr>
              <a:t>2 </a:t>
            </a:r>
            <a:r>
              <a:rPr lang="en-US" sz="1800" dirty="0">
                <a:solidFill>
                  <a:srgbClr val="002060"/>
                </a:solidFill>
              </a:rPr>
              <a:t>Merck &amp; Co., Inc., Kenilworth, NJ, USA; </a:t>
            </a:r>
            <a:r>
              <a:rPr lang="en-US" sz="1800" baseline="30000" dirty="0">
                <a:solidFill>
                  <a:srgbClr val="002060"/>
                </a:solidFill>
              </a:rPr>
              <a:t>3 </a:t>
            </a:r>
            <a:r>
              <a:rPr lang="en-US" sz="1800" dirty="0">
                <a:solidFill>
                  <a:srgbClr val="002060"/>
                </a:solidFill>
              </a:rPr>
              <a:t>Harvard T.H. Chan School of Public Health; </a:t>
            </a:r>
            <a:r>
              <a:rPr lang="en-US" sz="1800" baseline="30000" dirty="0">
                <a:solidFill>
                  <a:srgbClr val="002060"/>
                </a:solidFill>
              </a:rPr>
              <a:t>4 </a:t>
            </a:r>
            <a:r>
              <a:rPr lang="en-US" sz="1800" dirty="0">
                <a:solidFill>
                  <a:srgbClr val="002060"/>
                </a:solidFill>
              </a:rPr>
              <a:t>IMPAACT; </a:t>
            </a:r>
            <a:r>
              <a:rPr lang="en-US" sz="1800" baseline="30000" dirty="0">
                <a:solidFill>
                  <a:srgbClr val="002060"/>
                </a:solidFill>
              </a:rPr>
              <a:t>5 </a:t>
            </a:r>
            <a:r>
              <a:rPr lang="en-US" sz="1800" dirty="0">
                <a:solidFill>
                  <a:srgbClr val="002060"/>
                </a:solidFill>
              </a:rPr>
              <a:t>University of California, Los Angeles; </a:t>
            </a:r>
            <a:r>
              <a:rPr lang="en-US" sz="1800" baseline="30000" dirty="0">
                <a:solidFill>
                  <a:srgbClr val="002060"/>
                </a:solidFill>
              </a:rPr>
              <a:t>6 </a:t>
            </a:r>
            <a:r>
              <a:rPr lang="en-US" sz="1800" dirty="0">
                <a:solidFill>
                  <a:srgbClr val="002060"/>
                </a:solidFill>
              </a:rPr>
              <a:t>University of Colorado School of Medicine; </a:t>
            </a:r>
            <a:r>
              <a:rPr lang="en-US" sz="1800" baseline="30000" dirty="0">
                <a:solidFill>
                  <a:srgbClr val="002060"/>
                </a:solidFill>
              </a:rPr>
              <a:t>7 </a:t>
            </a:r>
            <a:r>
              <a:rPr lang="en-US" sz="1800" dirty="0">
                <a:solidFill>
                  <a:srgbClr val="002060"/>
                </a:solidFill>
              </a:rPr>
              <a:t>DAIDS/NIAID/NIH; </a:t>
            </a:r>
            <a:r>
              <a:rPr lang="en-US" sz="1800" baseline="30000" dirty="0">
                <a:solidFill>
                  <a:srgbClr val="002060"/>
                </a:solidFill>
              </a:rPr>
              <a:t>8 </a:t>
            </a:r>
            <a:r>
              <a:rPr lang="en-US" sz="1800" dirty="0">
                <a:solidFill>
                  <a:srgbClr val="002060"/>
                </a:solidFill>
              </a:rPr>
              <a:t>University of Washington, Seattle Children’s Research Institute</a:t>
            </a:r>
            <a:endParaRPr lang="en-US" sz="1800" b="1" dirty="0">
              <a:solidFill>
                <a:srgbClr val="002060"/>
              </a:solidFill>
              <a:latin typeface="Arial"/>
              <a:cs typeface="Arial"/>
            </a:endParaRPr>
          </a:p>
        </p:txBody>
      </p:sp>
      <p:sp>
        <p:nvSpPr>
          <p:cNvPr id="10" name="Rectangle 9"/>
          <p:cNvSpPr/>
          <p:nvPr/>
        </p:nvSpPr>
        <p:spPr>
          <a:xfrm>
            <a:off x="0" y="6421188"/>
            <a:ext cx="19202400" cy="151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p:cNvSpPr txBox="1">
            <a:spLocks/>
          </p:cNvSpPr>
          <p:nvPr/>
        </p:nvSpPr>
        <p:spPr>
          <a:xfrm>
            <a:off x="764854" y="7652688"/>
            <a:ext cx="5413628" cy="7742776"/>
          </a:xfrm>
          <a:prstGeom prst="rect">
            <a:avLst/>
          </a:prstGeom>
        </p:spPr>
        <p:txBody>
          <a:bodyPr vert="horz" wrap="square" lIns="297829" tIns="148915" rIns="297829" bIns="148915" rtlCol="0">
            <a:spAutoFit/>
          </a:bodyPr>
          <a:lstStyle/>
          <a:p>
            <a:pPr>
              <a:spcBef>
                <a:spcPct val="20000"/>
              </a:spcBef>
              <a:defRPr/>
            </a:pPr>
            <a:r>
              <a:rPr lang="en-US" sz="2200" dirty="0" err="1">
                <a:latin typeface="Arial" panose="020B0604020202020204" pitchFamily="34" charset="0"/>
                <a:cs typeface="Arial" panose="020B0604020202020204" pitchFamily="34" charset="0"/>
              </a:rPr>
              <a:t>Doravirine</a:t>
            </a:r>
            <a:r>
              <a:rPr lang="en-US" sz="2200" dirty="0">
                <a:latin typeface="Arial" panose="020B0604020202020204" pitchFamily="34" charset="0"/>
                <a:cs typeface="Arial" panose="020B0604020202020204" pitchFamily="34" charset="0"/>
              </a:rPr>
              <a:t> is a novel nonnucleoside reverse transcriptase inhibitor (NNRTI) active against both wild type virus and the most common NNRTI-resistant variants, recently approved for treatment of HIV-1 infection in antiretroviral-naïve adults with HIV-1. Results are presented for IMPAACT 2014 Cohort 1 which investigated the pharmacokinetics (PK) and safety of a single dose of 100mg in adolescents.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i="1" dirty="0">
                <a:latin typeface="Arial" panose="020B0604020202020204" pitchFamily="34" charset="0"/>
                <a:cs typeface="Arial" panose="020B0604020202020204" pitchFamily="34" charset="0"/>
              </a:rPr>
              <a:t>Participants:</a:t>
            </a:r>
          </a:p>
          <a:p>
            <a:pPr marL="342909" indent="-342909">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Adolescents infected with HIV-1 between the ages of 12 and 18</a:t>
            </a:r>
          </a:p>
          <a:p>
            <a:pPr marL="342909" indent="-342909">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Weight ≥ 35 kg</a:t>
            </a:r>
          </a:p>
          <a:p>
            <a:pPr marL="342909" indent="-342909">
              <a:spcBef>
                <a:spcPct val="20000"/>
              </a:spcBef>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Virologically</a:t>
            </a:r>
            <a:r>
              <a:rPr lang="en-US" sz="2200" dirty="0">
                <a:latin typeface="Arial" panose="020B0604020202020204" pitchFamily="34" charset="0"/>
                <a:cs typeface="Arial" panose="020B0604020202020204" pitchFamily="34" charset="0"/>
              </a:rPr>
              <a:t> suppressed for at least 3 months on an ART regimen of </a:t>
            </a:r>
            <a:r>
              <a:rPr lang="en-US" sz="2200" dirty="0" err="1">
                <a:latin typeface="Arial" panose="020B0604020202020204" pitchFamily="34" charset="0"/>
                <a:cs typeface="Arial" panose="020B0604020202020204" pitchFamily="34" charset="0"/>
              </a:rPr>
              <a:t>dolutegravir</a:t>
            </a:r>
            <a:r>
              <a:rPr lang="en-US" sz="2200" dirty="0">
                <a:latin typeface="Arial" panose="020B0604020202020204" pitchFamily="34" charset="0"/>
                <a:cs typeface="Arial" panose="020B0604020202020204" pitchFamily="34" charset="0"/>
              </a:rPr>
              <a:t> or </a:t>
            </a:r>
            <a:r>
              <a:rPr lang="en-US" sz="2200" dirty="0" err="1">
                <a:latin typeface="Arial" panose="020B0604020202020204" pitchFamily="34" charset="0"/>
                <a:cs typeface="Arial" panose="020B0604020202020204" pitchFamily="34" charset="0"/>
              </a:rPr>
              <a:t>raltegravir</a:t>
            </a:r>
            <a:r>
              <a:rPr lang="en-US" sz="2200" dirty="0">
                <a:latin typeface="Arial" panose="020B0604020202020204" pitchFamily="34" charset="0"/>
                <a:cs typeface="Arial" panose="020B0604020202020204" pitchFamily="34" charset="0"/>
              </a:rPr>
              <a:t> plus 2 NRTIs</a:t>
            </a:r>
          </a:p>
          <a:p>
            <a:pPr>
              <a:spcBef>
                <a:spcPct val="20000"/>
              </a:spcBef>
              <a:defRPr/>
            </a:pPr>
            <a:endParaRPr lang="en-US" sz="1800" dirty="0">
              <a:latin typeface="Arial" panose="020B0604020202020204" pitchFamily="34" charset="0"/>
              <a:cs typeface="Arial" panose="020B0604020202020204" pitchFamily="34" charset="0"/>
            </a:endParaRPr>
          </a:p>
        </p:txBody>
      </p:sp>
      <p:sp>
        <p:nvSpPr>
          <p:cNvPr id="19" name="Text Placeholder 2"/>
          <p:cNvSpPr txBox="1">
            <a:spLocks/>
          </p:cNvSpPr>
          <p:nvPr/>
        </p:nvSpPr>
        <p:spPr>
          <a:xfrm>
            <a:off x="12610479" y="7628393"/>
            <a:ext cx="5908600" cy="8407573"/>
          </a:xfrm>
          <a:prstGeom prst="rect">
            <a:avLst/>
          </a:prstGeom>
        </p:spPr>
        <p:txBody>
          <a:bodyPr vert="horz" wrap="square" lIns="297829" tIns="148915" rIns="297829" bIns="148915" rtlCol="0">
            <a:spAutoFit/>
          </a:bodyPr>
          <a:lstStyle/>
          <a:p>
            <a:pPr marL="285758" indent="-285758">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100 mg </a:t>
            </a:r>
            <a:r>
              <a:rPr lang="en-US" sz="2200" dirty="0" err="1">
                <a:latin typeface="Arial" panose="020B0604020202020204" pitchFamily="34" charset="0"/>
                <a:cs typeface="Arial" panose="020B0604020202020204" pitchFamily="34" charset="0"/>
              </a:rPr>
              <a:t>doravirine</a:t>
            </a:r>
            <a:r>
              <a:rPr lang="en-US" sz="2200" dirty="0">
                <a:latin typeface="Arial" panose="020B0604020202020204" pitchFamily="34" charset="0"/>
                <a:cs typeface="Arial" panose="020B0604020202020204" pitchFamily="34" charset="0"/>
              </a:rPr>
              <a:t> dosing in adolescents met the </a:t>
            </a:r>
            <a:r>
              <a:rPr lang="en-US" sz="2200" dirty="0" err="1">
                <a:latin typeface="Arial" panose="020B0604020202020204" pitchFamily="34" charset="0"/>
                <a:cs typeface="Arial" panose="020B0604020202020204" pitchFamily="34" charset="0"/>
              </a:rPr>
              <a:t>prespecified</a:t>
            </a:r>
            <a:r>
              <a:rPr lang="en-US" sz="2200" dirty="0">
                <a:latin typeface="Arial" panose="020B0604020202020204" pitchFamily="34" charset="0"/>
                <a:cs typeface="Arial" panose="020B0604020202020204" pitchFamily="34" charset="0"/>
              </a:rPr>
              <a:t> targets for AUC</a:t>
            </a:r>
            <a:r>
              <a:rPr lang="en-US" sz="2200" baseline="-25000" dirty="0">
                <a:latin typeface="Arial" panose="020B0604020202020204" pitchFamily="34" charset="0"/>
                <a:cs typeface="Arial" panose="020B0604020202020204" pitchFamily="34" charset="0"/>
              </a:rPr>
              <a:t>(0-∞)</a:t>
            </a:r>
            <a:r>
              <a:rPr lang="en-US" sz="2200" dirty="0">
                <a:latin typeface="Arial" panose="020B0604020202020204" pitchFamily="34" charset="0"/>
                <a:cs typeface="Arial" panose="020B0604020202020204" pitchFamily="34" charset="0"/>
              </a:rPr>
              <a:t>  and C</a:t>
            </a:r>
            <a:r>
              <a:rPr lang="en-US" sz="2200" baseline="-25000" dirty="0">
                <a:latin typeface="Arial" panose="020B0604020202020204" pitchFamily="34" charset="0"/>
                <a:cs typeface="Arial" panose="020B0604020202020204" pitchFamily="34" charset="0"/>
              </a:rPr>
              <a:t>24,ss,pred</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marL="285758" indent="-285758">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The </a:t>
            </a:r>
            <a:r>
              <a:rPr lang="en-US" sz="2200" dirty="0" err="1">
                <a:latin typeface="Arial" panose="020B0604020202020204" pitchFamily="34" charset="0"/>
                <a:cs typeface="Arial" panose="020B0604020202020204" pitchFamily="34" charset="0"/>
              </a:rPr>
              <a:t>doravirine</a:t>
            </a:r>
            <a:r>
              <a:rPr lang="en-US" sz="2200" dirty="0">
                <a:latin typeface="Arial" panose="020B0604020202020204" pitchFamily="34" charset="0"/>
                <a:cs typeface="Arial" panose="020B0604020202020204" pitchFamily="34" charset="0"/>
              </a:rPr>
              <a:t> geometric mean value of the single-dose AUC</a:t>
            </a:r>
            <a:r>
              <a:rPr lang="en-US" sz="2200" baseline="-25000" dirty="0">
                <a:latin typeface="Arial" panose="020B0604020202020204" pitchFamily="34" charset="0"/>
                <a:cs typeface="Arial" panose="020B0604020202020204" pitchFamily="34" charset="0"/>
              </a:rPr>
              <a:t>(0-∞)</a:t>
            </a:r>
            <a:r>
              <a:rPr lang="en-US" sz="2200" dirty="0">
                <a:latin typeface="Arial" panose="020B0604020202020204" pitchFamily="34" charset="0"/>
                <a:cs typeface="Arial" panose="020B0604020202020204" pitchFamily="34" charset="0"/>
              </a:rPr>
              <a:t> for these 9 participants is 34.8 </a:t>
            </a:r>
            <a:r>
              <a:rPr lang="en-US" sz="2200" dirty="0" err="1">
                <a:latin typeface="Arial" panose="020B0604020202020204" pitchFamily="34" charset="0"/>
                <a:cs typeface="Arial" panose="020B0604020202020204" pitchFamily="34" charset="0"/>
              </a:rPr>
              <a:t>μM∙h</a:t>
            </a:r>
            <a:endParaRPr lang="en-US" sz="2200" dirty="0">
              <a:latin typeface="Arial" panose="020B0604020202020204" pitchFamily="34" charset="0"/>
              <a:cs typeface="Arial" panose="020B0604020202020204" pitchFamily="34" charset="0"/>
            </a:endParaRPr>
          </a:p>
          <a:p>
            <a:pPr marL="914425" lvl="1" indent="-508015">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Target value for this study was a geometric mean AUC</a:t>
            </a:r>
            <a:r>
              <a:rPr lang="en-US" sz="2200" baseline="-25000" dirty="0">
                <a:latin typeface="Arial" panose="020B0604020202020204" pitchFamily="34" charset="0"/>
                <a:cs typeface="Arial" panose="020B0604020202020204" pitchFamily="34" charset="0"/>
              </a:rPr>
              <a:t>(0-∞)</a:t>
            </a:r>
            <a:r>
              <a:rPr lang="en-US" sz="2200" dirty="0">
                <a:latin typeface="Arial" panose="020B0604020202020204" pitchFamily="34" charset="0"/>
                <a:cs typeface="Arial" panose="020B0604020202020204" pitchFamily="34" charset="0"/>
              </a:rPr>
              <a:t> that does not exceed the AUC</a:t>
            </a:r>
            <a:r>
              <a:rPr lang="en-US" sz="2200" baseline="-25000" dirty="0">
                <a:latin typeface="Arial" panose="020B0604020202020204" pitchFamily="34" charset="0"/>
                <a:cs typeface="Arial" panose="020B0604020202020204" pitchFamily="34" charset="0"/>
              </a:rPr>
              <a:t>0-24h</a:t>
            </a:r>
            <a:r>
              <a:rPr lang="en-US" sz="2200" dirty="0">
                <a:latin typeface="Arial" panose="020B0604020202020204" pitchFamily="34" charset="0"/>
                <a:cs typeface="Arial" panose="020B0604020202020204" pitchFamily="34" charset="0"/>
              </a:rPr>
              <a:t> at steady-state in adults associated with  taking 200 mg daily; 64.8 </a:t>
            </a:r>
            <a:r>
              <a:rPr lang="en-US" sz="2200" dirty="0" err="1">
                <a:latin typeface="Arial" panose="020B0604020202020204" pitchFamily="34" charset="0"/>
                <a:cs typeface="Arial" panose="020B0604020202020204" pitchFamily="34" charset="0"/>
              </a:rPr>
              <a:t>μM∙h</a:t>
            </a:r>
            <a:endParaRPr lang="en-US" sz="2200" dirty="0">
              <a:latin typeface="Arial" panose="020B0604020202020204" pitchFamily="34" charset="0"/>
              <a:cs typeface="Arial" panose="020B0604020202020204" pitchFamily="34" charset="0"/>
            </a:endParaRPr>
          </a:p>
          <a:p>
            <a:pPr>
              <a:spcBef>
                <a:spcPct val="20000"/>
              </a:spcBef>
              <a:defRPr/>
            </a:pPr>
            <a:endParaRPr lang="en-US" sz="2200" dirty="0">
              <a:latin typeface="Arial" panose="020B0604020202020204" pitchFamily="34" charset="0"/>
              <a:cs typeface="Arial" panose="020B0604020202020204" pitchFamily="34" charset="0"/>
            </a:endParaRPr>
          </a:p>
          <a:p>
            <a:pPr marL="285758" indent="-285758">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The geometric mean predicted steady-state trough concentrations (C</a:t>
            </a:r>
            <a:r>
              <a:rPr lang="en-US" sz="2200" baseline="-25000" dirty="0">
                <a:latin typeface="Arial" panose="020B0604020202020204" pitchFamily="34" charset="0"/>
                <a:cs typeface="Arial" panose="020B0604020202020204" pitchFamily="34" charset="0"/>
              </a:rPr>
              <a:t>24,ss,pred</a:t>
            </a:r>
            <a:r>
              <a:rPr lang="en-US" sz="2200" dirty="0">
                <a:latin typeface="Arial" panose="020B0604020202020204" pitchFamily="34" charset="0"/>
                <a:cs typeface="Arial" panose="020B0604020202020204" pitchFamily="34" charset="0"/>
              </a:rPr>
              <a:t>) in these 9 participants is 690 </a:t>
            </a:r>
            <a:r>
              <a:rPr lang="en-US" sz="2200" dirty="0" err="1">
                <a:latin typeface="Arial" panose="020B0604020202020204" pitchFamily="34" charset="0"/>
                <a:cs typeface="Arial" panose="020B0604020202020204" pitchFamily="34" charset="0"/>
              </a:rPr>
              <a:t>nM</a:t>
            </a:r>
            <a:endParaRPr lang="en-US" sz="2200" dirty="0">
              <a:latin typeface="Arial" panose="020B0604020202020204" pitchFamily="34" charset="0"/>
              <a:cs typeface="Arial" panose="020B0604020202020204" pitchFamily="34" charset="0"/>
            </a:endParaRPr>
          </a:p>
          <a:p>
            <a:pPr marL="914425" lvl="1" indent="-508015">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Target value for this study was a geometric mean predicted C</a:t>
            </a:r>
            <a:r>
              <a:rPr lang="en-US" sz="2200" baseline="-25000" dirty="0">
                <a:latin typeface="Arial" panose="020B0604020202020204" pitchFamily="34" charset="0"/>
                <a:cs typeface="Arial" panose="020B0604020202020204" pitchFamily="34" charset="0"/>
              </a:rPr>
              <a:t>24,ss,pred</a:t>
            </a:r>
            <a:r>
              <a:rPr lang="en-US" sz="2200" dirty="0">
                <a:latin typeface="Arial" panose="020B0604020202020204" pitchFamily="34" charset="0"/>
                <a:cs typeface="Arial" panose="020B0604020202020204" pitchFamily="34" charset="0"/>
              </a:rPr>
              <a:t> that exceeds 560 </a:t>
            </a:r>
            <a:r>
              <a:rPr lang="en-US" sz="2200" dirty="0" err="1">
                <a:latin typeface="Arial" panose="020B0604020202020204" pitchFamily="34" charset="0"/>
                <a:cs typeface="Arial" panose="020B0604020202020204" pitchFamily="34" charset="0"/>
              </a:rPr>
              <a:t>nM</a:t>
            </a:r>
            <a:r>
              <a:rPr lang="en-US" sz="2200" dirty="0">
                <a:latin typeface="Arial" panose="020B0604020202020204" pitchFamily="34" charset="0"/>
                <a:cs typeface="Arial" panose="020B0604020202020204" pitchFamily="34" charset="0"/>
              </a:rPr>
              <a:t> (the lower bound for </a:t>
            </a:r>
            <a:r>
              <a:rPr lang="en-US" sz="2200" dirty="0" err="1">
                <a:latin typeface="Arial" panose="020B0604020202020204" pitchFamily="34" charset="0"/>
                <a:cs typeface="Arial" panose="020B0604020202020204" pitchFamily="34" charset="0"/>
              </a:rPr>
              <a:t>doravirine</a:t>
            </a:r>
            <a:r>
              <a:rPr lang="en-US" sz="2200" dirty="0">
                <a:latin typeface="Arial" panose="020B0604020202020204" pitchFamily="34" charset="0"/>
                <a:cs typeface="Arial" panose="020B0604020202020204" pitchFamily="34" charset="0"/>
              </a:rPr>
              <a:t> based on Phase 3 adult studies) </a:t>
            </a:r>
          </a:p>
          <a:p>
            <a:pPr indent="-2495570">
              <a:spcBef>
                <a:spcPct val="20000"/>
              </a:spcBef>
              <a:defRPr/>
            </a:pPr>
            <a:endParaRPr lang="en-US" sz="1600" dirty="0"/>
          </a:p>
          <a:p>
            <a:pPr indent="-2495570">
              <a:spcBef>
                <a:spcPct val="20000"/>
              </a:spcBef>
              <a:defRPr/>
            </a:pPr>
            <a:endParaRPr lang="en-US" sz="1600" dirty="0">
              <a:cs typeface="Arial"/>
            </a:endParaRPr>
          </a:p>
        </p:txBody>
      </p:sp>
      <p:sp>
        <p:nvSpPr>
          <p:cNvPr id="52" name="Text Placeholder 2"/>
          <p:cNvSpPr txBox="1">
            <a:spLocks/>
          </p:cNvSpPr>
          <p:nvPr/>
        </p:nvSpPr>
        <p:spPr>
          <a:xfrm>
            <a:off x="3771113" y="31325000"/>
            <a:ext cx="10540951" cy="1593400"/>
          </a:xfrm>
          <a:prstGeom prst="rect">
            <a:avLst/>
          </a:prstGeom>
        </p:spPr>
        <p:txBody>
          <a:bodyPr vert="horz" wrap="square" lIns="297829" tIns="148915" rIns="297829" bIns="148915" rtlCol="0">
            <a:spAutoFit/>
          </a:bodyPr>
          <a:lstStyle/>
          <a:p>
            <a:pPr algn="ctr"/>
            <a:r>
              <a:rPr lang="en-US" sz="1400" dirty="0"/>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p>
        </p:txBody>
      </p:sp>
      <p:sp>
        <p:nvSpPr>
          <p:cNvPr id="2" name="Rectangle 1"/>
          <p:cNvSpPr/>
          <p:nvPr/>
        </p:nvSpPr>
        <p:spPr>
          <a:xfrm>
            <a:off x="-19050" y="0"/>
            <a:ext cx="19202400" cy="2743200"/>
          </a:xfrm>
          <a:prstGeom prst="rect">
            <a:avLst/>
          </a:prstGeom>
          <a:solidFill>
            <a:srgbClr val="1324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12454319" y="6775922"/>
            <a:ext cx="6064760" cy="832932"/>
            <a:chOff x="510088" y="2766487"/>
            <a:chExt cx="8146412" cy="870859"/>
          </a:xfrm>
        </p:grpSpPr>
        <p:grpSp>
          <p:nvGrpSpPr>
            <p:cNvPr id="68" name="Group 67"/>
            <p:cNvGrpSpPr/>
            <p:nvPr/>
          </p:nvGrpSpPr>
          <p:grpSpPr>
            <a:xfrm>
              <a:off x="510088" y="2766487"/>
              <a:ext cx="8146412" cy="870859"/>
              <a:chOff x="-8506844" y="16558943"/>
              <a:chExt cx="8146412" cy="870859"/>
            </a:xfrm>
          </p:grpSpPr>
          <p:sp>
            <p:nvSpPr>
              <p:cNvPr id="70" name="Rectangle 69"/>
              <p:cNvSpPr/>
              <p:nvPr/>
            </p:nvSpPr>
            <p:spPr>
              <a:xfrm>
                <a:off x="-8506844" y="16558944"/>
                <a:ext cx="8146412" cy="870858"/>
              </a:xfrm>
              <a:prstGeom prst="rect">
                <a:avLst/>
              </a:prstGeom>
              <a:solidFill>
                <a:srgbClr val="1B9E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8502324" y="16558943"/>
                <a:ext cx="8141892" cy="1431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TextBox 68"/>
            <p:cNvSpPr txBox="1"/>
            <p:nvPr/>
          </p:nvSpPr>
          <p:spPr>
            <a:xfrm>
              <a:off x="585699" y="2935033"/>
              <a:ext cx="7042123" cy="611402"/>
            </a:xfrm>
            <a:prstGeom prst="rect">
              <a:avLst/>
            </a:prstGeom>
            <a:noFill/>
          </p:spPr>
          <p:txBody>
            <a:bodyPr wrap="square" rtlCol="0">
              <a:spAutoFit/>
            </a:bodyPr>
            <a:lstStyle/>
            <a:p>
              <a:r>
                <a:rPr lang="en-US" sz="3200" b="1" dirty="0" smtClean="0">
                  <a:solidFill>
                    <a:schemeClr val="bg1"/>
                  </a:solidFill>
                  <a:latin typeface="Arial" panose="020B0604020202020204" pitchFamily="34" charset="0"/>
                  <a:cs typeface="Arial" panose="020B0604020202020204" pitchFamily="34" charset="0"/>
                </a:rPr>
                <a:t>CONCLUSIONS</a:t>
              </a:r>
              <a:endParaRPr lang="en-US" sz="3200" b="1" dirty="0">
                <a:solidFill>
                  <a:schemeClr val="bg1"/>
                </a:solidFill>
                <a:latin typeface="Arial" panose="020B0604020202020204" pitchFamily="34" charset="0"/>
                <a:cs typeface="Arial" panose="020B0604020202020204" pitchFamily="34" charset="0"/>
              </a:endParaRPr>
            </a:p>
          </p:txBody>
        </p:sp>
      </p:grpSp>
      <p:grpSp>
        <p:nvGrpSpPr>
          <p:cNvPr id="80" name="Group 79"/>
          <p:cNvGrpSpPr/>
          <p:nvPr/>
        </p:nvGrpSpPr>
        <p:grpSpPr>
          <a:xfrm>
            <a:off x="881255" y="6795461"/>
            <a:ext cx="11466637" cy="832932"/>
            <a:chOff x="510088" y="2766487"/>
            <a:chExt cx="8146412" cy="870859"/>
          </a:xfrm>
        </p:grpSpPr>
        <p:grpSp>
          <p:nvGrpSpPr>
            <p:cNvPr id="81" name="Group 80"/>
            <p:cNvGrpSpPr/>
            <p:nvPr/>
          </p:nvGrpSpPr>
          <p:grpSpPr>
            <a:xfrm>
              <a:off x="510088" y="2766487"/>
              <a:ext cx="8146412" cy="870859"/>
              <a:chOff x="-8506844" y="16558943"/>
              <a:chExt cx="8146412" cy="870859"/>
            </a:xfrm>
          </p:grpSpPr>
          <p:sp>
            <p:nvSpPr>
              <p:cNvPr id="83" name="Rectangle 82"/>
              <p:cNvSpPr/>
              <p:nvPr/>
            </p:nvSpPr>
            <p:spPr>
              <a:xfrm>
                <a:off x="-8506844" y="16558944"/>
                <a:ext cx="8146412" cy="870858"/>
              </a:xfrm>
              <a:prstGeom prst="rect">
                <a:avLst/>
              </a:prstGeom>
              <a:solidFill>
                <a:srgbClr val="1B9E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8502324" y="16558943"/>
                <a:ext cx="8141892" cy="1431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2" name="TextBox 81"/>
            <p:cNvSpPr txBox="1"/>
            <p:nvPr/>
          </p:nvSpPr>
          <p:spPr>
            <a:xfrm>
              <a:off x="585698" y="2935033"/>
              <a:ext cx="7963057" cy="611402"/>
            </a:xfrm>
            <a:prstGeom prst="rect">
              <a:avLst/>
            </a:prstGeom>
            <a:noFill/>
          </p:spPr>
          <p:txBody>
            <a:bodyPr wrap="square" rtlCol="0">
              <a:spAutoFit/>
            </a:bodyPr>
            <a:lstStyle/>
            <a:p>
              <a:r>
                <a:rPr lang="en-US" sz="3200" b="1" dirty="0" smtClean="0">
                  <a:solidFill>
                    <a:schemeClr val="bg1"/>
                  </a:solidFill>
                  <a:latin typeface="Arial" panose="020B0604020202020204" pitchFamily="34" charset="0"/>
                  <a:cs typeface="Arial" panose="020B0604020202020204" pitchFamily="34" charset="0"/>
                </a:rPr>
                <a:t>BACKGROUND and METHODS</a:t>
              </a:r>
              <a:endParaRPr lang="en-US" sz="3200" b="1" dirty="0">
                <a:solidFill>
                  <a:schemeClr val="bg1"/>
                </a:solidFill>
                <a:latin typeface="Arial" panose="020B0604020202020204" pitchFamily="34" charset="0"/>
                <a:cs typeface="Arial" panose="020B0604020202020204" pitchFamily="34" charset="0"/>
              </a:endParaRPr>
            </a:p>
          </p:txBody>
        </p:sp>
      </p:grpSp>
      <p:grpSp>
        <p:nvGrpSpPr>
          <p:cNvPr id="90" name="Group 89"/>
          <p:cNvGrpSpPr/>
          <p:nvPr/>
        </p:nvGrpSpPr>
        <p:grpSpPr>
          <a:xfrm>
            <a:off x="791813" y="15531495"/>
            <a:ext cx="17637823" cy="832932"/>
            <a:chOff x="510088" y="2766487"/>
            <a:chExt cx="8146412" cy="870859"/>
          </a:xfrm>
        </p:grpSpPr>
        <p:grpSp>
          <p:nvGrpSpPr>
            <p:cNvPr id="91" name="Group 90"/>
            <p:cNvGrpSpPr/>
            <p:nvPr/>
          </p:nvGrpSpPr>
          <p:grpSpPr>
            <a:xfrm>
              <a:off x="510088" y="2766487"/>
              <a:ext cx="8146412" cy="870859"/>
              <a:chOff x="-8506844" y="16558943"/>
              <a:chExt cx="8146412" cy="870859"/>
            </a:xfrm>
          </p:grpSpPr>
          <p:sp>
            <p:nvSpPr>
              <p:cNvPr id="93" name="Rectangle 92"/>
              <p:cNvSpPr/>
              <p:nvPr/>
            </p:nvSpPr>
            <p:spPr>
              <a:xfrm>
                <a:off x="-8506844" y="16558944"/>
                <a:ext cx="8146412" cy="870858"/>
              </a:xfrm>
              <a:prstGeom prst="rect">
                <a:avLst/>
              </a:prstGeom>
              <a:solidFill>
                <a:srgbClr val="1B9E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8502324" y="16558943"/>
                <a:ext cx="8141892" cy="1431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2" name="TextBox 91"/>
            <p:cNvSpPr txBox="1"/>
            <p:nvPr/>
          </p:nvSpPr>
          <p:spPr>
            <a:xfrm>
              <a:off x="585699" y="2935033"/>
              <a:ext cx="7042123" cy="611402"/>
            </a:xfrm>
            <a:prstGeom prst="rect">
              <a:avLst/>
            </a:prstGeom>
            <a:noFill/>
          </p:spPr>
          <p:txBody>
            <a:bodyPr wrap="square" rtlCol="0">
              <a:spAutoFit/>
            </a:bodyPr>
            <a:lstStyle/>
            <a:p>
              <a:r>
                <a:rPr lang="en-US" sz="3200" b="1" dirty="0" smtClean="0">
                  <a:solidFill>
                    <a:schemeClr val="bg1"/>
                  </a:solidFill>
                  <a:latin typeface="Arial" panose="020B0604020202020204" pitchFamily="34" charset="0"/>
                  <a:cs typeface="Arial" panose="020B0604020202020204" pitchFamily="34" charset="0"/>
                </a:rPr>
                <a:t>RESULTS</a:t>
              </a:r>
              <a:endParaRPr lang="en-US" sz="3200" b="1" dirty="0">
                <a:solidFill>
                  <a:schemeClr val="bg1"/>
                </a:solidFill>
                <a:latin typeface="Arial" panose="020B0604020202020204" pitchFamily="34" charset="0"/>
                <a:cs typeface="Arial" panose="020B0604020202020204" pitchFamily="34" charset="0"/>
              </a:endParaRPr>
            </a:p>
          </p:txBody>
        </p:sp>
      </p:grpSp>
      <p:sp>
        <p:nvSpPr>
          <p:cNvPr id="54" name="TextBox 52"/>
          <p:cNvSpPr txBox="1"/>
          <p:nvPr/>
        </p:nvSpPr>
        <p:spPr>
          <a:xfrm>
            <a:off x="14279336" y="31609427"/>
            <a:ext cx="4578104" cy="1077218"/>
          </a:xfrm>
          <a:prstGeom prst="rect">
            <a:avLst/>
          </a:prstGeom>
          <a:noFill/>
        </p:spPr>
        <p:txBody>
          <a:bodyPr wrap="square" rtlCol="0">
            <a:spAutoFit/>
          </a:bodyPr>
          <a:lstStyle>
            <a:defPPr>
              <a:defRPr lang="en-US"/>
            </a:defPPr>
            <a:lvl1pPr marL="0" algn="l" defTabSz="1489146" rtl="0" eaLnBrk="1" latinLnBrk="0" hangingPunct="1">
              <a:defRPr sz="5900" kern="1200">
                <a:solidFill>
                  <a:schemeClr val="tx1"/>
                </a:solidFill>
                <a:latin typeface="+mn-lt"/>
                <a:ea typeface="+mn-ea"/>
                <a:cs typeface="+mn-cs"/>
              </a:defRPr>
            </a:lvl1pPr>
            <a:lvl2pPr marL="1489146" algn="l" defTabSz="1489146" rtl="0" eaLnBrk="1" latinLnBrk="0" hangingPunct="1">
              <a:defRPr sz="5900" kern="1200">
                <a:solidFill>
                  <a:schemeClr val="tx1"/>
                </a:solidFill>
                <a:latin typeface="+mn-lt"/>
                <a:ea typeface="+mn-ea"/>
                <a:cs typeface="+mn-cs"/>
              </a:defRPr>
            </a:lvl2pPr>
            <a:lvl3pPr marL="2978292" algn="l" defTabSz="1489146" rtl="0" eaLnBrk="1" latinLnBrk="0" hangingPunct="1">
              <a:defRPr sz="5900" kern="1200">
                <a:solidFill>
                  <a:schemeClr val="tx1"/>
                </a:solidFill>
                <a:latin typeface="+mn-lt"/>
                <a:ea typeface="+mn-ea"/>
                <a:cs typeface="+mn-cs"/>
              </a:defRPr>
            </a:lvl3pPr>
            <a:lvl4pPr marL="4467438" algn="l" defTabSz="1489146" rtl="0" eaLnBrk="1" latinLnBrk="0" hangingPunct="1">
              <a:defRPr sz="5900" kern="1200">
                <a:solidFill>
                  <a:schemeClr val="tx1"/>
                </a:solidFill>
                <a:latin typeface="+mn-lt"/>
                <a:ea typeface="+mn-ea"/>
                <a:cs typeface="+mn-cs"/>
              </a:defRPr>
            </a:lvl4pPr>
            <a:lvl5pPr marL="5956584" algn="l" defTabSz="1489146" rtl="0" eaLnBrk="1" latinLnBrk="0" hangingPunct="1">
              <a:defRPr sz="5900" kern="1200">
                <a:solidFill>
                  <a:schemeClr val="tx1"/>
                </a:solidFill>
                <a:latin typeface="+mn-lt"/>
                <a:ea typeface="+mn-ea"/>
                <a:cs typeface="+mn-cs"/>
              </a:defRPr>
            </a:lvl5pPr>
            <a:lvl6pPr marL="7445731" algn="l" defTabSz="1489146" rtl="0" eaLnBrk="1" latinLnBrk="0" hangingPunct="1">
              <a:defRPr sz="5900" kern="1200">
                <a:solidFill>
                  <a:schemeClr val="tx1"/>
                </a:solidFill>
                <a:latin typeface="+mn-lt"/>
                <a:ea typeface="+mn-ea"/>
                <a:cs typeface="+mn-cs"/>
              </a:defRPr>
            </a:lvl6pPr>
            <a:lvl7pPr marL="8934877" algn="l" defTabSz="1489146" rtl="0" eaLnBrk="1" latinLnBrk="0" hangingPunct="1">
              <a:defRPr sz="5900" kern="1200">
                <a:solidFill>
                  <a:schemeClr val="tx1"/>
                </a:solidFill>
                <a:latin typeface="+mn-lt"/>
                <a:ea typeface="+mn-ea"/>
                <a:cs typeface="+mn-cs"/>
              </a:defRPr>
            </a:lvl7pPr>
            <a:lvl8pPr marL="10424023" algn="l" defTabSz="1489146" rtl="0" eaLnBrk="1" latinLnBrk="0" hangingPunct="1">
              <a:defRPr sz="5900" kern="1200">
                <a:solidFill>
                  <a:schemeClr val="tx1"/>
                </a:solidFill>
                <a:latin typeface="+mn-lt"/>
                <a:ea typeface="+mn-ea"/>
                <a:cs typeface="+mn-cs"/>
              </a:defRPr>
            </a:lvl8pPr>
            <a:lvl9pPr marL="11913169" algn="l" defTabSz="1489146" rtl="0" eaLnBrk="1" latinLnBrk="0" hangingPunct="1">
              <a:defRPr sz="5900" kern="1200">
                <a:solidFill>
                  <a:schemeClr val="tx1"/>
                </a:solidFill>
                <a:latin typeface="+mn-lt"/>
                <a:ea typeface="+mn-ea"/>
                <a:cs typeface="+mn-cs"/>
              </a:defRPr>
            </a:lvl9pPr>
          </a:lstStyle>
          <a:p>
            <a:pPr algn="r"/>
            <a:r>
              <a:rPr lang="en-US" sz="1600" dirty="0">
                <a:latin typeface="Arial" panose="020B0604020202020204" pitchFamily="34" charset="0"/>
                <a:cs typeface="Arial" panose="020B0604020202020204" pitchFamily="34" charset="0"/>
              </a:rPr>
              <a:t>11</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International Workshop on HIV &amp; Pediatrics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Mexico City, Mexico, July 19, 2019.</a:t>
            </a:r>
          </a:p>
          <a:p>
            <a:pPr algn="r"/>
            <a:endParaRPr lang="en-US" sz="1600" dirty="0">
              <a:latin typeface="Arial" panose="020B0604020202020204" pitchFamily="34" charset="0"/>
              <a:cs typeface="Arial" panose="020B0604020202020204" pitchFamily="34" charset="0"/>
            </a:endParaRPr>
          </a:p>
          <a:p>
            <a:pPr algn="r"/>
            <a:r>
              <a:rPr lang="en-US" sz="1600" dirty="0">
                <a:latin typeface="Arial" panose="020B0604020202020204" pitchFamily="34" charset="0"/>
                <a:cs typeface="Arial" panose="020B0604020202020204" pitchFamily="34" charset="0"/>
              </a:rPr>
              <a:t>Poster Number: 39</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307" y="324898"/>
            <a:ext cx="6669612" cy="2268345"/>
          </a:xfrm>
          <a:prstGeom prst="rect">
            <a:avLst/>
          </a:prstGeom>
        </p:spPr>
      </p:pic>
      <p:sp>
        <p:nvSpPr>
          <p:cNvPr id="4" name="TextBox 3"/>
          <p:cNvSpPr txBox="1"/>
          <p:nvPr/>
        </p:nvSpPr>
        <p:spPr>
          <a:xfrm>
            <a:off x="17395371" y="1151440"/>
            <a:ext cx="1443018" cy="850233"/>
          </a:xfrm>
          <a:prstGeom prst="rect">
            <a:avLst/>
          </a:prstGeom>
          <a:noFill/>
        </p:spPr>
        <p:txBody>
          <a:bodyPr wrap="square" rtlCol="0">
            <a:spAutoFit/>
          </a:bodyPr>
          <a:lstStyle/>
          <a:p>
            <a:r>
              <a:rPr lang="en-US" dirty="0" smtClean="0">
                <a:solidFill>
                  <a:schemeClr val="bg1"/>
                </a:solidFill>
              </a:rPr>
              <a:t>39</a:t>
            </a:r>
            <a:endParaRPr lang="en-US" dirty="0">
              <a:solidFill>
                <a:schemeClr val="bg1"/>
              </a:solidFill>
            </a:endParaRPr>
          </a:p>
        </p:txBody>
      </p:sp>
      <p:sp>
        <p:nvSpPr>
          <p:cNvPr id="5" name="TextBox 4"/>
          <p:cNvSpPr txBox="1"/>
          <p:nvPr/>
        </p:nvSpPr>
        <p:spPr>
          <a:xfrm>
            <a:off x="6441068" y="7690285"/>
            <a:ext cx="5906824" cy="7608237"/>
          </a:xfrm>
          <a:prstGeom prst="rect">
            <a:avLst/>
          </a:prstGeom>
          <a:noFill/>
        </p:spPr>
        <p:txBody>
          <a:bodyPr wrap="square" rtlCol="0">
            <a:spAutoFit/>
          </a:bodyPr>
          <a:lstStyle/>
          <a:p>
            <a:pPr>
              <a:spcBef>
                <a:spcPct val="20000"/>
              </a:spcBef>
              <a:defRPr/>
            </a:pPr>
            <a:r>
              <a:rPr lang="en-US" sz="2200" i="1" dirty="0">
                <a:latin typeface="Arial" panose="020B0604020202020204" pitchFamily="34" charset="0"/>
                <a:cs typeface="Arial" panose="020B0604020202020204" pitchFamily="34" charset="0"/>
              </a:rPr>
              <a:t>Study Procedures:</a:t>
            </a:r>
          </a:p>
          <a:p>
            <a:pPr marL="342909" indent="-342909">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Participants were given a single dose of 100mg of </a:t>
            </a:r>
            <a:r>
              <a:rPr lang="en-US" sz="2200" dirty="0" err="1">
                <a:latin typeface="Arial" panose="020B0604020202020204" pitchFamily="34" charset="0"/>
                <a:cs typeface="Arial" panose="020B0604020202020204" pitchFamily="34" charset="0"/>
              </a:rPr>
              <a:t>doravirine</a:t>
            </a:r>
            <a:endParaRPr lang="en-US" sz="2200" dirty="0">
              <a:latin typeface="Arial" panose="020B0604020202020204" pitchFamily="34" charset="0"/>
              <a:cs typeface="Arial" panose="020B0604020202020204" pitchFamily="34" charset="0"/>
            </a:endParaRPr>
          </a:p>
          <a:p>
            <a:pPr marL="342909" indent="-342909">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Plasma samples for </a:t>
            </a:r>
            <a:r>
              <a:rPr lang="en-US" sz="2200" dirty="0" err="1">
                <a:latin typeface="Arial" panose="020B0604020202020204" pitchFamily="34" charset="0"/>
                <a:cs typeface="Arial" panose="020B0604020202020204" pitchFamily="34" charset="0"/>
              </a:rPr>
              <a:t>doravirine</a:t>
            </a:r>
            <a:r>
              <a:rPr lang="en-US" sz="2200" dirty="0">
                <a:latin typeface="Arial" panose="020B0604020202020204" pitchFamily="34" charset="0"/>
                <a:cs typeface="Arial" panose="020B0604020202020204" pitchFamily="34" charset="0"/>
              </a:rPr>
              <a:t> levels were drawn pre-dose, 1, 2, 4, 8, 12, 24, 48 and 72 hours post-dose</a:t>
            </a:r>
          </a:p>
          <a:p>
            <a:pPr marL="342909" indent="-342909">
              <a:spcBef>
                <a:spcPct val="200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Safety follow-up visit at 2 weeks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i="1" dirty="0">
                <a:latin typeface="Arial" panose="020B0604020202020204" pitchFamily="34" charset="0"/>
                <a:cs typeface="Arial" panose="020B0604020202020204" pitchFamily="34" charset="0"/>
              </a:rPr>
              <a:t>Analysis:</a:t>
            </a:r>
          </a:p>
          <a:p>
            <a:pPr>
              <a:spcBef>
                <a:spcPct val="20000"/>
              </a:spcBef>
              <a:defRPr/>
            </a:pPr>
            <a:r>
              <a:rPr lang="en-US" sz="2200" dirty="0">
                <a:latin typeface="Arial" panose="020B0604020202020204" pitchFamily="34" charset="0"/>
                <a:cs typeface="Arial" panose="020B0604020202020204" pitchFamily="34" charset="0"/>
              </a:rPr>
              <a:t>Single dose AUC</a:t>
            </a:r>
            <a:r>
              <a:rPr lang="en-US" sz="2200" baseline="-25000" dirty="0">
                <a:latin typeface="Arial" panose="020B0604020202020204" pitchFamily="34" charset="0"/>
                <a:cs typeface="Arial" panose="020B0604020202020204" pitchFamily="34" charset="0"/>
              </a:rPr>
              <a:t>(0-∞)</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a:t>
            </a:r>
            <a:r>
              <a:rPr lang="en-US" sz="2200" baseline="-25000" dirty="0" err="1">
                <a:latin typeface="Arial" panose="020B0604020202020204" pitchFamily="34" charset="0"/>
                <a:cs typeface="Arial" panose="020B0604020202020204" pitchFamily="34" charset="0"/>
              </a:rPr>
              <a:t>max</a:t>
            </a:r>
            <a:r>
              <a:rPr lang="en-US" sz="2200" dirty="0">
                <a:latin typeface="Arial" panose="020B0604020202020204" pitchFamily="34" charset="0"/>
                <a:cs typeface="Arial" panose="020B0604020202020204" pitchFamily="34" charset="0"/>
              </a:rPr>
              <a:t>, C</a:t>
            </a:r>
            <a:r>
              <a:rPr lang="en-US" sz="2200" baseline="-25000" dirty="0">
                <a:latin typeface="Arial" panose="020B0604020202020204" pitchFamily="34" charset="0"/>
                <a:cs typeface="Arial" panose="020B0604020202020204" pitchFamily="34" charset="0"/>
              </a:rPr>
              <a:t>24</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t>
            </a:r>
            <a:r>
              <a:rPr lang="en-US" sz="2200" baseline="-25000" dirty="0" err="1">
                <a:latin typeface="Arial" panose="020B0604020202020204" pitchFamily="34" charset="0"/>
                <a:cs typeface="Arial" panose="020B0604020202020204" pitchFamily="34" charset="0"/>
              </a:rPr>
              <a:t>max</a:t>
            </a:r>
            <a:r>
              <a:rPr lang="en-US" sz="2200" dirty="0">
                <a:latin typeface="Arial" panose="020B0604020202020204" pitchFamily="34" charset="0"/>
                <a:cs typeface="Arial" panose="020B0604020202020204" pitchFamily="34" charset="0"/>
              </a:rPr>
              <a:t>, and apparent terminal t</a:t>
            </a:r>
            <a:r>
              <a:rPr lang="en-US" sz="2200" baseline="-25000" dirty="0">
                <a:latin typeface="Arial" panose="020B0604020202020204" pitchFamily="34" charset="0"/>
                <a:cs typeface="Arial" panose="020B0604020202020204" pitchFamily="34" charset="0"/>
              </a:rPr>
              <a:t>1/2</a:t>
            </a:r>
            <a:r>
              <a:rPr lang="en-US" sz="2200" dirty="0">
                <a:latin typeface="Arial" panose="020B0604020202020204" pitchFamily="34" charset="0"/>
                <a:cs typeface="Arial" panose="020B0604020202020204" pitchFamily="34" charset="0"/>
              </a:rPr>
              <a:t> were reported. The pharmacokinetics of </a:t>
            </a:r>
            <a:r>
              <a:rPr lang="en-US" sz="2200" dirty="0" err="1">
                <a:latin typeface="Arial" panose="020B0604020202020204" pitchFamily="34" charset="0"/>
                <a:cs typeface="Arial" panose="020B0604020202020204" pitchFamily="34" charset="0"/>
              </a:rPr>
              <a:t>doravirine</a:t>
            </a:r>
            <a:r>
              <a:rPr lang="en-US" sz="2200" dirty="0">
                <a:latin typeface="Arial" panose="020B0604020202020204" pitchFamily="34" charset="0"/>
                <a:cs typeface="Arial" panose="020B0604020202020204" pitchFamily="34" charset="0"/>
              </a:rPr>
              <a:t> are linear over a large dose range and with repeated dosing, therefore single-dose data can be used to accurately predict steady-state pharmacokinetics. Steady state AUC</a:t>
            </a:r>
            <a:r>
              <a:rPr lang="en-US" sz="2200" baseline="-25000" dirty="0">
                <a:latin typeface="Arial" panose="020B0604020202020204" pitchFamily="34" charset="0"/>
                <a:cs typeface="Arial" panose="020B0604020202020204" pitchFamily="34" charset="0"/>
              </a:rPr>
              <a:t>(0-24)</a:t>
            </a:r>
            <a:r>
              <a:rPr lang="en-US" sz="2200" dirty="0">
                <a:latin typeface="Arial" panose="020B0604020202020204" pitchFamily="34" charset="0"/>
                <a:cs typeface="Arial" panose="020B0604020202020204" pitchFamily="34" charset="0"/>
              </a:rPr>
              <a:t> is equivalent to single dose AUC</a:t>
            </a:r>
            <a:r>
              <a:rPr lang="en-US" sz="2200" baseline="-25000" dirty="0">
                <a:latin typeface="Arial" panose="020B0604020202020204" pitchFamily="34" charset="0"/>
                <a:cs typeface="Arial" panose="020B0604020202020204" pitchFamily="34" charset="0"/>
              </a:rPr>
              <a:t>(0-∞)</a:t>
            </a:r>
            <a:r>
              <a:rPr lang="en-US" sz="2200" dirty="0">
                <a:latin typeface="Arial" panose="020B0604020202020204" pitchFamily="34" charset="0"/>
                <a:cs typeface="Arial" panose="020B0604020202020204" pitchFamily="34" charset="0"/>
              </a:rPr>
              <a:t>. Individual steady state C</a:t>
            </a:r>
            <a:r>
              <a:rPr lang="en-US" sz="2200" baseline="-25000" dirty="0">
                <a:latin typeface="Arial" panose="020B0604020202020204" pitchFamily="34" charset="0"/>
                <a:cs typeface="Arial" panose="020B0604020202020204" pitchFamily="34" charset="0"/>
              </a:rPr>
              <a:t>24</a:t>
            </a:r>
            <a:r>
              <a:rPr lang="en-US" sz="2200" dirty="0">
                <a:latin typeface="Arial" panose="020B0604020202020204" pitchFamily="34" charset="0"/>
                <a:cs typeface="Arial" panose="020B0604020202020204" pitchFamily="34" charset="0"/>
              </a:rPr>
              <a:t> and </a:t>
            </a:r>
            <a:r>
              <a:rPr lang="en-US" sz="2200" dirty="0" err="1">
                <a:latin typeface="Arial" panose="020B0604020202020204" pitchFamily="34" charset="0"/>
                <a:cs typeface="Arial" panose="020B0604020202020204" pitchFamily="34" charset="0"/>
              </a:rPr>
              <a:t>C</a:t>
            </a:r>
            <a:r>
              <a:rPr lang="en-US" sz="2200" baseline="-25000" dirty="0" err="1">
                <a:latin typeface="Arial" panose="020B0604020202020204" pitchFamily="34" charset="0"/>
                <a:cs typeface="Arial" panose="020B0604020202020204" pitchFamily="34" charset="0"/>
              </a:rPr>
              <a:t>max</a:t>
            </a:r>
            <a:r>
              <a:rPr lang="en-US" sz="2200" dirty="0">
                <a:latin typeface="Arial" panose="020B0604020202020204" pitchFamily="34" charset="0"/>
                <a:cs typeface="Arial" panose="020B0604020202020204" pitchFamily="34" charset="0"/>
              </a:rPr>
              <a:t> were projected from individual single dose plasma concentration-time profiles using the non-parametric superposition function in </a:t>
            </a:r>
            <a:r>
              <a:rPr lang="en-US" sz="2200" dirty="0" err="1">
                <a:latin typeface="Arial" panose="020B0604020202020204" pitchFamily="34" charset="0"/>
                <a:cs typeface="Arial" panose="020B0604020202020204" pitchFamily="34" charset="0"/>
              </a:rPr>
              <a:t>WinNonLin</a:t>
            </a:r>
            <a:r>
              <a:rPr lang="en-US" sz="2200" dirty="0">
                <a:latin typeface="Arial" panose="020B0604020202020204" pitchFamily="34" charset="0"/>
                <a:cs typeface="Arial" panose="020B0604020202020204" pitchFamily="34" charset="0"/>
              </a:rPr>
              <a:t> v6.3. </a:t>
            </a:r>
          </a:p>
        </p:txBody>
      </p:sp>
      <p:graphicFrame>
        <p:nvGraphicFramePr>
          <p:cNvPr id="57" name="Table 56">
            <a:extLst>
              <a:ext uri="{FF2B5EF4-FFF2-40B4-BE49-F238E27FC236}">
                <a16:creationId xmlns:a16="http://schemas.microsoft.com/office/drawing/2014/main" id="{7EFC050E-BFF4-4598-B6EF-D8EFA684D51B}"/>
              </a:ext>
            </a:extLst>
          </p:cNvPr>
          <p:cNvGraphicFramePr>
            <a:graphicFrameLocks noGrp="1"/>
          </p:cNvGraphicFramePr>
          <p:nvPr>
            <p:extLst>
              <p:ext uri="{D42A27DB-BD31-4B8C-83A1-F6EECF244321}">
                <p14:modId xmlns:p14="http://schemas.microsoft.com/office/powerpoint/2010/main" val="1824463666"/>
              </p:ext>
            </p:extLst>
          </p:nvPr>
        </p:nvGraphicFramePr>
        <p:xfrm>
          <a:off x="844328" y="17431762"/>
          <a:ext cx="7729001" cy="4462048"/>
        </p:xfrm>
        <a:graphic>
          <a:graphicData uri="http://schemas.openxmlformats.org/drawingml/2006/table">
            <a:tbl>
              <a:tblPr>
                <a:tableStyleId>{5C22544A-7EE6-4342-B048-85BDC9FD1C3A}</a:tableStyleId>
              </a:tblPr>
              <a:tblGrid>
                <a:gridCol w="908071">
                  <a:extLst>
                    <a:ext uri="{9D8B030D-6E8A-4147-A177-3AD203B41FA5}">
                      <a16:colId xmlns:a16="http://schemas.microsoft.com/office/drawing/2014/main" val="4041596341"/>
                    </a:ext>
                  </a:extLst>
                </a:gridCol>
                <a:gridCol w="1087395">
                  <a:extLst>
                    <a:ext uri="{9D8B030D-6E8A-4147-A177-3AD203B41FA5}">
                      <a16:colId xmlns:a16="http://schemas.microsoft.com/office/drawing/2014/main" val="2858125912"/>
                    </a:ext>
                  </a:extLst>
                </a:gridCol>
                <a:gridCol w="1037967">
                  <a:extLst>
                    <a:ext uri="{9D8B030D-6E8A-4147-A177-3AD203B41FA5}">
                      <a16:colId xmlns:a16="http://schemas.microsoft.com/office/drawing/2014/main" val="850409934"/>
                    </a:ext>
                  </a:extLst>
                </a:gridCol>
                <a:gridCol w="1285103">
                  <a:extLst>
                    <a:ext uri="{9D8B030D-6E8A-4147-A177-3AD203B41FA5}">
                      <a16:colId xmlns:a16="http://schemas.microsoft.com/office/drawing/2014/main" val="350204998"/>
                    </a:ext>
                  </a:extLst>
                </a:gridCol>
                <a:gridCol w="1507524">
                  <a:extLst>
                    <a:ext uri="{9D8B030D-6E8A-4147-A177-3AD203B41FA5}">
                      <a16:colId xmlns:a16="http://schemas.microsoft.com/office/drawing/2014/main" val="1620008763"/>
                    </a:ext>
                  </a:extLst>
                </a:gridCol>
                <a:gridCol w="1902941">
                  <a:extLst>
                    <a:ext uri="{9D8B030D-6E8A-4147-A177-3AD203B41FA5}">
                      <a16:colId xmlns:a16="http://schemas.microsoft.com/office/drawing/2014/main" val="377127046"/>
                    </a:ext>
                  </a:extLst>
                </a:gridCol>
              </a:tblGrid>
              <a:tr h="782782">
                <a:tc>
                  <a:txBody>
                    <a:bodyPr/>
                    <a:lstStyle/>
                    <a:p>
                      <a:pPr marL="0" marR="0" algn="ctr">
                        <a:lnSpc>
                          <a:spcPct val="107000"/>
                        </a:lnSpc>
                        <a:spcBef>
                          <a:spcPts val="150"/>
                        </a:spcBef>
                        <a:spcAft>
                          <a:spcPts val="150"/>
                        </a:spcAft>
                      </a:pPr>
                      <a:r>
                        <a:rPr lang="en-US" sz="2400" b="1" dirty="0">
                          <a:solidFill>
                            <a:schemeClr val="bg2"/>
                          </a:solidFill>
                          <a:effectLst/>
                        </a:rPr>
                        <a:t> ID</a:t>
                      </a:r>
                      <a:endPar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75000"/>
                      </a:schemeClr>
                    </a:solidFill>
                  </a:tcPr>
                </a:tc>
                <a:tc>
                  <a:txBody>
                    <a:bodyPr/>
                    <a:lstStyle/>
                    <a:p>
                      <a:pPr marL="0" marR="0" algn="ctr">
                        <a:lnSpc>
                          <a:spcPct val="107000"/>
                        </a:lnSpc>
                        <a:spcBef>
                          <a:spcPts val="150"/>
                        </a:spcBef>
                        <a:spcAft>
                          <a:spcPts val="150"/>
                        </a:spcAft>
                      </a:pPr>
                      <a:r>
                        <a:rPr lang="en-US" sz="2400" b="1" dirty="0">
                          <a:solidFill>
                            <a:schemeClr val="bg2"/>
                          </a:solidFill>
                          <a:effectLst/>
                        </a:rPr>
                        <a:t>Age</a:t>
                      </a:r>
                      <a:br>
                        <a:rPr lang="en-US" sz="2400" b="1" dirty="0">
                          <a:solidFill>
                            <a:schemeClr val="bg2"/>
                          </a:solidFill>
                          <a:effectLst/>
                        </a:rPr>
                      </a:br>
                      <a:r>
                        <a:rPr lang="en-US" sz="2400" b="1" dirty="0">
                          <a:solidFill>
                            <a:schemeClr val="bg2"/>
                          </a:solidFill>
                          <a:effectLst/>
                        </a:rPr>
                        <a:t>(</a:t>
                      </a:r>
                      <a:r>
                        <a:rPr lang="en-US" sz="2400" b="1" dirty="0" err="1" smtClean="0">
                          <a:solidFill>
                            <a:schemeClr val="bg2"/>
                          </a:solidFill>
                          <a:effectLst/>
                        </a:rPr>
                        <a:t>yrs</a:t>
                      </a:r>
                      <a:r>
                        <a:rPr lang="en-US" sz="2400" b="1" dirty="0">
                          <a:solidFill>
                            <a:schemeClr val="bg2"/>
                          </a:solidFill>
                          <a:effectLst/>
                        </a:rPr>
                        <a:t>)</a:t>
                      </a:r>
                      <a:endPar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75000"/>
                      </a:schemeClr>
                    </a:solidFill>
                  </a:tcPr>
                </a:tc>
                <a:tc>
                  <a:txBody>
                    <a:bodyPr/>
                    <a:lstStyle/>
                    <a:p>
                      <a:pPr marL="0" marR="0" algn="ctr">
                        <a:lnSpc>
                          <a:spcPct val="107000"/>
                        </a:lnSpc>
                        <a:spcBef>
                          <a:spcPts val="150"/>
                        </a:spcBef>
                        <a:spcAft>
                          <a:spcPts val="150"/>
                        </a:spcAft>
                      </a:pPr>
                      <a:r>
                        <a:rPr lang="en-US" sz="2400" b="1" dirty="0">
                          <a:solidFill>
                            <a:schemeClr val="bg2"/>
                          </a:solidFill>
                          <a:effectLst/>
                        </a:rPr>
                        <a:t>Gender</a:t>
                      </a:r>
                      <a:endPar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75000"/>
                      </a:schemeClr>
                    </a:solidFill>
                  </a:tcPr>
                </a:tc>
                <a:tc>
                  <a:txBody>
                    <a:bodyPr/>
                    <a:lstStyle/>
                    <a:p>
                      <a:pPr marL="0" marR="0" algn="ctr">
                        <a:lnSpc>
                          <a:spcPct val="107000"/>
                        </a:lnSpc>
                        <a:spcBef>
                          <a:spcPts val="150"/>
                        </a:spcBef>
                        <a:spcAft>
                          <a:spcPts val="150"/>
                        </a:spcAft>
                      </a:pPr>
                      <a:r>
                        <a:rPr lang="en-US" sz="2400" b="1" dirty="0">
                          <a:solidFill>
                            <a:schemeClr val="bg2"/>
                          </a:solidFill>
                          <a:effectLst/>
                        </a:rPr>
                        <a:t>Race</a:t>
                      </a:r>
                      <a:endPar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75000"/>
                      </a:schemeClr>
                    </a:solidFill>
                  </a:tcPr>
                </a:tc>
                <a:tc>
                  <a:txBody>
                    <a:bodyPr/>
                    <a:lstStyle/>
                    <a:p>
                      <a:pPr marL="0" marR="0" algn="ctr">
                        <a:lnSpc>
                          <a:spcPct val="107000"/>
                        </a:lnSpc>
                        <a:spcBef>
                          <a:spcPts val="150"/>
                        </a:spcBef>
                        <a:spcAft>
                          <a:spcPts val="150"/>
                        </a:spcAft>
                      </a:pPr>
                      <a:r>
                        <a:rPr lang="en-US" sz="2400" b="1" dirty="0">
                          <a:solidFill>
                            <a:schemeClr val="bg2"/>
                          </a:solidFill>
                          <a:effectLst/>
                        </a:rPr>
                        <a:t>Weight</a:t>
                      </a:r>
                      <a:br>
                        <a:rPr lang="en-US" sz="2400" b="1" dirty="0">
                          <a:solidFill>
                            <a:schemeClr val="bg2"/>
                          </a:solidFill>
                          <a:effectLst/>
                        </a:rPr>
                      </a:br>
                      <a:r>
                        <a:rPr lang="en-US" sz="2400" b="1" dirty="0">
                          <a:solidFill>
                            <a:schemeClr val="bg2"/>
                          </a:solidFill>
                          <a:effectLst/>
                        </a:rPr>
                        <a:t>(kg)</a:t>
                      </a:r>
                      <a:endPar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75000"/>
                      </a:schemeClr>
                    </a:solidFill>
                  </a:tcPr>
                </a:tc>
                <a:tc>
                  <a:txBody>
                    <a:bodyPr/>
                    <a:lstStyle/>
                    <a:p>
                      <a:pPr marL="0" marR="0" algn="ctr">
                        <a:lnSpc>
                          <a:spcPct val="107000"/>
                        </a:lnSpc>
                        <a:spcBef>
                          <a:spcPts val="150"/>
                        </a:spcBef>
                        <a:spcAft>
                          <a:spcPts val="150"/>
                        </a:spcAft>
                      </a:pPr>
                      <a:r>
                        <a:rPr lang="en-US" sz="2400" b="1" dirty="0">
                          <a:solidFill>
                            <a:schemeClr val="bg2"/>
                          </a:solidFill>
                          <a:effectLst/>
                        </a:rPr>
                        <a:t>CD4</a:t>
                      </a:r>
                      <a:br>
                        <a:rPr lang="en-US" sz="2400" b="1" dirty="0">
                          <a:solidFill>
                            <a:schemeClr val="bg2"/>
                          </a:solidFill>
                          <a:effectLst/>
                        </a:rPr>
                      </a:br>
                      <a:r>
                        <a:rPr lang="en-US" sz="2400" b="1" dirty="0">
                          <a:solidFill>
                            <a:schemeClr val="bg2"/>
                          </a:solidFill>
                          <a:effectLst/>
                        </a:rPr>
                        <a:t>(cells/mm</a:t>
                      </a:r>
                      <a:r>
                        <a:rPr lang="en-US" sz="2400" b="1" baseline="30000" dirty="0">
                          <a:solidFill>
                            <a:schemeClr val="bg2"/>
                          </a:solidFill>
                          <a:effectLst/>
                        </a:rPr>
                        <a:t>3</a:t>
                      </a:r>
                      <a:r>
                        <a:rPr lang="en-US" sz="2400" b="1" dirty="0">
                          <a:solidFill>
                            <a:schemeClr val="bg2"/>
                          </a:solidFill>
                          <a:effectLst/>
                        </a:rPr>
                        <a:t>)</a:t>
                      </a:r>
                      <a:endPar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75000"/>
                      </a:schemeClr>
                    </a:solidFill>
                  </a:tcPr>
                </a:tc>
                <a:extLst>
                  <a:ext uri="{0D108BD9-81ED-4DB2-BD59-A6C34878D82A}">
                    <a16:rowId xmlns:a16="http://schemas.microsoft.com/office/drawing/2014/main" val="3376225495"/>
                  </a:ext>
                </a:extLst>
              </a:tr>
              <a:tr h="430369">
                <a:tc>
                  <a:txBody>
                    <a:bodyPr/>
                    <a:lstStyle/>
                    <a:p>
                      <a:pPr marL="0" marR="0" algn="ctr">
                        <a:lnSpc>
                          <a:spcPct val="107000"/>
                        </a:lnSpc>
                        <a:spcBef>
                          <a:spcPts val="150"/>
                        </a:spcBef>
                        <a:spcAft>
                          <a:spcPts val="150"/>
                        </a:spcAft>
                      </a:pPr>
                      <a:r>
                        <a:rPr lang="en-US" sz="2400" dirty="0">
                          <a:effectLst/>
                        </a:rPr>
                        <a:t>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16</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BLACK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68.9</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900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3802747873"/>
                  </a:ext>
                </a:extLst>
              </a:tr>
              <a:tr h="400051">
                <a:tc>
                  <a:txBody>
                    <a:bodyPr/>
                    <a:lstStyle/>
                    <a:p>
                      <a:pPr marL="0" marR="0" algn="ctr">
                        <a:lnSpc>
                          <a:spcPct val="107000"/>
                        </a:lnSpc>
                        <a:spcBef>
                          <a:spcPts val="150"/>
                        </a:spcBef>
                        <a:spcAft>
                          <a:spcPts val="150"/>
                        </a:spcAft>
                      </a:pPr>
                      <a:r>
                        <a:rPr lang="en-US" sz="2400">
                          <a:effectLst/>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16</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F</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WHITE</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90.8</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760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578872858"/>
                  </a:ext>
                </a:extLst>
              </a:tr>
              <a:tr h="419100">
                <a:tc>
                  <a:txBody>
                    <a:bodyPr/>
                    <a:lstStyle/>
                    <a:p>
                      <a:pPr marL="0" marR="0" algn="ctr">
                        <a:lnSpc>
                          <a:spcPct val="107000"/>
                        </a:lnSpc>
                        <a:spcBef>
                          <a:spcPts val="150"/>
                        </a:spcBef>
                        <a:spcAft>
                          <a:spcPts val="150"/>
                        </a:spcAft>
                      </a:pPr>
                      <a:r>
                        <a:rPr lang="en-US" sz="2400">
                          <a:effectLst/>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13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BLACK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51.5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790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2568696625"/>
                  </a:ext>
                </a:extLst>
              </a:tr>
              <a:tr h="400051">
                <a:tc>
                  <a:txBody>
                    <a:bodyPr/>
                    <a:lstStyle/>
                    <a:p>
                      <a:pPr marL="0" marR="0" algn="ctr">
                        <a:lnSpc>
                          <a:spcPct val="107000"/>
                        </a:lnSpc>
                        <a:spcBef>
                          <a:spcPts val="150"/>
                        </a:spcBef>
                        <a:spcAft>
                          <a:spcPts val="150"/>
                        </a:spcAft>
                      </a:pPr>
                      <a:r>
                        <a:rPr lang="en-US" sz="2400">
                          <a:effectLst/>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16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F</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BLACK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47.1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647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3163073589"/>
                  </a:ext>
                </a:extLst>
              </a:tr>
              <a:tr h="438151">
                <a:tc>
                  <a:txBody>
                    <a:bodyPr/>
                    <a:lstStyle/>
                    <a:p>
                      <a:pPr marL="0" marR="0" algn="ctr">
                        <a:lnSpc>
                          <a:spcPct val="107000"/>
                        </a:lnSpc>
                        <a:spcBef>
                          <a:spcPts val="150"/>
                        </a:spcBef>
                        <a:spcAft>
                          <a:spcPts val="150"/>
                        </a:spcAft>
                      </a:pPr>
                      <a:r>
                        <a:rPr lang="en-US" sz="2400">
                          <a:effectLst/>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13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BLACK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45.8</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1137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3922693125"/>
                  </a:ext>
                </a:extLst>
              </a:tr>
              <a:tr h="400051">
                <a:tc>
                  <a:txBody>
                    <a:bodyPr/>
                    <a:lstStyle/>
                    <a:p>
                      <a:pPr marL="0" marR="0" algn="ctr">
                        <a:lnSpc>
                          <a:spcPct val="107000"/>
                        </a:lnSpc>
                        <a:spcBef>
                          <a:spcPts val="150"/>
                        </a:spcBef>
                        <a:spcAft>
                          <a:spcPts val="150"/>
                        </a:spcAft>
                      </a:pPr>
                      <a:r>
                        <a:rPr lang="en-US" sz="2400">
                          <a:effectLst/>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15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BLACK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62.8</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689</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3133472699"/>
                  </a:ext>
                </a:extLst>
              </a:tr>
              <a:tr h="400051">
                <a:tc>
                  <a:txBody>
                    <a:bodyPr/>
                    <a:lstStyle/>
                    <a:p>
                      <a:pPr marL="0" marR="0" algn="ctr">
                        <a:lnSpc>
                          <a:spcPct val="107000"/>
                        </a:lnSpc>
                        <a:spcBef>
                          <a:spcPts val="150"/>
                        </a:spcBef>
                        <a:spcAft>
                          <a:spcPts val="150"/>
                        </a:spcAft>
                      </a:pPr>
                      <a:r>
                        <a:rPr lang="en-US" sz="2400">
                          <a:effectLst/>
                        </a:rPr>
                        <a:t>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13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WHITE</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48.7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1006</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471480501"/>
                  </a:ext>
                </a:extLst>
              </a:tr>
              <a:tr h="400051">
                <a:tc>
                  <a:txBody>
                    <a:bodyPr/>
                    <a:lstStyle/>
                    <a:p>
                      <a:pPr marL="0" marR="0" algn="ctr">
                        <a:lnSpc>
                          <a:spcPct val="107000"/>
                        </a:lnSpc>
                        <a:spcBef>
                          <a:spcPts val="150"/>
                        </a:spcBef>
                        <a:spcAft>
                          <a:spcPts val="150"/>
                        </a:spcAft>
                      </a:pPr>
                      <a:r>
                        <a:rPr lang="en-US" sz="2400">
                          <a:effectLst/>
                        </a:rPr>
                        <a:t>8</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15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BLACK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a:effectLst/>
                        </a:rPr>
                        <a:t>47.1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449</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2246408704"/>
                  </a:ext>
                </a:extLst>
              </a:tr>
              <a:tr h="391391">
                <a:tc>
                  <a:txBody>
                    <a:bodyPr/>
                    <a:lstStyle/>
                    <a:p>
                      <a:pPr marL="0" marR="0" algn="ctr">
                        <a:lnSpc>
                          <a:spcPct val="107000"/>
                        </a:lnSpc>
                        <a:spcBef>
                          <a:spcPts val="150"/>
                        </a:spcBef>
                        <a:spcAft>
                          <a:spcPts val="150"/>
                        </a:spcAft>
                      </a:pPr>
                      <a:r>
                        <a:rPr lang="en-US" sz="2400">
                          <a:effectLst/>
                        </a:rPr>
                        <a:t>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12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BLACK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40.3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tc>
                  <a:txBody>
                    <a:bodyPr/>
                    <a:lstStyle/>
                    <a:p>
                      <a:pPr marL="0" marR="0" algn="ctr">
                        <a:lnSpc>
                          <a:spcPct val="107000"/>
                        </a:lnSpc>
                        <a:spcBef>
                          <a:spcPts val="150"/>
                        </a:spcBef>
                        <a:spcAft>
                          <a:spcPts val="150"/>
                        </a:spcAft>
                      </a:pPr>
                      <a:r>
                        <a:rPr lang="en-US" sz="2400" dirty="0">
                          <a:effectLst/>
                        </a:rPr>
                        <a:t>716</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51" marR="19051" marT="0" marB="0">
                    <a:solidFill>
                      <a:schemeClr val="accent6">
                        <a:lumMod val="40000"/>
                        <a:lumOff val="60000"/>
                      </a:schemeClr>
                    </a:solidFill>
                  </a:tcPr>
                </a:tc>
                <a:extLst>
                  <a:ext uri="{0D108BD9-81ED-4DB2-BD59-A6C34878D82A}">
                    <a16:rowId xmlns:a16="http://schemas.microsoft.com/office/drawing/2014/main" val="426131881"/>
                  </a:ext>
                </a:extLst>
              </a:tr>
            </a:tbl>
          </a:graphicData>
        </a:graphic>
      </p:graphicFrame>
      <p:sp>
        <p:nvSpPr>
          <p:cNvPr id="12" name="TextBox 11"/>
          <p:cNvSpPr txBox="1"/>
          <p:nvPr/>
        </p:nvSpPr>
        <p:spPr>
          <a:xfrm>
            <a:off x="436307" y="31186605"/>
            <a:ext cx="3345906" cy="2376805"/>
          </a:xfrm>
          <a:prstGeom prst="rect">
            <a:avLst/>
          </a:prstGeom>
          <a:noFill/>
        </p:spPr>
        <p:txBody>
          <a:bodyPr wrap="square" rtlCol="0">
            <a:spAutoFit/>
          </a:bodyPr>
          <a:lstStyle/>
          <a:p>
            <a:pPr lvl="0">
              <a:spcBef>
                <a:spcPct val="20000"/>
              </a:spcBef>
              <a:defRPr/>
            </a:pPr>
            <a:r>
              <a:rPr lang="en-US" sz="1600" b="1" cap="all" dirty="0">
                <a:solidFill>
                  <a:srgbClr val="002060"/>
                </a:solidFill>
                <a:latin typeface="Arial" panose="020B0604020202020204" pitchFamily="34" charset="0"/>
                <a:cs typeface="Arial" panose="020B0604020202020204" pitchFamily="34" charset="0"/>
              </a:rPr>
              <a:t>Acknowledgements</a:t>
            </a:r>
          </a:p>
          <a:p>
            <a:pPr lvl="0">
              <a:spcBef>
                <a:spcPct val="20000"/>
              </a:spcBef>
              <a:defRPr/>
            </a:pPr>
            <a:r>
              <a:rPr lang="en-US" sz="1600" dirty="0">
                <a:latin typeface="Arial" panose="020B0604020202020204" pitchFamily="34" charset="0"/>
                <a:cs typeface="Arial" panose="020B0604020202020204" pitchFamily="34" charset="0"/>
              </a:rPr>
              <a:t>The authors wish to acknowledge the full IMPAACT 2014 team, NIAID, NICHD, </a:t>
            </a:r>
            <a:r>
              <a:rPr lang="en-US" sz="1600" dirty="0" smtClean="0">
                <a:latin typeface="Arial" panose="020B0604020202020204" pitchFamily="34" charset="0"/>
                <a:cs typeface="Arial" panose="020B0604020202020204" pitchFamily="34" charset="0"/>
              </a:rPr>
              <a:t>MSD, </a:t>
            </a:r>
            <a:r>
              <a:rPr lang="en-US" sz="1600" dirty="0">
                <a:latin typeface="Arial" panose="020B0604020202020204" pitchFamily="34" charset="0"/>
                <a:cs typeface="Arial" panose="020B0604020202020204" pitchFamily="34" charset="0"/>
              </a:rPr>
              <a:t>the IMPAACT 2014 sites and staff, and the IMPAACT 2014 participants</a:t>
            </a:r>
          </a:p>
          <a:p>
            <a:endParaRPr lang="en-US" dirty="0"/>
          </a:p>
        </p:txBody>
      </p:sp>
      <p:pic>
        <p:nvPicPr>
          <p:cNvPr id="60" name="Picture 59">
            <a:extLst>
              <a:ext uri="{FF2B5EF4-FFF2-40B4-BE49-F238E27FC236}">
                <a16:creationId xmlns:a16="http://schemas.microsoft.com/office/drawing/2014/main" id="{EB0EADD1-818A-4BB6-ACFB-51023AF2BCF0}"/>
              </a:ext>
            </a:extLst>
          </p:cNvPr>
          <p:cNvPicPr/>
          <p:nvPr/>
        </p:nvPicPr>
        <p:blipFill rotWithShape="1">
          <a:blip r:embed="rId5">
            <a:duotone>
              <a:prstClr val="black"/>
              <a:srgbClr val="D9C3A5">
                <a:tint val="50000"/>
                <a:satMod val="180000"/>
              </a:srgbClr>
            </a:duotone>
          </a:blip>
          <a:srcRect l="4872" t="14316" r="4872" b="7449"/>
          <a:stretch/>
        </p:blipFill>
        <p:spPr bwMode="auto">
          <a:xfrm>
            <a:off x="10340867" y="18173161"/>
            <a:ext cx="7412392" cy="5474709"/>
          </a:xfrm>
          <a:prstGeom prst="rect">
            <a:avLst/>
          </a:prstGeom>
          <a:solidFill>
            <a:schemeClr val="accent2">
              <a:lumMod val="20000"/>
              <a:lumOff val="80000"/>
            </a:schemeClr>
          </a:solidFill>
          <a:ln>
            <a:noFill/>
          </a:ln>
          <a:extLst>
            <a:ext uri="{53640926-AAD7-44D8-BBD7-CCE9431645EC}">
              <a14:shadowObscured xmlns:a14="http://schemas.microsoft.com/office/drawing/2010/main"/>
            </a:ext>
          </a:extLst>
        </p:spPr>
      </p:pic>
      <p:graphicFrame>
        <p:nvGraphicFramePr>
          <p:cNvPr id="61" name="Table 60">
            <a:extLst>
              <a:ext uri="{FF2B5EF4-FFF2-40B4-BE49-F238E27FC236}">
                <a16:creationId xmlns:a16="http://schemas.microsoft.com/office/drawing/2014/main" id="{FA3F64FA-D008-476D-A8BF-61D1E05A7B9F}"/>
              </a:ext>
            </a:extLst>
          </p:cNvPr>
          <p:cNvGraphicFramePr>
            <a:graphicFrameLocks noGrp="1"/>
          </p:cNvGraphicFramePr>
          <p:nvPr>
            <p:extLst>
              <p:ext uri="{D42A27DB-BD31-4B8C-83A1-F6EECF244321}">
                <p14:modId xmlns:p14="http://schemas.microsoft.com/office/powerpoint/2010/main" val="2475768069"/>
              </p:ext>
            </p:extLst>
          </p:nvPr>
        </p:nvGraphicFramePr>
        <p:xfrm>
          <a:off x="887617" y="23324401"/>
          <a:ext cx="7736569" cy="7293429"/>
        </p:xfrm>
        <a:graphic>
          <a:graphicData uri="http://schemas.openxmlformats.org/drawingml/2006/table">
            <a:tbl>
              <a:tblPr firstRow="1" firstCol="1" bandRow="1">
                <a:tableStyleId>{5C22544A-7EE6-4342-B048-85BDC9FD1C3A}</a:tableStyleId>
              </a:tblPr>
              <a:tblGrid>
                <a:gridCol w="1746819">
                  <a:extLst>
                    <a:ext uri="{9D8B030D-6E8A-4147-A177-3AD203B41FA5}">
                      <a16:colId xmlns:a16="http://schemas.microsoft.com/office/drawing/2014/main" val="94457684"/>
                    </a:ext>
                  </a:extLst>
                </a:gridCol>
                <a:gridCol w="690268">
                  <a:extLst>
                    <a:ext uri="{9D8B030D-6E8A-4147-A177-3AD203B41FA5}">
                      <a16:colId xmlns:a16="http://schemas.microsoft.com/office/drawing/2014/main" val="2048278847"/>
                    </a:ext>
                  </a:extLst>
                </a:gridCol>
                <a:gridCol w="1402804">
                  <a:extLst>
                    <a:ext uri="{9D8B030D-6E8A-4147-A177-3AD203B41FA5}">
                      <a16:colId xmlns:a16="http://schemas.microsoft.com/office/drawing/2014/main" val="193251816"/>
                    </a:ext>
                  </a:extLst>
                </a:gridCol>
                <a:gridCol w="823869">
                  <a:extLst>
                    <a:ext uri="{9D8B030D-6E8A-4147-A177-3AD203B41FA5}">
                      <a16:colId xmlns:a16="http://schemas.microsoft.com/office/drawing/2014/main" val="3861267311"/>
                    </a:ext>
                  </a:extLst>
                </a:gridCol>
                <a:gridCol w="1536405">
                  <a:extLst>
                    <a:ext uri="{9D8B030D-6E8A-4147-A177-3AD203B41FA5}">
                      <a16:colId xmlns:a16="http://schemas.microsoft.com/office/drawing/2014/main" val="1953519238"/>
                    </a:ext>
                  </a:extLst>
                </a:gridCol>
                <a:gridCol w="1536404">
                  <a:extLst>
                    <a:ext uri="{9D8B030D-6E8A-4147-A177-3AD203B41FA5}">
                      <a16:colId xmlns:a16="http://schemas.microsoft.com/office/drawing/2014/main" val="1147023713"/>
                    </a:ext>
                  </a:extLst>
                </a:gridCol>
              </a:tblGrid>
              <a:tr h="779031">
                <a:tc>
                  <a:txBody>
                    <a:bodyPr/>
                    <a:lstStyle/>
                    <a:p>
                      <a:pPr marL="0" marR="0" algn="ctr">
                        <a:spcBef>
                          <a:spcPts val="0"/>
                        </a:spcBef>
                        <a:spcAft>
                          <a:spcPts val="200"/>
                        </a:spcAft>
                      </a:pP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rPr>
                        <a:t>Min</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rPr>
                        <a:t>Median</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mj-lt"/>
                          <a:ea typeface="Times New Roman" panose="02020603050405020304" pitchFamily="18" charset="0"/>
                        </a:rPr>
                        <a:t>Max</a:t>
                      </a:r>
                      <a:endParaRPr lang="en-US" sz="2400" dirty="0">
                        <a:effectLst/>
                        <a:latin typeface="+mj-lt"/>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err="1" smtClean="0">
                          <a:effectLst/>
                        </a:rPr>
                        <a:t>Geomean</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rPr>
                        <a:t>CV% </a:t>
                      </a:r>
                      <a:r>
                        <a:rPr lang="en-US" sz="2400" dirty="0" err="1" smtClean="0">
                          <a:effectLst/>
                        </a:rPr>
                        <a:t>Geomean</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val="1120585842"/>
                  </a:ext>
                </a:extLst>
              </a:tr>
              <a:tr h="962683">
                <a:tc>
                  <a:txBody>
                    <a:bodyPr/>
                    <a:lstStyle/>
                    <a:p>
                      <a:pPr marL="0" marR="0" algn="ctr">
                        <a:spcBef>
                          <a:spcPts val="0"/>
                        </a:spcBef>
                        <a:spcAft>
                          <a:spcPts val="200"/>
                        </a:spcAft>
                      </a:pPr>
                      <a:r>
                        <a:rPr lang="en-US" sz="2400" dirty="0" smtClean="0">
                          <a:effectLst/>
                        </a:rPr>
                        <a:t>AUC</a:t>
                      </a:r>
                      <a:r>
                        <a:rPr lang="en-US" sz="2400" baseline="-25000" dirty="0" smtClean="0">
                          <a:effectLst/>
                        </a:rPr>
                        <a:t>(0-∞)</a:t>
                      </a:r>
                      <a:r>
                        <a:rPr lang="en-US" sz="2400" baseline="30000" dirty="0" smtClean="0">
                          <a:effectLst/>
                        </a:rPr>
                        <a:t>†</a:t>
                      </a:r>
                      <a:endParaRPr lang="en-US" sz="2400" dirty="0" smtClean="0">
                        <a:effectLst/>
                      </a:endParaRPr>
                    </a:p>
                    <a:p>
                      <a:pPr marL="0" marR="0" algn="ctr">
                        <a:spcBef>
                          <a:spcPts val="0"/>
                        </a:spcBef>
                        <a:spcAft>
                          <a:spcPts val="200"/>
                        </a:spcAft>
                      </a:pPr>
                      <a:r>
                        <a:rPr lang="en-US" sz="2400" dirty="0" smtClean="0">
                          <a:effectLst/>
                        </a:rPr>
                        <a:t>(</a:t>
                      </a:r>
                      <a:r>
                        <a:rPr lang="en-US" sz="2400" dirty="0" err="1" smtClean="0">
                          <a:effectLst/>
                        </a:rPr>
                        <a:t>μM∙h</a:t>
                      </a:r>
                      <a:r>
                        <a:rPr lang="en-US" sz="2400" dirty="0" smtClean="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mn-lt"/>
                          <a:ea typeface="+mn-ea"/>
                        </a:rPr>
                        <a:t>20.0</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31.3</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73.6</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34.8</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43.2</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74480351"/>
                  </a:ext>
                </a:extLst>
              </a:tr>
              <a:tr h="870858">
                <a:tc>
                  <a:txBody>
                    <a:bodyPr/>
                    <a:lstStyle/>
                    <a:p>
                      <a:pPr marL="0" marR="0" algn="ctr">
                        <a:spcBef>
                          <a:spcPts val="0"/>
                        </a:spcBef>
                        <a:spcAft>
                          <a:spcPts val="200"/>
                        </a:spcAft>
                      </a:pPr>
                      <a:r>
                        <a:rPr lang="en-US" sz="2400" dirty="0" smtClean="0">
                          <a:effectLst/>
                        </a:rPr>
                        <a:t>C</a:t>
                      </a:r>
                      <a:r>
                        <a:rPr lang="en-US" sz="2400" baseline="-25000" dirty="0" smtClean="0">
                          <a:effectLst/>
                        </a:rPr>
                        <a:t>24,ss,pred</a:t>
                      </a:r>
                      <a:endParaRPr lang="en-US" sz="2400" dirty="0" smtClean="0">
                        <a:effectLst/>
                      </a:endParaRPr>
                    </a:p>
                    <a:p>
                      <a:pPr marL="0" marR="0" algn="ctr">
                        <a:spcBef>
                          <a:spcPts val="0"/>
                        </a:spcBef>
                        <a:spcAft>
                          <a:spcPts val="200"/>
                        </a:spcAft>
                      </a:pPr>
                      <a:r>
                        <a:rPr lang="en-US" sz="2400" dirty="0" smtClean="0">
                          <a:effectLst/>
                        </a:rPr>
                        <a:t>(</a:t>
                      </a:r>
                      <a:r>
                        <a:rPr lang="en-US" sz="2400" dirty="0" err="1" smtClean="0">
                          <a:effectLst/>
                        </a:rPr>
                        <a:t>nM</a:t>
                      </a:r>
                      <a:r>
                        <a:rPr lang="en-US" sz="2400" dirty="0" smtClean="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mn-lt"/>
                          <a:ea typeface="+mn-ea"/>
                        </a:rPr>
                        <a:t>335</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630</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1720</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690</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65.8</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09979227"/>
                  </a:ext>
                </a:extLst>
              </a:tr>
              <a:tr h="1001485">
                <a:tc>
                  <a:txBody>
                    <a:bodyPr/>
                    <a:lstStyle/>
                    <a:p>
                      <a:pPr marL="0" marR="0" algn="ctr">
                        <a:spcBef>
                          <a:spcPts val="0"/>
                        </a:spcBef>
                        <a:spcAft>
                          <a:spcPts val="200"/>
                        </a:spcAft>
                      </a:pPr>
                      <a:r>
                        <a:rPr lang="en-US" sz="2400" dirty="0" smtClean="0">
                          <a:effectLst/>
                        </a:rPr>
                        <a:t>C</a:t>
                      </a:r>
                      <a:r>
                        <a:rPr lang="en-US" sz="2400" baseline="-25000" dirty="0" smtClean="0">
                          <a:effectLst/>
                        </a:rPr>
                        <a:t>24</a:t>
                      </a:r>
                      <a:r>
                        <a:rPr lang="en-US" sz="2400" baseline="0" dirty="0" smtClean="0">
                          <a:effectLst/>
                        </a:rPr>
                        <a:t> </a:t>
                      </a:r>
                      <a:r>
                        <a:rPr lang="en-US" sz="2400" dirty="0" err="1" smtClean="0">
                          <a:effectLst/>
                        </a:rPr>
                        <a:t>Accum</a:t>
                      </a:r>
                      <a:r>
                        <a:rPr lang="en-US" sz="2400" dirty="0" smtClean="0">
                          <a:effectLst/>
                        </a:rPr>
                        <a:t>.</a:t>
                      </a:r>
                    </a:p>
                    <a:p>
                      <a:pPr marL="0" marR="0" algn="ctr">
                        <a:spcBef>
                          <a:spcPts val="0"/>
                        </a:spcBef>
                        <a:spcAft>
                          <a:spcPts val="200"/>
                        </a:spcAft>
                      </a:pPr>
                      <a:r>
                        <a:rPr lang="en-US" sz="2400" dirty="0" smtClean="0">
                          <a:effectLst/>
                        </a:rPr>
                        <a:t>Ratio</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mn-lt"/>
                          <a:ea typeface="+mn-ea"/>
                        </a:rPr>
                        <a:t>1.2</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1.4</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1.6</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1.3</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11.7</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530524257"/>
                  </a:ext>
                </a:extLst>
              </a:tr>
              <a:tr h="696686">
                <a:tc>
                  <a:txBody>
                    <a:bodyPr/>
                    <a:lstStyle/>
                    <a:p>
                      <a:pPr marL="0" marR="0" algn="ctr">
                        <a:spcBef>
                          <a:spcPts val="0"/>
                        </a:spcBef>
                        <a:spcAft>
                          <a:spcPts val="200"/>
                        </a:spcAft>
                      </a:pPr>
                      <a:r>
                        <a:rPr lang="en-US" sz="2400" dirty="0" err="1" smtClean="0">
                          <a:effectLst/>
                        </a:rPr>
                        <a:t>C</a:t>
                      </a:r>
                      <a:r>
                        <a:rPr lang="en-US" sz="2400" baseline="-25000" dirty="0" err="1" smtClean="0">
                          <a:effectLst/>
                        </a:rPr>
                        <a:t>max,ss,pred</a:t>
                      </a:r>
                      <a:endParaRPr lang="en-US" sz="2400" dirty="0" smtClean="0">
                        <a:effectLst/>
                      </a:endParaRPr>
                    </a:p>
                    <a:p>
                      <a:pPr marL="0" marR="0" algn="ctr">
                        <a:spcBef>
                          <a:spcPts val="0"/>
                        </a:spcBef>
                        <a:spcAft>
                          <a:spcPts val="200"/>
                        </a:spcAft>
                      </a:pPr>
                      <a:r>
                        <a:rPr lang="en-US" sz="2400" dirty="0" smtClean="0">
                          <a:effectLst/>
                        </a:rPr>
                        <a:t>(</a:t>
                      </a:r>
                      <a:r>
                        <a:rPr lang="en-US" sz="2400" dirty="0" err="1" smtClean="0">
                          <a:effectLst/>
                        </a:rPr>
                        <a:t>μM</a:t>
                      </a:r>
                      <a:r>
                        <a:rPr lang="en-US" sz="2400" dirty="0" smtClean="0">
                          <a:effectLst/>
                        </a:rPr>
                        <a:t>)</a:t>
                      </a:r>
                      <a:endParaRPr lang="en-US" sz="2400" dirty="0" smtClean="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mn-lt"/>
                          <a:ea typeface="+mn-ea"/>
                        </a:rPr>
                        <a:t>2.08</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2.70</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5.11</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2.76</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28.2</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217400735"/>
                  </a:ext>
                </a:extLst>
              </a:tr>
              <a:tr h="875937">
                <a:tc>
                  <a:txBody>
                    <a:bodyPr/>
                    <a:lstStyle/>
                    <a:p>
                      <a:pPr marL="0" marR="0" algn="ctr">
                        <a:spcBef>
                          <a:spcPts val="0"/>
                        </a:spcBef>
                        <a:spcAft>
                          <a:spcPts val="200"/>
                        </a:spcAft>
                      </a:pPr>
                      <a:r>
                        <a:rPr lang="en-US" sz="2400" dirty="0" err="1" smtClean="0">
                          <a:effectLst/>
                        </a:rPr>
                        <a:t>C</a:t>
                      </a:r>
                      <a:r>
                        <a:rPr lang="en-US" sz="2400" baseline="-25000" dirty="0" err="1" smtClean="0">
                          <a:effectLst/>
                        </a:rPr>
                        <a:t>max</a:t>
                      </a:r>
                      <a:r>
                        <a:rPr lang="en-US" sz="2400" baseline="0" dirty="0" smtClean="0">
                          <a:effectLst/>
                        </a:rPr>
                        <a:t> </a:t>
                      </a:r>
                      <a:r>
                        <a:rPr lang="en-US" sz="2400" dirty="0" err="1" smtClean="0">
                          <a:effectLst/>
                        </a:rPr>
                        <a:t>Accum</a:t>
                      </a:r>
                      <a:r>
                        <a:rPr lang="en-US" sz="2400" dirty="0" smtClean="0">
                          <a:effectLst/>
                        </a:rPr>
                        <a:t>.</a:t>
                      </a:r>
                    </a:p>
                    <a:p>
                      <a:pPr marL="0" marR="0" algn="ctr">
                        <a:spcBef>
                          <a:spcPts val="0"/>
                        </a:spcBef>
                        <a:spcAft>
                          <a:spcPts val="200"/>
                        </a:spcAft>
                      </a:pPr>
                      <a:r>
                        <a:rPr lang="en-US" sz="2400" dirty="0" smtClean="0">
                          <a:effectLst/>
                        </a:rPr>
                        <a:t>Ratio</a:t>
                      </a:r>
                      <a:endParaRPr lang="en-US" sz="2400" dirty="0" smtClean="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mn-lt"/>
                          <a:ea typeface="+mn-ea"/>
                        </a:rPr>
                        <a:t>1.2</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1.3</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1.6</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1.3</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rPr>
                        <a:t>10.5</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323835891"/>
                  </a:ext>
                </a:extLst>
              </a:tr>
              <a:tr h="544286">
                <a:tc>
                  <a:txBody>
                    <a:bodyPr/>
                    <a:lstStyle/>
                    <a:p>
                      <a:pPr marL="0" marR="0" algn="ctr">
                        <a:spcBef>
                          <a:spcPts val="0"/>
                        </a:spcBef>
                        <a:spcAft>
                          <a:spcPts val="200"/>
                        </a:spcAft>
                      </a:pPr>
                      <a:r>
                        <a:rPr lang="en-US" sz="2400" dirty="0" err="1" smtClean="0">
                          <a:effectLst/>
                        </a:rPr>
                        <a:t>T</a:t>
                      </a:r>
                      <a:r>
                        <a:rPr lang="en-US" sz="2400" baseline="-25000" dirty="0" err="1" smtClean="0">
                          <a:effectLst/>
                        </a:rPr>
                        <a:t>max</a:t>
                      </a:r>
                      <a:r>
                        <a:rPr lang="en-US" sz="2400" baseline="0" dirty="0" smtClean="0">
                          <a:effectLst/>
                        </a:rPr>
                        <a:t> </a:t>
                      </a:r>
                      <a:r>
                        <a:rPr lang="en-US" sz="2400" dirty="0" smtClean="0">
                          <a:effectLst/>
                        </a:rPr>
                        <a:t>(h)</a:t>
                      </a:r>
                      <a:endParaRPr lang="en-US" sz="2400" dirty="0" smtClean="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3.78</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7.75</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526944050"/>
                  </a:ext>
                </a:extLst>
              </a:tr>
              <a:tr h="413657">
                <a:tc>
                  <a:txBody>
                    <a:bodyPr/>
                    <a:lstStyle/>
                    <a:p>
                      <a:pPr marL="0" marR="0" algn="ctr">
                        <a:spcBef>
                          <a:spcPts val="0"/>
                        </a:spcBef>
                        <a:spcAft>
                          <a:spcPts val="200"/>
                        </a:spcAft>
                      </a:pPr>
                      <a:r>
                        <a:rPr lang="en-US" sz="2400" dirty="0" smtClean="0">
                          <a:effectLst/>
                        </a:rPr>
                        <a:t>t</a:t>
                      </a:r>
                      <a:r>
                        <a:rPr lang="en-US" sz="2400" baseline="-25000" dirty="0" smtClean="0">
                          <a:effectLst/>
                        </a:rPr>
                        <a:t>1/2</a:t>
                      </a:r>
                      <a:r>
                        <a:rPr lang="en-US" sz="2400" baseline="0" dirty="0" smtClean="0">
                          <a:effectLst/>
                        </a:rPr>
                        <a:t> </a:t>
                      </a:r>
                      <a:r>
                        <a:rPr lang="en-US" sz="2400" dirty="0" smtClean="0">
                          <a:effectLst/>
                        </a:rPr>
                        <a:t>(h)</a:t>
                      </a:r>
                      <a:endParaRPr lang="en-US" sz="2400" dirty="0" smtClean="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7.82</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12.2</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16.0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11.8</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25.0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4216398385"/>
                  </a:ext>
                </a:extLst>
              </a:tr>
              <a:tr h="522515">
                <a:tc>
                  <a:txBody>
                    <a:bodyPr/>
                    <a:lstStyle/>
                    <a:p>
                      <a:pPr marL="0" marR="0" algn="ctr">
                        <a:spcBef>
                          <a:spcPts val="0"/>
                        </a:spcBef>
                        <a:spcAft>
                          <a:spcPts val="200"/>
                        </a:spcAft>
                      </a:pPr>
                      <a:r>
                        <a:rPr lang="en-US" sz="2400" dirty="0" smtClean="0">
                          <a:effectLst/>
                        </a:rPr>
                        <a:t>Cl/F</a:t>
                      </a:r>
                      <a:r>
                        <a:rPr lang="en-US" sz="2400" baseline="0" dirty="0" smtClean="0">
                          <a:effectLst/>
                        </a:rPr>
                        <a:t> </a:t>
                      </a:r>
                      <a:r>
                        <a:rPr lang="en-US" sz="2400" dirty="0" smtClean="0">
                          <a:effectLst/>
                        </a:rPr>
                        <a:t>(L/h)</a:t>
                      </a:r>
                      <a:endParaRPr lang="en-US" sz="2400" dirty="0" smtClean="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3.19</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7.49</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11.7</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6.75</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43.2</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783503831"/>
                  </a:ext>
                </a:extLst>
              </a:tr>
              <a:tr h="566057">
                <a:tc>
                  <a:txBody>
                    <a:bodyPr/>
                    <a:lstStyle/>
                    <a:p>
                      <a:pPr marL="0" marR="0" algn="ctr">
                        <a:spcBef>
                          <a:spcPts val="0"/>
                        </a:spcBef>
                        <a:spcAft>
                          <a:spcPts val="200"/>
                        </a:spcAft>
                      </a:pPr>
                      <a:r>
                        <a:rPr lang="en-US" sz="2400" dirty="0" err="1" smtClean="0">
                          <a:effectLst/>
                        </a:rPr>
                        <a:t>V</a:t>
                      </a:r>
                      <a:r>
                        <a:rPr lang="en-US" sz="2400" baseline="-25000" dirty="0" err="1" smtClean="0">
                          <a:effectLst/>
                        </a:rPr>
                        <a:t>z</a:t>
                      </a:r>
                      <a:r>
                        <a:rPr lang="en-US" sz="2400" dirty="0" smtClean="0">
                          <a:effectLst/>
                        </a:rPr>
                        <a:t>/F</a:t>
                      </a:r>
                      <a:r>
                        <a:rPr lang="en-US" sz="2400" baseline="0" dirty="0" smtClean="0">
                          <a:effectLst/>
                        </a:rPr>
                        <a:t> </a:t>
                      </a:r>
                      <a:r>
                        <a:rPr lang="en-US" sz="2400" dirty="0" smtClean="0">
                          <a:effectLst/>
                        </a:rPr>
                        <a:t>(L)</a:t>
                      </a:r>
                      <a:endParaRPr lang="en-US" sz="2400" dirty="0" smtClean="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75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65.8</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111</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198</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115</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spcBef>
                          <a:spcPts val="0"/>
                        </a:spcBef>
                        <a:spcAft>
                          <a:spcPts val="200"/>
                        </a:spcAft>
                      </a:pPr>
                      <a:r>
                        <a:rPr lang="en-US" sz="2400" dirty="0" smtClean="0">
                          <a:effectLst/>
                          <a:latin typeface="Times New Roman" panose="02020603050405020304" pitchFamily="18" charset="0"/>
                          <a:ea typeface="Times New Roman" panose="02020603050405020304" pitchFamily="18" charset="0"/>
                        </a:rPr>
                        <a:t>32.5</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795916681"/>
                  </a:ext>
                </a:extLst>
              </a:tr>
            </a:tbl>
          </a:graphicData>
        </a:graphic>
      </p:graphicFrame>
      <p:pic>
        <p:nvPicPr>
          <p:cNvPr id="62" name="Picture 61">
            <a:extLst>
              <a:ext uri="{FF2B5EF4-FFF2-40B4-BE49-F238E27FC236}">
                <a16:creationId xmlns:a16="http://schemas.microsoft.com/office/drawing/2014/main" id="{1F4EB03E-75A9-4373-BBBC-F3CCA8BCE34B}"/>
              </a:ext>
            </a:extLst>
          </p:cNvPr>
          <p:cNvPicPr/>
          <p:nvPr/>
        </p:nvPicPr>
        <p:blipFill rotWithShape="1">
          <a:blip r:embed="rId6">
            <a:duotone>
              <a:prstClr val="black"/>
              <a:srgbClr val="D9C3A5">
                <a:tint val="50000"/>
                <a:satMod val="180000"/>
              </a:srgbClr>
            </a:duotone>
          </a:blip>
          <a:srcRect l="5769" t="14815" r="5256" b="8781"/>
          <a:stretch/>
        </p:blipFill>
        <p:spPr bwMode="auto">
          <a:xfrm>
            <a:off x="10344360" y="23769050"/>
            <a:ext cx="7412391" cy="5714108"/>
          </a:xfrm>
          <a:prstGeom prst="rect">
            <a:avLst/>
          </a:prstGeom>
          <a:ln>
            <a:noFill/>
          </a:ln>
          <a:extLst>
            <a:ext uri="{53640926-AAD7-44D8-BBD7-CCE9431645EC}">
              <a14:shadowObscured xmlns:a14="http://schemas.microsoft.com/office/drawing/2010/main"/>
            </a:ext>
          </a:extLst>
        </p:spPr>
      </p:pic>
      <p:sp>
        <p:nvSpPr>
          <p:cNvPr id="63" name="Text Placeholder 2"/>
          <p:cNvSpPr txBox="1">
            <a:spLocks/>
          </p:cNvSpPr>
          <p:nvPr/>
        </p:nvSpPr>
        <p:spPr>
          <a:xfrm>
            <a:off x="582940" y="16374364"/>
            <a:ext cx="8920627" cy="1113269"/>
          </a:xfrm>
          <a:prstGeom prst="rect">
            <a:avLst/>
          </a:prstGeom>
        </p:spPr>
        <p:txBody>
          <a:bodyPr vert="horz" wrap="square" lIns="297829" tIns="148915" rIns="297829" bIns="148915" rtlCol="0">
            <a:spAutoFit/>
          </a:bodyPr>
          <a:lstStyle/>
          <a:p>
            <a:pPr>
              <a:spcBef>
                <a:spcPct val="20000"/>
              </a:spcBef>
              <a:defRPr/>
            </a:pPr>
            <a:r>
              <a:rPr lang="en-US" sz="2400" b="1" dirty="0">
                <a:solidFill>
                  <a:srgbClr val="002060"/>
                </a:solidFill>
                <a:latin typeface="Arial" panose="020B0604020202020204" pitchFamily="34" charset="0"/>
                <a:cs typeface="Arial" panose="020B0604020202020204" pitchFamily="34" charset="0"/>
              </a:rPr>
              <a:t>Results are available from 9 youth enrolled into Cohort 1</a:t>
            </a:r>
          </a:p>
          <a:p>
            <a:pPr>
              <a:spcBef>
                <a:spcPct val="20000"/>
              </a:spcBef>
              <a:defRPr/>
            </a:pPr>
            <a:r>
              <a:rPr lang="en-US" sz="2400" b="1" dirty="0">
                <a:solidFill>
                  <a:srgbClr val="002060"/>
                </a:solidFill>
                <a:latin typeface="Arial" panose="020B0604020202020204" pitchFamily="34" charset="0"/>
                <a:cs typeface="Arial" panose="020B0604020202020204" pitchFamily="34" charset="0"/>
              </a:rPr>
              <a:t>Table</a:t>
            </a:r>
            <a:r>
              <a:rPr lang="en-US" sz="2400" b="1" cap="all" dirty="0">
                <a:solidFill>
                  <a:srgbClr val="002060"/>
                </a:solidFill>
                <a:latin typeface="Arial" panose="020B0604020202020204" pitchFamily="34" charset="0"/>
                <a:cs typeface="Arial" panose="020B0604020202020204" pitchFamily="34" charset="0"/>
              </a:rPr>
              <a:t> 1: </a:t>
            </a:r>
            <a:r>
              <a:rPr lang="en-US" sz="2400" b="1" dirty="0">
                <a:solidFill>
                  <a:srgbClr val="002060"/>
                </a:solidFill>
                <a:latin typeface="Arial" panose="020B0604020202020204" pitchFamily="34" charset="0"/>
                <a:cs typeface="Arial" panose="020B0604020202020204" pitchFamily="34" charset="0"/>
              </a:rPr>
              <a:t>Participant demographics</a:t>
            </a:r>
          </a:p>
        </p:txBody>
      </p:sp>
      <p:sp>
        <p:nvSpPr>
          <p:cNvPr id="64" name="TextBox 63"/>
          <p:cNvSpPr txBox="1"/>
          <p:nvPr/>
        </p:nvSpPr>
        <p:spPr>
          <a:xfrm>
            <a:off x="840545" y="22005916"/>
            <a:ext cx="8337579" cy="1200329"/>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Table 2: Summary Pharmacokinetic Parameter Values for </a:t>
            </a:r>
            <a:r>
              <a:rPr lang="en-US" sz="2400" b="1" dirty="0" err="1">
                <a:solidFill>
                  <a:srgbClr val="002060"/>
                </a:solidFill>
                <a:latin typeface="Arial" panose="020B0604020202020204" pitchFamily="34" charset="0"/>
                <a:cs typeface="Arial" panose="020B0604020202020204" pitchFamily="34" charset="0"/>
              </a:rPr>
              <a:t>Doravirine</a:t>
            </a:r>
            <a:r>
              <a:rPr lang="en-US" sz="2400" b="1" dirty="0">
                <a:solidFill>
                  <a:srgbClr val="002060"/>
                </a:solidFill>
                <a:latin typeface="Arial" panose="020B0604020202020204" pitchFamily="34" charset="0"/>
                <a:cs typeface="Arial" panose="020B0604020202020204" pitchFamily="34" charset="0"/>
              </a:rPr>
              <a:t> Following Administration of Single Oral Doses to Adolescents </a:t>
            </a:r>
          </a:p>
        </p:txBody>
      </p:sp>
      <p:sp>
        <p:nvSpPr>
          <p:cNvPr id="65" name="TextBox 64">
            <a:extLst>
              <a:ext uri="{FF2B5EF4-FFF2-40B4-BE49-F238E27FC236}">
                <a16:creationId xmlns:a16="http://schemas.microsoft.com/office/drawing/2014/main" id="{B94A97A9-8E22-44E2-99BF-BBEBDF61E1F1}"/>
              </a:ext>
            </a:extLst>
          </p:cNvPr>
          <p:cNvSpPr txBox="1"/>
          <p:nvPr/>
        </p:nvSpPr>
        <p:spPr>
          <a:xfrm>
            <a:off x="10322151" y="16503354"/>
            <a:ext cx="8014840" cy="1569660"/>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Figure 1: Arithmetic mean (SD) Plasma Concentration Profiles of </a:t>
            </a:r>
            <a:r>
              <a:rPr lang="en-US" sz="2400" b="1" dirty="0" err="1">
                <a:solidFill>
                  <a:srgbClr val="002060"/>
                </a:solidFill>
                <a:latin typeface="Arial" panose="020B0604020202020204" pitchFamily="34" charset="0"/>
                <a:cs typeface="Arial" panose="020B0604020202020204" pitchFamily="34" charset="0"/>
              </a:rPr>
              <a:t>Doravirine</a:t>
            </a:r>
            <a:r>
              <a:rPr lang="en-US" sz="2400" b="1" dirty="0">
                <a:solidFill>
                  <a:srgbClr val="002060"/>
                </a:solidFill>
                <a:latin typeface="Arial" panose="020B0604020202020204" pitchFamily="34" charset="0"/>
                <a:cs typeface="Arial" panose="020B0604020202020204" pitchFamily="34" charset="0"/>
              </a:rPr>
              <a:t> following administration of single 100 mg oral doses to adolescents Panel A: Linear Scale, Panel B: Semi-log Scale  </a:t>
            </a:r>
          </a:p>
        </p:txBody>
      </p:sp>
      <p:sp>
        <p:nvSpPr>
          <p:cNvPr id="66" name="TextBox 65"/>
          <p:cNvSpPr txBox="1"/>
          <p:nvPr/>
        </p:nvSpPr>
        <p:spPr>
          <a:xfrm>
            <a:off x="9352288" y="29604339"/>
            <a:ext cx="9093989" cy="1569660"/>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TWO WEEK SAFETY and TOLERABILITY</a:t>
            </a:r>
            <a:endParaRPr lang="en-US" sz="2400" b="1" dirty="0">
              <a:latin typeface="Arial" panose="020B0604020202020204" pitchFamily="34" charset="0"/>
              <a:cs typeface="Arial" panose="020B0604020202020204" pitchFamily="34" charset="0"/>
            </a:endParaRPr>
          </a:p>
          <a:p>
            <a:pPr marL="285758" indent="-285758">
              <a:buFont typeface="Arial" panose="020B0604020202020204" pitchFamily="34" charset="0"/>
              <a:buChar char="•"/>
            </a:pPr>
            <a:r>
              <a:rPr lang="en-US" sz="2400" dirty="0">
                <a:latin typeface="Arial" panose="020B0604020202020204" pitchFamily="34" charset="0"/>
                <a:cs typeface="Arial" panose="020B0604020202020204" pitchFamily="34" charset="0"/>
              </a:rPr>
              <a:t>There were no clinically significant adverse events </a:t>
            </a:r>
          </a:p>
          <a:p>
            <a:pPr marL="285758" indent="-285758">
              <a:buFont typeface="Arial" panose="020B0604020202020204" pitchFamily="34" charset="0"/>
              <a:buChar char="•"/>
            </a:pPr>
            <a:r>
              <a:rPr lang="en-US" sz="2400" dirty="0">
                <a:latin typeface="Arial" panose="020B0604020202020204" pitchFamily="34" charset="0"/>
                <a:cs typeface="Arial" panose="020B0604020202020204" pitchFamily="34" charset="0"/>
              </a:rPr>
              <a:t>One participant had grade 1 diarrhea on the day of study entry: assessed as not related </a:t>
            </a:r>
            <a:r>
              <a:rPr lang="en-US" sz="2400" dirty="0" smtClean="0">
                <a:latin typeface="Arial" panose="020B0604020202020204" pitchFamily="34" charset="0"/>
                <a:cs typeface="Arial" panose="020B0604020202020204" pitchFamily="34" charset="0"/>
              </a:rPr>
              <a:t>to </a:t>
            </a:r>
            <a:r>
              <a:rPr lang="en-US" sz="2400" dirty="0" err="1">
                <a:latin typeface="Arial" panose="020B0604020202020204" pitchFamily="34" charset="0"/>
                <a:cs typeface="Arial" panose="020B0604020202020204" pitchFamily="34" charset="0"/>
              </a:rPr>
              <a:t>doravirine</a:t>
            </a:r>
            <a:endParaRPr lang="en-US" sz="2400" dirty="0">
              <a:latin typeface="Arial" panose="020B0604020202020204" pitchFamily="34" charset="0"/>
              <a:cs typeface="Arial" panose="020B0604020202020204" pitchFamily="34" charset="0"/>
            </a:endParaRPr>
          </a:p>
        </p:txBody>
      </p:sp>
      <p:sp>
        <p:nvSpPr>
          <p:cNvPr id="13" name="TextBox 12"/>
          <p:cNvSpPr txBox="1"/>
          <p:nvPr/>
        </p:nvSpPr>
        <p:spPr>
          <a:xfrm>
            <a:off x="864079" y="30679990"/>
            <a:ext cx="7689497" cy="338554"/>
          </a:xfrm>
          <a:prstGeom prst="rect">
            <a:avLst/>
          </a:prstGeom>
          <a:noFill/>
        </p:spPr>
        <p:txBody>
          <a:bodyPr wrap="square" rtlCol="0">
            <a:spAutoFit/>
          </a:bodyPr>
          <a:lstStyle/>
          <a:p>
            <a:r>
              <a:rPr lang="en-US" sz="1600" baseline="30000" dirty="0"/>
              <a:t>† </a:t>
            </a:r>
            <a:r>
              <a:rPr lang="en-US" sz="1600" dirty="0" smtClean="0"/>
              <a:t>Steady state </a:t>
            </a:r>
            <a:r>
              <a:rPr lang="en-US" sz="1600" dirty="0">
                <a:latin typeface="Arial" panose="020B0604020202020204" pitchFamily="34" charset="0"/>
                <a:cs typeface="Arial" panose="020B0604020202020204" pitchFamily="34" charset="0"/>
              </a:rPr>
              <a:t>AUC</a:t>
            </a:r>
            <a:r>
              <a:rPr lang="en-US" sz="1600" baseline="-25000" dirty="0">
                <a:latin typeface="Arial" panose="020B0604020202020204" pitchFamily="34" charset="0"/>
                <a:cs typeface="Arial" panose="020B0604020202020204" pitchFamily="34" charset="0"/>
              </a:rPr>
              <a:t>(0-24)</a:t>
            </a:r>
            <a:r>
              <a:rPr lang="en-US" sz="1600" dirty="0" smtClean="0"/>
              <a:t> is equivalent to single dose </a:t>
            </a:r>
            <a:r>
              <a:rPr lang="en-US" sz="1600" dirty="0">
                <a:latin typeface="Arial" panose="020B0604020202020204" pitchFamily="34" charset="0"/>
                <a:cs typeface="Arial" panose="020B0604020202020204" pitchFamily="34" charset="0"/>
              </a:rPr>
              <a:t>AUC</a:t>
            </a:r>
            <a:r>
              <a:rPr lang="en-US" sz="1600" baseline="-25000" dirty="0">
                <a:latin typeface="Arial" panose="020B0604020202020204" pitchFamily="34" charset="0"/>
                <a:cs typeface="Arial" panose="020B0604020202020204" pitchFamily="34" charset="0"/>
              </a:rPr>
              <a:t>(0-∞</a:t>
            </a:r>
            <a:r>
              <a:rPr lang="en-US" sz="1600" baseline="-25000" dirty="0" smtClean="0">
                <a:latin typeface="Arial" panose="020B0604020202020204" pitchFamily="34" charset="0"/>
                <a:cs typeface="Arial" panose="020B0604020202020204" pitchFamily="34" charset="0"/>
              </a:rPr>
              <a:t>)</a:t>
            </a:r>
            <a:r>
              <a:rPr lang="en-US" sz="1600" dirty="0" smtClean="0"/>
              <a:t> </a:t>
            </a:r>
            <a:endParaRPr lang="en-US" sz="1600" dirty="0"/>
          </a:p>
        </p:txBody>
      </p:sp>
      <p:sp>
        <p:nvSpPr>
          <p:cNvPr id="14" name="TextBox 13"/>
          <p:cNvSpPr txBox="1"/>
          <p:nvPr/>
        </p:nvSpPr>
        <p:spPr>
          <a:xfrm>
            <a:off x="16927947" y="18964892"/>
            <a:ext cx="762000" cy="461665"/>
          </a:xfrm>
          <a:prstGeom prst="rect">
            <a:avLst/>
          </a:prstGeom>
          <a:noFill/>
        </p:spPr>
        <p:txBody>
          <a:bodyPr wrap="square" rtlCol="0">
            <a:spAutoFit/>
          </a:bodyPr>
          <a:lstStyle/>
          <a:p>
            <a:r>
              <a:rPr lang="en-US" sz="2400" dirty="0" smtClean="0"/>
              <a:t>A</a:t>
            </a:r>
            <a:endParaRPr lang="en-US" sz="2400" dirty="0"/>
          </a:p>
        </p:txBody>
      </p:sp>
      <p:sp>
        <p:nvSpPr>
          <p:cNvPr id="73" name="TextBox 72"/>
          <p:cNvSpPr txBox="1"/>
          <p:nvPr/>
        </p:nvSpPr>
        <p:spPr>
          <a:xfrm>
            <a:off x="16927947" y="24472349"/>
            <a:ext cx="762000" cy="461665"/>
          </a:xfrm>
          <a:prstGeom prst="rect">
            <a:avLst/>
          </a:prstGeom>
          <a:noFill/>
        </p:spPr>
        <p:txBody>
          <a:bodyPr wrap="square" rtlCol="0">
            <a:spAutoFit/>
          </a:bodyPr>
          <a:lstStyle/>
          <a:p>
            <a:r>
              <a:rPr lang="en-US" sz="2400" dirty="0"/>
              <a:t>B</a:t>
            </a:r>
          </a:p>
        </p:txBody>
      </p:sp>
    </p:spTree>
    <p:extLst>
      <p:ext uri="{BB962C8B-B14F-4D97-AF65-F5344CB8AC3E}">
        <p14:creationId xmlns:p14="http://schemas.microsoft.com/office/powerpoint/2010/main" val="3698917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C515E8ADC6D94BB60D0B874600EA4C" ma:contentTypeVersion="8" ma:contentTypeDescription="Create a new document." ma:contentTypeScope="" ma:versionID="45c6055b743c42b9022045a8479255ae">
  <xsd:schema xmlns:xsd="http://www.w3.org/2001/XMLSchema" xmlns:xs="http://www.w3.org/2001/XMLSchema" xmlns:p="http://schemas.microsoft.com/office/2006/metadata/properties" xmlns:ns2="8fff0748-757e-44e1-b4d1-3ab4f47f7563" xmlns:ns3="53723a1e-932d-46a7-bb29-31f26abb6a49" targetNamespace="http://schemas.microsoft.com/office/2006/metadata/properties" ma:root="true" ma:fieldsID="78273e99bb049204cbdc842e5624dea9" ns2:_="" ns3:_="">
    <xsd:import namespace="8fff0748-757e-44e1-b4d1-3ab4f47f7563"/>
    <xsd:import namespace="53723a1e-932d-46a7-bb29-31f26abb6a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723a1e-932d-46a7-bb29-31f26abb6a4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191D44-C67F-4D5F-9BE7-BC6318059416}">
  <ds:schemaRefs>
    <ds:schemaRef ds:uri="http://schemas.microsoft.com/sharepoint/v3/contenttype/forms"/>
  </ds:schemaRefs>
</ds:datastoreItem>
</file>

<file path=customXml/itemProps2.xml><?xml version="1.0" encoding="utf-8"?>
<ds:datastoreItem xmlns:ds="http://schemas.openxmlformats.org/officeDocument/2006/customXml" ds:itemID="{DDD0BF5D-C0F9-49FD-8D54-C3C4563A9CF9}"/>
</file>

<file path=customXml/itemProps3.xml><?xml version="1.0" encoding="utf-8"?>
<ds:datastoreItem xmlns:ds="http://schemas.openxmlformats.org/officeDocument/2006/customXml" ds:itemID="{518C54B7-8A15-4CA0-8241-3EE1EA37A5E2}">
  <ds:schemaRefs>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51386160-2af3-4d40-9629-2c4a81e4096a"/>
    <ds:schemaRef ds:uri="8fff0748-757e-44e1-b4d1-3ab4f47f756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518</TotalTime>
  <Words>860</Words>
  <Application>Microsoft Office PowerPoint</Application>
  <PresentationFormat>Custom</PresentationFormat>
  <Paragraphs>168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amelvi</cp:lastModifiedBy>
  <cp:revision>72</cp:revision>
  <dcterms:created xsi:type="dcterms:W3CDTF">2015-06-30T00:38:04Z</dcterms:created>
  <dcterms:modified xsi:type="dcterms:W3CDTF">2019-07-11T18:11:36Z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0x0101002CC515E8ADC6D94BB60D0B874600EA4C</vt:lpwstr>
  </property>
</Properties>
</file>