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19202400" cy="32918400"/>
  <p:notesSz cx="6858000" cy="9144000"/>
  <p:defaultTextStyle>
    <a:defPPr>
      <a:defRPr lang="en-US"/>
    </a:defPPr>
    <a:lvl1pPr marL="0" algn="l" defTabSz="2501798" rtl="0" eaLnBrk="1" latinLnBrk="0" hangingPunct="1">
      <a:defRPr sz="4925" kern="1200">
        <a:solidFill>
          <a:schemeClr val="tx1"/>
        </a:solidFill>
        <a:latin typeface="+mn-lt"/>
        <a:ea typeface="+mn-ea"/>
        <a:cs typeface="+mn-cs"/>
      </a:defRPr>
    </a:lvl1pPr>
    <a:lvl2pPr marL="1250899" algn="l" defTabSz="2501798" rtl="0" eaLnBrk="1" latinLnBrk="0" hangingPunct="1">
      <a:defRPr sz="4925" kern="1200">
        <a:solidFill>
          <a:schemeClr val="tx1"/>
        </a:solidFill>
        <a:latin typeface="+mn-lt"/>
        <a:ea typeface="+mn-ea"/>
        <a:cs typeface="+mn-cs"/>
      </a:defRPr>
    </a:lvl2pPr>
    <a:lvl3pPr marL="2501798" algn="l" defTabSz="2501798" rtl="0" eaLnBrk="1" latinLnBrk="0" hangingPunct="1">
      <a:defRPr sz="4925" kern="1200">
        <a:solidFill>
          <a:schemeClr val="tx1"/>
        </a:solidFill>
        <a:latin typeface="+mn-lt"/>
        <a:ea typeface="+mn-ea"/>
        <a:cs typeface="+mn-cs"/>
      </a:defRPr>
    </a:lvl3pPr>
    <a:lvl4pPr marL="3752698" algn="l" defTabSz="2501798" rtl="0" eaLnBrk="1" latinLnBrk="0" hangingPunct="1">
      <a:defRPr sz="4925" kern="1200">
        <a:solidFill>
          <a:schemeClr val="tx1"/>
        </a:solidFill>
        <a:latin typeface="+mn-lt"/>
        <a:ea typeface="+mn-ea"/>
        <a:cs typeface="+mn-cs"/>
      </a:defRPr>
    </a:lvl4pPr>
    <a:lvl5pPr marL="5003597" algn="l" defTabSz="2501798" rtl="0" eaLnBrk="1" latinLnBrk="0" hangingPunct="1">
      <a:defRPr sz="4925" kern="1200">
        <a:solidFill>
          <a:schemeClr val="tx1"/>
        </a:solidFill>
        <a:latin typeface="+mn-lt"/>
        <a:ea typeface="+mn-ea"/>
        <a:cs typeface="+mn-cs"/>
      </a:defRPr>
    </a:lvl5pPr>
    <a:lvl6pPr marL="6254496" algn="l" defTabSz="2501798" rtl="0" eaLnBrk="1" latinLnBrk="0" hangingPunct="1">
      <a:defRPr sz="4925" kern="1200">
        <a:solidFill>
          <a:schemeClr val="tx1"/>
        </a:solidFill>
        <a:latin typeface="+mn-lt"/>
        <a:ea typeface="+mn-ea"/>
        <a:cs typeface="+mn-cs"/>
      </a:defRPr>
    </a:lvl6pPr>
    <a:lvl7pPr marL="7505395" algn="l" defTabSz="2501798" rtl="0" eaLnBrk="1" latinLnBrk="0" hangingPunct="1">
      <a:defRPr sz="4925" kern="1200">
        <a:solidFill>
          <a:schemeClr val="tx1"/>
        </a:solidFill>
        <a:latin typeface="+mn-lt"/>
        <a:ea typeface="+mn-ea"/>
        <a:cs typeface="+mn-cs"/>
      </a:defRPr>
    </a:lvl7pPr>
    <a:lvl8pPr marL="8756294" algn="l" defTabSz="2501798" rtl="0" eaLnBrk="1" latinLnBrk="0" hangingPunct="1">
      <a:defRPr sz="4925" kern="1200">
        <a:solidFill>
          <a:schemeClr val="tx1"/>
        </a:solidFill>
        <a:latin typeface="+mn-lt"/>
        <a:ea typeface="+mn-ea"/>
        <a:cs typeface="+mn-cs"/>
      </a:defRPr>
    </a:lvl8pPr>
    <a:lvl9pPr marL="10007194" algn="l" defTabSz="2501798" rtl="0" eaLnBrk="1" latinLnBrk="0" hangingPunct="1">
      <a:defRPr sz="492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416" userDrawn="1">
          <p15:clr>
            <a:srgbClr val="A4A3A4"/>
          </p15:clr>
        </p15:guide>
        <p15:guide id="2" pos="60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9D5E"/>
    <a:srgbClr val="ED8A3F"/>
    <a:srgbClr val="B75811"/>
    <a:srgbClr val="132442"/>
    <a:srgbClr val="049F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33" autoAdjust="0"/>
    <p:restoredTop sz="94660"/>
  </p:normalViewPr>
  <p:slideViewPr>
    <p:cSldViewPr snapToGrid="0" showGuides="1">
      <p:cViewPr>
        <p:scale>
          <a:sx n="50" d="100"/>
          <a:sy n="50" d="100"/>
        </p:scale>
        <p:origin x="1386" y="36"/>
      </p:cViewPr>
      <p:guideLst>
        <p:guide orient="horz" pos="10416"/>
        <p:guide pos="60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BCD77E-0285-47E2-B57A-A700F380B40A}" type="datetimeFigureOut">
              <a:rPr lang="en-US" smtClean="0"/>
              <a:t>7/11/2019</a:t>
            </a:fld>
            <a:endParaRPr lang="en-US"/>
          </a:p>
        </p:txBody>
      </p:sp>
      <p:sp>
        <p:nvSpPr>
          <p:cNvPr id="4" name="Slide Image Placeholder 3"/>
          <p:cNvSpPr>
            <a:spLocks noGrp="1" noRot="1" noChangeAspect="1"/>
          </p:cNvSpPr>
          <p:nvPr>
            <p:ph type="sldImg" idx="2"/>
          </p:nvPr>
        </p:nvSpPr>
        <p:spPr>
          <a:xfrm>
            <a:off x="2528888" y="1143000"/>
            <a:ext cx="1800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1564DE-57C1-4CDE-AB0C-E1E55BF60AAC}" type="slidenum">
              <a:rPr lang="en-US" smtClean="0"/>
              <a:t>‹#›</a:t>
            </a:fld>
            <a:endParaRPr lang="en-US"/>
          </a:p>
        </p:txBody>
      </p:sp>
    </p:spTree>
    <p:extLst>
      <p:ext uri="{BB962C8B-B14F-4D97-AF65-F5344CB8AC3E}">
        <p14:creationId xmlns:p14="http://schemas.microsoft.com/office/powerpoint/2010/main" val="169169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28888" y="1143000"/>
            <a:ext cx="18002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1564DE-57C1-4CDE-AB0C-E1E55BF60AAC}" type="slidenum">
              <a:rPr lang="en-US" smtClean="0"/>
              <a:t>1</a:t>
            </a:fld>
            <a:endParaRPr lang="en-US"/>
          </a:p>
        </p:txBody>
      </p:sp>
    </p:spTree>
    <p:extLst>
      <p:ext uri="{BB962C8B-B14F-4D97-AF65-F5344CB8AC3E}">
        <p14:creationId xmlns:p14="http://schemas.microsoft.com/office/powerpoint/2010/main" val="531529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40180" y="5387342"/>
            <a:ext cx="16322040" cy="11460480"/>
          </a:xfrm>
        </p:spPr>
        <p:txBody>
          <a:bodyPr anchor="b"/>
          <a:lstStyle>
            <a:lvl1pPr algn="ctr">
              <a:defRPr sz="12599"/>
            </a:lvl1pPr>
          </a:lstStyle>
          <a:p>
            <a:r>
              <a:rPr lang="en-US"/>
              <a:t>Click to edit Master title style</a:t>
            </a:r>
            <a:endParaRPr lang="en-US" dirty="0"/>
          </a:p>
        </p:txBody>
      </p:sp>
      <p:sp>
        <p:nvSpPr>
          <p:cNvPr id="3" name="Subtitle 2"/>
          <p:cNvSpPr>
            <a:spLocks noGrp="1"/>
          </p:cNvSpPr>
          <p:nvPr>
            <p:ph type="subTitle" idx="1"/>
          </p:nvPr>
        </p:nvSpPr>
        <p:spPr>
          <a:xfrm>
            <a:off x="2400300" y="17289782"/>
            <a:ext cx="14401800" cy="7947658"/>
          </a:xfrm>
        </p:spPr>
        <p:txBody>
          <a:bodyPr/>
          <a:lstStyle>
            <a:lvl1pPr marL="0" indent="0" algn="ctr">
              <a:buNone/>
              <a:defRPr sz="5040"/>
            </a:lvl1pPr>
            <a:lvl2pPr marL="960073" indent="0" algn="ctr">
              <a:buNone/>
              <a:defRPr sz="4200"/>
            </a:lvl2pPr>
            <a:lvl3pPr marL="1920146" indent="0" algn="ctr">
              <a:buNone/>
              <a:defRPr sz="3780"/>
            </a:lvl3pPr>
            <a:lvl4pPr marL="2880219" indent="0" algn="ctr">
              <a:buNone/>
              <a:defRPr sz="3360"/>
            </a:lvl4pPr>
            <a:lvl5pPr marL="3840293" indent="0" algn="ctr">
              <a:buNone/>
              <a:defRPr sz="3360"/>
            </a:lvl5pPr>
            <a:lvl6pPr marL="4800366" indent="0" algn="ctr">
              <a:buNone/>
              <a:defRPr sz="3360"/>
            </a:lvl6pPr>
            <a:lvl7pPr marL="5760439" indent="0" algn="ctr">
              <a:buNone/>
              <a:defRPr sz="3360"/>
            </a:lvl7pPr>
            <a:lvl8pPr marL="6720512" indent="0" algn="ctr">
              <a:buNone/>
              <a:defRPr sz="3360"/>
            </a:lvl8pPr>
            <a:lvl9pPr marL="7680585" indent="0" algn="ctr">
              <a:buNone/>
              <a:defRPr sz="3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5B466C-AF06-4190-BD93-4E02E6EE3CB7}"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4091753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5B466C-AF06-4190-BD93-4E02E6EE3CB7}"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3267560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741718" y="1752600"/>
            <a:ext cx="4140518"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20167" y="1752600"/>
            <a:ext cx="12181523"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5B466C-AF06-4190-BD93-4E02E6EE3CB7}"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429117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5B466C-AF06-4190-BD93-4E02E6EE3CB7}"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3867347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10165" y="8206749"/>
            <a:ext cx="16562070" cy="13693138"/>
          </a:xfrm>
        </p:spPr>
        <p:txBody>
          <a:bodyPr anchor="b"/>
          <a:lstStyle>
            <a:lvl1pPr>
              <a:defRPr sz="12599"/>
            </a:lvl1pPr>
          </a:lstStyle>
          <a:p>
            <a:r>
              <a:rPr lang="en-US"/>
              <a:t>Click to edit Master title style</a:t>
            </a:r>
            <a:endParaRPr lang="en-US" dirty="0"/>
          </a:p>
        </p:txBody>
      </p:sp>
      <p:sp>
        <p:nvSpPr>
          <p:cNvPr id="3" name="Text Placeholder 2"/>
          <p:cNvSpPr>
            <a:spLocks noGrp="1"/>
          </p:cNvSpPr>
          <p:nvPr>
            <p:ph type="body" idx="1"/>
          </p:nvPr>
        </p:nvSpPr>
        <p:spPr>
          <a:xfrm>
            <a:off x="1310165" y="22029429"/>
            <a:ext cx="16562070" cy="7200898"/>
          </a:xfrm>
        </p:spPr>
        <p:txBody>
          <a:bodyPr/>
          <a:lstStyle>
            <a:lvl1pPr marL="0" indent="0">
              <a:buNone/>
              <a:defRPr sz="5040">
                <a:solidFill>
                  <a:schemeClr val="tx1"/>
                </a:solidFill>
              </a:defRPr>
            </a:lvl1pPr>
            <a:lvl2pPr marL="960073" indent="0">
              <a:buNone/>
              <a:defRPr sz="4200">
                <a:solidFill>
                  <a:schemeClr val="tx1">
                    <a:tint val="75000"/>
                  </a:schemeClr>
                </a:solidFill>
              </a:defRPr>
            </a:lvl2pPr>
            <a:lvl3pPr marL="1920146" indent="0">
              <a:buNone/>
              <a:defRPr sz="3780">
                <a:solidFill>
                  <a:schemeClr val="tx1">
                    <a:tint val="75000"/>
                  </a:schemeClr>
                </a:solidFill>
              </a:defRPr>
            </a:lvl3pPr>
            <a:lvl4pPr marL="2880219" indent="0">
              <a:buNone/>
              <a:defRPr sz="3360">
                <a:solidFill>
                  <a:schemeClr val="tx1">
                    <a:tint val="75000"/>
                  </a:schemeClr>
                </a:solidFill>
              </a:defRPr>
            </a:lvl4pPr>
            <a:lvl5pPr marL="3840293" indent="0">
              <a:buNone/>
              <a:defRPr sz="3360">
                <a:solidFill>
                  <a:schemeClr val="tx1">
                    <a:tint val="75000"/>
                  </a:schemeClr>
                </a:solidFill>
              </a:defRPr>
            </a:lvl5pPr>
            <a:lvl6pPr marL="4800366" indent="0">
              <a:buNone/>
              <a:defRPr sz="3360">
                <a:solidFill>
                  <a:schemeClr val="tx1">
                    <a:tint val="75000"/>
                  </a:schemeClr>
                </a:solidFill>
              </a:defRPr>
            </a:lvl6pPr>
            <a:lvl7pPr marL="5760439" indent="0">
              <a:buNone/>
              <a:defRPr sz="3360">
                <a:solidFill>
                  <a:schemeClr val="tx1">
                    <a:tint val="75000"/>
                  </a:schemeClr>
                </a:solidFill>
              </a:defRPr>
            </a:lvl7pPr>
            <a:lvl8pPr marL="6720512" indent="0">
              <a:buNone/>
              <a:defRPr sz="3360">
                <a:solidFill>
                  <a:schemeClr val="tx1">
                    <a:tint val="75000"/>
                  </a:schemeClr>
                </a:solidFill>
              </a:defRPr>
            </a:lvl8pPr>
            <a:lvl9pPr marL="7680585" indent="0">
              <a:buNone/>
              <a:defRPr sz="3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5B466C-AF06-4190-BD93-4E02E6EE3CB7}"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990733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320165" y="8763000"/>
            <a:ext cx="816102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721215" y="8763000"/>
            <a:ext cx="816102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5B466C-AF06-4190-BD93-4E02E6EE3CB7}" type="datetimeFigureOut">
              <a:rPr lang="en-US" smtClean="0"/>
              <a:t>7/11/2019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4202709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22666" y="1752607"/>
            <a:ext cx="1656207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22668" y="8069582"/>
            <a:ext cx="8123514" cy="3954778"/>
          </a:xfrm>
        </p:spPr>
        <p:txBody>
          <a:bodyPr anchor="b"/>
          <a:lstStyle>
            <a:lvl1pPr marL="0" indent="0">
              <a:buNone/>
              <a:defRPr sz="5040" b="1"/>
            </a:lvl1pPr>
            <a:lvl2pPr marL="960073" indent="0">
              <a:buNone/>
              <a:defRPr sz="4200" b="1"/>
            </a:lvl2pPr>
            <a:lvl3pPr marL="1920146" indent="0">
              <a:buNone/>
              <a:defRPr sz="3780" b="1"/>
            </a:lvl3pPr>
            <a:lvl4pPr marL="2880219" indent="0">
              <a:buNone/>
              <a:defRPr sz="3360" b="1"/>
            </a:lvl4pPr>
            <a:lvl5pPr marL="3840293" indent="0">
              <a:buNone/>
              <a:defRPr sz="3360" b="1"/>
            </a:lvl5pPr>
            <a:lvl6pPr marL="4800366" indent="0">
              <a:buNone/>
              <a:defRPr sz="3360" b="1"/>
            </a:lvl6pPr>
            <a:lvl7pPr marL="5760439" indent="0">
              <a:buNone/>
              <a:defRPr sz="3360" b="1"/>
            </a:lvl7pPr>
            <a:lvl8pPr marL="6720512" indent="0">
              <a:buNone/>
              <a:defRPr sz="3360" b="1"/>
            </a:lvl8pPr>
            <a:lvl9pPr marL="7680585" indent="0">
              <a:buNone/>
              <a:defRPr sz="3360" b="1"/>
            </a:lvl9pPr>
          </a:lstStyle>
          <a:p>
            <a:pPr lvl="0"/>
            <a:r>
              <a:rPr lang="en-US"/>
              <a:t>Click to edit Master text styles</a:t>
            </a:r>
          </a:p>
        </p:txBody>
      </p:sp>
      <p:sp>
        <p:nvSpPr>
          <p:cNvPr id="4" name="Content Placeholder 3"/>
          <p:cNvSpPr>
            <a:spLocks noGrp="1"/>
          </p:cNvSpPr>
          <p:nvPr>
            <p:ph sz="half" idx="2"/>
          </p:nvPr>
        </p:nvSpPr>
        <p:spPr>
          <a:xfrm>
            <a:off x="1322668" y="12024360"/>
            <a:ext cx="8123514"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721217" y="8069582"/>
            <a:ext cx="8163521" cy="3954778"/>
          </a:xfrm>
        </p:spPr>
        <p:txBody>
          <a:bodyPr anchor="b"/>
          <a:lstStyle>
            <a:lvl1pPr marL="0" indent="0">
              <a:buNone/>
              <a:defRPr sz="5040" b="1"/>
            </a:lvl1pPr>
            <a:lvl2pPr marL="960073" indent="0">
              <a:buNone/>
              <a:defRPr sz="4200" b="1"/>
            </a:lvl2pPr>
            <a:lvl3pPr marL="1920146" indent="0">
              <a:buNone/>
              <a:defRPr sz="3780" b="1"/>
            </a:lvl3pPr>
            <a:lvl4pPr marL="2880219" indent="0">
              <a:buNone/>
              <a:defRPr sz="3360" b="1"/>
            </a:lvl4pPr>
            <a:lvl5pPr marL="3840293" indent="0">
              <a:buNone/>
              <a:defRPr sz="3360" b="1"/>
            </a:lvl5pPr>
            <a:lvl6pPr marL="4800366" indent="0">
              <a:buNone/>
              <a:defRPr sz="3360" b="1"/>
            </a:lvl6pPr>
            <a:lvl7pPr marL="5760439" indent="0">
              <a:buNone/>
              <a:defRPr sz="3360" b="1"/>
            </a:lvl7pPr>
            <a:lvl8pPr marL="6720512" indent="0">
              <a:buNone/>
              <a:defRPr sz="3360" b="1"/>
            </a:lvl8pPr>
            <a:lvl9pPr marL="7680585" indent="0">
              <a:buNone/>
              <a:defRPr sz="3360" b="1"/>
            </a:lvl9pPr>
          </a:lstStyle>
          <a:p>
            <a:pPr lvl="0"/>
            <a:r>
              <a:rPr lang="en-US"/>
              <a:t>Click to edit Master text styles</a:t>
            </a:r>
          </a:p>
        </p:txBody>
      </p:sp>
      <p:sp>
        <p:nvSpPr>
          <p:cNvPr id="6" name="Content Placeholder 5"/>
          <p:cNvSpPr>
            <a:spLocks noGrp="1"/>
          </p:cNvSpPr>
          <p:nvPr>
            <p:ph sz="quarter" idx="4"/>
          </p:nvPr>
        </p:nvSpPr>
        <p:spPr>
          <a:xfrm>
            <a:off x="9721217" y="12024360"/>
            <a:ext cx="8163521"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5B466C-AF06-4190-BD93-4E02E6EE3CB7}" type="datetimeFigureOut">
              <a:rPr lang="en-US" smtClean="0"/>
              <a:t>7/11/2019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4283442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95B466C-AF06-4190-BD93-4E02E6EE3CB7}" type="datetimeFigureOut">
              <a:rPr lang="en-US" smtClean="0"/>
              <a:t>7/11/2019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1273740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5B466C-AF06-4190-BD93-4E02E6EE3CB7}" type="datetimeFigureOut">
              <a:rPr lang="en-US" smtClean="0"/>
              <a:t>7/11/2019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1719589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22667" y="2194560"/>
            <a:ext cx="6193274" cy="7680960"/>
          </a:xfrm>
        </p:spPr>
        <p:txBody>
          <a:bodyPr anchor="b"/>
          <a:lstStyle>
            <a:lvl1pPr>
              <a:defRPr sz="6720"/>
            </a:lvl1pPr>
          </a:lstStyle>
          <a:p>
            <a:r>
              <a:rPr lang="en-US"/>
              <a:t>Click to edit Master title style</a:t>
            </a:r>
            <a:endParaRPr lang="en-US" dirty="0"/>
          </a:p>
        </p:txBody>
      </p:sp>
      <p:sp>
        <p:nvSpPr>
          <p:cNvPr id="3" name="Content Placeholder 2"/>
          <p:cNvSpPr>
            <a:spLocks noGrp="1"/>
          </p:cNvSpPr>
          <p:nvPr>
            <p:ph idx="1"/>
          </p:nvPr>
        </p:nvSpPr>
        <p:spPr>
          <a:xfrm>
            <a:off x="8163521" y="4739647"/>
            <a:ext cx="9721215" cy="23393400"/>
          </a:xfrm>
        </p:spPr>
        <p:txBody>
          <a:bodyPr/>
          <a:lstStyle>
            <a:lvl1pPr>
              <a:defRPr sz="6720"/>
            </a:lvl1pPr>
            <a:lvl2pPr>
              <a:defRPr sz="5880"/>
            </a:lvl2pPr>
            <a:lvl3pPr>
              <a:defRPr sz="5040"/>
            </a:lvl3pPr>
            <a:lvl4pPr>
              <a:defRPr sz="4200"/>
            </a:lvl4pPr>
            <a:lvl5pPr>
              <a:defRPr sz="4200"/>
            </a:lvl5pPr>
            <a:lvl6pPr>
              <a:defRPr sz="4200"/>
            </a:lvl6pPr>
            <a:lvl7pPr>
              <a:defRPr sz="4200"/>
            </a:lvl7pPr>
            <a:lvl8pPr>
              <a:defRPr sz="4200"/>
            </a:lvl8pPr>
            <a:lvl9pPr>
              <a:defRPr sz="4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322667" y="9875520"/>
            <a:ext cx="6193274" cy="18295622"/>
          </a:xfrm>
        </p:spPr>
        <p:txBody>
          <a:bodyPr/>
          <a:lstStyle>
            <a:lvl1pPr marL="0" indent="0">
              <a:buNone/>
              <a:defRPr sz="3360"/>
            </a:lvl1pPr>
            <a:lvl2pPr marL="960073" indent="0">
              <a:buNone/>
              <a:defRPr sz="2940"/>
            </a:lvl2pPr>
            <a:lvl3pPr marL="1920146" indent="0">
              <a:buNone/>
              <a:defRPr sz="2520"/>
            </a:lvl3pPr>
            <a:lvl4pPr marL="2880219" indent="0">
              <a:buNone/>
              <a:defRPr sz="2100"/>
            </a:lvl4pPr>
            <a:lvl5pPr marL="3840293" indent="0">
              <a:buNone/>
              <a:defRPr sz="2100"/>
            </a:lvl5pPr>
            <a:lvl6pPr marL="4800366" indent="0">
              <a:buNone/>
              <a:defRPr sz="2100"/>
            </a:lvl6pPr>
            <a:lvl7pPr marL="5760439" indent="0">
              <a:buNone/>
              <a:defRPr sz="2100"/>
            </a:lvl7pPr>
            <a:lvl8pPr marL="6720512" indent="0">
              <a:buNone/>
              <a:defRPr sz="2100"/>
            </a:lvl8pPr>
            <a:lvl9pPr marL="7680585" indent="0">
              <a:buNone/>
              <a:defRPr sz="2100"/>
            </a:lvl9pPr>
          </a:lstStyle>
          <a:p>
            <a:pPr lvl="0"/>
            <a:r>
              <a:rPr lang="en-US"/>
              <a:t>Click to edit Master text styles</a:t>
            </a:r>
          </a:p>
        </p:txBody>
      </p:sp>
      <p:sp>
        <p:nvSpPr>
          <p:cNvPr id="5" name="Date Placeholder 4"/>
          <p:cNvSpPr>
            <a:spLocks noGrp="1"/>
          </p:cNvSpPr>
          <p:nvPr>
            <p:ph type="dt" sz="half" idx="10"/>
          </p:nvPr>
        </p:nvSpPr>
        <p:spPr/>
        <p:txBody>
          <a:bodyPr/>
          <a:lstStyle/>
          <a:p>
            <a:fld id="{395B466C-AF06-4190-BD93-4E02E6EE3CB7}" type="datetimeFigureOut">
              <a:rPr lang="en-US" smtClean="0"/>
              <a:t>7/11/2019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1514781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22667" y="2194560"/>
            <a:ext cx="6193274" cy="7680960"/>
          </a:xfrm>
        </p:spPr>
        <p:txBody>
          <a:bodyPr anchor="b"/>
          <a:lstStyle>
            <a:lvl1pPr>
              <a:defRPr sz="6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63521" y="4739647"/>
            <a:ext cx="9721215" cy="23393400"/>
          </a:xfrm>
        </p:spPr>
        <p:txBody>
          <a:bodyPr anchor="t"/>
          <a:lstStyle>
            <a:lvl1pPr marL="0" indent="0">
              <a:buNone/>
              <a:defRPr sz="6720"/>
            </a:lvl1pPr>
            <a:lvl2pPr marL="960073" indent="0">
              <a:buNone/>
              <a:defRPr sz="5880"/>
            </a:lvl2pPr>
            <a:lvl3pPr marL="1920146" indent="0">
              <a:buNone/>
              <a:defRPr sz="5040"/>
            </a:lvl3pPr>
            <a:lvl4pPr marL="2880219" indent="0">
              <a:buNone/>
              <a:defRPr sz="4200"/>
            </a:lvl4pPr>
            <a:lvl5pPr marL="3840293" indent="0">
              <a:buNone/>
              <a:defRPr sz="4200"/>
            </a:lvl5pPr>
            <a:lvl6pPr marL="4800366" indent="0">
              <a:buNone/>
              <a:defRPr sz="4200"/>
            </a:lvl6pPr>
            <a:lvl7pPr marL="5760439" indent="0">
              <a:buNone/>
              <a:defRPr sz="4200"/>
            </a:lvl7pPr>
            <a:lvl8pPr marL="6720512" indent="0">
              <a:buNone/>
              <a:defRPr sz="4200"/>
            </a:lvl8pPr>
            <a:lvl9pPr marL="7680585" indent="0">
              <a:buNone/>
              <a:defRPr sz="4200"/>
            </a:lvl9pPr>
          </a:lstStyle>
          <a:p>
            <a:r>
              <a:rPr lang="en-US"/>
              <a:t>Click icon to add picture</a:t>
            </a:r>
          </a:p>
        </p:txBody>
      </p:sp>
      <p:sp>
        <p:nvSpPr>
          <p:cNvPr id="4" name="Text Placeholder 3"/>
          <p:cNvSpPr>
            <a:spLocks noGrp="1"/>
          </p:cNvSpPr>
          <p:nvPr>
            <p:ph type="body" sz="half" idx="2"/>
          </p:nvPr>
        </p:nvSpPr>
        <p:spPr>
          <a:xfrm>
            <a:off x="1322667" y="9875520"/>
            <a:ext cx="6193274" cy="18295622"/>
          </a:xfrm>
        </p:spPr>
        <p:txBody>
          <a:bodyPr/>
          <a:lstStyle>
            <a:lvl1pPr marL="0" indent="0">
              <a:buNone/>
              <a:defRPr sz="3360"/>
            </a:lvl1pPr>
            <a:lvl2pPr marL="960073" indent="0">
              <a:buNone/>
              <a:defRPr sz="2940"/>
            </a:lvl2pPr>
            <a:lvl3pPr marL="1920146" indent="0">
              <a:buNone/>
              <a:defRPr sz="2520"/>
            </a:lvl3pPr>
            <a:lvl4pPr marL="2880219" indent="0">
              <a:buNone/>
              <a:defRPr sz="2100"/>
            </a:lvl4pPr>
            <a:lvl5pPr marL="3840293" indent="0">
              <a:buNone/>
              <a:defRPr sz="2100"/>
            </a:lvl5pPr>
            <a:lvl6pPr marL="4800366" indent="0">
              <a:buNone/>
              <a:defRPr sz="2100"/>
            </a:lvl6pPr>
            <a:lvl7pPr marL="5760439" indent="0">
              <a:buNone/>
              <a:defRPr sz="2100"/>
            </a:lvl7pPr>
            <a:lvl8pPr marL="6720512" indent="0">
              <a:buNone/>
              <a:defRPr sz="2100"/>
            </a:lvl8pPr>
            <a:lvl9pPr marL="7680585" indent="0">
              <a:buNone/>
              <a:defRPr sz="2100"/>
            </a:lvl9pPr>
          </a:lstStyle>
          <a:p>
            <a:pPr lvl="0"/>
            <a:r>
              <a:rPr lang="en-US"/>
              <a:t>Click to edit Master text styles</a:t>
            </a:r>
          </a:p>
        </p:txBody>
      </p:sp>
      <p:sp>
        <p:nvSpPr>
          <p:cNvPr id="5" name="Date Placeholder 4"/>
          <p:cNvSpPr>
            <a:spLocks noGrp="1"/>
          </p:cNvSpPr>
          <p:nvPr>
            <p:ph type="dt" sz="half" idx="10"/>
          </p:nvPr>
        </p:nvSpPr>
        <p:spPr/>
        <p:txBody>
          <a:bodyPr/>
          <a:lstStyle/>
          <a:p>
            <a:fld id="{395B466C-AF06-4190-BD93-4E02E6EE3CB7}" type="datetimeFigureOut">
              <a:rPr lang="en-US" smtClean="0"/>
              <a:t>7/11/2019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C93574-AC79-4297-B85C-6EDAF831EF88}" type="slidenum">
              <a:rPr lang="en-US" smtClean="0"/>
              <a:t>‹#›</a:t>
            </a:fld>
            <a:endParaRPr lang="en-US"/>
          </a:p>
        </p:txBody>
      </p:sp>
    </p:spTree>
    <p:extLst>
      <p:ext uri="{BB962C8B-B14F-4D97-AF65-F5344CB8AC3E}">
        <p14:creationId xmlns:p14="http://schemas.microsoft.com/office/powerpoint/2010/main" val="678913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20165" y="1752607"/>
            <a:ext cx="1656207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320165" y="8763000"/>
            <a:ext cx="1656207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20165" y="30510487"/>
            <a:ext cx="4320540" cy="1752600"/>
          </a:xfrm>
          <a:prstGeom prst="rect">
            <a:avLst/>
          </a:prstGeom>
        </p:spPr>
        <p:txBody>
          <a:bodyPr vert="horz" lIns="91440" tIns="45720" rIns="91440" bIns="45720" rtlCol="0" anchor="ctr"/>
          <a:lstStyle>
            <a:lvl1pPr algn="l">
              <a:defRPr sz="2520">
                <a:solidFill>
                  <a:schemeClr val="tx1">
                    <a:tint val="75000"/>
                  </a:schemeClr>
                </a:solidFill>
              </a:defRPr>
            </a:lvl1pPr>
          </a:lstStyle>
          <a:p>
            <a:fld id="{395B466C-AF06-4190-BD93-4E02E6EE3CB7}" type="datetimeFigureOut">
              <a:rPr lang="en-US" smtClean="0"/>
              <a:t>7/11/2019</a:t>
            </a:fld>
            <a:endParaRPr lang="en-US"/>
          </a:p>
        </p:txBody>
      </p:sp>
      <p:sp>
        <p:nvSpPr>
          <p:cNvPr id="5" name="Footer Placeholder 4"/>
          <p:cNvSpPr>
            <a:spLocks noGrp="1"/>
          </p:cNvSpPr>
          <p:nvPr>
            <p:ph type="ftr" sz="quarter" idx="3"/>
          </p:nvPr>
        </p:nvSpPr>
        <p:spPr>
          <a:xfrm>
            <a:off x="6360795" y="30510487"/>
            <a:ext cx="6480810" cy="1752600"/>
          </a:xfrm>
          <a:prstGeom prst="rect">
            <a:avLst/>
          </a:prstGeom>
        </p:spPr>
        <p:txBody>
          <a:bodyPr vert="horz" lIns="91440" tIns="45720" rIns="91440" bIns="45720" rtlCol="0" anchor="ctr"/>
          <a:lstStyle>
            <a:lvl1pPr algn="ctr">
              <a:defRPr sz="25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3561695" y="30510487"/>
            <a:ext cx="4320540" cy="1752600"/>
          </a:xfrm>
          <a:prstGeom prst="rect">
            <a:avLst/>
          </a:prstGeom>
        </p:spPr>
        <p:txBody>
          <a:bodyPr vert="horz" lIns="91440" tIns="45720" rIns="91440" bIns="45720" rtlCol="0" anchor="ctr"/>
          <a:lstStyle>
            <a:lvl1pPr algn="r">
              <a:defRPr sz="2520">
                <a:solidFill>
                  <a:schemeClr val="tx1">
                    <a:tint val="75000"/>
                  </a:schemeClr>
                </a:solidFill>
              </a:defRPr>
            </a:lvl1pPr>
          </a:lstStyle>
          <a:p>
            <a:fld id="{5EC93574-AC79-4297-B85C-6EDAF831EF88}" type="slidenum">
              <a:rPr lang="en-US" smtClean="0"/>
              <a:t>‹#›</a:t>
            </a:fld>
            <a:endParaRPr lang="en-US"/>
          </a:p>
        </p:txBody>
      </p:sp>
    </p:spTree>
    <p:extLst>
      <p:ext uri="{BB962C8B-B14F-4D97-AF65-F5344CB8AC3E}">
        <p14:creationId xmlns:p14="http://schemas.microsoft.com/office/powerpoint/2010/main" val="30448747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920146" rtl="0" eaLnBrk="1" latinLnBrk="0" hangingPunct="1">
        <a:lnSpc>
          <a:spcPct val="90000"/>
        </a:lnSpc>
        <a:spcBef>
          <a:spcPct val="0"/>
        </a:spcBef>
        <a:buNone/>
        <a:defRPr sz="9239" kern="1200">
          <a:solidFill>
            <a:schemeClr val="tx1"/>
          </a:solidFill>
          <a:latin typeface="+mj-lt"/>
          <a:ea typeface="+mj-ea"/>
          <a:cs typeface="+mj-cs"/>
        </a:defRPr>
      </a:lvl1pPr>
    </p:titleStyle>
    <p:bodyStyle>
      <a:lvl1pPr marL="480037" indent="-480037" algn="l" defTabSz="1920146" rtl="0" eaLnBrk="1" latinLnBrk="0" hangingPunct="1">
        <a:lnSpc>
          <a:spcPct val="90000"/>
        </a:lnSpc>
        <a:spcBef>
          <a:spcPts val="2100"/>
        </a:spcBef>
        <a:buFont typeface="Arial" panose="020B0604020202020204" pitchFamily="34" charset="0"/>
        <a:buChar char="•"/>
        <a:defRPr sz="5880" kern="1200">
          <a:solidFill>
            <a:schemeClr val="tx1"/>
          </a:solidFill>
          <a:latin typeface="+mn-lt"/>
          <a:ea typeface="+mn-ea"/>
          <a:cs typeface="+mn-cs"/>
        </a:defRPr>
      </a:lvl1pPr>
      <a:lvl2pPr marL="1440110" indent="-480037" algn="l" defTabSz="1920146" rtl="0" eaLnBrk="1" latinLnBrk="0" hangingPunct="1">
        <a:lnSpc>
          <a:spcPct val="90000"/>
        </a:lnSpc>
        <a:spcBef>
          <a:spcPts val="1050"/>
        </a:spcBef>
        <a:buFont typeface="Arial" panose="020B0604020202020204" pitchFamily="34" charset="0"/>
        <a:buChar char="•"/>
        <a:defRPr sz="5040" kern="1200">
          <a:solidFill>
            <a:schemeClr val="tx1"/>
          </a:solidFill>
          <a:latin typeface="+mn-lt"/>
          <a:ea typeface="+mn-ea"/>
          <a:cs typeface="+mn-cs"/>
        </a:defRPr>
      </a:lvl2pPr>
      <a:lvl3pPr marL="2400183" indent="-480037" algn="l" defTabSz="1920146" rtl="0" eaLnBrk="1" latinLnBrk="0" hangingPunct="1">
        <a:lnSpc>
          <a:spcPct val="90000"/>
        </a:lnSpc>
        <a:spcBef>
          <a:spcPts val="1050"/>
        </a:spcBef>
        <a:buFont typeface="Arial" panose="020B0604020202020204" pitchFamily="34" charset="0"/>
        <a:buChar char="•"/>
        <a:defRPr sz="4200" kern="1200">
          <a:solidFill>
            <a:schemeClr val="tx1"/>
          </a:solidFill>
          <a:latin typeface="+mn-lt"/>
          <a:ea typeface="+mn-ea"/>
          <a:cs typeface="+mn-cs"/>
        </a:defRPr>
      </a:lvl3pPr>
      <a:lvl4pPr marL="3360256" indent="-480037" algn="l" defTabSz="1920146" rtl="0" eaLnBrk="1" latinLnBrk="0" hangingPunct="1">
        <a:lnSpc>
          <a:spcPct val="90000"/>
        </a:lnSpc>
        <a:spcBef>
          <a:spcPts val="1050"/>
        </a:spcBef>
        <a:buFont typeface="Arial" panose="020B0604020202020204" pitchFamily="34" charset="0"/>
        <a:buChar char="•"/>
        <a:defRPr sz="3780" kern="1200">
          <a:solidFill>
            <a:schemeClr val="tx1"/>
          </a:solidFill>
          <a:latin typeface="+mn-lt"/>
          <a:ea typeface="+mn-ea"/>
          <a:cs typeface="+mn-cs"/>
        </a:defRPr>
      </a:lvl4pPr>
      <a:lvl5pPr marL="4320329" indent="-480037" algn="l" defTabSz="1920146" rtl="0" eaLnBrk="1" latinLnBrk="0" hangingPunct="1">
        <a:lnSpc>
          <a:spcPct val="90000"/>
        </a:lnSpc>
        <a:spcBef>
          <a:spcPts val="1050"/>
        </a:spcBef>
        <a:buFont typeface="Arial" panose="020B0604020202020204" pitchFamily="34" charset="0"/>
        <a:buChar char="•"/>
        <a:defRPr sz="3780" kern="1200">
          <a:solidFill>
            <a:schemeClr val="tx1"/>
          </a:solidFill>
          <a:latin typeface="+mn-lt"/>
          <a:ea typeface="+mn-ea"/>
          <a:cs typeface="+mn-cs"/>
        </a:defRPr>
      </a:lvl5pPr>
      <a:lvl6pPr marL="5280402" indent="-480037" algn="l" defTabSz="1920146" rtl="0" eaLnBrk="1" latinLnBrk="0" hangingPunct="1">
        <a:lnSpc>
          <a:spcPct val="90000"/>
        </a:lnSpc>
        <a:spcBef>
          <a:spcPts val="1050"/>
        </a:spcBef>
        <a:buFont typeface="Arial" panose="020B0604020202020204" pitchFamily="34" charset="0"/>
        <a:buChar char="•"/>
        <a:defRPr sz="3780" kern="1200">
          <a:solidFill>
            <a:schemeClr val="tx1"/>
          </a:solidFill>
          <a:latin typeface="+mn-lt"/>
          <a:ea typeface="+mn-ea"/>
          <a:cs typeface="+mn-cs"/>
        </a:defRPr>
      </a:lvl6pPr>
      <a:lvl7pPr marL="6240475" indent="-480037" algn="l" defTabSz="1920146" rtl="0" eaLnBrk="1" latinLnBrk="0" hangingPunct="1">
        <a:lnSpc>
          <a:spcPct val="90000"/>
        </a:lnSpc>
        <a:spcBef>
          <a:spcPts val="1050"/>
        </a:spcBef>
        <a:buFont typeface="Arial" panose="020B0604020202020204" pitchFamily="34" charset="0"/>
        <a:buChar char="•"/>
        <a:defRPr sz="3780" kern="1200">
          <a:solidFill>
            <a:schemeClr val="tx1"/>
          </a:solidFill>
          <a:latin typeface="+mn-lt"/>
          <a:ea typeface="+mn-ea"/>
          <a:cs typeface="+mn-cs"/>
        </a:defRPr>
      </a:lvl7pPr>
      <a:lvl8pPr marL="7200549" indent="-480037" algn="l" defTabSz="1920146" rtl="0" eaLnBrk="1" latinLnBrk="0" hangingPunct="1">
        <a:lnSpc>
          <a:spcPct val="90000"/>
        </a:lnSpc>
        <a:spcBef>
          <a:spcPts val="1050"/>
        </a:spcBef>
        <a:buFont typeface="Arial" panose="020B0604020202020204" pitchFamily="34" charset="0"/>
        <a:buChar char="•"/>
        <a:defRPr sz="3780" kern="1200">
          <a:solidFill>
            <a:schemeClr val="tx1"/>
          </a:solidFill>
          <a:latin typeface="+mn-lt"/>
          <a:ea typeface="+mn-ea"/>
          <a:cs typeface="+mn-cs"/>
        </a:defRPr>
      </a:lvl8pPr>
      <a:lvl9pPr marL="8160622" indent="-480037" algn="l" defTabSz="1920146" rtl="0" eaLnBrk="1" latinLnBrk="0" hangingPunct="1">
        <a:lnSpc>
          <a:spcPct val="90000"/>
        </a:lnSpc>
        <a:spcBef>
          <a:spcPts val="1050"/>
        </a:spcBef>
        <a:buFont typeface="Arial" panose="020B0604020202020204" pitchFamily="34" charset="0"/>
        <a:buChar char="•"/>
        <a:defRPr sz="3780" kern="1200">
          <a:solidFill>
            <a:schemeClr val="tx1"/>
          </a:solidFill>
          <a:latin typeface="+mn-lt"/>
          <a:ea typeface="+mn-ea"/>
          <a:cs typeface="+mn-cs"/>
        </a:defRPr>
      </a:lvl9pPr>
    </p:bodyStyle>
    <p:otherStyle>
      <a:defPPr>
        <a:defRPr lang="en-US"/>
      </a:defPPr>
      <a:lvl1pPr marL="0" algn="l" defTabSz="1920146" rtl="0" eaLnBrk="1" latinLnBrk="0" hangingPunct="1">
        <a:defRPr sz="3780" kern="1200">
          <a:solidFill>
            <a:schemeClr val="tx1"/>
          </a:solidFill>
          <a:latin typeface="+mn-lt"/>
          <a:ea typeface="+mn-ea"/>
          <a:cs typeface="+mn-cs"/>
        </a:defRPr>
      </a:lvl1pPr>
      <a:lvl2pPr marL="960073" algn="l" defTabSz="1920146" rtl="0" eaLnBrk="1" latinLnBrk="0" hangingPunct="1">
        <a:defRPr sz="3780" kern="1200">
          <a:solidFill>
            <a:schemeClr val="tx1"/>
          </a:solidFill>
          <a:latin typeface="+mn-lt"/>
          <a:ea typeface="+mn-ea"/>
          <a:cs typeface="+mn-cs"/>
        </a:defRPr>
      </a:lvl2pPr>
      <a:lvl3pPr marL="1920146" algn="l" defTabSz="1920146" rtl="0" eaLnBrk="1" latinLnBrk="0" hangingPunct="1">
        <a:defRPr sz="3780" kern="1200">
          <a:solidFill>
            <a:schemeClr val="tx1"/>
          </a:solidFill>
          <a:latin typeface="+mn-lt"/>
          <a:ea typeface="+mn-ea"/>
          <a:cs typeface="+mn-cs"/>
        </a:defRPr>
      </a:lvl3pPr>
      <a:lvl4pPr marL="2880219" algn="l" defTabSz="1920146" rtl="0" eaLnBrk="1" latinLnBrk="0" hangingPunct="1">
        <a:defRPr sz="3780" kern="1200">
          <a:solidFill>
            <a:schemeClr val="tx1"/>
          </a:solidFill>
          <a:latin typeface="+mn-lt"/>
          <a:ea typeface="+mn-ea"/>
          <a:cs typeface="+mn-cs"/>
        </a:defRPr>
      </a:lvl4pPr>
      <a:lvl5pPr marL="3840293" algn="l" defTabSz="1920146" rtl="0" eaLnBrk="1" latinLnBrk="0" hangingPunct="1">
        <a:defRPr sz="3780" kern="1200">
          <a:solidFill>
            <a:schemeClr val="tx1"/>
          </a:solidFill>
          <a:latin typeface="+mn-lt"/>
          <a:ea typeface="+mn-ea"/>
          <a:cs typeface="+mn-cs"/>
        </a:defRPr>
      </a:lvl5pPr>
      <a:lvl6pPr marL="4800366" algn="l" defTabSz="1920146" rtl="0" eaLnBrk="1" latinLnBrk="0" hangingPunct="1">
        <a:defRPr sz="3780" kern="1200">
          <a:solidFill>
            <a:schemeClr val="tx1"/>
          </a:solidFill>
          <a:latin typeface="+mn-lt"/>
          <a:ea typeface="+mn-ea"/>
          <a:cs typeface="+mn-cs"/>
        </a:defRPr>
      </a:lvl6pPr>
      <a:lvl7pPr marL="5760439" algn="l" defTabSz="1920146" rtl="0" eaLnBrk="1" latinLnBrk="0" hangingPunct="1">
        <a:defRPr sz="3780" kern="1200">
          <a:solidFill>
            <a:schemeClr val="tx1"/>
          </a:solidFill>
          <a:latin typeface="+mn-lt"/>
          <a:ea typeface="+mn-ea"/>
          <a:cs typeface="+mn-cs"/>
        </a:defRPr>
      </a:lvl7pPr>
      <a:lvl8pPr marL="6720512" algn="l" defTabSz="1920146" rtl="0" eaLnBrk="1" latinLnBrk="0" hangingPunct="1">
        <a:defRPr sz="3780" kern="1200">
          <a:solidFill>
            <a:schemeClr val="tx1"/>
          </a:solidFill>
          <a:latin typeface="+mn-lt"/>
          <a:ea typeface="+mn-ea"/>
          <a:cs typeface="+mn-cs"/>
        </a:defRPr>
      </a:lvl8pPr>
      <a:lvl9pPr marL="7680585" algn="l" defTabSz="1920146" rtl="0" eaLnBrk="1" latinLnBrk="0" hangingPunct="1">
        <a:defRPr sz="37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9221451" cy="32482972"/>
          </a:xfrm>
          <a:prstGeom prst="rect">
            <a:avLst/>
          </a:prstGeom>
        </p:spPr>
      </p:pic>
      <p:sp>
        <p:nvSpPr>
          <p:cNvPr id="7" name="Title 3"/>
          <p:cNvSpPr txBox="1">
            <a:spLocks/>
          </p:cNvSpPr>
          <p:nvPr/>
        </p:nvSpPr>
        <p:spPr>
          <a:xfrm>
            <a:off x="629613" y="2648791"/>
            <a:ext cx="17604927" cy="1970391"/>
          </a:xfrm>
          <a:prstGeom prst="rect">
            <a:avLst/>
          </a:prstGeom>
        </p:spPr>
        <p:txBody>
          <a:bodyPr vert="horz" lIns="91440" tIns="45720" rIns="91440" bIns="45720" rtlCol="0" anchor="b">
            <a:noAutofit/>
          </a:bodyPr>
          <a:lstStyle>
            <a:lvl1pPr algn="ctr" defTabSz="1920240" rtl="0" eaLnBrk="1" latinLnBrk="0" hangingPunct="1">
              <a:lnSpc>
                <a:spcPct val="90000"/>
              </a:lnSpc>
              <a:spcBef>
                <a:spcPct val="0"/>
              </a:spcBef>
              <a:buNone/>
              <a:defRPr sz="12600" kern="1200">
                <a:solidFill>
                  <a:schemeClr val="tx1"/>
                </a:solidFill>
                <a:latin typeface="+mj-lt"/>
                <a:ea typeface="+mj-ea"/>
                <a:cs typeface="+mj-cs"/>
              </a:defRPr>
            </a:lvl1pPr>
          </a:lstStyle>
          <a:p>
            <a:r>
              <a:rPr lang="en-US" sz="6000" b="1" dirty="0">
                <a:solidFill>
                  <a:srgbClr val="002060"/>
                </a:solidFill>
              </a:rPr>
              <a:t>Pharmacokinetics, Safety and Tolerability of </a:t>
            </a:r>
            <a:r>
              <a:rPr lang="en-US" sz="6000" b="1" dirty="0" err="1">
                <a:solidFill>
                  <a:srgbClr val="002060"/>
                </a:solidFill>
              </a:rPr>
              <a:t>Doravirine</a:t>
            </a:r>
            <a:r>
              <a:rPr lang="en-US" sz="6000" b="1" dirty="0">
                <a:solidFill>
                  <a:srgbClr val="002060"/>
                </a:solidFill>
              </a:rPr>
              <a:t> in Adolescents with HIV-1</a:t>
            </a:r>
            <a:endParaRPr lang="en-US" sz="6000" b="1" dirty="0">
              <a:solidFill>
                <a:srgbClr val="002060"/>
              </a:solidFill>
              <a:latin typeface="Arial" panose="020B0604020202020204" pitchFamily="34" charset="0"/>
              <a:cs typeface="Arial" panose="020B0604020202020204" pitchFamily="34" charset="0"/>
            </a:endParaRPr>
          </a:p>
        </p:txBody>
      </p:sp>
      <p:sp>
        <p:nvSpPr>
          <p:cNvPr id="8" name="Title Placeholder 1"/>
          <p:cNvSpPr txBox="1">
            <a:spLocks/>
          </p:cNvSpPr>
          <p:nvPr/>
        </p:nvSpPr>
        <p:spPr>
          <a:xfrm>
            <a:off x="1" y="4503158"/>
            <a:ext cx="18519078" cy="896688"/>
          </a:xfrm>
          <a:prstGeom prst="rect">
            <a:avLst/>
          </a:prstGeom>
        </p:spPr>
        <p:txBody>
          <a:bodyPr vert="horz" lIns="297829" tIns="148915" rIns="297829" bIns="148915" rtlCol="0" anchor="t">
            <a:noAutofit/>
          </a:bodyPr>
          <a:lstStyle/>
          <a:p>
            <a:pPr algn="ctr" defTabSz="1489073">
              <a:spcBef>
                <a:spcPct val="0"/>
              </a:spcBef>
              <a:defRPr/>
            </a:pPr>
            <a:r>
              <a:rPr lang="en-US" sz="3000" b="1" dirty="0" err="1">
                <a:solidFill>
                  <a:srgbClr val="002060"/>
                </a:solidFill>
              </a:rPr>
              <a:t>Brookie</a:t>
            </a:r>
            <a:r>
              <a:rPr lang="en-US" sz="3000" b="1" dirty="0">
                <a:solidFill>
                  <a:srgbClr val="002060"/>
                </a:solidFill>
              </a:rPr>
              <a:t> Best</a:t>
            </a:r>
            <a:r>
              <a:rPr lang="en-US" sz="3000" b="1" baseline="30000" dirty="0">
                <a:solidFill>
                  <a:srgbClr val="002060"/>
                </a:solidFill>
              </a:rPr>
              <a:t>1</a:t>
            </a:r>
            <a:r>
              <a:rPr lang="en-US" sz="3000" b="1" dirty="0">
                <a:solidFill>
                  <a:srgbClr val="002060"/>
                </a:solidFill>
              </a:rPr>
              <a:t>, Kelly Yee</a:t>
            </a:r>
            <a:r>
              <a:rPr lang="en-US" sz="3000" b="1" baseline="30000" dirty="0">
                <a:solidFill>
                  <a:srgbClr val="002060"/>
                </a:solidFill>
              </a:rPr>
              <a:t>2</a:t>
            </a:r>
            <a:r>
              <a:rPr lang="en-US" sz="3000" b="1" dirty="0">
                <a:solidFill>
                  <a:srgbClr val="002060"/>
                </a:solidFill>
              </a:rPr>
              <a:t>, Mona Farhad</a:t>
            </a:r>
            <a:r>
              <a:rPr lang="en-US" sz="3000" b="1" baseline="30000" dirty="0">
                <a:solidFill>
                  <a:srgbClr val="002060"/>
                </a:solidFill>
              </a:rPr>
              <a:t>3</a:t>
            </a:r>
            <a:r>
              <a:rPr lang="en-US" sz="3000" b="1" dirty="0">
                <a:solidFill>
                  <a:srgbClr val="002060"/>
                </a:solidFill>
              </a:rPr>
              <a:t>, Carmelita Alvero</a:t>
            </a:r>
            <a:r>
              <a:rPr lang="en-US" sz="3000" b="1" baseline="30000" dirty="0">
                <a:solidFill>
                  <a:srgbClr val="002060"/>
                </a:solidFill>
              </a:rPr>
              <a:t>3</a:t>
            </a:r>
            <a:r>
              <a:rPr lang="en-US" sz="3000" b="1" dirty="0">
                <a:solidFill>
                  <a:srgbClr val="002060"/>
                </a:solidFill>
              </a:rPr>
              <a:t>, Patricia Morgan</a:t>
            </a:r>
            <a:r>
              <a:rPr lang="en-US" sz="3000" b="1" baseline="30000" dirty="0">
                <a:solidFill>
                  <a:srgbClr val="002060"/>
                </a:solidFill>
              </a:rPr>
              <a:t>4</a:t>
            </a:r>
            <a:r>
              <a:rPr lang="en-US" sz="3000" b="1" dirty="0">
                <a:solidFill>
                  <a:srgbClr val="002060"/>
                </a:solidFill>
              </a:rPr>
              <a:t>, Katie McCarthy</a:t>
            </a:r>
            <a:r>
              <a:rPr lang="en-US" sz="3000" b="1" baseline="30000" dirty="0">
                <a:solidFill>
                  <a:srgbClr val="002060"/>
                </a:solidFill>
              </a:rPr>
              <a:t>4</a:t>
            </a:r>
            <a:r>
              <a:rPr lang="en-US" sz="3000" b="1" dirty="0">
                <a:solidFill>
                  <a:srgbClr val="002060"/>
                </a:solidFill>
              </a:rPr>
              <a:t>, </a:t>
            </a:r>
            <a:r>
              <a:rPr lang="en-US" sz="3000" b="1" dirty="0" err="1">
                <a:solidFill>
                  <a:srgbClr val="002060"/>
                </a:solidFill>
              </a:rPr>
              <a:t>Hedy</a:t>
            </a:r>
            <a:r>
              <a:rPr lang="en-US" sz="3000" b="1" dirty="0">
                <a:solidFill>
                  <a:srgbClr val="002060"/>
                </a:solidFill>
              </a:rPr>
              <a:t> Teppler</a:t>
            </a:r>
            <a:r>
              <a:rPr lang="en-US" sz="3000" b="1" baseline="30000" dirty="0">
                <a:solidFill>
                  <a:srgbClr val="002060"/>
                </a:solidFill>
              </a:rPr>
              <a:t>2</a:t>
            </a:r>
            <a:r>
              <a:rPr lang="en-US" sz="3000" b="1" dirty="0">
                <a:solidFill>
                  <a:srgbClr val="002060"/>
                </a:solidFill>
              </a:rPr>
              <a:t>, Sushma Kumar</a:t>
            </a:r>
            <a:r>
              <a:rPr lang="en-US" sz="3000" b="1" baseline="30000" dirty="0">
                <a:solidFill>
                  <a:srgbClr val="002060"/>
                </a:solidFill>
              </a:rPr>
              <a:t>2</a:t>
            </a:r>
            <a:r>
              <a:rPr lang="en-US" sz="3000" b="1" dirty="0">
                <a:solidFill>
                  <a:srgbClr val="002060"/>
                </a:solidFill>
              </a:rPr>
              <a:t>, Nicole Tobin</a:t>
            </a:r>
            <a:r>
              <a:rPr lang="en-US" sz="3000" b="1" baseline="30000" dirty="0">
                <a:solidFill>
                  <a:srgbClr val="002060"/>
                </a:solidFill>
              </a:rPr>
              <a:t>5</a:t>
            </a:r>
            <a:r>
              <a:rPr lang="en-US" sz="3000" b="1" dirty="0">
                <a:solidFill>
                  <a:srgbClr val="002060"/>
                </a:solidFill>
              </a:rPr>
              <a:t>, Elizabeth McFarland</a:t>
            </a:r>
            <a:r>
              <a:rPr lang="en-US" sz="3000" b="1" baseline="30000" dirty="0">
                <a:solidFill>
                  <a:srgbClr val="002060"/>
                </a:solidFill>
              </a:rPr>
              <a:t>6</a:t>
            </a:r>
            <a:r>
              <a:rPr lang="en-US" sz="3000" b="1" dirty="0">
                <a:solidFill>
                  <a:srgbClr val="002060"/>
                </a:solidFill>
              </a:rPr>
              <a:t>, Ellen Townley</a:t>
            </a:r>
            <a:r>
              <a:rPr lang="en-US" sz="3000" b="1" baseline="30000" dirty="0">
                <a:solidFill>
                  <a:srgbClr val="002060"/>
                </a:solidFill>
              </a:rPr>
              <a:t>7</a:t>
            </a:r>
            <a:r>
              <a:rPr lang="en-US" sz="3000" b="1" dirty="0">
                <a:solidFill>
                  <a:srgbClr val="002060"/>
                </a:solidFill>
              </a:rPr>
              <a:t>, Ann J. Melvin</a:t>
            </a:r>
            <a:r>
              <a:rPr lang="en-US" sz="3000" b="1" baseline="30000" dirty="0">
                <a:solidFill>
                  <a:srgbClr val="002060"/>
                </a:solidFill>
              </a:rPr>
              <a:t>8</a:t>
            </a:r>
            <a:r>
              <a:rPr lang="en-US" sz="3000" b="1" dirty="0">
                <a:solidFill>
                  <a:srgbClr val="002060"/>
                </a:solidFill>
              </a:rPr>
              <a:t> for the IMPAACT 2014 team</a:t>
            </a:r>
            <a:r>
              <a:rPr lang="en-US" sz="3000" dirty="0">
                <a:solidFill>
                  <a:srgbClr val="002060"/>
                </a:solidFill>
              </a:rPr>
              <a:t>.</a:t>
            </a:r>
            <a:r>
              <a:rPr lang="en-US" sz="3000" b="1" dirty="0">
                <a:solidFill>
                  <a:srgbClr val="002060"/>
                </a:solidFill>
              </a:rPr>
              <a:t> </a:t>
            </a:r>
            <a:endParaRPr lang="en-US" sz="3000" b="1" dirty="0">
              <a:solidFill>
                <a:srgbClr val="002060"/>
              </a:solidFill>
              <a:latin typeface="Arial"/>
              <a:cs typeface="Arial"/>
            </a:endParaRPr>
          </a:p>
          <a:p>
            <a:pPr defTabSz="1489073">
              <a:spcBef>
                <a:spcPct val="0"/>
              </a:spcBef>
              <a:defRPr/>
            </a:pPr>
            <a:endParaRPr lang="en-US" sz="3000" b="1" dirty="0">
              <a:solidFill>
                <a:srgbClr val="002060"/>
              </a:solidFill>
              <a:latin typeface="Arial"/>
              <a:ea typeface="+mj-ea"/>
              <a:cs typeface="Arial"/>
            </a:endParaRPr>
          </a:p>
        </p:txBody>
      </p:sp>
      <p:sp>
        <p:nvSpPr>
          <p:cNvPr id="9" name="Title Placeholder 1"/>
          <p:cNvSpPr txBox="1">
            <a:spLocks/>
          </p:cNvSpPr>
          <p:nvPr/>
        </p:nvSpPr>
        <p:spPr>
          <a:xfrm>
            <a:off x="764854" y="5583086"/>
            <a:ext cx="17725931" cy="896688"/>
          </a:xfrm>
          <a:prstGeom prst="rect">
            <a:avLst/>
          </a:prstGeom>
        </p:spPr>
        <p:txBody>
          <a:bodyPr vert="horz" lIns="297829" tIns="148915" rIns="297829" bIns="148915" rtlCol="0" anchor="t">
            <a:normAutofit/>
          </a:bodyPr>
          <a:lstStyle/>
          <a:p>
            <a:pPr algn="ctr" defTabSz="1489114">
              <a:spcBef>
                <a:spcPct val="0"/>
              </a:spcBef>
              <a:defRPr/>
            </a:pPr>
            <a:r>
              <a:rPr lang="en-US" sz="1800" baseline="30000" dirty="0">
                <a:solidFill>
                  <a:srgbClr val="002060"/>
                </a:solidFill>
              </a:rPr>
              <a:t>1 </a:t>
            </a:r>
            <a:r>
              <a:rPr lang="en-US" sz="1800" dirty="0">
                <a:solidFill>
                  <a:srgbClr val="002060"/>
                </a:solidFill>
              </a:rPr>
              <a:t>University of California, San Diego; </a:t>
            </a:r>
            <a:r>
              <a:rPr lang="en-US" sz="1800" baseline="30000" dirty="0">
                <a:solidFill>
                  <a:srgbClr val="002060"/>
                </a:solidFill>
              </a:rPr>
              <a:t>2 </a:t>
            </a:r>
            <a:r>
              <a:rPr lang="en-US" sz="1800" dirty="0">
                <a:solidFill>
                  <a:srgbClr val="002060"/>
                </a:solidFill>
              </a:rPr>
              <a:t>Merck &amp; Co., Inc., Kenilworth, NJ, USA; </a:t>
            </a:r>
            <a:r>
              <a:rPr lang="en-US" sz="1800" baseline="30000" dirty="0">
                <a:solidFill>
                  <a:srgbClr val="002060"/>
                </a:solidFill>
              </a:rPr>
              <a:t>3 </a:t>
            </a:r>
            <a:r>
              <a:rPr lang="en-US" sz="1800" dirty="0">
                <a:solidFill>
                  <a:srgbClr val="002060"/>
                </a:solidFill>
              </a:rPr>
              <a:t>Harvard T.H. Chan School of Public Health; </a:t>
            </a:r>
            <a:r>
              <a:rPr lang="en-US" sz="1800" baseline="30000" dirty="0">
                <a:solidFill>
                  <a:srgbClr val="002060"/>
                </a:solidFill>
              </a:rPr>
              <a:t>4 </a:t>
            </a:r>
            <a:r>
              <a:rPr lang="en-US" sz="1800" dirty="0">
                <a:solidFill>
                  <a:srgbClr val="002060"/>
                </a:solidFill>
              </a:rPr>
              <a:t>IMPAACT; </a:t>
            </a:r>
            <a:r>
              <a:rPr lang="en-US" sz="1800" baseline="30000" dirty="0">
                <a:solidFill>
                  <a:srgbClr val="002060"/>
                </a:solidFill>
              </a:rPr>
              <a:t>5 </a:t>
            </a:r>
            <a:r>
              <a:rPr lang="en-US" sz="1800" dirty="0">
                <a:solidFill>
                  <a:srgbClr val="002060"/>
                </a:solidFill>
              </a:rPr>
              <a:t>University of California, Los Angeles; </a:t>
            </a:r>
            <a:r>
              <a:rPr lang="en-US" sz="1800" baseline="30000" dirty="0">
                <a:solidFill>
                  <a:srgbClr val="002060"/>
                </a:solidFill>
              </a:rPr>
              <a:t>6 </a:t>
            </a:r>
            <a:r>
              <a:rPr lang="en-US" sz="1800" dirty="0">
                <a:solidFill>
                  <a:srgbClr val="002060"/>
                </a:solidFill>
              </a:rPr>
              <a:t>University of Colorado School of Medicine; </a:t>
            </a:r>
            <a:r>
              <a:rPr lang="en-US" sz="1800" baseline="30000" dirty="0">
                <a:solidFill>
                  <a:srgbClr val="002060"/>
                </a:solidFill>
              </a:rPr>
              <a:t>7 </a:t>
            </a:r>
            <a:r>
              <a:rPr lang="en-US" sz="1800" dirty="0">
                <a:solidFill>
                  <a:srgbClr val="002060"/>
                </a:solidFill>
              </a:rPr>
              <a:t>DAIDS/NIAID/NIH; </a:t>
            </a:r>
            <a:r>
              <a:rPr lang="en-US" sz="1800" baseline="30000" dirty="0">
                <a:solidFill>
                  <a:srgbClr val="002060"/>
                </a:solidFill>
              </a:rPr>
              <a:t>8 </a:t>
            </a:r>
            <a:r>
              <a:rPr lang="en-US" sz="1800" dirty="0">
                <a:solidFill>
                  <a:srgbClr val="002060"/>
                </a:solidFill>
              </a:rPr>
              <a:t>University of Washington, Seattle Children’s Research Institute</a:t>
            </a:r>
            <a:endParaRPr lang="en-US" sz="1800" b="1" dirty="0">
              <a:solidFill>
                <a:srgbClr val="002060"/>
              </a:solidFill>
              <a:latin typeface="Arial"/>
              <a:cs typeface="Arial"/>
            </a:endParaRPr>
          </a:p>
        </p:txBody>
      </p:sp>
      <p:sp>
        <p:nvSpPr>
          <p:cNvPr id="10" name="Rectangle 9"/>
          <p:cNvSpPr/>
          <p:nvPr/>
        </p:nvSpPr>
        <p:spPr>
          <a:xfrm>
            <a:off x="0" y="6421188"/>
            <a:ext cx="19202400" cy="151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2"/>
          <p:cNvSpPr txBox="1">
            <a:spLocks/>
          </p:cNvSpPr>
          <p:nvPr/>
        </p:nvSpPr>
        <p:spPr>
          <a:xfrm>
            <a:off x="764854" y="7652688"/>
            <a:ext cx="5413628" cy="7742776"/>
          </a:xfrm>
          <a:prstGeom prst="rect">
            <a:avLst/>
          </a:prstGeom>
        </p:spPr>
        <p:txBody>
          <a:bodyPr vert="horz" wrap="square" lIns="297829" tIns="148915" rIns="297829" bIns="148915" rtlCol="0">
            <a:spAutoFit/>
          </a:bodyPr>
          <a:lstStyle/>
          <a:p>
            <a:pPr>
              <a:spcBef>
                <a:spcPct val="20000"/>
              </a:spcBef>
              <a:defRPr/>
            </a:pPr>
            <a:r>
              <a:rPr lang="en-US" sz="2200" dirty="0" err="1">
                <a:latin typeface="Arial" panose="020B0604020202020204" pitchFamily="34" charset="0"/>
                <a:cs typeface="Arial" panose="020B0604020202020204" pitchFamily="34" charset="0"/>
              </a:rPr>
              <a:t>Doravirine</a:t>
            </a:r>
            <a:r>
              <a:rPr lang="en-US" sz="2200" dirty="0">
                <a:latin typeface="Arial" panose="020B0604020202020204" pitchFamily="34" charset="0"/>
                <a:cs typeface="Arial" panose="020B0604020202020204" pitchFamily="34" charset="0"/>
              </a:rPr>
              <a:t> is a novel nonnucleoside reverse transcriptase inhibitor (NNRTI) active against both wild type virus and the most common NNRTI-resistant variants, recently approved for treatment of HIV-1 infection in antiretroviral-naïve adults with HIV-1. Results are presented for IMPAACT 2014 Cohort 1 which investigated the pharmacokinetics (PK) and safety of a single dose of 100mg in adolescents. </a:t>
            </a:r>
          </a:p>
          <a:p>
            <a:pPr>
              <a:spcBef>
                <a:spcPct val="20000"/>
              </a:spcBef>
              <a:defRPr/>
            </a:pPr>
            <a:endParaRPr lang="en-US" sz="2200" dirty="0">
              <a:latin typeface="Arial" panose="020B0604020202020204" pitchFamily="34" charset="0"/>
              <a:cs typeface="Arial" panose="020B0604020202020204" pitchFamily="34" charset="0"/>
            </a:endParaRPr>
          </a:p>
          <a:p>
            <a:pPr>
              <a:spcBef>
                <a:spcPct val="20000"/>
              </a:spcBef>
              <a:defRPr/>
            </a:pPr>
            <a:r>
              <a:rPr lang="en-US" sz="2200" i="1" dirty="0">
                <a:latin typeface="Arial" panose="020B0604020202020204" pitchFamily="34" charset="0"/>
                <a:cs typeface="Arial" panose="020B0604020202020204" pitchFamily="34" charset="0"/>
              </a:rPr>
              <a:t>Participants:</a:t>
            </a:r>
          </a:p>
          <a:p>
            <a:pPr marL="342909" indent="-342909">
              <a:spcBef>
                <a:spcPct val="200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Adolescents infected with HIV-1 between the ages of 12 and 18</a:t>
            </a:r>
          </a:p>
          <a:p>
            <a:pPr marL="342909" indent="-342909">
              <a:spcBef>
                <a:spcPct val="200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Weight ≥ 35 kg</a:t>
            </a:r>
          </a:p>
          <a:p>
            <a:pPr marL="342909" indent="-342909">
              <a:spcBef>
                <a:spcPct val="20000"/>
              </a:spcBef>
              <a:buFont typeface="Arial" panose="020B0604020202020204" pitchFamily="34" charset="0"/>
              <a:buChar char="•"/>
              <a:defRPr/>
            </a:pPr>
            <a:r>
              <a:rPr lang="en-US" sz="2200" dirty="0" err="1">
                <a:latin typeface="Arial" panose="020B0604020202020204" pitchFamily="34" charset="0"/>
                <a:cs typeface="Arial" panose="020B0604020202020204" pitchFamily="34" charset="0"/>
              </a:rPr>
              <a:t>Virologically</a:t>
            </a:r>
            <a:r>
              <a:rPr lang="en-US" sz="2200" dirty="0">
                <a:latin typeface="Arial" panose="020B0604020202020204" pitchFamily="34" charset="0"/>
                <a:cs typeface="Arial" panose="020B0604020202020204" pitchFamily="34" charset="0"/>
              </a:rPr>
              <a:t> suppressed for at least 3 months on an ART regimen of </a:t>
            </a:r>
            <a:r>
              <a:rPr lang="en-US" sz="2200" dirty="0" err="1">
                <a:latin typeface="Arial" panose="020B0604020202020204" pitchFamily="34" charset="0"/>
                <a:cs typeface="Arial" panose="020B0604020202020204" pitchFamily="34" charset="0"/>
              </a:rPr>
              <a:t>dolutegravir</a:t>
            </a:r>
            <a:r>
              <a:rPr lang="en-US" sz="2200" dirty="0">
                <a:latin typeface="Arial" panose="020B0604020202020204" pitchFamily="34" charset="0"/>
                <a:cs typeface="Arial" panose="020B0604020202020204" pitchFamily="34" charset="0"/>
              </a:rPr>
              <a:t> or </a:t>
            </a:r>
            <a:r>
              <a:rPr lang="en-US" sz="2200" dirty="0" err="1">
                <a:latin typeface="Arial" panose="020B0604020202020204" pitchFamily="34" charset="0"/>
                <a:cs typeface="Arial" panose="020B0604020202020204" pitchFamily="34" charset="0"/>
              </a:rPr>
              <a:t>raltegravir</a:t>
            </a:r>
            <a:r>
              <a:rPr lang="en-US" sz="2200" dirty="0">
                <a:latin typeface="Arial" panose="020B0604020202020204" pitchFamily="34" charset="0"/>
                <a:cs typeface="Arial" panose="020B0604020202020204" pitchFamily="34" charset="0"/>
              </a:rPr>
              <a:t> plus 2 NRTIs</a:t>
            </a:r>
          </a:p>
          <a:p>
            <a:pPr>
              <a:spcBef>
                <a:spcPct val="20000"/>
              </a:spcBef>
              <a:defRPr/>
            </a:pPr>
            <a:endParaRPr lang="en-US" sz="1800" dirty="0">
              <a:latin typeface="Arial" panose="020B0604020202020204" pitchFamily="34" charset="0"/>
              <a:cs typeface="Arial" panose="020B0604020202020204" pitchFamily="34" charset="0"/>
            </a:endParaRPr>
          </a:p>
        </p:txBody>
      </p:sp>
      <p:sp>
        <p:nvSpPr>
          <p:cNvPr id="19" name="Text Placeholder 2"/>
          <p:cNvSpPr txBox="1">
            <a:spLocks/>
          </p:cNvSpPr>
          <p:nvPr/>
        </p:nvSpPr>
        <p:spPr>
          <a:xfrm>
            <a:off x="12610479" y="7628393"/>
            <a:ext cx="5908600" cy="8407573"/>
          </a:xfrm>
          <a:prstGeom prst="rect">
            <a:avLst/>
          </a:prstGeom>
        </p:spPr>
        <p:txBody>
          <a:bodyPr vert="horz" wrap="square" lIns="297829" tIns="148915" rIns="297829" bIns="148915" rtlCol="0">
            <a:spAutoFit/>
          </a:bodyPr>
          <a:lstStyle/>
          <a:p>
            <a:pPr marL="285758" indent="-285758">
              <a:spcBef>
                <a:spcPct val="200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100 mg </a:t>
            </a:r>
            <a:r>
              <a:rPr lang="en-US" sz="2200" dirty="0" err="1">
                <a:latin typeface="Arial" panose="020B0604020202020204" pitchFamily="34" charset="0"/>
                <a:cs typeface="Arial" panose="020B0604020202020204" pitchFamily="34" charset="0"/>
              </a:rPr>
              <a:t>doravirine</a:t>
            </a:r>
            <a:r>
              <a:rPr lang="en-US" sz="2200" dirty="0">
                <a:latin typeface="Arial" panose="020B0604020202020204" pitchFamily="34" charset="0"/>
                <a:cs typeface="Arial" panose="020B0604020202020204" pitchFamily="34" charset="0"/>
              </a:rPr>
              <a:t> dosing in adolescents met the </a:t>
            </a:r>
            <a:r>
              <a:rPr lang="en-US" sz="2200" dirty="0" err="1">
                <a:latin typeface="Arial" panose="020B0604020202020204" pitchFamily="34" charset="0"/>
                <a:cs typeface="Arial" panose="020B0604020202020204" pitchFamily="34" charset="0"/>
              </a:rPr>
              <a:t>prespecified</a:t>
            </a:r>
            <a:r>
              <a:rPr lang="en-US" sz="2200" dirty="0">
                <a:latin typeface="Arial" panose="020B0604020202020204" pitchFamily="34" charset="0"/>
                <a:cs typeface="Arial" panose="020B0604020202020204" pitchFamily="34" charset="0"/>
              </a:rPr>
              <a:t> targets for AUC</a:t>
            </a:r>
            <a:r>
              <a:rPr lang="en-US" sz="2200" baseline="-25000" dirty="0">
                <a:latin typeface="Arial" panose="020B0604020202020204" pitchFamily="34" charset="0"/>
                <a:cs typeface="Arial" panose="020B0604020202020204" pitchFamily="34" charset="0"/>
              </a:rPr>
              <a:t>(0-∞)</a:t>
            </a:r>
            <a:r>
              <a:rPr lang="en-US" sz="2200" dirty="0">
                <a:latin typeface="Arial" panose="020B0604020202020204" pitchFamily="34" charset="0"/>
                <a:cs typeface="Arial" panose="020B0604020202020204" pitchFamily="34" charset="0"/>
              </a:rPr>
              <a:t>  and C</a:t>
            </a:r>
            <a:r>
              <a:rPr lang="en-US" sz="2200" baseline="-25000" dirty="0">
                <a:latin typeface="Arial" panose="020B0604020202020204" pitchFamily="34" charset="0"/>
                <a:cs typeface="Arial" panose="020B0604020202020204" pitchFamily="34" charset="0"/>
              </a:rPr>
              <a:t>24,ss,pred</a:t>
            </a:r>
            <a:r>
              <a:rPr lang="en-US" sz="2200" dirty="0">
                <a:latin typeface="Arial" panose="020B0604020202020204" pitchFamily="34" charset="0"/>
                <a:cs typeface="Arial" panose="020B0604020202020204" pitchFamily="34" charset="0"/>
              </a:rPr>
              <a:t> </a:t>
            </a:r>
          </a:p>
          <a:p>
            <a:pPr>
              <a:spcBef>
                <a:spcPct val="20000"/>
              </a:spcBef>
              <a:defRPr/>
            </a:pPr>
            <a:endParaRPr lang="en-US" sz="2200" dirty="0">
              <a:latin typeface="Arial" panose="020B0604020202020204" pitchFamily="34" charset="0"/>
              <a:cs typeface="Arial" panose="020B0604020202020204" pitchFamily="34" charset="0"/>
            </a:endParaRPr>
          </a:p>
          <a:p>
            <a:pPr marL="285758" indent="-285758">
              <a:spcBef>
                <a:spcPct val="200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The </a:t>
            </a:r>
            <a:r>
              <a:rPr lang="en-US" sz="2200" dirty="0" err="1">
                <a:latin typeface="Arial" panose="020B0604020202020204" pitchFamily="34" charset="0"/>
                <a:cs typeface="Arial" panose="020B0604020202020204" pitchFamily="34" charset="0"/>
              </a:rPr>
              <a:t>doravirine</a:t>
            </a:r>
            <a:r>
              <a:rPr lang="en-US" sz="2200" dirty="0">
                <a:latin typeface="Arial" panose="020B0604020202020204" pitchFamily="34" charset="0"/>
                <a:cs typeface="Arial" panose="020B0604020202020204" pitchFamily="34" charset="0"/>
              </a:rPr>
              <a:t> geometric mean value of the single-dose AUC</a:t>
            </a:r>
            <a:r>
              <a:rPr lang="en-US" sz="2200" baseline="-25000" dirty="0">
                <a:latin typeface="Arial" panose="020B0604020202020204" pitchFamily="34" charset="0"/>
                <a:cs typeface="Arial" panose="020B0604020202020204" pitchFamily="34" charset="0"/>
              </a:rPr>
              <a:t>(0-∞)</a:t>
            </a:r>
            <a:r>
              <a:rPr lang="en-US" sz="2200" dirty="0">
                <a:latin typeface="Arial" panose="020B0604020202020204" pitchFamily="34" charset="0"/>
                <a:cs typeface="Arial" panose="020B0604020202020204" pitchFamily="34" charset="0"/>
              </a:rPr>
              <a:t> for these 9 participants is 34.8 </a:t>
            </a:r>
            <a:r>
              <a:rPr lang="en-US" sz="2200" dirty="0" err="1">
                <a:latin typeface="Arial" panose="020B0604020202020204" pitchFamily="34" charset="0"/>
                <a:cs typeface="Arial" panose="020B0604020202020204" pitchFamily="34" charset="0"/>
              </a:rPr>
              <a:t>μM∙h</a:t>
            </a:r>
            <a:endParaRPr lang="en-US" sz="2200" dirty="0">
              <a:latin typeface="Arial" panose="020B0604020202020204" pitchFamily="34" charset="0"/>
              <a:cs typeface="Arial" panose="020B0604020202020204" pitchFamily="34" charset="0"/>
            </a:endParaRPr>
          </a:p>
          <a:p>
            <a:pPr marL="914425" lvl="1" indent="-508015">
              <a:spcBef>
                <a:spcPct val="200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Target value for this study was a geometric mean AUC</a:t>
            </a:r>
            <a:r>
              <a:rPr lang="en-US" sz="2200" baseline="-25000" dirty="0">
                <a:latin typeface="Arial" panose="020B0604020202020204" pitchFamily="34" charset="0"/>
                <a:cs typeface="Arial" panose="020B0604020202020204" pitchFamily="34" charset="0"/>
              </a:rPr>
              <a:t>(0-∞)</a:t>
            </a:r>
            <a:r>
              <a:rPr lang="en-US" sz="2200" dirty="0">
                <a:latin typeface="Arial" panose="020B0604020202020204" pitchFamily="34" charset="0"/>
                <a:cs typeface="Arial" panose="020B0604020202020204" pitchFamily="34" charset="0"/>
              </a:rPr>
              <a:t> that does not exceed the AUC</a:t>
            </a:r>
            <a:r>
              <a:rPr lang="en-US" sz="2200" baseline="-25000" dirty="0">
                <a:latin typeface="Arial" panose="020B0604020202020204" pitchFamily="34" charset="0"/>
                <a:cs typeface="Arial" panose="020B0604020202020204" pitchFamily="34" charset="0"/>
              </a:rPr>
              <a:t>0-24h</a:t>
            </a:r>
            <a:r>
              <a:rPr lang="en-US" sz="2200" dirty="0">
                <a:latin typeface="Arial" panose="020B0604020202020204" pitchFamily="34" charset="0"/>
                <a:cs typeface="Arial" panose="020B0604020202020204" pitchFamily="34" charset="0"/>
              </a:rPr>
              <a:t> at steady-state in adults associated with  taking 200 mg daily; 64.8 </a:t>
            </a:r>
            <a:r>
              <a:rPr lang="en-US" sz="2200" dirty="0" err="1">
                <a:latin typeface="Arial" panose="020B0604020202020204" pitchFamily="34" charset="0"/>
                <a:cs typeface="Arial" panose="020B0604020202020204" pitchFamily="34" charset="0"/>
              </a:rPr>
              <a:t>μM∙h</a:t>
            </a:r>
            <a:endParaRPr lang="en-US" sz="2200" dirty="0">
              <a:latin typeface="Arial" panose="020B0604020202020204" pitchFamily="34" charset="0"/>
              <a:cs typeface="Arial" panose="020B0604020202020204" pitchFamily="34" charset="0"/>
            </a:endParaRPr>
          </a:p>
          <a:p>
            <a:pPr>
              <a:spcBef>
                <a:spcPct val="20000"/>
              </a:spcBef>
              <a:defRPr/>
            </a:pPr>
            <a:endParaRPr lang="en-US" sz="2200" dirty="0">
              <a:latin typeface="Arial" panose="020B0604020202020204" pitchFamily="34" charset="0"/>
              <a:cs typeface="Arial" panose="020B0604020202020204" pitchFamily="34" charset="0"/>
            </a:endParaRPr>
          </a:p>
          <a:p>
            <a:pPr marL="285758" indent="-285758">
              <a:spcBef>
                <a:spcPct val="200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The geometric mean predicted steady-state trough concentrations (C</a:t>
            </a:r>
            <a:r>
              <a:rPr lang="en-US" sz="2200" baseline="-25000" dirty="0">
                <a:latin typeface="Arial" panose="020B0604020202020204" pitchFamily="34" charset="0"/>
                <a:cs typeface="Arial" panose="020B0604020202020204" pitchFamily="34" charset="0"/>
              </a:rPr>
              <a:t>24,ss,pred</a:t>
            </a:r>
            <a:r>
              <a:rPr lang="en-US" sz="2200" dirty="0">
                <a:latin typeface="Arial" panose="020B0604020202020204" pitchFamily="34" charset="0"/>
                <a:cs typeface="Arial" panose="020B0604020202020204" pitchFamily="34" charset="0"/>
              </a:rPr>
              <a:t>) in these 9 participants is 690 </a:t>
            </a:r>
            <a:r>
              <a:rPr lang="en-US" sz="2200" dirty="0" err="1">
                <a:latin typeface="Arial" panose="020B0604020202020204" pitchFamily="34" charset="0"/>
                <a:cs typeface="Arial" panose="020B0604020202020204" pitchFamily="34" charset="0"/>
              </a:rPr>
              <a:t>nM</a:t>
            </a:r>
            <a:endParaRPr lang="en-US" sz="2200" dirty="0">
              <a:latin typeface="Arial" panose="020B0604020202020204" pitchFamily="34" charset="0"/>
              <a:cs typeface="Arial" panose="020B0604020202020204" pitchFamily="34" charset="0"/>
            </a:endParaRPr>
          </a:p>
          <a:p>
            <a:pPr marL="914425" lvl="1" indent="-508015">
              <a:spcBef>
                <a:spcPct val="200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Target value for this study was a geometric mean predicted C</a:t>
            </a:r>
            <a:r>
              <a:rPr lang="en-US" sz="2200" baseline="-25000" dirty="0">
                <a:latin typeface="Arial" panose="020B0604020202020204" pitchFamily="34" charset="0"/>
                <a:cs typeface="Arial" panose="020B0604020202020204" pitchFamily="34" charset="0"/>
              </a:rPr>
              <a:t>24,ss,pred</a:t>
            </a:r>
            <a:r>
              <a:rPr lang="en-US" sz="2200" dirty="0">
                <a:latin typeface="Arial" panose="020B0604020202020204" pitchFamily="34" charset="0"/>
                <a:cs typeface="Arial" panose="020B0604020202020204" pitchFamily="34" charset="0"/>
              </a:rPr>
              <a:t> that exceeds 560 </a:t>
            </a:r>
            <a:r>
              <a:rPr lang="en-US" sz="2200" dirty="0" err="1">
                <a:latin typeface="Arial" panose="020B0604020202020204" pitchFamily="34" charset="0"/>
                <a:cs typeface="Arial" panose="020B0604020202020204" pitchFamily="34" charset="0"/>
              </a:rPr>
              <a:t>nM</a:t>
            </a:r>
            <a:r>
              <a:rPr lang="en-US" sz="2200" dirty="0">
                <a:latin typeface="Arial" panose="020B0604020202020204" pitchFamily="34" charset="0"/>
                <a:cs typeface="Arial" panose="020B0604020202020204" pitchFamily="34" charset="0"/>
              </a:rPr>
              <a:t> (the lower bound for </a:t>
            </a:r>
            <a:r>
              <a:rPr lang="en-US" sz="2200" dirty="0" err="1">
                <a:latin typeface="Arial" panose="020B0604020202020204" pitchFamily="34" charset="0"/>
                <a:cs typeface="Arial" panose="020B0604020202020204" pitchFamily="34" charset="0"/>
              </a:rPr>
              <a:t>doravirine</a:t>
            </a:r>
            <a:r>
              <a:rPr lang="en-US" sz="2200" dirty="0">
                <a:latin typeface="Arial" panose="020B0604020202020204" pitchFamily="34" charset="0"/>
                <a:cs typeface="Arial" panose="020B0604020202020204" pitchFamily="34" charset="0"/>
              </a:rPr>
              <a:t> based on Phase 3 adult studies) </a:t>
            </a:r>
          </a:p>
          <a:p>
            <a:pPr indent="-2495570">
              <a:spcBef>
                <a:spcPct val="20000"/>
              </a:spcBef>
              <a:defRPr/>
            </a:pPr>
            <a:endParaRPr lang="en-US" sz="1600" dirty="0"/>
          </a:p>
          <a:p>
            <a:pPr indent="-2495570">
              <a:spcBef>
                <a:spcPct val="20000"/>
              </a:spcBef>
              <a:defRPr/>
            </a:pPr>
            <a:endParaRPr lang="en-US" sz="1600" dirty="0">
              <a:cs typeface="Arial"/>
            </a:endParaRPr>
          </a:p>
        </p:txBody>
      </p:sp>
      <p:sp>
        <p:nvSpPr>
          <p:cNvPr id="52" name="Text Placeholder 2"/>
          <p:cNvSpPr txBox="1">
            <a:spLocks/>
          </p:cNvSpPr>
          <p:nvPr/>
        </p:nvSpPr>
        <p:spPr>
          <a:xfrm>
            <a:off x="3771113" y="31325000"/>
            <a:ext cx="10540951" cy="1593400"/>
          </a:xfrm>
          <a:prstGeom prst="rect">
            <a:avLst/>
          </a:prstGeom>
        </p:spPr>
        <p:txBody>
          <a:bodyPr vert="horz" wrap="square" lIns="297829" tIns="148915" rIns="297829" bIns="148915" rtlCol="0">
            <a:spAutoFit/>
          </a:bodyPr>
          <a:lstStyle/>
          <a:p>
            <a:pPr algn="ctr"/>
            <a:r>
              <a:rPr lang="en-US" sz="1400" dirty="0"/>
              <a:t>Overall support for the International Maternal Pediatric Adolescent AIDS Clinical Trials Network (IMPAACT) was provided by the National Institute of Allergy and Infectious Diseases (NIAID) with co-funding from the Eunice Kennedy Shriver National Institute of Child Health and Human Development (NICHD) and the National Institute of Mental Health (NIMH), all components of the National Institutes of Health (NIH), under Award Numbers UM1AI068632 (IMPAACT LOC), UM1AI068616 (IMPAACT SDMC) and UM1AI106716 (IMPAACT LC), and by NICHD contract number HHSN275201800001I.  The content is solely the responsibility of the authors and does not necessarily represent the official views of the NIH.</a:t>
            </a:r>
          </a:p>
        </p:txBody>
      </p:sp>
      <p:sp>
        <p:nvSpPr>
          <p:cNvPr id="2" name="Rectangle 1"/>
          <p:cNvSpPr/>
          <p:nvPr/>
        </p:nvSpPr>
        <p:spPr>
          <a:xfrm>
            <a:off x="-19050" y="0"/>
            <a:ext cx="19202400" cy="2743200"/>
          </a:xfrm>
          <a:prstGeom prst="rect">
            <a:avLst/>
          </a:prstGeom>
          <a:solidFill>
            <a:srgbClr val="1324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p:cNvGrpSpPr/>
          <p:nvPr/>
        </p:nvGrpSpPr>
        <p:grpSpPr>
          <a:xfrm>
            <a:off x="12454319" y="6775922"/>
            <a:ext cx="6064760" cy="832932"/>
            <a:chOff x="510088" y="2766487"/>
            <a:chExt cx="8146412" cy="870859"/>
          </a:xfrm>
        </p:grpSpPr>
        <p:grpSp>
          <p:nvGrpSpPr>
            <p:cNvPr id="68" name="Group 67"/>
            <p:cNvGrpSpPr/>
            <p:nvPr/>
          </p:nvGrpSpPr>
          <p:grpSpPr>
            <a:xfrm>
              <a:off x="510088" y="2766487"/>
              <a:ext cx="8146412" cy="870859"/>
              <a:chOff x="-8506844" y="16558943"/>
              <a:chExt cx="8146412" cy="870859"/>
            </a:xfrm>
          </p:grpSpPr>
          <p:sp>
            <p:nvSpPr>
              <p:cNvPr id="70" name="Rectangle 69"/>
              <p:cNvSpPr/>
              <p:nvPr/>
            </p:nvSpPr>
            <p:spPr>
              <a:xfrm>
                <a:off x="-8506844" y="16558944"/>
                <a:ext cx="8146412" cy="870858"/>
              </a:xfrm>
              <a:prstGeom prst="rect">
                <a:avLst/>
              </a:prstGeom>
              <a:solidFill>
                <a:srgbClr val="1B9E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8502324" y="16558943"/>
                <a:ext cx="8141892" cy="1431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9" name="TextBox 68"/>
            <p:cNvSpPr txBox="1"/>
            <p:nvPr/>
          </p:nvSpPr>
          <p:spPr>
            <a:xfrm>
              <a:off x="585699" y="2935033"/>
              <a:ext cx="7042123" cy="611402"/>
            </a:xfrm>
            <a:prstGeom prst="rect">
              <a:avLst/>
            </a:prstGeom>
            <a:noFill/>
          </p:spPr>
          <p:txBody>
            <a:bodyPr wrap="square" rtlCol="0">
              <a:spAutoFit/>
            </a:bodyPr>
            <a:lstStyle/>
            <a:p>
              <a:r>
                <a:rPr lang="en-US" sz="3200" b="1" dirty="0" smtClean="0">
                  <a:solidFill>
                    <a:schemeClr val="bg1"/>
                  </a:solidFill>
                  <a:latin typeface="Arial" panose="020B0604020202020204" pitchFamily="34" charset="0"/>
                  <a:cs typeface="Arial" panose="020B0604020202020204" pitchFamily="34" charset="0"/>
                </a:rPr>
                <a:t>CONCLUSIONS</a:t>
              </a:r>
              <a:endParaRPr lang="en-US" sz="3200" b="1" dirty="0">
                <a:solidFill>
                  <a:schemeClr val="bg1"/>
                </a:solidFill>
                <a:latin typeface="Arial" panose="020B0604020202020204" pitchFamily="34" charset="0"/>
                <a:cs typeface="Arial" panose="020B0604020202020204" pitchFamily="34" charset="0"/>
              </a:endParaRPr>
            </a:p>
          </p:txBody>
        </p:sp>
      </p:grpSp>
      <p:grpSp>
        <p:nvGrpSpPr>
          <p:cNvPr id="80" name="Group 79"/>
          <p:cNvGrpSpPr/>
          <p:nvPr/>
        </p:nvGrpSpPr>
        <p:grpSpPr>
          <a:xfrm>
            <a:off x="881255" y="6795461"/>
            <a:ext cx="11466637" cy="832932"/>
            <a:chOff x="510088" y="2766487"/>
            <a:chExt cx="8146412" cy="870859"/>
          </a:xfrm>
        </p:grpSpPr>
        <p:grpSp>
          <p:nvGrpSpPr>
            <p:cNvPr id="81" name="Group 80"/>
            <p:cNvGrpSpPr/>
            <p:nvPr/>
          </p:nvGrpSpPr>
          <p:grpSpPr>
            <a:xfrm>
              <a:off x="510088" y="2766487"/>
              <a:ext cx="8146412" cy="870859"/>
              <a:chOff x="-8506844" y="16558943"/>
              <a:chExt cx="8146412" cy="870859"/>
            </a:xfrm>
          </p:grpSpPr>
          <p:sp>
            <p:nvSpPr>
              <p:cNvPr id="83" name="Rectangle 82"/>
              <p:cNvSpPr/>
              <p:nvPr/>
            </p:nvSpPr>
            <p:spPr>
              <a:xfrm>
                <a:off x="-8506844" y="16558944"/>
                <a:ext cx="8146412" cy="870858"/>
              </a:xfrm>
              <a:prstGeom prst="rect">
                <a:avLst/>
              </a:prstGeom>
              <a:solidFill>
                <a:srgbClr val="1B9E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8502324" y="16558943"/>
                <a:ext cx="8141892" cy="1431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2" name="TextBox 81"/>
            <p:cNvSpPr txBox="1"/>
            <p:nvPr/>
          </p:nvSpPr>
          <p:spPr>
            <a:xfrm>
              <a:off x="585698" y="2935033"/>
              <a:ext cx="7963057" cy="611402"/>
            </a:xfrm>
            <a:prstGeom prst="rect">
              <a:avLst/>
            </a:prstGeom>
            <a:noFill/>
          </p:spPr>
          <p:txBody>
            <a:bodyPr wrap="square" rtlCol="0">
              <a:spAutoFit/>
            </a:bodyPr>
            <a:lstStyle/>
            <a:p>
              <a:r>
                <a:rPr lang="en-US" sz="3200" b="1" dirty="0" smtClean="0">
                  <a:solidFill>
                    <a:schemeClr val="bg1"/>
                  </a:solidFill>
                  <a:latin typeface="Arial" panose="020B0604020202020204" pitchFamily="34" charset="0"/>
                  <a:cs typeface="Arial" panose="020B0604020202020204" pitchFamily="34" charset="0"/>
                </a:rPr>
                <a:t>BACKGROUND and METHODS</a:t>
              </a:r>
              <a:endParaRPr lang="en-US" sz="3200" b="1" dirty="0">
                <a:solidFill>
                  <a:schemeClr val="bg1"/>
                </a:solidFill>
                <a:latin typeface="Arial" panose="020B0604020202020204" pitchFamily="34" charset="0"/>
                <a:cs typeface="Arial" panose="020B0604020202020204" pitchFamily="34" charset="0"/>
              </a:endParaRPr>
            </a:p>
          </p:txBody>
        </p:sp>
      </p:grpSp>
      <p:grpSp>
        <p:nvGrpSpPr>
          <p:cNvPr id="90" name="Group 89"/>
          <p:cNvGrpSpPr/>
          <p:nvPr/>
        </p:nvGrpSpPr>
        <p:grpSpPr>
          <a:xfrm>
            <a:off x="791813" y="15531495"/>
            <a:ext cx="17637823" cy="832932"/>
            <a:chOff x="510088" y="2766487"/>
            <a:chExt cx="8146412" cy="870859"/>
          </a:xfrm>
        </p:grpSpPr>
        <p:grpSp>
          <p:nvGrpSpPr>
            <p:cNvPr id="91" name="Group 90"/>
            <p:cNvGrpSpPr/>
            <p:nvPr/>
          </p:nvGrpSpPr>
          <p:grpSpPr>
            <a:xfrm>
              <a:off x="510088" y="2766487"/>
              <a:ext cx="8146412" cy="870859"/>
              <a:chOff x="-8506844" y="16558943"/>
              <a:chExt cx="8146412" cy="870859"/>
            </a:xfrm>
          </p:grpSpPr>
          <p:sp>
            <p:nvSpPr>
              <p:cNvPr id="93" name="Rectangle 92"/>
              <p:cNvSpPr/>
              <p:nvPr/>
            </p:nvSpPr>
            <p:spPr>
              <a:xfrm>
                <a:off x="-8506844" y="16558944"/>
                <a:ext cx="8146412" cy="870858"/>
              </a:xfrm>
              <a:prstGeom prst="rect">
                <a:avLst/>
              </a:prstGeom>
              <a:solidFill>
                <a:srgbClr val="1B9E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a:xfrm>
                <a:off x="-8502324" y="16558943"/>
                <a:ext cx="8141892" cy="1431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2" name="TextBox 91"/>
            <p:cNvSpPr txBox="1"/>
            <p:nvPr/>
          </p:nvSpPr>
          <p:spPr>
            <a:xfrm>
              <a:off x="585699" y="2935033"/>
              <a:ext cx="7042123" cy="611402"/>
            </a:xfrm>
            <a:prstGeom prst="rect">
              <a:avLst/>
            </a:prstGeom>
            <a:noFill/>
          </p:spPr>
          <p:txBody>
            <a:bodyPr wrap="square" rtlCol="0">
              <a:spAutoFit/>
            </a:bodyPr>
            <a:lstStyle/>
            <a:p>
              <a:r>
                <a:rPr lang="en-US" sz="3200" b="1" dirty="0" smtClean="0">
                  <a:solidFill>
                    <a:schemeClr val="bg1"/>
                  </a:solidFill>
                  <a:latin typeface="Arial" panose="020B0604020202020204" pitchFamily="34" charset="0"/>
                  <a:cs typeface="Arial" panose="020B0604020202020204" pitchFamily="34" charset="0"/>
                </a:rPr>
                <a:t>RESULTS</a:t>
              </a:r>
              <a:endParaRPr lang="en-US" sz="3200" b="1" dirty="0">
                <a:solidFill>
                  <a:schemeClr val="bg1"/>
                </a:solidFill>
                <a:latin typeface="Arial" panose="020B0604020202020204" pitchFamily="34" charset="0"/>
                <a:cs typeface="Arial" panose="020B0604020202020204" pitchFamily="34" charset="0"/>
              </a:endParaRPr>
            </a:p>
          </p:txBody>
        </p:sp>
      </p:grpSp>
      <p:sp>
        <p:nvSpPr>
          <p:cNvPr id="54" name="TextBox 52"/>
          <p:cNvSpPr txBox="1"/>
          <p:nvPr/>
        </p:nvSpPr>
        <p:spPr>
          <a:xfrm>
            <a:off x="14279336" y="31609427"/>
            <a:ext cx="4578104" cy="1077218"/>
          </a:xfrm>
          <a:prstGeom prst="rect">
            <a:avLst/>
          </a:prstGeom>
          <a:noFill/>
        </p:spPr>
        <p:txBody>
          <a:bodyPr wrap="square" rtlCol="0">
            <a:spAutoFit/>
          </a:bodyPr>
          <a:lstStyle>
            <a:defPPr>
              <a:defRPr lang="en-US"/>
            </a:defPPr>
            <a:lvl1pPr marL="0" algn="l" defTabSz="1489146" rtl="0" eaLnBrk="1" latinLnBrk="0" hangingPunct="1">
              <a:defRPr sz="5900" kern="1200">
                <a:solidFill>
                  <a:schemeClr val="tx1"/>
                </a:solidFill>
                <a:latin typeface="+mn-lt"/>
                <a:ea typeface="+mn-ea"/>
                <a:cs typeface="+mn-cs"/>
              </a:defRPr>
            </a:lvl1pPr>
            <a:lvl2pPr marL="1489146" algn="l" defTabSz="1489146" rtl="0" eaLnBrk="1" latinLnBrk="0" hangingPunct="1">
              <a:defRPr sz="5900" kern="1200">
                <a:solidFill>
                  <a:schemeClr val="tx1"/>
                </a:solidFill>
                <a:latin typeface="+mn-lt"/>
                <a:ea typeface="+mn-ea"/>
                <a:cs typeface="+mn-cs"/>
              </a:defRPr>
            </a:lvl2pPr>
            <a:lvl3pPr marL="2978292" algn="l" defTabSz="1489146" rtl="0" eaLnBrk="1" latinLnBrk="0" hangingPunct="1">
              <a:defRPr sz="5900" kern="1200">
                <a:solidFill>
                  <a:schemeClr val="tx1"/>
                </a:solidFill>
                <a:latin typeface="+mn-lt"/>
                <a:ea typeface="+mn-ea"/>
                <a:cs typeface="+mn-cs"/>
              </a:defRPr>
            </a:lvl3pPr>
            <a:lvl4pPr marL="4467438" algn="l" defTabSz="1489146" rtl="0" eaLnBrk="1" latinLnBrk="0" hangingPunct="1">
              <a:defRPr sz="5900" kern="1200">
                <a:solidFill>
                  <a:schemeClr val="tx1"/>
                </a:solidFill>
                <a:latin typeface="+mn-lt"/>
                <a:ea typeface="+mn-ea"/>
                <a:cs typeface="+mn-cs"/>
              </a:defRPr>
            </a:lvl4pPr>
            <a:lvl5pPr marL="5956584" algn="l" defTabSz="1489146" rtl="0" eaLnBrk="1" latinLnBrk="0" hangingPunct="1">
              <a:defRPr sz="5900" kern="1200">
                <a:solidFill>
                  <a:schemeClr val="tx1"/>
                </a:solidFill>
                <a:latin typeface="+mn-lt"/>
                <a:ea typeface="+mn-ea"/>
                <a:cs typeface="+mn-cs"/>
              </a:defRPr>
            </a:lvl5pPr>
            <a:lvl6pPr marL="7445731" algn="l" defTabSz="1489146" rtl="0" eaLnBrk="1" latinLnBrk="0" hangingPunct="1">
              <a:defRPr sz="5900" kern="1200">
                <a:solidFill>
                  <a:schemeClr val="tx1"/>
                </a:solidFill>
                <a:latin typeface="+mn-lt"/>
                <a:ea typeface="+mn-ea"/>
                <a:cs typeface="+mn-cs"/>
              </a:defRPr>
            </a:lvl6pPr>
            <a:lvl7pPr marL="8934877" algn="l" defTabSz="1489146" rtl="0" eaLnBrk="1" latinLnBrk="0" hangingPunct="1">
              <a:defRPr sz="5900" kern="1200">
                <a:solidFill>
                  <a:schemeClr val="tx1"/>
                </a:solidFill>
                <a:latin typeface="+mn-lt"/>
                <a:ea typeface="+mn-ea"/>
                <a:cs typeface="+mn-cs"/>
              </a:defRPr>
            </a:lvl7pPr>
            <a:lvl8pPr marL="10424023" algn="l" defTabSz="1489146" rtl="0" eaLnBrk="1" latinLnBrk="0" hangingPunct="1">
              <a:defRPr sz="5900" kern="1200">
                <a:solidFill>
                  <a:schemeClr val="tx1"/>
                </a:solidFill>
                <a:latin typeface="+mn-lt"/>
                <a:ea typeface="+mn-ea"/>
                <a:cs typeface="+mn-cs"/>
              </a:defRPr>
            </a:lvl8pPr>
            <a:lvl9pPr marL="11913169" algn="l" defTabSz="1489146" rtl="0" eaLnBrk="1" latinLnBrk="0" hangingPunct="1">
              <a:defRPr sz="5900" kern="1200">
                <a:solidFill>
                  <a:schemeClr val="tx1"/>
                </a:solidFill>
                <a:latin typeface="+mn-lt"/>
                <a:ea typeface="+mn-ea"/>
                <a:cs typeface="+mn-cs"/>
              </a:defRPr>
            </a:lvl9pPr>
          </a:lstStyle>
          <a:p>
            <a:pPr algn="r"/>
            <a:r>
              <a:rPr lang="en-US" sz="1600" dirty="0">
                <a:latin typeface="Arial" panose="020B0604020202020204" pitchFamily="34" charset="0"/>
                <a:cs typeface="Arial" panose="020B0604020202020204" pitchFamily="34" charset="0"/>
              </a:rPr>
              <a:t>11</a:t>
            </a:r>
            <a:r>
              <a:rPr lang="en-US" sz="1600"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International Workshop on HIV &amp; Pediatrics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Mexico City, Mexico, July 19, 2019.</a:t>
            </a:r>
          </a:p>
          <a:p>
            <a:pPr algn="r"/>
            <a:endParaRPr lang="en-US" sz="1600" dirty="0">
              <a:latin typeface="Arial" panose="020B0604020202020204" pitchFamily="34" charset="0"/>
              <a:cs typeface="Arial" panose="020B0604020202020204" pitchFamily="34" charset="0"/>
            </a:endParaRPr>
          </a:p>
          <a:p>
            <a:pPr algn="r"/>
            <a:r>
              <a:rPr lang="en-US" sz="1600" dirty="0">
                <a:latin typeface="Arial" panose="020B0604020202020204" pitchFamily="34" charset="0"/>
                <a:cs typeface="Arial" panose="020B0604020202020204" pitchFamily="34" charset="0"/>
              </a:rPr>
              <a:t>Poster Number: 39</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6307" y="324898"/>
            <a:ext cx="6669612" cy="2268345"/>
          </a:xfrm>
          <a:prstGeom prst="rect">
            <a:avLst/>
          </a:prstGeom>
        </p:spPr>
      </p:pic>
      <p:sp>
        <p:nvSpPr>
          <p:cNvPr id="4" name="TextBox 3"/>
          <p:cNvSpPr txBox="1"/>
          <p:nvPr/>
        </p:nvSpPr>
        <p:spPr>
          <a:xfrm>
            <a:off x="17395371" y="1151440"/>
            <a:ext cx="1443018" cy="850233"/>
          </a:xfrm>
          <a:prstGeom prst="rect">
            <a:avLst/>
          </a:prstGeom>
          <a:noFill/>
        </p:spPr>
        <p:txBody>
          <a:bodyPr wrap="square" rtlCol="0">
            <a:spAutoFit/>
          </a:bodyPr>
          <a:lstStyle/>
          <a:p>
            <a:r>
              <a:rPr lang="en-US" dirty="0" smtClean="0">
                <a:solidFill>
                  <a:schemeClr val="bg1"/>
                </a:solidFill>
              </a:rPr>
              <a:t>39</a:t>
            </a:r>
            <a:endParaRPr lang="en-US" dirty="0">
              <a:solidFill>
                <a:schemeClr val="bg1"/>
              </a:solidFill>
            </a:endParaRPr>
          </a:p>
        </p:txBody>
      </p:sp>
      <p:sp>
        <p:nvSpPr>
          <p:cNvPr id="5" name="TextBox 4"/>
          <p:cNvSpPr txBox="1"/>
          <p:nvPr/>
        </p:nvSpPr>
        <p:spPr>
          <a:xfrm>
            <a:off x="6441068" y="7690285"/>
            <a:ext cx="5906824" cy="7608237"/>
          </a:xfrm>
          <a:prstGeom prst="rect">
            <a:avLst/>
          </a:prstGeom>
          <a:noFill/>
        </p:spPr>
        <p:txBody>
          <a:bodyPr wrap="square" rtlCol="0">
            <a:spAutoFit/>
          </a:bodyPr>
          <a:lstStyle/>
          <a:p>
            <a:pPr>
              <a:spcBef>
                <a:spcPct val="20000"/>
              </a:spcBef>
              <a:defRPr/>
            </a:pPr>
            <a:r>
              <a:rPr lang="en-US" sz="2200" i="1" dirty="0">
                <a:latin typeface="Arial" panose="020B0604020202020204" pitchFamily="34" charset="0"/>
                <a:cs typeface="Arial" panose="020B0604020202020204" pitchFamily="34" charset="0"/>
              </a:rPr>
              <a:t>Study Procedures:</a:t>
            </a:r>
          </a:p>
          <a:p>
            <a:pPr marL="342909" indent="-342909">
              <a:spcBef>
                <a:spcPct val="200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Participants were given a single dose of 100mg of </a:t>
            </a:r>
            <a:r>
              <a:rPr lang="en-US" sz="2200" dirty="0" err="1">
                <a:latin typeface="Arial" panose="020B0604020202020204" pitchFamily="34" charset="0"/>
                <a:cs typeface="Arial" panose="020B0604020202020204" pitchFamily="34" charset="0"/>
              </a:rPr>
              <a:t>doravirine</a:t>
            </a:r>
            <a:endParaRPr lang="en-US" sz="2200" dirty="0">
              <a:latin typeface="Arial" panose="020B0604020202020204" pitchFamily="34" charset="0"/>
              <a:cs typeface="Arial" panose="020B0604020202020204" pitchFamily="34" charset="0"/>
            </a:endParaRPr>
          </a:p>
          <a:p>
            <a:pPr marL="342909" indent="-342909">
              <a:spcBef>
                <a:spcPct val="200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Plasma samples for </a:t>
            </a:r>
            <a:r>
              <a:rPr lang="en-US" sz="2200" dirty="0" err="1">
                <a:latin typeface="Arial" panose="020B0604020202020204" pitchFamily="34" charset="0"/>
                <a:cs typeface="Arial" panose="020B0604020202020204" pitchFamily="34" charset="0"/>
              </a:rPr>
              <a:t>doravirine</a:t>
            </a:r>
            <a:r>
              <a:rPr lang="en-US" sz="2200" dirty="0">
                <a:latin typeface="Arial" panose="020B0604020202020204" pitchFamily="34" charset="0"/>
                <a:cs typeface="Arial" panose="020B0604020202020204" pitchFamily="34" charset="0"/>
              </a:rPr>
              <a:t> levels were drawn pre-dose, 1, 2, 4, 8, 12, 24, 48 and 72 hours post-dose</a:t>
            </a:r>
          </a:p>
          <a:p>
            <a:pPr marL="342909" indent="-342909">
              <a:spcBef>
                <a:spcPct val="20000"/>
              </a:spcBef>
              <a:buFont typeface="Arial" panose="020B0604020202020204" pitchFamily="34" charset="0"/>
              <a:buChar char="•"/>
              <a:defRPr/>
            </a:pPr>
            <a:r>
              <a:rPr lang="en-US" sz="2200" dirty="0">
                <a:latin typeface="Arial" panose="020B0604020202020204" pitchFamily="34" charset="0"/>
                <a:cs typeface="Arial" panose="020B0604020202020204" pitchFamily="34" charset="0"/>
              </a:rPr>
              <a:t>Safety follow-up visit at 2 weeks </a:t>
            </a:r>
          </a:p>
          <a:p>
            <a:pPr>
              <a:spcBef>
                <a:spcPct val="20000"/>
              </a:spcBef>
              <a:defRPr/>
            </a:pPr>
            <a:endParaRPr lang="en-US" sz="2200" dirty="0">
              <a:latin typeface="Arial" panose="020B0604020202020204" pitchFamily="34" charset="0"/>
              <a:cs typeface="Arial" panose="020B0604020202020204" pitchFamily="34" charset="0"/>
            </a:endParaRPr>
          </a:p>
          <a:p>
            <a:pPr>
              <a:spcBef>
                <a:spcPct val="20000"/>
              </a:spcBef>
              <a:defRPr/>
            </a:pPr>
            <a:r>
              <a:rPr lang="en-US" sz="2200" i="1" dirty="0">
                <a:latin typeface="Arial" panose="020B0604020202020204" pitchFamily="34" charset="0"/>
                <a:cs typeface="Arial" panose="020B0604020202020204" pitchFamily="34" charset="0"/>
              </a:rPr>
              <a:t>Analysis:</a:t>
            </a:r>
          </a:p>
          <a:p>
            <a:pPr>
              <a:spcBef>
                <a:spcPct val="20000"/>
              </a:spcBef>
              <a:defRPr/>
            </a:pPr>
            <a:r>
              <a:rPr lang="en-US" sz="2200" dirty="0">
                <a:latin typeface="Arial" panose="020B0604020202020204" pitchFamily="34" charset="0"/>
                <a:cs typeface="Arial" panose="020B0604020202020204" pitchFamily="34" charset="0"/>
              </a:rPr>
              <a:t>Single dose AUC</a:t>
            </a:r>
            <a:r>
              <a:rPr lang="en-US" sz="2200" baseline="-25000" dirty="0">
                <a:latin typeface="Arial" panose="020B0604020202020204" pitchFamily="34" charset="0"/>
                <a:cs typeface="Arial" panose="020B0604020202020204" pitchFamily="34" charset="0"/>
              </a:rPr>
              <a:t>(0-∞)</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a:t>
            </a:r>
            <a:r>
              <a:rPr lang="en-US" sz="2200" baseline="-25000" dirty="0" err="1">
                <a:latin typeface="Arial" panose="020B0604020202020204" pitchFamily="34" charset="0"/>
                <a:cs typeface="Arial" panose="020B0604020202020204" pitchFamily="34" charset="0"/>
              </a:rPr>
              <a:t>max</a:t>
            </a:r>
            <a:r>
              <a:rPr lang="en-US" sz="2200" dirty="0">
                <a:latin typeface="Arial" panose="020B0604020202020204" pitchFamily="34" charset="0"/>
                <a:cs typeface="Arial" panose="020B0604020202020204" pitchFamily="34" charset="0"/>
              </a:rPr>
              <a:t>, C</a:t>
            </a:r>
            <a:r>
              <a:rPr lang="en-US" sz="2200" baseline="-25000" dirty="0">
                <a:latin typeface="Arial" panose="020B0604020202020204" pitchFamily="34" charset="0"/>
                <a:cs typeface="Arial" panose="020B0604020202020204" pitchFamily="34" charset="0"/>
              </a:rPr>
              <a:t>24</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a:t>
            </a:r>
            <a:r>
              <a:rPr lang="en-US" sz="2200" baseline="-25000" dirty="0" err="1">
                <a:latin typeface="Arial" panose="020B0604020202020204" pitchFamily="34" charset="0"/>
                <a:cs typeface="Arial" panose="020B0604020202020204" pitchFamily="34" charset="0"/>
              </a:rPr>
              <a:t>max</a:t>
            </a:r>
            <a:r>
              <a:rPr lang="en-US" sz="2200" dirty="0">
                <a:latin typeface="Arial" panose="020B0604020202020204" pitchFamily="34" charset="0"/>
                <a:cs typeface="Arial" panose="020B0604020202020204" pitchFamily="34" charset="0"/>
              </a:rPr>
              <a:t>, and apparent terminal t</a:t>
            </a:r>
            <a:r>
              <a:rPr lang="en-US" sz="2200" baseline="-25000" dirty="0">
                <a:latin typeface="Arial" panose="020B0604020202020204" pitchFamily="34" charset="0"/>
                <a:cs typeface="Arial" panose="020B0604020202020204" pitchFamily="34" charset="0"/>
              </a:rPr>
              <a:t>1/2</a:t>
            </a:r>
            <a:r>
              <a:rPr lang="en-US" sz="2200" dirty="0">
                <a:latin typeface="Arial" panose="020B0604020202020204" pitchFamily="34" charset="0"/>
                <a:cs typeface="Arial" panose="020B0604020202020204" pitchFamily="34" charset="0"/>
              </a:rPr>
              <a:t> were reported. The pharmacokinetics of </a:t>
            </a:r>
            <a:r>
              <a:rPr lang="en-US" sz="2200" dirty="0" err="1">
                <a:latin typeface="Arial" panose="020B0604020202020204" pitchFamily="34" charset="0"/>
                <a:cs typeface="Arial" panose="020B0604020202020204" pitchFamily="34" charset="0"/>
              </a:rPr>
              <a:t>doravirine</a:t>
            </a:r>
            <a:r>
              <a:rPr lang="en-US" sz="2200" dirty="0">
                <a:latin typeface="Arial" panose="020B0604020202020204" pitchFamily="34" charset="0"/>
                <a:cs typeface="Arial" panose="020B0604020202020204" pitchFamily="34" charset="0"/>
              </a:rPr>
              <a:t> are linear over a large dose range and with repeated dosing, therefore single-dose data can be used to accurately predict steady-state pharmacokinetics. Steady state AUC</a:t>
            </a:r>
            <a:r>
              <a:rPr lang="en-US" sz="2200" baseline="-25000" dirty="0">
                <a:latin typeface="Arial" panose="020B0604020202020204" pitchFamily="34" charset="0"/>
                <a:cs typeface="Arial" panose="020B0604020202020204" pitchFamily="34" charset="0"/>
              </a:rPr>
              <a:t>(0-24)</a:t>
            </a:r>
            <a:r>
              <a:rPr lang="en-US" sz="2200" dirty="0">
                <a:latin typeface="Arial" panose="020B0604020202020204" pitchFamily="34" charset="0"/>
                <a:cs typeface="Arial" panose="020B0604020202020204" pitchFamily="34" charset="0"/>
              </a:rPr>
              <a:t> is equivalent to single dose AUC</a:t>
            </a:r>
            <a:r>
              <a:rPr lang="en-US" sz="2200" baseline="-25000" dirty="0">
                <a:latin typeface="Arial" panose="020B0604020202020204" pitchFamily="34" charset="0"/>
                <a:cs typeface="Arial" panose="020B0604020202020204" pitchFamily="34" charset="0"/>
              </a:rPr>
              <a:t>(0-∞)</a:t>
            </a:r>
            <a:r>
              <a:rPr lang="en-US" sz="2200" dirty="0">
                <a:latin typeface="Arial" panose="020B0604020202020204" pitchFamily="34" charset="0"/>
                <a:cs typeface="Arial" panose="020B0604020202020204" pitchFamily="34" charset="0"/>
              </a:rPr>
              <a:t>. Individual steady state C</a:t>
            </a:r>
            <a:r>
              <a:rPr lang="en-US" sz="2200" baseline="-25000" dirty="0">
                <a:latin typeface="Arial" panose="020B0604020202020204" pitchFamily="34" charset="0"/>
                <a:cs typeface="Arial" panose="020B0604020202020204" pitchFamily="34" charset="0"/>
              </a:rPr>
              <a:t>24</a:t>
            </a:r>
            <a:r>
              <a:rPr lang="en-US" sz="2200" dirty="0">
                <a:latin typeface="Arial" panose="020B0604020202020204" pitchFamily="34" charset="0"/>
                <a:cs typeface="Arial" panose="020B0604020202020204" pitchFamily="34" charset="0"/>
              </a:rPr>
              <a:t> and </a:t>
            </a:r>
            <a:r>
              <a:rPr lang="en-US" sz="2200" dirty="0" err="1">
                <a:latin typeface="Arial" panose="020B0604020202020204" pitchFamily="34" charset="0"/>
                <a:cs typeface="Arial" panose="020B0604020202020204" pitchFamily="34" charset="0"/>
              </a:rPr>
              <a:t>C</a:t>
            </a:r>
            <a:r>
              <a:rPr lang="en-US" sz="2200" baseline="-25000" dirty="0" err="1">
                <a:latin typeface="Arial" panose="020B0604020202020204" pitchFamily="34" charset="0"/>
                <a:cs typeface="Arial" panose="020B0604020202020204" pitchFamily="34" charset="0"/>
              </a:rPr>
              <a:t>max</a:t>
            </a:r>
            <a:r>
              <a:rPr lang="en-US" sz="2200" dirty="0">
                <a:latin typeface="Arial" panose="020B0604020202020204" pitchFamily="34" charset="0"/>
                <a:cs typeface="Arial" panose="020B0604020202020204" pitchFamily="34" charset="0"/>
              </a:rPr>
              <a:t> were projected from individual single dose plasma concentration-time profiles using the non-parametric superposition function in </a:t>
            </a:r>
            <a:r>
              <a:rPr lang="en-US" sz="2200" dirty="0" err="1">
                <a:latin typeface="Arial" panose="020B0604020202020204" pitchFamily="34" charset="0"/>
                <a:cs typeface="Arial" panose="020B0604020202020204" pitchFamily="34" charset="0"/>
              </a:rPr>
              <a:t>WinNonLin</a:t>
            </a:r>
            <a:r>
              <a:rPr lang="en-US" sz="2200" dirty="0">
                <a:latin typeface="Arial" panose="020B0604020202020204" pitchFamily="34" charset="0"/>
                <a:cs typeface="Arial" panose="020B0604020202020204" pitchFamily="34" charset="0"/>
              </a:rPr>
              <a:t> v6.3. </a:t>
            </a:r>
          </a:p>
        </p:txBody>
      </p:sp>
      <p:graphicFrame>
        <p:nvGraphicFramePr>
          <p:cNvPr id="57" name="Table 56">
            <a:extLst>
              <a:ext uri="{FF2B5EF4-FFF2-40B4-BE49-F238E27FC236}">
                <a16:creationId xmlns:a16="http://schemas.microsoft.com/office/drawing/2014/main" id="{7EFC050E-BFF4-4598-B6EF-D8EFA684D51B}"/>
              </a:ext>
            </a:extLst>
          </p:cNvPr>
          <p:cNvGraphicFramePr>
            <a:graphicFrameLocks noGrp="1"/>
          </p:cNvGraphicFramePr>
          <p:nvPr>
            <p:extLst>
              <p:ext uri="{D42A27DB-BD31-4B8C-83A1-F6EECF244321}">
                <p14:modId xmlns:p14="http://schemas.microsoft.com/office/powerpoint/2010/main" val="1824463666"/>
              </p:ext>
            </p:extLst>
          </p:nvPr>
        </p:nvGraphicFramePr>
        <p:xfrm>
          <a:off x="844328" y="17431762"/>
          <a:ext cx="7729001" cy="4462048"/>
        </p:xfrm>
        <a:graphic>
          <a:graphicData uri="http://schemas.openxmlformats.org/drawingml/2006/table">
            <a:tbl>
              <a:tblPr>
                <a:tableStyleId>{5C22544A-7EE6-4342-B048-85BDC9FD1C3A}</a:tableStyleId>
              </a:tblPr>
              <a:tblGrid>
                <a:gridCol w="908071">
                  <a:extLst>
                    <a:ext uri="{9D8B030D-6E8A-4147-A177-3AD203B41FA5}">
                      <a16:colId xmlns:a16="http://schemas.microsoft.com/office/drawing/2014/main" val="4041596341"/>
                    </a:ext>
                  </a:extLst>
                </a:gridCol>
                <a:gridCol w="1087395">
                  <a:extLst>
                    <a:ext uri="{9D8B030D-6E8A-4147-A177-3AD203B41FA5}">
                      <a16:colId xmlns:a16="http://schemas.microsoft.com/office/drawing/2014/main" val="2858125912"/>
                    </a:ext>
                  </a:extLst>
                </a:gridCol>
                <a:gridCol w="1037967">
                  <a:extLst>
                    <a:ext uri="{9D8B030D-6E8A-4147-A177-3AD203B41FA5}">
                      <a16:colId xmlns:a16="http://schemas.microsoft.com/office/drawing/2014/main" val="850409934"/>
                    </a:ext>
                  </a:extLst>
                </a:gridCol>
                <a:gridCol w="1285103">
                  <a:extLst>
                    <a:ext uri="{9D8B030D-6E8A-4147-A177-3AD203B41FA5}">
                      <a16:colId xmlns:a16="http://schemas.microsoft.com/office/drawing/2014/main" val="350204998"/>
                    </a:ext>
                  </a:extLst>
                </a:gridCol>
                <a:gridCol w="1507524">
                  <a:extLst>
                    <a:ext uri="{9D8B030D-6E8A-4147-A177-3AD203B41FA5}">
                      <a16:colId xmlns:a16="http://schemas.microsoft.com/office/drawing/2014/main" val="1620008763"/>
                    </a:ext>
                  </a:extLst>
                </a:gridCol>
                <a:gridCol w="1902941">
                  <a:extLst>
                    <a:ext uri="{9D8B030D-6E8A-4147-A177-3AD203B41FA5}">
                      <a16:colId xmlns:a16="http://schemas.microsoft.com/office/drawing/2014/main" val="377127046"/>
                    </a:ext>
                  </a:extLst>
                </a:gridCol>
              </a:tblGrid>
              <a:tr h="782782">
                <a:tc>
                  <a:txBody>
                    <a:bodyPr/>
                    <a:lstStyle/>
                    <a:p>
                      <a:pPr marL="0" marR="0" algn="ctr">
                        <a:lnSpc>
                          <a:spcPct val="107000"/>
                        </a:lnSpc>
                        <a:spcBef>
                          <a:spcPts val="150"/>
                        </a:spcBef>
                        <a:spcAft>
                          <a:spcPts val="150"/>
                        </a:spcAft>
                      </a:pPr>
                      <a:r>
                        <a:rPr lang="en-US" sz="2400" b="1" dirty="0">
                          <a:solidFill>
                            <a:schemeClr val="bg2"/>
                          </a:solidFill>
                          <a:effectLst/>
                        </a:rPr>
                        <a:t> ID</a:t>
                      </a:r>
                      <a:endParaRPr lang="en-US" sz="24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75000"/>
                      </a:schemeClr>
                    </a:solidFill>
                  </a:tcPr>
                </a:tc>
                <a:tc>
                  <a:txBody>
                    <a:bodyPr/>
                    <a:lstStyle/>
                    <a:p>
                      <a:pPr marL="0" marR="0" algn="ctr">
                        <a:lnSpc>
                          <a:spcPct val="107000"/>
                        </a:lnSpc>
                        <a:spcBef>
                          <a:spcPts val="150"/>
                        </a:spcBef>
                        <a:spcAft>
                          <a:spcPts val="150"/>
                        </a:spcAft>
                      </a:pPr>
                      <a:r>
                        <a:rPr lang="en-US" sz="2400" b="1" dirty="0">
                          <a:solidFill>
                            <a:schemeClr val="bg2"/>
                          </a:solidFill>
                          <a:effectLst/>
                        </a:rPr>
                        <a:t>Age</a:t>
                      </a:r>
                      <a:br>
                        <a:rPr lang="en-US" sz="2400" b="1" dirty="0">
                          <a:solidFill>
                            <a:schemeClr val="bg2"/>
                          </a:solidFill>
                          <a:effectLst/>
                        </a:rPr>
                      </a:br>
                      <a:r>
                        <a:rPr lang="en-US" sz="2400" b="1" dirty="0">
                          <a:solidFill>
                            <a:schemeClr val="bg2"/>
                          </a:solidFill>
                          <a:effectLst/>
                        </a:rPr>
                        <a:t>(</a:t>
                      </a:r>
                      <a:r>
                        <a:rPr lang="en-US" sz="2400" b="1" dirty="0" err="1" smtClean="0">
                          <a:solidFill>
                            <a:schemeClr val="bg2"/>
                          </a:solidFill>
                          <a:effectLst/>
                        </a:rPr>
                        <a:t>yrs</a:t>
                      </a:r>
                      <a:r>
                        <a:rPr lang="en-US" sz="2400" b="1" dirty="0">
                          <a:solidFill>
                            <a:schemeClr val="bg2"/>
                          </a:solidFill>
                          <a:effectLst/>
                        </a:rPr>
                        <a:t>)</a:t>
                      </a:r>
                      <a:endParaRPr lang="en-US" sz="24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75000"/>
                      </a:schemeClr>
                    </a:solidFill>
                  </a:tcPr>
                </a:tc>
                <a:tc>
                  <a:txBody>
                    <a:bodyPr/>
                    <a:lstStyle/>
                    <a:p>
                      <a:pPr marL="0" marR="0" algn="ctr">
                        <a:lnSpc>
                          <a:spcPct val="107000"/>
                        </a:lnSpc>
                        <a:spcBef>
                          <a:spcPts val="150"/>
                        </a:spcBef>
                        <a:spcAft>
                          <a:spcPts val="150"/>
                        </a:spcAft>
                      </a:pPr>
                      <a:r>
                        <a:rPr lang="en-US" sz="2400" b="1" dirty="0">
                          <a:solidFill>
                            <a:schemeClr val="bg2"/>
                          </a:solidFill>
                          <a:effectLst/>
                        </a:rPr>
                        <a:t>Gender</a:t>
                      </a:r>
                      <a:endParaRPr lang="en-US" sz="24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75000"/>
                      </a:schemeClr>
                    </a:solidFill>
                  </a:tcPr>
                </a:tc>
                <a:tc>
                  <a:txBody>
                    <a:bodyPr/>
                    <a:lstStyle/>
                    <a:p>
                      <a:pPr marL="0" marR="0" algn="ctr">
                        <a:lnSpc>
                          <a:spcPct val="107000"/>
                        </a:lnSpc>
                        <a:spcBef>
                          <a:spcPts val="150"/>
                        </a:spcBef>
                        <a:spcAft>
                          <a:spcPts val="150"/>
                        </a:spcAft>
                      </a:pPr>
                      <a:r>
                        <a:rPr lang="en-US" sz="2400" b="1" dirty="0">
                          <a:solidFill>
                            <a:schemeClr val="bg2"/>
                          </a:solidFill>
                          <a:effectLst/>
                        </a:rPr>
                        <a:t>Race</a:t>
                      </a:r>
                      <a:endParaRPr lang="en-US" sz="24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75000"/>
                      </a:schemeClr>
                    </a:solidFill>
                  </a:tcPr>
                </a:tc>
                <a:tc>
                  <a:txBody>
                    <a:bodyPr/>
                    <a:lstStyle/>
                    <a:p>
                      <a:pPr marL="0" marR="0" algn="ctr">
                        <a:lnSpc>
                          <a:spcPct val="107000"/>
                        </a:lnSpc>
                        <a:spcBef>
                          <a:spcPts val="150"/>
                        </a:spcBef>
                        <a:spcAft>
                          <a:spcPts val="150"/>
                        </a:spcAft>
                      </a:pPr>
                      <a:r>
                        <a:rPr lang="en-US" sz="2400" b="1" dirty="0">
                          <a:solidFill>
                            <a:schemeClr val="bg2"/>
                          </a:solidFill>
                          <a:effectLst/>
                        </a:rPr>
                        <a:t>Weight</a:t>
                      </a:r>
                      <a:br>
                        <a:rPr lang="en-US" sz="2400" b="1" dirty="0">
                          <a:solidFill>
                            <a:schemeClr val="bg2"/>
                          </a:solidFill>
                          <a:effectLst/>
                        </a:rPr>
                      </a:br>
                      <a:r>
                        <a:rPr lang="en-US" sz="2400" b="1" dirty="0">
                          <a:solidFill>
                            <a:schemeClr val="bg2"/>
                          </a:solidFill>
                          <a:effectLst/>
                        </a:rPr>
                        <a:t>(kg)</a:t>
                      </a:r>
                      <a:endParaRPr lang="en-US" sz="24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75000"/>
                      </a:schemeClr>
                    </a:solidFill>
                  </a:tcPr>
                </a:tc>
                <a:tc>
                  <a:txBody>
                    <a:bodyPr/>
                    <a:lstStyle/>
                    <a:p>
                      <a:pPr marL="0" marR="0" algn="ctr">
                        <a:lnSpc>
                          <a:spcPct val="107000"/>
                        </a:lnSpc>
                        <a:spcBef>
                          <a:spcPts val="150"/>
                        </a:spcBef>
                        <a:spcAft>
                          <a:spcPts val="150"/>
                        </a:spcAft>
                      </a:pPr>
                      <a:r>
                        <a:rPr lang="en-US" sz="2400" b="1" dirty="0">
                          <a:solidFill>
                            <a:schemeClr val="bg2"/>
                          </a:solidFill>
                          <a:effectLst/>
                        </a:rPr>
                        <a:t>CD4</a:t>
                      </a:r>
                      <a:br>
                        <a:rPr lang="en-US" sz="2400" b="1" dirty="0">
                          <a:solidFill>
                            <a:schemeClr val="bg2"/>
                          </a:solidFill>
                          <a:effectLst/>
                        </a:rPr>
                      </a:br>
                      <a:r>
                        <a:rPr lang="en-US" sz="2400" b="1" dirty="0">
                          <a:solidFill>
                            <a:schemeClr val="bg2"/>
                          </a:solidFill>
                          <a:effectLst/>
                        </a:rPr>
                        <a:t>(cells/mm</a:t>
                      </a:r>
                      <a:r>
                        <a:rPr lang="en-US" sz="2400" b="1" baseline="30000" dirty="0">
                          <a:solidFill>
                            <a:schemeClr val="bg2"/>
                          </a:solidFill>
                          <a:effectLst/>
                        </a:rPr>
                        <a:t>3</a:t>
                      </a:r>
                      <a:r>
                        <a:rPr lang="en-US" sz="2400" b="1" dirty="0">
                          <a:solidFill>
                            <a:schemeClr val="bg2"/>
                          </a:solidFill>
                          <a:effectLst/>
                        </a:rPr>
                        <a:t>)</a:t>
                      </a:r>
                      <a:endParaRPr lang="en-US" sz="2400" b="1"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75000"/>
                      </a:schemeClr>
                    </a:solidFill>
                  </a:tcPr>
                </a:tc>
                <a:extLst>
                  <a:ext uri="{0D108BD9-81ED-4DB2-BD59-A6C34878D82A}">
                    <a16:rowId xmlns:a16="http://schemas.microsoft.com/office/drawing/2014/main" val="3376225495"/>
                  </a:ext>
                </a:extLst>
              </a:tr>
              <a:tr h="430369">
                <a:tc>
                  <a:txBody>
                    <a:bodyPr/>
                    <a:lstStyle/>
                    <a:p>
                      <a:pPr marL="0" marR="0" algn="ctr">
                        <a:lnSpc>
                          <a:spcPct val="107000"/>
                        </a:lnSpc>
                        <a:spcBef>
                          <a:spcPts val="150"/>
                        </a:spcBef>
                        <a:spcAft>
                          <a:spcPts val="150"/>
                        </a:spcAft>
                      </a:pPr>
                      <a:r>
                        <a:rPr lang="en-US" sz="2400" dirty="0">
                          <a:effectLst/>
                        </a:rPr>
                        <a:t>1</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16</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M</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BLACK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68.9</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900</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extLst>
                  <a:ext uri="{0D108BD9-81ED-4DB2-BD59-A6C34878D82A}">
                    <a16:rowId xmlns:a16="http://schemas.microsoft.com/office/drawing/2014/main" val="3802747873"/>
                  </a:ext>
                </a:extLst>
              </a:tr>
              <a:tr h="400051">
                <a:tc>
                  <a:txBody>
                    <a:bodyPr/>
                    <a:lstStyle/>
                    <a:p>
                      <a:pPr marL="0" marR="0" algn="ctr">
                        <a:lnSpc>
                          <a:spcPct val="107000"/>
                        </a:lnSpc>
                        <a:spcBef>
                          <a:spcPts val="150"/>
                        </a:spcBef>
                        <a:spcAft>
                          <a:spcPts val="150"/>
                        </a:spcAft>
                      </a:pPr>
                      <a:r>
                        <a:rPr lang="en-US" sz="2400">
                          <a:effectLst/>
                        </a:rPr>
                        <a:t>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16</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F</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WHITE</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90.8</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760</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extLst>
                  <a:ext uri="{0D108BD9-81ED-4DB2-BD59-A6C34878D82A}">
                    <a16:rowId xmlns:a16="http://schemas.microsoft.com/office/drawing/2014/main" val="578872858"/>
                  </a:ext>
                </a:extLst>
              </a:tr>
              <a:tr h="419100">
                <a:tc>
                  <a:txBody>
                    <a:bodyPr/>
                    <a:lstStyle/>
                    <a:p>
                      <a:pPr marL="0" marR="0" algn="ctr">
                        <a:lnSpc>
                          <a:spcPct val="107000"/>
                        </a:lnSpc>
                        <a:spcBef>
                          <a:spcPts val="150"/>
                        </a:spcBef>
                        <a:spcAft>
                          <a:spcPts val="150"/>
                        </a:spcAft>
                      </a:pPr>
                      <a:r>
                        <a:rPr lang="en-US" sz="2400">
                          <a:effectLst/>
                        </a:rPr>
                        <a:t>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13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M</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BLACK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51.5</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790</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extLst>
                  <a:ext uri="{0D108BD9-81ED-4DB2-BD59-A6C34878D82A}">
                    <a16:rowId xmlns:a16="http://schemas.microsoft.com/office/drawing/2014/main" val="2568696625"/>
                  </a:ext>
                </a:extLst>
              </a:tr>
              <a:tr h="400051">
                <a:tc>
                  <a:txBody>
                    <a:bodyPr/>
                    <a:lstStyle/>
                    <a:p>
                      <a:pPr marL="0" marR="0" algn="ctr">
                        <a:lnSpc>
                          <a:spcPct val="107000"/>
                        </a:lnSpc>
                        <a:spcBef>
                          <a:spcPts val="150"/>
                        </a:spcBef>
                        <a:spcAft>
                          <a:spcPts val="150"/>
                        </a:spcAft>
                      </a:pPr>
                      <a:r>
                        <a:rPr lang="en-US" sz="2400">
                          <a:effectLst/>
                        </a:rPr>
                        <a:t>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16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F</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BLACK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47.1</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647</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extLst>
                  <a:ext uri="{0D108BD9-81ED-4DB2-BD59-A6C34878D82A}">
                    <a16:rowId xmlns:a16="http://schemas.microsoft.com/office/drawing/2014/main" val="3163073589"/>
                  </a:ext>
                </a:extLst>
              </a:tr>
              <a:tr h="438151">
                <a:tc>
                  <a:txBody>
                    <a:bodyPr/>
                    <a:lstStyle/>
                    <a:p>
                      <a:pPr marL="0" marR="0" algn="ctr">
                        <a:lnSpc>
                          <a:spcPct val="107000"/>
                        </a:lnSpc>
                        <a:spcBef>
                          <a:spcPts val="150"/>
                        </a:spcBef>
                        <a:spcAft>
                          <a:spcPts val="150"/>
                        </a:spcAft>
                      </a:pPr>
                      <a:r>
                        <a:rPr lang="en-US" sz="2400">
                          <a:effectLst/>
                        </a:rPr>
                        <a:t>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13</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BLACK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45.8</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1137</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extLst>
                  <a:ext uri="{0D108BD9-81ED-4DB2-BD59-A6C34878D82A}">
                    <a16:rowId xmlns:a16="http://schemas.microsoft.com/office/drawing/2014/main" val="3922693125"/>
                  </a:ext>
                </a:extLst>
              </a:tr>
              <a:tr h="400051">
                <a:tc>
                  <a:txBody>
                    <a:bodyPr/>
                    <a:lstStyle/>
                    <a:p>
                      <a:pPr marL="0" marR="0" algn="ctr">
                        <a:lnSpc>
                          <a:spcPct val="107000"/>
                        </a:lnSpc>
                        <a:spcBef>
                          <a:spcPts val="150"/>
                        </a:spcBef>
                        <a:spcAft>
                          <a:spcPts val="150"/>
                        </a:spcAft>
                      </a:pPr>
                      <a:r>
                        <a:rPr lang="en-US" sz="2400">
                          <a:effectLst/>
                        </a:rPr>
                        <a:t>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15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BLACK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62.8</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689</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extLst>
                  <a:ext uri="{0D108BD9-81ED-4DB2-BD59-A6C34878D82A}">
                    <a16:rowId xmlns:a16="http://schemas.microsoft.com/office/drawing/2014/main" val="3133472699"/>
                  </a:ext>
                </a:extLst>
              </a:tr>
              <a:tr h="400051">
                <a:tc>
                  <a:txBody>
                    <a:bodyPr/>
                    <a:lstStyle/>
                    <a:p>
                      <a:pPr marL="0" marR="0" algn="ctr">
                        <a:lnSpc>
                          <a:spcPct val="107000"/>
                        </a:lnSpc>
                        <a:spcBef>
                          <a:spcPts val="150"/>
                        </a:spcBef>
                        <a:spcAft>
                          <a:spcPts val="150"/>
                        </a:spcAft>
                      </a:pPr>
                      <a:r>
                        <a:rPr lang="en-US" sz="2400">
                          <a:effectLst/>
                        </a:rPr>
                        <a:t>7</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13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WHITE</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48.7</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1006</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extLst>
                  <a:ext uri="{0D108BD9-81ED-4DB2-BD59-A6C34878D82A}">
                    <a16:rowId xmlns:a16="http://schemas.microsoft.com/office/drawing/2014/main" val="471480501"/>
                  </a:ext>
                </a:extLst>
              </a:tr>
              <a:tr h="400051">
                <a:tc>
                  <a:txBody>
                    <a:bodyPr/>
                    <a:lstStyle/>
                    <a:p>
                      <a:pPr marL="0" marR="0" algn="ctr">
                        <a:lnSpc>
                          <a:spcPct val="107000"/>
                        </a:lnSpc>
                        <a:spcBef>
                          <a:spcPts val="150"/>
                        </a:spcBef>
                        <a:spcAft>
                          <a:spcPts val="150"/>
                        </a:spcAft>
                      </a:pPr>
                      <a:r>
                        <a:rPr lang="en-US" sz="2400">
                          <a:effectLst/>
                        </a:rPr>
                        <a:t>8</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15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M</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BLACK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a:effectLst/>
                        </a:rPr>
                        <a:t>47.1</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449</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extLst>
                  <a:ext uri="{0D108BD9-81ED-4DB2-BD59-A6C34878D82A}">
                    <a16:rowId xmlns:a16="http://schemas.microsoft.com/office/drawing/2014/main" val="2246408704"/>
                  </a:ext>
                </a:extLst>
              </a:tr>
              <a:tr h="391391">
                <a:tc>
                  <a:txBody>
                    <a:bodyPr/>
                    <a:lstStyle/>
                    <a:p>
                      <a:pPr marL="0" marR="0" algn="ctr">
                        <a:lnSpc>
                          <a:spcPct val="107000"/>
                        </a:lnSpc>
                        <a:spcBef>
                          <a:spcPts val="150"/>
                        </a:spcBef>
                        <a:spcAft>
                          <a:spcPts val="150"/>
                        </a:spcAft>
                      </a:pPr>
                      <a:r>
                        <a:rPr lang="en-US" sz="2400">
                          <a:effectLst/>
                        </a:rPr>
                        <a:t>9</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12</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M</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BLACK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40.3</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tc>
                  <a:txBody>
                    <a:bodyPr/>
                    <a:lstStyle/>
                    <a:p>
                      <a:pPr marL="0" marR="0" algn="ctr">
                        <a:lnSpc>
                          <a:spcPct val="107000"/>
                        </a:lnSpc>
                        <a:spcBef>
                          <a:spcPts val="150"/>
                        </a:spcBef>
                        <a:spcAft>
                          <a:spcPts val="150"/>
                        </a:spcAft>
                      </a:pPr>
                      <a:r>
                        <a:rPr lang="en-US" sz="2400" dirty="0">
                          <a:effectLst/>
                        </a:rPr>
                        <a:t>716</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9051" marR="19051" marT="0" marB="0">
                    <a:solidFill>
                      <a:schemeClr val="accent6">
                        <a:lumMod val="40000"/>
                        <a:lumOff val="60000"/>
                      </a:schemeClr>
                    </a:solidFill>
                  </a:tcPr>
                </a:tc>
                <a:extLst>
                  <a:ext uri="{0D108BD9-81ED-4DB2-BD59-A6C34878D82A}">
                    <a16:rowId xmlns:a16="http://schemas.microsoft.com/office/drawing/2014/main" val="426131881"/>
                  </a:ext>
                </a:extLst>
              </a:tr>
            </a:tbl>
          </a:graphicData>
        </a:graphic>
      </p:graphicFrame>
      <p:sp>
        <p:nvSpPr>
          <p:cNvPr id="12" name="TextBox 11"/>
          <p:cNvSpPr txBox="1"/>
          <p:nvPr/>
        </p:nvSpPr>
        <p:spPr>
          <a:xfrm>
            <a:off x="436307" y="31186605"/>
            <a:ext cx="3345906" cy="2376805"/>
          </a:xfrm>
          <a:prstGeom prst="rect">
            <a:avLst/>
          </a:prstGeom>
          <a:noFill/>
        </p:spPr>
        <p:txBody>
          <a:bodyPr wrap="square" rtlCol="0">
            <a:spAutoFit/>
          </a:bodyPr>
          <a:lstStyle/>
          <a:p>
            <a:pPr lvl="0">
              <a:spcBef>
                <a:spcPct val="20000"/>
              </a:spcBef>
              <a:defRPr/>
            </a:pPr>
            <a:r>
              <a:rPr lang="en-US" sz="1600" b="1" cap="all" dirty="0">
                <a:solidFill>
                  <a:srgbClr val="002060"/>
                </a:solidFill>
                <a:latin typeface="Arial" panose="020B0604020202020204" pitchFamily="34" charset="0"/>
                <a:cs typeface="Arial" panose="020B0604020202020204" pitchFamily="34" charset="0"/>
              </a:rPr>
              <a:t>Acknowledgements</a:t>
            </a:r>
          </a:p>
          <a:p>
            <a:pPr lvl="0">
              <a:spcBef>
                <a:spcPct val="20000"/>
              </a:spcBef>
              <a:defRPr/>
            </a:pPr>
            <a:r>
              <a:rPr lang="en-US" sz="1600" dirty="0">
                <a:latin typeface="Arial" panose="020B0604020202020204" pitchFamily="34" charset="0"/>
                <a:cs typeface="Arial" panose="020B0604020202020204" pitchFamily="34" charset="0"/>
              </a:rPr>
              <a:t>The authors wish to acknowledge the full IMPAACT 2014 team, NIAID, NICHD, </a:t>
            </a:r>
            <a:r>
              <a:rPr lang="en-US" sz="1600" dirty="0" smtClean="0">
                <a:latin typeface="Arial" panose="020B0604020202020204" pitchFamily="34" charset="0"/>
                <a:cs typeface="Arial" panose="020B0604020202020204" pitchFamily="34" charset="0"/>
              </a:rPr>
              <a:t>MSD, </a:t>
            </a:r>
            <a:r>
              <a:rPr lang="en-US" sz="1600" dirty="0">
                <a:latin typeface="Arial" panose="020B0604020202020204" pitchFamily="34" charset="0"/>
                <a:cs typeface="Arial" panose="020B0604020202020204" pitchFamily="34" charset="0"/>
              </a:rPr>
              <a:t>the IMPAACT 2014 sites and staff, and the IMPAACT 2014 participants</a:t>
            </a:r>
          </a:p>
          <a:p>
            <a:endParaRPr lang="en-US" dirty="0"/>
          </a:p>
        </p:txBody>
      </p:sp>
      <p:pic>
        <p:nvPicPr>
          <p:cNvPr id="60" name="Picture 59">
            <a:extLst>
              <a:ext uri="{FF2B5EF4-FFF2-40B4-BE49-F238E27FC236}">
                <a16:creationId xmlns:a16="http://schemas.microsoft.com/office/drawing/2014/main" id="{EB0EADD1-818A-4BB6-ACFB-51023AF2BCF0}"/>
              </a:ext>
            </a:extLst>
          </p:cNvPr>
          <p:cNvPicPr/>
          <p:nvPr/>
        </p:nvPicPr>
        <p:blipFill rotWithShape="1">
          <a:blip r:embed="rId5">
            <a:duotone>
              <a:prstClr val="black"/>
              <a:srgbClr val="D9C3A5">
                <a:tint val="50000"/>
                <a:satMod val="180000"/>
              </a:srgbClr>
            </a:duotone>
          </a:blip>
          <a:srcRect l="4872" t="14316" r="4872" b="7449"/>
          <a:stretch/>
        </p:blipFill>
        <p:spPr bwMode="auto">
          <a:xfrm>
            <a:off x="10340867" y="18173161"/>
            <a:ext cx="7412392" cy="5474709"/>
          </a:xfrm>
          <a:prstGeom prst="rect">
            <a:avLst/>
          </a:prstGeom>
          <a:solidFill>
            <a:schemeClr val="accent2">
              <a:lumMod val="20000"/>
              <a:lumOff val="80000"/>
            </a:schemeClr>
          </a:solidFill>
          <a:ln>
            <a:noFill/>
          </a:ln>
          <a:extLst>
            <a:ext uri="{53640926-AAD7-44D8-BBD7-CCE9431645EC}">
              <a14:shadowObscured xmlns:a14="http://schemas.microsoft.com/office/drawing/2010/main"/>
            </a:ext>
          </a:extLst>
        </p:spPr>
      </p:pic>
      <p:graphicFrame>
        <p:nvGraphicFramePr>
          <p:cNvPr id="61" name="Table 60">
            <a:extLst>
              <a:ext uri="{FF2B5EF4-FFF2-40B4-BE49-F238E27FC236}">
                <a16:creationId xmlns:a16="http://schemas.microsoft.com/office/drawing/2014/main" id="{FA3F64FA-D008-476D-A8BF-61D1E05A7B9F}"/>
              </a:ext>
            </a:extLst>
          </p:cNvPr>
          <p:cNvGraphicFramePr>
            <a:graphicFrameLocks noGrp="1"/>
          </p:cNvGraphicFramePr>
          <p:nvPr>
            <p:extLst>
              <p:ext uri="{D42A27DB-BD31-4B8C-83A1-F6EECF244321}">
                <p14:modId xmlns:p14="http://schemas.microsoft.com/office/powerpoint/2010/main" val="2475768069"/>
              </p:ext>
            </p:extLst>
          </p:nvPr>
        </p:nvGraphicFramePr>
        <p:xfrm>
          <a:off x="887617" y="23324401"/>
          <a:ext cx="7736569" cy="7293429"/>
        </p:xfrm>
        <a:graphic>
          <a:graphicData uri="http://schemas.openxmlformats.org/drawingml/2006/table">
            <a:tbl>
              <a:tblPr firstRow="1" firstCol="1" bandRow="1">
                <a:tableStyleId>{5C22544A-7EE6-4342-B048-85BDC9FD1C3A}</a:tableStyleId>
              </a:tblPr>
              <a:tblGrid>
                <a:gridCol w="1746819">
                  <a:extLst>
                    <a:ext uri="{9D8B030D-6E8A-4147-A177-3AD203B41FA5}">
                      <a16:colId xmlns:a16="http://schemas.microsoft.com/office/drawing/2014/main" val="94457684"/>
                    </a:ext>
                  </a:extLst>
                </a:gridCol>
                <a:gridCol w="690268">
                  <a:extLst>
                    <a:ext uri="{9D8B030D-6E8A-4147-A177-3AD203B41FA5}">
                      <a16:colId xmlns:a16="http://schemas.microsoft.com/office/drawing/2014/main" val="2048278847"/>
                    </a:ext>
                  </a:extLst>
                </a:gridCol>
                <a:gridCol w="1402804">
                  <a:extLst>
                    <a:ext uri="{9D8B030D-6E8A-4147-A177-3AD203B41FA5}">
                      <a16:colId xmlns:a16="http://schemas.microsoft.com/office/drawing/2014/main" val="193251816"/>
                    </a:ext>
                  </a:extLst>
                </a:gridCol>
                <a:gridCol w="823869">
                  <a:extLst>
                    <a:ext uri="{9D8B030D-6E8A-4147-A177-3AD203B41FA5}">
                      <a16:colId xmlns:a16="http://schemas.microsoft.com/office/drawing/2014/main" val="3861267311"/>
                    </a:ext>
                  </a:extLst>
                </a:gridCol>
                <a:gridCol w="1536405">
                  <a:extLst>
                    <a:ext uri="{9D8B030D-6E8A-4147-A177-3AD203B41FA5}">
                      <a16:colId xmlns:a16="http://schemas.microsoft.com/office/drawing/2014/main" val="1953519238"/>
                    </a:ext>
                  </a:extLst>
                </a:gridCol>
                <a:gridCol w="1536404">
                  <a:extLst>
                    <a:ext uri="{9D8B030D-6E8A-4147-A177-3AD203B41FA5}">
                      <a16:colId xmlns:a16="http://schemas.microsoft.com/office/drawing/2014/main" val="1147023713"/>
                    </a:ext>
                  </a:extLst>
                </a:gridCol>
              </a:tblGrid>
              <a:tr h="779031">
                <a:tc>
                  <a:txBody>
                    <a:bodyPr/>
                    <a:lstStyle/>
                    <a:p>
                      <a:pPr marL="0" marR="0" algn="ctr">
                        <a:spcBef>
                          <a:spcPts val="0"/>
                        </a:spcBef>
                        <a:spcAft>
                          <a:spcPts val="200"/>
                        </a:spcAft>
                      </a:pP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75000"/>
                      </a:schemeClr>
                    </a:solidFill>
                  </a:tcPr>
                </a:tc>
                <a:tc>
                  <a:txBody>
                    <a:bodyPr/>
                    <a:lstStyle/>
                    <a:p>
                      <a:pPr marL="0" marR="0" algn="ctr">
                        <a:spcBef>
                          <a:spcPts val="0"/>
                        </a:spcBef>
                        <a:spcAft>
                          <a:spcPts val="200"/>
                        </a:spcAft>
                      </a:pPr>
                      <a:r>
                        <a:rPr lang="en-US" sz="2400" dirty="0" smtClean="0">
                          <a:effectLst/>
                        </a:rPr>
                        <a:t>Min</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75000"/>
                      </a:schemeClr>
                    </a:solidFill>
                  </a:tcPr>
                </a:tc>
                <a:tc>
                  <a:txBody>
                    <a:bodyPr/>
                    <a:lstStyle/>
                    <a:p>
                      <a:pPr marL="0" marR="0" algn="ctr">
                        <a:spcBef>
                          <a:spcPts val="0"/>
                        </a:spcBef>
                        <a:spcAft>
                          <a:spcPts val="200"/>
                        </a:spcAft>
                      </a:pPr>
                      <a:r>
                        <a:rPr lang="en-US" sz="2400" dirty="0" smtClean="0">
                          <a:effectLst/>
                        </a:rPr>
                        <a:t>Median</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75000"/>
                      </a:schemeClr>
                    </a:solidFill>
                  </a:tcPr>
                </a:tc>
                <a:tc>
                  <a:txBody>
                    <a:bodyPr/>
                    <a:lstStyle/>
                    <a:p>
                      <a:pPr marL="0" marR="0" algn="ctr">
                        <a:spcBef>
                          <a:spcPts val="0"/>
                        </a:spcBef>
                        <a:spcAft>
                          <a:spcPts val="200"/>
                        </a:spcAft>
                      </a:pPr>
                      <a:r>
                        <a:rPr lang="en-US" sz="2400" dirty="0" smtClean="0">
                          <a:effectLst/>
                          <a:latin typeface="+mj-lt"/>
                          <a:ea typeface="Times New Roman" panose="02020603050405020304" pitchFamily="18" charset="0"/>
                        </a:rPr>
                        <a:t>Max</a:t>
                      </a:r>
                      <a:endParaRPr lang="en-US" sz="2400" dirty="0">
                        <a:effectLst/>
                        <a:latin typeface="+mj-lt"/>
                        <a:ea typeface="Times New Roman" panose="02020603050405020304" pitchFamily="18" charset="0"/>
                      </a:endParaRPr>
                    </a:p>
                  </a:txBody>
                  <a:tcPr marL="68580" marR="68580" marT="0" marB="0" anchor="ctr">
                    <a:solidFill>
                      <a:schemeClr val="accent6">
                        <a:lumMod val="75000"/>
                      </a:schemeClr>
                    </a:solidFill>
                  </a:tcPr>
                </a:tc>
                <a:tc>
                  <a:txBody>
                    <a:bodyPr/>
                    <a:lstStyle/>
                    <a:p>
                      <a:pPr marL="0" marR="0" algn="ctr">
                        <a:spcBef>
                          <a:spcPts val="0"/>
                        </a:spcBef>
                        <a:spcAft>
                          <a:spcPts val="200"/>
                        </a:spcAft>
                      </a:pPr>
                      <a:r>
                        <a:rPr lang="en-US" sz="2400" dirty="0" err="1" smtClean="0">
                          <a:effectLst/>
                        </a:rPr>
                        <a:t>Geomean</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75000"/>
                      </a:schemeClr>
                    </a:solidFill>
                  </a:tcPr>
                </a:tc>
                <a:tc>
                  <a:txBody>
                    <a:bodyPr/>
                    <a:lstStyle/>
                    <a:p>
                      <a:pPr marL="0" marR="0" algn="ctr">
                        <a:spcBef>
                          <a:spcPts val="0"/>
                        </a:spcBef>
                        <a:spcAft>
                          <a:spcPts val="200"/>
                        </a:spcAft>
                      </a:pPr>
                      <a:r>
                        <a:rPr lang="en-US" sz="2400" dirty="0" smtClean="0">
                          <a:effectLst/>
                        </a:rPr>
                        <a:t>CV% </a:t>
                      </a:r>
                      <a:r>
                        <a:rPr lang="en-US" sz="2400" dirty="0" err="1" smtClean="0">
                          <a:effectLst/>
                        </a:rPr>
                        <a:t>Geomean</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75000"/>
                      </a:schemeClr>
                    </a:solidFill>
                  </a:tcPr>
                </a:tc>
                <a:extLst>
                  <a:ext uri="{0D108BD9-81ED-4DB2-BD59-A6C34878D82A}">
                    <a16:rowId xmlns:a16="http://schemas.microsoft.com/office/drawing/2014/main" val="1120585842"/>
                  </a:ext>
                </a:extLst>
              </a:tr>
              <a:tr h="962683">
                <a:tc>
                  <a:txBody>
                    <a:bodyPr/>
                    <a:lstStyle/>
                    <a:p>
                      <a:pPr marL="0" marR="0" algn="ctr">
                        <a:spcBef>
                          <a:spcPts val="0"/>
                        </a:spcBef>
                        <a:spcAft>
                          <a:spcPts val="200"/>
                        </a:spcAft>
                      </a:pPr>
                      <a:r>
                        <a:rPr lang="en-US" sz="2400" dirty="0" smtClean="0">
                          <a:effectLst/>
                        </a:rPr>
                        <a:t>AUC</a:t>
                      </a:r>
                      <a:r>
                        <a:rPr lang="en-US" sz="2400" baseline="-25000" dirty="0" smtClean="0">
                          <a:effectLst/>
                        </a:rPr>
                        <a:t>(0-∞)</a:t>
                      </a:r>
                      <a:r>
                        <a:rPr lang="en-US" sz="2400" baseline="30000" dirty="0" smtClean="0">
                          <a:effectLst/>
                        </a:rPr>
                        <a:t>†</a:t>
                      </a:r>
                      <a:endParaRPr lang="en-US" sz="2400" dirty="0" smtClean="0">
                        <a:effectLst/>
                      </a:endParaRPr>
                    </a:p>
                    <a:p>
                      <a:pPr marL="0" marR="0" algn="ctr">
                        <a:spcBef>
                          <a:spcPts val="0"/>
                        </a:spcBef>
                        <a:spcAft>
                          <a:spcPts val="200"/>
                        </a:spcAft>
                      </a:pPr>
                      <a:r>
                        <a:rPr lang="en-US" sz="2400" dirty="0" smtClean="0">
                          <a:effectLst/>
                        </a:rPr>
                        <a:t>(</a:t>
                      </a:r>
                      <a:r>
                        <a:rPr lang="en-US" sz="2400" dirty="0" err="1" smtClean="0">
                          <a:effectLst/>
                        </a:rPr>
                        <a:t>μM∙h</a:t>
                      </a:r>
                      <a:r>
                        <a:rPr lang="en-US" sz="2400" dirty="0" smtClean="0">
                          <a:effectLst/>
                        </a:rPr>
                        <a:t>)</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75000"/>
                      </a:schemeClr>
                    </a:solidFill>
                  </a:tcPr>
                </a:tc>
                <a:tc>
                  <a:txBody>
                    <a:bodyPr/>
                    <a:lstStyle/>
                    <a:p>
                      <a:pPr marL="0" marR="0" algn="ctr">
                        <a:spcBef>
                          <a:spcPts val="0"/>
                        </a:spcBef>
                        <a:spcAft>
                          <a:spcPts val="200"/>
                        </a:spcAft>
                      </a:pPr>
                      <a:r>
                        <a:rPr lang="en-US" sz="2400" dirty="0" smtClean="0">
                          <a:effectLst/>
                          <a:latin typeface="+mn-lt"/>
                          <a:ea typeface="+mn-ea"/>
                        </a:rPr>
                        <a:t>20.0</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rPr>
                        <a:t>31.3</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73.6</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rPr>
                        <a:t>34.8</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rPr>
                        <a:t>43.2</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474480351"/>
                  </a:ext>
                </a:extLst>
              </a:tr>
              <a:tr h="870858">
                <a:tc>
                  <a:txBody>
                    <a:bodyPr/>
                    <a:lstStyle/>
                    <a:p>
                      <a:pPr marL="0" marR="0" algn="ctr">
                        <a:spcBef>
                          <a:spcPts val="0"/>
                        </a:spcBef>
                        <a:spcAft>
                          <a:spcPts val="200"/>
                        </a:spcAft>
                      </a:pPr>
                      <a:r>
                        <a:rPr lang="en-US" sz="2400" dirty="0" smtClean="0">
                          <a:effectLst/>
                        </a:rPr>
                        <a:t>C</a:t>
                      </a:r>
                      <a:r>
                        <a:rPr lang="en-US" sz="2400" baseline="-25000" dirty="0" smtClean="0">
                          <a:effectLst/>
                        </a:rPr>
                        <a:t>24,ss,pred</a:t>
                      </a:r>
                      <a:endParaRPr lang="en-US" sz="2400" dirty="0" smtClean="0">
                        <a:effectLst/>
                      </a:endParaRPr>
                    </a:p>
                    <a:p>
                      <a:pPr marL="0" marR="0" algn="ctr">
                        <a:spcBef>
                          <a:spcPts val="0"/>
                        </a:spcBef>
                        <a:spcAft>
                          <a:spcPts val="200"/>
                        </a:spcAft>
                      </a:pPr>
                      <a:r>
                        <a:rPr lang="en-US" sz="2400" dirty="0" smtClean="0">
                          <a:effectLst/>
                        </a:rPr>
                        <a:t>(</a:t>
                      </a:r>
                      <a:r>
                        <a:rPr lang="en-US" sz="2400" dirty="0" err="1" smtClean="0">
                          <a:effectLst/>
                        </a:rPr>
                        <a:t>nM</a:t>
                      </a:r>
                      <a:r>
                        <a:rPr lang="en-US" sz="2400" dirty="0" smtClean="0">
                          <a:effectLst/>
                        </a:rPr>
                        <a:t>)</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75000"/>
                      </a:schemeClr>
                    </a:solidFill>
                  </a:tcPr>
                </a:tc>
                <a:tc>
                  <a:txBody>
                    <a:bodyPr/>
                    <a:lstStyle/>
                    <a:p>
                      <a:pPr marL="0" marR="0" algn="ctr">
                        <a:spcBef>
                          <a:spcPts val="0"/>
                        </a:spcBef>
                        <a:spcAft>
                          <a:spcPts val="200"/>
                        </a:spcAft>
                      </a:pPr>
                      <a:r>
                        <a:rPr lang="en-US" sz="2400" dirty="0" smtClean="0">
                          <a:effectLst/>
                          <a:latin typeface="+mn-lt"/>
                          <a:ea typeface="+mn-ea"/>
                        </a:rPr>
                        <a:t>335</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rPr>
                        <a:t>630</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1720</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rPr>
                        <a:t>690</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rPr>
                        <a:t>65.8</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4009979227"/>
                  </a:ext>
                </a:extLst>
              </a:tr>
              <a:tr h="1001485">
                <a:tc>
                  <a:txBody>
                    <a:bodyPr/>
                    <a:lstStyle/>
                    <a:p>
                      <a:pPr marL="0" marR="0" algn="ctr">
                        <a:spcBef>
                          <a:spcPts val="0"/>
                        </a:spcBef>
                        <a:spcAft>
                          <a:spcPts val="200"/>
                        </a:spcAft>
                      </a:pPr>
                      <a:r>
                        <a:rPr lang="en-US" sz="2400" dirty="0" smtClean="0">
                          <a:effectLst/>
                        </a:rPr>
                        <a:t>C</a:t>
                      </a:r>
                      <a:r>
                        <a:rPr lang="en-US" sz="2400" baseline="-25000" dirty="0" smtClean="0">
                          <a:effectLst/>
                        </a:rPr>
                        <a:t>24</a:t>
                      </a:r>
                      <a:r>
                        <a:rPr lang="en-US" sz="2400" baseline="0" dirty="0" smtClean="0">
                          <a:effectLst/>
                        </a:rPr>
                        <a:t> </a:t>
                      </a:r>
                      <a:r>
                        <a:rPr lang="en-US" sz="2400" dirty="0" err="1" smtClean="0">
                          <a:effectLst/>
                        </a:rPr>
                        <a:t>Accum</a:t>
                      </a:r>
                      <a:r>
                        <a:rPr lang="en-US" sz="2400" dirty="0" smtClean="0">
                          <a:effectLst/>
                        </a:rPr>
                        <a:t>.</a:t>
                      </a:r>
                    </a:p>
                    <a:p>
                      <a:pPr marL="0" marR="0" algn="ctr">
                        <a:spcBef>
                          <a:spcPts val="0"/>
                        </a:spcBef>
                        <a:spcAft>
                          <a:spcPts val="200"/>
                        </a:spcAft>
                      </a:pPr>
                      <a:r>
                        <a:rPr lang="en-US" sz="2400" dirty="0" smtClean="0">
                          <a:effectLst/>
                        </a:rPr>
                        <a:t>Ratio</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75000"/>
                      </a:schemeClr>
                    </a:solidFill>
                  </a:tcPr>
                </a:tc>
                <a:tc>
                  <a:txBody>
                    <a:bodyPr/>
                    <a:lstStyle/>
                    <a:p>
                      <a:pPr marL="0" marR="0" algn="ctr">
                        <a:spcBef>
                          <a:spcPts val="0"/>
                        </a:spcBef>
                        <a:spcAft>
                          <a:spcPts val="200"/>
                        </a:spcAft>
                      </a:pPr>
                      <a:r>
                        <a:rPr lang="en-US" sz="2400" dirty="0" smtClean="0">
                          <a:effectLst/>
                          <a:latin typeface="+mn-lt"/>
                          <a:ea typeface="+mn-ea"/>
                        </a:rPr>
                        <a:t>1.2</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rPr>
                        <a:t>1.4</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1.6</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rPr>
                        <a:t>1.3</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rPr>
                        <a:t>11.7</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530524257"/>
                  </a:ext>
                </a:extLst>
              </a:tr>
              <a:tr h="696686">
                <a:tc>
                  <a:txBody>
                    <a:bodyPr/>
                    <a:lstStyle/>
                    <a:p>
                      <a:pPr marL="0" marR="0" algn="ctr">
                        <a:spcBef>
                          <a:spcPts val="0"/>
                        </a:spcBef>
                        <a:spcAft>
                          <a:spcPts val="200"/>
                        </a:spcAft>
                      </a:pPr>
                      <a:r>
                        <a:rPr lang="en-US" sz="2400" dirty="0" err="1" smtClean="0">
                          <a:effectLst/>
                        </a:rPr>
                        <a:t>C</a:t>
                      </a:r>
                      <a:r>
                        <a:rPr lang="en-US" sz="2400" baseline="-25000" dirty="0" err="1" smtClean="0">
                          <a:effectLst/>
                        </a:rPr>
                        <a:t>max,ss,pred</a:t>
                      </a:r>
                      <a:endParaRPr lang="en-US" sz="2400" dirty="0" smtClean="0">
                        <a:effectLst/>
                      </a:endParaRPr>
                    </a:p>
                    <a:p>
                      <a:pPr marL="0" marR="0" algn="ctr">
                        <a:spcBef>
                          <a:spcPts val="0"/>
                        </a:spcBef>
                        <a:spcAft>
                          <a:spcPts val="200"/>
                        </a:spcAft>
                      </a:pPr>
                      <a:r>
                        <a:rPr lang="en-US" sz="2400" dirty="0" smtClean="0">
                          <a:effectLst/>
                        </a:rPr>
                        <a:t>(</a:t>
                      </a:r>
                      <a:r>
                        <a:rPr lang="en-US" sz="2400" dirty="0" err="1" smtClean="0">
                          <a:effectLst/>
                        </a:rPr>
                        <a:t>μM</a:t>
                      </a:r>
                      <a:r>
                        <a:rPr lang="en-US" sz="2400" dirty="0" smtClean="0">
                          <a:effectLst/>
                        </a:rPr>
                        <a:t>)</a:t>
                      </a:r>
                      <a:endParaRPr lang="en-US" sz="2400" dirty="0" smtClean="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75000"/>
                      </a:schemeClr>
                    </a:solidFill>
                  </a:tcPr>
                </a:tc>
                <a:tc>
                  <a:txBody>
                    <a:bodyPr/>
                    <a:lstStyle/>
                    <a:p>
                      <a:pPr marL="0" marR="0" algn="ctr">
                        <a:spcBef>
                          <a:spcPts val="0"/>
                        </a:spcBef>
                        <a:spcAft>
                          <a:spcPts val="200"/>
                        </a:spcAft>
                      </a:pPr>
                      <a:r>
                        <a:rPr lang="en-US" sz="2400" dirty="0" smtClean="0">
                          <a:effectLst/>
                          <a:latin typeface="+mn-lt"/>
                          <a:ea typeface="+mn-ea"/>
                        </a:rPr>
                        <a:t>2.08</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rPr>
                        <a:t>2.70</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5.11</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rPr>
                        <a:t>2.76</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spcBef>
                          <a:spcPts val="0"/>
                        </a:spcBef>
                        <a:spcAft>
                          <a:spcPts val="200"/>
                        </a:spcAft>
                      </a:pPr>
                      <a:r>
                        <a:rPr lang="en-US" sz="2400" dirty="0" smtClean="0">
                          <a:effectLst/>
                        </a:rPr>
                        <a:t>28.2</a:t>
                      </a:r>
                      <a:endParaRPr lang="en-US" sz="2400" dirty="0">
                        <a:effectLst/>
                        <a:latin typeface="Times New Roman" panose="02020603050405020304" pitchFamily="18" charset="0"/>
                        <a:ea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4217400735"/>
                  </a:ext>
                </a:extLst>
              </a:tr>
              <a:tr h="875937">
                <a:tc>
                  <a:txBody>
                    <a:bodyPr/>
                    <a:lstStyle/>
                    <a:p>
                      <a:pPr marL="0" marR="0" algn="ctr">
                        <a:spcBef>
                          <a:spcPts val="0"/>
                        </a:spcBef>
                        <a:spcAft>
                          <a:spcPts val="200"/>
                        </a:spcAft>
                      </a:pPr>
                      <a:r>
                        <a:rPr lang="en-US" sz="2400" dirty="0" err="1" smtClean="0">
                          <a:effectLst/>
                        </a:rPr>
                        <a:t>C</a:t>
                      </a:r>
                      <a:r>
                        <a:rPr lang="en-US" sz="2400" baseline="-25000" dirty="0" err="1" smtClean="0">
                          <a:effectLst/>
                        </a:rPr>
                        <a:t>max</a:t>
                      </a:r>
                      <a:r>
                        <a:rPr lang="en-US" sz="2400" baseline="0" dirty="0" smtClean="0">
                          <a:effectLst/>
                        </a:rPr>
                        <a:t> </a:t>
                      </a:r>
                      <a:r>
                        <a:rPr lang="en-US" sz="2400" dirty="0" err="1" smtClean="0">
                          <a:effectLst/>
                        </a:rPr>
                        <a:t>Accum</a:t>
                      </a:r>
                      <a:r>
                        <a:rPr lang="en-US" sz="2400" dirty="0" smtClean="0">
                          <a:effectLst/>
                        </a:rPr>
                        <a:t>.</a:t>
                      </a:r>
                    </a:p>
                    <a:p>
                      <a:pPr marL="0" marR="0" algn="ctr">
                        <a:spcBef>
                          <a:spcPts val="0"/>
                        </a:spcBef>
                        <a:spcAft>
                          <a:spcPts val="200"/>
                        </a:spcAft>
                      </a:pPr>
                      <a:r>
                        <a:rPr lang="en-US" sz="2400" dirty="0" smtClean="0">
                          <a:effectLst/>
                        </a:rPr>
                        <a:t>Ratio</a:t>
                      </a:r>
                      <a:endParaRPr lang="en-US" sz="2400" dirty="0" smtClean="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75000"/>
                      </a:schemeClr>
                    </a:solidFill>
                  </a:tcPr>
                </a:tc>
                <a:tc>
                  <a:txBody>
                    <a:bodyPr/>
                    <a:lstStyle/>
                    <a:p>
                      <a:pPr marL="0" marR="0" algn="ctr">
                        <a:spcBef>
                          <a:spcPts val="0"/>
                        </a:spcBef>
                        <a:spcAft>
                          <a:spcPts val="200"/>
                        </a:spcAft>
                      </a:pPr>
                      <a:r>
                        <a:rPr lang="en-US" sz="2400" dirty="0" smtClean="0">
                          <a:effectLst/>
                          <a:latin typeface="+mn-lt"/>
                          <a:ea typeface="+mn-ea"/>
                        </a:rPr>
                        <a:t>1.2</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rPr>
                        <a:t>1.3</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1.6</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rPr>
                        <a:t>1.3</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rPr>
                        <a:t>10.5</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extLst>
                  <a:ext uri="{0D108BD9-81ED-4DB2-BD59-A6C34878D82A}">
                    <a16:rowId xmlns:a16="http://schemas.microsoft.com/office/drawing/2014/main" val="1323835891"/>
                  </a:ext>
                </a:extLst>
              </a:tr>
              <a:tr h="544286">
                <a:tc>
                  <a:txBody>
                    <a:bodyPr/>
                    <a:lstStyle/>
                    <a:p>
                      <a:pPr marL="0" marR="0" algn="ctr">
                        <a:spcBef>
                          <a:spcPts val="0"/>
                        </a:spcBef>
                        <a:spcAft>
                          <a:spcPts val="200"/>
                        </a:spcAft>
                      </a:pPr>
                      <a:r>
                        <a:rPr lang="en-US" sz="2400" dirty="0" err="1" smtClean="0">
                          <a:effectLst/>
                        </a:rPr>
                        <a:t>T</a:t>
                      </a:r>
                      <a:r>
                        <a:rPr lang="en-US" sz="2400" baseline="-25000" dirty="0" err="1" smtClean="0">
                          <a:effectLst/>
                        </a:rPr>
                        <a:t>max</a:t>
                      </a:r>
                      <a:r>
                        <a:rPr lang="en-US" sz="2400" baseline="0" dirty="0" smtClean="0">
                          <a:effectLst/>
                        </a:rPr>
                        <a:t> </a:t>
                      </a:r>
                      <a:r>
                        <a:rPr lang="en-US" sz="2400" dirty="0" smtClean="0">
                          <a:effectLst/>
                        </a:rPr>
                        <a:t>(h)</a:t>
                      </a:r>
                      <a:endParaRPr lang="en-US" sz="2400" dirty="0" smtClean="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75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1.00</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3.78</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7.75</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extLst>
                  <a:ext uri="{0D108BD9-81ED-4DB2-BD59-A6C34878D82A}">
                    <a16:rowId xmlns:a16="http://schemas.microsoft.com/office/drawing/2014/main" val="3526944050"/>
                  </a:ext>
                </a:extLst>
              </a:tr>
              <a:tr h="413657">
                <a:tc>
                  <a:txBody>
                    <a:bodyPr/>
                    <a:lstStyle/>
                    <a:p>
                      <a:pPr marL="0" marR="0" algn="ctr">
                        <a:spcBef>
                          <a:spcPts val="0"/>
                        </a:spcBef>
                        <a:spcAft>
                          <a:spcPts val="200"/>
                        </a:spcAft>
                      </a:pPr>
                      <a:r>
                        <a:rPr lang="en-US" sz="2400" dirty="0" smtClean="0">
                          <a:effectLst/>
                        </a:rPr>
                        <a:t>t</a:t>
                      </a:r>
                      <a:r>
                        <a:rPr lang="en-US" sz="2400" baseline="-25000" dirty="0" smtClean="0">
                          <a:effectLst/>
                        </a:rPr>
                        <a:t>1/2</a:t>
                      </a:r>
                      <a:r>
                        <a:rPr lang="en-US" sz="2400" baseline="0" dirty="0" smtClean="0">
                          <a:effectLst/>
                        </a:rPr>
                        <a:t> </a:t>
                      </a:r>
                      <a:r>
                        <a:rPr lang="en-US" sz="2400" dirty="0" smtClean="0">
                          <a:effectLst/>
                        </a:rPr>
                        <a:t>(h)</a:t>
                      </a:r>
                      <a:endParaRPr lang="en-US" sz="2400" dirty="0" smtClean="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75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7.82</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12.2</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16.0</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11.8</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25.0</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extLst>
                  <a:ext uri="{0D108BD9-81ED-4DB2-BD59-A6C34878D82A}">
                    <a16:rowId xmlns:a16="http://schemas.microsoft.com/office/drawing/2014/main" val="4216398385"/>
                  </a:ext>
                </a:extLst>
              </a:tr>
              <a:tr h="522515">
                <a:tc>
                  <a:txBody>
                    <a:bodyPr/>
                    <a:lstStyle/>
                    <a:p>
                      <a:pPr marL="0" marR="0" algn="ctr">
                        <a:spcBef>
                          <a:spcPts val="0"/>
                        </a:spcBef>
                        <a:spcAft>
                          <a:spcPts val="200"/>
                        </a:spcAft>
                      </a:pPr>
                      <a:r>
                        <a:rPr lang="en-US" sz="2400" dirty="0" smtClean="0">
                          <a:effectLst/>
                        </a:rPr>
                        <a:t>Cl/F</a:t>
                      </a:r>
                      <a:r>
                        <a:rPr lang="en-US" sz="2400" baseline="0" dirty="0" smtClean="0">
                          <a:effectLst/>
                        </a:rPr>
                        <a:t> </a:t>
                      </a:r>
                      <a:r>
                        <a:rPr lang="en-US" sz="2400" dirty="0" smtClean="0">
                          <a:effectLst/>
                        </a:rPr>
                        <a:t>(L/h)</a:t>
                      </a:r>
                      <a:endParaRPr lang="en-US" sz="2400" dirty="0" smtClean="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75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3.19</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7.49</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11.7</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6.75</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43.2</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extLst>
                  <a:ext uri="{0D108BD9-81ED-4DB2-BD59-A6C34878D82A}">
                    <a16:rowId xmlns:a16="http://schemas.microsoft.com/office/drawing/2014/main" val="2783503831"/>
                  </a:ext>
                </a:extLst>
              </a:tr>
              <a:tr h="566057">
                <a:tc>
                  <a:txBody>
                    <a:bodyPr/>
                    <a:lstStyle/>
                    <a:p>
                      <a:pPr marL="0" marR="0" algn="ctr">
                        <a:spcBef>
                          <a:spcPts val="0"/>
                        </a:spcBef>
                        <a:spcAft>
                          <a:spcPts val="200"/>
                        </a:spcAft>
                      </a:pPr>
                      <a:r>
                        <a:rPr lang="en-US" sz="2400" dirty="0" err="1" smtClean="0">
                          <a:effectLst/>
                        </a:rPr>
                        <a:t>V</a:t>
                      </a:r>
                      <a:r>
                        <a:rPr lang="en-US" sz="2400" baseline="-25000" dirty="0" err="1" smtClean="0">
                          <a:effectLst/>
                        </a:rPr>
                        <a:t>z</a:t>
                      </a:r>
                      <a:r>
                        <a:rPr lang="en-US" sz="2400" dirty="0" smtClean="0">
                          <a:effectLst/>
                        </a:rPr>
                        <a:t>/F</a:t>
                      </a:r>
                      <a:r>
                        <a:rPr lang="en-US" sz="2400" baseline="0" dirty="0" smtClean="0">
                          <a:effectLst/>
                        </a:rPr>
                        <a:t> </a:t>
                      </a:r>
                      <a:r>
                        <a:rPr lang="en-US" sz="2400" dirty="0" smtClean="0">
                          <a:effectLst/>
                        </a:rPr>
                        <a:t>(L)</a:t>
                      </a:r>
                      <a:endParaRPr lang="en-US" sz="2400" dirty="0" smtClean="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75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65.8</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111</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198</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115</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tc>
                  <a:txBody>
                    <a:bodyPr/>
                    <a:lstStyle/>
                    <a:p>
                      <a:pPr marL="0" marR="0" algn="ctr">
                        <a:spcBef>
                          <a:spcPts val="0"/>
                        </a:spcBef>
                        <a:spcAft>
                          <a:spcPts val="200"/>
                        </a:spcAft>
                      </a:pPr>
                      <a:r>
                        <a:rPr lang="en-US" sz="2400" dirty="0" smtClean="0">
                          <a:effectLst/>
                          <a:latin typeface="Times New Roman" panose="02020603050405020304" pitchFamily="18" charset="0"/>
                          <a:ea typeface="Times New Roman" panose="02020603050405020304" pitchFamily="18" charset="0"/>
                        </a:rPr>
                        <a:t>32.5</a:t>
                      </a:r>
                      <a:endParaRPr lang="en-US" sz="2400" dirty="0">
                        <a:effectLst/>
                        <a:latin typeface="Times New Roman" panose="02020603050405020304" pitchFamily="18" charset="0"/>
                        <a:ea typeface="Times New Roman" panose="02020603050405020304" pitchFamily="18" charset="0"/>
                      </a:endParaRPr>
                    </a:p>
                  </a:txBody>
                  <a:tcPr marL="68580" marR="68580" marT="0" marB="0" anchor="ctr">
                    <a:solidFill>
                      <a:schemeClr val="accent6">
                        <a:lumMod val="40000"/>
                        <a:lumOff val="60000"/>
                      </a:schemeClr>
                    </a:solidFill>
                  </a:tcPr>
                </a:tc>
                <a:extLst>
                  <a:ext uri="{0D108BD9-81ED-4DB2-BD59-A6C34878D82A}">
                    <a16:rowId xmlns:a16="http://schemas.microsoft.com/office/drawing/2014/main" val="3795916681"/>
                  </a:ext>
                </a:extLst>
              </a:tr>
            </a:tbl>
          </a:graphicData>
        </a:graphic>
      </p:graphicFrame>
      <p:pic>
        <p:nvPicPr>
          <p:cNvPr id="62" name="Picture 61">
            <a:extLst>
              <a:ext uri="{FF2B5EF4-FFF2-40B4-BE49-F238E27FC236}">
                <a16:creationId xmlns:a16="http://schemas.microsoft.com/office/drawing/2014/main" id="{1F4EB03E-75A9-4373-BBBC-F3CCA8BCE34B}"/>
              </a:ext>
            </a:extLst>
          </p:cNvPr>
          <p:cNvPicPr/>
          <p:nvPr/>
        </p:nvPicPr>
        <p:blipFill rotWithShape="1">
          <a:blip r:embed="rId6">
            <a:duotone>
              <a:prstClr val="black"/>
              <a:srgbClr val="D9C3A5">
                <a:tint val="50000"/>
                <a:satMod val="180000"/>
              </a:srgbClr>
            </a:duotone>
          </a:blip>
          <a:srcRect l="5769" t="14815" r="5256" b="8781"/>
          <a:stretch/>
        </p:blipFill>
        <p:spPr bwMode="auto">
          <a:xfrm>
            <a:off x="10344360" y="23769050"/>
            <a:ext cx="7412391" cy="5714108"/>
          </a:xfrm>
          <a:prstGeom prst="rect">
            <a:avLst/>
          </a:prstGeom>
          <a:ln>
            <a:noFill/>
          </a:ln>
          <a:extLst>
            <a:ext uri="{53640926-AAD7-44D8-BBD7-CCE9431645EC}">
              <a14:shadowObscured xmlns:a14="http://schemas.microsoft.com/office/drawing/2010/main"/>
            </a:ext>
          </a:extLst>
        </p:spPr>
      </p:pic>
      <p:sp>
        <p:nvSpPr>
          <p:cNvPr id="63" name="Text Placeholder 2"/>
          <p:cNvSpPr txBox="1">
            <a:spLocks/>
          </p:cNvSpPr>
          <p:nvPr/>
        </p:nvSpPr>
        <p:spPr>
          <a:xfrm>
            <a:off x="582940" y="16374364"/>
            <a:ext cx="8920627" cy="1113269"/>
          </a:xfrm>
          <a:prstGeom prst="rect">
            <a:avLst/>
          </a:prstGeom>
        </p:spPr>
        <p:txBody>
          <a:bodyPr vert="horz" wrap="square" lIns="297829" tIns="148915" rIns="297829" bIns="148915" rtlCol="0">
            <a:spAutoFit/>
          </a:bodyPr>
          <a:lstStyle/>
          <a:p>
            <a:pPr>
              <a:spcBef>
                <a:spcPct val="20000"/>
              </a:spcBef>
              <a:defRPr/>
            </a:pPr>
            <a:r>
              <a:rPr lang="en-US" sz="2400" b="1" dirty="0">
                <a:solidFill>
                  <a:srgbClr val="002060"/>
                </a:solidFill>
                <a:latin typeface="Arial" panose="020B0604020202020204" pitchFamily="34" charset="0"/>
                <a:cs typeface="Arial" panose="020B0604020202020204" pitchFamily="34" charset="0"/>
              </a:rPr>
              <a:t>Results are available from 9 youth enrolled into Cohort 1</a:t>
            </a:r>
          </a:p>
          <a:p>
            <a:pPr>
              <a:spcBef>
                <a:spcPct val="20000"/>
              </a:spcBef>
              <a:defRPr/>
            </a:pPr>
            <a:r>
              <a:rPr lang="en-US" sz="2400" b="1" dirty="0">
                <a:solidFill>
                  <a:srgbClr val="002060"/>
                </a:solidFill>
                <a:latin typeface="Arial" panose="020B0604020202020204" pitchFamily="34" charset="0"/>
                <a:cs typeface="Arial" panose="020B0604020202020204" pitchFamily="34" charset="0"/>
              </a:rPr>
              <a:t>Table</a:t>
            </a:r>
            <a:r>
              <a:rPr lang="en-US" sz="2400" b="1" cap="all" dirty="0">
                <a:solidFill>
                  <a:srgbClr val="002060"/>
                </a:solidFill>
                <a:latin typeface="Arial" panose="020B0604020202020204" pitchFamily="34" charset="0"/>
                <a:cs typeface="Arial" panose="020B0604020202020204" pitchFamily="34" charset="0"/>
              </a:rPr>
              <a:t> 1: </a:t>
            </a:r>
            <a:r>
              <a:rPr lang="en-US" sz="2400" b="1" dirty="0">
                <a:solidFill>
                  <a:srgbClr val="002060"/>
                </a:solidFill>
                <a:latin typeface="Arial" panose="020B0604020202020204" pitchFamily="34" charset="0"/>
                <a:cs typeface="Arial" panose="020B0604020202020204" pitchFamily="34" charset="0"/>
              </a:rPr>
              <a:t>Participant demographics</a:t>
            </a:r>
          </a:p>
        </p:txBody>
      </p:sp>
      <p:sp>
        <p:nvSpPr>
          <p:cNvPr id="64" name="TextBox 63"/>
          <p:cNvSpPr txBox="1"/>
          <p:nvPr/>
        </p:nvSpPr>
        <p:spPr>
          <a:xfrm>
            <a:off x="840545" y="22005916"/>
            <a:ext cx="8337579" cy="1200329"/>
          </a:xfrm>
          <a:prstGeom prst="rect">
            <a:avLst/>
          </a:prstGeom>
          <a:noFill/>
        </p:spPr>
        <p:txBody>
          <a:bodyPr wrap="square" rtlCol="0">
            <a:spAutoFit/>
          </a:bodyPr>
          <a:lstStyle/>
          <a:p>
            <a:r>
              <a:rPr lang="en-US" sz="2400" b="1" dirty="0">
                <a:solidFill>
                  <a:srgbClr val="002060"/>
                </a:solidFill>
                <a:latin typeface="Arial" panose="020B0604020202020204" pitchFamily="34" charset="0"/>
                <a:cs typeface="Arial" panose="020B0604020202020204" pitchFamily="34" charset="0"/>
              </a:rPr>
              <a:t>Table 2: Summary Pharmacokinetic Parameter Values for </a:t>
            </a:r>
            <a:r>
              <a:rPr lang="en-US" sz="2400" b="1" dirty="0" err="1">
                <a:solidFill>
                  <a:srgbClr val="002060"/>
                </a:solidFill>
                <a:latin typeface="Arial" panose="020B0604020202020204" pitchFamily="34" charset="0"/>
                <a:cs typeface="Arial" panose="020B0604020202020204" pitchFamily="34" charset="0"/>
              </a:rPr>
              <a:t>Doravirine</a:t>
            </a:r>
            <a:r>
              <a:rPr lang="en-US" sz="2400" b="1" dirty="0">
                <a:solidFill>
                  <a:srgbClr val="002060"/>
                </a:solidFill>
                <a:latin typeface="Arial" panose="020B0604020202020204" pitchFamily="34" charset="0"/>
                <a:cs typeface="Arial" panose="020B0604020202020204" pitchFamily="34" charset="0"/>
              </a:rPr>
              <a:t> Following Administration of Single Oral Doses to Adolescents </a:t>
            </a:r>
          </a:p>
        </p:txBody>
      </p:sp>
      <p:sp>
        <p:nvSpPr>
          <p:cNvPr id="65" name="TextBox 64">
            <a:extLst>
              <a:ext uri="{FF2B5EF4-FFF2-40B4-BE49-F238E27FC236}">
                <a16:creationId xmlns:a16="http://schemas.microsoft.com/office/drawing/2014/main" id="{B94A97A9-8E22-44E2-99BF-BBEBDF61E1F1}"/>
              </a:ext>
            </a:extLst>
          </p:cNvPr>
          <p:cNvSpPr txBox="1"/>
          <p:nvPr/>
        </p:nvSpPr>
        <p:spPr>
          <a:xfrm>
            <a:off x="10322151" y="16503354"/>
            <a:ext cx="8014840" cy="1569660"/>
          </a:xfrm>
          <a:prstGeom prst="rect">
            <a:avLst/>
          </a:prstGeom>
          <a:noFill/>
        </p:spPr>
        <p:txBody>
          <a:bodyPr wrap="square" rtlCol="0">
            <a:spAutoFit/>
          </a:bodyPr>
          <a:lstStyle/>
          <a:p>
            <a:r>
              <a:rPr lang="en-US" sz="2400" b="1" dirty="0">
                <a:solidFill>
                  <a:srgbClr val="002060"/>
                </a:solidFill>
                <a:latin typeface="Arial" panose="020B0604020202020204" pitchFamily="34" charset="0"/>
                <a:cs typeface="Arial" panose="020B0604020202020204" pitchFamily="34" charset="0"/>
              </a:rPr>
              <a:t>Figure 1: Arithmetic mean (SD) Plasma Concentration Profiles of </a:t>
            </a:r>
            <a:r>
              <a:rPr lang="en-US" sz="2400" b="1" dirty="0" err="1">
                <a:solidFill>
                  <a:srgbClr val="002060"/>
                </a:solidFill>
                <a:latin typeface="Arial" panose="020B0604020202020204" pitchFamily="34" charset="0"/>
                <a:cs typeface="Arial" panose="020B0604020202020204" pitchFamily="34" charset="0"/>
              </a:rPr>
              <a:t>Doravirine</a:t>
            </a:r>
            <a:r>
              <a:rPr lang="en-US" sz="2400" b="1" dirty="0">
                <a:solidFill>
                  <a:srgbClr val="002060"/>
                </a:solidFill>
                <a:latin typeface="Arial" panose="020B0604020202020204" pitchFamily="34" charset="0"/>
                <a:cs typeface="Arial" panose="020B0604020202020204" pitchFamily="34" charset="0"/>
              </a:rPr>
              <a:t> following administration of single 100 mg oral doses to adolescents Panel A: Linear Scale, Panel B: Semi-log Scale  </a:t>
            </a:r>
          </a:p>
        </p:txBody>
      </p:sp>
      <p:sp>
        <p:nvSpPr>
          <p:cNvPr id="66" name="TextBox 65"/>
          <p:cNvSpPr txBox="1"/>
          <p:nvPr/>
        </p:nvSpPr>
        <p:spPr>
          <a:xfrm>
            <a:off x="9352288" y="29604339"/>
            <a:ext cx="9093989" cy="1569660"/>
          </a:xfrm>
          <a:prstGeom prst="rect">
            <a:avLst/>
          </a:prstGeom>
          <a:noFill/>
        </p:spPr>
        <p:txBody>
          <a:bodyPr wrap="square" rtlCol="0">
            <a:spAutoFit/>
          </a:bodyPr>
          <a:lstStyle/>
          <a:p>
            <a:r>
              <a:rPr lang="en-US" sz="2400" b="1" dirty="0">
                <a:solidFill>
                  <a:srgbClr val="002060"/>
                </a:solidFill>
                <a:latin typeface="Arial" panose="020B0604020202020204" pitchFamily="34" charset="0"/>
                <a:cs typeface="Arial" panose="020B0604020202020204" pitchFamily="34" charset="0"/>
              </a:rPr>
              <a:t>TWO WEEK SAFETY and TOLERABILITY</a:t>
            </a:r>
            <a:endParaRPr lang="en-US" sz="2400" b="1" dirty="0">
              <a:latin typeface="Arial" panose="020B0604020202020204" pitchFamily="34" charset="0"/>
              <a:cs typeface="Arial" panose="020B0604020202020204" pitchFamily="34" charset="0"/>
            </a:endParaRPr>
          </a:p>
          <a:p>
            <a:pPr marL="285758" indent="-285758">
              <a:buFont typeface="Arial" panose="020B0604020202020204" pitchFamily="34" charset="0"/>
              <a:buChar char="•"/>
            </a:pPr>
            <a:r>
              <a:rPr lang="en-US" sz="2400" dirty="0">
                <a:latin typeface="Arial" panose="020B0604020202020204" pitchFamily="34" charset="0"/>
                <a:cs typeface="Arial" panose="020B0604020202020204" pitchFamily="34" charset="0"/>
              </a:rPr>
              <a:t>There were no clinically significant adverse events </a:t>
            </a:r>
          </a:p>
          <a:p>
            <a:pPr marL="285758" indent="-285758">
              <a:buFont typeface="Arial" panose="020B0604020202020204" pitchFamily="34" charset="0"/>
              <a:buChar char="•"/>
            </a:pPr>
            <a:r>
              <a:rPr lang="en-US" sz="2400" dirty="0">
                <a:latin typeface="Arial" panose="020B0604020202020204" pitchFamily="34" charset="0"/>
                <a:cs typeface="Arial" panose="020B0604020202020204" pitchFamily="34" charset="0"/>
              </a:rPr>
              <a:t>One participant had grade 1 diarrhea on the day of study entry: assessed as not related </a:t>
            </a:r>
            <a:r>
              <a:rPr lang="en-US" sz="2400" dirty="0" smtClean="0">
                <a:latin typeface="Arial" panose="020B0604020202020204" pitchFamily="34" charset="0"/>
                <a:cs typeface="Arial" panose="020B0604020202020204" pitchFamily="34" charset="0"/>
              </a:rPr>
              <a:t>to </a:t>
            </a:r>
            <a:r>
              <a:rPr lang="en-US" sz="2400" dirty="0" err="1">
                <a:latin typeface="Arial" panose="020B0604020202020204" pitchFamily="34" charset="0"/>
                <a:cs typeface="Arial" panose="020B0604020202020204" pitchFamily="34" charset="0"/>
              </a:rPr>
              <a:t>doravirine</a:t>
            </a:r>
            <a:endParaRPr lang="en-US" sz="2400" dirty="0">
              <a:latin typeface="Arial" panose="020B0604020202020204" pitchFamily="34" charset="0"/>
              <a:cs typeface="Arial" panose="020B0604020202020204" pitchFamily="34" charset="0"/>
            </a:endParaRPr>
          </a:p>
        </p:txBody>
      </p:sp>
      <p:sp>
        <p:nvSpPr>
          <p:cNvPr id="13" name="TextBox 12"/>
          <p:cNvSpPr txBox="1"/>
          <p:nvPr/>
        </p:nvSpPr>
        <p:spPr>
          <a:xfrm>
            <a:off x="864079" y="30679990"/>
            <a:ext cx="7689497" cy="338554"/>
          </a:xfrm>
          <a:prstGeom prst="rect">
            <a:avLst/>
          </a:prstGeom>
          <a:noFill/>
        </p:spPr>
        <p:txBody>
          <a:bodyPr wrap="square" rtlCol="0">
            <a:spAutoFit/>
          </a:bodyPr>
          <a:lstStyle/>
          <a:p>
            <a:r>
              <a:rPr lang="en-US" sz="1600" baseline="30000" dirty="0"/>
              <a:t>† </a:t>
            </a:r>
            <a:r>
              <a:rPr lang="en-US" sz="1600" dirty="0" smtClean="0"/>
              <a:t>Steady state </a:t>
            </a:r>
            <a:r>
              <a:rPr lang="en-US" sz="1600" dirty="0">
                <a:latin typeface="Arial" panose="020B0604020202020204" pitchFamily="34" charset="0"/>
                <a:cs typeface="Arial" panose="020B0604020202020204" pitchFamily="34" charset="0"/>
              </a:rPr>
              <a:t>AUC</a:t>
            </a:r>
            <a:r>
              <a:rPr lang="en-US" sz="1600" baseline="-25000" dirty="0">
                <a:latin typeface="Arial" panose="020B0604020202020204" pitchFamily="34" charset="0"/>
                <a:cs typeface="Arial" panose="020B0604020202020204" pitchFamily="34" charset="0"/>
              </a:rPr>
              <a:t>(0-24)</a:t>
            </a:r>
            <a:r>
              <a:rPr lang="en-US" sz="1600" dirty="0" smtClean="0"/>
              <a:t> is equivalent to single dose </a:t>
            </a:r>
            <a:r>
              <a:rPr lang="en-US" sz="1600" dirty="0">
                <a:latin typeface="Arial" panose="020B0604020202020204" pitchFamily="34" charset="0"/>
                <a:cs typeface="Arial" panose="020B0604020202020204" pitchFamily="34" charset="0"/>
              </a:rPr>
              <a:t>AUC</a:t>
            </a:r>
            <a:r>
              <a:rPr lang="en-US" sz="1600" baseline="-25000" dirty="0">
                <a:latin typeface="Arial" panose="020B0604020202020204" pitchFamily="34" charset="0"/>
                <a:cs typeface="Arial" panose="020B0604020202020204" pitchFamily="34" charset="0"/>
              </a:rPr>
              <a:t>(0-∞</a:t>
            </a:r>
            <a:r>
              <a:rPr lang="en-US" sz="1600" baseline="-25000" dirty="0" smtClean="0">
                <a:latin typeface="Arial" panose="020B0604020202020204" pitchFamily="34" charset="0"/>
                <a:cs typeface="Arial" panose="020B0604020202020204" pitchFamily="34" charset="0"/>
              </a:rPr>
              <a:t>)</a:t>
            </a:r>
            <a:r>
              <a:rPr lang="en-US" sz="1600" dirty="0" smtClean="0"/>
              <a:t> </a:t>
            </a:r>
            <a:endParaRPr lang="en-US" sz="1600" dirty="0"/>
          </a:p>
        </p:txBody>
      </p:sp>
      <p:sp>
        <p:nvSpPr>
          <p:cNvPr id="14" name="TextBox 13"/>
          <p:cNvSpPr txBox="1"/>
          <p:nvPr/>
        </p:nvSpPr>
        <p:spPr>
          <a:xfrm>
            <a:off x="16927947" y="18964892"/>
            <a:ext cx="762000" cy="461665"/>
          </a:xfrm>
          <a:prstGeom prst="rect">
            <a:avLst/>
          </a:prstGeom>
          <a:noFill/>
        </p:spPr>
        <p:txBody>
          <a:bodyPr wrap="square" rtlCol="0">
            <a:spAutoFit/>
          </a:bodyPr>
          <a:lstStyle/>
          <a:p>
            <a:r>
              <a:rPr lang="en-US" sz="2400" dirty="0" smtClean="0"/>
              <a:t>A</a:t>
            </a:r>
            <a:endParaRPr lang="en-US" sz="2400" dirty="0"/>
          </a:p>
        </p:txBody>
      </p:sp>
      <p:sp>
        <p:nvSpPr>
          <p:cNvPr id="73" name="TextBox 72"/>
          <p:cNvSpPr txBox="1"/>
          <p:nvPr/>
        </p:nvSpPr>
        <p:spPr>
          <a:xfrm>
            <a:off x="16927947" y="24472349"/>
            <a:ext cx="762000" cy="461665"/>
          </a:xfrm>
          <a:prstGeom prst="rect">
            <a:avLst/>
          </a:prstGeom>
          <a:noFill/>
        </p:spPr>
        <p:txBody>
          <a:bodyPr wrap="square" rtlCol="0">
            <a:spAutoFit/>
          </a:bodyPr>
          <a:lstStyle/>
          <a:p>
            <a:r>
              <a:rPr lang="en-US" sz="2400" dirty="0"/>
              <a:t>B</a:t>
            </a:r>
          </a:p>
        </p:txBody>
      </p:sp>
    </p:spTree>
    <p:extLst>
      <p:ext uri="{BB962C8B-B14F-4D97-AF65-F5344CB8AC3E}">
        <p14:creationId xmlns:p14="http://schemas.microsoft.com/office/powerpoint/2010/main" val="36989175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CC515E8ADC6D94BB60D0B874600EA4C" ma:contentTypeVersion="8" ma:contentTypeDescription="Create a new document." ma:contentTypeScope="" ma:versionID="45c6055b743c42b9022045a8479255ae">
  <xsd:schema xmlns:xsd="http://www.w3.org/2001/XMLSchema" xmlns:xs="http://www.w3.org/2001/XMLSchema" xmlns:p="http://schemas.microsoft.com/office/2006/metadata/properties" xmlns:ns2="8fff0748-757e-44e1-b4d1-3ab4f47f7563" xmlns:ns3="53723a1e-932d-46a7-bb29-31f26abb6a49" targetNamespace="http://schemas.microsoft.com/office/2006/metadata/properties" ma:root="true" ma:fieldsID="78273e99bb049204cbdc842e5624dea9" ns2:_="" ns3:_="">
    <xsd:import namespace="8fff0748-757e-44e1-b4d1-3ab4f47f7563"/>
    <xsd:import namespace="53723a1e-932d-46a7-bb29-31f26abb6a4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ff0748-757e-44e1-b4d1-3ab4f47f756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3723a1e-932d-46a7-bb29-31f26abb6a49"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9191D44-C67F-4D5F-9BE7-BC6318059416}">
  <ds:schemaRefs>
    <ds:schemaRef ds:uri="http://schemas.microsoft.com/sharepoint/v3/contenttype/forms"/>
  </ds:schemaRefs>
</ds:datastoreItem>
</file>

<file path=customXml/itemProps2.xml><?xml version="1.0" encoding="utf-8"?>
<ds:datastoreItem xmlns:ds="http://schemas.openxmlformats.org/officeDocument/2006/customXml" ds:itemID="{DDD0BF5D-C0F9-49FD-8D54-C3C4563A9CF9}"/>
</file>

<file path=customXml/itemProps3.xml><?xml version="1.0" encoding="utf-8"?>
<ds:datastoreItem xmlns:ds="http://schemas.openxmlformats.org/officeDocument/2006/customXml" ds:itemID="{518C54B7-8A15-4CA0-8241-3EE1EA37A5E2}">
  <ds:schemaRefs>
    <ds:schemaRef ds:uri="http://schemas.microsoft.com/office/infopath/2007/PartnerControls"/>
    <ds:schemaRef ds:uri="http://purl.org/dc/terms/"/>
    <ds:schemaRef ds:uri="http://schemas.microsoft.com/office/2006/documentManagement/types"/>
    <ds:schemaRef ds:uri="http://www.w3.org/XML/1998/namespace"/>
    <ds:schemaRef ds:uri="http://purl.org/dc/dcmitype/"/>
    <ds:schemaRef ds:uri="http://schemas.openxmlformats.org/package/2006/metadata/core-properties"/>
    <ds:schemaRef ds:uri="51386160-2af3-4d40-9629-2c4a81e4096a"/>
    <ds:schemaRef ds:uri="8fff0748-757e-44e1-b4d1-3ab4f47f7563"/>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518</TotalTime>
  <Words>860</Words>
  <Application>Microsoft Office PowerPoint</Application>
  <PresentationFormat>Custom</PresentationFormat>
  <Paragraphs>168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Smith</dc:creator>
  <cp:lastModifiedBy>amelvi</cp:lastModifiedBy>
  <cp:revision>72</cp:revision>
  <dcterms:created xsi:type="dcterms:W3CDTF">2015-06-30T00:38:04Z</dcterms:created>
  <dcterms:modified xsi:type="dcterms:W3CDTF">2019-07-11T18:11:36Z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0x0101002CC515E8ADC6D94BB60D0B874600EA4C</vt:lpwstr>
  </property>
</Properties>
</file>