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8" r:id="rId2"/>
    <p:sldId id="309" r:id="rId3"/>
    <p:sldId id="276" r:id="rId4"/>
    <p:sldId id="269" r:id="rId5"/>
    <p:sldId id="318" r:id="rId6"/>
    <p:sldId id="307" r:id="rId7"/>
    <p:sldId id="315" r:id="rId8"/>
    <p:sldId id="316" r:id="rId9"/>
    <p:sldId id="293" r:id="rId10"/>
    <p:sldId id="301" r:id="rId11"/>
    <p:sldId id="314" r:id="rId12"/>
    <p:sldId id="296" r:id="rId13"/>
  </p:sldIdLst>
  <p:sldSz cx="9144000" cy="6858000" type="screen4x3"/>
  <p:notesSz cx="6858000" cy="9296400"/>
  <p:custShowLst>
    <p:custShow name="Apresentação personalizada 1" id="0">
      <p:sldLst>
        <p:sld r:id="rId2"/>
      </p:sldLst>
    </p:custShow>
  </p:custShowLst>
  <p:defaultTextStyle>
    <a:defPPr>
      <a:defRPr lang="pt-BR"/>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2D2DB9"/>
    <a:srgbClr val="203864"/>
    <a:srgbClr val="4B2264"/>
    <a:srgbClr val="B7FFFD"/>
    <a:srgbClr val="D1FFFE"/>
    <a:srgbClr val="9BFFFD"/>
    <a:srgbClr val="EEE3F5"/>
    <a:srgbClr val="00DFDA"/>
    <a:srgbClr val="FC31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autoAdjust="0"/>
    <p:restoredTop sz="94597" autoAdjust="0"/>
  </p:normalViewPr>
  <p:slideViewPr>
    <p:cSldViewPr snapToGrid="0">
      <p:cViewPr varScale="1">
        <p:scale>
          <a:sx n="40" d="100"/>
          <a:sy n="40" d="100"/>
        </p:scale>
        <p:origin x="1219" y="26"/>
      </p:cViewPr>
      <p:guideLst>
        <p:guide orient="horz" pos="2160"/>
        <p:guide pos="2880"/>
      </p:guideLst>
    </p:cSldViewPr>
  </p:slideViewPr>
  <p:outlineViewPr>
    <p:cViewPr>
      <p:scale>
        <a:sx n="33" d="100"/>
        <a:sy n="33" d="100"/>
      </p:scale>
      <p:origin x="0" y="-2827"/>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pPr>
              <a:defRPr/>
            </a:pPr>
            <a:fld id="{67EAFE15-6C32-48C6-8967-E4C83AD9B99C}" type="datetimeFigureOut">
              <a:rPr lang="en-US"/>
              <a:pPr>
                <a:defRPr/>
              </a:pPr>
              <a:t>7/23/2018</a:t>
            </a:fld>
            <a:endParaRPr lang="en-US"/>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pPr>
              <a:defRPr/>
            </a:pPr>
            <a:fld id="{9119B039-E7DE-4FD6-8E3C-33777A2C2A81}" type="slidenum">
              <a:rPr lang="en-US"/>
              <a:pPr>
                <a:defRPr/>
              </a:pPr>
              <a:t>‹#›</a:t>
            </a:fld>
            <a:endParaRPr lang="en-US"/>
          </a:p>
        </p:txBody>
      </p:sp>
    </p:spTree>
    <p:extLst>
      <p:ext uri="{BB962C8B-B14F-4D97-AF65-F5344CB8AC3E}">
        <p14:creationId xmlns:p14="http://schemas.microsoft.com/office/powerpoint/2010/main" val="1896129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FC59C89F-6578-446E-9BB8-B5FA5D0DFFB7}" type="datetimeFigureOut">
              <a:rPr lang="en-US" altLang="en-US"/>
              <a:pPr>
                <a:defRPr/>
              </a:pPr>
              <a:t>7/23/2018</a:t>
            </a:fld>
            <a:endParaRPr lang="en-US" alt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x-none" noProof="0"/>
              <a:t>Click to edit Master text styles</a:t>
            </a:r>
          </a:p>
          <a:p>
            <a:pPr lvl="1"/>
            <a:r>
              <a:rPr lang="x-none" noProof="0"/>
              <a:t>Second level</a:t>
            </a:r>
          </a:p>
          <a:p>
            <a:pPr lvl="2"/>
            <a:r>
              <a:rPr lang="x-none" noProof="0"/>
              <a:t>Third level</a:t>
            </a:r>
          </a:p>
          <a:p>
            <a:pPr lvl="3"/>
            <a:r>
              <a:rPr lang="x-none" noProof="0"/>
              <a:t>Fourth level</a:t>
            </a:r>
          </a:p>
          <a:p>
            <a:pPr lvl="4"/>
            <a:r>
              <a:rPr lang="x-none" noProof="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eaLnBrk="1" hangingPunct="1">
              <a:defRPr sz="1200">
                <a:latin typeface="Calibri"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53188D5-EBE9-4668-B65C-018172E5110F}" type="slidenum">
              <a:rPr lang="en-US" altLang="en-US"/>
              <a:pPr>
                <a:defRPr/>
              </a:pPr>
              <a:t>‹#›</a:t>
            </a:fld>
            <a:endParaRPr lang="en-US" altLang="en-US"/>
          </a:p>
        </p:txBody>
      </p:sp>
    </p:spTree>
    <p:extLst>
      <p:ext uri="{BB962C8B-B14F-4D97-AF65-F5344CB8AC3E}">
        <p14:creationId xmlns:p14="http://schemas.microsoft.com/office/powerpoint/2010/main" val="393414982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3188D5-EBE9-4668-B65C-018172E5110F}" type="slidenum">
              <a:rPr lang="en-US" altLang="en-US" smtClean="0"/>
              <a:pPr>
                <a:defRPr/>
              </a:pPr>
              <a:t>10</a:t>
            </a:fld>
            <a:endParaRPr lang="en-US" altLang="en-US"/>
          </a:p>
        </p:txBody>
      </p:sp>
    </p:spTree>
    <p:extLst>
      <p:ext uri="{BB962C8B-B14F-4D97-AF65-F5344CB8AC3E}">
        <p14:creationId xmlns:p14="http://schemas.microsoft.com/office/powerpoint/2010/main" val="2750592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lvl1pPr>
              <a:defRPr/>
            </a:lvl1pPr>
          </a:lstStyle>
          <a:p>
            <a:pPr>
              <a:defRPr/>
            </a:pPr>
            <a:fld id="{8B849288-5467-40A9-AAA2-3CD586456D83}" type="datetimeFigureOut">
              <a:rPr lang="pt-BR" altLang="en-US"/>
              <a:pPr>
                <a:defRPr/>
              </a:pPr>
              <a:t>23/07/2018</a:t>
            </a:fld>
            <a:endParaRPr lang="pt-BR" altLang="en-US"/>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pPr>
              <a:defRPr/>
            </a:pPr>
            <a:fld id="{5DF5DC26-92E1-40FC-8434-626F8D672777}" type="slidenum">
              <a:rPr lang="pt-BR" altLang="en-US"/>
              <a:pPr>
                <a:defRPr/>
              </a:pPr>
              <a:t>‹#›</a:t>
            </a:fld>
            <a:endParaRPr lang="pt-BR" altLang="en-US"/>
          </a:p>
        </p:txBody>
      </p:sp>
    </p:spTree>
    <p:extLst>
      <p:ext uri="{BB962C8B-B14F-4D97-AF65-F5344CB8AC3E}">
        <p14:creationId xmlns:p14="http://schemas.microsoft.com/office/powerpoint/2010/main" val="1178514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lvl1pPr>
              <a:defRPr/>
            </a:lvl1pPr>
          </a:lstStyle>
          <a:p>
            <a:pPr>
              <a:defRPr/>
            </a:pPr>
            <a:fld id="{04725CD7-5229-46A0-A7FC-749C65453F75}" type="datetimeFigureOut">
              <a:rPr lang="pt-BR" altLang="en-US"/>
              <a:pPr>
                <a:defRPr/>
              </a:pPr>
              <a:t>23/07/2018</a:t>
            </a:fld>
            <a:endParaRPr lang="pt-BR" altLang="en-US"/>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pPr>
              <a:defRPr/>
            </a:pPr>
            <a:fld id="{A4EE58C6-2646-4399-A42E-BBEEB468585C}" type="slidenum">
              <a:rPr lang="pt-BR" altLang="en-US"/>
              <a:pPr>
                <a:defRPr/>
              </a:pPr>
              <a:t>‹#›</a:t>
            </a:fld>
            <a:endParaRPr lang="pt-BR" altLang="en-US"/>
          </a:p>
        </p:txBody>
      </p:sp>
    </p:spTree>
    <p:extLst>
      <p:ext uri="{BB962C8B-B14F-4D97-AF65-F5344CB8AC3E}">
        <p14:creationId xmlns:p14="http://schemas.microsoft.com/office/powerpoint/2010/main" val="1518030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lvl1pPr>
              <a:defRPr/>
            </a:lvl1pPr>
          </a:lstStyle>
          <a:p>
            <a:pPr>
              <a:defRPr/>
            </a:pPr>
            <a:fld id="{B3F57556-C4FA-4311-8765-A12990580A9E}" type="datetimeFigureOut">
              <a:rPr lang="pt-BR" altLang="en-US"/>
              <a:pPr>
                <a:defRPr/>
              </a:pPr>
              <a:t>23/07/2018</a:t>
            </a:fld>
            <a:endParaRPr lang="pt-BR" altLang="en-US"/>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pPr>
              <a:defRPr/>
            </a:pPr>
            <a:fld id="{44E481DA-E964-4FAF-94EB-158BEB7495CC}" type="slidenum">
              <a:rPr lang="pt-BR" altLang="en-US"/>
              <a:pPr>
                <a:defRPr/>
              </a:pPr>
              <a:t>‹#›</a:t>
            </a:fld>
            <a:endParaRPr lang="pt-BR" altLang="en-US"/>
          </a:p>
        </p:txBody>
      </p:sp>
    </p:spTree>
    <p:extLst>
      <p:ext uri="{BB962C8B-B14F-4D97-AF65-F5344CB8AC3E}">
        <p14:creationId xmlns:p14="http://schemas.microsoft.com/office/powerpoint/2010/main" val="1641217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4" name="Retângulo 6"/>
          <p:cNvSpPr/>
          <p:nvPr userDrawn="1"/>
        </p:nvSpPr>
        <p:spPr>
          <a:xfrm>
            <a:off x="0" y="6438900"/>
            <a:ext cx="9144000" cy="468313"/>
          </a:xfrm>
          <a:prstGeom prst="rect">
            <a:avLst/>
          </a:prstGeom>
          <a:solidFill>
            <a:srgbClr val="4B226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a:p>
        </p:txBody>
      </p:sp>
      <p:sp>
        <p:nvSpPr>
          <p:cNvPr id="5" name="Retângulo 7"/>
          <p:cNvSpPr/>
          <p:nvPr userDrawn="1"/>
        </p:nvSpPr>
        <p:spPr>
          <a:xfrm>
            <a:off x="0" y="6519863"/>
            <a:ext cx="9144000" cy="307975"/>
          </a:xfrm>
          <a:prstGeom prst="rect">
            <a:avLst/>
          </a:prstGeom>
        </p:spPr>
        <p:txBody>
          <a:bodyPr>
            <a:spAutoFit/>
          </a:bodyPr>
          <a:lstStyle/>
          <a:p>
            <a:pPr>
              <a:defRPr/>
            </a:pPr>
            <a:r>
              <a:rPr lang="en-US" sz="1400" b="1" cap="all">
                <a:solidFill>
                  <a:srgbClr val="00DFDA"/>
                </a:solidFill>
                <a:latin typeface="Open Sans"/>
              </a:rPr>
              <a:t>  7TH INTERNATIONAL WORKSHOP ON HIV &amp; WOMEN                                                            Seattle /2017                 </a:t>
            </a:r>
          </a:p>
        </p:txBody>
      </p:sp>
      <p:sp>
        <p:nvSpPr>
          <p:cNvPr id="2" name="Title 1"/>
          <p:cNvSpPr>
            <a:spLocks noGrp="1"/>
          </p:cNvSpPr>
          <p:nvPr>
            <p:ph type="title"/>
          </p:nvPr>
        </p:nvSpPr>
        <p:spPr/>
        <p:txBody>
          <a:bodyPr/>
          <a:lstStyle/>
          <a:p>
            <a:r>
              <a:rPr lang="pt-BR" dirty="0"/>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6" name="Date Placeholder 3"/>
          <p:cNvSpPr>
            <a:spLocks noGrp="1"/>
          </p:cNvSpPr>
          <p:nvPr>
            <p:ph type="dt" sz="half" idx="10"/>
          </p:nvPr>
        </p:nvSpPr>
        <p:spPr/>
        <p:txBody>
          <a:bodyPr/>
          <a:lstStyle>
            <a:lvl1pPr>
              <a:defRPr/>
            </a:lvl1pPr>
          </a:lstStyle>
          <a:p>
            <a:pPr>
              <a:defRPr/>
            </a:pPr>
            <a:fld id="{52E3F91D-CBEA-40E1-9118-4DB9AD1CC779}" type="datetimeFigureOut">
              <a:rPr lang="pt-BR" altLang="en-US"/>
              <a:pPr>
                <a:defRPr/>
              </a:pPr>
              <a:t>23/07/2018</a:t>
            </a:fld>
            <a:endParaRPr lang="pt-BR" altLang="en-US"/>
          </a:p>
        </p:txBody>
      </p:sp>
      <p:sp>
        <p:nvSpPr>
          <p:cNvPr id="7" name="Footer Placeholder 4"/>
          <p:cNvSpPr>
            <a:spLocks noGrp="1"/>
          </p:cNvSpPr>
          <p:nvPr>
            <p:ph type="ftr" sz="quarter" idx="11"/>
          </p:nvPr>
        </p:nvSpPr>
        <p:spPr/>
        <p:txBody>
          <a:bodyPr/>
          <a:lstStyle>
            <a:lvl1pPr>
              <a:defRPr/>
            </a:lvl1pPr>
          </a:lstStyle>
          <a:p>
            <a:pPr>
              <a:defRPr/>
            </a:pPr>
            <a:endParaRPr lang="pt-BR"/>
          </a:p>
        </p:txBody>
      </p:sp>
      <p:sp>
        <p:nvSpPr>
          <p:cNvPr id="8" name="Slide Number Placeholder 5"/>
          <p:cNvSpPr>
            <a:spLocks noGrp="1"/>
          </p:cNvSpPr>
          <p:nvPr>
            <p:ph type="sldNum" sz="quarter" idx="12"/>
          </p:nvPr>
        </p:nvSpPr>
        <p:spPr/>
        <p:txBody>
          <a:bodyPr/>
          <a:lstStyle>
            <a:lvl1pPr>
              <a:defRPr/>
            </a:lvl1pPr>
          </a:lstStyle>
          <a:p>
            <a:pPr>
              <a:defRPr/>
            </a:pPr>
            <a:fld id="{077DC391-4FCF-4241-9DA9-A3EA56B3F645}" type="slidenum">
              <a:rPr lang="pt-BR" altLang="en-US"/>
              <a:pPr>
                <a:defRPr/>
              </a:pPr>
              <a:t>‹#›</a:t>
            </a:fld>
            <a:endParaRPr lang="pt-BR" altLang="en-US"/>
          </a:p>
        </p:txBody>
      </p:sp>
    </p:spTree>
    <p:extLst>
      <p:ext uri="{BB962C8B-B14F-4D97-AF65-F5344CB8AC3E}">
        <p14:creationId xmlns:p14="http://schemas.microsoft.com/office/powerpoint/2010/main" val="121730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lvl1pPr>
              <a:defRPr/>
            </a:lvl1pPr>
          </a:lstStyle>
          <a:p>
            <a:pPr>
              <a:defRPr/>
            </a:pPr>
            <a:fld id="{011F7EEE-912B-40A8-B1AF-F1D9B4CDF556}" type="datetimeFigureOut">
              <a:rPr lang="pt-BR" altLang="en-US"/>
              <a:pPr>
                <a:defRPr/>
              </a:pPr>
              <a:t>23/07/2018</a:t>
            </a:fld>
            <a:endParaRPr lang="pt-BR" altLang="en-US"/>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pPr>
              <a:defRPr/>
            </a:pPr>
            <a:fld id="{A5679656-5907-4FB1-9921-3AEE54CF24F7}" type="slidenum">
              <a:rPr lang="pt-BR" altLang="en-US"/>
              <a:pPr>
                <a:defRPr/>
              </a:pPr>
              <a:t>‹#›</a:t>
            </a:fld>
            <a:endParaRPr lang="pt-BR" altLang="en-US"/>
          </a:p>
        </p:txBody>
      </p:sp>
    </p:spTree>
    <p:extLst>
      <p:ext uri="{BB962C8B-B14F-4D97-AF65-F5344CB8AC3E}">
        <p14:creationId xmlns:p14="http://schemas.microsoft.com/office/powerpoint/2010/main" val="57643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3"/>
          <p:cNvSpPr>
            <a:spLocks noGrp="1"/>
          </p:cNvSpPr>
          <p:nvPr>
            <p:ph type="dt" sz="half" idx="10"/>
          </p:nvPr>
        </p:nvSpPr>
        <p:spPr/>
        <p:txBody>
          <a:bodyPr/>
          <a:lstStyle>
            <a:lvl1pPr>
              <a:defRPr/>
            </a:lvl1pPr>
          </a:lstStyle>
          <a:p>
            <a:pPr>
              <a:defRPr/>
            </a:pPr>
            <a:fld id="{643B18E7-7BBD-4B0F-8B46-2E44C1BAAD9F}" type="datetimeFigureOut">
              <a:rPr lang="pt-BR" altLang="en-US"/>
              <a:pPr>
                <a:defRPr/>
              </a:pPr>
              <a:t>23/07/2018</a:t>
            </a:fld>
            <a:endParaRPr lang="pt-BR" altLang="en-US"/>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pPr>
              <a:defRPr/>
            </a:pPr>
            <a:fld id="{BEF6EC7C-442C-44A4-9685-DFD3759A0343}" type="slidenum">
              <a:rPr lang="pt-BR" altLang="en-US"/>
              <a:pPr>
                <a:defRPr/>
              </a:pPr>
              <a:t>‹#›</a:t>
            </a:fld>
            <a:endParaRPr lang="pt-BR" altLang="en-US"/>
          </a:p>
        </p:txBody>
      </p:sp>
    </p:spTree>
    <p:extLst>
      <p:ext uri="{BB962C8B-B14F-4D97-AF65-F5344CB8AC3E}">
        <p14:creationId xmlns:p14="http://schemas.microsoft.com/office/powerpoint/2010/main" val="277710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629842" y="2505075"/>
            <a:ext cx="3868340"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4629150" y="2505075"/>
            <a:ext cx="3887391"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3"/>
          <p:cNvSpPr>
            <a:spLocks noGrp="1"/>
          </p:cNvSpPr>
          <p:nvPr>
            <p:ph type="dt" sz="half" idx="10"/>
          </p:nvPr>
        </p:nvSpPr>
        <p:spPr/>
        <p:txBody>
          <a:bodyPr/>
          <a:lstStyle>
            <a:lvl1pPr>
              <a:defRPr/>
            </a:lvl1pPr>
          </a:lstStyle>
          <a:p>
            <a:pPr>
              <a:defRPr/>
            </a:pPr>
            <a:fld id="{ECA3CE70-1830-42BD-A073-75CE11D60608}" type="datetimeFigureOut">
              <a:rPr lang="pt-BR" altLang="en-US"/>
              <a:pPr>
                <a:defRPr/>
              </a:pPr>
              <a:t>23/07/2018</a:t>
            </a:fld>
            <a:endParaRPr lang="pt-BR" altLang="en-US"/>
          </a:p>
        </p:txBody>
      </p:sp>
      <p:sp>
        <p:nvSpPr>
          <p:cNvPr id="8" name="Footer Placeholder 4"/>
          <p:cNvSpPr>
            <a:spLocks noGrp="1"/>
          </p:cNvSpPr>
          <p:nvPr>
            <p:ph type="ftr" sz="quarter" idx="11"/>
          </p:nvPr>
        </p:nvSpPr>
        <p:spPr/>
        <p:txBody>
          <a:bodyPr/>
          <a:lstStyle>
            <a:lvl1pPr>
              <a:defRPr/>
            </a:lvl1pPr>
          </a:lstStyle>
          <a:p>
            <a:pPr>
              <a:defRPr/>
            </a:pPr>
            <a:endParaRPr lang="pt-BR"/>
          </a:p>
        </p:txBody>
      </p:sp>
      <p:sp>
        <p:nvSpPr>
          <p:cNvPr id="9" name="Slide Number Placeholder 5"/>
          <p:cNvSpPr>
            <a:spLocks noGrp="1"/>
          </p:cNvSpPr>
          <p:nvPr>
            <p:ph type="sldNum" sz="quarter" idx="12"/>
          </p:nvPr>
        </p:nvSpPr>
        <p:spPr/>
        <p:txBody>
          <a:bodyPr/>
          <a:lstStyle>
            <a:lvl1pPr>
              <a:defRPr/>
            </a:lvl1pPr>
          </a:lstStyle>
          <a:p>
            <a:pPr>
              <a:defRPr/>
            </a:pPr>
            <a:fld id="{2AB64E0F-754A-4278-BF94-DBD386DA2BC9}" type="slidenum">
              <a:rPr lang="pt-BR" altLang="en-US"/>
              <a:pPr>
                <a:defRPr/>
              </a:pPr>
              <a:t>‹#›</a:t>
            </a:fld>
            <a:endParaRPr lang="pt-BR" altLang="en-US"/>
          </a:p>
        </p:txBody>
      </p:sp>
    </p:spTree>
    <p:extLst>
      <p:ext uri="{BB962C8B-B14F-4D97-AF65-F5344CB8AC3E}">
        <p14:creationId xmlns:p14="http://schemas.microsoft.com/office/powerpoint/2010/main" val="268081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3"/>
          <p:cNvSpPr>
            <a:spLocks noGrp="1"/>
          </p:cNvSpPr>
          <p:nvPr>
            <p:ph type="dt" sz="half" idx="10"/>
          </p:nvPr>
        </p:nvSpPr>
        <p:spPr/>
        <p:txBody>
          <a:bodyPr/>
          <a:lstStyle>
            <a:lvl1pPr>
              <a:defRPr/>
            </a:lvl1pPr>
          </a:lstStyle>
          <a:p>
            <a:pPr>
              <a:defRPr/>
            </a:pPr>
            <a:fld id="{E79D0A91-F1F9-488A-B144-59CE52AA4E15}" type="datetimeFigureOut">
              <a:rPr lang="pt-BR" altLang="en-US"/>
              <a:pPr>
                <a:defRPr/>
              </a:pPr>
              <a:t>23/07/2018</a:t>
            </a:fld>
            <a:endParaRPr lang="pt-BR" altLang="en-US"/>
          </a:p>
        </p:txBody>
      </p:sp>
      <p:sp>
        <p:nvSpPr>
          <p:cNvPr id="4" name="Footer Placeholder 4"/>
          <p:cNvSpPr>
            <a:spLocks noGrp="1"/>
          </p:cNvSpPr>
          <p:nvPr>
            <p:ph type="ftr" sz="quarter" idx="11"/>
          </p:nvPr>
        </p:nvSpPr>
        <p:spPr/>
        <p:txBody>
          <a:bodyPr/>
          <a:lstStyle>
            <a:lvl1pPr>
              <a:defRPr/>
            </a:lvl1pPr>
          </a:lstStyle>
          <a:p>
            <a:pPr>
              <a:defRPr/>
            </a:pPr>
            <a:endParaRPr lang="pt-BR"/>
          </a:p>
        </p:txBody>
      </p:sp>
      <p:sp>
        <p:nvSpPr>
          <p:cNvPr id="5" name="Slide Number Placeholder 5"/>
          <p:cNvSpPr>
            <a:spLocks noGrp="1"/>
          </p:cNvSpPr>
          <p:nvPr>
            <p:ph type="sldNum" sz="quarter" idx="12"/>
          </p:nvPr>
        </p:nvSpPr>
        <p:spPr/>
        <p:txBody>
          <a:bodyPr/>
          <a:lstStyle>
            <a:lvl1pPr>
              <a:defRPr/>
            </a:lvl1pPr>
          </a:lstStyle>
          <a:p>
            <a:pPr>
              <a:defRPr/>
            </a:pPr>
            <a:fld id="{6E20FFFF-9D4E-430C-85ED-5B4BECE0AB0D}" type="slidenum">
              <a:rPr lang="pt-BR" altLang="en-US"/>
              <a:pPr>
                <a:defRPr/>
              </a:pPr>
              <a:t>‹#›</a:t>
            </a:fld>
            <a:endParaRPr lang="pt-BR" altLang="en-US"/>
          </a:p>
        </p:txBody>
      </p:sp>
    </p:spTree>
    <p:extLst>
      <p:ext uri="{BB962C8B-B14F-4D97-AF65-F5344CB8AC3E}">
        <p14:creationId xmlns:p14="http://schemas.microsoft.com/office/powerpoint/2010/main" val="1854587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tângulo 6"/>
          <p:cNvSpPr/>
          <p:nvPr userDrawn="1"/>
        </p:nvSpPr>
        <p:spPr>
          <a:xfrm>
            <a:off x="0" y="6438900"/>
            <a:ext cx="9144000" cy="468313"/>
          </a:xfrm>
          <a:prstGeom prst="rect">
            <a:avLst/>
          </a:prstGeom>
          <a:solidFill>
            <a:srgbClr val="4B226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a:p>
        </p:txBody>
      </p:sp>
      <p:sp>
        <p:nvSpPr>
          <p:cNvPr id="3" name="Retângulo 7"/>
          <p:cNvSpPr/>
          <p:nvPr userDrawn="1"/>
        </p:nvSpPr>
        <p:spPr>
          <a:xfrm>
            <a:off x="0" y="6519863"/>
            <a:ext cx="9144000" cy="307975"/>
          </a:xfrm>
          <a:prstGeom prst="rect">
            <a:avLst/>
          </a:prstGeom>
        </p:spPr>
        <p:txBody>
          <a:bodyPr>
            <a:spAutoFit/>
          </a:bodyPr>
          <a:lstStyle/>
          <a:p>
            <a:pPr>
              <a:defRPr/>
            </a:pPr>
            <a:r>
              <a:rPr lang="en-US" sz="1400" b="1" cap="all">
                <a:solidFill>
                  <a:srgbClr val="00DFDA"/>
                </a:solidFill>
                <a:latin typeface="Open Sans"/>
              </a:rPr>
              <a:t>  7TH INTERNATIONAL WORKSHOP ON HIV &amp; WOMEN                                                            Seattle /2017                 </a:t>
            </a:r>
          </a:p>
        </p:txBody>
      </p:sp>
      <p:sp>
        <p:nvSpPr>
          <p:cNvPr id="4" name="Date Placeholder 3"/>
          <p:cNvSpPr>
            <a:spLocks noGrp="1"/>
          </p:cNvSpPr>
          <p:nvPr>
            <p:ph type="dt" sz="half" idx="10"/>
          </p:nvPr>
        </p:nvSpPr>
        <p:spPr/>
        <p:txBody>
          <a:bodyPr/>
          <a:lstStyle>
            <a:lvl1pPr>
              <a:defRPr/>
            </a:lvl1pPr>
          </a:lstStyle>
          <a:p>
            <a:pPr>
              <a:defRPr/>
            </a:pPr>
            <a:fld id="{B0BF630F-038E-4B74-B5B4-639076F35365}" type="datetimeFigureOut">
              <a:rPr lang="pt-BR" altLang="en-US"/>
              <a:pPr>
                <a:defRPr/>
              </a:pPr>
              <a:t>23/07/2018</a:t>
            </a:fld>
            <a:endParaRPr lang="pt-BR" altLang="en-US"/>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pPr>
              <a:defRPr/>
            </a:pPr>
            <a:fld id="{11F5958D-8FAE-448B-92C3-E7676521F286}" type="slidenum">
              <a:rPr lang="pt-BR" altLang="en-US"/>
              <a:pPr>
                <a:defRPr/>
              </a:pPr>
              <a:t>‹#›</a:t>
            </a:fld>
            <a:endParaRPr lang="pt-BR" altLang="en-US"/>
          </a:p>
        </p:txBody>
      </p:sp>
    </p:spTree>
    <p:extLst>
      <p:ext uri="{BB962C8B-B14F-4D97-AF65-F5344CB8AC3E}">
        <p14:creationId xmlns:p14="http://schemas.microsoft.com/office/powerpoint/2010/main" val="333341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Date Placeholder 3"/>
          <p:cNvSpPr>
            <a:spLocks noGrp="1"/>
          </p:cNvSpPr>
          <p:nvPr>
            <p:ph type="dt" sz="half" idx="10"/>
          </p:nvPr>
        </p:nvSpPr>
        <p:spPr/>
        <p:txBody>
          <a:bodyPr/>
          <a:lstStyle>
            <a:lvl1pPr>
              <a:defRPr/>
            </a:lvl1pPr>
          </a:lstStyle>
          <a:p>
            <a:pPr>
              <a:defRPr/>
            </a:pPr>
            <a:fld id="{00B9CE13-02EF-4C8F-949F-8050DAD50C3D}" type="datetimeFigureOut">
              <a:rPr lang="pt-BR" altLang="en-US"/>
              <a:pPr>
                <a:defRPr/>
              </a:pPr>
              <a:t>23/07/2018</a:t>
            </a:fld>
            <a:endParaRPr lang="pt-BR" altLang="en-US"/>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pPr>
              <a:defRPr/>
            </a:pPr>
            <a:fld id="{26507F36-FD35-4676-8206-865C25D7768B}" type="slidenum">
              <a:rPr lang="pt-BR" altLang="en-US"/>
              <a:pPr>
                <a:defRPr/>
              </a:pPr>
              <a:t>‹#›</a:t>
            </a:fld>
            <a:endParaRPr lang="pt-BR" altLang="en-US"/>
          </a:p>
        </p:txBody>
      </p:sp>
    </p:spTree>
    <p:extLst>
      <p:ext uri="{BB962C8B-B14F-4D97-AF65-F5344CB8AC3E}">
        <p14:creationId xmlns:p14="http://schemas.microsoft.com/office/powerpoint/2010/main" val="2610528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a:t>Clique no ícone para adicionar uma imagem</a:t>
            </a:r>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Date Placeholder 3"/>
          <p:cNvSpPr>
            <a:spLocks noGrp="1"/>
          </p:cNvSpPr>
          <p:nvPr>
            <p:ph type="dt" sz="half" idx="10"/>
          </p:nvPr>
        </p:nvSpPr>
        <p:spPr/>
        <p:txBody>
          <a:bodyPr/>
          <a:lstStyle>
            <a:lvl1pPr>
              <a:defRPr/>
            </a:lvl1pPr>
          </a:lstStyle>
          <a:p>
            <a:pPr>
              <a:defRPr/>
            </a:pPr>
            <a:fld id="{E00451DF-47B0-4E96-8625-4BF258FB47A3}" type="datetimeFigureOut">
              <a:rPr lang="pt-BR" altLang="en-US"/>
              <a:pPr>
                <a:defRPr/>
              </a:pPr>
              <a:t>23/07/2018</a:t>
            </a:fld>
            <a:endParaRPr lang="pt-BR" altLang="en-US"/>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pPr>
              <a:defRPr/>
            </a:pPr>
            <a:fld id="{87BC1AF7-283A-44F9-A667-8EF3877C21BA}" type="slidenum">
              <a:rPr lang="pt-BR" altLang="en-US"/>
              <a:pPr>
                <a:defRPr/>
              </a:pPr>
              <a:t>‹#›</a:t>
            </a:fld>
            <a:endParaRPr lang="pt-BR" altLang="en-US"/>
          </a:p>
        </p:txBody>
      </p:sp>
    </p:spTree>
    <p:extLst>
      <p:ext uri="{BB962C8B-B14F-4D97-AF65-F5344CB8AC3E}">
        <p14:creationId xmlns:p14="http://schemas.microsoft.com/office/powerpoint/2010/main" val="1714883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en-US"/>
              <a:t>Clique para editar o título mestre</a:t>
            </a:r>
            <a:endParaRPr lang="en-US" altLang="en-US"/>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en-US"/>
              <a:t>Clique para editar o texto mestre</a:t>
            </a:r>
          </a:p>
          <a:p>
            <a:pPr lvl="1"/>
            <a:r>
              <a:rPr lang="pt-BR" altLang="en-US"/>
              <a:t>Segundo nível</a:t>
            </a:r>
          </a:p>
          <a:p>
            <a:pPr lvl="2"/>
            <a:r>
              <a:rPr lang="pt-BR" altLang="en-US"/>
              <a:t>Terceiro nível</a:t>
            </a:r>
          </a:p>
          <a:p>
            <a:pPr lvl="3"/>
            <a:r>
              <a:rPr lang="pt-BR" altLang="en-US"/>
              <a:t>Quarto nível</a:t>
            </a:r>
          </a:p>
          <a:p>
            <a:pPr lvl="4"/>
            <a:r>
              <a:rPr lang="pt-BR" altLang="en-US"/>
              <a:t>Quinto nível</a:t>
            </a:r>
            <a:endParaRPr lang="en-US" altLang="en-US"/>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7D9D58EA-8948-41AA-9EF1-D5E14BEA23F4}" type="datetimeFigureOut">
              <a:rPr lang="pt-BR" altLang="en-US"/>
              <a:pPr>
                <a:defRPr/>
              </a:pPr>
              <a:t>23/07/2018</a:t>
            </a:fld>
            <a:endParaRPr lang="pt-BR" alt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pt-B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A46AF14-5CD4-4C89-AC47-DA4D6C1F3093}" type="slidenum">
              <a:rPr lang="pt-BR" altLang="en-US"/>
              <a:pPr>
                <a:defRPr/>
              </a:pPr>
              <a:t>‹#›</a:t>
            </a:fld>
            <a:endParaRPr lang="pt-BR" altLang="en-US"/>
          </a:p>
        </p:txBody>
      </p:sp>
    </p:spTree>
  </p:cSld>
  <p:clrMap bg1="lt1" tx1="dk1" bg2="lt2" tx2="dk2" accent1="accent1" accent2="accent2" accent3="accent3" accent4="accent4" accent5="accent5" accent6="accent6" hlink="hlink" folHlink="folHlink"/>
  <p:sldLayoutIdLst>
    <p:sldLayoutId id="2147483817" r:id="rId1"/>
    <p:sldLayoutId id="2147483826" r:id="rId2"/>
    <p:sldLayoutId id="2147483818" r:id="rId3"/>
    <p:sldLayoutId id="2147483819" r:id="rId4"/>
    <p:sldLayoutId id="2147483820" r:id="rId5"/>
    <p:sldLayoutId id="2147483821" r:id="rId6"/>
    <p:sldLayoutId id="2147483827" r:id="rId7"/>
    <p:sldLayoutId id="2147483822" r:id="rId8"/>
    <p:sldLayoutId id="2147483823" r:id="rId9"/>
    <p:sldLayoutId id="2147483824" r:id="rId10"/>
    <p:sldLayoutId id="214748382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MS PGothic" charset="0"/>
        </a:defRPr>
      </a:lvl2pPr>
      <a:lvl3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MS PGothic" charset="0"/>
        </a:defRPr>
      </a:lvl3pPr>
      <a:lvl4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MS PGothic" charset="0"/>
        </a:defRPr>
      </a:lvl4pPr>
      <a:lvl5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MS PGothic"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6146" name="Título 5"/>
          <p:cNvSpPr txBox="1">
            <a:spLocks/>
          </p:cNvSpPr>
          <p:nvPr/>
        </p:nvSpPr>
        <p:spPr bwMode="auto">
          <a:xfrm>
            <a:off x="284164" y="2127251"/>
            <a:ext cx="8667812" cy="3514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a:lnSpc>
                <a:spcPct val="100000"/>
              </a:lnSpc>
              <a:spcBef>
                <a:spcPct val="0"/>
              </a:spcBef>
              <a:buFontTx/>
              <a:buNone/>
            </a:pPr>
            <a:r>
              <a:rPr lang="pt-BR" altLang="en-US" sz="2400" b="1" dirty="0"/>
              <a:t> </a:t>
            </a:r>
            <a:r>
              <a:rPr lang="en-US" altLang="en-US" sz="2600" b="1" dirty="0">
                <a:solidFill>
                  <a:srgbClr val="4B2264"/>
                </a:solidFill>
                <a:latin typeface="Arial" panose="020B0604020202020204" pitchFamily="34" charset="0"/>
                <a:cs typeface="Arial" panose="020B0604020202020204" pitchFamily="34" charset="0"/>
              </a:rPr>
              <a:t>TENOFOVIR ALAFENAMIDE PHARMACOKINETICS </a:t>
            </a:r>
          </a:p>
          <a:p>
            <a:pPr algn="ctr">
              <a:lnSpc>
                <a:spcPct val="100000"/>
              </a:lnSpc>
              <a:spcBef>
                <a:spcPct val="0"/>
              </a:spcBef>
              <a:buFontTx/>
              <a:buNone/>
            </a:pPr>
            <a:r>
              <a:rPr lang="en-US" altLang="en-US" sz="2600" b="1" dirty="0">
                <a:solidFill>
                  <a:srgbClr val="4B2264"/>
                </a:solidFill>
                <a:latin typeface="Arial" panose="020B0604020202020204" pitchFamily="34" charset="0"/>
                <a:cs typeface="Arial" panose="020B0604020202020204" pitchFamily="34" charset="0"/>
              </a:rPr>
              <a:t>WITH AND WITHOUT COBICISTAT IN PREGNANCY </a:t>
            </a:r>
          </a:p>
          <a:p>
            <a:pPr algn="ctr">
              <a:lnSpc>
                <a:spcPct val="100000"/>
              </a:lnSpc>
              <a:spcBef>
                <a:spcPct val="0"/>
              </a:spcBef>
              <a:buFontTx/>
              <a:buNone/>
            </a:pPr>
            <a:endParaRPr lang="en-US" altLang="en-US" dirty="0"/>
          </a:p>
          <a:p>
            <a:pPr>
              <a:buNone/>
            </a:pPr>
            <a:r>
              <a:rPr lang="en-US" altLang="en-US" sz="2000" dirty="0">
                <a:latin typeface="Arial" panose="020B0604020202020204" pitchFamily="34" charset="0"/>
                <a:cs typeface="Arial" panose="020B0604020202020204" pitchFamily="34" charset="0"/>
              </a:rPr>
              <a:t>Jeremiah D. Momper</a:t>
            </a:r>
            <a:r>
              <a:rPr lang="en-US" altLang="en-US" sz="2000" baseline="30000" dirty="0">
                <a:latin typeface="Arial" panose="020B0604020202020204" pitchFamily="34" charset="0"/>
                <a:cs typeface="Arial" panose="020B0604020202020204" pitchFamily="34" charset="0"/>
              </a:rPr>
              <a:t>1</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Brookie</a:t>
            </a:r>
            <a:r>
              <a:rPr lang="en-US" altLang="en-US" sz="2000" dirty="0">
                <a:latin typeface="Arial" panose="020B0604020202020204" pitchFamily="34" charset="0"/>
                <a:cs typeface="Arial" panose="020B0604020202020204" pitchFamily="34" charset="0"/>
              </a:rPr>
              <a:t> Best</a:t>
            </a:r>
            <a:r>
              <a:rPr lang="en-US" altLang="en-US" sz="2000" baseline="30000" dirty="0">
                <a:latin typeface="Arial" panose="020B0604020202020204" pitchFamily="34" charset="0"/>
                <a:cs typeface="Arial" panose="020B0604020202020204" pitchFamily="34" charset="0"/>
              </a:rPr>
              <a:t>1</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Jiajia</a:t>
            </a:r>
            <a:r>
              <a:rPr lang="en-US" altLang="en-US" sz="2000" dirty="0">
                <a:latin typeface="Arial" panose="020B0604020202020204" pitchFamily="34" charset="0"/>
                <a:cs typeface="Arial" panose="020B0604020202020204" pitchFamily="34" charset="0"/>
              </a:rPr>
              <a:t> Wang</a:t>
            </a:r>
            <a:r>
              <a:rPr lang="en-US" altLang="en-US" sz="2000" baseline="30000" dirty="0">
                <a:latin typeface="Arial" panose="020B0604020202020204" pitchFamily="34" charset="0"/>
                <a:cs typeface="Arial" panose="020B0604020202020204" pitchFamily="34" charset="0"/>
              </a:rPr>
              <a:t>2</a:t>
            </a:r>
            <a:r>
              <a:rPr lang="en-US" altLang="en-US" sz="2000" dirty="0">
                <a:latin typeface="Arial" panose="020B0604020202020204" pitchFamily="34" charset="0"/>
                <a:cs typeface="Arial" panose="020B0604020202020204" pitchFamily="34" charset="0"/>
              </a:rPr>
              <a:t>, Alice Stek</a:t>
            </a:r>
            <a:r>
              <a:rPr lang="en-US" altLang="en-US" sz="2000" baseline="30000" dirty="0">
                <a:latin typeface="Arial" panose="020B0604020202020204" pitchFamily="34" charset="0"/>
                <a:cs typeface="Arial" panose="020B0604020202020204" pitchFamily="34" charset="0"/>
              </a:rPr>
              <a:t>3</a:t>
            </a:r>
            <a:r>
              <a:rPr lang="en-US" altLang="en-US" sz="2000" dirty="0">
                <a:latin typeface="Arial" panose="020B0604020202020204" pitchFamily="34" charset="0"/>
                <a:cs typeface="Arial" panose="020B0604020202020204" pitchFamily="34" charset="0"/>
              </a:rPr>
              <a:t>, Tim R. Cressey</a:t>
            </a:r>
            <a:r>
              <a:rPr lang="en-US" altLang="en-US" sz="2000" baseline="30000" dirty="0">
                <a:latin typeface="Arial" panose="020B0604020202020204" pitchFamily="34" charset="0"/>
                <a:cs typeface="Arial" panose="020B0604020202020204" pitchFamily="34" charset="0"/>
              </a:rPr>
              <a:t>4</a:t>
            </a:r>
            <a:r>
              <a:rPr lang="en-US" altLang="en-US" sz="2000" dirty="0">
                <a:latin typeface="Arial" panose="020B0604020202020204" pitchFamily="34" charset="0"/>
                <a:cs typeface="Arial" panose="020B0604020202020204" pitchFamily="34" charset="0"/>
              </a:rPr>
              <a:t>, Sandra Burchett</a:t>
            </a:r>
            <a:r>
              <a:rPr lang="en-US" altLang="en-US" sz="2000" baseline="30000" dirty="0">
                <a:latin typeface="Arial" panose="020B0604020202020204" pitchFamily="34" charset="0"/>
                <a:cs typeface="Arial" panose="020B0604020202020204" pitchFamily="34" charset="0"/>
              </a:rPr>
              <a:t>5</a:t>
            </a:r>
            <a:r>
              <a:rPr lang="en-US" altLang="en-US" sz="2000" dirty="0">
                <a:latin typeface="Arial" panose="020B0604020202020204" pitchFamily="34" charset="0"/>
                <a:cs typeface="Arial" panose="020B0604020202020204" pitchFamily="34" charset="0"/>
              </a:rPr>
              <a:t>, Regis Kreitchmann</a:t>
            </a:r>
            <a:r>
              <a:rPr lang="en-US" altLang="en-US" sz="2000" baseline="30000" dirty="0">
                <a:latin typeface="Arial" panose="020B0604020202020204" pitchFamily="34" charset="0"/>
                <a:cs typeface="Arial" panose="020B0604020202020204" pitchFamily="34" charset="0"/>
              </a:rPr>
              <a:t>6</a:t>
            </a:r>
            <a:r>
              <a:rPr lang="en-US" altLang="en-US" sz="2000" dirty="0">
                <a:latin typeface="Arial" panose="020B0604020202020204" pitchFamily="34" charset="0"/>
                <a:cs typeface="Arial" panose="020B0604020202020204" pitchFamily="34" charset="0"/>
              </a:rPr>
              <a:t>, David E. Shapiro</a:t>
            </a:r>
            <a:r>
              <a:rPr lang="en-US" altLang="en-US" sz="2000" baseline="30000" dirty="0">
                <a:latin typeface="Arial" panose="020B0604020202020204" pitchFamily="34" charset="0"/>
                <a:cs typeface="Arial" panose="020B0604020202020204" pitchFamily="34" charset="0"/>
              </a:rPr>
              <a:t>2</a:t>
            </a:r>
            <a:r>
              <a:rPr lang="en-US" altLang="en-US" sz="2000" dirty="0">
                <a:latin typeface="Arial" panose="020B0604020202020204" pitchFamily="34" charset="0"/>
                <a:cs typeface="Arial" panose="020B0604020202020204" pitchFamily="34" charset="0"/>
              </a:rPr>
              <a:t>, Elizabeth Smith</a:t>
            </a:r>
            <a:r>
              <a:rPr lang="en-US" altLang="en-US" sz="2000" baseline="30000" dirty="0">
                <a:latin typeface="Arial" panose="020B0604020202020204" pitchFamily="34" charset="0"/>
                <a:cs typeface="Arial" panose="020B0604020202020204" pitchFamily="34" charset="0"/>
              </a:rPr>
              <a:t>7</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Nahida</a:t>
            </a:r>
            <a:r>
              <a:rPr lang="en-US" altLang="en-US" sz="2000" dirty="0">
                <a:latin typeface="Arial" panose="020B0604020202020204" pitchFamily="34" charset="0"/>
                <a:cs typeface="Arial" panose="020B0604020202020204" pitchFamily="34" charset="0"/>
              </a:rPr>
              <a:t> Chakhtoura</a:t>
            </a:r>
            <a:r>
              <a:rPr lang="en-US" altLang="en-US" sz="2000" baseline="30000" dirty="0">
                <a:latin typeface="Arial" panose="020B0604020202020204" pitchFamily="34" charset="0"/>
                <a:cs typeface="Arial" panose="020B0604020202020204" pitchFamily="34" charset="0"/>
              </a:rPr>
              <a:t>8</a:t>
            </a:r>
            <a:r>
              <a:rPr lang="en-US" altLang="en-US" sz="2000" dirty="0">
                <a:latin typeface="Arial" panose="020B0604020202020204" pitchFamily="34" charset="0"/>
                <a:cs typeface="Arial" panose="020B0604020202020204" pitchFamily="34" charset="0"/>
              </a:rPr>
              <a:t>, Edmund V. Capparelli</a:t>
            </a:r>
            <a:r>
              <a:rPr lang="en-US" altLang="en-US" sz="2000" baseline="30000" dirty="0">
                <a:latin typeface="Arial" panose="020B0604020202020204" pitchFamily="34" charset="0"/>
                <a:cs typeface="Arial" panose="020B0604020202020204" pitchFamily="34" charset="0"/>
              </a:rPr>
              <a:t>1</a:t>
            </a:r>
            <a:r>
              <a:rPr lang="en-US" altLang="en-US" sz="2000" dirty="0">
                <a:latin typeface="Arial" panose="020B0604020202020204" pitchFamily="34" charset="0"/>
                <a:cs typeface="Arial" panose="020B0604020202020204" pitchFamily="34" charset="0"/>
              </a:rPr>
              <a:t>, Mark Mirochnick</a:t>
            </a:r>
            <a:r>
              <a:rPr lang="en-US" altLang="en-US" sz="2000" baseline="30000" dirty="0">
                <a:latin typeface="Arial" panose="020B0604020202020204" pitchFamily="34" charset="0"/>
                <a:cs typeface="Arial" panose="020B0604020202020204" pitchFamily="34" charset="0"/>
              </a:rPr>
              <a:t>9</a:t>
            </a:r>
            <a:r>
              <a:rPr lang="en-US" altLang="en-US" sz="2000" dirty="0">
                <a:latin typeface="Arial" panose="020B0604020202020204" pitchFamily="34" charset="0"/>
                <a:cs typeface="Arial" panose="020B0604020202020204" pitchFamily="34" charset="0"/>
              </a:rPr>
              <a:t>, for the IMPAACT P1026s Protocol Team </a:t>
            </a:r>
          </a:p>
          <a:p>
            <a:pPr>
              <a:buNone/>
            </a:pPr>
            <a:endParaRPr lang="en-US" altLang="en-US" sz="2000" dirty="0">
              <a:latin typeface="Arial" panose="020B0604020202020204" pitchFamily="34" charset="0"/>
              <a:cs typeface="Arial" panose="020B0604020202020204" pitchFamily="34" charset="0"/>
            </a:endParaRPr>
          </a:p>
          <a:p>
            <a:pPr>
              <a:buNone/>
            </a:pPr>
            <a:r>
              <a:rPr lang="en-US" altLang="en-US" sz="1600" i="1" dirty="0">
                <a:latin typeface="Arial" panose="020B0604020202020204" pitchFamily="34" charset="0"/>
                <a:cs typeface="Arial" panose="020B0604020202020204" pitchFamily="34" charset="0"/>
              </a:rPr>
              <a:t>Skaggs School of Pharmacy and Pharmaceutical Sciences, University of California, San Diego, CA, USA</a:t>
            </a:r>
            <a:r>
              <a:rPr lang="en-US" altLang="en-US" sz="1600" i="1" baseline="30000" dirty="0">
                <a:latin typeface="Arial" panose="020B0604020202020204" pitchFamily="34" charset="0"/>
                <a:cs typeface="Arial" panose="020B0604020202020204" pitchFamily="34" charset="0"/>
              </a:rPr>
              <a:t>1</a:t>
            </a:r>
            <a:r>
              <a:rPr lang="en-US" altLang="en-US" sz="1600" i="1" dirty="0">
                <a:latin typeface="Arial" panose="020B0604020202020204" pitchFamily="34" charset="0"/>
                <a:cs typeface="Arial" panose="020B0604020202020204" pitchFamily="34" charset="0"/>
              </a:rPr>
              <a:t>, Harvard T.H. Chan School of Public Health, Center for Biostatistics in AIDS Research, Boston, MA, USA</a:t>
            </a:r>
            <a:r>
              <a:rPr lang="en-US" altLang="en-US" sz="1600" i="1" baseline="30000" dirty="0">
                <a:latin typeface="Arial" panose="020B0604020202020204" pitchFamily="34" charset="0"/>
                <a:cs typeface="Arial" panose="020B0604020202020204" pitchFamily="34" charset="0"/>
              </a:rPr>
              <a:t>2</a:t>
            </a:r>
            <a:r>
              <a:rPr lang="en-US" altLang="en-US" sz="1600" i="1" dirty="0">
                <a:latin typeface="Arial" panose="020B0604020202020204" pitchFamily="34" charset="0"/>
                <a:cs typeface="Arial" panose="020B0604020202020204" pitchFamily="34" charset="0"/>
              </a:rPr>
              <a:t>, University of Southern California School of Medicine, Los Angeles, CA, USA</a:t>
            </a:r>
            <a:r>
              <a:rPr lang="en-US" altLang="en-US" sz="1600" i="1" baseline="30000" dirty="0">
                <a:latin typeface="Arial" panose="020B0604020202020204" pitchFamily="34" charset="0"/>
                <a:cs typeface="Arial" panose="020B0604020202020204" pitchFamily="34" charset="0"/>
              </a:rPr>
              <a:t>3</a:t>
            </a:r>
            <a:r>
              <a:rPr lang="en-US" altLang="en-US" sz="1600" i="1" dirty="0">
                <a:latin typeface="Arial" panose="020B0604020202020204" pitchFamily="34" charset="0"/>
                <a:cs typeface="Arial" panose="020B0604020202020204" pitchFamily="34" charset="0"/>
              </a:rPr>
              <a:t>, Chiang Mai University, Chiang Mai, Thailand</a:t>
            </a:r>
            <a:r>
              <a:rPr lang="en-US" altLang="en-US" sz="1600" i="1" baseline="30000" dirty="0">
                <a:latin typeface="Arial" panose="020B0604020202020204" pitchFamily="34" charset="0"/>
                <a:cs typeface="Arial" panose="020B0604020202020204" pitchFamily="34" charset="0"/>
              </a:rPr>
              <a:t>4</a:t>
            </a:r>
            <a:r>
              <a:rPr lang="en-US" altLang="en-US" sz="1600" i="1" dirty="0">
                <a:latin typeface="Arial" panose="020B0604020202020204" pitchFamily="34" charset="0"/>
                <a:cs typeface="Arial" panose="020B0604020202020204" pitchFamily="34" charset="0"/>
              </a:rPr>
              <a:t>, Boston Children's Hospital, Boston, MA, USA</a:t>
            </a:r>
            <a:r>
              <a:rPr lang="en-US" altLang="en-US" sz="1600" i="1" baseline="30000" dirty="0">
                <a:latin typeface="Arial" panose="020B0604020202020204" pitchFamily="34" charset="0"/>
                <a:cs typeface="Arial" panose="020B0604020202020204" pitchFamily="34" charset="0"/>
              </a:rPr>
              <a:t>5</a:t>
            </a:r>
            <a:r>
              <a:rPr lang="en-US" altLang="en-US" sz="1600" i="1" dirty="0">
                <a:latin typeface="Arial" panose="020B0604020202020204" pitchFamily="34" charset="0"/>
                <a:cs typeface="Arial" panose="020B0604020202020204" pitchFamily="34" charset="0"/>
              </a:rPr>
              <a:t>, </a:t>
            </a:r>
            <a:r>
              <a:rPr lang="pt-BR" altLang="en-US" sz="1600" i="1" dirty="0">
                <a:latin typeface="Arial" panose="020B0604020202020204" pitchFamily="34" charset="0"/>
                <a:cs typeface="Arial" panose="020B0604020202020204" pitchFamily="34" charset="0"/>
              </a:rPr>
              <a:t>Irmandade da Santa Casa de </a:t>
            </a:r>
            <a:r>
              <a:rPr lang="pt-BR" altLang="en-US" sz="1600" i="1" dirty="0" err="1">
                <a:latin typeface="Arial" panose="020B0604020202020204" pitchFamily="34" charset="0"/>
                <a:cs typeface="Arial" panose="020B0604020202020204" pitchFamily="34" charset="0"/>
              </a:rPr>
              <a:t>Misericordia</a:t>
            </a:r>
            <a:r>
              <a:rPr lang="pt-BR" altLang="en-US" sz="1600" i="1" dirty="0">
                <a:latin typeface="Arial" panose="020B0604020202020204" pitchFamily="34" charset="0"/>
                <a:cs typeface="Arial" panose="020B0604020202020204" pitchFamily="34" charset="0"/>
              </a:rPr>
              <a:t> de Porto Alegre, Porto Alegre, Brazil</a:t>
            </a:r>
            <a:r>
              <a:rPr lang="pt-BR" altLang="en-US" sz="1600" i="1" baseline="30000" dirty="0">
                <a:latin typeface="Arial" panose="020B0604020202020204" pitchFamily="34" charset="0"/>
                <a:cs typeface="Arial" panose="020B0604020202020204" pitchFamily="34" charset="0"/>
              </a:rPr>
              <a:t>6</a:t>
            </a:r>
            <a:r>
              <a:rPr lang="pt-BR" altLang="en-US" sz="1600" i="1" dirty="0">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National Institute of Allergy and Infectious Diseases, Bethesda, MD, USA</a:t>
            </a:r>
            <a:r>
              <a:rPr lang="en-US" altLang="en-US" sz="1600" i="1" baseline="30000" dirty="0">
                <a:latin typeface="Arial" panose="020B0604020202020204" pitchFamily="34" charset="0"/>
                <a:cs typeface="Arial" panose="020B0604020202020204" pitchFamily="34" charset="0"/>
              </a:rPr>
              <a:t>7</a:t>
            </a:r>
            <a:r>
              <a:rPr lang="en-US" altLang="en-US" sz="1600" i="1" dirty="0">
                <a:latin typeface="Arial" panose="020B0604020202020204" pitchFamily="34" charset="0"/>
                <a:cs typeface="Arial" panose="020B0604020202020204" pitchFamily="34" charset="0"/>
              </a:rPr>
              <a:t>, Maternal and Pediatric Infectious Disease Branch, Eunice Kennedy Shriver National Institute of Child Health and Human Development (NICHD), Bethesda, MD, USA</a:t>
            </a:r>
            <a:r>
              <a:rPr lang="en-US" altLang="en-US" sz="1600" i="1" baseline="30000" dirty="0">
                <a:latin typeface="Arial" panose="020B0604020202020204" pitchFamily="34" charset="0"/>
                <a:cs typeface="Arial" panose="020B0604020202020204" pitchFamily="34" charset="0"/>
              </a:rPr>
              <a:t>8</a:t>
            </a:r>
            <a:r>
              <a:rPr lang="en-US" altLang="en-US" sz="1600" i="1" dirty="0">
                <a:latin typeface="Arial" panose="020B0604020202020204" pitchFamily="34" charset="0"/>
                <a:cs typeface="Arial" panose="020B0604020202020204" pitchFamily="34" charset="0"/>
              </a:rPr>
              <a:t>, Boston University School of Medicine, Boston, MA, USA</a:t>
            </a:r>
            <a:r>
              <a:rPr lang="en-US" altLang="en-US" sz="1600" i="1" baseline="30000" dirty="0">
                <a:latin typeface="Arial" panose="020B0604020202020204" pitchFamily="34" charset="0"/>
                <a:cs typeface="Arial" panose="020B0604020202020204" pitchFamily="34" charset="0"/>
              </a:rPr>
              <a:t>9</a:t>
            </a:r>
            <a:endParaRPr lang="pt-BR" altLang="en-US" sz="2000" b="1" dirty="0">
              <a:solidFill>
                <a:srgbClr val="4B2264"/>
              </a:solidFill>
              <a:latin typeface="Arial" panose="020B0604020202020204" pitchFamily="34" charset="0"/>
              <a:cs typeface="Arial" panose="020B0604020202020204" pitchFamily="34" charset="0"/>
            </a:endParaRPr>
          </a:p>
        </p:txBody>
      </p:sp>
      <p:pic>
        <p:nvPicPr>
          <p:cNvPr id="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159" y="127794"/>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674485" y="-2950"/>
            <a:ext cx="7886700" cy="732974"/>
          </a:xfrm>
        </p:spPr>
        <p:txBody>
          <a:bodyPr/>
          <a:lstStyle/>
          <a:p>
            <a:pPr algn="ctr"/>
            <a:r>
              <a:rPr lang="en-US" sz="3600" b="1" dirty="0">
                <a:solidFill>
                  <a:srgbClr val="203864"/>
                </a:solidFill>
                <a:latin typeface="Arial" panose="020B0604020202020204" pitchFamily="34" charset="0"/>
                <a:cs typeface="Arial" panose="020B0604020202020204" pitchFamily="34" charset="0"/>
              </a:rPr>
              <a:t>Infant Outcomes</a:t>
            </a:r>
          </a:p>
        </p:txBody>
      </p:sp>
      <p:graphicFrame>
        <p:nvGraphicFramePr>
          <p:cNvPr id="4" name="Content Placeholder 1"/>
          <p:cNvGraphicFramePr>
            <a:graphicFrameLocks/>
          </p:cNvGraphicFramePr>
          <p:nvPr>
            <p:extLst>
              <p:ext uri="{D42A27DB-BD31-4B8C-83A1-F6EECF244321}">
                <p14:modId xmlns:p14="http://schemas.microsoft.com/office/powerpoint/2010/main" val="2054964880"/>
              </p:ext>
            </p:extLst>
          </p:nvPr>
        </p:nvGraphicFramePr>
        <p:xfrm>
          <a:off x="546362" y="2491984"/>
          <a:ext cx="8142943" cy="4116621"/>
        </p:xfrm>
        <a:graphic>
          <a:graphicData uri="http://schemas.openxmlformats.org/drawingml/2006/table">
            <a:tbl>
              <a:tblPr firstRow="1" bandRow="1">
                <a:tableStyleId>{69CF1AB2-1976-4502-BF36-3FF5EA218861}</a:tableStyleId>
              </a:tblPr>
              <a:tblGrid>
                <a:gridCol w="4024354">
                  <a:extLst>
                    <a:ext uri="{9D8B030D-6E8A-4147-A177-3AD203B41FA5}">
                      <a16:colId xmlns:a16="http://schemas.microsoft.com/office/drawing/2014/main" val="20000"/>
                    </a:ext>
                  </a:extLst>
                </a:gridCol>
                <a:gridCol w="2183389">
                  <a:extLst>
                    <a:ext uri="{9D8B030D-6E8A-4147-A177-3AD203B41FA5}">
                      <a16:colId xmlns:a16="http://schemas.microsoft.com/office/drawing/2014/main" val="20002"/>
                    </a:ext>
                  </a:extLst>
                </a:gridCol>
                <a:gridCol w="1935200">
                  <a:extLst>
                    <a:ext uri="{9D8B030D-6E8A-4147-A177-3AD203B41FA5}">
                      <a16:colId xmlns:a16="http://schemas.microsoft.com/office/drawing/2014/main" val="20003"/>
                    </a:ext>
                  </a:extLst>
                </a:gridCol>
              </a:tblGrid>
              <a:tr h="367581">
                <a:tc>
                  <a:txBody>
                    <a:bodyPr/>
                    <a:lstStyle/>
                    <a:p>
                      <a:pPr algn="ctr"/>
                      <a:r>
                        <a:rPr lang="en-US" sz="1600" b="1" kern="1200" dirty="0" smtClean="0">
                          <a:solidFill>
                            <a:schemeClr val="dk1"/>
                          </a:solidFill>
                          <a:latin typeface="Arial" panose="020B0604020202020204" pitchFamily="34" charset="0"/>
                          <a:ea typeface="+mn-ea"/>
                          <a:cs typeface="Arial" panose="020B0604020202020204" pitchFamily="34" charset="0"/>
                        </a:rPr>
                        <a:t>Abnormalities</a:t>
                      </a:r>
                      <a:endParaRPr lang="en-US" sz="1600" b="1" kern="1200" dirty="0">
                        <a:solidFill>
                          <a:schemeClr val="dk1"/>
                        </a:solidFill>
                        <a:latin typeface="Arial" panose="020B0604020202020204" pitchFamily="34" charset="0"/>
                        <a:ea typeface="+mn-ea"/>
                        <a:cs typeface="Arial" panose="020B0604020202020204" pitchFamily="34" charset="0"/>
                      </a:endParaRPr>
                    </a:p>
                  </a:txBody>
                  <a:tcPr>
                    <a:noFill/>
                  </a:tcPr>
                </a:tc>
                <a:tc>
                  <a:txBody>
                    <a:bodyPr/>
                    <a:lstStyle/>
                    <a:p>
                      <a:pPr algn="ctr"/>
                      <a:r>
                        <a:rPr lang="en-US" sz="1600" dirty="0">
                          <a:latin typeface="Arial" panose="020B0604020202020204" pitchFamily="34" charset="0"/>
                          <a:cs typeface="Arial" panose="020B0604020202020204" pitchFamily="34" charset="0"/>
                        </a:rPr>
                        <a:t>Gest Age TAF begun</a:t>
                      </a:r>
                    </a:p>
                  </a:txBody>
                  <a:tcPr>
                    <a:noFill/>
                  </a:tcPr>
                </a:tc>
                <a:tc>
                  <a:txBody>
                    <a:bodyPr/>
                    <a:lstStyle/>
                    <a:p>
                      <a:pPr algn="ctr"/>
                      <a:r>
                        <a:rPr lang="en-US" sz="1600" dirty="0">
                          <a:latin typeface="Arial" panose="020B0604020202020204" pitchFamily="34" charset="0"/>
                          <a:cs typeface="Arial" panose="020B0604020202020204" pitchFamily="34" charset="0"/>
                        </a:rPr>
                        <a:t>Relatedness</a:t>
                      </a:r>
                    </a:p>
                  </a:txBody>
                  <a:tcPr>
                    <a:noFill/>
                  </a:tcPr>
                </a:tc>
                <a:extLst>
                  <a:ext uri="{0D108BD9-81ED-4DB2-BD59-A6C34878D82A}">
                    <a16:rowId xmlns:a16="http://schemas.microsoft.com/office/drawing/2014/main" val="10000"/>
                  </a:ext>
                </a:extLst>
              </a:tr>
              <a:tr h="500743">
                <a:tc>
                  <a:txBody>
                    <a:bodyPr/>
                    <a:lstStyle/>
                    <a:p>
                      <a:pPr marL="228600" indent="-228600">
                        <a:buFontTx/>
                        <a:buNone/>
                      </a:pPr>
                      <a:r>
                        <a:rPr lang="en-US" sz="1600" dirty="0">
                          <a:latin typeface="Arial" panose="020B0604020202020204" pitchFamily="34" charset="0"/>
                          <a:cs typeface="Arial" panose="020B0604020202020204" pitchFamily="34" charset="0"/>
                        </a:rPr>
                        <a:t>Left Congenital </a:t>
                      </a:r>
                      <a:r>
                        <a:rPr lang="en-US" sz="1600" dirty="0" err="1">
                          <a:latin typeface="Arial" panose="020B0604020202020204" pitchFamily="34" charset="0"/>
                          <a:cs typeface="Arial" panose="020B0604020202020204" pitchFamily="34" charset="0"/>
                        </a:rPr>
                        <a:t>Pseudoarthrosis</a:t>
                      </a:r>
                      <a:r>
                        <a:rPr lang="en-US" sz="1600" dirty="0">
                          <a:latin typeface="Arial" panose="020B0604020202020204" pitchFamily="34" charset="0"/>
                          <a:cs typeface="Arial" panose="020B0604020202020204" pitchFamily="34" charset="0"/>
                        </a:rPr>
                        <a:t> Clavicle</a:t>
                      </a:r>
                    </a:p>
                    <a:p>
                      <a:pPr marL="228600" indent="-228600">
                        <a:buFontTx/>
                        <a:buNone/>
                      </a:pPr>
                      <a:r>
                        <a:rPr lang="en-US" sz="1600" dirty="0">
                          <a:latin typeface="Arial" panose="020B0604020202020204" pitchFamily="34" charset="0"/>
                          <a:cs typeface="Arial" panose="020B0604020202020204" pitchFamily="34" charset="0"/>
                        </a:rPr>
                        <a:t>Right Duplicated</a:t>
                      </a:r>
                      <a:r>
                        <a:rPr lang="en-US" sz="1600" baseline="0" dirty="0">
                          <a:latin typeface="Arial" panose="020B0604020202020204" pitchFamily="34" charset="0"/>
                          <a:cs typeface="Arial" panose="020B0604020202020204" pitchFamily="34" charset="0"/>
                        </a:rPr>
                        <a:t> Renal Collecting System</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a:latin typeface="Arial" panose="020B0604020202020204" pitchFamily="34" charset="0"/>
                          <a:cs typeface="Arial" panose="020B0604020202020204" pitchFamily="34" charset="0"/>
                        </a:rPr>
                        <a:t>25 5/7 weeks</a:t>
                      </a:r>
                    </a:p>
                  </a:txBody>
                  <a:tcPr/>
                </a:tc>
                <a:tc>
                  <a:txBody>
                    <a:bodyPr/>
                    <a:lstStyle/>
                    <a:p>
                      <a:pPr algn="ctr"/>
                      <a:r>
                        <a:rPr lang="en-US" sz="1600" dirty="0">
                          <a:latin typeface="Arial" panose="020B0604020202020204" pitchFamily="34" charset="0"/>
                          <a:cs typeface="Arial" panose="020B0604020202020204" pitchFamily="34" charset="0"/>
                        </a:rPr>
                        <a:t>Possibly related</a:t>
                      </a:r>
                    </a:p>
                    <a:p>
                      <a:pPr algn="ctr"/>
                      <a:r>
                        <a:rPr lang="en-US" sz="1600" dirty="0">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1"/>
                  </a:ext>
                </a:extLst>
              </a:tr>
              <a:tr h="297049">
                <a:tc>
                  <a:txBody>
                    <a:bodyPr/>
                    <a:lstStyle/>
                    <a:p>
                      <a:pPr marL="0" indent="0">
                        <a:buFontTx/>
                        <a:buNone/>
                      </a:pPr>
                      <a:r>
                        <a:rPr lang="en-US" sz="1600" dirty="0">
                          <a:latin typeface="Arial" panose="020B0604020202020204" pitchFamily="34" charset="0"/>
                          <a:cs typeface="Arial" panose="020B0604020202020204" pitchFamily="34" charset="0"/>
                        </a:rPr>
                        <a:t>Renal Cyst</a:t>
                      </a:r>
                    </a:p>
                  </a:txBody>
                  <a:tcPr/>
                </a:tc>
                <a:tc>
                  <a:txBody>
                    <a:bodyPr/>
                    <a:lstStyle/>
                    <a:p>
                      <a:pPr algn="ctr"/>
                      <a:r>
                        <a:rPr lang="en-US" sz="1600" dirty="0">
                          <a:latin typeface="Arial" panose="020B0604020202020204" pitchFamily="34" charset="0"/>
                          <a:cs typeface="Arial" panose="020B0604020202020204" pitchFamily="34" charset="0"/>
                        </a:rPr>
                        <a:t>Prior to conception</a:t>
                      </a:r>
                    </a:p>
                  </a:txBody>
                  <a:tcPr/>
                </a:tc>
                <a:tc>
                  <a:txBody>
                    <a:bodyPr/>
                    <a:lstStyle/>
                    <a:p>
                      <a:pPr algn="ctr"/>
                      <a:r>
                        <a:rPr lang="en-US" sz="1600" dirty="0">
                          <a:latin typeface="Arial" panose="020B0604020202020204" pitchFamily="34" charset="0"/>
                          <a:cs typeface="Arial" panose="020B0604020202020204" pitchFamily="34" charset="0"/>
                        </a:rPr>
                        <a:t>Possibly</a:t>
                      </a:r>
                      <a:r>
                        <a:rPr lang="en-US" sz="1600" baseline="0" dirty="0">
                          <a:latin typeface="Arial" panose="020B0604020202020204" pitchFamily="34" charset="0"/>
                          <a:cs typeface="Arial" panose="020B0604020202020204" pitchFamily="34" charset="0"/>
                        </a:rPr>
                        <a:t> related</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5007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Patent</a:t>
                      </a:r>
                      <a:r>
                        <a:rPr lang="en-US" sz="1600" baseline="0" dirty="0">
                          <a:latin typeface="Arial" panose="020B0604020202020204" pitchFamily="34" charset="0"/>
                          <a:cs typeface="Arial" panose="020B0604020202020204" pitchFamily="34" charset="0"/>
                        </a:rPr>
                        <a:t> Foramen </a:t>
                      </a:r>
                      <a:r>
                        <a:rPr lang="en-US" sz="1600" baseline="0" dirty="0" err="1">
                          <a:latin typeface="Arial" panose="020B0604020202020204" pitchFamily="34" charset="0"/>
                          <a:cs typeface="Arial" panose="020B0604020202020204" pitchFamily="34" charset="0"/>
                        </a:rPr>
                        <a:t>Ovale</a:t>
                      </a:r>
                      <a:r>
                        <a:rPr lang="en-US" sz="1600" baseline="0" dirty="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latin typeface="Arial" panose="020B0604020202020204" pitchFamily="34" charset="0"/>
                          <a:cs typeface="Arial" panose="020B0604020202020204" pitchFamily="34" charset="0"/>
                        </a:rPr>
                        <a:t>Pulmonary Artery Stenosis</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a:latin typeface="Arial" panose="020B0604020202020204" pitchFamily="34" charset="0"/>
                          <a:cs typeface="Arial" panose="020B0604020202020204" pitchFamily="34" charset="0"/>
                        </a:rPr>
                        <a:t>15 2/7 weeks </a:t>
                      </a:r>
                    </a:p>
                  </a:txBody>
                  <a:tcPr/>
                </a:tc>
                <a:tc>
                  <a:txBody>
                    <a:bodyPr/>
                    <a:lstStyle/>
                    <a:p>
                      <a:pPr algn="ctr"/>
                      <a:r>
                        <a:rPr lang="en-US" sz="1600">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3"/>
                  </a:ext>
                </a:extLst>
              </a:tr>
              <a:tr h="230777">
                <a:tc>
                  <a:txBody>
                    <a:bodyPr/>
                    <a:lstStyle/>
                    <a:p>
                      <a:pPr marL="0" indent="0">
                        <a:buFontTx/>
                        <a:buNone/>
                      </a:pPr>
                      <a:r>
                        <a:rPr lang="en-US" sz="1600">
                          <a:latin typeface="Arial" panose="020B0604020202020204" pitchFamily="34" charset="0"/>
                          <a:cs typeface="Arial" panose="020B0604020202020204" pitchFamily="34" charset="0"/>
                        </a:rPr>
                        <a:t>Ventricular Septal</a:t>
                      </a:r>
                      <a:r>
                        <a:rPr lang="en-US" sz="1600" baseline="0">
                          <a:latin typeface="Arial" panose="020B0604020202020204" pitchFamily="34" charset="0"/>
                          <a:cs typeface="Arial" panose="020B0604020202020204" pitchFamily="34" charset="0"/>
                        </a:rPr>
                        <a:t> Defect</a:t>
                      </a:r>
                      <a:endParaRPr lang="en-US" sz="1600">
                        <a:latin typeface="Arial" panose="020B0604020202020204" pitchFamily="34" charset="0"/>
                        <a:cs typeface="Arial" panose="020B0604020202020204" pitchFamily="34" charset="0"/>
                      </a:endParaRPr>
                    </a:p>
                  </a:txBody>
                  <a:tcPr/>
                </a:tc>
                <a:tc>
                  <a:txBody>
                    <a:bodyPr/>
                    <a:lstStyle/>
                    <a:p>
                      <a:pPr algn="ctr"/>
                      <a:r>
                        <a:rPr lang="en-US" sz="1600">
                          <a:latin typeface="Arial" panose="020B0604020202020204" pitchFamily="34" charset="0"/>
                          <a:cs typeface="Arial" panose="020B0604020202020204" pitchFamily="34" charset="0"/>
                        </a:rPr>
                        <a:t>7 0/7 weeks</a:t>
                      </a:r>
                    </a:p>
                  </a:txBody>
                  <a:tcPr/>
                </a:tc>
                <a:tc>
                  <a:txBody>
                    <a:bodyPr/>
                    <a:lstStyle/>
                    <a:p>
                      <a:pPr algn="ctr"/>
                      <a:r>
                        <a:rPr lang="en-US" sz="1600">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4"/>
                  </a:ext>
                </a:extLst>
              </a:tr>
              <a:tr h="230777">
                <a:tc>
                  <a:txBody>
                    <a:bodyPr/>
                    <a:lstStyle/>
                    <a:p>
                      <a:pPr marL="0" indent="0">
                        <a:buFontTx/>
                        <a:buNone/>
                      </a:pPr>
                      <a:r>
                        <a:rPr lang="en-US" sz="1600">
                          <a:latin typeface="Arial" panose="020B0604020202020204" pitchFamily="34" charset="0"/>
                          <a:cs typeface="Arial" panose="020B0604020202020204" pitchFamily="34" charset="0"/>
                        </a:rPr>
                        <a:t>Ventricular</a:t>
                      </a:r>
                      <a:r>
                        <a:rPr lang="en-US" sz="1600" baseline="0">
                          <a:latin typeface="Arial" panose="020B0604020202020204" pitchFamily="34" charset="0"/>
                          <a:cs typeface="Arial" panose="020B0604020202020204" pitchFamily="34" charset="0"/>
                        </a:rPr>
                        <a:t> Septal Defect</a:t>
                      </a:r>
                      <a:endParaRPr lang="en-US" sz="1600">
                        <a:latin typeface="Arial" panose="020B0604020202020204" pitchFamily="34" charset="0"/>
                        <a:cs typeface="Arial" panose="020B0604020202020204" pitchFamily="34" charset="0"/>
                      </a:endParaRPr>
                    </a:p>
                  </a:txBody>
                  <a:tcPr/>
                </a:tc>
                <a:tc>
                  <a:txBody>
                    <a:bodyPr/>
                    <a:lstStyle/>
                    <a:p>
                      <a:pPr algn="ctr"/>
                      <a:r>
                        <a:rPr lang="en-US" sz="1600">
                          <a:latin typeface="Arial" panose="020B0604020202020204" pitchFamily="34" charset="0"/>
                          <a:cs typeface="Arial" panose="020B0604020202020204" pitchFamily="34" charset="0"/>
                        </a:rPr>
                        <a:t>18</a:t>
                      </a:r>
                      <a:r>
                        <a:rPr lang="en-US" sz="1600" baseline="0">
                          <a:latin typeface="Arial" panose="020B0604020202020204" pitchFamily="34" charset="0"/>
                          <a:cs typeface="Arial" panose="020B0604020202020204" pitchFamily="34" charset="0"/>
                        </a:rPr>
                        <a:t> 2/7 weeks</a:t>
                      </a:r>
                      <a:endParaRPr lang="en-US" sz="1600">
                        <a:latin typeface="Arial" panose="020B0604020202020204" pitchFamily="34" charset="0"/>
                        <a:cs typeface="Arial" panose="020B0604020202020204" pitchFamily="34" charset="0"/>
                      </a:endParaRPr>
                    </a:p>
                  </a:txBody>
                  <a:tcPr/>
                </a:tc>
                <a:tc>
                  <a:txBody>
                    <a:bodyPr/>
                    <a:lstStyle/>
                    <a:p>
                      <a:pPr algn="ctr"/>
                      <a:r>
                        <a:rPr lang="en-US" sz="1600">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5"/>
                  </a:ext>
                </a:extLst>
              </a:tr>
              <a:tr h="230777">
                <a:tc>
                  <a:txBody>
                    <a:bodyPr/>
                    <a:lstStyle/>
                    <a:p>
                      <a:pPr marL="0" indent="0">
                        <a:buFontTx/>
                        <a:buNone/>
                      </a:pPr>
                      <a:r>
                        <a:rPr lang="en-US" sz="1600">
                          <a:latin typeface="Arial" panose="020B0604020202020204" pitchFamily="34" charset="0"/>
                          <a:cs typeface="Arial" panose="020B0604020202020204" pitchFamily="34" charset="0"/>
                        </a:rPr>
                        <a:t>Ear Skin Tags/Cauliflower Ear</a:t>
                      </a:r>
                    </a:p>
                  </a:txBody>
                  <a:tcPr/>
                </a:tc>
                <a:tc>
                  <a:txBody>
                    <a:bodyPr/>
                    <a:lstStyle/>
                    <a:p>
                      <a:pPr algn="ctr"/>
                      <a:r>
                        <a:rPr lang="en-US" sz="1600">
                          <a:latin typeface="Arial" panose="020B0604020202020204" pitchFamily="34" charset="0"/>
                          <a:cs typeface="Arial" panose="020B0604020202020204" pitchFamily="34" charset="0"/>
                        </a:rPr>
                        <a:t>14 6/7 weeks</a:t>
                      </a:r>
                    </a:p>
                  </a:txBody>
                  <a:tcPr/>
                </a:tc>
                <a:tc>
                  <a:txBody>
                    <a:bodyPr/>
                    <a:lstStyle/>
                    <a:p>
                      <a:pPr algn="ctr"/>
                      <a:r>
                        <a:rPr lang="en-US" sz="1600">
                          <a:latin typeface="Arial" panose="020B0604020202020204" pitchFamily="34" charset="0"/>
                          <a:cs typeface="Arial" panose="020B0604020202020204" pitchFamily="34" charset="0"/>
                        </a:rPr>
                        <a:t>Not</a:t>
                      </a:r>
                      <a:r>
                        <a:rPr lang="en-US" sz="1600" baseline="0">
                          <a:latin typeface="Arial" panose="020B0604020202020204" pitchFamily="34" charset="0"/>
                          <a:cs typeface="Arial" panose="020B0604020202020204" pitchFamily="34" charset="0"/>
                        </a:rPr>
                        <a:t> related</a:t>
                      </a:r>
                      <a:endParaRPr lang="en-US" sz="16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4484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latin typeface="Arial" panose="020B0604020202020204" pitchFamily="34" charset="0"/>
                          <a:cs typeface="Arial" panose="020B0604020202020204" pitchFamily="34" charset="0"/>
                        </a:rPr>
                        <a:t>Supernumerary</a:t>
                      </a:r>
                      <a:r>
                        <a:rPr lang="en-US" sz="1600" strike="noStrike" baseline="0" dirty="0">
                          <a:latin typeface="Arial" panose="020B0604020202020204" pitchFamily="34" charset="0"/>
                          <a:cs typeface="Arial" panose="020B0604020202020204" pitchFamily="34" charset="0"/>
                        </a:rPr>
                        <a:t> digit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latin typeface="Arial" panose="020B0604020202020204" pitchFamily="34" charset="0"/>
                          <a:cs typeface="Arial" panose="020B0604020202020204" pitchFamily="34" charset="0"/>
                        </a:rPr>
                        <a:t>(Ulnar Postaxial Polydactyly)</a:t>
                      </a:r>
                      <a:endParaRPr lang="en-US" sz="1600" strike="noStrike" dirty="0">
                        <a:latin typeface="Arial" panose="020B0604020202020204" pitchFamily="34" charset="0"/>
                        <a:cs typeface="Arial" panose="020B0604020202020204" pitchFamily="34" charset="0"/>
                      </a:endParaRPr>
                    </a:p>
                  </a:txBody>
                  <a:tcPr/>
                </a:tc>
                <a:tc>
                  <a:txBody>
                    <a:bodyPr/>
                    <a:lstStyle/>
                    <a:p>
                      <a:pPr algn="ctr"/>
                      <a:r>
                        <a:rPr lang="en-US" sz="1600">
                          <a:latin typeface="Arial" panose="020B0604020202020204" pitchFamily="34" charset="0"/>
                          <a:cs typeface="Arial" panose="020B0604020202020204" pitchFamily="34" charset="0"/>
                        </a:rPr>
                        <a:t>5 3/7 weeks</a:t>
                      </a:r>
                    </a:p>
                  </a:txBody>
                  <a:tcPr/>
                </a:tc>
                <a:tc>
                  <a:txBody>
                    <a:bodyPr/>
                    <a:lstStyle/>
                    <a:p>
                      <a:pPr algn="ctr"/>
                      <a:r>
                        <a:rPr lang="en-US" sz="1600">
                          <a:latin typeface="Arial" panose="020B0604020202020204" pitchFamily="34" charset="0"/>
                          <a:cs typeface="Arial" panose="020B0604020202020204" pitchFamily="34" charset="0"/>
                        </a:rPr>
                        <a:t>Normal variant</a:t>
                      </a:r>
                    </a:p>
                  </a:txBody>
                  <a:tcPr/>
                </a:tc>
                <a:extLst>
                  <a:ext uri="{0D108BD9-81ED-4DB2-BD59-A6C34878D82A}">
                    <a16:rowId xmlns:a16="http://schemas.microsoft.com/office/drawing/2014/main" val="10007"/>
                  </a:ext>
                </a:extLst>
              </a:tr>
              <a:tr h="230777">
                <a:tc>
                  <a:txBody>
                    <a:bodyPr/>
                    <a:lstStyle/>
                    <a:p>
                      <a:r>
                        <a:rPr lang="en-US" sz="1600" dirty="0">
                          <a:latin typeface="Arial" panose="020B0604020202020204" pitchFamily="34" charset="0"/>
                          <a:cs typeface="Arial" panose="020B0604020202020204" pitchFamily="34" charset="0"/>
                        </a:rPr>
                        <a:t>CMV Infection</a:t>
                      </a:r>
                    </a:p>
                  </a:txBody>
                  <a:tcPr/>
                </a:tc>
                <a:tc>
                  <a:txBody>
                    <a:bodyPr/>
                    <a:lstStyle/>
                    <a:p>
                      <a:pPr algn="ctr"/>
                      <a:r>
                        <a:rPr lang="en-US" sz="1600" baseline="0">
                          <a:latin typeface="Arial" panose="020B0604020202020204" pitchFamily="34" charset="0"/>
                          <a:cs typeface="Arial" panose="020B0604020202020204" pitchFamily="34" charset="0"/>
                        </a:rPr>
                        <a:t>20 3/7 weeks</a:t>
                      </a:r>
                      <a:endParaRPr lang="en-US" sz="1600">
                        <a:latin typeface="Arial" panose="020B0604020202020204" pitchFamily="34" charset="0"/>
                        <a:cs typeface="Arial" panose="020B0604020202020204" pitchFamily="34" charset="0"/>
                      </a:endParaRPr>
                    </a:p>
                  </a:txBody>
                  <a:tcPr/>
                </a:tc>
                <a:tc>
                  <a:txBody>
                    <a:bodyPr/>
                    <a:lstStyle/>
                    <a:p>
                      <a:pPr algn="ctr"/>
                      <a:r>
                        <a:rPr lang="en-US" sz="1600">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8"/>
                  </a:ext>
                </a:extLst>
              </a:tr>
              <a:tr h="323598">
                <a:tc>
                  <a:txBody>
                    <a:bodyPr/>
                    <a:lstStyle/>
                    <a:p>
                      <a:r>
                        <a:rPr lang="en-US" sz="1600" dirty="0">
                          <a:latin typeface="Arial" panose="020B0604020202020204" pitchFamily="34" charset="0"/>
                          <a:cs typeface="Arial" panose="020B0604020202020204" pitchFamily="34" charset="0"/>
                        </a:rPr>
                        <a:t>Left</a:t>
                      </a:r>
                      <a:r>
                        <a:rPr lang="en-US" sz="1600" baseline="0" dirty="0">
                          <a:latin typeface="Arial" panose="020B0604020202020204" pitchFamily="34" charset="0"/>
                          <a:cs typeface="Arial" panose="020B0604020202020204" pitchFamily="34" charset="0"/>
                        </a:rPr>
                        <a:t> Brachial Plexus Injury</a:t>
                      </a:r>
                      <a:endParaRPr lang="en-US" sz="1600" dirty="0">
                        <a:latin typeface="Arial" panose="020B0604020202020204" pitchFamily="34" charset="0"/>
                        <a:cs typeface="Arial" panose="020B0604020202020204" pitchFamily="34" charset="0"/>
                      </a:endParaRPr>
                    </a:p>
                  </a:txBody>
                  <a:tcPr/>
                </a:tc>
                <a:tc>
                  <a:txBody>
                    <a:bodyPr/>
                    <a:lstStyle/>
                    <a:p>
                      <a:pPr algn="ctr"/>
                      <a:r>
                        <a:rPr lang="en-US" sz="1600">
                          <a:latin typeface="Arial" panose="020B0604020202020204" pitchFamily="34" charset="0"/>
                          <a:cs typeface="Arial" panose="020B0604020202020204" pitchFamily="34" charset="0"/>
                        </a:rPr>
                        <a:t>10 6/7 weeks</a:t>
                      </a:r>
                    </a:p>
                  </a:txBody>
                  <a:tcPr/>
                </a:tc>
                <a:tc>
                  <a:txBody>
                    <a:bodyPr/>
                    <a:lstStyle/>
                    <a:p>
                      <a:pPr algn="ctr"/>
                      <a:r>
                        <a:rPr lang="en-US" sz="1600" dirty="0">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9"/>
                  </a:ext>
                </a:extLst>
              </a:tr>
            </a:tbl>
          </a:graphicData>
        </a:graphic>
      </p:graphicFrame>
      <p:pic>
        <p:nvPicPr>
          <p:cNvPr id="7"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7159" y="127794"/>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46280" y="795396"/>
            <a:ext cx="8743105"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Infant HIV Infection Status: 46 (79%) uninfected; 8 (14%) indeterminate; 4 (7%) pending</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TAF was below the limit of quantitation (3.95 ng/mL) in all 15 cord blood samples tested to date</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Reported birth abnormalities:</a:t>
            </a:r>
          </a:p>
        </p:txBody>
      </p:sp>
    </p:spTree>
    <p:extLst>
      <p:ext uri="{BB962C8B-B14F-4D97-AF65-F5344CB8AC3E}">
        <p14:creationId xmlns:p14="http://schemas.microsoft.com/office/powerpoint/2010/main" val="935155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9956" y="0"/>
            <a:ext cx="7886700" cy="727074"/>
          </a:xfrm>
        </p:spPr>
        <p:txBody>
          <a:bodyPr/>
          <a:lstStyle/>
          <a:p>
            <a:pPr algn="ctr">
              <a:defRPr/>
            </a:pPr>
            <a:r>
              <a:rPr lang="en-US" sz="4000" b="1" dirty="0">
                <a:solidFill>
                  <a:schemeClr val="accent5">
                    <a:lumMod val="50000"/>
                  </a:schemeClr>
                </a:solidFill>
                <a:latin typeface="Arial" panose="020B0604020202020204" pitchFamily="34" charset="0"/>
                <a:cs typeface="Arial" panose="020B0604020202020204" pitchFamily="34" charset="0"/>
              </a:rPr>
              <a:t>Conclusions</a:t>
            </a:r>
          </a:p>
        </p:txBody>
      </p:sp>
      <p:sp>
        <p:nvSpPr>
          <p:cNvPr id="3" name="Content Placeholder 2"/>
          <p:cNvSpPr>
            <a:spLocks noGrp="1"/>
          </p:cNvSpPr>
          <p:nvPr>
            <p:ph idx="1"/>
          </p:nvPr>
        </p:nvSpPr>
        <p:spPr>
          <a:xfrm>
            <a:off x="177159" y="1078992"/>
            <a:ext cx="8692521" cy="5660136"/>
          </a:xfrm>
        </p:spPr>
        <p:txBody>
          <a:bodyPr/>
          <a:lstStyle/>
          <a:p>
            <a:pPr>
              <a:defRPr/>
            </a:pPr>
            <a:r>
              <a:rPr lang="en-US" sz="2400" dirty="0">
                <a:latin typeface="Arial" panose="020B0604020202020204" pitchFamily="34" charset="0"/>
                <a:cs typeface="Arial" panose="020B0604020202020204" pitchFamily="34" charset="0"/>
              </a:rPr>
              <a:t>Plasma TAF exposures during pregnancy and postpartum were within the range of those typically observed in non-pregnant </a:t>
            </a:r>
            <a:r>
              <a:rPr lang="en-US" sz="2400" dirty="0" smtClean="0">
                <a:latin typeface="Arial" panose="020B0604020202020204" pitchFamily="34" charset="0"/>
                <a:cs typeface="Arial" panose="020B0604020202020204" pitchFamily="34" charset="0"/>
              </a:rPr>
              <a:t>adults</a:t>
            </a:r>
          </a:p>
          <a:p>
            <a:pPr marL="0" indent="0">
              <a:buNone/>
              <a:defRPr/>
            </a:pPr>
            <a:endParaRPr lang="en-US" sz="2400" dirty="0">
              <a:latin typeface="Arial" panose="020B0604020202020204" pitchFamily="34" charset="0"/>
              <a:cs typeface="Arial" panose="020B0604020202020204" pitchFamily="34" charset="0"/>
            </a:endParaRPr>
          </a:p>
          <a:p>
            <a:pPr>
              <a:defRPr/>
            </a:pPr>
            <a:r>
              <a:rPr lang="en-US" sz="2400" dirty="0" smtClean="0">
                <a:latin typeface="Arial" panose="020B0604020202020204" pitchFamily="34" charset="0"/>
                <a:cs typeface="Arial" panose="020B0604020202020204" pitchFamily="34" charset="0"/>
              </a:rPr>
              <a:t>TAF </a:t>
            </a:r>
            <a:r>
              <a:rPr lang="en-US" sz="2400" dirty="0">
                <a:latin typeface="Arial" panose="020B0604020202020204" pitchFamily="34" charset="0"/>
                <a:cs typeface="Arial" panose="020B0604020202020204" pitchFamily="34" charset="0"/>
              </a:rPr>
              <a:t>was safe and well tolerated by mothers and babies in this small </a:t>
            </a:r>
            <a:r>
              <a:rPr lang="en-US" sz="2400" dirty="0" smtClean="0">
                <a:latin typeface="Arial" panose="020B0604020202020204" pitchFamily="34" charset="0"/>
                <a:cs typeface="Arial" panose="020B0604020202020204" pitchFamily="34" charset="0"/>
              </a:rPr>
              <a:t>sample</a:t>
            </a:r>
          </a:p>
          <a:p>
            <a:pPr>
              <a:defRPr/>
            </a:pPr>
            <a:endParaRPr lang="en-US" sz="2400" dirty="0">
              <a:latin typeface="Arial" panose="020B0604020202020204" pitchFamily="34" charset="0"/>
              <a:cs typeface="Arial" panose="020B0604020202020204" pitchFamily="34" charset="0"/>
            </a:endParaRPr>
          </a:p>
          <a:p>
            <a:pPr>
              <a:defRPr/>
            </a:pPr>
            <a:r>
              <a:rPr lang="en-US" altLang="en-US" sz="2400" dirty="0">
                <a:latin typeface="Arial" panose="020B0604020202020204" pitchFamily="34" charset="0"/>
                <a:cs typeface="Arial" panose="020B0604020202020204" pitchFamily="34" charset="0"/>
              </a:rPr>
              <a:t>Analysis of all maternal delivery samples, cord blood samples and infant washout samples </a:t>
            </a:r>
            <a:r>
              <a:rPr lang="en-US" altLang="en-US" sz="2400" dirty="0" smtClean="0">
                <a:latin typeface="Arial" panose="020B0604020202020204" pitchFamily="34" charset="0"/>
                <a:cs typeface="Arial" panose="020B0604020202020204" pitchFamily="34" charset="0"/>
              </a:rPr>
              <a:t>is not </a:t>
            </a:r>
            <a:r>
              <a:rPr lang="en-US" altLang="en-US" sz="2400" dirty="0">
                <a:latin typeface="Arial" panose="020B0604020202020204" pitchFamily="34" charset="0"/>
                <a:cs typeface="Arial" panose="020B0604020202020204" pitchFamily="34" charset="0"/>
              </a:rPr>
              <a:t>yet complete but n</a:t>
            </a:r>
            <a:r>
              <a:rPr lang="en-US" sz="2400" dirty="0">
                <a:latin typeface="Arial" panose="020B0604020202020204" pitchFamily="34" charset="0"/>
                <a:cs typeface="Arial" panose="020B0604020202020204" pitchFamily="34" charset="0"/>
              </a:rPr>
              <a:t>o transplacental passage of TAF was observed in cord blood samples assayed to </a:t>
            </a:r>
            <a:r>
              <a:rPr lang="en-US" sz="2400" dirty="0" smtClean="0">
                <a:latin typeface="Arial" panose="020B0604020202020204" pitchFamily="34" charset="0"/>
                <a:cs typeface="Arial" panose="020B0604020202020204" pitchFamily="34" charset="0"/>
              </a:rPr>
              <a:t>date</a:t>
            </a:r>
          </a:p>
          <a:p>
            <a:pPr>
              <a:defRPr/>
            </a:pPr>
            <a:endParaRPr lang="en-US" sz="2400" dirty="0">
              <a:latin typeface="Arial" panose="020B0604020202020204" pitchFamily="34" charset="0"/>
              <a:cs typeface="Arial" panose="020B0604020202020204" pitchFamily="34" charset="0"/>
            </a:endParaRPr>
          </a:p>
          <a:p>
            <a:pPr>
              <a:defRPr/>
            </a:pPr>
            <a:r>
              <a:rPr lang="en-US" sz="2400" dirty="0" smtClean="0">
                <a:latin typeface="Arial" panose="020B0604020202020204" pitchFamily="34" charset="0"/>
                <a:cs typeface="Arial" panose="020B0604020202020204" pitchFamily="34" charset="0"/>
              </a:rPr>
              <a:t>Additional safety </a:t>
            </a:r>
            <a:r>
              <a:rPr lang="en-US" sz="2400" dirty="0">
                <a:latin typeface="Arial" panose="020B0604020202020204" pitchFamily="34" charset="0"/>
                <a:cs typeface="Arial" panose="020B0604020202020204" pitchFamily="34" charset="0"/>
              </a:rPr>
              <a:t>and outcome data </a:t>
            </a:r>
            <a:r>
              <a:rPr lang="en-US" sz="2400" dirty="0" smtClean="0">
                <a:latin typeface="Arial" panose="020B0604020202020204" pitchFamily="34" charset="0"/>
                <a:cs typeface="Arial" panose="020B0604020202020204" pitchFamily="34" charset="0"/>
              </a:rPr>
              <a:t>from larger numbers of pregnant women receiving TAF and their infants are needed</a:t>
            </a:r>
            <a:endParaRPr lang="en-US" dirty="0"/>
          </a:p>
        </p:txBody>
      </p:sp>
      <p:pic>
        <p:nvPicPr>
          <p:cNvPr id="2253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159" y="127794"/>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4298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896DA6-D9D4-5646-8819-BB2E99D9B887}"/>
              </a:ext>
            </a:extLst>
          </p:cNvPr>
          <p:cNvSpPr/>
          <p:nvPr/>
        </p:nvSpPr>
        <p:spPr>
          <a:xfrm>
            <a:off x="0" y="882451"/>
            <a:ext cx="9041524" cy="5847755"/>
          </a:xfrm>
          <a:prstGeom prst="rect">
            <a:avLst/>
          </a:prstGeom>
        </p:spPr>
        <p:txBody>
          <a:bodyPr wrap="square">
            <a:spAutoFit/>
          </a:bodyPr>
          <a:lstStyle/>
          <a:p>
            <a:pPr marL="285750" indent="-285750">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We wish to thank the women and infants who participated in the </a:t>
            </a:r>
            <a:r>
              <a:rPr lang="en-US" altLang="en-US" sz="2200" dirty="0" smtClean="0">
                <a:latin typeface="Arial" panose="020B0604020202020204" pitchFamily="34" charset="0"/>
                <a:cs typeface="Arial" panose="020B0604020202020204" pitchFamily="34" charset="0"/>
              </a:rPr>
              <a:t>protocol, the </a:t>
            </a:r>
            <a:r>
              <a:rPr lang="en-US" altLang="en-US" sz="2200" dirty="0">
                <a:latin typeface="Arial" panose="020B0604020202020204" pitchFamily="34" charset="0"/>
                <a:cs typeface="Arial" panose="020B0604020202020204" pitchFamily="34" charset="0"/>
              </a:rPr>
              <a:t>staff of the participating IMPAACT </a:t>
            </a:r>
            <a:r>
              <a:rPr lang="en-US" altLang="en-US" sz="2200" dirty="0" smtClean="0">
                <a:latin typeface="Arial" panose="020B0604020202020204" pitchFamily="34" charset="0"/>
                <a:cs typeface="Arial" panose="020B0604020202020204" pitchFamily="34" charset="0"/>
              </a:rPr>
              <a:t>sites and the </a:t>
            </a:r>
            <a:r>
              <a:rPr lang="en-US" altLang="en-US" sz="2200" dirty="0">
                <a:latin typeface="Arial" panose="020B0604020202020204" pitchFamily="34" charset="0"/>
                <a:cs typeface="Arial" panose="020B0604020202020204" pitchFamily="34" charset="0"/>
              </a:rPr>
              <a:t>entire </a:t>
            </a:r>
            <a:r>
              <a:rPr lang="en-US" altLang="en-US" sz="2200" dirty="0" smtClean="0">
                <a:latin typeface="Arial" panose="020B0604020202020204" pitchFamily="34" charset="0"/>
                <a:cs typeface="Arial" panose="020B0604020202020204" pitchFamily="34" charset="0"/>
              </a:rPr>
              <a:t>P1026s </a:t>
            </a:r>
            <a:r>
              <a:rPr lang="en-US" altLang="en-US" sz="2200" dirty="0">
                <a:latin typeface="Arial" panose="020B0604020202020204" pitchFamily="34" charset="0"/>
                <a:cs typeface="Arial" panose="020B0604020202020204" pitchFamily="34" charset="0"/>
              </a:rPr>
              <a:t>protocol team</a:t>
            </a:r>
          </a:p>
          <a:p>
            <a:pPr marL="285750" indent="-285750">
              <a:buFont typeface="Arial" panose="020B0604020202020204" pitchFamily="34" charset="0"/>
              <a:buChar char="•"/>
            </a:pPr>
            <a:endParaRPr lang="en-US" alt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Supported in part by a grant from Gilead Sciences</a:t>
            </a:r>
          </a:p>
          <a:p>
            <a:pPr marL="285750" indent="-28575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 (IMPAACT LOC), UM1AI068616 (IMPAACT SDMC) and UM1AI106716 (IMPAACT LC), and by NICHD contract number HHSN275201800001I. The content is solely the responsibility of the authors and does not necessarily represent the official views of the NIH</a:t>
            </a:r>
            <a:endParaRPr lang="en-US" altLang="en-US" sz="2400" dirty="0">
              <a:latin typeface="Arial" panose="020B0604020202020204" pitchFamily="34" charset="0"/>
              <a:cs typeface="Arial" panose="020B0604020202020204" pitchFamily="34" charset="0"/>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159" y="127794"/>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628650" y="0"/>
            <a:ext cx="7886700" cy="727074"/>
          </a:xfrm>
        </p:spPr>
        <p:txBody>
          <a:bodyPr/>
          <a:lstStyle/>
          <a:p>
            <a:pPr algn="ctr">
              <a:defRPr/>
            </a:pPr>
            <a:r>
              <a:rPr lang="en-US" sz="4000" b="1" dirty="0">
                <a:solidFill>
                  <a:schemeClr val="accent5">
                    <a:lumMod val="50000"/>
                  </a:schemeClr>
                </a:solidFill>
                <a:latin typeface="Arial" panose="020B0604020202020204" pitchFamily="34" charset="0"/>
                <a:cs typeface="Arial" panose="020B0604020202020204" pitchFamily="34" charset="0"/>
              </a:rPr>
              <a:t>Acknowledgements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tângulo 5"/>
          <p:cNvSpPr/>
          <p:nvPr/>
        </p:nvSpPr>
        <p:spPr>
          <a:xfrm>
            <a:off x="175098" y="950396"/>
            <a:ext cx="8605346" cy="5509200"/>
          </a:xfrm>
          <a:prstGeom prst="rect">
            <a:avLst/>
          </a:prstGeom>
          <a:effectLst/>
        </p:spPr>
        <p:txBody>
          <a:bodyPr wrap="square">
            <a:spAutoFit/>
          </a:bodyPr>
          <a:lstStyle>
            <a:lvl1pPr marL="342900" indent="-342900">
              <a:defRPr sz="2400">
                <a:solidFill>
                  <a:schemeClr val="tx1"/>
                </a:solidFill>
                <a:latin typeface="Calibri" panose="020F0502020204030204" pitchFamily="34" charset="0"/>
                <a:ea typeface="MS PGothic" panose="020B0600070205080204" pitchFamily="34" charset="-128"/>
              </a:defRPr>
            </a:lvl1pPr>
            <a:lvl2pPr marL="800100" indent="-342900">
              <a:defRPr sz="2400">
                <a:solidFill>
                  <a:schemeClr val="tx1"/>
                </a:solidFill>
                <a:latin typeface="Calibri" panose="020F0502020204030204" pitchFamily="34" charset="0"/>
                <a:ea typeface="MS PGothic" panose="020B0600070205080204" pitchFamily="34" charset="-128"/>
              </a:defRPr>
            </a:lvl2pPr>
            <a:lvl3pPr marL="1257300" indent="-3429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buFont typeface="Arial" panose="020B0604020202020204" pitchFamily="34" charset="0"/>
              <a:buChar char="•"/>
            </a:pPr>
            <a:r>
              <a:rPr lang="en-US" sz="2200" dirty="0">
                <a:latin typeface="Arial" panose="020B0604020202020204" pitchFamily="34" charset="0"/>
                <a:cs typeface="Arial" panose="020B0604020202020204" pitchFamily="34" charset="0"/>
              </a:rPr>
              <a:t>Tenofovir alafenamide (TAF), a prodrug of the nucleotide reverse transcriptase inhibitor tenofovir (TFV), has enhanced stability in plasma and an improved safety profile compared to tenofovir disoproxil fumarate (TDF)</a:t>
            </a:r>
          </a:p>
          <a:p>
            <a:pPr marL="0" indent="0"/>
            <a:endParaRPr lang="en-US" sz="22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2200" dirty="0">
                <a:latin typeface="Arial" panose="020B0604020202020204" pitchFamily="34" charset="0"/>
                <a:cs typeface="Arial" panose="020B0604020202020204" pitchFamily="34" charset="0"/>
              </a:rPr>
              <a:t>TAF </a:t>
            </a:r>
            <a:r>
              <a:rPr lang="en-US" sz="2200" dirty="0">
                <a:latin typeface="Arial" charset="0"/>
                <a:ea typeface="Arial" charset="0"/>
                <a:cs typeface="Arial" charset="0"/>
              </a:rPr>
              <a:t>is most commonly </a:t>
            </a:r>
            <a:r>
              <a:rPr lang="en-US" sz="2200" dirty="0">
                <a:latin typeface="Arial" panose="020B0604020202020204" pitchFamily="34" charset="0"/>
                <a:cs typeface="Arial" panose="020B0604020202020204" pitchFamily="34" charset="0"/>
              </a:rPr>
              <a:t>administered as part of a fixed-dose combination either with or without the pharmacokinetic (PK) booster cobicistat (COBI)</a:t>
            </a:r>
          </a:p>
          <a:p>
            <a:pPr marL="0" indent="0"/>
            <a:endParaRPr lang="en-US" sz="22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2200" dirty="0">
                <a:latin typeface="Arial" panose="020B0604020202020204" pitchFamily="34" charset="0"/>
                <a:cs typeface="Arial" panose="020B0604020202020204" pitchFamily="34" charset="0"/>
              </a:rPr>
              <a:t>COBI inhibits </a:t>
            </a:r>
            <a:r>
              <a:rPr lang="en-US" sz="2200" dirty="0" smtClean="0">
                <a:latin typeface="Arial" panose="020B0604020202020204" pitchFamily="34" charset="0"/>
                <a:cs typeface="Arial" panose="020B0604020202020204" pitchFamily="34" charset="0"/>
              </a:rPr>
              <a:t>transporters </a:t>
            </a:r>
            <a:r>
              <a:rPr lang="en-US" sz="2200" dirty="0">
                <a:latin typeface="Arial" panose="020B0604020202020204" pitchFamily="34" charset="0"/>
                <a:cs typeface="Arial" panose="020B0604020202020204" pitchFamily="34" charset="0"/>
              </a:rPr>
              <a:t>involved in the bioavailability </a:t>
            </a:r>
            <a:r>
              <a:rPr lang="en-US" sz="2200" dirty="0" smtClean="0">
                <a:latin typeface="Arial" panose="020B0604020202020204" pitchFamily="34" charset="0"/>
                <a:cs typeface="Arial" panose="020B0604020202020204" pitchFamily="34" charset="0"/>
              </a:rPr>
              <a:t>of </a:t>
            </a:r>
            <a:r>
              <a:rPr lang="en-US" sz="2200" dirty="0">
                <a:latin typeface="Arial" panose="020B0604020202020204" pitchFamily="34" charset="0"/>
                <a:cs typeface="Arial" panose="020B0604020202020204" pitchFamily="34" charset="0"/>
              </a:rPr>
              <a:t>TAF (P-glycoprotein, BCRP, OATP1B1/3) and co-administration of TAF with COBI results in higher TAF exposure</a:t>
            </a:r>
          </a:p>
          <a:p>
            <a:endParaRPr lang="en-US" sz="22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2200" dirty="0">
                <a:latin typeface="Arial" panose="020B0604020202020204" pitchFamily="34" charset="0"/>
                <a:cs typeface="Arial" panose="020B0604020202020204" pitchFamily="34" charset="0"/>
              </a:rPr>
              <a:t>During pregnancy, physiological changes cause decreased exposure to many antiretrovirals; however, the PK of TAF has not been studied in pregnant women</a:t>
            </a:r>
            <a:endParaRPr lang="pt-BR" altLang="pt-BR" sz="2200" b="1" dirty="0">
              <a:solidFill>
                <a:srgbClr val="4B2264"/>
              </a:solidFill>
              <a:effectLst>
                <a:outerShdw blurRad="38100" dist="38100" dir="2700000" algn="tl">
                  <a:srgbClr val="C0C0C0"/>
                </a:outerShdw>
              </a:effectLst>
              <a:latin typeface="Swis721 Lt BT" panose="020B0403020202020204" pitchFamily="34" charset="0"/>
            </a:endParaRPr>
          </a:p>
        </p:txBody>
      </p:sp>
      <p:sp>
        <p:nvSpPr>
          <p:cNvPr id="7171" name="Título 5"/>
          <p:cNvSpPr txBox="1">
            <a:spLocks/>
          </p:cNvSpPr>
          <p:nvPr/>
        </p:nvSpPr>
        <p:spPr bwMode="auto">
          <a:xfrm>
            <a:off x="0" y="24106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pt-BR" altLang="en-US" b="1" dirty="0">
                <a:solidFill>
                  <a:srgbClr val="4B2264"/>
                </a:solidFill>
                <a:latin typeface="Arial" panose="020B0604020202020204" pitchFamily="34" charset="0"/>
                <a:cs typeface="Arial" panose="020B0604020202020204" pitchFamily="34" charset="0"/>
              </a:rPr>
              <a:t>Background</a:t>
            </a: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159" y="127794"/>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455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tângulo 5"/>
          <p:cNvSpPr>
            <a:spLocks noChangeArrowheads="1"/>
          </p:cNvSpPr>
          <p:nvPr/>
        </p:nvSpPr>
        <p:spPr bwMode="auto">
          <a:xfrm>
            <a:off x="594911" y="1393825"/>
            <a:ext cx="8161739" cy="534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04788" indent="-192088">
              <a:lnSpc>
                <a:spcPct val="90000"/>
              </a:lnSpc>
              <a:spcBef>
                <a:spcPts val="1000"/>
              </a:spcBef>
              <a:buFont typeface="Arial" panose="020B0604020202020204" pitchFamily="34" charset="0"/>
              <a:buChar char="•"/>
              <a:tabLst>
                <a:tab pos="206375" algn="l"/>
              </a:tabLst>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tabLst>
                <a:tab pos="206375" algn="l"/>
              </a:tabLst>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tabLst>
                <a:tab pos="206375" algn="l"/>
              </a:tabLst>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tabLst>
                <a:tab pos="206375" algn="l"/>
              </a:tabLst>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tabLst>
                <a:tab pos="206375" algn="l"/>
              </a:tabLst>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tabLst>
                <a:tab pos="206375" algn="l"/>
              </a:tabLs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tabLst>
                <a:tab pos="206375" algn="l"/>
              </a:tabLs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tabLst>
                <a:tab pos="206375" algn="l"/>
              </a:tabLs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tabLst>
                <a:tab pos="206375" algn="l"/>
              </a:tabLst>
              <a:defRPr>
                <a:solidFill>
                  <a:schemeClr val="tx1"/>
                </a:solidFill>
                <a:latin typeface="Calibri" panose="020F0502020204030204" pitchFamily="34" charset="0"/>
                <a:ea typeface="MS PGothic" panose="020B0600070205080204" pitchFamily="34" charset="-128"/>
              </a:defRPr>
            </a:lvl9pPr>
          </a:lstStyle>
          <a:p>
            <a:pPr>
              <a:spcBef>
                <a:spcPts val="250"/>
              </a:spcBef>
            </a:pPr>
            <a:r>
              <a:rPr lang="en-US" altLang="en-US" dirty="0">
                <a:solidFill>
                  <a:srgbClr val="222A35"/>
                </a:solidFill>
                <a:latin typeface="Arial" panose="020B0604020202020204" pitchFamily="34" charset="0"/>
                <a:cs typeface="Arial" panose="020B0604020202020204" pitchFamily="34" charset="0"/>
              </a:rPr>
              <a:t>To characterize the pharmacokinetics of TAF </a:t>
            </a:r>
            <a:r>
              <a:rPr lang="en-US" altLang="en-US" dirty="0" smtClean="0">
                <a:solidFill>
                  <a:srgbClr val="222A35"/>
                </a:solidFill>
                <a:latin typeface="Arial" panose="020B0604020202020204" pitchFamily="34" charset="0"/>
                <a:cs typeface="Arial" panose="020B0604020202020204" pitchFamily="34" charset="0"/>
              </a:rPr>
              <a:t>during </a:t>
            </a:r>
            <a:r>
              <a:rPr lang="en-US" altLang="en-US" dirty="0">
                <a:solidFill>
                  <a:srgbClr val="222A35"/>
                </a:solidFill>
                <a:latin typeface="Arial" panose="020B0604020202020204" pitchFamily="34" charset="0"/>
                <a:cs typeface="Arial" panose="020B0604020202020204" pitchFamily="34" charset="0"/>
              </a:rPr>
              <a:t>pregnancy and postpartum </a:t>
            </a:r>
            <a:r>
              <a:rPr lang="en-US" dirty="0" smtClean="0">
                <a:latin typeface="Arial" panose="020B0604020202020204" pitchFamily="34" charset="0"/>
                <a:cs typeface="Arial" panose="020B0604020202020204" pitchFamily="34" charset="0"/>
              </a:rPr>
              <a:t>when </a:t>
            </a:r>
            <a:r>
              <a:rPr lang="en-US" dirty="0">
                <a:latin typeface="Arial" panose="020B0604020202020204" pitchFamily="34" charset="0"/>
                <a:cs typeface="Arial" panose="020B0604020202020204" pitchFamily="34" charset="0"/>
              </a:rPr>
              <a:t>administered </a:t>
            </a:r>
            <a:r>
              <a:rPr lang="en-US" dirty="0" smtClean="0">
                <a:latin typeface="Arial" panose="020B0604020202020204" pitchFamily="34" charset="0"/>
                <a:cs typeface="Arial" panose="020B0604020202020204" pitchFamily="34" charset="0"/>
              </a:rPr>
              <a:t>as: </a:t>
            </a:r>
          </a:p>
          <a:p>
            <a:pPr lvl="1">
              <a:spcBef>
                <a:spcPts val="250"/>
              </a:spcBef>
              <a:buFont typeface="Arial" panose="020B0604020202020204" pitchFamily="34" charset="0"/>
              <a:buChar char="-"/>
            </a:pPr>
            <a:r>
              <a:rPr lang="en-US" sz="2800" dirty="0" smtClean="0">
                <a:latin typeface="Arial" panose="020B0604020202020204" pitchFamily="34" charset="0"/>
                <a:cs typeface="Arial" panose="020B0604020202020204" pitchFamily="34" charset="0"/>
              </a:rPr>
              <a:t>25 </a:t>
            </a:r>
            <a:r>
              <a:rPr lang="en-US" sz="2800" dirty="0">
                <a:latin typeface="Arial" panose="020B0604020202020204" pitchFamily="34" charset="0"/>
                <a:cs typeface="Arial" panose="020B0604020202020204" pitchFamily="34" charset="0"/>
              </a:rPr>
              <a:t>mg without COBI </a:t>
            </a:r>
          </a:p>
          <a:p>
            <a:pPr marL="457200" lvl="1" indent="0">
              <a:spcBef>
                <a:spcPts val="250"/>
              </a:spcBef>
              <a:buNone/>
            </a:pPr>
            <a:r>
              <a:rPr lang="en-US" sz="2800" i="1" dirty="0" smtClean="0">
                <a:latin typeface="Arial" panose="020B0604020202020204" pitchFamily="34" charset="0"/>
                <a:cs typeface="Arial" panose="020B0604020202020204" pitchFamily="34" charset="0"/>
              </a:rPr>
              <a:t>		or</a:t>
            </a:r>
          </a:p>
          <a:p>
            <a:pPr lvl="1">
              <a:spcBef>
                <a:spcPts val="250"/>
              </a:spcBef>
              <a:buFont typeface="Arial" panose="020B0604020202020204" pitchFamily="34" charset="0"/>
              <a:buChar char="-"/>
            </a:pPr>
            <a:r>
              <a:rPr lang="en-US" sz="2800" dirty="0" smtClean="0">
                <a:latin typeface="Arial" panose="020B0604020202020204" pitchFamily="34" charset="0"/>
                <a:cs typeface="Arial" panose="020B0604020202020204" pitchFamily="34" charset="0"/>
              </a:rPr>
              <a:t>10 </a:t>
            </a:r>
            <a:r>
              <a:rPr lang="en-US" sz="2800" dirty="0">
                <a:latin typeface="Arial" panose="020B0604020202020204" pitchFamily="34" charset="0"/>
                <a:cs typeface="Arial" panose="020B0604020202020204" pitchFamily="34" charset="0"/>
              </a:rPr>
              <a:t>mg with 150 mg </a:t>
            </a:r>
            <a:r>
              <a:rPr lang="en-US" sz="2800" dirty="0" smtClean="0">
                <a:latin typeface="Arial" panose="020B0604020202020204" pitchFamily="34" charset="0"/>
                <a:cs typeface="Arial" panose="020B0604020202020204" pitchFamily="34" charset="0"/>
              </a:rPr>
              <a:t>COBI</a:t>
            </a:r>
          </a:p>
          <a:p>
            <a:pPr marL="457200" lvl="1" indent="0">
              <a:spcBef>
                <a:spcPts val="250"/>
              </a:spcBef>
              <a:buNone/>
            </a:pPr>
            <a:endParaRPr lang="en-US" altLang="en-US" dirty="0">
              <a:solidFill>
                <a:srgbClr val="222A35"/>
              </a:solidFill>
              <a:latin typeface="Arial" panose="020B0604020202020204" pitchFamily="34" charset="0"/>
              <a:cs typeface="Arial" panose="020B0604020202020204" pitchFamily="34" charset="0"/>
            </a:endParaRPr>
          </a:p>
          <a:p>
            <a:pPr>
              <a:spcBef>
                <a:spcPts val="250"/>
              </a:spcBef>
            </a:pPr>
            <a:r>
              <a:rPr lang="en-US" altLang="en-US" dirty="0">
                <a:solidFill>
                  <a:srgbClr val="222A35"/>
                </a:solidFill>
                <a:latin typeface="Arial" panose="020B0604020202020204" pitchFamily="34" charset="0"/>
                <a:cs typeface="Arial" panose="020B0604020202020204" pitchFamily="34" charset="0"/>
              </a:rPr>
              <a:t>To evaluate the safety of TAF in pregnancy</a:t>
            </a:r>
          </a:p>
          <a:p>
            <a:pPr>
              <a:spcBef>
                <a:spcPts val="250"/>
              </a:spcBef>
            </a:pPr>
            <a:endParaRPr lang="en-US" altLang="en-US" dirty="0">
              <a:solidFill>
                <a:srgbClr val="222A35"/>
              </a:solidFill>
              <a:latin typeface="Arial" panose="020B0604020202020204" pitchFamily="34" charset="0"/>
              <a:cs typeface="Arial" panose="020B0604020202020204" pitchFamily="34" charset="0"/>
            </a:endParaRPr>
          </a:p>
          <a:p>
            <a:pPr>
              <a:spcBef>
                <a:spcPts val="250"/>
              </a:spcBef>
            </a:pPr>
            <a:r>
              <a:rPr lang="en-US" altLang="en-US" dirty="0">
                <a:solidFill>
                  <a:srgbClr val="222A35"/>
                </a:solidFill>
                <a:latin typeface="Arial" panose="020B0604020202020204" pitchFamily="34" charset="0"/>
                <a:cs typeface="Arial" panose="020B0604020202020204" pitchFamily="34" charset="0"/>
              </a:rPr>
              <a:t>To determine the transplacental passage of TAF from maternal to fetal circulation</a:t>
            </a:r>
          </a:p>
          <a:p>
            <a:pPr>
              <a:spcBef>
                <a:spcPts val="250"/>
              </a:spcBef>
            </a:pPr>
            <a:endParaRPr lang="en-US" altLang="en-US" dirty="0">
              <a:solidFill>
                <a:srgbClr val="222A35"/>
              </a:solidFill>
              <a:latin typeface="Arial" panose="020B0604020202020204" pitchFamily="34" charset="0"/>
              <a:cs typeface="Arial" panose="020B0604020202020204" pitchFamily="34" charset="0"/>
            </a:endParaRPr>
          </a:p>
          <a:p>
            <a:pPr>
              <a:spcBef>
                <a:spcPts val="250"/>
              </a:spcBef>
            </a:pPr>
            <a:endParaRPr lang="en-US" altLang="en-US" sz="2200" b="1" dirty="0">
              <a:solidFill>
                <a:srgbClr val="222A35"/>
              </a:solidFill>
              <a:cs typeface="Arial" panose="020B0604020202020204" pitchFamily="34" charset="0"/>
            </a:endParaRPr>
          </a:p>
        </p:txBody>
      </p:sp>
      <p:sp>
        <p:nvSpPr>
          <p:cNvPr id="8195" name="Título 5"/>
          <p:cNvSpPr txBox="1">
            <a:spLocks/>
          </p:cNvSpPr>
          <p:nvPr/>
        </p:nvSpPr>
        <p:spPr bwMode="auto">
          <a:xfrm>
            <a:off x="457200" y="274638"/>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2200" b="1">
              <a:solidFill>
                <a:srgbClr val="4B2264"/>
              </a:solidFill>
              <a:latin typeface="Swis721 Ex BT" pitchFamily="34" charset="0"/>
            </a:endParaRPr>
          </a:p>
        </p:txBody>
      </p:sp>
      <p:sp>
        <p:nvSpPr>
          <p:cNvPr id="8196" name="Título 5"/>
          <p:cNvSpPr txBox="1">
            <a:spLocks/>
          </p:cNvSpPr>
          <p:nvPr/>
        </p:nvSpPr>
        <p:spPr bwMode="auto">
          <a:xfrm>
            <a:off x="352697" y="186532"/>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defRPr/>
            </a:pPr>
            <a:r>
              <a:rPr lang="pt-BR" altLang="en-US" sz="3200" b="1" dirty="0" err="1">
                <a:solidFill>
                  <a:srgbClr val="4B2264"/>
                </a:solidFill>
                <a:latin typeface="Arial" panose="020B0604020202020204" pitchFamily="34" charset="0"/>
                <a:cs typeface="Arial" panose="020B0604020202020204" pitchFamily="34" charset="0"/>
              </a:rPr>
              <a:t>Objectives</a:t>
            </a:r>
            <a:endParaRPr lang="pt-BR" altLang="en-US" sz="3200" b="1" dirty="0">
              <a:solidFill>
                <a:srgbClr val="4B2264"/>
              </a:solidFill>
              <a:latin typeface="Arial" panose="020B0604020202020204" pitchFamily="34" charset="0"/>
              <a:cs typeface="Arial" panose="020B0604020202020204" pitchFamily="34" charset="0"/>
            </a:endParaRPr>
          </a:p>
        </p:txBody>
      </p:sp>
      <p:pic>
        <p:nvPicPr>
          <p:cNvPr id="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908" y="222251"/>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ítulo 5"/>
          <p:cNvSpPr txBox="1">
            <a:spLocks/>
          </p:cNvSpPr>
          <p:nvPr/>
        </p:nvSpPr>
        <p:spPr bwMode="auto">
          <a:xfrm>
            <a:off x="404949" y="-30164"/>
            <a:ext cx="8229600" cy="826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pt-BR" altLang="en-US" sz="3200" b="1" dirty="0" err="1">
                <a:solidFill>
                  <a:srgbClr val="4B2264"/>
                </a:solidFill>
                <a:latin typeface="Arial" panose="020B0604020202020204" pitchFamily="34" charset="0"/>
                <a:cs typeface="Arial" panose="020B0604020202020204" pitchFamily="34" charset="0"/>
              </a:rPr>
              <a:t>Methods</a:t>
            </a:r>
            <a:endParaRPr lang="pt-BR" altLang="en-US" sz="3200" b="1" dirty="0">
              <a:solidFill>
                <a:srgbClr val="4B2264"/>
              </a:solidFill>
              <a:latin typeface="Arial" panose="020B0604020202020204" pitchFamily="34" charset="0"/>
              <a:cs typeface="Arial" panose="020B0604020202020204" pitchFamily="34" charset="0"/>
            </a:endParaRPr>
          </a:p>
        </p:txBody>
      </p:sp>
      <p:sp>
        <p:nvSpPr>
          <p:cNvPr id="9219" name="Rectangle 3"/>
          <p:cNvSpPr>
            <a:spLocks noGrp="1" noChangeArrowheads="1"/>
          </p:cNvSpPr>
          <p:nvPr>
            <p:ph type="body" idx="1"/>
          </p:nvPr>
        </p:nvSpPr>
        <p:spPr>
          <a:xfrm>
            <a:off x="203285" y="974589"/>
            <a:ext cx="8431264" cy="5081451"/>
          </a:xfrm>
          <a:solidFill>
            <a:srgbClr val="FFFFFF"/>
          </a:solidFill>
        </p:spPr>
        <p:txBody>
          <a:bodyPr lIns="92075" tIns="46038" rIns="92075" bIns="46038" anchor="ctr"/>
          <a:lstStyle/>
          <a:p>
            <a:r>
              <a:rPr lang="en-US" altLang="en-US" sz="2400" dirty="0">
                <a:latin typeface="Arial" panose="020B0604020202020204" pitchFamily="34" charset="0"/>
                <a:cs typeface="Arial" panose="020B0604020202020204" pitchFamily="34" charset="0"/>
              </a:rPr>
              <a:t>P1026s is an ongoing, non-randomized, multi-center phase-IV prospective study of antiretroviral PK and safety in HIV-infected pregnant </a:t>
            </a:r>
            <a:r>
              <a:rPr lang="en-US" altLang="en-US" sz="2400" dirty="0" smtClean="0">
                <a:latin typeface="Arial" panose="020B0604020202020204" pitchFamily="34" charset="0"/>
                <a:cs typeface="Arial" panose="020B0604020202020204" pitchFamily="34" charset="0"/>
              </a:rPr>
              <a:t>women</a:t>
            </a:r>
          </a:p>
          <a:p>
            <a:r>
              <a:rPr lang="en-US" altLang="en-US" sz="2400" dirty="0" smtClean="0">
                <a:latin typeface="Arial" panose="020B0604020202020204" pitchFamily="34" charset="0"/>
                <a:cs typeface="Arial" panose="020B0604020202020204" pitchFamily="34" charset="0"/>
              </a:rPr>
              <a:t>Pregnant </a:t>
            </a:r>
            <a:r>
              <a:rPr lang="en-US" altLang="en-US" sz="2400" dirty="0">
                <a:latin typeface="Arial" panose="020B0604020202020204" pitchFamily="34" charset="0"/>
                <a:cs typeface="Arial" panose="020B0604020202020204" pitchFamily="34" charset="0"/>
              </a:rPr>
              <a:t>women were eligible to enroll in the </a:t>
            </a:r>
            <a:r>
              <a:rPr lang="en-US" altLang="en-US" sz="2400" dirty="0" smtClean="0">
                <a:latin typeface="Arial" panose="020B0604020202020204" pitchFamily="34" charset="0"/>
                <a:cs typeface="Arial" panose="020B0604020202020204" pitchFamily="34" charset="0"/>
              </a:rPr>
              <a:t>P1026s TAF </a:t>
            </a:r>
            <a:r>
              <a:rPr lang="en-US" altLang="en-US" sz="2400" dirty="0" smtClean="0">
                <a:latin typeface="Arial" panose="020B0604020202020204" pitchFamily="34" charset="0"/>
                <a:cs typeface="Arial" panose="020B0604020202020204" pitchFamily="34" charset="0"/>
              </a:rPr>
              <a:t>arms if they were receiving </a:t>
            </a:r>
            <a:r>
              <a:rPr lang="en-US" altLang="en-US" sz="2400" dirty="0">
                <a:latin typeface="Arial" panose="020B0604020202020204" pitchFamily="34" charset="0"/>
                <a:cs typeface="Arial" panose="020B0604020202020204" pitchFamily="34" charset="0"/>
              </a:rPr>
              <a:t>as part of clinical </a:t>
            </a:r>
            <a:r>
              <a:rPr lang="en-US" altLang="en-US" sz="2400" dirty="0" smtClean="0">
                <a:latin typeface="Arial" panose="020B0604020202020204" pitchFamily="34" charset="0"/>
                <a:cs typeface="Arial" panose="020B0604020202020204" pitchFamily="34" charset="0"/>
              </a:rPr>
              <a:t>care: </a:t>
            </a:r>
          </a:p>
          <a:p>
            <a:pPr lvl="1">
              <a:buFont typeface="Arial" panose="020B0604020202020204" pitchFamily="34" charset="0"/>
              <a:buChar char="–"/>
            </a:pPr>
            <a:r>
              <a:rPr lang="en-US" altLang="en-US" dirty="0" smtClean="0">
                <a:latin typeface="Arial" panose="020B0604020202020204" pitchFamily="34" charset="0"/>
                <a:cs typeface="Arial" panose="020B0604020202020204" pitchFamily="34" charset="0"/>
              </a:rPr>
              <a:t>TAF 25 mg without boosting (</a:t>
            </a:r>
            <a:r>
              <a:rPr lang="en-US" dirty="0" smtClean="0">
                <a:latin typeface="Arial" panose="020B0604020202020204" pitchFamily="34" charset="0"/>
                <a:cs typeface="Arial" panose="020B0604020202020204" pitchFamily="34" charset="0"/>
              </a:rPr>
              <a:t>TAF/FTC/RPV 25/200/25 mg, </a:t>
            </a:r>
            <a:r>
              <a:rPr lang="en-US" dirty="0" err="1" smtClean="0">
                <a:latin typeface="Arial" panose="020B0604020202020204" pitchFamily="34" charset="0"/>
                <a:cs typeface="Arial" panose="020B0604020202020204" pitchFamily="34" charset="0"/>
              </a:rPr>
              <a:t>Odefsey</a:t>
            </a:r>
            <a:r>
              <a:rPr lang="en-US" dirty="0" smtClean="0">
                <a:latin typeface="Arial" panose="020B0604020202020204" pitchFamily="34" charset="0"/>
                <a:cs typeface="Arial" panose="020B0604020202020204" pitchFamily="34" charset="0"/>
              </a:rPr>
              <a:t>®)</a:t>
            </a:r>
          </a:p>
          <a:p>
            <a:pPr marL="457200" lvl="1" indent="0" algn="ctr">
              <a:buNone/>
            </a:pPr>
            <a:r>
              <a:rPr lang="en-US" i="1" dirty="0" smtClean="0">
                <a:latin typeface="Arial" panose="020B0604020202020204" pitchFamily="34" charset="0"/>
                <a:cs typeface="Arial" panose="020B0604020202020204" pitchFamily="34" charset="0"/>
              </a:rPr>
              <a:t>or </a:t>
            </a:r>
          </a:p>
          <a:p>
            <a:pPr lvl="1">
              <a:buFont typeface="Arial" panose="020B0604020202020204" pitchFamily="34" charset="0"/>
              <a:buChar char="–"/>
            </a:pPr>
            <a:r>
              <a:rPr lang="en-US" dirty="0" smtClean="0">
                <a:latin typeface="Arial" panose="020B0604020202020204" pitchFamily="34" charset="0"/>
                <a:cs typeface="Arial" panose="020B0604020202020204" pitchFamily="34" charset="0"/>
              </a:rPr>
              <a:t>TAF 10 mg with COBI boosting (TAF/FTC/EVG/COBI 10/200/150/150 mg Genvoya®)</a:t>
            </a:r>
            <a:endParaRPr lang="en-US" altLang="en-US" dirty="0" smtClean="0">
              <a:latin typeface="Arial" panose="020B0604020202020204" pitchFamily="34" charset="0"/>
              <a:cs typeface="Arial" panose="020B0604020202020204" pitchFamily="34" charset="0"/>
            </a:endParaRPr>
          </a:p>
          <a:p>
            <a:r>
              <a:rPr lang="en-US" altLang="en-US" sz="2400" dirty="0" smtClean="0">
                <a:latin typeface="Arial" panose="020B0604020202020204" pitchFamily="34" charset="0"/>
                <a:cs typeface="Arial" panose="020B0604020202020204" pitchFamily="34" charset="0"/>
              </a:rPr>
              <a:t>All medications were prescribed by the participants’ clinicians, who also managed any toxicities and adverse events</a:t>
            </a:r>
            <a:endParaRPr lang="en-US" altLang="en-US" sz="2400" dirty="0">
              <a:latin typeface="Arial" panose="020B0604020202020204" pitchFamily="34" charset="0"/>
              <a:cs typeface="Arial" panose="020B0604020202020204" pitchFamily="34" charset="0"/>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3285" y="147591"/>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ítulo 5"/>
          <p:cNvSpPr txBox="1">
            <a:spLocks/>
          </p:cNvSpPr>
          <p:nvPr/>
        </p:nvSpPr>
        <p:spPr bwMode="auto">
          <a:xfrm>
            <a:off x="404949" y="-30164"/>
            <a:ext cx="8229600" cy="826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pt-BR" altLang="en-US" sz="3200" b="1" dirty="0" err="1">
                <a:solidFill>
                  <a:srgbClr val="4B2264"/>
                </a:solidFill>
                <a:latin typeface="Arial" panose="020B0604020202020204" pitchFamily="34" charset="0"/>
                <a:cs typeface="Arial" panose="020B0604020202020204" pitchFamily="34" charset="0"/>
              </a:rPr>
              <a:t>Methods</a:t>
            </a:r>
            <a:endParaRPr lang="pt-BR" altLang="en-US" sz="3200" b="1" dirty="0">
              <a:solidFill>
                <a:srgbClr val="4B2264"/>
              </a:solidFill>
              <a:latin typeface="Arial" panose="020B0604020202020204" pitchFamily="34" charset="0"/>
              <a:cs typeface="Arial" panose="020B0604020202020204" pitchFamily="34" charset="0"/>
            </a:endParaRPr>
          </a:p>
        </p:txBody>
      </p:sp>
      <p:pic>
        <p:nvPicPr>
          <p:cNvPr id="5"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3285" y="147591"/>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idx="1"/>
          </p:nvPr>
        </p:nvSpPr>
        <p:spPr/>
        <p:txBody>
          <a:bodyPr/>
          <a:lstStyle/>
          <a:p>
            <a:endParaRPr lang="en-US"/>
          </a:p>
        </p:txBody>
      </p:sp>
      <p:sp>
        <p:nvSpPr>
          <p:cNvPr id="6" name="Rectangle 3"/>
          <p:cNvSpPr txBox="1">
            <a:spLocks noChangeArrowheads="1"/>
          </p:cNvSpPr>
          <p:nvPr/>
        </p:nvSpPr>
        <p:spPr bwMode="auto">
          <a:xfrm>
            <a:off x="203285" y="650875"/>
            <a:ext cx="8588018" cy="61156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latin typeface="Arial" panose="020B0604020202020204" pitchFamily="34" charset="0"/>
                <a:cs typeface="Arial" panose="020B0604020202020204" pitchFamily="34" charset="0"/>
              </a:rPr>
              <a:t>Intensive steady-state PK profiles (</a:t>
            </a:r>
            <a:r>
              <a:rPr lang="en-US" sz="2400" dirty="0" err="1" smtClean="0">
                <a:latin typeface="Arial" panose="020B0604020202020204" pitchFamily="34" charset="0"/>
                <a:cs typeface="Arial" panose="020B0604020202020204" pitchFamily="34" charset="0"/>
              </a:rPr>
              <a:t>predose</a:t>
            </a:r>
            <a:r>
              <a:rPr lang="en-US" sz="2400" dirty="0" smtClean="0">
                <a:latin typeface="Arial" panose="020B0604020202020204" pitchFamily="34" charset="0"/>
                <a:cs typeface="Arial" panose="020B0604020202020204" pitchFamily="34" charset="0"/>
              </a:rPr>
              <a:t> and 1, 2, 4, 6, 8, 12 and 24 hours </a:t>
            </a:r>
            <a:r>
              <a:rPr lang="en-US" sz="2400" dirty="0" err="1" smtClean="0">
                <a:latin typeface="Arial" panose="020B0604020202020204" pitchFamily="34" charset="0"/>
                <a:cs typeface="Arial" panose="020B0604020202020204" pitchFamily="34" charset="0"/>
              </a:rPr>
              <a:t>postdose</a:t>
            </a:r>
            <a:r>
              <a:rPr lang="en-US" sz="2400" dirty="0" smtClean="0">
                <a:latin typeface="Arial" panose="020B0604020202020204" pitchFamily="34" charset="0"/>
                <a:cs typeface="Arial" panose="020B0604020202020204" pitchFamily="34" charset="0"/>
              </a:rPr>
              <a:t> sampling) were obtained at steady state during the 2nd trimester, 3rd trimester, and 6-12 weeks postpartum </a:t>
            </a:r>
          </a:p>
          <a:p>
            <a:r>
              <a:rPr lang="en-US" sz="2400" dirty="0" smtClean="0">
                <a:latin typeface="Arial" panose="020B0604020202020204" pitchFamily="34" charset="0"/>
                <a:cs typeface="Arial" panose="020B0604020202020204" pitchFamily="34" charset="0"/>
              </a:rPr>
              <a:t>Maternal plasma and cord blood samples were collected at delivery </a:t>
            </a:r>
          </a:p>
          <a:p>
            <a:r>
              <a:rPr lang="en-US" sz="2400" dirty="0" smtClean="0">
                <a:latin typeface="Arial" panose="020B0604020202020204" pitchFamily="34" charset="0"/>
                <a:cs typeface="Arial" panose="020B0604020202020204" pitchFamily="34" charset="0"/>
              </a:rPr>
              <a:t>TAF plasma concentrations were measured by a validated LC-MS/MS method with a quantitation limit of 3.9 ng/mL</a:t>
            </a:r>
          </a:p>
          <a:p>
            <a:r>
              <a:rPr lang="en-US" sz="2400" dirty="0" smtClean="0">
                <a:latin typeface="Arial" panose="020B0604020202020204" pitchFamily="34" charset="0"/>
                <a:cs typeface="Arial" panose="020B0604020202020204" pitchFamily="34" charset="0"/>
              </a:rPr>
              <a:t>PK parameters were calculated using NONMEM</a:t>
            </a:r>
          </a:p>
          <a:p>
            <a:r>
              <a:rPr lang="en-US" sz="2400" dirty="0" smtClean="0">
                <a:latin typeface="Arial" panose="020B0604020202020204" pitchFamily="34" charset="0"/>
                <a:cs typeface="Arial" panose="020B0604020202020204" pitchFamily="34" charset="0"/>
              </a:rPr>
              <a:t>A two-tailed Wilcoxon signed rank test (</a:t>
            </a:r>
            <a:r>
              <a:rPr lang="el-GR" sz="2400" dirty="0" smtClean="0">
                <a:latin typeface="Arial" panose="020B0604020202020204" pitchFamily="34" charset="0"/>
                <a:cs typeface="Arial" panose="020B0604020202020204" pitchFamily="34" charset="0"/>
              </a:rPr>
              <a:t>α = 0.10) </a:t>
            </a:r>
            <a:r>
              <a:rPr lang="en-US" sz="2400" dirty="0" smtClean="0">
                <a:latin typeface="Arial" panose="020B0604020202020204" pitchFamily="34" charset="0"/>
                <a:cs typeface="Arial" panose="020B0604020202020204" pitchFamily="34" charset="0"/>
              </a:rPr>
              <a:t>was used for paired within-subject comparisons</a:t>
            </a:r>
          </a:p>
          <a:p>
            <a:r>
              <a:rPr lang="en-US" sz="2400" dirty="0" smtClean="0">
                <a:latin typeface="Arial" panose="020B0604020202020204" pitchFamily="34" charset="0"/>
                <a:cs typeface="Arial" panose="020B0604020202020204" pitchFamily="34" charset="0"/>
              </a:rPr>
              <a:t>For protocol management purposes, target TAF exposure was assessed relative to the 10th percentile value in non-pregnant adults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43955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Título 5"/>
          <p:cNvSpPr txBox="1">
            <a:spLocks/>
          </p:cNvSpPr>
          <p:nvPr/>
        </p:nvSpPr>
        <p:spPr bwMode="auto">
          <a:xfrm>
            <a:off x="457200" y="274638"/>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2200" b="1">
              <a:solidFill>
                <a:srgbClr val="4B2264"/>
              </a:solidFill>
              <a:latin typeface="Swis721 Ex BT" pitchFamily="34" charset="0"/>
            </a:endParaRPr>
          </a:p>
        </p:txBody>
      </p:sp>
      <p:sp>
        <p:nvSpPr>
          <p:cNvPr id="8196" name="Título 5"/>
          <p:cNvSpPr txBox="1">
            <a:spLocks/>
          </p:cNvSpPr>
          <p:nvPr/>
        </p:nvSpPr>
        <p:spPr bwMode="auto">
          <a:xfrm>
            <a:off x="543828" y="90028"/>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defRPr/>
            </a:pPr>
            <a:r>
              <a:rPr lang="en-US" altLang="en-US" b="1" noProof="1">
                <a:solidFill>
                  <a:srgbClr val="4B2264"/>
                </a:solidFill>
                <a:latin typeface="Arial" panose="020B0604020202020204" pitchFamily="34" charset="0"/>
                <a:cs typeface="Arial" panose="020B0604020202020204" pitchFamily="34" charset="0"/>
              </a:rPr>
              <a:t>Results</a:t>
            </a:r>
            <a:r>
              <a:rPr lang="pt-BR" altLang="en-US" b="1" dirty="0">
                <a:solidFill>
                  <a:srgbClr val="4B2264"/>
                </a:solidFill>
                <a:latin typeface="Arial" panose="020B0604020202020204" pitchFamily="34" charset="0"/>
                <a:cs typeface="Arial" panose="020B0604020202020204" pitchFamily="34" charset="0"/>
              </a:rPr>
              <a:t>: </a:t>
            </a:r>
            <a:r>
              <a:rPr lang="en-US" altLang="en-US" b="1" dirty="0">
                <a:solidFill>
                  <a:srgbClr val="4B2264"/>
                </a:solidFill>
                <a:latin typeface="Arial" panose="020B0604020202020204" pitchFamily="34" charset="0"/>
                <a:cs typeface="Arial" panose="020B0604020202020204" pitchFamily="34" charset="0"/>
              </a:rPr>
              <a:t>Clinical Characteristics</a:t>
            </a:r>
          </a:p>
        </p:txBody>
      </p:sp>
      <p:graphicFrame>
        <p:nvGraphicFramePr>
          <p:cNvPr id="6" name="Table 5">
            <a:extLst>
              <a:ext uri="{FF2B5EF4-FFF2-40B4-BE49-F238E27FC236}">
                <a16:creationId xmlns:a16="http://schemas.microsoft.com/office/drawing/2014/main" id="{32061B18-606C-DC42-8723-B414F1D6B17A}"/>
              </a:ext>
            </a:extLst>
          </p:cNvPr>
          <p:cNvGraphicFramePr>
            <a:graphicFrameLocks noGrp="1"/>
          </p:cNvGraphicFramePr>
          <p:nvPr>
            <p:extLst>
              <p:ext uri="{D42A27DB-BD31-4B8C-83A1-F6EECF244321}">
                <p14:modId xmlns:p14="http://schemas.microsoft.com/office/powerpoint/2010/main" val="3543495663"/>
              </p:ext>
            </p:extLst>
          </p:nvPr>
        </p:nvGraphicFramePr>
        <p:xfrm>
          <a:off x="329228" y="737728"/>
          <a:ext cx="8540452" cy="6035220"/>
        </p:xfrm>
        <a:graphic>
          <a:graphicData uri="http://schemas.openxmlformats.org/drawingml/2006/table">
            <a:tbl>
              <a:tblPr/>
              <a:tblGrid>
                <a:gridCol w="3151478">
                  <a:extLst>
                    <a:ext uri="{9D8B030D-6E8A-4147-A177-3AD203B41FA5}">
                      <a16:colId xmlns:a16="http://schemas.microsoft.com/office/drawing/2014/main" val="2791861608"/>
                    </a:ext>
                  </a:extLst>
                </a:gridCol>
                <a:gridCol w="2766906">
                  <a:extLst>
                    <a:ext uri="{9D8B030D-6E8A-4147-A177-3AD203B41FA5}">
                      <a16:colId xmlns:a16="http://schemas.microsoft.com/office/drawing/2014/main" val="894186985"/>
                    </a:ext>
                  </a:extLst>
                </a:gridCol>
                <a:gridCol w="2622068">
                  <a:extLst>
                    <a:ext uri="{9D8B030D-6E8A-4147-A177-3AD203B41FA5}">
                      <a16:colId xmlns:a16="http://schemas.microsoft.com/office/drawing/2014/main" val="3778572414"/>
                    </a:ext>
                  </a:extLst>
                </a:gridCol>
              </a:tblGrid>
              <a:tr h="296862">
                <a:tc rowSpan="2">
                  <a:txBody>
                    <a:bodyPr/>
                    <a:lstStyle/>
                    <a:p>
                      <a:pPr marL="0" marR="0" lvl="0" indent="0" algn="l" defTabSz="1004888"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Maternal Demographics</a:t>
                      </a:r>
                    </a:p>
                  </a:txBody>
                  <a:tcPr marL="91436" marR="91436" marT="45725" marB="45725" horzOverflow="overflow">
                    <a:lnL>
                      <a:noFill/>
                    </a:lnL>
                    <a:lnR>
                      <a:noFill/>
                    </a:lnR>
                    <a:lnT w="12700" cap="flat" cmpd="sng" algn="ctr">
                      <a:solidFill>
                        <a:srgbClr val="2D2DB9"/>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noFill/>
                  </a:tcPr>
                </a:tc>
                <a:tc gridSpan="2">
                  <a:txBody>
                    <a:bodyPr/>
                    <a:lstStyle/>
                    <a:p>
                      <a:pPr marL="0" marR="0" lvl="0" indent="0" algn="ctr" defTabSz="1004888"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Median (Range) or N (%) </a:t>
                      </a:r>
                    </a:p>
                  </a:txBody>
                  <a:tcPr marL="91436" marR="91436" marT="45725" marB="45725" horzOverflow="overflow">
                    <a:lnL>
                      <a:noFill/>
                    </a:lnL>
                    <a:lnR>
                      <a:noFill/>
                    </a:lnR>
                    <a:lnT w="12700" cap="flat" cmpd="sng" algn="ctr">
                      <a:solidFill>
                        <a:srgbClr val="2D2DB9"/>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3120738762"/>
                  </a:ext>
                </a:extLst>
              </a:tr>
              <a:tr h="296862">
                <a:tc vMerge="1">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endParaRPr kumimoji="0" lang="en-US" altLang="en-US" sz="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6" marR="91436" marT="45725" marB="45725" horzOverflow="overflow">
                    <a:lnL>
                      <a:noFill/>
                    </a:lnL>
                    <a:lnR>
                      <a:noFill/>
                    </a:lnR>
                    <a:lnT w="12700" cap="flat" cmpd="sng" algn="ctr">
                      <a:solidFill>
                        <a:srgbClr val="2D2DB9"/>
                      </a:solidFill>
                      <a:prstDash val="solid"/>
                      <a:round/>
                      <a:headEnd type="none" w="med" len="med"/>
                      <a:tailEnd type="none" w="med" len="med"/>
                    </a:lnT>
                    <a:lnB w="12700" cap="flat" cmpd="sng" algn="ctr">
                      <a:solidFill>
                        <a:srgbClr val="2D2DB9"/>
                      </a:solidFill>
                      <a:prstDash val="solid"/>
                      <a:round/>
                      <a:headEnd type="none" w="med" len="med"/>
                      <a:tailEnd type="none" w="med" len="med"/>
                    </a:lnB>
                    <a:lnTlToBr>
                      <a:noFill/>
                    </a:lnTlToBr>
                    <a:lnBlToTr>
                      <a:noFill/>
                    </a:lnBlToTr>
                    <a:noFill/>
                  </a:tcPr>
                </a:tc>
                <a:tc>
                  <a:txBody>
                    <a:bodyPr/>
                    <a:lstStyle/>
                    <a:p>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TAF 25 mg </a:t>
                      </a:r>
                      <a:r>
                        <a:rPr kumimoji="0" lang="en-US" altLang="en-U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r>
                        <a:rPr kumimoji="0" lang="en-US" altLang="en-US" sz="1400" b="1" i="1"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n</a:t>
                      </a:r>
                      <a:r>
                        <a:rPr kumimoji="0" lang="en-US" altLang="en-U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=31)</a:t>
                      </a:r>
                      <a:endParaRPr lang="en-US" sz="1400" dirty="0"/>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noFill/>
                  </a:tcPr>
                </a:tc>
                <a:tc>
                  <a:txBody>
                    <a:bodyPr/>
                    <a:lstStyle/>
                    <a:p>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TAF/COBI 10/150 mg </a:t>
                      </a:r>
                      <a:r>
                        <a:rPr kumimoji="0" lang="en-US" altLang="en-U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r>
                        <a:rPr kumimoji="0" lang="en-US" altLang="en-US" sz="1400" b="1" i="1"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n</a:t>
                      </a:r>
                      <a:r>
                        <a:rPr kumimoji="0" lang="en-US" altLang="en-US"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=27)</a:t>
                      </a:r>
                      <a:endParaRPr lang="en-US" sz="1400" dirty="0"/>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3233361"/>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Age at Delivery (years)</a:t>
                      </a:r>
                      <a:endPar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29.5 (18.1 – 45.8)</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a:ln>
                            <a:noFill/>
                          </a:ln>
                          <a:solidFill>
                            <a:schemeClr val="tx1"/>
                          </a:solidFill>
                          <a:effectLst/>
                          <a:latin typeface="Arial" panose="020B0604020202020204" pitchFamily="34" charset="0"/>
                          <a:cs typeface="Arial" panose="020B0604020202020204" pitchFamily="34" charset="0"/>
                        </a:rPr>
                        <a:t>34.0 (19.1 – 38.8)</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a:noFill/>
                    </a:lnB>
                    <a:lnTlToBr>
                      <a:noFill/>
                    </a:lnTlToBr>
                    <a:lnBlToTr>
                      <a:noFill/>
                    </a:lnBlToTr>
                    <a:solidFill>
                      <a:srgbClr val="2D2DB9">
                        <a:alpha val="20000"/>
                      </a:srgbClr>
                    </a:solidFill>
                  </a:tcPr>
                </a:tc>
                <a:extLst>
                  <a:ext uri="{0D108BD9-81ED-4DB2-BD59-A6C34878D82A}">
                    <a16:rowId xmlns:a16="http://schemas.microsoft.com/office/drawing/2014/main" val="1230541352"/>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Weight at Delivery (kg)</a:t>
                      </a:r>
                    </a:p>
                  </a:txBody>
                  <a:tcPr marL="91436" marR="91436" marT="45725" marB="45725" horzOverflow="overflow">
                    <a:lnL>
                      <a:noFill/>
                    </a:lnL>
                    <a:lnR>
                      <a:noFill/>
                    </a:lnR>
                    <a:lnT>
                      <a:noFill/>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85.0 (59.4 – 154.2)</a:t>
                      </a:r>
                    </a:p>
                  </a:txBody>
                  <a:tcPr marL="91436" marR="91436" marT="45725" marB="45725" horzOverflow="overflow">
                    <a:lnL>
                      <a:noFill/>
                    </a:lnL>
                    <a:lnR>
                      <a:noFill/>
                    </a:lnR>
                    <a:lnT>
                      <a:noFill/>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87.5 (66.0 – 152.7)</a:t>
                      </a:r>
                    </a:p>
                  </a:txBody>
                  <a:tcPr marL="91436" marR="91436" marT="45725" marB="45725" horzOverflow="overflow">
                    <a:lnL>
                      <a:noFill/>
                    </a:lnL>
                    <a:lnR>
                      <a:noFill/>
                    </a:lnR>
                    <a:lnT>
                      <a:noFill/>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extLst>
                  <a:ext uri="{0D108BD9-81ED-4DB2-BD59-A6C34878D82A}">
                    <a16:rowId xmlns:a16="http://schemas.microsoft.com/office/drawing/2014/main" val="3237863090"/>
                  </a:ext>
                </a:extLst>
              </a:tr>
              <a:tr h="107189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Race/Ethnicity:</a:t>
                      </a:r>
                      <a:endPar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White Non-Hispanic</a:t>
                      </a: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Black Non-Hispanic</a:t>
                      </a: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Hispanic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(regardless of race</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Asian</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Pacific Islander</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endPar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(10</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18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(58</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(32</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endPar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(15</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8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14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(52</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(4%)</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extLst>
                  <a:ext uri="{0D108BD9-81ED-4DB2-BD59-A6C34878D82A}">
                    <a16:rowId xmlns:a16="http://schemas.microsoft.com/office/drawing/2014/main" val="10004"/>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Country: United States</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31 (100%)</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27 (100%)</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extLst>
                  <a:ext uri="{0D108BD9-81ED-4DB2-BD59-A6C34878D82A}">
                    <a16:rowId xmlns:a16="http://schemas.microsoft.com/office/drawing/2014/main" val="10005"/>
                  </a:ext>
                </a:extLst>
              </a:tr>
              <a:tr h="267177">
                <a:tc gridSpan="3">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ctr" defTabSz="1004888"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2</a:t>
                      </a:r>
                      <a:r>
                        <a:rPr kumimoji="0" lang="en-US" altLang="en-US" sz="1300" b="1" i="0" u="none" strike="noStrike" cap="none" normalizeH="0" baseline="30000" dirty="0">
                          <a:ln>
                            <a:noFill/>
                          </a:ln>
                          <a:solidFill>
                            <a:schemeClr val="tx1"/>
                          </a:solidFill>
                          <a:effectLst/>
                          <a:latin typeface="Arial" panose="020B0604020202020204" pitchFamily="34" charset="0"/>
                          <a:cs typeface="Arial" panose="020B0604020202020204" pitchFamily="34" charset="0"/>
                        </a:rPr>
                        <a:t>nd</a:t>
                      </a:r>
                      <a:r>
                        <a:rPr kumimoji="0" lang="en-US" altLang="en-US" sz="13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Trimester</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55365501"/>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Gestational Age (</a:t>
                      </a:r>
                      <a:r>
                        <a:rPr kumimoji="0" lang="en-US" altLang="en-US" sz="13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wk</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sampling</a:t>
                      </a:r>
                      <a:endPar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6" marR="91436" marT="45725" marB="45725" horzOverflow="overflow">
                    <a:lnL>
                      <a:noFill/>
                    </a:lnL>
                    <a:lnR>
                      <a:noFill/>
                    </a:lnR>
                    <a:lnT>
                      <a:noFill/>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23.4 (21.1 – 27.4)</a:t>
                      </a:r>
                    </a:p>
                  </a:txBody>
                  <a:tcPr marL="91436" marR="91436" marT="45725" marB="45725" horzOverflow="overflow">
                    <a:lnL>
                      <a:noFill/>
                    </a:lnL>
                    <a:lnR>
                      <a:noFill/>
                    </a:lnR>
                    <a:lnT w="12700" cmpd="sng">
                      <a:noFill/>
                      <a:prstDash val="solid"/>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24.9 (20.4 – 27.1)</a:t>
                      </a:r>
                    </a:p>
                  </a:txBody>
                  <a:tcPr marL="91436" marR="91436" marT="45725" marB="45725" horzOverflow="overflow">
                    <a:lnL>
                      <a:noFill/>
                    </a:lnL>
                    <a:lnR>
                      <a:noFill/>
                    </a:lnR>
                    <a:lnT w="12700" cmpd="sng">
                      <a:noFill/>
                      <a:prstDash val="solid"/>
                    </a:lnT>
                    <a:lnB>
                      <a:noFill/>
                    </a:lnB>
                    <a:lnTlToBr>
                      <a:noFill/>
                    </a:lnTlToBr>
                    <a:lnBlToTr>
                      <a:noFill/>
                    </a:lnBlToTr>
                    <a:solidFill>
                      <a:srgbClr val="2D2DB9">
                        <a:alpha val="20000"/>
                      </a:srgbClr>
                    </a:solidFill>
                  </a:tcPr>
                </a:tc>
                <a:extLst>
                  <a:ext uri="{0D108BD9-81ED-4DB2-BD59-A6C34878D82A}">
                    <a16:rowId xmlns:a16="http://schemas.microsoft.com/office/drawing/2014/main" val="3047544580"/>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HIV-1 RNA ≤ 50 copies/mL</a:t>
                      </a:r>
                    </a:p>
                  </a:txBody>
                  <a:tcPr marL="91436" marR="91436" marT="45725" marB="45725" horzOverflow="overflow">
                    <a:lnL>
                      <a:noFill/>
                    </a:lnL>
                    <a:lnR>
                      <a:noFill/>
                    </a:lnR>
                    <a:lnT>
                      <a:noFill/>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13/15 (87%)</a:t>
                      </a:r>
                    </a:p>
                  </a:txBody>
                  <a:tcPr marL="91436" marR="91436" marT="45725" marB="45725" horzOverflow="overflow">
                    <a:lnL>
                      <a:noFill/>
                    </a:lnL>
                    <a:lnR>
                      <a:noFill/>
                    </a:lnR>
                    <a:lnT w="12700" cmpd="sng">
                      <a:noFill/>
                      <a:prstDash val="soli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13/18 (72%)</a:t>
                      </a:r>
                    </a:p>
                  </a:txBody>
                  <a:tcPr marL="91436" marR="91436" marT="45725" marB="45725" horzOverflow="overflow">
                    <a:lnL>
                      <a:noFill/>
                    </a:lnL>
                    <a:lnR>
                      <a:noFill/>
                    </a:lnR>
                    <a:lnT w="12700" cmpd="sng">
                      <a:noFill/>
                      <a:prstDash val="soli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extLst>
                  <a:ext uri="{0D108BD9-81ED-4DB2-BD59-A6C34878D82A}">
                    <a16:rowId xmlns:a16="http://schemas.microsoft.com/office/drawing/2014/main" val="10008"/>
                  </a:ext>
                </a:extLst>
              </a:tr>
              <a:tr h="267177">
                <a:tc gridSpan="3">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ctr" defTabSz="1004888"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r>
                        <a:rPr kumimoji="0" lang="en-US" altLang="en-US" sz="1300" b="1" i="0" u="none" strike="noStrike" cap="none" normalizeH="0" baseline="30000" dirty="0">
                          <a:ln>
                            <a:noFill/>
                          </a:ln>
                          <a:solidFill>
                            <a:schemeClr val="tx1"/>
                          </a:solidFill>
                          <a:effectLst/>
                          <a:latin typeface="Arial" panose="020B0604020202020204" pitchFamily="34" charset="0"/>
                          <a:cs typeface="Arial" panose="020B0604020202020204" pitchFamily="34" charset="0"/>
                        </a:rPr>
                        <a:t>rd</a:t>
                      </a:r>
                      <a:r>
                        <a:rPr kumimoji="0" lang="en-US" altLang="en-US" sz="13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Trimester</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3521688"/>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Gestational Age (</a:t>
                      </a:r>
                      <a:r>
                        <a:rPr kumimoji="0" lang="en-US" altLang="en-US" sz="13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wk</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sampling</a:t>
                      </a:r>
                      <a:endPar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6" marR="91436" marT="45725" marB="45725" horzOverflow="overflow">
                    <a:lnL>
                      <a:noFill/>
                    </a:lnL>
                    <a:lnR>
                      <a:noFill/>
                    </a:lnR>
                    <a:lnT>
                      <a:noFill/>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a:ln>
                            <a:noFill/>
                          </a:ln>
                          <a:solidFill>
                            <a:schemeClr val="tx1"/>
                          </a:solidFill>
                          <a:effectLst/>
                          <a:latin typeface="Arial" panose="020B0604020202020204" pitchFamily="34" charset="0"/>
                          <a:cs typeface="Arial" panose="020B0604020202020204" pitchFamily="34" charset="0"/>
                        </a:rPr>
                        <a:t>33.3 (30.0 – 37.6)</a:t>
                      </a:r>
                    </a:p>
                  </a:txBody>
                  <a:tcPr marL="91436" marR="91436" marT="45725" marB="45725" horzOverflow="overflow">
                    <a:lnL>
                      <a:noFill/>
                    </a:lnL>
                    <a:lnR>
                      <a:noFill/>
                    </a:lnR>
                    <a:lnT w="12700" cmpd="sng">
                      <a:noFill/>
                      <a:prstDash val="solid"/>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33.0 (30.0 – 36.4)</a:t>
                      </a:r>
                    </a:p>
                  </a:txBody>
                  <a:tcPr marL="91436" marR="91436" marT="45725" marB="45725" horzOverflow="overflow">
                    <a:lnL>
                      <a:noFill/>
                    </a:lnL>
                    <a:lnR>
                      <a:noFill/>
                    </a:lnR>
                    <a:lnT w="12700" cmpd="sng">
                      <a:noFill/>
                      <a:prstDash val="solid"/>
                    </a:lnT>
                    <a:lnB>
                      <a:noFill/>
                    </a:lnB>
                    <a:lnTlToBr>
                      <a:noFill/>
                    </a:lnTlToBr>
                    <a:lnBlToTr>
                      <a:noFill/>
                    </a:lnBlToTr>
                    <a:solidFill>
                      <a:srgbClr val="2D2DB9">
                        <a:alpha val="20000"/>
                      </a:srgbClr>
                    </a:solidFill>
                  </a:tcPr>
                </a:tc>
                <a:extLst>
                  <a:ext uri="{0D108BD9-81ED-4DB2-BD59-A6C34878D82A}">
                    <a16:rowId xmlns:a16="http://schemas.microsoft.com/office/drawing/2014/main" val="2099309667"/>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HIV-1 RNA ≤ 50 copies/mL</a:t>
                      </a:r>
                    </a:p>
                  </a:txBody>
                  <a:tcPr marL="91436" marR="91436" marT="45725" marB="45725" horzOverflow="overflow">
                    <a:lnL>
                      <a:noFill/>
                    </a:lnL>
                    <a:lnR>
                      <a:noFill/>
                    </a:lnR>
                    <a:lnT>
                      <a:noFill/>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24/27 (89%)</a:t>
                      </a:r>
                    </a:p>
                  </a:txBody>
                  <a:tcPr marL="91436" marR="91436" marT="45725" marB="45725" horzOverflow="overflow">
                    <a:lnL>
                      <a:noFill/>
                    </a:lnL>
                    <a:lnR>
                      <a:noFill/>
                    </a:lnR>
                    <a:lnT w="12700" cmpd="sng">
                      <a:noFill/>
                      <a:prstDash val="soli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24/27 (89%)</a:t>
                      </a:r>
                    </a:p>
                  </a:txBody>
                  <a:tcPr marL="91436" marR="91436" marT="45725" marB="45725" horzOverflow="overflow">
                    <a:lnL>
                      <a:noFill/>
                    </a:lnL>
                    <a:lnR>
                      <a:noFill/>
                    </a:lnR>
                    <a:lnT w="12700" cmpd="sng">
                      <a:noFill/>
                      <a:prstDash val="soli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extLst>
                  <a:ext uri="{0D108BD9-81ED-4DB2-BD59-A6C34878D82A}">
                    <a16:rowId xmlns:a16="http://schemas.microsoft.com/office/drawing/2014/main" val="10011"/>
                  </a:ext>
                </a:extLst>
              </a:tr>
              <a:tr h="267177">
                <a:tc gridSpan="3">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ctr" defTabSz="1004888"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Postpartum</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909083"/>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Weeks After </a:t>
                      </a: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Delivery at sampling</a:t>
                      </a:r>
                      <a:endPar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91436" marR="91436" marT="45725" marB="45725" horzOverflow="overflow">
                    <a:lnL>
                      <a:noFill/>
                    </a:lnL>
                    <a:lnR>
                      <a:noFill/>
                    </a:lnR>
                    <a:lnT>
                      <a:noFill/>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a:ln>
                            <a:noFill/>
                          </a:ln>
                          <a:solidFill>
                            <a:schemeClr val="tx1"/>
                          </a:solidFill>
                          <a:effectLst/>
                          <a:latin typeface="Arial" panose="020B0604020202020204" pitchFamily="34" charset="0"/>
                          <a:cs typeface="Arial" panose="020B0604020202020204" pitchFamily="34" charset="0"/>
                        </a:rPr>
                        <a:t>9.9 (6.0 – 14.4)</a:t>
                      </a:r>
                    </a:p>
                  </a:txBody>
                  <a:tcPr marL="91436" marR="91436" marT="45725" marB="45725" horzOverflow="overflow">
                    <a:lnL>
                      <a:noFill/>
                    </a:lnL>
                    <a:lnR>
                      <a:noFill/>
                    </a:lnR>
                    <a:lnT w="12700" cmpd="sng">
                      <a:noFill/>
                      <a:prstDash val="solid"/>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8.5 (4.4 – 20.6)</a:t>
                      </a:r>
                    </a:p>
                  </a:txBody>
                  <a:tcPr marL="91436" marR="91436" marT="45725" marB="45725" horzOverflow="overflow">
                    <a:lnL>
                      <a:noFill/>
                    </a:lnL>
                    <a:lnR>
                      <a:noFill/>
                    </a:lnR>
                    <a:lnT w="12700" cmpd="sng">
                      <a:noFill/>
                      <a:prstDash val="solid"/>
                    </a:lnT>
                    <a:lnB>
                      <a:noFill/>
                    </a:lnB>
                    <a:lnTlToBr>
                      <a:noFill/>
                    </a:lnTlToBr>
                    <a:lnBlToTr>
                      <a:noFill/>
                    </a:lnBlToTr>
                    <a:solidFill>
                      <a:srgbClr val="2D2DB9">
                        <a:alpha val="20000"/>
                      </a:srgbClr>
                    </a:solidFill>
                  </a:tcPr>
                </a:tc>
                <a:extLst>
                  <a:ext uri="{0D108BD9-81ED-4DB2-BD59-A6C34878D82A}">
                    <a16:rowId xmlns:a16="http://schemas.microsoft.com/office/drawing/2014/main" val="4081091685"/>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HIV-1 RNA ≤ 50 copies/mL</a:t>
                      </a:r>
                    </a:p>
                  </a:txBody>
                  <a:tcPr marL="91436" marR="91436" marT="45725" marB="45725" horzOverflow="overflow">
                    <a:lnL>
                      <a:noFill/>
                    </a:lnL>
                    <a:lnR>
                      <a:noFill/>
                    </a:lnR>
                    <a:lnT>
                      <a:noFill/>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22/25 (88%)</a:t>
                      </a:r>
                    </a:p>
                  </a:txBody>
                  <a:tcPr marL="91436" marR="91436" marT="45725" marB="45725" horzOverflow="overflow">
                    <a:lnL>
                      <a:noFill/>
                    </a:lnL>
                    <a:lnR>
                      <a:noFill/>
                    </a:lnR>
                    <a:lnT w="12700" cmpd="sng">
                      <a:noFill/>
                      <a:prstDash val="soli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22/24 (92%)</a:t>
                      </a:r>
                    </a:p>
                  </a:txBody>
                  <a:tcPr marL="91436" marR="91436" marT="45725" marB="45725" horzOverflow="overflow">
                    <a:lnL>
                      <a:noFill/>
                    </a:lnL>
                    <a:lnR>
                      <a:noFill/>
                    </a:lnR>
                    <a:lnT w="12700" cmpd="sng">
                      <a:noFill/>
                      <a:prstDash val="soli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extLst>
                  <a:ext uri="{0D108BD9-81ED-4DB2-BD59-A6C34878D82A}">
                    <a16:rowId xmlns:a16="http://schemas.microsoft.com/office/drawing/2014/main" val="10014"/>
                  </a:ext>
                </a:extLst>
              </a:tr>
              <a:tr h="282084">
                <a:tc gridSpan="3">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ctr" defTabSz="1004888" rtl="0" eaLnBrk="1" fontAlgn="base" latinLnBrk="0" hangingPunct="1">
                        <a:lnSpc>
                          <a:spcPct val="100000"/>
                        </a:lnSpc>
                        <a:spcBef>
                          <a:spcPct val="0"/>
                        </a:spcBef>
                        <a:spcAft>
                          <a:spcPct val="0"/>
                        </a:spcAft>
                        <a:buClrTx/>
                        <a:buSzTx/>
                        <a:buFontTx/>
                        <a:buNone/>
                        <a:tabLst/>
                      </a:pPr>
                      <a:r>
                        <a:rPr kumimoji="0" lang="en-US" altLang="en-US" sz="13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Pregnancy Outcomes</a:t>
                      </a:r>
                    </a:p>
                  </a:txBody>
                  <a:tcPr marL="91436" marR="91436" marT="45725" marB="45725" horzOverflow="overflow">
                    <a:lnL>
                      <a:noFill/>
                    </a:lnL>
                    <a:lnR>
                      <a:noFill/>
                    </a:lnR>
                    <a:lnT w="12700" cap="flat" cmpd="sng" algn="ctr">
                      <a:solidFill>
                        <a:srgbClr val="7030A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89531844"/>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Gestational Age (weeks)</a:t>
                      </a:r>
                    </a:p>
                  </a:txBody>
                  <a:tcPr marL="91436" marR="91436" marT="45725" marB="45725" horzOverflow="overflow">
                    <a:lnL>
                      <a:noFill/>
                    </a:lnL>
                    <a:lnR>
                      <a:noFill/>
                    </a:lnR>
                    <a:lnT>
                      <a:noFill/>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38.9 (36.0 – 40.9)</a:t>
                      </a:r>
                    </a:p>
                  </a:txBody>
                  <a:tcPr marL="91436" marR="91436" marT="45725" marB="45725" horzOverflow="overflow">
                    <a:lnL>
                      <a:noFill/>
                    </a:lnL>
                    <a:lnR>
                      <a:noFill/>
                    </a:lnR>
                    <a:lnT w="12700" cmpd="sng">
                      <a:noFill/>
                      <a:prstDash val="solid"/>
                    </a:lnT>
                    <a:lnB>
                      <a:noFill/>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38.6 (27.1 – 41.3)</a:t>
                      </a:r>
                    </a:p>
                  </a:txBody>
                  <a:tcPr marL="91436" marR="91436" marT="45725" marB="45725" horzOverflow="overflow">
                    <a:lnL>
                      <a:noFill/>
                    </a:lnL>
                    <a:lnR>
                      <a:noFill/>
                    </a:lnR>
                    <a:lnT w="12700" cmpd="sng">
                      <a:noFill/>
                      <a:prstDash val="solid"/>
                    </a:lnT>
                    <a:lnB>
                      <a:noFill/>
                    </a:lnB>
                    <a:lnTlToBr>
                      <a:noFill/>
                    </a:lnTlToBr>
                    <a:lnBlToTr>
                      <a:noFill/>
                    </a:lnBlToTr>
                    <a:solidFill>
                      <a:srgbClr val="2D2DB9">
                        <a:alpha val="20000"/>
                      </a:srgbClr>
                    </a:solidFill>
                  </a:tcPr>
                </a:tc>
                <a:extLst>
                  <a:ext uri="{0D108BD9-81ED-4DB2-BD59-A6C34878D82A}">
                    <a16:rowId xmlns:a16="http://schemas.microsoft.com/office/drawing/2014/main" val="2270184568"/>
                  </a:ext>
                </a:extLst>
              </a:tr>
              <a:tr h="282084">
                <a:tc>
                  <a:txBody>
                    <a:bodyPr/>
                    <a:lstStyle>
                      <a:lvl1pPr defTabSz="1004888">
                        <a:spcBef>
                          <a:spcPct val="20000"/>
                        </a:spcBef>
                        <a:defRPr sz="15400">
                          <a:solidFill>
                            <a:schemeClr val="tx1"/>
                          </a:solidFill>
                          <a:latin typeface="Times New Roman" panose="02020603050405020304" pitchFamily="18" charset="0"/>
                        </a:defRPr>
                      </a:lvl1pPr>
                      <a:lvl2pPr defTabSz="1004888">
                        <a:spcBef>
                          <a:spcPct val="20000"/>
                        </a:spcBef>
                        <a:defRPr sz="13500">
                          <a:solidFill>
                            <a:schemeClr val="tx1"/>
                          </a:solidFill>
                          <a:latin typeface="Times New Roman" panose="02020603050405020304" pitchFamily="18" charset="0"/>
                        </a:defRPr>
                      </a:lvl2pPr>
                      <a:lvl3pPr defTabSz="1004888">
                        <a:spcBef>
                          <a:spcPct val="20000"/>
                        </a:spcBef>
                        <a:defRPr sz="11500">
                          <a:solidFill>
                            <a:schemeClr val="tx1"/>
                          </a:solidFill>
                          <a:latin typeface="Times New Roman" panose="02020603050405020304" pitchFamily="18" charset="0"/>
                        </a:defRPr>
                      </a:lvl3pPr>
                      <a:lvl4pPr defTabSz="1004888">
                        <a:spcBef>
                          <a:spcPct val="20000"/>
                        </a:spcBef>
                        <a:defRPr sz="9600">
                          <a:solidFill>
                            <a:schemeClr val="tx1"/>
                          </a:solidFill>
                          <a:latin typeface="Times New Roman" panose="02020603050405020304" pitchFamily="18" charset="0"/>
                        </a:defRPr>
                      </a:lvl4pPr>
                      <a:lvl5pPr defTabSz="1004888">
                        <a:spcBef>
                          <a:spcPct val="20000"/>
                        </a:spcBef>
                        <a:defRPr sz="9600">
                          <a:solidFill>
                            <a:schemeClr val="tx1"/>
                          </a:solidFill>
                          <a:latin typeface="Times New Roman" panose="02020603050405020304" pitchFamily="18" charset="0"/>
                        </a:defRPr>
                      </a:lvl5pPr>
                      <a:lvl6pPr marL="2468563" indent="-182563" defTabSz="1004888" eaLnBrk="0" fontAlgn="base" hangingPunct="0">
                        <a:spcBef>
                          <a:spcPct val="20000"/>
                        </a:spcBef>
                        <a:spcAft>
                          <a:spcPct val="0"/>
                        </a:spcAft>
                        <a:defRPr sz="9600">
                          <a:solidFill>
                            <a:schemeClr val="tx1"/>
                          </a:solidFill>
                          <a:latin typeface="Times New Roman" panose="02020603050405020304" pitchFamily="18" charset="0"/>
                        </a:defRPr>
                      </a:lvl6pPr>
                      <a:lvl7pPr marL="2925763" indent="-182563" defTabSz="1004888" eaLnBrk="0" fontAlgn="base" hangingPunct="0">
                        <a:spcBef>
                          <a:spcPct val="20000"/>
                        </a:spcBef>
                        <a:spcAft>
                          <a:spcPct val="0"/>
                        </a:spcAft>
                        <a:defRPr sz="9600">
                          <a:solidFill>
                            <a:schemeClr val="tx1"/>
                          </a:solidFill>
                          <a:latin typeface="Times New Roman" panose="02020603050405020304" pitchFamily="18" charset="0"/>
                        </a:defRPr>
                      </a:lvl7pPr>
                      <a:lvl8pPr marL="3382963" indent="-182563" defTabSz="1004888" eaLnBrk="0" fontAlgn="base" hangingPunct="0">
                        <a:spcBef>
                          <a:spcPct val="20000"/>
                        </a:spcBef>
                        <a:spcAft>
                          <a:spcPct val="0"/>
                        </a:spcAft>
                        <a:defRPr sz="9600">
                          <a:solidFill>
                            <a:schemeClr val="tx1"/>
                          </a:solidFill>
                          <a:latin typeface="Times New Roman" panose="02020603050405020304" pitchFamily="18" charset="0"/>
                        </a:defRPr>
                      </a:lvl8pPr>
                      <a:lvl9pPr marL="3840163" indent="-182563" defTabSz="1004888" eaLnBrk="0" fontAlgn="base" hangingPunct="0">
                        <a:spcBef>
                          <a:spcPct val="20000"/>
                        </a:spcBef>
                        <a:spcAft>
                          <a:spcPct val="0"/>
                        </a:spcAft>
                        <a:defRPr sz="9600">
                          <a:solidFill>
                            <a:schemeClr val="tx1"/>
                          </a:solidFill>
                          <a:latin typeface="Times New Roman" panose="02020603050405020304" pitchFamily="18" charset="0"/>
                        </a:defRPr>
                      </a:lvl9p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Birth Weight (grams)</a:t>
                      </a:r>
                    </a:p>
                  </a:txBody>
                  <a:tcPr marL="91436" marR="91436" marT="45725" marB="45725" horzOverflow="overflow">
                    <a:lnL>
                      <a:noFill/>
                    </a:lnL>
                    <a:lnR>
                      <a:noFill/>
                    </a:lnR>
                    <a:lnT>
                      <a:noFill/>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3084 (2100 – 4102)</a:t>
                      </a:r>
                    </a:p>
                  </a:txBody>
                  <a:tcPr marL="91436" marR="91436" marT="45725" marB="45725" horzOverflow="overflow">
                    <a:lnL>
                      <a:noFill/>
                    </a:lnL>
                    <a:lnR>
                      <a:noFill/>
                    </a:lnR>
                    <a:lnT w="12700" cmpd="sng">
                      <a:noFill/>
                      <a:prstDash val="soli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tc>
                  <a:txBody>
                    <a:bodyPr/>
                    <a:lstStyle/>
                    <a:p>
                      <a:pPr marL="0" marR="0" lvl="0" indent="0" algn="l" defTabSz="1004888"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3035 </a:t>
                      </a:r>
                      <a:r>
                        <a:rPr kumimoji="0" lang="en-US" altLang="en-US" sz="13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(1835 – 4170)</a:t>
                      </a:r>
                    </a:p>
                  </a:txBody>
                  <a:tcPr marL="91436" marR="91436" marT="45725" marB="45725" horzOverflow="overflow">
                    <a:lnL>
                      <a:noFill/>
                    </a:lnL>
                    <a:lnR>
                      <a:noFill/>
                    </a:lnR>
                    <a:lnT w="12700" cmpd="sng">
                      <a:noFill/>
                      <a:prstDash val="solid"/>
                    </a:lnT>
                    <a:lnB w="12700" cap="flat" cmpd="sng" algn="ctr">
                      <a:solidFill>
                        <a:srgbClr val="7030A0"/>
                      </a:solidFill>
                      <a:prstDash val="solid"/>
                      <a:round/>
                      <a:headEnd type="none" w="med" len="med"/>
                      <a:tailEnd type="none" w="med" len="med"/>
                    </a:lnB>
                    <a:lnTlToBr>
                      <a:noFill/>
                    </a:lnTlToBr>
                    <a:lnBlToTr>
                      <a:noFill/>
                    </a:lnBlToTr>
                    <a:solidFill>
                      <a:srgbClr val="2D2DB9">
                        <a:alpha val="20000"/>
                      </a:srgbClr>
                    </a:solidFill>
                  </a:tcPr>
                </a:tc>
                <a:extLst>
                  <a:ext uri="{0D108BD9-81ED-4DB2-BD59-A6C34878D82A}">
                    <a16:rowId xmlns:a16="http://schemas.microsoft.com/office/drawing/2014/main" val="10017"/>
                  </a:ext>
                </a:extLst>
              </a:tr>
            </a:tbl>
          </a:graphicData>
        </a:graphic>
      </p:graphicFrame>
      <p:pic>
        <p:nvPicPr>
          <p:cNvPr id="8"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159" y="127794"/>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6130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38"/>
            <a:ext cx="9144000" cy="661884"/>
          </a:xfrm>
        </p:spPr>
        <p:txBody>
          <a:bodyPr/>
          <a:lstStyle/>
          <a:p>
            <a:pPr algn="ctr">
              <a:defRPr/>
            </a:pPr>
            <a:r>
              <a:rPr lang="en-US" sz="2400" b="1" dirty="0">
                <a:solidFill>
                  <a:schemeClr val="accent5">
                    <a:lumMod val="50000"/>
                  </a:schemeClr>
                </a:solidFill>
                <a:latin typeface="Arial" panose="020B0604020202020204" pitchFamily="34" charset="0"/>
                <a:cs typeface="Arial" panose="020B0604020202020204" pitchFamily="34" charset="0"/>
              </a:rPr>
              <a:t>TAF median plasma concentration versus time profiles </a:t>
            </a:r>
            <a:endParaRPr lang="en-US" sz="40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2688845" y="679022"/>
            <a:ext cx="5369305" cy="2771254"/>
          </a:xfrm>
          <a:prstGeom prst="rect">
            <a:avLst/>
          </a:prstGeom>
        </p:spPr>
      </p:pic>
      <p:pic>
        <p:nvPicPr>
          <p:cNvPr id="4" name="Picture 3"/>
          <p:cNvPicPr>
            <a:picLocks noChangeAspect="1"/>
          </p:cNvPicPr>
          <p:nvPr/>
        </p:nvPicPr>
        <p:blipFill>
          <a:blip r:embed="rId3"/>
          <a:stretch>
            <a:fillRect/>
          </a:stretch>
        </p:blipFill>
        <p:spPr>
          <a:xfrm>
            <a:off x="2688844" y="3650642"/>
            <a:ext cx="5369305" cy="2764884"/>
          </a:xfrm>
          <a:prstGeom prst="rect">
            <a:avLst/>
          </a:prstGeom>
        </p:spPr>
      </p:pic>
      <p:sp>
        <p:nvSpPr>
          <p:cNvPr id="5" name="TextBox 4"/>
          <p:cNvSpPr txBox="1"/>
          <p:nvPr/>
        </p:nvSpPr>
        <p:spPr>
          <a:xfrm>
            <a:off x="628650" y="6488668"/>
            <a:ext cx="8982075" cy="369332"/>
          </a:xfrm>
          <a:prstGeom prst="rect">
            <a:avLst/>
          </a:prstGeom>
          <a:noFill/>
        </p:spPr>
        <p:txBody>
          <a:bodyPr wrap="square" rtlCol="0">
            <a:spAutoFit/>
          </a:bodyPr>
          <a:lstStyle/>
          <a:p>
            <a:pPr algn="ctr"/>
            <a:r>
              <a:rPr lang="en-US" dirty="0" smtClean="0"/>
              <a:t>2T=2</a:t>
            </a:r>
            <a:r>
              <a:rPr lang="en-US" baseline="30000" dirty="0" smtClean="0"/>
              <a:t>nd</a:t>
            </a:r>
            <a:r>
              <a:rPr lang="en-US" dirty="0" smtClean="0"/>
              <a:t> trimester; 3T=3</a:t>
            </a:r>
            <a:r>
              <a:rPr lang="en-US" baseline="30000" dirty="0" smtClean="0"/>
              <a:t>rd</a:t>
            </a:r>
            <a:r>
              <a:rPr lang="en-US" dirty="0" smtClean="0"/>
              <a:t> trimester; PP=postpartum</a:t>
            </a:r>
            <a:endParaRPr lang="en-US" dirty="0"/>
          </a:p>
        </p:txBody>
      </p:sp>
    </p:spTree>
    <p:extLst>
      <p:ext uri="{BB962C8B-B14F-4D97-AF65-F5344CB8AC3E}">
        <p14:creationId xmlns:p14="http://schemas.microsoft.com/office/powerpoint/2010/main" val="1043298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399" y="3435773"/>
            <a:ext cx="6193195" cy="2181620"/>
          </a:xfrm>
          <a:prstGeom prst="rect">
            <a:avLst/>
          </a:prstGeom>
        </p:spPr>
      </p:pic>
      <p:sp>
        <p:nvSpPr>
          <p:cNvPr id="6" name="Rectangle 5"/>
          <p:cNvSpPr/>
          <p:nvPr/>
        </p:nvSpPr>
        <p:spPr>
          <a:xfrm>
            <a:off x="-3" y="0"/>
            <a:ext cx="9144000" cy="461665"/>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44546A"/>
                </a:solidFill>
                <a:effectLst/>
                <a:uLnTx/>
                <a:uFillTx/>
                <a:latin typeface="Arial" charset="0"/>
                <a:ea typeface="Arial" charset="0"/>
                <a:cs typeface="Arial" charset="0"/>
              </a:rPr>
              <a:t>TAF </a:t>
            </a:r>
            <a:r>
              <a:rPr kumimoji="0" lang="en-US" sz="2400" b="1" i="0" u="none" strike="noStrike" kern="1200" cap="none" spc="0" normalizeH="0" baseline="0" noProof="0" dirty="0" smtClean="0">
                <a:ln>
                  <a:noFill/>
                </a:ln>
                <a:solidFill>
                  <a:srgbClr val="44546A"/>
                </a:solidFill>
                <a:effectLst/>
                <a:uLnTx/>
                <a:uFillTx/>
                <a:latin typeface="Arial" charset="0"/>
                <a:ea typeface="Arial" charset="0"/>
                <a:cs typeface="Arial" charset="0"/>
              </a:rPr>
              <a:t>Plasma </a:t>
            </a:r>
            <a:r>
              <a:rPr lang="en-US" sz="2400" b="1" dirty="0" smtClean="0">
                <a:solidFill>
                  <a:srgbClr val="44546A"/>
                </a:solidFill>
                <a:latin typeface="Arial" charset="0"/>
                <a:ea typeface="Arial" charset="0"/>
                <a:cs typeface="Arial" charset="0"/>
              </a:rPr>
              <a:t>AUC</a:t>
            </a:r>
            <a:r>
              <a:rPr kumimoji="0" lang="en-US" sz="2400" b="1" i="0" u="none" strike="noStrike" kern="1200" cap="none" spc="0" normalizeH="0" baseline="0" noProof="0" dirty="0" smtClean="0">
                <a:ln>
                  <a:noFill/>
                </a:ln>
                <a:solidFill>
                  <a:srgbClr val="44546A"/>
                </a:solidFill>
                <a:effectLst/>
                <a:uLnTx/>
                <a:uFillTx/>
                <a:latin typeface="Arial" charset="0"/>
                <a:ea typeface="Arial" charset="0"/>
                <a:cs typeface="Arial" charset="0"/>
              </a:rPr>
              <a:t> </a:t>
            </a:r>
            <a:r>
              <a:rPr kumimoji="0" lang="en-US" sz="2400" b="1" i="0" u="none" strike="noStrike" kern="1200" cap="none" spc="0" normalizeH="0" baseline="0" noProof="0" dirty="0">
                <a:ln>
                  <a:noFill/>
                </a:ln>
                <a:solidFill>
                  <a:srgbClr val="44546A"/>
                </a:solidFill>
                <a:effectLst/>
                <a:uLnTx/>
                <a:uFillTx/>
                <a:latin typeface="Arial" charset="0"/>
                <a:ea typeface="Arial" charset="0"/>
                <a:cs typeface="Arial" charset="0"/>
              </a:rPr>
              <a:t>during pregnancy and postpartum</a:t>
            </a:r>
            <a:endParaRPr kumimoji="0" lang="en-US" sz="2000" b="0" i="0" u="none" strike="noStrike" kern="1200" cap="none" spc="0" normalizeH="0" baseline="0" noProof="0" dirty="0">
              <a:ln>
                <a:noFill/>
              </a:ln>
              <a:solidFill>
                <a:srgbClr val="44546A"/>
              </a:solidFill>
              <a:effectLst/>
              <a:uLnTx/>
              <a:uFillTx/>
              <a:latin typeface="Arial" charset="0"/>
              <a:ea typeface="Arial" charset="0"/>
              <a:cs typeface="Arial" charset="0"/>
            </a:endParaRPr>
          </a:p>
        </p:txBody>
      </p:sp>
      <p:sp>
        <p:nvSpPr>
          <p:cNvPr id="7" name="Rectangle 6"/>
          <p:cNvSpPr/>
          <p:nvPr/>
        </p:nvSpPr>
        <p:spPr>
          <a:xfrm>
            <a:off x="203902" y="3024257"/>
            <a:ext cx="8747785" cy="492443"/>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300" b="0" i="0" u="none" strike="noStrike" kern="1200" cap="none" spc="0" normalizeH="0" baseline="0" noProof="0" dirty="0">
                <a:ln>
                  <a:noFill/>
                </a:ln>
                <a:solidFill>
                  <a:srgbClr val="FF0000"/>
                </a:solidFill>
                <a:effectLst/>
                <a:uLnTx/>
                <a:uFillTx/>
                <a:latin typeface="Arial" charset="0"/>
                <a:ea typeface="Arial" charset="0"/>
                <a:cs typeface="Arial" charset="0"/>
              </a:rPr>
              <a:t>The </a:t>
            </a:r>
            <a:r>
              <a:rPr kumimoji="0" lang="en-US" sz="1300" b="0" i="0" u="none" strike="noStrike" kern="1200" cap="none" spc="0" normalizeH="0" baseline="0" noProof="0" dirty="0" smtClean="0">
                <a:ln>
                  <a:noFill/>
                </a:ln>
                <a:solidFill>
                  <a:srgbClr val="FF0000"/>
                </a:solidFill>
                <a:effectLst/>
                <a:uLnTx/>
                <a:uFillTx/>
                <a:latin typeface="Arial" charset="0"/>
                <a:ea typeface="Arial" charset="0"/>
                <a:cs typeface="Arial" charset="0"/>
              </a:rPr>
              <a:t>shaded area displays the 5</a:t>
            </a:r>
            <a:r>
              <a:rPr kumimoji="0" lang="en-US" sz="1300" b="0" i="0" u="none" strike="noStrike" kern="1200" cap="none" spc="0" normalizeH="0" baseline="30000" noProof="0" dirty="0" smtClean="0">
                <a:ln>
                  <a:noFill/>
                </a:ln>
                <a:solidFill>
                  <a:srgbClr val="FF0000"/>
                </a:solidFill>
                <a:effectLst/>
                <a:uLnTx/>
                <a:uFillTx/>
                <a:latin typeface="Arial" charset="0"/>
                <a:ea typeface="Arial" charset="0"/>
                <a:cs typeface="Arial" charset="0"/>
              </a:rPr>
              <a:t>th</a:t>
            </a:r>
            <a:r>
              <a:rPr kumimoji="0" lang="en-US" sz="1300" b="0" i="0" u="none" strike="noStrike" kern="1200" cap="none" spc="0" normalizeH="0" baseline="0" noProof="0" dirty="0" smtClean="0">
                <a:ln>
                  <a:noFill/>
                </a:ln>
                <a:solidFill>
                  <a:srgbClr val="FF0000"/>
                </a:solidFill>
                <a:effectLst/>
                <a:uLnTx/>
                <a:uFillTx/>
                <a:latin typeface="Arial" charset="0"/>
                <a:ea typeface="Arial" charset="0"/>
                <a:cs typeface="Arial" charset="0"/>
              </a:rPr>
              <a:t> to 95</a:t>
            </a:r>
            <a:r>
              <a:rPr kumimoji="0" lang="en-US" sz="1300" b="0" i="0" u="none" strike="noStrike" kern="1200" cap="none" spc="0" normalizeH="0" baseline="30000" noProof="0" dirty="0" smtClean="0">
                <a:ln>
                  <a:noFill/>
                </a:ln>
                <a:solidFill>
                  <a:srgbClr val="FF0000"/>
                </a:solidFill>
                <a:effectLst/>
                <a:uLnTx/>
                <a:uFillTx/>
                <a:latin typeface="Arial" charset="0"/>
                <a:ea typeface="Arial" charset="0"/>
                <a:cs typeface="Arial" charset="0"/>
              </a:rPr>
              <a:t>th</a:t>
            </a:r>
            <a:r>
              <a:rPr kumimoji="0" lang="en-US" sz="1300" b="0" i="0" u="none" strike="noStrike" kern="1200" cap="none" spc="0" normalizeH="0" baseline="0" noProof="0" dirty="0" smtClean="0">
                <a:ln>
                  <a:noFill/>
                </a:ln>
                <a:solidFill>
                  <a:srgbClr val="FF0000"/>
                </a:solidFill>
                <a:effectLst/>
                <a:uLnTx/>
                <a:uFillTx/>
                <a:latin typeface="Arial" charset="0"/>
                <a:ea typeface="Arial" charset="0"/>
                <a:cs typeface="Arial" charset="0"/>
              </a:rPr>
              <a:t> percentile </a:t>
            </a:r>
            <a:r>
              <a:rPr kumimoji="0" lang="en-US" sz="1300" b="0" i="0" u="none" strike="noStrike" kern="1200" cap="none" spc="0" normalizeH="0" baseline="0" noProof="0" dirty="0">
                <a:ln>
                  <a:noFill/>
                </a:ln>
                <a:solidFill>
                  <a:srgbClr val="FF0000"/>
                </a:solidFill>
                <a:effectLst/>
                <a:uLnTx/>
                <a:uFillTx/>
                <a:latin typeface="Arial" charset="0"/>
                <a:ea typeface="Arial" charset="0"/>
                <a:cs typeface="Arial" charset="0"/>
              </a:rPr>
              <a:t>AUC in </a:t>
            </a:r>
            <a:r>
              <a:rPr kumimoji="0" lang="en-US" sz="1300" b="0" i="0" u="none" strike="noStrike" kern="1200" cap="none" spc="0" normalizeH="0" baseline="0" noProof="0" dirty="0" smtClean="0">
                <a:ln>
                  <a:noFill/>
                </a:ln>
                <a:solidFill>
                  <a:srgbClr val="FF0000"/>
                </a:solidFill>
                <a:effectLst/>
                <a:uLnTx/>
                <a:uFillTx/>
                <a:latin typeface="Arial" charset="0"/>
                <a:ea typeface="Arial" charset="0"/>
                <a:cs typeface="Arial" charset="0"/>
              </a:rPr>
              <a:t>the</a:t>
            </a:r>
            <a:r>
              <a:rPr kumimoji="0" lang="en-US" sz="1300" b="0" i="0" u="none" strike="noStrike" kern="1200" cap="none" spc="0" normalizeH="0" noProof="0" dirty="0" smtClean="0">
                <a:ln>
                  <a:noFill/>
                </a:ln>
                <a:solidFill>
                  <a:srgbClr val="FF0000"/>
                </a:solidFill>
                <a:effectLst/>
                <a:uLnTx/>
                <a:uFillTx/>
                <a:latin typeface="Arial" charset="0"/>
                <a:ea typeface="Arial" charset="0"/>
                <a:cs typeface="Arial" charset="0"/>
              </a:rPr>
              <a:t> </a:t>
            </a:r>
            <a:r>
              <a:rPr kumimoji="0" lang="en-US" sz="1300" b="0" i="0" u="none" strike="noStrike" kern="1200" cap="none" spc="0" normalizeH="0" baseline="0" noProof="0" dirty="0" smtClean="0">
                <a:ln>
                  <a:noFill/>
                </a:ln>
                <a:solidFill>
                  <a:srgbClr val="FF0000"/>
                </a:solidFill>
                <a:effectLst/>
                <a:uLnTx/>
                <a:uFillTx/>
                <a:latin typeface="Arial" charset="0"/>
                <a:ea typeface="Arial" charset="0"/>
                <a:cs typeface="Arial" charset="0"/>
              </a:rPr>
              <a:t>E/C/F/TAF </a:t>
            </a:r>
            <a:r>
              <a:rPr kumimoji="0" lang="en-US" sz="1300" b="0" i="0" u="none" strike="noStrike" kern="1200" cap="none" spc="0" normalizeH="0" baseline="0" noProof="0" dirty="0">
                <a:ln>
                  <a:noFill/>
                </a:ln>
                <a:solidFill>
                  <a:srgbClr val="FF0000"/>
                </a:solidFill>
                <a:effectLst/>
                <a:uLnTx/>
                <a:uFillTx/>
                <a:latin typeface="Arial" charset="0"/>
                <a:ea typeface="Arial" charset="0"/>
                <a:cs typeface="Arial" charset="0"/>
              </a:rPr>
              <a:t>FDC (</a:t>
            </a:r>
            <a:r>
              <a:rPr kumimoji="0" lang="en-US" sz="1300" b="0" i="0" u="none" strike="noStrike" kern="1200" cap="none" spc="0" normalizeH="0" baseline="0" noProof="0" dirty="0" err="1">
                <a:ln>
                  <a:noFill/>
                </a:ln>
                <a:solidFill>
                  <a:srgbClr val="FF0000"/>
                </a:solidFill>
                <a:effectLst/>
                <a:uLnTx/>
                <a:uFillTx/>
                <a:latin typeface="Arial" charset="0"/>
                <a:ea typeface="Arial" charset="0"/>
                <a:cs typeface="Arial" charset="0"/>
              </a:rPr>
              <a:t>Genvoya</a:t>
            </a:r>
            <a:r>
              <a:rPr kumimoji="0" lang="en-US" sz="1300" b="0" i="0" u="none" strike="noStrike" kern="1200" cap="none" spc="0" normalizeH="0" baseline="0" noProof="0" dirty="0" smtClean="0">
                <a:ln>
                  <a:noFill/>
                </a:ln>
                <a:solidFill>
                  <a:srgbClr val="FF0000"/>
                </a:solidFill>
                <a:effectLst/>
                <a:uLnTx/>
                <a:uFillTx/>
              </a:rPr>
              <a:t>®</a:t>
            </a:r>
            <a:r>
              <a:rPr kumimoji="0" lang="en-US" sz="1300" b="0" i="0" u="none" strike="noStrike" kern="1200" cap="none" spc="0" normalizeH="0" baseline="0" noProof="0" dirty="0" smtClean="0">
                <a:ln>
                  <a:noFill/>
                </a:ln>
                <a:solidFill>
                  <a:srgbClr val="FF0000"/>
                </a:solidFill>
                <a:effectLst/>
                <a:uLnTx/>
                <a:uFillTx/>
                <a:latin typeface="Arial" charset="0"/>
                <a:ea typeface="Arial" charset="0"/>
                <a:cs typeface="Arial" charset="0"/>
              </a:rPr>
              <a:t>) reference population</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300" dirty="0" smtClean="0">
                <a:solidFill>
                  <a:srgbClr val="FF0000"/>
                </a:solidFill>
                <a:latin typeface="Arial" charset="0"/>
                <a:ea typeface="Arial" charset="0"/>
                <a:cs typeface="Arial" charset="0"/>
              </a:rPr>
              <a:t>Data presented as median with interquartile range.  The median for each sampling period is denoted in the boxes</a:t>
            </a:r>
            <a:endParaRPr kumimoji="0" lang="en-US" sz="1300" b="0" i="0" u="none" strike="noStrike" kern="1200" cap="none" spc="0" normalizeH="0" baseline="0" noProof="0" dirty="0">
              <a:ln>
                <a:noFill/>
              </a:ln>
              <a:solidFill>
                <a:srgbClr val="FF0000"/>
              </a:solidFill>
              <a:effectLst/>
              <a:uLnTx/>
              <a:uFillTx/>
              <a:latin typeface="Arial" charset="0"/>
              <a:ea typeface="Arial" charset="0"/>
              <a:cs typeface="Arial" charset="0"/>
            </a:endParaRPr>
          </a:p>
        </p:txBody>
      </p:sp>
      <p:sp>
        <p:nvSpPr>
          <p:cNvPr id="8" name="Rectangle 7"/>
          <p:cNvSpPr/>
          <p:nvPr/>
        </p:nvSpPr>
        <p:spPr>
          <a:xfrm>
            <a:off x="0" y="5536465"/>
            <a:ext cx="9144000" cy="1246495"/>
          </a:xfrm>
          <a:prstGeom prst="rect">
            <a:avLst/>
          </a:prstGeom>
        </p:spPr>
        <p:txBody>
          <a:bodyPr wrap="square">
            <a:spAutoFit/>
          </a:bodyPr>
          <a:lstStyle/>
          <a:p>
            <a:pPr marL="285750" lvl="0" indent="-285750">
              <a:buFont typeface="Wingdings" charset="2"/>
              <a:buChar char="§"/>
              <a:defRPr/>
            </a:pPr>
            <a:r>
              <a:rPr lang="en-US" sz="1500" dirty="0" smtClean="0">
                <a:solidFill>
                  <a:srgbClr val="44546A"/>
                </a:solidFill>
                <a:latin typeface="Arial" charset="0"/>
                <a:ea typeface="Arial" charset="0"/>
                <a:cs typeface="Arial" charset="0"/>
              </a:rPr>
              <a:t>With TAF 25 mg, exposure </a:t>
            </a:r>
            <a:r>
              <a:rPr lang="en-US" sz="1500" dirty="0">
                <a:solidFill>
                  <a:srgbClr val="44546A"/>
                </a:solidFill>
                <a:latin typeface="Arial" charset="0"/>
                <a:ea typeface="Arial" charset="0"/>
                <a:cs typeface="Arial" charset="0"/>
              </a:rPr>
              <a:t>was lower during pregnancy compared to postpartum, but this difference was driven by a higher than anticipated AUC </a:t>
            </a:r>
            <a:r>
              <a:rPr lang="en-US" sz="1500" dirty="0" smtClean="0">
                <a:solidFill>
                  <a:srgbClr val="44546A"/>
                </a:solidFill>
                <a:latin typeface="Arial" charset="0"/>
                <a:ea typeface="Arial" charset="0"/>
                <a:cs typeface="Arial" charset="0"/>
              </a:rPr>
              <a:t>postpartum</a:t>
            </a:r>
          </a:p>
          <a:p>
            <a:pPr marL="285750" lvl="0" indent="-285750">
              <a:buFont typeface="Wingdings" charset="2"/>
              <a:buChar char="§"/>
              <a:defRPr/>
            </a:pPr>
            <a:endParaRPr lang="en-US" sz="1500" dirty="0" smtClean="0">
              <a:solidFill>
                <a:srgbClr val="44546A"/>
              </a:solidFill>
              <a:latin typeface="Arial" charset="0"/>
              <a:ea typeface="Arial" charset="0"/>
              <a:cs typeface="Arial" charset="0"/>
            </a:endParaRPr>
          </a:p>
          <a:p>
            <a:pPr marL="285750" lvl="0" indent="-285750">
              <a:buFont typeface="Wingdings" charset="2"/>
              <a:buChar char="§"/>
              <a:defRPr/>
            </a:pPr>
            <a:r>
              <a:rPr lang="en-US" sz="1500" dirty="0" smtClean="0">
                <a:solidFill>
                  <a:srgbClr val="44546A"/>
                </a:solidFill>
                <a:latin typeface="Arial" charset="0"/>
                <a:ea typeface="Arial" charset="0"/>
                <a:cs typeface="Arial" charset="0"/>
              </a:rPr>
              <a:t>Proportion </a:t>
            </a:r>
            <a:r>
              <a:rPr lang="en-US" sz="1500" dirty="0">
                <a:solidFill>
                  <a:srgbClr val="44546A"/>
                </a:solidFill>
                <a:latin typeface="Arial" charset="0"/>
                <a:ea typeface="Arial" charset="0"/>
                <a:cs typeface="Arial" charset="0"/>
              </a:rPr>
              <a:t>of subjects exceeding the TAF target AUC (10th percentile non-pregnant adults) ranged from 84%-96% without differences during pregnancy and postpartum</a:t>
            </a:r>
            <a:endParaRPr kumimoji="0" lang="en-US" sz="1500" b="0" i="0" u="none" strike="noStrike" kern="1200" cap="none" spc="0" normalizeH="0" baseline="0" noProof="0" dirty="0">
              <a:ln>
                <a:noFill/>
              </a:ln>
              <a:solidFill>
                <a:srgbClr val="44546A"/>
              </a:solidFill>
              <a:effectLst/>
              <a:uLnTx/>
              <a:uFillTx/>
              <a:latin typeface="Arial" charset="0"/>
              <a:ea typeface="Arial" charset="0"/>
              <a:cs typeface="Arial" charset="0"/>
            </a:endParaRPr>
          </a:p>
        </p:txBody>
      </p:sp>
      <p:pic>
        <p:nvPicPr>
          <p:cNvPr id="14" name="Picture 13"/>
          <p:cNvPicPr>
            <a:picLocks noChangeAspect="1"/>
          </p:cNvPicPr>
          <p:nvPr/>
        </p:nvPicPr>
        <p:blipFill>
          <a:blip r:embed="rId3"/>
          <a:stretch>
            <a:fillRect/>
          </a:stretch>
        </p:blipFill>
        <p:spPr>
          <a:xfrm>
            <a:off x="4571997" y="566945"/>
            <a:ext cx="3810000" cy="2374900"/>
          </a:xfrm>
          <a:prstGeom prst="rect">
            <a:avLst/>
          </a:prstGeom>
        </p:spPr>
      </p:pic>
      <p:pic>
        <p:nvPicPr>
          <p:cNvPr id="15" name="Picture 14"/>
          <p:cNvPicPr>
            <a:picLocks noChangeAspect="1"/>
          </p:cNvPicPr>
          <p:nvPr/>
        </p:nvPicPr>
        <p:blipFill>
          <a:blip r:embed="rId4"/>
          <a:stretch>
            <a:fillRect/>
          </a:stretch>
        </p:blipFill>
        <p:spPr>
          <a:xfrm>
            <a:off x="633663" y="499865"/>
            <a:ext cx="3810000" cy="2374900"/>
          </a:xfrm>
          <a:prstGeom prst="rect">
            <a:avLst/>
          </a:prstGeom>
        </p:spPr>
      </p:pic>
    </p:spTree>
    <p:extLst>
      <p:ext uri="{BB962C8B-B14F-4D97-AF65-F5344CB8AC3E}">
        <p14:creationId xmlns:p14="http://schemas.microsoft.com/office/powerpoint/2010/main" val="206970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460"/>
            <a:ext cx="9144000" cy="661884"/>
          </a:xfrm>
        </p:spPr>
        <p:txBody>
          <a:bodyPr/>
          <a:lstStyle/>
          <a:p>
            <a:pPr algn="ctr">
              <a:defRPr/>
            </a:pPr>
            <a:r>
              <a:rPr lang="en-US" sz="4000" b="1" dirty="0">
                <a:solidFill>
                  <a:schemeClr val="accent5">
                    <a:lumMod val="50000"/>
                  </a:schemeClr>
                </a:solidFill>
                <a:latin typeface="Arial" panose="020B0604020202020204" pitchFamily="34" charset="0"/>
                <a:cs typeface="Arial" panose="020B0604020202020204" pitchFamily="34" charset="0"/>
              </a:rPr>
              <a:t>Maternal Safety </a:t>
            </a:r>
            <a:endParaRPr lang="en-US" sz="4000" dirty="0">
              <a:latin typeface="Arial" panose="020B0604020202020204" pitchFamily="34" charset="0"/>
              <a:cs typeface="Arial" panose="020B0604020202020204" pitchFamily="34" charset="0"/>
            </a:endParaRPr>
          </a:p>
        </p:txBody>
      </p:sp>
      <p:sp>
        <p:nvSpPr>
          <p:cNvPr id="21507" name="Content Placeholder 2"/>
          <p:cNvSpPr>
            <a:spLocks noGrp="1"/>
          </p:cNvSpPr>
          <p:nvPr>
            <p:ph idx="1"/>
          </p:nvPr>
        </p:nvSpPr>
        <p:spPr>
          <a:xfrm>
            <a:off x="260952" y="927100"/>
            <a:ext cx="8622093" cy="5930899"/>
          </a:xfrm>
        </p:spPr>
        <p:txBody>
          <a:bodyPr/>
          <a:lstStyle/>
          <a:p>
            <a:pPr marL="0" indent="0" algn="ctr">
              <a:buNone/>
            </a:pPr>
            <a:r>
              <a:rPr lang="en-US" altLang="en-US" sz="2400" dirty="0">
                <a:latin typeface="Arial" panose="020B0604020202020204" pitchFamily="34" charset="0"/>
                <a:cs typeface="Arial" panose="020B0604020202020204" pitchFamily="34" charset="0"/>
              </a:rPr>
              <a:t>Reported maternal Grade 3 or 4 adverse events</a:t>
            </a: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endParaRPr lang="en-US" altLang="en-US" dirty="0">
              <a:latin typeface="Arial" panose="020B0604020202020204" pitchFamily="34" charset="0"/>
              <a:cs typeface="Arial" panose="020B0604020202020204" pitchFamily="34" charset="0"/>
            </a:endParaRPr>
          </a:p>
          <a:p>
            <a:pPr marL="0" indent="0">
              <a:spcBef>
                <a:spcPts val="0"/>
              </a:spcBef>
              <a:buNone/>
            </a:pPr>
            <a:endParaRPr lang="en-US" altLang="en-US" sz="2400" dirty="0">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469622025"/>
              </p:ext>
            </p:extLst>
          </p:nvPr>
        </p:nvGraphicFramePr>
        <p:xfrm>
          <a:off x="899806" y="1473258"/>
          <a:ext cx="7344384" cy="4114804"/>
        </p:xfrm>
        <a:graphic>
          <a:graphicData uri="http://schemas.openxmlformats.org/drawingml/2006/table">
            <a:tbl>
              <a:tblPr firstRow="1" bandRow="1">
                <a:tableStyleId>{69CF1AB2-1976-4502-BF36-3FF5EA218861}</a:tableStyleId>
              </a:tblPr>
              <a:tblGrid>
                <a:gridCol w="3772778">
                  <a:extLst>
                    <a:ext uri="{9D8B030D-6E8A-4147-A177-3AD203B41FA5}">
                      <a16:colId xmlns:a16="http://schemas.microsoft.com/office/drawing/2014/main" val="20000"/>
                    </a:ext>
                  </a:extLst>
                </a:gridCol>
                <a:gridCol w="1819656">
                  <a:extLst>
                    <a:ext uri="{9D8B030D-6E8A-4147-A177-3AD203B41FA5}">
                      <a16:colId xmlns:a16="http://schemas.microsoft.com/office/drawing/2014/main" val="20001"/>
                    </a:ext>
                  </a:extLst>
                </a:gridCol>
                <a:gridCol w="1751950">
                  <a:extLst>
                    <a:ext uri="{9D8B030D-6E8A-4147-A177-3AD203B41FA5}">
                      <a16:colId xmlns:a16="http://schemas.microsoft.com/office/drawing/2014/main" val="20002"/>
                    </a:ext>
                  </a:extLst>
                </a:gridCol>
              </a:tblGrid>
              <a:tr h="401764">
                <a:tc>
                  <a:txBody>
                    <a:bodyPr/>
                    <a:lstStyle/>
                    <a:p>
                      <a:pPr algn="l"/>
                      <a:r>
                        <a:rPr lang="en-US" dirty="0">
                          <a:latin typeface="Arial" panose="020B0604020202020204" pitchFamily="34" charset="0"/>
                          <a:cs typeface="Arial" panose="020B0604020202020204" pitchFamily="34" charset="0"/>
                        </a:rPr>
                        <a:t>Event </a:t>
                      </a:r>
                    </a:p>
                  </a:txBody>
                  <a:tcPr>
                    <a:noFill/>
                  </a:tcPr>
                </a:tc>
                <a:tc>
                  <a:txBody>
                    <a:bodyPr/>
                    <a:lstStyle/>
                    <a:p>
                      <a:pPr algn="ctr"/>
                      <a:r>
                        <a:rPr lang="en-US" dirty="0">
                          <a:latin typeface="Arial" panose="020B0604020202020204" pitchFamily="34" charset="0"/>
                          <a:cs typeface="Arial" panose="020B0604020202020204" pitchFamily="34" charset="0"/>
                        </a:rPr>
                        <a:t>#</a:t>
                      </a:r>
                      <a:r>
                        <a:rPr lang="en-US" baseline="0" dirty="0">
                          <a:latin typeface="Arial" panose="020B0604020202020204" pitchFamily="34" charset="0"/>
                          <a:cs typeface="Arial" panose="020B0604020202020204" pitchFamily="34" charset="0"/>
                        </a:rPr>
                        <a:t> Participants</a:t>
                      </a:r>
                      <a:endParaRPr lang="en-US" dirty="0">
                        <a:latin typeface="Arial" panose="020B0604020202020204" pitchFamily="34" charset="0"/>
                        <a:cs typeface="Arial" panose="020B0604020202020204" pitchFamily="34" charset="0"/>
                      </a:endParaRPr>
                    </a:p>
                  </a:txBody>
                  <a:tcPr>
                    <a:noFill/>
                  </a:tcPr>
                </a:tc>
                <a:tc>
                  <a:txBody>
                    <a:bodyPr/>
                    <a:lstStyle/>
                    <a:p>
                      <a:pPr algn="ctr"/>
                      <a:r>
                        <a:rPr lang="en-US" dirty="0">
                          <a:latin typeface="Arial" panose="020B0604020202020204" pitchFamily="34" charset="0"/>
                          <a:cs typeface="Arial" panose="020B0604020202020204" pitchFamily="34" charset="0"/>
                        </a:rPr>
                        <a:t>Relatedness</a:t>
                      </a:r>
                    </a:p>
                  </a:txBody>
                  <a:tcPr>
                    <a:noFill/>
                  </a:tcPr>
                </a:tc>
                <a:extLst>
                  <a:ext uri="{0D108BD9-81ED-4DB2-BD59-A6C34878D82A}">
                    <a16:rowId xmlns:a16="http://schemas.microsoft.com/office/drawing/2014/main" val="10000"/>
                  </a:ext>
                </a:extLst>
              </a:tr>
              <a:tr h="371304">
                <a:tc>
                  <a:txBody>
                    <a:bodyPr/>
                    <a:lstStyle/>
                    <a:p>
                      <a:r>
                        <a:rPr lang="en-US" dirty="0">
                          <a:latin typeface="Arial" panose="020B0604020202020204" pitchFamily="34" charset="0"/>
                          <a:cs typeface="Arial" panose="020B0604020202020204" pitchFamily="34" charset="0"/>
                        </a:rPr>
                        <a:t>Anemia</a:t>
                      </a:r>
                    </a:p>
                  </a:txBody>
                  <a:tcPr/>
                </a:tc>
                <a:tc>
                  <a:txBody>
                    <a:bodyPr/>
                    <a:lstStyle/>
                    <a:p>
                      <a:pPr algn="ctr"/>
                      <a:r>
                        <a:rPr lang="en-US">
                          <a:latin typeface="Arial" panose="020B0604020202020204" pitchFamily="34" charset="0"/>
                          <a:cs typeface="Arial" panose="020B0604020202020204" pitchFamily="34" charset="0"/>
                        </a:rPr>
                        <a:t>7</a:t>
                      </a:r>
                    </a:p>
                  </a:txBody>
                  <a:tcPr/>
                </a:tc>
                <a:tc>
                  <a:txBody>
                    <a:bodyPr/>
                    <a:lstStyle/>
                    <a:p>
                      <a:pPr algn="ctr"/>
                      <a:r>
                        <a:rPr lang="en-US" dirty="0">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1"/>
                  </a:ext>
                </a:extLst>
              </a:tr>
              <a:tr h="371304">
                <a:tc>
                  <a:txBody>
                    <a:bodyPr/>
                    <a:lstStyle/>
                    <a:p>
                      <a:r>
                        <a:rPr lang="en-US">
                          <a:latin typeface="Arial" panose="020B0604020202020204" pitchFamily="34" charset="0"/>
                          <a:cs typeface="Arial" panose="020B0604020202020204" pitchFamily="34" charset="0"/>
                        </a:rPr>
                        <a:t>Preterm delivery</a:t>
                      </a:r>
                    </a:p>
                  </a:txBody>
                  <a:tcPr/>
                </a:tc>
                <a:tc>
                  <a:txBody>
                    <a:bodyPr/>
                    <a:lstStyle/>
                    <a:p>
                      <a:pPr algn="ctr"/>
                      <a:r>
                        <a:rPr lang="en-US">
                          <a:latin typeface="Arial" panose="020B0604020202020204" pitchFamily="34" charset="0"/>
                          <a:cs typeface="Arial" panose="020B0604020202020204" pitchFamily="34" charset="0"/>
                        </a:rPr>
                        <a:t>4</a:t>
                      </a:r>
                    </a:p>
                  </a:txBody>
                  <a:tcPr/>
                </a:tc>
                <a:tc>
                  <a:txBody>
                    <a:bodyPr/>
                    <a:lstStyle/>
                    <a:p>
                      <a:pPr algn="ctr"/>
                      <a:r>
                        <a:rPr lang="en-US">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2"/>
                  </a:ext>
                </a:extLst>
              </a:tr>
              <a:tr h="371304">
                <a:tc>
                  <a:txBody>
                    <a:bodyPr/>
                    <a:lstStyle/>
                    <a:p>
                      <a:r>
                        <a:rPr lang="en-US">
                          <a:latin typeface="Arial" panose="020B0604020202020204" pitchFamily="34" charset="0"/>
                          <a:cs typeface="Arial" panose="020B0604020202020204" pitchFamily="34" charset="0"/>
                        </a:rPr>
                        <a:t>Hypertension</a:t>
                      </a:r>
                    </a:p>
                  </a:txBody>
                  <a:tcPr/>
                </a:tc>
                <a:tc>
                  <a:txBody>
                    <a:bodyPr/>
                    <a:lstStyle/>
                    <a:p>
                      <a:pPr algn="ctr"/>
                      <a:r>
                        <a:rPr lang="en-US">
                          <a:latin typeface="Arial" panose="020B0604020202020204" pitchFamily="34" charset="0"/>
                          <a:cs typeface="Arial" panose="020B0604020202020204" pitchFamily="34" charset="0"/>
                        </a:rPr>
                        <a:t>3</a:t>
                      </a:r>
                    </a:p>
                  </a:txBody>
                  <a:tcPr/>
                </a:tc>
                <a:tc>
                  <a:txBody>
                    <a:bodyPr/>
                    <a:lstStyle/>
                    <a:p>
                      <a:pPr algn="ctr"/>
                      <a:r>
                        <a:rPr lang="en-US">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3"/>
                  </a:ext>
                </a:extLst>
              </a:tr>
              <a:tr h="371304">
                <a:tc>
                  <a:txBody>
                    <a:bodyPr/>
                    <a:lstStyle/>
                    <a:p>
                      <a:r>
                        <a:rPr lang="en-US" err="1">
                          <a:latin typeface="Arial" panose="020B0604020202020204" pitchFamily="34" charset="0"/>
                          <a:cs typeface="Arial" panose="020B0604020202020204" pitchFamily="34" charset="0"/>
                        </a:rPr>
                        <a:t>Chorioamnionitis</a:t>
                      </a:r>
                      <a:endParaRPr lang="en-US">
                        <a:latin typeface="Arial" panose="020B0604020202020204" pitchFamily="34" charset="0"/>
                        <a:cs typeface="Arial" panose="020B0604020202020204" pitchFamily="34" charset="0"/>
                      </a:endParaRPr>
                    </a:p>
                  </a:txBody>
                  <a:tcPr/>
                </a:tc>
                <a:tc>
                  <a:txBody>
                    <a:bodyPr/>
                    <a:lstStyle/>
                    <a:p>
                      <a:pPr algn="ctr"/>
                      <a:r>
                        <a:rPr lang="en-US">
                          <a:latin typeface="Arial" panose="020B0604020202020204" pitchFamily="34" charset="0"/>
                          <a:cs typeface="Arial" panose="020B0604020202020204" pitchFamily="34" charset="0"/>
                        </a:rPr>
                        <a:t>1</a:t>
                      </a:r>
                    </a:p>
                  </a:txBody>
                  <a:tcPr/>
                </a:tc>
                <a:tc>
                  <a:txBody>
                    <a:bodyPr/>
                    <a:lstStyle/>
                    <a:p>
                      <a:pPr algn="ctr"/>
                      <a:r>
                        <a:rPr lang="en-US">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4"/>
                  </a:ext>
                </a:extLst>
              </a:tr>
              <a:tr h="371304">
                <a:tc>
                  <a:txBody>
                    <a:bodyPr/>
                    <a:lstStyle/>
                    <a:p>
                      <a:r>
                        <a:rPr lang="en-US">
                          <a:latin typeface="Arial" panose="020B0604020202020204" pitchFamily="34" charset="0"/>
                          <a:cs typeface="Arial" panose="020B0604020202020204" pitchFamily="34" charset="0"/>
                        </a:rPr>
                        <a:t>Uterine rupture</a:t>
                      </a:r>
                    </a:p>
                  </a:txBody>
                  <a:tcPr/>
                </a:tc>
                <a:tc>
                  <a:txBody>
                    <a:bodyPr/>
                    <a:lstStyle/>
                    <a:p>
                      <a:pPr algn="ctr"/>
                      <a:r>
                        <a:rPr lang="en-US">
                          <a:latin typeface="Arial" panose="020B0604020202020204" pitchFamily="34" charset="0"/>
                          <a:cs typeface="Arial" panose="020B0604020202020204" pitchFamily="34" charset="0"/>
                        </a:rPr>
                        <a:t>1</a:t>
                      </a:r>
                    </a:p>
                  </a:txBody>
                  <a:tcPr/>
                </a:tc>
                <a:tc>
                  <a:txBody>
                    <a:bodyPr/>
                    <a:lstStyle/>
                    <a:p>
                      <a:pPr algn="ctr"/>
                      <a:r>
                        <a:rPr lang="en-US">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5"/>
                  </a:ext>
                </a:extLst>
              </a:tr>
              <a:tr h="371304">
                <a:tc>
                  <a:txBody>
                    <a:bodyPr/>
                    <a:lstStyle/>
                    <a:p>
                      <a:r>
                        <a:rPr lang="en-US">
                          <a:latin typeface="Arial" panose="020B0604020202020204" pitchFamily="34" charset="0"/>
                          <a:cs typeface="Arial" panose="020B0604020202020204" pitchFamily="34" charset="0"/>
                        </a:rPr>
                        <a:t>Severe postpartum pre-eclampsia</a:t>
                      </a:r>
                    </a:p>
                  </a:txBody>
                  <a:tcPr/>
                </a:tc>
                <a:tc>
                  <a:txBody>
                    <a:bodyPr/>
                    <a:lstStyle/>
                    <a:p>
                      <a:pPr algn="ctr"/>
                      <a:r>
                        <a:rPr lang="en-US">
                          <a:latin typeface="Arial" panose="020B0604020202020204" pitchFamily="34" charset="0"/>
                          <a:cs typeface="Arial" panose="020B0604020202020204" pitchFamily="34" charset="0"/>
                        </a:rPr>
                        <a:t>1</a:t>
                      </a:r>
                    </a:p>
                  </a:txBody>
                  <a:tcPr/>
                </a:tc>
                <a:tc>
                  <a:txBody>
                    <a:bodyPr/>
                    <a:lstStyle/>
                    <a:p>
                      <a:pPr algn="ctr"/>
                      <a:r>
                        <a:rPr lang="en-US">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6"/>
                  </a:ext>
                </a:extLst>
              </a:tr>
              <a:tr h="371304">
                <a:tc>
                  <a:txBody>
                    <a:bodyPr/>
                    <a:lstStyle/>
                    <a:p>
                      <a:r>
                        <a:rPr lang="en-US">
                          <a:latin typeface="Arial" panose="020B0604020202020204" pitchFamily="34" charset="0"/>
                          <a:cs typeface="Arial" panose="020B0604020202020204" pitchFamily="34" charset="0"/>
                        </a:rPr>
                        <a:t>Calcific tendonitis</a:t>
                      </a:r>
                      <a:r>
                        <a:rPr lang="en-US" baseline="0">
                          <a:latin typeface="Arial" panose="020B0604020202020204" pitchFamily="34" charset="0"/>
                          <a:cs typeface="Arial" panose="020B0604020202020204" pitchFamily="34" charset="0"/>
                        </a:rPr>
                        <a:t> of shoulder</a:t>
                      </a:r>
                      <a:endParaRPr lang="en-US">
                        <a:latin typeface="Arial" panose="020B0604020202020204" pitchFamily="34" charset="0"/>
                        <a:cs typeface="Arial" panose="020B0604020202020204" pitchFamily="34" charset="0"/>
                      </a:endParaRPr>
                    </a:p>
                  </a:txBody>
                  <a:tcPr/>
                </a:tc>
                <a:tc>
                  <a:txBody>
                    <a:bodyPr/>
                    <a:lstStyle/>
                    <a:p>
                      <a:pPr algn="ctr"/>
                      <a:r>
                        <a:rPr lang="en-US">
                          <a:latin typeface="Arial" panose="020B0604020202020204" pitchFamily="34" charset="0"/>
                          <a:cs typeface="Arial" panose="020B0604020202020204" pitchFamily="34" charset="0"/>
                        </a:rPr>
                        <a:t>1</a:t>
                      </a:r>
                    </a:p>
                  </a:txBody>
                  <a:tcPr/>
                </a:tc>
                <a:tc>
                  <a:txBody>
                    <a:bodyPr/>
                    <a:lstStyle/>
                    <a:p>
                      <a:pPr algn="ctr"/>
                      <a:r>
                        <a:rPr lang="en-US">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7"/>
                  </a:ext>
                </a:extLst>
              </a:tr>
              <a:tr h="371304">
                <a:tc>
                  <a:txBody>
                    <a:bodyPr/>
                    <a:lstStyle/>
                    <a:p>
                      <a:r>
                        <a:rPr lang="en-US">
                          <a:latin typeface="Arial" panose="020B0604020202020204" pitchFamily="34" charset="0"/>
                          <a:cs typeface="Arial" panose="020B0604020202020204" pitchFamily="34" charset="0"/>
                        </a:rPr>
                        <a:t>Pyelonephritis</a:t>
                      </a:r>
                    </a:p>
                  </a:txBody>
                  <a:tcPr/>
                </a:tc>
                <a:tc>
                  <a:txBody>
                    <a:bodyPr/>
                    <a:lstStyle/>
                    <a:p>
                      <a:pPr algn="ctr"/>
                      <a:r>
                        <a:rPr lang="en-US">
                          <a:latin typeface="Arial" panose="020B0604020202020204" pitchFamily="34" charset="0"/>
                          <a:cs typeface="Arial" panose="020B0604020202020204" pitchFamily="34" charset="0"/>
                        </a:rPr>
                        <a:t>1</a:t>
                      </a:r>
                    </a:p>
                  </a:txBody>
                  <a:tcPr/>
                </a:tc>
                <a:tc>
                  <a:txBody>
                    <a:bodyPr/>
                    <a:lstStyle/>
                    <a:p>
                      <a:pPr algn="ctr"/>
                      <a:r>
                        <a:rPr lang="en-US">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8"/>
                  </a:ext>
                </a:extLst>
              </a:tr>
              <a:tr h="371304">
                <a:tc>
                  <a:txBody>
                    <a:bodyPr/>
                    <a:lstStyle/>
                    <a:p>
                      <a:r>
                        <a:rPr lang="en-US">
                          <a:latin typeface="Arial" panose="020B0604020202020204" pitchFamily="34" charset="0"/>
                          <a:cs typeface="Arial" panose="020B0604020202020204" pitchFamily="34" charset="0"/>
                        </a:rPr>
                        <a:t>Nausea and vomiting</a:t>
                      </a:r>
                    </a:p>
                  </a:txBody>
                  <a:tcPr/>
                </a:tc>
                <a:tc>
                  <a:txBody>
                    <a:bodyPr/>
                    <a:lstStyle/>
                    <a:p>
                      <a:pPr algn="ctr"/>
                      <a:r>
                        <a:rPr lang="en-US">
                          <a:latin typeface="Arial" panose="020B0604020202020204" pitchFamily="34" charset="0"/>
                          <a:cs typeface="Arial" panose="020B0604020202020204" pitchFamily="34" charset="0"/>
                        </a:rPr>
                        <a:t>1</a:t>
                      </a:r>
                    </a:p>
                  </a:txBody>
                  <a:tcPr/>
                </a:tc>
                <a:tc>
                  <a:txBody>
                    <a:bodyPr/>
                    <a:lstStyle/>
                    <a:p>
                      <a:pPr algn="ctr"/>
                      <a:r>
                        <a:rPr lang="en-US">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09"/>
                  </a:ext>
                </a:extLst>
              </a:tr>
              <a:tr h="371304">
                <a:tc>
                  <a:txBody>
                    <a:bodyPr/>
                    <a:lstStyle/>
                    <a:p>
                      <a:r>
                        <a:rPr lang="en-US" dirty="0">
                          <a:latin typeface="Arial" panose="020B0604020202020204" pitchFamily="34" charset="0"/>
                          <a:cs typeface="Arial" panose="020B0604020202020204" pitchFamily="34" charset="0"/>
                        </a:rPr>
                        <a:t>Low bicarbonate, low</a:t>
                      </a:r>
                      <a:r>
                        <a:rPr lang="en-US" baseline="0" dirty="0">
                          <a:latin typeface="Arial" panose="020B0604020202020204" pitchFamily="34" charset="0"/>
                          <a:cs typeface="Arial" panose="020B0604020202020204" pitchFamily="34" charset="0"/>
                        </a:rPr>
                        <a:t> calcium</a:t>
                      </a:r>
                      <a:endParaRPr lang="en-US" dirty="0">
                        <a:latin typeface="Arial" panose="020B0604020202020204" pitchFamily="34" charset="0"/>
                        <a:cs typeface="Arial" panose="020B0604020202020204" pitchFamily="34" charset="0"/>
                      </a:endParaRPr>
                    </a:p>
                  </a:txBody>
                  <a:tcPr/>
                </a:tc>
                <a:tc>
                  <a:txBody>
                    <a:bodyPr/>
                    <a:lstStyle/>
                    <a:p>
                      <a:pPr algn="ctr"/>
                      <a:r>
                        <a:rPr lang="en-US">
                          <a:latin typeface="Arial" panose="020B0604020202020204" pitchFamily="34" charset="0"/>
                          <a:cs typeface="Arial" panose="020B0604020202020204" pitchFamily="34" charset="0"/>
                        </a:rPr>
                        <a:t>1</a:t>
                      </a:r>
                    </a:p>
                  </a:txBody>
                  <a:tcPr/>
                </a:tc>
                <a:tc>
                  <a:txBody>
                    <a:bodyPr/>
                    <a:lstStyle/>
                    <a:p>
                      <a:pPr algn="ctr"/>
                      <a:r>
                        <a:rPr lang="en-US" dirty="0">
                          <a:latin typeface="Arial" panose="020B0604020202020204" pitchFamily="34" charset="0"/>
                          <a:cs typeface="Arial" panose="020B0604020202020204" pitchFamily="34" charset="0"/>
                        </a:rPr>
                        <a:t>Not related</a:t>
                      </a:r>
                    </a:p>
                  </a:txBody>
                  <a:tcPr/>
                </a:tc>
                <a:extLst>
                  <a:ext uri="{0D108BD9-81ED-4DB2-BD59-A6C34878D82A}">
                    <a16:rowId xmlns:a16="http://schemas.microsoft.com/office/drawing/2014/main" val="10010"/>
                  </a:ext>
                </a:extLst>
              </a:tr>
            </a:tbl>
          </a:graphicData>
        </a:graphic>
      </p:graphicFrame>
      <p:sp>
        <p:nvSpPr>
          <p:cNvPr id="4" name="Rectangle 3">
            <a:extLst>
              <a:ext uri="{FF2B5EF4-FFF2-40B4-BE49-F238E27FC236}">
                <a16:creationId xmlns:a16="http://schemas.microsoft.com/office/drawing/2014/main" id="{1EA7BFC3-DB4C-3E4B-A44C-DA24D2F28216}"/>
              </a:ext>
            </a:extLst>
          </p:cNvPr>
          <p:cNvSpPr/>
          <p:nvPr/>
        </p:nvSpPr>
        <p:spPr>
          <a:xfrm>
            <a:off x="899806" y="5923534"/>
            <a:ext cx="7344384" cy="646331"/>
          </a:xfrm>
          <a:prstGeom prst="rect">
            <a:avLst/>
          </a:prstGeom>
        </p:spPr>
        <p:txBody>
          <a:bodyPr wrap="square">
            <a:spAutoFit/>
          </a:bodyPr>
          <a:lstStyle/>
          <a:p>
            <a:pPr marL="0" indent="0">
              <a:spcBef>
                <a:spcPts val="0"/>
              </a:spcBef>
              <a:buNone/>
            </a:pPr>
            <a:r>
              <a:rPr lang="en-US" altLang="en-US" dirty="0">
                <a:latin typeface="Arial" panose="020B0604020202020204" pitchFamily="34" charset="0"/>
                <a:cs typeface="Arial" panose="020B0604020202020204" pitchFamily="34" charset="0"/>
              </a:rPr>
              <a:t>One grade 2 maternal adverse event (Probable Hepatic Steatosis) was considered possibly related</a:t>
            </a:r>
          </a:p>
        </p:txBody>
      </p:sp>
      <p:pic>
        <p:nvPicPr>
          <p:cNvPr id="7"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159" y="127794"/>
            <a:ext cx="139382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C515E8ADC6D94BB60D0B874600EA4C" ma:contentTypeVersion="4" ma:contentTypeDescription="Create a new document." ma:contentTypeScope="" ma:versionID="cfc552c0a76a0721f7deba614da5e49c">
  <xsd:schema xmlns:xsd="http://www.w3.org/2001/XMLSchema" xmlns:xs="http://www.w3.org/2001/XMLSchema" xmlns:p="http://schemas.microsoft.com/office/2006/metadata/properties" xmlns:ns2="8fff0748-757e-44e1-b4d1-3ab4f47f7563" xmlns:ns3="53723a1e-932d-46a7-bb29-31f26abb6a49" targetNamespace="http://schemas.microsoft.com/office/2006/metadata/properties" ma:root="true" ma:fieldsID="e2be79774c0bd61feefcb1a9a66ff741" ns2:_="" ns3:_="">
    <xsd:import namespace="8fff0748-757e-44e1-b4d1-3ab4f47f7563"/>
    <xsd:import namespace="53723a1e-932d-46a7-bb29-31f26abb6a4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723a1e-932d-46a7-bb29-31f26abb6a4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0F51F6-A67D-4666-A9E0-7936C718FF70}"/>
</file>

<file path=customXml/itemProps2.xml><?xml version="1.0" encoding="utf-8"?>
<ds:datastoreItem xmlns:ds="http://schemas.openxmlformats.org/officeDocument/2006/customXml" ds:itemID="{D2E5C3DF-068C-4020-88DB-C3A908AA657A}"/>
</file>

<file path=customXml/itemProps3.xml><?xml version="1.0" encoding="utf-8"?>
<ds:datastoreItem xmlns:ds="http://schemas.openxmlformats.org/officeDocument/2006/customXml" ds:itemID="{C0A0D1BE-D345-40B0-937B-CC4C9BA97C64}"/>
</file>

<file path=docProps/app.xml><?xml version="1.0" encoding="utf-8"?>
<Properties xmlns="http://schemas.openxmlformats.org/officeDocument/2006/extended-properties" xmlns:vt="http://schemas.openxmlformats.org/officeDocument/2006/docPropsVTypes">
  <Template>Office Theme</Template>
  <TotalTime>3802</TotalTime>
  <Words>1360</Words>
  <Application>Microsoft Office PowerPoint</Application>
  <PresentationFormat>On-screen Show (4:3)</PresentationFormat>
  <Paragraphs>200</Paragraphs>
  <Slides>12</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Slide Titles</vt:lpstr>
      </vt:variant>
      <vt:variant>
        <vt:i4>12</vt:i4>
      </vt:variant>
      <vt:variant>
        <vt:lpstr>Custom Shows</vt:lpstr>
      </vt:variant>
      <vt:variant>
        <vt:i4>1</vt:i4>
      </vt:variant>
    </vt:vector>
  </HeadingPairs>
  <TitlesOfParts>
    <vt:vector size="23" baseType="lpstr">
      <vt:lpstr>MS PGothic</vt:lpstr>
      <vt:lpstr>MS PGothic</vt:lpstr>
      <vt:lpstr>Arial</vt:lpstr>
      <vt:lpstr>Calibri</vt:lpstr>
      <vt:lpstr>Calibri Light</vt:lpstr>
      <vt:lpstr>Open Sans</vt:lpstr>
      <vt:lpstr>Swis721 Ex BT</vt:lpstr>
      <vt:lpstr>Swis721 Lt BT</vt:lpstr>
      <vt:lpstr>Wingdings</vt:lpstr>
      <vt:lpstr>Tema do Office</vt:lpstr>
      <vt:lpstr>PowerPoint Presentation</vt:lpstr>
      <vt:lpstr>PowerPoint Presentation</vt:lpstr>
      <vt:lpstr>PowerPoint Presentation</vt:lpstr>
      <vt:lpstr>PowerPoint Presentation</vt:lpstr>
      <vt:lpstr>PowerPoint Presentation</vt:lpstr>
      <vt:lpstr>PowerPoint Presentation</vt:lpstr>
      <vt:lpstr>TAF median plasma concentration versus time profiles </vt:lpstr>
      <vt:lpstr>PowerPoint Presentation</vt:lpstr>
      <vt:lpstr>Maternal Safety </vt:lpstr>
      <vt:lpstr>Infant Outcomes</vt:lpstr>
      <vt:lpstr>Conclusions</vt:lpstr>
      <vt:lpstr>Acknowledgements</vt:lpstr>
      <vt:lpstr>Apresentação personalizada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Liane Kreitchmann</dc:creator>
  <cp:lastModifiedBy>markm</cp:lastModifiedBy>
  <cp:revision>327</cp:revision>
  <cp:lastPrinted>2017-02-10T13:17:11Z</cp:lastPrinted>
  <dcterms:created xsi:type="dcterms:W3CDTF">2016-10-20T19:15:09Z</dcterms:created>
  <dcterms:modified xsi:type="dcterms:W3CDTF">2018-07-23T07:31:46Z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0x0101002CC515E8ADC6D94BB60D0B874600EA4C</vt:lpwstr>
  </property>
</Properties>
</file>