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23.xml" ContentType="application/vnd.openxmlformats-officedocument.presentationml.slide+xml"/>
  <Override PartName="/ppt/slides/slide12.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13.xml" ContentType="application/vnd.openxmlformats-officedocument.presentationml.slide+xml"/>
  <Override PartName="/ppt/slides/slide11.xml" ContentType="application/vnd.openxmlformats-officedocument.presentationml.slide+xml"/>
  <Override PartName="/ppt/slides/slide15.xml" ContentType="application/vnd.openxmlformats-officedocument.presentationml.slide+xml"/>
  <Override PartName="/ppt/slides/slide22.xml" ContentType="application/vnd.openxmlformats-officedocument.presentationml.slide+xml"/>
  <Override PartName="/ppt/slides/slide14.xml" ContentType="application/vnd.openxmlformats-officedocument.presentationml.slide+xml"/>
  <Override PartName="/ppt/slides/slide25.xml" ContentType="application/vnd.openxmlformats-officedocument.presentationml.slide+xml"/>
  <Override PartName="/ppt/slides/slide24.xml" ContentType="application/vnd.openxmlformats-officedocument.presentationml.slide+xml"/>
  <Override PartName="/ppt/slides/slide21.xml" ContentType="application/vnd.openxmlformats-officedocument.presentationml.slide+xml"/>
  <Override PartName="/ppt/slides/slide26.xml" ContentType="application/vnd.openxmlformats-officedocument.presentationml.slide+xml"/>
  <Override PartName="/ppt/slides/slide19.xml" ContentType="application/vnd.openxmlformats-officedocument.presentationml.slide+xml"/>
  <Override PartName="/ppt/slides/slide16.xml" ContentType="application/vnd.openxmlformats-officedocument.presentationml.slide+xml"/>
  <Override PartName="/ppt/slides/slide20.xml" ContentType="application/vnd.openxmlformats-officedocument.presentationml.slide+xml"/>
  <Override PartName="/ppt/slides/slide18.xml" ContentType="application/vnd.openxmlformats-officedocument.presentationml.slide+xml"/>
  <Override PartName="/ppt/slides/slide17.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notesSlides/notesSlide7.xml" ContentType="application/vnd.openxmlformats-officedocument.presentationml.notesSlide+xml"/>
  <Override PartName="/ppt/notesSlides/notesSlide6.xml" ContentType="application/vnd.openxmlformats-officedocument.presentationml.notesSlide+xml"/>
  <Override PartName="/ppt/notesSlides/notesSlide5.xml" ContentType="application/vnd.openxmlformats-officedocument.presentationml.notesSlide+xml"/>
  <Override PartName="/ppt/notesSlides/notesSlide4.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4.xml" ContentType="application/vnd.openxmlformats-officedocument.presentationml.notesSlide+xml"/>
  <Override PartName="/ppt/notesSlides/notesSlide13.xml" ContentType="application/vnd.openxmlformats-officedocument.presentationml.notesSlide+xml"/>
  <Override PartName="/ppt/notesSlides/notesSlide11.xml" ContentType="application/vnd.openxmlformats-officedocument.presentationml.notesSlide+xml"/>
  <Override PartName="/ppt/notesSlides/notesSlide3.xml" ContentType="application/vnd.openxmlformats-officedocument.presentationml.notesSlide+xml"/>
  <Override PartName="/ppt/notesSlides/notesSlide2.xml" ContentType="application/vnd.openxmlformats-officedocument.presentationml.notesSlide+xml"/>
  <Override PartName="/ppt/notesSlides/notesSlide1.xml" ContentType="application/vnd.openxmlformats-officedocument.presentationml.notesSlide+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notesSlides/notesSlide15.xml" ContentType="application/vnd.openxmlformats-officedocument.presentationml.notesSlide+xml"/>
  <Override PartName="/ppt/notesSlides/notesSlide12.xml" ContentType="application/vnd.openxmlformats-officedocument.presentationml.notesSlide+xml"/>
  <Override PartName="/ppt/notesSlides/notesSlide17.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0.xml" ContentType="application/vnd.openxmlformats-officedocument.presentationml.notesSlide+xml"/>
  <Override PartName="/ppt/notesSlides/notesSlide16.xml" ContentType="application/vnd.openxmlformats-officedocument.presentationml.notesSlide+xml"/>
  <Override PartName="/ppt/notesSlides/notesSlide19.xml" ContentType="application/vnd.openxmlformats-officedocument.presentationml.notesSlide+xml"/>
  <Override PartName="/ppt/notesSlides/notesSlide18.xml" ContentType="application/vnd.openxmlformats-officedocument.presentationml.notesSlide+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1"/>
  </p:sldMasterIdLst>
  <p:notesMasterIdLst>
    <p:notesMasterId r:id="rId28"/>
  </p:notesMasterIdLst>
  <p:handoutMasterIdLst>
    <p:handoutMasterId r:id="rId29"/>
  </p:handoutMasterIdLst>
  <p:sldIdLst>
    <p:sldId id="256" r:id="rId2"/>
    <p:sldId id="296" r:id="rId3"/>
    <p:sldId id="257" r:id="rId4"/>
    <p:sldId id="258" r:id="rId5"/>
    <p:sldId id="264" r:id="rId6"/>
    <p:sldId id="298" r:id="rId7"/>
    <p:sldId id="286" r:id="rId8"/>
    <p:sldId id="297" r:id="rId9"/>
    <p:sldId id="284" r:id="rId10"/>
    <p:sldId id="259" r:id="rId11"/>
    <p:sldId id="299" r:id="rId12"/>
    <p:sldId id="290" r:id="rId13"/>
    <p:sldId id="271" r:id="rId14"/>
    <p:sldId id="272" r:id="rId15"/>
    <p:sldId id="273" r:id="rId16"/>
    <p:sldId id="277" r:id="rId17"/>
    <p:sldId id="275" r:id="rId18"/>
    <p:sldId id="276" r:id="rId19"/>
    <p:sldId id="278" r:id="rId20"/>
    <p:sldId id="295" r:id="rId21"/>
    <p:sldId id="279" r:id="rId22"/>
    <p:sldId id="291" r:id="rId23"/>
    <p:sldId id="293" r:id="rId24"/>
    <p:sldId id="267" r:id="rId25"/>
    <p:sldId id="301" r:id="rId26"/>
    <p:sldId id="300" r:id="rId2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p:scale>
          <a:sx n="94" d="100"/>
          <a:sy n="94" d="100"/>
        </p:scale>
        <p:origin x="-2034" y="-7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p:scale>
          <a:sx n="100" d="100"/>
          <a:sy n="100" d="100"/>
        </p:scale>
        <p:origin x="-2275" y="1570"/>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customXml" Target="../customXml/item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36" Type="http://schemas.openxmlformats.org/officeDocument/2006/relationships/customXml" Target="../customXml/item3.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35" Type="http://schemas.openxmlformats.org/officeDocument/2006/relationships/customXml" Target="../customXml/item2.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1F25E8D1-B821-4703-A791-9E7F90E2EB2A}" type="datetimeFigureOut">
              <a:rPr lang="en-US" smtClean="0"/>
              <a:t>7/19/2018</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28B7B40B-DCC1-4A51-8D35-731694F0D76E}" type="slidenum">
              <a:rPr lang="en-US" smtClean="0"/>
              <a:t>‹#›</a:t>
            </a:fld>
            <a:endParaRPr lang="en-US"/>
          </a:p>
        </p:txBody>
      </p:sp>
    </p:spTree>
    <p:extLst>
      <p:ext uri="{BB962C8B-B14F-4D97-AF65-F5344CB8AC3E}">
        <p14:creationId xmlns:p14="http://schemas.microsoft.com/office/powerpoint/2010/main" val="365456550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9D59CE8F-1422-4DBE-86DC-17BB065D0E70}" type="datetimeFigureOut">
              <a:rPr lang="en-US" smtClean="0"/>
              <a:t>7/19/2018</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8C98BEE-A056-4E15-A054-DF2958A1A026}" type="slidenum">
              <a:rPr lang="en-US" smtClean="0"/>
              <a:t>‹#›</a:t>
            </a:fld>
            <a:endParaRPr lang="en-US"/>
          </a:p>
        </p:txBody>
      </p:sp>
    </p:spTree>
    <p:extLst>
      <p:ext uri="{BB962C8B-B14F-4D97-AF65-F5344CB8AC3E}">
        <p14:creationId xmlns:p14="http://schemas.microsoft.com/office/powerpoint/2010/main" val="16441830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8C98BEE-A056-4E15-A054-DF2958A1A026}" type="slidenum">
              <a:rPr lang="en-US" smtClean="0"/>
              <a:t>1</a:t>
            </a:fld>
            <a:endParaRPr lang="en-US"/>
          </a:p>
        </p:txBody>
      </p:sp>
    </p:spTree>
    <p:extLst>
      <p:ext uri="{BB962C8B-B14F-4D97-AF65-F5344CB8AC3E}">
        <p14:creationId xmlns:p14="http://schemas.microsoft.com/office/powerpoint/2010/main" val="142304517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8C98BEE-A056-4E15-A054-DF2958A1A026}" type="slidenum">
              <a:rPr lang="en-US" smtClean="0"/>
              <a:t>10</a:t>
            </a:fld>
            <a:endParaRPr lang="en-US"/>
          </a:p>
        </p:txBody>
      </p:sp>
    </p:spTree>
    <p:extLst>
      <p:ext uri="{BB962C8B-B14F-4D97-AF65-F5344CB8AC3E}">
        <p14:creationId xmlns:p14="http://schemas.microsoft.com/office/powerpoint/2010/main" val="41562618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8C98BEE-A056-4E15-A054-DF2958A1A026}" type="slidenum">
              <a:rPr lang="en-US" smtClean="0"/>
              <a:t>11</a:t>
            </a:fld>
            <a:endParaRPr lang="en-US"/>
          </a:p>
        </p:txBody>
      </p:sp>
    </p:spTree>
    <p:extLst>
      <p:ext uri="{BB962C8B-B14F-4D97-AF65-F5344CB8AC3E}">
        <p14:creationId xmlns:p14="http://schemas.microsoft.com/office/powerpoint/2010/main" val="41562618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8C98BEE-A056-4E15-A054-DF2958A1A026}" type="slidenum">
              <a:rPr lang="en-US" smtClean="0"/>
              <a:t>12</a:t>
            </a:fld>
            <a:endParaRPr lang="en-US"/>
          </a:p>
        </p:txBody>
      </p:sp>
    </p:spTree>
    <p:extLst>
      <p:ext uri="{BB962C8B-B14F-4D97-AF65-F5344CB8AC3E}">
        <p14:creationId xmlns:p14="http://schemas.microsoft.com/office/powerpoint/2010/main" val="5041839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8C98BEE-A056-4E15-A054-DF2958A1A026}" type="slidenum">
              <a:rPr lang="en-US" smtClean="0"/>
              <a:t>13</a:t>
            </a:fld>
            <a:endParaRPr lang="en-US"/>
          </a:p>
        </p:txBody>
      </p:sp>
    </p:spTree>
    <p:extLst>
      <p:ext uri="{BB962C8B-B14F-4D97-AF65-F5344CB8AC3E}">
        <p14:creationId xmlns:p14="http://schemas.microsoft.com/office/powerpoint/2010/main" val="167918656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8C98BEE-A056-4E15-A054-DF2958A1A026}" type="slidenum">
              <a:rPr lang="en-US" smtClean="0"/>
              <a:t>14</a:t>
            </a:fld>
            <a:endParaRPr lang="en-US"/>
          </a:p>
        </p:txBody>
      </p:sp>
    </p:spTree>
    <p:extLst>
      <p:ext uri="{BB962C8B-B14F-4D97-AF65-F5344CB8AC3E}">
        <p14:creationId xmlns:p14="http://schemas.microsoft.com/office/powerpoint/2010/main" val="8989466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8C98BEE-A056-4E15-A054-DF2958A1A026}" type="slidenum">
              <a:rPr lang="en-US" smtClean="0"/>
              <a:t>15</a:t>
            </a:fld>
            <a:endParaRPr lang="en-US"/>
          </a:p>
        </p:txBody>
      </p:sp>
    </p:spTree>
    <p:extLst>
      <p:ext uri="{BB962C8B-B14F-4D97-AF65-F5344CB8AC3E}">
        <p14:creationId xmlns:p14="http://schemas.microsoft.com/office/powerpoint/2010/main" val="174979652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8C98BEE-A056-4E15-A054-DF2958A1A026}" type="slidenum">
              <a:rPr lang="en-US" smtClean="0"/>
              <a:t>16</a:t>
            </a:fld>
            <a:endParaRPr lang="en-US"/>
          </a:p>
        </p:txBody>
      </p:sp>
    </p:spTree>
    <p:extLst>
      <p:ext uri="{BB962C8B-B14F-4D97-AF65-F5344CB8AC3E}">
        <p14:creationId xmlns:p14="http://schemas.microsoft.com/office/powerpoint/2010/main" val="346796955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r>
              <a:rPr lang="en-US" dirty="0" smtClean="0"/>
              <a:t> </a:t>
            </a:r>
            <a:endParaRPr lang="en-US" dirty="0"/>
          </a:p>
        </p:txBody>
      </p:sp>
      <p:sp>
        <p:nvSpPr>
          <p:cNvPr id="4" name="Slide Number Placeholder 3"/>
          <p:cNvSpPr>
            <a:spLocks noGrp="1"/>
          </p:cNvSpPr>
          <p:nvPr>
            <p:ph type="sldNum" sz="quarter" idx="10"/>
          </p:nvPr>
        </p:nvSpPr>
        <p:spPr/>
        <p:txBody>
          <a:bodyPr/>
          <a:lstStyle/>
          <a:p>
            <a:fld id="{18C98BEE-A056-4E15-A054-DF2958A1A026}" type="slidenum">
              <a:rPr lang="en-US" smtClean="0"/>
              <a:t>17</a:t>
            </a:fld>
            <a:endParaRPr lang="en-US"/>
          </a:p>
        </p:txBody>
      </p:sp>
    </p:spTree>
    <p:extLst>
      <p:ext uri="{BB962C8B-B14F-4D97-AF65-F5344CB8AC3E}">
        <p14:creationId xmlns:p14="http://schemas.microsoft.com/office/powerpoint/2010/main" val="296466939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8C98BEE-A056-4E15-A054-DF2958A1A026}" type="slidenum">
              <a:rPr lang="en-US" smtClean="0"/>
              <a:t>18</a:t>
            </a:fld>
            <a:endParaRPr lang="en-US"/>
          </a:p>
        </p:txBody>
      </p:sp>
    </p:spTree>
    <p:extLst>
      <p:ext uri="{BB962C8B-B14F-4D97-AF65-F5344CB8AC3E}">
        <p14:creationId xmlns:p14="http://schemas.microsoft.com/office/powerpoint/2010/main" val="324990632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8C98BEE-A056-4E15-A054-DF2958A1A026}" type="slidenum">
              <a:rPr lang="en-US" smtClean="0"/>
              <a:t>19</a:t>
            </a:fld>
            <a:endParaRPr lang="en-US"/>
          </a:p>
        </p:txBody>
      </p:sp>
    </p:spTree>
    <p:extLst>
      <p:ext uri="{BB962C8B-B14F-4D97-AF65-F5344CB8AC3E}">
        <p14:creationId xmlns:p14="http://schemas.microsoft.com/office/powerpoint/2010/main" val="39091106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8C98BEE-A056-4E15-A054-DF2958A1A026}" type="slidenum">
              <a:rPr lang="en-US" smtClean="0"/>
              <a:t>2</a:t>
            </a:fld>
            <a:endParaRPr lang="en-US"/>
          </a:p>
        </p:txBody>
      </p:sp>
    </p:spTree>
    <p:extLst>
      <p:ext uri="{BB962C8B-B14F-4D97-AF65-F5344CB8AC3E}">
        <p14:creationId xmlns:p14="http://schemas.microsoft.com/office/powerpoint/2010/main" val="78684244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8C98BEE-A056-4E15-A054-DF2958A1A026}" type="slidenum">
              <a:rPr lang="en-US" smtClean="0"/>
              <a:t>20</a:t>
            </a:fld>
            <a:endParaRPr lang="en-US"/>
          </a:p>
        </p:txBody>
      </p:sp>
    </p:spTree>
    <p:extLst>
      <p:ext uri="{BB962C8B-B14F-4D97-AF65-F5344CB8AC3E}">
        <p14:creationId xmlns:p14="http://schemas.microsoft.com/office/powerpoint/2010/main" val="291795946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8C98BEE-A056-4E15-A054-DF2958A1A026}" type="slidenum">
              <a:rPr lang="en-US" smtClean="0"/>
              <a:t>21</a:t>
            </a:fld>
            <a:endParaRPr lang="en-US"/>
          </a:p>
        </p:txBody>
      </p:sp>
    </p:spTree>
    <p:extLst>
      <p:ext uri="{BB962C8B-B14F-4D97-AF65-F5344CB8AC3E}">
        <p14:creationId xmlns:p14="http://schemas.microsoft.com/office/powerpoint/2010/main" val="104234230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8C98BEE-A056-4E15-A054-DF2958A1A026}" type="slidenum">
              <a:rPr lang="en-US" smtClean="0"/>
              <a:t>22</a:t>
            </a:fld>
            <a:endParaRPr lang="en-US"/>
          </a:p>
        </p:txBody>
      </p:sp>
    </p:spTree>
    <p:extLst>
      <p:ext uri="{BB962C8B-B14F-4D97-AF65-F5344CB8AC3E}">
        <p14:creationId xmlns:p14="http://schemas.microsoft.com/office/powerpoint/2010/main" val="376888419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8C98BEE-A056-4E15-A054-DF2958A1A026}" type="slidenum">
              <a:rPr lang="en-US" smtClean="0"/>
              <a:t>23</a:t>
            </a:fld>
            <a:endParaRPr lang="en-US"/>
          </a:p>
        </p:txBody>
      </p:sp>
    </p:spTree>
    <p:extLst>
      <p:ext uri="{BB962C8B-B14F-4D97-AF65-F5344CB8AC3E}">
        <p14:creationId xmlns:p14="http://schemas.microsoft.com/office/powerpoint/2010/main" val="50403717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8C98BEE-A056-4E15-A054-DF2958A1A026}" type="slidenum">
              <a:rPr lang="en-US" smtClean="0"/>
              <a:t>24</a:t>
            </a:fld>
            <a:endParaRPr lang="en-US"/>
          </a:p>
        </p:txBody>
      </p:sp>
    </p:spTree>
    <p:extLst>
      <p:ext uri="{BB962C8B-B14F-4D97-AF65-F5344CB8AC3E}">
        <p14:creationId xmlns:p14="http://schemas.microsoft.com/office/powerpoint/2010/main" val="221237523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8C98BEE-A056-4E15-A054-DF2958A1A026}" type="slidenum">
              <a:rPr lang="en-US" smtClean="0"/>
              <a:t>25</a:t>
            </a:fld>
            <a:endParaRPr lang="en-US"/>
          </a:p>
        </p:txBody>
      </p:sp>
    </p:spTree>
    <p:extLst>
      <p:ext uri="{BB962C8B-B14F-4D97-AF65-F5344CB8AC3E}">
        <p14:creationId xmlns:p14="http://schemas.microsoft.com/office/powerpoint/2010/main" val="181250574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8C98BEE-A056-4E15-A054-DF2958A1A026}" type="slidenum">
              <a:rPr lang="en-US" smtClean="0"/>
              <a:t>26</a:t>
            </a:fld>
            <a:endParaRPr lang="en-US"/>
          </a:p>
        </p:txBody>
      </p:sp>
    </p:spTree>
    <p:extLst>
      <p:ext uri="{BB962C8B-B14F-4D97-AF65-F5344CB8AC3E}">
        <p14:creationId xmlns:p14="http://schemas.microsoft.com/office/powerpoint/2010/main" val="22113932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8C98BEE-A056-4E15-A054-DF2958A1A026}" type="slidenum">
              <a:rPr lang="en-US" smtClean="0"/>
              <a:t>3</a:t>
            </a:fld>
            <a:endParaRPr lang="en-US"/>
          </a:p>
        </p:txBody>
      </p:sp>
    </p:spTree>
    <p:extLst>
      <p:ext uri="{BB962C8B-B14F-4D97-AF65-F5344CB8AC3E}">
        <p14:creationId xmlns:p14="http://schemas.microsoft.com/office/powerpoint/2010/main" val="28801473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8C98BEE-A056-4E15-A054-DF2958A1A026}" type="slidenum">
              <a:rPr lang="en-US" smtClean="0"/>
              <a:t>4</a:t>
            </a:fld>
            <a:endParaRPr lang="en-US"/>
          </a:p>
        </p:txBody>
      </p:sp>
    </p:spTree>
    <p:extLst>
      <p:ext uri="{BB962C8B-B14F-4D97-AF65-F5344CB8AC3E}">
        <p14:creationId xmlns:p14="http://schemas.microsoft.com/office/powerpoint/2010/main" val="375704694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8C98BEE-A056-4E15-A054-DF2958A1A026}" type="slidenum">
              <a:rPr lang="en-US" smtClean="0"/>
              <a:t>5</a:t>
            </a:fld>
            <a:endParaRPr lang="en-US"/>
          </a:p>
        </p:txBody>
      </p:sp>
    </p:spTree>
    <p:extLst>
      <p:ext uri="{BB962C8B-B14F-4D97-AF65-F5344CB8AC3E}">
        <p14:creationId xmlns:p14="http://schemas.microsoft.com/office/powerpoint/2010/main" val="37144574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8C98BEE-A056-4E15-A054-DF2958A1A026}" type="slidenum">
              <a:rPr lang="en-US" smtClean="0"/>
              <a:t>6</a:t>
            </a:fld>
            <a:endParaRPr lang="en-US"/>
          </a:p>
        </p:txBody>
      </p:sp>
    </p:spTree>
    <p:extLst>
      <p:ext uri="{BB962C8B-B14F-4D97-AF65-F5344CB8AC3E}">
        <p14:creationId xmlns:p14="http://schemas.microsoft.com/office/powerpoint/2010/main" val="10125483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8C98BEE-A056-4E15-A054-DF2958A1A026}" type="slidenum">
              <a:rPr lang="en-US" smtClean="0"/>
              <a:t>7</a:t>
            </a:fld>
            <a:endParaRPr lang="en-US"/>
          </a:p>
        </p:txBody>
      </p:sp>
    </p:spTree>
    <p:extLst>
      <p:ext uri="{BB962C8B-B14F-4D97-AF65-F5344CB8AC3E}">
        <p14:creationId xmlns:p14="http://schemas.microsoft.com/office/powerpoint/2010/main" val="8929906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8C98BEE-A056-4E15-A054-DF2958A1A026}" type="slidenum">
              <a:rPr lang="en-US" smtClean="0"/>
              <a:t>8</a:t>
            </a:fld>
            <a:endParaRPr lang="en-US"/>
          </a:p>
        </p:txBody>
      </p:sp>
    </p:spTree>
    <p:extLst>
      <p:ext uri="{BB962C8B-B14F-4D97-AF65-F5344CB8AC3E}">
        <p14:creationId xmlns:p14="http://schemas.microsoft.com/office/powerpoint/2010/main" val="271077067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8C98BEE-A056-4E15-A054-DF2958A1A026}" type="slidenum">
              <a:rPr lang="en-US" smtClean="0"/>
              <a:t>9</a:t>
            </a:fld>
            <a:endParaRPr lang="en-US"/>
          </a:p>
        </p:txBody>
      </p:sp>
    </p:spTree>
    <p:extLst>
      <p:ext uri="{BB962C8B-B14F-4D97-AF65-F5344CB8AC3E}">
        <p14:creationId xmlns:p14="http://schemas.microsoft.com/office/powerpoint/2010/main" val="21454481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0CE8C806-B008-4E3F-AE2A-930DBA0599E9}" type="datetimeFigureOut">
              <a:rPr lang="en-US" smtClean="0"/>
              <a:t>7/19/2018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292A7C-A35C-4BA3-9263-A22A4C267718}"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CE8C806-B008-4E3F-AE2A-930DBA0599E9}" type="datetimeFigureOut">
              <a:rPr lang="en-US" smtClean="0"/>
              <a:t>7/19/2018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292A7C-A35C-4BA3-9263-A22A4C267718}"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CE8C806-B008-4E3F-AE2A-930DBA0599E9}" type="datetimeFigureOut">
              <a:rPr lang="en-US" smtClean="0"/>
              <a:t>7/19/2018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292A7C-A35C-4BA3-9263-A22A4C267718}"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CE8C806-B008-4E3F-AE2A-930DBA0599E9}" type="datetimeFigureOut">
              <a:rPr lang="en-US" smtClean="0"/>
              <a:t>7/19/2018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292A7C-A35C-4BA3-9263-A22A4C267718}"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CE8C806-B008-4E3F-AE2A-930DBA0599E9}" type="datetimeFigureOut">
              <a:rPr lang="en-US" smtClean="0"/>
              <a:t>7/19/2018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292A7C-A35C-4BA3-9263-A22A4C267718}"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0CE8C806-B008-4E3F-AE2A-930DBA0599E9}" type="datetimeFigureOut">
              <a:rPr lang="en-US" smtClean="0"/>
              <a:t>7/19/2018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292A7C-A35C-4BA3-9263-A22A4C267718}"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CE8C806-B008-4E3F-AE2A-930DBA0599E9}" type="datetimeFigureOut">
              <a:rPr lang="en-US" smtClean="0"/>
              <a:t>7/19/2018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292A7C-A35C-4BA3-9263-A22A4C267718}"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CE8C806-B008-4E3F-AE2A-930DBA0599E9}" type="datetimeFigureOut">
              <a:rPr lang="en-US" smtClean="0"/>
              <a:t>7/19/2018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292A7C-A35C-4BA3-9263-A22A4C267718}"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CE8C806-B008-4E3F-AE2A-930DBA0599E9}" type="datetimeFigureOut">
              <a:rPr lang="en-US" smtClean="0"/>
              <a:t>7/19/2018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292A7C-A35C-4BA3-9263-A22A4C267718}"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CE8C806-B008-4E3F-AE2A-930DBA0599E9}" type="datetimeFigureOut">
              <a:rPr lang="en-US" smtClean="0"/>
              <a:t>7/19/2018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292A7C-A35C-4BA3-9263-A22A4C267718}" type="slidenum">
              <a:rPr lang="en-US" smtClean="0"/>
              <a:t>‹#›</a:t>
            </a:fld>
            <a:endParaRPr lang="en-US"/>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0CE8C806-B008-4E3F-AE2A-930DBA0599E9}" type="datetimeFigureOut">
              <a:rPr lang="en-US" smtClean="0"/>
              <a:t>7/19/2018</a:t>
            </a:fld>
            <a:endParaRPr lang="en-US"/>
          </a:p>
        </p:txBody>
      </p:sp>
      <p:sp>
        <p:nvSpPr>
          <p:cNvPr id="9" name="Slide Number Placeholder 8"/>
          <p:cNvSpPr>
            <a:spLocks noGrp="1"/>
          </p:cNvSpPr>
          <p:nvPr>
            <p:ph type="sldNum" sz="quarter" idx="11"/>
          </p:nvPr>
        </p:nvSpPr>
        <p:spPr/>
        <p:txBody>
          <a:bodyPr/>
          <a:lstStyle/>
          <a:p>
            <a:fld id="{33292A7C-A35C-4BA3-9263-A22A4C267718}" type="slidenum">
              <a:rPr lang="en-US" smtClean="0"/>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33292A7C-A35C-4BA3-9263-A22A4C267718}" type="slidenum">
              <a:rPr lang="en-US" smtClean="0"/>
              <a:t>‹#›</a:t>
            </a:fld>
            <a:endParaRPr lang="en-US"/>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US"/>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0CE8C806-B008-4E3F-AE2A-930DBA0599E9}" type="datetimeFigureOut">
              <a:rPr lang="en-US" smtClean="0"/>
              <a:t>7/19/2018</a:t>
            </a:fld>
            <a:endParaRPr lang="en-US"/>
          </a:p>
        </p:txBody>
      </p:sp>
    </p:spTree>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2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1.xml"/><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6700" y="1371600"/>
            <a:ext cx="6629400" cy="3429000"/>
          </a:xfrm>
        </p:spPr>
        <p:txBody>
          <a:bodyPr>
            <a:noAutofit/>
          </a:bodyPr>
          <a:lstStyle/>
          <a:p>
            <a:pPr algn="ctr"/>
            <a:r>
              <a:rPr lang="en-US" sz="3600" b="1" dirty="0">
                <a:effectLst/>
                <a:latin typeface="+mn-lt"/>
              </a:rPr>
              <a:t>Alendronate improves bone mineral density </a:t>
            </a:r>
            <a:r>
              <a:rPr lang="en-US" sz="3600" b="1" dirty="0" smtClean="0">
                <a:effectLst/>
                <a:latin typeface="+mn-lt"/>
              </a:rPr>
              <a:t>in HIV-infected children and adolescents </a:t>
            </a:r>
            <a:br>
              <a:rPr lang="en-US" sz="3600" b="1" dirty="0" smtClean="0">
                <a:effectLst/>
                <a:latin typeface="+mn-lt"/>
              </a:rPr>
            </a:br>
            <a:r>
              <a:rPr lang="en-US" sz="3600" b="1" dirty="0" smtClean="0">
                <a:effectLst/>
                <a:latin typeface="+mn-lt"/>
              </a:rPr>
              <a:t/>
            </a:r>
            <a:br>
              <a:rPr lang="en-US" sz="3600" b="1" dirty="0" smtClean="0">
                <a:effectLst/>
                <a:latin typeface="+mn-lt"/>
              </a:rPr>
            </a:br>
            <a:r>
              <a:rPr lang="en-US" sz="3600" b="1" dirty="0" smtClean="0">
                <a:latin typeface="+mn-lt"/>
              </a:rPr>
              <a:t>IMPAACT P1076</a:t>
            </a:r>
            <a:endParaRPr lang="en-US" sz="3600" b="1" dirty="0">
              <a:latin typeface="+mn-lt"/>
            </a:endParaRPr>
          </a:p>
        </p:txBody>
      </p:sp>
      <p:sp>
        <p:nvSpPr>
          <p:cNvPr id="3" name="Subtitle 2"/>
          <p:cNvSpPr>
            <a:spLocks noGrp="1"/>
          </p:cNvSpPr>
          <p:nvPr>
            <p:ph type="subTitle" idx="1"/>
          </p:nvPr>
        </p:nvSpPr>
        <p:spPr>
          <a:xfrm>
            <a:off x="762000" y="5181600"/>
            <a:ext cx="6705600" cy="1066800"/>
          </a:xfrm>
        </p:spPr>
        <p:txBody>
          <a:bodyPr/>
          <a:lstStyle/>
          <a:p>
            <a:r>
              <a:rPr lang="en-US" dirty="0" smtClean="0"/>
              <a:t>Denise L. Jacobson, Jane C. Lindsey, Hans Spiegel, Rohan Hazra, George Siberry, </a:t>
            </a:r>
            <a:r>
              <a:rPr lang="en-US" dirty="0"/>
              <a:t>for the IMPAACT P1076 Study Team</a:t>
            </a:r>
          </a:p>
        </p:txBody>
      </p:sp>
      <p:pic>
        <p:nvPicPr>
          <p:cNvPr id="1026" name="Picture 2" descr="U:\monitoring\output\IMPAACT_HighRes.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209800" y="152400"/>
            <a:ext cx="4203201" cy="142951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0460301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7620000" cy="1143000"/>
          </a:xfrm>
        </p:spPr>
        <p:txBody>
          <a:bodyPr/>
          <a:lstStyle/>
          <a:p>
            <a:r>
              <a:rPr lang="en-US" sz="3200" b="1" dirty="0" smtClean="0">
                <a:latin typeface="+mn-lt"/>
              </a:rPr>
              <a:t>Primary Safety Outcome Measures and Analysis</a:t>
            </a:r>
            <a:endParaRPr lang="en-US" sz="3200" b="1" dirty="0">
              <a:latin typeface="+mn-lt"/>
            </a:endParaRPr>
          </a:p>
        </p:txBody>
      </p:sp>
      <p:sp>
        <p:nvSpPr>
          <p:cNvPr id="3" name="Content Placeholder 2"/>
          <p:cNvSpPr>
            <a:spLocks noGrp="1"/>
          </p:cNvSpPr>
          <p:nvPr>
            <p:ph idx="1"/>
          </p:nvPr>
        </p:nvSpPr>
        <p:spPr>
          <a:xfrm>
            <a:off x="487708" y="2133600"/>
            <a:ext cx="7239000" cy="2209800"/>
          </a:xfrm>
        </p:spPr>
        <p:txBody>
          <a:bodyPr>
            <a:noAutofit/>
          </a:bodyPr>
          <a:lstStyle/>
          <a:p>
            <a:pPr marL="114300" lvl="1" indent="0">
              <a:buClr>
                <a:schemeClr val="accent1"/>
              </a:buClr>
              <a:buNone/>
            </a:pPr>
            <a:r>
              <a:rPr lang="en-US" sz="2400" b="1" dirty="0" smtClean="0"/>
              <a:t>Proportion </a:t>
            </a:r>
            <a:r>
              <a:rPr lang="en-US" sz="2400" b="1" dirty="0"/>
              <a:t>(95%CI) of participants </a:t>
            </a:r>
            <a:r>
              <a:rPr lang="en-US" sz="2400" b="1" dirty="0" smtClean="0"/>
              <a:t>experiencing new</a:t>
            </a:r>
            <a:r>
              <a:rPr lang="en-US" sz="2400" dirty="0" smtClean="0"/>
              <a:t>:</a:t>
            </a:r>
          </a:p>
          <a:p>
            <a:pPr marL="457200" lvl="1" indent="-342900">
              <a:buClr>
                <a:schemeClr val="accent1"/>
              </a:buClr>
            </a:pPr>
            <a:r>
              <a:rPr lang="en-US" sz="2400" dirty="0"/>
              <a:t>G</a:t>
            </a:r>
            <a:r>
              <a:rPr lang="en-US" sz="2400" dirty="0" smtClean="0"/>
              <a:t>rade </a:t>
            </a:r>
            <a:r>
              <a:rPr lang="en-US" sz="2400" u="sng" dirty="0" smtClean="0"/>
              <a:t>&gt;</a:t>
            </a:r>
            <a:r>
              <a:rPr lang="en-US" sz="2400" dirty="0" smtClean="0"/>
              <a:t>3 </a:t>
            </a:r>
            <a:r>
              <a:rPr lang="en-US" sz="2400" smtClean="0"/>
              <a:t>hematology or chemistry </a:t>
            </a:r>
            <a:r>
              <a:rPr lang="en-US" sz="2400" dirty="0" smtClean="0"/>
              <a:t>laboratory values, signs </a:t>
            </a:r>
            <a:r>
              <a:rPr lang="en-US" sz="2400" dirty="0"/>
              <a:t>or </a:t>
            </a:r>
            <a:r>
              <a:rPr lang="en-US" sz="2400" dirty="0" smtClean="0"/>
              <a:t>symptoms*</a:t>
            </a:r>
          </a:p>
          <a:p>
            <a:pPr marL="457200" lvl="1" indent="-342900">
              <a:buClr>
                <a:schemeClr val="accent1"/>
              </a:buClr>
            </a:pPr>
            <a:r>
              <a:rPr lang="en-US" sz="2400" dirty="0"/>
              <a:t>C</a:t>
            </a:r>
            <a:r>
              <a:rPr lang="en-US" sz="2400" dirty="0" smtClean="0"/>
              <a:t>ases </a:t>
            </a:r>
            <a:r>
              <a:rPr lang="en-US" sz="2400" dirty="0"/>
              <a:t>of jaw osteonecrosis (JON), atrial fibrillation or non-healing </a:t>
            </a:r>
            <a:r>
              <a:rPr lang="en-US" sz="2400" dirty="0" smtClean="0"/>
              <a:t>fractures</a:t>
            </a:r>
            <a:endParaRPr lang="en-US" sz="2400" dirty="0"/>
          </a:p>
        </p:txBody>
      </p:sp>
      <p:sp>
        <p:nvSpPr>
          <p:cNvPr id="4" name="TextBox 3"/>
          <p:cNvSpPr txBox="1"/>
          <p:nvPr/>
        </p:nvSpPr>
        <p:spPr>
          <a:xfrm>
            <a:off x="675640" y="4876800"/>
            <a:ext cx="7061228" cy="923330"/>
          </a:xfrm>
          <a:prstGeom prst="rect">
            <a:avLst/>
          </a:prstGeom>
          <a:noFill/>
        </p:spPr>
        <p:txBody>
          <a:bodyPr wrap="none" rtlCol="0">
            <a:spAutoFit/>
          </a:bodyPr>
          <a:lstStyle/>
          <a:p>
            <a:endParaRPr lang="en-US" sz="1400" dirty="0" smtClean="0"/>
          </a:p>
          <a:p>
            <a:pPr marL="0" lvl="1"/>
            <a:r>
              <a:rPr lang="en-US" sz="2000" dirty="0"/>
              <a:t>*Division of AIDS Table for Grading Severity of Adult and Pediatric </a:t>
            </a:r>
            <a:endParaRPr lang="en-US" sz="2000" dirty="0" smtClean="0"/>
          </a:p>
          <a:p>
            <a:pPr marL="0" lvl="1"/>
            <a:r>
              <a:rPr lang="en-US" sz="2000" dirty="0" smtClean="0"/>
              <a:t>Adverse </a:t>
            </a:r>
            <a:r>
              <a:rPr lang="en-US" sz="2000" dirty="0"/>
              <a:t>Events, Dec </a:t>
            </a:r>
            <a:r>
              <a:rPr lang="en-US" sz="2000" dirty="0" smtClean="0"/>
              <a:t>2004</a:t>
            </a:r>
            <a:endParaRPr lang="en-US" sz="2000" dirty="0"/>
          </a:p>
        </p:txBody>
      </p:sp>
    </p:spTree>
    <p:extLst>
      <p:ext uri="{BB962C8B-B14F-4D97-AF65-F5344CB8AC3E}">
        <p14:creationId xmlns:p14="http://schemas.microsoft.com/office/powerpoint/2010/main" val="27942132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7620000" cy="1143000"/>
          </a:xfrm>
        </p:spPr>
        <p:txBody>
          <a:bodyPr/>
          <a:lstStyle/>
          <a:p>
            <a:r>
              <a:rPr lang="en-US" sz="3200" b="1" dirty="0" smtClean="0">
                <a:latin typeface="+mn-lt"/>
              </a:rPr>
              <a:t>Primary </a:t>
            </a:r>
            <a:r>
              <a:rPr lang="en-US" sz="3200" b="1" dirty="0" smtClean="0">
                <a:latin typeface="+mn-lt"/>
              </a:rPr>
              <a:t>and Secondary Efficacy </a:t>
            </a:r>
            <a:r>
              <a:rPr lang="en-US" sz="3200" b="1" dirty="0" smtClean="0">
                <a:latin typeface="+mn-lt"/>
              </a:rPr>
              <a:t>Outcome Measures and Analysis </a:t>
            </a:r>
            <a:endParaRPr lang="en-US" sz="3200" b="1" dirty="0">
              <a:latin typeface="+mn-lt"/>
            </a:endParaRPr>
          </a:p>
        </p:txBody>
      </p:sp>
      <p:sp>
        <p:nvSpPr>
          <p:cNvPr id="3" name="Content Placeholder 2"/>
          <p:cNvSpPr>
            <a:spLocks noGrp="1"/>
          </p:cNvSpPr>
          <p:nvPr>
            <p:ph idx="1"/>
          </p:nvPr>
        </p:nvSpPr>
        <p:spPr>
          <a:xfrm>
            <a:off x="304800" y="1981200"/>
            <a:ext cx="7467600" cy="4495800"/>
          </a:xfrm>
        </p:spPr>
        <p:txBody>
          <a:bodyPr>
            <a:noAutofit/>
          </a:bodyPr>
          <a:lstStyle/>
          <a:p>
            <a:pPr marL="114300" indent="0">
              <a:buNone/>
            </a:pPr>
            <a:r>
              <a:rPr lang="en-US" b="1" u="sng" dirty="0" smtClean="0"/>
              <a:t>Outcome measures</a:t>
            </a:r>
          </a:p>
          <a:p>
            <a:r>
              <a:rPr lang="en-US" b="1" dirty="0" smtClean="0"/>
              <a:t>Primary:</a:t>
            </a:r>
          </a:p>
          <a:p>
            <a:pPr lvl="1"/>
            <a:r>
              <a:rPr lang="en-US" dirty="0" smtClean="0"/>
              <a:t>% change in lumbar spine (LS) BMD (g/cm</a:t>
            </a:r>
            <a:r>
              <a:rPr lang="en-US" baseline="30000" dirty="0"/>
              <a:t>2</a:t>
            </a:r>
            <a:r>
              <a:rPr lang="en-US" dirty="0" smtClean="0"/>
              <a:t>)</a:t>
            </a:r>
          </a:p>
          <a:p>
            <a:r>
              <a:rPr lang="en-US" b="1" dirty="0" smtClean="0"/>
              <a:t>Secondary</a:t>
            </a:r>
            <a:r>
              <a:rPr lang="en-US" dirty="0" smtClean="0"/>
              <a:t>: </a:t>
            </a:r>
          </a:p>
          <a:p>
            <a:pPr lvl="1"/>
            <a:r>
              <a:rPr lang="en-US" dirty="0" smtClean="0"/>
              <a:t>Change in LS BMD z-score*</a:t>
            </a:r>
          </a:p>
          <a:p>
            <a:pPr lvl="1"/>
            <a:r>
              <a:rPr lang="en-US" dirty="0" smtClean="0"/>
              <a:t>% change in whole body (WB) BMD (g/cm</a:t>
            </a:r>
            <a:r>
              <a:rPr lang="en-US" baseline="30000" dirty="0" smtClean="0"/>
              <a:t>2</a:t>
            </a:r>
            <a:r>
              <a:rPr lang="en-US" dirty="0" smtClean="0"/>
              <a:t>)</a:t>
            </a:r>
          </a:p>
          <a:p>
            <a:pPr lvl="1"/>
            <a:r>
              <a:rPr lang="en-US" dirty="0" smtClean="0"/>
              <a:t>Change in WB BMD z-score*</a:t>
            </a:r>
          </a:p>
          <a:p>
            <a:pPr marL="112713" lvl="1" indent="0">
              <a:buNone/>
            </a:pPr>
            <a:endParaRPr lang="en-US" b="1" u="sng" dirty="0" smtClean="0"/>
          </a:p>
          <a:p>
            <a:pPr marL="112713" lvl="1" indent="0">
              <a:buNone/>
            </a:pPr>
            <a:r>
              <a:rPr lang="en-US" b="1" u="sng" dirty="0" smtClean="0"/>
              <a:t>Unadjusted analysis</a:t>
            </a:r>
          </a:p>
          <a:p>
            <a:pPr marL="455613" lvl="1" indent="-342900"/>
            <a:r>
              <a:rPr lang="en-US" dirty="0" smtClean="0"/>
              <a:t>Mean (95% CI) week 0 to 48 </a:t>
            </a:r>
          </a:p>
        </p:txBody>
      </p:sp>
      <p:sp>
        <p:nvSpPr>
          <p:cNvPr id="4" name="TextBox 3"/>
          <p:cNvSpPr txBox="1"/>
          <p:nvPr/>
        </p:nvSpPr>
        <p:spPr>
          <a:xfrm>
            <a:off x="2895600" y="6100739"/>
            <a:ext cx="2813463" cy="338554"/>
          </a:xfrm>
          <a:prstGeom prst="rect">
            <a:avLst/>
          </a:prstGeom>
          <a:noFill/>
        </p:spPr>
        <p:txBody>
          <a:bodyPr wrap="none" rtlCol="0">
            <a:spAutoFit/>
          </a:bodyPr>
          <a:lstStyle/>
          <a:p>
            <a:r>
              <a:rPr lang="en-US" sz="1600" dirty="0" smtClean="0"/>
              <a:t>*z-scores for age, sex and race</a:t>
            </a:r>
            <a:endParaRPr lang="en-US" sz="1600" dirty="0"/>
          </a:p>
        </p:txBody>
      </p:sp>
    </p:spTree>
    <p:extLst>
      <p:ext uri="{BB962C8B-B14F-4D97-AF65-F5344CB8AC3E}">
        <p14:creationId xmlns:p14="http://schemas.microsoft.com/office/powerpoint/2010/main" val="350938233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b="1" dirty="0" smtClean="0">
                <a:latin typeface="+mn-lt"/>
              </a:rPr>
              <a:t>Effect modification</a:t>
            </a:r>
            <a:endParaRPr lang="en-US" sz="3600" b="1" dirty="0">
              <a:latin typeface="+mn-lt"/>
            </a:endParaRPr>
          </a:p>
        </p:txBody>
      </p:sp>
      <p:sp>
        <p:nvSpPr>
          <p:cNvPr id="3" name="Content Placeholder 2"/>
          <p:cNvSpPr>
            <a:spLocks noGrp="1"/>
          </p:cNvSpPr>
          <p:nvPr>
            <p:ph idx="1"/>
          </p:nvPr>
        </p:nvSpPr>
        <p:spPr>
          <a:xfrm>
            <a:off x="304800" y="1600200"/>
            <a:ext cx="7924800" cy="4800600"/>
          </a:xfrm>
        </p:spPr>
        <p:txBody>
          <a:bodyPr>
            <a:normAutofit/>
          </a:bodyPr>
          <a:lstStyle/>
          <a:p>
            <a:pPr marL="457200" lvl="1" indent="-342900">
              <a:buClr>
                <a:schemeClr val="accent1"/>
              </a:buClr>
            </a:pPr>
            <a:r>
              <a:rPr lang="en-US" sz="2400" dirty="0" smtClean="0"/>
              <a:t>Evaluate if effect of alendronate varies across </a:t>
            </a:r>
            <a:r>
              <a:rPr lang="en-US" sz="2400" dirty="0"/>
              <a:t>levels of </a:t>
            </a:r>
            <a:r>
              <a:rPr lang="en-US" sz="2400" dirty="0" smtClean="0"/>
              <a:t>factors at week 0 (effect modification)</a:t>
            </a:r>
          </a:p>
          <a:p>
            <a:pPr marL="822960" lvl="2" indent="-342900">
              <a:buClr>
                <a:schemeClr val="accent1"/>
              </a:buClr>
            </a:pPr>
            <a:r>
              <a:rPr lang="en-US" sz="2200" dirty="0" smtClean="0"/>
              <a:t>Age, Tanner </a:t>
            </a:r>
            <a:r>
              <a:rPr lang="en-US" sz="2200" dirty="0"/>
              <a:t>stage, bone </a:t>
            </a:r>
            <a:r>
              <a:rPr lang="en-US" sz="2200" dirty="0" smtClean="0"/>
              <a:t>age</a:t>
            </a:r>
          </a:p>
          <a:p>
            <a:pPr marL="822960" lvl="2" indent="-342900">
              <a:buClr>
                <a:schemeClr val="accent1"/>
              </a:buClr>
            </a:pPr>
            <a:r>
              <a:rPr lang="en-US" sz="2200" dirty="0" smtClean="0"/>
              <a:t>Ethnicity</a:t>
            </a:r>
          </a:p>
          <a:p>
            <a:pPr marL="822960" lvl="2" indent="-342900">
              <a:buClr>
                <a:schemeClr val="accent1"/>
              </a:buClr>
            </a:pPr>
            <a:r>
              <a:rPr lang="en-US" sz="2200" dirty="0" err="1"/>
              <a:t>T</a:t>
            </a:r>
            <a:r>
              <a:rPr lang="en-US" sz="2200" dirty="0" err="1" smtClean="0"/>
              <a:t>enofovir</a:t>
            </a:r>
            <a:r>
              <a:rPr lang="en-US" sz="2200" dirty="0" smtClean="0"/>
              <a:t> use</a:t>
            </a:r>
          </a:p>
          <a:p>
            <a:pPr marL="822960" lvl="2" indent="-342900">
              <a:buClr>
                <a:schemeClr val="accent1"/>
              </a:buClr>
            </a:pPr>
            <a:r>
              <a:rPr lang="en-US" sz="2200" dirty="0"/>
              <a:t>V</a:t>
            </a:r>
            <a:r>
              <a:rPr lang="en-US" sz="2200" dirty="0" smtClean="0"/>
              <a:t>itamin </a:t>
            </a:r>
            <a:r>
              <a:rPr lang="en-US" sz="2200" dirty="0"/>
              <a:t>D </a:t>
            </a:r>
            <a:r>
              <a:rPr lang="en-US" sz="2200" dirty="0" smtClean="0"/>
              <a:t>concentrations, </a:t>
            </a:r>
            <a:r>
              <a:rPr lang="en-US" sz="2200" dirty="0"/>
              <a:t>nadir CD4 </a:t>
            </a:r>
            <a:r>
              <a:rPr lang="en-US" sz="2200" dirty="0" smtClean="0"/>
              <a:t>count, BMD</a:t>
            </a:r>
            <a:endParaRPr lang="en-US" sz="2200" dirty="0"/>
          </a:p>
          <a:p>
            <a:pPr marL="114300" indent="0">
              <a:buNone/>
            </a:pPr>
            <a:endParaRPr lang="en-US" sz="2400" dirty="0" smtClean="0"/>
          </a:p>
          <a:p>
            <a:r>
              <a:rPr lang="en-US" sz="2400" dirty="0" smtClean="0"/>
              <a:t>Fit individual slopes (average change in outcome over one year including weeks 0, 24, 48)</a:t>
            </a:r>
          </a:p>
          <a:p>
            <a:r>
              <a:rPr lang="en-US" sz="2400" dirty="0" smtClean="0"/>
              <a:t>Linear regression to test effect modification term: treatment group*covariate</a:t>
            </a:r>
            <a:endParaRPr lang="en-US" dirty="0" smtClean="0"/>
          </a:p>
        </p:txBody>
      </p:sp>
    </p:spTree>
    <p:extLst>
      <p:ext uri="{BB962C8B-B14F-4D97-AF65-F5344CB8AC3E}">
        <p14:creationId xmlns:p14="http://schemas.microsoft.com/office/powerpoint/2010/main" val="140583970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TextBox 40"/>
          <p:cNvSpPr txBox="1"/>
          <p:nvPr/>
        </p:nvSpPr>
        <p:spPr>
          <a:xfrm>
            <a:off x="1143000" y="6324600"/>
            <a:ext cx="6567311" cy="369332"/>
          </a:xfrm>
          <a:prstGeom prst="rect">
            <a:avLst/>
          </a:prstGeom>
          <a:noFill/>
        </p:spPr>
        <p:txBody>
          <a:bodyPr wrap="none" rtlCol="0">
            <a:spAutoFit/>
          </a:bodyPr>
          <a:lstStyle/>
          <a:p>
            <a:r>
              <a:rPr lang="en-US" b="1" dirty="0"/>
              <a:t>4</a:t>
            </a:r>
            <a:r>
              <a:rPr lang="en-US" b="1" dirty="0" smtClean="0"/>
              <a:t>9/50 who started treatment completed at least 48 weeks of study</a:t>
            </a:r>
            <a:endParaRPr lang="en-US" b="1" dirty="0"/>
          </a:p>
        </p:txBody>
      </p:sp>
      <p:grpSp>
        <p:nvGrpSpPr>
          <p:cNvPr id="42" name="Group 41"/>
          <p:cNvGrpSpPr/>
          <p:nvPr/>
        </p:nvGrpSpPr>
        <p:grpSpPr>
          <a:xfrm>
            <a:off x="247649" y="296967"/>
            <a:ext cx="7975764" cy="5759887"/>
            <a:chOff x="209551" y="192643"/>
            <a:chExt cx="7975764" cy="5759887"/>
          </a:xfrm>
        </p:grpSpPr>
        <p:sp>
          <p:nvSpPr>
            <p:cNvPr id="7" name="TextBox 6"/>
            <p:cNvSpPr txBox="1"/>
            <p:nvPr/>
          </p:nvSpPr>
          <p:spPr>
            <a:xfrm>
              <a:off x="2615916" y="571500"/>
              <a:ext cx="5569399" cy="1754326"/>
            </a:xfrm>
            <a:prstGeom prst="rect">
              <a:avLst/>
            </a:prstGeom>
            <a:noFill/>
            <a:ln w="28575">
              <a:solidFill>
                <a:schemeClr val="tx1"/>
              </a:solidFill>
            </a:ln>
          </p:spPr>
          <p:txBody>
            <a:bodyPr wrap="square" rtlCol="0">
              <a:spAutoFit/>
            </a:bodyPr>
            <a:lstStyle/>
            <a:p>
              <a:r>
                <a:rPr lang="en-US" dirty="0" smtClean="0"/>
                <a:t>Not enrolled N=23*</a:t>
              </a:r>
            </a:p>
            <a:p>
              <a:pPr>
                <a:tabLst>
                  <a:tab pos="114300" algn="l"/>
                  <a:tab pos="2971800" algn="l"/>
                </a:tabLst>
              </a:pPr>
              <a:r>
                <a:rPr lang="en-US" dirty="0"/>
                <a:t> </a:t>
              </a:r>
              <a:r>
                <a:rPr lang="en-US" dirty="0" smtClean="0"/>
                <a:t> LS BMD z-score &gt; -1.5: 11	Dental issues: 7</a:t>
              </a:r>
            </a:p>
            <a:p>
              <a:pPr>
                <a:tabLst>
                  <a:tab pos="114300" algn="l"/>
                  <a:tab pos="2971800" algn="l"/>
                </a:tabLst>
              </a:pPr>
              <a:r>
                <a:rPr lang="en-US" dirty="0" smtClean="0"/>
                <a:t>  Change ARVs/Depo: 2	Non-adherence ARVs: 1   </a:t>
              </a:r>
            </a:p>
            <a:p>
              <a:pPr>
                <a:tabLst>
                  <a:tab pos="114300" algn="l"/>
                  <a:tab pos="2971800" algn="l"/>
                </a:tabLst>
              </a:pPr>
              <a:r>
                <a:rPr lang="en-US" dirty="0"/>
                <a:t> </a:t>
              </a:r>
              <a:r>
                <a:rPr lang="en-US" dirty="0" smtClean="0"/>
                <a:t> Problems with labs: 2	Anemia: 1</a:t>
              </a:r>
            </a:p>
            <a:p>
              <a:pPr>
                <a:tabLst>
                  <a:tab pos="114300" algn="l"/>
                  <a:tab pos="2971800" algn="l"/>
                </a:tabLst>
              </a:pPr>
              <a:r>
                <a:rPr lang="en-US" dirty="0" smtClean="0"/>
                <a:t>  HIV-RNA &gt; 10,000 </a:t>
              </a:r>
              <a:r>
                <a:rPr lang="en-US" dirty="0" err="1" smtClean="0"/>
                <a:t>cp</a:t>
              </a:r>
              <a:r>
                <a:rPr lang="en-US" dirty="0" smtClean="0"/>
                <a:t>/mL: 1	Recent surgery: 1</a:t>
              </a:r>
            </a:p>
            <a:p>
              <a:pPr>
                <a:tabLst>
                  <a:tab pos="114300" algn="l"/>
                  <a:tab pos="3086100" algn="l"/>
                </a:tabLst>
              </a:pPr>
              <a:r>
                <a:rPr lang="en-US" dirty="0" smtClean="0"/>
                <a:t>  Co-enrollment not allowed :1</a:t>
              </a:r>
            </a:p>
          </p:txBody>
        </p:sp>
        <p:sp>
          <p:nvSpPr>
            <p:cNvPr id="8" name="TextBox 7"/>
            <p:cNvSpPr txBox="1"/>
            <p:nvPr/>
          </p:nvSpPr>
          <p:spPr>
            <a:xfrm>
              <a:off x="266700" y="2340824"/>
              <a:ext cx="2107652" cy="400110"/>
            </a:xfrm>
            <a:prstGeom prst="rect">
              <a:avLst/>
            </a:prstGeom>
            <a:noFill/>
            <a:ln w="28575">
              <a:solidFill>
                <a:schemeClr val="tx1"/>
              </a:solidFill>
            </a:ln>
          </p:spPr>
          <p:txBody>
            <a:bodyPr wrap="square" rtlCol="0">
              <a:spAutoFit/>
            </a:bodyPr>
            <a:lstStyle/>
            <a:p>
              <a:r>
                <a:rPr lang="en-US" sz="2000" dirty="0" smtClean="0"/>
                <a:t>Randomized N=52</a:t>
              </a:r>
              <a:endParaRPr lang="en-US" sz="2000" dirty="0"/>
            </a:p>
          </p:txBody>
        </p:sp>
        <p:sp>
          <p:nvSpPr>
            <p:cNvPr id="9" name="TextBox 8"/>
            <p:cNvSpPr txBox="1"/>
            <p:nvPr/>
          </p:nvSpPr>
          <p:spPr>
            <a:xfrm>
              <a:off x="228600" y="3299251"/>
              <a:ext cx="3751027" cy="1477328"/>
            </a:xfrm>
            <a:prstGeom prst="rect">
              <a:avLst/>
            </a:prstGeom>
            <a:noFill/>
            <a:ln w="28575">
              <a:solidFill>
                <a:schemeClr val="tx1"/>
              </a:solidFill>
            </a:ln>
          </p:spPr>
          <p:txBody>
            <a:bodyPr wrap="none" rtlCol="0">
              <a:spAutoFit/>
            </a:bodyPr>
            <a:lstStyle/>
            <a:p>
              <a:r>
                <a:rPr lang="en-US" dirty="0" smtClean="0"/>
                <a:t>Alendronate N=34     (A/A: 17, A/P:17)</a:t>
              </a:r>
            </a:p>
            <a:p>
              <a:r>
                <a:rPr lang="en-US" dirty="0" smtClean="0"/>
                <a:t>Started </a:t>
              </a:r>
              <a:r>
                <a:rPr lang="en-US" dirty="0" err="1" smtClean="0"/>
                <a:t>trt</a:t>
              </a:r>
              <a:r>
                <a:rPr lang="en-US" dirty="0" smtClean="0"/>
                <a:t>     N=32</a:t>
              </a:r>
            </a:p>
            <a:p>
              <a:endParaRPr lang="en-US" dirty="0" smtClean="0"/>
            </a:p>
            <a:p>
              <a:r>
                <a:rPr lang="en-US" dirty="0" smtClean="0"/>
                <a:t>Did not start </a:t>
              </a:r>
              <a:r>
                <a:rPr lang="en-US" dirty="0" err="1" smtClean="0"/>
                <a:t>trt</a:t>
              </a:r>
              <a:r>
                <a:rPr lang="en-US" dirty="0" smtClean="0"/>
                <a:t> (N=2) </a:t>
              </a:r>
            </a:p>
            <a:p>
              <a:r>
                <a:rPr lang="en-US" dirty="0"/>
                <a:t> </a:t>
              </a:r>
              <a:r>
                <a:rPr lang="en-US" dirty="0" smtClean="0"/>
                <a:t>      Entry LS BMD z-score &gt; -1.5: N=2</a:t>
              </a:r>
              <a:endParaRPr lang="en-US" dirty="0"/>
            </a:p>
          </p:txBody>
        </p:sp>
        <p:sp>
          <p:nvSpPr>
            <p:cNvPr id="10" name="TextBox 9"/>
            <p:cNvSpPr txBox="1"/>
            <p:nvPr/>
          </p:nvSpPr>
          <p:spPr>
            <a:xfrm>
              <a:off x="5309209" y="3576249"/>
              <a:ext cx="1908984" cy="646331"/>
            </a:xfrm>
            <a:prstGeom prst="rect">
              <a:avLst/>
            </a:prstGeom>
            <a:noFill/>
            <a:ln w="28575">
              <a:solidFill>
                <a:schemeClr val="tx1"/>
              </a:solidFill>
            </a:ln>
          </p:spPr>
          <p:txBody>
            <a:bodyPr wrap="none" rtlCol="0">
              <a:spAutoFit/>
            </a:bodyPr>
            <a:lstStyle/>
            <a:p>
              <a:r>
                <a:rPr lang="en-US" dirty="0" smtClean="0"/>
                <a:t>Placebo N=18</a:t>
              </a:r>
            </a:p>
            <a:p>
              <a:r>
                <a:rPr lang="en-US" dirty="0" smtClean="0"/>
                <a:t>Started </a:t>
              </a:r>
              <a:r>
                <a:rPr lang="en-US" dirty="0" err="1" smtClean="0"/>
                <a:t>trt</a:t>
              </a:r>
              <a:r>
                <a:rPr lang="en-US" dirty="0" smtClean="0"/>
                <a:t>: (N=18)</a:t>
              </a:r>
              <a:endParaRPr lang="en-US" dirty="0"/>
            </a:p>
          </p:txBody>
        </p:sp>
        <p:sp>
          <p:nvSpPr>
            <p:cNvPr id="11" name="TextBox 10"/>
            <p:cNvSpPr txBox="1"/>
            <p:nvPr/>
          </p:nvSpPr>
          <p:spPr>
            <a:xfrm>
              <a:off x="209551" y="5029200"/>
              <a:ext cx="4317336" cy="923330"/>
            </a:xfrm>
            <a:prstGeom prst="rect">
              <a:avLst/>
            </a:prstGeom>
            <a:noFill/>
            <a:ln w="28575">
              <a:solidFill>
                <a:schemeClr val="tx1"/>
              </a:solidFill>
            </a:ln>
          </p:spPr>
          <p:txBody>
            <a:bodyPr wrap="none" rtlCol="0">
              <a:spAutoFit/>
            </a:bodyPr>
            <a:lstStyle/>
            <a:p>
              <a:r>
                <a:rPr lang="en-US" dirty="0" smtClean="0"/>
                <a:t>Completed 48 weeks on study </a:t>
              </a:r>
              <a:r>
                <a:rPr lang="en-US" dirty="0" err="1" smtClean="0"/>
                <a:t>trt</a:t>
              </a:r>
              <a:r>
                <a:rPr lang="en-US" dirty="0" smtClean="0"/>
                <a:t>: (N=31)</a:t>
              </a:r>
            </a:p>
            <a:p>
              <a:r>
                <a:rPr lang="en-US" dirty="0" smtClean="0"/>
                <a:t>Completed 48 weeks but off study </a:t>
              </a:r>
              <a:r>
                <a:rPr lang="en-US" dirty="0" err="1" smtClean="0"/>
                <a:t>trt</a:t>
              </a:r>
              <a:r>
                <a:rPr lang="en-US" dirty="0" smtClean="0"/>
                <a:t>: (N=1)</a:t>
              </a:r>
            </a:p>
            <a:p>
              <a:r>
                <a:rPr lang="en-US" dirty="0"/>
                <a:t> </a:t>
              </a:r>
              <a:r>
                <a:rPr lang="en-US" dirty="0" smtClean="0"/>
                <a:t>   Adherence issues: (N=1)</a:t>
              </a:r>
              <a:endParaRPr lang="en-US" dirty="0"/>
            </a:p>
          </p:txBody>
        </p:sp>
        <p:sp>
          <p:nvSpPr>
            <p:cNvPr id="12" name="TextBox 11"/>
            <p:cNvSpPr txBox="1"/>
            <p:nvPr/>
          </p:nvSpPr>
          <p:spPr>
            <a:xfrm>
              <a:off x="4648200" y="5102483"/>
              <a:ext cx="3390902" cy="646331"/>
            </a:xfrm>
            <a:prstGeom prst="rect">
              <a:avLst/>
            </a:prstGeom>
            <a:noFill/>
            <a:ln w="28575">
              <a:solidFill>
                <a:schemeClr val="tx1"/>
              </a:solidFill>
            </a:ln>
          </p:spPr>
          <p:txBody>
            <a:bodyPr wrap="square" rtlCol="0">
              <a:spAutoFit/>
            </a:bodyPr>
            <a:lstStyle/>
            <a:p>
              <a:r>
                <a:rPr lang="en-US" dirty="0" smtClean="0"/>
                <a:t>Completed 48 weeks on study </a:t>
              </a:r>
              <a:r>
                <a:rPr lang="en-US" dirty="0" err="1" smtClean="0"/>
                <a:t>trt</a:t>
              </a:r>
              <a:r>
                <a:rPr lang="en-US" dirty="0" smtClean="0"/>
                <a:t>: (N= 18)</a:t>
              </a:r>
              <a:endParaRPr lang="en-US" dirty="0"/>
            </a:p>
          </p:txBody>
        </p:sp>
        <p:sp>
          <p:nvSpPr>
            <p:cNvPr id="14" name="TextBox 13"/>
            <p:cNvSpPr txBox="1"/>
            <p:nvPr/>
          </p:nvSpPr>
          <p:spPr>
            <a:xfrm>
              <a:off x="238125" y="192643"/>
              <a:ext cx="2107652" cy="369332"/>
            </a:xfrm>
            <a:prstGeom prst="rect">
              <a:avLst/>
            </a:prstGeom>
            <a:noFill/>
            <a:ln w="28575">
              <a:solidFill>
                <a:schemeClr val="tx1"/>
              </a:solidFill>
            </a:ln>
          </p:spPr>
          <p:txBody>
            <a:bodyPr wrap="square" rtlCol="0">
              <a:spAutoFit/>
            </a:bodyPr>
            <a:lstStyle/>
            <a:p>
              <a:pPr algn="ctr"/>
              <a:r>
                <a:rPr lang="en-US" dirty="0" smtClean="0"/>
                <a:t>Screened N=75</a:t>
              </a:r>
              <a:endParaRPr lang="en-US" dirty="0"/>
            </a:p>
          </p:txBody>
        </p:sp>
        <p:cxnSp>
          <p:nvCxnSpPr>
            <p:cNvPr id="16" name="Straight Arrow Connector 15"/>
            <p:cNvCxnSpPr>
              <a:stCxn id="14" idx="2"/>
              <a:endCxn id="8" idx="0"/>
            </p:cNvCxnSpPr>
            <p:nvPr/>
          </p:nvCxnSpPr>
          <p:spPr>
            <a:xfrm>
              <a:off x="1291951" y="561975"/>
              <a:ext cx="28575" cy="1778849"/>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a:off x="1282426" y="1479886"/>
              <a:ext cx="1333490" cy="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a:stCxn id="8" idx="2"/>
            </p:cNvCxnSpPr>
            <p:nvPr/>
          </p:nvCxnSpPr>
          <p:spPr>
            <a:xfrm>
              <a:off x="1320526" y="2740934"/>
              <a:ext cx="0" cy="558317"/>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a:endCxn id="10" idx="0"/>
            </p:cNvCxnSpPr>
            <p:nvPr/>
          </p:nvCxnSpPr>
          <p:spPr>
            <a:xfrm>
              <a:off x="1313328" y="2740934"/>
              <a:ext cx="4950373" cy="835315"/>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p:nvPr/>
          </p:nvCxnSpPr>
          <p:spPr>
            <a:xfrm>
              <a:off x="1313328" y="4776579"/>
              <a:ext cx="7198" cy="252621"/>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5" name="Straight Arrow Connector 34"/>
            <p:cNvCxnSpPr>
              <a:stCxn id="10" idx="2"/>
            </p:cNvCxnSpPr>
            <p:nvPr/>
          </p:nvCxnSpPr>
          <p:spPr>
            <a:xfrm>
              <a:off x="6263701" y="4222580"/>
              <a:ext cx="0" cy="879902"/>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grpSp>
      <p:grpSp>
        <p:nvGrpSpPr>
          <p:cNvPr id="50" name="Group 49"/>
          <p:cNvGrpSpPr/>
          <p:nvPr/>
        </p:nvGrpSpPr>
        <p:grpSpPr>
          <a:xfrm>
            <a:off x="12568" y="76200"/>
            <a:ext cx="7131182" cy="4032531"/>
            <a:chOff x="12568" y="76200"/>
            <a:chExt cx="7131182" cy="4032531"/>
          </a:xfrm>
        </p:grpSpPr>
        <p:sp>
          <p:nvSpPr>
            <p:cNvPr id="43" name="Oval 42"/>
            <p:cNvSpPr/>
            <p:nvPr/>
          </p:nvSpPr>
          <p:spPr>
            <a:xfrm>
              <a:off x="12568" y="76200"/>
              <a:ext cx="2539715" cy="8382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Oval 44"/>
            <p:cNvSpPr/>
            <p:nvPr/>
          </p:nvSpPr>
          <p:spPr>
            <a:xfrm>
              <a:off x="41142" y="2214886"/>
              <a:ext cx="2539715" cy="8382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Oval 45"/>
            <p:cNvSpPr/>
            <p:nvPr/>
          </p:nvSpPr>
          <p:spPr>
            <a:xfrm>
              <a:off x="171450" y="3229406"/>
              <a:ext cx="2114550" cy="879325"/>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Oval 46"/>
            <p:cNvSpPr/>
            <p:nvPr/>
          </p:nvSpPr>
          <p:spPr>
            <a:xfrm>
              <a:off x="5029200" y="3538961"/>
              <a:ext cx="2114550" cy="499639"/>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84119984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162869282"/>
              </p:ext>
            </p:extLst>
          </p:nvPr>
        </p:nvGraphicFramePr>
        <p:xfrm>
          <a:off x="304800" y="1066800"/>
          <a:ext cx="7620001" cy="5486400"/>
        </p:xfrm>
        <a:graphic>
          <a:graphicData uri="http://schemas.openxmlformats.org/drawingml/2006/table">
            <a:tbl>
              <a:tblPr>
                <a:tableStyleId>{5C22544A-7EE6-4342-B048-85BDC9FD1C3A}</a:tableStyleId>
              </a:tblPr>
              <a:tblGrid>
                <a:gridCol w="2133600"/>
                <a:gridCol w="2016579"/>
                <a:gridCol w="1700893"/>
                <a:gridCol w="1768929"/>
              </a:tblGrid>
              <a:tr h="697527">
                <a:tc>
                  <a:txBody>
                    <a:bodyPr/>
                    <a:lstStyle/>
                    <a:p>
                      <a:pPr marL="0" marR="0">
                        <a:lnSpc>
                          <a:spcPct val="115000"/>
                        </a:lnSpc>
                        <a:spcBef>
                          <a:spcPts val="100"/>
                        </a:spcBef>
                        <a:spcAft>
                          <a:spcPts val="100"/>
                        </a:spcAft>
                      </a:pPr>
                      <a:r>
                        <a:rPr lang="en-US" sz="1800" b="1" dirty="0">
                          <a:effectLst/>
                        </a:rPr>
                        <a:t>Characteristic</a:t>
                      </a:r>
                      <a:endParaRPr lang="fr-FR" sz="1800" b="1" dirty="0">
                        <a:effectLst/>
                        <a:latin typeface="Calibri"/>
                        <a:ea typeface="Calibri"/>
                        <a:cs typeface="Times New Roman"/>
                      </a:endParaRPr>
                    </a:p>
                  </a:txBody>
                  <a:tcPr marL="6614" marR="6614" marT="0" marB="0" anchor="b">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algn="ctr">
                        <a:lnSpc>
                          <a:spcPct val="115000"/>
                        </a:lnSpc>
                        <a:spcBef>
                          <a:spcPts val="100"/>
                        </a:spcBef>
                        <a:spcAft>
                          <a:spcPts val="100"/>
                        </a:spcAft>
                      </a:pPr>
                      <a:r>
                        <a:rPr lang="en-US" sz="1800" dirty="0">
                          <a:effectLst/>
                        </a:rPr>
                        <a:t> </a:t>
                      </a:r>
                      <a:endParaRPr lang="fr-FR" sz="1800" dirty="0">
                        <a:effectLst/>
                        <a:latin typeface="Calibri"/>
                        <a:ea typeface="Calibri"/>
                        <a:cs typeface="Times New Roman"/>
                      </a:endParaRPr>
                    </a:p>
                  </a:txBody>
                  <a:tcPr marL="6614" marR="6614" marT="0" marB="0" anchor="b">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algn="ctr">
                        <a:lnSpc>
                          <a:spcPct val="115000"/>
                        </a:lnSpc>
                        <a:spcBef>
                          <a:spcPts val="100"/>
                        </a:spcBef>
                        <a:spcAft>
                          <a:spcPts val="100"/>
                        </a:spcAft>
                      </a:pPr>
                      <a:r>
                        <a:rPr lang="en-US" sz="1800" b="1" dirty="0">
                          <a:effectLst/>
                        </a:rPr>
                        <a:t>Alendronate</a:t>
                      </a:r>
                      <a:br>
                        <a:rPr lang="en-US" sz="1800" b="1" dirty="0">
                          <a:effectLst/>
                        </a:rPr>
                      </a:br>
                      <a:r>
                        <a:rPr lang="en-US" sz="1800" b="1" dirty="0">
                          <a:effectLst/>
                        </a:rPr>
                        <a:t>(N=32)</a:t>
                      </a:r>
                      <a:endParaRPr lang="fr-FR" sz="1800" b="1" dirty="0">
                        <a:effectLst/>
                        <a:latin typeface="Calibri"/>
                        <a:ea typeface="Calibri"/>
                        <a:cs typeface="Times New Roman"/>
                      </a:endParaRPr>
                    </a:p>
                  </a:txBody>
                  <a:tcPr marL="6614" marR="6614" marT="0" marB="0" anchor="b">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algn="ctr">
                        <a:lnSpc>
                          <a:spcPct val="115000"/>
                        </a:lnSpc>
                        <a:spcBef>
                          <a:spcPts val="100"/>
                        </a:spcBef>
                        <a:spcAft>
                          <a:spcPts val="100"/>
                        </a:spcAft>
                      </a:pPr>
                      <a:r>
                        <a:rPr lang="en-US" sz="1800" b="1" dirty="0">
                          <a:effectLst/>
                        </a:rPr>
                        <a:t>Placebo</a:t>
                      </a:r>
                      <a:br>
                        <a:rPr lang="en-US" sz="1800" b="1" dirty="0">
                          <a:effectLst/>
                        </a:rPr>
                      </a:br>
                      <a:r>
                        <a:rPr lang="en-US" sz="1800" b="1" dirty="0">
                          <a:effectLst/>
                        </a:rPr>
                        <a:t>(N=18)</a:t>
                      </a:r>
                      <a:endParaRPr lang="fr-FR" sz="1800" b="1" dirty="0">
                        <a:effectLst/>
                        <a:latin typeface="Calibri"/>
                        <a:ea typeface="Calibri"/>
                        <a:cs typeface="Times New Roman"/>
                      </a:endParaRPr>
                    </a:p>
                  </a:txBody>
                  <a:tcPr marL="6614" marR="6614" marT="0" marB="0" anchor="b">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lumMod val="95000"/>
                      </a:schemeClr>
                    </a:solidFill>
                  </a:tcPr>
                </a:tc>
              </a:tr>
              <a:tr h="348764">
                <a:tc>
                  <a:txBody>
                    <a:bodyPr/>
                    <a:lstStyle/>
                    <a:p>
                      <a:pPr marL="0" marR="0">
                        <a:lnSpc>
                          <a:spcPct val="115000"/>
                        </a:lnSpc>
                        <a:spcBef>
                          <a:spcPts val="100"/>
                        </a:spcBef>
                        <a:spcAft>
                          <a:spcPts val="100"/>
                        </a:spcAft>
                      </a:pPr>
                      <a:r>
                        <a:rPr lang="en-US" sz="1800" b="0" dirty="0">
                          <a:effectLst/>
                        </a:rPr>
                        <a:t>Sex</a:t>
                      </a:r>
                      <a:endParaRPr lang="fr-FR" sz="1800" b="0" dirty="0">
                        <a:effectLst/>
                        <a:latin typeface="Calibri"/>
                        <a:ea typeface="Calibri"/>
                        <a:cs typeface="Times New Roman"/>
                      </a:endParaRPr>
                    </a:p>
                  </a:txBody>
                  <a:tcPr marL="6614" marR="6614" marT="0" marB="0">
                    <a:lnT w="28575" cap="flat" cmpd="sng" algn="ctr">
                      <a:solidFill>
                        <a:schemeClr val="tx1"/>
                      </a:solidFill>
                      <a:prstDash val="solid"/>
                      <a:round/>
                      <a:headEnd type="none" w="med" len="med"/>
                      <a:tailEnd type="none" w="med" len="med"/>
                    </a:lnT>
                    <a:solidFill>
                      <a:schemeClr val="bg1">
                        <a:lumMod val="85000"/>
                      </a:schemeClr>
                    </a:solidFill>
                  </a:tcPr>
                </a:tc>
                <a:tc>
                  <a:txBody>
                    <a:bodyPr/>
                    <a:lstStyle/>
                    <a:p>
                      <a:pPr marL="0" marR="0">
                        <a:lnSpc>
                          <a:spcPct val="115000"/>
                        </a:lnSpc>
                        <a:spcBef>
                          <a:spcPts val="100"/>
                        </a:spcBef>
                        <a:spcAft>
                          <a:spcPts val="100"/>
                        </a:spcAft>
                      </a:pPr>
                      <a:r>
                        <a:rPr lang="en-US" sz="1800" dirty="0">
                          <a:effectLst/>
                        </a:rPr>
                        <a:t>Male</a:t>
                      </a:r>
                      <a:endParaRPr lang="fr-FR" sz="1800" dirty="0">
                        <a:effectLst/>
                        <a:latin typeface="Calibri"/>
                        <a:ea typeface="Calibri"/>
                        <a:cs typeface="Times New Roman"/>
                      </a:endParaRPr>
                    </a:p>
                  </a:txBody>
                  <a:tcPr marL="6614" marR="6614" marT="0" marB="0">
                    <a:lnT w="28575" cap="flat" cmpd="sng" algn="ctr">
                      <a:solidFill>
                        <a:schemeClr val="tx1"/>
                      </a:solidFill>
                      <a:prstDash val="solid"/>
                      <a:round/>
                      <a:headEnd type="none" w="med" len="med"/>
                      <a:tailEnd type="none" w="med" len="med"/>
                    </a:lnT>
                    <a:solidFill>
                      <a:schemeClr val="bg1">
                        <a:lumMod val="85000"/>
                      </a:schemeClr>
                    </a:solidFill>
                  </a:tcPr>
                </a:tc>
                <a:tc>
                  <a:txBody>
                    <a:bodyPr/>
                    <a:lstStyle/>
                    <a:p>
                      <a:pPr marL="0" marR="0" algn="ctr">
                        <a:lnSpc>
                          <a:spcPct val="115000"/>
                        </a:lnSpc>
                        <a:spcBef>
                          <a:spcPts val="100"/>
                        </a:spcBef>
                        <a:spcAft>
                          <a:spcPts val="100"/>
                        </a:spcAft>
                      </a:pPr>
                      <a:r>
                        <a:rPr lang="en-US" sz="1800" dirty="0">
                          <a:effectLst/>
                        </a:rPr>
                        <a:t>21 (66%)</a:t>
                      </a:r>
                      <a:endParaRPr lang="fr-FR" sz="1800" dirty="0">
                        <a:effectLst/>
                        <a:latin typeface="Calibri"/>
                        <a:ea typeface="Calibri"/>
                        <a:cs typeface="Times New Roman"/>
                      </a:endParaRPr>
                    </a:p>
                  </a:txBody>
                  <a:tcPr marL="6614" marR="6614" marT="0" marB="0">
                    <a:lnT w="28575" cap="flat" cmpd="sng" algn="ctr">
                      <a:solidFill>
                        <a:schemeClr val="tx1"/>
                      </a:solidFill>
                      <a:prstDash val="solid"/>
                      <a:round/>
                      <a:headEnd type="none" w="med" len="med"/>
                      <a:tailEnd type="none" w="med" len="med"/>
                    </a:lnT>
                    <a:solidFill>
                      <a:schemeClr val="bg1">
                        <a:lumMod val="85000"/>
                      </a:schemeClr>
                    </a:solidFill>
                  </a:tcPr>
                </a:tc>
                <a:tc>
                  <a:txBody>
                    <a:bodyPr/>
                    <a:lstStyle/>
                    <a:p>
                      <a:pPr marL="0" marR="0" algn="ctr">
                        <a:lnSpc>
                          <a:spcPct val="115000"/>
                        </a:lnSpc>
                        <a:spcBef>
                          <a:spcPts val="100"/>
                        </a:spcBef>
                        <a:spcAft>
                          <a:spcPts val="100"/>
                        </a:spcAft>
                      </a:pPr>
                      <a:r>
                        <a:rPr lang="en-US" sz="1800" dirty="0">
                          <a:effectLst/>
                        </a:rPr>
                        <a:t>13 (72%)</a:t>
                      </a:r>
                      <a:endParaRPr lang="fr-FR" sz="1800" dirty="0">
                        <a:effectLst/>
                        <a:latin typeface="Calibri"/>
                        <a:ea typeface="Calibri"/>
                        <a:cs typeface="Times New Roman"/>
                      </a:endParaRPr>
                    </a:p>
                  </a:txBody>
                  <a:tcPr marL="6614" marR="6614" marT="0" marB="0">
                    <a:lnT w="28575" cap="flat" cmpd="sng" algn="ctr">
                      <a:solidFill>
                        <a:schemeClr val="tx1"/>
                      </a:solidFill>
                      <a:prstDash val="solid"/>
                      <a:round/>
                      <a:headEnd type="none" w="med" len="med"/>
                      <a:tailEnd type="none" w="med" len="med"/>
                    </a:lnT>
                    <a:solidFill>
                      <a:schemeClr val="bg1">
                        <a:lumMod val="85000"/>
                      </a:schemeClr>
                    </a:solidFill>
                  </a:tcPr>
                </a:tc>
              </a:tr>
              <a:tr h="348764">
                <a:tc>
                  <a:txBody>
                    <a:bodyPr/>
                    <a:lstStyle/>
                    <a:p>
                      <a:pPr marL="0" marR="0">
                        <a:lnSpc>
                          <a:spcPct val="115000"/>
                        </a:lnSpc>
                        <a:spcBef>
                          <a:spcPts val="100"/>
                        </a:spcBef>
                        <a:spcAft>
                          <a:spcPts val="100"/>
                        </a:spcAft>
                      </a:pPr>
                      <a:r>
                        <a:rPr lang="en-US" sz="1800" b="0" dirty="0" smtClean="0">
                          <a:effectLst/>
                        </a:rPr>
                        <a:t>Race/ethnicity</a:t>
                      </a:r>
                      <a:endParaRPr lang="fr-FR" sz="1800" b="0" dirty="0">
                        <a:effectLst/>
                        <a:latin typeface="Calibri"/>
                        <a:ea typeface="Calibri"/>
                        <a:cs typeface="Times New Roman"/>
                      </a:endParaRPr>
                    </a:p>
                  </a:txBody>
                  <a:tcPr marL="6614" marR="6614" marT="0" marB="0">
                    <a:solidFill>
                      <a:schemeClr val="bg1">
                        <a:lumMod val="95000"/>
                      </a:schemeClr>
                    </a:solidFill>
                  </a:tcPr>
                </a:tc>
                <a:tc>
                  <a:txBody>
                    <a:bodyPr/>
                    <a:lstStyle/>
                    <a:p>
                      <a:pPr marL="0" marR="0">
                        <a:lnSpc>
                          <a:spcPct val="115000"/>
                        </a:lnSpc>
                        <a:spcBef>
                          <a:spcPts val="100"/>
                        </a:spcBef>
                        <a:spcAft>
                          <a:spcPts val="100"/>
                        </a:spcAft>
                      </a:pPr>
                      <a:r>
                        <a:rPr lang="en-US" sz="1800" dirty="0">
                          <a:effectLst/>
                        </a:rPr>
                        <a:t>White Non-Hispanic</a:t>
                      </a:r>
                      <a:endParaRPr lang="fr-FR" sz="1800" dirty="0">
                        <a:effectLst/>
                        <a:latin typeface="Calibri"/>
                        <a:ea typeface="Calibri"/>
                        <a:cs typeface="Times New Roman"/>
                      </a:endParaRPr>
                    </a:p>
                  </a:txBody>
                  <a:tcPr marL="6614" marR="6614" marT="0" marB="0">
                    <a:solidFill>
                      <a:schemeClr val="bg1">
                        <a:lumMod val="95000"/>
                      </a:schemeClr>
                    </a:solidFill>
                  </a:tcPr>
                </a:tc>
                <a:tc>
                  <a:txBody>
                    <a:bodyPr/>
                    <a:lstStyle/>
                    <a:p>
                      <a:pPr marL="0" marR="0" algn="ctr">
                        <a:lnSpc>
                          <a:spcPct val="115000"/>
                        </a:lnSpc>
                        <a:spcBef>
                          <a:spcPts val="100"/>
                        </a:spcBef>
                        <a:spcAft>
                          <a:spcPts val="100"/>
                        </a:spcAft>
                      </a:pPr>
                      <a:r>
                        <a:rPr lang="en-US" sz="1800" dirty="0">
                          <a:effectLst/>
                        </a:rPr>
                        <a:t>6 (19%)</a:t>
                      </a:r>
                      <a:endParaRPr lang="fr-FR" sz="1800" dirty="0">
                        <a:effectLst/>
                        <a:latin typeface="Calibri"/>
                        <a:ea typeface="Calibri"/>
                        <a:cs typeface="Times New Roman"/>
                      </a:endParaRPr>
                    </a:p>
                  </a:txBody>
                  <a:tcPr marL="6614" marR="6614" marT="0" marB="0">
                    <a:solidFill>
                      <a:schemeClr val="bg1">
                        <a:lumMod val="95000"/>
                      </a:schemeClr>
                    </a:solidFill>
                  </a:tcPr>
                </a:tc>
                <a:tc>
                  <a:txBody>
                    <a:bodyPr/>
                    <a:lstStyle/>
                    <a:p>
                      <a:pPr marL="0" marR="0" algn="ctr">
                        <a:lnSpc>
                          <a:spcPct val="115000"/>
                        </a:lnSpc>
                        <a:spcBef>
                          <a:spcPts val="100"/>
                        </a:spcBef>
                        <a:spcAft>
                          <a:spcPts val="100"/>
                        </a:spcAft>
                      </a:pPr>
                      <a:r>
                        <a:rPr lang="en-US" sz="1800" dirty="0">
                          <a:effectLst/>
                        </a:rPr>
                        <a:t>1 (6%)</a:t>
                      </a:r>
                      <a:endParaRPr lang="fr-FR" sz="1800" dirty="0">
                        <a:effectLst/>
                        <a:latin typeface="Calibri"/>
                        <a:ea typeface="Calibri"/>
                        <a:cs typeface="Times New Roman"/>
                      </a:endParaRPr>
                    </a:p>
                  </a:txBody>
                  <a:tcPr marL="6614" marR="6614" marT="0" marB="0">
                    <a:solidFill>
                      <a:schemeClr val="bg1">
                        <a:lumMod val="95000"/>
                      </a:schemeClr>
                    </a:solidFill>
                  </a:tcPr>
                </a:tc>
              </a:tr>
              <a:tr h="348764">
                <a:tc>
                  <a:txBody>
                    <a:bodyPr/>
                    <a:lstStyle/>
                    <a:p>
                      <a:pPr marL="0" marR="0" algn="ctr">
                        <a:lnSpc>
                          <a:spcPct val="115000"/>
                        </a:lnSpc>
                        <a:spcBef>
                          <a:spcPts val="100"/>
                        </a:spcBef>
                        <a:spcAft>
                          <a:spcPts val="100"/>
                        </a:spcAft>
                      </a:pPr>
                      <a:r>
                        <a:rPr lang="en-US" sz="1800" b="0" dirty="0">
                          <a:effectLst/>
                        </a:rPr>
                        <a:t> </a:t>
                      </a:r>
                      <a:endParaRPr lang="fr-FR" sz="1800" b="0" dirty="0">
                        <a:effectLst/>
                        <a:latin typeface="Calibri"/>
                        <a:ea typeface="Calibri"/>
                        <a:cs typeface="Times New Roman"/>
                      </a:endParaRPr>
                    </a:p>
                  </a:txBody>
                  <a:tcPr marL="6614" marR="6614" marT="0" marB="0">
                    <a:solidFill>
                      <a:schemeClr val="bg1">
                        <a:lumMod val="95000"/>
                      </a:schemeClr>
                    </a:solidFill>
                  </a:tcPr>
                </a:tc>
                <a:tc>
                  <a:txBody>
                    <a:bodyPr/>
                    <a:lstStyle/>
                    <a:p>
                      <a:pPr marL="0" marR="0">
                        <a:lnSpc>
                          <a:spcPct val="115000"/>
                        </a:lnSpc>
                        <a:spcBef>
                          <a:spcPts val="100"/>
                        </a:spcBef>
                        <a:spcAft>
                          <a:spcPts val="100"/>
                        </a:spcAft>
                      </a:pPr>
                      <a:r>
                        <a:rPr lang="en-US" sz="1800" dirty="0">
                          <a:effectLst/>
                        </a:rPr>
                        <a:t>Black Non-Hispanic</a:t>
                      </a:r>
                      <a:endParaRPr lang="fr-FR" sz="1800" dirty="0">
                        <a:effectLst/>
                        <a:latin typeface="Calibri"/>
                        <a:ea typeface="Calibri"/>
                        <a:cs typeface="Times New Roman"/>
                      </a:endParaRPr>
                    </a:p>
                  </a:txBody>
                  <a:tcPr marL="6614" marR="6614" marT="0" marB="0">
                    <a:solidFill>
                      <a:schemeClr val="bg1">
                        <a:lumMod val="95000"/>
                      </a:schemeClr>
                    </a:solidFill>
                  </a:tcPr>
                </a:tc>
                <a:tc>
                  <a:txBody>
                    <a:bodyPr/>
                    <a:lstStyle/>
                    <a:p>
                      <a:pPr marL="0" marR="0" algn="ctr">
                        <a:lnSpc>
                          <a:spcPct val="115000"/>
                        </a:lnSpc>
                        <a:spcBef>
                          <a:spcPts val="100"/>
                        </a:spcBef>
                        <a:spcAft>
                          <a:spcPts val="100"/>
                        </a:spcAft>
                      </a:pPr>
                      <a:r>
                        <a:rPr lang="en-US" sz="1800" dirty="0">
                          <a:effectLst/>
                        </a:rPr>
                        <a:t>6 (19%)</a:t>
                      </a:r>
                      <a:endParaRPr lang="fr-FR" sz="1800" dirty="0">
                        <a:effectLst/>
                        <a:latin typeface="Calibri"/>
                        <a:ea typeface="Calibri"/>
                        <a:cs typeface="Times New Roman"/>
                      </a:endParaRPr>
                    </a:p>
                  </a:txBody>
                  <a:tcPr marL="6614" marR="6614" marT="0" marB="0">
                    <a:solidFill>
                      <a:schemeClr val="bg1">
                        <a:lumMod val="95000"/>
                      </a:schemeClr>
                    </a:solidFill>
                  </a:tcPr>
                </a:tc>
                <a:tc>
                  <a:txBody>
                    <a:bodyPr/>
                    <a:lstStyle/>
                    <a:p>
                      <a:pPr marL="0" marR="0" algn="ctr">
                        <a:lnSpc>
                          <a:spcPct val="115000"/>
                        </a:lnSpc>
                        <a:spcBef>
                          <a:spcPts val="100"/>
                        </a:spcBef>
                        <a:spcAft>
                          <a:spcPts val="100"/>
                        </a:spcAft>
                      </a:pPr>
                      <a:r>
                        <a:rPr lang="en-US" sz="1800" dirty="0">
                          <a:effectLst/>
                        </a:rPr>
                        <a:t>1 (6%)</a:t>
                      </a:r>
                      <a:endParaRPr lang="fr-FR" sz="1800" dirty="0">
                        <a:effectLst/>
                        <a:latin typeface="Calibri"/>
                        <a:ea typeface="Calibri"/>
                        <a:cs typeface="Times New Roman"/>
                      </a:endParaRPr>
                    </a:p>
                  </a:txBody>
                  <a:tcPr marL="6614" marR="6614" marT="0" marB="0">
                    <a:solidFill>
                      <a:schemeClr val="bg1">
                        <a:lumMod val="95000"/>
                      </a:schemeClr>
                    </a:solidFill>
                  </a:tcPr>
                </a:tc>
              </a:tr>
              <a:tr h="348764">
                <a:tc>
                  <a:txBody>
                    <a:bodyPr/>
                    <a:lstStyle/>
                    <a:p>
                      <a:pPr marL="0" marR="0" algn="ctr">
                        <a:lnSpc>
                          <a:spcPct val="115000"/>
                        </a:lnSpc>
                        <a:spcBef>
                          <a:spcPts val="100"/>
                        </a:spcBef>
                        <a:spcAft>
                          <a:spcPts val="100"/>
                        </a:spcAft>
                      </a:pPr>
                      <a:r>
                        <a:rPr lang="en-US" sz="1800" b="0" dirty="0">
                          <a:effectLst/>
                        </a:rPr>
                        <a:t> </a:t>
                      </a:r>
                      <a:endParaRPr lang="fr-FR" sz="1800" b="0" dirty="0">
                        <a:effectLst/>
                        <a:latin typeface="Calibri"/>
                        <a:ea typeface="Calibri"/>
                        <a:cs typeface="Times New Roman"/>
                      </a:endParaRPr>
                    </a:p>
                  </a:txBody>
                  <a:tcPr marL="6614" marR="6614" marT="0" marB="0">
                    <a:solidFill>
                      <a:schemeClr val="bg1">
                        <a:lumMod val="95000"/>
                      </a:schemeClr>
                    </a:solidFill>
                  </a:tcPr>
                </a:tc>
                <a:tc>
                  <a:txBody>
                    <a:bodyPr/>
                    <a:lstStyle/>
                    <a:p>
                      <a:pPr marL="0" marR="0">
                        <a:lnSpc>
                          <a:spcPct val="115000"/>
                        </a:lnSpc>
                        <a:spcBef>
                          <a:spcPts val="100"/>
                        </a:spcBef>
                        <a:spcAft>
                          <a:spcPts val="100"/>
                        </a:spcAft>
                      </a:pPr>
                      <a:r>
                        <a:rPr lang="en-US" sz="1800" dirty="0">
                          <a:effectLst/>
                        </a:rPr>
                        <a:t>Hispanic </a:t>
                      </a:r>
                      <a:r>
                        <a:rPr lang="en-US" sz="1800" dirty="0" smtClean="0">
                          <a:effectLst/>
                        </a:rPr>
                        <a:t>(Any Race</a:t>
                      </a:r>
                      <a:r>
                        <a:rPr lang="en-US" sz="1800" dirty="0">
                          <a:effectLst/>
                        </a:rPr>
                        <a:t>)</a:t>
                      </a:r>
                      <a:endParaRPr lang="fr-FR" sz="1800" dirty="0">
                        <a:effectLst/>
                        <a:latin typeface="Calibri"/>
                        <a:ea typeface="Calibri"/>
                        <a:cs typeface="Times New Roman"/>
                      </a:endParaRPr>
                    </a:p>
                  </a:txBody>
                  <a:tcPr marL="6614" marR="6614" marT="0" marB="0">
                    <a:solidFill>
                      <a:schemeClr val="bg1">
                        <a:lumMod val="95000"/>
                      </a:schemeClr>
                    </a:solidFill>
                  </a:tcPr>
                </a:tc>
                <a:tc>
                  <a:txBody>
                    <a:bodyPr/>
                    <a:lstStyle/>
                    <a:p>
                      <a:pPr marL="0" marR="0" algn="ctr">
                        <a:lnSpc>
                          <a:spcPct val="115000"/>
                        </a:lnSpc>
                        <a:spcBef>
                          <a:spcPts val="100"/>
                        </a:spcBef>
                        <a:spcAft>
                          <a:spcPts val="100"/>
                        </a:spcAft>
                      </a:pPr>
                      <a:r>
                        <a:rPr lang="en-US" sz="1800" dirty="0">
                          <a:effectLst/>
                        </a:rPr>
                        <a:t>20 (63%)</a:t>
                      </a:r>
                      <a:endParaRPr lang="fr-FR" sz="1800" dirty="0">
                        <a:effectLst/>
                        <a:latin typeface="Calibri"/>
                        <a:ea typeface="Calibri"/>
                        <a:cs typeface="Times New Roman"/>
                      </a:endParaRPr>
                    </a:p>
                  </a:txBody>
                  <a:tcPr marL="6614" marR="6614" marT="0" marB="0">
                    <a:solidFill>
                      <a:schemeClr val="bg1">
                        <a:lumMod val="95000"/>
                      </a:schemeClr>
                    </a:solidFill>
                  </a:tcPr>
                </a:tc>
                <a:tc>
                  <a:txBody>
                    <a:bodyPr/>
                    <a:lstStyle/>
                    <a:p>
                      <a:pPr marL="0" marR="0" algn="ctr">
                        <a:lnSpc>
                          <a:spcPct val="115000"/>
                        </a:lnSpc>
                        <a:spcBef>
                          <a:spcPts val="100"/>
                        </a:spcBef>
                        <a:spcAft>
                          <a:spcPts val="100"/>
                        </a:spcAft>
                      </a:pPr>
                      <a:r>
                        <a:rPr lang="en-US" sz="1800" dirty="0">
                          <a:effectLst/>
                        </a:rPr>
                        <a:t>16 (89</a:t>
                      </a:r>
                      <a:r>
                        <a:rPr lang="en-US" sz="1800" dirty="0" smtClean="0">
                          <a:effectLst/>
                        </a:rPr>
                        <a:t>%)</a:t>
                      </a:r>
                      <a:endParaRPr lang="fr-FR" sz="1800" dirty="0">
                        <a:effectLst/>
                        <a:latin typeface="Calibri"/>
                        <a:ea typeface="Calibri"/>
                        <a:cs typeface="Times New Roman"/>
                      </a:endParaRPr>
                    </a:p>
                  </a:txBody>
                  <a:tcPr marL="6614" marR="6614" marT="0" marB="0">
                    <a:solidFill>
                      <a:schemeClr val="bg1">
                        <a:lumMod val="95000"/>
                      </a:schemeClr>
                    </a:solidFill>
                  </a:tcPr>
                </a:tc>
              </a:tr>
              <a:tr h="379057">
                <a:tc>
                  <a:txBody>
                    <a:bodyPr/>
                    <a:lstStyle/>
                    <a:p>
                      <a:pPr marL="0" marR="0">
                        <a:lnSpc>
                          <a:spcPct val="115000"/>
                        </a:lnSpc>
                        <a:spcBef>
                          <a:spcPts val="100"/>
                        </a:spcBef>
                        <a:spcAft>
                          <a:spcPts val="100"/>
                        </a:spcAft>
                      </a:pPr>
                      <a:r>
                        <a:rPr lang="en-US" sz="1800" b="0" dirty="0">
                          <a:effectLst/>
                        </a:rPr>
                        <a:t>Age (years)</a:t>
                      </a:r>
                      <a:endParaRPr lang="fr-FR" sz="1800" b="0" dirty="0">
                        <a:effectLst/>
                        <a:latin typeface="Calibri"/>
                        <a:ea typeface="Calibri"/>
                        <a:cs typeface="Times New Roman"/>
                      </a:endParaRPr>
                    </a:p>
                  </a:txBody>
                  <a:tcPr marL="6614" marR="6614" marT="0" marB="0">
                    <a:solidFill>
                      <a:schemeClr val="bg1">
                        <a:lumMod val="85000"/>
                      </a:schemeClr>
                    </a:solidFill>
                  </a:tcPr>
                </a:tc>
                <a:tc>
                  <a:txBody>
                    <a:bodyPr/>
                    <a:lstStyle/>
                    <a:p>
                      <a:pPr marL="0" marR="0">
                        <a:lnSpc>
                          <a:spcPct val="115000"/>
                        </a:lnSpc>
                        <a:spcBef>
                          <a:spcPts val="100"/>
                        </a:spcBef>
                        <a:spcAft>
                          <a:spcPts val="100"/>
                        </a:spcAft>
                      </a:pPr>
                      <a:r>
                        <a:rPr lang="en-US" sz="1800" dirty="0">
                          <a:effectLst/>
                        </a:rPr>
                        <a:t>Median (Min, Max)</a:t>
                      </a:r>
                      <a:endParaRPr lang="fr-FR" sz="1800" dirty="0">
                        <a:effectLst/>
                        <a:latin typeface="Calibri"/>
                        <a:ea typeface="Calibri"/>
                        <a:cs typeface="Times New Roman"/>
                      </a:endParaRPr>
                    </a:p>
                  </a:txBody>
                  <a:tcPr marL="6614" marR="6614" marT="0" marB="0">
                    <a:solidFill>
                      <a:schemeClr val="bg1">
                        <a:lumMod val="85000"/>
                      </a:schemeClr>
                    </a:solidFill>
                  </a:tcPr>
                </a:tc>
                <a:tc>
                  <a:txBody>
                    <a:bodyPr/>
                    <a:lstStyle/>
                    <a:p>
                      <a:pPr marL="0" marR="0" algn="ctr">
                        <a:lnSpc>
                          <a:spcPct val="115000"/>
                        </a:lnSpc>
                        <a:spcBef>
                          <a:spcPts val="100"/>
                        </a:spcBef>
                        <a:spcAft>
                          <a:spcPts val="100"/>
                        </a:spcAft>
                      </a:pPr>
                      <a:r>
                        <a:rPr lang="en-US" sz="1800" dirty="0">
                          <a:effectLst/>
                        </a:rPr>
                        <a:t>16.1 (11.1, 23.4)</a:t>
                      </a:r>
                      <a:endParaRPr lang="fr-FR" sz="1800" dirty="0">
                        <a:effectLst/>
                        <a:latin typeface="Calibri"/>
                        <a:ea typeface="Calibri"/>
                        <a:cs typeface="Times New Roman"/>
                      </a:endParaRPr>
                    </a:p>
                  </a:txBody>
                  <a:tcPr marL="6614" marR="6614" marT="0" marB="0">
                    <a:solidFill>
                      <a:schemeClr val="bg1">
                        <a:lumMod val="85000"/>
                      </a:schemeClr>
                    </a:solidFill>
                  </a:tcPr>
                </a:tc>
                <a:tc>
                  <a:txBody>
                    <a:bodyPr/>
                    <a:lstStyle/>
                    <a:p>
                      <a:pPr marL="0" marR="0" algn="ctr">
                        <a:lnSpc>
                          <a:spcPct val="115000"/>
                        </a:lnSpc>
                        <a:spcBef>
                          <a:spcPts val="100"/>
                        </a:spcBef>
                        <a:spcAft>
                          <a:spcPts val="100"/>
                        </a:spcAft>
                      </a:pPr>
                      <a:r>
                        <a:rPr lang="en-US" sz="1800" dirty="0">
                          <a:effectLst/>
                        </a:rPr>
                        <a:t>16.3 (11.2, 22.4)</a:t>
                      </a:r>
                      <a:endParaRPr lang="fr-FR" sz="1800" dirty="0">
                        <a:effectLst/>
                        <a:latin typeface="Calibri"/>
                        <a:ea typeface="Calibri"/>
                        <a:cs typeface="Times New Roman"/>
                      </a:endParaRPr>
                    </a:p>
                  </a:txBody>
                  <a:tcPr marL="6614" marR="6614" marT="0" marB="0">
                    <a:solidFill>
                      <a:schemeClr val="bg1">
                        <a:lumMod val="85000"/>
                      </a:schemeClr>
                    </a:solidFill>
                  </a:tcPr>
                </a:tc>
              </a:tr>
              <a:tr h="348764">
                <a:tc>
                  <a:txBody>
                    <a:bodyPr/>
                    <a:lstStyle/>
                    <a:p>
                      <a:pPr marL="0" marR="0">
                        <a:lnSpc>
                          <a:spcPct val="115000"/>
                        </a:lnSpc>
                        <a:spcBef>
                          <a:spcPts val="100"/>
                        </a:spcBef>
                        <a:spcAft>
                          <a:spcPts val="100"/>
                        </a:spcAft>
                      </a:pPr>
                      <a:r>
                        <a:rPr lang="en-US" sz="1800" b="0" dirty="0">
                          <a:effectLst/>
                        </a:rPr>
                        <a:t>Tanner stage</a:t>
                      </a:r>
                      <a:endParaRPr lang="fr-FR" sz="1800" b="0" dirty="0">
                        <a:effectLst/>
                        <a:latin typeface="Calibri"/>
                        <a:ea typeface="Calibri"/>
                        <a:cs typeface="Times New Roman"/>
                      </a:endParaRPr>
                    </a:p>
                  </a:txBody>
                  <a:tcPr marL="6614" marR="6614" marT="0" marB="0">
                    <a:solidFill>
                      <a:schemeClr val="bg1">
                        <a:lumMod val="95000"/>
                      </a:schemeClr>
                    </a:solidFill>
                  </a:tcPr>
                </a:tc>
                <a:tc>
                  <a:txBody>
                    <a:bodyPr/>
                    <a:lstStyle/>
                    <a:p>
                      <a:pPr marL="0" marR="0">
                        <a:lnSpc>
                          <a:spcPct val="115000"/>
                        </a:lnSpc>
                        <a:spcBef>
                          <a:spcPts val="100"/>
                        </a:spcBef>
                        <a:spcAft>
                          <a:spcPts val="100"/>
                        </a:spcAft>
                      </a:pPr>
                      <a:r>
                        <a:rPr lang="en-US" sz="1800" dirty="0" smtClean="0">
                          <a:effectLst/>
                        </a:rPr>
                        <a:t>1-2</a:t>
                      </a:r>
                      <a:endParaRPr lang="fr-FR" sz="1800" dirty="0">
                        <a:effectLst/>
                        <a:latin typeface="Calibri"/>
                        <a:ea typeface="Calibri"/>
                        <a:cs typeface="Times New Roman"/>
                      </a:endParaRPr>
                    </a:p>
                  </a:txBody>
                  <a:tcPr marL="6614" marR="6614" marT="0" marB="0">
                    <a:solidFill>
                      <a:schemeClr val="bg1">
                        <a:lumMod val="95000"/>
                      </a:schemeClr>
                    </a:solidFill>
                  </a:tcPr>
                </a:tc>
                <a:tc>
                  <a:txBody>
                    <a:bodyPr/>
                    <a:lstStyle/>
                    <a:p>
                      <a:pPr marL="0" marR="0" algn="ctr">
                        <a:lnSpc>
                          <a:spcPct val="115000"/>
                        </a:lnSpc>
                        <a:spcBef>
                          <a:spcPts val="100"/>
                        </a:spcBef>
                        <a:spcAft>
                          <a:spcPts val="100"/>
                        </a:spcAft>
                      </a:pPr>
                      <a:r>
                        <a:rPr lang="en-US" sz="1800" dirty="0" smtClean="0">
                          <a:effectLst/>
                        </a:rPr>
                        <a:t>6 (19%)</a:t>
                      </a:r>
                      <a:endParaRPr lang="fr-FR" sz="1800" dirty="0">
                        <a:effectLst/>
                        <a:latin typeface="Calibri"/>
                        <a:ea typeface="Calibri"/>
                        <a:cs typeface="Times New Roman"/>
                      </a:endParaRPr>
                    </a:p>
                  </a:txBody>
                  <a:tcPr marL="6614" marR="6614" marT="0" marB="0">
                    <a:solidFill>
                      <a:schemeClr val="bg1">
                        <a:lumMod val="95000"/>
                      </a:schemeClr>
                    </a:solidFill>
                  </a:tcPr>
                </a:tc>
                <a:tc>
                  <a:txBody>
                    <a:bodyPr/>
                    <a:lstStyle/>
                    <a:p>
                      <a:pPr marL="0" marR="0" algn="ctr">
                        <a:lnSpc>
                          <a:spcPct val="115000"/>
                        </a:lnSpc>
                        <a:spcBef>
                          <a:spcPts val="100"/>
                        </a:spcBef>
                        <a:spcAft>
                          <a:spcPts val="100"/>
                        </a:spcAft>
                      </a:pPr>
                      <a:r>
                        <a:rPr lang="en-US" sz="1800" dirty="0" smtClean="0">
                          <a:effectLst/>
                        </a:rPr>
                        <a:t>4 (22%)</a:t>
                      </a:r>
                      <a:endParaRPr lang="fr-FR" sz="1800" dirty="0">
                        <a:effectLst/>
                        <a:latin typeface="Calibri"/>
                        <a:ea typeface="Calibri"/>
                        <a:cs typeface="Times New Roman"/>
                      </a:endParaRPr>
                    </a:p>
                  </a:txBody>
                  <a:tcPr marL="6614" marR="6614" marT="0" marB="0">
                    <a:solidFill>
                      <a:schemeClr val="bg1">
                        <a:lumMod val="95000"/>
                      </a:schemeClr>
                    </a:solidFill>
                  </a:tcPr>
                </a:tc>
              </a:tr>
              <a:tr h="348764">
                <a:tc>
                  <a:txBody>
                    <a:bodyPr/>
                    <a:lstStyle/>
                    <a:p>
                      <a:pPr marL="0" marR="0" algn="ctr">
                        <a:lnSpc>
                          <a:spcPct val="115000"/>
                        </a:lnSpc>
                        <a:spcBef>
                          <a:spcPts val="100"/>
                        </a:spcBef>
                        <a:spcAft>
                          <a:spcPts val="100"/>
                        </a:spcAft>
                      </a:pPr>
                      <a:r>
                        <a:rPr lang="en-US" sz="1800" b="0" dirty="0">
                          <a:effectLst/>
                        </a:rPr>
                        <a:t> </a:t>
                      </a:r>
                      <a:endParaRPr lang="fr-FR" sz="1800" b="0" dirty="0">
                        <a:effectLst/>
                        <a:latin typeface="Calibri"/>
                        <a:ea typeface="Calibri"/>
                        <a:cs typeface="Times New Roman"/>
                      </a:endParaRPr>
                    </a:p>
                  </a:txBody>
                  <a:tcPr marL="6614" marR="6614" marT="0" marB="0">
                    <a:solidFill>
                      <a:schemeClr val="bg1">
                        <a:lumMod val="95000"/>
                      </a:schemeClr>
                    </a:solidFill>
                  </a:tcPr>
                </a:tc>
                <a:tc>
                  <a:txBody>
                    <a:bodyPr/>
                    <a:lstStyle/>
                    <a:p>
                      <a:pPr marL="0" marR="0">
                        <a:lnSpc>
                          <a:spcPct val="115000"/>
                        </a:lnSpc>
                        <a:spcBef>
                          <a:spcPts val="100"/>
                        </a:spcBef>
                        <a:spcAft>
                          <a:spcPts val="100"/>
                        </a:spcAft>
                      </a:pPr>
                      <a:r>
                        <a:rPr lang="en-US" sz="1800" dirty="0">
                          <a:effectLst/>
                        </a:rPr>
                        <a:t>3</a:t>
                      </a:r>
                      <a:endParaRPr lang="fr-FR" sz="1800" dirty="0">
                        <a:effectLst/>
                        <a:latin typeface="Calibri"/>
                        <a:ea typeface="Calibri"/>
                        <a:cs typeface="Times New Roman"/>
                      </a:endParaRPr>
                    </a:p>
                  </a:txBody>
                  <a:tcPr marL="6614" marR="6614" marT="0" marB="0">
                    <a:solidFill>
                      <a:schemeClr val="bg1">
                        <a:lumMod val="95000"/>
                      </a:schemeClr>
                    </a:solidFill>
                  </a:tcPr>
                </a:tc>
                <a:tc>
                  <a:txBody>
                    <a:bodyPr/>
                    <a:lstStyle/>
                    <a:p>
                      <a:pPr marL="0" marR="0" algn="ctr">
                        <a:lnSpc>
                          <a:spcPct val="115000"/>
                        </a:lnSpc>
                        <a:spcBef>
                          <a:spcPts val="100"/>
                        </a:spcBef>
                        <a:spcAft>
                          <a:spcPts val="100"/>
                        </a:spcAft>
                      </a:pPr>
                      <a:r>
                        <a:rPr lang="en-US" sz="1800" dirty="0">
                          <a:effectLst/>
                        </a:rPr>
                        <a:t>6 (19%)</a:t>
                      </a:r>
                      <a:endParaRPr lang="fr-FR" sz="1800" dirty="0">
                        <a:effectLst/>
                        <a:latin typeface="Calibri"/>
                        <a:ea typeface="Calibri"/>
                        <a:cs typeface="Times New Roman"/>
                      </a:endParaRPr>
                    </a:p>
                  </a:txBody>
                  <a:tcPr marL="6614" marR="6614" marT="0" marB="0">
                    <a:solidFill>
                      <a:schemeClr val="bg1">
                        <a:lumMod val="95000"/>
                      </a:schemeClr>
                    </a:solidFill>
                  </a:tcPr>
                </a:tc>
                <a:tc>
                  <a:txBody>
                    <a:bodyPr/>
                    <a:lstStyle/>
                    <a:p>
                      <a:pPr marL="0" marR="0" algn="ctr">
                        <a:lnSpc>
                          <a:spcPct val="115000"/>
                        </a:lnSpc>
                        <a:spcBef>
                          <a:spcPts val="100"/>
                        </a:spcBef>
                        <a:spcAft>
                          <a:spcPts val="100"/>
                        </a:spcAft>
                      </a:pPr>
                      <a:r>
                        <a:rPr lang="en-US" sz="1800" dirty="0">
                          <a:effectLst/>
                        </a:rPr>
                        <a:t>2 (11%)</a:t>
                      </a:r>
                      <a:endParaRPr lang="fr-FR" sz="1800" dirty="0">
                        <a:effectLst/>
                        <a:latin typeface="Calibri"/>
                        <a:ea typeface="Calibri"/>
                        <a:cs typeface="Times New Roman"/>
                      </a:endParaRPr>
                    </a:p>
                  </a:txBody>
                  <a:tcPr marL="6614" marR="6614" marT="0" marB="0">
                    <a:solidFill>
                      <a:schemeClr val="bg1">
                        <a:lumMod val="95000"/>
                      </a:schemeClr>
                    </a:solidFill>
                  </a:tcPr>
                </a:tc>
              </a:tr>
              <a:tr h="348764">
                <a:tc>
                  <a:txBody>
                    <a:bodyPr/>
                    <a:lstStyle/>
                    <a:p>
                      <a:pPr marL="0" marR="0" algn="ctr">
                        <a:lnSpc>
                          <a:spcPct val="115000"/>
                        </a:lnSpc>
                        <a:spcBef>
                          <a:spcPts val="100"/>
                        </a:spcBef>
                        <a:spcAft>
                          <a:spcPts val="100"/>
                        </a:spcAft>
                      </a:pPr>
                      <a:r>
                        <a:rPr lang="en-US" sz="1800" b="0" dirty="0">
                          <a:effectLst/>
                        </a:rPr>
                        <a:t> </a:t>
                      </a:r>
                      <a:endParaRPr lang="fr-FR" sz="1800" b="0" dirty="0">
                        <a:effectLst/>
                        <a:latin typeface="Calibri"/>
                        <a:ea typeface="Calibri"/>
                        <a:cs typeface="Times New Roman"/>
                      </a:endParaRPr>
                    </a:p>
                  </a:txBody>
                  <a:tcPr marL="6614" marR="6614" marT="0" marB="0">
                    <a:solidFill>
                      <a:schemeClr val="bg1">
                        <a:lumMod val="95000"/>
                      </a:schemeClr>
                    </a:solidFill>
                  </a:tcPr>
                </a:tc>
                <a:tc>
                  <a:txBody>
                    <a:bodyPr/>
                    <a:lstStyle/>
                    <a:p>
                      <a:pPr marL="0" marR="0">
                        <a:lnSpc>
                          <a:spcPct val="115000"/>
                        </a:lnSpc>
                        <a:spcBef>
                          <a:spcPts val="100"/>
                        </a:spcBef>
                        <a:spcAft>
                          <a:spcPts val="100"/>
                        </a:spcAft>
                      </a:pPr>
                      <a:r>
                        <a:rPr lang="en-US" sz="1800" dirty="0" smtClean="0">
                          <a:effectLst/>
                        </a:rPr>
                        <a:t>4-5</a:t>
                      </a:r>
                      <a:endParaRPr lang="fr-FR" sz="1800" dirty="0">
                        <a:effectLst/>
                        <a:latin typeface="Calibri"/>
                        <a:ea typeface="Calibri"/>
                        <a:cs typeface="Times New Roman"/>
                      </a:endParaRPr>
                    </a:p>
                  </a:txBody>
                  <a:tcPr marL="6614" marR="6614" marT="0" marB="0">
                    <a:solidFill>
                      <a:schemeClr val="bg1">
                        <a:lumMod val="95000"/>
                      </a:schemeClr>
                    </a:solidFill>
                  </a:tcPr>
                </a:tc>
                <a:tc>
                  <a:txBody>
                    <a:bodyPr/>
                    <a:lstStyle/>
                    <a:p>
                      <a:pPr marL="0" marR="0" algn="ctr">
                        <a:lnSpc>
                          <a:spcPct val="115000"/>
                        </a:lnSpc>
                        <a:spcBef>
                          <a:spcPts val="100"/>
                        </a:spcBef>
                        <a:spcAft>
                          <a:spcPts val="100"/>
                        </a:spcAft>
                      </a:pPr>
                      <a:r>
                        <a:rPr lang="en-US" sz="1800" dirty="0" smtClean="0">
                          <a:effectLst/>
                        </a:rPr>
                        <a:t>20 (62%)</a:t>
                      </a:r>
                      <a:endParaRPr lang="fr-FR" sz="1800" dirty="0">
                        <a:effectLst/>
                        <a:latin typeface="Calibri"/>
                        <a:ea typeface="Calibri"/>
                        <a:cs typeface="Times New Roman"/>
                      </a:endParaRPr>
                    </a:p>
                  </a:txBody>
                  <a:tcPr marL="6614" marR="6614" marT="0" marB="0">
                    <a:solidFill>
                      <a:schemeClr val="bg1">
                        <a:lumMod val="95000"/>
                      </a:schemeClr>
                    </a:solidFill>
                  </a:tcPr>
                </a:tc>
                <a:tc>
                  <a:txBody>
                    <a:bodyPr/>
                    <a:lstStyle/>
                    <a:p>
                      <a:pPr marL="0" marR="0" algn="ctr">
                        <a:lnSpc>
                          <a:spcPct val="115000"/>
                        </a:lnSpc>
                        <a:spcBef>
                          <a:spcPts val="100"/>
                        </a:spcBef>
                        <a:spcAft>
                          <a:spcPts val="100"/>
                        </a:spcAft>
                      </a:pPr>
                      <a:r>
                        <a:rPr lang="en-US" sz="1800" dirty="0" smtClean="0">
                          <a:effectLst/>
                        </a:rPr>
                        <a:t>12 (67%)</a:t>
                      </a:r>
                      <a:endParaRPr lang="fr-FR" sz="1800" dirty="0">
                        <a:effectLst/>
                        <a:latin typeface="Calibri"/>
                        <a:ea typeface="Calibri"/>
                        <a:cs typeface="Times New Roman"/>
                      </a:endParaRPr>
                    </a:p>
                  </a:txBody>
                  <a:tcPr marL="6614" marR="6614" marT="0" marB="0">
                    <a:solidFill>
                      <a:schemeClr val="bg1">
                        <a:lumMod val="95000"/>
                      </a:schemeClr>
                    </a:solidFill>
                  </a:tcPr>
                </a:tc>
              </a:tr>
              <a:tr h="424544">
                <a:tc>
                  <a:txBody>
                    <a:bodyPr/>
                    <a:lstStyle/>
                    <a:p>
                      <a:pPr marL="0" marR="0">
                        <a:lnSpc>
                          <a:spcPct val="115000"/>
                        </a:lnSpc>
                        <a:spcBef>
                          <a:spcPts val="100"/>
                        </a:spcBef>
                        <a:spcAft>
                          <a:spcPts val="100"/>
                        </a:spcAft>
                      </a:pPr>
                      <a:r>
                        <a:rPr lang="en-US" sz="1800" b="0" dirty="0">
                          <a:effectLst/>
                        </a:rPr>
                        <a:t>Smoker at entry</a:t>
                      </a:r>
                      <a:endParaRPr lang="fr-FR" sz="1800" b="0" dirty="0">
                        <a:effectLst/>
                        <a:latin typeface="Calibri"/>
                        <a:ea typeface="Calibri"/>
                        <a:cs typeface="Times New Roman"/>
                      </a:endParaRPr>
                    </a:p>
                  </a:txBody>
                  <a:tcPr marL="6614" marR="6614" marT="0" marB="0">
                    <a:solidFill>
                      <a:schemeClr val="bg1">
                        <a:lumMod val="85000"/>
                      </a:schemeClr>
                    </a:solidFill>
                  </a:tcPr>
                </a:tc>
                <a:tc>
                  <a:txBody>
                    <a:bodyPr/>
                    <a:lstStyle/>
                    <a:p>
                      <a:pPr marL="0" marR="0">
                        <a:lnSpc>
                          <a:spcPct val="115000"/>
                        </a:lnSpc>
                        <a:spcBef>
                          <a:spcPts val="100"/>
                        </a:spcBef>
                        <a:spcAft>
                          <a:spcPts val="100"/>
                        </a:spcAft>
                      </a:pPr>
                      <a:r>
                        <a:rPr lang="en-US" sz="1800" dirty="0">
                          <a:effectLst/>
                        </a:rPr>
                        <a:t>Yes</a:t>
                      </a:r>
                      <a:endParaRPr lang="fr-FR" sz="1800" dirty="0">
                        <a:effectLst/>
                        <a:latin typeface="Calibri"/>
                        <a:ea typeface="Calibri"/>
                        <a:cs typeface="Times New Roman"/>
                      </a:endParaRPr>
                    </a:p>
                  </a:txBody>
                  <a:tcPr marL="6614" marR="6614" marT="0" marB="0">
                    <a:solidFill>
                      <a:schemeClr val="bg1">
                        <a:lumMod val="85000"/>
                      </a:schemeClr>
                    </a:solidFill>
                  </a:tcPr>
                </a:tc>
                <a:tc>
                  <a:txBody>
                    <a:bodyPr/>
                    <a:lstStyle/>
                    <a:p>
                      <a:pPr marL="0" marR="0" algn="ctr">
                        <a:lnSpc>
                          <a:spcPct val="115000"/>
                        </a:lnSpc>
                        <a:spcBef>
                          <a:spcPts val="100"/>
                        </a:spcBef>
                        <a:spcAft>
                          <a:spcPts val="100"/>
                        </a:spcAft>
                      </a:pPr>
                      <a:r>
                        <a:rPr lang="en-US" sz="1800" dirty="0">
                          <a:effectLst/>
                        </a:rPr>
                        <a:t>2 (6%)</a:t>
                      </a:r>
                      <a:endParaRPr lang="fr-FR" sz="1800" dirty="0">
                        <a:effectLst/>
                        <a:latin typeface="Calibri"/>
                        <a:ea typeface="Calibri"/>
                        <a:cs typeface="Times New Roman"/>
                      </a:endParaRPr>
                    </a:p>
                  </a:txBody>
                  <a:tcPr marL="6614" marR="6614" marT="0" marB="0">
                    <a:solidFill>
                      <a:schemeClr val="bg1">
                        <a:lumMod val="85000"/>
                      </a:schemeClr>
                    </a:solidFill>
                  </a:tcPr>
                </a:tc>
                <a:tc>
                  <a:txBody>
                    <a:bodyPr/>
                    <a:lstStyle/>
                    <a:p>
                      <a:pPr marL="0" marR="0" algn="ctr">
                        <a:lnSpc>
                          <a:spcPct val="115000"/>
                        </a:lnSpc>
                        <a:spcBef>
                          <a:spcPts val="100"/>
                        </a:spcBef>
                        <a:spcAft>
                          <a:spcPts val="100"/>
                        </a:spcAft>
                      </a:pPr>
                      <a:r>
                        <a:rPr lang="en-US" sz="1800" dirty="0">
                          <a:effectLst/>
                        </a:rPr>
                        <a:t>1 (6%)</a:t>
                      </a:r>
                      <a:endParaRPr lang="fr-FR" sz="1800" dirty="0">
                        <a:effectLst/>
                        <a:latin typeface="Calibri"/>
                        <a:ea typeface="Calibri"/>
                        <a:cs typeface="Times New Roman"/>
                      </a:endParaRPr>
                    </a:p>
                  </a:txBody>
                  <a:tcPr marL="6614" marR="6614" marT="0" marB="0">
                    <a:solidFill>
                      <a:schemeClr val="bg1">
                        <a:lumMod val="85000"/>
                      </a:schemeClr>
                    </a:solidFill>
                  </a:tcPr>
                </a:tc>
              </a:tr>
              <a:tr h="377195">
                <a:tc>
                  <a:txBody>
                    <a:bodyPr/>
                    <a:lstStyle/>
                    <a:p>
                      <a:pPr marL="0" marR="0">
                        <a:lnSpc>
                          <a:spcPct val="115000"/>
                        </a:lnSpc>
                        <a:spcBef>
                          <a:spcPts val="100"/>
                        </a:spcBef>
                        <a:spcAft>
                          <a:spcPts val="100"/>
                        </a:spcAft>
                      </a:pPr>
                      <a:r>
                        <a:rPr lang="en-US" sz="1800" b="0" dirty="0">
                          <a:effectLst/>
                        </a:rPr>
                        <a:t>CDC </a:t>
                      </a:r>
                      <a:r>
                        <a:rPr lang="en-US" sz="1800" b="0" dirty="0" smtClean="0">
                          <a:effectLst/>
                        </a:rPr>
                        <a:t>stage/cat</a:t>
                      </a:r>
                      <a:endParaRPr lang="fr-FR" sz="1800" b="0" dirty="0">
                        <a:effectLst/>
                        <a:latin typeface="Calibri"/>
                        <a:ea typeface="Calibri"/>
                        <a:cs typeface="Times New Roman"/>
                      </a:endParaRPr>
                    </a:p>
                  </a:txBody>
                  <a:tcPr marL="6614" marR="6614" marT="0" marB="0">
                    <a:solidFill>
                      <a:schemeClr val="bg1">
                        <a:lumMod val="95000"/>
                      </a:schemeClr>
                    </a:solidFill>
                  </a:tcPr>
                </a:tc>
                <a:tc>
                  <a:txBody>
                    <a:bodyPr/>
                    <a:lstStyle/>
                    <a:p>
                      <a:pPr marL="0" marR="0">
                        <a:lnSpc>
                          <a:spcPct val="115000"/>
                        </a:lnSpc>
                        <a:spcBef>
                          <a:spcPts val="100"/>
                        </a:spcBef>
                        <a:spcAft>
                          <a:spcPts val="100"/>
                        </a:spcAft>
                      </a:pPr>
                      <a:r>
                        <a:rPr lang="en-US" sz="1800" dirty="0" smtClean="0">
                          <a:effectLst/>
                        </a:rPr>
                        <a:t>A/B</a:t>
                      </a:r>
                      <a:endParaRPr lang="fr-FR" sz="1800" dirty="0">
                        <a:effectLst/>
                        <a:latin typeface="Calibri"/>
                        <a:ea typeface="Calibri"/>
                        <a:cs typeface="Times New Roman"/>
                      </a:endParaRPr>
                    </a:p>
                  </a:txBody>
                  <a:tcPr marL="6614" marR="6614" marT="0" marB="0">
                    <a:solidFill>
                      <a:schemeClr val="bg1">
                        <a:lumMod val="95000"/>
                      </a:schemeClr>
                    </a:solidFill>
                  </a:tcPr>
                </a:tc>
                <a:tc>
                  <a:txBody>
                    <a:bodyPr/>
                    <a:lstStyle/>
                    <a:p>
                      <a:pPr marL="0" marR="0" algn="ctr">
                        <a:lnSpc>
                          <a:spcPct val="115000"/>
                        </a:lnSpc>
                        <a:spcBef>
                          <a:spcPts val="100"/>
                        </a:spcBef>
                        <a:spcAft>
                          <a:spcPts val="100"/>
                        </a:spcAft>
                      </a:pPr>
                      <a:r>
                        <a:rPr lang="en-US" sz="1800" dirty="0">
                          <a:effectLst/>
                        </a:rPr>
                        <a:t>3</a:t>
                      </a:r>
                      <a:r>
                        <a:rPr lang="en-US" sz="1800" dirty="0" smtClean="0">
                          <a:effectLst/>
                        </a:rPr>
                        <a:t> (9%)</a:t>
                      </a:r>
                      <a:endParaRPr lang="fr-FR" sz="1800" dirty="0">
                        <a:effectLst/>
                        <a:latin typeface="Calibri"/>
                        <a:ea typeface="Calibri"/>
                        <a:cs typeface="Times New Roman"/>
                      </a:endParaRPr>
                    </a:p>
                  </a:txBody>
                  <a:tcPr marL="6614" marR="6614" marT="0" marB="0">
                    <a:solidFill>
                      <a:schemeClr val="bg1">
                        <a:lumMod val="95000"/>
                      </a:schemeClr>
                    </a:solidFill>
                  </a:tcPr>
                </a:tc>
                <a:tc>
                  <a:txBody>
                    <a:bodyPr/>
                    <a:lstStyle/>
                    <a:p>
                      <a:pPr marL="0" marR="0" algn="ctr">
                        <a:lnSpc>
                          <a:spcPct val="115000"/>
                        </a:lnSpc>
                        <a:spcBef>
                          <a:spcPts val="100"/>
                        </a:spcBef>
                        <a:spcAft>
                          <a:spcPts val="100"/>
                        </a:spcAft>
                      </a:pPr>
                      <a:r>
                        <a:rPr lang="en-US" sz="1800" dirty="0">
                          <a:effectLst/>
                        </a:rPr>
                        <a:t>9</a:t>
                      </a:r>
                      <a:r>
                        <a:rPr lang="en-US" sz="1800" dirty="0" smtClean="0">
                          <a:effectLst/>
                        </a:rPr>
                        <a:t> (50%)</a:t>
                      </a:r>
                      <a:endParaRPr lang="fr-FR" sz="1800" dirty="0">
                        <a:effectLst/>
                        <a:latin typeface="Calibri"/>
                        <a:ea typeface="Calibri"/>
                        <a:cs typeface="Times New Roman"/>
                      </a:endParaRPr>
                    </a:p>
                  </a:txBody>
                  <a:tcPr marL="6614" marR="6614" marT="0" marB="0">
                    <a:solidFill>
                      <a:schemeClr val="bg1">
                        <a:lumMod val="95000"/>
                      </a:schemeClr>
                    </a:solidFill>
                  </a:tcPr>
                </a:tc>
              </a:tr>
              <a:tr h="348764">
                <a:tc>
                  <a:txBody>
                    <a:bodyPr/>
                    <a:lstStyle/>
                    <a:p>
                      <a:pPr marL="0" marR="0" algn="ctr">
                        <a:lnSpc>
                          <a:spcPct val="115000"/>
                        </a:lnSpc>
                        <a:spcBef>
                          <a:spcPts val="100"/>
                        </a:spcBef>
                        <a:spcAft>
                          <a:spcPts val="100"/>
                        </a:spcAft>
                      </a:pPr>
                      <a:r>
                        <a:rPr lang="en-US" sz="1800" b="0" dirty="0">
                          <a:effectLst/>
                        </a:rPr>
                        <a:t> </a:t>
                      </a:r>
                      <a:endParaRPr lang="fr-FR" sz="1800" b="0" dirty="0">
                        <a:effectLst/>
                        <a:latin typeface="Calibri"/>
                        <a:ea typeface="Calibri"/>
                        <a:cs typeface="Times New Roman"/>
                      </a:endParaRPr>
                    </a:p>
                  </a:txBody>
                  <a:tcPr marL="6614" marR="6614" marT="0" marB="0">
                    <a:solidFill>
                      <a:schemeClr val="bg1">
                        <a:lumMod val="95000"/>
                      </a:schemeClr>
                    </a:solidFill>
                  </a:tcPr>
                </a:tc>
                <a:tc>
                  <a:txBody>
                    <a:bodyPr/>
                    <a:lstStyle/>
                    <a:p>
                      <a:pPr marL="0" marR="0">
                        <a:lnSpc>
                          <a:spcPct val="115000"/>
                        </a:lnSpc>
                        <a:spcBef>
                          <a:spcPts val="100"/>
                        </a:spcBef>
                        <a:spcAft>
                          <a:spcPts val="100"/>
                        </a:spcAft>
                      </a:pPr>
                      <a:r>
                        <a:rPr lang="en-US" sz="1800" dirty="0" smtClean="0">
                          <a:effectLst/>
                        </a:rPr>
                        <a:t>C</a:t>
                      </a:r>
                      <a:endParaRPr lang="fr-FR" sz="1800" dirty="0">
                        <a:effectLst/>
                        <a:latin typeface="Calibri"/>
                        <a:ea typeface="Calibri"/>
                        <a:cs typeface="Times New Roman"/>
                      </a:endParaRPr>
                    </a:p>
                  </a:txBody>
                  <a:tcPr marL="6614" marR="6614" marT="0" marB="0">
                    <a:solidFill>
                      <a:schemeClr val="bg1">
                        <a:lumMod val="95000"/>
                      </a:schemeClr>
                    </a:solidFill>
                  </a:tcPr>
                </a:tc>
                <a:tc>
                  <a:txBody>
                    <a:bodyPr/>
                    <a:lstStyle/>
                    <a:p>
                      <a:pPr marL="0" marR="0" algn="ctr">
                        <a:lnSpc>
                          <a:spcPct val="115000"/>
                        </a:lnSpc>
                        <a:spcBef>
                          <a:spcPts val="100"/>
                        </a:spcBef>
                        <a:spcAft>
                          <a:spcPts val="100"/>
                        </a:spcAft>
                      </a:pPr>
                      <a:r>
                        <a:rPr lang="en-US" sz="1800" b="0" dirty="0">
                          <a:effectLst/>
                        </a:rPr>
                        <a:t>29 (91%)</a:t>
                      </a:r>
                      <a:endParaRPr lang="fr-FR" sz="1800" b="0" dirty="0">
                        <a:effectLst/>
                        <a:latin typeface="Calibri"/>
                        <a:ea typeface="Calibri"/>
                        <a:cs typeface="Times New Roman"/>
                      </a:endParaRPr>
                    </a:p>
                  </a:txBody>
                  <a:tcPr marL="6614" marR="6614" marT="0" marB="0">
                    <a:solidFill>
                      <a:schemeClr val="bg1">
                        <a:lumMod val="95000"/>
                      </a:schemeClr>
                    </a:solidFill>
                  </a:tcPr>
                </a:tc>
                <a:tc>
                  <a:txBody>
                    <a:bodyPr/>
                    <a:lstStyle/>
                    <a:p>
                      <a:pPr marL="0" marR="0" algn="ctr">
                        <a:lnSpc>
                          <a:spcPct val="115000"/>
                        </a:lnSpc>
                        <a:spcBef>
                          <a:spcPts val="100"/>
                        </a:spcBef>
                        <a:spcAft>
                          <a:spcPts val="100"/>
                        </a:spcAft>
                      </a:pPr>
                      <a:r>
                        <a:rPr lang="en-US" sz="1800" b="0" dirty="0">
                          <a:effectLst/>
                        </a:rPr>
                        <a:t>9 (50</a:t>
                      </a:r>
                      <a:r>
                        <a:rPr lang="en-US" sz="1800" b="0" dirty="0" smtClean="0">
                          <a:effectLst/>
                        </a:rPr>
                        <a:t>%)</a:t>
                      </a:r>
                      <a:r>
                        <a:rPr lang="en-US" sz="1800" b="0" dirty="0">
                          <a:effectLst/>
                        </a:rPr>
                        <a:t> </a:t>
                      </a:r>
                      <a:endParaRPr lang="fr-FR" sz="1800" b="0" dirty="0">
                        <a:effectLst/>
                        <a:latin typeface="Calibri"/>
                        <a:ea typeface="Calibri"/>
                        <a:cs typeface="Times New Roman"/>
                      </a:endParaRPr>
                    </a:p>
                  </a:txBody>
                  <a:tcPr marL="6614" marR="6614" marT="0" marB="0">
                    <a:solidFill>
                      <a:schemeClr val="bg1">
                        <a:lumMod val="95000"/>
                      </a:schemeClr>
                    </a:solidFill>
                  </a:tcPr>
                </a:tc>
              </a:tr>
              <a:tr h="436965">
                <a:tc>
                  <a:txBody>
                    <a:bodyPr/>
                    <a:lstStyle/>
                    <a:p>
                      <a:pPr marL="0" marR="0">
                        <a:lnSpc>
                          <a:spcPct val="115000"/>
                        </a:lnSpc>
                        <a:spcBef>
                          <a:spcPts val="100"/>
                        </a:spcBef>
                        <a:spcAft>
                          <a:spcPts val="100"/>
                        </a:spcAft>
                      </a:pPr>
                      <a:r>
                        <a:rPr lang="en-US" sz="1800" b="0" dirty="0">
                          <a:effectLst/>
                        </a:rPr>
                        <a:t>CD4 </a:t>
                      </a:r>
                      <a:r>
                        <a:rPr lang="en-US" sz="1800" b="0" dirty="0" smtClean="0">
                          <a:effectLst/>
                        </a:rPr>
                        <a:t>count</a:t>
                      </a:r>
                      <a:r>
                        <a:rPr lang="en-US" sz="1800" b="0" baseline="0" dirty="0" smtClean="0">
                          <a:effectLst/>
                        </a:rPr>
                        <a:t> </a:t>
                      </a:r>
                      <a:r>
                        <a:rPr lang="en-US" sz="1800" b="0" dirty="0" smtClean="0">
                          <a:effectLst/>
                        </a:rPr>
                        <a:t>(cells/mm</a:t>
                      </a:r>
                      <a:r>
                        <a:rPr lang="en-US" sz="1800" b="0" baseline="30000" dirty="0" smtClean="0">
                          <a:effectLst/>
                        </a:rPr>
                        <a:t>3</a:t>
                      </a:r>
                      <a:r>
                        <a:rPr lang="en-US" sz="1800" b="0" dirty="0">
                          <a:effectLst/>
                        </a:rPr>
                        <a:t>)</a:t>
                      </a:r>
                      <a:endParaRPr lang="fr-FR" sz="1800" b="0" dirty="0">
                        <a:effectLst/>
                        <a:latin typeface="Calibri"/>
                        <a:ea typeface="Calibri"/>
                        <a:cs typeface="Times New Roman"/>
                      </a:endParaRPr>
                    </a:p>
                  </a:txBody>
                  <a:tcPr marL="6614" marR="6614" marT="0" marB="0">
                    <a:solidFill>
                      <a:schemeClr val="bg1">
                        <a:lumMod val="85000"/>
                      </a:schemeClr>
                    </a:solidFill>
                  </a:tcPr>
                </a:tc>
                <a:tc>
                  <a:txBody>
                    <a:bodyPr/>
                    <a:lstStyle/>
                    <a:p>
                      <a:pPr marL="0" marR="0">
                        <a:lnSpc>
                          <a:spcPct val="115000"/>
                        </a:lnSpc>
                        <a:spcBef>
                          <a:spcPts val="100"/>
                        </a:spcBef>
                        <a:spcAft>
                          <a:spcPts val="100"/>
                        </a:spcAft>
                      </a:pPr>
                      <a:r>
                        <a:rPr lang="en-US" sz="1800" dirty="0">
                          <a:effectLst/>
                        </a:rPr>
                        <a:t>Median (Q1, Q3)</a:t>
                      </a:r>
                      <a:endParaRPr lang="fr-FR" sz="1800" dirty="0">
                        <a:effectLst/>
                        <a:latin typeface="Calibri"/>
                        <a:ea typeface="Calibri"/>
                        <a:cs typeface="Times New Roman"/>
                      </a:endParaRPr>
                    </a:p>
                  </a:txBody>
                  <a:tcPr marL="6614" marR="6614" marT="0" marB="0">
                    <a:solidFill>
                      <a:schemeClr val="bg1">
                        <a:lumMod val="85000"/>
                      </a:schemeClr>
                    </a:solidFill>
                  </a:tcPr>
                </a:tc>
                <a:tc>
                  <a:txBody>
                    <a:bodyPr/>
                    <a:lstStyle/>
                    <a:p>
                      <a:pPr marL="0" marR="0" algn="ctr">
                        <a:lnSpc>
                          <a:spcPct val="115000"/>
                        </a:lnSpc>
                        <a:spcBef>
                          <a:spcPts val="100"/>
                        </a:spcBef>
                        <a:spcAft>
                          <a:spcPts val="100"/>
                        </a:spcAft>
                      </a:pPr>
                      <a:r>
                        <a:rPr lang="en-US" sz="1800" b="0" dirty="0" smtClean="0">
                          <a:effectLst/>
                        </a:rPr>
                        <a:t>693 </a:t>
                      </a:r>
                      <a:r>
                        <a:rPr lang="en-US" sz="1800" b="0" dirty="0">
                          <a:effectLst/>
                        </a:rPr>
                        <a:t>(</a:t>
                      </a:r>
                      <a:r>
                        <a:rPr lang="en-US" sz="1800" b="0" dirty="0" smtClean="0">
                          <a:effectLst/>
                        </a:rPr>
                        <a:t>543, 777)</a:t>
                      </a:r>
                      <a:endParaRPr lang="fr-FR" sz="1800" b="0" dirty="0">
                        <a:effectLst/>
                        <a:latin typeface="Calibri"/>
                        <a:ea typeface="Calibri"/>
                        <a:cs typeface="Times New Roman"/>
                      </a:endParaRPr>
                    </a:p>
                  </a:txBody>
                  <a:tcPr marL="6614" marR="6614" marT="0" marB="0">
                    <a:solidFill>
                      <a:schemeClr val="bg1">
                        <a:lumMod val="85000"/>
                      </a:schemeClr>
                    </a:solidFill>
                  </a:tcPr>
                </a:tc>
                <a:tc>
                  <a:txBody>
                    <a:bodyPr/>
                    <a:lstStyle/>
                    <a:p>
                      <a:pPr marL="0" marR="0" algn="ctr">
                        <a:lnSpc>
                          <a:spcPct val="115000"/>
                        </a:lnSpc>
                        <a:spcBef>
                          <a:spcPts val="100"/>
                        </a:spcBef>
                        <a:spcAft>
                          <a:spcPts val="100"/>
                        </a:spcAft>
                      </a:pPr>
                      <a:r>
                        <a:rPr lang="en-US" sz="1800" b="0" dirty="0" smtClean="0">
                          <a:effectLst/>
                        </a:rPr>
                        <a:t>876 </a:t>
                      </a:r>
                      <a:r>
                        <a:rPr lang="en-US" sz="1800" b="0" dirty="0">
                          <a:effectLst/>
                        </a:rPr>
                        <a:t>(</a:t>
                      </a:r>
                      <a:r>
                        <a:rPr lang="en-US" sz="1800" b="0" dirty="0" smtClean="0">
                          <a:effectLst/>
                        </a:rPr>
                        <a:t>599, 1,152)</a:t>
                      </a:r>
                      <a:endParaRPr lang="fr-FR" sz="1800" b="0" dirty="0">
                        <a:effectLst/>
                        <a:latin typeface="Calibri"/>
                        <a:ea typeface="Calibri"/>
                        <a:cs typeface="Times New Roman"/>
                      </a:endParaRPr>
                    </a:p>
                  </a:txBody>
                  <a:tcPr marL="6614" marR="6614" marT="0" marB="0">
                    <a:solidFill>
                      <a:schemeClr val="bg1">
                        <a:lumMod val="85000"/>
                      </a:schemeClr>
                    </a:solidFill>
                  </a:tcPr>
                </a:tc>
              </a:tr>
              <a:tr h="381000">
                <a:tc>
                  <a:txBody>
                    <a:bodyPr/>
                    <a:lstStyle/>
                    <a:p>
                      <a:pPr marL="0" marR="0">
                        <a:lnSpc>
                          <a:spcPct val="115000"/>
                        </a:lnSpc>
                        <a:spcBef>
                          <a:spcPts val="100"/>
                        </a:spcBef>
                        <a:spcAft>
                          <a:spcPts val="100"/>
                        </a:spcAft>
                      </a:pPr>
                      <a:r>
                        <a:rPr lang="en-US" sz="1800" b="0" dirty="0">
                          <a:effectLst/>
                        </a:rPr>
                        <a:t>HIV-1 RNA </a:t>
                      </a:r>
                      <a:endParaRPr lang="fr-FR" sz="1800" b="0" dirty="0">
                        <a:effectLst/>
                        <a:latin typeface="Calibri"/>
                        <a:ea typeface="Calibri"/>
                        <a:cs typeface="Times New Roman"/>
                      </a:endParaRPr>
                    </a:p>
                  </a:txBody>
                  <a:tcPr marL="6614" marR="6614" marT="0" marB="0">
                    <a:solidFill>
                      <a:schemeClr val="bg1">
                        <a:lumMod val="95000"/>
                      </a:schemeClr>
                    </a:solidFill>
                  </a:tcPr>
                </a:tc>
                <a:tc>
                  <a:txBody>
                    <a:bodyPr/>
                    <a:lstStyle/>
                    <a:p>
                      <a:pPr marL="0" marR="0">
                        <a:lnSpc>
                          <a:spcPct val="115000"/>
                        </a:lnSpc>
                        <a:spcBef>
                          <a:spcPts val="100"/>
                        </a:spcBef>
                        <a:spcAft>
                          <a:spcPts val="100"/>
                        </a:spcAft>
                      </a:pPr>
                      <a:r>
                        <a:rPr lang="en-US" sz="1800" u="sng" dirty="0" smtClean="0">
                          <a:effectLst/>
                        </a:rPr>
                        <a:t>&lt;</a:t>
                      </a:r>
                      <a:r>
                        <a:rPr lang="en-US" sz="1800" dirty="0" smtClean="0">
                          <a:effectLst/>
                        </a:rPr>
                        <a:t>400 copies/mL</a:t>
                      </a:r>
                      <a:endParaRPr lang="fr-FR" sz="1800" dirty="0">
                        <a:effectLst/>
                        <a:latin typeface="Calibri"/>
                        <a:ea typeface="Calibri"/>
                        <a:cs typeface="Times New Roman"/>
                      </a:endParaRPr>
                    </a:p>
                  </a:txBody>
                  <a:tcPr marL="6614" marR="6614" marT="0" marB="0">
                    <a:solidFill>
                      <a:schemeClr val="bg1">
                        <a:lumMod val="95000"/>
                      </a:schemeClr>
                    </a:solidFill>
                  </a:tcPr>
                </a:tc>
                <a:tc>
                  <a:txBody>
                    <a:bodyPr/>
                    <a:lstStyle/>
                    <a:p>
                      <a:pPr marL="0" marR="0" algn="ctr">
                        <a:lnSpc>
                          <a:spcPct val="115000"/>
                        </a:lnSpc>
                        <a:spcBef>
                          <a:spcPts val="100"/>
                        </a:spcBef>
                        <a:spcAft>
                          <a:spcPts val="100"/>
                        </a:spcAft>
                      </a:pPr>
                      <a:r>
                        <a:rPr lang="en-US" sz="1800" dirty="0">
                          <a:effectLst/>
                        </a:rPr>
                        <a:t>26 (81%)</a:t>
                      </a:r>
                      <a:endParaRPr lang="fr-FR" sz="1800" dirty="0">
                        <a:effectLst/>
                        <a:latin typeface="Calibri"/>
                        <a:ea typeface="Calibri"/>
                        <a:cs typeface="Times New Roman"/>
                      </a:endParaRPr>
                    </a:p>
                  </a:txBody>
                  <a:tcPr marL="6614" marR="6614" marT="0" marB="0">
                    <a:solidFill>
                      <a:schemeClr val="bg1">
                        <a:lumMod val="95000"/>
                      </a:schemeClr>
                    </a:solidFill>
                  </a:tcPr>
                </a:tc>
                <a:tc>
                  <a:txBody>
                    <a:bodyPr/>
                    <a:lstStyle/>
                    <a:p>
                      <a:pPr marL="0" marR="0" algn="ctr">
                        <a:lnSpc>
                          <a:spcPct val="115000"/>
                        </a:lnSpc>
                        <a:spcBef>
                          <a:spcPts val="100"/>
                        </a:spcBef>
                        <a:spcAft>
                          <a:spcPts val="100"/>
                        </a:spcAft>
                      </a:pPr>
                      <a:r>
                        <a:rPr lang="en-US" sz="1800" dirty="0">
                          <a:effectLst/>
                        </a:rPr>
                        <a:t>15 (83%)</a:t>
                      </a:r>
                      <a:endParaRPr lang="fr-FR" sz="1800" dirty="0">
                        <a:effectLst/>
                        <a:latin typeface="Calibri"/>
                        <a:ea typeface="Calibri"/>
                        <a:cs typeface="Times New Roman"/>
                      </a:endParaRPr>
                    </a:p>
                  </a:txBody>
                  <a:tcPr marL="6614" marR="6614" marT="0" marB="0">
                    <a:solidFill>
                      <a:schemeClr val="bg1">
                        <a:lumMod val="95000"/>
                      </a:schemeClr>
                    </a:solidFill>
                  </a:tcPr>
                </a:tc>
              </a:tr>
            </a:tbl>
          </a:graphicData>
        </a:graphic>
      </p:graphicFrame>
      <p:sp>
        <p:nvSpPr>
          <p:cNvPr id="5" name="Title 1"/>
          <p:cNvSpPr>
            <a:spLocks noGrp="1"/>
          </p:cNvSpPr>
          <p:nvPr>
            <p:ph type="title"/>
          </p:nvPr>
        </p:nvSpPr>
        <p:spPr>
          <a:xfrm>
            <a:off x="457200" y="274638"/>
            <a:ext cx="7543800" cy="715962"/>
          </a:xfrm>
        </p:spPr>
        <p:txBody>
          <a:bodyPr/>
          <a:lstStyle/>
          <a:p>
            <a:r>
              <a:rPr lang="en-US" sz="3600" b="1" dirty="0" smtClean="0">
                <a:latin typeface="+mn-lt"/>
              </a:rPr>
              <a:t>Characteristics at Entry</a:t>
            </a:r>
            <a:endParaRPr lang="en-US" sz="3600" b="1" dirty="0">
              <a:latin typeface="+mn-lt"/>
            </a:endParaRPr>
          </a:p>
        </p:txBody>
      </p:sp>
    </p:spTree>
    <p:extLst>
      <p:ext uri="{BB962C8B-B14F-4D97-AF65-F5344CB8AC3E}">
        <p14:creationId xmlns:p14="http://schemas.microsoft.com/office/powerpoint/2010/main" val="43794624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0"/>
            <a:ext cx="7543800" cy="914400"/>
          </a:xfrm>
        </p:spPr>
        <p:txBody>
          <a:bodyPr/>
          <a:lstStyle/>
          <a:p>
            <a:r>
              <a:rPr lang="en-US" sz="3600" b="1" dirty="0" smtClean="0">
                <a:latin typeface="+mn-lt"/>
              </a:rPr>
              <a:t>Characteristics at Entry</a:t>
            </a:r>
            <a:endParaRPr lang="en-US" sz="3600" b="1" dirty="0">
              <a:latin typeface="+mn-lt"/>
            </a:endParaRPr>
          </a:p>
        </p:txBody>
      </p:sp>
      <p:graphicFrame>
        <p:nvGraphicFramePr>
          <p:cNvPr id="4" name="Table 3"/>
          <p:cNvGraphicFramePr>
            <a:graphicFrameLocks noGrp="1"/>
          </p:cNvGraphicFramePr>
          <p:nvPr>
            <p:extLst>
              <p:ext uri="{D42A27DB-BD31-4B8C-83A1-F6EECF244321}">
                <p14:modId xmlns:p14="http://schemas.microsoft.com/office/powerpoint/2010/main" val="3437752625"/>
              </p:ext>
            </p:extLst>
          </p:nvPr>
        </p:nvGraphicFramePr>
        <p:xfrm>
          <a:off x="533399" y="1742921"/>
          <a:ext cx="7162801" cy="3460709"/>
        </p:xfrm>
        <a:graphic>
          <a:graphicData uri="http://schemas.openxmlformats.org/drawingml/2006/table">
            <a:tbl>
              <a:tblPr>
                <a:tableStyleId>{5C22544A-7EE6-4342-B048-85BDC9FD1C3A}</a:tableStyleId>
              </a:tblPr>
              <a:tblGrid>
                <a:gridCol w="2819400"/>
                <a:gridCol w="2057401"/>
                <a:gridCol w="2286000"/>
              </a:tblGrid>
              <a:tr h="687158">
                <a:tc>
                  <a:txBody>
                    <a:bodyPr/>
                    <a:lstStyle/>
                    <a:p>
                      <a:pPr marL="0" marR="0">
                        <a:lnSpc>
                          <a:spcPct val="115000"/>
                        </a:lnSpc>
                        <a:spcBef>
                          <a:spcPts val="100"/>
                        </a:spcBef>
                        <a:spcAft>
                          <a:spcPts val="100"/>
                        </a:spcAft>
                      </a:pPr>
                      <a:r>
                        <a:rPr lang="en-US" sz="1800" b="1" dirty="0">
                          <a:effectLst/>
                        </a:rPr>
                        <a:t>Characteristic</a:t>
                      </a:r>
                      <a:endParaRPr lang="fr-FR" sz="1800" b="1" dirty="0">
                        <a:effectLst/>
                        <a:latin typeface="Calibri"/>
                        <a:ea typeface="Calibri"/>
                        <a:cs typeface="Times New Roman"/>
                      </a:endParaRPr>
                    </a:p>
                  </a:txBody>
                  <a:tcPr marL="6614" marR="6614" marT="0" marB="0" anchor="b">
                    <a:lnB w="28575"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algn="ctr">
                        <a:lnSpc>
                          <a:spcPct val="115000"/>
                        </a:lnSpc>
                        <a:spcBef>
                          <a:spcPts val="100"/>
                        </a:spcBef>
                        <a:spcAft>
                          <a:spcPts val="100"/>
                        </a:spcAft>
                      </a:pPr>
                      <a:r>
                        <a:rPr lang="en-US" sz="1800" b="1" dirty="0">
                          <a:effectLst/>
                        </a:rPr>
                        <a:t>Alendronate</a:t>
                      </a:r>
                      <a:br>
                        <a:rPr lang="en-US" sz="1800" b="1" dirty="0">
                          <a:effectLst/>
                        </a:rPr>
                      </a:br>
                      <a:r>
                        <a:rPr lang="en-US" sz="1800" b="1" dirty="0">
                          <a:effectLst/>
                        </a:rPr>
                        <a:t>(N=32)</a:t>
                      </a:r>
                      <a:endParaRPr lang="fr-FR" sz="1800" b="1" dirty="0">
                        <a:effectLst/>
                        <a:latin typeface="Calibri"/>
                        <a:ea typeface="Calibri"/>
                        <a:cs typeface="Times New Roman"/>
                      </a:endParaRPr>
                    </a:p>
                  </a:txBody>
                  <a:tcPr marL="6614" marR="6614" marT="0" marB="0" anchor="b">
                    <a:lnB w="28575"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algn="ctr">
                        <a:lnSpc>
                          <a:spcPct val="115000"/>
                        </a:lnSpc>
                        <a:spcBef>
                          <a:spcPts val="100"/>
                        </a:spcBef>
                        <a:spcAft>
                          <a:spcPts val="100"/>
                        </a:spcAft>
                      </a:pPr>
                      <a:r>
                        <a:rPr lang="en-US" sz="1800" b="1" dirty="0">
                          <a:effectLst/>
                        </a:rPr>
                        <a:t>Placebo</a:t>
                      </a:r>
                      <a:br>
                        <a:rPr lang="en-US" sz="1800" b="1" dirty="0">
                          <a:effectLst/>
                        </a:rPr>
                      </a:br>
                      <a:r>
                        <a:rPr lang="en-US" sz="1800" b="1" dirty="0">
                          <a:effectLst/>
                        </a:rPr>
                        <a:t>(N=18)</a:t>
                      </a:r>
                      <a:endParaRPr lang="fr-FR" sz="1800" b="1" dirty="0">
                        <a:effectLst/>
                        <a:latin typeface="Calibri"/>
                        <a:ea typeface="Calibri"/>
                        <a:cs typeface="Times New Roman"/>
                      </a:endParaRPr>
                    </a:p>
                  </a:txBody>
                  <a:tcPr marL="6614" marR="6614" marT="0" marB="0" anchor="b">
                    <a:lnB w="28575" cap="flat" cmpd="sng" algn="ctr">
                      <a:solidFill>
                        <a:schemeClr val="tx1"/>
                      </a:solidFill>
                      <a:prstDash val="solid"/>
                      <a:round/>
                      <a:headEnd type="none" w="med" len="med"/>
                      <a:tailEnd type="none" w="med" len="med"/>
                    </a:lnB>
                    <a:solidFill>
                      <a:schemeClr val="bg1">
                        <a:lumMod val="95000"/>
                      </a:schemeClr>
                    </a:solidFill>
                  </a:tcPr>
                </a:tc>
              </a:tr>
              <a:tr h="343579">
                <a:tc>
                  <a:txBody>
                    <a:bodyPr/>
                    <a:lstStyle/>
                    <a:p>
                      <a:pPr marL="0" marR="0">
                        <a:lnSpc>
                          <a:spcPct val="115000"/>
                        </a:lnSpc>
                        <a:spcBef>
                          <a:spcPts val="100"/>
                        </a:spcBef>
                        <a:spcAft>
                          <a:spcPts val="100"/>
                        </a:spcAft>
                      </a:pPr>
                      <a:r>
                        <a:rPr lang="en-US" sz="1800" dirty="0">
                          <a:effectLst/>
                        </a:rPr>
                        <a:t>On </a:t>
                      </a:r>
                      <a:r>
                        <a:rPr lang="en-US" sz="1800" dirty="0" err="1" smtClean="0">
                          <a:effectLst/>
                        </a:rPr>
                        <a:t>tenofovir</a:t>
                      </a:r>
                      <a:endParaRPr lang="fr-FR" sz="1800" dirty="0">
                        <a:effectLst/>
                        <a:latin typeface="Calibri"/>
                        <a:ea typeface="Calibri"/>
                        <a:cs typeface="Times New Roman"/>
                      </a:endParaRPr>
                    </a:p>
                  </a:txBody>
                  <a:tcPr marL="6614" marR="6614" marT="0" marB="0">
                    <a:lnT w="28575" cap="flat" cmpd="sng" algn="ctr">
                      <a:solidFill>
                        <a:schemeClr val="tx1"/>
                      </a:solidFill>
                      <a:prstDash val="solid"/>
                      <a:round/>
                      <a:headEnd type="none" w="med" len="med"/>
                      <a:tailEnd type="none" w="med" len="med"/>
                    </a:lnT>
                    <a:solidFill>
                      <a:schemeClr val="bg1">
                        <a:lumMod val="85000"/>
                      </a:schemeClr>
                    </a:solidFill>
                  </a:tcPr>
                </a:tc>
                <a:tc>
                  <a:txBody>
                    <a:bodyPr/>
                    <a:lstStyle/>
                    <a:p>
                      <a:pPr marL="0" marR="0" algn="ctr">
                        <a:lnSpc>
                          <a:spcPct val="115000"/>
                        </a:lnSpc>
                        <a:spcBef>
                          <a:spcPts val="100"/>
                        </a:spcBef>
                        <a:spcAft>
                          <a:spcPts val="100"/>
                        </a:spcAft>
                      </a:pPr>
                      <a:r>
                        <a:rPr lang="en-US" sz="1800" dirty="0">
                          <a:effectLst/>
                        </a:rPr>
                        <a:t>14 (44%)</a:t>
                      </a:r>
                      <a:endParaRPr lang="fr-FR" sz="1800" dirty="0">
                        <a:effectLst/>
                        <a:latin typeface="Calibri"/>
                        <a:ea typeface="Calibri"/>
                        <a:cs typeface="Times New Roman"/>
                      </a:endParaRPr>
                    </a:p>
                  </a:txBody>
                  <a:tcPr marL="6614" marR="6614" marT="0" marB="0">
                    <a:lnT w="28575" cap="flat" cmpd="sng" algn="ctr">
                      <a:solidFill>
                        <a:schemeClr val="tx1"/>
                      </a:solidFill>
                      <a:prstDash val="solid"/>
                      <a:round/>
                      <a:headEnd type="none" w="med" len="med"/>
                      <a:tailEnd type="none" w="med" len="med"/>
                    </a:lnT>
                    <a:solidFill>
                      <a:schemeClr val="bg1">
                        <a:lumMod val="85000"/>
                      </a:schemeClr>
                    </a:solidFill>
                  </a:tcPr>
                </a:tc>
                <a:tc>
                  <a:txBody>
                    <a:bodyPr/>
                    <a:lstStyle/>
                    <a:p>
                      <a:pPr marL="0" marR="0" algn="ctr">
                        <a:lnSpc>
                          <a:spcPct val="115000"/>
                        </a:lnSpc>
                        <a:spcBef>
                          <a:spcPts val="100"/>
                        </a:spcBef>
                        <a:spcAft>
                          <a:spcPts val="100"/>
                        </a:spcAft>
                      </a:pPr>
                      <a:r>
                        <a:rPr lang="en-US" sz="1800" dirty="0">
                          <a:effectLst/>
                        </a:rPr>
                        <a:t>9 (50</a:t>
                      </a:r>
                      <a:r>
                        <a:rPr lang="en-US" sz="1800" dirty="0" smtClean="0">
                          <a:effectLst/>
                        </a:rPr>
                        <a:t>%)</a:t>
                      </a:r>
                      <a:r>
                        <a:rPr lang="en-US" sz="1800" dirty="0">
                          <a:effectLst/>
                        </a:rPr>
                        <a:t> </a:t>
                      </a:r>
                      <a:endParaRPr lang="fr-FR" sz="1800" dirty="0">
                        <a:effectLst/>
                        <a:latin typeface="Calibri"/>
                        <a:ea typeface="Calibri"/>
                        <a:cs typeface="Times New Roman"/>
                      </a:endParaRPr>
                    </a:p>
                  </a:txBody>
                  <a:tcPr marL="6614" marR="6614" marT="0" marB="0">
                    <a:lnT w="28575" cap="flat" cmpd="sng" algn="ctr">
                      <a:solidFill>
                        <a:schemeClr val="tx1"/>
                      </a:solidFill>
                      <a:prstDash val="solid"/>
                      <a:round/>
                      <a:headEnd type="none" w="med" len="med"/>
                      <a:tailEnd type="none" w="med" len="med"/>
                    </a:lnT>
                    <a:solidFill>
                      <a:schemeClr val="bg1">
                        <a:lumMod val="85000"/>
                      </a:schemeClr>
                    </a:solidFill>
                  </a:tcPr>
                </a:tc>
              </a:tr>
              <a:tr h="343579">
                <a:tc>
                  <a:txBody>
                    <a:bodyPr/>
                    <a:lstStyle/>
                    <a:p>
                      <a:pPr marL="0" marR="0">
                        <a:lnSpc>
                          <a:spcPct val="115000"/>
                        </a:lnSpc>
                        <a:spcBef>
                          <a:spcPts val="100"/>
                        </a:spcBef>
                        <a:spcAft>
                          <a:spcPts val="100"/>
                        </a:spcAft>
                      </a:pPr>
                      <a:r>
                        <a:rPr lang="fr-FR" sz="1800" dirty="0" err="1" smtClean="0">
                          <a:effectLst/>
                          <a:latin typeface="Calibri"/>
                          <a:ea typeface="Calibri"/>
                          <a:cs typeface="Times New Roman"/>
                        </a:rPr>
                        <a:t>Perinatally</a:t>
                      </a:r>
                      <a:r>
                        <a:rPr lang="fr-FR" sz="1800" baseline="0" dirty="0" smtClean="0">
                          <a:effectLst/>
                          <a:latin typeface="Calibri"/>
                          <a:ea typeface="Calibri"/>
                          <a:cs typeface="Times New Roman"/>
                        </a:rPr>
                        <a:t> HIV-</a:t>
                      </a:r>
                      <a:r>
                        <a:rPr lang="fr-FR" sz="1800" baseline="0" dirty="0" err="1" smtClean="0">
                          <a:effectLst/>
                          <a:latin typeface="Calibri"/>
                          <a:ea typeface="Calibri"/>
                          <a:cs typeface="Times New Roman"/>
                        </a:rPr>
                        <a:t>infected</a:t>
                      </a:r>
                      <a:r>
                        <a:rPr lang="fr-FR" sz="1800" baseline="0" dirty="0" smtClean="0">
                          <a:effectLst/>
                          <a:latin typeface="Calibri"/>
                          <a:ea typeface="Calibri"/>
                          <a:cs typeface="Times New Roman"/>
                        </a:rPr>
                        <a:t>*</a:t>
                      </a:r>
                      <a:endParaRPr lang="fr-FR" sz="1800" dirty="0">
                        <a:effectLst/>
                        <a:latin typeface="Calibri"/>
                        <a:ea typeface="Calibri"/>
                        <a:cs typeface="Times New Roman"/>
                      </a:endParaRPr>
                    </a:p>
                  </a:txBody>
                  <a:tcPr marL="6614" marR="6614" marT="0" marB="0">
                    <a:solidFill>
                      <a:schemeClr val="bg1">
                        <a:lumMod val="95000"/>
                      </a:schemeClr>
                    </a:solidFill>
                  </a:tcPr>
                </a:tc>
                <a:tc>
                  <a:txBody>
                    <a:bodyPr/>
                    <a:lstStyle/>
                    <a:p>
                      <a:pPr marL="0" marR="0" algn="ctr">
                        <a:lnSpc>
                          <a:spcPct val="115000"/>
                        </a:lnSpc>
                        <a:spcBef>
                          <a:spcPts val="100"/>
                        </a:spcBef>
                        <a:spcAft>
                          <a:spcPts val="100"/>
                        </a:spcAft>
                      </a:pPr>
                      <a:r>
                        <a:rPr lang="fr-FR" sz="1800" dirty="0" smtClean="0">
                          <a:effectLst/>
                          <a:latin typeface="Calibri"/>
                          <a:ea typeface="Calibri"/>
                          <a:cs typeface="Times New Roman"/>
                        </a:rPr>
                        <a:t>31 (97%)</a:t>
                      </a:r>
                      <a:endParaRPr lang="fr-FR" sz="1800" dirty="0">
                        <a:effectLst/>
                        <a:latin typeface="Calibri"/>
                        <a:ea typeface="Calibri"/>
                        <a:cs typeface="Times New Roman"/>
                      </a:endParaRPr>
                    </a:p>
                  </a:txBody>
                  <a:tcPr marL="6614" marR="6614" marT="0" marB="0">
                    <a:solidFill>
                      <a:schemeClr val="bg1">
                        <a:lumMod val="95000"/>
                      </a:schemeClr>
                    </a:solidFill>
                  </a:tcPr>
                </a:tc>
                <a:tc>
                  <a:txBody>
                    <a:bodyPr/>
                    <a:lstStyle/>
                    <a:p>
                      <a:pPr marL="0" marR="0" algn="ctr">
                        <a:lnSpc>
                          <a:spcPct val="115000"/>
                        </a:lnSpc>
                        <a:spcBef>
                          <a:spcPts val="100"/>
                        </a:spcBef>
                        <a:spcAft>
                          <a:spcPts val="100"/>
                        </a:spcAft>
                      </a:pPr>
                      <a:r>
                        <a:rPr lang="fr-FR" sz="1800" dirty="0" smtClean="0">
                          <a:effectLst/>
                          <a:latin typeface="Calibri"/>
                          <a:ea typeface="Calibri"/>
                          <a:cs typeface="Times New Roman"/>
                        </a:rPr>
                        <a:t>18 (100%)</a:t>
                      </a:r>
                      <a:endParaRPr lang="fr-FR" sz="1800" dirty="0">
                        <a:effectLst/>
                        <a:latin typeface="Calibri"/>
                        <a:ea typeface="Calibri"/>
                        <a:cs typeface="Times New Roman"/>
                      </a:endParaRPr>
                    </a:p>
                  </a:txBody>
                  <a:tcPr marL="6614" marR="6614" marT="0" marB="0">
                    <a:solidFill>
                      <a:schemeClr val="bg1">
                        <a:lumMod val="95000"/>
                      </a:schemeClr>
                    </a:solidFill>
                  </a:tcPr>
                </a:tc>
              </a:tr>
              <a:tr h="343579">
                <a:tc>
                  <a:txBody>
                    <a:bodyPr/>
                    <a:lstStyle/>
                    <a:p>
                      <a:pPr marL="0" marR="0">
                        <a:lnSpc>
                          <a:spcPct val="115000"/>
                        </a:lnSpc>
                        <a:spcBef>
                          <a:spcPts val="100"/>
                        </a:spcBef>
                        <a:spcAft>
                          <a:spcPts val="100"/>
                        </a:spcAft>
                      </a:pPr>
                      <a:endParaRPr lang="fr-FR" sz="1800" dirty="0">
                        <a:effectLst/>
                        <a:latin typeface="Calibri"/>
                        <a:ea typeface="Calibri"/>
                        <a:cs typeface="Times New Roman"/>
                      </a:endParaRPr>
                    </a:p>
                  </a:txBody>
                  <a:tcPr marL="6614" marR="6614" marT="0" marB="0">
                    <a:solidFill>
                      <a:schemeClr val="bg1">
                        <a:lumMod val="85000"/>
                      </a:schemeClr>
                    </a:solidFill>
                  </a:tcPr>
                </a:tc>
                <a:tc>
                  <a:txBody>
                    <a:bodyPr/>
                    <a:lstStyle/>
                    <a:p>
                      <a:pPr marL="0" marR="0" algn="ctr">
                        <a:lnSpc>
                          <a:spcPct val="115000"/>
                        </a:lnSpc>
                        <a:spcBef>
                          <a:spcPts val="100"/>
                        </a:spcBef>
                        <a:spcAft>
                          <a:spcPts val="100"/>
                        </a:spcAft>
                      </a:pPr>
                      <a:endParaRPr lang="fr-FR" sz="1800" dirty="0">
                        <a:effectLst/>
                        <a:latin typeface="Calibri"/>
                        <a:ea typeface="Calibri"/>
                        <a:cs typeface="Times New Roman"/>
                      </a:endParaRPr>
                    </a:p>
                  </a:txBody>
                  <a:tcPr marL="6614" marR="6614" marT="0" marB="0">
                    <a:solidFill>
                      <a:schemeClr val="bg1">
                        <a:lumMod val="85000"/>
                      </a:schemeClr>
                    </a:solidFill>
                  </a:tcPr>
                </a:tc>
                <a:tc>
                  <a:txBody>
                    <a:bodyPr/>
                    <a:lstStyle/>
                    <a:p>
                      <a:pPr marL="0" marR="0" algn="ctr">
                        <a:lnSpc>
                          <a:spcPct val="115000"/>
                        </a:lnSpc>
                        <a:spcBef>
                          <a:spcPts val="100"/>
                        </a:spcBef>
                        <a:spcAft>
                          <a:spcPts val="100"/>
                        </a:spcAft>
                      </a:pPr>
                      <a:endParaRPr lang="fr-FR" sz="1800" dirty="0">
                        <a:effectLst/>
                        <a:latin typeface="Calibri"/>
                        <a:ea typeface="Calibri"/>
                        <a:cs typeface="Times New Roman"/>
                      </a:endParaRPr>
                    </a:p>
                  </a:txBody>
                  <a:tcPr marL="6614" marR="6614" marT="0" marB="0">
                    <a:solidFill>
                      <a:schemeClr val="bg1">
                        <a:lumMod val="85000"/>
                      </a:schemeClr>
                    </a:solidFill>
                  </a:tcPr>
                </a:tc>
              </a:tr>
              <a:tr h="343579">
                <a:tc>
                  <a:txBody>
                    <a:bodyPr/>
                    <a:lstStyle/>
                    <a:p>
                      <a:pPr marL="0" marR="0">
                        <a:lnSpc>
                          <a:spcPct val="115000"/>
                        </a:lnSpc>
                        <a:spcBef>
                          <a:spcPts val="100"/>
                        </a:spcBef>
                        <a:spcAft>
                          <a:spcPts val="100"/>
                        </a:spcAft>
                      </a:pPr>
                      <a:endParaRPr lang="fr-FR" sz="1800" dirty="0">
                        <a:effectLst/>
                        <a:latin typeface="Calibri"/>
                        <a:ea typeface="Calibri"/>
                        <a:cs typeface="Times New Roman"/>
                      </a:endParaRPr>
                    </a:p>
                  </a:txBody>
                  <a:tcPr marL="6614" marR="6614" marT="0" marB="0">
                    <a:solidFill>
                      <a:schemeClr val="bg1">
                        <a:lumMod val="95000"/>
                      </a:schemeClr>
                    </a:solidFill>
                  </a:tcPr>
                </a:tc>
                <a:tc gridSpan="2">
                  <a:txBody>
                    <a:bodyPr/>
                    <a:lstStyle/>
                    <a:p>
                      <a:pPr marL="0" marR="0" algn="ctr">
                        <a:lnSpc>
                          <a:spcPct val="115000"/>
                        </a:lnSpc>
                        <a:spcBef>
                          <a:spcPts val="100"/>
                        </a:spcBef>
                        <a:spcAft>
                          <a:spcPts val="100"/>
                        </a:spcAft>
                      </a:pPr>
                      <a:r>
                        <a:rPr lang="en-US" sz="1800" b="0" dirty="0" smtClean="0">
                          <a:effectLst/>
                        </a:rPr>
                        <a:t>Median (Q1, Q3</a:t>
                      </a:r>
                      <a:r>
                        <a:rPr lang="fr-FR" sz="1800" b="0" dirty="0" smtClean="0">
                          <a:effectLst/>
                          <a:latin typeface="Calibri"/>
                          <a:cs typeface="Times New Roman"/>
                        </a:rPr>
                        <a:t>)</a:t>
                      </a:r>
                      <a:endParaRPr lang="fr-FR" sz="1800" b="0" dirty="0">
                        <a:effectLst/>
                        <a:latin typeface="Calibri"/>
                        <a:ea typeface="Calibri"/>
                        <a:cs typeface="Times New Roman"/>
                      </a:endParaRPr>
                    </a:p>
                  </a:txBody>
                  <a:tcPr marL="6614" marR="6614" marT="0" marB="0">
                    <a:solidFill>
                      <a:schemeClr val="bg1">
                        <a:lumMod val="95000"/>
                      </a:schemeClr>
                    </a:solidFill>
                  </a:tcPr>
                </a:tc>
                <a:tc hMerge="1">
                  <a:txBody>
                    <a:bodyPr/>
                    <a:lstStyle/>
                    <a:p>
                      <a:pPr marL="0" marR="0" algn="ctr">
                        <a:lnSpc>
                          <a:spcPct val="115000"/>
                        </a:lnSpc>
                        <a:spcBef>
                          <a:spcPts val="100"/>
                        </a:spcBef>
                        <a:spcAft>
                          <a:spcPts val="100"/>
                        </a:spcAft>
                      </a:pPr>
                      <a:endParaRPr lang="fr-FR" sz="1800" dirty="0">
                        <a:effectLst/>
                        <a:latin typeface="Calibri"/>
                        <a:ea typeface="Calibri"/>
                        <a:cs typeface="Times New Roman"/>
                      </a:endParaRPr>
                    </a:p>
                  </a:txBody>
                  <a:tcPr marL="6614" marR="6614" marT="0" marB="0"/>
                </a:tc>
              </a:tr>
              <a:tr h="343579">
                <a:tc>
                  <a:txBody>
                    <a:bodyPr/>
                    <a:lstStyle/>
                    <a:p>
                      <a:pPr marL="0" marR="0">
                        <a:lnSpc>
                          <a:spcPct val="115000"/>
                        </a:lnSpc>
                        <a:spcBef>
                          <a:spcPts val="100"/>
                        </a:spcBef>
                        <a:spcAft>
                          <a:spcPts val="100"/>
                        </a:spcAft>
                      </a:pPr>
                      <a:r>
                        <a:rPr lang="en-US" sz="1800" dirty="0" smtClean="0">
                          <a:effectLst/>
                        </a:rPr>
                        <a:t>LS BMD (g/m</a:t>
                      </a:r>
                      <a:r>
                        <a:rPr lang="en-US" sz="1800" baseline="30000" dirty="0" smtClean="0">
                          <a:effectLst/>
                        </a:rPr>
                        <a:t>2</a:t>
                      </a:r>
                      <a:r>
                        <a:rPr lang="en-US" sz="1800" dirty="0">
                          <a:effectLst/>
                        </a:rPr>
                        <a:t>)</a:t>
                      </a:r>
                      <a:endParaRPr lang="fr-FR" sz="1800" dirty="0">
                        <a:effectLst/>
                        <a:latin typeface="Calibri"/>
                        <a:ea typeface="Calibri"/>
                        <a:cs typeface="Times New Roman"/>
                      </a:endParaRPr>
                    </a:p>
                  </a:txBody>
                  <a:tcPr marL="6614" marR="6614" marT="0" marB="0">
                    <a:solidFill>
                      <a:schemeClr val="bg1">
                        <a:lumMod val="85000"/>
                      </a:schemeClr>
                    </a:solidFill>
                  </a:tcPr>
                </a:tc>
                <a:tc>
                  <a:txBody>
                    <a:bodyPr/>
                    <a:lstStyle/>
                    <a:p>
                      <a:pPr marL="0" marR="0" algn="ctr">
                        <a:lnSpc>
                          <a:spcPct val="115000"/>
                        </a:lnSpc>
                        <a:spcBef>
                          <a:spcPts val="100"/>
                        </a:spcBef>
                        <a:spcAft>
                          <a:spcPts val="100"/>
                        </a:spcAft>
                      </a:pPr>
                      <a:r>
                        <a:rPr lang="en-US" sz="1800" dirty="0" smtClean="0">
                          <a:effectLst/>
                        </a:rPr>
                        <a:t>0.7  (0.6</a:t>
                      </a:r>
                      <a:r>
                        <a:rPr lang="en-US" sz="1800" dirty="0">
                          <a:effectLst/>
                        </a:rPr>
                        <a:t>, </a:t>
                      </a:r>
                      <a:r>
                        <a:rPr lang="en-US" sz="1800" dirty="0" smtClean="0">
                          <a:effectLst/>
                        </a:rPr>
                        <a:t>   0.8</a:t>
                      </a:r>
                      <a:r>
                        <a:rPr lang="en-US" sz="1800" dirty="0">
                          <a:effectLst/>
                        </a:rPr>
                        <a:t>)</a:t>
                      </a:r>
                      <a:endParaRPr lang="fr-FR" sz="1800" dirty="0">
                        <a:effectLst/>
                        <a:latin typeface="Calibri"/>
                        <a:ea typeface="Calibri"/>
                        <a:cs typeface="Times New Roman"/>
                      </a:endParaRPr>
                    </a:p>
                  </a:txBody>
                  <a:tcPr marL="6614" marR="6614" marT="0" marB="0">
                    <a:solidFill>
                      <a:schemeClr val="bg1">
                        <a:lumMod val="85000"/>
                      </a:schemeClr>
                    </a:solidFill>
                  </a:tcPr>
                </a:tc>
                <a:tc>
                  <a:txBody>
                    <a:bodyPr/>
                    <a:lstStyle/>
                    <a:p>
                      <a:pPr marL="0" marR="0" algn="ctr">
                        <a:lnSpc>
                          <a:spcPct val="115000"/>
                        </a:lnSpc>
                        <a:spcBef>
                          <a:spcPts val="100"/>
                        </a:spcBef>
                        <a:spcAft>
                          <a:spcPts val="100"/>
                        </a:spcAft>
                      </a:pPr>
                      <a:r>
                        <a:rPr lang="en-US" sz="1800" dirty="0" smtClean="0">
                          <a:effectLst/>
                        </a:rPr>
                        <a:t>0.7   (</a:t>
                      </a:r>
                      <a:r>
                        <a:rPr lang="en-US" sz="1800" dirty="0">
                          <a:effectLst/>
                        </a:rPr>
                        <a:t>0.6, </a:t>
                      </a:r>
                      <a:r>
                        <a:rPr lang="en-US" sz="1800" dirty="0" smtClean="0">
                          <a:effectLst/>
                        </a:rPr>
                        <a:t>   0.8)</a:t>
                      </a:r>
                      <a:endParaRPr lang="fr-FR" sz="1800" dirty="0">
                        <a:effectLst/>
                        <a:latin typeface="Calibri"/>
                        <a:ea typeface="Calibri"/>
                        <a:cs typeface="Times New Roman"/>
                      </a:endParaRPr>
                    </a:p>
                  </a:txBody>
                  <a:tcPr marL="6614" marR="6614" marT="0" marB="0">
                    <a:solidFill>
                      <a:schemeClr val="bg1">
                        <a:lumMod val="85000"/>
                      </a:schemeClr>
                    </a:solidFill>
                  </a:tcPr>
                </a:tc>
              </a:tr>
              <a:tr h="370094">
                <a:tc>
                  <a:txBody>
                    <a:bodyPr/>
                    <a:lstStyle/>
                    <a:p>
                      <a:pPr marL="0" marR="0">
                        <a:lnSpc>
                          <a:spcPct val="115000"/>
                        </a:lnSpc>
                        <a:spcBef>
                          <a:spcPts val="100"/>
                        </a:spcBef>
                        <a:spcAft>
                          <a:spcPts val="100"/>
                        </a:spcAft>
                      </a:pPr>
                      <a:r>
                        <a:rPr lang="en-US" sz="1800" b="0" dirty="0" smtClean="0">
                          <a:effectLst/>
                        </a:rPr>
                        <a:t>LS BMD Z-score</a:t>
                      </a:r>
                      <a:endParaRPr lang="fr-FR" sz="1800" b="0" dirty="0">
                        <a:effectLst/>
                        <a:latin typeface="Calibri"/>
                        <a:ea typeface="Calibri"/>
                        <a:cs typeface="Times New Roman"/>
                      </a:endParaRPr>
                    </a:p>
                  </a:txBody>
                  <a:tcPr marL="6614" marR="6614" marT="0" marB="0">
                    <a:solidFill>
                      <a:schemeClr val="bg1">
                        <a:lumMod val="95000"/>
                      </a:schemeClr>
                    </a:solidFill>
                  </a:tcPr>
                </a:tc>
                <a:tc>
                  <a:txBody>
                    <a:bodyPr/>
                    <a:lstStyle/>
                    <a:p>
                      <a:pPr marL="0" marR="0" algn="ctr">
                        <a:lnSpc>
                          <a:spcPct val="115000"/>
                        </a:lnSpc>
                        <a:spcBef>
                          <a:spcPts val="100"/>
                        </a:spcBef>
                        <a:spcAft>
                          <a:spcPts val="100"/>
                        </a:spcAft>
                      </a:pPr>
                      <a:r>
                        <a:rPr lang="en-US" sz="1800" b="0" dirty="0">
                          <a:effectLst/>
                        </a:rPr>
                        <a:t>-2.4 </a:t>
                      </a:r>
                      <a:r>
                        <a:rPr lang="en-US" sz="1800" b="0" dirty="0" smtClean="0">
                          <a:effectLst/>
                        </a:rPr>
                        <a:t> (-</a:t>
                      </a:r>
                      <a:r>
                        <a:rPr lang="en-US" sz="1800" b="0" dirty="0">
                          <a:effectLst/>
                        </a:rPr>
                        <a:t>3.1, -1.9)</a:t>
                      </a:r>
                      <a:endParaRPr lang="fr-FR" sz="1800" b="0" dirty="0">
                        <a:effectLst/>
                        <a:latin typeface="Calibri"/>
                        <a:ea typeface="Calibri"/>
                        <a:cs typeface="Times New Roman"/>
                      </a:endParaRPr>
                    </a:p>
                  </a:txBody>
                  <a:tcPr marL="6614" marR="6614" marT="0" marB="0">
                    <a:solidFill>
                      <a:schemeClr val="bg1">
                        <a:lumMod val="95000"/>
                      </a:schemeClr>
                    </a:solidFill>
                  </a:tcPr>
                </a:tc>
                <a:tc>
                  <a:txBody>
                    <a:bodyPr/>
                    <a:lstStyle/>
                    <a:p>
                      <a:pPr marL="0" marR="0" algn="ctr">
                        <a:lnSpc>
                          <a:spcPct val="115000"/>
                        </a:lnSpc>
                        <a:spcBef>
                          <a:spcPts val="100"/>
                        </a:spcBef>
                        <a:spcAft>
                          <a:spcPts val="100"/>
                        </a:spcAft>
                      </a:pPr>
                      <a:r>
                        <a:rPr lang="en-US" sz="1800" b="0" dirty="0">
                          <a:effectLst/>
                        </a:rPr>
                        <a:t>-2.5 </a:t>
                      </a:r>
                      <a:r>
                        <a:rPr lang="en-US" sz="1800" b="0" dirty="0" smtClean="0">
                          <a:effectLst/>
                        </a:rPr>
                        <a:t> (-</a:t>
                      </a:r>
                      <a:r>
                        <a:rPr lang="en-US" sz="1800" b="0" dirty="0">
                          <a:effectLst/>
                        </a:rPr>
                        <a:t>3.6, -2.0</a:t>
                      </a:r>
                      <a:r>
                        <a:rPr lang="en-US" sz="1800" b="0" dirty="0" smtClean="0">
                          <a:effectLst/>
                        </a:rPr>
                        <a:t>)</a:t>
                      </a:r>
                      <a:r>
                        <a:rPr lang="en-US" sz="1800" b="0" dirty="0">
                          <a:effectLst/>
                        </a:rPr>
                        <a:t> </a:t>
                      </a:r>
                      <a:endParaRPr lang="fr-FR" sz="1800" b="0" dirty="0">
                        <a:effectLst/>
                        <a:latin typeface="Calibri"/>
                        <a:ea typeface="Calibri"/>
                        <a:cs typeface="Times New Roman"/>
                      </a:endParaRPr>
                    </a:p>
                  </a:txBody>
                  <a:tcPr marL="6614" marR="6614" marT="0" marB="0">
                    <a:solidFill>
                      <a:schemeClr val="bg1">
                        <a:lumMod val="95000"/>
                      </a:schemeClr>
                    </a:solidFill>
                  </a:tcPr>
                </a:tc>
              </a:tr>
              <a:tr h="370094">
                <a:tc>
                  <a:txBody>
                    <a:bodyPr/>
                    <a:lstStyle/>
                    <a:p>
                      <a:pPr marL="0" marR="0">
                        <a:lnSpc>
                          <a:spcPct val="115000"/>
                        </a:lnSpc>
                        <a:spcBef>
                          <a:spcPts val="100"/>
                        </a:spcBef>
                        <a:spcAft>
                          <a:spcPts val="100"/>
                        </a:spcAft>
                      </a:pPr>
                      <a:r>
                        <a:rPr lang="en-US" sz="1800" dirty="0" smtClean="0">
                          <a:effectLst/>
                        </a:rPr>
                        <a:t>WB </a:t>
                      </a:r>
                      <a:r>
                        <a:rPr lang="en-US" sz="1800" dirty="0">
                          <a:effectLst/>
                        </a:rPr>
                        <a:t>BMD with head </a:t>
                      </a:r>
                      <a:r>
                        <a:rPr lang="en-US" sz="1800" dirty="0" smtClean="0">
                          <a:effectLst/>
                        </a:rPr>
                        <a:t>(g/m</a:t>
                      </a:r>
                      <a:r>
                        <a:rPr lang="en-US" sz="1800" baseline="30000" dirty="0" smtClean="0">
                          <a:effectLst/>
                        </a:rPr>
                        <a:t>2</a:t>
                      </a:r>
                      <a:r>
                        <a:rPr lang="en-US" sz="1800" dirty="0">
                          <a:effectLst/>
                        </a:rPr>
                        <a:t>)</a:t>
                      </a:r>
                      <a:endParaRPr lang="fr-FR" sz="1800" dirty="0">
                        <a:effectLst/>
                        <a:latin typeface="Calibri"/>
                        <a:ea typeface="Calibri"/>
                        <a:cs typeface="Times New Roman"/>
                      </a:endParaRPr>
                    </a:p>
                  </a:txBody>
                  <a:tcPr marL="6614" marR="6614" marT="0" marB="0">
                    <a:solidFill>
                      <a:schemeClr val="bg1">
                        <a:lumMod val="85000"/>
                      </a:schemeClr>
                    </a:solidFill>
                  </a:tcPr>
                </a:tc>
                <a:tc>
                  <a:txBody>
                    <a:bodyPr/>
                    <a:lstStyle/>
                    <a:p>
                      <a:pPr marL="0" marR="0" algn="ctr">
                        <a:lnSpc>
                          <a:spcPct val="115000"/>
                        </a:lnSpc>
                        <a:spcBef>
                          <a:spcPts val="100"/>
                        </a:spcBef>
                        <a:spcAft>
                          <a:spcPts val="100"/>
                        </a:spcAft>
                      </a:pPr>
                      <a:r>
                        <a:rPr lang="en-US" sz="1800" dirty="0" smtClean="0">
                          <a:effectLst/>
                        </a:rPr>
                        <a:t>0.9   (</a:t>
                      </a:r>
                      <a:r>
                        <a:rPr lang="en-US" sz="1800" dirty="0">
                          <a:effectLst/>
                        </a:rPr>
                        <a:t>0.8, </a:t>
                      </a:r>
                      <a:r>
                        <a:rPr lang="en-US" sz="1800" dirty="0" smtClean="0">
                          <a:effectLst/>
                        </a:rPr>
                        <a:t>   1.0</a:t>
                      </a:r>
                      <a:r>
                        <a:rPr lang="en-US" sz="1800" dirty="0">
                          <a:effectLst/>
                        </a:rPr>
                        <a:t>)</a:t>
                      </a:r>
                      <a:endParaRPr lang="fr-FR" sz="1800" dirty="0">
                        <a:effectLst/>
                        <a:latin typeface="Calibri"/>
                        <a:ea typeface="Calibri"/>
                        <a:cs typeface="Times New Roman"/>
                      </a:endParaRPr>
                    </a:p>
                  </a:txBody>
                  <a:tcPr marL="6614" marR="6614" marT="0" marB="0">
                    <a:solidFill>
                      <a:schemeClr val="bg1">
                        <a:lumMod val="85000"/>
                      </a:schemeClr>
                    </a:solidFill>
                  </a:tcPr>
                </a:tc>
                <a:tc>
                  <a:txBody>
                    <a:bodyPr/>
                    <a:lstStyle/>
                    <a:p>
                      <a:pPr marL="0" marR="0" algn="ctr">
                        <a:lnSpc>
                          <a:spcPct val="115000"/>
                        </a:lnSpc>
                        <a:spcBef>
                          <a:spcPts val="100"/>
                        </a:spcBef>
                        <a:spcAft>
                          <a:spcPts val="100"/>
                        </a:spcAft>
                      </a:pPr>
                      <a:r>
                        <a:rPr lang="en-US" sz="1800" dirty="0" smtClean="0">
                          <a:effectLst/>
                        </a:rPr>
                        <a:t>0.9   (</a:t>
                      </a:r>
                      <a:r>
                        <a:rPr lang="en-US" sz="1800" dirty="0">
                          <a:effectLst/>
                        </a:rPr>
                        <a:t>0.8, </a:t>
                      </a:r>
                      <a:r>
                        <a:rPr lang="en-US" sz="1800" dirty="0" smtClean="0">
                          <a:effectLst/>
                        </a:rPr>
                        <a:t>   0.9)</a:t>
                      </a:r>
                      <a:endParaRPr lang="fr-FR" sz="1800" dirty="0">
                        <a:effectLst/>
                        <a:latin typeface="Calibri"/>
                        <a:ea typeface="Calibri"/>
                        <a:cs typeface="Times New Roman"/>
                      </a:endParaRPr>
                    </a:p>
                  </a:txBody>
                  <a:tcPr marL="6614" marR="6614" marT="0" marB="0">
                    <a:solidFill>
                      <a:schemeClr val="bg1">
                        <a:lumMod val="85000"/>
                      </a:schemeClr>
                    </a:solidFill>
                  </a:tcPr>
                </a:tc>
              </a:tr>
              <a:tr h="304800">
                <a:tc>
                  <a:txBody>
                    <a:bodyPr/>
                    <a:lstStyle/>
                    <a:p>
                      <a:pPr marL="0" marR="0">
                        <a:lnSpc>
                          <a:spcPct val="115000"/>
                        </a:lnSpc>
                        <a:spcBef>
                          <a:spcPts val="100"/>
                        </a:spcBef>
                        <a:spcAft>
                          <a:spcPts val="100"/>
                        </a:spcAft>
                      </a:pPr>
                      <a:r>
                        <a:rPr lang="en-US" sz="1800" b="0" dirty="0" smtClean="0">
                          <a:effectLst/>
                        </a:rPr>
                        <a:t>WB </a:t>
                      </a:r>
                      <a:r>
                        <a:rPr lang="en-US" sz="1800" b="0" dirty="0">
                          <a:effectLst/>
                        </a:rPr>
                        <a:t>BMD with head </a:t>
                      </a:r>
                      <a:r>
                        <a:rPr lang="en-US" sz="1800" b="0" dirty="0" smtClean="0">
                          <a:effectLst/>
                        </a:rPr>
                        <a:t>Z-score</a:t>
                      </a:r>
                      <a:endParaRPr lang="fr-FR" sz="1800" b="0" dirty="0">
                        <a:effectLst/>
                        <a:latin typeface="Calibri"/>
                        <a:ea typeface="Calibri"/>
                        <a:cs typeface="Times New Roman"/>
                      </a:endParaRPr>
                    </a:p>
                  </a:txBody>
                  <a:tcPr marL="6614" marR="6614" marT="0" marB="0">
                    <a:solidFill>
                      <a:schemeClr val="bg1">
                        <a:lumMod val="95000"/>
                      </a:schemeClr>
                    </a:solidFill>
                  </a:tcPr>
                </a:tc>
                <a:tc>
                  <a:txBody>
                    <a:bodyPr/>
                    <a:lstStyle/>
                    <a:p>
                      <a:pPr marL="0" marR="0" algn="ctr">
                        <a:lnSpc>
                          <a:spcPct val="115000"/>
                        </a:lnSpc>
                        <a:spcBef>
                          <a:spcPts val="100"/>
                        </a:spcBef>
                        <a:spcAft>
                          <a:spcPts val="100"/>
                        </a:spcAft>
                      </a:pPr>
                      <a:r>
                        <a:rPr lang="en-US" sz="1800" b="0" dirty="0">
                          <a:effectLst/>
                        </a:rPr>
                        <a:t>-2.6 </a:t>
                      </a:r>
                      <a:r>
                        <a:rPr lang="en-US" sz="1800" b="0" dirty="0" smtClean="0">
                          <a:effectLst/>
                        </a:rPr>
                        <a:t> (-</a:t>
                      </a:r>
                      <a:r>
                        <a:rPr lang="en-US" sz="1800" b="0" dirty="0">
                          <a:effectLst/>
                        </a:rPr>
                        <a:t>3.3, -1.9)</a:t>
                      </a:r>
                      <a:endParaRPr lang="fr-FR" sz="1800" b="0" dirty="0">
                        <a:effectLst/>
                        <a:latin typeface="Calibri"/>
                        <a:ea typeface="Calibri"/>
                        <a:cs typeface="Times New Roman"/>
                      </a:endParaRPr>
                    </a:p>
                  </a:txBody>
                  <a:tcPr marL="6614" marR="6614" marT="0" marB="0">
                    <a:solidFill>
                      <a:schemeClr val="bg1">
                        <a:lumMod val="95000"/>
                      </a:schemeClr>
                    </a:solidFill>
                  </a:tcPr>
                </a:tc>
                <a:tc>
                  <a:txBody>
                    <a:bodyPr/>
                    <a:lstStyle/>
                    <a:p>
                      <a:pPr marL="0" marR="0" algn="ctr">
                        <a:lnSpc>
                          <a:spcPct val="115000"/>
                        </a:lnSpc>
                        <a:spcBef>
                          <a:spcPts val="100"/>
                        </a:spcBef>
                        <a:spcAft>
                          <a:spcPts val="100"/>
                        </a:spcAft>
                      </a:pPr>
                      <a:r>
                        <a:rPr lang="en-US" sz="1800" b="0" dirty="0">
                          <a:effectLst/>
                        </a:rPr>
                        <a:t>-2.5 </a:t>
                      </a:r>
                      <a:r>
                        <a:rPr lang="en-US" sz="1800" b="0" dirty="0" smtClean="0">
                          <a:effectLst/>
                        </a:rPr>
                        <a:t> (-</a:t>
                      </a:r>
                      <a:r>
                        <a:rPr lang="en-US" sz="1800" b="0" dirty="0">
                          <a:effectLst/>
                        </a:rPr>
                        <a:t>3.9, -1.7)</a:t>
                      </a:r>
                      <a:endParaRPr lang="fr-FR" sz="1800" b="0" dirty="0">
                        <a:effectLst/>
                        <a:latin typeface="Calibri"/>
                        <a:ea typeface="Calibri"/>
                        <a:cs typeface="Times New Roman"/>
                      </a:endParaRPr>
                    </a:p>
                  </a:txBody>
                  <a:tcPr marL="6614" marR="6614" marT="0" marB="0">
                    <a:solidFill>
                      <a:schemeClr val="bg1">
                        <a:lumMod val="95000"/>
                      </a:schemeClr>
                    </a:solidFill>
                  </a:tcPr>
                </a:tc>
              </a:tr>
            </a:tbl>
          </a:graphicData>
        </a:graphic>
      </p:graphicFrame>
      <p:sp>
        <p:nvSpPr>
          <p:cNvPr id="3" name="TextBox 2"/>
          <p:cNvSpPr txBox="1"/>
          <p:nvPr/>
        </p:nvSpPr>
        <p:spPr>
          <a:xfrm>
            <a:off x="1295400" y="6019800"/>
            <a:ext cx="5472524" cy="369332"/>
          </a:xfrm>
          <a:prstGeom prst="rect">
            <a:avLst/>
          </a:prstGeom>
          <a:noFill/>
        </p:spPr>
        <p:txBody>
          <a:bodyPr wrap="none" rtlCol="0">
            <a:spAutoFit/>
          </a:bodyPr>
          <a:lstStyle/>
          <a:p>
            <a:r>
              <a:rPr lang="en-US" dirty="0" smtClean="0"/>
              <a:t>* 1 child infected through cross-contaminated breastmilk</a:t>
            </a:r>
            <a:endParaRPr lang="en-US" dirty="0"/>
          </a:p>
        </p:txBody>
      </p:sp>
    </p:spTree>
    <p:extLst>
      <p:ext uri="{BB962C8B-B14F-4D97-AF65-F5344CB8AC3E}">
        <p14:creationId xmlns:p14="http://schemas.microsoft.com/office/powerpoint/2010/main" val="304617808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15962"/>
          </a:xfrm>
        </p:spPr>
        <p:txBody>
          <a:bodyPr/>
          <a:lstStyle/>
          <a:p>
            <a:r>
              <a:rPr lang="en-US" sz="3600" b="1" dirty="0" smtClean="0">
                <a:latin typeface="+mn-lt"/>
              </a:rPr>
              <a:t>Primary Safety Events</a:t>
            </a:r>
            <a:endParaRPr lang="en-US" sz="3600" b="1" dirty="0">
              <a:latin typeface="+mn-lt"/>
            </a:endParaRPr>
          </a:p>
        </p:txBody>
      </p:sp>
      <p:graphicFrame>
        <p:nvGraphicFramePr>
          <p:cNvPr id="4" name="Table 3"/>
          <p:cNvGraphicFramePr>
            <a:graphicFrameLocks noGrp="1"/>
          </p:cNvGraphicFramePr>
          <p:nvPr>
            <p:extLst>
              <p:ext uri="{D42A27DB-BD31-4B8C-83A1-F6EECF244321}">
                <p14:modId xmlns:p14="http://schemas.microsoft.com/office/powerpoint/2010/main" val="2782123202"/>
              </p:ext>
            </p:extLst>
          </p:nvPr>
        </p:nvGraphicFramePr>
        <p:xfrm>
          <a:off x="609600" y="2008058"/>
          <a:ext cx="7239000" cy="4545142"/>
        </p:xfrm>
        <a:graphic>
          <a:graphicData uri="http://schemas.openxmlformats.org/drawingml/2006/table">
            <a:tbl>
              <a:tblPr>
                <a:tableStyleId>{5C22544A-7EE6-4342-B048-85BDC9FD1C3A}</a:tableStyleId>
              </a:tblPr>
              <a:tblGrid>
                <a:gridCol w="1371600"/>
                <a:gridCol w="1600200"/>
                <a:gridCol w="1600200"/>
                <a:gridCol w="2667000"/>
              </a:tblGrid>
              <a:tr h="609600">
                <a:tc>
                  <a:txBody>
                    <a:bodyPr/>
                    <a:lstStyle/>
                    <a:p>
                      <a:pPr marL="0" marR="0">
                        <a:lnSpc>
                          <a:spcPct val="115000"/>
                        </a:lnSpc>
                        <a:spcBef>
                          <a:spcPts val="100"/>
                        </a:spcBef>
                        <a:spcAft>
                          <a:spcPts val="100"/>
                        </a:spcAft>
                      </a:pPr>
                      <a:r>
                        <a:rPr lang="fr-FR" sz="1800" b="1" dirty="0" smtClean="0">
                          <a:effectLst/>
                          <a:latin typeface="Calibri"/>
                          <a:ea typeface="Calibri"/>
                          <a:cs typeface="Times New Roman"/>
                        </a:rPr>
                        <a:t>Group</a:t>
                      </a:r>
                      <a:endParaRPr lang="fr-FR" sz="1800" b="1" dirty="0">
                        <a:effectLst/>
                        <a:latin typeface="Calibri"/>
                        <a:ea typeface="Calibri"/>
                        <a:cs typeface="Times New Roman"/>
                      </a:endParaRPr>
                    </a:p>
                  </a:txBody>
                  <a:tcPr marL="6614" marR="6614" marT="0" marB="0" anchor="b">
                    <a:lnB w="28575" cap="flat" cmpd="sng" algn="ctr">
                      <a:solidFill>
                        <a:schemeClr val="tx1"/>
                      </a:solidFill>
                      <a:prstDash val="solid"/>
                      <a:round/>
                      <a:headEnd type="none" w="med" len="med"/>
                      <a:tailEnd type="none" w="med" len="med"/>
                    </a:lnB>
                  </a:tcPr>
                </a:tc>
                <a:tc>
                  <a:txBody>
                    <a:bodyPr/>
                    <a:lstStyle/>
                    <a:p>
                      <a:pPr marL="0" marR="0" algn="ctr">
                        <a:lnSpc>
                          <a:spcPct val="115000"/>
                        </a:lnSpc>
                        <a:spcBef>
                          <a:spcPts val="100"/>
                        </a:spcBef>
                        <a:spcAft>
                          <a:spcPts val="100"/>
                        </a:spcAft>
                      </a:pPr>
                      <a:r>
                        <a:rPr lang="fr-FR" sz="1800" b="1" dirty="0" smtClean="0">
                          <a:effectLst/>
                          <a:latin typeface="Calibri"/>
                          <a:ea typeface="Calibri"/>
                          <a:cs typeface="Times New Roman"/>
                        </a:rPr>
                        <a:t>ID</a:t>
                      </a:r>
                      <a:endParaRPr lang="fr-FR" sz="1800" b="1" dirty="0">
                        <a:effectLst/>
                        <a:latin typeface="Calibri"/>
                        <a:ea typeface="Calibri"/>
                        <a:cs typeface="Times New Roman"/>
                      </a:endParaRPr>
                    </a:p>
                  </a:txBody>
                  <a:tcPr marL="6614" marR="6614" marT="0" marB="0" anchor="b">
                    <a:lnB w="28575" cap="flat" cmpd="sng" algn="ctr">
                      <a:solidFill>
                        <a:schemeClr val="tx1"/>
                      </a:solidFill>
                      <a:prstDash val="solid"/>
                      <a:round/>
                      <a:headEnd type="none" w="med" len="med"/>
                      <a:tailEnd type="none" w="med" len="med"/>
                    </a:lnB>
                  </a:tcPr>
                </a:tc>
                <a:tc>
                  <a:txBody>
                    <a:bodyPr/>
                    <a:lstStyle/>
                    <a:p>
                      <a:pPr marL="0" marR="0" algn="ctr">
                        <a:lnSpc>
                          <a:spcPct val="115000"/>
                        </a:lnSpc>
                        <a:spcBef>
                          <a:spcPts val="100"/>
                        </a:spcBef>
                        <a:spcAft>
                          <a:spcPts val="100"/>
                        </a:spcAft>
                      </a:pPr>
                      <a:r>
                        <a:rPr lang="fr-FR" sz="1800" b="1" dirty="0" err="1" smtClean="0">
                          <a:effectLst/>
                          <a:latin typeface="Calibri"/>
                          <a:ea typeface="Calibri"/>
                          <a:cs typeface="Times New Roman"/>
                        </a:rPr>
                        <a:t>Week</a:t>
                      </a:r>
                      <a:endParaRPr lang="fr-FR" sz="1800" b="1" dirty="0">
                        <a:effectLst/>
                        <a:latin typeface="Calibri"/>
                        <a:ea typeface="Calibri"/>
                        <a:cs typeface="Times New Roman"/>
                      </a:endParaRPr>
                    </a:p>
                  </a:txBody>
                  <a:tcPr marL="6614" marR="6614" marT="0" marB="0" anchor="b">
                    <a:lnB w="28575" cap="flat" cmpd="sng" algn="ctr">
                      <a:solidFill>
                        <a:schemeClr val="tx1"/>
                      </a:solidFill>
                      <a:prstDash val="solid"/>
                      <a:round/>
                      <a:headEnd type="none" w="med" len="med"/>
                      <a:tailEnd type="none" w="med" len="med"/>
                    </a:lnB>
                  </a:tcPr>
                </a:tc>
                <a:tc>
                  <a:txBody>
                    <a:bodyPr/>
                    <a:lstStyle/>
                    <a:p>
                      <a:pPr marL="0" marR="0" algn="l">
                        <a:lnSpc>
                          <a:spcPct val="115000"/>
                        </a:lnSpc>
                        <a:spcBef>
                          <a:spcPts val="100"/>
                        </a:spcBef>
                        <a:spcAft>
                          <a:spcPts val="100"/>
                        </a:spcAft>
                      </a:pPr>
                      <a:r>
                        <a:rPr lang="fr-FR" sz="1800" b="1" dirty="0" smtClean="0">
                          <a:effectLst/>
                          <a:latin typeface="Calibri"/>
                          <a:ea typeface="Calibri"/>
                          <a:cs typeface="Times New Roman"/>
                        </a:rPr>
                        <a:t>Description</a:t>
                      </a:r>
                      <a:endParaRPr lang="fr-FR" sz="1800" b="1" dirty="0">
                        <a:effectLst/>
                        <a:latin typeface="Calibri"/>
                        <a:ea typeface="Calibri"/>
                        <a:cs typeface="Times New Roman"/>
                      </a:endParaRPr>
                    </a:p>
                  </a:txBody>
                  <a:tcPr marL="6614" marR="6614" marT="0" marB="0" anchor="b">
                    <a:lnB w="28575" cap="flat" cmpd="sng" algn="ctr">
                      <a:solidFill>
                        <a:schemeClr val="tx1"/>
                      </a:solidFill>
                      <a:prstDash val="solid"/>
                      <a:round/>
                      <a:headEnd type="none" w="med" len="med"/>
                      <a:tailEnd type="none" w="med" len="med"/>
                    </a:lnB>
                  </a:tcPr>
                </a:tc>
              </a:tr>
              <a:tr h="343579">
                <a:tc>
                  <a:txBody>
                    <a:bodyPr/>
                    <a:lstStyle/>
                    <a:p>
                      <a:pPr marL="0" marR="0">
                        <a:lnSpc>
                          <a:spcPct val="115000"/>
                        </a:lnSpc>
                        <a:spcBef>
                          <a:spcPts val="100"/>
                        </a:spcBef>
                        <a:spcAft>
                          <a:spcPts val="100"/>
                        </a:spcAft>
                      </a:pPr>
                      <a:r>
                        <a:rPr lang="fr-FR" sz="1800" b="1" dirty="0" err="1" smtClean="0">
                          <a:effectLst/>
                          <a:latin typeface="Calibri"/>
                          <a:ea typeface="Calibri"/>
                          <a:cs typeface="Times New Roman"/>
                        </a:rPr>
                        <a:t>Alendronate</a:t>
                      </a:r>
                      <a:endParaRPr lang="fr-FR" sz="1800" b="1" dirty="0">
                        <a:effectLst/>
                        <a:latin typeface="Calibri"/>
                        <a:ea typeface="Calibri"/>
                        <a:cs typeface="Times New Roman"/>
                      </a:endParaRPr>
                    </a:p>
                  </a:txBody>
                  <a:tcPr marL="6614" marR="6614" marT="0" marB="0">
                    <a:lnT w="28575" cap="flat" cmpd="sng" algn="ctr">
                      <a:solidFill>
                        <a:schemeClr val="tx1"/>
                      </a:solidFill>
                      <a:prstDash val="solid"/>
                      <a:round/>
                      <a:headEnd type="none" w="med" len="med"/>
                      <a:tailEnd type="none" w="med" len="med"/>
                    </a:lnT>
                    <a:solidFill>
                      <a:schemeClr val="bg1">
                        <a:lumMod val="95000"/>
                      </a:schemeClr>
                    </a:solidFill>
                  </a:tcPr>
                </a:tc>
                <a:tc>
                  <a:txBody>
                    <a:bodyPr/>
                    <a:lstStyle/>
                    <a:p>
                      <a:pPr marL="0" marR="0" algn="ctr">
                        <a:lnSpc>
                          <a:spcPct val="115000"/>
                        </a:lnSpc>
                        <a:spcBef>
                          <a:spcPts val="100"/>
                        </a:spcBef>
                        <a:spcAft>
                          <a:spcPts val="100"/>
                        </a:spcAft>
                      </a:pPr>
                      <a:r>
                        <a:rPr lang="fr-FR" sz="1800" dirty="0" smtClean="0">
                          <a:effectLst/>
                          <a:latin typeface="Calibri"/>
                          <a:ea typeface="Calibri"/>
                          <a:cs typeface="Times New Roman"/>
                        </a:rPr>
                        <a:t>1</a:t>
                      </a:r>
                      <a:endParaRPr lang="fr-FR" sz="1800" dirty="0">
                        <a:effectLst/>
                        <a:latin typeface="Calibri"/>
                        <a:ea typeface="Calibri"/>
                        <a:cs typeface="Times New Roman"/>
                      </a:endParaRPr>
                    </a:p>
                  </a:txBody>
                  <a:tcPr marL="6614" marR="6614" marT="0" marB="0">
                    <a:lnT w="28575" cap="flat" cmpd="sng" algn="ctr">
                      <a:solidFill>
                        <a:schemeClr val="tx1"/>
                      </a:solidFill>
                      <a:prstDash val="solid"/>
                      <a:round/>
                      <a:headEnd type="none" w="med" len="med"/>
                      <a:tailEnd type="none" w="med" len="med"/>
                    </a:lnT>
                    <a:solidFill>
                      <a:schemeClr val="bg1">
                        <a:lumMod val="95000"/>
                      </a:schemeClr>
                    </a:solidFill>
                  </a:tcPr>
                </a:tc>
                <a:tc>
                  <a:txBody>
                    <a:bodyPr/>
                    <a:lstStyle/>
                    <a:p>
                      <a:pPr marL="0" marR="0" algn="ctr">
                        <a:lnSpc>
                          <a:spcPct val="115000"/>
                        </a:lnSpc>
                        <a:spcBef>
                          <a:spcPts val="100"/>
                        </a:spcBef>
                        <a:spcAft>
                          <a:spcPts val="100"/>
                        </a:spcAft>
                      </a:pPr>
                      <a:r>
                        <a:rPr lang="fr-FR" sz="1800" dirty="0" smtClean="0">
                          <a:effectLst/>
                          <a:latin typeface="Calibri"/>
                          <a:ea typeface="Calibri"/>
                          <a:cs typeface="Times New Roman"/>
                        </a:rPr>
                        <a:t>4</a:t>
                      </a:r>
                      <a:endParaRPr lang="fr-FR" sz="1800" dirty="0">
                        <a:effectLst/>
                        <a:latin typeface="Calibri"/>
                        <a:ea typeface="Calibri"/>
                        <a:cs typeface="Times New Roman"/>
                      </a:endParaRPr>
                    </a:p>
                  </a:txBody>
                  <a:tcPr marL="6614" marR="6614" marT="0" marB="0">
                    <a:lnT w="28575" cap="flat" cmpd="sng" algn="ctr">
                      <a:solidFill>
                        <a:schemeClr val="tx1"/>
                      </a:solidFill>
                      <a:prstDash val="solid"/>
                      <a:round/>
                      <a:headEnd type="none" w="med" len="med"/>
                      <a:tailEnd type="none" w="med" len="med"/>
                    </a:lnT>
                    <a:solidFill>
                      <a:schemeClr val="bg1">
                        <a:lumMod val="95000"/>
                      </a:schemeClr>
                    </a:solidFill>
                  </a:tcPr>
                </a:tc>
                <a:tc>
                  <a:txBody>
                    <a:bodyPr/>
                    <a:lstStyle/>
                    <a:p>
                      <a:pPr marL="0" marR="0" algn="l">
                        <a:lnSpc>
                          <a:spcPct val="115000"/>
                        </a:lnSpc>
                        <a:spcBef>
                          <a:spcPts val="100"/>
                        </a:spcBef>
                        <a:spcAft>
                          <a:spcPts val="100"/>
                        </a:spcAft>
                      </a:pPr>
                      <a:r>
                        <a:rPr lang="fr-FR" sz="1800" dirty="0" smtClean="0">
                          <a:effectLst/>
                          <a:latin typeface="Calibri"/>
                          <a:ea typeface="Calibri"/>
                          <a:cs typeface="Times New Roman"/>
                        </a:rPr>
                        <a:t>Abdominal pain</a:t>
                      </a:r>
                      <a:endParaRPr lang="fr-FR" sz="1800" dirty="0">
                        <a:effectLst/>
                        <a:latin typeface="Calibri"/>
                        <a:ea typeface="Calibri"/>
                        <a:cs typeface="Times New Roman"/>
                      </a:endParaRPr>
                    </a:p>
                  </a:txBody>
                  <a:tcPr marL="6614" marR="6614" marT="0" marB="0">
                    <a:lnT w="28575" cap="flat" cmpd="sng" algn="ctr">
                      <a:solidFill>
                        <a:schemeClr val="tx1"/>
                      </a:solidFill>
                      <a:prstDash val="solid"/>
                      <a:round/>
                      <a:headEnd type="none" w="med" len="med"/>
                      <a:tailEnd type="none" w="med" len="med"/>
                    </a:lnT>
                    <a:solidFill>
                      <a:schemeClr val="bg1">
                        <a:lumMod val="95000"/>
                      </a:schemeClr>
                    </a:solidFill>
                  </a:tcPr>
                </a:tc>
              </a:tr>
              <a:tr h="343579">
                <a:tc>
                  <a:txBody>
                    <a:bodyPr/>
                    <a:lstStyle/>
                    <a:p>
                      <a:pPr marL="0" marR="0">
                        <a:lnSpc>
                          <a:spcPct val="115000"/>
                        </a:lnSpc>
                        <a:spcBef>
                          <a:spcPts val="100"/>
                        </a:spcBef>
                        <a:spcAft>
                          <a:spcPts val="100"/>
                        </a:spcAft>
                      </a:pPr>
                      <a:endParaRPr lang="fr-FR" sz="1800" dirty="0">
                        <a:effectLst/>
                        <a:latin typeface="Calibri"/>
                        <a:ea typeface="Calibri"/>
                        <a:cs typeface="Times New Roman"/>
                      </a:endParaRPr>
                    </a:p>
                  </a:txBody>
                  <a:tcPr marL="6614" marR="6614" marT="0" marB="0">
                    <a:solidFill>
                      <a:schemeClr val="bg1">
                        <a:lumMod val="95000"/>
                      </a:schemeClr>
                    </a:solidFill>
                  </a:tcPr>
                </a:tc>
                <a:tc>
                  <a:txBody>
                    <a:bodyPr/>
                    <a:lstStyle/>
                    <a:p>
                      <a:pPr marL="0" marR="0" algn="ctr">
                        <a:lnSpc>
                          <a:spcPct val="115000"/>
                        </a:lnSpc>
                        <a:spcBef>
                          <a:spcPts val="100"/>
                        </a:spcBef>
                        <a:spcAft>
                          <a:spcPts val="100"/>
                        </a:spcAft>
                      </a:pPr>
                      <a:r>
                        <a:rPr lang="fr-FR" sz="1800" dirty="0" smtClean="0">
                          <a:effectLst/>
                          <a:latin typeface="Calibri"/>
                          <a:ea typeface="Calibri"/>
                          <a:cs typeface="Times New Roman"/>
                        </a:rPr>
                        <a:t>2</a:t>
                      </a:r>
                      <a:endParaRPr lang="fr-FR" sz="1800" dirty="0">
                        <a:effectLst/>
                        <a:latin typeface="Calibri"/>
                        <a:ea typeface="Calibri"/>
                        <a:cs typeface="Times New Roman"/>
                      </a:endParaRPr>
                    </a:p>
                  </a:txBody>
                  <a:tcPr marL="6614" marR="6614" marT="0" marB="0">
                    <a:solidFill>
                      <a:schemeClr val="bg1">
                        <a:lumMod val="95000"/>
                      </a:schemeClr>
                    </a:solidFill>
                  </a:tcPr>
                </a:tc>
                <a:tc>
                  <a:txBody>
                    <a:bodyPr/>
                    <a:lstStyle/>
                    <a:p>
                      <a:pPr marL="0" marR="0" algn="ctr">
                        <a:lnSpc>
                          <a:spcPct val="115000"/>
                        </a:lnSpc>
                        <a:spcBef>
                          <a:spcPts val="100"/>
                        </a:spcBef>
                        <a:spcAft>
                          <a:spcPts val="100"/>
                        </a:spcAft>
                      </a:pPr>
                      <a:r>
                        <a:rPr lang="fr-FR" sz="1800" dirty="0" smtClean="0">
                          <a:effectLst/>
                          <a:latin typeface="Calibri"/>
                          <a:ea typeface="Calibri"/>
                          <a:cs typeface="Times New Roman"/>
                        </a:rPr>
                        <a:t>24</a:t>
                      </a:r>
                      <a:endParaRPr lang="fr-FR" sz="1800" dirty="0">
                        <a:effectLst/>
                        <a:latin typeface="Calibri"/>
                        <a:ea typeface="Calibri"/>
                        <a:cs typeface="Times New Roman"/>
                      </a:endParaRPr>
                    </a:p>
                  </a:txBody>
                  <a:tcPr marL="6614" marR="6614" marT="0" marB="0">
                    <a:solidFill>
                      <a:schemeClr val="bg1">
                        <a:lumMod val="95000"/>
                      </a:schemeClr>
                    </a:solidFill>
                  </a:tcPr>
                </a:tc>
                <a:tc>
                  <a:txBody>
                    <a:bodyPr/>
                    <a:lstStyle/>
                    <a:p>
                      <a:pPr marL="0" marR="0" algn="l">
                        <a:lnSpc>
                          <a:spcPct val="115000"/>
                        </a:lnSpc>
                        <a:spcBef>
                          <a:spcPts val="100"/>
                        </a:spcBef>
                        <a:spcAft>
                          <a:spcPts val="100"/>
                        </a:spcAft>
                      </a:pPr>
                      <a:r>
                        <a:rPr lang="fr-FR" sz="1800" dirty="0" smtClean="0">
                          <a:effectLst/>
                          <a:latin typeface="Calibri"/>
                          <a:ea typeface="Calibri"/>
                          <a:cs typeface="Times New Roman"/>
                        </a:rPr>
                        <a:t>Total </a:t>
                      </a:r>
                      <a:r>
                        <a:rPr lang="fr-FR" sz="1800" dirty="0" err="1" smtClean="0">
                          <a:effectLst/>
                          <a:latin typeface="Calibri"/>
                          <a:ea typeface="Calibri"/>
                          <a:cs typeface="Times New Roman"/>
                        </a:rPr>
                        <a:t>bilirubin</a:t>
                      </a:r>
                      <a:endParaRPr lang="fr-FR" sz="1800" dirty="0">
                        <a:effectLst/>
                        <a:latin typeface="Calibri"/>
                        <a:ea typeface="Calibri"/>
                        <a:cs typeface="Times New Roman"/>
                      </a:endParaRPr>
                    </a:p>
                  </a:txBody>
                  <a:tcPr marL="6614" marR="6614" marT="0" marB="0">
                    <a:solidFill>
                      <a:schemeClr val="bg1">
                        <a:lumMod val="95000"/>
                      </a:schemeClr>
                    </a:solidFill>
                  </a:tcPr>
                </a:tc>
              </a:tr>
              <a:tr h="440365">
                <a:tc>
                  <a:txBody>
                    <a:bodyPr/>
                    <a:lstStyle/>
                    <a:p>
                      <a:pPr marL="0" marR="0" algn="ctr">
                        <a:lnSpc>
                          <a:spcPct val="115000"/>
                        </a:lnSpc>
                        <a:spcBef>
                          <a:spcPts val="100"/>
                        </a:spcBef>
                        <a:spcAft>
                          <a:spcPts val="100"/>
                        </a:spcAft>
                      </a:pPr>
                      <a:endParaRPr lang="fr-FR" sz="1800" dirty="0">
                        <a:effectLst/>
                        <a:latin typeface="Calibri"/>
                        <a:ea typeface="Calibri"/>
                        <a:cs typeface="Times New Roman"/>
                      </a:endParaRPr>
                    </a:p>
                  </a:txBody>
                  <a:tcPr marL="6614" marR="6614" marT="0" marB="0">
                    <a:solidFill>
                      <a:schemeClr val="bg1">
                        <a:lumMod val="95000"/>
                      </a:schemeClr>
                    </a:solidFill>
                  </a:tcPr>
                </a:tc>
                <a:tc>
                  <a:txBody>
                    <a:bodyPr/>
                    <a:lstStyle/>
                    <a:p>
                      <a:pPr marL="0" marR="0" algn="ctr">
                        <a:lnSpc>
                          <a:spcPct val="115000"/>
                        </a:lnSpc>
                        <a:spcBef>
                          <a:spcPts val="100"/>
                        </a:spcBef>
                        <a:spcAft>
                          <a:spcPts val="100"/>
                        </a:spcAft>
                      </a:pPr>
                      <a:r>
                        <a:rPr lang="fr-FR" sz="1800" dirty="0" smtClean="0">
                          <a:effectLst/>
                          <a:latin typeface="Calibri"/>
                          <a:ea typeface="Calibri"/>
                          <a:cs typeface="Times New Roman"/>
                        </a:rPr>
                        <a:t>3</a:t>
                      </a:r>
                      <a:endParaRPr lang="fr-FR" sz="1800" dirty="0">
                        <a:effectLst/>
                        <a:latin typeface="Calibri"/>
                        <a:ea typeface="Calibri"/>
                        <a:cs typeface="Times New Roman"/>
                      </a:endParaRPr>
                    </a:p>
                  </a:txBody>
                  <a:tcPr marL="6614" marR="6614" marT="0" marB="0">
                    <a:solidFill>
                      <a:schemeClr val="bg1">
                        <a:lumMod val="95000"/>
                      </a:schemeClr>
                    </a:solidFill>
                  </a:tcPr>
                </a:tc>
                <a:tc>
                  <a:txBody>
                    <a:bodyPr/>
                    <a:lstStyle/>
                    <a:p>
                      <a:pPr marL="0" marR="0" algn="ctr">
                        <a:lnSpc>
                          <a:spcPct val="115000"/>
                        </a:lnSpc>
                        <a:spcBef>
                          <a:spcPts val="100"/>
                        </a:spcBef>
                        <a:spcAft>
                          <a:spcPts val="100"/>
                        </a:spcAft>
                      </a:pPr>
                      <a:r>
                        <a:rPr lang="fr-FR" sz="1800" dirty="0" smtClean="0">
                          <a:effectLst/>
                          <a:latin typeface="Calibri"/>
                          <a:ea typeface="Calibri"/>
                          <a:cs typeface="Times New Roman"/>
                        </a:rPr>
                        <a:t>48</a:t>
                      </a:r>
                      <a:endParaRPr lang="fr-FR" sz="1800" dirty="0">
                        <a:effectLst/>
                        <a:latin typeface="Calibri"/>
                        <a:ea typeface="Calibri"/>
                        <a:cs typeface="Times New Roman"/>
                      </a:endParaRPr>
                    </a:p>
                  </a:txBody>
                  <a:tcPr marL="6614" marR="6614" marT="0" marB="0">
                    <a:solidFill>
                      <a:schemeClr val="bg1">
                        <a:lumMod val="95000"/>
                      </a:schemeClr>
                    </a:solidFill>
                  </a:tcPr>
                </a:tc>
                <a:tc>
                  <a:txBody>
                    <a:bodyPr/>
                    <a:lstStyle/>
                    <a:p>
                      <a:pPr marL="0" marR="0" algn="l">
                        <a:lnSpc>
                          <a:spcPct val="115000"/>
                        </a:lnSpc>
                        <a:spcBef>
                          <a:spcPts val="100"/>
                        </a:spcBef>
                        <a:spcAft>
                          <a:spcPts val="100"/>
                        </a:spcAft>
                      </a:pPr>
                      <a:r>
                        <a:rPr lang="fr-FR" sz="1800" dirty="0" smtClean="0">
                          <a:effectLst/>
                          <a:latin typeface="Calibri"/>
                          <a:ea typeface="Calibri"/>
                          <a:cs typeface="Times New Roman"/>
                        </a:rPr>
                        <a:t>Total </a:t>
                      </a:r>
                      <a:r>
                        <a:rPr lang="fr-FR" sz="1800" dirty="0" err="1" smtClean="0">
                          <a:effectLst/>
                          <a:latin typeface="Calibri"/>
                          <a:ea typeface="Calibri"/>
                          <a:cs typeface="Times New Roman"/>
                        </a:rPr>
                        <a:t>bilirubin</a:t>
                      </a:r>
                      <a:endParaRPr lang="fr-FR" sz="1800" dirty="0">
                        <a:effectLst/>
                        <a:latin typeface="Calibri"/>
                        <a:ea typeface="Calibri"/>
                        <a:cs typeface="Times New Roman"/>
                      </a:endParaRPr>
                    </a:p>
                  </a:txBody>
                  <a:tcPr marL="6614" marR="6614" marT="0" marB="0">
                    <a:solidFill>
                      <a:schemeClr val="bg1">
                        <a:lumMod val="95000"/>
                      </a:schemeClr>
                    </a:solidFill>
                  </a:tcPr>
                </a:tc>
              </a:tr>
              <a:tr h="373455">
                <a:tc>
                  <a:txBody>
                    <a:bodyPr/>
                    <a:lstStyle/>
                    <a:p>
                      <a:pPr marL="0" marR="0">
                        <a:lnSpc>
                          <a:spcPct val="115000"/>
                        </a:lnSpc>
                        <a:spcBef>
                          <a:spcPts val="100"/>
                        </a:spcBef>
                        <a:spcAft>
                          <a:spcPts val="100"/>
                        </a:spcAft>
                      </a:pPr>
                      <a:endParaRPr lang="fr-FR" sz="1800" b="1" dirty="0">
                        <a:effectLst/>
                        <a:latin typeface="Calibri"/>
                        <a:ea typeface="Calibri"/>
                        <a:cs typeface="Times New Roman"/>
                      </a:endParaRPr>
                    </a:p>
                  </a:txBody>
                  <a:tcPr marL="6614" marR="6614" marT="0" marB="0">
                    <a:solidFill>
                      <a:schemeClr val="bg1">
                        <a:lumMod val="95000"/>
                      </a:schemeClr>
                    </a:solidFill>
                  </a:tcPr>
                </a:tc>
                <a:tc>
                  <a:txBody>
                    <a:bodyPr/>
                    <a:lstStyle/>
                    <a:p>
                      <a:pPr marL="0" marR="0" algn="ctr">
                        <a:lnSpc>
                          <a:spcPct val="115000"/>
                        </a:lnSpc>
                        <a:spcBef>
                          <a:spcPts val="100"/>
                        </a:spcBef>
                        <a:spcAft>
                          <a:spcPts val="100"/>
                        </a:spcAft>
                      </a:pPr>
                      <a:r>
                        <a:rPr lang="fr-FR" sz="1800" dirty="0" smtClean="0">
                          <a:effectLst/>
                          <a:latin typeface="Calibri"/>
                          <a:ea typeface="Calibri"/>
                          <a:cs typeface="Times New Roman"/>
                        </a:rPr>
                        <a:t>4</a:t>
                      </a:r>
                      <a:endParaRPr lang="fr-FR" sz="1800" dirty="0">
                        <a:effectLst/>
                        <a:latin typeface="Calibri"/>
                        <a:ea typeface="Calibri"/>
                        <a:cs typeface="Times New Roman"/>
                      </a:endParaRPr>
                    </a:p>
                  </a:txBody>
                  <a:tcPr marL="6614" marR="6614" marT="0" marB="0">
                    <a:solidFill>
                      <a:schemeClr val="bg1">
                        <a:lumMod val="95000"/>
                      </a:schemeClr>
                    </a:solidFill>
                  </a:tcPr>
                </a:tc>
                <a:tc>
                  <a:txBody>
                    <a:bodyPr/>
                    <a:lstStyle/>
                    <a:p>
                      <a:pPr marL="0" marR="0" algn="ctr">
                        <a:lnSpc>
                          <a:spcPct val="115000"/>
                        </a:lnSpc>
                        <a:spcBef>
                          <a:spcPts val="100"/>
                        </a:spcBef>
                        <a:spcAft>
                          <a:spcPts val="100"/>
                        </a:spcAft>
                      </a:pPr>
                      <a:r>
                        <a:rPr lang="fr-FR" sz="1800" dirty="0" smtClean="0">
                          <a:effectLst/>
                          <a:latin typeface="Calibri"/>
                          <a:ea typeface="Calibri"/>
                          <a:cs typeface="Times New Roman"/>
                        </a:rPr>
                        <a:t>48</a:t>
                      </a:r>
                      <a:endParaRPr lang="fr-FR" sz="1800" dirty="0">
                        <a:effectLst/>
                        <a:latin typeface="Calibri"/>
                        <a:ea typeface="Calibri"/>
                        <a:cs typeface="Times New Roman"/>
                      </a:endParaRPr>
                    </a:p>
                  </a:txBody>
                  <a:tcPr marL="6614" marR="6614" marT="0" marB="0">
                    <a:solidFill>
                      <a:schemeClr val="bg1">
                        <a:lumMod val="95000"/>
                      </a:schemeClr>
                    </a:solidFill>
                  </a:tcPr>
                </a:tc>
                <a:tc>
                  <a:txBody>
                    <a:bodyPr/>
                    <a:lstStyle/>
                    <a:p>
                      <a:pPr marL="0" marR="0" algn="l">
                        <a:lnSpc>
                          <a:spcPct val="115000"/>
                        </a:lnSpc>
                        <a:spcBef>
                          <a:spcPts val="100"/>
                        </a:spcBef>
                        <a:spcAft>
                          <a:spcPts val="100"/>
                        </a:spcAft>
                      </a:pPr>
                      <a:r>
                        <a:rPr lang="fr-FR" sz="1800" dirty="0" err="1" smtClean="0">
                          <a:effectLst/>
                          <a:latin typeface="Calibri"/>
                          <a:ea typeface="Calibri"/>
                          <a:cs typeface="Times New Roman"/>
                        </a:rPr>
                        <a:t>Platelets</a:t>
                      </a:r>
                      <a:endParaRPr lang="fr-FR" sz="1800" dirty="0">
                        <a:effectLst/>
                        <a:latin typeface="Calibri"/>
                        <a:ea typeface="Calibri"/>
                        <a:cs typeface="Times New Roman"/>
                      </a:endParaRPr>
                    </a:p>
                  </a:txBody>
                  <a:tcPr marL="6614" marR="6614" marT="0" marB="0">
                    <a:solidFill>
                      <a:schemeClr val="bg1">
                        <a:lumMod val="95000"/>
                      </a:schemeClr>
                    </a:solidFill>
                  </a:tcPr>
                </a:tc>
              </a:tr>
              <a:tr h="448146">
                <a:tc>
                  <a:txBody>
                    <a:bodyPr/>
                    <a:lstStyle/>
                    <a:p>
                      <a:pPr marL="0" marR="0" algn="ctr">
                        <a:lnSpc>
                          <a:spcPct val="115000"/>
                        </a:lnSpc>
                        <a:spcBef>
                          <a:spcPts val="100"/>
                        </a:spcBef>
                        <a:spcAft>
                          <a:spcPts val="100"/>
                        </a:spcAft>
                      </a:pPr>
                      <a:endParaRPr lang="fr-FR" sz="1800" b="0" dirty="0">
                        <a:effectLst/>
                        <a:latin typeface="Calibri"/>
                        <a:ea typeface="Calibri"/>
                        <a:cs typeface="Times New Roman"/>
                      </a:endParaRPr>
                    </a:p>
                  </a:txBody>
                  <a:tcPr marL="6614" marR="6614" marT="0" marB="0">
                    <a:solidFill>
                      <a:schemeClr val="bg1">
                        <a:lumMod val="95000"/>
                      </a:schemeClr>
                    </a:solidFill>
                  </a:tcPr>
                </a:tc>
                <a:tc>
                  <a:txBody>
                    <a:bodyPr/>
                    <a:lstStyle/>
                    <a:p>
                      <a:pPr marL="0" marR="0" algn="ctr">
                        <a:lnSpc>
                          <a:spcPct val="115000"/>
                        </a:lnSpc>
                        <a:spcBef>
                          <a:spcPts val="100"/>
                        </a:spcBef>
                        <a:spcAft>
                          <a:spcPts val="100"/>
                        </a:spcAft>
                      </a:pPr>
                      <a:r>
                        <a:rPr lang="fr-FR" sz="1800" b="0" dirty="0" smtClean="0">
                          <a:effectLst/>
                          <a:latin typeface="Calibri"/>
                          <a:ea typeface="Calibri"/>
                          <a:cs typeface="Times New Roman"/>
                        </a:rPr>
                        <a:t>5</a:t>
                      </a:r>
                      <a:endParaRPr lang="fr-FR" sz="1800" b="0" dirty="0">
                        <a:effectLst/>
                        <a:latin typeface="Calibri"/>
                        <a:ea typeface="Calibri"/>
                        <a:cs typeface="Times New Roman"/>
                      </a:endParaRPr>
                    </a:p>
                  </a:txBody>
                  <a:tcPr marL="6614" marR="6614" marT="0" marB="0">
                    <a:solidFill>
                      <a:schemeClr val="bg1">
                        <a:lumMod val="95000"/>
                      </a:schemeClr>
                    </a:solidFill>
                  </a:tcPr>
                </a:tc>
                <a:tc>
                  <a:txBody>
                    <a:bodyPr/>
                    <a:lstStyle/>
                    <a:p>
                      <a:pPr marL="0" marR="0" algn="ctr">
                        <a:lnSpc>
                          <a:spcPct val="115000"/>
                        </a:lnSpc>
                        <a:spcBef>
                          <a:spcPts val="100"/>
                        </a:spcBef>
                        <a:spcAft>
                          <a:spcPts val="100"/>
                        </a:spcAft>
                      </a:pPr>
                      <a:r>
                        <a:rPr lang="fr-FR" sz="1800" b="0" dirty="0" smtClean="0">
                          <a:effectLst/>
                          <a:latin typeface="Calibri"/>
                          <a:ea typeface="Calibri"/>
                          <a:cs typeface="Times New Roman"/>
                        </a:rPr>
                        <a:t>48</a:t>
                      </a:r>
                      <a:endParaRPr lang="fr-FR" sz="1800" b="0" dirty="0">
                        <a:effectLst/>
                        <a:latin typeface="Calibri"/>
                        <a:ea typeface="Calibri"/>
                        <a:cs typeface="Times New Roman"/>
                      </a:endParaRPr>
                    </a:p>
                  </a:txBody>
                  <a:tcPr marL="6614" marR="6614" marT="0" marB="0">
                    <a:solidFill>
                      <a:schemeClr val="bg1">
                        <a:lumMod val="95000"/>
                      </a:schemeClr>
                    </a:solidFill>
                  </a:tcPr>
                </a:tc>
                <a:tc>
                  <a:txBody>
                    <a:bodyPr/>
                    <a:lstStyle/>
                    <a:p>
                      <a:pPr marL="0" marR="0" algn="l">
                        <a:lnSpc>
                          <a:spcPct val="115000"/>
                        </a:lnSpc>
                        <a:spcBef>
                          <a:spcPts val="100"/>
                        </a:spcBef>
                        <a:spcAft>
                          <a:spcPts val="100"/>
                        </a:spcAft>
                      </a:pPr>
                      <a:r>
                        <a:rPr lang="fr-FR" sz="1800" b="0" dirty="0" err="1" smtClean="0">
                          <a:effectLst/>
                          <a:latin typeface="Calibri"/>
                          <a:ea typeface="Calibri"/>
                          <a:cs typeface="Times New Roman"/>
                        </a:rPr>
                        <a:t>Phosphorus</a:t>
                      </a:r>
                      <a:r>
                        <a:rPr lang="fr-FR" sz="1800" b="0" dirty="0" smtClean="0">
                          <a:effectLst/>
                          <a:latin typeface="Calibri"/>
                          <a:ea typeface="Calibri"/>
                          <a:cs typeface="Times New Roman"/>
                        </a:rPr>
                        <a:t>/Phosphate</a:t>
                      </a:r>
                      <a:endParaRPr lang="fr-FR" sz="1800" b="0" dirty="0">
                        <a:effectLst/>
                        <a:latin typeface="Calibri"/>
                        <a:ea typeface="Calibri"/>
                        <a:cs typeface="Times New Roman"/>
                      </a:endParaRPr>
                    </a:p>
                  </a:txBody>
                  <a:tcPr marL="6614" marR="6614" marT="0" marB="0">
                    <a:solidFill>
                      <a:schemeClr val="bg1">
                        <a:lumMod val="95000"/>
                      </a:schemeClr>
                    </a:solidFill>
                  </a:tcPr>
                </a:tc>
              </a:tr>
              <a:tr h="370094">
                <a:tc>
                  <a:txBody>
                    <a:bodyPr/>
                    <a:lstStyle/>
                    <a:p>
                      <a:pPr marL="0" marR="0">
                        <a:lnSpc>
                          <a:spcPct val="115000"/>
                        </a:lnSpc>
                        <a:spcBef>
                          <a:spcPts val="100"/>
                        </a:spcBef>
                        <a:spcAft>
                          <a:spcPts val="100"/>
                        </a:spcAft>
                      </a:pPr>
                      <a:r>
                        <a:rPr lang="fr-FR" sz="1800" b="1" dirty="0" smtClean="0">
                          <a:effectLst/>
                          <a:latin typeface="Calibri"/>
                          <a:ea typeface="Calibri"/>
                          <a:cs typeface="Times New Roman"/>
                        </a:rPr>
                        <a:t>Placebo</a:t>
                      </a:r>
                      <a:endParaRPr lang="fr-FR" sz="1800" b="1" dirty="0">
                        <a:effectLst/>
                        <a:latin typeface="Calibri"/>
                        <a:ea typeface="Calibri"/>
                        <a:cs typeface="Times New Roman"/>
                      </a:endParaRPr>
                    </a:p>
                  </a:txBody>
                  <a:tcPr marL="6614" marR="6614" marT="0" marB="0">
                    <a:solidFill>
                      <a:schemeClr val="bg1">
                        <a:lumMod val="95000"/>
                      </a:schemeClr>
                    </a:solidFill>
                  </a:tcPr>
                </a:tc>
                <a:tc>
                  <a:txBody>
                    <a:bodyPr/>
                    <a:lstStyle/>
                    <a:p>
                      <a:pPr marL="0" marR="0" algn="ctr">
                        <a:lnSpc>
                          <a:spcPct val="115000"/>
                        </a:lnSpc>
                        <a:spcBef>
                          <a:spcPts val="100"/>
                        </a:spcBef>
                        <a:spcAft>
                          <a:spcPts val="100"/>
                        </a:spcAft>
                      </a:pPr>
                      <a:r>
                        <a:rPr lang="fr-FR" sz="1800" dirty="0" smtClean="0">
                          <a:effectLst/>
                          <a:latin typeface="Calibri"/>
                          <a:ea typeface="Calibri"/>
                          <a:cs typeface="Times New Roman"/>
                        </a:rPr>
                        <a:t>6</a:t>
                      </a:r>
                      <a:endParaRPr lang="fr-FR" sz="1800" dirty="0">
                        <a:effectLst/>
                        <a:latin typeface="Calibri"/>
                        <a:ea typeface="Calibri"/>
                        <a:cs typeface="Times New Roman"/>
                      </a:endParaRPr>
                    </a:p>
                  </a:txBody>
                  <a:tcPr marL="6614" marR="6614" marT="0" marB="0">
                    <a:solidFill>
                      <a:schemeClr val="bg1">
                        <a:lumMod val="95000"/>
                      </a:schemeClr>
                    </a:solidFill>
                  </a:tcPr>
                </a:tc>
                <a:tc>
                  <a:txBody>
                    <a:bodyPr/>
                    <a:lstStyle/>
                    <a:p>
                      <a:pPr marL="0" marR="0" algn="ctr">
                        <a:lnSpc>
                          <a:spcPct val="115000"/>
                        </a:lnSpc>
                        <a:spcBef>
                          <a:spcPts val="100"/>
                        </a:spcBef>
                        <a:spcAft>
                          <a:spcPts val="100"/>
                        </a:spcAft>
                      </a:pPr>
                      <a:r>
                        <a:rPr lang="fr-FR" sz="1800" dirty="0" smtClean="0">
                          <a:effectLst/>
                          <a:latin typeface="Calibri"/>
                          <a:ea typeface="Calibri"/>
                          <a:cs typeface="Times New Roman"/>
                        </a:rPr>
                        <a:t>24</a:t>
                      </a:r>
                      <a:endParaRPr lang="fr-FR" sz="1800" dirty="0">
                        <a:effectLst/>
                        <a:latin typeface="Calibri"/>
                        <a:ea typeface="Calibri"/>
                        <a:cs typeface="Times New Roman"/>
                      </a:endParaRPr>
                    </a:p>
                  </a:txBody>
                  <a:tcPr marL="6614" marR="6614" marT="0" marB="0">
                    <a:solidFill>
                      <a:schemeClr val="bg1">
                        <a:lumMod val="95000"/>
                      </a:schemeClr>
                    </a:solidFill>
                  </a:tcPr>
                </a:tc>
                <a:tc>
                  <a:txBody>
                    <a:bodyPr/>
                    <a:lstStyle/>
                    <a:p>
                      <a:pPr marL="0" marR="0" algn="l">
                        <a:lnSpc>
                          <a:spcPct val="115000"/>
                        </a:lnSpc>
                        <a:spcBef>
                          <a:spcPts val="100"/>
                        </a:spcBef>
                        <a:spcAft>
                          <a:spcPts val="100"/>
                        </a:spcAft>
                      </a:pPr>
                      <a:r>
                        <a:rPr lang="fr-FR" sz="1800" dirty="0" err="1" smtClean="0">
                          <a:effectLst/>
                          <a:latin typeface="Calibri"/>
                          <a:ea typeface="Calibri"/>
                          <a:cs typeface="Times New Roman"/>
                        </a:rPr>
                        <a:t>Difficulty</a:t>
                      </a:r>
                      <a:r>
                        <a:rPr lang="fr-FR" sz="1800" dirty="0" smtClean="0">
                          <a:effectLst/>
                          <a:latin typeface="Calibri"/>
                          <a:ea typeface="Calibri"/>
                          <a:cs typeface="Times New Roman"/>
                        </a:rPr>
                        <a:t> </a:t>
                      </a:r>
                      <a:r>
                        <a:rPr lang="fr-FR" sz="1800" dirty="0" err="1" smtClean="0">
                          <a:effectLst/>
                          <a:latin typeface="Calibri"/>
                          <a:ea typeface="Calibri"/>
                          <a:cs typeface="Times New Roman"/>
                        </a:rPr>
                        <a:t>swallowing</a:t>
                      </a:r>
                      <a:endParaRPr lang="fr-FR" sz="1800" dirty="0">
                        <a:effectLst/>
                        <a:latin typeface="Calibri"/>
                        <a:ea typeface="Calibri"/>
                        <a:cs typeface="Times New Roman"/>
                      </a:endParaRPr>
                    </a:p>
                  </a:txBody>
                  <a:tcPr marL="6614" marR="6614" marT="0" marB="0">
                    <a:solidFill>
                      <a:schemeClr val="bg1">
                        <a:lumMod val="95000"/>
                      </a:schemeClr>
                    </a:solidFill>
                  </a:tcPr>
                </a:tc>
              </a:tr>
              <a:tr h="380613">
                <a:tc>
                  <a:txBody>
                    <a:bodyPr/>
                    <a:lstStyle/>
                    <a:p>
                      <a:pPr marL="0" marR="0" algn="ctr">
                        <a:lnSpc>
                          <a:spcPct val="115000"/>
                        </a:lnSpc>
                        <a:spcBef>
                          <a:spcPts val="100"/>
                        </a:spcBef>
                        <a:spcAft>
                          <a:spcPts val="100"/>
                        </a:spcAft>
                      </a:pPr>
                      <a:endParaRPr lang="fr-FR" sz="1800" dirty="0">
                        <a:effectLst/>
                        <a:latin typeface="Calibri"/>
                        <a:ea typeface="Calibri"/>
                        <a:cs typeface="Times New Roman"/>
                      </a:endParaRPr>
                    </a:p>
                  </a:txBody>
                  <a:tcPr marL="6614" marR="6614" marT="0" marB="0">
                    <a:solidFill>
                      <a:schemeClr val="bg1">
                        <a:lumMod val="95000"/>
                      </a:schemeClr>
                    </a:solidFill>
                  </a:tcPr>
                </a:tc>
                <a:tc>
                  <a:txBody>
                    <a:bodyPr/>
                    <a:lstStyle/>
                    <a:p>
                      <a:pPr marL="0" marR="0" algn="ctr">
                        <a:lnSpc>
                          <a:spcPct val="115000"/>
                        </a:lnSpc>
                        <a:spcBef>
                          <a:spcPts val="100"/>
                        </a:spcBef>
                        <a:spcAft>
                          <a:spcPts val="100"/>
                        </a:spcAft>
                      </a:pPr>
                      <a:endParaRPr lang="fr-FR" sz="1800" dirty="0">
                        <a:effectLst/>
                        <a:latin typeface="Calibri"/>
                        <a:ea typeface="Calibri"/>
                        <a:cs typeface="Times New Roman"/>
                      </a:endParaRPr>
                    </a:p>
                  </a:txBody>
                  <a:tcPr marL="6614" marR="6614" marT="0" marB="0">
                    <a:solidFill>
                      <a:schemeClr val="bg1">
                        <a:lumMod val="95000"/>
                      </a:schemeClr>
                    </a:solidFill>
                  </a:tcPr>
                </a:tc>
                <a:tc>
                  <a:txBody>
                    <a:bodyPr/>
                    <a:lstStyle/>
                    <a:p>
                      <a:pPr marL="0" marR="0" algn="ctr">
                        <a:lnSpc>
                          <a:spcPct val="115000"/>
                        </a:lnSpc>
                        <a:spcBef>
                          <a:spcPts val="100"/>
                        </a:spcBef>
                        <a:spcAft>
                          <a:spcPts val="100"/>
                        </a:spcAft>
                      </a:pPr>
                      <a:endParaRPr lang="fr-FR" sz="1800" dirty="0">
                        <a:effectLst/>
                        <a:latin typeface="Calibri"/>
                        <a:ea typeface="Calibri"/>
                        <a:cs typeface="Times New Roman"/>
                      </a:endParaRPr>
                    </a:p>
                  </a:txBody>
                  <a:tcPr marL="6614" marR="6614" marT="0" marB="0">
                    <a:solidFill>
                      <a:schemeClr val="bg1">
                        <a:lumMod val="95000"/>
                      </a:schemeClr>
                    </a:solidFill>
                  </a:tcPr>
                </a:tc>
                <a:tc>
                  <a:txBody>
                    <a:bodyPr/>
                    <a:lstStyle/>
                    <a:p>
                      <a:pPr marL="0" marR="0" algn="l">
                        <a:lnSpc>
                          <a:spcPct val="115000"/>
                        </a:lnSpc>
                        <a:spcBef>
                          <a:spcPts val="100"/>
                        </a:spcBef>
                        <a:spcAft>
                          <a:spcPts val="100"/>
                        </a:spcAft>
                      </a:pPr>
                      <a:r>
                        <a:rPr lang="fr-FR" sz="1800" dirty="0" err="1" smtClean="0">
                          <a:effectLst/>
                          <a:latin typeface="Calibri"/>
                          <a:ea typeface="Calibri"/>
                          <a:cs typeface="Times New Roman"/>
                        </a:rPr>
                        <a:t>Midline</a:t>
                      </a:r>
                      <a:r>
                        <a:rPr lang="fr-FR" sz="1800" dirty="0" smtClean="0">
                          <a:effectLst/>
                          <a:latin typeface="Calibri"/>
                          <a:ea typeface="Calibri"/>
                          <a:cs typeface="Times New Roman"/>
                        </a:rPr>
                        <a:t> </a:t>
                      </a:r>
                      <a:r>
                        <a:rPr lang="fr-FR" sz="1800" dirty="0" err="1" smtClean="0">
                          <a:effectLst/>
                          <a:latin typeface="Calibri"/>
                          <a:ea typeface="Calibri"/>
                          <a:cs typeface="Times New Roman"/>
                        </a:rPr>
                        <a:t>chest</a:t>
                      </a:r>
                      <a:r>
                        <a:rPr lang="fr-FR" sz="1800" dirty="0" smtClean="0">
                          <a:effectLst/>
                          <a:latin typeface="Calibri"/>
                          <a:ea typeface="Calibri"/>
                          <a:cs typeface="Times New Roman"/>
                        </a:rPr>
                        <a:t> pain</a:t>
                      </a:r>
                      <a:endParaRPr lang="fr-FR" sz="1800" dirty="0">
                        <a:effectLst/>
                        <a:latin typeface="Calibri"/>
                        <a:ea typeface="Calibri"/>
                        <a:cs typeface="Times New Roman"/>
                      </a:endParaRPr>
                    </a:p>
                  </a:txBody>
                  <a:tcPr marL="6614" marR="6614" marT="0" marB="0">
                    <a:solidFill>
                      <a:schemeClr val="bg1">
                        <a:lumMod val="95000"/>
                      </a:schemeClr>
                    </a:solidFill>
                  </a:tcPr>
                </a:tc>
              </a:tr>
              <a:tr h="445323">
                <a:tc>
                  <a:txBody>
                    <a:bodyPr/>
                    <a:lstStyle/>
                    <a:p>
                      <a:pPr marL="0" marR="0">
                        <a:lnSpc>
                          <a:spcPct val="115000"/>
                        </a:lnSpc>
                        <a:spcBef>
                          <a:spcPts val="100"/>
                        </a:spcBef>
                        <a:spcAft>
                          <a:spcPts val="100"/>
                        </a:spcAft>
                      </a:pPr>
                      <a:endParaRPr lang="fr-FR" sz="1800" dirty="0">
                        <a:effectLst/>
                        <a:latin typeface="Calibri"/>
                        <a:ea typeface="Calibri"/>
                        <a:cs typeface="Times New Roman"/>
                      </a:endParaRPr>
                    </a:p>
                  </a:txBody>
                  <a:tcPr marL="6614" marR="6614" marT="0" marB="0">
                    <a:solidFill>
                      <a:schemeClr val="bg1">
                        <a:lumMod val="95000"/>
                      </a:schemeClr>
                    </a:solidFill>
                  </a:tcPr>
                </a:tc>
                <a:tc>
                  <a:txBody>
                    <a:bodyPr/>
                    <a:lstStyle/>
                    <a:p>
                      <a:pPr marL="0" marR="0" algn="ctr">
                        <a:lnSpc>
                          <a:spcPct val="115000"/>
                        </a:lnSpc>
                        <a:spcBef>
                          <a:spcPts val="100"/>
                        </a:spcBef>
                        <a:spcAft>
                          <a:spcPts val="100"/>
                        </a:spcAft>
                      </a:pPr>
                      <a:endParaRPr lang="fr-FR" sz="1800" dirty="0">
                        <a:effectLst/>
                        <a:latin typeface="Calibri"/>
                        <a:ea typeface="Calibri"/>
                        <a:cs typeface="Times New Roman"/>
                      </a:endParaRPr>
                    </a:p>
                  </a:txBody>
                  <a:tcPr marL="6614" marR="6614" marT="0" marB="0">
                    <a:solidFill>
                      <a:schemeClr val="bg1">
                        <a:lumMod val="95000"/>
                      </a:schemeClr>
                    </a:solidFill>
                  </a:tcPr>
                </a:tc>
                <a:tc>
                  <a:txBody>
                    <a:bodyPr/>
                    <a:lstStyle/>
                    <a:p>
                      <a:pPr marL="0" marR="0" algn="ctr">
                        <a:lnSpc>
                          <a:spcPct val="115000"/>
                        </a:lnSpc>
                        <a:spcBef>
                          <a:spcPts val="100"/>
                        </a:spcBef>
                        <a:spcAft>
                          <a:spcPts val="100"/>
                        </a:spcAft>
                      </a:pPr>
                      <a:endParaRPr lang="fr-FR" sz="1800" dirty="0">
                        <a:effectLst/>
                        <a:latin typeface="Calibri"/>
                        <a:ea typeface="Calibri"/>
                        <a:cs typeface="Times New Roman"/>
                      </a:endParaRPr>
                    </a:p>
                  </a:txBody>
                  <a:tcPr marL="6614" marR="6614" marT="0" marB="0">
                    <a:solidFill>
                      <a:schemeClr val="bg1">
                        <a:lumMod val="95000"/>
                      </a:schemeClr>
                    </a:solidFill>
                  </a:tcPr>
                </a:tc>
                <a:tc>
                  <a:txBody>
                    <a:bodyPr/>
                    <a:lstStyle/>
                    <a:p>
                      <a:pPr marL="0" marR="0" algn="l">
                        <a:lnSpc>
                          <a:spcPct val="115000"/>
                        </a:lnSpc>
                        <a:spcBef>
                          <a:spcPts val="100"/>
                        </a:spcBef>
                        <a:spcAft>
                          <a:spcPts val="100"/>
                        </a:spcAft>
                      </a:pPr>
                      <a:r>
                        <a:rPr lang="fr-FR" sz="1800" dirty="0" smtClean="0">
                          <a:effectLst/>
                          <a:latin typeface="Calibri"/>
                          <a:ea typeface="Calibri"/>
                          <a:cs typeface="Times New Roman"/>
                        </a:rPr>
                        <a:t>Pain </a:t>
                      </a:r>
                      <a:r>
                        <a:rPr lang="fr-FR" sz="1800" dirty="0" err="1" smtClean="0">
                          <a:effectLst/>
                          <a:latin typeface="Calibri"/>
                          <a:ea typeface="Calibri"/>
                          <a:cs typeface="Times New Roman"/>
                        </a:rPr>
                        <a:t>swallowing</a:t>
                      </a:r>
                      <a:endParaRPr lang="fr-FR" sz="1800" dirty="0">
                        <a:effectLst/>
                        <a:latin typeface="Calibri"/>
                        <a:ea typeface="Calibri"/>
                        <a:cs typeface="Times New Roman"/>
                      </a:endParaRPr>
                    </a:p>
                  </a:txBody>
                  <a:tcPr marL="6614" marR="6614" marT="0" marB="0">
                    <a:solidFill>
                      <a:schemeClr val="bg1">
                        <a:lumMod val="95000"/>
                      </a:schemeClr>
                    </a:solidFill>
                  </a:tcPr>
                </a:tc>
              </a:tr>
              <a:tr h="373455">
                <a:tc>
                  <a:txBody>
                    <a:bodyPr/>
                    <a:lstStyle/>
                    <a:p>
                      <a:pPr marL="0" marR="0" algn="ctr">
                        <a:lnSpc>
                          <a:spcPct val="115000"/>
                        </a:lnSpc>
                        <a:spcBef>
                          <a:spcPts val="100"/>
                        </a:spcBef>
                        <a:spcAft>
                          <a:spcPts val="100"/>
                        </a:spcAft>
                      </a:pPr>
                      <a:endParaRPr lang="fr-FR" sz="1800">
                        <a:effectLst/>
                        <a:latin typeface="Calibri"/>
                        <a:ea typeface="Calibri"/>
                        <a:cs typeface="Times New Roman"/>
                      </a:endParaRPr>
                    </a:p>
                  </a:txBody>
                  <a:tcPr marL="6614" marR="6614" marT="0" marB="0">
                    <a:solidFill>
                      <a:schemeClr val="bg1">
                        <a:lumMod val="95000"/>
                      </a:schemeClr>
                    </a:solidFill>
                  </a:tcPr>
                </a:tc>
                <a:tc>
                  <a:txBody>
                    <a:bodyPr/>
                    <a:lstStyle/>
                    <a:p>
                      <a:pPr marL="0" marR="0" algn="ctr">
                        <a:lnSpc>
                          <a:spcPct val="115000"/>
                        </a:lnSpc>
                        <a:spcBef>
                          <a:spcPts val="100"/>
                        </a:spcBef>
                        <a:spcAft>
                          <a:spcPts val="100"/>
                        </a:spcAft>
                      </a:pPr>
                      <a:endParaRPr lang="fr-FR" sz="1800" dirty="0">
                        <a:effectLst/>
                        <a:latin typeface="Calibri"/>
                        <a:ea typeface="Calibri"/>
                        <a:cs typeface="Times New Roman"/>
                      </a:endParaRPr>
                    </a:p>
                  </a:txBody>
                  <a:tcPr marL="6614" marR="6614" marT="0" marB="0">
                    <a:solidFill>
                      <a:schemeClr val="bg1">
                        <a:lumMod val="95000"/>
                      </a:schemeClr>
                    </a:solidFill>
                  </a:tcPr>
                </a:tc>
                <a:tc>
                  <a:txBody>
                    <a:bodyPr/>
                    <a:lstStyle/>
                    <a:p>
                      <a:pPr marL="0" marR="0" algn="ctr">
                        <a:lnSpc>
                          <a:spcPct val="115000"/>
                        </a:lnSpc>
                        <a:spcBef>
                          <a:spcPts val="100"/>
                        </a:spcBef>
                        <a:spcAft>
                          <a:spcPts val="100"/>
                        </a:spcAft>
                      </a:pPr>
                      <a:endParaRPr lang="fr-FR" sz="1800" dirty="0">
                        <a:effectLst/>
                        <a:latin typeface="Calibri"/>
                        <a:ea typeface="Calibri"/>
                        <a:cs typeface="Times New Roman"/>
                      </a:endParaRPr>
                    </a:p>
                  </a:txBody>
                  <a:tcPr marL="6614" marR="6614" marT="0" marB="0">
                    <a:solidFill>
                      <a:schemeClr val="bg1">
                        <a:lumMod val="95000"/>
                      </a:schemeClr>
                    </a:solidFill>
                  </a:tcPr>
                </a:tc>
                <a:tc>
                  <a:txBody>
                    <a:bodyPr/>
                    <a:lstStyle/>
                    <a:p>
                      <a:pPr marL="0" marR="0" algn="l">
                        <a:lnSpc>
                          <a:spcPct val="115000"/>
                        </a:lnSpc>
                        <a:spcBef>
                          <a:spcPts val="100"/>
                        </a:spcBef>
                        <a:spcAft>
                          <a:spcPts val="100"/>
                        </a:spcAft>
                      </a:pPr>
                      <a:r>
                        <a:rPr lang="fr-FR" sz="1800" dirty="0" err="1" smtClean="0">
                          <a:effectLst/>
                          <a:latin typeface="Calibri"/>
                          <a:ea typeface="Calibri"/>
                          <a:cs typeface="Times New Roman"/>
                        </a:rPr>
                        <a:t>Weight</a:t>
                      </a:r>
                      <a:r>
                        <a:rPr lang="fr-FR" sz="1800" dirty="0" smtClean="0">
                          <a:effectLst/>
                          <a:latin typeface="Calibri"/>
                          <a:ea typeface="Calibri"/>
                          <a:cs typeface="Times New Roman"/>
                        </a:rPr>
                        <a:t> </a:t>
                      </a:r>
                      <a:r>
                        <a:rPr lang="fr-FR" sz="1800" dirty="0" err="1" smtClean="0">
                          <a:effectLst/>
                          <a:latin typeface="Calibri"/>
                          <a:ea typeface="Calibri"/>
                          <a:cs typeface="Times New Roman"/>
                        </a:rPr>
                        <a:t>loss</a:t>
                      </a:r>
                      <a:r>
                        <a:rPr lang="fr-FR" sz="1800" dirty="0" smtClean="0">
                          <a:effectLst/>
                          <a:latin typeface="Calibri"/>
                          <a:ea typeface="Calibri"/>
                          <a:cs typeface="Times New Roman"/>
                        </a:rPr>
                        <a:t> (</a:t>
                      </a:r>
                      <a:r>
                        <a:rPr lang="fr-FR" sz="1800" dirty="0" err="1" smtClean="0">
                          <a:effectLst/>
                          <a:latin typeface="Calibri"/>
                          <a:ea typeface="Calibri"/>
                          <a:cs typeface="Times New Roman"/>
                        </a:rPr>
                        <a:t>disseminated</a:t>
                      </a:r>
                      <a:r>
                        <a:rPr lang="fr-FR" sz="1800" dirty="0" smtClean="0">
                          <a:effectLst/>
                          <a:latin typeface="Calibri"/>
                          <a:ea typeface="Calibri"/>
                          <a:cs typeface="Times New Roman"/>
                        </a:rPr>
                        <a:t>)</a:t>
                      </a:r>
                      <a:endParaRPr lang="fr-FR" sz="1800" dirty="0">
                        <a:effectLst/>
                        <a:latin typeface="Calibri"/>
                        <a:ea typeface="Calibri"/>
                        <a:cs typeface="Times New Roman"/>
                      </a:endParaRPr>
                    </a:p>
                  </a:txBody>
                  <a:tcPr marL="6614" marR="6614" marT="0" marB="0">
                    <a:solidFill>
                      <a:schemeClr val="bg1">
                        <a:lumMod val="95000"/>
                      </a:schemeClr>
                    </a:solidFill>
                  </a:tcPr>
                </a:tc>
              </a:tr>
              <a:tr h="416933">
                <a:tc>
                  <a:txBody>
                    <a:bodyPr/>
                    <a:lstStyle/>
                    <a:p>
                      <a:pPr marL="0" marR="0">
                        <a:lnSpc>
                          <a:spcPct val="115000"/>
                        </a:lnSpc>
                        <a:spcBef>
                          <a:spcPts val="100"/>
                        </a:spcBef>
                        <a:spcAft>
                          <a:spcPts val="100"/>
                        </a:spcAft>
                      </a:pPr>
                      <a:endParaRPr lang="fr-FR" sz="1800" b="1" dirty="0">
                        <a:effectLst/>
                        <a:latin typeface="Calibri"/>
                        <a:ea typeface="Calibri"/>
                        <a:cs typeface="Times New Roman"/>
                      </a:endParaRPr>
                    </a:p>
                  </a:txBody>
                  <a:tcPr marL="6614" marR="6614" marT="0" marB="0">
                    <a:solidFill>
                      <a:schemeClr val="bg1">
                        <a:lumMod val="95000"/>
                      </a:schemeClr>
                    </a:solidFill>
                  </a:tcPr>
                </a:tc>
                <a:tc>
                  <a:txBody>
                    <a:bodyPr/>
                    <a:lstStyle/>
                    <a:p>
                      <a:pPr marL="0" marR="0" algn="ctr">
                        <a:lnSpc>
                          <a:spcPct val="115000"/>
                        </a:lnSpc>
                        <a:spcBef>
                          <a:spcPts val="100"/>
                        </a:spcBef>
                        <a:spcAft>
                          <a:spcPts val="100"/>
                        </a:spcAft>
                      </a:pPr>
                      <a:r>
                        <a:rPr lang="fr-FR" sz="1800" dirty="0" smtClean="0">
                          <a:effectLst/>
                          <a:latin typeface="Calibri"/>
                          <a:ea typeface="Calibri"/>
                          <a:cs typeface="Times New Roman"/>
                        </a:rPr>
                        <a:t>7</a:t>
                      </a:r>
                      <a:endParaRPr lang="fr-FR" sz="1800" dirty="0">
                        <a:effectLst/>
                        <a:latin typeface="Calibri"/>
                        <a:ea typeface="Calibri"/>
                        <a:cs typeface="Times New Roman"/>
                      </a:endParaRPr>
                    </a:p>
                  </a:txBody>
                  <a:tcPr marL="6614" marR="6614" marT="0" marB="0">
                    <a:solidFill>
                      <a:schemeClr val="bg1">
                        <a:lumMod val="95000"/>
                      </a:schemeClr>
                    </a:solidFill>
                  </a:tcPr>
                </a:tc>
                <a:tc>
                  <a:txBody>
                    <a:bodyPr/>
                    <a:lstStyle/>
                    <a:p>
                      <a:pPr marL="0" marR="0" algn="ctr">
                        <a:lnSpc>
                          <a:spcPct val="115000"/>
                        </a:lnSpc>
                        <a:spcBef>
                          <a:spcPts val="100"/>
                        </a:spcBef>
                        <a:spcAft>
                          <a:spcPts val="100"/>
                        </a:spcAft>
                      </a:pPr>
                      <a:r>
                        <a:rPr lang="fr-FR" sz="1800" dirty="0" smtClean="0">
                          <a:effectLst/>
                          <a:latin typeface="Calibri"/>
                          <a:ea typeface="Calibri"/>
                          <a:cs typeface="Times New Roman"/>
                        </a:rPr>
                        <a:t>47</a:t>
                      </a:r>
                      <a:endParaRPr lang="fr-FR" sz="1800" dirty="0">
                        <a:effectLst/>
                        <a:latin typeface="Calibri"/>
                        <a:ea typeface="Calibri"/>
                        <a:cs typeface="Times New Roman"/>
                      </a:endParaRPr>
                    </a:p>
                  </a:txBody>
                  <a:tcPr marL="6614" marR="6614" marT="0" marB="0">
                    <a:solidFill>
                      <a:schemeClr val="bg1">
                        <a:lumMod val="95000"/>
                      </a:schemeClr>
                    </a:solidFill>
                  </a:tcPr>
                </a:tc>
                <a:tc>
                  <a:txBody>
                    <a:bodyPr/>
                    <a:lstStyle/>
                    <a:p>
                      <a:pPr marL="0" marR="0" algn="l">
                        <a:lnSpc>
                          <a:spcPct val="115000"/>
                        </a:lnSpc>
                        <a:spcBef>
                          <a:spcPts val="100"/>
                        </a:spcBef>
                        <a:spcAft>
                          <a:spcPts val="100"/>
                        </a:spcAft>
                      </a:pPr>
                      <a:r>
                        <a:rPr lang="fr-FR" sz="1800" dirty="0" smtClean="0">
                          <a:effectLst/>
                          <a:latin typeface="Calibri"/>
                          <a:ea typeface="Calibri"/>
                          <a:cs typeface="Times New Roman"/>
                        </a:rPr>
                        <a:t>Total </a:t>
                      </a:r>
                      <a:r>
                        <a:rPr lang="fr-FR" sz="1800" dirty="0" err="1" smtClean="0">
                          <a:effectLst/>
                          <a:latin typeface="Calibri"/>
                          <a:ea typeface="Calibri"/>
                          <a:cs typeface="Times New Roman"/>
                        </a:rPr>
                        <a:t>bilirubin</a:t>
                      </a:r>
                      <a:endParaRPr lang="fr-FR" sz="1800" dirty="0">
                        <a:effectLst/>
                        <a:latin typeface="Calibri"/>
                        <a:ea typeface="Calibri"/>
                        <a:cs typeface="Times New Roman"/>
                      </a:endParaRPr>
                    </a:p>
                  </a:txBody>
                  <a:tcPr marL="6614" marR="6614" marT="0" marB="0">
                    <a:solidFill>
                      <a:schemeClr val="bg1">
                        <a:lumMod val="95000"/>
                      </a:schemeClr>
                    </a:solidFill>
                  </a:tcPr>
                </a:tc>
              </a:tr>
            </a:tbl>
          </a:graphicData>
        </a:graphic>
      </p:graphicFrame>
      <p:sp>
        <p:nvSpPr>
          <p:cNvPr id="6" name="TextBox 5"/>
          <p:cNvSpPr txBox="1"/>
          <p:nvPr/>
        </p:nvSpPr>
        <p:spPr>
          <a:xfrm>
            <a:off x="381000" y="1066800"/>
            <a:ext cx="7772400" cy="707886"/>
          </a:xfrm>
          <a:prstGeom prst="rect">
            <a:avLst/>
          </a:prstGeom>
          <a:noFill/>
        </p:spPr>
        <p:txBody>
          <a:bodyPr wrap="square" rtlCol="0">
            <a:spAutoFit/>
          </a:bodyPr>
          <a:lstStyle/>
          <a:p>
            <a:r>
              <a:rPr lang="en-US" sz="2000" b="1" dirty="0" smtClean="0">
                <a:solidFill>
                  <a:srgbClr val="FF0000"/>
                </a:solidFill>
              </a:rPr>
              <a:t>No cases of jaw osteonecrosis, atrial fibrillation or non-healing fractures</a:t>
            </a:r>
          </a:p>
          <a:p>
            <a:r>
              <a:rPr lang="en-US" sz="2000" b="1" dirty="0" smtClean="0">
                <a:solidFill>
                  <a:srgbClr val="FF0000"/>
                </a:solidFill>
              </a:rPr>
              <a:t>All grade 3 and not related to treatment</a:t>
            </a:r>
            <a:endParaRPr lang="en-US" sz="2000" b="1" dirty="0">
              <a:solidFill>
                <a:srgbClr val="FF0000"/>
              </a:solidFill>
            </a:endParaRPr>
          </a:p>
        </p:txBody>
      </p:sp>
    </p:spTree>
    <p:extLst>
      <p:ext uri="{BB962C8B-B14F-4D97-AF65-F5344CB8AC3E}">
        <p14:creationId xmlns:p14="http://schemas.microsoft.com/office/powerpoint/2010/main" val="149558662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b="1" dirty="0" smtClean="0">
                <a:latin typeface="+mn-lt"/>
              </a:rPr>
              <a:t>Number of Participants </a:t>
            </a:r>
            <a:r>
              <a:rPr lang="en-US" sz="3600" b="1" dirty="0">
                <a:latin typeface="+mn-lt"/>
              </a:rPr>
              <a:t>E</a:t>
            </a:r>
            <a:r>
              <a:rPr lang="en-US" sz="3600" b="1" dirty="0" smtClean="0">
                <a:latin typeface="+mn-lt"/>
              </a:rPr>
              <a:t>xperiencing </a:t>
            </a:r>
            <a:br>
              <a:rPr lang="en-US" sz="3600" b="1" dirty="0" smtClean="0">
                <a:latin typeface="+mn-lt"/>
              </a:rPr>
            </a:br>
            <a:r>
              <a:rPr lang="en-US" sz="3600" b="1" dirty="0" smtClean="0">
                <a:latin typeface="+mn-lt"/>
              </a:rPr>
              <a:t>At </a:t>
            </a:r>
            <a:r>
              <a:rPr lang="en-US" sz="3600" b="1" dirty="0">
                <a:latin typeface="+mn-lt"/>
              </a:rPr>
              <a:t>L</a:t>
            </a:r>
            <a:r>
              <a:rPr lang="en-US" sz="3600" b="1" dirty="0" smtClean="0">
                <a:latin typeface="+mn-lt"/>
              </a:rPr>
              <a:t>east </a:t>
            </a:r>
            <a:r>
              <a:rPr lang="en-US" sz="3600" b="1" dirty="0">
                <a:latin typeface="+mn-lt"/>
              </a:rPr>
              <a:t>O</a:t>
            </a:r>
            <a:r>
              <a:rPr lang="en-US" sz="3600" b="1" dirty="0" smtClean="0">
                <a:latin typeface="+mn-lt"/>
              </a:rPr>
              <a:t>ne </a:t>
            </a:r>
            <a:r>
              <a:rPr lang="en-US" sz="3600" b="1" dirty="0">
                <a:latin typeface="+mn-lt"/>
              </a:rPr>
              <a:t>S</a:t>
            </a:r>
            <a:r>
              <a:rPr lang="en-US" sz="3600" b="1" dirty="0" smtClean="0">
                <a:latin typeface="+mn-lt"/>
              </a:rPr>
              <a:t>afety </a:t>
            </a:r>
            <a:r>
              <a:rPr lang="en-US" sz="3600" b="1" dirty="0">
                <a:latin typeface="+mn-lt"/>
              </a:rPr>
              <a:t>E</a:t>
            </a:r>
            <a:r>
              <a:rPr lang="en-US" sz="3600" b="1" dirty="0" smtClean="0">
                <a:latin typeface="+mn-lt"/>
              </a:rPr>
              <a:t>vent</a:t>
            </a:r>
            <a:endParaRPr lang="en-US" sz="3600" b="1" dirty="0">
              <a:latin typeface="+mn-lt"/>
            </a:endParaRPr>
          </a:p>
        </p:txBody>
      </p:sp>
      <p:graphicFrame>
        <p:nvGraphicFramePr>
          <p:cNvPr id="4" name="Table 3"/>
          <p:cNvGraphicFramePr>
            <a:graphicFrameLocks noGrp="1"/>
          </p:cNvGraphicFramePr>
          <p:nvPr>
            <p:extLst>
              <p:ext uri="{D42A27DB-BD31-4B8C-83A1-F6EECF244321}">
                <p14:modId xmlns:p14="http://schemas.microsoft.com/office/powerpoint/2010/main" val="4160348101"/>
              </p:ext>
            </p:extLst>
          </p:nvPr>
        </p:nvGraphicFramePr>
        <p:xfrm>
          <a:off x="560450" y="1981200"/>
          <a:ext cx="7391399" cy="2305812"/>
        </p:xfrm>
        <a:graphic>
          <a:graphicData uri="http://schemas.openxmlformats.org/drawingml/2006/table">
            <a:tbl>
              <a:tblPr>
                <a:tableStyleId>{5C22544A-7EE6-4342-B048-85BDC9FD1C3A}</a:tableStyleId>
              </a:tblPr>
              <a:tblGrid>
                <a:gridCol w="2044430"/>
                <a:gridCol w="471791"/>
                <a:gridCol w="1100847"/>
                <a:gridCol w="471791"/>
                <a:gridCol w="471791"/>
                <a:gridCol w="1100847"/>
                <a:gridCol w="393160"/>
                <a:gridCol w="589835"/>
                <a:gridCol w="746907"/>
              </a:tblGrid>
              <a:tr h="259080">
                <a:tc rowSpan="3">
                  <a:txBody>
                    <a:bodyPr/>
                    <a:lstStyle/>
                    <a:p>
                      <a:pPr marL="0" marR="0">
                        <a:lnSpc>
                          <a:spcPct val="115000"/>
                        </a:lnSpc>
                        <a:spcBef>
                          <a:spcPts val="100"/>
                        </a:spcBef>
                        <a:spcAft>
                          <a:spcPts val="100"/>
                        </a:spcAft>
                      </a:pPr>
                      <a:r>
                        <a:rPr lang="en-US" sz="1700" b="1" dirty="0">
                          <a:effectLst/>
                          <a:latin typeface="+mn-lt"/>
                        </a:rPr>
                        <a:t>Toxicities</a:t>
                      </a:r>
                      <a:endParaRPr lang="en-US" sz="1700" b="1" dirty="0">
                        <a:effectLst/>
                        <a:latin typeface="+mn-lt"/>
                        <a:ea typeface="Times New Roman"/>
                      </a:endParaRPr>
                    </a:p>
                  </a:txBody>
                  <a:tcPr marL="12700" marR="12700" marT="0" marB="0" anchor="b">
                    <a:lnB w="28575" cap="flat" cmpd="sng" algn="ctr">
                      <a:solidFill>
                        <a:schemeClr val="tx1"/>
                      </a:solidFill>
                      <a:prstDash val="solid"/>
                      <a:round/>
                      <a:headEnd type="none" w="med" len="med"/>
                      <a:tailEnd type="none" w="med" len="med"/>
                    </a:lnB>
                  </a:tcPr>
                </a:tc>
                <a:tc rowSpan="3">
                  <a:txBody>
                    <a:bodyPr/>
                    <a:lstStyle/>
                    <a:p>
                      <a:pPr marL="0" marR="0" algn="ctr">
                        <a:lnSpc>
                          <a:spcPct val="115000"/>
                        </a:lnSpc>
                        <a:spcBef>
                          <a:spcPts val="100"/>
                        </a:spcBef>
                        <a:spcAft>
                          <a:spcPts val="100"/>
                        </a:spcAft>
                      </a:pPr>
                      <a:r>
                        <a:rPr lang="en-US" sz="1700" b="1" dirty="0" err="1" smtClean="0">
                          <a:effectLst/>
                          <a:latin typeface="+mn-lt"/>
                        </a:rPr>
                        <a:t>Trt</a:t>
                      </a:r>
                      <a:endParaRPr lang="en-US" sz="1700" b="1" dirty="0">
                        <a:effectLst/>
                        <a:latin typeface="+mn-lt"/>
                        <a:ea typeface="Times New Roman"/>
                      </a:endParaRPr>
                    </a:p>
                  </a:txBody>
                  <a:tcPr marL="12700" marR="12700" marT="0" marB="0" anchor="b">
                    <a:lnB w="28575" cap="flat" cmpd="sng" algn="ctr">
                      <a:solidFill>
                        <a:schemeClr val="tx1"/>
                      </a:solidFill>
                      <a:prstDash val="solid"/>
                      <a:round/>
                      <a:headEnd type="none" w="med" len="med"/>
                      <a:tailEnd type="none" w="med" len="med"/>
                    </a:lnB>
                  </a:tcPr>
                </a:tc>
                <a:tc rowSpan="3">
                  <a:txBody>
                    <a:bodyPr/>
                    <a:lstStyle/>
                    <a:p>
                      <a:pPr marL="0" marR="0" algn="ctr">
                        <a:lnSpc>
                          <a:spcPct val="115000"/>
                        </a:lnSpc>
                        <a:spcBef>
                          <a:spcPts val="100"/>
                        </a:spcBef>
                        <a:spcAft>
                          <a:spcPts val="100"/>
                        </a:spcAft>
                      </a:pPr>
                      <a:r>
                        <a:rPr lang="en-US" sz="1700" b="1" dirty="0">
                          <a:effectLst/>
                          <a:latin typeface="+mn-lt"/>
                        </a:rPr>
                        <a:t>Participants</a:t>
                      </a:r>
                      <a:br>
                        <a:rPr lang="en-US" sz="1700" b="1" dirty="0">
                          <a:effectLst/>
                          <a:latin typeface="+mn-lt"/>
                        </a:rPr>
                      </a:br>
                      <a:r>
                        <a:rPr lang="en-US" sz="1700" b="1" dirty="0">
                          <a:effectLst/>
                          <a:latin typeface="+mn-lt"/>
                        </a:rPr>
                        <a:t>with events</a:t>
                      </a:r>
                      <a:endParaRPr lang="en-US" sz="1700" b="1" dirty="0">
                        <a:effectLst/>
                        <a:latin typeface="+mn-lt"/>
                        <a:ea typeface="Times New Roman"/>
                      </a:endParaRPr>
                    </a:p>
                  </a:txBody>
                  <a:tcPr marL="12700" marR="12700" marT="0" marB="0" anchor="b">
                    <a:lnB w="28575" cap="flat" cmpd="sng" algn="ctr">
                      <a:solidFill>
                        <a:schemeClr val="tx1"/>
                      </a:solidFill>
                      <a:prstDash val="solid"/>
                      <a:round/>
                      <a:headEnd type="none" w="med" len="med"/>
                      <a:tailEnd type="none" w="med" len="med"/>
                    </a:lnB>
                  </a:tcPr>
                </a:tc>
                <a:tc rowSpan="3">
                  <a:txBody>
                    <a:bodyPr/>
                    <a:lstStyle/>
                    <a:p>
                      <a:pPr marL="0" marR="0" algn="ctr">
                        <a:lnSpc>
                          <a:spcPct val="115000"/>
                        </a:lnSpc>
                        <a:spcBef>
                          <a:spcPts val="100"/>
                        </a:spcBef>
                        <a:spcAft>
                          <a:spcPts val="100"/>
                        </a:spcAft>
                      </a:pPr>
                      <a:r>
                        <a:rPr lang="en-US" sz="1700" b="1" dirty="0">
                          <a:effectLst/>
                          <a:latin typeface="+mn-lt"/>
                        </a:rPr>
                        <a:t>Total</a:t>
                      </a:r>
                      <a:endParaRPr lang="en-US" sz="1700" b="1" dirty="0">
                        <a:effectLst/>
                        <a:latin typeface="+mn-lt"/>
                        <a:ea typeface="Times New Roman"/>
                      </a:endParaRPr>
                    </a:p>
                  </a:txBody>
                  <a:tcPr marL="12700" marR="12700" marT="0" marB="0" anchor="b">
                    <a:lnB w="28575" cap="flat" cmpd="sng" algn="ctr">
                      <a:solidFill>
                        <a:schemeClr val="tx1"/>
                      </a:solidFill>
                      <a:prstDash val="solid"/>
                      <a:round/>
                      <a:headEnd type="none" w="med" len="med"/>
                      <a:tailEnd type="none" w="med" len="med"/>
                    </a:lnB>
                  </a:tcPr>
                </a:tc>
                <a:tc gridSpan="2">
                  <a:txBody>
                    <a:bodyPr/>
                    <a:lstStyle/>
                    <a:p>
                      <a:pPr algn="ctr"/>
                      <a:r>
                        <a:rPr lang="en-US" sz="1700" b="1" dirty="0" smtClean="0">
                          <a:latin typeface="+mn-lt"/>
                        </a:rPr>
                        <a:t>Had event</a:t>
                      </a:r>
                      <a:endParaRPr lang="en-US" sz="1700" b="1" dirty="0">
                        <a:latin typeface="+mn-lt"/>
                      </a:endParaRPr>
                    </a:p>
                  </a:txBody>
                  <a:tcPr marL="12700" marR="12700" marT="0" marB="0" anchor="b"/>
                </a:tc>
                <a:tc hMerge="1">
                  <a:txBody>
                    <a:bodyPr/>
                    <a:lstStyle/>
                    <a:p>
                      <a:endParaRPr lang="en-US" dirty="0"/>
                    </a:p>
                  </a:txBody>
                  <a:tcPr marL="12700" marR="12700" marT="0" marB="0" anchor="b"/>
                </a:tc>
                <a:tc rowSpan="2" gridSpan="3">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700" b="1" dirty="0" smtClean="0">
                          <a:effectLst/>
                          <a:latin typeface="+mn-lt"/>
                        </a:rPr>
                        <a:t>Alendronate - placebo</a:t>
                      </a:r>
                      <a:endParaRPr lang="en-US" sz="1700" b="1" dirty="0" smtClean="0">
                        <a:effectLst/>
                        <a:latin typeface="+mn-lt"/>
                        <a:ea typeface="Times New Roman"/>
                      </a:endParaRPr>
                    </a:p>
                  </a:txBody>
                  <a:tcPr marL="12700" marR="12700" marT="0" marB="0" anchor="b"/>
                </a:tc>
                <a:tc rowSpan="2" hMerge="1">
                  <a:txBody>
                    <a:bodyPr/>
                    <a:lstStyle/>
                    <a:p>
                      <a:endParaRPr lang="en-US" dirty="0"/>
                    </a:p>
                  </a:txBody>
                  <a:tcPr marL="12700" marR="12700" marT="0" marB="0" anchor="b"/>
                </a:tc>
                <a:tc rowSpan="2" hMerge="1">
                  <a:txBody>
                    <a:bodyPr/>
                    <a:lstStyle/>
                    <a:p>
                      <a:pPr marL="0" marR="0" algn="ctr">
                        <a:lnSpc>
                          <a:spcPct val="115000"/>
                        </a:lnSpc>
                        <a:spcBef>
                          <a:spcPts val="100"/>
                        </a:spcBef>
                        <a:spcAft>
                          <a:spcPts val="100"/>
                        </a:spcAft>
                      </a:pPr>
                      <a:endParaRPr lang="en-US" sz="1600" dirty="0">
                        <a:effectLst/>
                        <a:latin typeface="Times New Roman"/>
                        <a:ea typeface="Times New Roman"/>
                      </a:endParaRPr>
                    </a:p>
                  </a:txBody>
                  <a:tcPr marL="12700" marR="12700" marT="0" marB="0" anchor="b"/>
                </a:tc>
              </a:tr>
              <a:tr h="0">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rowSpan="2">
                  <a:txBody>
                    <a:bodyPr/>
                    <a:lstStyle/>
                    <a:p>
                      <a:pPr marL="0" marR="0" algn="ctr">
                        <a:lnSpc>
                          <a:spcPct val="115000"/>
                        </a:lnSpc>
                        <a:spcBef>
                          <a:spcPts val="100"/>
                        </a:spcBef>
                        <a:spcAft>
                          <a:spcPts val="100"/>
                        </a:spcAft>
                      </a:pPr>
                      <a:r>
                        <a:rPr lang="en-US" sz="1700" b="1" dirty="0">
                          <a:effectLst/>
                          <a:latin typeface="+mn-lt"/>
                        </a:rPr>
                        <a:t>%</a:t>
                      </a:r>
                      <a:endParaRPr lang="en-US" sz="1700" b="1" dirty="0">
                        <a:effectLst/>
                        <a:latin typeface="+mn-lt"/>
                        <a:ea typeface="Times New Roman"/>
                      </a:endParaRPr>
                    </a:p>
                  </a:txBody>
                  <a:tcPr marL="12700" marR="12700" marT="0" marB="0" anchor="b">
                    <a:lnB w="28575" cap="flat" cmpd="sng" algn="ctr">
                      <a:solidFill>
                        <a:schemeClr val="tx1"/>
                      </a:solidFill>
                      <a:prstDash val="solid"/>
                      <a:round/>
                      <a:headEnd type="none" w="med" len="med"/>
                      <a:tailEnd type="none" w="med" len="med"/>
                    </a:lnB>
                  </a:tcPr>
                </a:tc>
                <a:tc rowSpan="2">
                  <a:txBody>
                    <a:bodyPr/>
                    <a:lstStyle/>
                    <a:p>
                      <a:pPr marL="0" marR="0" algn="ctr">
                        <a:lnSpc>
                          <a:spcPct val="115000"/>
                        </a:lnSpc>
                        <a:spcBef>
                          <a:spcPts val="100"/>
                        </a:spcBef>
                        <a:spcAft>
                          <a:spcPts val="100"/>
                        </a:spcAft>
                      </a:pPr>
                      <a:r>
                        <a:rPr lang="en-US" sz="1700" b="1" dirty="0">
                          <a:effectLst/>
                          <a:latin typeface="+mn-lt"/>
                        </a:rPr>
                        <a:t>(95</a:t>
                      </a:r>
                      <a:r>
                        <a:rPr lang="en-US" sz="1700" b="1" dirty="0" smtClean="0">
                          <a:effectLst/>
                          <a:latin typeface="+mn-lt"/>
                        </a:rPr>
                        <a:t>% CI)</a:t>
                      </a:r>
                      <a:r>
                        <a:rPr lang="en-US" sz="1700" b="1" dirty="0">
                          <a:effectLst/>
                          <a:latin typeface="+mn-lt"/>
                        </a:rPr>
                        <a:t> </a:t>
                      </a:r>
                      <a:endParaRPr lang="en-US" sz="1700" b="1" dirty="0">
                        <a:effectLst/>
                        <a:latin typeface="+mn-lt"/>
                        <a:ea typeface="Times New Roman"/>
                      </a:endParaRPr>
                    </a:p>
                  </a:txBody>
                  <a:tcPr marL="12700" marR="12700" marT="0" marB="0" anchor="b">
                    <a:lnB w="28575" cap="flat" cmpd="sng" algn="ctr">
                      <a:solidFill>
                        <a:schemeClr val="tx1"/>
                      </a:solidFill>
                      <a:prstDash val="solid"/>
                      <a:round/>
                      <a:headEnd type="none" w="med" len="med"/>
                      <a:tailEnd type="none" w="med" len="med"/>
                    </a:lnB>
                  </a:tcPr>
                </a:tc>
                <a:tc gridSpan="3" vMerge="1">
                  <a:txBody>
                    <a:bodyPr/>
                    <a:lstStyle/>
                    <a:p>
                      <a:endParaRPr lang="en-US"/>
                    </a:p>
                  </a:txBody>
                  <a:tcPr/>
                </a:tc>
                <a:tc hMerge="1" vMerge="1">
                  <a:txBody>
                    <a:bodyPr/>
                    <a:lstStyle/>
                    <a:p>
                      <a:endParaRPr lang="en-US"/>
                    </a:p>
                  </a:txBody>
                  <a:tcPr/>
                </a:tc>
                <a:tc hMerge="1" vMerge="1">
                  <a:txBody>
                    <a:bodyPr/>
                    <a:lstStyle/>
                    <a:p>
                      <a:endParaRPr lang="en-US"/>
                    </a:p>
                  </a:txBody>
                  <a:tcPr/>
                </a:tc>
              </a:tr>
              <a:tr h="280416">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lnSpc>
                          <a:spcPct val="115000"/>
                        </a:lnSpc>
                        <a:spcBef>
                          <a:spcPts val="100"/>
                        </a:spcBef>
                        <a:spcAft>
                          <a:spcPts val="100"/>
                        </a:spcAft>
                      </a:pPr>
                      <a:r>
                        <a:rPr lang="en-US" sz="1700" b="1" dirty="0" smtClean="0">
                          <a:effectLst/>
                          <a:latin typeface="+mn-lt"/>
                          <a:ea typeface="Times New Roman"/>
                        </a:rPr>
                        <a:t>%</a:t>
                      </a:r>
                      <a:endParaRPr lang="en-US" sz="1700" b="1" dirty="0">
                        <a:effectLst/>
                        <a:latin typeface="+mn-lt"/>
                        <a:ea typeface="Times New Roman"/>
                      </a:endParaRPr>
                    </a:p>
                  </a:txBody>
                  <a:tcPr marL="12700" marR="12700" marT="0" marB="0" anchor="b">
                    <a:lnB w="28575" cap="flat" cmpd="sng" algn="ctr">
                      <a:solidFill>
                        <a:schemeClr val="tx1"/>
                      </a:solidFill>
                      <a:prstDash val="solid"/>
                      <a:round/>
                      <a:headEnd type="none" w="med" len="med"/>
                      <a:tailEnd type="none" w="med" len="med"/>
                    </a:lnB>
                  </a:tcPr>
                </a:tc>
                <a:tc gridSpan="2">
                  <a:txBody>
                    <a:bodyPr/>
                    <a:lstStyle/>
                    <a:p>
                      <a:pPr marL="0" marR="0" indent="0" algn="ctr" defTabSz="914400" rtl="0" eaLnBrk="1" fontAlgn="auto" latinLnBrk="0" hangingPunct="1">
                        <a:lnSpc>
                          <a:spcPct val="115000"/>
                        </a:lnSpc>
                        <a:spcBef>
                          <a:spcPts val="100"/>
                        </a:spcBef>
                        <a:spcAft>
                          <a:spcPts val="100"/>
                        </a:spcAft>
                        <a:buClrTx/>
                        <a:buSzTx/>
                        <a:buFontTx/>
                        <a:buNone/>
                        <a:tabLst/>
                        <a:defRPr/>
                      </a:pPr>
                      <a:r>
                        <a:rPr lang="en-US" sz="1700" b="1" dirty="0" smtClean="0">
                          <a:effectLst/>
                          <a:latin typeface="+mn-lt"/>
                        </a:rPr>
                        <a:t>(95% CI) </a:t>
                      </a:r>
                      <a:endParaRPr lang="en-US" sz="1700" b="1" dirty="0" smtClean="0">
                        <a:effectLst/>
                        <a:latin typeface="+mn-lt"/>
                        <a:ea typeface="Times New Roman"/>
                      </a:endParaRPr>
                    </a:p>
                  </a:txBody>
                  <a:tcPr marL="12700" marR="12700" marT="0" marB="0" anchor="b">
                    <a:lnB w="28575" cap="flat" cmpd="sng" algn="ctr">
                      <a:solidFill>
                        <a:schemeClr val="tx1"/>
                      </a:solidFill>
                      <a:prstDash val="solid"/>
                      <a:round/>
                      <a:headEnd type="none" w="med" len="med"/>
                      <a:tailEnd type="none" w="med" len="med"/>
                    </a:lnB>
                  </a:tcPr>
                </a:tc>
                <a:tc hMerge="1">
                  <a:txBody>
                    <a:bodyPr/>
                    <a:lstStyle/>
                    <a:p>
                      <a:endParaRPr lang="en-US"/>
                    </a:p>
                  </a:txBody>
                  <a:tcPr/>
                </a:tc>
              </a:tr>
              <a:tr h="244947">
                <a:tc>
                  <a:txBody>
                    <a:bodyPr/>
                    <a:lstStyle/>
                    <a:p>
                      <a:pPr marL="0" marR="0">
                        <a:lnSpc>
                          <a:spcPct val="115000"/>
                        </a:lnSpc>
                        <a:spcBef>
                          <a:spcPts val="100"/>
                        </a:spcBef>
                        <a:spcAft>
                          <a:spcPts val="100"/>
                        </a:spcAft>
                      </a:pPr>
                      <a:r>
                        <a:rPr lang="en-US" sz="1700" dirty="0">
                          <a:effectLst/>
                          <a:latin typeface="+mn-lt"/>
                        </a:rPr>
                        <a:t>Primary safety events</a:t>
                      </a:r>
                      <a:endParaRPr lang="en-US" sz="1700" dirty="0">
                        <a:effectLst/>
                        <a:latin typeface="+mn-lt"/>
                        <a:ea typeface="Times New Roman"/>
                      </a:endParaRPr>
                    </a:p>
                  </a:txBody>
                  <a:tcPr marL="12700" marR="12700" marT="0" marB="0">
                    <a:lnT w="28575" cap="flat" cmpd="sng" algn="ctr">
                      <a:solidFill>
                        <a:schemeClr val="tx1"/>
                      </a:solidFill>
                      <a:prstDash val="solid"/>
                      <a:round/>
                      <a:headEnd type="none" w="med" len="med"/>
                      <a:tailEnd type="none" w="med" len="med"/>
                    </a:lnT>
                  </a:tcPr>
                </a:tc>
                <a:tc>
                  <a:txBody>
                    <a:bodyPr/>
                    <a:lstStyle/>
                    <a:p>
                      <a:pPr marL="0" marR="0" algn="ctr">
                        <a:lnSpc>
                          <a:spcPct val="115000"/>
                        </a:lnSpc>
                        <a:spcBef>
                          <a:spcPts val="100"/>
                        </a:spcBef>
                        <a:spcAft>
                          <a:spcPts val="100"/>
                        </a:spcAft>
                      </a:pPr>
                      <a:r>
                        <a:rPr lang="en-US" sz="1700" dirty="0" smtClean="0">
                          <a:effectLst/>
                          <a:latin typeface="+mn-lt"/>
                        </a:rPr>
                        <a:t>A</a:t>
                      </a:r>
                      <a:endParaRPr lang="en-US" sz="1700" dirty="0">
                        <a:effectLst/>
                        <a:latin typeface="+mn-lt"/>
                        <a:ea typeface="Times New Roman"/>
                      </a:endParaRPr>
                    </a:p>
                  </a:txBody>
                  <a:tcPr marL="12700" marR="12700" marT="0" marB="0">
                    <a:lnT w="28575" cap="flat" cmpd="sng" algn="ctr">
                      <a:solidFill>
                        <a:schemeClr val="tx1"/>
                      </a:solidFill>
                      <a:prstDash val="solid"/>
                      <a:round/>
                      <a:headEnd type="none" w="med" len="med"/>
                      <a:tailEnd type="none" w="med" len="med"/>
                    </a:lnT>
                  </a:tcPr>
                </a:tc>
                <a:tc>
                  <a:txBody>
                    <a:bodyPr/>
                    <a:lstStyle/>
                    <a:p>
                      <a:pPr marL="0" marR="0" algn="ctr">
                        <a:lnSpc>
                          <a:spcPct val="115000"/>
                        </a:lnSpc>
                        <a:spcBef>
                          <a:spcPts val="100"/>
                        </a:spcBef>
                        <a:spcAft>
                          <a:spcPts val="100"/>
                        </a:spcAft>
                      </a:pPr>
                      <a:r>
                        <a:rPr lang="en-US" sz="1700" dirty="0">
                          <a:effectLst/>
                          <a:latin typeface="+mn-lt"/>
                        </a:rPr>
                        <a:t>5</a:t>
                      </a:r>
                      <a:endParaRPr lang="en-US" sz="1700" dirty="0">
                        <a:effectLst/>
                        <a:latin typeface="+mn-lt"/>
                        <a:ea typeface="Times New Roman"/>
                      </a:endParaRPr>
                    </a:p>
                  </a:txBody>
                  <a:tcPr marL="12700" marR="12700" marT="0" marB="0">
                    <a:lnT w="28575" cap="flat" cmpd="sng" algn="ctr">
                      <a:solidFill>
                        <a:schemeClr val="tx1"/>
                      </a:solidFill>
                      <a:prstDash val="solid"/>
                      <a:round/>
                      <a:headEnd type="none" w="med" len="med"/>
                      <a:tailEnd type="none" w="med" len="med"/>
                    </a:lnT>
                  </a:tcPr>
                </a:tc>
                <a:tc>
                  <a:txBody>
                    <a:bodyPr/>
                    <a:lstStyle/>
                    <a:p>
                      <a:pPr marL="0" marR="0" algn="ctr">
                        <a:lnSpc>
                          <a:spcPct val="115000"/>
                        </a:lnSpc>
                        <a:spcBef>
                          <a:spcPts val="100"/>
                        </a:spcBef>
                        <a:spcAft>
                          <a:spcPts val="100"/>
                        </a:spcAft>
                      </a:pPr>
                      <a:r>
                        <a:rPr lang="en-US" sz="1700">
                          <a:effectLst/>
                          <a:latin typeface="+mn-lt"/>
                        </a:rPr>
                        <a:t>32</a:t>
                      </a:r>
                      <a:endParaRPr lang="en-US" sz="1700">
                        <a:effectLst/>
                        <a:latin typeface="+mn-lt"/>
                        <a:ea typeface="Times New Roman"/>
                      </a:endParaRPr>
                    </a:p>
                  </a:txBody>
                  <a:tcPr marL="12700" marR="12700" marT="0" marB="0">
                    <a:lnT w="28575" cap="flat" cmpd="sng" algn="ctr">
                      <a:solidFill>
                        <a:schemeClr val="tx1"/>
                      </a:solidFill>
                      <a:prstDash val="solid"/>
                      <a:round/>
                      <a:headEnd type="none" w="med" len="med"/>
                      <a:tailEnd type="none" w="med" len="med"/>
                    </a:lnT>
                  </a:tcPr>
                </a:tc>
                <a:tc>
                  <a:txBody>
                    <a:bodyPr/>
                    <a:lstStyle/>
                    <a:p>
                      <a:pPr marL="0" marR="0" algn="ctr">
                        <a:lnSpc>
                          <a:spcPct val="115000"/>
                        </a:lnSpc>
                        <a:spcBef>
                          <a:spcPts val="100"/>
                        </a:spcBef>
                        <a:spcAft>
                          <a:spcPts val="100"/>
                        </a:spcAft>
                      </a:pPr>
                      <a:r>
                        <a:rPr lang="en-US" sz="1700" dirty="0">
                          <a:effectLst/>
                          <a:latin typeface="+mn-lt"/>
                        </a:rPr>
                        <a:t>15.6</a:t>
                      </a:r>
                      <a:endParaRPr lang="en-US" sz="1700" dirty="0">
                        <a:effectLst/>
                        <a:latin typeface="+mn-lt"/>
                        <a:ea typeface="Times New Roman"/>
                      </a:endParaRPr>
                    </a:p>
                  </a:txBody>
                  <a:tcPr marL="12700" marR="12700" marT="0" marB="0">
                    <a:lnT w="28575" cap="flat" cmpd="sng" algn="ctr">
                      <a:solidFill>
                        <a:schemeClr val="tx1"/>
                      </a:solidFill>
                      <a:prstDash val="solid"/>
                      <a:round/>
                      <a:headEnd type="none" w="med" len="med"/>
                      <a:tailEnd type="none" w="med" len="med"/>
                    </a:lnT>
                  </a:tcPr>
                </a:tc>
                <a:tc>
                  <a:txBody>
                    <a:bodyPr/>
                    <a:lstStyle/>
                    <a:p>
                      <a:pPr marL="0" marR="0" algn="ctr">
                        <a:lnSpc>
                          <a:spcPct val="115000"/>
                        </a:lnSpc>
                        <a:spcBef>
                          <a:spcPts val="100"/>
                        </a:spcBef>
                        <a:spcAft>
                          <a:spcPts val="100"/>
                        </a:spcAft>
                      </a:pPr>
                      <a:r>
                        <a:rPr lang="en-US" sz="1700" dirty="0">
                          <a:effectLst/>
                          <a:latin typeface="+mn-lt"/>
                        </a:rPr>
                        <a:t>(5.3</a:t>
                      </a:r>
                      <a:r>
                        <a:rPr lang="en-US" sz="1700" dirty="0" smtClean="0">
                          <a:effectLst/>
                          <a:latin typeface="+mn-lt"/>
                        </a:rPr>
                        <a:t>, 32.8)</a:t>
                      </a:r>
                      <a:r>
                        <a:rPr lang="en-US" sz="1700" dirty="0">
                          <a:effectLst/>
                          <a:latin typeface="+mn-lt"/>
                        </a:rPr>
                        <a:t> </a:t>
                      </a:r>
                      <a:endParaRPr lang="en-US" sz="1700" dirty="0">
                        <a:effectLst/>
                        <a:latin typeface="+mn-lt"/>
                        <a:ea typeface="Times New Roman"/>
                      </a:endParaRPr>
                    </a:p>
                  </a:txBody>
                  <a:tcPr marL="12700" marR="12700" marT="0" marB="0">
                    <a:lnT w="28575" cap="flat" cmpd="sng" algn="ctr">
                      <a:solidFill>
                        <a:schemeClr val="tx1"/>
                      </a:solidFill>
                      <a:prstDash val="solid"/>
                      <a:round/>
                      <a:headEnd type="none" w="med" len="med"/>
                      <a:tailEnd type="none" w="med" len="med"/>
                    </a:lnT>
                  </a:tcPr>
                </a:tc>
                <a:tc>
                  <a:txBody>
                    <a:bodyPr/>
                    <a:lstStyle/>
                    <a:p>
                      <a:pPr marL="0" marR="0" algn="ctr">
                        <a:lnSpc>
                          <a:spcPct val="115000"/>
                        </a:lnSpc>
                        <a:spcBef>
                          <a:spcPts val="100"/>
                        </a:spcBef>
                        <a:spcAft>
                          <a:spcPts val="100"/>
                        </a:spcAft>
                      </a:pPr>
                      <a:r>
                        <a:rPr lang="en-US" sz="1700" dirty="0">
                          <a:effectLst/>
                          <a:latin typeface="+mn-lt"/>
                        </a:rPr>
                        <a:t>4.5</a:t>
                      </a:r>
                      <a:endParaRPr lang="en-US" sz="1700" dirty="0">
                        <a:effectLst/>
                        <a:latin typeface="+mn-lt"/>
                        <a:ea typeface="Times New Roman"/>
                      </a:endParaRPr>
                    </a:p>
                  </a:txBody>
                  <a:tcPr marL="12700" marR="12700" marT="0" marB="0">
                    <a:lnT w="28575" cap="flat" cmpd="sng" algn="ctr">
                      <a:solidFill>
                        <a:schemeClr val="tx1"/>
                      </a:solidFill>
                      <a:prstDash val="solid"/>
                      <a:round/>
                      <a:headEnd type="none" w="med" len="med"/>
                      <a:tailEnd type="none" w="med" len="med"/>
                    </a:lnT>
                  </a:tcPr>
                </a:tc>
                <a:tc gridSpan="2">
                  <a:txBody>
                    <a:bodyPr/>
                    <a:lstStyle/>
                    <a:p>
                      <a:pPr marL="0" marR="0" algn="ctr">
                        <a:lnSpc>
                          <a:spcPct val="115000"/>
                        </a:lnSpc>
                        <a:spcBef>
                          <a:spcPts val="100"/>
                        </a:spcBef>
                        <a:spcAft>
                          <a:spcPts val="100"/>
                        </a:spcAft>
                      </a:pPr>
                      <a:r>
                        <a:rPr lang="en-US" sz="1700" dirty="0">
                          <a:effectLst/>
                          <a:latin typeface="+mn-lt"/>
                        </a:rPr>
                        <a:t>(-24.2</a:t>
                      </a:r>
                      <a:r>
                        <a:rPr lang="en-US" sz="1700" dirty="0" smtClean="0">
                          <a:effectLst/>
                          <a:latin typeface="+mn-lt"/>
                        </a:rPr>
                        <a:t>, 33.0</a:t>
                      </a:r>
                      <a:r>
                        <a:rPr lang="en-US" sz="1700" dirty="0">
                          <a:effectLst/>
                          <a:latin typeface="+mn-lt"/>
                        </a:rPr>
                        <a:t>)</a:t>
                      </a:r>
                      <a:endParaRPr lang="en-US" sz="1700" dirty="0">
                        <a:effectLst/>
                        <a:latin typeface="+mn-lt"/>
                        <a:ea typeface="Times New Roman"/>
                      </a:endParaRPr>
                    </a:p>
                  </a:txBody>
                  <a:tcPr marL="12700" marR="12700" marT="0" marB="0">
                    <a:lnT w="28575" cap="flat" cmpd="sng" algn="ctr">
                      <a:solidFill>
                        <a:schemeClr val="tx1"/>
                      </a:solidFill>
                      <a:prstDash val="solid"/>
                      <a:round/>
                      <a:headEnd type="none" w="med" len="med"/>
                      <a:tailEnd type="none" w="med" len="med"/>
                    </a:lnT>
                  </a:tcPr>
                </a:tc>
                <a:tc hMerge="1">
                  <a:txBody>
                    <a:bodyPr/>
                    <a:lstStyle/>
                    <a:p>
                      <a:pPr marL="0" marR="0" algn="ctr">
                        <a:lnSpc>
                          <a:spcPct val="115000"/>
                        </a:lnSpc>
                        <a:spcBef>
                          <a:spcPts val="100"/>
                        </a:spcBef>
                        <a:spcAft>
                          <a:spcPts val="100"/>
                        </a:spcAft>
                      </a:pPr>
                      <a:endParaRPr lang="en-US" sz="1600" dirty="0">
                        <a:effectLst/>
                        <a:latin typeface="Times New Roman"/>
                        <a:ea typeface="Times New Roman"/>
                      </a:endParaRPr>
                    </a:p>
                  </a:txBody>
                  <a:tcPr marL="12700" marR="12700" marT="0" marB="0"/>
                </a:tc>
              </a:tr>
              <a:tr h="244947">
                <a:tc>
                  <a:txBody>
                    <a:bodyPr/>
                    <a:lstStyle/>
                    <a:p>
                      <a:pPr marL="0" marR="0">
                        <a:lnSpc>
                          <a:spcPct val="115000"/>
                        </a:lnSpc>
                        <a:spcBef>
                          <a:spcPts val="100"/>
                        </a:spcBef>
                        <a:spcAft>
                          <a:spcPts val="100"/>
                        </a:spcAft>
                      </a:pPr>
                      <a:r>
                        <a:rPr lang="en-US" sz="1700" dirty="0">
                          <a:effectLst/>
                          <a:latin typeface="+mn-lt"/>
                        </a:rPr>
                        <a:t> </a:t>
                      </a:r>
                      <a:endParaRPr lang="en-US" sz="1700" dirty="0">
                        <a:effectLst/>
                        <a:latin typeface="+mn-lt"/>
                        <a:ea typeface="Times New Roman"/>
                      </a:endParaRPr>
                    </a:p>
                  </a:txBody>
                  <a:tcPr marL="12700" marR="12700" marT="0" marB="0"/>
                </a:tc>
                <a:tc>
                  <a:txBody>
                    <a:bodyPr/>
                    <a:lstStyle/>
                    <a:p>
                      <a:pPr marL="0" marR="0" algn="ctr">
                        <a:lnSpc>
                          <a:spcPct val="115000"/>
                        </a:lnSpc>
                        <a:spcBef>
                          <a:spcPts val="100"/>
                        </a:spcBef>
                        <a:spcAft>
                          <a:spcPts val="100"/>
                        </a:spcAft>
                      </a:pPr>
                      <a:r>
                        <a:rPr lang="en-US" sz="1700" dirty="0" smtClean="0">
                          <a:effectLst/>
                          <a:latin typeface="+mn-lt"/>
                        </a:rPr>
                        <a:t>P</a:t>
                      </a:r>
                      <a:endParaRPr lang="en-US" sz="1700" dirty="0">
                        <a:effectLst/>
                        <a:latin typeface="+mn-lt"/>
                        <a:ea typeface="Times New Roman"/>
                      </a:endParaRPr>
                    </a:p>
                  </a:txBody>
                  <a:tcPr marL="12700" marR="12700" marT="0" marB="0"/>
                </a:tc>
                <a:tc>
                  <a:txBody>
                    <a:bodyPr/>
                    <a:lstStyle/>
                    <a:p>
                      <a:pPr marL="0" marR="0" algn="ctr">
                        <a:lnSpc>
                          <a:spcPct val="115000"/>
                        </a:lnSpc>
                        <a:spcBef>
                          <a:spcPts val="100"/>
                        </a:spcBef>
                        <a:spcAft>
                          <a:spcPts val="100"/>
                        </a:spcAft>
                      </a:pPr>
                      <a:r>
                        <a:rPr lang="en-US" sz="1700">
                          <a:effectLst/>
                          <a:latin typeface="+mn-lt"/>
                        </a:rPr>
                        <a:t>2</a:t>
                      </a:r>
                      <a:endParaRPr lang="en-US" sz="1700">
                        <a:effectLst/>
                        <a:latin typeface="+mn-lt"/>
                        <a:ea typeface="Times New Roman"/>
                      </a:endParaRPr>
                    </a:p>
                  </a:txBody>
                  <a:tcPr marL="12700" marR="12700" marT="0" marB="0"/>
                </a:tc>
                <a:tc>
                  <a:txBody>
                    <a:bodyPr/>
                    <a:lstStyle/>
                    <a:p>
                      <a:pPr marL="0" marR="0" algn="ctr">
                        <a:lnSpc>
                          <a:spcPct val="115000"/>
                        </a:lnSpc>
                        <a:spcBef>
                          <a:spcPts val="100"/>
                        </a:spcBef>
                        <a:spcAft>
                          <a:spcPts val="100"/>
                        </a:spcAft>
                      </a:pPr>
                      <a:r>
                        <a:rPr lang="en-US" sz="1700">
                          <a:effectLst/>
                          <a:latin typeface="+mn-lt"/>
                        </a:rPr>
                        <a:t>18</a:t>
                      </a:r>
                      <a:endParaRPr lang="en-US" sz="1700">
                        <a:effectLst/>
                        <a:latin typeface="+mn-lt"/>
                        <a:ea typeface="Times New Roman"/>
                      </a:endParaRPr>
                    </a:p>
                  </a:txBody>
                  <a:tcPr marL="12700" marR="12700" marT="0" marB="0"/>
                </a:tc>
                <a:tc>
                  <a:txBody>
                    <a:bodyPr/>
                    <a:lstStyle/>
                    <a:p>
                      <a:pPr marL="0" marR="0" algn="ctr">
                        <a:lnSpc>
                          <a:spcPct val="115000"/>
                        </a:lnSpc>
                        <a:spcBef>
                          <a:spcPts val="100"/>
                        </a:spcBef>
                        <a:spcAft>
                          <a:spcPts val="100"/>
                        </a:spcAft>
                      </a:pPr>
                      <a:r>
                        <a:rPr lang="en-US" sz="1700">
                          <a:effectLst/>
                          <a:latin typeface="+mn-lt"/>
                        </a:rPr>
                        <a:t>11.1</a:t>
                      </a:r>
                      <a:endParaRPr lang="en-US" sz="1700">
                        <a:effectLst/>
                        <a:latin typeface="+mn-lt"/>
                        <a:ea typeface="Times New Roman"/>
                      </a:endParaRPr>
                    </a:p>
                  </a:txBody>
                  <a:tcPr marL="12700" marR="12700" marT="0" marB="0"/>
                </a:tc>
                <a:tc>
                  <a:txBody>
                    <a:bodyPr/>
                    <a:lstStyle/>
                    <a:p>
                      <a:pPr marL="0" marR="0" algn="ctr">
                        <a:lnSpc>
                          <a:spcPct val="115000"/>
                        </a:lnSpc>
                        <a:spcBef>
                          <a:spcPts val="100"/>
                        </a:spcBef>
                        <a:spcAft>
                          <a:spcPts val="100"/>
                        </a:spcAft>
                      </a:pPr>
                      <a:r>
                        <a:rPr lang="en-US" sz="1700" dirty="0">
                          <a:effectLst/>
                          <a:latin typeface="+mn-lt"/>
                        </a:rPr>
                        <a:t>(1.4</a:t>
                      </a:r>
                      <a:r>
                        <a:rPr lang="en-US" sz="1700" dirty="0" smtClean="0">
                          <a:effectLst/>
                          <a:latin typeface="+mn-lt"/>
                        </a:rPr>
                        <a:t>, 34.7)</a:t>
                      </a:r>
                      <a:r>
                        <a:rPr lang="en-US" sz="1700" dirty="0">
                          <a:effectLst/>
                          <a:latin typeface="+mn-lt"/>
                        </a:rPr>
                        <a:t> </a:t>
                      </a:r>
                      <a:endParaRPr lang="en-US" sz="1700" dirty="0">
                        <a:effectLst/>
                        <a:latin typeface="+mn-lt"/>
                        <a:ea typeface="Times New Roman"/>
                      </a:endParaRPr>
                    </a:p>
                  </a:txBody>
                  <a:tcPr marL="12700" marR="12700" marT="0" marB="0"/>
                </a:tc>
                <a:tc>
                  <a:txBody>
                    <a:bodyPr/>
                    <a:lstStyle/>
                    <a:p>
                      <a:pPr marL="0" marR="0" algn="ctr">
                        <a:lnSpc>
                          <a:spcPct val="115000"/>
                        </a:lnSpc>
                        <a:spcBef>
                          <a:spcPts val="100"/>
                        </a:spcBef>
                        <a:spcAft>
                          <a:spcPts val="100"/>
                        </a:spcAft>
                      </a:pPr>
                      <a:r>
                        <a:rPr lang="en-US" sz="1700">
                          <a:effectLst/>
                          <a:latin typeface="+mn-lt"/>
                        </a:rPr>
                        <a:t> </a:t>
                      </a:r>
                      <a:endParaRPr lang="en-US" sz="1700">
                        <a:effectLst/>
                        <a:latin typeface="+mn-lt"/>
                        <a:ea typeface="Times New Roman"/>
                      </a:endParaRPr>
                    </a:p>
                  </a:txBody>
                  <a:tcPr marL="12700" marR="12700" marT="0" marB="0"/>
                </a:tc>
                <a:tc>
                  <a:txBody>
                    <a:bodyPr/>
                    <a:lstStyle/>
                    <a:p>
                      <a:pPr marL="0" marR="0" algn="ctr">
                        <a:lnSpc>
                          <a:spcPct val="115000"/>
                        </a:lnSpc>
                        <a:spcBef>
                          <a:spcPts val="100"/>
                        </a:spcBef>
                        <a:spcAft>
                          <a:spcPts val="100"/>
                        </a:spcAft>
                      </a:pPr>
                      <a:r>
                        <a:rPr lang="en-US" sz="1700" dirty="0">
                          <a:effectLst/>
                          <a:latin typeface="+mn-lt"/>
                        </a:rPr>
                        <a:t> </a:t>
                      </a:r>
                      <a:endParaRPr lang="en-US" sz="1700" dirty="0">
                        <a:effectLst/>
                        <a:latin typeface="+mn-lt"/>
                        <a:ea typeface="Times New Roman"/>
                      </a:endParaRPr>
                    </a:p>
                  </a:txBody>
                  <a:tcPr marL="12700" marR="12700" marT="0" marB="0"/>
                </a:tc>
                <a:tc>
                  <a:txBody>
                    <a:bodyPr/>
                    <a:lstStyle/>
                    <a:p>
                      <a:pPr marL="0" marR="0" algn="ctr">
                        <a:lnSpc>
                          <a:spcPct val="115000"/>
                        </a:lnSpc>
                        <a:spcBef>
                          <a:spcPts val="100"/>
                        </a:spcBef>
                        <a:spcAft>
                          <a:spcPts val="100"/>
                        </a:spcAft>
                      </a:pPr>
                      <a:r>
                        <a:rPr lang="en-US" sz="1700">
                          <a:effectLst/>
                          <a:latin typeface="+mn-lt"/>
                        </a:rPr>
                        <a:t> </a:t>
                      </a:r>
                      <a:endParaRPr lang="en-US" sz="1700">
                        <a:effectLst/>
                        <a:latin typeface="+mn-lt"/>
                        <a:ea typeface="Times New Roman"/>
                      </a:endParaRPr>
                    </a:p>
                  </a:txBody>
                  <a:tcPr marL="12700" marR="12700" marT="0" marB="0"/>
                </a:tc>
              </a:tr>
              <a:tr h="244947">
                <a:tc>
                  <a:txBody>
                    <a:bodyPr/>
                    <a:lstStyle/>
                    <a:p>
                      <a:pPr marL="0" marR="0">
                        <a:lnSpc>
                          <a:spcPct val="115000"/>
                        </a:lnSpc>
                        <a:spcBef>
                          <a:spcPts val="100"/>
                        </a:spcBef>
                        <a:spcAft>
                          <a:spcPts val="100"/>
                        </a:spcAft>
                      </a:pPr>
                      <a:endParaRPr lang="en-US" sz="1700" dirty="0">
                        <a:effectLst/>
                        <a:latin typeface="+mn-lt"/>
                        <a:ea typeface="Times New Roman"/>
                      </a:endParaRPr>
                    </a:p>
                  </a:txBody>
                  <a:tcPr marL="12700" marR="12700" marT="0" marB="0"/>
                </a:tc>
                <a:tc>
                  <a:txBody>
                    <a:bodyPr/>
                    <a:lstStyle/>
                    <a:p>
                      <a:pPr marL="0" marR="0" algn="ctr">
                        <a:lnSpc>
                          <a:spcPct val="115000"/>
                        </a:lnSpc>
                        <a:spcBef>
                          <a:spcPts val="100"/>
                        </a:spcBef>
                        <a:spcAft>
                          <a:spcPts val="100"/>
                        </a:spcAft>
                      </a:pPr>
                      <a:endParaRPr lang="en-US" sz="1700" dirty="0">
                        <a:effectLst/>
                        <a:latin typeface="+mn-lt"/>
                        <a:ea typeface="Times New Roman"/>
                      </a:endParaRPr>
                    </a:p>
                  </a:txBody>
                  <a:tcPr marL="12700" marR="12700" marT="0" marB="0"/>
                </a:tc>
                <a:tc>
                  <a:txBody>
                    <a:bodyPr/>
                    <a:lstStyle/>
                    <a:p>
                      <a:pPr marL="0" marR="0" algn="ctr">
                        <a:lnSpc>
                          <a:spcPct val="115000"/>
                        </a:lnSpc>
                        <a:spcBef>
                          <a:spcPts val="100"/>
                        </a:spcBef>
                        <a:spcAft>
                          <a:spcPts val="100"/>
                        </a:spcAft>
                      </a:pPr>
                      <a:endParaRPr lang="en-US" sz="1700">
                        <a:effectLst/>
                        <a:latin typeface="+mn-lt"/>
                        <a:ea typeface="Times New Roman"/>
                      </a:endParaRPr>
                    </a:p>
                  </a:txBody>
                  <a:tcPr marL="12700" marR="12700" marT="0" marB="0"/>
                </a:tc>
                <a:tc>
                  <a:txBody>
                    <a:bodyPr/>
                    <a:lstStyle/>
                    <a:p>
                      <a:pPr marL="0" marR="0" algn="ctr">
                        <a:lnSpc>
                          <a:spcPct val="115000"/>
                        </a:lnSpc>
                        <a:spcBef>
                          <a:spcPts val="100"/>
                        </a:spcBef>
                        <a:spcAft>
                          <a:spcPts val="100"/>
                        </a:spcAft>
                      </a:pPr>
                      <a:endParaRPr lang="en-US" sz="1700">
                        <a:effectLst/>
                        <a:latin typeface="+mn-lt"/>
                        <a:ea typeface="Times New Roman"/>
                      </a:endParaRPr>
                    </a:p>
                  </a:txBody>
                  <a:tcPr marL="12700" marR="12700" marT="0" marB="0"/>
                </a:tc>
                <a:tc>
                  <a:txBody>
                    <a:bodyPr/>
                    <a:lstStyle/>
                    <a:p>
                      <a:pPr marL="0" marR="0" algn="ctr">
                        <a:lnSpc>
                          <a:spcPct val="115000"/>
                        </a:lnSpc>
                        <a:spcBef>
                          <a:spcPts val="100"/>
                        </a:spcBef>
                        <a:spcAft>
                          <a:spcPts val="100"/>
                        </a:spcAft>
                      </a:pPr>
                      <a:endParaRPr lang="en-US" sz="1700">
                        <a:effectLst/>
                        <a:latin typeface="+mn-lt"/>
                        <a:ea typeface="Times New Roman"/>
                      </a:endParaRPr>
                    </a:p>
                  </a:txBody>
                  <a:tcPr marL="12700" marR="12700" marT="0" marB="0"/>
                </a:tc>
                <a:tc>
                  <a:txBody>
                    <a:bodyPr/>
                    <a:lstStyle/>
                    <a:p>
                      <a:pPr marL="0" marR="0" algn="ctr">
                        <a:lnSpc>
                          <a:spcPct val="115000"/>
                        </a:lnSpc>
                        <a:spcBef>
                          <a:spcPts val="100"/>
                        </a:spcBef>
                        <a:spcAft>
                          <a:spcPts val="100"/>
                        </a:spcAft>
                      </a:pPr>
                      <a:endParaRPr lang="en-US" sz="1700" dirty="0">
                        <a:effectLst/>
                        <a:latin typeface="+mn-lt"/>
                        <a:ea typeface="Times New Roman"/>
                      </a:endParaRPr>
                    </a:p>
                  </a:txBody>
                  <a:tcPr marL="12700" marR="12700" marT="0" marB="0"/>
                </a:tc>
                <a:tc>
                  <a:txBody>
                    <a:bodyPr/>
                    <a:lstStyle/>
                    <a:p>
                      <a:pPr marL="0" marR="0" algn="ctr">
                        <a:lnSpc>
                          <a:spcPct val="115000"/>
                        </a:lnSpc>
                        <a:spcBef>
                          <a:spcPts val="100"/>
                        </a:spcBef>
                        <a:spcAft>
                          <a:spcPts val="100"/>
                        </a:spcAft>
                      </a:pPr>
                      <a:endParaRPr lang="en-US" sz="1700">
                        <a:effectLst/>
                        <a:latin typeface="+mn-lt"/>
                        <a:ea typeface="Times New Roman"/>
                      </a:endParaRPr>
                    </a:p>
                  </a:txBody>
                  <a:tcPr marL="12700" marR="12700" marT="0" marB="0"/>
                </a:tc>
                <a:tc gridSpan="2">
                  <a:txBody>
                    <a:bodyPr/>
                    <a:lstStyle/>
                    <a:p>
                      <a:pPr marL="0" marR="0" algn="ctr">
                        <a:lnSpc>
                          <a:spcPct val="115000"/>
                        </a:lnSpc>
                        <a:spcBef>
                          <a:spcPts val="100"/>
                        </a:spcBef>
                        <a:spcAft>
                          <a:spcPts val="100"/>
                        </a:spcAft>
                      </a:pPr>
                      <a:endParaRPr lang="en-US" sz="1700" dirty="0">
                        <a:effectLst/>
                        <a:latin typeface="+mn-lt"/>
                        <a:ea typeface="Times New Roman"/>
                      </a:endParaRPr>
                    </a:p>
                  </a:txBody>
                  <a:tcPr marL="12700" marR="12700" marT="0" marB="0"/>
                </a:tc>
                <a:tc hMerge="1">
                  <a:txBody>
                    <a:bodyPr/>
                    <a:lstStyle/>
                    <a:p>
                      <a:endParaRPr lang="en-US"/>
                    </a:p>
                  </a:txBody>
                  <a:tcPr/>
                </a:tc>
              </a:tr>
              <a:tr h="244947">
                <a:tc>
                  <a:txBody>
                    <a:bodyPr/>
                    <a:lstStyle/>
                    <a:p>
                      <a:pPr marL="0" marR="0">
                        <a:lnSpc>
                          <a:spcPct val="115000"/>
                        </a:lnSpc>
                        <a:spcBef>
                          <a:spcPts val="100"/>
                        </a:spcBef>
                        <a:spcAft>
                          <a:spcPts val="100"/>
                        </a:spcAft>
                      </a:pPr>
                      <a:r>
                        <a:rPr lang="en-US" sz="1700" dirty="0">
                          <a:effectLst/>
                          <a:latin typeface="+mn-lt"/>
                        </a:rPr>
                        <a:t>New events </a:t>
                      </a:r>
                      <a:r>
                        <a:rPr lang="en-US" sz="1700" u="sng" dirty="0" smtClean="0">
                          <a:effectLst/>
                          <a:latin typeface="+mn-lt"/>
                        </a:rPr>
                        <a:t>&gt;</a:t>
                      </a:r>
                      <a:r>
                        <a:rPr lang="en-US" sz="1700" dirty="0" smtClean="0">
                          <a:effectLst/>
                          <a:latin typeface="+mn-lt"/>
                        </a:rPr>
                        <a:t>grade </a:t>
                      </a:r>
                      <a:r>
                        <a:rPr lang="en-US" sz="1700" dirty="0">
                          <a:effectLst/>
                          <a:latin typeface="+mn-lt"/>
                        </a:rPr>
                        <a:t>2</a:t>
                      </a:r>
                      <a:endParaRPr lang="en-US" sz="1700" dirty="0">
                        <a:effectLst/>
                        <a:latin typeface="+mn-lt"/>
                        <a:ea typeface="Times New Roman"/>
                      </a:endParaRPr>
                    </a:p>
                  </a:txBody>
                  <a:tcPr marL="12700" marR="12700" marT="0" marB="0"/>
                </a:tc>
                <a:tc>
                  <a:txBody>
                    <a:bodyPr/>
                    <a:lstStyle/>
                    <a:p>
                      <a:pPr marL="0" marR="0" algn="ctr">
                        <a:lnSpc>
                          <a:spcPct val="115000"/>
                        </a:lnSpc>
                        <a:spcBef>
                          <a:spcPts val="100"/>
                        </a:spcBef>
                        <a:spcAft>
                          <a:spcPts val="100"/>
                        </a:spcAft>
                      </a:pPr>
                      <a:r>
                        <a:rPr lang="en-US" sz="1700" dirty="0" smtClean="0">
                          <a:effectLst/>
                          <a:latin typeface="+mn-lt"/>
                        </a:rPr>
                        <a:t>A</a:t>
                      </a:r>
                      <a:endParaRPr lang="en-US" sz="1700" dirty="0">
                        <a:effectLst/>
                        <a:latin typeface="+mn-lt"/>
                        <a:ea typeface="Times New Roman"/>
                      </a:endParaRPr>
                    </a:p>
                  </a:txBody>
                  <a:tcPr marL="12700" marR="12700" marT="0" marB="0"/>
                </a:tc>
                <a:tc>
                  <a:txBody>
                    <a:bodyPr/>
                    <a:lstStyle/>
                    <a:p>
                      <a:pPr marL="0" marR="0" algn="ctr">
                        <a:lnSpc>
                          <a:spcPct val="115000"/>
                        </a:lnSpc>
                        <a:spcBef>
                          <a:spcPts val="100"/>
                        </a:spcBef>
                        <a:spcAft>
                          <a:spcPts val="100"/>
                        </a:spcAft>
                      </a:pPr>
                      <a:r>
                        <a:rPr lang="en-US" sz="1700">
                          <a:effectLst/>
                          <a:latin typeface="+mn-lt"/>
                        </a:rPr>
                        <a:t>15</a:t>
                      </a:r>
                      <a:endParaRPr lang="en-US" sz="1700">
                        <a:effectLst/>
                        <a:latin typeface="+mn-lt"/>
                        <a:ea typeface="Times New Roman"/>
                      </a:endParaRPr>
                    </a:p>
                  </a:txBody>
                  <a:tcPr marL="12700" marR="12700" marT="0" marB="0"/>
                </a:tc>
                <a:tc>
                  <a:txBody>
                    <a:bodyPr/>
                    <a:lstStyle/>
                    <a:p>
                      <a:pPr marL="0" marR="0" algn="ctr">
                        <a:lnSpc>
                          <a:spcPct val="115000"/>
                        </a:lnSpc>
                        <a:spcBef>
                          <a:spcPts val="100"/>
                        </a:spcBef>
                        <a:spcAft>
                          <a:spcPts val="100"/>
                        </a:spcAft>
                      </a:pPr>
                      <a:r>
                        <a:rPr lang="en-US" sz="1700">
                          <a:effectLst/>
                          <a:latin typeface="+mn-lt"/>
                        </a:rPr>
                        <a:t>32</a:t>
                      </a:r>
                      <a:endParaRPr lang="en-US" sz="1700">
                        <a:effectLst/>
                        <a:latin typeface="+mn-lt"/>
                        <a:ea typeface="Times New Roman"/>
                      </a:endParaRPr>
                    </a:p>
                  </a:txBody>
                  <a:tcPr marL="12700" marR="12700" marT="0" marB="0"/>
                </a:tc>
                <a:tc>
                  <a:txBody>
                    <a:bodyPr/>
                    <a:lstStyle/>
                    <a:p>
                      <a:pPr marL="0" marR="0" algn="ctr">
                        <a:lnSpc>
                          <a:spcPct val="115000"/>
                        </a:lnSpc>
                        <a:spcBef>
                          <a:spcPts val="100"/>
                        </a:spcBef>
                        <a:spcAft>
                          <a:spcPts val="100"/>
                        </a:spcAft>
                      </a:pPr>
                      <a:r>
                        <a:rPr lang="en-US" sz="1700">
                          <a:effectLst/>
                          <a:latin typeface="+mn-lt"/>
                        </a:rPr>
                        <a:t>46.9</a:t>
                      </a:r>
                      <a:endParaRPr lang="en-US" sz="1700">
                        <a:effectLst/>
                        <a:latin typeface="+mn-lt"/>
                        <a:ea typeface="Times New Roman"/>
                      </a:endParaRPr>
                    </a:p>
                  </a:txBody>
                  <a:tcPr marL="12700" marR="12700" marT="0" marB="0"/>
                </a:tc>
                <a:tc>
                  <a:txBody>
                    <a:bodyPr/>
                    <a:lstStyle/>
                    <a:p>
                      <a:pPr marL="0" marR="0" algn="ctr">
                        <a:lnSpc>
                          <a:spcPct val="115000"/>
                        </a:lnSpc>
                        <a:spcBef>
                          <a:spcPts val="100"/>
                        </a:spcBef>
                        <a:spcAft>
                          <a:spcPts val="100"/>
                        </a:spcAft>
                      </a:pPr>
                      <a:r>
                        <a:rPr lang="en-US" sz="1700" dirty="0">
                          <a:effectLst/>
                          <a:latin typeface="+mn-lt"/>
                        </a:rPr>
                        <a:t>(29.1</a:t>
                      </a:r>
                      <a:r>
                        <a:rPr lang="en-US" sz="1700" dirty="0" smtClean="0">
                          <a:effectLst/>
                          <a:latin typeface="+mn-lt"/>
                        </a:rPr>
                        <a:t>, 65.3)</a:t>
                      </a:r>
                      <a:r>
                        <a:rPr lang="en-US" sz="1700" dirty="0">
                          <a:effectLst/>
                          <a:latin typeface="+mn-lt"/>
                        </a:rPr>
                        <a:t> </a:t>
                      </a:r>
                      <a:endParaRPr lang="en-US" sz="1700" dirty="0">
                        <a:effectLst/>
                        <a:latin typeface="+mn-lt"/>
                        <a:ea typeface="Times New Roman"/>
                      </a:endParaRPr>
                    </a:p>
                  </a:txBody>
                  <a:tcPr marL="12700" marR="12700" marT="0" marB="0"/>
                </a:tc>
                <a:tc>
                  <a:txBody>
                    <a:bodyPr/>
                    <a:lstStyle/>
                    <a:p>
                      <a:pPr marL="0" marR="0" algn="ctr">
                        <a:lnSpc>
                          <a:spcPct val="115000"/>
                        </a:lnSpc>
                        <a:spcBef>
                          <a:spcPts val="100"/>
                        </a:spcBef>
                        <a:spcAft>
                          <a:spcPts val="100"/>
                        </a:spcAft>
                      </a:pPr>
                      <a:r>
                        <a:rPr lang="en-US" sz="1700">
                          <a:effectLst/>
                          <a:latin typeface="+mn-lt"/>
                        </a:rPr>
                        <a:t>8.0</a:t>
                      </a:r>
                      <a:endParaRPr lang="en-US" sz="1700">
                        <a:effectLst/>
                        <a:latin typeface="+mn-lt"/>
                        <a:ea typeface="Times New Roman"/>
                      </a:endParaRPr>
                    </a:p>
                  </a:txBody>
                  <a:tcPr marL="12700" marR="12700" marT="0" marB="0"/>
                </a:tc>
                <a:tc gridSpan="2">
                  <a:txBody>
                    <a:bodyPr/>
                    <a:lstStyle/>
                    <a:p>
                      <a:pPr marL="0" marR="0" algn="ctr">
                        <a:lnSpc>
                          <a:spcPct val="115000"/>
                        </a:lnSpc>
                        <a:spcBef>
                          <a:spcPts val="100"/>
                        </a:spcBef>
                        <a:spcAft>
                          <a:spcPts val="100"/>
                        </a:spcAft>
                      </a:pPr>
                      <a:r>
                        <a:rPr lang="en-US" sz="1700" dirty="0">
                          <a:effectLst/>
                          <a:latin typeface="+mn-lt"/>
                        </a:rPr>
                        <a:t>(-21.2</a:t>
                      </a:r>
                      <a:r>
                        <a:rPr lang="en-US" sz="1700" dirty="0" smtClean="0">
                          <a:effectLst/>
                          <a:latin typeface="+mn-lt"/>
                        </a:rPr>
                        <a:t>, 35.9</a:t>
                      </a:r>
                      <a:r>
                        <a:rPr lang="en-US" sz="1700" dirty="0">
                          <a:effectLst/>
                          <a:latin typeface="+mn-lt"/>
                        </a:rPr>
                        <a:t>)</a:t>
                      </a:r>
                      <a:endParaRPr lang="en-US" sz="1700" dirty="0">
                        <a:effectLst/>
                        <a:latin typeface="+mn-lt"/>
                        <a:ea typeface="Times New Roman"/>
                      </a:endParaRPr>
                    </a:p>
                  </a:txBody>
                  <a:tcPr marL="12700" marR="12700" marT="0" marB="0"/>
                </a:tc>
                <a:tc hMerge="1">
                  <a:txBody>
                    <a:bodyPr/>
                    <a:lstStyle/>
                    <a:p>
                      <a:pPr marL="0" marR="0" algn="ctr">
                        <a:lnSpc>
                          <a:spcPct val="115000"/>
                        </a:lnSpc>
                        <a:spcBef>
                          <a:spcPts val="100"/>
                        </a:spcBef>
                        <a:spcAft>
                          <a:spcPts val="100"/>
                        </a:spcAft>
                      </a:pPr>
                      <a:endParaRPr lang="en-US" sz="1600" dirty="0">
                        <a:effectLst/>
                        <a:latin typeface="Times New Roman"/>
                        <a:ea typeface="Times New Roman"/>
                      </a:endParaRPr>
                    </a:p>
                  </a:txBody>
                  <a:tcPr marL="12700" marR="12700" marT="0" marB="0"/>
                </a:tc>
              </a:tr>
              <a:tr h="244947">
                <a:tc>
                  <a:txBody>
                    <a:bodyPr/>
                    <a:lstStyle/>
                    <a:p>
                      <a:pPr marL="0" marR="0">
                        <a:lnSpc>
                          <a:spcPct val="115000"/>
                        </a:lnSpc>
                        <a:spcBef>
                          <a:spcPts val="100"/>
                        </a:spcBef>
                        <a:spcAft>
                          <a:spcPts val="100"/>
                        </a:spcAft>
                      </a:pPr>
                      <a:r>
                        <a:rPr lang="en-US" sz="1700">
                          <a:effectLst/>
                          <a:latin typeface="+mn-lt"/>
                        </a:rPr>
                        <a:t> </a:t>
                      </a:r>
                      <a:endParaRPr lang="en-US" sz="1700">
                        <a:effectLst/>
                        <a:latin typeface="+mn-lt"/>
                        <a:ea typeface="Times New Roman"/>
                      </a:endParaRPr>
                    </a:p>
                  </a:txBody>
                  <a:tcPr marL="12700" marR="12700" marT="0" marB="0"/>
                </a:tc>
                <a:tc>
                  <a:txBody>
                    <a:bodyPr/>
                    <a:lstStyle/>
                    <a:p>
                      <a:pPr marL="0" marR="0" algn="ctr">
                        <a:lnSpc>
                          <a:spcPct val="115000"/>
                        </a:lnSpc>
                        <a:spcBef>
                          <a:spcPts val="100"/>
                        </a:spcBef>
                        <a:spcAft>
                          <a:spcPts val="100"/>
                        </a:spcAft>
                      </a:pPr>
                      <a:r>
                        <a:rPr lang="en-US" sz="1700" dirty="0" smtClean="0">
                          <a:effectLst/>
                          <a:latin typeface="+mn-lt"/>
                        </a:rPr>
                        <a:t>P</a:t>
                      </a:r>
                      <a:endParaRPr lang="en-US" sz="1700" dirty="0">
                        <a:effectLst/>
                        <a:latin typeface="+mn-lt"/>
                        <a:ea typeface="Times New Roman"/>
                      </a:endParaRPr>
                    </a:p>
                  </a:txBody>
                  <a:tcPr marL="12700" marR="12700" marT="0" marB="0"/>
                </a:tc>
                <a:tc>
                  <a:txBody>
                    <a:bodyPr/>
                    <a:lstStyle/>
                    <a:p>
                      <a:pPr marL="0" marR="0" algn="ctr">
                        <a:lnSpc>
                          <a:spcPct val="115000"/>
                        </a:lnSpc>
                        <a:spcBef>
                          <a:spcPts val="100"/>
                        </a:spcBef>
                        <a:spcAft>
                          <a:spcPts val="100"/>
                        </a:spcAft>
                      </a:pPr>
                      <a:r>
                        <a:rPr lang="en-US" sz="1700" dirty="0">
                          <a:effectLst/>
                          <a:latin typeface="+mn-lt"/>
                        </a:rPr>
                        <a:t>7</a:t>
                      </a:r>
                      <a:endParaRPr lang="en-US" sz="1700" dirty="0">
                        <a:effectLst/>
                        <a:latin typeface="+mn-lt"/>
                        <a:ea typeface="Times New Roman"/>
                      </a:endParaRPr>
                    </a:p>
                  </a:txBody>
                  <a:tcPr marL="12700" marR="12700" marT="0" marB="0"/>
                </a:tc>
                <a:tc>
                  <a:txBody>
                    <a:bodyPr/>
                    <a:lstStyle/>
                    <a:p>
                      <a:pPr marL="0" marR="0" algn="ctr">
                        <a:lnSpc>
                          <a:spcPct val="115000"/>
                        </a:lnSpc>
                        <a:spcBef>
                          <a:spcPts val="100"/>
                        </a:spcBef>
                        <a:spcAft>
                          <a:spcPts val="100"/>
                        </a:spcAft>
                      </a:pPr>
                      <a:r>
                        <a:rPr lang="en-US" sz="1700" dirty="0">
                          <a:effectLst/>
                          <a:latin typeface="+mn-lt"/>
                        </a:rPr>
                        <a:t>18</a:t>
                      </a:r>
                      <a:endParaRPr lang="en-US" sz="1700" dirty="0">
                        <a:effectLst/>
                        <a:latin typeface="+mn-lt"/>
                        <a:ea typeface="Times New Roman"/>
                      </a:endParaRPr>
                    </a:p>
                  </a:txBody>
                  <a:tcPr marL="12700" marR="12700" marT="0" marB="0"/>
                </a:tc>
                <a:tc>
                  <a:txBody>
                    <a:bodyPr/>
                    <a:lstStyle/>
                    <a:p>
                      <a:pPr marL="0" marR="0" algn="ctr">
                        <a:lnSpc>
                          <a:spcPct val="115000"/>
                        </a:lnSpc>
                        <a:spcBef>
                          <a:spcPts val="100"/>
                        </a:spcBef>
                        <a:spcAft>
                          <a:spcPts val="100"/>
                        </a:spcAft>
                      </a:pPr>
                      <a:r>
                        <a:rPr lang="en-US" sz="1700" dirty="0">
                          <a:effectLst/>
                          <a:latin typeface="+mn-lt"/>
                        </a:rPr>
                        <a:t>38.9</a:t>
                      </a:r>
                      <a:endParaRPr lang="en-US" sz="1700" dirty="0">
                        <a:effectLst/>
                        <a:latin typeface="+mn-lt"/>
                        <a:ea typeface="Times New Roman"/>
                      </a:endParaRPr>
                    </a:p>
                  </a:txBody>
                  <a:tcPr marL="12700" marR="12700" marT="0" marB="0"/>
                </a:tc>
                <a:tc>
                  <a:txBody>
                    <a:bodyPr/>
                    <a:lstStyle/>
                    <a:p>
                      <a:pPr marL="0" marR="0" algn="ctr">
                        <a:lnSpc>
                          <a:spcPct val="115000"/>
                        </a:lnSpc>
                        <a:spcBef>
                          <a:spcPts val="100"/>
                        </a:spcBef>
                        <a:spcAft>
                          <a:spcPts val="100"/>
                        </a:spcAft>
                      </a:pPr>
                      <a:r>
                        <a:rPr lang="en-US" sz="1700" dirty="0">
                          <a:effectLst/>
                          <a:latin typeface="+mn-lt"/>
                        </a:rPr>
                        <a:t>(</a:t>
                      </a:r>
                      <a:r>
                        <a:rPr lang="en-US" sz="1700" dirty="0" smtClean="0">
                          <a:effectLst/>
                          <a:latin typeface="+mn-lt"/>
                        </a:rPr>
                        <a:t>17.3, 64.3)</a:t>
                      </a:r>
                      <a:r>
                        <a:rPr lang="en-US" sz="1700" dirty="0">
                          <a:effectLst/>
                          <a:latin typeface="+mn-lt"/>
                        </a:rPr>
                        <a:t> </a:t>
                      </a:r>
                      <a:endParaRPr lang="en-US" sz="1700" dirty="0">
                        <a:effectLst/>
                        <a:latin typeface="+mn-lt"/>
                        <a:ea typeface="Times New Roman"/>
                      </a:endParaRPr>
                    </a:p>
                  </a:txBody>
                  <a:tcPr marL="12700" marR="12700" marT="0" marB="0"/>
                </a:tc>
                <a:tc>
                  <a:txBody>
                    <a:bodyPr/>
                    <a:lstStyle/>
                    <a:p>
                      <a:pPr marL="0" marR="0" algn="ctr">
                        <a:lnSpc>
                          <a:spcPct val="115000"/>
                        </a:lnSpc>
                        <a:spcBef>
                          <a:spcPts val="100"/>
                        </a:spcBef>
                        <a:spcAft>
                          <a:spcPts val="100"/>
                        </a:spcAft>
                      </a:pPr>
                      <a:r>
                        <a:rPr lang="en-US" sz="1700" dirty="0">
                          <a:effectLst/>
                          <a:latin typeface="+mn-lt"/>
                        </a:rPr>
                        <a:t> </a:t>
                      </a:r>
                      <a:endParaRPr lang="en-US" sz="1700" dirty="0">
                        <a:effectLst/>
                        <a:latin typeface="+mn-lt"/>
                        <a:ea typeface="Times New Roman"/>
                      </a:endParaRPr>
                    </a:p>
                  </a:txBody>
                  <a:tcPr marL="12700" marR="12700" marT="0" marB="0"/>
                </a:tc>
                <a:tc>
                  <a:txBody>
                    <a:bodyPr/>
                    <a:lstStyle/>
                    <a:p>
                      <a:pPr marL="0" marR="0" algn="ctr">
                        <a:lnSpc>
                          <a:spcPct val="115000"/>
                        </a:lnSpc>
                        <a:spcBef>
                          <a:spcPts val="100"/>
                        </a:spcBef>
                        <a:spcAft>
                          <a:spcPts val="100"/>
                        </a:spcAft>
                      </a:pPr>
                      <a:r>
                        <a:rPr lang="en-US" sz="1700" dirty="0">
                          <a:effectLst/>
                          <a:latin typeface="+mn-lt"/>
                        </a:rPr>
                        <a:t> </a:t>
                      </a:r>
                      <a:endParaRPr lang="en-US" sz="1700" dirty="0">
                        <a:effectLst/>
                        <a:latin typeface="+mn-lt"/>
                        <a:ea typeface="Times New Roman"/>
                      </a:endParaRPr>
                    </a:p>
                  </a:txBody>
                  <a:tcPr marL="12700" marR="12700" marT="0" marB="0"/>
                </a:tc>
                <a:tc>
                  <a:txBody>
                    <a:bodyPr/>
                    <a:lstStyle/>
                    <a:p>
                      <a:pPr marL="0" marR="0" algn="ctr">
                        <a:lnSpc>
                          <a:spcPct val="115000"/>
                        </a:lnSpc>
                        <a:spcBef>
                          <a:spcPts val="100"/>
                        </a:spcBef>
                        <a:spcAft>
                          <a:spcPts val="100"/>
                        </a:spcAft>
                      </a:pPr>
                      <a:r>
                        <a:rPr lang="en-US" sz="1700" dirty="0">
                          <a:effectLst/>
                          <a:latin typeface="+mn-lt"/>
                        </a:rPr>
                        <a:t> </a:t>
                      </a:r>
                      <a:endParaRPr lang="en-US" sz="1700" dirty="0">
                        <a:effectLst/>
                        <a:latin typeface="+mn-lt"/>
                        <a:ea typeface="Times New Roman"/>
                      </a:endParaRPr>
                    </a:p>
                  </a:txBody>
                  <a:tcPr marL="12700" marR="12700" marT="0" marB="0"/>
                </a:tc>
              </a:tr>
            </a:tbl>
          </a:graphicData>
        </a:graphic>
      </p:graphicFrame>
      <p:sp>
        <p:nvSpPr>
          <p:cNvPr id="5" name="TextBox 4"/>
          <p:cNvSpPr txBox="1"/>
          <p:nvPr/>
        </p:nvSpPr>
        <p:spPr>
          <a:xfrm>
            <a:off x="2133600" y="5085358"/>
            <a:ext cx="3308470" cy="369332"/>
          </a:xfrm>
          <a:prstGeom prst="rect">
            <a:avLst/>
          </a:prstGeom>
          <a:noFill/>
        </p:spPr>
        <p:txBody>
          <a:bodyPr wrap="none" rtlCol="0">
            <a:spAutoFit/>
          </a:bodyPr>
          <a:lstStyle/>
          <a:p>
            <a:r>
              <a:rPr lang="en-US" dirty="0" smtClean="0"/>
              <a:t>All Fisher’s exact p-values &gt; 0.77</a:t>
            </a:r>
            <a:endParaRPr lang="en-US" dirty="0"/>
          </a:p>
        </p:txBody>
      </p:sp>
    </p:spTree>
    <p:extLst>
      <p:ext uri="{BB962C8B-B14F-4D97-AF65-F5344CB8AC3E}">
        <p14:creationId xmlns:p14="http://schemas.microsoft.com/office/powerpoint/2010/main" val="381669671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20000" cy="1249362"/>
          </a:xfrm>
        </p:spPr>
        <p:txBody>
          <a:bodyPr/>
          <a:lstStyle/>
          <a:p>
            <a:pPr algn="ctr"/>
            <a:r>
              <a:rPr lang="en-US" sz="3600" b="1" dirty="0" smtClean="0">
                <a:latin typeface="+mn-lt"/>
              </a:rPr>
              <a:t>LS Outcomes: </a:t>
            </a:r>
            <a:br>
              <a:rPr lang="en-US" sz="3600" b="1" dirty="0" smtClean="0">
                <a:latin typeface="+mn-lt"/>
              </a:rPr>
            </a:br>
            <a:r>
              <a:rPr lang="en-US" sz="3600" b="1" dirty="0" smtClean="0">
                <a:latin typeface="+mn-lt"/>
              </a:rPr>
              <a:t>Mean (95% CI)</a:t>
            </a:r>
            <a:endParaRPr lang="en-US" sz="3600" b="1" dirty="0">
              <a:latin typeface="+mn-lt"/>
            </a:endParaRPr>
          </a:p>
        </p:txBody>
      </p:sp>
      <p:pic>
        <p:nvPicPr>
          <p:cNvPr id="3"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2400" y="2419350"/>
            <a:ext cx="3905250" cy="3905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Picture 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295776" y="2438400"/>
            <a:ext cx="3905249" cy="39052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Box 4"/>
          <p:cNvSpPr txBox="1"/>
          <p:nvPr/>
        </p:nvSpPr>
        <p:spPr>
          <a:xfrm>
            <a:off x="1488241" y="1828800"/>
            <a:ext cx="1254959" cy="461665"/>
          </a:xfrm>
          <a:prstGeom prst="rect">
            <a:avLst/>
          </a:prstGeom>
          <a:noFill/>
        </p:spPr>
        <p:txBody>
          <a:bodyPr wrap="none" rtlCol="0">
            <a:spAutoFit/>
          </a:bodyPr>
          <a:lstStyle/>
          <a:p>
            <a:r>
              <a:rPr lang="en-US" sz="2400" b="1" dirty="0" smtClean="0">
                <a:latin typeface="+mj-lt"/>
              </a:rPr>
              <a:t>LS BMD</a:t>
            </a:r>
            <a:endParaRPr lang="en-US" sz="2400" b="1" dirty="0">
              <a:latin typeface="+mj-lt"/>
            </a:endParaRPr>
          </a:p>
        </p:txBody>
      </p:sp>
      <p:sp>
        <p:nvSpPr>
          <p:cNvPr id="6" name="TextBox 5"/>
          <p:cNvSpPr txBox="1"/>
          <p:nvPr/>
        </p:nvSpPr>
        <p:spPr>
          <a:xfrm>
            <a:off x="5057620" y="1828800"/>
            <a:ext cx="2333780" cy="461665"/>
          </a:xfrm>
          <a:prstGeom prst="rect">
            <a:avLst/>
          </a:prstGeom>
          <a:noFill/>
        </p:spPr>
        <p:txBody>
          <a:bodyPr wrap="none" rtlCol="0">
            <a:spAutoFit/>
          </a:bodyPr>
          <a:lstStyle/>
          <a:p>
            <a:r>
              <a:rPr lang="en-US" sz="2400" b="1" dirty="0" smtClean="0">
                <a:latin typeface="+mj-lt"/>
              </a:rPr>
              <a:t>LS BMD z-score</a:t>
            </a:r>
            <a:endParaRPr lang="en-US" sz="2400" b="1" dirty="0">
              <a:latin typeface="+mj-lt"/>
            </a:endParaRPr>
          </a:p>
        </p:txBody>
      </p:sp>
    </p:spTree>
    <p:extLst>
      <p:ext uri="{BB962C8B-B14F-4D97-AF65-F5344CB8AC3E}">
        <p14:creationId xmlns:p14="http://schemas.microsoft.com/office/powerpoint/2010/main" val="230628378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772400" cy="1477962"/>
          </a:xfrm>
        </p:spPr>
        <p:txBody>
          <a:bodyPr/>
          <a:lstStyle/>
          <a:p>
            <a:pPr algn="ctr"/>
            <a:r>
              <a:rPr lang="en-US" sz="3600" b="1" dirty="0" smtClean="0">
                <a:latin typeface="+mn-lt"/>
              </a:rPr>
              <a:t>Percent Change in BMD Outcomes From Week 0: Mean </a:t>
            </a:r>
            <a:r>
              <a:rPr lang="en-US" sz="3600" b="1" dirty="0">
                <a:latin typeface="+mn-lt"/>
              </a:rPr>
              <a:t>(95% CI</a:t>
            </a:r>
            <a:r>
              <a:rPr lang="en-US" sz="3600" b="1" dirty="0" smtClean="0">
                <a:latin typeface="+mn-lt"/>
              </a:rPr>
              <a:t>)</a:t>
            </a:r>
            <a:endParaRPr lang="en-US" sz="3600" b="1" dirty="0">
              <a:latin typeface="+mn-lt"/>
            </a:endParaRPr>
          </a:p>
        </p:txBody>
      </p:sp>
      <p:pic>
        <p:nvPicPr>
          <p:cNvPr id="3"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81000" y="2590800"/>
            <a:ext cx="3657600" cy="3657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Box 4"/>
          <p:cNvSpPr txBox="1"/>
          <p:nvPr/>
        </p:nvSpPr>
        <p:spPr>
          <a:xfrm>
            <a:off x="457200" y="1676400"/>
            <a:ext cx="3657599" cy="830997"/>
          </a:xfrm>
          <a:prstGeom prst="rect">
            <a:avLst/>
          </a:prstGeom>
          <a:noFill/>
        </p:spPr>
        <p:txBody>
          <a:bodyPr wrap="square" rtlCol="0">
            <a:spAutoFit/>
          </a:bodyPr>
          <a:lstStyle/>
          <a:p>
            <a:pPr algn="ctr"/>
            <a:r>
              <a:rPr lang="en-US" sz="2400" b="1" dirty="0" smtClean="0">
                <a:latin typeface="+mj-lt"/>
              </a:rPr>
              <a:t>% change LS BMD</a:t>
            </a:r>
          </a:p>
          <a:p>
            <a:pPr algn="ctr"/>
            <a:r>
              <a:rPr lang="en-US" sz="2400" dirty="0">
                <a:solidFill>
                  <a:srgbClr val="FF0000"/>
                </a:solidFill>
              </a:rPr>
              <a:t>12.7 (6.8, 18.6</a:t>
            </a:r>
            <a:r>
              <a:rPr lang="en-US" sz="2400" dirty="0" smtClean="0">
                <a:solidFill>
                  <a:srgbClr val="FF0000"/>
                </a:solidFill>
              </a:rPr>
              <a:t>), </a:t>
            </a:r>
            <a:r>
              <a:rPr lang="en-US" sz="2400" b="1" dirty="0" smtClean="0"/>
              <a:t> </a:t>
            </a:r>
            <a:r>
              <a:rPr lang="en-US" sz="2400" dirty="0" smtClean="0">
                <a:solidFill>
                  <a:srgbClr val="FF0000"/>
                </a:solidFill>
              </a:rPr>
              <a:t>P &lt; 0.001*</a:t>
            </a:r>
            <a:endParaRPr lang="en-US" sz="2400" dirty="0">
              <a:solidFill>
                <a:srgbClr val="FF0000"/>
              </a:solidFill>
            </a:endParaRPr>
          </a:p>
        </p:txBody>
      </p:sp>
      <p:pic>
        <p:nvPicPr>
          <p:cNvPr id="9"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419600" y="2590800"/>
            <a:ext cx="3657600" cy="3657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TextBox 9"/>
          <p:cNvSpPr txBox="1"/>
          <p:nvPr/>
        </p:nvSpPr>
        <p:spPr>
          <a:xfrm>
            <a:off x="4572000" y="1676400"/>
            <a:ext cx="3434526" cy="830997"/>
          </a:xfrm>
          <a:prstGeom prst="rect">
            <a:avLst/>
          </a:prstGeom>
          <a:noFill/>
        </p:spPr>
        <p:txBody>
          <a:bodyPr wrap="square" rtlCol="0">
            <a:spAutoFit/>
          </a:bodyPr>
          <a:lstStyle/>
          <a:p>
            <a:pPr algn="ctr"/>
            <a:r>
              <a:rPr lang="en-US" sz="2400" b="1" dirty="0" smtClean="0">
                <a:latin typeface="+mj-lt"/>
              </a:rPr>
              <a:t>% change WB BMD</a:t>
            </a:r>
          </a:p>
          <a:p>
            <a:pPr algn="ctr"/>
            <a:r>
              <a:rPr lang="en-US" sz="2400" dirty="0">
                <a:solidFill>
                  <a:srgbClr val="FF0000"/>
                </a:solidFill>
                <a:latin typeface="+mj-lt"/>
              </a:rPr>
              <a:t>6.1 (2.1, 10.0</a:t>
            </a:r>
            <a:r>
              <a:rPr lang="en-US" sz="2400" dirty="0" smtClean="0">
                <a:solidFill>
                  <a:srgbClr val="FF0000"/>
                </a:solidFill>
                <a:latin typeface="+mj-lt"/>
              </a:rPr>
              <a:t>), P=0.004*</a:t>
            </a:r>
            <a:endParaRPr lang="en-US" dirty="0">
              <a:solidFill>
                <a:srgbClr val="FF0000"/>
              </a:solidFill>
              <a:latin typeface="+mj-lt"/>
            </a:endParaRPr>
          </a:p>
        </p:txBody>
      </p:sp>
      <p:sp>
        <p:nvSpPr>
          <p:cNvPr id="4" name="TextBox 3"/>
          <p:cNvSpPr txBox="1"/>
          <p:nvPr/>
        </p:nvSpPr>
        <p:spPr>
          <a:xfrm>
            <a:off x="990600" y="6324600"/>
            <a:ext cx="836832" cy="369332"/>
          </a:xfrm>
          <a:prstGeom prst="rect">
            <a:avLst/>
          </a:prstGeom>
          <a:noFill/>
        </p:spPr>
        <p:txBody>
          <a:bodyPr wrap="none" rtlCol="0">
            <a:spAutoFit/>
          </a:bodyPr>
          <a:lstStyle/>
          <a:p>
            <a:r>
              <a:rPr lang="en-US" dirty="0" smtClean="0"/>
              <a:t>*T-test</a:t>
            </a:r>
            <a:endParaRPr lang="en-US" dirty="0"/>
          </a:p>
        </p:txBody>
      </p:sp>
    </p:spTree>
    <p:extLst>
      <p:ext uri="{BB962C8B-B14F-4D97-AF65-F5344CB8AC3E}">
        <p14:creationId xmlns:p14="http://schemas.microsoft.com/office/powerpoint/2010/main" val="125904516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Team members have no conflicts of interest to disclose.</a:t>
            </a:r>
            <a:endParaRPr lang="en-US" dirty="0"/>
          </a:p>
        </p:txBody>
      </p:sp>
    </p:spTree>
    <p:extLst>
      <p:ext uri="{BB962C8B-B14F-4D97-AF65-F5344CB8AC3E}">
        <p14:creationId xmlns:p14="http://schemas.microsoft.com/office/powerpoint/2010/main" val="154980809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772400" cy="1477962"/>
          </a:xfrm>
        </p:spPr>
        <p:txBody>
          <a:bodyPr/>
          <a:lstStyle/>
          <a:p>
            <a:pPr algn="ctr"/>
            <a:r>
              <a:rPr lang="en-US" sz="3600" b="1" dirty="0" smtClean="0">
                <a:latin typeface="+mn-lt"/>
              </a:rPr>
              <a:t>Changes in Z-score Outcomes From Week 0: Mean </a:t>
            </a:r>
            <a:r>
              <a:rPr lang="en-US" sz="3600" b="1" dirty="0">
                <a:latin typeface="+mn-lt"/>
              </a:rPr>
              <a:t>(95% CI</a:t>
            </a:r>
            <a:r>
              <a:rPr lang="en-US" sz="3600" b="1" dirty="0" smtClean="0">
                <a:latin typeface="+mn-lt"/>
              </a:rPr>
              <a:t>)</a:t>
            </a:r>
            <a:endParaRPr lang="en-US" sz="3600" b="1" dirty="0">
              <a:latin typeface="+mn-lt"/>
            </a:endParaRPr>
          </a:p>
        </p:txBody>
      </p:sp>
      <p:pic>
        <p:nvPicPr>
          <p:cNvPr id="4"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04800" y="2590800"/>
            <a:ext cx="3657600" cy="3657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p:cNvSpPr txBox="1"/>
          <p:nvPr/>
        </p:nvSpPr>
        <p:spPr>
          <a:xfrm>
            <a:off x="345990" y="1676400"/>
            <a:ext cx="3595857" cy="830997"/>
          </a:xfrm>
          <a:prstGeom prst="rect">
            <a:avLst/>
          </a:prstGeom>
          <a:noFill/>
        </p:spPr>
        <p:txBody>
          <a:bodyPr wrap="none" rtlCol="0">
            <a:spAutoFit/>
          </a:bodyPr>
          <a:lstStyle/>
          <a:p>
            <a:pPr algn="ctr"/>
            <a:r>
              <a:rPr lang="en-US" sz="2400" b="1" dirty="0" smtClean="0">
                <a:latin typeface="+mj-lt"/>
              </a:rPr>
              <a:t>Change LS BMD z-score</a:t>
            </a:r>
          </a:p>
          <a:p>
            <a:pPr algn="ctr"/>
            <a:r>
              <a:rPr lang="en-US" sz="2400" dirty="0">
                <a:solidFill>
                  <a:srgbClr val="FF0000"/>
                </a:solidFill>
              </a:rPr>
              <a:t>0.73 (0.41, 1.05</a:t>
            </a:r>
            <a:r>
              <a:rPr lang="en-US" sz="2400" dirty="0" smtClean="0">
                <a:solidFill>
                  <a:srgbClr val="FF0000"/>
                </a:solidFill>
              </a:rPr>
              <a:t>), P &lt;0.001*</a:t>
            </a:r>
            <a:endParaRPr lang="en-US" sz="2400" b="1" dirty="0">
              <a:latin typeface="+mj-lt"/>
            </a:endParaRPr>
          </a:p>
        </p:txBody>
      </p:sp>
      <p:sp>
        <p:nvSpPr>
          <p:cNvPr id="8" name="TextBox 7"/>
          <p:cNvSpPr txBox="1"/>
          <p:nvPr/>
        </p:nvSpPr>
        <p:spPr>
          <a:xfrm>
            <a:off x="4546322" y="1676400"/>
            <a:ext cx="3607078" cy="830997"/>
          </a:xfrm>
          <a:prstGeom prst="rect">
            <a:avLst/>
          </a:prstGeom>
          <a:noFill/>
        </p:spPr>
        <p:txBody>
          <a:bodyPr wrap="none" rtlCol="0">
            <a:spAutoFit/>
          </a:bodyPr>
          <a:lstStyle/>
          <a:p>
            <a:pPr algn="ctr"/>
            <a:r>
              <a:rPr lang="en-US" sz="2400" b="1" dirty="0" smtClean="0">
                <a:latin typeface="+mj-lt"/>
              </a:rPr>
              <a:t>Change WB BMD z-score</a:t>
            </a:r>
          </a:p>
          <a:p>
            <a:pPr algn="ctr"/>
            <a:r>
              <a:rPr lang="en-US" sz="2400" dirty="0">
                <a:solidFill>
                  <a:srgbClr val="FF0000"/>
                </a:solidFill>
              </a:rPr>
              <a:t>0.64 (0.29, 0.98</a:t>
            </a:r>
            <a:r>
              <a:rPr lang="en-US" sz="2400" dirty="0" smtClean="0">
                <a:solidFill>
                  <a:srgbClr val="FF0000"/>
                </a:solidFill>
              </a:rPr>
              <a:t>), P </a:t>
            </a:r>
            <a:r>
              <a:rPr lang="en-US" sz="2400" dirty="0">
                <a:solidFill>
                  <a:srgbClr val="FF0000"/>
                </a:solidFill>
              </a:rPr>
              <a:t>&lt;</a:t>
            </a:r>
            <a:r>
              <a:rPr lang="en-US" sz="2400" dirty="0" smtClean="0">
                <a:solidFill>
                  <a:srgbClr val="FF0000"/>
                </a:solidFill>
              </a:rPr>
              <a:t>0.001*</a:t>
            </a:r>
            <a:endParaRPr lang="en-US" sz="2400" b="1" dirty="0">
              <a:latin typeface="+mj-lt"/>
            </a:endParaRPr>
          </a:p>
        </p:txBody>
      </p:sp>
      <p:pic>
        <p:nvPicPr>
          <p:cNvPr id="9" name="Picture 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495800" y="2590800"/>
            <a:ext cx="3657600" cy="3657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TextBox 9"/>
          <p:cNvSpPr txBox="1"/>
          <p:nvPr/>
        </p:nvSpPr>
        <p:spPr>
          <a:xfrm>
            <a:off x="990600" y="6324600"/>
            <a:ext cx="836832" cy="369332"/>
          </a:xfrm>
          <a:prstGeom prst="rect">
            <a:avLst/>
          </a:prstGeom>
          <a:noFill/>
        </p:spPr>
        <p:txBody>
          <a:bodyPr wrap="none" rtlCol="0">
            <a:spAutoFit/>
          </a:bodyPr>
          <a:lstStyle/>
          <a:p>
            <a:r>
              <a:rPr lang="en-US" dirty="0" smtClean="0"/>
              <a:t>*T-test</a:t>
            </a:r>
            <a:endParaRPr lang="en-US" dirty="0"/>
          </a:p>
        </p:txBody>
      </p:sp>
    </p:spTree>
    <p:extLst>
      <p:ext uri="{BB962C8B-B14F-4D97-AF65-F5344CB8AC3E}">
        <p14:creationId xmlns:p14="http://schemas.microsoft.com/office/powerpoint/2010/main" val="295641348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20000" cy="1401762"/>
          </a:xfrm>
        </p:spPr>
        <p:txBody>
          <a:bodyPr/>
          <a:lstStyle/>
          <a:p>
            <a:pPr algn="ctr"/>
            <a:r>
              <a:rPr lang="en-US" sz="3600" b="1" dirty="0" smtClean="0">
                <a:latin typeface="+mn-lt"/>
              </a:rPr>
              <a:t>Alendronate Had a Larger Effect on LS Outcomes in Younger Children*</a:t>
            </a:r>
            <a:endParaRPr lang="en-US" sz="3600" b="1" dirty="0">
              <a:latin typeface="+mn-lt"/>
            </a:endParaRPr>
          </a:p>
        </p:txBody>
      </p:sp>
      <p:pic>
        <p:nvPicPr>
          <p:cNvPr id="3"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81000" y="2286000"/>
            <a:ext cx="3657600" cy="3657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Picture 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457700" y="2286000"/>
            <a:ext cx="3619500" cy="361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Box 4"/>
          <p:cNvSpPr txBox="1"/>
          <p:nvPr/>
        </p:nvSpPr>
        <p:spPr>
          <a:xfrm>
            <a:off x="812347" y="1676400"/>
            <a:ext cx="2692853" cy="461665"/>
          </a:xfrm>
          <a:prstGeom prst="rect">
            <a:avLst/>
          </a:prstGeom>
          <a:noFill/>
        </p:spPr>
        <p:txBody>
          <a:bodyPr wrap="none" rtlCol="0">
            <a:spAutoFit/>
          </a:bodyPr>
          <a:lstStyle/>
          <a:p>
            <a:r>
              <a:rPr lang="en-US" sz="2400" b="1" dirty="0" smtClean="0">
                <a:latin typeface="+mj-lt"/>
              </a:rPr>
              <a:t>% change LS BMD</a:t>
            </a:r>
            <a:endParaRPr lang="en-US" sz="2400" b="1" dirty="0">
              <a:latin typeface="+mj-lt"/>
            </a:endParaRPr>
          </a:p>
        </p:txBody>
      </p:sp>
      <p:sp>
        <p:nvSpPr>
          <p:cNvPr id="6" name="TextBox 5"/>
          <p:cNvSpPr txBox="1"/>
          <p:nvPr/>
        </p:nvSpPr>
        <p:spPr>
          <a:xfrm>
            <a:off x="4927147" y="1676400"/>
            <a:ext cx="2692853" cy="461665"/>
          </a:xfrm>
          <a:prstGeom prst="rect">
            <a:avLst/>
          </a:prstGeom>
          <a:noFill/>
        </p:spPr>
        <p:txBody>
          <a:bodyPr wrap="none" rtlCol="0">
            <a:spAutoFit/>
          </a:bodyPr>
          <a:lstStyle/>
          <a:p>
            <a:r>
              <a:rPr lang="en-US" sz="2400" b="1" dirty="0" smtClean="0">
                <a:latin typeface="+mj-lt"/>
              </a:rPr>
              <a:t>Change LS z-score</a:t>
            </a:r>
            <a:endParaRPr lang="en-US" sz="2400" b="1" dirty="0">
              <a:latin typeface="+mj-lt"/>
            </a:endParaRPr>
          </a:p>
        </p:txBody>
      </p:sp>
      <p:sp>
        <p:nvSpPr>
          <p:cNvPr id="7" name="TextBox 6"/>
          <p:cNvSpPr txBox="1"/>
          <p:nvPr/>
        </p:nvSpPr>
        <p:spPr>
          <a:xfrm>
            <a:off x="990600" y="6096000"/>
            <a:ext cx="7086600" cy="646331"/>
          </a:xfrm>
          <a:prstGeom prst="rect">
            <a:avLst/>
          </a:prstGeom>
          <a:noFill/>
        </p:spPr>
        <p:txBody>
          <a:bodyPr wrap="square" rtlCol="0">
            <a:spAutoFit/>
          </a:bodyPr>
          <a:lstStyle/>
          <a:p>
            <a:r>
              <a:rPr lang="en-US" dirty="0" smtClean="0"/>
              <a:t>*P-value for effect modification</a:t>
            </a:r>
          </a:p>
          <a:p>
            <a:r>
              <a:rPr lang="en-US" dirty="0" smtClean="0"/>
              <a:t>Trends were similar by Tanner stage and bone age, and for whole body</a:t>
            </a:r>
            <a:endParaRPr lang="en-US" dirty="0"/>
          </a:p>
        </p:txBody>
      </p:sp>
      <p:sp>
        <p:nvSpPr>
          <p:cNvPr id="8" name="TextBox 7"/>
          <p:cNvSpPr txBox="1"/>
          <p:nvPr/>
        </p:nvSpPr>
        <p:spPr>
          <a:xfrm>
            <a:off x="6868729" y="2522220"/>
            <a:ext cx="1059906" cy="369332"/>
          </a:xfrm>
          <a:prstGeom prst="rect">
            <a:avLst/>
          </a:prstGeom>
          <a:noFill/>
        </p:spPr>
        <p:txBody>
          <a:bodyPr wrap="none" rtlCol="0">
            <a:spAutoFit/>
          </a:bodyPr>
          <a:lstStyle/>
          <a:p>
            <a:r>
              <a:rPr lang="en-US" dirty="0" smtClean="0"/>
              <a:t>P=0.038*</a:t>
            </a:r>
            <a:endParaRPr lang="en-US" dirty="0"/>
          </a:p>
        </p:txBody>
      </p:sp>
      <p:sp>
        <p:nvSpPr>
          <p:cNvPr id="9" name="TextBox 8"/>
          <p:cNvSpPr txBox="1"/>
          <p:nvPr/>
        </p:nvSpPr>
        <p:spPr>
          <a:xfrm>
            <a:off x="2057400" y="2522220"/>
            <a:ext cx="942887" cy="369332"/>
          </a:xfrm>
          <a:prstGeom prst="rect">
            <a:avLst/>
          </a:prstGeom>
          <a:noFill/>
        </p:spPr>
        <p:txBody>
          <a:bodyPr wrap="none" rtlCol="0">
            <a:spAutoFit/>
          </a:bodyPr>
          <a:lstStyle/>
          <a:p>
            <a:r>
              <a:rPr lang="en-US" dirty="0" smtClean="0"/>
              <a:t>P=0.02*</a:t>
            </a:r>
            <a:endParaRPr lang="en-US" dirty="0"/>
          </a:p>
        </p:txBody>
      </p:sp>
    </p:spTree>
    <p:extLst>
      <p:ext uri="{BB962C8B-B14F-4D97-AF65-F5344CB8AC3E}">
        <p14:creationId xmlns:p14="http://schemas.microsoft.com/office/powerpoint/2010/main" val="4267348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b="1" dirty="0">
                <a:latin typeface="+mn-lt"/>
              </a:rPr>
              <a:t>C</a:t>
            </a:r>
            <a:r>
              <a:rPr lang="en-US" sz="3600" b="1" dirty="0" smtClean="0">
                <a:latin typeface="+mn-lt"/>
              </a:rPr>
              <a:t>onclusions</a:t>
            </a:r>
            <a:endParaRPr lang="en-US" sz="3600" b="1" dirty="0">
              <a:latin typeface="+mn-lt"/>
            </a:endParaRPr>
          </a:p>
        </p:txBody>
      </p:sp>
      <p:sp>
        <p:nvSpPr>
          <p:cNvPr id="3" name="Content Placeholder 2"/>
          <p:cNvSpPr>
            <a:spLocks noGrp="1"/>
          </p:cNvSpPr>
          <p:nvPr>
            <p:ph idx="1"/>
          </p:nvPr>
        </p:nvSpPr>
        <p:spPr>
          <a:xfrm>
            <a:off x="457200" y="1295400"/>
            <a:ext cx="7620000" cy="4800600"/>
          </a:xfrm>
        </p:spPr>
        <p:txBody>
          <a:bodyPr>
            <a:normAutofit/>
          </a:bodyPr>
          <a:lstStyle/>
          <a:p>
            <a:r>
              <a:rPr lang="en-US" sz="2400" dirty="0" smtClean="0"/>
              <a:t>No indications of safety issues with alendronate in HIV-infected youth treated for 48 weeks</a:t>
            </a:r>
          </a:p>
          <a:p>
            <a:r>
              <a:rPr lang="en-US" sz="2400" dirty="0"/>
              <a:t>S</a:t>
            </a:r>
            <a:r>
              <a:rPr lang="en-US" sz="2400" dirty="0" smtClean="0"/>
              <a:t>ignificantly greater improvements in BMD and BMD z-scores on alendronate</a:t>
            </a:r>
            <a:endParaRPr lang="en-US" sz="2400" dirty="0"/>
          </a:p>
          <a:p>
            <a:pPr lvl="1"/>
            <a:r>
              <a:rPr lang="en-US" sz="2400" dirty="0" smtClean="0"/>
              <a:t>compared to vitamin D/calcium/exercise alone</a:t>
            </a:r>
          </a:p>
          <a:p>
            <a:pPr lvl="1"/>
            <a:r>
              <a:rPr lang="en-US" sz="2400" dirty="0" smtClean="0"/>
              <a:t>in less mature (age, Tanner, bone age) participants</a:t>
            </a:r>
            <a:endParaRPr lang="en-US" sz="2600" dirty="0" smtClean="0"/>
          </a:p>
          <a:p>
            <a:r>
              <a:rPr lang="en-US" sz="2400" dirty="0" smtClean="0"/>
              <a:t>Mean z-scores at week 0 and 48 weeks</a:t>
            </a:r>
          </a:p>
          <a:p>
            <a:pPr marL="114300" indent="0">
              <a:buNone/>
            </a:pPr>
            <a:r>
              <a:rPr lang="en-US" sz="2400" dirty="0"/>
              <a:t> </a:t>
            </a:r>
            <a:r>
              <a:rPr lang="en-US" sz="2400" dirty="0" smtClean="0"/>
              <a:t>     A: -2.6 to -1.7	P: -2.8 to -2.6</a:t>
            </a:r>
          </a:p>
          <a:p>
            <a:endParaRPr lang="en-US" sz="2400" dirty="0" smtClean="0"/>
          </a:p>
          <a:p>
            <a:r>
              <a:rPr lang="en-US" sz="2400" dirty="0" smtClean="0"/>
              <a:t>Impact </a:t>
            </a:r>
            <a:r>
              <a:rPr lang="en-US" sz="2400" dirty="0"/>
              <a:t>on fractures and peak bone mass </a:t>
            </a:r>
            <a:r>
              <a:rPr lang="en-US" sz="2400" dirty="0" smtClean="0"/>
              <a:t>unknown</a:t>
            </a:r>
          </a:p>
          <a:p>
            <a:r>
              <a:rPr lang="en-US" sz="2400" dirty="0" smtClean="0"/>
              <a:t>Limitations include a small sample size</a:t>
            </a:r>
            <a:endParaRPr lang="en-US" sz="2400" dirty="0"/>
          </a:p>
          <a:p>
            <a:endParaRPr lang="en-US" sz="2600" dirty="0" smtClean="0"/>
          </a:p>
          <a:p>
            <a:endParaRPr lang="en-US" dirty="0"/>
          </a:p>
          <a:p>
            <a:endParaRPr lang="en-US" dirty="0"/>
          </a:p>
        </p:txBody>
      </p:sp>
    </p:spTree>
    <p:extLst>
      <p:ext uri="{BB962C8B-B14F-4D97-AF65-F5344CB8AC3E}">
        <p14:creationId xmlns:p14="http://schemas.microsoft.com/office/powerpoint/2010/main" val="390954074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01225" y="3823957"/>
            <a:ext cx="607349" cy="1038885"/>
          </a:xfrm>
        </p:spPr>
        <p:txBody>
          <a:bodyPr>
            <a:normAutofit/>
          </a:bodyPr>
          <a:lstStyle/>
          <a:p>
            <a:pPr marL="114300" indent="0">
              <a:buNone/>
            </a:pPr>
            <a:r>
              <a:rPr lang="en-US" dirty="0" smtClean="0"/>
              <a:t>             </a:t>
            </a:r>
          </a:p>
          <a:p>
            <a:pPr marL="114300" indent="0">
              <a:buNone/>
            </a:pPr>
            <a:r>
              <a:rPr lang="en-US" dirty="0" smtClean="0"/>
              <a:t>  </a:t>
            </a:r>
          </a:p>
          <a:p>
            <a:endParaRPr lang="en-US" dirty="0" smtClean="0"/>
          </a:p>
        </p:txBody>
      </p:sp>
      <p:grpSp>
        <p:nvGrpSpPr>
          <p:cNvPr id="4" name="Group 3"/>
          <p:cNvGrpSpPr/>
          <p:nvPr/>
        </p:nvGrpSpPr>
        <p:grpSpPr>
          <a:xfrm>
            <a:off x="1600200" y="2794499"/>
            <a:ext cx="5496963" cy="1167901"/>
            <a:chOff x="1600200" y="2794499"/>
            <a:chExt cx="5496963" cy="1167901"/>
          </a:xfrm>
        </p:grpSpPr>
        <p:cxnSp>
          <p:nvCxnSpPr>
            <p:cNvPr id="41" name="Straight Connector 40"/>
            <p:cNvCxnSpPr/>
            <p:nvPr/>
          </p:nvCxnSpPr>
          <p:spPr>
            <a:xfrm>
              <a:off x="1616042" y="2977444"/>
              <a:ext cx="3636475" cy="11316"/>
            </a:xfrm>
            <a:prstGeom prst="line">
              <a:avLst/>
            </a:prstGeom>
            <a:ln w="7620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a:off x="1601707" y="2839189"/>
              <a:ext cx="0" cy="299142"/>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a:off x="5247238" y="2794499"/>
              <a:ext cx="0" cy="30480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a:off x="5268363" y="2969908"/>
              <a:ext cx="1828800" cy="0"/>
            </a:xfrm>
            <a:prstGeom prst="line">
              <a:avLst/>
            </a:prstGeom>
            <a:ln w="76200">
              <a:solidFill>
                <a:schemeClr val="accent1">
                  <a:lumMod val="5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a:off x="7088108" y="2821468"/>
              <a:ext cx="7546" cy="296879"/>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a:off x="1601707" y="3390900"/>
              <a:ext cx="1828800" cy="0"/>
            </a:xfrm>
            <a:prstGeom prst="line">
              <a:avLst/>
            </a:prstGeom>
            <a:ln w="7620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flipH="1">
              <a:off x="1600200" y="3276411"/>
              <a:ext cx="1507" cy="266889"/>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a:xfrm>
              <a:off x="3434279" y="3238123"/>
              <a:ext cx="0" cy="30480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a:off x="3430507" y="3390523"/>
              <a:ext cx="1828800" cy="0"/>
            </a:xfrm>
            <a:prstGeom prst="line">
              <a:avLst/>
            </a:prstGeom>
            <a:ln w="76200">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a:off x="5250254" y="3238500"/>
              <a:ext cx="0" cy="30480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p:nvCxnSpPr>
          <p:spPr>
            <a:xfrm>
              <a:off x="5268363" y="3367889"/>
              <a:ext cx="1828800" cy="0"/>
            </a:xfrm>
            <a:prstGeom prst="line">
              <a:avLst/>
            </a:prstGeom>
            <a:ln w="76200">
              <a:solidFill>
                <a:schemeClr val="accent1">
                  <a:lumMod val="5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a:off x="7097163" y="3215489"/>
              <a:ext cx="0" cy="30480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a:off x="1600200" y="3657600"/>
              <a:ext cx="0" cy="30480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72" name="Straight Connector 71"/>
            <p:cNvCxnSpPr/>
            <p:nvPr/>
          </p:nvCxnSpPr>
          <p:spPr>
            <a:xfrm>
              <a:off x="5241202" y="3655903"/>
              <a:ext cx="9052" cy="30480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74" name="Straight Connector 73"/>
            <p:cNvCxnSpPr/>
            <p:nvPr/>
          </p:nvCxnSpPr>
          <p:spPr>
            <a:xfrm>
              <a:off x="5268363" y="3808303"/>
              <a:ext cx="1828800" cy="0"/>
            </a:xfrm>
            <a:prstGeom prst="line">
              <a:avLst/>
            </a:prstGeom>
            <a:ln w="76200">
              <a:solidFill>
                <a:schemeClr val="accent1">
                  <a:lumMod val="5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77" name="Straight Connector 76"/>
            <p:cNvCxnSpPr/>
            <p:nvPr/>
          </p:nvCxnSpPr>
          <p:spPr>
            <a:xfrm>
              <a:off x="3429000" y="3808303"/>
              <a:ext cx="1828800" cy="0"/>
            </a:xfrm>
            <a:prstGeom prst="line">
              <a:avLst/>
            </a:prstGeom>
            <a:ln w="7620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78" name="Straight Connector 77"/>
            <p:cNvCxnSpPr/>
            <p:nvPr/>
          </p:nvCxnSpPr>
          <p:spPr>
            <a:xfrm>
              <a:off x="1600200" y="3810000"/>
              <a:ext cx="1828800" cy="0"/>
            </a:xfrm>
            <a:prstGeom prst="line">
              <a:avLst/>
            </a:prstGeom>
            <a:ln w="76200">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91" name="Straight Connector 90"/>
            <p:cNvCxnSpPr/>
            <p:nvPr/>
          </p:nvCxnSpPr>
          <p:spPr>
            <a:xfrm flipH="1">
              <a:off x="3429000" y="3657600"/>
              <a:ext cx="5279" cy="30480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95" name="Straight Connector 94"/>
            <p:cNvCxnSpPr/>
            <p:nvPr/>
          </p:nvCxnSpPr>
          <p:spPr>
            <a:xfrm>
              <a:off x="3429000" y="2830702"/>
              <a:ext cx="0" cy="293484"/>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97" name="Straight Connector 96"/>
            <p:cNvCxnSpPr/>
            <p:nvPr/>
          </p:nvCxnSpPr>
          <p:spPr>
            <a:xfrm>
              <a:off x="7088108" y="3655903"/>
              <a:ext cx="9052" cy="304800"/>
            </a:xfrm>
            <a:prstGeom prst="line">
              <a:avLst/>
            </a:prstGeom>
            <a:ln w="38100"/>
          </p:spPr>
          <p:style>
            <a:lnRef idx="1">
              <a:schemeClr val="accent1"/>
            </a:lnRef>
            <a:fillRef idx="0">
              <a:schemeClr val="accent1"/>
            </a:fillRef>
            <a:effectRef idx="0">
              <a:schemeClr val="accent1"/>
            </a:effectRef>
            <a:fontRef idx="minor">
              <a:schemeClr val="tx1"/>
            </a:fontRef>
          </p:style>
        </p:cxnSp>
      </p:grpSp>
      <p:sp>
        <p:nvSpPr>
          <p:cNvPr id="99" name="TextBox 98"/>
          <p:cNvSpPr txBox="1"/>
          <p:nvPr/>
        </p:nvSpPr>
        <p:spPr>
          <a:xfrm>
            <a:off x="609600" y="4267200"/>
            <a:ext cx="6934200" cy="369332"/>
          </a:xfrm>
          <a:prstGeom prst="rect">
            <a:avLst/>
          </a:prstGeom>
          <a:noFill/>
        </p:spPr>
        <p:txBody>
          <a:bodyPr wrap="square" rtlCol="0">
            <a:spAutoFit/>
          </a:bodyPr>
          <a:lstStyle/>
          <a:p>
            <a:r>
              <a:rPr lang="en-US" dirty="0" smtClean="0"/>
              <a:t> Weeks   0              </a:t>
            </a:r>
            <a:r>
              <a:rPr lang="en-US" dirty="0"/>
              <a:t> </a:t>
            </a:r>
            <a:r>
              <a:rPr lang="en-US" dirty="0" smtClean="0"/>
              <a:t>                 48                               96                             144 </a:t>
            </a:r>
            <a:endParaRPr lang="en-US" dirty="0"/>
          </a:p>
        </p:txBody>
      </p:sp>
      <p:sp>
        <p:nvSpPr>
          <p:cNvPr id="21" name="TextBox 20"/>
          <p:cNvSpPr txBox="1"/>
          <p:nvPr/>
        </p:nvSpPr>
        <p:spPr>
          <a:xfrm>
            <a:off x="685800" y="2833886"/>
            <a:ext cx="532518" cy="1128514"/>
          </a:xfrm>
          <a:prstGeom prst="rect">
            <a:avLst/>
          </a:prstGeom>
          <a:noFill/>
        </p:spPr>
        <p:txBody>
          <a:bodyPr wrap="none" rtlCol="0">
            <a:spAutoFit/>
          </a:bodyPr>
          <a:lstStyle/>
          <a:p>
            <a:pPr>
              <a:spcAft>
                <a:spcPts val="800"/>
              </a:spcAft>
            </a:pPr>
            <a:r>
              <a:rPr lang="en-US" dirty="0" smtClean="0"/>
              <a:t>A/A</a:t>
            </a:r>
          </a:p>
          <a:p>
            <a:pPr>
              <a:spcAft>
                <a:spcPts val="800"/>
              </a:spcAft>
            </a:pPr>
            <a:r>
              <a:rPr lang="en-US" dirty="0" smtClean="0"/>
              <a:t>A/P</a:t>
            </a:r>
          </a:p>
          <a:p>
            <a:pPr>
              <a:spcAft>
                <a:spcPts val="800"/>
              </a:spcAft>
            </a:pPr>
            <a:r>
              <a:rPr lang="en-US" dirty="0" smtClean="0"/>
              <a:t>P/A</a:t>
            </a:r>
          </a:p>
        </p:txBody>
      </p:sp>
      <p:sp>
        <p:nvSpPr>
          <p:cNvPr id="37" name="TextBox 36"/>
          <p:cNvSpPr txBox="1"/>
          <p:nvPr/>
        </p:nvSpPr>
        <p:spPr>
          <a:xfrm>
            <a:off x="1447800" y="4867870"/>
            <a:ext cx="2895600" cy="923330"/>
          </a:xfrm>
          <a:prstGeom prst="rect">
            <a:avLst/>
          </a:prstGeom>
          <a:noFill/>
        </p:spPr>
        <p:txBody>
          <a:bodyPr wrap="square" rtlCol="0">
            <a:spAutoFit/>
          </a:bodyPr>
          <a:lstStyle/>
          <a:p>
            <a:r>
              <a:rPr lang="en-US" dirty="0" smtClean="0"/>
              <a:t>Alendronate (A)</a:t>
            </a:r>
          </a:p>
          <a:p>
            <a:r>
              <a:rPr lang="en-US" dirty="0" smtClean="0"/>
              <a:t>Placebo (P)</a:t>
            </a:r>
          </a:p>
          <a:p>
            <a:r>
              <a:rPr lang="en-US" dirty="0" smtClean="0"/>
              <a:t>Follow-up (no treatment)</a:t>
            </a:r>
            <a:endParaRPr lang="en-US" dirty="0"/>
          </a:p>
        </p:txBody>
      </p:sp>
      <p:grpSp>
        <p:nvGrpSpPr>
          <p:cNvPr id="67" name="Group 66"/>
          <p:cNvGrpSpPr/>
          <p:nvPr/>
        </p:nvGrpSpPr>
        <p:grpSpPr>
          <a:xfrm>
            <a:off x="933450" y="5105400"/>
            <a:ext cx="342900" cy="533400"/>
            <a:chOff x="933450" y="4114800"/>
            <a:chExt cx="342900" cy="533400"/>
          </a:xfrm>
        </p:grpSpPr>
        <p:cxnSp>
          <p:nvCxnSpPr>
            <p:cNvPr id="23" name="Straight Connector 22"/>
            <p:cNvCxnSpPr/>
            <p:nvPr/>
          </p:nvCxnSpPr>
          <p:spPr>
            <a:xfrm>
              <a:off x="933450" y="4114800"/>
              <a:ext cx="342900" cy="0"/>
            </a:xfrm>
            <a:prstGeom prst="line">
              <a:avLst/>
            </a:prstGeom>
            <a:ln w="7620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a:off x="933450" y="4648200"/>
              <a:ext cx="342900" cy="0"/>
            </a:xfrm>
            <a:prstGeom prst="line">
              <a:avLst/>
            </a:prstGeom>
            <a:ln w="76200">
              <a:solidFill>
                <a:schemeClr val="accent1">
                  <a:lumMod val="5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p:nvCxnSpPr>
          <p:spPr>
            <a:xfrm>
              <a:off x="933450" y="4354962"/>
              <a:ext cx="342900" cy="0"/>
            </a:xfrm>
            <a:prstGeom prst="line">
              <a:avLst/>
            </a:prstGeom>
            <a:ln w="76200">
              <a:solidFill>
                <a:srgbClr val="7030A0"/>
              </a:solidFill>
            </a:ln>
          </p:spPr>
          <p:style>
            <a:lnRef idx="1">
              <a:schemeClr val="accent1"/>
            </a:lnRef>
            <a:fillRef idx="0">
              <a:schemeClr val="accent1"/>
            </a:fillRef>
            <a:effectRef idx="0">
              <a:schemeClr val="accent1"/>
            </a:effectRef>
            <a:fontRef idx="minor">
              <a:schemeClr val="tx1"/>
            </a:fontRef>
          </p:style>
        </p:cxnSp>
      </p:grpSp>
      <p:sp>
        <p:nvSpPr>
          <p:cNvPr id="7" name="Title 6"/>
          <p:cNvSpPr>
            <a:spLocks noGrp="1"/>
          </p:cNvSpPr>
          <p:nvPr>
            <p:ph type="title"/>
          </p:nvPr>
        </p:nvSpPr>
        <p:spPr>
          <a:xfrm>
            <a:off x="457200" y="228600"/>
            <a:ext cx="7467600" cy="1066800"/>
          </a:xfrm>
        </p:spPr>
        <p:txBody>
          <a:bodyPr/>
          <a:lstStyle/>
          <a:p>
            <a:r>
              <a:rPr lang="en-US" sz="3600" b="1" dirty="0" smtClean="0">
                <a:latin typeface="+mn-lt"/>
              </a:rPr>
              <a:t>Durability </a:t>
            </a:r>
            <a:r>
              <a:rPr lang="en-US" sz="3600" b="1" dirty="0">
                <a:latin typeface="+mn-lt"/>
              </a:rPr>
              <a:t>of Alendronate </a:t>
            </a:r>
            <a:r>
              <a:rPr lang="en-US" sz="3600" b="1" dirty="0" smtClean="0">
                <a:latin typeface="+mn-lt"/>
              </a:rPr>
              <a:t>treatment</a:t>
            </a:r>
            <a:endParaRPr lang="en-US" dirty="0">
              <a:latin typeface="+mn-lt"/>
            </a:endParaRPr>
          </a:p>
        </p:txBody>
      </p:sp>
      <p:sp>
        <p:nvSpPr>
          <p:cNvPr id="2" name="TextBox 1"/>
          <p:cNvSpPr txBox="1"/>
          <p:nvPr/>
        </p:nvSpPr>
        <p:spPr>
          <a:xfrm>
            <a:off x="470513" y="1239520"/>
            <a:ext cx="7748788" cy="1200329"/>
          </a:xfrm>
          <a:prstGeom prst="rect">
            <a:avLst/>
          </a:prstGeom>
          <a:noFill/>
        </p:spPr>
        <p:txBody>
          <a:bodyPr wrap="none" rtlCol="0">
            <a:spAutoFit/>
          </a:bodyPr>
          <a:lstStyle/>
          <a:p>
            <a:r>
              <a:rPr lang="en-US" sz="2400" dirty="0" smtClean="0"/>
              <a:t>Does an additional 48 weeks of alendronate </a:t>
            </a:r>
          </a:p>
          <a:p>
            <a:r>
              <a:rPr lang="en-US" sz="2400" dirty="0"/>
              <a:t> </a:t>
            </a:r>
            <a:r>
              <a:rPr lang="en-US" sz="2400" dirty="0" smtClean="0"/>
              <a:t>      further improve BMD?</a:t>
            </a:r>
          </a:p>
          <a:p>
            <a:r>
              <a:rPr lang="en-US" sz="2400" dirty="0" smtClean="0"/>
              <a:t>How long is efficacy maintained after stopping alendronate? </a:t>
            </a:r>
            <a:endParaRPr lang="en-US" sz="2400" dirty="0"/>
          </a:p>
        </p:txBody>
      </p:sp>
    </p:spTree>
    <p:extLst>
      <p:ext uri="{BB962C8B-B14F-4D97-AF65-F5344CB8AC3E}">
        <p14:creationId xmlns:p14="http://schemas.microsoft.com/office/powerpoint/2010/main" val="213377646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452952"/>
            <a:ext cx="3124200" cy="5947847"/>
          </a:xfrm>
        </p:spPr>
        <p:txBody>
          <a:bodyPr>
            <a:noAutofit/>
          </a:bodyPr>
          <a:lstStyle/>
          <a:p>
            <a:pPr marL="114300" indent="0">
              <a:buNone/>
            </a:pPr>
            <a:r>
              <a:rPr lang="en-US" sz="1600" b="1" dirty="0"/>
              <a:t>IMPAACT P1076 Protocol Team</a:t>
            </a:r>
            <a:endParaRPr lang="en-US" sz="1600" b="1" dirty="0" smtClean="0"/>
          </a:p>
          <a:p>
            <a:r>
              <a:rPr lang="en-US" sz="1600" dirty="0" smtClean="0"/>
              <a:t>George Siberry</a:t>
            </a:r>
          </a:p>
          <a:p>
            <a:r>
              <a:rPr lang="en-US" sz="1600" dirty="0" smtClean="0"/>
              <a:t>Bret Rudy</a:t>
            </a:r>
          </a:p>
          <a:p>
            <a:r>
              <a:rPr lang="en-US" sz="1600" dirty="0"/>
              <a:t>Patrick </a:t>
            </a:r>
            <a:r>
              <a:rPr lang="en-US" sz="1600" dirty="0" smtClean="0"/>
              <a:t>Jean-Phillipe</a:t>
            </a:r>
            <a:endParaRPr lang="en-US" sz="1600" dirty="0"/>
          </a:p>
          <a:p>
            <a:r>
              <a:rPr lang="en-US" sz="1600" dirty="0" smtClean="0"/>
              <a:t>Paul Sato</a:t>
            </a:r>
          </a:p>
          <a:p>
            <a:r>
              <a:rPr lang="en-US" sz="1600" dirty="0" smtClean="0"/>
              <a:t>Hans Spiegel</a:t>
            </a:r>
          </a:p>
          <a:p>
            <a:r>
              <a:rPr lang="en-US" sz="1600" dirty="0" smtClean="0"/>
              <a:t>Rohan </a:t>
            </a:r>
            <a:r>
              <a:rPr lang="en-US" sz="1600" dirty="0" err="1" smtClean="0"/>
              <a:t>Hazra</a:t>
            </a:r>
            <a:endParaRPr lang="en-US" sz="1600" dirty="0" smtClean="0"/>
          </a:p>
          <a:p>
            <a:r>
              <a:rPr lang="en-US" sz="1600" dirty="0" smtClean="0"/>
              <a:t>Kimberly </a:t>
            </a:r>
            <a:r>
              <a:rPr lang="en-US" sz="1600" dirty="0" err="1" smtClean="0"/>
              <a:t>Hudgens</a:t>
            </a:r>
            <a:endParaRPr lang="en-US" sz="1600" dirty="0" smtClean="0"/>
          </a:p>
          <a:p>
            <a:r>
              <a:rPr lang="en-US" sz="1600" dirty="0" smtClean="0"/>
              <a:t>Kathy George</a:t>
            </a:r>
          </a:p>
          <a:p>
            <a:r>
              <a:rPr lang="en-US" sz="1600" dirty="0" smtClean="0"/>
              <a:t>Lynette Purdue</a:t>
            </a:r>
          </a:p>
          <a:p>
            <a:r>
              <a:rPr lang="en-US" sz="1600" dirty="0" smtClean="0"/>
              <a:t>William Meyer</a:t>
            </a:r>
          </a:p>
          <a:p>
            <a:r>
              <a:rPr lang="en-US" sz="1600" dirty="0" err="1" smtClean="0"/>
              <a:t>Francesa</a:t>
            </a:r>
            <a:r>
              <a:rPr lang="en-US" sz="1600" dirty="0" smtClean="0"/>
              <a:t> </a:t>
            </a:r>
            <a:r>
              <a:rPr lang="en-US" sz="1600" dirty="0" err="1" smtClean="0"/>
              <a:t>Aweeka</a:t>
            </a:r>
            <a:endParaRPr lang="en-US" sz="1600" dirty="0" smtClean="0"/>
          </a:p>
          <a:p>
            <a:r>
              <a:rPr lang="en-US" sz="1600" dirty="0" smtClean="0"/>
              <a:t>Janice Hodge</a:t>
            </a:r>
          </a:p>
          <a:p>
            <a:r>
              <a:rPr lang="en-US" sz="1600" dirty="0" smtClean="0"/>
              <a:t>Adriane Hernandez</a:t>
            </a:r>
          </a:p>
          <a:p>
            <a:r>
              <a:rPr lang="en-US" sz="1600" dirty="0" smtClean="0"/>
              <a:t>Aaron Atlas</a:t>
            </a:r>
          </a:p>
          <a:p>
            <a:r>
              <a:rPr lang="en-US" sz="1600" dirty="0" smtClean="0"/>
              <a:t>Christopher Hensel</a:t>
            </a:r>
          </a:p>
          <a:p>
            <a:r>
              <a:rPr lang="en-US" sz="1600" dirty="0" smtClean="0"/>
              <a:t>Stephen Spector</a:t>
            </a:r>
          </a:p>
          <a:p>
            <a:r>
              <a:rPr lang="en-US" sz="1600" dirty="0" smtClean="0"/>
              <a:t>Grace </a:t>
            </a:r>
            <a:r>
              <a:rPr lang="en-US" sz="1600" dirty="0" err="1" smtClean="0"/>
              <a:t>McComsey</a:t>
            </a:r>
            <a:endParaRPr lang="en-US" sz="1600" dirty="0" smtClean="0"/>
          </a:p>
          <a:p>
            <a:r>
              <a:rPr lang="en-US" sz="1600" dirty="0" smtClean="0"/>
              <a:t>Jane Benson</a:t>
            </a:r>
          </a:p>
          <a:p>
            <a:r>
              <a:rPr lang="en-US" sz="1600" dirty="0" smtClean="0"/>
              <a:t>Yvonne De Souza</a:t>
            </a:r>
          </a:p>
        </p:txBody>
      </p:sp>
      <p:sp>
        <p:nvSpPr>
          <p:cNvPr id="4" name="Content Placeholder 2"/>
          <p:cNvSpPr txBox="1">
            <a:spLocks/>
          </p:cNvSpPr>
          <p:nvPr/>
        </p:nvSpPr>
        <p:spPr>
          <a:xfrm>
            <a:off x="4008120" y="533400"/>
            <a:ext cx="3033111" cy="1986280"/>
          </a:xfrm>
          <a:prstGeom prst="rect">
            <a:avLst/>
          </a:prstGeom>
        </p:spPr>
        <p:txBody>
          <a:bodyPr vert="horz" lIns="91440" tIns="45720" rIns="91440" bIns="45720" rtlCol="0">
            <a:noAutofit/>
          </a:bodyPr>
          <a:lst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a:lstStyle>
          <a:p>
            <a:r>
              <a:rPr lang="en-US" sz="1600" dirty="0"/>
              <a:t>Catherine Gordon</a:t>
            </a:r>
          </a:p>
          <a:p>
            <a:r>
              <a:rPr lang="en-US" sz="1600" dirty="0"/>
              <a:t>Dan </a:t>
            </a:r>
            <a:r>
              <a:rPr lang="en-US" sz="1600" dirty="0" err="1"/>
              <a:t>Colosi</a:t>
            </a:r>
            <a:endParaRPr lang="en-US" sz="1600" dirty="0"/>
          </a:p>
          <a:p>
            <a:r>
              <a:rPr lang="en-US" sz="1600" dirty="0"/>
              <a:t>Fred Ferguson</a:t>
            </a:r>
          </a:p>
          <a:p>
            <a:r>
              <a:rPr lang="en-US" sz="1600" dirty="0"/>
              <a:t>Jessica Pagano-</a:t>
            </a:r>
            <a:r>
              <a:rPr lang="en-US" sz="1600" dirty="0" err="1"/>
              <a:t>Therrien</a:t>
            </a:r>
            <a:endParaRPr lang="en-US" sz="1600" dirty="0"/>
          </a:p>
          <a:p>
            <a:r>
              <a:rPr lang="en-US" sz="1600" dirty="0"/>
              <a:t>Dorothy Shaw</a:t>
            </a:r>
          </a:p>
          <a:p>
            <a:r>
              <a:rPr lang="en-US" sz="1600" dirty="0"/>
              <a:t>Eric Stets</a:t>
            </a:r>
          </a:p>
          <a:p>
            <a:r>
              <a:rPr lang="en-US" sz="1600" dirty="0"/>
              <a:t>Arthur </a:t>
            </a:r>
            <a:r>
              <a:rPr lang="en-US" sz="1600" dirty="0" err="1"/>
              <a:t>Santora</a:t>
            </a:r>
            <a:endParaRPr lang="en-US" sz="1600" dirty="0"/>
          </a:p>
          <a:p>
            <a:endParaRPr lang="en-US" sz="1600" dirty="0"/>
          </a:p>
        </p:txBody>
      </p:sp>
      <p:sp>
        <p:nvSpPr>
          <p:cNvPr id="5" name="TextBox 4"/>
          <p:cNvSpPr txBox="1"/>
          <p:nvPr/>
        </p:nvSpPr>
        <p:spPr>
          <a:xfrm>
            <a:off x="4125661" y="2819400"/>
            <a:ext cx="3269485" cy="3754874"/>
          </a:xfrm>
          <a:prstGeom prst="rect">
            <a:avLst/>
          </a:prstGeom>
          <a:noFill/>
        </p:spPr>
        <p:txBody>
          <a:bodyPr wrap="none" rtlCol="0">
            <a:spAutoFit/>
          </a:bodyPr>
          <a:lstStyle/>
          <a:p>
            <a:r>
              <a:rPr lang="en-US" sz="1600" b="1" dirty="0" smtClean="0"/>
              <a:t>Study sites</a:t>
            </a:r>
          </a:p>
          <a:p>
            <a:endParaRPr lang="en-US" sz="1400" dirty="0"/>
          </a:p>
          <a:p>
            <a:r>
              <a:rPr lang="en-US" sz="1600" dirty="0" smtClean="0"/>
              <a:t>Brazil:</a:t>
            </a:r>
          </a:p>
          <a:p>
            <a:pPr lvl="1"/>
            <a:r>
              <a:rPr lang="en-US" sz="1600" dirty="0" smtClean="0"/>
              <a:t>Federal University Minas </a:t>
            </a:r>
            <a:r>
              <a:rPr lang="en-US" sz="1600" dirty="0" err="1" smtClean="0"/>
              <a:t>Gerais</a:t>
            </a:r>
            <a:endParaRPr lang="en-US" sz="1600" dirty="0" smtClean="0"/>
          </a:p>
          <a:p>
            <a:pPr lvl="1"/>
            <a:r>
              <a:rPr lang="en-US" sz="1600" dirty="0" smtClean="0"/>
              <a:t>University of Sao Paulo</a:t>
            </a:r>
          </a:p>
          <a:p>
            <a:endParaRPr lang="en-US" sz="1600" dirty="0"/>
          </a:p>
          <a:p>
            <a:r>
              <a:rPr lang="en-US" sz="1600" dirty="0" smtClean="0"/>
              <a:t>US:</a:t>
            </a:r>
          </a:p>
          <a:p>
            <a:pPr lvl="1"/>
            <a:r>
              <a:rPr lang="en-US" sz="1600" dirty="0" smtClean="0"/>
              <a:t>UCLA Medical Center</a:t>
            </a:r>
          </a:p>
          <a:p>
            <a:pPr lvl="1"/>
            <a:r>
              <a:rPr lang="en-US" sz="1600" dirty="0" smtClean="0"/>
              <a:t>Chicago Children’s</a:t>
            </a:r>
          </a:p>
          <a:p>
            <a:pPr lvl="1"/>
            <a:r>
              <a:rPr lang="en-US" sz="1600" dirty="0" smtClean="0"/>
              <a:t>University of Miami</a:t>
            </a:r>
          </a:p>
          <a:p>
            <a:pPr lvl="1"/>
            <a:r>
              <a:rPr lang="en-US" sz="1600" dirty="0" smtClean="0"/>
              <a:t>South Florida</a:t>
            </a:r>
          </a:p>
          <a:p>
            <a:pPr lvl="1"/>
            <a:r>
              <a:rPr lang="en-US" sz="1600" dirty="0" smtClean="0"/>
              <a:t>San Juan City Hospital</a:t>
            </a:r>
          </a:p>
          <a:p>
            <a:pPr lvl="1"/>
            <a:r>
              <a:rPr lang="en-US" sz="1600" dirty="0" smtClean="0"/>
              <a:t>Johns Hopkins University</a:t>
            </a:r>
          </a:p>
          <a:p>
            <a:pPr lvl="1"/>
            <a:r>
              <a:rPr lang="en-US" sz="1600" dirty="0" smtClean="0"/>
              <a:t>St Jude</a:t>
            </a:r>
          </a:p>
          <a:p>
            <a:pPr lvl="1"/>
            <a:r>
              <a:rPr lang="en-US" sz="1600" dirty="0" smtClean="0"/>
              <a:t>U Mass Medical School</a:t>
            </a:r>
            <a:endParaRPr lang="en-US" sz="1600" dirty="0"/>
          </a:p>
        </p:txBody>
      </p:sp>
    </p:spTree>
    <p:extLst>
      <p:ext uri="{BB962C8B-B14F-4D97-AF65-F5344CB8AC3E}">
        <p14:creationId xmlns:p14="http://schemas.microsoft.com/office/powerpoint/2010/main" val="108933385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n-US" sz="2400" dirty="0"/>
              <a:t>IMPAACT P1076 participants and </a:t>
            </a:r>
            <a:r>
              <a:rPr lang="en-US" sz="2400" dirty="0" smtClean="0"/>
              <a:t>guardians</a:t>
            </a:r>
          </a:p>
          <a:p>
            <a:endParaRPr lang="en-US" dirty="0" smtClean="0"/>
          </a:p>
          <a:p>
            <a:r>
              <a:rPr lang="en-US" dirty="0" smtClean="0"/>
              <a:t>Overall </a:t>
            </a:r>
            <a:r>
              <a:rPr lang="en-US" dirty="0"/>
              <a:t>support for the International Maternal Pediatric Adolescent AIDS Clinical Trials Network (IMPAACT) was provided by the National Institute of Allergy and Infectious Diseases (NIAID) with co-funding from the Eunice Kennedy Shriver National Institute of Child Health and Human Development (NICHD) and the National Institute of Mental Health (NIMH), all components of the National Institutes of Health (NIH), under Award Numbers UM1AI068632 (IMPAACT LOC), UM1AI068616 (IMPAACT SDMC) and UM1AI106716 (IMPAACT LC), and by NICHD contract number HHSN275201800001I. The content is solely the responsibility of the authors and does not necessarily represent the official views of the NIH.</a:t>
            </a:r>
          </a:p>
        </p:txBody>
      </p:sp>
      <p:sp>
        <p:nvSpPr>
          <p:cNvPr id="4" name="Title 1"/>
          <p:cNvSpPr>
            <a:spLocks noGrp="1"/>
          </p:cNvSpPr>
          <p:nvPr>
            <p:ph type="title"/>
          </p:nvPr>
        </p:nvSpPr>
        <p:spPr/>
        <p:txBody>
          <a:bodyPr/>
          <a:lstStyle/>
          <a:p>
            <a:r>
              <a:rPr lang="en-US" sz="3200" dirty="0" smtClean="0">
                <a:latin typeface="+mn-lt"/>
              </a:rPr>
              <a:t>Thank you</a:t>
            </a:r>
            <a:endParaRPr lang="en-US" sz="3200" dirty="0">
              <a:latin typeface="+mn-lt"/>
            </a:endParaRPr>
          </a:p>
        </p:txBody>
      </p:sp>
    </p:spTree>
    <p:extLst>
      <p:ext uri="{BB962C8B-B14F-4D97-AF65-F5344CB8AC3E}">
        <p14:creationId xmlns:p14="http://schemas.microsoft.com/office/powerpoint/2010/main" val="65856501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latin typeface="+mn-lt"/>
              </a:rPr>
              <a:t>References for z-scores</a:t>
            </a:r>
            <a:endParaRPr lang="en-US" sz="3600" dirty="0">
              <a:latin typeface="+mn-lt"/>
            </a:endParaRPr>
          </a:p>
        </p:txBody>
      </p:sp>
      <p:sp>
        <p:nvSpPr>
          <p:cNvPr id="3" name="Content Placeholder 2"/>
          <p:cNvSpPr>
            <a:spLocks noGrp="1"/>
          </p:cNvSpPr>
          <p:nvPr>
            <p:ph idx="1"/>
          </p:nvPr>
        </p:nvSpPr>
        <p:spPr>
          <a:xfrm>
            <a:off x="457200" y="1295400"/>
            <a:ext cx="7620000" cy="5105400"/>
          </a:xfrm>
        </p:spPr>
        <p:txBody>
          <a:bodyPr/>
          <a:lstStyle/>
          <a:p>
            <a:pPr marL="114300" indent="0">
              <a:buNone/>
            </a:pPr>
            <a:r>
              <a:rPr lang="en-US" dirty="0" smtClean="0"/>
              <a:t>Lumbar spine:</a:t>
            </a:r>
          </a:p>
          <a:p>
            <a:r>
              <a:rPr lang="en-US" dirty="0" smtClean="0"/>
              <a:t>Kelly et al (1990): 3-6 years (white)</a:t>
            </a:r>
          </a:p>
          <a:p>
            <a:r>
              <a:rPr lang="en-US" dirty="0" smtClean="0"/>
              <a:t>Bone Mineral Density in Childhood Study (BMDCS </a:t>
            </a:r>
            <a:r>
              <a:rPr lang="en-US" dirty="0" err="1" smtClean="0"/>
              <a:t>Kalkwarf</a:t>
            </a:r>
            <a:r>
              <a:rPr lang="en-US" dirty="0" smtClean="0"/>
              <a:t> et al, 2007): females 7-16 years and males 7-17 years (black and non-black)</a:t>
            </a:r>
          </a:p>
          <a:p>
            <a:r>
              <a:rPr lang="en-US" dirty="0" smtClean="0"/>
              <a:t>Kelly et al (2005): &gt; 17 years</a:t>
            </a:r>
          </a:p>
          <a:p>
            <a:endParaRPr lang="en-US" dirty="0"/>
          </a:p>
          <a:p>
            <a:pPr marL="114300" indent="0">
              <a:buNone/>
            </a:pPr>
            <a:r>
              <a:rPr lang="en-US" dirty="0" smtClean="0"/>
              <a:t>Whole Body with head:</a:t>
            </a:r>
          </a:p>
          <a:p>
            <a:r>
              <a:rPr lang="en-US" dirty="0" smtClean="0"/>
              <a:t>NHANES, Kelly et al 2009: 8-85 years (black, white and Hispanic)</a:t>
            </a:r>
            <a:endParaRPr lang="en-US" dirty="0"/>
          </a:p>
        </p:txBody>
      </p:sp>
    </p:spTree>
    <p:extLst>
      <p:ext uri="{BB962C8B-B14F-4D97-AF65-F5344CB8AC3E}">
        <p14:creationId xmlns:p14="http://schemas.microsoft.com/office/powerpoint/2010/main" val="61090212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b="1" dirty="0" smtClean="0">
                <a:latin typeface="+mn-lt"/>
              </a:rPr>
              <a:t>Background and Significance</a:t>
            </a:r>
            <a:endParaRPr lang="en-US" sz="3600" b="1" dirty="0">
              <a:latin typeface="+mn-lt"/>
            </a:endParaRPr>
          </a:p>
        </p:txBody>
      </p:sp>
      <p:sp>
        <p:nvSpPr>
          <p:cNvPr id="3" name="Content Placeholder 2"/>
          <p:cNvSpPr>
            <a:spLocks noGrp="1"/>
          </p:cNvSpPr>
          <p:nvPr>
            <p:ph idx="1"/>
          </p:nvPr>
        </p:nvSpPr>
        <p:spPr/>
        <p:txBody>
          <a:bodyPr>
            <a:normAutofit/>
          </a:bodyPr>
          <a:lstStyle/>
          <a:p>
            <a:r>
              <a:rPr lang="en-US" dirty="0" smtClean="0"/>
              <a:t>Puberty is a time of rapid bone mineral accrual. Within the five years surrounding peak height velocity in adolescence, 39% of </a:t>
            </a:r>
            <a:r>
              <a:rPr lang="en-US" dirty="0"/>
              <a:t>adult total body </a:t>
            </a:r>
            <a:r>
              <a:rPr lang="en-US" dirty="0" smtClean="0"/>
              <a:t>bone mineral content is accrued. </a:t>
            </a:r>
          </a:p>
          <a:p>
            <a:endParaRPr lang="en-US" dirty="0" smtClean="0"/>
          </a:p>
          <a:p>
            <a:r>
              <a:rPr lang="en-US" dirty="0" smtClean="0"/>
              <a:t>Detriments in bone accrual during this critical period could lead to lower peak bone mass which increases the risk of osteoporosis later in life.</a:t>
            </a:r>
          </a:p>
          <a:p>
            <a:endParaRPr lang="en-US" dirty="0" smtClean="0"/>
          </a:p>
          <a:p>
            <a:r>
              <a:rPr lang="en-US" dirty="0" smtClean="0"/>
              <a:t>Several factors may contribute to poor bone accrual including inflammation, poor linear growth and weight gain, malabsorption, medications, </a:t>
            </a:r>
            <a:r>
              <a:rPr lang="en-US" dirty="0" err="1" smtClean="0"/>
              <a:t>endocrinopathies</a:t>
            </a:r>
            <a:r>
              <a:rPr lang="en-US" dirty="0" smtClean="0"/>
              <a:t>, low vitamin D concentrations, etc.</a:t>
            </a:r>
            <a:endParaRPr lang="en-US" dirty="0"/>
          </a:p>
        </p:txBody>
      </p:sp>
    </p:spTree>
    <p:extLst>
      <p:ext uri="{BB962C8B-B14F-4D97-AF65-F5344CB8AC3E}">
        <p14:creationId xmlns:p14="http://schemas.microsoft.com/office/powerpoint/2010/main" val="223429835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b="1" dirty="0" smtClean="0">
                <a:latin typeface="+mn-lt"/>
              </a:rPr>
              <a:t>Background and Significance</a:t>
            </a:r>
            <a:endParaRPr lang="en-US" sz="3600" b="1" dirty="0">
              <a:latin typeface="+mn-lt"/>
            </a:endParaRPr>
          </a:p>
        </p:txBody>
      </p:sp>
      <p:sp>
        <p:nvSpPr>
          <p:cNvPr id="3" name="Content Placeholder 2"/>
          <p:cNvSpPr>
            <a:spLocks noGrp="1"/>
          </p:cNvSpPr>
          <p:nvPr>
            <p:ph idx="1"/>
          </p:nvPr>
        </p:nvSpPr>
        <p:spPr/>
        <p:txBody>
          <a:bodyPr/>
          <a:lstStyle/>
          <a:p>
            <a:r>
              <a:rPr lang="en-US" dirty="0" smtClean="0"/>
              <a:t>HIV-infected children/youth </a:t>
            </a:r>
            <a:r>
              <a:rPr lang="en-US" dirty="0"/>
              <a:t>have lower bone mineral </a:t>
            </a:r>
            <a:r>
              <a:rPr lang="en-US" dirty="0" smtClean="0"/>
              <a:t>density (BMD) than  </a:t>
            </a:r>
            <a:r>
              <a:rPr lang="en-US" dirty="0"/>
              <a:t>their </a:t>
            </a:r>
            <a:r>
              <a:rPr lang="en-US" dirty="0" smtClean="0"/>
              <a:t>HIV-uninfected peers, </a:t>
            </a:r>
            <a:r>
              <a:rPr lang="en-US" dirty="0"/>
              <a:t>which may be more pronounced in boys</a:t>
            </a:r>
            <a:r>
              <a:rPr lang="en-US" dirty="0" smtClean="0"/>
              <a:t>. </a:t>
            </a:r>
          </a:p>
          <a:p>
            <a:pPr marL="114300" indent="0">
              <a:buNone/>
            </a:pPr>
            <a:endParaRPr lang="en-US" dirty="0" smtClean="0"/>
          </a:p>
          <a:p>
            <a:r>
              <a:rPr lang="en-US" dirty="0" smtClean="0"/>
              <a:t>While the bisphosphonate </a:t>
            </a:r>
            <a:r>
              <a:rPr lang="en-US" dirty="0"/>
              <a:t>a</a:t>
            </a:r>
            <a:r>
              <a:rPr lang="en-US" dirty="0" smtClean="0"/>
              <a:t>lendronate has been shown to increase BMD or slow down loss of bone in adults with osteopenia or osteoporosis, it has not been extensively studied in HIV-infected children and adolescents.</a:t>
            </a:r>
          </a:p>
          <a:p>
            <a:endParaRPr lang="en-US" dirty="0" smtClean="0"/>
          </a:p>
          <a:p>
            <a:pPr marL="114300" indent="0">
              <a:buNone/>
            </a:pPr>
            <a:r>
              <a:rPr lang="en-US" dirty="0" smtClean="0">
                <a:solidFill>
                  <a:srgbClr val="FF0000"/>
                </a:solidFill>
              </a:rPr>
              <a:t> </a:t>
            </a:r>
            <a:endParaRPr lang="en-US" dirty="0">
              <a:solidFill>
                <a:srgbClr val="FF0000"/>
              </a:solidFill>
            </a:endParaRPr>
          </a:p>
        </p:txBody>
      </p:sp>
    </p:spTree>
    <p:extLst>
      <p:ext uri="{BB962C8B-B14F-4D97-AF65-F5344CB8AC3E}">
        <p14:creationId xmlns:p14="http://schemas.microsoft.com/office/powerpoint/2010/main" val="244339910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7620000" cy="1143000"/>
          </a:xfrm>
        </p:spPr>
        <p:txBody>
          <a:bodyPr/>
          <a:lstStyle/>
          <a:p>
            <a:r>
              <a:rPr lang="en-US" sz="3600" b="1" dirty="0" smtClean="0">
                <a:latin typeface="+mn-lt"/>
              </a:rPr>
              <a:t>IMPAACT P1076</a:t>
            </a:r>
            <a:endParaRPr lang="en-US" sz="3600" b="1" dirty="0">
              <a:latin typeface="+mn-lt"/>
            </a:endParaRPr>
          </a:p>
        </p:txBody>
      </p:sp>
      <p:sp>
        <p:nvSpPr>
          <p:cNvPr id="3" name="Content Placeholder 2"/>
          <p:cNvSpPr>
            <a:spLocks noGrp="1"/>
          </p:cNvSpPr>
          <p:nvPr>
            <p:ph idx="1"/>
          </p:nvPr>
        </p:nvSpPr>
        <p:spPr/>
        <p:txBody>
          <a:bodyPr/>
          <a:lstStyle/>
          <a:p>
            <a:endParaRPr lang="en-US" sz="3200" dirty="0" smtClean="0"/>
          </a:p>
          <a:p>
            <a:r>
              <a:rPr lang="en-US" sz="3200" dirty="0" smtClean="0"/>
              <a:t>Randomized</a:t>
            </a:r>
            <a:r>
              <a:rPr lang="en-US" sz="3200" dirty="0"/>
              <a:t>, placebo-controlled, double-blind, crossover study </a:t>
            </a:r>
            <a:endParaRPr lang="en-US" sz="3200" dirty="0" smtClean="0"/>
          </a:p>
          <a:p>
            <a:endParaRPr lang="en-US" sz="3200" dirty="0"/>
          </a:p>
          <a:p>
            <a:r>
              <a:rPr lang="en-US" sz="3200" dirty="0" smtClean="0"/>
              <a:t>Assess </a:t>
            </a:r>
            <a:r>
              <a:rPr lang="en-US" sz="3200" dirty="0"/>
              <a:t>safety and efficacy of 48/96 weeks of once-weekly </a:t>
            </a:r>
            <a:r>
              <a:rPr lang="en-US" sz="3200" dirty="0" smtClean="0"/>
              <a:t>alendronate </a:t>
            </a:r>
            <a:r>
              <a:rPr lang="en-US" sz="3200" dirty="0"/>
              <a:t>in </a:t>
            </a:r>
            <a:r>
              <a:rPr lang="en-US" sz="3200" dirty="0" smtClean="0"/>
              <a:t>HIV-infected children and adolescents</a:t>
            </a:r>
            <a:endParaRPr lang="en-US" dirty="0"/>
          </a:p>
        </p:txBody>
      </p:sp>
    </p:spTree>
    <p:extLst>
      <p:ext uri="{BB962C8B-B14F-4D97-AF65-F5344CB8AC3E}">
        <p14:creationId xmlns:p14="http://schemas.microsoft.com/office/powerpoint/2010/main" val="25793280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772400" cy="1143000"/>
          </a:xfrm>
        </p:spPr>
        <p:txBody>
          <a:bodyPr/>
          <a:lstStyle/>
          <a:p>
            <a:r>
              <a:rPr lang="en-US" sz="3600" b="1" dirty="0" smtClean="0">
                <a:latin typeface="+mn-lt"/>
              </a:rPr>
              <a:t>Key Inclusion/Exclusion </a:t>
            </a:r>
            <a:r>
              <a:rPr lang="en-US" sz="3600" b="1" dirty="0">
                <a:latin typeface="+mn-lt"/>
              </a:rPr>
              <a:t>C</a:t>
            </a:r>
            <a:r>
              <a:rPr lang="en-US" sz="3600" b="1" dirty="0" smtClean="0">
                <a:latin typeface="+mn-lt"/>
              </a:rPr>
              <a:t>riteria</a:t>
            </a:r>
            <a:endParaRPr lang="en-US" sz="3600" b="1" dirty="0">
              <a:latin typeface="+mn-lt"/>
            </a:endParaRPr>
          </a:p>
        </p:txBody>
      </p:sp>
      <p:sp>
        <p:nvSpPr>
          <p:cNvPr id="3" name="Content Placeholder 2"/>
          <p:cNvSpPr>
            <a:spLocks noGrp="1"/>
          </p:cNvSpPr>
          <p:nvPr>
            <p:ph idx="1"/>
          </p:nvPr>
        </p:nvSpPr>
        <p:spPr>
          <a:xfrm>
            <a:off x="457200" y="1295400"/>
            <a:ext cx="7620000" cy="5257800"/>
          </a:xfrm>
        </p:spPr>
        <p:txBody>
          <a:bodyPr>
            <a:noAutofit/>
          </a:bodyPr>
          <a:lstStyle/>
          <a:p>
            <a:pPr marL="114300" indent="0">
              <a:buNone/>
            </a:pPr>
            <a:r>
              <a:rPr lang="en-US" sz="2000" b="1" dirty="0" smtClean="0"/>
              <a:t>Inclusion:</a:t>
            </a:r>
          </a:p>
          <a:p>
            <a:r>
              <a:rPr lang="en-US" sz="2000" dirty="0" smtClean="0"/>
              <a:t>Age 11 - </a:t>
            </a:r>
            <a:r>
              <a:rPr lang="en-US" sz="2000" dirty="0"/>
              <a:t>&lt; 25 </a:t>
            </a:r>
            <a:r>
              <a:rPr lang="en-US" sz="2000" dirty="0" smtClean="0"/>
              <a:t>years</a:t>
            </a:r>
          </a:p>
          <a:p>
            <a:r>
              <a:rPr lang="en-US" sz="2000" dirty="0" smtClean="0"/>
              <a:t>Acquired </a:t>
            </a:r>
            <a:r>
              <a:rPr lang="en-US" sz="2000" dirty="0"/>
              <a:t>HIV before </a:t>
            </a:r>
            <a:r>
              <a:rPr lang="en-US" sz="2000" dirty="0" smtClean="0"/>
              <a:t>puberty</a:t>
            </a:r>
          </a:p>
          <a:p>
            <a:r>
              <a:rPr lang="en-US" sz="2000" dirty="0" smtClean="0"/>
              <a:t>On same </a:t>
            </a:r>
            <a:r>
              <a:rPr lang="en-US" sz="2000" dirty="0"/>
              <a:t>ART </a:t>
            </a:r>
            <a:r>
              <a:rPr lang="en-US" sz="2000" dirty="0" smtClean="0"/>
              <a:t> ≥12 </a:t>
            </a:r>
            <a:r>
              <a:rPr lang="en-US" sz="2000" dirty="0"/>
              <a:t>weeks (or not on ART ≥ 12 </a:t>
            </a:r>
            <a:r>
              <a:rPr lang="en-US" sz="2000" dirty="0" smtClean="0"/>
              <a:t>weeks)</a:t>
            </a:r>
          </a:p>
          <a:p>
            <a:r>
              <a:rPr lang="en-US" sz="2000" dirty="0" smtClean="0"/>
              <a:t>Lumbar spine (LS) </a:t>
            </a:r>
            <a:r>
              <a:rPr lang="en-US" sz="2000" dirty="0"/>
              <a:t>BMD z-score &lt; -</a:t>
            </a:r>
            <a:r>
              <a:rPr lang="en-US" sz="2000" dirty="0" smtClean="0"/>
              <a:t>1.5  OR history </a:t>
            </a:r>
            <a:r>
              <a:rPr lang="en-US" sz="2000" dirty="0"/>
              <a:t>of a fragility fracture within 12 </a:t>
            </a:r>
            <a:r>
              <a:rPr lang="en-US" sz="2000" dirty="0" smtClean="0"/>
              <a:t>months of </a:t>
            </a:r>
            <a:r>
              <a:rPr lang="en-US" sz="2000" dirty="0"/>
              <a:t>study </a:t>
            </a:r>
            <a:r>
              <a:rPr lang="en-US" sz="2000" dirty="0" smtClean="0"/>
              <a:t>entry</a:t>
            </a:r>
          </a:p>
          <a:p>
            <a:r>
              <a:rPr lang="en-US" sz="2000" dirty="0" smtClean="0"/>
              <a:t>If on </a:t>
            </a:r>
            <a:r>
              <a:rPr lang="en-US" sz="2000" dirty="0" err="1"/>
              <a:t>t</a:t>
            </a:r>
            <a:r>
              <a:rPr lang="en-US" sz="2000" dirty="0" err="1" smtClean="0"/>
              <a:t>enofovir</a:t>
            </a:r>
            <a:r>
              <a:rPr lang="en-US" sz="2000" dirty="0" smtClean="0"/>
              <a:t> </a:t>
            </a:r>
            <a:r>
              <a:rPr lang="en-US" sz="2000" dirty="0" err="1" smtClean="0"/>
              <a:t>disoproxil</a:t>
            </a:r>
            <a:r>
              <a:rPr lang="en-US" sz="2000" dirty="0" smtClean="0"/>
              <a:t> fumarate (</a:t>
            </a:r>
            <a:r>
              <a:rPr lang="en-US" sz="2000" dirty="0" err="1" smtClean="0"/>
              <a:t>tenofovir</a:t>
            </a:r>
            <a:r>
              <a:rPr lang="en-US" sz="2000" dirty="0" smtClean="0"/>
              <a:t>) or medroxyprogesterone, </a:t>
            </a:r>
            <a:r>
              <a:rPr lang="en-US" sz="2000" dirty="0"/>
              <a:t>on ≥ 6</a:t>
            </a:r>
            <a:r>
              <a:rPr lang="en-US" sz="2000" dirty="0" smtClean="0"/>
              <a:t> </a:t>
            </a:r>
            <a:r>
              <a:rPr lang="en-US" sz="2000" dirty="0"/>
              <a:t>months </a:t>
            </a:r>
            <a:endParaRPr lang="en-US" sz="2000" dirty="0" smtClean="0"/>
          </a:p>
          <a:p>
            <a:pPr marL="114300" indent="0">
              <a:buNone/>
            </a:pPr>
            <a:endParaRPr lang="en-US" sz="2000" dirty="0" smtClean="0"/>
          </a:p>
          <a:p>
            <a:pPr marL="114300" indent="0">
              <a:buNone/>
            </a:pPr>
            <a:r>
              <a:rPr lang="en-US" sz="2000" b="1" dirty="0" smtClean="0"/>
              <a:t>Exclusion:</a:t>
            </a:r>
            <a:endParaRPr lang="en-US" sz="2000" b="1" dirty="0"/>
          </a:p>
          <a:p>
            <a:r>
              <a:rPr lang="en-US" sz="2000" dirty="0" smtClean="0"/>
              <a:t>25-hydroxy vitamin </a:t>
            </a:r>
            <a:r>
              <a:rPr lang="en-US" sz="2000" dirty="0"/>
              <a:t>D </a:t>
            </a:r>
            <a:r>
              <a:rPr lang="en-US" sz="2000" dirty="0" smtClean="0"/>
              <a:t>(25-OHD) concentrations </a:t>
            </a:r>
            <a:r>
              <a:rPr lang="en-US" sz="2000" dirty="0"/>
              <a:t>&lt; 10 ng/mL in combination with elevated intact parathyroid hormone (PTH) above </a:t>
            </a:r>
            <a:r>
              <a:rPr lang="en-US" sz="2000" dirty="0" smtClean="0"/>
              <a:t>upper </a:t>
            </a:r>
            <a:r>
              <a:rPr lang="en-US" sz="2000" dirty="0"/>
              <a:t>limit of normal for local laboratory </a:t>
            </a:r>
            <a:endParaRPr lang="en-US" sz="2000" dirty="0" smtClean="0"/>
          </a:p>
          <a:p>
            <a:pPr marL="114300" indent="0">
              <a:buNone/>
            </a:pPr>
            <a:endParaRPr lang="en-US" sz="2000" b="1" dirty="0" smtClean="0"/>
          </a:p>
          <a:p>
            <a:pPr marL="114300" indent="0">
              <a:buNone/>
            </a:pPr>
            <a:r>
              <a:rPr lang="en-US" sz="2000" b="1" dirty="0" smtClean="0"/>
              <a:t>Recruited at sites in the US (including Puerto Rico) and Brazil</a:t>
            </a:r>
            <a:endParaRPr lang="en-US" sz="2000" b="1" dirty="0"/>
          </a:p>
          <a:p>
            <a:endParaRPr lang="en-US" sz="2000" dirty="0"/>
          </a:p>
        </p:txBody>
      </p:sp>
    </p:spTree>
    <p:extLst>
      <p:ext uri="{BB962C8B-B14F-4D97-AF65-F5344CB8AC3E}">
        <p14:creationId xmlns:p14="http://schemas.microsoft.com/office/powerpoint/2010/main" val="30780507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b="1" dirty="0" smtClean="0">
                <a:latin typeface="+mn-lt"/>
              </a:rPr>
              <a:t>Treatment </a:t>
            </a:r>
            <a:r>
              <a:rPr lang="en-US" sz="3600" b="1" dirty="0">
                <a:latin typeface="+mn-lt"/>
              </a:rPr>
              <a:t>S</a:t>
            </a:r>
            <a:r>
              <a:rPr lang="en-US" sz="3600" b="1" dirty="0" smtClean="0">
                <a:latin typeface="+mn-lt"/>
              </a:rPr>
              <a:t>equences</a:t>
            </a:r>
            <a:endParaRPr lang="en-US" sz="3600" b="1" dirty="0">
              <a:latin typeface="+mn-lt"/>
            </a:endParaRPr>
          </a:p>
        </p:txBody>
      </p:sp>
      <p:sp>
        <p:nvSpPr>
          <p:cNvPr id="3" name="Content Placeholder 2"/>
          <p:cNvSpPr>
            <a:spLocks noGrp="1"/>
          </p:cNvSpPr>
          <p:nvPr>
            <p:ph idx="1"/>
          </p:nvPr>
        </p:nvSpPr>
        <p:spPr>
          <a:xfrm>
            <a:off x="801225" y="3823957"/>
            <a:ext cx="607349" cy="1038885"/>
          </a:xfrm>
        </p:spPr>
        <p:txBody>
          <a:bodyPr>
            <a:normAutofit/>
          </a:bodyPr>
          <a:lstStyle/>
          <a:p>
            <a:pPr marL="114300" indent="0">
              <a:buNone/>
            </a:pPr>
            <a:r>
              <a:rPr lang="en-US" dirty="0" smtClean="0"/>
              <a:t>             </a:t>
            </a:r>
          </a:p>
          <a:p>
            <a:pPr marL="114300" indent="0">
              <a:buNone/>
            </a:pPr>
            <a:r>
              <a:rPr lang="en-US" dirty="0" smtClean="0"/>
              <a:t>  </a:t>
            </a:r>
          </a:p>
          <a:p>
            <a:endParaRPr lang="en-US" dirty="0" smtClean="0"/>
          </a:p>
        </p:txBody>
      </p:sp>
      <p:grpSp>
        <p:nvGrpSpPr>
          <p:cNvPr id="4" name="Group 3"/>
          <p:cNvGrpSpPr/>
          <p:nvPr/>
        </p:nvGrpSpPr>
        <p:grpSpPr>
          <a:xfrm>
            <a:off x="1574545" y="1793903"/>
            <a:ext cx="5496963" cy="1167901"/>
            <a:chOff x="1574545" y="1793903"/>
            <a:chExt cx="5496963" cy="1167901"/>
          </a:xfrm>
        </p:grpSpPr>
        <p:cxnSp>
          <p:nvCxnSpPr>
            <p:cNvPr id="41" name="Straight Connector 40"/>
            <p:cNvCxnSpPr/>
            <p:nvPr/>
          </p:nvCxnSpPr>
          <p:spPr>
            <a:xfrm>
              <a:off x="1590387" y="1976848"/>
              <a:ext cx="3636475" cy="11316"/>
            </a:xfrm>
            <a:prstGeom prst="line">
              <a:avLst/>
            </a:prstGeom>
            <a:ln w="7620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a:off x="1576052" y="1838593"/>
              <a:ext cx="0" cy="299142"/>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a:off x="5221583" y="1793903"/>
              <a:ext cx="0" cy="30480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a:off x="5242708" y="1969312"/>
              <a:ext cx="1828800" cy="0"/>
            </a:xfrm>
            <a:prstGeom prst="line">
              <a:avLst/>
            </a:prstGeom>
            <a:ln w="76200">
              <a:solidFill>
                <a:schemeClr val="accent1">
                  <a:lumMod val="5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a:off x="7062453" y="1820872"/>
              <a:ext cx="7546" cy="296879"/>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a:off x="1576052" y="2390304"/>
              <a:ext cx="1828800" cy="0"/>
            </a:xfrm>
            <a:prstGeom prst="line">
              <a:avLst/>
            </a:prstGeom>
            <a:ln w="7620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flipH="1">
              <a:off x="1574545" y="2275815"/>
              <a:ext cx="1507" cy="266889"/>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a:xfrm>
              <a:off x="3408624" y="2237527"/>
              <a:ext cx="0" cy="30480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a:off x="3404852" y="2389927"/>
              <a:ext cx="1828800" cy="0"/>
            </a:xfrm>
            <a:prstGeom prst="line">
              <a:avLst/>
            </a:prstGeom>
            <a:ln w="76200">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a:off x="5224599" y="2237904"/>
              <a:ext cx="0" cy="30480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p:nvCxnSpPr>
          <p:spPr>
            <a:xfrm>
              <a:off x="5242708" y="2367293"/>
              <a:ext cx="1828800" cy="0"/>
            </a:xfrm>
            <a:prstGeom prst="line">
              <a:avLst/>
            </a:prstGeom>
            <a:ln w="76200">
              <a:solidFill>
                <a:schemeClr val="accent1">
                  <a:lumMod val="5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a:off x="7071508" y="2214893"/>
              <a:ext cx="0" cy="30480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a:off x="1574545" y="2657004"/>
              <a:ext cx="0" cy="30480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72" name="Straight Connector 71"/>
            <p:cNvCxnSpPr/>
            <p:nvPr/>
          </p:nvCxnSpPr>
          <p:spPr>
            <a:xfrm>
              <a:off x="5215547" y="2655307"/>
              <a:ext cx="9052" cy="30480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74" name="Straight Connector 73"/>
            <p:cNvCxnSpPr/>
            <p:nvPr/>
          </p:nvCxnSpPr>
          <p:spPr>
            <a:xfrm>
              <a:off x="5242708" y="2807707"/>
              <a:ext cx="1828800" cy="0"/>
            </a:xfrm>
            <a:prstGeom prst="line">
              <a:avLst/>
            </a:prstGeom>
            <a:ln w="76200">
              <a:solidFill>
                <a:schemeClr val="accent1">
                  <a:lumMod val="5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77" name="Straight Connector 76"/>
            <p:cNvCxnSpPr/>
            <p:nvPr/>
          </p:nvCxnSpPr>
          <p:spPr>
            <a:xfrm>
              <a:off x="3403345" y="2807707"/>
              <a:ext cx="1828800" cy="0"/>
            </a:xfrm>
            <a:prstGeom prst="line">
              <a:avLst/>
            </a:prstGeom>
            <a:ln w="7620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78" name="Straight Connector 77"/>
            <p:cNvCxnSpPr/>
            <p:nvPr/>
          </p:nvCxnSpPr>
          <p:spPr>
            <a:xfrm>
              <a:off x="1574545" y="2809404"/>
              <a:ext cx="1828800" cy="0"/>
            </a:xfrm>
            <a:prstGeom prst="line">
              <a:avLst/>
            </a:prstGeom>
            <a:ln w="76200">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91" name="Straight Connector 90"/>
            <p:cNvCxnSpPr/>
            <p:nvPr/>
          </p:nvCxnSpPr>
          <p:spPr>
            <a:xfrm flipH="1">
              <a:off x="3403345" y="2657004"/>
              <a:ext cx="5279" cy="30480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95" name="Straight Connector 94"/>
            <p:cNvCxnSpPr/>
            <p:nvPr/>
          </p:nvCxnSpPr>
          <p:spPr>
            <a:xfrm>
              <a:off x="3403345" y="1830106"/>
              <a:ext cx="0" cy="293484"/>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97" name="Straight Connector 96"/>
            <p:cNvCxnSpPr/>
            <p:nvPr/>
          </p:nvCxnSpPr>
          <p:spPr>
            <a:xfrm>
              <a:off x="7062453" y="2655307"/>
              <a:ext cx="9052" cy="304800"/>
            </a:xfrm>
            <a:prstGeom prst="line">
              <a:avLst/>
            </a:prstGeom>
            <a:ln w="38100"/>
          </p:spPr>
          <p:style>
            <a:lnRef idx="1">
              <a:schemeClr val="accent1"/>
            </a:lnRef>
            <a:fillRef idx="0">
              <a:schemeClr val="accent1"/>
            </a:fillRef>
            <a:effectRef idx="0">
              <a:schemeClr val="accent1"/>
            </a:effectRef>
            <a:fontRef idx="minor">
              <a:schemeClr val="tx1"/>
            </a:fontRef>
          </p:style>
        </p:cxnSp>
      </p:grpSp>
      <p:sp>
        <p:nvSpPr>
          <p:cNvPr id="99" name="TextBox 98"/>
          <p:cNvSpPr txBox="1"/>
          <p:nvPr/>
        </p:nvSpPr>
        <p:spPr>
          <a:xfrm>
            <a:off x="609600" y="3277354"/>
            <a:ext cx="6934200" cy="369332"/>
          </a:xfrm>
          <a:prstGeom prst="rect">
            <a:avLst/>
          </a:prstGeom>
          <a:noFill/>
        </p:spPr>
        <p:txBody>
          <a:bodyPr wrap="square" rtlCol="0">
            <a:spAutoFit/>
          </a:bodyPr>
          <a:lstStyle/>
          <a:p>
            <a:r>
              <a:rPr lang="en-US" dirty="0" smtClean="0"/>
              <a:t> Weeks   0              </a:t>
            </a:r>
            <a:r>
              <a:rPr lang="en-US" dirty="0"/>
              <a:t> </a:t>
            </a:r>
            <a:r>
              <a:rPr lang="en-US" dirty="0" smtClean="0"/>
              <a:t>                48                               96                             144 </a:t>
            </a:r>
            <a:endParaRPr lang="en-US" dirty="0"/>
          </a:p>
        </p:txBody>
      </p:sp>
      <p:sp>
        <p:nvSpPr>
          <p:cNvPr id="21" name="TextBox 20"/>
          <p:cNvSpPr txBox="1"/>
          <p:nvPr/>
        </p:nvSpPr>
        <p:spPr>
          <a:xfrm>
            <a:off x="685800" y="1803006"/>
            <a:ext cx="532518" cy="1128514"/>
          </a:xfrm>
          <a:prstGeom prst="rect">
            <a:avLst/>
          </a:prstGeom>
          <a:noFill/>
        </p:spPr>
        <p:txBody>
          <a:bodyPr wrap="none" rtlCol="0">
            <a:spAutoFit/>
          </a:bodyPr>
          <a:lstStyle/>
          <a:p>
            <a:pPr>
              <a:spcAft>
                <a:spcPts val="800"/>
              </a:spcAft>
            </a:pPr>
            <a:r>
              <a:rPr lang="en-US" dirty="0" smtClean="0"/>
              <a:t>A/A</a:t>
            </a:r>
          </a:p>
          <a:p>
            <a:pPr>
              <a:spcAft>
                <a:spcPts val="800"/>
              </a:spcAft>
            </a:pPr>
            <a:r>
              <a:rPr lang="en-US" dirty="0" smtClean="0"/>
              <a:t>A/P</a:t>
            </a:r>
          </a:p>
          <a:p>
            <a:pPr>
              <a:spcAft>
                <a:spcPts val="800"/>
              </a:spcAft>
            </a:pPr>
            <a:r>
              <a:rPr lang="en-US" dirty="0" smtClean="0"/>
              <a:t>P/A</a:t>
            </a:r>
          </a:p>
        </p:txBody>
      </p:sp>
      <p:sp>
        <p:nvSpPr>
          <p:cNvPr id="37" name="TextBox 36"/>
          <p:cNvSpPr txBox="1"/>
          <p:nvPr/>
        </p:nvSpPr>
        <p:spPr>
          <a:xfrm>
            <a:off x="1447800" y="3743161"/>
            <a:ext cx="2895600" cy="923330"/>
          </a:xfrm>
          <a:prstGeom prst="rect">
            <a:avLst/>
          </a:prstGeom>
          <a:noFill/>
        </p:spPr>
        <p:txBody>
          <a:bodyPr wrap="square" rtlCol="0">
            <a:spAutoFit/>
          </a:bodyPr>
          <a:lstStyle/>
          <a:p>
            <a:r>
              <a:rPr lang="en-US" dirty="0" smtClean="0"/>
              <a:t>Alendronate (A)</a:t>
            </a:r>
          </a:p>
          <a:p>
            <a:r>
              <a:rPr lang="en-US" dirty="0" smtClean="0"/>
              <a:t>Placebo (P)</a:t>
            </a:r>
          </a:p>
          <a:p>
            <a:r>
              <a:rPr lang="en-US" dirty="0" smtClean="0"/>
              <a:t>Follow-up (no treatment)</a:t>
            </a:r>
            <a:endParaRPr lang="en-US" dirty="0"/>
          </a:p>
        </p:txBody>
      </p:sp>
      <p:sp>
        <p:nvSpPr>
          <p:cNvPr id="51" name="TextBox 50"/>
          <p:cNvSpPr txBox="1"/>
          <p:nvPr/>
        </p:nvSpPr>
        <p:spPr>
          <a:xfrm>
            <a:off x="831509" y="4800600"/>
            <a:ext cx="7023782" cy="1754326"/>
          </a:xfrm>
          <a:prstGeom prst="rect">
            <a:avLst/>
          </a:prstGeom>
          <a:noFill/>
        </p:spPr>
        <p:txBody>
          <a:bodyPr wrap="none" rtlCol="0">
            <a:spAutoFit/>
          </a:bodyPr>
          <a:lstStyle/>
          <a:p>
            <a:r>
              <a:rPr lang="en-US" u="sng" dirty="0" smtClean="0"/>
              <a:t>Participants randomized equally to three groups (N=51 total)</a:t>
            </a:r>
          </a:p>
          <a:p>
            <a:r>
              <a:rPr lang="en-US" dirty="0" smtClean="0"/>
              <a:t>A/A – Alendronate treatment for 96 weeks</a:t>
            </a:r>
          </a:p>
          <a:p>
            <a:r>
              <a:rPr lang="en-US" dirty="0" smtClean="0"/>
              <a:t>A/P – Alendronate treatment 48 weeks followed by placebo for 48 weeks</a:t>
            </a:r>
          </a:p>
          <a:p>
            <a:r>
              <a:rPr lang="en-US" dirty="0" smtClean="0"/>
              <a:t>P/A – Placebo for 48 weeks followed by alendronate for 48 weeks</a:t>
            </a:r>
          </a:p>
          <a:p>
            <a:endParaRPr lang="en-US" dirty="0"/>
          </a:p>
          <a:p>
            <a:r>
              <a:rPr lang="en-US" dirty="0" smtClean="0"/>
              <a:t>DXA scans were performed at 0, 24, 48, 72, 96 and 144 weeks</a:t>
            </a:r>
            <a:endParaRPr lang="en-US" dirty="0"/>
          </a:p>
        </p:txBody>
      </p:sp>
      <p:grpSp>
        <p:nvGrpSpPr>
          <p:cNvPr id="67" name="Group 66"/>
          <p:cNvGrpSpPr/>
          <p:nvPr/>
        </p:nvGrpSpPr>
        <p:grpSpPr>
          <a:xfrm>
            <a:off x="933450" y="3938126"/>
            <a:ext cx="342900" cy="533400"/>
            <a:chOff x="933450" y="4114800"/>
            <a:chExt cx="342900" cy="533400"/>
          </a:xfrm>
        </p:grpSpPr>
        <p:cxnSp>
          <p:nvCxnSpPr>
            <p:cNvPr id="23" name="Straight Connector 22"/>
            <p:cNvCxnSpPr/>
            <p:nvPr/>
          </p:nvCxnSpPr>
          <p:spPr>
            <a:xfrm>
              <a:off x="933450" y="4114800"/>
              <a:ext cx="342900" cy="0"/>
            </a:xfrm>
            <a:prstGeom prst="line">
              <a:avLst/>
            </a:prstGeom>
            <a:ln w="7620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a:off x="933450" y="4648200"/>
              <a:ext cx="342900" cy="0"/>
            </a:xfrm>
            <a:prstGeom prst="line">
              <a:avLst/>
            </a:prstGeom>
            <a:ln w="76200">
              <a:solidFill>
                <a:schemeClr val="accent1">
                  <a:lumMod val="5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p:nvCxnSpPr>
          <p:spPr>
            <a:xfrm>
              <a:off x="933450" y="4354962"/>
              <a:ext cx="342900" cy="0"/>
            </a:xfrm>
            <a:prstGeom prst="line">
              <a:avLst/>
            </a:prstGeom>
            <a:ln w="76200">
              <a:solidFill>
                <a:srgbClr val="7030A0"/>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04626815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8053" y="228600"/>
            <a:ext cx="7620000" cy="1143000"/>
          </a:xfrm>
        </p:spPr>
        <p:txBody>
          <a:bodyPr/>
          <a:lstStyle/>
          <a:p>
            <a:pPr algn="ctr"/>
            <a:r>
              <a:rPr lang="en-US" sz="3600" b="1" dirty="0" smtClean="0">
                <a:latin typeface="+mn-lt"/>
              </a:rPr>
              <a:t>Presentation of Week 48</a:t>
            </a:r>
            <a:endParaRPr lang="en-US" sz="3600" b="1" dirty="0">
              <a:latin typeface="+mn-lt"/>
            </a:endParaRPr>
          </a:p>
        </p:txBody>
      </p:sp>
      <p:sp>
        <p:nvSpPr>
          <p:cNvPr id="3" name="Content Placeholder 2"/>
          <p:cNvSpPr>
            <a:spLocks noGrp="1"/>
          </p:cNvSpPr>
          <p:nvPr>
            <p:ph idx="1"/>
          </p:nvPr>
        </p:nvSpPr>
        <p:spPr>
          <a:xfrm>
            <a:off x="289770" y="3810000"/>
            <a:ext cx="7738375" cy="1828800"/>
          </a:xfrm>
        </p:spPr>
        <p:txBody>
          <a:bodyPr>
            <a:normAutofit/>
          </a:bodyPr>
          <a:lstStyle/>
          <a:p>
            <a:r>
              <a:rPr lang="en-US" dirty="0"/>
              <a:t>A/A and A/P groups combined for week 48 </a:t>
            </a:r>
            <a:r>
              <a:rPr lang="en-US" dirty="0" smtClean="0"/>
              <a:t>analysis</a:t>
            </a:r>
          </a:p>
          <a:p>
            <a:endParaRPr lang="en-US" b="1" dirty="0"/>
          </a:p>
          <a:p>
            <a:pPr marL="342900" lvl="1">
              <a:buClr>
                <a:schemeClr val="accent1"/>
              </a:buClr>
            </a:pPr>
            <a:r>
              <a:rPr lang="en-US" dirty="0"/>
              <a:t>Modified intent-to-treat analysis only including those who started study treatment</a:t>
            </a:r>
          </a:p>
          <a:p>
            <a:endParaRPr lang="en-US" b="1" dirty="0"/>
          </a:p>
          <a:p>
            <a:pPr marL="114300" indent="0">
              <a:buNone/>
            </a:pPr>
            <a:endParaRPr lang="en-US" b="1" u="sng" dirty="0" smtClean="0"/>
          </a:p>
        </p:txBody>
      </p:sp>
      <p:sp>
        <p:nvSpPr>
          <p:cNvPr id="48" name="TextBox 47"/>
          <p:cNvSpPr txBox="1"/>
          <p:nvPr/>
        </p:nvSpPr>
        <p:spPr>
          <a:xfrm>
            <a:off x="685800" y="1443850"/>
            <a:ext cx="532518" cy="1231106"/>
          </a:xfrm>
          <a:prstGeom prst="rect">
            <a:avLst/>
          </a:prstGeom>
          <a:noFill/>
        </p:spPr>
        <p:txBody>
          <a:bodyPr wrap="none" rtlCol="0">
            <a:spAutoFit/>
          </a:bodyPr>
          <a:lstStyle/>
          <a:p>
            <a:pPr>
              <a:spcAft>
                <a:spcPts val="1200"/>
              </a:spcAft>
            </a:pPr>
            <a:r>
              <a:rPr lang="en-US" dirty="0" smtClean="0"/>
              <a:t>A/A</a:t>
            </a:r>
          </a:p>
          <a:p>
            <a:pPr>
              <a:spcAft>
                <a:spcPts val="1200"/>
              </a:spcAft>
            </a:pPr>
            <a:r>
              <a:rPr lang="en-US" dirty="0" smtClean="0"/>
              <a:t>A/P</a:t>
            </a:r>
          </a:p>
          <a:p>
            <a:pPr>
              <a:spcAft>
                <a:spcPts val="1200"/>
              </a:spcAft>
            </a:pPr>
            <a:r>
              <a:rPr lang="en-US" dirty="0" smtClean="0"/>
              <a:t>P/A</a:t>
            </a:r>
          </a:p>
        </p:txBody>
      </p:sp>
      <p:sp>
        <p:nvSpPr>
          <p:cNvPr id="49" name="TextBox 48"/>
          <p:cNvSpPr txBox="1"/>
          <p:nvPr/>
        </p:nvSpPr>
        <p:spPr>
          <a:xfrm>
            <a:off x="457200" y="2895600"/>
            <a:ext cx="6553200" cy="369332"/>
          </a:xfrm>
          <a:prstGeom prst="rect">
            <a:avLst/>
          </a:prstGeom>
          <a:noFill/>
        </p:spPr>
        <p:txBody>
          <a:bodyPr wrap="square" rtlCol="0">
            <a:spAutoFit/>
          </a:bodyPr>
          <a:lstStyle/>
          <a:p>
            <a:r>
              <a:rPr lang="en-US" dirty="0" smtClean="0"/>
              <a:t> Weeks   0                                                24                                             48</a:t>
            </a:r>
            <a:endParaRPr lang="en-US" dirty="0"/>
          </a:p>
        </p:txBody>
      </p:sp>
      <p:grpSp>
        <p:nvGrpSpPr>
          <p:cNvPr id="101" name="Group 100"/>
          <p:cNvGrpSpPr/>
          <p:nvPr/>
        </p:nvGrpSpPr>
        <p:grpSpPr>
          <a:xfrm>
            <a:off x="1408553" y="1447816"/>
            <a:ext cx="5358123" cy="1263987"/>
            <a:chOff x="1371600" y="1658556"/>
            <a:chExt cx="5358123" cy="1263987"/>
          </a:xfrm>
        </p:grpSpPr>
        <p:cxnSp>
          <p:nvCxnSpPr>
            <p:cNvPr id="10" name="Straight Connector 9"/>
            <p:cNvCxnSpPr/>
            <p:nvPr/>
          </p:nvCxnSpPr>
          <p:spPr>
            <a:xfrm>
              <a:off x="1371600" y="2290761"/>
              <a:ext cx="5331267" cy="0"/>
            </a:xfrm>
            <a:prstGeom prst="line">
              <a:avLst/>
            </a:prstGeom>
            <a:ln w="7620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a:off x="1389504" y="2724727"/>
              <a:ext cx="5322315" cy="0"/>
            </a:xfrm>
            <a:prstGeom prst="line">
              <a:avLst/>
            </a:prstGeom>
            <a:ln w="76200">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84" name="Straight Connector 83"/>
            <p:cNvCxnSpPr/>
            <p:nvPr/>
          </p:nvCxnSpPr>
          <p:spPr>
            <a:xfrm>
              <a:off x="1389504" y="1837318"/>
              <a:ext cx="5340219" cy="0"/>
            </a:xfrm>
            <a:prstGeom prst="line">
              <a:avLst/>
            </a:prstGeom>
            <a:ln w="7620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78" name="Straight Connector 77"/>
            <p:cNvCxnSpPr/>
            <p:nvPr/>
          </p:nvCxnSpPr>
          <p:spPr>
            <a:xfrm>
              <a:off x="1389504" y="2110109"/>
              <a:ext cx="0" cy="319433"/>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79" name="Straight Connector 78"/>
            <p:cNvCxnSpPr/>
            <p:nvPr/>
          </p:nvCxnSpPr>
          <p:spPr>
            <a:xfrm>
              <a:off x="6729723" y="2110109"/>
              <a:ext cx="0" cy="319433"/>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80" name="Straight Connector 79"/>
            <p:cNvCxnSpPr/>
            <p:nvPr/>
          </p:nvCxnSpPr>
          <p:spPr>
            <a:xfrm>
              <a:off x="1389504" y="2526910"/>
              <a:ext cx="0" cy="369879"/>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81" name="Straight Connector 80"/>
            <p:cNvCxnSpPr/>
            <p:nvPr/>
          </p:nvCxnSpPr>
          <p:spPr>
            <a:xfrm>
              <a:off x="6729723" y="2526910"/>
              <a:ext cx="0" cy="395633"/>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82" name="Straight Connector 81"/>
            <p:cNvCxnSpPr/>
            <p:nvPr/>
          </p:nvCxnSpPr>
          <p:spPr>
            <a:xfrm>
              <a:off x="4121701" y="1665683"/>
              <a:ext cx="0" cy="380945"/>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83" name="Straight Connector 82"/>
            <p:cNvCxnSpPr/>
            <p:nvPr/>
          </p:nvCxnSpPr>
          <p:spPr>
            <a:xfrm>
              <a:off x="6729723" y="1662422"/>
              <a:ext cx="0" cy="380945"/>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85" name="Straight Connector 84"/>
            <p:cNvCxnSpPr/>
            <p:nvPr/>
          </p:nvCxnSpPr>
          <p:spPr>
            <a:xfrm>
              <a:off x="4111872" y="2125879"/>
              <a:ext cx="0" cy="329764"/>
            </a:xfrm>
            <a:prstGeom prst="line">
              <a:avLst/>
            </a:prstGeom>
            <a:ln w="38100">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86" name="Straight Connector 85"/>
            <p:cNvCxnSpPr/>
            <p:nvPr/>
          </p:nvCxnSpPr>
          <p:spPr>
            <a:xfrm>
              <a:off x="4122005" y="2592779"/>
              <a:ext cx="0" cy="329764"/>
            </a:xfrm>
            <a:prstGeom prst="line">
              <a:avLst/>
            </a:prstGeom>
            <a:ln w="38100">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99" name="Straight Connector 98"/>
            <p:cNvCxnSpPr/>
            <p:nvPr/>
          </p:nvCxnSpPr>
          <p:spPr>
            <a:xfrm>
              <a:off x="1371600" y="1658556"/>
              <a:ext cx="0" cy="319433"/>
            </a:xfrm>
            <a:prstGeom prst="line">
              <a:avLst/>
            </a:prstGeom>
            <a:ln w="38100"/>
          </p:spPr>
          <p:style>
            <a:lnRef idx="1">
              <a:schemeClr val="accent1"/>
            </a:lnRef>
            <a:fillRef idx="0">
              <a:schemeClr val="accent1"/>
            </a:fillRef>
            <a:effectRef idx="0">
              <a:schemeClr val="accent1"/>
            </a:effectRef>
            <a:fontRef idx="minor">
              <a:schemeClr val="tx1"/>
            </a:fontRef>
          </p:style>
        </p:cxnSp>
      </p:grpSp>
      <p:sp>
        <p:nvSpPr>
          <p:cNvPr id="4" name="Right Brace 3"/>
          <p:cNvSpPr/>
          <p:nvPr/>
        </p:nvSpPr>
        <p:spPr>
          <a:xfrm>
            <a:off x="6934200" y="1607532"/>
            <a:ext cx="228600" cy="451553"/>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 name="TextBox 4"/>
          <p:cNvSpPr txBox="1"/>
          <p:nvPr/>
        </p:nvSpPr>
        <p:spPr>
          <a:xfrm>
            <a:off x="7239000" y="1611868"/>
            <a:ext cx="324128" cy="369332"/>
          </a:xfrm>
          <a:prstGeom prst="rect">
            <a:avLst/>
          </a:prstGeom>
          <a:noFill/>
        </p:spPr>
        <p:txBody>
          <a:bodyPr wrap="none" rtlCol="0">
            <a:spAutoFit/>
          </a:bodyPr>
          <a:lstStyle/>
          <a:p>
            <a:r>
              <a:rPr lang="en-US" b="1" dirty="0" smtClean="0"/>
              <a:t>A</a:t>
            </a:r>
            <a:endParaRPr lang="en-US" b="1" dirty="0"/>
          </a:p>
        </p:txBody>
      </p:sp>
      <p:sp>
        <p:nvSpPr>
          <p:cNvPr id="22" name="TextBox 21"/>
          <p:cNvSpPr txBox="1"/>
          <p:nvPr/>
        </p:nvSpPr>
        <p:spPr>
          <a:xfrm>
            <a:off x="7239000" y="2329320"/>
            <a:ext cx="308098" cy="369332"/>
          </a:xfrm>
          <a:prstGeom prst="rect">
            <a:avLst/>
          </a:prstGeom>
          <a:noFill/>
        </p:spPr>
        <p:txBody>
          <a:bodyPr wrap="none" rtlCol="0">
            <a:spAutoFit/>
          </a:bodyPr>
          <a:lstStyle/>
          <a:p>
            <a:r>
              <a:rPr lang="en-US" b="1" dirty="0"/>
              <a:t>P</a:t>
            </a:r>
          </a:p>
        </p:txBody>
      </p:sp>
    </p:spTree>
    <p:extLst>
      <p:ext uri="{BB962C8B-B14F-4D97-AF65-F5344CB8AC3E}">
        <p14:creationId xmlns:p14="http://schemas.microsoft.com/office/powerpoint/2010/main" val="235323704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b="1" dirty="0" smtClean="0">
                <a:latin typeface="+mn-lt"/>
              </a:rPr>
              <a:t>Treatment</a:t>
            </a:r>
            <a:endParaRPr lang="en-US" sz="3600" b="1" dirty="0">
              <a:latin typeface="+mn-lt"/>
            </a:endParaRPr>
          </a:p>
        </p:txBody>
      </p:sp>
      <p:sp>
        <p:nvSpPr>
          <p:cNvPr id="3" name="Content Placeholder 2"/>
          <p:cNvSpPr>
            <a:spLocks noGrp="1"/>
          </p:cNvSpPr>
          <p:nvPr>
            <p:ph idx="1"/>
          </p:nvPr>
        </p:nvSpPr>
        <p:spPr/>
        <p:txBody>
          <a:bodyPr/>
          <a:lstStyle/>
          <a:p>
            <a:r>
              <a:rPr lang="en-US" b="1" dirty="0" smtClean="0"/>
              <a:t>Alendronate treatment </a:t>
            </a:r>
            <a:r>
              <a:rPr lang="en-US" dirty="0" smtClean="0"/>
              <a:t>- Once weekly alendronate tablet</a:t>
            </a:r>
          </a:p>
          <a:p>
            <a:pPr lvl="1"/>
            <a:r>
              <a:rPr lang="en-US" dirty="0" smtClean="0"/>
              <a:t>70 </a:t>
            </a:r>
            <a:r>
              <a:rPr lang="en-US" dirty="0"/>
              <a:t>mg if &gt; 30kg or 35 mg if ≤ 30 </a:t>
            </a:r>
            <a:r>
              <a:rPr lang="en-US" dirty="0" smtClean="0"/>
              <a:t>kg</a:t>
            </a:r>
          </a:p>
          <a:p>
            <a:r>
              <a:rPr lang="en-US" b="1" dirty="0" smtClean="0"/>
              <a:t>Placebo</a:t>
            </a:r>
            <a:r>
              <a:rPr lang="en-US" dirty="0" smtClean="0"/>
              <a:t> – Once weekly placebo tablet</a:t>
            </a:r>
          </a:p>
          <a:p>
            <a:endParaRPr lang="en-US" dirty="0" smtClean="0"/>
          </a:p>
          <a:p>
            <a:pPr marL="114300" indent="0">
              <a:buNone/>
            </a:pPr>
            <a:r>
              <a:rPr lang="en-US" b="1" u="sng" dirty="0" smtClean="0"/>
              <a:t>All participants  throughout follow-up</a:t>
            </a:r>
          </a:p>
          <a:p>
            <a:pPr marL="114300" indent="0">
              <a:buNone/>
            </a:pPr>
            <a:r>
              <a:rPr lang="en-US" b="1" dirty="0" smtClean="0"/>
              <a:t>Calcium carbonate </a:t>
            </a:r>
            <a:r>
              <a:rPr lang="en-US" b="1" dirty="0"/>
              <a:t>(600 mg) and vitamin D (400 </a:t>
            </a:r>
            <a:r>
              <a:rPr lang="en-US" b="1" dirty="0" smtClean="0"/>
              <a:t>IU)</a:t>
            </a:r>
          </a:p>
          <a:p>
            <a:pPr lvl="1"/>
            <a:r>
              <a:rPr lang="en-US" dirty="0"/>
              <a:t>O</a:t>
            </a:r>
            <a:r>
              <a:rPr lang="en-US" dirty="0" smtClean="0"/>
              <a:t>nce </a:t>
            </a:r>
            <a:r>
              <a:rPr lang="en-US" dirty="0"/>
              <a:t>daily </a:t>
            </a:r>
            <a:r>
              <a:rPr lang="en-US" dirty="0" smtClean="0"/>
              <a:t>if 25-OH-vitamin </a:t>
            </a:r>
            <a:r>
              <a:rPr lang="en-US" dirty="0"/>
              <a:t>D levels ≥20 </a:t>
            </a:r>
            <a:r>
              <a:rPr lang="en-US" dirty="0" smtClean="0"/>
              <a:t>ng/mL</a:t>
            </a:r>
          </a:p>
          <a:p>
            <a:pPr lvl="1"/>
            <a:r>
              <a:rPr lang="en-US" dirty="0" smtClean="0"/>
              <a:t>Twice </a:t>
            </a:r>
            <a:r>
              <a:rPr lang="en-US" dirty="0"/>
              <a:t>daily </a:t>
            </a:r>
            <a:r>
              <a:rPr lang="en-US" dirty="0" smtClean="0"/>
              <a:t>if 25-OH-vitamin </a:t>
            </a:r>
            <a:r>
              <a:rPr lang="en-US" dirty="0"/>
              <a:t>D levels &lt;20 </a:t>
            </a:r>
            <a:r>
              <a:rPr lang="en-US" dirty="0" smtClean="0"/>
              <a:t>ng/mL</a:t>
            </a:r>
          </a:p>
          <a:p>
            <a:endParaRPr lang="en-US" b="1" dirty="0" smtClean="0"/>
          </a:p>
          <a:p>
            <a:r>
              <a:rPr lang="en-US" b="1" dirty="0" smtClean="0"/>
              <a:t>Weight-bearing </a:t>
            </a:r>
            <a:r>
              <a:rPr lang="en-US" b="1" dirty="0"/>
              <a:t>exercise </a:t>
            </a:r>
            <a:r>
              <a:rPr lang="en-US" dirty="0" smtClean="0"/>
              <a:t>– Asked to perform 60 minutes daily</a:t>
            </a:r>
          </a:p>
        </p:txBody>
      </p:sp>
    </p:spTree>
    <p:extLst>
      <p:ext uri="{BB962C8B-B14F-4D97-AF65-F5344CB8AC3E}">
        <p14:creationId xmlns:p14="http://schemas.microsoft.com/office/powerpoint/2010/main" val="211701666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Horizon">
      <a:dk1>
        <a:srgbClr val="000000"/>
      </a:dk1>
      <a:lt1>
        <a:srgbClr val="FFFFFF"/>
      </a:lt1>
      <a:dk2>
        <a:srgbClr val="1F2123"/>
      </a:dk2>
      <a:lt2>
        <a:srgbClr val="DC9E1F"/>
      </a:lt2>
      <a:accent1>
        <a:srgbClr val="7E97AD"/>
      </a:accent1>
      <a:accent2>
        <a:srgbClr val="CC8E60"/>
      </a:accent2>
      <a:accent3>
        <a:srgbClr val="7A6A60"/>
      </a:accent3>
      <a:accent4>
        <a:srgbClr val="B4936D"/>
      </a:accent4>
      <a:accent5>
        <a:srgbClr val="67787B"/>
      </a:accent5>
      <a:accent6>
        <a:srgbClr val="9D936F"/>
      </a:accent6>
      <a:hlink>
        <a:srgbClr val="646464"/>
      </a:hlink>
      <a:folHlink>
        <a:srgbClr val="969696"/>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CC515E8ADC6D94BB60D0B874600EA4C" ma:contentTypeVersion="6" ma:contentTypeDescription="Create a new document." ma:contentTypeScope="" ma:versionID="64d96f49ef830410fe9a278f22d46f9d">
  <xsd:schema xmlns:xsd="http://www.w3.org/2001/XMLSchema" xmlns:xs="http://www.w3.org/2001/XMLSchema" xmlns:p="http://schemas.microsoft.com/office/2006/metadata/properties" xmlns:ns2="8fff0748-757e-44e1-b4d1-3ab4f47f7563" xmlns:ns3="53723a1e-932d-46a7-bb29-31f26abb6a49" targetNamespace="http://schemas.microsoft.com/office/2006/metadata/properties" ma:root="true" ma:fieldsID="09e1bc8b4367a015b1717ca0f193cb6e" ns2:_="" ns3:_="">
    <xsd:import namespace="8fff0748-757e-44e1-b4d1-3ab4f47f7563"/>
    <xsd:import namespace="53723a1e-932d-46a7-bb29-31f26abb6a49"/>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Tags" minOccurs="0"/>
                <xsd:element ref="ns3: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fff0748-757e-44e1-b4d1-3ab4f47f7563"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53723a1e-932d-46a7-bb29-31f26abb6a49" elementFormDefault="qualified">
    <xsd:import namespace="http://schemas.microsoft.com/office/2006/documentManagement/types"/>
    <xsd:import namespace="http://schemas.microsoft.com/office/infopath/2007/PartnerControls"/>
    <xsd:element name="MediaServiceMetadata" ma:index="10" nillable="true" ma:displayName="MediaServiceMetadata" ma:description="" ma:hidden="true" ma:internalName="MediaServiceMetadata" ma:readOnly="true">
      <xsd:simpleType>
        <xsd:restriction base="dms:Note"/>
      </xsd:simpleType>
    </xsd:element>
    <xsd:element name="MediaServiceFastMetadata" ma:index="11" nillable="true" ma:displayName="MediaServiceFastMetadata" ma:description="" ma:hidden="true" ma:internalName="MediaServiceFastMetadata" ma:readOnly="true">
      <xsd:simpleType>
        <xsd:restriction base="dms:Note"/>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FE8079CD-9355-4374-89C6-C1E0DAD0BDB4}"/>
</file>

<file path=customXml/itemProps2.xml><?xml version="1.0" encoding="utf-8"?>
<ds:datastoreItem xmlns:ds="http://schemas.openxmlformats.org/officeDocument/2006/customXml" ds:itemID="{1E720165-86D4-42AB-897C-263EC3EF8AC1}"/>
</file>

<file path=customXml/itemProps3.xml><?xml version="1.0" encoding="utf-8"?>
<ds:datastoreItem xmlns:ds="http://schemas.openxmlformats.org/officeDocument/2006/customXml" ds:itemID="{F9C4CA2B-7CFC-45F7-9933-BB41A4A00F2E}"/>
</file>

<file path=docProps/app.xml><?xml version="1.0" encoding="utf-8"?>
<Properties xmlns="http://schemas.openxmlformats.org/officeDocument/2006/extended-properties" xmlns:vt="http://schemas.openxmlformats.org/officeDocument/2006/docPropsVTypes">
  <Template>Adjacency</Template>
  <TotalTime>4960</TotalTime>
  <Words>1816</Words>
  <Application>Microsoft Office PowerPoint</Application>
  <PresentationFormat>On-screen Show (4:3)</PresentationFormat>
  <Paragraphs>405</Paragraphs>
  <Slides>26</Slides>
  <Notes>26</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Adjacency</vt:lpstr>
      <vt:lpstr>Alendronate improves bone mineral density in HIV-infected children and adolescents   IMPAACT P1076</vt:lpstr>
      <vt:lpstr>PowerPoint Presentation</vt:lpstr>
      <vt:lpstr>Background and Significance</vt:lpstr>
      <vt:lpstr>Background and Significance</vt:lpstr>
      <vt:lpstr>IMPAACT P1076</vt:lpstr>
      <vt:lpstr>Key Inclusion/Exclusion Criteria</vt:lpstr>
      <vt:lpstr>Treatment Sequences</vt:lpstr>
      <vt:lpstr>Presentation of Week 48</vt:lpstr>
      <vt:lpstr>Treatment</vt:lpstr>
      <vt:lpstr>Primary Safety Outcome Measures and Analysis</vt:lpstr>
      <vt:lpstr>Primary and Secondary Efficacy Outcome Measures and Analysis </vt:lpstr>
      <vt:lpstr>Effect modification</vt:lpstr>
      <vt:lpstr>PowerPoint Presentation</vt:lpstr>
      <vt:lpstr>Characteristics at Entry</vt:lpstr>
      <vt:lpstr>Characteristics at Entry</vt:lpstr>
      <vt:lpstr>Primary Safety Events</vt:lpstr>
      <vt:lpstr>Number of Participants Experiencing  At Least One Safety Event</vt:lpstr>
      <vt:lpstr>LS Outcomes:  Mean (95% CI)</vt:lpstr>
      <vt:lpstr>Percent Change in BMD Outcomes From Week 0: Mean (95% CI)</vt:lpstr>
      <vt:lpstr>Changes in Z-score Outcomes From Week 0: Mean (95% CI)</vt:lpstr>
      <vt:lpstr>Alendronate Had a Larger Effect on LS Outcomes in Younger Children*</vt:lpstr>
      <vt:lpstr>Conclusions</vt:lpstr>
      <vt:lpstr>Durability of Alendronate treatment</vt:lpstr>
      <vt:lpstr>PowerPoint Presentation</vt:lpstr>
      <vt:lpstr>Thank you</vt:lpstr>
      <vt:lpstr>References for z-scores</vt:lpstr>
    </vt:vector>
  </TitlesOfParts>
  <Company>Harvard School of Public Health (CBAR)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Denise Jacobson</dc:creator>
  <cp:lastModifiedBy>Denise Jacobson</cp:lastModifiedBy>
  <cp:revision>254</cp:revision>
  <cp:lastPrinted>2018-07-17T17:54:03Z</cp:lastPrinted>
  <dcterms:created xsi:type="dcterms:W3CDTF">2018-06-20T18:19:48Z</dcterms:created>
  <dcterms:modified xsi:type="dcterms:W3CDTF">2018-07-19T19:22:21Z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0x0101002CC515E8ADC6D94BB60D0B874600EA4C</vt:lpwstr>
  </property>
</Properties>
</file>