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1"/>
  </p:notesMasterIdLst>
  <p:handoutMasterIdLst>
    <p:handoutMasterId r:id="rId22"/>
  </p:handoutMasterIdLst>
  <p:sldIdLst>
    <p:sldId id="257" r:id="rId5"/>
    <p:sldId id="322" r:id="rId6"/>
    <p:sldId id="310" r:id="rId7"/>
    <p:sldId id="323" r:id="rId8"/>
    <p:sldId id="324" r:id="rId9"/>
    <p:sldId id="321" r:id="rId10"/>
    <p:sldId id="327" r:id="rId11"/>
    <p:sldId id="312" r:id="rId12"/>
    <p:sldId id="308" r:id="rId13"/>
    <p:sldId id="314" r:id="rId14"/>
    <p:sldId id="319" r:id="rId15"/>
    <p:sldId id="326" r:id="rId16"/>
    <p:sldId id="317" r:id="rId17"/>
    <p:sldId id="328" r:id="rId18"/>
    <p:sldId id="329" r:id="rId19"/>
    <p:sldId id="325" r:id="rId20"/>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Wiznia, Andrew" initials="WA" lastIdx="7" clrIdx="6">
    <p:extLst>
      <p:ext uri="{19B8F6BF-5375-455C-9EA6-DF929625EA0E}">
        <p15:presenceInfo xmlns:p15="http://schemas.microsoft.com/office/powerpoint/2012/main" userId="S-1-5-21-2250110424-2442967196-2465209428-36797" providerId="AD"/>
      </p:ext>
    </p:extLst>
  </p:cmAuthor>
  <p:cmAuthor id="1" name="Jyoti S. Mathad" initials="JSM" lastIdx="10" clrIdx="0"/>
  <p:cmAuthor id="2" name="Sarah Bradford" initials="SB" lastIdx="28" clrIdx="1"/>
  <p:cmAuthor id="3" name="Paula Britto" initials="PB" lastIdx="6" clrIdx="2"/>
  <p:cmAuthor id="4" name="Pearl Samson" initials="PS" lastIdx="11" clrIdx="3"/>
  <p:cmAuthor id="5" name="Tammy Meyers" initials="" lastIdx="6" clrIdx="4"/>
  <p:cmAuthor id="6" name="Abrams, Elaine J." initials="AEJ" lastIdx="2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1B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1" autoAdjust="0"/>
    <p:restoredTop sz="58624" autoAdjust="0"/>
  </p:normalViewPr>
  <p:slideViewPr>
    <p:cSldViewPr snapToGrid="0">
      <p:cViewPr varScale="1">
        <p:scale>
          <a:sx n="35" d="100"/>
          <a:sy n="35" d="100"/>
        </p:scale>
        <p:origin x="2074" y="31"/>
      </p:cViewPr>
      <p:guideLst>
        <p:guide orient="horz" pos="2160"/>
        <p:guide pos="2880"/>
      </p:guideLst>
    </p:cSldViewPr>
  </p:slideViewPr>
  <p:outlineViewPr>
    <p:cViewPr>
      <p:scale>
        <a:sx n="33" d="100"/>
        <a:sy n="33" d="100"/>
      </p:scale>
      <p:origin x="0" y="-8418"/>
    </p:cViewPr>
  </p:outlineViewPr>
  <p:notesTextViewPr>
    <p:cViewPr>
      <p:scale>
        <a:sx n="150" d="100"/>
        <a:sy n="150" d="100"/>
      </p:scale>
      <p:origin x="0" y="0"/>
    </p:cViewPr>
  </p:notesTextViewPr>
  <p:sorterViewPr>
    <p:cViewPr>
      <p:scale>
        <a:sx n="200" d="100"/>
        <a:sy n="200" d="100"/>
      </p:scale>
      <p:origin x="0" y="-7320"/>
    </p:cViewPr>
  </p:sorterViewPr>
  <p:notesViewPr>
    <p:cSldViewPr snapToGrid="0">
      <p:cViewPr varScale="1">
        <p:scale>
          <a:sx n="68" d="100"/>
          <a:sy n="68" d="100"/>
        </p:scale>
        <p:origin x="170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4B485C-91CD-4423-AAEB-915FBE02C68C}"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endParaRPr lang="en-US"/>
        </a:p>
      </dgm:t>
    </dgm:pt>
    <dgm:pt modelId="{8D35D1B2-357B-4963-9FE5-3CFBD7B5C951}">
      <dgm:prSet phldrT="[Text]" custT="1"/>
      <dgm:spPr/>
      <dgm:t>
        <a:bodyPr/>
        <a:lstStyle/>
        <a:p>
          <a:r>
            <a:rPr lang="en-US" sz="2000" dirty="0"/>
            <a:t>Mini </a:t>
          </a:r>
          <a:r>
            <a:rPr lang="en-US" sz="2000" dirty="0" smtClean="0"/>
            <a:t>Cohort</a:t>
          </a:r>
        </a:p>
        <a:p>
          <a:r>
            <a:rPr lang="en-US" sz="1600" i="1" dirty="0" smtClean="0"/>
            <a:t>n=4</a:t>
          </a:r>
          <a:endParaRPr lang="en-US" sz="2000" i="1" dirty="0" smtClean="0"/>
        </a:p>
      </dgm:t>
    </dgm:pt>
    <dgm:pt modelId="{B04CB516-7FE3-4904-B14E-405AFA6286DA}" type="parTrans" cxnId="{10C0FA76-9929-45BC-85CD-4D83F68F7A60}">
      <dgm:prSet/>
      <dgm:spPr/>
      <dgm:t>
        <a:bodyPr/>
        <a:lstStyle/>
        <a:p>
          <a:endParaRPr lang="en-US" sz="1600"/>
        </a:p>
      </dgm:t>
    </dgm:pt>
    <dgm:pt modelId="{3002DFF0-8E0A-41E6-A236-B676159DAD97}" type="sibTrans" cxnId="{10C0FA76-9929-45BC-85CD-4D83F68F7A60}">
      <dgm:prSet/>
      <dgm:spPr/>
      <dgm:t>
        <a:bodyPr/>
        <a:lstStyle/>
        <a:p>
          <a:endParaRPr lang="en-US" sz="1600"/>
        </a:p>
      </dgm:t>
    </dgm:pt>
    <dgm:pt modelId="{95C866F5-4D73-4339-860F-C36B886F47F2}">
      <dgm:prSet phldrT="[Text]" custT="1"/>
      <dgm:spPr>
        <a:ln>
          <a:solidFill>
            <a:srgbClr val="FF0000"/>
          </a:solidFill>
        </a:ln>
      </dgm:spPr>
      <dgm:t>
        <a:bodyPr/>
        <a:lstStyle/>
        <a:p>
          <a:pPr>
            <a:spcAft>
              <a:spcPts val="600"/>
            </a:spcAft>
          </a:pPr>
          <a:r>
            <a:rPr lang="en-US" sz="2000" dirty="0" smtClean="0"/>
            <a:t>Full Cohort - Stage 1</a:t>
          </a:r>
        </a:p>
        <a:p>
          <a:pPr>
            <a:spcAft>
              <a:spcPts val="600"/>
            </a:spcAft>
          </a:pPr>
          <a:r>
            <a:rPr lang="en-US" sz="1400" i="1" dirty="0" smtClean="0"/>
            <a:t>n=6 more enrolled to achieve 10 total</a:t>
          </a:r>
          <a:endParaRPr lang="en-US" sz="1800" i="1" dirty="0"/>
        </a:p>
      </dgm:t>
    </dgm:pt>
    <dgm:pt modelId="{F78ACCB8-BEDD-4AD4-A92C-2CCB30591E4A}" type="parTrans" cxnId="{679ED183-CF02-4F86-9E3E-B03654C9A64E}">
      <dgm:prSet/>
      <dgm:spPr/>
      <dgm:t>
        <a:bodyPr/>
        <a:lstStyle/>
        <a:p>
          <a:endParaRPr lang="en-US" sz="1600"/>
        </a:p>
      </dgm:t>
    </dgm:pt>
    <dgm:pt modelId="{6907291A-9115-464C-AD56-ECA80331F3EA}" type="sibTrans" cxnId="{679ED183-CF02-4F86-9E3E-B03654C9A64E}">
      <dgm:prSet/>
      <dgm:spPr/>
      <dgm:t>
        <a:bodyPr/>
        <a:lstStyle/>
        <a:p>
          <a:endParaRPr lang="en-US" sz="1600"/>
        </a:p>
      </dgm:t>
    </dgm:pt>
    <dgm:pt modelId="{7DFDA0C5-19DA-4D43-BF20-37DC42C5D5BB}">
      <dgm:prSet phldrT="[Text]" custT="1"/>
      <dgm:spPr/>
      <dgm:t>
        <a:bodyPr/>
        <a:lstStyle/>
        <a:p>
          <a:r>
            <a:rPr lang="en-US" sz="2000" dirty="0" smtClean="0"/>
            <a:t>Full Cohort - Stage II</a:t>
          </a:r>
        </a:p>
        <a:p>
          <a:r>
            <a:rPr lang="en-US" sz="1400" i="1" dirty="0" smtClean="0"/>
            <a:t>n= 12 more enrolled to achieve 22 total</a:t>
          </a:r>
          <a:endParaRPr lang="en-US" sz="1800" i="1" dirty="0" smtClean="0"/>
        </a:p>
      </dgm:t>
    </dgm:pt>
    <dgm:pt modelId="{43DCC901-FDD8-48FC-B72B-19D39966AC68}" type="parTrans" cxnId="{6F0DF936-82E1-4DD8-A45D-6E880ABDC79F}">
      <dgm:prSet/>
      <dgm:spPr/>
      <dgm:t>
        <a:bodyPr/>
        <a:lstStyle/>
        <a:p>
          <a:endParaRPr lang="en-US" sz="1600"/>
        </a:p>
      </dgm:t>
    </dgm:pt>
    <dgm:pt modelId="{FCE849AE-C217-40C7-AD7F-527728EF1F74}" type="sibTrans" cxnId="{6F0DF936-82E1-4DD8-A45D-6E880ABDC79F}">
      <dgm:prSet/>
      <dgm:spPr/>
      <dgm:t>
        <a:bodyPr/>
        <a:lstStyle/>
        <a:p>
          <a:endParaRPr lang="en-US" sz="1600"/>
        </a:p>
      </dgm:t>
    </dgm:pt>
    <dgm:pt modelId="{E78B5BD2-1881-45FF-ABD2-83DD75DF28CA}">
      <dgm:prSet phldrT="[Text]" custT="1"/>
      <dgm:spPr/>
      <dgm:t>
        <a:bodyPr/>
        <a:lstStyle/>
        <a:p>
          <a:endParaRPr lang="en-US" sz="1400" dirty="0"/>
        </a:p>
      </dgm:t>
    </dgm:pt>
    <dgm:pt modelId="{1D0E0503-247A-413B-8DD9-12B702CC5B34}" type="parTrans" cxnId="{D51A2BA1-4AE3-4EB7-A8E3-EA9FBD08972C}">
      <dgm:prSet/>
      <dgm:spPr/>
      <dgm:t>
        <a:bodyPr/>
        <a:lstStyle/>
        <a:p>
          <a:endParaRPr lang="en-US" sz="1600"/>
        </a:p>
      </dgm:t>
    </dgm:pt>
    <dgm:pt modelId="{44BB829B-C682-49E3-8F00-03E8AD86B1E4}" type="sibTrans" cxnId="{D51A2BA1-4AE3-4EB7-A8E3-EA9FBD08972C}">
      <dgm:prSet/>
      <dgm:spPr/>
      <dgm:t>
        <a:bodyPr/>
        <a:lstStyle/>
        <a:p>
          <a:endParaRPr lang="en-US" sz="1600"/>
        </a:p>
      </dgm:t>
    </dgm:pt>
    <dgm:pt modelId="{904E00B7-71B7-49DE-BB24-69F699CB69B2}" type="pres">
      <dgm:prSet presAssocID="{264B485C-91CD-4423-AAEB-915FBE02C68C}" presName="rootnode" presStyleCnt="0">
        <dgm:presLayoutVars>
          <dgm:chMax/>
          <dgm:chPref/>
          <dgm:dir/>
          <dgm:animLvl val="lvl"/>
        </dgm:presLayoutVars>
      </dgm:prSet>
      <dgm:spPr/>
      <dgm:t>
        <a:bodyPr/>
        <a:lstStyle/>
        <a:p>
          <a:endParaRPr lang="en-US"/>
        </a:p>
      </dgm:t>
    </dgm:pt>
    <dgm:pt modelId="{7B65E0AB-FC49-411E-9CD8-6CF34FA4189A}" type="pres">
      <dgm:prSet presAssocID="{8D35D1B2-357B-4963-9FE5-3CFBD7B5C951}" presName="composite" presStyleCnt="0"/>
      <dgm:spPr/>
    </dgm:pt>
    <dgm:pt modelId="{F809BACF-B30A-41D2-93B0-A2938B0A7FE3}" type="pres">
      <dgm:prSet presAssocID="{8D35D1B2-357B-4963-9FE5-3CFBD7B5C951}" presName="bentUpArrow1" presStyleLbl="alignImgPlace1" presStyleIdx="0" presStyleCnt="2" custScaleX="97782" custScaleY="81409" custLinFactNeighborX="-2770" custLinFactNeighborY="-1978"/>
      <dgm:spPr/>
    </dgm:pt>
    <dgm:pt modelId="{AEC006A0-1CCF-470D-B200-0C6D7CC017A4}" type="pres">
      <dgm:prSet presAssocID="{8D35D1B2-357B-4963-9FE5-3CFBD7B5C951}" presName="ParentText" presStyleLbl="node1" presStyleIdx="0" presStyleCnt="3" custScaleX="200079" custLinFactNeighborX="-49071" custLinFactNeighborY="432">
        <dgm:presLayoutVars>
          <dgm:chMax val="1"/>
          <dgm:chPref val="1"/>
          <dgm:bulletEnabled val="1"/>
        </dgm:presLayoutVars>
      </dgm:prSet>
      <dgm:spPr/>
      <dgm:t>
        <a:bodyPr/>
        <a:lstStyle/>
        <a:p>
          <a:endParaRPr lang="en-US"/>
        </a:p>
      </dgm:t>
    </dgm:pt>
    <dgm:pt modelId="{80F75266-A45C-479F-824D-1A43FFC95D06}" type="pres">
      <dgm:prSet presAssocID="{8D35D1B2-357B-4963-9FE5-3CFBD7B5C951}" presName="ChildText" presStyleLbl="revTx" presStyleIdx="0" presStyleCnt="3" custScaleX="359063" custLinFactX="100000" custLinFactNeighborX="114047" custLinFactNeighborY="4317">
        <dgm:presLayoutVars>
          <dgm:chMax val="0"/>
          <dgm:chPref val="0"/>
          <dgm:bulletEnabled val="1"/>
        </dgm:presLayoutVars>
      </dgm:prSet>
      <dgm:spPr/>
      <dgm:t>
        <a:bodyPr/>
        <a:lstStyle/>
        <a:p>
          <a:endParaRPr lang="en-US"/>
        </a:p>
      </dgm:t>
    </dgm:pt>
    <dgm:pt modelId="{78EE9A87-2DA3-43C9-B81B-2E707A8FB31C}" type="pres">
      <dgm:prSet presAssocID="{3002DFF0-8E0A-41E6-A236-B676159DAD97}" presName="sibTrans" presStyleCnt="0"/>
      <dgm:spPr/>
    </dgm:pt>
    <dgm:pt modelId="{B9FDF8E3-A72C-4733-B097-47BCD78F0564}" type="pres">
      <dgm:prSet presAssocID="{95C866F5-4D73-4339-860F-C36B886F47F2}" presName="composite" presStyleCnt="0"/>
      <dgm:spPr/>
    </dgm:pt>
    <dgm:pt modelId="{038CCC5A-BE8D-45C1-B474-D95417C6B952}" type="pres">
      <dgm:prSet presAssocID="{95C866F5-4D73-4339-860F-C36B886F47F2}" presName="bentUpArrow1" presStyleLbl="alignImgPlace1" presStyleIdx="1" presStyleCnt="2" custScaleX="154611" custScaleY="84931" custLinFactNeighborX="27056" custLinFactNeighborY="767"/>
      <dgm:spPr/>
    </dgm:pt>
    <dgm:pt modelId="{F127F831-2421-4D1D-89E5-30CA483F5B6C}" type="pres">
      <dgm:prSet presAssocID="{95C866F5-4D73-4339-860F-C36B886F47F2}" presName="ParentText" presStyleLbl="node1" presStyleIdx="1" presStyleCnt="3" custScaleX="213644" custLinFactNeighborX="-22960" custLinFactNeighborY="208">
        <dgm:presLayoutVars>
          <dgm:chMax val="1"/>
          <dgm:chPref val="1"/>
          <dgm:bulletEnabled val="1"/>
        </dgm:presLayoutVars>
      </dgm:prSet>
      <dgm:spPr/>
      <dgm:t>
        <a:bodyPr/>
        <a:lstStyle/>
        <a:p>
          <a:endParaRPr lang="en-US"/>
        </a:p>
      </dgm:t>
    </dgm:pt>
    <dgm:pt modelId="{4BE93E21-BAD7-4EE0-8478-7953C22E143A}" type="pres">
      <dgm:prSet presAssocID="{95C866F5-4D73-4339-860F-C36B886F47F2}" presName="ChildText" presStyleLbl="revTx" presStyleIdx="1" presStyleCnt="3" custScaleX="271076" custLinFactX="37050" custLinFactNeighborX="100000" custLinFactNeighborY="-21412">
        <dgm:presLayoutVars>
          <dgm:chMax val="0"/>
          <dgm:chPref val="0"/>
          <dgm:bulletEnabled val="1"/>
        </dgm:presLayoutVars>
      </dgm:prSet>
      <dgm:spPr/>
      <dgm:t>
        <a:bodyPr/>
        <a:lstStyle/>
        <a:p>
          <a:endParaRPr lang="en-US"/>
        </a:p>
      </dgm:t>
    </dgm:pt>
    <dgm:pt modelId="{4178D5D8-BBEB-4E68-9A8A-29529B4136EE}" type="pres">
      <dgm:prSet presAssocID="{6907291A-9115-464C-AD56-ECA80331F3EA}" presName="sibTrans" presStyleCnt="0"/>
      <dgm:spPr/>
    </dgm:pt>
    <dgm:pt modelId="{66141A62-A770-4F07-A40C-713FC4FD4010}" type="pres">
      <dgm:prSet presAssocID="{7DFDA0C5-19DA-4D43-BF20-37DC42C5D5BB}" presName="composite" presStyleCnt="0"/>
      <dgm:spPr/>
    </dgm:pt>
    <dgm:pt modelId="{892F6210-52F9-4D0D-B965-38FDBAA7B4B9}" type="pres">
      <dgm:prSet presAssocID="{7DFDA0C5-19DA-4D43-BF20-37DC42C5D5BB}" presName="ParentText" presStyleLbl="node1" presStyleIdx="2" presStyleCnt="3" custScaleX="228400" custScaleY="84670" custLinFactNeighborX="29030" custLinFactNeighborY="-3535">
        <dgm:presLayoutVars>
          <dgm:chMax val="1"/>
          <dgm:chPref val="1"/>
          <dgm:bulletEnabled val="1"/>
        </dgm:presLayoutVars>
      </dgm:prSet>
      <dgm:spPr/>
      <dgm:t>
        <a:bodyPr/>
        <a:lstStyle/>
        <a:p>
          <a:endParaRPr lang="en-US"/>
        </a:p>
      </dgm:t>
    </dgm:pt>
    <dgm:pt modelId="{6CE95ABE-C7FC-458D-8267-ADB59A2F29E4}" type="pres">
      <dgm:prSet presAssocID="{7DFDA0C5-19DA-4D43-BF20-37DC42C5D5BB}" presName="FinalChildText" presStyleLbl="revTx" presStyleIdx="2" presStyleCnt="3" custScaleX="177033" custLinFactX="82878" custLinFactNeighborX="100000" custLinFactNeighborY="-39856">
        <dgm:presLayoutVars>
          <dgm:chMax val="0"/>
          <dgm:chPref val="0"/>
          <dgm:bulletEnabled val="1"/>
        </dgm:presLayoutVars>
      </dgm:prSet>
      <dgm:spPr/>
      <dgm:t>
        <a:bodyPr/>
        <a:lstStyle/>
        <a:p>
          <a:endParaRPr lang="en-US"/>
        </a:p>
      </dgm:t>
    </dgm:pt>
  </dgm:ptLst>
  <dgm:cxnLst>
    <dgm:cxn modelId="{10C0FA76-9929-45BC-85CD-4D83F68F7A60}" srcId="{264B485C-91CD-4423-AAEB-915FBE02C68C}" destId="{8D35D1B2-357B-4963-9FE5-3CFBD7B5C951}" srcOrd="0" destOrd="0" parTransId="{B04CB516-7FE3-4904-B14E-405AFA6286DA}" sibTransId="{3002DFF0-8E0A-41E6-A236-B676159DAD97}"/>
    <dgm:cxn modelId="{B9FFCBB8-E927-48B4-A7A6-1517D1567E73}" type="presOf" srcId="{E78B5BD2-1881-45FF-ABD2-83DD75DF28CA}" destId="{6CE95ABE-C7FC-458D-8267-ADB59A2F29E4}" srcOrd="0" destOrd="0" presId="urn:microsoft.com/office/officeart/2005/8/layout/StepDownProcess"/>
    <dgm:cxn modelId="{5F06F4F4-DCE2-4634-9F1C-AD08F2850E79}" type="presOf" srcId="{7DFDA0C5-19DA-4D43-BF20-37DC42C5D5BB}" destId="{892F6210-52F9-4D0D-B965-38FDBAA7B4B9}" srcOrd="0" destOrd="0" presId="urn:microsoft.com/office/officeart/2005/8/layout/StepDownProcess"/>
    <dgm:cxn modelId="{6D486516-D6A5-4C25-86A8-F101A83E3012}" type="presOf" srcId="{264B485C-91CD-4423-AAEB-915FBE02C68C}" destId="{904E00B7-71B7-49DE-BB24-69F699CB69B2}" srcOrd="0" destOrd="0" presId="urn:microsoft.com/office/officeart/2005/8/layout/StepDownProcess"/>
    <dgm:cxn modelId="{6F0DF936-82E1-4DD8-A45D-6E880ABDC79F}" srcId="{264B485C-91CD-4423-AAEB-915FBE02C68C}" destId="{7DFDA0C5-19DA-4D43-BF20-37DC42C5D5BB}" srcOrd="2" destOrd="0" parTransId="{43DCC901-FDD8-48FC-B72B-19D39966AC68}" sibTransId="{FCE849AE-C217-40C7-AD7F-527728EF1F74}"/>
    <dgm:cxn modelId="{55BB0838-62C4-4D33-9606-729989964599}" type="presOf" srcId="{8D35D1B2-357B-4963-9FE5-3CFBD7B5C951}" destId="{AEC006A0-1CCF-470D-B200-0C6D7CC017A4}" srcOrd="0" destOrd="0" presId="urn:microsoft.com/office/officeart/2005/8/layout/StepDownProcess"/>
    <dgm:cxn modelId="{D51A2BA1-4AE3-4EB7-A8E3-EA9FBD08972C}" srcId="{7DFDA0C5-19DA-4D43-BF20-37DC42C5D5BB}" destId="{E78B5BD2-1881-45FF-ABD2-83DD75DF28CA}" srcOrd="0" destOrd="0" parTransId="{1D0E0503-247A-413B-8DD9-12B702CC5B34}" sibTransId="{44BB829B-C682-49E3-8F00-03E8AD86B1E4}"/>
    <dgm:cxn modelId="{EE44CA2D-254B-4B09-B860-F91241CA14F6}" type="presOf" srcId="{95C866F5-4D73-4339-860F-C36B886F47F2}" destId="{F127F831-2421-4D1D-89E5-30CA483F5B6C}" srcOrd="0" destOrd="0" presId="urn:microsoft.com/office/officeart/2005/8/layout/StepDownProcess"/>
    <dgm:cxn modelId="{679ED183-CF02-4F86-9E3E-B03654C9A64E}" srcId="{264B485C-91CD-4423-AAEB-915FBE02C68C}" destId="{95C866F5-4D73-4339-860F-C36B886F47F2}" srcOrd="1" destOrd="0" parTransId="{F78ACCB8-BEDD-4AD4-A92C-2CCB30591E4A}" sibTransId="{6907291A-9115-464C-AD56-ECA80331F3EA}"/>
    <dgm:cxn modelId="{F76D8461-BFDC-4584-98BA-B45C7376B6B9}" type="presParOf" srcId="{904E00B7-71B7-49DE-BB24-69F699CB69B2}" destId="{7B65E0AB-FC49-411E-9CD8-6CF34FA4189A}" srcOrd="0" destOrd="0" presId="urn:microsoft.com/office/officeart/2005/8/layout/StepDownProcess"/>
    <dgm:cxn modelId="{2E51BB1D-DD5E-4539-8E8E-76FF6F14D830}" type="presParOf" srcId="{7B65E0AB-FC49-411E-9CD8-6CF34FA4189A}" destId="{F809BACF-B30A-41D2-93B0-A2938B0A7FE3}" srcOrd="0" destOrd="0" presId="urn:microsoft.com/office/officeart/2005/8/layout/StepDownProcess"/>
    <dgm:cxn modelId="{5CB65C24-A0FD-4B68-84B4-C913252BF73E}" type="presParOf" srcId="{7B65E0AB-FC49-411E-9CD8-6CF34FA4189A}" destId="{AEC006A0-1CCF-470D-B200-0C6D7CC017A4}" srcOrd="1" destOrd="0" presId="urn:microsoft.com/office/officeart/2005/8/layout/StepDownProcess"/>
    <dgm:cxn modelId="{456D6711-440E-4A08-B151-A5732264F9D3}" type="presParOf" srcId="{7B65E0AB-FC49-411E-9CD8-6CF34FA4189A}" destId="{80F75266-A45C-479F-824D-1A43FFC95D06}" srcOrd="2" destOrd="0" presId="urn:microsoft.com/office/officeart/2005/8/layout/StepDownProcess"/>
    <dgm:cxn modelId="{36149C44-8F60-4F15-9F44-26BCDE10B859}" type="presParOf" srcId="{904E00B7-71B7-49DE-BB24-69F699CB69B2}" destId="{78EE9A87-2DA3-43C9-B81B-2E707A8FB31C}" srcOrd="1" destOrd="0" presId="urn:microsoft.com/office/officeart/2005/8/layout/StepDownProcess"/>
    <dgm:cxn modelId="{271B3312-B40F-4EE5-ABBC-4C9CC032A294}" type="presParOf" srcId="{904E00B7-71B7-49DE-BB24-69F699CB69B2}" destId="{B9FDF8E3-A72C-4733-B097-47BCD78F0564}" srcOrd="2" destOrd="0" presId="urn:microsoft.com/office/officeart/2005/8/layout/StepDownProcess"/>
    <dgm:cxn modelId="{3FB22230-18BD-4DD3-BAD5-02731855C789}" type="presParOf" srcId="{B9FDF8E3-A72C-4733-B097-47BCD78F0564}" destId="{038CCC5A-BE8D-45C1-B474-D95417C6B952}" srcOrd="0" destOrd="0" presId="urn:microsoft.com/office/officeart/2005/8/layout/StepDownProcess"/>
    <dgm:cxn modelId="{FF2F3A95-B0A8-49B8-8CE1-81BEE2C7143E}" type="presParOf" srcId="{B9FDF8E3-A72C-4733-B097-47BCD78F0564}" destId="{F127F831-2421-4D1D-89E5-30CA483F5B6C}" srcOrd="1" destOrd="0" presId="urn:microsoft.com/office/officeart/2005/8/layout/StepDownProcess"/>
    <dgm:cxn modelId="{35F8A3EF-8675-47E5-B373-B39F2F0A3A36}" type="presParOf" srcId="{B9FDF8E3-A72C-4733-B097-47BCD78F0564}" destId="{4BE93E21-BAD7-4EE0-8478-7953C22E143A}" srcOrd="2" destOrd="0" presId="urn:microsoft.com/office/officeart/2005/8/layout/StepDownProcess"/>
    <dgm:cxn modelId="{2443B344-3961-4CBC-82C9-48FBADD01168}" type="presParOf" srcId="{904E00B7-71B7-49DE-BB24-69F699CB69B2}" destId="{4178D5D8-BBEB-4E68-9A8A-29529B4136EE}" srcOrd="3" destOrd="0" presId="urn:microsoft.com/office/officeart/2005/8/layout/StepDownProcess"/>
    <dgm:cxn modelId="{99B896BF-7824-43D8-BB59-60E06DFF9BB0}" type="presParOf" srcId="{904E00B7-71B7-49DE-BB24-69F699CB69B2}" destId="{66141A62-A770-4F07-A40C-713FC4FD4010}" srcOrd="4" destOrd="0" presId="urn:microsoft.com/office/officeart/2005/8/layout/StepDownProcess"/>
    <dgm:cxn modelId="{7F729637-DC96-4F0B-9647-69F54FB39D3A}" type="presParOf" srcId="{66141A62-A770-4F07-A40C-713FC4FD4010}" destId="{892F6210-52F9-4D0D-B965-38FDBAA7B4B9}" srcOrd="0" destOrd="0" presId="urn:microsoft.com/office/officeart/2005/8/layout/StepDownProcess"/>
    <dgm:cxn modelId="{22FA07C5-B923-4925-A785-6EAF9D39D74C}" type="presParOf" srcId="{66141A62-A770-4F07-A40C-713FC4FD4010}" destId="{6CE95ABE-C7FC-458D-8267-ADB59A2F29E4}"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09BACF-B30A-41D2-93B0-A2938B0A7FE3}">
      <dsp:nvSpPr>
        <dsp:cNvPr id="0" name=""/>
        <dsp:cNvSpPr/>
      </dsp:nvSpPr>
      <dsp:spPr>
        <a:xfrm rot="5400000">
          <a:off x="1246716" y="911517"/>
          <a:ext cx="661311" cy="904299"/>
        </a:xfrm>
        <a:prstGeom prst="bentUpArrow">
          <a:avLst>
            <a:gd name="adj1" fmla="val 32840"/>
            <a:gd name="adj2" fmla="val 25000"/>
            <a:gd name="adj3" fmla="val 35780"/>
          </a:avLst>
        </a:prstGeom>
        <a:solidFill>
          <a:schemeClr val="accent4">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C006A0-1CCF-470D-B200-0C6D7CC017A4}">
      <dsp:nvSpPr>
        <dsp:cNvPr id="0" name=""/>
        <dsp:cNvSpPr/>
      </dsp:nvSpPr>
      <dsp:spPr>
        <a:xfrm>
          <a:off x="0" y="20977"/>
          <a:ext cx="2736059" cy="957198"/>
        </a:xfrm>
        <a:prstGeom prst="roundRect">
          <a:avLst>
            <a:gd name="adj" fmla="val 16670"/>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Mini </a:t>
          </a:r>
          <a:r>
            <a:rPr lang="en-US" sz="2000" kern="1200" dirty="0" smtClean="0"/>
            <a:t>Cohort</a:t>
          </a:r>
        </a:p>
        <a:p>
          <a:pPr lvl="0" algn="ctr" defTabSz="889000">
            <a:lnSpc>
              <a:spcPct val="90000"/>
            </a:lnSpc>
            <a:spcBef>
              <a:spcPct val="0"/>
            </a:spcBef>
            <a:spcAft>
              <a:spcPct val="35000"/>
            </a:spcAft>
          </a:pPr>
          <a:r>
            <a:rPr lang="en-US" sz="1600" i="1" kern="1200" dirty="0" smtClean="0"/>
            <a:t>n=4</a:t>
          </a:r>
          <a:endParaRPr lang="en-US" sz="2000" i="1" kern="1200" dirty="0" smtClean="0"/>
        </a:p>
      </dsp:txBody>
      <dsp:txXfrm>
        <a:off x="46735" y="67712"/>
        <a:ext cx="2642589" cy="863728"/>
      </dsp:txXfrm>
    </dsp:sp>
    <dsp:sp modelId="{80F75266-A45C-479F-824D-1A43FFC95D06}">
      <dsp:nvSpPr>
        <dsp:cNvPr id="0" name=""/>
        <dsp:cNvSpPr/>
      </dsp:nvSpPr>
      <dsp:spPr>
        <a:xfrm>
          <a:off x="3189670" y="141531"/>
          <a:ext cx="3571175" cy="773650"/>
        </a:xfrm>
        <a:prstGeom prst="rect">
          <a:avLst/>
        </a:prstGeom>
        <a:noFill/>
        <a:ln>
          <a:noFill/>
        </a:ln>
        <a:effectLst/>
      </dsp:spPr>
      <dsp:style>
        <a:lnRef idx="0">
          <a:scrgbClr r="0" g="0" b="0"/>
        </a:lnRef>
        <a:fillRef idx="0">
          <a:scrgbClr r="0" g="0" b="0"/>
        </a:fillRef>
        <a:effectRef idx="0">
          <a:scrgbClr r="0" g="0" b="0"/>
        </a:effectRef>
        <a:fontRef idx="minor"/>
      </dsp:style>
    </dsp:sp>
    <dsp:sp modelId="{038CCC5A-BE8D-45C1-B474-D95417C6B952}">
      <dsp:nvSpPr>
        <dsp:cNvPr id="0" name=""/>
        <dsp:cNvSpPr/>
      </dsp:nvSpPr>
      <dsp:spPr>
        <a:xfrm rot="5400000">
          <a:off x="3681629" y="1670774"/>
          <a:ext cx="689922" cy="1429860"/>
        </a:xfrm>
        <a:prstGeom prst="bentUpArrow">
          <a:avLst>
            <a:gd name="adj1" fmla="val 32840"/>
            <a:gd name="adj2" fmla="val 25000"/>
            <a:gd name="adj3" fmla="val 35780"/>
          </a:avLst>
        </a:prstGeom>
        <a:solidFill>
          <a:schemeClr val="accent4">
            <a:tint val="50000"/>
            <a:hueOff val="-7010485"/>
            <a:satOff val="25172"/>
            <a:lumOff val="1035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27F831-2421-4D1D-89E5-30CA483F5B6C}">
      <dsp:nvSpPr>
        <dsp:cNvPr id="0" name=""/>
        <dsp:cNvSpPr/>
      </dsp:nvSpPr>
      <dsp:spPr>
        <a:xfrm>
          <a:off x="2063977" y="1018572"/>
          <a:ext cx="2921559" cy="957198"/>
        </a:xfrm>
        <a:prstGeom prst="roundRect">
          <a:avLst>
            <a:gd name="adj" fmla="val 16670"/>
          </a:avLst>
        </a:prstGeom>
        <a:solidFill>
          <a:schemeClr val="accent4">
            <a:hueOff val="-3614724"/>
            <a:satOff val="16430"/>
            <a:lumOff val="98"/>
            <a:alphaOff val="0"/>
          </a:schemeClr>
        </a:solidFill>
        <a:ln w="22225" cap="rnd"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600"/>
            </a:spcAft>
          </a:pPr>
          <a:r>
            <a:rPr lang="en-US" sz="2000" kern="1200" dirty="0" smtClean="0"/>
            <a:t>Full Cohort - Stage 1</a:t>
          </a:r>
        </a:p>
        <a:p>
          <a:pPr lvl="0" algn="ctr" defTabSz="889000">
            <a:lnSpc>
              <a:spcPct val="90000"/>
            </a:lnSpc>
            <a:spcBef>
              <a:spcPct val="0"/>
            </a:spcBef>
            <a:spcAft>
              <a:spcPts val="600"/>
            </a:spcAft>
          </a:pPr>
          <a:r>
            <a:rPr lang="en-US" sz="1400" i="1" kern="1200" dirty="0" smtClean="0"/>
            <a:t>n=6 more enrolled to achieve 10 total</a:t>
          </a:r>
          <a:endParaRPr lang="en-US" sz="1800" i="1" kern="1200" dirty="0"/>
        </a:p>
      </dsp:txBody>
      <dsp:txXfrm>
        <a:off x="2110712" y="1065307"/>
        <a:ext cx="2828089" cy="863728"/>
      </dsp:txXfrm>
    </dsp:sp>
    <dsp:sp modelId="{4BE93E21-BAD7-4EE0-8478-7953C22E143A}">
      <dsp:nvSpPr>
        <dsp:cNvPr id="0" name=""/>
        <dsp:cNvSpPr/>
      </dsp:nvSpPr>
      <dsp:spPr>
        <a:xfrm>
          <a:off x="5034807" y="942218"/>
          <a:ext cx="2696072" cy="773650"/>
        </a:xfrm>
        <a:prstGeom prst="rect">
          <a:avLst/>
        </a:prstGeom>
        <a:noFill/>
        <a:ln>
          <a:noFill/>
        </a:ln>
        <a:effectLst/>
      </dsp:spPr>
      <dsp:style>
        <a:lnRef idx="0">
          <a:scrgbClr r="0" g="0" b="0"/>
        </a:lnRef>
        <a:fillRef idx="0">
          <a:scrgbClr r="0" g="0" b="0"/>
        </a:fillRef>
        <a:effectRef idx="0">
          <a:scrgbClr r="0" g="0" b="0"/>
        </a:effectRef>
        <a:fontRef idx="minor"/>
      </dsp:style>
    </dsp:sp>
    <dsp:sp modelId="{892F6210-52F9-4D0D-B965-38FDBAA7B4B9}">
      <dsp:nvSpPr>
        <dsp:cNvPr id="0" name=""/>
        <dsp:cNvSpPr/>
      </dsp:nvSpPr>
      <dsp:spPr>
        <a:xfrm>
          <a:off x="4855569" y="1996789"/>
          <a:ext cx="3123346" cy="810459"/>
        </a:xfrm>
        <a:prstGeom prst="roundRect">
          <a:avLst>
            <a:gd name="adj" fmla="val 16670"/>
          </a:avLst>
        </a:prstGeom>
        <a:solidFill>
          <a:schemeClr val="accent4">
            <a:hueOff val="-7229448"/>
            <a:satOff val="32859"/>
            <a:lumOff val="19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Full Cohort - Stage II</a:t>
          </a:r>
        </a:p>
        <a:p>
          <a:pPr lvl="0" algn="ctr" defTabSz="889000">
            <a:lnSpc>
              <a:spcPct val="90000"/>
            </a:lnSpc>
            <a:spcBef>
              <a:spcPct val="0"/>
            </a:spcBef>
            <a:spcAft>
              <a:spcPct val="35000"/>
            </a:spcAft>
          </a:pPr>
          <a:r>
            <a:rPr lang="en-US" sz="1400" i="1" kern="1200" dirty="0" smtClean="0"/>
            <a:t>n= 12 more enrolled to achieve 22 total</a:t>
          </a:r>
          <a:endParaRPr lang="en-US" sz="1800" i="1" kern="1200" dirty="0" smtClean="0"/>
        </a:p>
      </dsp:txBody>
      <dsp:txXfrm>
        <a:off x="4895139" y="2036359"/>
        <a:ext cx="3044206" cy="731319"/>
      </dsp:txXfrm>
    </dsp:sp>
    <dsp:sp modelId="{6CE95ABE-C7FC-458D-8267-ADB59A2F29E4}">
      <dsp:nvSpPr>
        <dsp:cNvPr id="0" name=""/>
        <dsp:cNvSpPr/>
      </dsp:nvSpPr>
      <dsp:spPr>
        <a:xfrm>
          <a:off x="6618247" y="1740201"/>
          <a:ext cx="1760737" cy="773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dsp:txBody>
      <dsp:txXfrm>
        <a:off x="6618247" y="1740201"/>
        <a:ext cx="1760737" cy="77365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1440" tIns="45720" rIns="91440" bIns="45720" rtlCol="0"/>
          <a:lstStyle>
            <a:lvl1pPr algn="r">
              <a:defRPr sz="1200"/>
            </a:lvl1pPr>
          </a:lstStyle>
          <a:p>
            <a:fld id="{6B9C4092-9E66-4B9D-AF8E-95337D3286E9}" type="datetimeFigureOut">
              <a:rPr lang="en-US" smtClean="0"/>
              <a:t>7/21/2018</a:t>
            </a:fld>
            <a:endParaRPr lang="en-US"/>
          </a:p>
        </p:txBody>
      </p:sp>
      <p:sp>
        <p:nvSpPr>
          <p:cNvPr id="4" name="Footer Placeholder 3"/>
          <p:cNvSpPr>
            <a:spLocks noGrp="1"/>
          </p:cNvSpPr>
          <p:nvPr>
            <p:ph type="ftr" sz="quarter" idx="2"/>
          </p:nvPr>
        </p:nvSpPr>
        <p:spPr>
          <a:xfrm>
            <a:off x="0" y="8772669"/>
            <a:ext cx="3011699"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1440" tIns="45720" rIns="91440" bIns="45720" rtlCol="0" anchor="b"/>
          <a:lstStyle>
            <a:lvl1pPr algn="r">
              <a:defRPr sz="1200"/>
            </a:lvl1pPr>
          </a:lstStyle>
          <a:p>
            <a:fld id="{E4636C64-AAC7-4111-9F17-A047AB304635}" type="slidenum">
              <a:rPr lang="en-US" smtClean="0"/>
              <a:t>‹#›</a:t>
            </a:fld>
            <a:endParaRPr lang="en-US"/>
          </a:p>
        </p:txBody>
      </p:sp>
    </p:spTree>
    <p:extLst>
      <p:ext uri="{BB962C8B-B14F-4D97-AF65-F5344CB8AC3E}">
        <p14:creationId xmlns:p14="http://schemas.microsoft.com/office/powerpoint/2010/main" val="2344541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6768" y="0"/>
            <a:ext cx="3011699" cy="463407"/>
          </a:xfrm>
          <a:prstGeom prst="rect">
            <a:avLst/>
          </a:prstGeom>
        </p:spPr>
        <p:txBody>
          <a:bodyPr vert="horz" lIns="91440" tIns="45720" rIns="91440" bIns="45720" rtlCol="0"/>
          <a:lstStyle>
            <a:lvl1pPr algn="r">
              <a:defRPr sz="1200"/>
            </a:lvl1pPr>
          </a:lstStyle>
          <a:p>
            <a:fld id="{CF53B511-04B8-4D7E-BE90-EDB9A0B2E0C2}" type="datetimeFigureOut">
              <a:rPr lang="en-US" smtClean="0"/>
              <a:t>7/21/2018</a:t>
            </a:fld>
            <a:endParaRPr lang="en-US"/>
          </a:p>
        </p:txBody>
      </p:sp>
      <p:sp>
        <p:nvSpPr>
          <p:cNvPr id="4" name="Slide Image Placeholder 3"/>
          <p:cNvSpPr>
            <a:spLocks noGrp="1" noRot="1" noChangeAspect="1"/>
          </p:cNvSpPr>
          <p:nvPr>
            <p:ph type="sldImg" idx="2"/>
          </p:nvPr>
        </p:nvSpPr>
        <p:spPr>
          <a:xfrm>
            <a:off x="1397000" y="1154113"/>
            <a:ext cx="41560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1440" tIns="45720" rIns="91440" bIns="45720" rtlCol="0" anchor="b"/>
          <a:lstStyle>
            <a:lvl1pPr algn="r">
              <a:defRPr sz="1200"/>
            </a:lvl1pPr>
          </a:lstStyle>
          <a:p>
            <a:fld id="{ED96B333-8803-4904-81AB-E9EE4604B544}" type="slidenum">
              <a:rPr lang="en-US" smtClean="0"/>
              <a:t>‹#›</a:t>
            </a:fld>
            <a:endParaRPr lang="en-US"/>
          </a:p>
        </p:txBody>
      </p:sp>
    </p:spTree>
    <p:extLst>
      <p:ext uri="{BB962C8B-B14F-4D97-AF65-F5344CB8AC3E}">
        <p14:creationId xmlns:p14="http://schemas.microsoft.com/office/powerpoint/2010/main" val="346188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D96B333-8803-4904-81AB-E9EE4604B544}" type="slidenum">
              <a:rPr lang="en-US" smtClean="0"/>
              <a:t>1</a:t>
            </a:fld>
            <a:endParaRPr lang="en-US"/>
          </a:p>
        </p:txBody>
      </p:sp>
    </p:spTree>
    <p:extLst>
      <p:ext uri="{BB962C8B-B14F-4D97-AF65-F5344CB8AC3E}">
        <p14:creationId xmlns:p14="http://schemas.microsoft.com/office/powerpoint/2010/main" val="2731324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10</a:t>
            </a:fld>
            <a:endParaRPr lang="en-US"/>
          </a:p>
        </p:txBody>
      </p:sp>
    </p:spTree>
    <p:extLst>
      <p:ext uri="{BB962C8B-B14F-4D97-AF65-F5344CB8AC3E}">
        <p14:creationId xmlns:p14="http://schemas.microsoft.com/office/powerpoint/2010/main" val="2140859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11</a:t>
            </a:fld>
            <a:endParaRPr lang="en-US"/>
          </a:p>
        </p:txBody>
      </p:sp>
    </p:spTree>
    <p:extLst>
      <p:ext uri="{BB962C8B-B14F-4D97-AF65-F5344CB8AC3E}">
        <p14:creationId xmlns:p14="http://schemas.microsoft.com/office/powerpoint/2010/main" val="2089076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12</a:t>
            </a:fld>
            <a:endParaRPr lang="en-US"/>
          </a:p>
        </p:txBody>
      </p:sp>
    </p:spTree>
    <p:extLst>
      <p:ext uri="{BB962C8B-B14F-4D97-AF65-F5344CB8AC3E}">
        <p14:creationId xmlns:p14="http://schemas.microsoft.com/office/powerpoint/2010/main" val="2558361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13</a:t>
            </a:fld>
            <a:endParaRPr lang="en-US"/>
          </a:p>
        </p:txBody>
      </p:sp>
    </p:spTree>
    <p:extLst>
      <p:ext uri="{BB962C8B-B14F-4D97-AF65-F5344CB8AC3E}">
        <p14:creationId xmlns:p14="http://schemas.microsoft.com/office/powerpoint/2010/main" val="2524138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14</a:t>
            </a:fld>
            <a:endParaRPr lang="en-US"/>
          </a:p>
        </p:txBody>
      </p:sp>
    </p:spTree>
    <p:extLst>
      <p:ext uri="{BB962C8B-B14F-4D97-AF65-F5344CB8AC3E}">
        <p14:creationId xmlns:p14="http://schemas.microsoft.com/office/powerpoint/2010/main" val="1124610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15</a:t>
            </a:fld>
            <a:endParaRPr lang="en-US"/>
          </a:p>
        </p:txBody>
      </p:sp>
    </p:spTree>
    <p:extLst>
      <p:ext uri="{BB962C8B-B14F-4D97-AF65-F5344CB8AC3E}">
        <p14:creationId xmlns:p14="http://schemas.microsoft.com/office/powerpoint/2010/main" val="667373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2</a:t>
            </a:fld>
            <a:endParaRPr lang="en-US"/>
          </a:p>
        </p:txBody>
      </p:sp>
    </p:spTree>
    <p:extLst>
      <p:ext uri="{BB962C8B-B14F-4D97-AF65-F5344CB8AC3E}">
        <p14:creationId xmlns:p14="http://schemas.microsoft.com/office/powerpoint/2010/main" val="363143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D96B333-8803-4904-81AB-E9EE4604B544}" type="slidenum">
              <a:rPr lang="en-US" smtClean="0"/>
              <a:t>3</a:t>
            </a:fld>
            <a:endParaRPr lang="en-US"/>
          </a:p>
        </p:txBody>
      </p:sp>
    </p:spTree>
    <p:extLst>
      <p:ext uri="{BB962C8B-B14F-4D97-AF65-F5344CB8AC3E}">
        <p14:creationId xmlns:p14="http://schemas.microsoft.com/office/powerpoint/2010/main" val="4069319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4</a:t>
            </a:fld>
            <a:endParaRPr lang="en-US"/>
          </a:p>
        </p:txBody>
      </p:sp>
    </p:spTree>
    <p:extLst>
      <p:ext uri="{BB962C8B-B14F-4D97-AF65-F5344CB8AC3E}">
        <p14:creationId xmlns:p14="http://schemas.microsoft.com/office/powerpoint/2010/main" val="3680084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5</a:t>
            </a:fld>
            <a:endParaRPr lang="en-US"/>
          </a:p>
        </p:txBody>
      </p:sp>
    </p:spTree>
    <p:extLst>
      <p:ext uri="{BB962C8B-B14F-4D97-AF65-F5344CB8AC3E}">
        <p14:creationId xmlns:p14="http://schemas.microsoft.com/office/powerpoint/2010/main" val="1960424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6</a:t>
            </a:fld>
            <a:endParaRPr lang="en-US"/>
          </a:p>
        </p:txBody>
      </p:sp>
    </p:spTree>
    <p:extLst>
      <p:ext uri="{BB962C8B-B14F-4D97-AF65-F5344CB8AC3E}">
        <p14:creationId xmlns:p14="http://schemas.microsoft.com/office/powerpoint/2010/main" val="590806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7</a:t>
            </a:fld>
            <a:endParaRPr lang="en-US"/>
          </a:p>
        </p:txBody>
      </p:sp>
    </p:spTree>
    <p:extLst>
      <p:ext uri="{BB962C8B-B14F-4D97-AF65-F5344CB8AC3E}">
        <p14:creationId xmlns:p14="http://schemas.microsoft.com/office/powerpoint/2010/main" val="70407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D96B333-8803-4904-81AB-E9EE4604B544}" type="slidenum">
              <a:rPr lang="en-US" smtClean="0"/>
              <a:t>8</a:t>
            </a:fld>
            <a:endParaRPr lang="en-US"/>
          </a:p>
        </p:txBody>
      </p:sp>
    </p:spTree>
    <p:extLst>
      <p:ext uri="{BB962C8B-B14F-4D97-AF65-F5344CB8AC3E}">
        <p14:creationId xmlns:p14="http://schemas.microsoft.com/office/powerpoint/2010/main" val="1495960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96B333-8803-4904-81AB-E9EE4604B544}" type="slidenum">
              <a:rPr lang="en-US" smtClean="0"/>
              <a:t>9</a:t>
            </a:fld>
            <a:endParaRPr lang="en-US"/>
          </a:p>
        </p:txBody>
      </p:sp>
    </p:spTree>
    <p:extLst>
      <p:ext uri="{BB962C8B-B14F-4D97-AF65-F5344CB8AC3E}">
        <p14:creationId xmlns:p14="http://schemas.microsoft.com/office/powerpoint/2010/main" val="349360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6DFF08F-DC6B-4601-B491-B0F83F6DD2DA}" type="datetimeFigureOut">
              <a:rPr lang="en-US" smtClean="0">
                <a:solidFill>
                  <a:srgbClr val="4A66AC">
                    <a:lumMod val="75000"/>
                    <a:lumOff val="25000"/>
                  </a:srgbClr>
                </a:solidFill>
              </a:rPr>
              <a:pPr/>
              <a:t>7/21/2018</a:t>
            </a:fld>
            <a:endParaRPr lang="en-US" dirty="0">
              <a:solidFill>
                <a:srgbClr val="4A66AC">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solidFill>
                <a:srgbClr val="4A66AC">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solidFill>
                  <a:srgbClr val="4A66AC">
                    <a:lumMod val="75000"/>
                    <a:lumOff val="25000"/>
                  </a:srgbClr>
                </a:solidFill>
              </a:rPr>
              <a:pPr/>
              <a:t>‹#›</a:t>
            </a:fld>
            <a:endParaRPr lang="en-US" dirty="0">
              <a:solidFill>
                <a:srgbClr val="4A66AC">
                  <a:lumMod val="75000"/>
                  <a:lumOff val="25000"/>
                </a:srgbClr>
              </a:solidFill>
            </a:endParaRPr>
          </a:p>
        </p:txBody>
      </p:sp>
    </p:spTree>
    <p:extLst>
      <p:ext uri="{BB962C8B-B14F-4D97-AF65-F5344CB8AC3E}">
        <p14:creationId xmlns:p14="http://schemas.microsoft.com/office/powerpoint/2010/main" val="152414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5" name="Footer Placeholder 4"/>
          <p:cNvSpPr>
            <a:spLocks noGrp="1"/>
          </p:cNvSpPr>
          <p:nvPr>
            <p:ph type="ftr" sz="quarter" idx="11"/>
          </p:nvPr>
        </p:nvSpPr>
        <p:spPr/>
        <p:txBody>
          <a:bodyPr/>
          <a:lstStyle/>
          <a:p>
            <a:endParaRPr lang="en-US" dirty="0">
              <a:solidFill>
                <a:srgbClr val="629DD1"/>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47704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96DFF08F-DC6B-4601-B491-B0F83F6DD2DA}" type="datetimeFigureOut">
              <a:rPr lang="en-US" smtClean="0">
                <a:solidFill>
                  <a:srgbClr val="4A66AC">
                    <a:lumMod val="75000"/>
                    <a:lumOff val="25000"/>
                  </a:srgbClr>
                </a:solidFill>
              </a:rPr>
              <a:pPr/>
              <a:t>7/21/2018</a:t>
            </a:fld>
            <a:endParaRPr lang="en-US" dirty="0">
              <a:solidFill>
                <a:srgbClr val="4A66AC">
                  <a:lumMod val="75000"/>
                  <a:lumOff val="25000"/>
                </a:srgbClr>
              </a:solidFill>
            </a:endParaRPr>
          </a:p>
        </p:txBody>
      </p:sp>
      <p:sp>
        <p:nvSpPr>
          <p:cNvPr id="5" name="Footer Placeholder 4"/>
          <p:cNvSpPr>
            <a:spLocks noGrp="1"/>
          </p:cNvSpPr>
          <p:nvPr>
            <p:ph type="ftr" sz="quarter" idx="11"/>
          </p:nvPr>
        </p:nvSpPr>
        <p:spPr>
          <a:xfrm>
            <a:off x="581192" y="5951810"/>
            <a:ext cx="5922209" cy="365125"/>
          </a:xfrm>
        </p:spPr>
        <p:txBody>
          <a:bodyPr/>
          <a:lstStyle/>
          <a:p>
            <a:endParaRPr lang="en-US" dirty="0">
              <a:solidFill>
                <a:srgbClr val="629DD1"/>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solidFill>
                  <a:srgbClr val="4A66AC">
                    <a:lumMod val="75000"/>
                    <a:lumOff val="25000"/>
                  </a:srgbClr>
                </a:solidFill>
              </a:rPr>
              <a:pPr/>
              <a:t>‹#›</a:t>
            </a:fld>
            <a:endParaRPr lang="en-US" dirty="0">
              <a:solidFill>
                <a:srgbClr val="4A66AC">
                  <a:lumMod val="75000"/>
                  <a:lumOff val="25000"/>
                </a:srgbClr>
              </a:solidFill>
            </a:endParaRPr>
          </a:p>
        </p:txBody>
      </p:sp>
    </p:spTree>
    <p:extLst>
      <p:ext uri="{BB962C8B-B14F-4D97-AF65-F5344CB8AC3E}">
        <p14:creationId xmlns:p14="http://schemas.microsoft.com/office/powerpoint/2010/main" val="2856758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with Subheading">
    <p:spTree>
      <p:nvGrpSpPr>
        <p:cNvPr id="1" name=""/>
        <p:cNvGrpSpPr/>
        <p:nvPr/>
      </p:nvGrpSpPr>
      <p:grpSpPr>
        <a:xfrm>
          <a:off x="0" y="0"/>
          <a:ext cx="0" cy="0"/>
          <a:chOff x="0" y="0"/>
          <a:chExt cx="0" cy="0"/>
        </a:xfrm>
      </p:grpSpPr>
      <p:sp>
        <p:nvSpPr>
          <p:cNvPr id="10" name="Content Placeholder 9"/>
          <p:cNvSpPr>
            <a:spLocks noGrp="1"/>
          </p:cNvSpPr>
          <p:nvPr>
            <p:ph sz="quarter" idx="19"/>
          </p:nvPr>
        </p:nvSpPr>
        <p:spPr>
          <a:xfrm>
            <a:off x="374904" y="1533526"/>
            <a:ext cx="8418513" cy="43243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2"/>
          <p:cNvSpPr>
            <a:spLocks noGrp="1"/>
          </p:cNvSpPr>
          <p:nvPr>
            <p:ph type="body" sz="quarter" idx="13" hasCustomPrompt="1"/>
          </p:nvPr>
        </p:nvSpPr>
        <p:spPr>
          <a:xfrm>
            <a:off x="374904" y="1179576"/>
            <a:ext cx="8418513" cy="246221"/>
          </a:xfrm>
        </p:spPr>
        <p:txBody>
          <a:bodyPr anchor="t" anchorCtr="0">
            <a:spAutoFit/>
          </a:bodyPr>
          <a:lstStyle>
            <a:lvl1pPr marL="0" indent="0">
              <a:spcAft>
                <a:spcPts val="0"/>
              </a:spcAft>
              <a:buNone/>
              <a:defRPr sz="1600" b="1">
                <a:solidFill>
                  <a:schemeClr val="accent1"/>
                </a:solidFill>
              </a:defRPr>
            </a:lvl1pPr>
            <a:lvl2pPr marL="271463" indent="0">
              <a:buNone/>
              <a:defRPr/>
            </a:lvl2pPr>
            <a:lvl3pPr marL="533400" indent="0">
              <a:buNone/>
              <a:defRPr/>
            </a:lvl3pPr>
            <a:lvl4pPr marL="815975" indent="0">
              <a:buNone/>
              <a:defRPr/>
            </a:lvl4pPr>
            <a:lvl5pPr marL="1104900" indent="0">
              <a:buNone/>
              <a:defRPr/>
            </a:lvl5pPr>
          </a:lstStyle>
          <a:p>
            <a:pPr lvl="0"/>
            <a:r>
              <a:rPr lang="en-US" dirty="0"/>
              <a:t>Subheading here if required</a:t>
            </a:r>
          </a:p>
        </p:txBody>
      </p:sp>
      <p:sp>
        <p:nvSpPr>
          <p:cNvPr id="9" name="Text Placeholder 5"/>
          <p:cNvSpPr>
            <a:spLocks noGrp="1"/>
          </p:cNvSpPr>
          <p:nvPr>
            <p:ph type="body" sz="quarter" idx="18" hasCustomPrompt="1"/>
          </p:nvPr>
        </p:nvSpPr>
        <p:spPr>
          <a:xfrm>
            <a:off x="374904" y="6058086"/>
            <a:ext cx="8445820" cy="123111"/>
          </a:xfrm>
        </p:spPr>
        <p:txBody>
          <a:bodyPr wrap="square" anchor="b" anchorCtr="0">
            <a:spAutoFit/>
          </a:bodyPr>
          <a:lstStyle>
            <a:lvl1pPr marL="0" indent="0">
              <a:buNone/>
              <a:defRPr sz="800" baseline="0"/>
            </a:lvl1pPr>
            <a:lvl2pPr marL="268163" indent="0">
              <a:buNone/>
              <a:defRPr sz="800"/>
            </a:lvl2pPr>
            <a:lvl3pPr marL="540000" indent="0">
              <a:buNone/>
              <a:defRPr sz="800"/>
            </a:lvl3pPr>
            <a:lvl4pPr marL="811088" indent="0">
              <a:buNone/>
              <a:defRPr sz="800"/>
            </a:lvl4pPr>
            <a:lvl5pPr marL="1080000" indent="0">
              <a:buNone/>
              <a:defRPr sz="800"/>
            </a:lvl5pPr>
          </a:lstStyle>
          <a:p>
            <a:pPr lvl="0"/>
            <a:r>
              <a:rPr lang="en-US" dirty="0"/>
              <a:t>Insert Source text here</a:t>
            </a:r>
          </a:p>
        </p:txBody>
      </p:sp>
      <p:sp>
        <p:nvSpPr>
          <p:cNvPr id="2" name="Date Placeholder 1"/>
          <p:cNvSpPr>
            <a:spLocks noGrp="1"/>
          </p:cNvSpPr>
          <p:nvPr>
            <p:ph type="dt" sz="half" idx="20"/>
          </p:nvPr>
        </p:nvSpPr>
        <p:spPr/>
        <p:txBody>
          <a:bodyPr/>
          <a:lstStyle/>
          <a:p>
            <a:pPr algn="ctr"/>
            <a:r>
              <a:rPr lang="en-US" dirty="0"/>
              <a:t>Insert your date / confidentiality text here</a:t>
            </a:r>
            <a:endParaRPr lang="en-GB" dirty="0"/>
          </a:p>
        </p:txBody>
      </p:sp>
      <p:sp>
        <p:nvSpPr>
          <p:cNvPr id="3" name="Footer Placeholder 2"/>
          <p:cNvSpPr>
            <a:spLocks noGrp="1"/>
          </p:cNvSpPr>
          <p:nvPr>
            <p:ph type="ftr" sz="quarter" idx="21"/>
          </p:nvPr>
        </p:nvSpPr>
        <p:spPr/>
        <p:txBody>
          <a:bodyPr/>
          <a:lstStyle/>
          <a:p>
            <a:r>
              <a:rPr lang="en-GB" dirty="0"/>
              <a:t>4x3 core presentation </a:t>
            </a:r>
          </a:p>
        </p:txBody>
      </p:sp>
      <p:sp>
        <p:nvSpPr>
          <p:cNvPr id="4" name="Slide Number Placeholder 3"/>
          <p:cNvSpPr>
            <a:spLocks noGrp="1"/>
          </p:cNvSpPr>
          <p:nvPr>
            <p:ph type="sldNum" sz="quarter" idx="22"/>
          </p:nvPr>
        </p:nvSpPr>
        <p:spPr/>
        <p:txBody>
          <a:bodyPr/>
          <a:lstStyle/>
          <a:p>
            <a:fld id="{9F9F533D-B52E-4A2F-BF72-0ADD2D94BD75}" type="slidenum">
              <a:rPr lang="en-GB" smtClean="0"/>
              <a:pPr/>
              <a:t>‹#›</a:t>
            </a:fld>
            <a:endParaRPr lang="en-GB" dirty="0"/>
          </a:p>
        </p:txBody>
      </p:sp>
      <p:sp>
        <p:nvSpPr>
          <p:cNvPr id="13" name="Title 4"/>
          <p:cNvSpPr>
            <a:spLocks noGrp="1"/>
          </p:cNvSpPr>
          <p:nvPr>
            <p:ph type="title" hasCustomPrompt="1"/>
          </p:nvPr>
        </p:nvSpPr>
        <p:spPr>
          <a:xfrm>
            <a:off x="374073" y="294810"/>
            <a:ext cx="7568190" cy="338554"/>
          </a:xfrm>
        </p:spPr>
        <p:txBody>
          <a:bodyPr/>
          <a:lstStyle/>
          <a:p>
            <a:r>
              <a:rPr lang="en-US" dirty="0"/>
              <a:t>Click to edit Master heading style</a:t>
            </a:r>
            <a:endParaRPr lang="en-GB" dirty="0"/>
          </a:p>
        </p:txBody>
      </p:sp>
      <p:sp>
        <p:nvSpPr>
          <p:cNvPr id="14" name="Text Placeholder 2"/>
          <p:cNvSpPr>
            <a:spLocks noGrp="1"/>
          </p:cNvSpPr>
          <p:nvPr>
            <p:ph type="body" sz="quarter" idx="14" hasCustomPrompt="1"/>
          </p:nvPr>
        </p:nvSpPr>
        <p:spPr>
          <a:xfrm>
            <a:off x="374096" y="692554"/>
            <a:ext cx="7588803" cy="234950"/>
          </a:xfrm>
        </p:spPr>
        <p:txBody>
          <a:bodyPr anchor="t" anchorCtr="0"/>
          <a:lstStyle>
            <a:lvl1pPr marL="0" marR="0" indent="0" algn="l" defTabSz="914400" rtl="0" eaLnBrk="1" fontAlgn="auto" latinLnBrk="0" hangingPunct="1">
              <a:lnSpc>
                <a:spcPct val="100000"/>
              </a:lnSpc>
              <a:spcBef>
                <a:spcPts val="0"/>
              </a:spcBef>
              <a:spcAft>
                <a:spcPts val="0"/>
              </a:spcAft>
              <a:buClr>
                <a:schemeClr val="tx1"/>
              </a:buClr>
              <a:buSzTx/>
              <a:buFont typeface="Arial" pitchFamily="34" charset="0"/>
              <a:buNone/>
              <a:tabLst/>
              <a:defRPr sz="1600" i="0">
                <a:latin typeface="+mn-lt"/>
              </a:defRPr>
            </a:lvl1pPr>
            <a:lvl2pPr marL="271463" indent="0">
              <a:buNone/>
              <a:defRPr/>
            </a:lvl2pPr>
            <a:lvl3pPr marL="533400" indent="0">
              <a:buNone/>
              <a:defRPr/>
            </a:lvl3pPr>
            <a:lvl4pPr marL="815975" indent="0">
              <a:buNone/>
              <a:defRPr/>
            </a:lvl4pPr>
            <a:lvl5pPr marL="1104900" indent="0">
              <a:buNone/>
              <a:defRPr/>
            </a:lvl5pPr>
          </a:lstStyle>
          <a:p>
            <a:pPr marL="0" marR="0" lvl="0" indent="0" algn="l" defTabSz="914400" rtl="0" eaLnBrk="1" fontAlgn="auto" latinLnBrk="0" hangingPunct="1">
              <a:lnSpc>
                <a:spcPct val="100000"/>
              </a:lnSpc>
              <a:spcBef>
                <a:spcPts val="0"/>
              </a:spcBef>
              <a:spcAft>
                <a:spcPts val="0"/>
              </a:spcAft>
              <a:buClr>
                <a:schemeClr val="tx1"/>
              </a:buClr>
              <a:buSzTx/>
              <a:buFont typeface="Arial" pitchFamily="34" charset="0"/>
              <a:buNone/>
              <a:tabLst/>
              <a:defRPr/>
            </a:pPr>
            <a:r>
              <a:rPr lang="en-GB" dirty="0"/>
              <a:t>Supporting heading</a:t>
            </a:r>
            <a:r>
              <a:rPr lang="en-US" dirty="0"/>
              <a:t> here if required</a:t>
            </a:r>
          </a:p>
        </p:txBody>
      </p:sp>
    </p:spTree>
    <p:extLst>
      <p:ext uri="{BB962C8B-B14F-4D97-AF65-F5344CB8AC3E}">
        <p14:creationId xmlns:p14="http://schemas.microsoft.com/office/powerpoint/2010/main" val="65081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smtClean="0">
                <a:solidFill>
                  <a:srgbClr val="629DD1"/>
                </a:solidFill>
              </a:rPr>
              <a:pPr/>
              <a:t>7/21/2018</a:t>
            </a:fld>
            <a:endParaRPr lang="en-US" dirty="0">
              <a:solidFill>
                <a:srgbClr val="629DD1"/>
              </a:solidFill>
            </a:endParaRPr>
          </a:p>
        </p:txBody>
      </p:sp>
      <p:sp>
        <p:nvSpPr>
          <p:cNvPr id="5" name="Footer Placeholder 4"/>
          <p:cNvSpPr>
            <a:spLocks noGrp="1"/>
          </p:cNvSpPr>
          <p:nvPr>
            <p:ph type="ftr" sz="quarter" idx="11"/>
          </p:nvPr>
        </p:nvSpPr>
        <p:spPr/>
        <p:txBody>
          <a:bodyPr/>
          <a:lstStyle/>
          <a:p>
            <a:endParaRPr lang="en-US" dirty="0">
              <a:solidFill>
                <a:srgbClr val="629DD1"/>
              </a:solidFill>
            </a:endParaRPr>
          </a:p>
        </p:txBody>
      </p:sp>
      <p:sp>
        <p:nvSpPr>
          <p:cNvPr id="6" name="Slide Number Placeholder 5"/>
          <p:cNvSpPr>
            <a:spLocks noGrp="1"/>
          </p:cNvSpPr>
          <p:nvPr>
            <p:ph type="sldNum" sz="quarter" idx="12"/>
          </p:nvPr>
        </p:nvSpPr>
        <p:spPr/>
        <p:txBody>
          <a:bodyPr/>
          <a:lstStyle/>
          <a:p>
            <a:fld id="{4CE482DC-2269-4F26-9D2A-7E44B1A4CD85}"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365743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6DFF08F-DC6B-4601-B491-B0F83F6DD2DA}" type="datetimeFigureOut">
              <a:rPr lang="en-US" smtClean="0">
                <a:solidFill>
                  <a:srgbClr val="4A66AC">
                    <a:lumMod val="75000"/>
                    <a:lumOff val="25000"/>
                  </a:srgbClr>
                </a:solidFill>
              </a:rPr>
              <a:pPr/>
              <a:t>7/21/2018</a:t>
            </a:fld>
            <a:endParaRPr lang="en-US" dirty="0">
              <a:solidFill>
                <a:srgbClr val="4A66AC">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solidFill>
                <a:srgbClr val="4A66AC">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solidFill>
                  <a:srgbClr val="4A66AC">
                    <a:lumMod val="75000"/>
                    <a:lumOff val="25000"/>
                  </a:srgbClr>
                </a:solidFill>
              </a:rPr>
              <a:pPr/>
              <a:t>‹#›</a:t>
            </a:fld>
            <a:endParaRPr lang="en-US" dirty="0">
              <a:solidFill>
                <a:srgbClr val="4A66AC">
                  <a:lumMod val="75000"/>
                  <a:lumOff val="25000"/>
                </a:srgbClr>
              </a:solidFill>
            </a:endParaRPr>
          </a:p>
        </p:txBody>
      </p:sp>
    </p:spTree>
    <p:extLst>
      <p:ext uri="{BB962C8B-B14F-4D97-AF65-F5344CB8AC3E}">
        <p14:creationId xmlns:p14="http://schemas.microsoft.com/office/powerpoint/2010/main" val="3882275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6" name="Footer Placeholder 5"/>
          <p:cNvSpPr>
            <a:spLocks noGrp="1"/>
          </p:cNvSpPr>
          <p:nvPr>
            <p:ph type="ftr" sz="quarter" idx="11"/>
          </p:nvPr>
        </p:nvSpPr>
        <p:spPr/>
        <p:txBody>
          <a:bodyPr/>
          <a:lstStyle/>
          <a:p>
            <a:endParaRPr lang="en-US" dirty="0">
              <a:solidFill>
                <a:srgbClr val="629DD1"/>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1014703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8" name="Footer Placeholder 7"/>
          <p:cNvSpPr>
            <a:spLocks noGrp="1"/>
          </p:cNvSpPr>
          <p:nvPr>
            <p:ph type="ftr" sz="quarter" idx="11"/>
          </p:nvPr>
        </p:nvSpPr>
        <p:spPr/>
        <p:txBody>
          <a:bodyPr/>
          <a:lstStyle/>
          <a:p>
            <a:endParaRPr lang="en-US" dirty="0">
              <a:solidFill>
                <a:srgbClr val="629DD1"/>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315117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4" name="Footer Placeholder 3"/>
          <p:cNvSpPr>
            <a:spLocks noGrp="1"/>
          </p:cNvSpPr>
          <p:nvPr>
            <p:ph type="ftr" sz="quarter" idx="11"/>
          </p:nvPr>
        </p:nvSpPr>
        <p:spPr/>
        <p:txBody>
          <a:bodyPr/>
          <a:lstStyle/>
          <a:p>
            <a:endParaRPr lang="en-US" dirty="0">
              <a:solidFill>
                <a:srgbClr val="629DD1"/>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1124192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3" name="Footer Placeholder 2"/>
          <p:cNvSpPr>
            <a:spLocks noGrp="1"/>
          </p:cNvSpPr>
          <p:nvPr>
            <p:ph type="ftr" sz="quarter" idx="11"/>
          </p:nvPr>
        </p:nvSpPr>
        <p:spPr/>
        <p:txBody>
          <a:bodyPr/>
          <a:lstStyle/>
          <a:p>
            <a:endParaRPr lang="en-US" dirty="0">
              <a:solidFill>
                <a:srgbClr val="629DD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61522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6DFF08F-DC6B-4601-B491-B0F83F6DD2DA}" type="datetimeFigureOut">
              <a:rPr lang="en-US" smtClean="0">
                <a:solidFill>
                  <a:srgbClr val="4A66AC">
                    <a:lumMod val="75000"/>
                    <a:lumOff val="25000"/>
                  </a:srgbClr>
                </a:solidFill>
              </a:rPr>
              <a:pPr/>
              <a:t>7/21/2018</a:t>
            </a:fld>
            <a:endParaRPr lang="en-US" dirty="0">
              <a:solidFill>
                <a:srgbClr val="4A66AC">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solidFill>
                <a:srgbClr val="4A66AC">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solidFill>
                  <a:srgbClr val="4A66AC">
                    <a:lumMod val="75000"/>
                    <a:lumOff val="25000"/>
                  </a:srgbClr>
                </a:solidFill>
              </a:rPr>
              <a:pPr/>
              <a:t>‹#›</a:t>
            </a:fld>
            <a:endParaRPr lang="en-US" dirty="0">
              <a:solidFill>
                <a:srgbClr val="4A66AC">
                  <a:lumMod val="75000"/>
                  <a:lumOff val="25000"/>
                </a:srgbClr>
              </a:solidFill>
            </a:endParaRPr>
          </a:p>
        </p:txBody>
      </p:sp>
    </p:spTree>
    <p:extLst>
      <p:ext uri="{BB962C8B-B14F-4D97-AF65-F5344CB8AC3E}">
        <p14:creationId xmlns:p14="http://schemas.microsoft.com/office/powerpoint/2010/main" val="3080998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solidFill>
                  <a:srgbClr val="629DD1"/>
                </a:solidFill>
              </a:rPr>
              <a:pPr/>
              <a:t>7/21/2018</a:t>
            </a:fld>
            <a:endParaRPr lang="en-US" dirty="0">
              <a:solidFill>
                <a:srgbClr val="629DD1"/>
              </a:solidFill>
            </a:endParaRPr>
          </a:p>
        </p:txBody>
      </p:sp>
      <p:sp>
        <p:nvSpPr>
          <p:cNvPr id="6" name="Footer Placeholder 5"/>
          <p:cNvSpPr>
            <a:spLocks noGrp="1"/>
          </p:cNvSpPr>
          <p:nvPr>
            <p:ph type="ftr" sz="quarter" idx="11"/>
          </p:nvPr>
        </p:nvSpPr>
        <p:spPr/>
        <p:txBody>
          <a:bodyPr/>
          <a:lstStyle/>
          <a:p>
            <a:endParaRPr lang="en-US" dirty="0">
              <a:solidFill>
                <a:srgbClr val="629DD1"/>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629DD1"/>
                </a:solidFill>
              </a:rPr>
              <a:pPr/>
              <a:t>‹#›</a:t>
            </a:fld>
            <a:endParaRPr lang="en-US" dirty="0">
              <a:solidFill>
                <a:srgbClr val="629DD1"/>
              </a:solidFill>
            </a:endParaRPr>
          </a:p>
        </p:txBody>
      </p:sp>
    </p:spTree>
    <p:extLst>
      <p:ext uri="{BB962C8B-B14F-4D97-AF65-F5344CB8AC3E}">
        <p14:creationId xmlns:p14="http://schemas.microsoft.com/office/powerpoint/2010/main" val="272808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258E048D-311D-4798-8676-420436B9C2B1}" type="datetimeFigureOut">
              <a:rPr lang="en-US" smtClean="0"/>
              <a:t>7/21/2018</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5020CEC8-E1E3-4E52-BB67-BC987B66DCFD}"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515262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file:///\\disney\home\peds\actgP1093\manuscripts\IAS2018\output\Scatter_Box_3.png" TargetMode="Externa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2845" y="590551"/>
            <a:ext cx="8721525" cy="2105180"/>
          </a:xfrm>
        </p:spPr>
        <p:txBody>
          <a:bodyPr>
            <a:noAutofit/>
          </a:bodyPr>
          <a:lstStyle/>
          <a:p>
            <a:pPr algn="ctr"/>
            <a:r>
              <a:rPr lang="en-US" sz="2400" b="1" dirty="0" smtClean="0"/>
              <a:t>Pharmacokinetic </a:t>
            </a:r>
            <a:r>
              <a:rPr lang="en-US" sz="2400" b="1" dirty="0"/>
              <a:t>and </a:t>
            </a:r>
            <a:r>
              <a:rPr lang="en-US" sz="2400" b="1" dirty="0" smtClean="0"/>
              <a:t>4-week safety/efficacy </a:t>
            </a:r>
            <a:r>
              <a:rPr lang="en-US" sz="2400" b="1" dirty="0"/>
              <a:t>of </a:t>
            </a:r>
            <a:r>
              <a:rPr lang="en-US" sz="2400" b="1" dirty="0" err="1"/>
              <a:t>dolutegravir</a:t>
            </a:r>
            <a:r>
              <a:rPr lang="en-US" sz="2400" b="1" dirty="0"/>
              <a:t> (S/GSK1349572) dispersible tablets in HIV-infected children aged 4 weeks to &lt;6 years: </a:t>
            </a:r>
            <a:r>
              <a:rPr lang="en-US" sz="2400" b="1" dirty="0" smtClean="0"/>
              <a:t/>
            </a:r>
            <a:br>
              <a:rPr lang="en-US" sz="2400" b="1" dirty="0" smtClean="0"/>
            </a:br>
            <a:r>
              <a:rPr lang="en-US" sz="2400" b="1" dirty="0" smtClean="0"/>
              <a:t>results </a:t>
            </a:r>
            <a:r>
              <a:rPr lang="en-US" sz="2400" b="1" dirty="0"/>
              <a:t>from IMPAACT P1093</a:t>
            </a:r>
            <a:endParaRPr lang="en-US" sz="2400" dirty="0"/>
          </a:p>
        </p:txBody>
      </p:sp>
      <p:pic>
        <p:nvPicPr>
          <p:cNvPr id="4" name="Picture 2" descr="smallIMPAAC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19257" y="6515551"/>
            <a:ext cx="875114" cy="29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93567" y="3273579"/>
            <a:ext cx="8104063" cy="923330"/>
          </a:xfrm>
          <a:prstGeom prst="rect">
            <a:avLst/>
          </a:prstGeom>
          <a:noFill/>
        </p:spPr>
        <p:txBody>
          <a:bodyPr wrap="square" rtlCol="0">
            <a:spAutoFit/>
          </a:bodyPr>
          <a:lstStyle/>
          <a:p>
            <a:pPr algn="ctr"/>
            <a:r>
              <a:rPr lang="en-US" dirty="0">
                <a:solidFill>
                  <a:schemeClr val="bg1"/>
                </a:solidFill>
              </a:rPr>
              <a:t>Theodore Ruel, Edward P. Acosta, </a:t>
            </a:r>
            <a:r>
              <a:rPr lang="en-US" dirty="0" err="1">
                <a:solidFill>
                  <a:schemeClr val="bg1"/>
                </a:solidFill>
              </a:rPr>
              <a:t>Rajendra</a:t>
            </a:r>
            <a:r>
              <a:rPr lang="en-US" dirty="0">
                <a:solidFill>
                  <a:schemeClr val="bg1"/>
                </a:solidFill>
              </a:rPr>
              <a:t> Singh, Carmelita </a:t>
            </a:r>
            <a:r>
              <a:rPr lang="en-US" dirty="0" err="1">
                <a:solidFill>
                  <a:schemeClr val="bg1"/>
                </a:solidFill>
              </a:rPr>
              <a:t>Alvero</a:t>
            </a:r>
            <a:r>
              <a:rPr lang="en-US" dirty="0">
                <a:solidFill>
                  <a:schemeClr val="bg1"/>
                </a:solidFill>
              </a:rPr>
              <a:t>, Terry Fenton, Kathleen George, Ellen Townley, Rohan </a:t>
            </a:r>
            <a:r>
              <a:rPr lang="en-US" dirty="0" err="1">
                <a:solidFill>
                  <a:schemeClr val="bg1"/>
                </a:solidFill>
              </a:rPr>
              <a:t>Hazra</a:t>
            </a:r>
            <a:r>
              <a:rPr lang="en-US" dirty="0">
                <a:solidFill>
                  <a:schemeClr val="bg1"/>
                </a:solidFill>
              </a:rPr>
              <a:t>, Stephanie </a:t>
            </a:r>
            <a:r>
              <a:rPr lang="en-US" dirty="0" err="1">
                <a:solidFill>
                  <a:schemeClr val="bg1"/>
                </a:solidFill>
              </a:rPr>
              <a:t>Popson</a:t>
            </a:r>
            <a:r>
              <a:rPr lang="en-US" dirty="0">
                <a:solidFill>
                  <a:schemeClr val="bg1"/>
                </a:solidFill>
              </a:rPr>
              <a:t>, Ann M. Buchanan, Cindy Brothers, Cindy </a:t>
            </a:r>
            <a:r>
              <a:rPr lang="en-US" dirty="0" err="1">
                <a:solidFill>
                  <a:schemeClr val="bg1"/>
                </a:solidFill>
              </a:rPr>
              <a:t>Vavro</a:t>
            </a:r>
            <a:r>
              <a:rPr lang="en-US" dirty="0">
                <a:solidFill>
                  <a:schemeClr val="bg1"/>
                </a:solidFill>
              </a:rPr>
              <a:t>, Andrew </a:t>
            </a:r>
            <a:r>
              <a:rPr lang="en-US" dirty="0" err="1">
                <a:solidFill>
                  <a:schemeClr val="bg1"/>
                </a:solidFill>
              </a:rPr>
              <a:t>Wiznia</a:t>
            </a:r>
            <a:r>
              <a:rPr lang="en-US" dirty="0">
                <a:solidFill>
                  <a:schemeClr val="bg1"/>
                </a:solidFill>
              </a:rPr>
              <a:t>, and the IMPAACT P1093 </a:t>
            </a:r>
            <a:r>
              <a:rPr lang="en-US" dirty="0" smtClean="0">
                <a:solidFill>
                  <a:schemeClr val="bg1"/>
                </a:solidFill>
              </a:rPr>
              <a:t>Team</a:t>
            </a:r>
            <a:endParaRPr lang="en-US" dirty="0">
              <a:solidFill>
                <a:schemeClr val="bg1"/>
              </a:solidFill>
            </a:endParaRPr>
          </a:p>
        </p:txBody>
      </p:sp>
      <p:sp>
        <p:nvSpPr>
          <p:cNvPr id="8" name="Subtitle 7"/>
          <p:cNvSpPr>
            <a:spLocks noGrp="1"/>
          </p:cNvSpPr>
          <p:nvPr>
            <p:ph type="subTitle" idx="1"/>
          </p:nvPr>
        </p:nvSpPr>
        <p:spPr>
          <a:xfrm>
            <a:off x="876021" y="4830475"/>
            <a:ext cx="7339153" cy="1406525"/>
          </a:xfrm>
        </p:spPr>
        <p:txBody>
          <a:bodyPr>
            <a:noAutofit/>
          </a:bodyPr>
          <a:lstStyle/>
          <a:p>
            <a:pPr algn="ctr"/>
            <a:r>
              <a:rPr lang="en-US" sz="2400" b="1" i="1" dirty="0">
                <a:solidFill>
                  <a:schemeClr val="bg1"/>
                </a:solidFill>
                <a:latin typeface="Open Sans"/>
              </a:rPr>
              <a:t>International Workshop on HIV </a:t>
            </a:r>
            <a:r>
              <a:rPr lang="en-US" sz="2400" b="1" i="1" dirty="0" smtClean="0">
                <a:solidFill>
                  <a:schemeClr val="bg1"/>
                </a:solidFill>
                <a:latin typeface="Open Sans"/>
              </a:rPr>
              <a:t>Pediatrics - July </a:t>
            </a:r>
            <a:r>
              <a:rPr lang="en-US" sz="2400" b="1" i="1" dirty="0">
                <a:solidFill>
                  <a:schemeClr val="bg1"/>
                </a:solidFill>
                <a:latin typeface="Open Sans"/>
              </a:rPr>
              <a:t>20, </a:t>
            </a:r>
            <a:r>
              <a:rPr lang="en-US" sz="2400" b="1" i="1" dirty="0" smtClean="0">
                <a:solidFill>
                  <a:schemeClr val="bg1"/>
                </a:solidFill>
                <a:latin typeface="Open Sans"/>
              </a:rPr>
              <a:t>2018</a:t>
            </a:r>
            <a:endParaRPr lang="en-US" sz="2400" i="1" dirty="0">
              <a:solidFill>
                <a:schemeClr val="bg1"/>
              </a:solidFill>
            </a:endParaRPr>
          </a:p>
        </p:txBody>
      </p:sp>
      <p:pic>
        <p:nvPicPr>
          <p:cNvPr id="11" name="Picture 2" descr="http://www.virology-education.com/wp-content/uploads/2013/08/Pediatrics-300x3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370" y="4830475"/>
            <a:ext cx="828676" cy="828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997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4 week Safety – Grade 3/4 Adverse Events</a:t>
            </a:r>
            <a:endParaRPr lang="en-US" dirty="0"/>
          </a:p>
        </p:txBody>
      </p:sp>
      <p:sp>
        <p:nvSpPr>
          <p:cNvPr id="9" name="Content Placeholder 8"/>
          <p:cNvSpPr>
            <a:spLocks noGrp="1"/>
          </p:cNvSpPr>
          <p:nvPr>
            <p:ph idx="1"/>
          </p:nvPr>
        </p:nvSpPr>
        <p:spPr>
          <a:xfrm>
            <a:off x="501943" y="2042159"/>
            <a:ext cx="8298345" cy="1256005"/>
          </a:xfrm>
        </p:spPr>
        <p:txBody>
          <a:bodyPr>
            <a:normAutofit/>
          </a:bodyPr>
          <a:lstStyle/>
          <a:p>
            <a:r>
              <a:rPr lang="en-US" sz="2400" dirty="0" smtClean="0">
                <a:solidFill>
                  <a:srgbClr val="FF0000"/>
                </a:solidFill>
              </a:rPr>
              <a:t>No </a:t>
            </a:r>
            <a:r>
              <a:rPr lang="en-US" sz="2400" dirty="0">
                <a:solidFill>
                  <a:srgbClr val="FF0000"/>
                </a:solidFill>
              </a:rPr>
              <a:t>Grade 3 or 4 adverse </a:t>
            </a:r>
            <a:r>
              <a:rPr lang="en-US" sz="2400" dirty="0" smtClean="0">
                <a:solidFill>
                  <a:srgbClr val="FF0000"/>
                </a:solidFill>
              </a:rPr>
              <a:t>events (AE) attributed to study drug</a:t>
            </a:r>
          </a:p>
          <a:p>
            <a:r>
              <a:rPr lang="en-US" sz="2400" dirty="0">
                <a:solidFill>
                  <a:srgbClr val="FF0000"/>
                </a:solidFill>
              </a:rPr>
              <a:t>N</a:t>
            </a:r>
            <a:r>
              <a:rPr lang="en-US" sz="2400" dirty="0" smtClean="0">
                <a:solidFill>
                  <a:srgbClr val="FF0000"/>
                </a:solidFill>
              </a:rPr>
              <a:t>o study </a:t>
            </a:r>
            <a:r>
              <a:rPr lang="en-US" sz="2400" dirty="0">
                <a:solidFill>
                  <a:srgbClr val="FF0000"/>
                </a:solidFill>
              </a:rPr>
              <a:t>drug </a:t>
            </a:r>
            <a:r>
              <a:rPr lang="en-US" sz="2400" dirty="0" smtClean="0">
                <a:solidFill>
                  <a:srgbClr val="FF0000"/>
                </a:solidFill>
              </a:rPr>
              <a:t>discontinuations</a:t>
            </a:r>
          </a:p>
        </p:txBody>
      </p:sp>
      <p:pic>
        <p:nvPicPr>
          <p:cNvPr id="8"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1558910378"/>
              </p:ext>
            </p:extLst>
          </p:nvPr>
        </p:nvGraphicFramePr>
        <p:xfrm>
          <a:off x="269615" y="3298164"/>
          <a:ext cx="8763000" cy="2811780"/>
        </p:xfrm>
        <a:graphic>
          <a:graphicData uri="http://schemas.openxmlformats.org/drawingml/2006/table">
            <a:tbl>
              <a:tblPr firstRow="1" bandRow="1">
                <a:tableStyleId>{9D7B26C5-4107-4FEC-AEDC-1716B250A1EF}</a:tableStyleId>
              </a:tblPr>
              <a:tblGrid>
                <a:gridCol w="942159">
                  <a:extLst>
                    <a:ext uri="{9D8B030D-6E8A-4147-A177-3AD203B41FA5}">
                      <a16:colId xmlns:a16="http://schemas.microsoft.com/office/drawing/2014/main" val="2265375602"/>
                    </a:ext>
                  </a:extLst>
                </a:gridCol>
                <a:gridCol w="1026010">
                  <a:extLst>
                    <a:ext uri="{9D8B030D-6E8A-4147-A177-3AD203B41FA5}">
                      <a16:colId xmlns:a16="http://schemas.microsoft.com/office/drawing/2014/main" val="81527626"/>
                    </a:ext>
                  </a:extLst>
                </a:gridCol>
                <a:gridCol w="1002841">
                  <a:extLst>
                    <a:ext uri="{9D8B030D-6E8A-4147-A177-3AD203B41FA5}">
                      <a16:colId xmlns:a16="http://schemas.microsoft.com/office/drawing/2014/main" val="2330108437"/>
                    </a:ext>
                  </a:extLst>
                </a:gridCol>
                <a:gridCol w="2842030">
                  <a:extLst>
                    <a:ext uri="{9D8B030D-6E8A-4147-A177-3AD203B41FA5}">
                      <a16:colId xmlns:a16="http://schemas.microsoft.com/office/drawing/2014/main" val="4293640516"/>
                    </a:ext>
                  </a:extLst>
                </a:gridCol>
                <a:gridCol w="2949960">
                  <a:extLst>
                    <a:ext uri="{9D8B030D-6E8A-4147-A177-3AD203B41FA5}">
                      <a16:colId xmlns:a16="http://schemas.microsoft.com/office/drawing/2014/main" val="1173440160"/>
                    </a:ext>
                  </a:extLst>
                </a:gridCol>
              </a:tblGrid>
              <a:tr h="477965">
                <a:tc>
                  <a:txBody>
                    <a:bodyPr/>
                    <a:lstStyle/>
                    <a:p>
                      <a:pPr algn="ctr" fontAlgn="b"/>
                      <a:r>
                        <a:rPr lang="en-US" sz="1600" u="none" strike="noStrike" dirty="0">
                          <a:effectLst/>
                          <a:latin typeface="+mn-lt"/>
                        </a:rPr>
                        <a:t>Cohort</a:t>
                      </a:r>
                      <a:endParaRPr lang="en-US" sz="1600" b="0" i="0" u="none" strike="noStrike" dirty="0">
                        <a:solidFill>
                          <a:srgbClr val="000000"/>
                        </a:solidFill>
                        <a:effectLst/>
                        <a:latin typeface="+mn-lt"/>
                      </a:endParaRPr>
                    </a:p>
                  </a:txBody>
                  <a:tcPr marL="3810" marR="3810" marT="3810" marB="0" anchor="b"/>
                </a:tc>
                <a:tc>
                  <a:txBody>
                    <a:bodyPr/>
                    <a:lstStyle/>
                    <a:p>
                      <a:pPr algn="ctr" fontAlgn="b"/>
                      <a:r>
                        <a:rPr lang="en-US" sz="1600" u="none" strike="noStrike" dirty="0" smtClean="0">
                          <a:effectLst/>
                          <a:latin typeface="+mn-lt"/>
                        </a:rPr>
                        <a:t>AE Grade</a:t>
                      </a:r>
                      <a:r>
                        <a:rPr lang="en-US" sz="1600" u="none" strike="noStrike" baseline="30000" dirty="0" smtClean="0">
                          <a:effectLst/>
                          <a:latin typeface="+mn-lt"/>
                        </a:rPr>
                        <a:t>~</a:t>
                      </a:r>
                      <a:endParaRPr lang="en-US" sz="1600" b="0" i="0" u="none" strike="noStrike" baseline="30000" dirty="0">
                        <a:solidFill>
                          <a:srgbClr val="000000"/>
                        </a:solidFill>
                        <a:effectLst/>
                        <a:latin typeface="+mn-lt"/>
                      </a:endParaRPr>
                    </a:p>
                  </a:txBody>
                  <a:tcPr marL="3810" marR="3810" marT="3810" marB="0" anchor="b"/>
                </a:tc>
                <a:tc>
                  <a:txBody>
                    <a:bodyPr/>
                    <a:lstStyle/>
                    <a:p>
                      <a:pPr algn="ctr" fontAlgn="b"/>
                      <a:r>
                        <a:rPr lang="en-US" sz="1600" u="none" strike="noStrike" dirty="0">
                          <a:effectLst/>
                          <a:latin typeface="+mn-lt"/>
                        </a:rPr>
                        <a:t>Week</a:t>
                      </a:r>
                      <a:endParaRPr lang="en-US" sz="1600" b="0" i="0" u="none" strike="noStrike" dirty="0">
                        <a:solidFill>
                          <a:srgbClr val="000000"/>
                        </a:solidFill>
                        <a:effectLst/>
                        <a:latin typeface="+mn-lt"/>
                      </a:endParaRPr>
                    </a:p>
                  </a:txBody>
                  <a:tcPr marL="3810" marR="3810" marT="3810" marB="0" anchor="b"/>
                </a:tc>
                <a:tc>
                  <a:txBody>
                    <a:bodyPr/>
                    <a:lstStyle/>
                    <a:p>
                      <a:pPr algn="l" fontAlgn="b"/>
                      <a:r>
                        <a:rPr lang="en-US" sz="1600" u="none" strike="noStrike" dirty="0">
                          <a:effectLst/>
                          <a:latin typeface="+mn-lt"/>
                        </a:rPr>
                        <a:t>Description </a:t>
                      </a:r>
                      <a:endParaRPr lang="en-US" sz="1600" b="0" i="0" u="none" strike="noStrike" dirty="0">
                        <a:solidFill>
                          <a:srgbClr val="000000"/>
                        </a:solidFill>
                        <a:effectLst/>
                        <a:latin typeface="+mn-lt"/>
                      </a:endParaRPr>
                    </a:p>
                  </a:txBody>
                  <a:tcPr marL="3810" marR="3810" marT="3810" marB="0" anchor="b"/>
                </a:tc>
                <a:tc>
                  <a:txBody>
                    <a:bodyPr/>
                    <a:lstStyle/>
                    <a:p>
                      <a:pPr algn="l" fontAlgn="b"/>
                      <a:r>
                        <a:rPr lang="en-US" sz="1600" b="1" i="0" u="none" strike="noStrike" dirty="0" smtClean="0">
                          <a:solidFill>
                            <a:srgbClr val="000000"/>
                          </a:solidFill>
                          <a:effectLst/>
                          <a:latin typeface="+mn-lt"/>
                        </a:rPr>
                        <a:t> Outcome/explanation</a:t>
                      </a:r>
                      <a:endParaRPr lang="en-US" sz="1600" b="1" i="0" u="none" strike="noStrike" dirty="0">
                        <a:solidFill>
                          <a:srgbClr val="000000"/>
                        </a:solidFill>
                        <a:effectLst/>
                        <a:latin typeface="+mn-lt"/>
                      </a:endParaRPr>
                    </a:p>
                  </a:txBody>
                  <a:tcPr marL="3810" marR="3810" marT="3810" marB="0" anchor="b"/>
                </a:tc>
                <a:extLst>
                  <a:ext uri="{0D108BD9-81ED-4DB2-BD59-A6C34878D82A}">
                    <a16:rowId xmlns:a16="http://schemas.microsoft.com/office/drawing/2014/main" val="273760812"/>
                  </a:ext>
                </a:extLst>
              </a:tr>
              <a:tr h="457200">
                <a:tc>
                  <a:txBody>
                    <a:bodyPr/>
                    <a:lstStyle/>
                    <a:p>
                      <a:pPr algn="ctr" fontAlgn="b"/>
                      <a:r>
                        <a:rPr lang="en-US" sz="1600" u="none" strike="noStrike" dirty="0">
                          <a:effectLst/>
                        </a:rPr>
                        <a:t>V-DT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3</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u="none" strike="noStrike" dirty="0">
                          <a:effectLst/>
                        </a:rPr>
                        <a:t>Low Phosphate</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Grade 2 at baseline,</a:t>
                      </a:r>
                      <a:r>
                        <a:rPr lang="en-US" sz="1600" b="0" i="0" u="none" strike="noStrike" baseline="0" dirty="0" smtClean="0">
                          <a:solidFill>
                            <a:srgbClr val="000000"/>
                          </a:solidFill>
                          <a:effectLst/>
                          <a:latin typeface="Calibri" panose="020F0502020204030204" pitchFamily="34" charset="0"/>
                        </a:rPr>
                        <a:t> then resolved</a:t>
                      </a:r>
                      <a:endParaRPr lang="en-US" sz="1600" b="0" i="0" u="none" strike="noStrike" dirty="0" smtClean="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1367575790"/>
                  </a:ext>
                </a:extLst>
              </a:tr>
              <a:tr h="457200">
                <a:tc>
                  <a:txBody>
                    <a:bodyPr/>
                    <a:lstStyle/>
                    <a:p>
                      <a:pPr algn="ctr" fontAlgn="b"/>
                      <a:r>
                        <a:rPr lang="en-US" sz="1600" u="none" strike="noStrike" dirty="0" smtClean="0">
                          <a:effectLst/>
                        </a:rPr>
                        <a:t>IV-DT*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3</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u="none" strike="noStrike" dirty="0">
                          <a:effectLst/>
                        </a:rPr>
                        <a:t>Low Bicarbonate</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b="0" i="0" u="none" strike="noStrike" dirty="0" smtClean="0">
                          <a:solidFill>
                            <a:srgbClr val="000000"/>
                          </a:solidFill>
                          <a:effectLst/>
                          <a:latin typeface="Calibri" panose="020F0502020204030204" pitchFamily="34" charset="0"/>
                        </a:rPr>
                        <a:t>Grade</a:t>
                      </a:r>
                      <a:r>
                        <a:rPr lang="en-US" sz="1600" b="0" i="0" u="none" strike="noStrike" baseline="0" dirty="0" smtClean="0">
                          <a:solidFill>
                            <a:srgbClr val="000000"/>
                          </a:solidFill>
                          <a:effectLst/>
                          <a:latin typeface="Calibri" panose="020F0502020204030204" pitchFamily="34" charset="0"/>
                        </a:rPr>
                        <a:t> 3 at baseline</a:t>
                      </a:r>
                      <a:endParaRPr lang="en-US" sz="1600" b="0"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4146305477"/>
                  </a:ext>
                </a:extLst>
              </a:tr>
              <a:tr h="457200">
                <a:tc>
                  <a:txBody>
                    <a:bodyPr/>
                    <a:lstStyle/>
                    <a:p>
                      <a:pPr algn="ctr" fontAlgn="b"/>
                      <a:r>
                        <a:rPr lang="en-US" sz="1600" u="none" strike="noStrike" dirty="0" smtClean="0">
                          <a:effectLst/>
                        </a:rPr>
                        <a:t>IV-DT*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4</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4</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u="none" strike="noStrike" dirty="0">
                          <a:effectLst/>
                        </a:rPr>
                        <a:t>Low </a:t>
                      </a:r>
                      <a:r>
                        <a:rPr lang="en-US" sz="1600" u="none" strike="noStrike" dirty="0" smtClean="0">
                          <a:effectLst/>
                        </a:rPr>
                        <a:t>Absolute Neutrophil Count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b="0" i="0" u="none" strike="noStrike" dirty="0" smtClean="0">
                          <a:solidFill>
                            <a:srgbClr val="000000"/>
                          </a:solidFill>
                          <a:effectLst/>
                          <a:latin typeface="Calibri" panose="020F0502020204030204" pitchFamily="34" charset="0"/>
                        </a:rPr>
                        <a:t>253 </a:t>
                      </a:r>
                      <a:r>
                        <a:rPr lang="en-US" sz="1600" b="0" i="0" u="none" strike="noStrike" baseline="0" dirty="0" smtClean="0">
                          <a:solidFill>
                            <a:srgbClr val="000000"/>
                          </a:solidFill>
                          <a:effectLst/>
                          <a:latin typeface="Calibri" panose="020F0502020204030204" pitchFamily="34" charset="0"/>
                        </a:rPr>
                        <a:t>c/mm</a:t>
                      </a:r>
                      <a:r>
                        <a:rPr lang="en-US" sz="1600" b="0" i="0" u="none" strike="noStrike" baseline="30000" dirty="0" smtClean="0">
                          <a:solidFill>
                            <a:srgbClr val="000000"/>
                          </a:solidFill>
                          <a:effectLst/>
                          <a:latin typeface="Calibri" panose="020F0502020204030204" pitchFamily="34" charset="0"/>
                        </a:rPr>
                        <a:t>3</a:t>
                      </a:r>
                      <a:r>
                        <a:rPr lang="en-US" sz="1600" b="0" i="0" u="none" strike="noStrike" baseline="0" dirty="0" smtClean="0">
                          <a:solidFill>
                            <a:srgbClr val="000000"/>
                          </a:solidFill>
                          <a:effectLst/>
                          <a:latin typeface="Calibri" panose="020F0502020204030204" pitchFamily="34" charset="0"/>
                        </a:rPr>
                        <a:t> but normal 2 days later</a:t>
                      </a:r>
                      <a:endParaRPr lang="en-US" sz="1600" b="0"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2139541961"/>
                  </a:ext>
                </a:extLst>
              </a:tr>
              <a:tr h="457200">
                <a:tc>
                  <a:txBody>
                    <a:bodyPr/>
                    <a:lstStyle/>
                    <a:p>
                      <a:pPr algn="ctr" fontAlgn="b"/>
                      <a:r>
                        <a:rPr lang="en-US" sz="1600" u="none" strike="noStrike" dirty="0">
                          <a:effectLst/>
                        </a:rPr>
                        <a:t>III-DT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3</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u="none" strike="noStrike" dirty="0">
                          <a:effectLst/>
                        </a:rPr>
                        <a:t>Elevated Systolic Blood Pressure</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b="0" i="0" u="none" strike="noStrike" dirty="0" smtClean="0">
                          <a:solidFill>
                            <a:srgbClr val="000000"/>
                          </a:solidFill>
                          <a:effectLst/>
                          <a:latin typeface="Calibri" panose="020F0502020204030204" pitchFamily="34" charset="0"/>
                        </a:rPr>
                        <a:t>Hypertension</a:t>
                      </a:r>
                      <a:r>
                        <a:rPr lang="en-US" sz="1600" b="0" i="0" u="none" strike="noStrike" baseline="0" dirty="0" smtClean="0">
                          <a:solidFill>
                            <a:srgbClr val="000000"/>
                          </a:solidFill>
                          <a:effectLst/>
                          <a:latin typeface="Calibri" panose="020F0502020204030204" pitchFamily="34" charset="0"/>
                        </a:rPr>
                        <a:t> noted at </a:t>
                      </a:r>
                      <a:r>
                        <a:rPr lang="en-US" sz="1600" b="0" i="0" u="none" strike="noStrike" dirty="0" smtClean="0">
                          <a:solidFill>
                            <a:srgbClr val="000000"/>
                          </a:solidFill>
                          <a:effectLst/>
                          <a:latin typeface="Calibri" panose="020F0502020204030204" pitchFamily="34" charset="0"/>
                        </a:rPr>
                        <a:t>baseline, providers suggested</a:t>
                      </a:r>
                      <a:r>
                        <a:rPr lang="en-US" sz="1600" b="0" i="0" u="none" strike="noStrike" baseline="0" dirty="0" smtClean="0">
                          <a:solidFill>
                            <a:srgbClr val="000000"/>
                          </a:solidFill>
                          <a:effectLst/>
                          <a:latin typeface="Calibri" panose="020F0502020204030204" pitchFamily="34" charset="0"/>
                        </a:rPr>
                        <a:t> anxiety</a:t>
                      </a:r>
                      <a:endParaRPr lang="en-US" sz="1600" b="0"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3750396674"/>
                  </a:ext>
                </a:extLst>
              </a:tr>
              <a:tr h="457200">
                <a:tc>
                  <a:txBody>
                    <a:bodyPr/>
                    <a:lstStyle/>
                    <a:p>
                      <a:pPr algn="ctr" fontAlgn="b"/>
                      <a:r>
                        <a:rPr lang="en-US" sz="1600" u="none" strike="noStrike" dirty="0">
                          <a:effectLst/>
                        </a:rPr>
                        <a:t>III-DT</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3</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600" u="none" strike="noStrike" dirty="0">
                          <a:effectLst/>
                        </a:rPr>
                        <a:t>1</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u="none" strike="noStrike" dirty="0">
                          <a:effectLst/>
                        </a:rPr>
                        <a:t>Low Bicarbonate</a:t>
                      </a:r>
                      <a:endParaRPr lang="en-US" sz="16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l" fontAlgn="b"/>
                      <a:r>
                        <a:rPr lang="en-US" sz="1600" b="0" i="0" u="none" strike="noStrike" dirty="0" smtClean="0">
                          <a:solidFill>
                            <a:srgbClr val="000000"/>
                          </a:solidFill>
                          <a:effectLst/>
                          <a:latin typeface="Calibri" panose="020F0502020204030204" pitchFamily="34" charset="0"/>
                        </a:rPr>
                        <a:t>Grade 2 at baseline</a:t>
                      </a:r>
                      <a:endParaRPr lang="en-US" sz="1600" b="0"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1917416828"/>
                  </a:ext>
                </a:extLst>
              </a:tr>
            </a:tbl>
          </a:graphicData>
        </a:graphic>
      </p:graphicFrame>
      <p:sp>
        <p:nvSpPr>
          <p:cNvPr id="3" name="TextBox 2"/>
          <p:cNvSpPr txBox="1"/>
          <p:nvPr/>
        </p:nvSpPr>
        <p:spPr>
          <a:xfrm>
            <a:off x="173232" y="6306888"/>
            <a:ext cx="6088654" cy="523220"/>
          </a:xfrm>
          <a:prstGeom prst="rect">
            <a:avLst/>
          </a:prstGeom>
          <a:noFill/>
        </p:spPr>
        <p:txBody>
          <a:bodyPr wrap="none" rtlCol="0">
            <a:spAutoFit/>
          </a:bodyPr>
          <a:lstStyle/>
          <a:p>
            <a:r>
              <a:rPr lang="en-US" sz="1400" baseline="30000" dirty="0" smtClean="0"/>
              <a:t>~ </a:t>
            </a:r>
            <a:r>
              <a:rPr lang="en-US" sz="1400" dirty="0" smtClean="0"/>
              <a:t>DAIDS </a:t>
            </a:r>
            <a:r>
              <a:rPr lang="en-US" sz="1400" dirty="0"/>
              <a:t>AE Grading </a:t>
            </a:r>
            <a:r>
              <a:rPr lang="en-US" sz="1400" dirty="0" smtClean="0"/>
              <a:t>Table, </a:t>
            </a:r>
            <a:r>
              <a:rPr lang="en-US" sz="1400" dirty="0"/>
              <a:t>Version 1.0, December 2004, Clarification August </a:t>
            </a:r>
            <a:r>
              <a:rPr lang="en-US" sz="1400" dirty="0" smtClean="0"/>
              <a:t>2009</a:t>
            </a:r>
            <a:endParaRPr lang="en-US" sz="1400" dirty="0"/>
          </a:p>
          <a:p>
            <a:r>
              <a:rPr lang="en-US" sz="1400" dirty="0" smtClean="0"/>
              <a:t>* Same participant</a:t>
            </a:r>
          </a:p>
        </p:txBody>
      </p:sp>
    </p:spTree>
    <p:extLst>
      <p:ext uri="{BB962C8B-B14F-4D97-AF65-F5344CB8AC3E}">
        <p14:creationId xmlns:p14="http://schemas.microsoft.com/office/powerpoint/2010/main" val="2826755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Feasibility,  Acceptability </a:t>
            </a:r>
            <a:r>
              <a:rPr lang="en-US" dirty="0"/>
              <a:t>and Tolerability of </a:t>
            </a:r>
            <a:r>
              <a:rPr lang="en-US" dirty="0" smtClean="0"/>
              <a:t>DTG DT</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7845007"/>
              </p:ext>
            </p:extLst>
          </p:nvPr>
        </p:nvGraphicFramePr>
        <p:xfrm>
          <a:off x="450334" y="1940588"/>
          <a:ext cx="8251468" cy="4118517"/>
        </p:xfrm>
        <a:graphic>
          <a:graphicData uri="http://schemas.openxmlformats.org/drawingml/2006/table">
            <a:tbl>
              <a:tblPr firstRow="1" bandRow="1">
                <a:tableStyleId>{5C22544A-7EE6-4342-B048-85BDC9FD1C3A}</a:tableStyleId>
              </a:tblPr>
              <a:tblGrid>
                <a:gridCol w="2061792">
                  <a:extLst>
                    <a:ext uri="{9D8B030D-6E8A-4147-A177-3AD203B41FA5}">
                      <a16:colId xmlns:a16="http://schemas.microsoft.com/office/drawing/2014/main" val="433009648"/>
                    </a:ext>
                  </a:extLst>
                </a:gridCol>
                <a:gridCol w="2063942">
                  <a:extLst>
                    <a:ext uri="{9D8B030D-6E8A-4147-A177-3AD203B41FA5}">
                      <a16:colId xmlns:a16="http://schemas.microsoft.com/office/drawing/2014/main" val="3253022733"/>
                    </a:ext>
                  </a:extLst>
                </a:gridCol>
                <a:gridCol w="2062867">
                  <a:extLst>
                    <a:ext uri="{9D8B030D-6E8A-4147-A177-3AD203B41FA5}">
                      <a16:colId xmlns:a16="http://schemas.microsoft.com/office/drawing/2014/main" val="3195992644"/>
                    </a:ext>
                  </a:extLst>
                </a:gridCol>
                <a:gridCol w="2062867">
                  <a:extLst>
                    <a:ext uri="{9D8B030D-6E8A-4147-A177-3AD203B41FA5}">
                      <a16:colId xmlns:a16="http://schemas.microsoft.com/office/drawing/2014/main" val="3607253941"/>
                    </a:ext>
                  </a:extLst>
                </a:gridCol>
              </a:tblGrid>
              <a:tr h="848764">
                <a:tc>
                  <a:txBody>
                    <a:bodyPr/>
                    <a:lstStyle/>
                    <a:p>
                      <a:r>
                        <a:rPr lang="en-US" sz="1600" dirty="0" smtClean="0"/>
                        <a:t>Cohort</a:t>
                      </a:r>
                    </a:p>
                    <a:p>
                      <a:r>
                        <a:rPr lang="en-US" sz="1400" dirty="0" smtClean="0"/>
                        <a:t>(N=10 participants in each cohort)</a:t>
                      </a:r>
                      <a:endParaRPr lang="en-US" sz="1600" dirty="0"/>
                    </a:p>
                  </a:txBody>
                  <a:tcPr/>
                </a:tc>
                <a:tc>
                  <a:txBody>
                    <a:bodyPr/>
                    <a:lstStyle/>
                    <a:p>
                      <a:r>
                        <a:rPr lang="en-US" sz="1600" dirty="0" smtClean="0"/>
                        <a:t>Problems with swirling, dispersing or drawing up?</a:t>
                      </a:r>
                    </a:p>
                  </a:txBody>
                  <a:tcPr/>
                </a:tc>
                <a:tc>
                  <a:txBody>
                    <a:bodyPr/>
                    <a:lstStyle/>
                    <a:p>
                      <a:r>
                        <a:rPr lang="en-US" sz="1600" dirty="0" smtClean="0"/>
                        <a:t>Overall</a:t>
                      </a:r>
                      <a:r>
                        <a:rPr lang="en-US" sz="1600" baseline="0" dirty="0" smtClean="0"/>
                        <a:t> </a:t>
                      </a:r>
                      <a:r>
                        <a:rPr lang="en-US" sz="1600" dirty="0" smtClean="0"/>
                        <a:t>Taste Assessment?</a:t>
                      </a:r>
                      <a:endParaRPr lang="en-US" sz="1600" dirty="0"/>
                    </a:p>
                  </a:txBody>
                  <a:tcPr/>
                </a:tc>
                <a:tc>
                  <a:txBody>
                    <a:bodyPr/>
                    <a:lstStyle/>
                    <a:p>
                      <a:r>
                        <a:rPr lang="en-US" sz="1600" dirty="0" smtClean="0"/>
                        <a:t>Problems</a:t>
                      </a:r>
                      <a:r>
                        <a:rPr lang="en-US" sz="1600" baseline="0" dirty="0" smtClean="0"/>
                        <a:t> taking?</a:t>
                      </a:r>
                      <a:endParaRPr lang="en-US" sz="1600" dirty="0"/>
                    </a:p>
                  </a:txBody>
                  <a:tcPr/>
                </a:tc>
                <a:extLst>
                  <a:ext uri="{0D108BD9-81ED-4DB2-BD59-A6C34878D82A}">
                    <a16:rowId xmlns:a16="http://schemas.microsoft.com/office/drawing/2014/main" val="2082859112"/>
                  </a:ext>
                </a:extLst>
              </a:tr>
              <a:tr h="1047331">
                <a:tc>
                  <a:txBody>
                    <a:bodyPr/>
                    <a:lstStyle/>
                    <a:p>
                      <a:pPr marL="0" marR="0">
                        <a:lnSpc>
                          <a:spcPct val="107000"/>
                        </a:lnSpc>
                        <a:spcBef>
                          <a:spcPts val="0"/>
                        </a:spcBef>
                        <a:spcAft>
                          <a:spcPts val="0"/>
                        </a:spcAft>
                      </a:pPr>
                      <a:r>
                        <a:rPr lang="en-US" sz="1600" dirty="0">
                          <a:effectLst/>
                        </a:rPr>
                        <a:t>≥4 </a:t>
                      </a:r>
                      <a:r>
                        <a:rPr lang="en-US" sz="1600" dirty="0" err="1" smtClean="0">
                          <a:effectLst/>
                        </a:rPr>
                        <a:t>wk</a:t>
                      </a:r>
                      <a:r>
                        <a:rPr lang="en-US" sz="1600" dirty="0" smtClean="0">
                          <a:effectLst/>
                        </a:rPr>
                        <a:t> </a:t>
                      </a:r>
                      <a:r>
                        <a:rPr lang="en-US" sz="1600" dirty="0">
                          <a:effectLst/>
                        </a:rPr>
                        <a:t>to </a:t>
                      </a:r>
                      <a:r>
                        <a:rPr lang="en-US" sz="1600" dirty="0" smtClean="0">
                          <a:effectLst/>
                        </a:rPr>
                        <a:t>&lt;</a:t>
                      </a:r>
                      <a:r>
                        <a:rPr lang="en-US" sz="1600" dirty="0">
                          <a:effectLst/>
                        </a:rPr>
                        <a:t>6 </a:t>
                      </a:r>
                      <a:r>
                        <a:rPr lang="en-US" sz="1600" dirty="0" err="1" smtClean="0">
                          <a:effectLst/>
                        </a:rPr>
                        <a:t>mo</a:t>
                      </a:r>
                      <a:r>
                        <a:rPr lang="en-US" sz="1600" dirty="0" smtClean="0">
                          <a:effectLst/>
                        </a:rPr>
                        <a:t> </a:t>
                      </a:r>
                      <a:r>
                        <a:rPr lang="en-US" sz="1600" b="0" i="1" dirty="0" smtClean="0">
                          <a:effectLst/>
                        </a:rPr>
                        <a:t>(V)</a:t>
                      </a:r>
                      <a:r>
                        <a:rPr lang="en-US" sz="1600" b="0" i="1" baseline="0" dirty="0" smtClean="0">
                          <a:effectLst/>
                        </a:rPr>
                        <a:t> </a:t>
                      </a:r>
                    </a:p>
                    <a:p>
                      <a:pPr marL="0" marR="0">
                        <a:lnSpc>
                          <a:spcPct val="107000"/>
                        </a:lnSpc>
                        <a:spcBef>
                          <a:spcPts val="0"/>
                        </a:spcBef>
                        <a:spcAft>
                          <a:spcPts val="0"/>
                        </a:spcAft>
                      </a:pPr>
                      <a:r>
                        <a:rPr lang="en-US" sz="1600" b="0" i="1" baseline="0" dirty="0" smtClean="0">
                          <a:effectLst/>
                        </a:rPr>
                        <a:t> n=28 </a:t>
                      </a:r>
                      <a:r>
                        <a:rPr lang="en-US" sz="1600" b="0" i="1" dirty="0" smtClean="0">
                          <a:effectLst/>
                          <a:latin typeface="Calibri" panose="020F0502020204030204" pitchFamily="34" charset="0"/>
                          <a:ea typeface="Calibri" panose="020F0502020204030204" pitchFamily="34" charset="0"/>
                          <a:cs typeface="Times New Roman" panose="02020603050405020304" pitchFamily="18" charset="0"/>
                        </a:rPr>
                        <a:t>assessments</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400" baseline="0" dirty="0" smtClean="0"/>
                        <a:t>Never: 28</a:t>
                      </a:r>
                    </a:p>
                    <a:p>
                      <a:endParaRPr lang="en-US" sz="1400" baseline="0" dirty="0" smtClean="0"/>
                    </a:p>
                    <a:p>
                      <a:r>
                        <a:rPr lang="en-US" sz="1400" baseline="0" dirty="0" smtClean="0"/>
                        <a:t>“Infrequent/</a:t>
                      </a:r>
                    </a:p>
                    <a:p>
                      <a:r>
                        <a:rPr lang="en-US" sz="1400" baseline="0" dirty="0" smtClean="0"/>
                        <a:t>sometimes”: 0</a:t>
                      </a:r>
                      <a:endParaRPr lang="en-US" sz="1400" dirty="0" smtClean="0"/>
                    </a:p>
                  </a:txBody>
                  <a:tcPr/>
                </a:tc>
                <a:tc>
                  <a:txBody>
                    <a:bodyPr/>
                    <a:lstStyle/>
                    <a:p>
                      <a:r>
                        <a:rPr lang="en-US" sz="1400" dirty="0" smtClean="0"/>
                        <a:t>Very good:       9</a:t>
                      </a:r>
                    </a:p>
                    <a:p>
                      <a:r>
                        <a:rPr lang="en-US" sz="1400" dirty="0" smtClean="0"/>
                        <a:t>Fair/Pleasant:   18</a:t>
                      </a:r>
                    </a:p>
                    <a:p>
                      <a:r>
                        <a:rPr lang="en-US" sz="1400" dirty="0" smtClean="0"/>
                        <a:t>Acceptable:      2</a:t>
                      </a:r>
                    </a:p>
                    <a:p>
                      <a:r>
                        <a:rPr lang="en-US" sz="1400" dirty="0" smtClean="0"/>
                        <a:t>Very bad:         0</a:t>
                      </a:r>
                    </a:p>
                  </a:txBody>
                  <a:tcPr/>
                </a:tc>
                <a:tc>
                  <a:txBody>
                    <a:bodyPr/>
                    <a:lstStyle/>
                    <a:p>
                      <a:r>
                        <a:rPr lang="en-US" sz="1400" dirty="0" smtClean="0"/>
                        <a:t>No:   28</a:t>
                      </a:r>
                    </a:p>
                    <a:p>
                      <a:endParaRPr lang="en-US" sz="1400" dirty="0" smtClean="0"/>
                    </a:p>
                    <a:p>
                      <a:r>
                        <a:rPr lang="en-US" sz="1400" dirty="0" smtClean="0"/>
                        <a:t>Yes:</a:t>
                      </a:r>
                      <a:r>
                        <a:rPr lang="en-US" sz="1400" baseline="0" dirty="0" smtClean="0"/>
                        <a:t>   0</a:t>
                      </a:r>
                      <a:endParaRPr lang="en-US" sz="1400" dirty="0" smtClean="0"/>
                    </a:p>
                  </a:txBody>
                  <a:tcPr/>
                </a:tc>
                <a:extLst>
                  <a:ext uri="{0D108BD9-81ED-4DB2-BD59-A6C34878D82A}">
                    <a16:rowId xmlns:a16="http://schemas.microsoft.com/office/drawing/2014/main" val="1032402474"/>
                  </a:ext>
                </a:extLst>
              </a:tr>
              <a:tr h="1111211">
                <a:tc>
                  <a:txBody>
                    <a:bodyPr/>
                    <a:lstStyle/>
                    <a:p>
                      <a:pPr marL="0" marR="0">
                        <a:lnSpc>
                          <a:spcPct val="107000"/>
                        </a:lnSpc>
                        <a:spcBef>
                          <a:spcPts val="0"/>
                        </a:spcBef>
                        <a:spcAft>
                          <a:spcPts val="0"/>
                        </a:spcAft>
                      </a:pPr>
                      <a:r>
                        <a:rPr lang="en-US" sz="1600" dirty="0">
                          <a:effectLst/>
                        </a:rPr>
                        <a:t>≥6 </a:t>
                      </a:r>
                      <a:r>
                        <a:rPr lang="en-US" sz="1600" dirty="0" err="1" smtClean="0">
                          <a:effectLst/>
                        </a:rPr>
                        <a:t>mo</a:t>
                      </a:r>
                      <a:r>
                        <a:rPr lang="en-US" sz="1600" dirty="0" smtClean="0">
                          <a:effectLst/>
                        </a:rPr>
                        <a:t> </a:t>
                      </a:r>
                      <a:r>
                        <a:rPr lang="en-US" sz="1600" dirty="0">
                          <a:effectLst/>
                        </a:rPr>
                        <a:t>to &lt;2 </a:t>
                      </a:r>
                      <a:r>
                        <a:rPr lang="en-US" sz="1600" dirty="0" err="1" smtClean="0">
                          <a:effectLst/>
                        </a:rPr>
                        <a:t>yr</a:t>
                      </a:r>
                      <a:r>
                        <a:rPr lang="en-US" sz="1600" dirty="0" smtClean="0">
                          <a:effectLst/>
                        </a:rPr>
                        <a:t> </a:t>
                      </a:r>
                      <a:r>
                        <a:rPr lang="en-US" sz="1600" b="0" i="1" dirty="0" smtClean="0">
                          <a:effectLst/>
                        </a:rPr>
                        <a:t>(IV)</a:t>
                      </a:r>
                    </a:p>
                    <a:p>
                      <a:pPr marL="0" marR="0">
                        <a:lnSpc>
                          <a:spcPct val="107000"/>
                        </a:lnSpc>
                        <a:spcBef>
                          <a:spcPts val="0"/>
                        </a:spcBef>
                        <a:spcAft>
                          <a:spcPts val="0"/>
                        </a:spcAft>
                      </a:pPr>
                      <a:endParaRPr lang="en-US" sz="1600" b="0" i="1" dirty="0" smtClean="0">
                        <a:effectLst/>
                      </a:endParaRPr>
                    </a:p>
                    <a:p>
                      <a:pPr marL="0" marR="0">
                        <a:lnSpc>
                          <a:spcPct val="107000"/>
                        </a:lnSpc>
                        <a:spcBef>
                          <a:spcPts val="0"/>
                        </a:spcBef>
                        <a:spcAft>
                          <a:spcPts val="0"/>
                        </a:spcAft>
                      </a:pPr>
                      <a:r>
                        <a:rPr lang="en-US" sz="1600" b="0" i="1" dirty="0" smtClean="0">
                          <a:effectLst/>
                          <a:latin typeface="Calibri" panose="020F0502020204030204" pitchFamily="34" charset="0"/>
                          <a:ea typeface="Calibri" panose="020F0502020204030204" pitchFamily="34" charset="0"/>
                          <a:cs typeface="Times New Roman" panose="02020603050405020304" pitchFamily="18" charset="0"/>
                        </a:rPr>
                        <a:t>n=32 assessments</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400" baseline="0" dirty="0" smtClean="0"/>
                        <a:t>Never: 29</a:t>
                      </a:r>
                    </a:p>
                    <a:p>
                      <a:endParaRPr lang="en-US" sz="1400" baseline="0" dirty="0" smtClean="0"/>
                    </a:p>
                    <a:p>
                      <a:r>
                        <a:rPr lang="en-US" sz="1400" baseline="0" dirty="0" smtClean="0"/>
                        <a:t>“Infrequent/</a:t>
                      </a:r>
                    </a:p>
                    <a:p>
                      <a:r>
                        <a:rPr lang="en-US" sz="1400" baseline="0" dirty="0" smtClean="0"/>
                        <a:t>sometimes”: 3</a:t>
                      </a:r>
                      <a:endParaRPr lang="en-US" sz="1400" dirty="0" smtClean="0"/>
                    </a:p>
                  </a:txBody>
                  <a:tcPr/>
                </a:tc>
                <a:tc>
                  <a:txBody>
                    <a:bodyPr/>
                    <a:lstStyle/>
                    <a:p>
                      <a:r>
                        <a:rPr lang="en-US" sz="1400" dirty="0" smtClean="0"/>
                        <a:t>Very good:       7</a:t>
                      </a:r>
                    </a:p>
                    <a:p>
                      <a:r>
                        <a:rPr lang="en-US" sz="1400" dirty="0" smtClean="0"/>
                        <a:t>Fair/Pleasant:   15</a:t>
                      </a:r>
                    </a:p>
                    <a:p>
                      <a:r>
                        <a:rPr lang="en-US" sz="1400" dirty="0" smtClean="0"/>
                        <a:t>Acceptable:      8</a:t>
                      </a:r>
                    </a:p>
                    <a:p>
                      <a:r>
                        <a:rPr lang="en-US" sz="1400" dirty="0" smtClean="0"/>
                        <a:t>Very bad:         2</a:t>
                      </a:r>
                    </a:p>
                  </a:txBody>
                  <a:tcPr/>
                </a:tc>
                <a:tc>
                  <a:txBody>
                    <a:bodyPr/>
                    <a:lstStyle/>
                    <a:p>
                      <a:r>
                        <a:rPr lang="en-US" sz="1400" dirty="0" smtClean="0"/>
                        <a:t>No:  28</a:t>
                      </a:r>
                    </a:p>
                    <a:p>
                      <a:endParaRPr lang="en-US" sz="1400" dirty="0" smtClean="0"/>
                    </a:p>
                    <a:p>
                      <a:r>
                        <a:rPr lang="en-US" sz="1400" dirty="0" smtClean="0"/>
                        <a:t>Yes: </a:t>
                      </a:r>
                      <a:r>
                        <a:rPr lang="en-US" sz="1400" baseline="0" dirty="0" smtClean="0"/>
                        <a:t> 4</a:t>
                      </a:r>
                      <a:endParaRPr lang="en-US" sz="1400" dirty="0" smtClean="0"/>
                    </a:p>
                  </a:txBody>
                  <a:tcPr/>
                </a:tc>
                <a:extLst>
                  <a:ext uri="{0D108BD9-81ED-4DB2-BD59-A6C34878D82A}">
                    <a16:rowId xmlns:a16="http://schemas.microsoft.com/office/drawing/2014/main" val="1006252316"/>
                  </a:ext>
                </a:extLst>
              </a:tr>
              <a:tr h="1111211">
                <a:tc>
                  <a:txBody>
                    <a:bodyPr/>
                    <a:lstStyle/>
                    <a:p>
                      <a:pPr marL="0" marR="0">
                        <a:lnSpc>
                          <a:spcPct val="107000"/>
                        </a:lnSpc>
                        <a:spcBef>
                          <a:spcPts val="0"/>
                        </a:spcBef>
                        <a:spcAft>
                          <a:spcPts val="0"/>
                        </a:spcAft>
                      </a:pPr>
                      <a:r>
                        <a:rPr lang="en-US" sz="1600" dirty="0">
                          <a:effectLst/>
                        </a:rPr>
                        <a:t>≥</a:t>
                      </a:r>
                      <a:r>
                        <a:rPr lang="en-US" sz="1600" dirty="0" smtClean="0">
                          <a:effectLst/>
                        </a:rPr>
                        <a:t>2 </a:t>
                      </a:r>
                      <a:r>
                        <a:rPr lang="en-US" sz="1600" dirty="0" err="1" smtClean="0">
                          <a:effectLst/>
                        </a:rPr>
                        <a:t>yr</a:t>
                      </a:r>
                      <a:r>
                        <a:rPr lang="en-US" sz="1600" dirty="0" smtClean="0">
                          <a:effectLst/>
                        </a:rPr>
                        <a:t> to &lt;</a:t>
                      </a:r>
                      <a:r>
                        <a:rPr lang="en-US" sz="1600" dirty="0">
                          <a:effectLst/>
                        </a:rPr>
                        <a:t>6 </a:t>
                      </a:r>
                      <a:r>
                        <a:rPr lang="en-US" sz="1600" dirty="0" err="1" smtClean="0">
                          <a:effectLst/>
                        </a:rPr>
                        <a:t>yr</a:t>
                      </a:r>
                      <a:r>
                        <a:rPr lang="en-US" sz="1600" dirty="0" smtClean="0">
                          <a:effectLst/>
                        </a:rPr>
                        <a:t> </a:t>
                      </a:r>
                      <a:r>
                        <a:rPr lang="en-US" sz="1600" b="0" i="1" dirty="0" smtClean="0">
                          <a:effectLst/>
                        </a:rPr>
                        <a:t>(III)</a:t>
                      </a:r>
                    </a:p>
                    <a:p>
                      <a:pPr marL="0" marR="0">
                        <a:lnSpc>
                          <a:spcPct val="107000"/>
                        </a:lnSpc>
                        <a:spcBef>
                          <a:spcPts val="0"/>
                        </a:spcBef>
                        <a:spcAft>
                          <a:spcPts val="0"/>
                        </a:spcAft>
                      </a:pPr>
                      <a:endParaRPr lang="en-US" sz="1600" b="0" i="1" dirty="0" smtClean="0">
                        <a:effectLst/>
                      </a:endParaRPr>
                    </a:p>
                    <a:p>
                      <a:pPr marL="0" marR="0">
                        <a:lnSpc>
                          <a:spcPct val="107000"/>
                        </a:lnSpc>
                        <a:spcBef>
                          <a:spcPts val="0"/>
                        </a:spcBef>
                        <a:spcAft>
                          <a:spcPts val="0"/>
                        </a:spcAft>
                      </a:pPr>
                      <a:r>
                        <a:rPr lang="en-US" sz="1600" b="0" i="1" dirty="0" smtClean="0">
                          <a:effectLst/>
                          <a:latin typeface="Calibri" panose="020F0502020204030204" pitchFamily="34" charset="0"/>
                          <a:ea typeface="Calibri" panose="020F0502020204030204" pitchFamily="34" charset="0"/>
                          <a:cs typeface="Times New Roman" panose="02020603050405020304" pitchFamily="18" charset="0"/>
                        </a:rPr>
                        <a:t>n= 35 assessments</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1400" baseline="0" dirty="0" smtClean="0"/>
                        <a:t>Never: 34</a:t>
                      </a:r>
                    </a:p>
                    <a:p>
                      <a:endParaRPr lang="en-US" sz="1400" baseline="0" dirty="0" smtClean="0"/>
                    </a:p>
                    <a:p>
                      <a:r>
                        <a:rPr lang="en-US" sz="1400" baseline="0" dirty="0" smtClean="0"/>
                        <a:t>“Infrequent/</a:t>
                      </a:r>
                    </a:p>
                    <a:p>
                      <a:r>
                        <a:rPr lang="en-US" sz="1400" baseline="0" dirty="0" smtClean="0"/>
                        <a:t>sometimes”: 1</a:t>
                      </a:r>
                      <a:endParaRPr lang="en-US" sz="1400" dirty="0"/>
                    </a:p>
                  </a:txBody>
                  <a:tcPr/>
                </a:tc>
                <a:tc>
                  <a:txBody>
                    <a:bodyPr/>
                    <a:lstStyle/>
                    <a:p>
                      <a:r>
                        <a:rPr lang="en-US" sz="1400" dirty="0" smtClean="0"/>
                        <a:t>Very good:      14</a:t>
                      </a:r>
                    </a:p>
                    <a:p>
                      <a:r>
                        <a:rPr lang="en-US" sz="1400" dirty="0" smtClean="0"/>
                        <a:t>Good:             13</a:t>
                      </a:r>
                    </a:p>
                    <a:p>
                      <a:r>
                        <a:rPr lang="en-US" sz="1400" dirty="0" smtClean="0"/>
                        <a:t>Average:          2</a:t>
                      </a:r>
                    </a:p>
                    <a:p>
                      <a:r>
                        <a:rPr lang="en-US" sz="1400" dirty="0" smtClean="0"/>
                        <a:t>Very bad:         5</a:t>
                      </a:r>
                      <a:endParaRPr lang="en-US" sz="1400" dirty="0"/>
                    </a:p>
                  </a:txBody>
                  <a:tcPr/>
                </a:tc>
                <a:tc>
                  <a:txBody>
                    <a:bodyPr/>
                    <a:lstStyle/>
                    <a:p>
                      <a:r>
                        <a:rPr lang="en-US" sz="1400" dirty="0" smtClean="0"/>
                        <a:t>No:  33</a:t>
                      </a:r>
                    </a:p>
                    <a:p>
                      <a:endParaRPr lang="en-US" sz="1400" dirty="0" smtClean="0"/>
                    </a:p>
                    <a:p>
                      <a:r>
                        <a:rPr lang="en-US" sz="1400" dirty="0" smtClean="0"/>
                        <a:t>Yes:  2</a:t>
                      </a:r>
                      <a:endParaRPr lang="en-US" sz="1400" dirty="0"/>
                    </a:p>
                  </a:txBody>
                  <a:tcPr/>
                </a:tc>
                <a:extLst>
                  <a:ext uri="{0D108BD9-81ED-4DB2-BD59-A6C34878D82A}">
                    <a16:rowId xmlns:a16="http://schemas.microsoft.com/office/drawing/2014/main" val="737391378"/>
                  </a:ext>
                </a:extLst>
              </a:tr>
            </a:tbl>
          </a:graphicData>
        </a:graphic>
      </p:graphicFrame>
      <p:pic>
        <p:nvPicPr>
          <p:cNvPr id="8"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04770" y="6228890"/>
            <a:ext cx="8779826" cy="461665"/>
          </a:xfrm>
          <a:prstGeom prst="rect">
            <a:avLst/>
          </a:prstGeom>
        </p:spPr>
        <p:txBody>
          <a:bodyPr wrap="square">
            <a:spAutoFit/>
          </a:bodyPr>
          <a:lstStyle/>
          <a:p>
            <a:r>
              <a:rPr lang="en-US" sz="2400" i="1" dirty="0" smtClean="0">
                <a:solidFill>
                  <a:srgbClr val="FF0000"/>
                </a:solidFill>
                <a:latin typeface="Calibri" panose="020F0502020204030204" pitchFamily="34" charset="0"/>
                <a:ea typeface="Calibri" panose="020F0502020204030204" pitchFamily="34" charset="0"/>
                <a:cs typeface="Tahoma" panose="020B0604030504040204" pitchFamily="34" charset="0"/>
              </a:rPr>
              <a:t>* Dispersible tablets were well-tolerated across all ages</a:t>
            </a:r>
            <a:endParaRPr lang="en-US" sz="2400" i="1" dirty="0">
              <a:solidFill>
                <a:srgbClr val="FF0000"/>
              </a:solidFill>
            </a:endParaRPr>
          </a:p>
        </p:txBody>
      </p:sp>
    </p:spTree>
    <p:extLst>
      <p:ext uri="{BB962C8B-B14F-4D97-AF65-F5344CB8AC3E}">
        <p14:creationId xmlns:p14="http://schemas.microsoft.com/office/powerpoint/2010/main" val="3860142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1192" y="687475"/>
            <a:ext cx="7989752" cy="1059030"/>
          </a:xfrm>
        </p:spPr>
        <p:txBody>
          <a:bodyPr/>
          <a:lstStyle/>
          <a:p>
            <a:r>
              <a:rPr lang="en-US" dirty="0" smtClean="0"/>
              <a:t>4 week </a:t>
            </a:r>
            <a:r>
              <a:rPr lang="en-US" dirty="0" err="1" smtClean="0"/>
              <a:t>Virological</a:t>
            </a:r>
            <a:r>
              <a:rPr lang="en-US" dirty="0" smtClean="0"/>
              <a:t> Outcomes</a:t>
            </a:r>
            <a:endParaRPr lang="en-US" dirty="0"/>
          </a:p>
        </p:txBody>
      </p:sp>
      <p:pic>
        <p:nvPicPr>
          <p:cNvPr id="3"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1"/>
          <p:cNvSpPr txBox="1">
            <a:spLocks/>
          </p:cNvSpPr>
          <p:nvPr/>
        </p:nvSpPr>
        <p:spPr>
          <a:xfrm>
            <a:off x="7032226" y="2241267"/>
            <a:ext cx="1842381" cy="1698309"/>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lgn="ctr">
              <a:buNone/>
            </a:pPr>
            <a:r>
              <a:rPr lang="en-US" i="1" dirty="0" smtClean="0">
                <a:solidFill>
                  <a:srgbClr val="FF0000"/>
                </a:solidFill>
              </a:rPr>
              <a:t>At 4 weeks, 24/30 (80%) attained HIV-1 RNA of &lt;400 copies/ml or a &gt;2 log</a:t>
            </a:r>
            <a:r>
              <a:rPr lang="en-US" i="1" baseline="-25000" dirty="0" smtClean="0">
                <a:solidFill>
                  <a:srgbClr val="FF0000"/>
                </a:solidFill>
              </a:rPr>
              <a:t>10</a:t>
            </a:r>
            <a:r>
              <a:rPr lang="en-US" i="1" dirty="0" smtClean="0">
                <a:solidFill>
                  <a:srgbClr val="FF0000"/>
                </a:solidFill>
              </a:rPr>
              <a:t> decrease</a:t>
            </a:r>
          </a:p>
        </p:txBody>
      </p:sp>
      <p:graphicFrame>
        <p:nvGraphicFramePr>
          <p:cNvPr id="6" name="Table 5"/>
          <p:cNvGraphicFramePr>
            <a:graphicFrameLocks noGrp="1"/>
          </p:cNvGraphicFramePr>
          <p:nvPr>
            <p:extLst>
              <p:ext uri="{D42A27DB-BD31-4B8C-83A1-F6EECF244321}">
                <p14:modId xmlns:p14="http://schemas.microsoft.com/office/powerpoint/2010/main" val="168698677"/>
              </p:ext>
            </p:extLst>
          </p:nvPr>
        </p:nvGraphicFramePr>
        <p:xfrm>
          <a:off x="7032227" y="4481903"/>
          <a:ext cx="1625600" cy="1276350"/>
        </p:xfrm>
        <a:graphic>
          <a:graphicData uri="http://schemas.openxmlformats.org/drawingml/2006/table">
            <a:tbl>
              <a:tblPr>
                <a:tableStyleId>{9D7B26C5-4107-4FEC-AEDC-1716B250A1EF}</a:tableStyleId>
              </a:tblPr>
              <a:tblGrid>
                <a:gridCol w="1117600">
                  <a:extLst>
                    <a:ext uri="{9D8B030D-6E8A-4147-A177-3AD203B41FA5}">
                      <a16:colId xmlns:a16="http://schemas.microsoft.com/office/drawing/2014/main" val="2408672111"/>
                    </a:ext>
                  </a:extLst>
                </a:gridCol>
                <a:gridCol w="508000">
                  <a:extLst>
                    <a:ext uri="{9D8B030D-6E8A-4147-A177-3AD203B41FA5}">
                      <a16:colId xmlns:a16="http://schemas.microsoft.com/office/drawing/2014/main" val="3515497236"/>
                    </a:ext>
                  </a:extLst>
                </a:gridCol>
              </a:tblGrid>
              <a:tr h="156504">
                <a:tc>
                  <a:txBody>
                    <a:bodyPr/>
                    <a:lstStyle/>
                    <a:p>
                      <a:pPr algn="l" fontAlgn="b"/>
                      <a:r>
                        <a:rPr lang="en-US" sz="1100" u="none" strike="noStrike" dirty="0">
                          <a:effectLst/>
                        </a:rPr>
                        <a:t>ZDV/3TC</a:t>
                      </a:r>
                      <a:endParaRPr lang="en-US" sz="11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dirty="0" smtClean="0">
                          <a:effectLst/>
                        </a:rPr>
                        <a:t>15</a:t>
                      </a:r>
                      <a:endParaRPr lang="en-US" sz="11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719636444"/>
                  </a:ext>
                </a:extLst>
              </a:tr>
              <a:tr h="182880">
                <a:tc>
                  <a:txBody>
                    <a:bodyPr/>
                    <a:lstStyle/>
                    <a:p>
                      <a:pPr algn="l" fontAlgn="b"/>
                      <a:r>
                        <a:rPr lang="en-US" sz="1100" u="none" strike="noStrike" dirty="0">
                          <a:effectLst/>
                        </a:rPr>
                        <a:t>ABC/3TC</a:t>
                      </a:r>
                      <a:endParaRPr lang="en-US" sz="11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824060698"/>
                  </a:ext>
                </a:extLst>
              </a:tr>
              <a:tr h="186690">
                <a:tc>
                  <a:txBody>
                    <a:bodyPr/>
                    <a:lstStyle/>
                    <a:p>
                      <a:pPr algn="l" fontAlgn="b"/>
                      <a:r>
                        <a:rPr lang="en-US" sz="1100" u="none" strike="noStrike">
                          <a:effectLst/>
                        </a:rPr>
                        <a:t>LPV/r + ZDV/3TC</a:t>
                      </a:r>
                      <a:endParaRPr lang="en-US" sz="11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b="0" i="0" u="none" strike="noStrike" dirty="0">
                          <a:solidFill>
                            <a:schemeClr val="tx1"/>
                          </a:solidFill>
                          <a:effectLst/>
                          <a:latin typeface="+mn-lt"/>
                        </a:rPr>
                        <a:t>6</a:t>
                      </a:r>
                      <a:endParaRPr lang="en-US" sz="11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898320477"/>
                  </a:ext>
                </a:extLst>
              </a:tr>
              <a:tr h="182880">
                <a:tc>
                  <a:txBody>
                    <a:bodyPr/>
                    <a:lstStyle/>
                    <a:p>
                      <a:pPr algn="l" fontAlgn="b"/>
                      <a:r>
                        <a:rPr lang="en-US" sz="1100" u="none" strike="noStrike">
                          <a:effectLst/>
                        </a:rPr>
                        <a:t>LPV/r + ABC/3TC</a:t>
                      </a:r>
                      <a:endParaRPr lang="en-US" sz="11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378971429"/>
                  </a:ext>
                </a:extLst>
              </a:tr>
              <a:tr h="182880">
                <a:tc>
                  <a:txBody>
                    <a:bodyPr/>
                    <a:lstStyle/>
                    <a:p>
                      <a:pPr algn="l" fontAlgn="b"/>
                      <a:r>
                        <a:rPr lang="en-US" sz="1100" u="none" strike="noStrike">
                          <a:effectLst/>
                        </a:rPr>
                        <a:t>LPV/r + D4T/3TC</a:t>
                      </a:r>
                      <a:endParaRPr lang="en-US" sz="11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941233676"/>
                  </a:ext>
                </a:extLst>
              </a:tr>
              <a:tr h="182880">
                <a:tc>
                  <a:txBody>
                    <a:bodyPr/>
                    <a:lstStyle/>
                    <a:p>
                      <a:pPr algn="l" fontAlgn="b"/>
                      <a:r>
                        <a:rPr lang="en-US" sz="1100" u="none" strike="noStrike">
                          <a:effectLst/>
                        </a:rPr>
                        <a:t>LPV/r + 3TC</a:t>
                      </a:r>
                      <a:endParaRPr lang="en-US" sz="11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854967538"/>
                  </a:ext>
                </a:extLst>
              </a:tr>
              <a:tr h="186690">
                <a:tc>
                  <a:txBody>
                    <a:bodyPr/>
                    <a:lstStyle/>
                    <a:p>
                      <a:pPr algn="l" fontAlgn="b"/>
                      <a:r>
                        <a:rPr lang="en-US" sz="1100" u="none" strike="noStrike">
                          <a:effectLst/>
                        </a:rPr>
                        <a:t>LPV/r + TDF</a:t>
                      </a:r>
                      <a:endParaRPr lang="en-US" sz="11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247061895"/>
                  </a:ext>
                </a:extLst>
              </a:tr>
            </a:tbl>
          </a:graphicData>
        </a:graphic>
      </p:graphicFrame>
      <p:sp>
        <p:nvSpPr>
          <p:cNvPr id="8" name="TextBox 7"/>
          <p:cNvSpPr txBox="1"/>
          <p:nvPr/>
        </p:nvSpPr>
        <p:spPr>
          <a:xfrm>
            <a:off x="6916356" y="4152796"/>
            <a:ext cx="1857342" cy="307777"/>
          </a:xfrm>
          <a:prstGeom prst="rect">
            <a:avLst/>
          </a:prstGeom>
          <a:noFill/>
        </p:spPr>
        <p:txBody>
          <a:bodyPr wrap="square" rtlCol="0">
            <a:spAutoFit/>
          </a:bodyPr>
          <a:lstStyle/>
          <a:p>
            <a:r>
              <a:rPr lang="en-US" sz="1400" dirty="0" smtClean="0"/>
              <a:t>Background Regimens*</a:t>
            </a:r>
            <a:endParaRPr lang="en-US" sz="1400" dirty="0"/>
          </a:p>
        </p:txBody>
      </p:sp>
      <p:sp>
        <p:nvSpPr>
          <p:cNvPr id="9" name="TextBox 8"/>
          <p:cNvSpPr txBox="1"/>
          <p:nvPr/>
        </p:nvSpPr>
        <p:spPr>
          <a:xfrm>
            <a:off x="625303" y="6306888"/>
            <a:ext cx="4687502"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Diamond is </a:t>
            </a:r>
            <a:r>
              <a:rPr lang="en-US" sz="1100" dirty="0" smtClean="0">
                <a:latin typeface="Arial" panose="020B0604020202020204" pitchFamily="34" charset="0"/>
                <a:cs typeface="Arial" panose="020B0604020202020204" pitchFamily="34" charset="0"/>
              </a:rPr>
              <a:t>mean</a:t>
            </a:r>
            <a:r>
              <a:rPr lang="en-US" sz="1100" dirty="0">
                <a:latin typeface="Arial" panose="020B0604020202020204" pitchFamily="34" charset="0"/>
                <a:cs typeface="Arial" panose="020B0604020202020204" pitchFamily="34" charset="0"/>
              </a:rPr>
              <a:t>, box is quartiles, whiskers are 1.5x interquartile range</a:t>
            </a:r>
            <a:r>
              <a:rPr lang="en-US" sz="1100" dirty="0" smtClean="0">
                <a:latin typeface="Arial" panose="020B0604020202020204" pitchFamily="34" charset="0"/>
                <a:cs typeface="Arial" panose="020B0604020202020204" pitchFamily="34" charset="0"/>
              </a:rPr>
              <a:t>.</a:t>
            </a:r>
          </a:p>
        </p:txBody>
      </p:sp>
      <p:sp>
        <p:nvSpPr>
          <p:cNvPr id="10" name="TextBox 9"/>
          <p:cNvSpPr txBox="1"/>
          <p:nvPr/>
        </p:nvSpPr>
        <p:spPr>
          <a:xfrm>
            <a:off x="6840338" y="5804490"/>
            <a:ext cx="2201718" cy="430887"/>
          </a:xfrm>
          <a:prstGeom prst="rect">
            <a:avLst/>
          </a:prstGeom>
          <a:noFill/>
        </p:spPr>
        <p:txBody>
          <a:bodyPr wrap="square" rtlCol="0">
            <a:spAutoFit/>
          </a:bodyPr>
          <a:lstStyle/>
          <a:p>
            <a:r>
              <a:rPr lang="en-US" sz="1100" i="1" dirty="0" smtClean="0"/>
              <a:t>* Optimized to ensure ≥ genotype-documented active agent</a:t>
            </a:r>
            <a:endParaRPr lang="en-US" sz="1100" i="1" dirty="0"/>
          </a:p>
        </p:txBody>
      </p:sp>
      <p:pic>
        <p:nvPicPr>
          <p:cNvPr id="4" name="Picture 2" descr="\\disney\home\peds\actgP1093\manuscripts\IAS2018\output\Scatter_Box_3.pn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92323" y="2033399"/>
            <a:ext cx="640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9790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PK findings and Next steps </a:t>
            </a:r>
            <a:br>
              <a:rPr lang="en-US" dirty="0" smtClean="0"/>
            </a:br>
            <a:r>
              <a:rPr lang="en-US" dirty="0" smtClean="0"/>
              <a:t>DTG DT for ages 4 weeks to 6 years</a:t>
            </a:r>
            <a:endParaRPr lang="en-US" dirty="0"/>
          </a:p>
        </p:txBody>
      </p:sp>
      <p:pic>
        <p:nvPicPr>
          <p:cNvPr id="3"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16237" y="2029254"/>
            <a:ext cx="8302393" cy="3600986"/>
          </a:xfrm>
          <a:prstGeom prst="rect">
            <a:avLst/>
          </a:prstGeom>
        </p:spPr>
        <p:txBody>
          <a:bodyPr wrap="square">
            <a:spAutoFit/>
          </a:bodyPr>
          <a:lstStyle/>
          <a:p>
            <a:pPr marL="285750" indent="-285750">
              <a:spcAft>
                <a:spcPts val="600"/>
              </a:spcAft>
              <a:buFont typeface="Arial" panose="020B0604020202020204" pitchFamily="34" charset="0"/>
              <a:buChar char="•"/>
            </a:pPr>
            <a:r>
              <a:rPr lang="en-US" sz="2400" dirty="0" smtClean="0"/>
              <a:t>This dosing of DTG-DT resulted in geometric mean AUC</a:t>
            </a:r>
            <a:r>
              <a:rPr lang="en-US" sz="2400" baseline="-25000" dirty="0" smtClean="0"/>
              <a:t>24h</a:t>
            </a:r>
            <a:r>
              <a:rPr lang="en-US" sz="2400" dirty="0" smtClean="0"/>
              <a:t> and </a:t>
            </a:r>
            <a:r>
              <a:rPr lang="en-US" sz="2400" dirty="0"/>
              <a:t>C</a:t>
            </a:r>
            <a:r>
              <a:rPr lang="en-US" sz="2400" baseline="-25000" dirty="0"/>
              <a:t>24h</a:t>
            </a:r>
            <a:r>
              <a:rPr lang="en-US" sz="2400" dirty="0"/>
              <a:t> </a:t>
            </a:r>
            <a:r>
              <a:rPr lang="en-US" sz="2400" dirty="0" smtClean="0"/>
              <a:t>generally within </a:t>
            </a:r>
            <a:r>
              <a:rPr lang="en-US" sz="2400" dirty="0"/>
              <a:t>target </a:t>
            </a:r>
            <a:r>
              <a:rPr lang="en-US" sz="2400" dirty="0" smtClean="0"/>
              <a:t>ranges</a:t>
            </a:r>
          </a:p>
          <a:p>
            <a:pPr marL="285750" indent="-285750">
              <a:spcAft>
                <a:spcPts val="600"/>
              </a:spcAft>
              <a:buFont typeface="Arial" panose="020B0604020202020204" pitchFamily="34" charset="0"/>
              <a:buChar char="•"/>
            </a:pPr>
            <a:r>
              <a:rPr lang="en-US" sz="2400" dirty="0"/>
              <a:t>However children 6 </a:t>
            </a:r>
            <a:r>
              <a:rPr lang="en-US" sz="2400" dirty="0" err="1"/>
              <a:t>mos</a:t>
            </a:r>
            <a:r>
              <a:rPr lang="en-US" sz="2400" dirty="0"/>
              <a:t> to &lt; 6 </a:t>
            </a:r>
            <a:r>
              <a:rPr lang="en-US" sz="2400" dirty="0" err="1"/>
              <a:t>yrs</a:t>
            </a:r>
            <a:r>
              <a:rPr lang="en-US" sz="2400" dirty="0"/>
              <a:t> of age </a:t>
            </a:r>
            <a:r>
              <a:rPr lang="en-US" sz="2400" dirty="0" smtClean="0"/>
              <a:t>demonstrated moderate inter-subject </a:t>
            </a:r>
            <a:r>
              <a:rPr lang="en-US" sz="2400" dirty="0"/>
              <a:t>variability </a:t>
            </a:r>
            <a:r>
              <a:rPr lang="en-US" sz="2400" dirty="0" smtClean="0"/>
              <a:t>and some low </a:t>
            </a:r>
            <a:r>
              <a:rPr lang="en-US" sz="2400" dirty="0"/>
              <a:t>individual </a:t>
            </a:r>
            <a:r>
              <a:rPr lang="en-US" sz="2400" dirty="0" smtClean="0"/>
              <a:t>C</a:t>
            </a:r>
            <a:r>
              <a:rPr lang="en-US" sz="2400" baseline="-25000" dirty="0" smtClean="0"/>
              <a:t>24h</a:t>
            </a:r>
          </a:p>
          <a:p>
            <a:pPr marL="742950" lvl="1" indent="-285750">
              <a:spcAft>
                <a:spcPts val="600"/>
              </a:spcAft>
              <a:buFont typeface="Arial" panose="020B0604020202020204" pitchFamily="34" charset="0"/>
              <a:buChar char="•"/>
            </a:pPr>
            <a:r>
              <a:rPr lang="en-US" sz="2400" i="1" dirty="0" smtClean="0"/>
              <a:t>Higher </a:t>
            </a:r>
            <a:r>
              <a:rPr lang="en-US" sz="2400" i="1" dirty="0"/>
              <a:t>doses now under </a:t>
            </a:r>
            <a:r>
              <a:rPr lang="en-US" sz="2400" i="1" dirty="0" smtClean="0"/>
              <a:t>study for those ages</a:t>
            </a:r>
          </a:p>
          <a:p>
            <a:pPr marL="285750" indent="-285750">
              <a:spcAft>
                <a:spcPts val="600"/>
              </a:spcAft>
              <a:buFont typeface="Arial" panose="020B0604020202020204" pitchFamily="34" charset="0"/>
              <a:buChar char="•"/>
            </a:pPr>
            <a:r>
              <a:rPr lang="en-US" sz="2400" dirty="0" smtClean="0"/>
              <a:t>Next </a:t>
            </a:r>
            <a:r>
              <a:rPr lang="en-US" sz="2400" dirty="0"/>
              <a:t>p</a:t>
            </a:r>
            <a:r>
              <a:rPr lang="en-US" sz="2400" dirty="0" smtClean="0"/>
              <a:t>rotocol version allows for additional enrollments to ensure data adequate for WHO weight-band and age-based dosing</a:t>
            </a:r>
            <a:endParaRPr lang="en-US" sz="2400" dirty="0"/>
          </a:p>
          <a:p>
            <a:pPr marL="285750" indent="-285750">
              <a:spcAft>
                <a:spcPts val="600"/>
              </a:spcAft>
              <a:buFont typeface="Arial" panose="020B0604020202020204" pitchFamily="34" charset="0"/>
              <a:buChar char="•"/>
            </a:pPr>
            <a:endParaRPr lang="en-US" sz="2400" baseline="-25000" dirty="0" smtClean="0"/>
          </a:p>
        </p:txBody>
      </p:sp>
    </p:spTree>
    <p:extLst>
      <p:ext uri="{BB962C8B-B14F-4D97-AF65-F5344CB8AC3E}">
        <p14:creationId xmlns:p14="http://schemas.microsoft.com/office/powerpoint/2010/main" val="3300796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t>
            </a:r>
            <a:r>
              <a:rPr lang="en-US" dirty="0" err="1"/>
              <a:t>dtg</a:t>
            </a:r>
            <a:r>
              <a:rPr lang="en-US" dirty="0"/>
              <a:t>-DT Dosing TABLE: P1093</a:t>
            </a:r>
          </a:p>
        </p:txBody>
      </p:sp>
      <p:graphicFrame>
        <p:nvGraphicFramePr>
          <p:cNvPr id="3" name="Table 2"/>
          <p:cNvGraphicFramePr>
            <a:graphicFrameLocks noGrp="1"/>
          </p:cNvGraphicFramePr>
          <p:nvPr>
            <p:extLst>
              <p:ext uri="{D42A27DB-BD31-4B8C-83A1-F6EECF244321}">
                <p14:modId xmlns:p14="http://schemas.microsoft.com/office/powerpoint/2010/main" val="1326553406"/>
              </p:ext>
            </p:extLst>
          </p:nvPr>
        </p:nvGraphicFramePr>
        <p:xfrm>
          <a:off x="457199" y="2208892"/>
          <a:ext cx="8305800" cy="3373542"/>
        </p:xfrm>
        <a:graphic>
          <a:graphicData uri="http://schemas.openxmlformats.org/drawingml/2006/table">
            <a:tbl>
              <a:tblPr firstRow="1" firstCol="1" bandRow="1" bandCol="1">
                <a:tableStyleId>{9D7B26C5-4107-4FEC-AEDC-1716B250A1EF}</a:tableStyleId>
              </a:tblPr>
              <a:tblGrid>
                <a:gridCol w="2623458">
                  <a:extLst>
                    <a:ext uri="{9D8B030D-6E8A-4147-A177-3AD203B41FA5}">
                      <a16:colId xmlns:a16="http://schemas.microsoft.com/office/drawing/2014/main" val="2865701074"/>
                    </a:ext>
                  </a:extLst>
                </a:gridCol>
                <a:gridCol w="1980873">
                  <a:extLst>
                    <a:ext uri="{9D8B030D-6E8A-4147-A177-3AD203B41FA5}">
                      <a16:colId xmlns:a16="http://schemas.microsoft.com/office/drawing/2014/main" val="278526223"/>
                    </a:ext>
                  </a:extLst>
                </a:gridCol>
                <a:gridCol w="1159409">
                  <a:extLst>
                    <a:ext uri="{9D8B030D-6E8A-4147-A177-3AD203B41FA5}">
                      <a16:colId xmlns:a16="http://schemas.microsoft.com/office/drawing/2014/main" val="2683160528"/>
                    </a:ext>
                  </a:extLst>
                </a:gridCol>
                <a:gridCol w="1271030">
                  <a:extLst>
                    <a:ext uri="{9D8B030D-6E8A-4147-A177-3AD203B41FA5}">
                      <a16:colId xmlns:a16="http://schemas.microsoft.com/office/drawing/2014/main" val="812389398"/>
                    </a:ext>
                  </a:extLst>
                </a:gridCol>
                <a:gridCol w="1271030">
                  <a:extLst>
                    <a:ext uri="{9D8B030D-6E8A-4147-A177-3AD203B41FA5}">
                      <a16:colId xmlns:a16="http://schemas.microsoft.com/office/drawing/2014/main" val="387534598"/>
                    </a:ext>
                  </a:extLst>
                </a:gridCol>
              </a:tblGrid>
              <a:tr h="333611">
                <a:tc>
                  <a:txBody>
                    <a:bodyPr/>
                    <a:lstStyle/>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Age</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Weight Band (kg)</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Dose (mg)</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Dose </a:t>
                      </a:r>
                      <a:r>
                        <a:rPr lang="en-US" sz="1600" dirty="0" smtClean="0">
                          <a:effectLst/>
                          <a:latin typeface="Arial" panose="020B0604020202020204" pitchFamily="34" charset="0"/>
                          <a:cs typeface="Arial" panose="020B0604020202020204" pitchFamily="34" charset="0"/>
                        </a:rPr>
                        <a:t>Range (mg/kg</a:t>
                      </a:r>
                      <a:r>
                        <a:rPr lang="en-US" sz="1600" dirty="0">
                          <a:effectLst/>
                          <a:latin typeface="Arial" panose="020B0604020202020204" pitchFamily="34"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406116559"/>
                  </a:ext>
                </a:extLst>
              </a:tr>
              <a:tr h="298668">
                <a:tc>
                  <a:txBody>
                    <a:bodyPr/>
                    <a:lstStyle/>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low weight</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high weight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5033422"/>
                  </a:ext>
                </a:extLst>
              </a:tr>
              <a:tr h="387690">
                <a:tc rowSpan="2">
                  <a:txBody>
                    <a:bodyPr/>
                    <a:lstStyle/>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4 weeks to </a:t>
                      </a:r>
                      <a:endParaRPr lang="en-US" sz="1600" dirty="0" smtClean="0">
                        <a:effectLst/>
                        <a:latin typeface="Arial" panose="020B0604020202020204" pitchFamily="34" charset="0"/>
                        <a:cs typeface="Arial" panose="020B0604020202020204" pitchFamily="34" charset="0"/>
                      </a:endParaRPr>
                    </a:p>
                    <a:p>
                      <a:pPr marL="0" marR="0" algn="ctr">
                        <a:lnSpc>
                          <a:spcPct val="107000"/>
                        </a:lnSpc>
                        <a:spcBef>
                          <a:spcPts val="0"/>
                        </a:spcBef>
                        <a:spcAft>
                          <a:spcPts val="0"/>
                        </a:spcAft>
                      </a:pP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6 months of </a:t>
                      </a:r>
                      <a:r>
                        <a:rPr lang="en-US" sz="1600" dirty="0" smtClean="0">
                          <a:effectLst/>
                          <a:latin typeface="Arial" panose="020B0604020202020204" pitchFamily="34" charset="0"/>
                          <a:cs typeface="Arial" panose="020B0604020202020204" pitchFamily="34" charset="0"/>
                        </a:rPr>
                        <a:t>age</a:t>
                      </a:r>
                      <a:endParaRPr lang="en-US" sz="16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3 </a:t>
                      </a:r>
                      <a:r>
                        <a:rPr lang="en-US" sz="1600" baseline="0" dirty="0" smtClean="0">
                          <a:effectLst/>
                          <a:latin typeface="Arial" panose="020B0604020202020204" pitchFamily="34" charset="0"/>
                          <a:cs typeface="Arial" panose="020B0604020202020204" pitchFamily="34" charset="0"/>
                        </a:rPr>
                        <a:t> to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6</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a:effectLst/>
                          <a:latin typeface="Arial" panose="020B0604020202020204" pitchFamily="34" charset="0"/>
                          <a:cs typeface="Arial" panose="020B0604020202020204" pitchFamily="34" charset="0"/>
                        </a:rPr>
                        <a:t>1.67</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0.83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548602862"/>
                  </a:ext>
                </a:extLst>
              </a:tr>
              <a:tr h="415123">
                <a:tc vMerge="1">
                  <a:txBody>
                    <a:bodyPr/>
                    <a:lstStyle/>
                    <a:p>
                      <a:endParaRPr lang="en-US"/>
                    </a:p>
                  </a:txBody>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6 </a:t>
                      </a:r>
                      <a:r>
                        <a:rPr lang="en-US" sz="1600" dirty="0" smtClean="0">
                          <a:effectLst/>
                          <a:latin typeface="Arial" panose="020B0604020202020204" pitchFamily="34" charset="0"/>
                          <a:cs typeface="Arial" panose="020B0604020202020204" pitchFamily="34" charset="0"/>
                        </a:rPr>
                        <a:t>to</a:t>
                      </a:r>
                      <a:r>
                        <a:rPr lang="en-US" sz="1600" baseline="0" dirty="0" smtClean="0">
                          <a:effectLst/>
                          <a:latin typeface="Arial" panose="020B0604020202020204" pitchFamily="34" charset="0"/>
                          <a:cs typeface="Arial" panose="020B0604020202020204" pitchFamily="34" charset="0"/>
                        </a:rPr>
                        <a:t>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10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2.50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605966"/>
                  </a:ext>
                </a:extLst>
              </a:tr>
              <a:tr h="387690">
                <a:tc rowSpan="5">
                  <a:txBody>
                    <a:bodyPr/>
                    <a:lstStyle/>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p>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6 months of age </a:t>
                      </a:r>
                    </a:p>
                    <a:p>
                      <a:pPr marL="0" marR="0" algn="ctr">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3 </a:t>
                      </a:r>
                      <a:r>
                        <a:rPr lang="en-US" sz="1600" baseline="0" dirty="0" smtClean="0">
                          <a:effectLst/>
                          <a:latin typeface="Arial" panose="020B0604020202020204" pitchFamily="34" charset="0"/>
                          <a:cs typeface="Arial" panose="020B0604020202020204" pitchFamily="34" charset="0"/>
                        </a:rPr>
                        <a:t> to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6</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3.33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1.67</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473309388"/>
                  </a:ext>
                </a:extLst>
              </a:tr>
              <a:tr h="387690">
                <a:tc vMerge="1">
                  <a:txBody>
                    <a:bodyPr/>
                    <a:lstStyle/>
                    <a:p>
                      <a:endParaRPr lang="en-US"/>
                    </a:p>
                  </a:txBody>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6 </a:t>
                      </a:r>
                      <a:r>
                        <a:rPr lang="en-US" sz="1600" dirty="0" smtClean="0">
                          <a:effectLst/>
                          <a:latin typeface="Arial" panose="020B0604020202020204" pitchFamily="34" charset="0"/>
                          <a:cs typeface="Arial" panose="020B0604020202020204" pitchFamily="34" charset="0"/>
                        </a:rPr>
                        <a:t>to</a:t>
                      </a:r>
                      <a:r>
                        <a:rPr lang="en-US" sz="1600" baseline="0" dirty="0" smtClean="0">
                          <a:effectLst/>
                          <a:latin typeface="Arial" panose="020B0604020202020204" pitchFamily="34" charset="0"/>
                          <a:cs typeface="Arial" panose="020B0604020202020204" pitchFamily="34" charset="0"/>
                        </a:rPr>
                        <a:t>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10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2.50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947595281"/>
                  </a:ext>
                </a:extLst>
              </a:tr>
              <a:tr h="387690">
                <a:tc vMerge="1">
                  <a:txBody>
                    <a:bodyPr/>
                    <a:lstStyle/>
                    <a:p>
                      <a:endParaRPr lang="en-US"/>
                    </a:p>
                  </a:txBody>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10 </a:t>
                      </a:r>
                      <a:r>
                        <a:rPr lang="en-US" sz="1600" dirty="0" smtClean="0">
                          <a:effectLst/>
                          <a:latin typeface="Arial" panose="020B0604020202020204" pitchFamily="34" charset="0"/>
                          <a:cs typeface="Arial" panose="020B0604020202020204" pitchFamily="34" charset="0"/>
                        </a:rPr>
                        <a:t>to</a:t>
                      </a:r>
                      <a:r>
                        <a:rPr lang="en-US" sz="1600" baseline="0" dirty="0" smtClean="0">
                          <a:effectLst/>
                          <a:latin typeface="Arial" panose="020B0604020202020204" pitchFamily="34" charset="0"/>
                          <a:cs typeface="Arial" panose="020B0604020202020204" pitchFamily="34" charset="0"/>
                        </a:rPr>
                        <a:t>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14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20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2.00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1.43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806142689"/>
                  </a:ext>
                </a:extLst>
              </a:tr>
              <a:tr h="387690">
                <a:tc vMerge="1">
                  <a:txBody>
                    <a:bodyPr/>
                    <a:lstStyle/>
                    <a:p>
                      <a:endParaRPr lang="en-US"/>
                    </a:p>
                  </a:txBody>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14 </a:t>
                      </a:r>
                      <a:r>
                        <a:rPr lang="en-US" sz="1600" dirty="0" smtClean="0">
                          <a:effectLst/>
                          <a:latin typeface="Arial" panose="020B0604020202020204" pitchFamily="34" charset="0"/>
                          <a:cs typeface="Arial" panose="020B0604020202020204" pitchFamily="34" charset="0"/>
                        </a:rPr>
                        <a:t>to</a:t>
                      </a:r>
                      <a:r>
                        <a:rPr lang="en-US" sz="1600" baseline="0" dirty="0" smtClean="0">
                          <a:effectLst/>
                          <a:latin typeface="Arial" panose="020B0604020202020204" pitchFamily="34" charset="0"/>
                          <a:cs typeface="Arial" panose="020B0604020202020204" pitchFamily="34" charset="0"/>
                        </a:rPr>
                        <a:t> </a:t>
                      </a:r>
                      <a:r>
                        <a:rPr lang="en-US" sz="1600" dirty="0" smtClean="0">
                          <a:effectLst/>
                          <a:latin typeface="Arial" panose="020B0604020202020204" pitchFamily="34" charset="0"/>
                          <a:cs typeface="Arial" panose="020B0604020202020204" pitchFamily="34" charset="0"/>
                        </a:rPr>
                        <a:t>&lt; </a:t>
                      </a:r>
                      <a:r>
                        <a:rPr lang="en-US" sz="1600" dirty="0">
                          <a:effectLst/>
                          <a:latin typeface="Arial" panose="020B0604020202020204" pitchFamily="34" charset="0"/>
                          <a:cs typeface="Arial" panose="020B0604020202020204" pitchFamily="34" charset="0"/>
                        </a:rPr>
                        <a:t>20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25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1.79</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1.25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181803551"/>
                  </a:ext>
                </a:extLst>
              </a:tr>
              <a:tr h="387690">
                <a:tc vMerge="1">
                  <a:txBody>
                    <a:bodyPr/>
                    <a:lstStyle/>
                    <a:p>
                      <a:endParaRPr lang="en-US"/>
                    </a:p>
                  </a:txBody>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20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a:noFill/>
                    </a:lnL>
                    <a:lnT>
                      <a:noFill/>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30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a:noFill/>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1.50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a:noFill/>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521400"/>
                  </a:ext>
                </a:extLst>
              </a:tr>
            </a:tbl>
          </a:graphicData>
        </a:graphic>
      </p:graphicFrame>
      <p:sp>
        <p:nvSpPr>
          <p:cNvPr id="5" name="TextBox 4"/>
          <p:cNvSpPr txBox="1"/>
          <p:nvPr/>
        </p:nvSpPr>
        <p:spPr>
          <a:xfrm>
            <a:off x="399305" y="5697357"/>
            <a:ext cx="8363693" cy="646331"/>
          </a:xfrm>
          <a:prstGeom prst="rect">
            <a:avLst/>
          </a:prstGeom>
          <a:noFill/>
        </p:spPr>
        <p:txBody>
          <a:bodyPr wrap="square" rtlCol="0">
            <a:spAutoFit/>
          </a:bodyPr>
          <a:lstStyle/>
          <a:p>
            <a:pPr lvl="0" defTabSz="914400" eaLnBrk="0" fontAlgn="base" hangingPunct="0">
              <a:spcBef>
                <a:spcPct val="0"/>
              </a:spcBef>
              <a:spcAft>
                <a:spcPct val="0"/>
              </a:spcAft>
            </a:pPr>
            <a:r>
              <a:rPr lang="en-US" i="1" dirty="0" smtClean="0"/>
              <a:t>* </a:t>
            </a:r>
            <a:r>
              <a:rPr lang="en-US" altLang="en-US" i="1" dirty="0" smtClean="0">
                <a:latin typeface="Calibri" panose="020F0502020204030204" pitchFamily="34" charset="0"/>
                <a:ea typeface="Calibri" panose="020F0502020204030204" pitchFamily="34" charset="0"/>
                <a:cs typeface="Times New Roman" panose="02020603050405020304" pitchFamily="18" charset="0"/>
              </a:rPr>
              <a:t>D</a:t>
            </a:r>
            <a:r>
              <a:rPr lang="en-US" i="1" dirty="0" smtClean="0"/>
              <a:t>ue to greater bioavailability, the 30mg dispersible tablet is approximately equivalent to the 50mg film-coated tablets.</a:t>
            </a:r>
            <a:endParaRPr lang="en-US" i="1" dirty="0"/>
          </a:p>
        </p:txBody>
      </p:sp>
    </p:spTree>
    <p:extLst>
      <p:ext uri="{BB962C8B-B14F-4D97-AF65-F5344CB8AC3E}">
        <p14:creationId xmlns:p14="http://schemas.microsoft.com/office/powerpoint/2010/main" val="1384517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 </a:t>
            </a:r>
            <a:br>
              <a:rPr lang="en-US" dirty="0" smtClean="0"/>
            </a:br>
            <a:r>
              <a:rPr lang="en-US" dirty="0" smtClean="0"/>
              <a:t>DTG DT for ages 4 weeks to 6 years in P1093</a:t>
            </a:r>
            <a:endParaRPr lang="en-US" dirty="0"/>
          </a:p>
        </p:txBody>
      </p:sp>
      <p:pic>
        <p:nvPicPr>
          <p:cNvPr id="3"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16237" y="2029254"/>
            <a:ext cx="8302393" cy="3801041"/>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en-US" sz="2400" dirty="0" smtClean="0"/>
              <a:t>Drug Exposures similar to adults can be achieved with </a:t>
            </a:r>
            <a:r>
              <a:rPr lang="en-US" sz="2400" dirty="0"/>
              <a:t>the </a:t>
            </a:r>
            <a:r>
              <a:rPr lang="en-US" sz="2400" dirty="0" smtClean="0"/>
              <a:t>dispersible </a:t>
            </a:r>
            <a:r>
              <a:rPr lang="en-US" sz="2400" dirty="0"/>
              <a:t>tablet formulation of </a:t>
            </a:r>
            <a:r>
              <a:rPr lang="en-US" sz="2400" dirty="0" err="1" smtClean="0"/>
              <a:t>dolutegravir</a:t>
            </a:r>
            <a:r>
              <a:rPr lang="en-US" sz="2400" dirty="0"/>
              <a:t> </a:t>
            </a:r>
            <a:r>
              <a:rPr lang="en-US" sz="2400" dirty="0" smtClean="0"/>
              <a:t>in children </a:t>
            </a:r>
            <a:r>
              <a:rPr lang="en-US" sz="2400" dirty="0"/>
              <a:t>aged 4 weeks to 6 years.</a:t>
            </a:r>
          </a:p>
          <a:p>
            <a:pPr marL="285750" indent="-285750">
              <a:spcBef>
                <a:spcPts val="600"/>
              </a:spcBef>
              <a:spcAft>
                <a:spcPts val="600"/>
              </a:spcAft>
              <a:buFont typeface="Arial" panose="020B0604020202020204" pitchFamily="34" charset="0"/>
              <a:buChar char="•"/>
            </a:pPr>
            <a:r>
              <a:rPr lang="en-US" sz="2400" dirty="0" smtClean="0"/>
              <a:t>The </a:t>
            </a:r>
            <a:r>
              <a:rPr lang="en-US" sz="2400" dirty="0"/>
              <a:t>dispersible tablet </a:t>
            </a:r>
            <a:r>
              <a:rPr lang="en-US" sz="2400" dirty="0" smtClean="0"/>
              <a:t>formulation was well tolerated and easily administered by participants and their families</a:t>
            </a:r>
          </a:p>
          <a:p>
            <a:pPr marL="285750" indent="-285750">
              <a:spcBef>
                <a:spcPts val="600"/>
              </a:spcBef>
              <a:spcAft>
                <a:spcPts val="600"/>
              </a:spcAft>
              <a:buFont typeface="Arial" panose="020B0604020202020204" pitchFamily="34" charset="0"/>
              <a:buChar char="•"/>
            </a:pPr>
            <a:r>
              <a:rPr lang="en-US" sz="2400" dirty="0" smtClean="0"/>
              <a:t>Week 4 </a:t>
            </a:r>
            <a:r>
              <a:rPr lang="en-US" sz="2400" dirty="0" err="1" smtClean="0"/>
              <a:t>virologic</a:t>
            </a:r>
            <a:r>
              <a:rPr lang="en-US" sz="2400" dirty="0" smtClean="0"/>
              <a:t> outcomes suggest that DTG-DT plus standard background regimens will provide safe and potent treatment for children with HIV</a:t>
            </a:r>
          </a:p>
          <a:p>
            <a:pPr marL="285750" indent="-285750">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3316210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acknowledgements</a:t>
            </a:r>
          </a:p>
        </p:txBody>
      </p:sp>
      <p:sp>
        <p:nvSpPr>
          <p:cNvPr id="3" name="Content Placeholder 2"/>
          <p:cNvSpPr>
            <a:spLocks noGrp="1"/>
          </p:cNvSpPr>
          <p:nvPr>
            <p:ph idx="1"/>
          </p:nvPr>
        </p:nvSpPr>
        <p:spPr>
          <a:xfrm>
            <a:off x="489292" y="1998813"/>
            <a:ext cx="7989752" cy="2957235"/>
          </a:xfrm>
        </p:spPr>
        <p:txBody>
          <a:bodyPr>
            <a:normAutofit/>
          </a:bodyPr>
          <a:lstStyle/>
          <a:p>
            <a:r>
              <a:rPr lang="en-US" sz="2400" dirty="0" smtClean="0"/>
              <a:t>P1093 </a:t>
            </a:r>
            <a:r>
              <a:rPr lang="en-US" sz="2400" dirty="0"/>
              <a:t>Protocol </a:t>
            </a:r>
            <a:r>
              <a:rPr lang="en-US" sz="2400" dirty="0" smtClean="0"/>
              <a:t>Team</a:t>
            </a:r>
          </a:p>
          <a:p>
            <a:r>
              <a:rPr lang="en-US" sz="2400" dirty="0" smtClean="0"/>
              <a:t>NICHD/NIAID</a:t>
            </a:r>
            <a:endParaRPr lang="en-US" sz="2400" dirty="0"/>
          </a:p>
          <a:p>
            <a:r>
              <a:rPr lang="en-US" sz="2400" dirty="0" err="1" smtClean="0"/>
              <a:t>ViiV</a:t>
            </a:r>
            <a:r>
              <a:rPr lang="en-US" sz="2400" dirty="0" smtClean="0"/>
              <a:t> / GSK </a:t>
            </a:r>
          </a:p>
          <a:p>
            <a:r>
              <a:rPr lang="en-US" sz="2400" dirty="0" smtClean="0"/>
              <a:t>Sites and their staff</a:t>
            </a:r>
            <a:endParaRPr lang="en-US" sz="2400" dirty="0"/>
          </a:p>
          <a:p>
            <a:r>
              <a:rPr lang="en-US" sz="2400" b="1" i="1" dirty="0" smtClean="0"/>
              <a:t>P1093 participants and their caregivers!</a:t>
            </a:r>
          </a:p>
        </p:txBody>
      </p:sp>
      <p:sp>
        <p:nvSpPr>
          <p:cNvPr id="4" name="Rectangle 3"/>
          <p:cNvSpPr/>
          <p:nvPr/>
        </p:nvSpPr>
        <p:spPr>
          <a:xfrm>
            <a:off x="325941" y="5348618"/>
            <a:ext cx="8744238" cy="1200329"/>
          </a:xfrm>
          <a:prstGeom prst="rect">
            <a:avLst/>
          </a:prstGeom>
        </p:spPr>
        <p:txBody>
          <a:bodyPr wrap="square">
            <a:spAutoFit/>
          </a:bodyPr>
          <a:lstStyle/>
          <a:p>
            <a:pPr algn="ctr"/>
            <a:r>
              <a:rPr lang="en-US" sz="1200"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endParaRPr lang="en-US" sz="2400" dirty="0"/>
          </a:p>
        </p:txBody>
      </p:sp>
      <p:pic>
        <p:nvPicPr>
          <p:cNvPr id="5" name="Picture 2" descr="smallIMPAAC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259" y="6548947"/>
            <a:ext cx="711920" cy="242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9278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BackGround</a:t>
            </a:r>
            <a:endParaRPr lang="en-US" dirty="0"/>
          </a:p>
        </p:txBody>
      </p:sp>
      <p:sp>
        <p:nvSpPr>
          <p:cNvPr id="3" name="Content Placeholder 2"/>
          <p:cNvSpPr>
            <a:spLocks noGrp="1"/>
          </p:cNvSpPr>
          <p:nvPr>
            <p:ph idx="1"/>
          </p:nvPr>
        </p:nvSpPr>
        <p:spPr>
          <a:xfrm>
            <a:off x="581192" y="2027059"/>
            <a:ext cx="7989752" cy="4023572"/>
          </a:xfrm>
        </p:spPr>
        <p:txBody>
          <a:bodyPr>
            <a:noAutofit/>
          </a:bodyPr>
          <a:lstStyle/>
          <a:p>
            <a:r>
              <a:rPr lang="en-US" sz="2000" dirty="0"/>
              <a:t>Dolutegravir (DTG) is </a:t>
            </a:r>
            <a:r>
              <a:rPr lang="en-US" sz="2000" dirty="0" smtClean="0"/>
              <a:t>a </a:t>
            </a:r>
            <a:r>
              <a:rPr lang="en-US" sz="2000" smtClean="0"/>
              <a:t>promising agent </a:t>
            </a:r>
            <a:r>
              <a:rPr lang="en-US" sz="2000" dirty="0" smtClean="0"/>
              <a:t>for children with HIV given its </a:t>
            </a:r>
            <a:r>
              <a:rPr lang="en-US" sz="2000" dirty="0"/>
              <a:t>potency, high barrier to resistance, and </a:t>
            </a:r>
            <a:r>
              <a:rPr lang="en-US" sz="2000" dirty="0">
                <a:solidFill>
                  <a:schemeClr val="tx1"/>
                </a:solidFill>
              </a:rPr>
              <a:t>tolerability. </a:t>
            </a:r>
            <a:r>
              <a:rPr lang="en-US" sz="2000" dirty="0" smtClean="0">
                <a:solidFill>
                  <a:schemeClr val="tx1"/>
                </a:solidFill>
              </a:rPr>
              <a:t>  </a:t>
            </a:r>
          </a:p>
          <a:p>
            <a:r>
              <a:rPr lang="en-US" sz="2000" dirty="0"/>
              <a:t>IMPAACT </a:t>
            </a:r>
            <a:r>
              <a:rPr lang="en-US" sz="2000" dirty="0" smtClean="0"/>
              <a:t>P1093 is </a:t>
            </a:r>
            <a:r>
              <a:rPr lang="en-US" sz="2000" dirty="0"/>
              <a:t>an ongoing phase 1/2 open-label pharmacokinetic (PK), safety, and dose-finding </a:t>
            </a:r>
            <a:r>
              <a:rPr lang="en-US" sz="2000" dirty="0" smtClean="0"/>
              <a:t>regulatory study of DTG in children</a:t>
            </a:r>
          </a:p>
          <a:p>
            <a:pPr lvl="1"/>
            <a:r>
              <a:rPr lang="en-US" sz="1800" dirty="0" smtClean="0">
                <a:solidFill>
                  <a:schemeClr val="tx1"/>
                </a:solidFill>
              </a:rPr>
              <a:t>Film-coated tablets approved for older children in the USA and EU.</a:t>
            </a:r>
            <a:endParaRPr lang="en-US" sz="1800" dirty="0">
              <a:solidFill>
                <a:schemeClr val="tx1"/>
              </a:solidFill>
            </a:endParaRPr>
          </a:p>
          <a:p>
            <a:pPr lvl="1"/>
            <a:r>
              <a:rPr lang="en-US" sz="1800" dirty="0" smtClean="0"/>
              <a:t>Dispersible tablets </a:t>
            </a:r>
            <a:r>
              <a:rPr lang="en-US" sz="1800" dirty="0"/>
              <a:t>(</a:t>
            </a:r>
            <a:r>
              <a:rPr lang="en-US" sz="1800" dirty="0" smtClean="0"/>
              <a:t>DTG-DT) of 5mg developed for younger children and infants</a:t>
            </a:r>
          </a:p>
          <a:p>
            <a:r>
              <a:rPr lang="en-US" sz="2000" i="1" dirty="0" smtClean="0">
                <a:solidFill>
                  <a:schemeClr val="tx1"/>
                </a:solidFill>
              </a:rPr>
              <a:t>Here we present the intensive PK and 4-week </a:t>
            </a:r>
            <a:r>
              <a:rPr lang="en-US" sz="2000" i="1" dirty="0">
                <a:solidFill>
                  <a:schemeClr val="tx1"/>
                </a:solidFill>
              </a:rPr>
              <a:t>safety (primary </a:t>
            </a:r>
            <a:r>
              <a:rPr lang="en-US" sz="2000" i="1" dirty="0" smtClean="0">
                <a:solidFill>
                  <a:schemeClr val="tx1"/>
                </a:solidFill>
              </a:rPr>
              <a:t>outcomes), as well tolerability and efficacy data for DTG-DT in children ages 4 weeks to &lt; 6 years</a:t>
            </a:r>
          </a:p>
        </p:txBody>
      </p:sp>
      <p:pic>
        <p:nvPicPr>
          <p:cNvPr id="4"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8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9"/>
            <p:extLst>
              <p:ext uri="{D42A27DB-BD31-4B8C-83A1-F6EECF244321}">
                <p14:modId xmlns:p14="http://schemas.microsoft.com/office/powerpoint/2010/main" val="2018828541"/>
              </p:ext>
            </p:extLst>
          </p:nvPr>
        </p:nvGraphicFramePr>
        <p:xfrm>
          <a:off x="310989" y="1231472"/>
          <a:ext cx="8378985" cy="2857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rot="5400000">
            <a:off x="6424586" y="2999181"/>
            <a:ext cx="603249" cy="3165528"/>
          </a:xfrm>
          <a:prstGeom prst="rect">
            <a:avLst/>
          </a:prstGeom>
          <a:solidFill>
            <a:schemeClr val="tx2">
              <a:lumMod val="20000"/>
              <a:lumOff val="80000"/>
            </a:schemeClr>
          </a:solidFill>
          <a:ln>
            <a:solidFill>
              <a:schemeClr val="tx2">
                <a:lumMod val="75000"/>
              </a:schemeClr>
            </a:solidFill>
          </a:ln>
          <a:scene3d>
            <a:camera prst="orthographicFront"/>
            <a:lightRig rig="threePt" dir="t"/>
          </a:scene3d>
          <a:sp3d>
            <a:bevelT/>
          </a:sp3d>
        </p:spPr>
        <p:txBody>
          <a:bodyPr vert="vert270" wrap="square" lIns="0" tIns="0" rIns="0" bIns="0" rtlCol="0" anchor="ctr" anchorCtr="0">
            <a:noAutofit/>
          </a:bodyPr>
          <a:lstStyle/>
          <a:p>
            <a:pPr algn="ctr">
              <a:buClr>
                <a:schemeClr val="tx1"/>
              </a:buClr>
            </a:pPr>
            <a:r>
              <a:rPr lang="en-US" sz="1600" dirty="0" smtClean="0"/>
              <a:t>Sparse </a:t>
            </a:r>
            <a:r>
              <a:rPr lang="en-US" sz="1600" dirty="0"/>
              <a:t>PK </a:t>
            </a:r>
            <a:r>
              <a:rPr lang="en-US" sz="1600" dirty="0" smtClean="0"/>
              <a:t>sampling</a:t>
            </a:r>
          </a:p>
          <a:p>
            <a:pPr algn="ctr">
              <a:buClr>
                <a:schemeClr val="tx1"/>
              </a:buClr>
            </a:pPr>
            <a:r>
              <a:rPr lang="en-US" sz="1600" dirty="0"/>
              <a:t>and </a:t>
            </a:r>
            <a:r>
              <a:rPr lang="en-US" sz="1600" dirty="0" smtClean="0"/>
              <a:t>48-week safety/efficacy</a:t>
            </a:r>
            <a:endParaRPr lang="en-US" sz="1600" dirty="0"/>
          </a:p>
        </p:txBody>
      </p:sp>
      <p:sp>
        <p:nvSpPr>
          <p:cNvPr id="4" name="Rectangle 3"/>
          <p:cNvSpPr/>
          <p:nvPr/>
        </p:nvSpPr>
        <p:spPr>
          <a:xfrm>
            <a:off x="1759425" y="4977130"/>
            <a:ext cx="6229926" cy="1705595"/>
          </a:xfrm>
          <a:prstGeom prst="rect">
            <a:avLst/>
          </a:prstGeom>
        </p:spPr>
        <p:txBody>
          <a:bodyPr wrap="square">
            <a:spAutoFit/>
          </a:bodyPr>
          <a:lstStyle/>
          <a:p>
            <a:pPr>
              <a:spcBef>
                <a:spcPts val="300"/>
              </a:spcBef>
              <a:spcAft>
                <a:spcPts val="200"/>
              </a:spcAft>
            </a:pPr>
            <a:r>
              <a:rPr lang="en-US" sz="1400" dirty="0"/>
              <a:t>Cohort I:		Adolescents ≥12 to &lt;18 years of age (</a:t>
            </a:r>
            <a:r>
              <a:rPr lang="en-US" sz="1400" dirty="0">
                <a:solidFill>
                  <a:schemeClr val="bg2">
                    <a:lumMod val="75000"/>
                  </a:schemeClr>
                </a:solidFill>
              </a:rPr>
              <a:t>Tablet formulation</a:t>
            </a:r>
            <a:r>
              <a:rPr lang="en-US" sz="1400" dirty="0" smtClean="0"/>
              <a:t>)</a:t>
            </a:r>
            <a:endParaRPr lang="en-US" sz="1400" dirty="0"/>
          </a:p>
          <a:p>
            <a:pPr>
              <a:spcBef>
                <a:spcPts val="300"/>
              </a:spcBef>
              <a:spcAft>
                <a:spcPts val="200"/>
              </a:spcAft>
            </a:pPr>
            <a:r>
              <a:rPr lang="en-US" sz="1400" dirty="0"/>
              <a:t>Cohort IIA:	</a:t>
            </a:r>
            <a:r>
              <a:rPr lang="en-US" sz="1400" dirty="0" smtClean="0"/>
              <a:t>	Children </a:t>
            </a:r>
            <a:r>
              <a:rPr lang="en-US" sz="1400" dirty="0"/>
              <a:t>≥6 to &lt;12 years of age (</a:t>
            </a:r>
            <a:r>
              <a:rPr lang="en-US" sz="1400" dirty="0">
                <a:solidFill>
                  <a:schemeClr val="bg2">
                    <a:lumMod val="75000"/>
                  </a:schemeClr>
                </a:solidFill>
              </a:rPr>
              <a:t>Tablet formulation</a:t>
            </a:r>
            <a:r>
              <a:rPr lang="en-US" sz="1400" dirty="0" smtClean="0"/>
              <a:t>)</a:t>
            </a:r>
          </a:p>
          <a:p>
            <a:pPr>
              <a:spcBef>
                <a:spcPts val="300"/>
              </a:spcBef>
              <a:spcAft>
                <a:spcPts val="200"/>
              </a:spcAft>
            </a:pPr>
            <a:r>
              <a:rPr lang="en-US" sz="1400" dirty="0" smtClean="0"/>
              <a:t>Cohort IIB:		Children ≥6 to &lt;12 years of age (</a:t>
            </a:r>
            <a:r>
              <a:rPr lang="en-US" sz="1400" dirty="0" smtClean="0">
                <a:solidFill>
                  <a:schemeClr val="bg2">
                    <a:lumMod val="75000"/>
                  </a:schemeClr>
                </a:solidFill>
              </a:rPr>
              <a:t>Granules</a:t>
            </a:r>
            <a:r>
              <a:rPr lang="en-US" sz="1400" dirty="0" smtClean="0"/>
              <a:t>) </a:t>
            </a:r>
          </a:p>
          <a:p>
            <a:pPr>
              <a:spcBef>
                <a:spcPts val="300"/>
              </a:spcBef>
              <a:spcAft>
                <a:spcPts val="200"/>
              </a:spcAft>
            </a:pPr>
            <a:r>
              <a:rPr lang="en-US" sz="1400" dirty="0" smtClean="0"/>
              <a:t>Cohort III - DT:</a:t>
            </a:r>
            <a:r>
              <a:rPr lang="en-US" sz="1400" dirty="0"/>
              <a:t>	</a:t>
            </a:r>
            <a:r>
              <a:rPr lang="en-US" sz="1400" dirty="0" smtClean="0"/>
              <a:t>Children </a:t>
            </a:r>
            <a:r>
              <a:rPr lang="en-US" sz="1400" dirty="0"/>
              <a:t>≥2 to &lt;6 years of age  </a:t>
            </a:r>
            <a:r>
              <a:rPr lang="en-US" sz="1400" dirty="0" smtClean="0"/>
              <a:t>(</a:t>
            </a:r>
            <a:r>
              <a:rPr lang="en-US" sz="1400" dirty="0" smtClean="0">
                <a:solidFill>
                  <a:srgbClr val="FF0000"/>
                </a:solidFill>
              </a:rPr>
              <a:t>Dispersible </a:t>
            </a:r>
            <a:r>
              <a:rPr lang="en-US" sz="1400" dirty="0">
                <a:solidFill>
                  <a:srgbClr val="FF0000"/>
                </a:solidFill>
              </a:rPr>
              <a:t>Tablet</a:t>
            </a:r>
            <a:r>
              <a:rPr lang="en-US" sz="1400" dirty="0"/>
              <a:t>)</a:t>
            </a:r>
          </a:p>
          <a:p>
            <a:pPr>
              <a:spcBef>
                <a:spcPts val="300"/>
              </a:spcBef>
              <a:spcAft>
                <a:spcPts val="200"/>
              </a:spcAft>
            </a:pPr>
            <a:r>
              <a:rPr lang="en-US" sz="1400" dirty="0"/>
              <a:t>Cohort </a:t>
            </a:r>
            <a:r>
              <a:rPr lang="en-US" sz="1400" dirty="0" smtClean="0"/>
              <a:t>IV - DT:</a:t>
            </a:r>
            <a:r>
              <a:rPr lang="en-US" sz="1400" dirty="0"/>
              <a:t>	</a:t>
            </a:r>
            <a:r>
              <a:rPr lang="en-US" sz="1400" dirty="0" smtClean="0"/>
              <a:t>Children </a:t>
            </a:r>
            <a:r>
              <a:rPr lang="en-US" sz="1400" dirty="0"/>
              <a:t>≥6 months to &lt;2 years </a:t>
            </a:r>
            <a:r>
              <a:rPr lang="en-US" sz="1400" dirty="0" smtClean="0"/>
              <a:t>(</a:t>
            </a:r>
            <a:r>
              <a:rPr lang="en-US" sz="1400" dirty="0" smtClean="0">
                <a:solidFill>
                  <a:srgbClr val="FF0000"/>
                </a:solidFill>
              </a:rPr>
              <a:t>Dispersible</a:t>
            </a:r>
            <a:r>
              <a:rPr lang="en-US" sz="1400" dirty="0" smtClean="0"/>
              <a:t> </a:t>
            </a:r>
            <a:r>
              <a:rPr lang="en-US" sz="1400" dirty="0">
                <a:solidFill>
                  <a:srgbClr val="FF0000"/>
                </a:solidFill>
              </a:rPr>
              <a:t>Tablet</a:t>
            </a:r>
            <a:r>
              <a:rPr lang="en-US" sz="1400" dirty="0"/>
              <a:t>)</a:t>
            </a:r>
          </a:p>
          <a:p>
            <a:pPr>
              <a:spcBef>
                <a:spcPts val="300"/>
              </a:spcBef>
              <a:spcAft>
                <a:spcPts val="200"/>
              </a:spcAft>
            </a:pPr>
            <a:r>
              <a:rPr lang="en-US" sz="1400" dirty="0"/>
              <a:t>Cohort </a:t>
            </a:r>
            <a:r>
              <a:rPr lang="en-US" sz="1400" dirty="0" smtClean="0"/>
              <a:t>V - DT:</a:t>
            </a:r>
            <a:r>
              <a:rPr lang="en-US" sz="1400" dirty="0"/>
              <a:t>	</a:t>
            </a:r>
            <a:r>
              <a:rPr lang="en-US" sz="1400" dirty="0" smtClean="0"/>
              <a:t>Infants </a:t>
            </a:r>
            <a:r>
              <a:rPr lang="en-US" sz="1400" dirty="0"/>
              <a:t>≥4 weeks to &lt;6 months (</a:t>
            </a:r>
            <a:r>
              <a:rPr lang="en-US" sz="1400" dirty="0">
                <a:solidFill>
                  <a:srgbClr val="FF0000"/>
                </a:solidFill>
              </a:rPr>
              <a:t>Dispersible Tablet</a:t>
            </a:r>
            <a:r>
              <a:rPr lang="en-US" sz="1400" dirty="0"/>
              <a:t>)</a:t>
            </a:r>
          </a:p>
        </p:txBody>
      </p:sp>
      <p:pic>
        <p:nvPicPr>
          <p:cNvPr id="12" name="Picture 2" descr="IMPAACT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352105" y="340206"/>
            <a:ext cx="8966520" cy="700347"/>
          </a:xfrm>
        </p:spPr>
        <p:txBody>
          <a:bodyPr>
            <a:normAutofit fontScale="90000"/>
          </a:bodyPr>
          <a:lstStyle/>
          <a:p>
            <a:r>
              <a:rPr lang="en-US" dirty="0" smtClean="0">
                <a:solidFill>
                  <a:schemeClr val="tx1"/>
                </a:solidFill>
              </a:rPr>
              <a:t>P1093 Design – dose determination by age cohorts</a:t>
            </a:r>
            <a:endParaRPr lang="en-US" dirty="0">
              <a:solidFill>
                <a:schemeClr val="tx1"/>
              </a:solidFill>
            </a:endParaRPr>
          </a:p>
        </p:txBody>
      </p:sp>
      <p:sp>
        <p:nvSpPr>
          <p:cNvPr id="6" name="Oval Callout 5"/>
          <p:cNvSpPr/>
          <p:nvPr/>
        </p:nvSpPr>
        <p:spPr>
          <a:xfrm>
            <a:off x="5358384" y="1162039"/>
            <a:ext cx="3749039" cy="1158876"/>
          </a:xfrm>
          <a:prstGeom prst="wedgeEllipseCallout">
            <a:avLst>
              <a:gd name="adj1" fmla="val -51251"/>
              <a:gd name="adj2" fmla="val 85262"/>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FF0000"/>
                </a:solidFill>
              </a:rPr>
              <a:t>Intensive PK plus 4-week safety and tolerability data for</a:t>
            </a:r>
          </a:p>
          <a:p>
            <a:pPr algn="ctr"/>
            <a:r>
              <a:rPr lang="en-US" sz="1600" dirty="0" smtClean="0">
                <a:solidFill>
                  <a:srgbClr val="FF0000"/>
                </a:solidFill>
              </a:rPr>
              <a:t>dose selection … </a:t>
            </a:r>
          </a:p>
        </p:txBody>
      </p:sp>
      <p:sp>
        <p:nvSpPr>
          <p:cNvPr id="19" name="TextBox 18"/>
          <p:cNvSpPr txBox="1"/>
          <p:nvPr/>
        </p:nvSpPr>
        <p:spPr>
          <a:xfrm rot="5400000">
            <a:off x="2346163" y="2286258"/>
            <a:ext cx="603253" cy="4591370"/>
          </a:xfrm>
          <a:prstGeom prst="rect">
            <a:avLst/>
          </a:prstGeom>
          <a:solidFill>
            <a:schemeClr val="tx2">
              <a:lumMod val="20000"/>
              <a:lumOff val="80000"/>
            </a:schemeClr>
          </a:solidFill>
          <a:ln>
            <a:solidFill>
              <a:srgbClr val="FF0000"/>
            </a:solidFill>
          </a:ln>
          <a:scene3d>
            <a:camera prst="orthographicFront"/>
            <a:lightRig rig="threePt" dir="t"/>
          </a:scene3d>
          <a:sp3d>
            <a:bevelT/>
          </a:sp3d>
        </p:spPr>
        <p:txBody>
          <a:bodyPr vert="vert270" wrap="square" lIns="0" tIns="0" rIns="0" bIns="0" rtlCol="0" anchor="ctr" anchorCtr="0">
            <a:noAutofit/>
          </a:bodyPr>
          <a:lstStyle/>
          <a:p>
            <a:pPr algn="ctr">
              <a:buClr>
                <a:schemeClr val="tx1"/>
              </a:buClr>
            </a:pPr>
            <a:r>
              <a:rPr lang="en-US" sz="1600" dirty="0" smtClean="0"/>
              <a:t>Intensive PK sampling </a:t>
            </a:r>
          </a:p>
          <a:p>
            <a:pPr algn="ctr">
              <a:buClr>
                <a:schemeClr val="tx1"/>
              </a:buClr>
            </a:pPr>
            <a:r>
              <a:rPr lang="en-US" sz="1600" dirty="0" smtClean="0"/>
              <a:t>and 4-week safety/efficacy </a:t>
            </a:r>
            <a:endParaRPr lang="en-US" sz="1600" dirty="0"/>
          </a:p>
        </p:txBody>
      </p:sp>
      <p:sp>
        <p:nvSpPr>
          <p:cNvPr id="21" name="Rectangle 20"/>
          <p:cNvSpPr/>
          <p:nvPr/>
        </p:nvSpPr>
        <p:spPr>
          <a:xfrm>
            <a:off x="9982199" y="3145337"/>
            <a:ext cx="525315" cy="66503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TextBox 22"/>
          <p:cNvSpPr txBox="1"/>
          <p:nvPr/>
        </p:nvSpPr>
        <p:spPr>
          <a:xfrm>
            <a:off x="12245653" y="3506330"/>
            <a:ext cx="525315" cy="66503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p:txBody>
      </p:sp>
    </p:spTree>
    <p:extLst>
      <p:ext uri="{BB962C8B-B14F-4D97-AF65-F5344CB8AC3E}">
        <p14:creationId xmlns:p14="http://schemas.microsoft.com/office/powerpoint/2010/main" val="1674477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 Enrollment*</a:t>
            </a:r>
            <a:endParaRPr lang="en-US" dirty="0"/>
          </a:p>
        </p:txBody>
      </p:sp>
      <p:sp>
        <p:nvSpPr>
          <p:cNvPr id="3" name="Content Placeholder 2"/>
          <p:cNvSpPr>
            <a:spLocks noGrp="1"/>
          </p:cNvSpPr>
          <p:nvPr>
            <p:ph idx="1"/>
          </p:nvPr>
        </p:nvSpPr>
        <p:spPr>
          <a:xfrm>
            <a:off x="520232" y="2088303"/>
            <a:ext cx="7989752" cy="4023572"/>
          </a:xfrm>
        </p:spPr>
        <p:txBody>
          <a:bodyPr>
            <a:noAutofit/>
          </a:bodyPr>
          <a:lstStyle/>
          <a:p>
            <a:r>
              <a:rPr lang="en-US" sz="2000" dirty="0" smtClean="0"/>
              <a:t>Inclusion Criteria:</a:t>
            </a:r>
          </a:p>
          <a:p>
            <a:pPr lvl="1"/>
            <a:r>
              <a:rPr lang="en-US" dirty="0" smtClean="0"/>
              <a:t>Within age range of cohort at time of entry </a:t>
            </a:r>
          </a:p>
          <a:p>
            <a:pPr lvl="1"/>
            <a:r>
              <a:rPr lang="en-US" dirty="0" smtClean="0"/>
              <a:t>Antiretroviral Therapy (ART) Status:</a:t>
            </a:r>
          </a:p>
          <a:p>
            <a:pPr lvl="2"/>
            <a:r>
              <a:rPr lang="en-US" dirty="0" smtClean="0"/>
              <a:t>ART-experienced and failing or off ART for ≥ </a:t>
            </a:r>
            <a:r>
              <a:rPr lang="en-US" dirty="0"/>
              <a:t>4 </a:t>
            </a:r>
            <a:r>
              <a:rPr lang="en-US" dirty="0" smtClean="0"/>
              <a:t>weeks</a:t>
            </a:r>
          </a:p>
          <a:p>
            <a:pPr lvl="2"/>
            <a:r>
              <a:rPr lang="en-US" dirty="0" smtClean="0"/>
              <a:t>ART-naïve or have started ART &lt; 4 weeks prior to entry (if &lt; 2 years old)</a:t>
            </a:r>
          </a:p>
          <a:p>
            <a:pPr lvl="1"/>
            <a:r>
              <a:rPr lang="en-US" dirty="0" smtClean="0"/>
              <a:t>HIV RNA &gt; 1,000 copies/ml</a:t>
            </a:r>
          </a:p>
          <a:p>
            <a:r>
              <a:rPr lang="en-US" sz="2000" dirty="0" smtClean="0"/>
              <a:t>Exclusion </a:t>
            </a:r>
            <a:r>
              <a:rPr lang="en-US" sz="2000" dirty="0"/>
              <a:t>Criteria:</a:t>
            </a:r>
          </a:p>
          <a:p>
            <a:pPr lvl="1"/>
            <a:r>
              <a:rPr lang="en-US" dirty="0" smtClean="0"/>
              <a:t>Current or recent (&lt; 4 weeks) co-morbidity or laboratory abnormality </a:t>
            </a:r>
            <a:endParaRPr lang="en-US" dirty="0"/>
          </a:p>
          <a:p>
            <a:pPr lvl="1"/>
            <a:r>
              <a:rPr lang="en-US" dirty="0" smtClean="0"/>
              <a:t>Weight &lt; 3 kg</a:t>
            </a:r>
          </a:p>
          <a:p>
            <a:pPr lvl="1"/>
            <a:r>
              <a:rPr lang="en-US" dirty="0" smtClean="0"/>
              <a:t>Maternal or participant exposure to </a:t>
            </a:r>
            <a:r>
              <a:rPr lang="en-US" dirty="0"/>
              <a:t>integrase </a:t>
            </a:r>
            <a:r>
              <a:rPr lang="en-US" dirty="0" smtClean="0"/>
              <a:t>inhibitor</a:t>
            </a:r>
          </a:p>
          <a:p>
            <a:pPr lvl="1"/>
            <a:r>
              <a:rPr lang="en-US" dirty="0" smtClean="0"/>
              <a:t>No receipt of </a:t>
            </a:r>
            <a:r>
              <a:rPr lang="en-US" dirty="0" err="1" smtClean="0"/>
              <a:t>Nevirapine</a:t>
            </a:r>
            <a:r>
              <a:rPr lang="en-US" dirty="0" smtClean="0"/>
              <a:t> in14 days prior to enrollment (as PMTCT or treatment)</a:t>
            </a:r>
          </a:p>
        </p:txBody>
      </p:sp>
      <p:sp>
        <p:nvSpPr>
          <p:cNvPr id="4" name="TextBox 3"/>
          <p:cNvSpPr txBox="1"/>
          <p:nvPr/>
        </p:nvSpPr>
        <p:spPr>
          <a:xfrm>
            <a:off x="434975" y="6429375"/>
            <a:ext cx="3007555" cy="369332"/>
          </a:xfrm>
          <a:prstGeom prst="rect">
            <a:avLst/>
          </a:prstGeom>
          <a:noFill/>
        </p:spPr>
        <p:txBody>
          <a:bodyPr wrap="none" rtlCol="0">
            <a:spAutoFit/>
          </a:bodyPr>
          <a:lstStyle/>
          <a:p>
            <a:r>
              <a:rPr lang="en-US" i="1" dirty="0" smtClean="0"/>
              <a:t>* Per Version 4.0 of the protocol </a:t>
            </a:r>
            <a:endParaRPr lang="en-US" i="1" dirty="0"/>
          </a:p>
        </p:txBody>
      </p:sp>
      <p:pic>
        <p:nvPicPr>
          <p:cNvPr id="5"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05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 STAGE I PK and monitoring</a:t>
            </a:r>
            <a:endParaRPr lang="en-US" dirty="0"/>
          </a:p>
        </p:txBody>
      </p:sp>
      <p:sp>
        <p:nvSpPr>
          <p:cNvPr id="6" name="TextBox 5"/>
          <p:cNvSpPr txBox="1"/>
          <p:nvPr/>
        </p:nvSpPr>
        <p:spPr>
          <a:xfrm>
            <a:off x="282648" y="1995796"/>
            <a:ext cx="1552348" cy="461665"/>
          </a:xfrm>
          <a:prstGeom prst="rect">
            <a:avLst/>
          </a:prstGeom>
          <a:noFill/>
        </p:spPr>
        <p:txBody>
          <a:bodyPr wrap="none" rtlCol="0">
            <a:spAutoFit/>
          </a:bodyPr>
          <a:lstStyle/>
          <a:p>
            <a:r>
              <a:rPr lang="en-US" sz="2400" dirty="0" smtClean="0"/>
              <a:t>Enrollment</a:t>
            </a:r>
            <a:endParaRPr lang="en-US" dirty="0"/>
          </a:p>
        </p:txBody>
      </p:sp>
      <p:sp>
        <p:nvSpPr>
          <p:cNvPr id="7" name="TextBox 6"/>
          <p:cNvSpPr txBox="1"/>
          <p:nvPr/>
        </p:nvSpPr>
        <p:spPr>
          <a:xfrm>
            <a:off x="7274017" y="1967602"/>
            <a:ext cx="1138453" cy="461665"/>
          </a:xfrm>
          <a:prstGeom prst="rect">
            <a:avLst/>
          </a:prstGeom>
          <a:noFill/>
        </p:spPr>
        <p:txBody>
          <a:bodyPr wrap="none" rtlCol="0">
            <a:spAutoFit/>
          </a:bodyPr>
          <a:lstStyle/>
          <a:p>
            <a:r>
              <a:rPr lang="en-US" sz="2400" i="1" dirty="0" smtClean="0"/>
              <a:t>4 weeks</a:t>
            </a:r>
            <a:endParaRPr lang="en-US" sz="2400" i="1" dirty="0"/>
          </a:p>
        </p:txBody>
      </p:sp>
      <p:sp>
        <p:nvSpPr>
          <p:cNvPr id="5" name="Right Arrow 4"/>
          <p:cNvSpPr/>
          <p:nvPr/>
        </p:nvSpPr>
        <p:spPr>
          <a:xfrm>
            <a:off x="1058822" y="2986251"/>
            <a:ext cx="6757081" cy="295016"/>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1042416" y="2661733"/>
            <a:ext cx="0" cy="9440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843245" y="2584635"/>
            <a:ext cx="0" cy="94405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5400000">
            <a:off x="72465" y="3967810"/>
            <a:ext cx="2116926" cy="1474990"/>
          </a:xfrm>
          <a:prstGeom prst="rect">
            <a:avLst/>
          </a:prstGeom>
          <a:solidFill>
            <a:schemeClr val="tx2">
              <a:lumMod val="20000"/>
              <a:lumOff val="80000"/>
            </a:schemeClr>
          </a:solidFill>
          <a:ln>
            <a:noFill/>
          </a:ln>
          <a:scene3d>
            <a:camera prst="orthographicFront"/>
            <a:lightRig rig="threePt" dir="t"/>
          </a:scene3d>
          <a:sp3d>
            <a:bevelT/>
          </a:sp3d>
        </p:spPr>
        <p:txBody>
          <a:bodyPr vert="vert270" wrap="square" lIns="0" tIns="0" rIns="0" bIns="0" rtlCol="0" anchor="ctr" anchorCtr="0">
            <a:noAutofit/>
          </a:bodyPr>
          <a:lstStyle/>
          <a:p>
            <a:pPr marL="228600" indent="-112713">
              <a:buClr>
                <a:schemeClr val="tx1"/>
              </a:buClr>
              <a:buFont typeface="Arial" panose="020B0604020202020204" pitchFamily="34" charset="0"/>
              <a:buChar char="•"/>
            </a:pPr>
            <a:r>
              <a:rPr lang="en-US" sz="1400" dirty="0" smtClean="0"/>
              <a:t>History and examination </a:t>
            </a:r>
          </a:p>
          <a:p>
            <a:pPr marL="228600" indent="-112713">
              <a:buClr>
                <a:schemeClr val="tx1"/>
              </a:buClr>
              <a:buFont typeface="Arial" panose="020B0604020202020204" pitchFamily="34" charset="0"/>
              <a:buChar char="•"/>
            </a:pPr>
            <a:r>
              <a:rPr lang="en-US" sz="1400" dirty="0" smtClean="0"/>
              <a:t>Safety Laboratory testing (blood count, electrolytes, liver enzymes)</a:t>
            </a:r>
          </a:p>
          <a:p>
            <a:pPr marL="228600" indent="-112713">
              <a:buClr>
                <a:schemeClr val="tx1"/>
              </a:buClr>
              <a:buFont typeface="Arial" panose="020B0604020202020204" pitchFamily="34" charset="0"/>
              <a:buChar char="•"/>
            </a:pPr>
            <a:r>
              <a:rPr lang="en-US" sz="1400" dirty="0" smtClean="0"/>
              <a:t>HIV RNA level</a:t>
            </a:r>
            <a:endParaRPr lang="en-US" sz="1400" dirty="0"/>
          </a:p>
        </p:txBody>
      </p:sp>
      <p:cxnSp>
        <p:nvCxnSpPr>
          <p:cNvPr id="15" name="Straight Connector 14"/>
          <p:cNvCxnSpPr/>
          <p:nvPr/>
        </p:nvCxnSpPr>
        <p:spPr>
          <a:xfrm>
            <a:off x="3655441" y="2675516"/>
            <a:ext cx="0" cy="9440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75891" y="2704744"/>
            <a:ext cx="0" cy="944051"/>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891907" y="2398517"/>
            <a:ext cx="547201" cy="276999"/>
          </a:xfrm>
          <a:prstGeom prst="rect">
            <a:avLst/>
          </a:prstGeom>
          <a:noFill/>
        </p:spPr>
        <p:txBody>
          <a:bodyPr wrap="none" rtlCol="0">
            <a:spAutoFit/>
          </a:bodyPr>
          <a:lstStyle/>
          <a:p>
            <a:r>
              <a:rPr lang="en-US" sz="1200" dirty="0" smtClean="0"/>
              <a:t>Day 5</a:t>
            </a:r>
            <a:endParaRPr lang="en-US" sz="1200" dirty="0"/>
          </a:p>
        </p:txBody>
      </p:sp>
      <p:sp>
        <p:nvSpPr>
          <p:cNvPr id="17" name="TextBox 16"/>
          <p:cNvSpPr txBox="1"/>
          <p:nvPr/>
        </p:nvSpPr>
        <p:spPr>
          <a:xfrm>
            <a:off x="3288598" y="2396263"/>
            <a:ext cx="624145" cy="276999"/>
          </a:xfrm>
          <a:prstGeom prst="rect">
            <a:avLst/>
          </a:prstGeom>
          <a:noFill/>
        </p:spPr>
        <p:txBody>
          <a:bodyPr wrap="none" rtlCol="0">
            <a:spAutoFit/>
          </a:bodyPr>
          <a:lstStyle/>
          <a:p>
            <a:r>
              <a:rPr lang="en-US" sz="1200" dirty="0" smtClean="0"/>
              <a:t>Day 10</a:t>
            </a:r>
            <a:endParaRPr lang="en-US" sz="1200" dirty="0"/>
          </a:p>
        </p:txBody>
      </p:sp>
      <p:cxnSp>
        <p:nvCxnSpPr>
          <p:cNvPr id="8" name="Straight Arrow Connector 7"/>
          <p:cNvCxnSpPr/>
          <p:nvPr/>
        </p:nvCxnSpPr>
        <p:spPr>
          <a:xfrm flipV="1">
            <a:off x="2175891" y="3392805"/>
            <a:ext cx="1479550" cy="127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18" name="Rounded Rectangular Callout 17"/>
          <p:cNvSpPr/>
          <p:nvPr/>
        </p:nvSpPr>
        <p:spPr>
          <a:xfrm>
            <a:off x="2489456" y="3762051"/>
            <a:ext cx="3731512" cy="2123637"/>
          </a:xfrm>
          <a:prstGeom prst="wedgeRoundRectCallout">
            <a:avLst>
              <a:gd name="adj1" fmla="val -39422"/>
              <a:gd name="adj2" fmla="val -64127"/>
              <a:gd name="adj3" fmla="val 16667"/>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tx1"/>
              </a:buClr>
            </a:pPr>
            <a:r>
              <a:rPr lang="en-US" sz="1600" i="1" u="sng" dirty="0" smtClean="0">
                <a:solidFill>
                  <a:schemeClr val="tx1"/>
                </a:solidFill>
              </a:rPr>
              <a:t>Intensive PK </a:t>
            </a:r>
            <a:r>
              <a:rPr lang="en-US" sz="1600" i="1" u="sng" dirty="0">
                <a:solidFill>
                  <a:schemeClr val="tx1"/>
                </a:solidFill>
              </a:rPr>
              <a:t>Sampling</a:t>
            </a:r>
          </a:p>
          <a:p>
            <a:pPr marL="228600" indent="-112713" defTabSz="430213">
              <a:buClr>
                <a:schemeClr val="tx1"/>
              </a:buClr>
              <a:buFont typeface="Arial" panose="020B0604020202020204" pitchFamily="34" charset="0"/>
              <a:buChar char="•"/>
            </a:pPr>
            <a:r>
              <a:rPr lang="en-US" sz="1600" dirty="0" smtClean="0">
                <a:solidFill>
                  <a:schemeClr val="tx1"/>
                </a:solidFill>
              </a:rPr>
              <a:t>Pre-, </a:t>
            </a:r>
            <a:r>
              <a:rPr lang="en-US" sz="1600" dirty="0">
                <a:solidFill>
                  <a:schemeClr val="tx1"/>
                </a:solidFill>
              </a:rPr>
              <a:t>1, 2, 3, 4, 6, 8 and 24 hours after witnessed dose </a:t>
            </a:r>
            <a:r>
              <a:rPr lang="en-US" sz="1600" dirty="0" smtClean="0">
                <a:solidFill>
                  <a:schemeClr val="tx1"/>
                </a:solidFill>
              </a:rPr>
              <a:t>in fasted state*</a:t>
            </a:r>
            <a:endParaRPr lang="en-US" sz="1600" i="1" dirty="0" smtClean="0">
              <a:solidFill>
                <a:schemeClr val="tx1"/>
              </a:solidFill>
            </a:endParaRPr>
          </a:p>
          <a:p>
            <a:pPr marL="228600" indent="-112713">
              <a:buClr>
                <a:schemeClr val="tx1"/>
              </a:buClr>
              <a:buFont typeface="Arial" panose="020B0604020202020204" pitchFamily="34" charset="0"/>
              <a:buChar char="•"/>
            </a:pPr>
            <a:r>
              <a:rPr lang="en-US" sz="1600" dirty="0" smtClean="0">
                <a:solidFill>
                  <a:schemeClr val="tx1"/>
                </a:solidFill>
              </a:rPr>
              <a:t>History </a:t>
            </a:r>
            <a:r>
              <a:rPr lang="en-US" sz="1600" dirty="0">
                <a:solidFill>
                  <a:schemeClr val="tx1"/>
                </a:solidFill>
              </a:rPr>
              <a:t>and examination </a:t>
            </a:r>
          </a:p>
          <a:p>
            <a:pPr marL="228600" indent="-112713">
              <a:buClr>
                <a:schemeClr val="tx1"/>
              </a:buClr>
              <a:buFont typeface="Arial" panose="020B0604020202020204" pitchFamily="34" charset="0"/>
              <a:buChar char="•"/>
            </a:pPr>
            <a:r>
              <a:rPr lang="en-US" sz="1600" dirty="0">
                <a:solidFill>
                  <a:schemeClr val="tx1"/>
                </a:solidFill>
              </a:rPr>
              <a:t>Safety Laboratory testing (blood </a:t>
            </a:r>
            <a:r>
              <a:rPr lang="en-US" sz="1600" dirty="0" smtClean="0">
                <a:solidFill>
                  <a:schemeClr val="tx1"/>
                </a:solidFill>
              </a:rPr>
              <a:t>count, </a:t>
            </a:r>
            <a:r>
              <a:rPr lang="en-US" sz="1600" dirty="0">
                <a:solidFill>
                  <a:schemeClr val="tx1"/>
                </a:solidFill>
              </a:rPr>
              <a:t>electrolytes, liver enzymes)</a:t>
            </a:r>
          </a:p>
          <a:p>
            <a:pPr marL="228600" indent="-112713">
              <a:buClr>
                <a:schemeClr val="tx1"/>
              </a:buClr>
              <a:buFont typeface="Arial" panose="020B0604020202020204" pitchFamily="34" charset="0"/>
              <a:buChar char="•"/>
            </a:pPr>
            <a:r>
              <a:rPr lang="en-US" sz="1600" dirty="0">
                <a:solidFill>
                  <a:schemeClr val="tx1"/>
                </a:solidFill>
              </a:rPr>
              <a:t>HIV RNA </a:t>
            </a:r>
            <a:r>
              <a:rPr lang="en-US" sz="1600" dirty="0" smtClean="0">
                <a:solidFill>
                  <a:schemeClr val="tx1"/>
                </a:solidFill>
              </a:rPr>
              <a:t>level</a:t>
            </a:r>
            <a:endParaRPr lang="en-US" sz="1600" dirty="0">
              <a:solidFill>
                <a:schemeClr val="tx1"/>
              </a:solidFill>
            </a:endParaRPr>
          </a:p>
        </p:txBody>
      </p:sp>
      <p:sp>
        <p:nvSpPr>
          <p:cNvPr id="24" name="TextBox 23"/>
          <p:cNvSpPr txBox="1"/>
          <p:nvPr/>
        </p:nvSpPr>
        <p:spPr>
          <a:xfrm rot="5400000">
            <a:off x="6834484" y="3965683"/>
            <a:ext cx="2116926" cy="1474990"/>
          </a:xfrm>
          <a:prstGeom prst="rect">
            <a:avLst/>
          </a:prstGeom>
          <a:solidFill>
            <a:schemeClr val="tx2">
              <a:lumMod val="20000"/>
              <a:lumOff val="80000"/>
            </a:schemeClr>
          </a:solidFill>
          <a:ln>
            <a:noFill/>
          </a:ln>
          <a:scene3d>
            <a:camera prst="orthographicFront"/>
            <a:lightRig rig="threePt" dir="t"/>
          </a:scene3d>
          <a:sp3d>
            <a:bevelT/>
          </a:sp3d>
        </p:spPr>
        <p:txBody>
          <a:bodyPr vert="vert270" wrap="square" lIns="0" tIns="0" rIns="0" bIns="0" rtlCol="0" anchor="ctr" anchorCtr="0">
            <a:noAutofit/>
          </a:bodyPr>
          <a:lstStyle/>
          <a:p>
            <a:pPr marL="228600" indent="-112713">
              <a:buClr>
                <a:schemeClr val="tx1"/>
              </a:buClr>
              <a:buFont typeface="Arial" panose="020B0604020202020204" pitchFamily="34" charset="0"/>
              <a:buChar char="•"/>
            </a:pPr>
            <a:r>
              <a:rPr lang="en-US" sz="1400" dirty="0" smtClean="0"/>
              <a:t>History and examination </a:t>
            </a:r>
          </a:p>
          <a:p>
            <a:pPr marL="228600" indent="-112713">
              <a:buClr>
                <a:schemeClr val="tx1"/>
              </a:buClr>
              <a:buFont typeface="Arial" panose="020B0604020202020204" pitchFamily="34" charset="0"/>
              <a:buChar char="•"/>
            </a:pPr>
            <a:r>
              <a:rPr lang="en-US" sz="1400" dirty="0" smtClean="0"/>
              <a:t>Safety Laboratory testing (blood count, electrolytes, liver enzymes)</a:t>
            </a:r>
          </a:p>
          <a:p>
            <a:pPr marL="228600" indent="-112713">
              <a:buClr>
                <a:schemeClr val="tx1"/>
              </a:buClr>
              <a:buFont typeface="Arial" panose="020B0604020202020204" pitchFamily="34" charset="0"/>
              <a:buChar char="•"/>
            </a:pPr>
            <a:r>
              <a:rPr lang="en-US" sz="1400" dirty="0" smtClean="0"/>
              <a:t>HIV RNA level</a:t>
            </a:r>
            <a:endParaRPr lang="en-US" sz="1400" dirty="0"/>
          </a:p>
        </p:txBody>
      </p:sp>
      <p:sp>
        <p:nvSpPr>
          <p:cNvPr id="25" name="TextBox 24"/>
          <p:cNvSpPr txBox="1"/>
          <p:nvPr/>
        </p:nvSpPr>
        <p:spPr>
          <a:xfrm>
            <a:off x="-45720" y="6581001"/>
            <a:ext cx="7242048" cy="276999"/>
          </a:xfrm>
          <a:prstGeom prst="rect">
            <a:avLst/>
          </a:prstGeom>
          <a:noFill/>
        </p:spPr>
        <p:txBody>
          <a:bodyPr wrap="square" rtlCol="0">
            <a:spAutoFit/>
          </a:bodyPr>
          <a:lstStyle/>
          <a:p>
            <a:r>
              <a:rPr lang="en-US" sz="1200" i="1" dirty="0" smtClean="0"/>
              <a:t>* Instructed to </a:t>
            </a:r>
            <a:r>
              <a:rPr lang="en-US" sz="1200" i="1" dirty="0"/>
              <a:t>not ingest breastmilk, formula or </a:t>
            </a:r>
            <a:r>
              <a:rPr lang="en-US" sz="1200" i="1" dirty="0" smtClean="0"/>
              <a:t>other </a:t>
            </a:r>
            <a:r>
              <a:rPr lang="en-US" sz="1200" i="1" dirty="0"/>
              <a:t>high fat </a:t>
            </a:r>
            <a:r>
              <a:rPr lang="en-US" sz="1200" i="1" dirty="0" smtClean="0"/>
              <a:t>food/liquid 2 </a:t>
            </a:r>
            <a:r>
              <a:rPr lang="en-US" sz="1200" i="1" dirty="0"/>
              <a:t>hours prior </a:t>
            </a:r>
            <a:r>
              <a:rPr lang="en-US" sz="1200" i="1" dirty="0" smtClean="0"/>
              <a:t>and 1 hour </a:t>
            </a:r>
            <a:r>
              <a:rPr lang="en-US" sz="1200" i="1" dirty="0"/>
              <a:t>after </a:t>
            </a:r>
            <a:r>
              <a:rPr lang="en-US" sz="1200" i="1" dirty="0" smtClean="0"/>
              <a:t>dosing. </a:t>
            </a:r>
            <a:endParaRPr lang="en-US" sz="1200" i="1" dirty="0"/>
          </a:p>
        </p:txBody>
      </p:sp>
      <p:pic>
        <p:nvPicPr>
          <p:cNvPr id="26"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73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Characteristics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98955021"/>
              </p:ext>
            </p:extLst>
          </p:nvPr>
        </p:nvGraphicFramePr>
        <p:xfrm>
          <a:off x="411707" y="1917138"/>
          <a:ext cx="7019870" cy="4703196"/>
        </p:xfrm>
        <a:graphic>
          <a:graphicData uri="http://schemas.openxmlformats.org/drawingml/2006/table">
            <a:tbl>
              <a:tblPr>
                <a:tableStyleId>{3B4B98B0-60AC-42C2-AFA5-B58CD77FA1E5}</a:tableStyleId>
              </a:tblPr>
              <a:tblGrid>
                <a:gridCol w="2163333">
                  <a:extLst>
                    <a:ext uri="{9D8B030D-6E8A-4147-A177-3AD203B41FA5}">
                      <a16:colId xmlns:a16="http://schemas.microsoft.com/office/drawing/2014/main" val="1910684633"/>
                    </a:ext>
                  </a:extLst>
                </a:gridCol>
                <a:gridCol w="1364446">
                  <a:extLst>
                    <a:ext uri="{9D8B030D-6E8A-4147-A177-3AD203B41FA5}">
                      <a16:colId xmlns:a16="http://schemas.microsoft.com/office/drawing/2014/main" val="20719525"/>
                    </a:ext>
                  </a:extLst>
                </a:gridCol>
                <a:gridCol w="1364446">
                  <a:extLst>
                    <a:ext uri="{9D8B030D-6E8A-4147-A177-3AD203B41FA5}">
                      <a16:colId xmlns:a16="http://schemas.microsoft.com/office/drawing/2014/main" val="410544906"/>
                    </a:ext>
                  </a:extLst>
                </a:gridCol>
                <a:gridCol w="1364446">
                  <a:extLst>
                    <a:ext uri="{9D8B030D-6E8A-4147-A177-3AD203B41FA5}">
                      <a16:colId xmlns:a16="http://schemas.microsoft.com/office/drawing/2014/main" val="1680215807"/>
                    </a:ext>
                  </a:extLst>
                </a:gridCol>
                <a:gridCol w="763199">
                  <a:extLst>
                    <a:ext uri="{9D8B030D-6E8A-4147-A177-3AD203B41FA5}">
                      <a16:colId xmlns:a16="http://schemas.microsoft.com/office/drawing/2014/main" val="3569349013"/>
                    </a:ext>
                  </a:extLst>
                </a:gridCol>
              </a:tblGrid>
              <a:tr h="725261">
                <a:tc rowSpan="2">
                  <a:txBody>
                    <a:bodyPr/>
                    <a:lstStyle/>
                    <a:p>
                      <a:pPr algn="ctr" fontAlgn="ctr"/>
                      <a:r>
                        <a:rPr lang="en-US" sz="1600" u="none" strike="noStrike" dirty="0">
                          <a:effectLst/>
                        </a:rPr>
                        <a:t> </a:t>
                      </a:r>
                      <a:endParaRPr lang="en-US" sz="16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400" b="1" u="none" strike="noStrike" dirty="0">
                          <a:effectLst/>
                        </a:rPr>
                        <a:t>Cohort </a:t>
                      </a:r>
                      <a:r>
                        <a:rPr lang="en-US" sz="1400" b="1" u="none" strike="noStrike" dirty="0" smtClean="0">
                          <a:effectLst/>
                        </a:rPr>
                        <a:t>V-DT</a:t>
                      </a:r>
                      <a:endParaRPr lang="en-US" sz="1200" b="1" u="none" strike="noStrike" dirty="0" smtClean="0">
                        <a:effectLst/>
                      </a:endParaRPr>
                    </a:p>
                    <a:p>
                      <a:pPr algn="ctr" fontAlgn="ctr"/>
                      <a:r>
                        <a:rPr lang="en-US" sz="1200" b="1" i="0" u="none" strike="noStrike" dirty="0" smtClean="0">
                          <a:solidFill>
                            <a:srgbClr val="000000"/>
                          </a:solidFill>
                          <a:effectLst/>
                          <a:latin typeface="Times New Roman" panose="02020603050405020304" pitchFamily="18" charset="0"/>
                        </a:rPr>
                        <a:t>(≥4</a:t>
                      </a:r>
                      <a:r>
                        <a:rPr lang="en-US" sz="1200" b="1" i="0" u="none" strike="noStrike" baseline="0" dirty="0" smtClean="0">
                          <a:solidFill>
                            <a:srgbClr val="000000"/>
                          </a:solidFill>
                          <a:effectLst/>
                          <a:latin typeface="Times New Roman" panose="02020603050405020304" pitchFamily="18" charset="0"/>
                        </a:rPr>
                        <a:t> </a:t>
                      </a:r>
                      <a:r>
                        <a:rPr lang="en-US" sz="1200" b="1" i="0" u="none" strike="noStrike" baseline="0" dirty="0" err="1" smtClean="0">
                          <a:solidFill>
                            <a:srgbClr val="000000"/>
                          </a:solidFill>
                          <a:effectLst/>
                          <a:latin typeface="Times New Roman" panose="02020603050405020304" pitchFamily="18" charset="0"/>
                        </a:rPr>
                        <a:t>wk</a:t>
                      </a:r>
                      <a:r>
                        <a:rPr lang="en-US" sz="1200" b="1" i="0" u="none" strike="noStrike" dirty="0" smtClean="0">
                          <a:solidFill>
                            <a:srgbClr val="000000"/>
                          </a:solidFill>
                          <a:effectLst/>
                          <a:latin typeface="Times New Roman" panose="02020603050405020304" pitchFamily="18" charset="0"/>
                        </a:rPr>
                        <a:t> to &lt;6 </a:t>
                      </a:r>
                      <a:r>
                        <a:rPr lang="en-US" sz="1200" b="1" i="0" u="none" strike="noStrike" dirty="0" err="1" smtClean="0">
                          <a:solidFill>
                            <a:srgbClr val="000000"/>
                          </a:solidFill>
                          <a:effectLst/>
                          <a:latin typeface="Times New Roman" panose="02020603050405020304" pitchFamily="18" charset="0"/>
                        </a:rPr>
                        <a:t>mo</a:t>
                      </a:r>
                      <a:r>
                        <a:rPr lang="en-US" sz="1200" b="1" i="0" u="none" strike="noStrike" dirty="0" smtClean="0">
                          <a:solidFill>
                            <a:srgbClr val="000000"/>
                          </a:solidFill>
                          <a:effectLst/>
                          <a:latin typeface="Times New Roman" panose="02020603050405020304" pitchFamily="18" charset="0"/>
                        </a:rPr>
                        <a:t>)</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ctr" fontAlgn="ctr"/>
                      <a:r>
                        <a:rPr lang="en-US" sz="1400" b="1" u="none" strike="noStrike" dirty="0">
                          <a:effectLst/>
                        </a:rPr>
                        <a:t>Cohort </a:t>
                      </a:r>
                      <a:r>
                        <a:rPr lang="en-US" sz="1400" b="1" u="none" strike="noStrike" dirty="0" smtClean="0">
                          <a:effectLst/>
                        </a:rPr>
                        <a:t>IV-DT</a:t>
                      </a:r>
                      <a:endParaRPr lang="en-US" sz="1200" b="1" u="none" strike="noStrike" dirty="0" smtClean="0">
                        <a:effectLst/>
                      </a:endParaRPr>
                    </a:p>
                    <a:p>
                      <a:pPr algn="ctr" fontAlgn="ctr"/>
                      <a:r>
                        <a:rPr lang="en-US" sz="1200" b="1" i="0" u="none" strike="noStrike" dirty="0" smtClean="0">
                          <a:solidFill>
                            <a:srgbClr val="000000"/>
                          </a:solidFill>
                          <a:effectLst/>
                          <a:latin typeface="Times New Roman" panose="02020603050405020304" pitchFamily="18" charset="0"/>
                        </a:rPr>
                        <a:t>(≥6 </a:t>
                      </a:r>
                      <a:r>
                        <a:rPr lang="en-US" sz="1200" b="1" i="0" u="none" strike="noStrike" dirty="0" err="1" smtClean="0">
                          <a:solidFill>
                            <a:srgbClr val="000000"/>
                          </a:solidFill>
                          <a:effectLst/>
                          <a:latin typeface="Times New Roman" panose="02020603050405020304" pitchFamily="18" charset="0"/>
                        </a:rPr>
                        <a:t>mo</a:t>
                      </a:r>
                      <a:r>
                        <a:rPr lang="en-US" sz="1200" b="1" i="0" u="none" strike="noStrike" dirty="0" smtClean="0">
                          <a:solidFill>
                            <a:srgbClr val="000000"/>
                          </a:solidFill>
                          <a:effectLst/>
                          <a:latin typeface="Times New Roman" panose="02020603050405020304" pitchFamily="18" charset="0"/>
                        </a:rPr>
                        <a:t> to &lt;2 </a:t>
                      </a:r>
                      <a:r>
                        <a:rPr lang="en-US" sz="1200" b="1" i="0" u="none" strike="noStrike" dirty="0" err="1" smtClean="0">
                          <a:solidFill>
                            <a:srgbClr val="000000"/>
                          </a:solidFill>
                          <a:effectLst/>
                          <a:latin typeface="Times New Roman" panose="02020603050405020304" pitchFamily="18" charset="0"/>
                        </a:rPr>
                        <a:t>yr</a:t>
                      </a:r>
                      <a:r>
                        <a:rPr lang="en-US" sz="1200" b="1" i="0" u="none" strike="noStrike" dirty="0" smtClean="0">
                          <a:solidFill>
                            <a:srgbClr val="000000"/>
                          </a:solidFill>
                          <a:effectLst/>
                          <a:latin typeface="Times New Roman" panose="02020603050405020304" pitchFamily="18" charset="0"/>
                        </a:rPr>
                        <a:t>)</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ctr" fontAlgn="ctr"/>
                      <a:r>
                        <a:rPr lang="en-US" sz="1400" b="1" u="none" strike="noStrike" dirty="0">
                          <a:effectLst/>
                        </a:rPr>
                        <a:t>Cohort </a:t>
                      </a:r>
                      <a:r>
                        <a:rPr lang="en-US" sz="1400" b="1" u="none" strike="noStrike" dirty="0" smtClean="0">
                          <a:effectLst/>
                        </a:rPr>
                        <a:t>III-DT</a:t>
                      </a:r>
                      <a:endParaRPr lang="en-US" sz="1200" b="1" u="none" strike="noStrike" dirty="0" smtClean="0">
                        <a:effectLst/>
                      </a:endParaRPr>
                    </a:p>
                    <a:p>
                      <a:pPr algn="ctr" fontAlgn="ctr"/>
                      <a:r>
                        <a:rPr lang="en-US" sz="1200" b="1" i="0" u="none" strike="noStrike" dirty="0" smtClean="0">
                          <a:solidFill>
                            <a:srgbClr val="000000"/>
                          </a:solidFill>
                          <a:effectLst/>
                          <a:latin typeface="Times New Roman" panose="02020603050405020304" pitchFamily="18" charset="0"/>
                        </a:rPr>
                        <a:t>(≥2 </a:t>
                      </a:r>
                      <a:r>
                        <a:rPr lang="en-US" sz="1200" b="1" i="0" u="none" strike="noStrike" dirty="0" err="1" smtClean="0">
                          <a:solidFill>
                            <a:srgbClr val="000000"/>
                          </a:solidFill>
                          <a:effectLst/>
                          <a:latin typeface="Times New Roman" panose="02020603050405020304" pitchFamily="18" charset="0"/>
                        </a:rPr>
                        <a:t>yr</a:t>
                      </a:r>
                      <a:r>
                        <a:rPr lang="en-US" sz="1200" b="1" i="0" u="none" strike="noStrike" dirty="0" smtClean="0">
                          <a:solidFill>
                            <a:srgbClr val="000000"/>
                          </a:solidFill>
                          <a:effectLst/>
                          <a:latin typeface="Times New Roman" panose="02020603050405020304" pitchFamily="18" charset="0"/>
                        </a:rPr>
                        <a:t> to </a:t>
                      </a:r>
                      <a:r>
                        <a:rPr lang="en-US" sz="1200" b="1" i="0" u="none" strike="noStrike" baseline="0" dirty="0" smtClean="0">
                          <a:solidFill>
                            <a:srgbClr val="000000"/>
                          </a:solidFill>
                          <a:effectLst/>
                          <a:latin typeface="Times New Roman" panose="02020603050405020304" pitchFamily="18" charset="0"/>
                        </a:rPr>
                        <a:t> </a:t>
                      </a:r>
                      <a:r>
                        <a:rPr lang="en-US" sz="1200" b="1" i="0" u="none" strike="noStrike" dirty="0" smtClean="0">
                          <a:solidFill>
                            <a:srgbClr val="000000"/>
                          </a:solidFill>
                          <a:effectLst/>
                          <a:latin typeface="Times New Roman" panose="02020603050405020304" pitchFamily="18" charset="0"/>
                        </a:rPr>
                        <a:t>&lt;6 </a:t>
                      </a:r>
                      <a:r>
                        <a:rPr lang="en-US" sz="1200" b="1" i="0" u="none" strike="noStrike" dirty="0" err="1" smtClean="0">
                          <a:solidFill>
                            <a:srgbClr val="000000"/>
                          </a:solidFill>
                          <a:effectLst/>
                          <a:latin typeface="Times New Roman" panose="02020603050405020304" pitchFamily="18" charset="0"/>
                        </a:rPr>
                        <a:t>yr</a:t>
                      </a:r>
                      <a:r>
                        <a:rPr lang="en-US" sz="1200" b="1" i="0" u="none" strike="noStrike" dirty="0" smtClean="0">
                          <a:solidFill>
                            <a:srgbClr val="000000"/>
                          </a:solidFill>
                          <a:effectLst/>
                          <a:latin typeface="Times New Roman" panose="02020603050405020304" pitchFamily="18" charset="0"/>
                        </a:rPr>
                        <a:t>)</a:t>
                      </a:r>
                    </a:p>
                  </a:txBody>
                  <a:tcPr marL="2607" marR="2607" marT="2607"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ctr" fontAlgn="ctr"/>
                      <a:r>
                        <a:rPr lang="en-US" sz="1600" b="1" u="none" strike="noStrike" dirty="0" smtClean="0">
                          <a:effectLst/>
                        </a:rPr>
                        <a:t>Total</a:t>
                      </a:r>
                      <a:endParaRPr lang="en-US" sz="1200" b="1" u="none" strike="noStrike" dirty="0" smtClean="0">
                        <a:effectLst/>
                      </a:endParaRPr>
                    </a:p>
                    <a:p>
                      <a:pPr algn="ctr" fontAlgn="ct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457532414"/>
                  </a:ext>
                </a:extLst>
              </a:tr>
              <a:tr h="169197">
                <a:tc vMerge="1">
                  <a:txBody>
                    <a:bodyPr/>
                    <a:lstStyle/>
                    <a:p>
                      <a:endParaRPr lang="en-US"/>
                    </a:p>
                  </a:txBody>
                  <a:tcPr/>
                </a:tc>
                <a:tc>
                  <a:txBody>
                    <a:bodyPr/>
                    <a:lstStyle/>
                    <a:p>
                      <a:pPr algn="ctr" fontAlgn="ctr"/>
                      <a:r>
                        <a:rPr lang="en-US" sz="1200" u="none" strike="noStrike" dirty="0">
                          <a:effectLst/>
                        </a:rPr>
                        <a:t>(N=10)</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u="none" strike="noStrike" dirty="0">
                          <a:effectLst/>
                        </a:rPr>
                        <a:t>(N=10)</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u="none" strike="noStrike" dirty="0">
                          <a:effectLst/>
                        </a:rPr>
                        <a:t>(N=10)</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u="none" strike="noStrike" dirty="0">
                          <a:effectLst/>
                        </a:rPr>
                        <a:t>(N=30</a:t>
                      </a:r>
                      <a:r>
                        <a:rPr lang="en-US" sz="1200" u="none" strike="noStrike" dirty="0" smtClean="0">
                          <a:effectLst/>
                        </a:rPr>
                        <a:t>)*</a:t>
                      </a:r>
                      <a:endParaRPr lang="en-US" sz="1200" b="1" i="0" u="none" strike="noStrike" dirty="0">
                        <a:solidFill>
                          <a:srgbClr val="000000"/>
                        </a:solidFill>
                        <a:effectLst/>
                        <a:latin typeface="Times New Roman" panose="02020603050405020304" pitchFamily="18" charset="0"/>
                      </a:endParaRPr>
                    </a:p>
                  </a:txBody>
                  <a:tcPr marL="2607" marR="2607" marT="2607"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23079067"/>
                  </a:ext>
                </a:extLst>
              </a:tr>
              <a:tr h="246888">
                <a:tc gridSpan="5">
                  <a:txBody>
                    <a:bodyPr/>
                    <a:lstStyle/>
                    <a:p>
                      <a:pPr algn="l" fontAlgn="ctr"/>
                      <a:r>
                        <a:rPr lang="en-US" sz="1400" u="none" strike="noStrike" dirty="0">
                          <a:effectLst/>
                        </a:rPr>
                        <a:t>Sex</a:t>
                      </a:r>
                      <a:endParaRPr lang="en-US" sz="1400" b="0" i="0" u="none" strike="noStrike" dirty="0">
                        <a:solidFill>
                          <a:srgbClr val="000000"/>
                        </a:solidFill>
                        <a:effectLst/>
                        <a:latin typeface="Times New Roman" panose="02020603050405020304" pitchFamily="18" charset="0"/>
                      </a:endParaRPr>
                    </a:p>
                  </a:txBody>
                  <a:tcPr marL="2607" marR="2607" marT="2607" marB="0" anchor="ct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9116119"/>
                  </a:ext>
                </a:extLst>
              </a:tr>
              <a:tr h="246888">
                <a:tc>
                  <a:txBody>
                    <a:bodyPr/>
                    <a:lstStyle/>
                    <a:p>
                      <a:pPr algn="r" fontAlgn="ctr"/>
                      <a:r>
                        <a:rPr lang="en-US" sz="1400" u="none" strike="noStrike" dirty="0">
                          <a:effectLst/>
                        </a:rPr>
                        <a:t>Female</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b="0" i="0" u="none" strike="noStrike" dirty="0" smtClean="0">
                          <a:solidFill>
                            <a:srgbClr val="000000"/>
                          </a:solidFill>
                          <a:effectLst/>
                          <a:latin typeface="Times New Roman" panose="02020603050405020304" pitchFamily="18" charset="0"/>
                        </a:rPr>
                        <a:t>4</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6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b="0" i="0" u="none" strike="noStrike" dirty="0" smtClean="0">
                          <a:solidFill>
                            <a:schemeClr val="tx1"/>
                          </a:solidFill>
                          <a:effectLst/>
                          <a:latin typeface="+mn-lt"/>
                        </a:rPr>
                        <a:t>3</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13 (</a:t>
                      </a:r>
                      <a:r>
                        <a:rPr lang="en-US" sz="1400" u="none" strike="noStrike" dirty="0" smtClean="0">
                          <a:effectLst/>
                        </a:rPr>
                        <a:t>43%)</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1976914269"/>
                  </a:ext>
                </a:extLst>
              </a:tr>
              <a:tr h="246888">
                <a:tc gridSpan="5">
                  <a:txBody>
                    <a:bodyPr/>
                    <a:lstStyle/>
                    <a:p>
                      <a:pPr algn="l" fontAlgn="ctr"/>
                      <a:r>
                        <a:rPr lang="en-US" sz="1400" u="none" strike="noStrike" dirty="0">
                          <a:effectLst/>
                        </a:rPr>
                        <a:t>Baseline Plasma HIV RNA (copies/mL)</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9976759"/>
                  </a:ext>
                </a:extLst>
              </a:tr>
              <a:tr h="246888">
                <a:tc>
                  <a:txBody>
                    <a:bodyPr/>
                    <a:lstStyle/>
                    <a:p>
                      <a:pPr algn="r" fontAlgn="ctr"/>
                      <a:r>
                        <a:rPr lang="en-US" sz="1400" u="none" strike="noStrike" dirty="0">
                          <a:effectLst/>
                        </a:rPr>
                        <a:t>400 </a:t>
                      </a:r>
                      <a:r>
                        <a:rPr lang="en-US" sz="1400" u="none" strike="noStrike" dirty="0" smtClean="0">
                          <a:effectLst/>
                        </a:rPr>
                        <a:t>to &lt; 5,000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3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2</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6 (</a:t>
                      </a:r>
                      <a:r>
                        <a:rPr lang="en-US" sz="1400" u="none" strike="noStrike" dirty="0" smtClean="0">
                          <a:effectLst/>
                        </a:rPr>
                        <a:t>20%)</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2545197348"/>
                  </a:ext>
                </a:extLst>
              </a:tr>
              <a:tr h="246888">
                <a:tc>
                  <a:txBody>
                    <a:bodyPr/>
                    <a:lstStyle/>
                    <a:p>
                      <a:pPr algn="r" fontAlgn="ctr"/>
                      <a:r>
                        <a:rPr lang="en-US" sz="1400" u="none" strike="noStrike" dirty="0">
                          <a:effectLst/>
                        </a:rPr>
                        <a:t>5,000 </a:t>
                      </a:r>
                      <a:r>
                        <a:rPr lang="en-US" sz="1400" u="none" strike="noStrike" dirty="0" smtClean="0">
                          <a:effectLst/>
                        </a:rPr>
                        <a:t>to </a:t>
                      </a:r>
                      <a:r>
                        <a:rPr lang="en-US" sz="1400" u="none" strike="noStrike" dirty="0">
                          <a:effectLst/>
                        </a:rPr>
                        <a:t>&lt;10,000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3 (</a:t>
                      </a:r>
                      <a:r>
                        <a:rPr lang="en-US" sz="1400" u="none" strike="noStrike" dirty="0" smtClean="0">
                          <a:effectLst/>
                        </a:rPr>
                        <a:t>10%)</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1385025953"/>
                  </a:ext>
                </a:extLst>
              </a:tr>
              <a:tr h="246888">
                <a:tc>
                  <a:txBody>
                    <a:bodyPr/>
                    <a:lstStyle/>
                    <a:p>
                      <a:pPr algn="r" fontAlgn="ctr"/>
                      <a:r>
                        <a:rPr lang="en-US" sz="1400" u="none" strike="noStrike" dirty="0">
                          <a:effectLst/>
                        </a:rPr>
                        <a:t>10,000 </a:t>
                      </a:r>
                      <a:r>
                        <a:rPr lang="en-US" sz="1400" u="none" strike="noStrike" dirty="0" smtClean="0">
                          <a:effectLst/>
                        </a:rPr>
                        <a:t>to </a:t>
                      </a:r>
                      <a:r>
                        <a:rPr lang="en-US" sz="1400" u="none" strike="noStrike" dirty="0">
                          <a:effectLst/>
                        </a:rPr>
                        <a:t>&lt;25,000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0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2 </a:t>
                      </a:r>
                      <a:r>
                        <a:rPr lang="en-US" sz="1400" u="none" strike="noStrike" dirty="0" smtClean="0">
                          <a:effectLst/>
                        </a:rPr>
                        <a:t>(7%)</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1580024115"/>
                  </a:ext>
                </a:extLst>
              </a:tr>
              <a:tr h="246888">
                <a:tc>
                  <a:txBody>
                    <a:bodyPr/>
                    <a:lstStyle/>
                    <a:p>
                      <a:pPr algn="r" fontAlgn="ctr"/>
                      <a:r>
                        <a:rPr lang="en-US" sz="1400" u="none" strike="noStrike" dirty="0">
                          <a:effectLst/>
                        </a:rPr>
                        <a:t>25,000 </a:t>
                      </a:r>
                      <a:r>
                        <a:rPr lang="en-US" sz="1400" u="none" strike="noStrike" dirty="0" smtClean="0">
                          <a:effectLst/>
                        </a:rPr>
                        <a:t>to </a:t>
                      </a:r>
                      <a:r>
                        <a:rPr lang="en-US" sz="1400" u="none" strike="noStrike" dirty="0">
                          <a:effectLst/>
                        </a:rPr>
                        <a:t>&lt;50,000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0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2</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3 (</a:t>
                      </a:r>
                      <a:r>
                        <a:rPr lang="en-US" sz="1400" u="none" strike="noStrike" dirty="0" smtClean="0">
                          <a:effectLst/>
                        </a:rPr>
                        <a:t>10%)</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528843400"/>
                  </a:ext>
                </a:extLst>
              </a:tr>
              <a:tr h="246888">
                <a:tc>
                  <a:txBody>
                    <a:bodyPr/>
                    <a:lstStyle/>
                    <a:p>
                      <a:pPr algn="r" fontAlgn="ctr"/>
                      <a:r>
                        <a:rPr lang="en-US" sz="1400" u="none" strike="noStrike" dirty="0" smtClean="0">
                          <a:effectLst/>
                        </a:rPr>
                        <a:t>≥ 50,000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6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5</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5</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16 (</a:t>
                      </a:r>
                      <a:r>
                        <a:rPr lang="en-US" sz="1400" u="none" strike="noStrike" dirty="0" smtClean="0">
                          <a:effectLst/>
                        </a:rPr>
                        <a:t>53%)</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930183465"/>
                  </a:ext>
                </a:extLst>
              </a:tr>
              <a:tr h="246888">
                <a:tc gridSpan="5">
                  <a:txBody>
                    <a:bodyPr/>
                    <a:lstStyle/>
                    <a:p>
                      <a:pPr algn="l" fontAlgn="ctr"/>
                      <a:r>
                        <a:rPr lang="en-US" sz="1400" u="none" strike="noStrike" dirty="0">
                          <a:effectLst/>
                        </a:rPr>
                        <a:t>Baseline CD4 Cell Count (cells/mm</a:t>
                      </a:r>
                      <a:r>
                        <a:rPr lang="en-US" sz="1400" u="none" strike="noStrike" baseline="30000" dirty="0">
                          <a:effectLst/>
                        </a:rPr>
                        <a:t>3</a:t>
                      </a:r>
                      <a:r>
                        <a:rPr lang="en-US" sz="1400" u="none" strike="noStrike" dirty="0">
                          <a:effectLst/>
                        </a:rPr>
                        <a:t>)</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5615892"/>
                  </a:ext>
                </a:extLst>
              </a:tr>
              <a:tr h="246888">
                <a:tc>
                  <a:txBody>
                    <a:bodyPr/>
                    <a:lstStyle/>
                    <a:p>
                      <a:pPr algn="r" fontAlgn="ctr"/>
                      <a:r>
                        <a:rPr lang="en-US" sz="1400" u="none" strike="noStrike" dirty="0" smtClean="0">
                          <a:effectLst/>
                        </a:rPr>
                        <a:t>≥500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b="0" i="0" u="none" strike="noStrike" dirty="0" smtClean="0">
                          <a:solidFill>
                            <a:srgbClr val="000000"/>
                          </a:solidFill>
                          <a:effectLst/>
                          <a:latin typeface="Times New Roman" panose="02020603050405020304" pitchFamily="18" charset="0"/>
                        </a:rPr>
                        <a:t>10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10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30 (</a:t>
                      </a:r>
                      <a:r>
                        <a:rPr lang="en-US" sz="1400" u="none" strike="noStrike" dirty="0" smtClean="0">
                          <a:effectLst/>
                        </a:rPr>
                        <a:t>100%)</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4277691221"/>
                  </a:ext>
                </a:extLst>
              </a:tr>
              <a:tr h="246888">
                <a:tc gridSpan="5">
                  <a:txBody>
                    <a:bodyPr/>
                    <a:lstStyle/>
                    <a:p>
                      <a:pPr algn="l" fontAlgn="ctr"/>
                      <a:r>
                        <a:rPr lang="en-US" sz="1400" u="none" strike="noStrike" dirty="0">
                          <a:effectLst/>
                        </a:rPr>
                        <a:t>Baseline CD4 Percent</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5237275"/>
                  </a:ext>
                </a:extLst>
              </a:tr>
              <a:tr h="246888">
                <a:tc>
                  <a:txBody>
                    <a:bodyPr/>
                    <a:lstStyle/>
                    <a:p>
                      <a:pPr algn="r" fontAlgn="ctr"/>
                      <a:r>
                        <a:rPr lang="en-US" sz="1400" u="none" strike="noStrike" dirty="0" smtClean="0">
                          <a:effectLst/>
                        </a:rPr>
                        <a:t>≤14</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0</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b="0" i="0" u="none" strike="noStrike" dirty="0" smtClean="0">
                          <a:solidFill>
                            <a:schemeClr val="tx1"/>
                          </a:solidFill>
                          <a:effectLst/>
                          <a:latin typeface="+mn-lt"/>
                        </a:rPr>
                        <a:t>2</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3 (</a:t>
                      </a:r>
                      <a:r>
                        <a:rPr lang="en-US" sz="1400" u="none" strike="noStrike" dirty="0" smtClean="0">
                          <a:effectLst/>
                        </a:rPr>
                        <a:t>10%)</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3324863411"/>
                  </a:ext>
                </a:extLst>
              </a:tr>
              <a:tr h="246888">
                <a:tc>
                  <a:txBody>
                    <a:bodyPr/>
                    <a:lstStyle/>
                    <a:p>
                      <a:pPr algn="r" fontAlgn="ctr"/>
                      <a:r>
                        <a:rPr lang="en-US" sz="1400" u="none" strike="noStrike" dirty="0">
                          <a:effectLst/>
                        </a:rPr>
                        <a:t>&gt;14 </a:t>
                      </a:r>
                      <a:r>
                        <a:rPr lang="en-US" sz="1400" u="none" strike="noStrike" dirty="0" smtClean="0">
                          <a:effectLst/>
                        </a:rPr>
                        <a:t>to </a:t>
                      </a:r>
                      <a:r>
                        <a:rPr lang="en-US" sz="1400" u="none" strike="noStrike" dirty="0">
                          <a:effectLst/>
                        </a:rPr>
                        <a:t>&lt;25</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smtClean="0">
                          <a:effectLst/>
                        </a:rPr>
                        <a:t>5</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5 </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b="0" i="0" u="none" strike="noStrike" dirty="0" smtClean="0">
                          <a:solidFill>
                            <a:schemeClr val="tx1"/>
                          </a:solidFill>
                          <a:effectLst/>
                          <a:latin typeface="+mn-lt"/>
                        </a:rPr>
                        <a:t>1</a:t>
                      </a:r>
                      <a:endParaRPr lang="en-US" sz="1400" b="0" i="0" u="none" strike="noStrike" dirty="0">
                        <a:solidFill>
                          <a:srgbClr val="000000"/>
                        </a:solidFill>
                        <a:effectLst/>
                        <a:latin typeface="Times New Roman" panose="02020603050405020304" pitchFamily="18" charset="0"/>
                      </a:endParaRPr>
                    </a:p>
                  </a:txBody>
                  <a:tcPr marL="2607" marR="2607" marT="2607" marB="0" anchor="ctr"/>
                </a:tc>
                <a:tc>
                  <a:txBody>
                    <a:bodyPr/>
                    <a:lstStyle/>
                    <a:p>
                      <a:pPr algn="ctr" fontAlgn="ctr"/>
                      <a:r>
                        <a:rPr lang="en-US" sz="1400" u="none" strike="noStrike" dirty="0">
                          <a:effectLst/>
                        </a:rPr>
                        <a:t>11 (</a:t>
                      </a:r>
                      <a:r>
                        <a:rPr lang="en-US" sz="1400" u="none" strike="noStrike" dirty="0" smtClean="0">
                          <a:effectLst/>
                        </a:rPr>
                        <a:t>37%)</a:t>
                      </a:r>
                      <a:endParaRPr lang="en-US" sz="1400" b="0" i="0" u="none" strike="noStrike" dirty="0">
                        <a:solidFill>
                          <a:srgbClr val="000000"/>
                        </a:solidFill>
                        <a:effectLst/>
                        <a:latin typeface="Times New Roman" panose="02020603050405020304" pitchFamily="18" charset="0"/>
                      </a:endParaRPr>
                    </a:p>
                  </a:txBody>
                  <a:tcPr marL="2607" marR="2607" marT="2607" marB="0" anchor="ctr"/>
                </a:tc>
                <a:extLst>
                  <a:ext uri="{0D108BD9-81ED-4DB2-BD59-A6C34878D82A}">
                    <a16:rowId xmlns:a16="http://schemas.microsoft.com/office/drawing/2014/main" val="1927872466"/>
                  </a:ext>
                </a:extLst>
              </a:tr>
              <a:tr h="246888">
                <a:tc>
                  <a:txBody>
                    <a:bodyPr/>
                    <a:lstStyle/>
                    <a:p>
                      <a:pPr algn="r" fontAlgn="ctr"/>
                      <a:r>
                        <a:rPr lang="en-US" sz="1400" u="none" strike="noStrike" dirty="0" smtClean="0">
                          <a:effectLst/>
                        </a:rPr>
                        <a:t>≥25</a:t>
                      </a:r>
                      <a:endParaRPr lang="en-US" sz="1400" b="0" i="0" u="none" strike="noStrike" dirty="0">
                        <a:solidFill>
                          <a:srgbClr val="000000"/>
                        </a:solidFill>
                        <a:effectLst/>
                        <a:latin typeface="Times New Roman" panose="02020603050405020304" pitchFamily="18" charset="0"/>
                      </a:endParaRPr>
                    </a:p>
                  </a:txBody>
                  <a:tcPr marL="2607" marR="2607" marT="2607" marB="0" anchor="ctr">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smtClean="0">
                          <a:effectLst/>
                        </a:rPr>
                        <a:t>5</a:t>
                      </a:r>
                      <a:endParaRPr lang="en-US" sz="1400" b="0" i="0" u="none" strike="noStrike" dirty="0">
                        <a:solidFill>
                          <a:srgbClr val="000000"/>
                        </a:solidFill>
                        <a:effectLst/>
                        <a:latin typeface="Times New Roman" panose="02020603050405020304" pitchFamily="18" charset="0"/>
                      </a:endParaRPr>
                    </a:p>
                  </a:txBody>
                  <a:tcPr marL="2607" marR="2607" marT="2607" marB="0" anchor="ctr">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4 </a:t>
                      </a:r>
                      <a:endParaRPr lang="en-US" sz="1400" b="0" i="0" u="none" strike="noStrike" dirty="0">
                        <a:solidFill>
                          <a:srgbClr val="000000"/>
                        </a:solidFill>
                        <a:effectLst/>
                        <a:latin typeface="Times New Roman" panose="02020603050405020304" pitchFamily="18" charset="0"/>
                      </a:endParaRPr>
                    </a:p>
                  </a:txBody>
                  <a:tcPr marL="2607" marR="2607" marT="2607" marB="0" anchor="ctr">
                    <a:lnB w="12700" cap="flat" cmpd="sng" algn="ctr">
                      <a:solidFill>
                        <a:schemeClr val="tx1"/>
                      </a:solidFill>
                      <a:prstDash val="solid"/>
                      <a:round/>
                      <a:headEnd type="none" w="med" len="med"/>
                      <a:tailEnd type="none" w="med" len="med"/>
                    </a:lnB>
                  </a:tcPr>
                </a:tc>
                <a:tc>
                  <a:txBody>
                    <a:bodyPr/>
                    <a:lstStyle/>
                    <a:p>
                      <a:pPr algn="ctr" fontAlgn="ctr"/>
                      <a:r>
                        <a:rPr lang="en-US" sz="1400" b="0" i="0" u="none" strike="noStrike" dirty="0" smtClean="0">
                          <a:solidFill>
                            <a:schemeClr val="tx1"/>
                          </a:solidFill>
                          <a:effectLst/>
                          <a:latin typeface="+mn-lt"/>
                        </a:rPr>
                        <a:t>7</a:t>
                      </a:r>
                      <a:endParaRPr lang="en-US" sz="1400" b="0" i="0" u="none" strike="noStrike" dirty="0">
                        <a:solidFill>
                          <a:srgbClr val="000000"/>
                        </a:solidFill>
                        <a:effectLst/>
                        <a:latin typeface="Times New Roman" panose="02020603050405020304" pitchFamily="18" charset="0"/>
                      </a:endParaRPr>
                    </a:p>
                  </a:txBody>
                  <a:tcPr marL="2607" marR="2607" marT="2607" marB="0" anchor="ctr">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16 (</a:t>
                      </a:r>
                      <a:r>
                        <a:rPr lang="en-US" sz="1400" u="none" strike="noStrike" dirty="0" smtClean="0">
                          <a:effectLst/>
                        </a:rPr>
                        <a:t>53%)</a:t>
                      </a:r>
                      <a:endParaRPr lang="en-US" sz="1400" b="0" i="0" u="none" strike="noStrike" dirty="0">
                        <a:solidFill>
                          <a:srgbClr val="000000"/>
                        </a:solidFill>
                        <a:effectLst/>
                        <a:latin typeface="Times New Roman" panose="02020603050405020304" pitchFamily="18" charset="0"/>
                      </a:endParaRPr>
                    </a:p>
                  </a:txBody>
                  <a:tcPr marL="2607" marR="2607" marT="2607"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9976975"/>
                  </a:ext>
                </a:extLst>
              </a:tr>
              <a:tr h="336016">
                <a:tc gridSpan="5">
                  <a:txBody>
                    <a:bodyPr/>
                    <a:lstStyle/>
                    <a:p>
                      <a:pPr algn="l" fontAlgn="ctr"/>
                      <a:r>
                        <a:rPr lang="en-US" sz="1200" i="1" u="none" strike="noStrike" dirty="0" smtClean="0">
                          <a:effectLst/>
                        </a:rPr>
                        <a:t>Number</a:t>
                      </a:r>
                      <a:r>
                        <a:rPr lang="en-US" sz="1200" i="1" u="none" strike="noStrike" dirty="0">
                          <a:effectLst/>
                        </a:rPr>
                        <a:t> </a:t>
                      </a:r>
                      <a:r>
                        <a:rPr lang="en-US" sz="1200" i="1" u="none" strike="noStrike" dirty="0" smtClean="0">
                          <a:effectLst/>
                        </a:rPr>
                        <a:t>(%)</a:t>
                      </a:r>
                      <a:r>
                        <a:rPr lang="en-US" sz="1200" i="1" u="none" strike="noStrike" dirty="0">
                          <a:effectLst/>
                        </a:rPr>
                        <a:t> of participants in each </a:t>
                      </a:r>
                      <a:r>
                        <a:rPr lang="en-US" sz="1200" i="1" u="none" strike="noStrike" dirty="0" smtClean="0">
                          <a:effectLst/>
                        </a:rPr>
                        <a:t>subcategory; * 32 enrolled to achieve 30 evaluable.</a:t>
                      </a:r>
                      <a:endParaRPr lang="en-US" sz="1200" b="0" i="1" u="none" strike="noStrike" dirty="0">
                        <a:solidFill>
                          <a:srgbClr val="000000"/>
                        </a:solidFill>
                        <a:effectLst/>
                        <a:latin typeface="Times New Roman" panose="02020603050405020304" pitchFamily="18" charset="0"/>
                      </a:endParaRPr>
                    </a:p>
                  </a:txBody>
                  <a:tcPr marL="2607" marR="2607" marT="260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636343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55680080"/>
              </p:ext>
            </p:extLst>
          </p:nvPr>
        </p:nvGraphicFramePr>
        <p:xfrm>
          <a:off x="7534699" y="3461198"/>
          <a:ext cx="1529926" cy="1572157"/>
        </p:xfrm>
        <a:graphic>
          <a:graphicData uri="http://schemas.openxmlformats.org/drawingml/2006/table">
            <a:tbl>
              <a:tblPr firstRow="1" firstCol="1" bandRow="1">
                <a:tableStyleId>{2D5ABB26-0587-4C30-8999-92F81FD0307C}</a:tableStyleId>
              </a:tblPr>
              <a:tblGrid>
                <a:gridCol w="848927">
                  <a:extLst>
                    <a:ext uri="{9D8B030D-6E8A-4147-A177-3AD203B41FA5}">
                      <a16:colId xmlns:a16="http://schemas.microsoft.com/office/drawing/2014/main" val="1847444002"/>
                    </a:ext>
                  </a:extLst>
                </a:gridCol>
                <a:gridCol w="680999">
                  <a:extLst>
                    <a:ext uri="{9D8B030D-6E8A-4147-A177-3AD203B41FA5}">
                      <a16:colId xmlns:a16="http://schemas.microsoft.com/office/drawing/2014/main" val="397258119"/>
                    </a:ext>
                  </a:extLst>
                </a:gridCol>
              </a:tblGrid>
              <a:tr h="195299">
                <a:tc>
                  <a:txBody>
                    <a:bodyPr/>
                    <a:lstStyle/>
                    <a:p>
                      <a:pPr marL="0" marR="0">
                        <a:spcBef>
                          <a:spcPts val="0"/>
                        </a:spcBef>
                        <a:spcAft>
                          <a:spcPts val="0"/>
                        </a:spcAft>
                      </a:pPr>
                      <a:r>
                        <a:rPr lang="en-US" sz="1100" i="1" u="sng" dirty="0" smtClean="0"/>
                        <a:t>Countries</a:t>
                      </a:r>
                      <a:endParaRPr lang="en-US" sz="1100" i="1" u="sng" dirty="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8074369"/>
                  </a:ext>
                </a:extLst>
              </a:tr>
              <a:tr h="195299">
                <a:tc>
                  <a:txBody>
                    <a:bodyPr/>
                    <a:lstStyle/>
                    <a:p>
                      <a:pPr marL="0" marR="0">
                        <a:spcBef>
                          <a:spcPts val="0"/>
                        </a:spcBef>
                        <a:spcAft>
                          <a:spcPts val="0"/>
                        </a:spcAft>
                      </a:pPr>
                      <a:r>
                        <a:rPr lang="en-US" sz="1100" dirty="0">
                          <a:effectLst/>
                        </a:rPr>
                        <a:t>Botswana</a:t>
                      </a:r>
                      <a:endParaRPr lang="en-US" sz="1100" dirty="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100" dirty="0" smtClean="0">
                          <a:effectLst/>
                        </a:rPr>
                        <a:t>3 (10%)</a:t>
                      </a:r>
                      <a:endParaRPr lang="en-US" sz="1100" dirty="0">
                        <a:effectLst/>
                        <a:latin typeface="Calibri" panose="020F0502020204030204" pitchFamily="34" charset="0"/>
                        <a:ea typeface="Calibri" panose="020F0502020204030204" pitchFamily="34" charset="0"/>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05390837"/>
                  </a:ext>
                </a:extLst>
              </a:tr>
              <a:tr h="195299">
                <a:tc>
                  <a:txBody>
                    <a:bodyPr/>
                    <a:lstStyle/>
                    <a:p>
                      <a:pPr marL="0" marR="0">
                        <a:spcBef>
                          <a:spcPts val="0"/>
                        </a:spcBef>
                        <a:spcAft>
                          <a:spcPts val="0"/>
                        </a:spcAft>
                      </a:pPr>
                      <a:r>
                        <a:rPr lang="en-US" sz="1100" dirty="0">
                          <a:effectLst/>
                        </a:rPr>
                        <a:t>Brazil</a:t>
                      </a:r>
                      <a:endParaRPr lang="en-US" sz="1100" dirty="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pPr marL="0" marR="0" algn="ctr">
                        <a:spcBef>
                          <a:spcPts val="0"/>
                        </a:spcBef>
                        <a:spcAft>
                          <a:spcPts val="0"/>
                        </a:spcAft>
                      </a:pPr>
                      <a:r>
                        <a:rPr lang="en-US" sz="1100" dirty="0" smtClean="0">
                          <a:effectLst/>
                        </a:rPr>
                        <a:t>1 (3%)</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2197194353"/>
                  </a:ext>
                </a:extLst>
              </a:tr>
              <a:tr h="195299">
                <a:tc>
                  <a:txBody>
                    <a:bodyPr/>
                    <a:lstStyle/>
                    <a:p>
                      <a:pPr marL="0" marR="0">
                        <a:spcBef>
                          <a:spcPts val="0"/>
                        </a:spcBef>
                        <a:spcAft>
                          <a:spcPts val="0"/>
                        </a:spcAft>
                      </a:pPr>
                      <a:r>
                        <a:rPr lang="en-US" sz="1100" dirty="0">
                          <a:effectLst/>
                        </a:rPr>
                        <a:t>South Africa</a:t>
                      </a:r>
                      <a:endParaRPr lang="en-US" sz="1100" dirty="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smtClean="0">
                          <a:effectLst/>
                        </a:rPr>
                        <a:t>7 (23%)</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12191432"/>
                  </a:ext>
                </a:extLst>
              </a:tr>
              <a:tr h="195299">
                <a:tc>
                  <a:txBody>
                    <a:bodyPr/>
                    <a:lstStyle/>
                    <a:p>
                      <a:pPr marL="0" marR="0">
                        <a:spcBef>
                          <a:spcPts val="0"/>
                        </a:spcBef>
                        <a:spcAft>
                          <a:spcPts val="0"/>
                        </a:spcAft>
                      </a:pPr>
                      <a:r>
                        <a:rPr lang="en-US" sz="1100">
                          <a:effectLst/>
                        </a:rPr>
                        <a:t>Tanzania</a:t>
                      </a:r>
                      <a:endParaRPr lang="en-US"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smtClean="0">
                          <a:effectLst/>
                        </a:rPr>
                        <a:t>3 10%)</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31031122"/>
                  </a:ext>
                </a:extLst>
              </a:tr>
              <a:tr h="195299">
                <a:tc>
                  <a:txBody>
                    <a:bodyPr/>
                    <a:lstStyle/>
                    <a:p>
                      <a:pPr marL="0" marR="0">
                        <a:spcBef>
                          <a:spcPts val="0"/>
                        </a:spcBef>
                        <a:spcAft>
                          <a:spcPts val="0"/>
                        </a:spcAft>
                      </a:pPr>
                      <a:r>
                        <a:rPr lang="en-US" sz="1100">
                          <a:effectLst/>
                        </a:rPr>
                        <a:t>Thailand</a:t>
                      </a:r>
                      <a:endParaRPr lang="en-US"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smtClean="0">
                          <a:effectLst/>
                        </a:rPr>
                        <a:t>2 (7%)</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55261631"/>
                  </a:ext>
                </a:extLst>
              </a:tr>
              <a:tr h="195299">
                <a:tc>
                  <a:txBody>
                    <a:bodyPr/>
                    <a:lstStyle/>
                    <a:p>
                      <a:pPr marL="0" marR="0">
                        <a:spcBef>
                          <a:spcPts val="0"/>
                        </a:spcBef>
                        <a:spcAft>
                          <a:spcPts val="0"/>
                        </a:spcAft>
                      </a:pPr>
                      <a:r>
                        <a:rPr lang="en-US" sz="1100">
                          <a:effectLst/>
                        </a:rPr>
                        <a:t>USA</a:t>
                      </a:r>
                      <a:endParaRPr lang="en-US"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smtClean="0">
                          <a:effectLst/>
                        </a:rPr>
                        <a:t>2 (7%)</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33328950"/>
                  </a:ext>
                </a:extLst>
              </a:tr>
              <a:tr h="205064">
                <a:tc>
                  <a:txBody>
                    <a:bodyPr/>
                    <a:lstStyle/>
                    <a:p>
                      <a:pPr marL="0" marR="0">
                        <a:spcBef>
                          <a:spcPts val="0"/>
                        </a:spcBef>
                        <a:spcAft>
                          <a:spcPts val="0"/>
                        </a:spcAft>
                      </a:pPr>
                      <a:r>
                        <a:rPr lang="en-US" sz="1100">
                          <a:effectLst/>
                        </a:rPr>
                        <a:t>Zimbabwe</a:t>
                      </a:r>
                      <a:endParaRPr lang="en-US"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effectLst/>
                        </a:rPr>
                        <a:t>12 (40%</a:t>
                      </a:r>
                      <a:endParaRPr lang="en-US" sz="1100" dirty="0">
                        <a:effectLst/>
                        <a:latin typeface="Calibri" panose="020F0502020204030204" pitchFamily="34" charset="0"/>
                        <a:ea typeface="Calibri" panose="020F0502020204030204" pitchFamily="34"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064056"/>
                  </a:ext>
                </a:extLst>
              </a:tr>
            </a:tbl>
          </a:graphicData>
        </a:graphic>
      </p:graphicFrame>
      <p:pic>
        <p:nvPicPr>
          <p:cNvPr id="5"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085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a:t>
            </a:r>
            <a:r>
              <a:rPr lang="en-US" dirty="0" err="1" smtClean="0"/>
              <a:t>dTG</a:t>
            </a:r>
            <a:r>
              <a:rPr lang="en-US" dirty="0" smtClean="0"/>
              <a:t>-DT Dosing table</a:t>
            </a:r>
            <a:endParaRPr lang="en-US" dirty="0"/>
          </a:p>
        </p:txBody>
      </p:sp>
      <p:graphicFrame>
        <p:nvGraphicFramePr>
          <p:cNvPr id="5" name="Table 4">
            <a:extLst>
              <a:ext uri="{FF2B5EF4-FFF2-40B4-BE49-F238E27FC236}">
                <a16:creationId xmlns:a16="http://schemas.microsoft.com/office/drawing/2014/main" id="{987AC640-9598-47A8-A2B1-89B6DFDDA8D8}"/>
              </a:ext>
            </a:extLst>
          </p:cNvPr>
          <p:cNvGraphicFramePr>
            <a:graphicFrameLocks noGrp="1"/>
          </p:cNvGraphicFramePr>
          <p:nvPr>
            <p:extLst>
              <p:ext uri="{D42A27DB-BD31-4B8C-83A1-F6EECF244321}">
                <p14:modId xmlns:p14="http://schemas.microsoft.com/office/powerpoint/2010/main" val="3286504903"/>
              </p:ext>
            </p:extLst>
          </p:nvPr>
        </p:nvGraphicFramePr>
        <p:xfrm>
          <a:off x="788110" y="2359988"/>
          <a:ext cx="7275235" cy="3616862"/>
        </p:xfrm>
        <a:graphic>
          <a:graphicData uri="http://schemas.openxmlformats.org/drawingml/2006/table">
            <a:tbl>
              <a:tblPr/>
              <a:tblGrid>
                <a:gridCol w="1648057">
                  <a:extLst>
                    <a:ext uri="{9D8B030D-6E8A-4147-A177-3AD203B41FA5}">
                      <a16:colId xmlns:a16="http://schemas.microsoft.com/office/drawing/2014/main" val="20000"/>
                    </a:ext>
                  </a:extLst>
                </a:gridCol>
                <a:gridCol w="1451957">
                  <a:extLst>
                    <a:ext uri="{9D8B030D-6E8A-4147-A177-3AD203B41FA5}">
                      <a16:colId xmlns:a16="http://schemas.microsoft.com/office/drawing/2014/main" val="20001"/>
                    </a:ext>
                  </a:extLst>
                </a:gridCol>
                <a:gridCol w="1824066">
                  <a:extLst>
                    <a:ext uri="{9D8B030D-6E8A-4147-A177-3AD203B41FA5}">
                      <a16:colId xmlns:a16="http://schemas.microsoft.com/office/drawing/2014/main" val="1430069265"/>
                    </a:ext>
                  </a:extLst>
                </a:gridCol>
                <a:gridCol w="2351155">
                  <a:extLst>
                    <a:ext uri="{9D8B030D-6E8A-4147-A177-3AD203B41FA5}">
                      <a16:colId xmlns:a16="http://schemas.microsoft.com/office/drawing/2014/main" val="2645350951"/>
                    </a:ext>
                  </a:extLst>
                </a:gridCol>
              </a:tblGrid>
              <a:tr h="926102">
                <a:tc rowSpan="2">
                  <a:txBody>
                    <a:bodyPr/>
                    <a:lstStyle/>
                    <a:p>
                      <a:pPr algn="ctr" fontAlgn="ctr"/>
                      <a:r>
                        <a:rPr lang="en-US" sz="1600" b="1" i="0" u="none" strike="noStrike" dirty="0">
                          <a:solidFill>
                            <a:schemeClr val="tx1"/>
                          </a:solidFill>
                          <a:effectLst/>
                          <a:latin typeface="Arial" panose="020B0604020202020204" pitchFamily="34" charset="0"/>
                          <a:cs typeface="Arial" panose="020B0604020202020204" pitchFamily="34" charset="0"/>
                        </a:rPr>
                        <a:t>Weight Band</a:t>
                      </a:r>
                    </a:p>
                    <a:p>
                      <a:pPr algn="ctr" fontAlgn="ctr"/>
                      <a:r>
                        <a:rPr lang="en-US" sz="1600" b="1" i="0" u="none" strike="noStrike" dirty="0">
                          <a:solidFill>
                            <a:schemeClr val="tx1"/>
                          </a:solidFill>
                          <a:effectLst/>
                          <a:latin typeface="Arial" panose="020B0604020202020204" pitchFamily="34" charset="0"/>
                          <a:cs typeface="Arial" panose="020B0604020202020204" pitchFamily="34" charset="0"/>
                        </a:rPr>
                        <a:t>(kg)</a:t>
                      </a: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fontAlgn="ctr"/>
                      <a:r>
                        <a:rPr lang="pt-BR" sz="1600" b="1" i="0" u="none" strike="noStrike" dirty="0" smtClean="0">
                          <a:solidFill>
                            <a:schemeClr val="tx1"/>
                          </a:solidFill>
                          <a:effectLst/>
                          <a:latin typeface="Arial" panose="020B0604020202020204" pitchFamily="34" charset="0"/>
                          <a:cs typeface="Arial" panose="020B0604020202020204" pitchFamily="34" charset="0"/>
                        </a:rPr>
                        <a:t>Dose*</a:t>
                      </a:r>
                    </a:p>
                    <a:p>
                      <a:pPr algn="ctr" fontAlgn="ctr"/>
                      <a:r>
                        <a:rPr lang="pt-BR" sz="1600" b="1" i="0" u="none" strike="noStrike" dirty="0" smtClean="0">
                          <a:solidFill>
                            <a:schemeClr val="tx1"/>
                          </a:solidFill>
                          <a:effectLst/>
                          <a:latin typeface="Arial" panose="020B0604020202020204" pitchFamily="34" charset="0"/>
                          <a:cs typeface="Arial" panose="020B0604020202020204" pitchFamily="34" charset="0"/>
                        </a:rPr>
                        <a:t>(mg)</a:t>
                      </a:r>
                      <a:endParaRPr lang="pt-BR" sz="1600" b="1" i="0" u="none" strike="noStrike" dirty="0">
                        <a:solidFill>
                          <a:schemeClr val="tx1"/>
                        </a:solidFill>
                        <a:effectLst/>
                        <a:latin typeface="Arial" panose="020B0604020202020204" pitchFamily="34" charset="0"/>
                        <a:cs typeface="Arial" panose="020B0604020202020204" pitchFamily="34" charset="0"/>
                      </a:endParaRP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is-IS" sz="1600" b="1" i="0" u="none" strike="noStrike" dirty="0">
                          <a:solidFill>
                            <a:schemeClr val="tx1"/>
                          </a:solidFill>
                          <a:effectLst/>
                          <a:latin typeface="Arial" panose="020B0604020202020204" pitchFamily="34" charset="0"/>
                          <a:cs typeface="Arial" panose="020B0604020202020204" pitchFamily="34" charset="0"/>
                        </a:rPr>
                        <a:t>Dose (mg/kg) for Weight Range</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is-IS" sz="1600" b="1" i="0" u="none" strike="noStrike" dirty="0">
                        <a:solidFill>
                          <a:srgbClr val="FFFFFF"/>
                        </a:solidFill>
                        <a:effectLst/>
                        <a:latin typeface="Arial" panose="020B0604020202020204" pitchFamily="34" charset="0"/>
                        <a:cs typeface="Arial" panose="020B0604020202020204" pitchFamily="34" charset="0"/>
                      </a:endParaRPr>
                    </a:p>
                  </a:txBody>
                  <a:tcPr marL="18776" marR="18776" marT="18776"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476246">
                <a:tc vMerge="1">
                  <a:txBody>
                    <a:bodyPr/>
                    <a:lstStyle/>
                    <a:p>
                      <a:pPr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225314" marR="18776" marT="1877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vMerge="1">
                  <a:txBody>
                    <a:bodyPr/>
                    <a:lstStyle/>
                    <a:p>
                      <a:pPr algn="ctr"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18776" marR="18776" marT="1877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pPr algn="ctr" fontAlgn="ctr"/>
                      <a:r>
                        <a:rPr lang="en-US" sz="1600" b="0" i="0" u="none" strike="noStrike" dirty="0">
                          <a:solidFill>
                            <a:schemeClr val="tx1"/>
                          </a:solidFill>
                          <a:effectLst/>
                          <a:latin typeface="Arial" panose="020B0604020202020204" pitchFamily="34" charset="0"/>
                          <a:cs typeface="Arial" panose="020B0604020202020204" pitchFamily="34" charset="0"/>
                        </a:rPr>
                        <a:t>Lower Weight</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chemeClr val="tx1"/>
                          </a:solidFill>
                          <a:effectLst/>
                          <a:latin typeface="Arial" panose="020B0604020202020204" pitchFamily="34" charset="0"/>
                          <a:cs typeface="Arial" panose="020B0604020202020204" pitchFamily="34" charset="0"/>
                        </a:rPr>
                        <a:t>Upper Weight</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9471">
                <a:tc>
                  <a:txBody>
                    <a:bodyPr/>
                    <a:lstStyle/>
                    <a:p>
                      <a:pPr algn="ct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3</a:t>
                      </a:r>
                      <a:r>
                        <a:rPr lang="en-US" sz="1600" b="0" i="0" u="none" strike="noStrike" baseline="0" dirty="0" smtClean="0">
                          <a:solidFill>
                            <a:srgbClr val="000000"/>
                          </a:solidFill>
                          <a:effectLst/>
                          <a:latin typeface="Arial" panose="020B0604020202020204" pitchFamily="34" charset="0"/>
                          <a:cs typeface="Arial" panose="020B0604020202020204" pitchFamily="34" charset="0"/>
                        </a:rPr>
                        <a:t> to &lt; </a:t>
                      </a:r>
                      <a:r>
                        <a:rPr lang="en-US" sz="1600" b="0" i="0" u="none" strike="noStrike" dirty="0" smtClean="0">
                          <a:solidFill>
                            <a:srgbClr val="000000"/>
                          </a:solidFill>
                          <a:effectLst/>
                          <a:latin typeface="Arial" panose="020B0604020202020204" pitchFamily="34" charset="0"/>
                          <a:cs typeface="Arial" panose="020B0604020202020204" pitchFamily="34" charset="0"/>
                        </a:rPr>
                        <a:t>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5</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1.67</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0.83</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extLst>
                  <a:ext uri="{0D108BD9-81ED-4DB2-BD59-A6C34878D82A}">
                    <a16:rowId xmlns:a16="http://schemas.microsoft.com/office/drawing/2014/main" val="10002"/>
                  </a:ext>
                </a:extLst>
              </a:tr>
              <a:tr h="476246">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6 </a:t>
                      </a:r>
                      <a:r>
                        <a:rPr lang="en-US" sz="1600" b="0" i="0" u="none" strike="noStrike" baseline="0" dirty="0" smtClean="0">
                          <a:solidFill>
                            <a:srgbClr val="000000"/>
                          </a:solidFill>
                          <a:effectLst/>
                          <a:latin typeface="Arial" panose="020B0604020202020204" pitchFamily="34" charset="0"/>
                          <a:cs typeface="Arial" panose="020B0604020202020204" pitchFamily="34" charset="0"/>
                        </a:rPr>
                        <a:t>to</a:t>
                      </a:r>
                      <a:r>
                        <a:rPr lang="en-US" sz="1600" b="0" i="0" u="none" strike="noStrike" dirty="0" smtClean="0">
                          <a:solidFill>
                            <a:srgbClr val="000000"/>
                          </a:solidFill>
                          <a:effectLst/>
                          <a:latin typeface="Arial" panose="020B0604020202020204" pitchFamily="34" charset="0"/>
                          <a:cs typeface="Arial" panose="020B0604020202020204" pitchFamily="34" charset="0"/>
                        </a:rPr>
                        <a:t> </a:t>
                      </a:r>
                      <a:r>
                        <a:rPr lang="en-US" sz="1600" b="0" i="0" u="none" strike="noStrike" dirty="0">
                          <a:solidFill>
                            <a:srgbClr val="000000"/>
                          </a:solidFill>
                          <a:effectLst/>
                          <a:latin typeface="Arial" panose="020B0604020202020204" pitchFamily="34" charset="0"/>
                          <a:cs typeface="Arial" panose="020B0604020202020204" pitchFamily="34" charset="0"/>
                        </a:rPr>
                        <a:t>&lt;10</a:t>
                      </a: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10</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1.67</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1.00</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77815">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10 </a:t>
                      </a:r>
                      <a:r>
                        <a:rPr lang="en-US" sz="1600" b="0" i="0" u="none" strike="noStrike" dirty="0" smtClean="0">
                          <a:solidFill>
                            <a:srgbClr val="000000"/>
                          </a:solidFill>
                          <a:effectLst/>
                          <a:latin typeface="Arial" panose="020B0604020202020204" pitchFamily="34" charset="0"/>
                          <a:cs typeface="Arial" panose="020B0604020202020204" pitchFamily="34" charset="0"/>
                        </a:rPr>
                        <a:t>to </a:t>
                      </a:r>
                      <a:r>
                        <a:rPr lang="en-US" sz="1600" b="0" i="0" u="none" strike="noStrike" dirty="0">
                          <a:solidFill>
                            <a:srgbClr val="000000"/>
                          </a:solidFill>
                          <a:effectLst/>
                          <a:latin typeface="Arial" panose="020B0604020202020204" pitchFamily="34" charset="0"/>
                          <a:cs typeface="Arial" panose="020B0604020202020204" pitchFamily="34" charset="0"/>
                        </a:rPr>
                        <a:t>&lt;14</a:t>
                      </a: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49020"/>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15</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49020"/>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1.50</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49020"/>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1.07</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49020"/>
                      </a:srgbClr>
                    </a:solidFill>
                  </a:tcPr>
                </a:tc>
                <a:extLst>
                  <a:ext uri="{0D108BD9-81ED-4DB2-BD59-A6C34878D82A}">
                    <a16:rowId xmlns:a16="http://schemas.microsoft.com/office/drawing/2014/main" val="10004"/>
                  </a:ext>
                </a:extLst>
              </a:tr>
              <a:tr h="415491">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14 </a:t>
                      </a:r>
                      <a:r>
                        <a:rPr lang="en-US" sz="1600" b="0" i="0" u="none" strike="noStrike" dirty="0" smtClean="0">
                          <a:solidFill>
                            <a:srgbClr val="000000"/>
                          </a:solidFill>
                          <a:effectLst/>
                          <a:latin typeface="Arial" panose="020B0604020202020204" pitchFamily="34" charset="0"/>
                          <a:cs typeface="Arial" panose="020B0604020202020204" pitchFamily="34" charset="0"/>
                        </a:rPr>
                        <a:t>to </a:t>
                      </a:r>
                      <a:r>
                        <a:rPr lang="en-US" sz="1600" b="0" i="0" u="none" strike="noStrike" dirty="0">
                          <a:solidFill>
                            <a:srgbClr val="000000"/>
                          </a:solidFill>
                          <a:effectLst/>
                          <a:latin typeface="Arial" panose="020B0604020202020204" pitchFamily="34" charset="0"/>
                          <a:cs typeface="Arial" panose="020B0604020202020204" pitchFamily="34" charset="0"/>
                        </a:rPr>
                        <a:t>&lt;20</a:t>
                      </a: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15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1.79</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1.25</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491">
                <a:tc>
                  <a:txBody>
                    <a:bodyPr/>
                    <a:lstStyle/>
                    <a:p>
                      <a:pPr algn="ct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20</a:t>
                      </a:r>
                      <a:r>
                        <a:rPr lang="en-US" sz="1600" b="0" i="0" u="none" strike="noStrike" baseline="0" dirty="0" smtClean="0">
                          <a:solidFill>
                            <a:srgbClr val="000000"/>
                          </a:solidFill>
                          <a:effectLst/>
                          <a:latin typeface="Arial" panose="020B0604020202020204" pitchFamily="34" charset="0"/>
                          <a:cs typeface="Arial" panose="020B0604020202020204" pitchFamily="34" charset="0"/>
                        </a:rPr>
                        <a:t> to </a:t>
                      </a:r>
                      <a:r>
                        <a:rPr lang="en-US" sz="1600" b="0" i="0" u="none" strike="noStrike" dirty="0" smtClean="0">
                          <a:solidFill>
                            <a:srgbClr val="000000"/>
                          </a:solidFill>
                          <a:effectLst/>
                          <a:latin typeface="Arial" panose="020B0604020202020204" pitchFamily="34" charset="0"/>
                          <a:cs typeface="Arial" panose="020B0604020202020204" pitchFamily="34" charset="0"/>
                        </a:rPr>
                        <a:t>&lt;25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225314" marR="18776" marT="18776" marB="0" anchor="ctr">
                    <a:lnL>
                      <a:noFill/>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20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1.50</a:t>
                      </a:r>
                    </a:p>
                  </a:txBody>
                  <a:tcPr marL="18776" marR="18776" marT="18776"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1.20</a:t>
                      </a:r>
                    </a:p>
                  </a:txBody>
                  <a:tcPr marL="18776" marR="18776" marT="18776" marB="0" anchor="ctr">
                    <a:lnL w="190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CBAD">
                        <a:alpha val="50196"/>
                      </a:srgbClr>
                    </a:solidFill>
                  </a:tcPr>
                </a:tc>
                <a:extLst>
                  <a:ext uri="{0D108BD9-81ED-4DB2-BD59-A6C34878D82A}">
                    <a16:rowId xmlns:a16="http://schemas.microsoft.com/office/drawing/2014/main" val="3217710152"/>
                  </a:ext>
                </a:extLst>
              </a:tr>
            </a:tbl>
          </a:graphicData>
        </a:graphic>
      </p:graphicFrame>
      <p:sp>
        <p:nvSpPr>
          <p:cNvPr id="6" name="TextBox 5"/>
          <p:cNvSpPr txBox="1"/>
          <p:nvPr/>
        </p:nvSpPr>
        <p:spPr>
          <a:xfrm>
            <a:off x="788110" y="6052276"/>
            <a:ext cx="2900149" cy="369332"/>
          </a:xfrm>
          <a:prstGeom prst="rect">
            <a:avLst/>
          </a:prstGeom>
          <a:noFill/>
        </p:spPr>
        <p:txBody>
          <a:bodyPr wrap="square" rtlCol="0">
            <a:spAutoFit/>
          </a:bodyPr>
          <a:lstStyle/>
          <a:p>
            <a:r>
              <a:rPr lang="en-US" dirty="0" smtClean="0"/>
              <a:t>* Once daily</a:t>
            </a:r>
            <a:endParaRPr lang="en-US" dirty="0"/>
          </a:p>
        </p:txBody>
      </p:sp>
    </p:spTree>
    <p:extLst>
      <p:ext uri="{BB962C8B-B14F-4D97-AF65-F5344CB8AC3E}">
        <p14:creationId xmlns:p14="http://schemas.microsoft.com/office/powerpoint/2010/main" val="78342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986946578"/>
              </p:ext>
            </p:extLst>
          </p:nvPr>
        </p:nvGraphicFramePr>
        <p:xfrm>
          <a:off x="338530" y="2286354"/>
          <a:ext cx="7133531" cy="3854054"/>
        </p:xfrm>
        <a:graphic>
          <a:graphicData uri="http://schemas.openxmlformats.org/drawingml/2006/table">
            <a:tbl>
              <a:tblPr firstRow="1" firstCol="1" bandRow="1">
                <a:tableStyleId>{9D7B26C5-4107-4FEC-AEDC-1716B250A1EF}</a:tableStyleId>
              </a:tblPr>
              <a:tblGrid>
                <a:gridCol w="1666320">
                  <a:extLst>
                    <a:ext uri="{9D8B030D-6E8A-4147-A177-3AD203B41FA5}">
                      <a16:colId xmlns:a16="http://schemas.microsoft.com/office/drawing/2014/main" val="494040980"/>
                    </a:ext>
                  </a:extLst>
                </a:gridCol>
                <a:gridCol w="1442736">
                  <a:extLst>
                    <a:ext uri="{9D8B030D-6E8A-4147-A177-3AD203B41FA5}">
                      <a16:colId xmlns:a16="http://schemas.microsoft.com/office/drawing/2014/main" val="2582828650"/>
                    </a:ext>
                  </a:extLst>
                </a:gridCol>
                <a:gridCol w="1290870">
                  <a:extLst>
                    <a:ext uri="{9D8B030D-6E8A-4147-A177-3AD203B41FA5}">
                      <a16:colId xmlns:a16="http://schemas.microsoft.com/office/drawing/2014/main" val="2537053320"/>
                    </a:ext>
                  </a:extLst>
                </a:gridCol>
                <a:gridCol w="1489078">
                  <a:extLst>
                    <a:ext uri="{9D8B030D-6E8A-4147-A177-3AD203B41FA5}">
                      <a16:colId xmlns:a16="http://schemas.microsoft.com/office/drawing/2014/main" val="2181797287"/>
                    </a:ext>
                  </a:extLst>
                </a:gridCol>
                <a:gridCol w="1244527">
                  <a:extLst>
                    <a:ext uri="{9D8B030D-6E8A-4147-A177-3AD203B41FA5}">
                      <a16:colId xmlns:a16="http://schemas.microsoft.com/office/drawing/2014/main" val="2843996293"/>
                    </a:ext>
                  </a:extLst>
                </a:gridCol>
              </a:tblGrid>
              <a:tr h="623773">
                <a:tc>
                  <a:txBody>
                    <a:bodyPr/>
                    <a:lstStyle/>
                    <a:p>
                      <a:pPr marL="0" marR="0">
                        <a:lnSpc>
                          <a:spcPct val="107000"/>
                        </a:lnSpc>
                        <a:spcBef>
                          <a:spcPts val="0"/>
                        </a:spcBef>
                        <a:spcAft>
                          <a:spcPts val="0"/>
                        </a:spcAft>
                      </a:pPr>
                      <a:r>
                        <a:rPr lang="en-US" sz="1600" dirty="0">
                          <a:effectLst/>
                        </a:rPr>
                        <a:t>Cohort </a:t>
                      </a:r>
                      <a:endParaRPr lang="en-US" sz="1600" dirty="0" smtClean="0">
                        <a:effectLst/>
                      </a:endParaRPr>
                    </a:p>
                    <a:p>
                      <a:pPr marL="0" marR="0">
                        <a:lnSpc>
                          <a:spcPct val="107000"/>
                        </a:lnSpc>
                        <a:spcBef>
                          <a:spcPts val="0"/>
                        </a:spcBef>
                        <a:spcAft>
                          <a:spcPts val="0"/>
                        </a:spcAft>
                      </a:pPr>
                      <a:r>
                        <a:rPr lang="en-US" sz="1600" dirty="0" smtClean="0">
                          <a:effectLst/>
                        </a:rPr>
                        <a:t>(</a:t>
                      </a:r>
                      <a:r>
                        <a:rPr lang="en-US" sz="1600" dirty="0">
                          <a:effectLst/>
                        </a:rPr>
                        <a:t>n=10 each</a:t>
                      </a:r>
                      <a:r>
                        <a:rPr lang="en-US" sz="1600" dirty="0" smtClean="0">
                          <a:effectLst/>
                        </a:rPr>
                        <a:t>)</a:t>
                      </a:r>
                      <a:r>
                        <a:rPr lang="en-US" sz="1600" baseline="30000" dirty="0" smtClean="0">
                          <a:effectLst/>
                        </a:rPr>
                        <a:t>~</a:t>
                      </a:r>
                      <a:endParaRPr lang="en-US" sz="16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Age (</a:t>
                      </a:r>
                      <a:r>
                        <a:rPr lang="en-US" sz="1600" dirty="0" err="1">
                          <a:effectLst/>
                        </a:rPr>
                        <a:t>yrs</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smtClean="0">
                          <a:effectLst/>
                        </a:rPr>
                        <a:t>Dose</a:t>
                      </a:r>
                    </a:p>
                    <a:p>
                      <a:pPr marL="0" marR="0" algn="ctr">
                        <a:lnSpc>
                          <a:spcPct val="107000"/>
                        </a:lnSpc>
                        <a:spcBef>
                          <a:spcPts val="0"/>
                        </a:spcBef>
                        <a:spcAft>
                          <a:spcPts val="0"/>
                        </a:spcAft>
                      </a:pPr>
                      <a:r>
                        <a:rPr lang="en-US" sz="1600" dirty="0" smtClean="0">
                          <a:effectLst/>
                        </a:rPr>
                        <a:t>(</a:t>
                      </a:r>
                      <a:r>
                        <a:rPr lang="en-US" sz="1600" dirty="0">
                          <a:effectLst/>
                        </a:rPr>
                        <a:t>mg/kg)^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AUC</a:t>
                      </a:r>
                      <a:r>
                        <a:rPr lang="en-US" sz="1600" baseline="-25000" dirty="0">
                          <a:effectLst/>
                        </a:rPr>
                        <a:t>24h</a:t>
                      </a:r>
                      <a:r>
                        <a:rPr lang="en-US" sz="1600" dirty="0">
                          <a:effectLst/>
                        </a:rPr>
                        <a:t>*</a:t>
                      </a:r>
                    </a:p>
                    <a:p>
                      <a:pPr marL="0" marR="0" algn="ctr">
                        <a:lnSpc>
                          <a:spcPct val="107000"/>
                        </a:lnSpc>
                        <a:spcBef>
                          <a:spcPts val="0"/>
                        </a:spcBef>
                        <a:spcAft>
                          <a:spcPts val="0"/>
                        </a:spcAft>
                      </a:pPr>
                      <a:r>
                        <a:rPr lang="en-US" sz="1600" dirty="0">
                          <a:effectLst/>
                        </a:rPr>
                        <a:t>(mg x h/L)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a:t>
                      </a:r>
                      <a:r>
                        <a:rPr lang="en-US" sz="1600" baseline="-25000" dirty="0">
                          <a:effectLst/>
                        </a:rPr>
                        <a:t>24h</a:t>
                      </a:r>
                      <a:r>
                        <a:rPr lang="en-US" sz="1600" dirty="0">
                          <a:effectLst/>
                        </a:rPr>
                        <a:t>*</a:t>
                      </a:r>
                    </a:p>
                    <a:p>
                      <a:pPr marL="0" marR="0" algn="ctr">
                        <a:lnSpc>
                          <a:spcPct val="107000"/>
                        </a:lnSpc>
                        <a:spcBef>
                          <a:spcPts val="0"/>
                        </a:spcBef>
                        <a:spcAft>
                          <a:spcPts val="0"/>
                        </a:spcAft>
                      </a:pPr>
                      <a:r>
                        <a:rPr lang="en-US" sz="1600" dirty="0">
                          <a:effectLst/>
                        </a:rPr>
                        <a:t>(ng/mL)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0571444"/>
                  </a:ext>
                </a:extLst>
              </a:tr>
              <a:tr h="943440">
                <a:tc>
                  <a:txBody>
                    <a:bodyPr/>
                    <a:lstStyle/>
                    <a:p>
                      <a:pPr marL="0" marR="0">
                        <a:lnSpc>
                          <a:spcPct val="107000"/>
                        </a:lnSpc>
                        <a:spcBef>
                          <a:spcPts val="0"/>
                        </a:spcBef>
                        <a:spcAft>
                          <a:spcPts val="0"/>
                        </a:spcAft>
                      </a:pPr>
                      <a:r>
                        <a:rPr lang="en-US" sz="1600" dirty="0">
                          <a:effectLst/>
                        </a:rPr>
                        <a:t>≥4 weeks to </a:t>
                      </a:r>
                      <a:endParaRPr lang="en-US" sz="1600" dirty="0" smtClean="0">
                        <a:effectLst/>
                      </a:endParaRPr>
                    </a:p>
                    <a:p>
                      <a:pPr marL="0" marR="0">
                        <a:lnSpc>
                          <a:spcPct val="107000"/>
                        </a:lnSpc>
                        <a:spcBef>
                          <a:spcPts val="0"/>
                        </a:spcBef>
                        <a:spcAft>
                          <a:spcPts val="0"/>
                        </a:spcAft>
                      </a:pPr>
                      <a:r>
                        <a:rPr lang="en-US" sz="1600" dirty="0" smtClean="0">
                          <a:effectLst/>
                        </a:rPr>
                        <a:t>&lt;</a:t>
                      </a:r>
                      <a:r>
                        <a:rPr lang="en-US" sz="1600" dirty="0">
                          <a:effectLst/>
                        </a:rPr>
                        <a:t>6 months </a:t>
                      </a:r>
                      <a:endParaRPr lang="en-US" sz="1600" dirty="0" smtClean="0">
                        <a:effectLst/>
                      </a:endParaRPr>
                    </a:p>
                    <a:p>
                      <a:pPr marL="0" marR="0">
                        <a:lnSpc>
                          <a:spcPct val="107000"/>
                        </a:lnSpc>
                        <a:spcBef>
                          <a:spcPts val="0"/>
                        </a:spcBef>
                        <a:spcAft>
                          <a:spcPts val="0"/>
                        </a:spcAft>
                      </a:pPr>
                      <a:r>
                        <a:rPr lang="en-US" sz="1600" b="0" i="1" dirty="0" smtClean="0">
                          <a:effectLst/>
                        </a:rPr>
                        <a:t>(</a:t>
                      </a:r>
                      <a:r>
                        <a:rPr lang="en-US" sz="1600" b="0" i="1" dirty="0">
                          <a:effectLst/>
                        </a:rPr>
                        <a:t>Cohort V)</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0.34 (0.28-0.39)</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1.2 (0.9-1.7)</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61 (44%)</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smtClean="0">
                          <a:effectLst/>
                        </a:rPr>
                        <a:t>1,207 </a:t>
                      </a:r>
                      <a:r>
                        <a:rPr lang="en-US" sz="1500" dirty="0">
                          <a:effectLst/>
                        </a:rPr>
                        <a:t>(55%)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8290172"/>
                  </a:ext>
                </a:extLst>
              </a:tr>
              <a:tr h="943440">
                <a:tc>
                  <a:txBody>
                    <a:bodyPr/>
                    <a:lstStyle/>
                    <a:p>
                      <a:pPr marL="0" marR="0">
                        <a:lnSpc>
                          <a:spcPct val="107000"/>
                        </a:lnSpc>
                        <a:spcBef>
                          <a:spcPts val="0"/>
                        </a:spcBef>
                        <a:spcAft>
                          <a:spcPts val="0"/>
                        </a:spcAft>
                      </a:pPr>
                      <a:r>
                        <a:rPr lang="en-US" sz="1600" dirty="0">
                          <a:effectLst/>
                        </a:rPr>
                        <a:t>≥6 months to &lt;2 years </a:t>
                      </a:r>
                      <a:endParaRPr lang="en-US" sz="1600" dirty="0" smtClean="0">
                        <a:effectLst/>
                      </a:endParaRPr>
                    </a:p>
                    <a:p>
                      <a:pPr marL="0" marR="0">
                        <a:lnSpc>
                          <a:spcPct val="107000"/>
                        </a:lnSpc>
                        <a:spcBef>
                          <a:spcPts val="0"/>
                        </a:spcBef>
                        <a:spcAft>
                          <a:spcPts val="0"/>
                        </a:spcAft>
                      </a:pPr>
                      <a:r>
                        <a:rPr lang="en-US" sz="1600" b="0" i="1" dirty="0" smtClean="0">
                          <a:effectLst/>
                        </a:rPr>
                        <a:t>(</a:t>
                      </a:r>
                      <a:r>
                        <a:rPr lang="en-US" sz="1600" b="0" i="1" dirty="0">
                          <a:effectLst/>
                        </a:rPr>
                        <a:t>Cohort IV)</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1.2 (0.9-1.9)</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1.2 (1.0-1.4)</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51 (38%)</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711 (60%)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4894900"/>
                  </a:ext>
                </a:extLst>
              </a:tr>
              <a:tr h="943440">
                <a:tc>
                  <a:txBody>
                    <a:bodyPr/>
                    <a:lstStyle/>
                    <a:p>
                      <a:pPr marL="0" marR="0">
                        <a:lnSpc>
                          <a:spcPct val="107000"/>
                        </a:lnSpc>
                        <a:spcBef>
                          <a:spcPts val="0"/>
                        </a:spcBef>
                        <a:spcAft>
                          <a:spcPts val="0"/>
                        </a:spcAft>
                      </a:pPr>
                      <a:r>
                        <a:rPr lang="en-US" sz="1600" dirty="0">
                          <a:effectLst/>
                        </a:rPr>
                        <a:t>≥</a:t>
                      </a:r>
                      <a:r>
                        <a:rPr lang="en-US" sz="1600" dirty="0" smtClean="0">
                          <a:effectLst/>
                        </a:rPr>
                        <a:t>2 years </a:t>
                      </a:r>
                      <a:r>
                        <a:rPr lang="en-US" sz="1600" dirty="0">
                          <a:effectLst/>
                        </a:rPr>
                        <a:t>to </a:t>
                      </a:r>
                      <a:endParaRPr lang="en-US" sz="1600" dirty="0" smtClean="0">
                        <a:effectLst/>
                      </a:endParaRPr>
                    </a:p>
                    <a:p>
                      <a:pPr marL="0" marR="0">
                        <a:lnSpc>
                          <a:spcPct val="107000"/>
                        </a:lnSpc>
                        <a:spcBef>
                          <a:spcPts val="0"/>
                        </a:spcBef>
                        <a:spcAft>
                          <a:spcPts val="0"/>
                        </a:spcAft>
                      </a:pPr>
                      <a:r>
                        <a:rPr lang="en-US" sz="1600" dirty="0" smtClean="0">
                          <a:effectLst/>
                        </a:rPr>
                        <a:t>&lt;</a:t>
                      </a:r>
                      <a:r>
                        <a:rPr lang="en-US" sz="1600" dirty="0">
                          <a:effectLst/>
                        </a:rPr>
                        <a:t>6 years </a:t>
                      </a:r>
                      <a:endParaRPr lang="en-US" sz="1600" dirty="0" smtClean="0">
                        <a:effectLst/>
                      </a:endParaRPr>
                    </a:p>
                    <a:p>
                      <a:pPr marL="0" marR="0">
                        <a:lnSpc>
                          <a:spcPct val="107000"/>
                        </a:lnSpc>
                        <a:spcBef>
                          <a:spcPts val="0"/>
                        </a:spcBef>
                        <a:spcAft>
                          <a:spcPts val="0"/>
                        </a:spcAft>
                      </a:pPr>
                      <a:r>
                        <a:rPr lang="en-US" sz="1600" b="0" i="1" dirty="0" smtClean="0">
                          <a:effectLst/>
                        </a:rPr>
                        <a:t>(</a:t>
                      </a:r>
                      <a:r>
                        <a:rPr lang="en-US" sz="1600" b="0" i="1" dirty="0">
                          <a:effectLst/>
                        </a:rPr>
                        <a:t>Cohort III)</a:t>
                      </a:r>
                      <a:endParaRPr lang="en-US" sz="16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4.0 (2.1-5.9)</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1.1 (0.8-1.6)</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effectLst/>
                        </a:rPr>
                        <a:t>40 (36%)</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00" dirty="0">
                          <a:solidFill>
                            <a:schemeClr val="tx1"/>
                          </a:solidFill>
                          <a:effectLst/>
                        </a:rPr>
                        <a:t>461 (59%)</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8856664"/>
                  </a:ext>
                </a:extLst>
              </a:tr>
              <a:tr h="399961">
                <a:tc gridSpan="5">
                  <a:txBody>
                    <a:bodyPr/>
                    <a:lstStyle/>
                    <a:p>
                      <a:pPr marL="0" marR="0">
                        <a:lnSpc>
                          <a:spcPct val="107000"/>
                        </a:lnSpc>
                        <a:spcBef>
                          <a:spcPts val="0"/>
                        </a:spcBef>
                        <a:spcAft>
                          <a:spcPts val="0"/>
                        </a:spcAft>
                      </a:pPr>
                      <a:r>
                        <a:rPr lang="en-US" sz="1200" b="0" i="1" dirty="0" smtClean="0">
                          <a:effectLst/>
                          <a:latin typeface="+mj-lt"/>
                        </a:rPr>
                        <a:t>^ </a:t>
                      </a:r>
                      <a:r>
                        <a:rPr lang="en-US" sz="1200" b="0" i="1" dirty="0">
                          <a:effectLst/>
                          <a:latin typeface="+mj-lt"/>
                        </a:rPr>
                        <a:t>Median (range); </a:t>
                      </a:r>
                      <a:endParaRPr lang="en-US" sz="1200" b="0" i="1" dirty="0" smtClean="0">
                        <a:effectLst/>
                        <a:latin typeface="+mj-lt"/>
                      </a:endParaRPr>
                    </a:p>
                    <a:p>
                      <a:pPr marL="0" marR="0">
                        <a:lnSpc>
                          <a:spcPct val="107000"/>
                        </a:lnSpc>
                        <a:spcBef>
                          <a:spcPts val="0"/>
                        </a:spcBef>
                        <a:spcAft>
                          <a:spcPts val="0"/>
                        </a:spcAft>
                      </a:pPr>
                      <a:r>
                        <a:rPr lang="en-US" sz="1200" b="0" i="1" dirty="0" smtClean="0">
                          <a:effectLst/>
                          <a:latin typeface="+mj-lt"/>
                        </a:rPr>
                        <a:t>* </a:t>
                      </a:r>
                      <a:r>
                        <a:rPr lang="en-US" sz="1200" b="0" i="1" dirty="0">
                          <a:effectLst/>
                          <a:latin typeface="+mj-lt"/>
                        </a:rPr>
                        <a:t>Geometric mean (arithmetic </a:t>
                      </a:r>
                      <a:r>
                        <a:rPr lang="en-US" sz="1200" b="0" i="1" dirty="0" smtClean="0">
                          <a:effectLst/>
                          <a:latin typeface="+mj-lt"/>
                        </a:rPr>
                        <a:t>coefficient of variation %)</a:t>
                      </a:r>
                      <a:r>
                        <a:rPr lang="en-US" sz="1200" b="0" i="1" baseline="0" dirty="0" smtClean="0">
                          <a:effectLst/>
                          <a:latin typeface="+mj-lt"/>
                        </a:rPr>
                        <a:t> of 24 hour area under the curve (</a:t>
                      </a:r>
                      <a:r>
                        <a:rPr lang="en-US" sz="1200" b="0" dirty="0" smtClean="0">
                          <a:effectLst/>
                        </a:rPr>
                        <a:t>AUC</a:t>
                      </a:r>
                      <a:r>
                        <a:rPr lang="en-US" sz="1200" b="0" baseline="-25000" dirty="0" smtClean="0">
                          <a:effectLst/>
                        </a:rPr>
                        <a:t>24h</a:t>
                      </a:r>
                      <a:r>
                        <a:rPr lang="en-US" sz="1200" b="0" i="1" baseline="0" dirty="0" smtClean="0">
                          <a:effectLst/>
                          <a:latin typeface="+mj-lt"/>
                        </a:rPr>
                        <a:t>) and trough (</a:t>
                      </a:r>
                      <a:r>
                        <a:rPr lang="en-US" sz="1200" b="0" dirty="0" smtClean="0">
                          <a:effectLst/>
                        </a:rPr>
                        <a:t>C</a:t>
                      </a:r>
                      <a:r>
                        <a:rPr lang="en-US" sz="1200" b="0" baseline="-25000" dirty="0" smtClean="0">
                          <a:effectLst/>
                        </a:rPr>
                        <a:t>24h</a:t>
                      </a:r>
                      <a:r>
                        <a:rPr lang="en-US" sz="1200" b="0" i="1" baseline="0" dirty="0" smtClean="0">
                          <a:effectLst/>
                          <a:latin typeface="+mj-lt"/>
                        </a:rPr>
                        <a:t>).</a:t>
                      </a:r>
                      <a:endParaRPr lang="en-US" sz="1200" b="0" i="1" dirty="0">
                        <a:effectLst/>
                        <a:latin typeface="+mj-lt"/>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5928371"/>
                  </a:ext>
                </a:extLst>
              </a:tr>
            </a:tbl>
          </a:graphicData>
        </a:graphic>
      </p:graphicFrame>
      <p:sp>
        <p:nvSpPr>
          <p:cNvPr id="7" name="Title 6"/>
          <p:cNvSpPr>
            <a:spLocks noGrp="1"/>
          </p:cNvSpPr>
          <p:nvPr>
            <p:ph type="title"/>
          </p:nvPr>
        </p:nvSpPr>
        <p:spPr>
          <a:xfrm>
            <a:off x="516239" y="1049939"/>
            <a:ext cx="7989752" cy="765131"/>
          </a:xfrm>
        </p:spPr>
        <p:txBody>
          <a:bodyPr/>
          <a:lstStyle/>
          <a:p>
            <a:r>
              <a:rPr lang="en-US" dirty="0" smtClean="0"/>
              <a:t>Intensive PK Results for DTG-DT</a:t>
            </a:r>
            <a:endParaRPr lang="en-US" dirty="0"/>
          </a:p>
        </p:txBody>
      </p:sp>
      <p:sp>
        <p:nvSpPr>
          <p:cNvPr id="9" name="Rectangle 8"/>
          <p:cNvSpPr/>
          <p:nvPr/>
        </p:nvSpPr>
        <p:spPr>
          <a:xfrm>
            <a:off x="7592540" y="2891508"/>
            <a:ext cx="1414161" cy="2858475"/>
          </a:xfrm>
          <a:prstGeom prst="rect">
            <a:avLst/>
          </a:prstGeom>
          <a:ln>
            <a:solidFill>
              <a:schemeClr val="accent6">
                <a:lumMod val="75000"/>
              </a:schemeClr>
            </a:solidFill>
          </a:ln>
        </p:spPr>
        <p:txBody>
          <a:bodyPr wrap="square">
            <a:spAutoFit/>
          </a:bodyPr>
          <a:lstStyle/>
          <a:p>
            <a:pPr>
              <a:lnSpc>
                <a:spcPct val="107000"/>
              </a:lnSpc>
            </a:pPr>
            <a:r>
              <a:rPr lang="en-US" sz="1400" dirty="0" smtClean="0"/>
              <a:t>Version 4.0 Target (range) for Geometric Mean: </a:t>
            </a:r>
          </a:p>
          <a:p>
            <a:pPr>
              <a:lnSpc>
                <a:spcPct val="107000"/>
              </a:lnSpc>
            </a:pPr>
            <a:endParaRPr lang="en-US" sz="1400" dirty="0"/>
          </a:p>
          <a:p>
            <a:pPr>
              <a:lnSpc>
                <a:spcPct val="107000"/>
              </a:lnSpc>
            </a:pPr>
            <a:r>
              <a:rPr lang="en-US" sz="1400" b="1" dirty="0" smtClean="0"/>
              <a:t>AUC</a:t>
            </a:r>
            <a:r>
              <a:rPr lang="en-US" sz="1400" b="1" baseline="-25000" dirty="0" smtClean="0"/>
              <a:t>24h</a:t>
            </a:r>
            <a:r>
              <a:rPr lang="en-US" sz="1400" b="1" dirty="0" smtClean="0"/>
              <a:t> : 46 </a:t>
            </a:r>
          </a:p>
          <a:p>
            <a:pPr>
              <a:lnSpc>
                <a:spcPct val="107000"/>
              </a:lnSpc>
            </a:pPr>
            <a:r>
              <a:rPr lang="en-US" sz="1400" b="1" dirty="0" smtClean="0"/>
              <a:t>(</a:t>
            </a:r>
            <a:r>
              <a:rPr lang="en-US" sz="1400" b="1" dirty="0"/>
              <a:t>37-86) </a:t>
            </a:r>
            <a:endParaRPr lang="en-US" sz="1400" b="1" dirty="0" smtClean="0"/>
          </a:p>
          <a:p>
            <a:pPr>
              <a:lnSpc>
                <a:spcPct val="107000"/>
              </a:lnSpc>
            </a:pPr>
            <a:r>
              <a:rPr lang="en-US" sz="1400" b="1" dirty="0" smtClean="0"/>
              <a:t>mg x h/L</a:t>
            </a:r>
            <a:endParaRPr lang="en-US" sz="1400" b="1" dirty="0"/>
          </a:p>
          <a:p>
            <a:pPr>
              <a:lnSpc>
                <a:spcPct val="107000"/>
              </a:lnSpc>
            </a:pPr>
            <a:endParaRPr lang="en-US" sz="1400" b="1" dirty="0" smtClean="0"/>
          </a:p>
          <a:p>
            <a:pPr>
              <a:lnSpc>
                <a:spcPct val="107000"/>
              </a:lnSpc>
            </a:pPr>
            <a:r>
              <a:rPr lang="en-US" sz="1400" b="1" dirty="0" smtClean="0"/>
              <a:t>C</a:t>
            </a:r>
            <a:r>
              <a:rPr lang="en-US" sz="1400" b="1" baseline="-25000" dirty="0" smtClean="0"/>
              <a:t>24h</a:t>
            </a:r>
            <a:r>
              <a:rPr lang="en-US" sz="1400" b="1" dirty="0" smtClean="0"/>
              <a:t> : 750 </a:t>
            </a:r>
          </a:p>
          <a:p>
            <a:pPr>
              <a:lnSpc>
                <a:spcPct val="107000"/>
              </a:lnSpc>
            </a:pPr>
            <a:r>
              <a:rPr lang="en-US" sz="1400" b="1" dirty="0" smtClean="0"/>
              <a:t>(500-2260) </a:t>
            </a:r>
            <a:r>
              <a:rPr lang="en-US" sz="1400" b="1" dirty="0"/>
              <a:t>ng/mL</a:t>
            </a:r>
            <a:endParaRPr lang="en-US" sz="1400"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2" descr="IMPAA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38908" y="6400508"/>
            <a:ext cx="3666388" cy="338554"/>
          </a:xfrm>
          <a:prstGeom prst="rect">
            <a:avLst/>
          </a:prstGeom>
        </p:spPr>
        <p:txBody>
          <a:bodyPr wrap="none">
            <a:spAutoFit/>
          </a:bodyPr>
          <a:lstStyle/>
          <a:p>
            <a:r>
              <a:rPr lang="en-US" sz="1600" i="1" dirty="0" smtClean="0"/>
              <a:t>Note: Dispersible Tablets (DT) are 5mg each. </a:t>
            </a:r>
            <a:endParaRPr lang="en-US" sz="1600" i="1" dirty="0"/>
          </a:p>
        </p:txBody>
      </p:sp>
      <p:sp>
        <p:nvSpPr>
          <p:cNvPr id="2" name="Rectangle 1"/>
          <p:cNvSpPr/>
          <p:nvPr/>
        </p:nvSpPr>
        <p:spPr>
          <a:xfrm>
            <a:off x="6398151" y="5071747"/>
            <a:ext cx="878065" cy="3633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1157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632" y="1930419"/>
            <a:ext cx="6815420" cy="4006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58169" y="925180"/>
            <a:ext cx="7886700" cy="586567"/>
          </a:xfrm>
        </p:spPr>
        <p:txBody>
          <a:bodyPr/>
          <a:lstStyle/>
          <a:p>
            <a:pPr algn="ctr"/>
            <a:r>
              <a:rPr lang="en-US" dirty="0" err="1" smtClean="0"/>
              <a:t>DTg</a:t>
            </a:r>
            <a:r>
              <a:rPr lang="en-US" dirty="0" smtClean="0"/>
              <a:t> DT : 24 hour trough by </a:t>
            </a:r>
            <a:r>
              <a:rPr lang="en-US" dirty="0"/>
              <a:t>cohort</a:t>
            </a:r>
          </a:p>
        </p:txBody>
      </p:sp>
      <p:sp>
        <p:nvSpPr>
          <p:cNvPr id="3" name="TextBox 2"/>
          <p:cNvSpPr txBox="1"/>
          <p:nvPr/>
        </p:nvSpPr>
        <p:spPr>
          <a:xfrm>
            <a:off x="980444" y="5978920"/>
            <a:ext cx="184731" cy="300082"/>
          </a:xfrm>
          <a:prstGeom prst="rect">
            <a:avLst/>
          </a:prstGeom>
          <a:noFill/>
        </p:spPr>
        <p:txBody>
          <a:bodyPr wrap="none" rtlCol="0">
            <a:spAutoFit/>
          </a:bodyPr>
          <a:lstStyle/>
          <a:p>
            <a:endParaRPr lang="en-US" sz="1350" i="1" dirty="0">
              <a:solidFill>
                <a:srgbClr val="FF0000"/>
              </a:solidFill>
            </a:endParaRPr>
          </a:p>
        </p:txBody>
      </p:sp>
      <p:pic>
        <p:nvPicPr>
          <p:cNvPr id="6" name="Picture 2" descr="IMPAACT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01830" y="6306888"/>
            <a:ext cx="1340226" cy="43217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173589" y="5382501"/>
            <a:ext cx="1900195" cy="646331"/>
          </a:xfrm>
          <a:prstGeom prst="rect">
            <a:avLst/>
          </a:prstGeom>
          <a:noFill/>
          <a:ln>
            <a:solidFill>
              <a:srgbClr val="FF0000"/>
            </a:solidFill>
          </a:ln>
        </p:spPr>
        <p:txBody>
          <a:bodyPr wrap="square" rtlCol="0">
            <a:spAutoFit/>
          </a:bodyPr>
          <a:lstStyle/>
          <a:p>
            <a:r>
              <a:rPr lang="en-US" i="1" dirty="0"/>
              <a:t>Below </a:t>
            </a:r>
            <a:r>
              <a:rPr lang="en-US" i="1" dirty="0" smtClean="0"/>
              <a:t>target range (&lt;500 </a:t>
            </a:r>
            <a:r>
              <a:rPr lang="en-US" i="1" dirty="0"/>
              <a:t>ng/mL</a:t>
            </a:r>
            <a:r>
              <a:rPr lang="en-US" i="1" dirty="0" smtClean="0"/>
              <a:t>)</a:t>
            </a:r>
            <a:endParaRPr lang="en-US" i="1" dirty="0"/>
          </a:p>
        </p:txBody>
      </p:sp>
      <p:sp>
        <p:nvSpPr>
          <p:cNvPr id="8" name="Rectangle 7"/>
          <p:cNvSpPr/>
          <p:nvPr/>
        </p:nvSpPr>
        <p:spPr>
          <a:xfrm>
            <a:off x="5202819" y="4214345"/>
            <a:ext cx="1653059" cy="5519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712410" y="4129339"/>
            <a:ext cx="492147" cy="3304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938783" y="4151778"/>
            <a:ext cx="400908" cy="7166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7895" y="2068548"/>
            <a:ext cx="1414161" cy="1936428"/>
          </a:xfrm>
          <a:prstGeom prst="rect">
            <a:avLst/>
          </a:prstGeom>
          <a:ln>
            <a:solidFill>
              <a:schemeClr val="accent6">
                <a:lumMod val="75000"/>
              </a:schemeClr>
            </a:solidFill>
          </a:ln>
        </p:spPr>
        <p:txBody>
          <a:bodyPr wrap="square">
            <a:spAutoFit/>
          </a:bodyPr>
          <a:lstStyle/>
          <a:p>
            <a:pPr>
              <a:lnSpc>
                <a:spcPct val="107000"/>
              </a:lnSpc>
            </a:pPr>
            <a:r>
              <a:rPr lang="en-US" sz="1400" dirty="0" smtClean="0"/>
              <a:t>Version 4.0 Target (range) for Geometric Mean: </a:t>
            </a:r>
          </a:p>
          <a:p>
            <a:pPr>
              <a:lnSpc>
                <a:spcPct val="107000"/>
              </a:lnSpc>
            </a:pPr>
            <a:endParaRPr lang="en-US" sz="1400" b="1" dirty="0" smtClean="0"/>
          </a:p>
          <a:p>
            <a:pPr>
              <a:lnSpc>
                <a:spcPct val="107000"/>
              </a:lnSpc>
            </a:pPr>
            <a:r>
              <a:rPr lang="en-US" sz="1400" b="1" dirty="0" smtClean="0"/>
              <a:t>C</a:t>
            </a:r>
            <a:r>
              <a:rPr lang="en-US" sz="1400" b="1" baseline="-25000" dirty="0" smtClean="0"/>
              <a:t>24h</a:t>
            </a:r>
            <a:r>
              <a:rPr lang="en-US" sz="1400" b="1" dirty="0" smtClean="0"/>
              <a:t> : 750 </a:t>
            </a:r>
          </a:p>
          <a:p>
            <a:pPr>
              <a:lnSpc>
                <a:spcPct val="107000"/>
              </a:lnSpc>
            </a:pPr>
            <a:r>
              <a:rPr lang="en-US" sz="1400" b="1" dirty="0" smtClean="0"/>
              <a:t>(</a:t>
            </a:r>
            <a:r>
              <a:rPr lang="en-US" sz="1400" b="1" dirty="0"/>
              <a:t>500-2260) ng/mL</a:t>
            </a:r>
            <a:endParaRPr lang="en-US"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2436586" y="5780353"/>
            <a:ext cx="4572000" cy="289951"/>
          </a:xfrm>
          <a:prstGeom prst="rect">
            <a:avLst/>
          </a:prstGeom>
        </p:spPr>
        <p:txBody>
          <a:bodyPr>
            <a:spAutoFit/>
          </a:bodyPr>
          <a:lstStyle/>
          <a:p>
            <a:pPr>
              <a:lnSpc>
                <a:spcPct val="107000"/>
              </a:lnSpc>
              <a:spcAft>
                <a:spcPts val="800"/>
              </a:spcAft>
            </a:pPr>
            <a:r>
              <a:rPr lang="en-US" sz="1200" i="1" dirty="0">
                <a:latin typeface="Calibri" panose="020F0502020204030204" pitchFamily="34" charset="0"/>
                <a:ea typeface="Calibri" panose="020F0502020204030204" pitchFamily="34" charset="0"/>
                <a:cs typeface="Times New Roman" panose="02020603050405020304" pitchFamily="18" charset="0"/>
              </a:rPr>
              <a:t>(</a:t>
            </a:r>
            <a:r>
              <a:rPr lang="en-US" sz="1200" i="1" dirty="0" smtClean="0">
                <a:latin typeface="Calibri" panose="020F0502020204030204" pitchFamily="34" charset="0"/>
                <a:ea typeface="Calibri" panose="020F0502020204030204" pitchFamily="34" charset="0"/>
                <a:cs typeface="Times New Roman" panose="02020603050405020304" pitchFamily="18" charset="0"/>
              </a:rPr>
              <a:t>≥4 </a:t>
            </a:r>
            <a:r>
              <a:rPr lang="en-US" sz="1200" i="1" dirty="0" err="1" smtClean="0">
                <a:latin typeface="Calibri" panose="020F0502020204030204" pitchFamily="34" charset="0"/>
                <a:ea typeface="Calibri" panose="020F0502020204030204" pitchFamily="34" charset="0"/>
                <a:cs typeface="Times New Roman" panose="02020603050405020304" pitchFamily="18" charset="0"/>
              </a:rPr>
              <a:t>wk</a:t>
            </a:r>
            <a:r>
              <a:rPr lang="en-US" sz="1200" i="1" dirty="0" smtClean="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to </a:t>
            </a:r>
            <a:r>
              <a:rPr lang="en-US" sz="1200" i="1" dirty="0" smtClean="0">
                <a:latin typeface="Calibri" panose="020F0502020204030204" pitchFamily="34" charset="0"/>
                <a:ea typeface="Calibri" panose="020F0502020204030204" pitchFamily="34" charset="0"/>
                <a:cs typeface="Times New Roman" panose="02020603050405020304" pitchFamily="18" charset="0"/>
              </a:rPr>
              <a:t>&lt;6 </a:t>
            </a:r>
            <a:r>
              <a:rPr lang="en-US" sz="1200" i="1" dirty="0" err="1" smtClean="0">
                <a:latin typeface="Calibri" panose="020F0502020204030204" pitchFamily="34" charset="0"/>
                <a:ea typeface="Calibri" panose="020F0502020204030204" pitchFamily="34" charset="0"/>
                <a:cs typeface="Times New Roman" panose="02020603050405020304" pitchFamily="18" charset="0"/>
              </a:rPr>
              <a:t>mo</a:t>
            </a:r>
            <a:r>
              <a:rPr lang="en-US" sz="1200" i="1" dirty="0" smtClean="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≥6 </a:t>
            </a:r>
            <a:r>
              <a:rPr lang="en-US" sz="1200" i="1" dirty="0" err="1">
                <a:latin typeface="Calibri" panose="020F0502020204030204" pitchFamily="34" charset="0"/>
                <a:ea typeface="Calibri" panose="020F0502020204030204" pitchFamily="34" charset="0"/>
                <a:cs typeface="Times New Roman" panose="02020603050405020304" pitchFamily="18" charset="0"/>
              </a:rPr>
              <a:t>mo</a:t>
            </a:r>
            <a:r>
              <a:rPr lang="en-US" sz="1200" i="1" dirty="0">
                <a:latin typeface="Calibri" panose="020F0502020204030204" pitchFamily="34" charset="0"/>
                <a:ea typeface="Calibri" panose="020F0502020204030204" pitchFamily="34" charset="0"/>
                <a:cs typeface="Times New Roman" panose="02020603050405020304" pitchFamily="18" charset="0"/>
              </a:rPr>
              <a:t> to &lt;2 </a:t>
            </a:r>
            <a:r>
              <a:rPr lang="en-US" sz="1200" i="1" dirty="0" err="1">
                <a:latin typeface="Calibri" panose="020F0502020204030204" pitchFamily="34" charset="0"/>
                <a:ea typeface="Calibri" panose="020F0502020204030204" pitchFamily="34" charset="0"/>
                <a:cs typeface="Times New Roman" panose="02020603050405020304" pitchFamily="18" charset="0"/>
              </a:rPr>
              <a:t>yr</a:t>
            </a:r>
            <a:r>
              <a:rPr lang="en-US" sz="1200" i="1" dirty="0">
                <a:latin typeface="Calibri" panose="020F0502020204030204" pitchFamily="34" charset="0"/>
                <a:ea typeface="Calibri" panose="020F0502020204030204" pitchFamily="34" charset="0"/>
                <a:cs typeface="Times New Roman" panose="02020603050405020304" pitchFamily="18" charset="0"/>
              </a:rPr>
              <a:t>)  </a:t>
            </a:r>
            <a:r>
              <a:rPr lang="en-US" sz="1200" i="1" dirty="0" smtClean="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≥2 </a:t>
            </a:r>
            <a:r>
              <a:rPr lang="en-US" sz="1200" i="1" dirty="0" err="1" smtClean="0">
                <a:latin typeface="Calibri" panose="020F0502020204030204" pitchFamily="34" charset="0"/>
                <a:ea typeface="Calibri" panose="020F0502020204030204" pitchFamily="34" charset="0"/>
                <a:cs typeface="Times New Roman" panose="02020603050405020304" pitchFamily="18" charset="0"/>
              </a:rPr>
              <a:t>yr</a:t>
            </a:r>
            <a:r>
              <a:rPr lang="en-US" sz="1200" i="1" dirty="0" smtClean="0">
                <a:latin typeface="Calibri" panose="020F0502020204030204" pitchFamily="34" charset="0"/>
                <a:ea typeface="Calibri" panose="020F0502020204030204" pitchFamily="34" charset="0"/>
                <a:cs typeface="Times New Roman" panose="02020603050405020304" pitchFamily="18" charset="0"/>
              </a:rPr>
              <a:t> to &lt;</a:t>
            </a:r>
            <a:r>
              <a:rPr lang="en-US" sz="1200" i="1" dirty="0">
                <a:latin typeface="Calibri" panose="020F0502020204030204" pitchFamily="34" charset="0"/>
                <a:ea typeface="Calibri" panose="020F0502020204030204" pitchFamily="34" charset="0"/>
                <a:cs typeface="Times New Roman" panose="02020603050405020304" pitchFamily="18" charset="0"/>
              </a:rPr>
              <a:t>6 </a:t>
            </a:r>
            <a:r>
              <a:rPr lang="en-US" sz="1200" i="1" dirty="0" err="1">
                <a:latin typeface="Calibri" panose="020F0502020204030204" pitchFamily="34" charset="0"/>
                <a:ea typeface="Calibri" panose="020F0502020204030204" pitchFamily="34" charset="0"/>
                <a:cs typeface="Times New Roman" panose="02020603050405020304" pitchFamily="18" charset="0"/>
              </a:rPr>
              <a:t>yr</a:t>
            </a:r>
            <a:r>
              <a:rPr lang="en-US" sz="1200" i="1"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656091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6" ma:contentTypeDescription="Create a new document." ma:contentTypeScope="" ma:versionID="64d96f49ef830410fe9a278f22d46f9d">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09e1bc8b4367a015b1717ca0f193cb6e"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268605-1AE0-4234-90B4-1C3E539149FC}"/>
</file>

<file path=customXml/itemProps2.xml><?xml version="1.0" encoding="utf-8"?>
<ds:datastoreItem xmlns:ds="http://schemas.openxmlformats.org/officeDocument/2006/customXml" ds:itemID="{D5117787-04F0-420F-B165-50C84329457F}">
  <ds:schemaRefs>
    <ds:schemaRef ds:uri="http://schemas.microsoft.com/sharepoint/v3/contenttype/forms"/>
  </ds:schemaRefs>
</ds:datastoreItem>
</file>

<file path=customXml/itemProps3.xml><?xml version="1.0" encoding="utf-8"?>
<ds:datastoreItem xmlns:ds="http://schemas.openxmlformats.org/officeDocument/2006/customXml" ds:itemID="{A0B8C1F4-5AF7-4F32-B094-F8A4A8872D9C}">
  <ds:schemaRefs>
    <ds:schemaRef ds:uri="http://schemas.microsoft.com/office/2006/documentManagement/types"/>
    <ds:schemaRef ds:uri="http://schemas.openxmlformats.org/package/2006/metadata/core-properties"/>
    <ds:schemaRef ds:uri="http://purl.org/dc/elements/1.1/"/>
    <ds:schemaRef ds:uri="http://purl.org/dc/dcmitype/"/>
    <ds:schemaRef ds:uri="8fff0748-757e-44e1-b4d1-3ab4f47f7563"/>
    <ds:schemaRef ds:uri="http://purl.org/dc/terms/"/>
    <ds:schemaRef ds:uri="http://schemas.microsoft.com/office/infopath/2007/PartnerControls"/>
    <ds:schemaRef ds:uri="a94ba8a6-db34-488a-a189-b2dc8621b2c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Dividend</Template>
  <TotalTime>6519</TotalTime>
  <Words>1660</Words>
  <Application>Microsoft Office PowerPoint</Application>
  <PresentationFormat>On-screen Show (4:3)</PresentationFormat>
  <Paragraphs>395</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Gill Sans MT</vt:lpstr>
      <vt:lpstr>Open Sans</vt:lpstr>
      <vt:lpstr>Tahoma</vt:lpstr>
      <vt:lpstr>Times New Roman</vt:lpstr>
      <vt:lpstr>Wingdings 2</vt:lpstr>
      <vt:lpstr>Dividend</vt:lpstr>
      <vt:lpstr>Pharmacokinetic and 4-week safety/efficacy of dolutegravir (S/GSK1349572) dispersible tablets in HIV-infected children aged 4 weeks to &lt;6 years:  results from IMPAACT P1093</vt:lpstr>
      <vt:lpstr>BackGround</vt:lpstr>
      <vt:lpstr>P1093 Design – dose determination by age cohorts</vt:lpstr>
      <vt:lpstr>Methods – Enrollment*</vt:lpstr>
      <vt:lpstr>Methods – STAGE I PK and monitoring</vt:lpstr>
      <vt:lpstr>Participant Characteristics</vt:lpstr>
      <vt:lpstr>Initial dTG-DT Dosing table</vt:lpstr>
      <vt:lpstr>Intensive PK Results for DTG-DT</vt:lpstr>
      <vt:lpstr>DTg DT : 24 hour trough by cohort</vt:lpstr>
      <vt:lpstr>4 week Safety – Grade 3/4 Adverse Events</vt:lpstr>
      <vt:lpstr>Feasibility,  Acceptability and Tolerability of DTG DT</vt:lpstr>
      <vt:lpstr>4 week Virological Outcomes</vt:lpstr>
      <vt:lpstr>Key PK findings and Next steps  DTG DT for ages 4 weeks to 6 years</vt:lpstr>
      <vt:lpstr>CURRENT dtg-DT Dosing TABLE: P1093</vt:lpstr>
      <vt:lpstr>Conclusions:  DTG DT for ages 4 weeks to 6 years in P1093</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p1093</dc:title>
  <dc:creator>ruel, theodore</dc:creator>
  <cp:lastModifiedBy>Ruel, Theodore</cp:lastModifiedBy>
  <cp:revision>540</cp:revision>
  <cp:lastPrinted>2018-07-13T14:13:29Z</cp:lastPrinted>
  <dcterms:created xsi:type="dcterms:W3CDTF">2016-02-24T18:03:45Z</dcterms:created>
  <dcterms:modified xsi:type="dcterms:W3CDTF">2018-07-21T07:15:05Z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0x0101002CC515E8ADC6D94BB60D0B874600EA4C</vt:lpwstr>
  </property>
</Properties>
</file>