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9202400" cy="32918400"/>
  <p:notesSz cx="6858000" cy="9144000"/>
  <p:defaultTextStyle>
    <a:defPPr>
      <a:defRPr lang="en-US"/>
    </a:defPPr>
    <a:lvl1pPr marL="0" algn="l" defTabSz="2501798" rtl="0" eaLnBrk="1" latinLnBrk="0" hangingPunct="1">
      <a:defRPr sz="4925" kern="1200">
        <a:solidFill>
          <a:schemeClr val="tx1"/>
        </a:solidFill>
        <a:latin typeface="+mn-lt"/>
        <a:ea typeface="+mn-ea"/>
        <a:cs typeface="+mn-cs"/>
      </a:defRPr>
    </a:lvl1pPr>
    <a:lvl2pPr marL="1250899" algn="l" defTabSz="2501798" rtl="0" eaLnBrk="1" latinLnBrk="0" hangingPunct="1">
      <a:defRPr sz="4925" kern="1200">
        <a:solidFill>
          <a:schemeClr val="tx1"/>
        </a:solidFill>
        <a:latin typeface="+mn-lt"/>
        <a:ea typeface="+mn-ea"/>
        <a:cs typeface="+mn-cs"/>
      </a:defRPr>
    </a:lvl2pPr>
    <a:lvl3pPr marL="2501798" algn="l" defTabSz="2501798" rtl="0" eaLnBrk="1" latinLnBrk="0" hangingPunct="1">
      <a:defRPr sz="4925" kern="1200">
        <a:solidFill>
          <a:schemeClr val="tx1"/>
        </a:solidFill>
        <a:latin typeface="+mn-lt"/>
        <a:ea typeface="+mn-ea"/>
        <a:cs typeface="+mn-cs"/>
      </a:defRPr>
    </a:lvl3pPr>
    <a:lvl4pPr marL="3752698" algn="l" defTabSz="2501798" rtl="0" eaLnBrk="1" latinLnBrk="0" hangingPunct="1">
      <a:defRPr sz="4925" kern="1200">
        <a:solidFill>
          <a:schemeClr val="tx1"/>
        </a:solidFill>
        <a:latin typeface="+mn-lt"/>
        <a:ea typeface="+mn-ea"/>
        <a:cs typeface="+mn-cs"/>
      </a:defRPr>
    </a:lvl4pPr>
    <a:lvl5pPr marL="5003597" algn="l" defTabSz="2501798" rtl="0" eaLnBrk="1" latinLnBrk="0" hangingPunct="1">
      <a:defRPr sz="4925" kern="1200">
        <a:solidFill>
          <a:schemeClr val="tx1"/>
        </a:solidFill>
        <a:latin typeface="+mn-lt"/>
        <a:ea typeface="+mn-ea"/>
        <a:cs typeface="+mn-cs"/>
      </a:defRPr>
    </a:lvl5pPr>
    <a:lvl6pPr marL="6254496" algn="l" defTabSz="2501798" rtl="0" eaLnBrk="1" latinLnBrk="0" hangingPunct="1">
      <a:defRPr sz="4925" kern="1200">
        <a:solidFill>
          <a:schemeClr val="tx1"/>
        </a:solidFill>
        <a:latin typeface="+mn-lt"/>
        <a:ea typeface="+mn-ea"/>
        <a:cs typeface="+mn-cs"/>
      </a:defRPr>
    </a:lvl6pPr>
    <a:lvl7pPr marL="7505395" algn="l" defTabSz="2501798" rtl="0" eaLnBrk="1" latinLnBrk="0" hangingPunct="1">
      <a:defRPr sz="4925" kern="1200">
        <a:solidFill>
          <a:schemeClr val="tx1"/>
        </a:solidFill>
        <a:latin typeface="+mn-lt"/>
        <a:ea typeface="+mn-ea"/>
        <a:cs typeface="+mn-cs"/>
      </a:defRPr>
    </a:lvl7pPr>
    <a:lvl8pPr marL="8756294" algn="l" defTabSz="2501798" rtl="0" eaLnBrk="1" latinLnBrk="0" hangingPunct="1">
      <a:defRPr sz="4925" kern="1200">
        <a:solidFill>
          <a:schemeClr val="tx1"/>
        </a:solidFill>
        <a:latin typeface="+mn-lt"/>
        <a:ea typeface="+mn-ea"/>
        <a:cs typeface="+mn-cs"/>
      </a:defRPr>
    </a:lvl8pPr>
    <a:lvl9pPr marL="10007194" algn="l" defTabSz="2501798" rtl="0" eaLnBrk="1" latinLnBrk="0" hangingPunct="1">
      <a:defRPr sz="49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16" userDrawn="1">
          <p15:clr>
            <a:srgbClr val="A4A3A4"/>
          </p15:clr>
        </p15:guide>
        <p15:guide id="2" pos="60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D5E"/>
    <a:srgbClr val="ED8A3F"/>
    <a:srgbClr val="B75811"/>
    <a:srgbClr val="132442"/>
    <a:srgbClr val="049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3" autoAdjust="0"/>
    <p:restoredTop sz="94660"/>
  </p:normalViewPr>
  <p:slideViewPr>
    <p:cSldViewPr snapToGrid="0" showGuides="1">
      <p:cViewPr>
        <p:scale>
          <a:sx n="60" d="100"/>
          <a:sy n="60" d="100"/>
        </p:scale>
        <p:origin x="-528" y="42"/>
      </p:cViewPr>
      <p:guideLst>
        <p:guide orient="horz" pos="10416"/>
        <p:guide pos="60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CD77E-0285-47E2-B57A-A700F380B40A}" type="datetimeFigureOut">
              <a:rPr lang="en-US" smtClean="0"/>
              <a:t>7/9/2018</a:t>
            </a:fld>
            <a:endParaRPr lang="en-US"/>
          </a:p>
        </p:txBody>
      </p:sp>
      <p:sp>
        <p:nvSpPr>
          <p:cNvPr id="4" name="Slide Image Placeholder 3"/>
          <p:cNvSpPr>
            <a:spLocks noGrp="1" noRot="1" noChangeAspect="1"/>
          </p:cNvSpPr>
          <p:nvPr>
            <p:ph type="sldImg" idx="2"/>
          </p:nvPr>
        </p:nvSpPr>
        <p:spPr>
          <a:xfrm>
            <a:off x="2528888" y="1143000"/>
            <a:ext cx="1800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564DE-57C1-4CDE-AB0C-E1E55BF60AAC}" type="slidenum">
              <a:rPr lang="en-US" smtClean="0"/>
              <a:t>‹#›</a:t>
            </a:fld>
            <a:endParaRPr lang="en-US"/>
          </a:p>
        </p:txBody>
      </p:sp>
    </p:spTree>
    <p:extLst>
      <p:ext uri="{BB962C8B-B14F-4D97-AF65-F5344CB8AC3E}">
        <p14:creationId xmlns:p14="http://schemas.microsoft.com/office/powerpoint/2010/main" val="16916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8888" y="1143000"/>
            <a:ext cx="1800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564DE-57C1-4CDE-AB0C-E1E55BF60AAC}" type="slidenum">
              <a:rPr lang="en-US" smtClean="0"/>
              <a:t>1</a:t>
            </a:fld>
            <a:endParaRPr lang="en-US"/>
          </a:p>
        </p:txBody>
      </p:sp>
    </p:spTree>
    <p:extLst>
      <p:ext uri="{BB962C8B-B14F-4D97-AF65-F5344CB8AC3E}">
        <p14:creationId xmlns:p14="http://schemas.microsoft.com/office/powerpoint/2010/main" val="53152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180" y="5387342"/>
            <a:ext cx="16322040" cy="11460480"/>
          </a:xfrm>
        </p:spPr>
        <p:txBody>
          <a:bodyPr anchor="b"/>
          <a:lstStyle>
            <a:lvl1pPr algn="ctr">
              <a:defRPr sz="12599"/>
            </a:lvl1pPr>
          </a:lstStyle>
          <a:p>
            <a:r>
              <a:rPr lang="en-US"/>
              <a:t>Click to edit Master title style</a:t>
            </a:r>
            <a:endParaRPr lang="en-US" dirty="0"/>
          </a:p>
        </p:txBody>
      </p:sp>
      <p:sp>
        <p:nvSpPr>
          <p:cNvPr id="3" name="Subtitle 2"/>
          <p:cNvSpPr>
            <a:spLocks noGrp="1"/>
          </p:cNvSpPr>
          <p:nvPr>
            <p:ph type="subTitle" idx="1"/>
          </p:nvPr>
        </p:nvSpPr>
        <p:spPr>
          <a:xfrm>
            <a:off x="2400300" y="17289782"/>
            <a:ext cx="14401800" cy="7947658"/>
          </a:xfrm>
        </p:spPr>
        <p:txBody>
          <a:bodyPr/>
          <a:lstStyle>
            <a:lvl1pPr marL="0" indent="0" algn="ctr">
              <a:buNone/>
              <a:defRPr sz="5040"/>
            </a:lvl1pPr>
            <a:lvl2pPr marL="960073" indent="0" algn="ctr">
              <a:buNone/>
              <a:defRPr sz="4200"/>
            </a:lvl2pPr>
            <a:lvl3pPr marL="1920146" indent="0" algn="ctr">
              <a:buNone/>
              <a:defRPr sz="3780"/>
            </a:lvl3pPr>
            <a:lvl4pPr marL="2880219" indent="0" algn="ctr">
              <a:buNone/>
              <a:defRPr sz="3360"/>
            </a:lvl4pPr>
            <a:lvl5pPr marL="3840293" indent="0" algn="ctr">
              <a:buNone/>
              <a:defRPr sz="3360"/>
            </a:lvl5pPr>
            <a:lvl6pPr marL="4800366" indent="0" algn="ctr">
              <a:buNone/>
              <a:defRPr sz="3360"/>
            </a:lvl6pPr>
            <a:lvl7pPr marL="5760439" indent="0" algn="ctr">
              <a:buNone/>
              <a:defRPr sz="3360"/>
            </a:lvl7pPr>
            <a:lvl8pPr marL="6720512" indent="0" algn="ctr">
              <a:buNone/>
              <a:defRPr sz="3360"/>
            </a:lvl8pPr>
            <a:lvl9pPr marL="7680585" indent="0" algn="ctr">
              <a:buNone/>
              <a:defRPr sz="3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5B466C-AF06-4190-BD93-4E02E6EE3CB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409175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B466C-AF06-4190-BD93-4E02E6EE3CB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326756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41718" y="1752600"/>
            <a:ext cx="4140518"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20167" y="1752600"/>
            <a:ext cx="12181523"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B466C-AF06-4190-BD93-4E02E6EE3CB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42911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B466C-AF06-4190-BD93-4E02E6EE3CB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386734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0165" y="8206749"/>
            <a:ext cx="16562070" cy="13693138"/>
          </a:xfrm>
        </p:spPr>
        <p:txBody>
          <a:bodyPr anchor="b"/>
          <a:lstStyle>
            <a:lvl1pPr>
              <a:defRPr sz="12599"/>
            </a:lvl1pPr>
          </a:lstStyle>
          <a:p>
            <a:r>
              <a:rPr lang="en-US"/>
              <a:t>Click to edit Master title style</a:t>
            </a:r>
            <a:endParaRPr lang="en-US" dirty="0"/>
          </a:p>
        </p:txBody>
      </p:sp>
      <p:sp>
        <p:nvSpPr>
          <p:cNvPr id="3" name="Text Placeholder 2"/>
          <p:cNvSpPr>
            <a:spLocks noGrp="1"/>
          </p:cNvSpPr>
          <p:nvPr>
            <p:ph type="body" idx="1"/>
          </p:nvPr>
        </p:nvSpPr>
        <p:spPr>
          <a:xfrm>
            <a:off x="1310165" y="22029429"/>
            <a:ext cx="16562070" cy="7200898"/>
          </a:xfrm>
        </p:spPr>
        <p:txBody>
          <a:bodyPr/>
          <a:lstStyle>
            <a:lvl1pPr marL="0" indent="0">
              <a:buNone/>
              <a:defRPr sz="5040">
                <a:solidFill>
                  <a:schemeClr val="tx1"/>
                </a:solidFill>
              </a:defRPr>
            </a:lvl1pPr>
            <a:lvl2pPr marL="960073" indent="0">
              <a:buNone/>
              <a:defRPr sz="4200">
                <a:solidFill>
                  <a:schemeClr val="tx1">
                    <a:tint val="75000"/>
                  </a:schemeClr>
                </a:solidFill>
              </a:defRPr>
            </a:lvl2pPr>
            <a:lvl3pPr marL="1920146" indent="0">
              <a:buNone/>
              <a:defRPr sz="3780">
                <a:solidFill>
                  <a:schemeClr val="tx1">
                    <a:tint val="75000"/>
                  </a:schemeClr>
                </a:solidFill>
              </a:defRPr>
            </a:lvl3pPr>
            <a:lvl4pPr marL="2880219" indent="0">
              <a:buNone/>
              <a:defRPr sz="3360">
                <a:solidFill>
                  <a:schemeClr val="tx1">
                    <a:tint val="75000"/>
                  </a:schemeClr>
                </a:solidFill>
              </a:defRPr>
            </a:lvl4pPr>
            <a:lvl5pPr marL="3840293" indent="0">
              <a:buNone/>
              <a:defRPr sz="3360">
                <a:solidFill>
                  <a:schemeClr val="tx1">
                    <a:tint val="75000"/>
                  </a:schemeClr>
                </a:solidFill>
              </a:defRPr>
            </a:lvl5pPr>
            <a:lvl6pPr marL="4800366" indent="0">
              <a:buNone/>
              <a:defRPr sz="3360">
                <a:solidFill>
                  <a:schemeClr val="tx1">
                    <a:tint val="75000"/>
                  </a:schemeClr>
                </a:solidFill>
              </a:defRPr>
            </a:lvl6pPr>
            <a:lvl7pPr marL="5760439" indent="0">
              <a:buNone/>
              <a:defRPr sz="3360">
                <a:solidFill>
                  <a:schemeClr val="tx1">
                    <a:tint val="75000"/>
                  </a:schemeClr>
                </a:solidFill>
              </a:defRPr>
            </a:lvl7pPr>
            <a:lvl8pPr marL="6720512" indent="0">
              <a:buNone/>
              <a:defRPr sz="3360">
                <a:solidFill>
                  <a:schemeClr val="tx1">
                    <a:tint val="75000"/>
                  </a:schemeClr>
                </a:solidFill>
              </a:defRPr>
            </a:lvl8pPr>
            <a:lvl9pPr marL="7680585" indent="0">
              <a:buNone/>
              <a:defRPr sz="3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B466C-AF06-4190-BD93-4E02E6EE3CB7}"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99073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0165" y="8763000"/>
            <a:ext cx="81610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721215" y="8763000"/>
            <a:ext cx="81610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B466C-AF06-4190-BD93-4E02E6EE3CB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42027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22666" y="1752607"/>
            <a:ext cx="1656207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22668" y="8069582"/>
            <a:ext cx="8123514" cy="3954778"/>
          </a:xfrm>
        </p:spPr>
        <p:txBody>
          <a:bodyPr anchor="b"/>
          <a:lstStyle>
            <a:lvl1pPr marL="0" indent="0">
              <a:buNone/>
              <a:defRPr sz="5040" b="1"/>
            </a:lvl1pPr>
            <a:lvl2pPr marL="960073" indent="0">
              <a:buNone/>
              <a:defRPr sz="4200" b="1"/>
            </a:lvl2pPr>
            <a:lvl3pPr marL="1920146" indent="0">
              <a:buNone/>
              <a:defRPr sz="3780" b="1"/>
            </a:lvl3pPr>
            <a:lvl4pPr marL="2880219" indent="0">
              <a:buNone/>
              <a:defRPr sz="3360" b="1"/>
            </a:lvl4pPr>
            <a:lvl5pPr marL="3840293" indent="0">
              <a:buNone/>
              <a:defRPr sz="3360" b="1"/>
            </a:lvl5pPr>
            <a:lvl6pPr marL="4800366" indent="0">
              <a:buNone/>
              <a:defRPr sz="3360" b="1"/>
            </a:lvl6pPr>
            <a:lvl7pPr marL="5760439" indent="0">
              <a:buNone/>
              <a:defRPr sz="3360" b="1"/>
            </a:lvl7pPr>
            <a:lvl8pPr marL="6720512" indent="0">
              <a:buNone/>
              <a:defRPr sz="3360" b="1"/>
            </a:lvl8pPr>
            <a:lvl9pPr marL="7680585" indent="0">
              <a:buNone/>
              <a:defRPr sz="3360" b="1"/>
            </a:lvl9pPr>
          </a:lstStyle>
          <a:p>
            <a:pPr lvl="0"/>
            <a:r>
              <a:rPr lang="en-US"/>
              <a:t>Click to edit Master text styles</a:t>
            </a:r>
          </a:p>
        </p:txBody>
      </p:sp>
      <p:sp>
        <p:nvSpPr>
          <p:cNvPr id="4" name="Content Placeholder 3"/>
          <p:cNvSpPr>
            <a:spLocks noGrp="1"/>
          </p:cNvSpPr>
          <p:nvPr>
            <p:ph sz="half" idx="2"/>
          </p:nvPr>
        </p:nvSpPr>
        <p:spPr>
          <a:xfrm>
            <a:off x="1322668" y="12024360"/>
            <a:ext cx="8123514"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721217" y="8069582"/>
            <a:ext cx="8163521" cy="3954778"/>
          </a:xfrm>
        </p:spPr>
        <p:txBody>
          <a:bodyPr anchor="b"/>
          <a:lstStyle>
            <a:lvl1pPr marL="0" indent="0">
              <a:buNone/>
              <a:defRPr sz="5040" b="1"/>
            </a:lvl1pPr>
            <a:lvl2pPr marL="960073" indent="0">
              <a:buNone/>
              <a:defRPr sz="4200" b="1"/>
            </a:lvl2pPr>
            <a:lvl3pPr marL="1920146" indent="0">
              <a:buNone/>
              <a:defRPr sz="3780" b="1"/>
            </a:lvl3pPr>
            <a:lvl4pPr marL="2880219" indent="0">
              <a:buNone/>
              <a:defRPr sz="3360" b="1"/>
            </a:lvl4pPr>
            <a:lvl5pPr marL="3840293" indent="0">
              <a:buNone/>
              <a:defRPr sz="3360" b="1"/>
            </a:lvl5pPr>
            <a:lvl6pPr marL="4800366" indent="0">
              <a:buNone/>
              <a:defRPr sz="3360" b="1"/>
            </a:lvl6pPr>
            <a:lvl7pPr marL="5760439" indent="0">
              <a:buNone/>
              <a:defRPr sz="3360" b="1"/>
            </a:lvl7pPr>
            <a:lvl8pPr marL="6720512" indent="0">
              <a:buNone/>
              <a:defRPr sz="3360" b="1"/>
            </a:lvl8pPr>
            <a:lvl9pPr marL="7680585" indent="0">
              <a:buNone/>
              <a:defRPr sz="3360" b="1"/>
            </a:lvl9pPr>
          </a:lstStyle>
          <a:p>
            <a:pPr lvl="0"/>
            <a:r>
              <a:rPr lang="en-US"/>
              <a:t>Click to edit Master text styles</a:t>
            </a:r>
          </a:p>
        </p:txBody>
      </p:sp>
      <p:sp>
        <p:nvSpPr>
          <p:cNvPr id="6" name="Content Placeholder 5"/>
          <p:cNvSpPr>
            <a:spLocks noGrp="1"/>
          </p:cNvSpPr>
          <p:nvPr>
            <p:ph sz="quarter" idx="4"/>
          </p:nvPr>
        </p:nvSpPr>
        <p:spPr>
          <a:xfrm>
            <a:off x="9721217" y="12024360"/>
            <a:ext cx="8163521"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5B466C-AF06-4190-BD93-4E02E6EE3CB7}"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428344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5B466C-AF06-4190-BD93-4E02E6EE3CB7}"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127374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B466C-AF06-4190-BD93-4E02E6EE3CB7}"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171958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7" y="2194560"/>
            <a:ext cx="6193274" cy="7680960"/>
          </a:xfrm>
        </p:spPr>
        <p:txBody>
          <a:bodyPr anchor="b"/>
          <a:lstStyle>
            <a:lvl1pPr>
              <a:defRPr sz="6720"/>
            </a:lvl1pPr>
          </a:lstStyle>
          <a:p>
            <a:r>
              <a:rPr lang="en-US"/>
              <a:t>Click to edit Master title style</a:t>
            </a:r>
            <a:endParaRPr lang="en-US" dirty="0"/>
          </a:p>
        </p:txBody>
      </p:sp>
      <p:sp>
        <p:nvSpPr>
          <p:cNvPr id="3" name="Content Placeholder 2"/>
          <p:cNvSpPr>
            <a:spLocks noGrp="1"/>
          </p:cNvSpPr>
          <p:nvPr>
            <p:ph idx="1"/>
          </p:nvPr>
        </p:nvSpPr>
        <p:spPr>
          <a:xfrm>
            <a:off x="8163521" y="4739647"/>
            <a:ext cx="9721215" cy="23393400"/>
          </a:xfrm>
        </p:spPr>
        <p:txBody>
          <a:bodyPr/>
          <a:lstStyle>
            <a:lvl1pPr>
              <a:defRPr sz="6720"/>
            </a:lvl1pPr>
            <a:lvl2pPr>
              <a:defRPr sz="5880"/>
            </a:lvl2pPr>
            <a:lvl3pPr>
              <a:defRPr sz="504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2667" y="9875520"/>
            <a:ext cx="6193274" cy="18295622"/>
          </a:xfrm>
        </p:spPr>
        <p:txBody>
          <a:bodyPr/>
          <a:lstStyle>
            <a:lvl1pPr marL="0" indent="0">
              <a:buNone/>
              <a:defRPr sz="3360"/>
            </a:lvl1pPr>
            <a:lvl2pPr marL="960073" indent="0">
              <a:buNone/>
              <a:defRPr sz="2940"/>
            </a:lvl2pPr>
            <a:lvl3pPr marL="1920146" indent="0">
              <a:buNone/>
              <a:defRPr sz="2520"/>
            </a:lvl3pPr>
            <a:lvl4pPr marL="2880219" indent="0">
              <a:buNone/>
              <a:defRPr sz="2100"/>
            </a:lvl4pPr>
            <a:lvl5pPr marL="3840293" indent="0">
              <a:buNone/>
              <a:defRPr sz="2100"/>
            </a:lvl5pPr>
            <a:lvl6pPr marL="4800366" indent="0">
              <a:buNone/>
              <a:defRPr sz="2100"/>
            </a:lvl6pPr>
            <a:lvl7pPr marL="5760439" indent="0">
              <a:buNone/>
              <a:defRPr sz="2100"/>
            </a:lvl7pPr>
            <a:lvl8pPr marL="6720512" indent="0">
              <a:buNone/>
              <a:defRPr sz="2100"/>
            </a:lvl8pPr>
            <a:lvl9pPr marL="768058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395B466C-AF06-4190-BD93-4E02E6EE3CB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151478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667" y="2194560"/>
            <a:ext cx="6193274" cy="7680960"/>
          </a:xfrm>
        </p:spPr>
        <p:txBody>
          <a:bodyPr anchor="b"/>
          <a:lstStyle>
            <a:lvl1pPr>
              <a:defRPr sz="6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63521" y="4739647"/>
            <a:ext cx="9721215" cy="23393400"/>
          </a:xfrm>
        </p:spPr>
        <p:txBody>
          <a:bodyPr anchor="t"/>
          <a:lstStyle>
            <a:lvl1pPr marL="0" indent="0">
              <a:buNone/>
              <a:defRPr sz="6720"/>
            </a:lvl1pPr>
            <a:lvl2pPr marL="960073" indent="0">
              <a:buNone/>
              <a:defRPr sz="5880"/>
            </a:lvl2pPr>
            <a:lvl3pPr marL="1920146" indent="0">
              <a:buNone/>
              <a:defRPr sz="5040"/>
            </a:lvl3pPr>
            <a:lvl4pPr marL="2880219" indent="0">
              <a:buNone/>
              <a:defRPr sz="4200"/>
            </a:lvl4pPr>
            <a:lvl5pPr marL="3840293" indent="0">
              <a:buNone/>
              <a:defRPr sz="4200"/>
            </a:lvl5pPr>
            <a:lvl6pPr marL="4800366" indent="0">
              <a:buNone/>
              <a:defRPr sz="4200"/>
            </a:lvl6pPr>
            <a:lvl7pPr marL="5760439" indent="0">
              <a:buNone/>
              <a:defRPr sz="4200"/>
            </a:lvl7pPr>
            <a:lvl8pPr marL="6720512" indent="0">
              <a:buNone/>
              <a:defRPr sz="4200"/>
            </a:lvl8pPr>
            <a:lvl9pPr marL="7680585" indent="0">
              <a:buNone/>
              <a:defRPr sz="4200"/>
            </a:lvl9pPr>
          </a:lstStyle>
          <a:p>
            <a:r>
              <a:rPr lang="en-US"/>
              <a:t>Click icon to add picture</a:t>
            </a:r>
          </a:p>
        </p:txBody>
      </p:sp>
      <p:sp>
        <p:nvSpPr>
          <p:cNvPr id="4" name="Text Placeholder 3"/>
          <p:cNvSpPr>
            <a:spLocks noGrp="1"/>
          </p:cNvSpPr>
          <p:nvPr>
            <p:ph type="body" sz="half" idx="2"/>
          </p:nvPr>
        </p:nvSpPr>
        <p:spPr>
          <a:xfrm>
            <a:off x="1322667" y="9875520"/>
            <a:ext cx="6193274" cy="18295622"/>
          </a:xfrm>
        </p:spPr>
        <p:txBody>
          <a:bodyPr/>
          <a:lstStyle>
            <a:lvl1pPr marL="0" indent="0">
              <a:buNone/>
              <a:defRPr sz="3360"/>
            </a:lvl1pPr>
            <a:lvl2pPr marL="960073" indent="0">
              <a:buNone/>
              <a:defRPr sz="2940"/>
            </a:lvl2pPr>
            <a:lvl3pPr marL="1920146" indent="0">
              <a:buNone/>
              <a:defRPr sz="2520"/>
            </a:lvl3pPr>
            <a:lvl4pPr marL="2880219" indent="0">
              <a:buNone/>
              <a:defRPr sz="2100"/>
            </a:lvl4pPr>
            <a:lvl5pPr marL="3840293" indent="0">
              <a:buNone/>
              <a:defRPr sz="2100"/>
            </a:lvl5pPr>
            <a:lvl6pPr marL="4800366" indent="0">
              <a:buNone/>
              <a:defRPr sz="2100"/>
            </a:lvl6pPr>
            <a:lvl7pPr marL="5760439" indent="0">
              <a:buNone/>
              <a:defRPr sz="2100"/>
            </a:lvl7pPr>
            <a:lvl8pPr marL="6720512" indent="0">
              <a:buNone/>
              <a:defRPr sz="2100"/>
            </a:lvl8pPr>
            <a:lvl9pPr marL="7680585"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395B466C-AF06-4190-BD93-4E02E6EE3CB7}"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93574-AC79-4297-B85C-6EDAF831EF88}" type="slidenum">
              <a:rPr lang="en-US" smtClean="0"/>
              <a:t>‹#›</a:t>
            </a:fld>
            <a:endParaRPr lang="en-US"/>
          </a:p>
        </p:txBody>
      </p:sp>
    </p:spTree>
    <p:extLst>
      <p:ext uri="{BB962C8B-B14F-4D97-AF65-F5344CB8AC3E}">
        <p14:creationId xmlns:p14="http://schemas.microsoft.com/office/powerpoint/2010/main" val="67891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165" y="1752607"/>
            <a:ext cx="1656207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20165" y="8763000"/>
            <a:ext cx="1656207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20165" y="30510487"/>
            <a:ext cx="4320540" cy="1752600"/>
          </a:xfrm>
          <a:prstGeom prst="rect">
            <a:avLst/>
          </a:prstGeom>
        </p:spPr>
        <p:txBody>
          <a:bodyPr vert="horz" lIns="91440" tIns="45720" rIns="91440" bIns="45720" rtlCol="0" anchor="ctr"/>
          <a:lstStyle>
            <a:lvl1pPr algn="l">
              <a:defRPr sz="2520">
                <a:solidFill>
                  <a:schemeClr val="tx1">
                    <a:tint val="75000"/>
                  </a:schemeClr>
                </a:solidFill>
              </a:defRPr>
            </a:lvl1pPr>
          </a:lstStyle>
          <a:p>
            <a:fld id="{395B466C-AF06-4190-BD93-4E02E6EE3CB7}" type="datetimeFigureOut">
              <a:rPr lang="en-US" smtClean="0"/>
              <a:t>7/9/2018</a:t>
            </a:fld>
            <a:endParaRPr lang="en-US"/>
          </a:p>
        </p:txBody>
      </p:sp>
      <p:sp>
        <p:nvSpPr>
          <p:cNvPr id="5" name="Footer Placeholder 4"/>
          <p:cNvSpPr>
            <a:spLocks noGrp="1"/>
          </p:cNvSpPr>
          <p:nvPr>
            <p:ph type="ftr" sz="quarter" idx="3"/>
          </p:nvPr>
        </p:nvSpPr>
        <p:spPr>
          <a:xfrm>
            <a:off x="6360795" y="30510487"/>
            <a:ext cx="6480810" cy="1752600"/>
          </a:xfrm>
          <a:prstGeom prst="rect">
            <a:avLst/>
          </a:prstGeom>
        </p:spPr>
        <p:txBody>
          <a:bodyPr vert="horz" lIns="91440" tIns="45720" rIns="91440" bIns="45720" rtlCol="0" anchor="ctr"/>
          <a:lstStyle>
            <a:lvl1pPr algn="ctr">
              <a:defRPr sz="2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561695" y="30510487"/>
            <a:ext cx="4320540" cy="1752600"/>
          </a:xfrm>
          <a:prstGeom prst="rect">
            <a:avLst/>
          </a:prstGeom>
        </p:spPr>
        <p:txBody>
          <a:bodyPr vert="horz" lIns="91440" tIns="45720" rIns="91440" bIns="45720" rtlCol="0" anchor="ctr"/>
          <a:lstStyle>
            <a:lvl1pPr algn="r">
              <a:defRPr sz="2520">
                <a:solidFill>
                  <a:schemeClr val="tx1">
                    <a:tint val="75000"/>
                  </a:schemeClr>
                </a:solidFill>
              </a:defRPr>
            </a:lvl1pPr>
          </a:lstStyle>
          <a:p>
            <a:fld id="{5EC93574-AC79-4297-B85C-6EDAF831EF88}" type="slidenum">
              <a:rPr lang="en-US" smtClean="0"/>
              <a:t>‹#›</a:t>
            </a:fld>
            <a:endParaRPr lang="en-US"/>
          </a:p>
        </p:txBody>
      </p:sp>
    </p:spTree>
    <p:extLst>
      <p:ext uri="{BB962C8B-B14F-4D97-AF65-F5344CB8AC3E}">
        <p14:creationId xmlns:p14="http://schemas.microsoft.com/office/powerpoint/2010/main" val="304487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920146" rtl="0" eaLnBrk="1" latinLnBrk="0" hangingPunct="1">
        <a:lnSpc>
          <a:spcPct val="90000"/>
        </a:lnSpc>
        <a:spcBef>
          <a:spcPct val="0"/>
        </a:spcBef>
        <a:buNone/>
        <a:defRPr sz="9239" kern="1200">
          <a:solidFill>
            <a:schemeClr val="tx1"/>
          </a:solidFill>
          <a:latin typeface="+mj-lt"/>
          <a:ea typeface="+mj-ea"/>
          <a:cs typeface="+mj-cs"/>
        </a:defRPr>
      </a:lvl1pPr>
    </p:titleStyle>
    <p:bodyStyle>
      <a:lvl1pPr marL="480037" indent="-480037" algn="l" defTabSz="1920146" rtl="0" eaLnBrk="1" latinLnBrk="0" hangingPunct="1">
        <a:lnSpc>
          <a:spcPct val="90000"/>
        </a:lnSpc>
        <a:spcBef>
          <a:spcPts val="2100"/>
        </a:spcBef>
        <a:buFont typeface="Arial" panose="020B0604020202020204" pitchFamily="34" charset="0"/>
        <a:buChar char="•"/>
        <a:defRPr sz="5880" kern="1200">
          <a:solidFill>
            <a:schemeClr val="tx1"/>
          </a:solidFill>
          <a:latin typeface="+mn-lt"/>
          <a:ea typeface="+mn-ea"/>
          <a:cs typeface="+mn-cs"/>
        </a:defRPr>
      </a:lvl1pPr>
      <a:lvl2pPr marL="1440110" indent="-480037" algn="l" defTabSz="1920146" rtl="0" eaLnBrk="1" latinLnBrk="0" hangingPunct="1">
        <a:lnSpc>
          <a:spcPct val="90000"/>
        </a:lnSpc>
        <a:spcBef>
          <a:spcPts val="1050"/>
        </a:spcBef>
        <a:buFont typeface="Arial" panose="020B0604020202020204" pitchFamily="34" charset="0"/>
        <a:buChar char="•"/>
        <a:defRPr sz="5040" kern="1200">
          <a:solidFill>
            <a:schemeClr val="tx1"/>
          </a:solidFill>
          <a:latin typeface="+mn-lt"/>
          <a:ea typeface="+mn-ea"/>
          <a:cs typeface="+mn-cs"/>
        </a:defRPr>
      </a:lvl2pPr>
      <a:lvl3pPr marL="2400183" indent="-480037" algn="l" defTabSz="1920146" rtl="0" eaLnBrk="1" latinLnBrk="0" hangingPunct="1">
        <a:lnSpc>
          <a:spcPct val="90000"/>
        </a:lnSpc>
        <a:spcBef>
          <a:spcPts val="1050"/>
        </a:spcBef>
        <a:buFont typeface="Arial" panose="020B0604020202020204" pitchFamily="34" charset="0"/>
        <a:buChar char="•"/>
        <a:defRPr sz="4200" kern="1200">
          <a:solidFill>
            <a:schemeClr val="tx1"/>
          </a:solidFill>
          <a:latin typeface="+mn-lt"/>
          <a:ea typeface="+mn-ea"/>
          <a:cs typeface="+mn-cs"/>
        </a:defRPr>
      </a:lvl3pPr>
      <a:lvl4pPr marL="3360256"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4pPr>
      <a:lvl5pPr marL="4320329"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5pPr>
      <a:lvl6pPr marL="5280402"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6pPr>
      <a:lvl7pPr marL="6240475"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7pPr>
      <a:lvl8pPr marL="7200549"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8pPr>
      <a:lvl9pPr marL="8160622" indent="-480037" algn="l" defTabSz="1920146" rtl="0" eaLnBrk="1" latinLnBrk="0" hangingPunct="1">
        <a:lnSpc>
          <a:spcPct val="90000"/>
        </a:lnSpc>
        <a:spcBef>
          <a:spcPts val="1050"/>
        </a:spcBef>
        <a:buFont typeface="Arial" panose="020B0604020202020204" pitchFamily="34" charset="0"/>
        <a:buChar char="•"/>
        <a:defRPr sz="3780" kern="1200">
          <a:solidFill>
            <a:schemeClr val="tx1"/>
          </a:solidFill>
          <a:latin typeface="+mn-lt"/>
          <a:ea typeface="+mn-ea"/>
          <a:cs typeface="+mn-cs"/>
        </a:defRPr>
      </a:lvl9pPr>
    </p:bodyStyle>
    <p:otherStyle>
      <a:defPPr>
        <a:defRPr lang="en-US"/>
      </a:defPPr>
      <a:lvl1pPr marL="0" algn="l" defTabSz="1920146" rtl="0" eaLnBrk="1" latinLnBrk="0" hangingPunct="1">
        <a:defRPr sz="3780" kern="1200">
          <a:solidFill>
            <a:schemeClr val="tx1"/>
          </a:solidFill>
          <a:latin typeface="+mn-lt"/>
          <a:ea typeface="+mn-ea"/>
          <a:cs typeface="+mn-cs"/>
        </a:defRPr>
      </a:lvl1pPr>
      <a:lvl2pPr marL="960073" algn="l" defTabSz="1920146" rtl="0" eaLnBrk="1" latinLnBrk="0" hangingPunct="1">
        <a:defRPr sz="3780" kern="1200">
          <a:solidFill>
            <a:schemeClr val="tx1"/>
          </a:solidFill>
          <a:latin typeface="+mn-lt"/>
          <a:ea typeface="+mn-ea"/>
          <a:cs typeface="+mn-cs"/>
        </a:defRPr>
      </a:lvl2pPr>
      <a:lvl3pPr marL="1920146" algn="l" defTabSz="1920146" rtl="0" eaLnBrk="1" latinLnBrk="0" hangingPunct="1">
        <a:defRPr sz="3780" kern="1200">
          <a:solidFill>
            <a:schemeClr val="tx1"/>
          </a:solidFill>
          <a:latin typeface="+mn-lt"/>
          <a:ea typeface="+mn-ea"/>
          <a:cs typeface="+mn-cs"/>
        </a:defRPr>
      </a:lvl3pPr>
      <a:lvl4pPr marL="2880219" algn="l" defTabSz="1920146" rtl="0" eaLnBrk="1" latinLnBrk="0" hangingPunct="1">
        <a:defRPr sz="3780" kern="1200">
          <a:solidFill>
            <a:schemeClr val="tx1"/>
          </a:solidFill>
          <a:latin typeface="+mn-lt"/>
          <a:ea typeface="+mn-ea"/>
          <a:cs typeface="+mn-cs"/>
        </a:defRPr>
      </a:lvl4pPr>
      <a:lvl5pPr marL="3840293" algn="l" defTabSz="1920146" rtl="0" eaLnBrk="1" latinLnBrk="0" hangingPunct="1">
        <a:defRPr sz="3780" kern="1200">
          <a:solidFill>
            <a:schemeClr val="tx1"/>
          </a:solidFill>
          <a:latin typeface="+mn-lt"/>
          <a:ea typeface="+mn-ea"/>
          <a:cs typeface="+mn-cs"/>
        </a:defRPr>
      </a:lvl5pPr>
      <a:lvl6pPr marL="4800366" algn="l" defTabSz="1920146" rtl="0" eaLnBrk="1" latinLnBrk="0" hangingPunct="1">
        <a:defRPr sz="3780" kern="1200">
          <a:solidFill>
            <a:schemeClr val="tx1"/>
          </a:solidFill>
          <a:latin typeface="+mn-lt"/>
          <a:ea typeface="+mn-ea"/>
          <a:cs typeface="+mn-cs"/>
        </a:defRPr>
      </a:lvl6pPr>
      <a:lvl7pPr marL="5760439" algn="l" defTabSz="1920146" rtl="0" eaLnBrk="1" latinLnBrk="0" hangingPunct="1">
        <a:defRPr sz="3780" kern="1200">
          <a:solidFill>
            <a:schemeClr val="tx1"/>
          </a:solidFill>
          <a:latin typeface="+mn-lt"/>
          <a:ea typeface="+mn-ea"/>
          <a:cs typeface="+mn-cs"/>
        </a:defRPr>
      </a:lvl7pPr>
      <a:lvl8pPr marL="6720512" algn="l" defTabSz="1920146" rtl="0" eaLnBrk="1" latinLnBrk="0" hangingPunct="1">
        <a:defRPr sz="3780" kern="1200">
          <a:solidFill>
            <a:schemeClr val="tx1"/>
          </a:solidFill>
          <a:latin typeface="+mn-lt"/>
          <a:ea typeface="+mn-ea"/>
          <a:cs typeface="+mn-cs"/>
        </a:defRPr>
      </a:lvl8pPr>
      <a:lvl9pPr marL="7680585" algn="l" defTabSz="1920146" rtl="0" eaLnBrk="1" latinLnBrk="0" hangingPunct="1">
        <a:defRPr sz="37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798736" y="1796649"/>
            <a:ext cx="17604927" cy="1532098"/>
          </a:xfrm>
          <a:prstGeom prst="rect">
            <a:avLst/>
          </a:prstGeom>
        </p:spPr>
        <p:txBody>
          <a:bodyPr vert="horz" lIns="91440" tIns="45720" rIns="91440" bIns="45720" rtlCol="0" anchor="b">
            <a:noAutofit/>
          </a:bodyPr>
          <a:lstStyle>
            <a:lvl1pPr algn="ctr" defTabSz="1920240" rtl="0" eaLnBrk="1" latinLnBrk="0" hangingPunct="1">
              <a:lnSpc>
                <a:spcPct val="90000"/>
              </a:lnSpc>
              <a:spcBef>
                <a:spcPct val="0"/>
              </a:spcBef>
              <a:buNone/>
              <a:defRPr sz="12600" kern="1200">
                <a:solidFill>
                  <a:schemeClr val="tx1"/>
                </a:solidFill>
                <a:latin typeface="+mj-lt"/>
                <a:ea typeface="+mj-ea"/>
                <a:cs typeface="+mj-cs"/>
              </a:defRPr>
            </a:lvl1pPr>
          </a:lstStyle>
          <a:p>
            <a:pPr algn="l"/>
            <a:r>
              <a:rPr lang="en-US" sz="4600" b="1" dirty="0"/>
              <a:t>Emergence of resistance in </a:t>
            </a:r>
            <a:r>
              <a:rPr lang="en-US" sz="4600" b="1"/>
              <a:t>HIV-1 Integrase </a:t>
            </a:r>
            <a:r>
              <a:rPr lang="en-US" sz="4600" b="1" dirty="0"/>
              <a:t>following dolutegravir (DTG) treatment in 6 to &lt;18 year old participants enrolled in the P1093 study</a:t>
            </a:r>
            <a:endParaRPr lang="en-US" sz="4600" b="1" dirty="0">
              <a:latin typeface="Arial" panose="020B0604020202020204" pitchFamily="34" charset="0"/>
              <a:cs typeface="Arial" panose="020B0604020202020204" pitchFamily="34" charset="0"/>
            </a:endParaRPr>
          </a:p>
        </p:txBody>
      </p:sp>
      <p:sp>
        <p:nvSpPr>
          <p:cNvPr id="8" name="Title Placeholder 1"/>
          <p:cNvSpPr txBox="1">
            <a:spLocks/>
          </p:cNvSpPr>
          <p:nvPr/>
        </p:nvSpPr>
        <p:spPr>
          <a:xfrm>
            <a:off x="662257" y="3444046"/>
            <a:ext cx="10911044" cy="896688"/>
          </a:xfrm>
          <a:prstGeom prst="rect">
            <a:avLst/>
          </a:prstGeom>
        </p:spPr>
        <p:txBody>
          <a:bodyPr vert="horz" lIns="297829" tIns="148915" rIns="297829" bIns="148915" rtlCol="0" anchor="t">
            <a:normAutofit/>
          </a:bodyPr>
          <a:lstStyle/>
          <a:p>
            <a:pPr defTabSz="1489073">
              <a:spcBef>
                <a:spcPct val="0"/>
              </a:spcBef>
              <a:defRPr/>
            </a:pPr>
            <a:r>
              <a:rPr lang="en-US" sz="1600" b="1" u="sng" dirty="0"/>
              <a:t>Cindy Vavro</a:t>
            </a:r>
            <a:r>
              <a:rPr lang="en-US" sz="1600" b="1" u="sng" baseline="30000" dirty="0"/>
              <a:t>1</a:t>
            </a:r>
            <a:r>
              <a:rPr lang="en-US" sz="1600" dirty="0"/>
              <a:t>, Ted Ruel</a:t>
            </a:r>
            <a:r>
              <a:rPr lang="en-US" sz="1600" baseline="30000" dirty="0"/>
              <a:t>2</a:t>
            </a:r>
            <a:r>
              <a:rPr lang="en-US" sz="1600" dirty="0"/>
              <a:t>, Andrew Wiznia</a:t>
            </a:r>
            <a:r>
              <a:rPr lang="en-US" sz="1600" baseline="30000" dirty="0"/>
              <a:t>3</a:t>
            </a:r>
            <a:r>
              <a:rPr lang="en-US" sz="1600" dirty="0"/>
              <a:t>, Carmelita Alvero</a:t>
            </a:r>
            <a:r>
              <a:rPr lang="en-US" sz="1600" baseline="30000" dirty="0"/>
              <a:t>4</a:t>
            </a:r>
            <a:r>
              <a:rPr lang="en-US" sz="1600" dirty="0"/>
              <a:t>, Stephanie Popson</a:t>
            </a:r>
            <a:r>
              <a:rPr lang="en-US" sz="1600" baseline="30000" dirty="0"/>
              <a:t>5</a:t>
            </a:r>
            <a:r>
              <a:rPr lang="en-US" sz="1600" dirty="0"/>
              <a:t>, Terry Fenton</a:t>
            </a:r>
            <a:r>
              <a:rPr lang="en-US" sz="1600" baseline="30000" dirty="0"/>
              <a:t>4</a:t>
            </a:r>
            <a:r>
              <a:rPr lang="en-US" sz="1600" dirty="0"/>
              <a:t>, Rohan Hazra</a:t>
            </a:r>
            <a:r>
              <a:rPr lang="en-US" sz="1600" baseline="30000" dirty="0"/>
              <a:t>6</a:t>
            </a:r>
            <a:r>
              <a:rPr lang="en-US" sz="1600" dirty="0"/>
              <a:t>, Ellen Townley</a:t>
            </a:r>
            <a:r>
              <a:rPr lang="en-US" sz="1600" baseline="30000" dirty="0"/>
              <a:t>7</a:t>
            </a:r>
            <a:r>
              <a:rPr lang="en-US" sz="1600" dirty="0"/>
              <a:t>, Ann Buchanan</a:t>
            </a:r>
            <a:r>
              <a:rPr lang="en-US" sz="1600" baseline="30000" dirty="0"/>
              <a:t>1</a:t>
            </a:r>
            <a:r>
              <a:rPr lang="en-US" sz="1600" dirty="0"/>
              <a:t>, and Paul Palumbo</a:t>
            </a:r>
            <a:r>
              <a:rPr lang="en-US" sz="1600" baseline="30000" dirty="0"/>
              <a:t>8</a:t>
            </a:r>
            <a:endParaRPr lang="en-GB" sz="1600" b="1" i="1" dirty="0"/>
          </a:p>
        </p:txBody>
      </p:sp>
      <p:sp>
        <p:nvSpPr>
          <p:cNvPr id="10" name="Rectangle 9"/>
          <p:cNvSpPr/>
          <p:nvPr/>
        </p:nvSpPr>
        <p:spPr>
          <a:xfrm>
            <a:off x="0" y="6421188"/>
            <a:ext cx="19202400" cy="151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
          <p:cNvSpPr txBox="1">
            <a:spLocks/>
          </p:cNvSpPr>
          <p:nvPr/>
        </p:nvSpPr>
        <p:spPr>
          <a:xfrm>
            <a:off x="-136481" y="31992221"/>
            <a:ext cx="14754057" cy="762403"/>
          </a:xfrm>
          <a:prstGeom prst="rect">
            <a:avLst/>
          </a:prstGeom>
        </p:spPr>
        <p:txBody>
          <a:bodyPr vert="horz" wrap="square" lIns="297829" tIns="148915" rIns="297829" bIns="148915" rtlCol="0">
            <a:spAutoFit/>
          </a:bodyPr>
          <a:lstStyle/>
          <a:p>
            <a:r>
              <a:rPr lang="en-US" sz="1000" dirty="0"/>
              <a:t>Overall support for the International Maternal Pediatric Adolescent AIDS Clinical Trials Network (IMPAACT) was provided by the National Institute of Allergy and Infectious Diseases (NIAID) with co-funding from the Eunice Kennedy Shriver National Institute of Child Health and Human Development (NICHD) and the National Institute of Mental Health (NIMH), all components of the National Institutes of Health (NIH), under Award Numbers UM1AI068632 (IMPAACT LOC), UM1AI068616 (IMPAACT SDMC) and UM1AI106716 (IMPAACT LC), and by NICHD contract number HHSN275201800001I.  The content is solely the responsibility of the authors and does not necessarily represent the official views of the NIH.</a:t>
            </a:r>
          </a:p>
        </p:txBody>
      </p:sp>
      <p:sp>
        <p:nvSpPr>
          <p:cNvPr id="2" name="Rectangle 1"/>
          <p:cNvSpPr/>
          <p:nvPr/>
        </p:nvSpPr>
        <p:spPr>
          <a:xfrm>
            <a:off x="-1" y="56998"/>
            <a:ext cx="19202400" cy="1678707"/>
          </a:xfrm>
          <a:prstGeom prst="rect">
            <a:avLst/>
          </a:prstGeom>
          <a:solidFill>
            <a:srgbClr val="1324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1032593" y="4613256"/>
            <a:ext cx="17019557" cy="1238423"/>
            <a:chOff x="510088" y="2766487"/>
            <a:chExt cx="8146412" cy="1294814"/>
          </a:xfrm>
        </p:grpSpPr>
        <p:grpSp>
          <p:nvGrpSpPr>
            <p:cNvPr id="81" name="Group 80"/>
            <p:cNvGrpSpPr/>
            <p:nvPr/>
          </p:nvGrpSpPr>
          <p:grpSpPr>
            <a:xfrm>
              <a:off x="510088" y="2766487"/>
              <a:ext cx="8146412" cy="870859"/>
              <a:chOff x="-8506844" y="16558943"/>
              <a:chExt cx="8146412" cy="870859"/>
            </a:xfrm>
          </p:grpSpPr>
          <p:sp>
            <p:nvSpPr>
              <p:cNvPr id="83" name="Rectangle 82"/>
              <p:cNvSpPr/>
              <p:nvPr/>
            </p:nvSpPr>
            <p:spPr>
              <a:xfrm>
                <a:off x="-8506844" y="16558944"/>
                <a:ext cx="8146412" cy="870858"/>
              </a:xfrm>
              <a:prstGeom prst="rect">
                <a:avLst/>
              </a:prstGeom>
              <a:solidFill>
                <a:srgbClr val="1B9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502325" y="16558943"/>
                <a:ext cx="8141893" cy="1431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529113" y="2935033"/>
              <a:ext cx="8007134" cy="112626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BACKGROUND and METHODS</a:t>
              </a:r>
            </a:p>
          </p:txBody>
        </p:sp>
      </p:grpSp>
      <p:grpSp>
        <p:nvGrpSpPr>
          <p:cNvPr id="90" name="Group 89"/>
          <p:cNvGrpSpPr/>
          <p:nvPr/>
        </p:nvGrpSpPr>
        <p:grpSpPr>
          <a:xfrm>
            <a:off x="1072340" y="9639962"/>
            <a:ext cx="16979810" cy="832932"/>
            <a:chOff x="510088" y="2766487"/>
            <a:chExt cx="8146412" cy="870859"/>
          </a:xfrm>
        </p:grpSpPr>
        <p:grpSp>
          <p:nvGrpSpPr>
            <p:cNvPr id="91" name="Group 90"/>
            <p:cNvGrpSpPr/>
            <p:nvPr/>
          </p:nvGrpSpPr>
          <p:grpSpPr>
            <a:xfrm>
              <a:off x="510088" y="2766487"/>
              <a:ext cx="8146412" cy="870859"/>
              <a:chOff x="-8506844" y="16558943"/>
              <a:chExt cx="8146412" cy="870859"/>
            </a:xfrm>
          </p:grpSpPr>
          <p:sp>
            <p:nvSpPr>
              <p:cNvPr id="93" name="Rectangle 92"/>
              <p:cNvSpPr/>
              <p:nvPr/>
            </p:nvSpPr>
            <p:spPr>
              <a:xfrm>
                <a:off x="-8506844" y="16558944"/>
                <a:ext cx="8146412" cy="870858"/>
              </a:xfrm>
              <a:prstGeom prst="rect">
                <a:avLst/>
              </a:prstGeom>
              <a:solidFill>
                <a:srgbClr val="1B9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502324" y="16558943"/>
                <a:ext cx="8141892" cy="1431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p:cNvSpPr txBox="1"/>
            <p:nvPr/>
          </p:nvSpPr>
          <p:spPr>
            <a:xfrm>
              <a:off x="585699" y="2935033"/>
              <a:ext cx="7042123" cy="611402"/>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RESULTS</a:t>
              </a:r>
            </a:p>
          </p:txBody>
        </p:sp>
      </p:grpSp>
      <p:sp>
        <p:nvSpPr>
          <p:cNvPr id="54" name="TextBox 52"/>
          <p:cNvSpPr txBox="1"/>
          <p:nvPr/>
        </p:nvSpPr>
        <p:spPr>
          <a:xfrm>
            <a:off x="14562162" y="31612637"/>
            <a:ext cx="4276228" cy="1323439"/>
          </a:xfrm>
          <a:prstGeom prst="rect">
            <a:avLst/>
          </a:prstGeom>
          <a:noFill/>
        </p:spPr>
        <p:txBody>
          <a:bodyPr wrap="square"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pPr algn="r"/>
            <a:r>
              <a:rPr lang="en-US" sz="1600" dirty="0">
                <a:latin typeface="Arial" panose="020B0604020202020204" pitchFamily="34" charset="0"/>
                <a:cs typeface="Arial" panose="020B0604020202020204" pitchFamily="34" charset="0"/>
              </a:rPr>
              <a:t>Presented at the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Intl. Workshop on HIV </a:t>
            </a:r>
            <a:r>
              <a:rPr lang="en-US" sz="1600" dirty="0" err="1">
                <a:latin typeface="Arial" panose="020B0604020202020204" pitchFamily="34" charset="0"/>
                <a:cs typeface="Arial" panose="020B0604020202020204" pitchFamily="34" charset="0"/>
              </a:rPr>
              <a:t>Peds</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Amsterdam, Netherlands;  July 20-21, 2018.</a:t>
            </a:r>
          </a:p>
          <a:p>
            <a:pPr algn="r"/>
            <a:endParaRPr lang="en-US" sz="1600" dirty="0">
              <a:latin typeface="Arial" panose="020B0604020202020204" pitchFamily="34" charset="0"/>
              <a:cs typeface="Arial" panose="020B0604020202020204" pitchFamily="34" charset="0"/>
            </a:endParaRPr>
          </a:p>
          <a:p>
            <a:pPr algn="r"/>
            <a:r>
              <a:rPr lang="en-US" sz="1600" dirty="0">
                <a:latin typeface="Arial" panose="020B0604020202020204" pitchFamily="34" charset="0"/>
                <a:cs typeface="Arial" panose="020B0604020202020204" pitchFamily="34" charset="0"/>
              </a:rPr>
              <a:t>Poster Number: 36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79" y="393847"/>
            <a:ext cx="3868993" cy="1315851"/>
          </a:xfrm>
          <a:prstGeom prst="rect">
            <a:avLst/>
          </a:prstGeom>
        </p:spPr>
      </p:pic>
      <p:sp>
        <p:nvSpPr>
          <p:cNvPr id="55" name="TextBox 53">
            <a:extLst>
              <a:ext uri="{FF2B5EF4-FFF2-40B4-BE49-F238E27FC236}">
                <a16:creationId xmlns:a16="http://schemas.microsoft.com/office/drawing/2014/main" id="{BDBB549B-7C44-4CF4-98FD-AE489E0EB617}"/>
              </a:ext>
            </a:extLst>
          </p:cNvPr>
          <p:cNvSpPr txBox="1"/>
          <p:nvPr/>
        </p:nvSpPr>
        <p:spPr>
          <a:xfrm>
            <a:off x="6800872" y="11869967"/>
            <a:ext cx="2944886" cy="276999"/>
          </a:xfrm>
          <a:prstGeom prst="rect">
            <a:avLst/>
          </a:prstGeom>
          <a:noFill/>
        </p:spPr>
        <p:txBody>
          <a:bodyPr wrap="square"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r>
              <a:rPr lang="en-US" sz="1200" b="1" dirty="0"/>
              <a:t>FIGURE 2. Subject 2 RNA course on study</a:t>
            </a:r>
            <a:endParaRPr lang="en-US" sz="1200" dirty="0"/>
          </a:p>
        </p:txBody>
      </p:sp>
      <p:pic>
        <p:nvPicPr>
          <p:cNvPr id="56" name="Picture 55">
            <a:extLst>
              <a:ext uri="{FF2B5EF4-FFF2-40B4-BE49-F238E27FC236}">
                <a16:creationId xmlns:a16="http://schemas.microsoft.com/office/drawing/2014/main" id="{5B099169-BAFF-4098-93C8-A2A6415BB18F}"/>
              </a:ext>
            </a:extLst>
          </p:cNvPr>
          <p:cNvPicPr>
            <a:picLocks noChangeAspect="1"/>
          </p:cNvPicPr>
          <p:nvPr/>
        </p:nvPicPr>
        <p:blipFill>
          <a:blip r:embed="rId4"/>
          <a:stretch>
            <a:fillRect/>
          </a:stretch>
        </p:blipFill>
        <p:spPr>
          <a:xfrm>
            <a:off x="6786565" y="12174442"/>
            <a:ext cx="5298967" cy="1914623"/>
          </a:xfrm>
          <a:prstGeom prst="rect">
            <a:avLst/>
          </a:prstGeom>
        </p:spPr>
      </p:pic>
      <p:sp>
        <p:nvSpPr>
          <p:cNvPr id="57" name="TextBox 53">
            <a:extLst>
              <a:ext uri="{FF2B5EF4-FFF2-40B4-BE49-F238E27FC236}">
                <a16:creationId xmlns:a16="http://schemas.microsoft.com/office/drawing/2014/main" id="{C2CE61F7-E1B4-4A22-A018-C44193F6856E}"/>
              </a:ext>
            </a:extLst>
          </p:cNvPr>
          <p:cNvSpPr txBox="1"/>
          <p:nvPr/>
        </p:nvSpPr>
        <p:spPr>
          <a:xfrm>
            <a:off x="12902061" y="11973184"/>
            <a:ext cx="2944886" cy="276999"/>
          </a:xfrm>
          <a:prstGeom prst="rect">
            <a:avLst/>
          </a:prstGeom>
          <a:noFill/>
        </p:spPr>
        <p:txBody>
          <a:bodyPr wrap="square"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r>
              <a:rPr lang="en-US" sz="1200" b="1" dirty="0"/>
              <a:t>FIGURE 3. Subject 3 RNA course on study</a:t>
            </a:r>
            <a:endParaRPr lang="en-US" sz="1200" dirty="0"/>
          </a:p>
        </p:txBody>
      </p:sp>
      <p:sp>
        <p:nvSpPr>
          <p:cNvPr id="58" name="TextBox 53">
            <a:extLst>
              <a:ext uri="{FF2B5EF4-FFF2-40B4-BE49-F238E27FC236}">
                <a16:creationId xmlns:a16="http://schemas.microsoft.com/office/drawing/2014/main" id="{7E6F2670-3F60-4247-A94A-A1B79251FF33}"/>
              </a:ext>
            </a:extLst>
          </p:cNvPr>
          <p:cNvSpPr txBox="1"/>
          <p:nvPr/>
        </p:nvSpPr>
        <p:spPr>
          <a:xfrm>
            <a:off x="1003439" y="11813999"/>
            <a:ext cx="2944886" cy="276999"/>
          </a:xfrm>
          <a:prstGeom prst="rect">
            <a:avLst/>
          </a:prstGeom>
          <a:noFill/>
        </p:spPr>
        <p:txBody>
          <a:bodyPr wrap="square"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r>
              <a:rPr lang="en-US" sz="1200" b="1" dirty="0"/>
              <a:t>FIGURE 1. Subject 1 RNA course on study</a:t>
            </a:r>
            <a:endParaRPr lang="en-US" sz="1200" dirty="0"/>
          </a:p>
        </p:txBody>
      </p:sp>
      <p:pic>
        <p:nvPicPr>
          <p:cNvPr id="59" name="Picture 58">
            <a:extLst>
              <a:ext uri="{FF2B5EF4-FFF2-40B4-BE49-F238E27FC236}">
                <a16:creationId xmlns:a16="http://schemas.microsoft.com/office/drawing/2014/main" id="{79CA1AF1-E880-4765-A03A-6376AF0C1215}"/>
              </a:ext>
            </a:extLst>
          </p:cNvPr>
          <p:cNvPicPr>
            <a:picLocks noChangeAspect="1"/>
          </p:cNvPicPr>
          <p:nvPr/>
        </p:nvPicPr>
        <p:blipFill>
          <a:blip r:embed="rId5"/>
          <a:stretch>
            <a:fillRect/>
          </a:stretch>
        </p:blipFill>
        <p:spPr>
          <a:xfrm>
            <a:off x="12749738" y="12296072"/>
            <a:ext cx="5329026" cy="1935204"/>
          </a:xfrm>
          <a:prstGeom prst="rect">
            <a:avLst/>
          </a:prstGeom>
        </p:spPr>
      </p:pic>
      <p:pic>
        <p:nvPicPr>
          <p:cNvPr id="60" name="Picture 59">
            <a:extLst>
              <a:ext uri="{FF2B5EF4-FFF2-40B4-BE49-F238E27FC236}">
                <a16:creationId xmlns:a16="http://schemas.microsoft.com/office/drawing/2014/main" id="{7A6A5576-84C7-4793-A4ED-45BFADD19A9B}"/>
              </a:ext>
            </a:extLst>
          </p:cNvPr>
          <p:cNvPicPr>
            <a:picLocks noChangeAspect="1"/>
          </p:cNvPicPr>
          <p:nvPr/>
        </p:nvPicPr>
        <p:blipFill>
          <a:blip r:embed="rId6"/>
          <a:stretch>
            <a:fillRect/>
          </a:stretch>
        </p:blipFill>
        <p:spPr>
          <a:xfrm>
            <a:off x="994958" y="12191574"/>
            <a:ext cx="5196017" cy="1897492"/>
          </a:xfrm>
          <a:prstGeom prst="rect">
            <a:avLst/>
          </a:prstGeom>
        </p:spPr>
      </p:pic>
      <p:sp>
        <p:nvSpPr>
          <p:cNvPr id="97" name="TextBox 96">
            <a:extLst>
              <a:ext uri="{FF2B5EF4-FFF2-40B4-BE49-F238E27FC236}">
                <a16:creationId xmlns:a16="http://schemas.microsoft.com/office/drawing/2014/main" id="{30B70D4E-73B7-42E7-A224-1B8963192EF6}"/>
              </a:ext>
            </a:extLst>
          </p:cNvPr>
          <p:cNvSpPr txBox="1"/>
          <p:nvPr/>
        </p:nvSpPr>
        <p:spPr>
          <a:xfrm>
            <a:off x="1032071" y="16975517"/>
            <a:ext cx="4874476" cy="307777"/>
          </a:xfrm>
          <a:prstGeom prst="rect">
            <a:avLst/>
          </a:prstGeom>
          <a:noFill/>
        </p:spPr>
        <p:txBody>
          <a:bodyPr wrap="none" rtlCol="0">
            <a:spAutoFit/>
          </a:bodyPr>
          <a:lstStyle/>
          <a:p>
            <a:r>
              <a:rPr lang="en-US" sz="1400" b="1" dirty="0"/>
              <a:t>TABLE 1. Clonal Integrase Genotypes and INSTI Fold Change (FC)</a:t>
            </a:r>
            <a:endParaRPr lang="en-US" sz="1400" dirty="0"/>
          </a:p>
        </p:txBody>
      </p:sp>
      <p:graphicFrame>
        <p:nvGraphicFramePr>
          <p:cNvPr id="98" name="Table 97">
            <a:extLst>
              <a:ext uri="{FF2B5EF4-FFF2-40B4-BE49-F238E27FC236}">
                <a16:creationId xmlns:a16="http://schemas.microsoft.com/office/drawing/2014/main" id="{47C91899-90BE-4AAA-B694-18C6819FC92B}"/>
              </a:ext>
            </a:extLst>
          </p:cNvPr>
          <p:cNvGraphicFramePr>
            <a:graphicFrameLocks noGrp="1"/>
          </p:cNvGraphicFramePr>
          <p:nvPr>
            <p:extLst>
              <p:ext uri="{D42A27DB-BD31-4B8C-83A1-F6EECF244321}">
                <p14:modId xmlns:p14="http://schemas.microsoft.com/office/powerpoint/2010/main" val="681402378"/>
              </p:ext>
            </p:extLst>
          </p:nvPr>
        </p:nvGraphicFramePr>
        <p:xfrm>
          <a:off x="743893" y="17479273"/>
          <a:ext cx="7107837" cy="6630133"/>
        </p:xfrm>
        <a:graphic>
          <a:graphicData uri="http://schemas.openxmlformats.org/drawingml/2006/table">
            <a:tbl>
              <a:tblPr/>
              <a:tblGrid>
                <a:gridCol w="877645">
                  <a:extLst>
                    <a:ext uri="{9D8B030D-6E8A-4147-A177-3AD203B41FA5}">
                      <a16:colId xmlns:a16="http://schemas.microsoft.com/office/drawing/2014/main" val="2118561776"/>
                    </a:ext>
                  </a:extLst>
                </a:gridCol>
                <a:gridCol w="709684">
                  <a:extLst>
                    <a:ext uri="{9D8B030D-6E8A-4147-A177-3AD203B41FA5}">
                      <a16:colId xmlns:a16="http://schemas.microsoft.com/office/drawing/2014/main" val="20000"/>
                    </a:ext>
                  </a:extLst>
                </a:gridCol>
                <a:gridCol w="846161">
                  <a:extLst>
                    <a:ext uri="{9D8B030D-6E8A-4147-A177-3AD203B41FA5}">
                      <a16:colId xmlns:a16="http://schemas.microsoft.com/office/drawing/2014/main" val="20001"/>
                    </a:ext>
                  </a:extLst>
                </a:gridCol>
                <a:gridCol w="1531097">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19150">
                  <a:extLst>
                    <a:ext uri="{9D8B030D-6E8A-4147-A177-3AD203B41FA5}">
                      <a16:colId xmlns:a16="http://schemas.microsoft.com/office/drawing/2014/main" val="20005"/>
                    </a:ext>
                  </a:extLst>
                </a:gridCol>
                <a:gridCol w="781050">
                  <a:extLst>
                    <a:ext uri="{9D8B030D-6E8A-4147-A177-3AD203B41FA5}">
                      <a16:colId xmlns:a16="http://schemas.microsoft.com/office/drawing/2014/main" val="20006"/>
                    </a:ext>
                  </a:extLst>
                </a:gridCol>
              </a:tblGrid>
              <a:tr h="690901">
                <a:tc>
                  <a:txBody>
                    <a:bodyPr/>
                    <a:lstStyle/>
                    <a:p>
                      <a:pPr algn="l" fontAlgn="ctr"/>
                      <a:r>
                        <a:rPr lang="en-US" sz="1500" b="1" i="0" u="none" strike="noStrike" baseline="0" dirty="0">
                          <a:solidFill>
                            <a:schemeClr val="tx1"/>
                          </a:solidFill>
                          <a:effectLst/>
                          <a:latin typeface="Arial" pitchFamily="34" charset="0"/>
                          <a:cs typeface="Arial" pitchFamily="34" charset="0"/>
                        </a:rPr>
                        <a:t>Subject </a:t>
                      </a:r>
                    </a:p>
                  </a:txBody>
                  <a:tcPr marL="1524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algn="l" fontAlgn="ctr"/>
                      <a:r>
                        <a:rPr lang="en-US" sz="1500" b="1" i="0" u="none" strike="noStrike" baseline="0" dirty="0">
                          <a:solidFill>
                            <a:schemeClr val="tx1"/>
                          </a:solidFill>
                          <a:effectLst/>
                          <a:latin typeface="Arial" pitchFamily="34" charset="0"/>
                          <a:cs typeface="Arial" pitchFamily="34" charset="0"/>
                        </a:rPr>
                        <a:t>Study Visit</a:t>
                      </a:r>
                    </a:p>
                  </a:txBody>
                  <a:tcPr marL="1524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pt-BR" sz="1500" b="1" i="0" u="none" strike="noStrike" baseline="0" dirty="0">
                          <a:solidFill>
                            <a:schemeClr val="tx1"/>
                          </a:solidFill>
                          <a:effectLst/>
                          <a:latin typeface="Arial" pitchFamily="34" charset="0"/>
                          <a:cs typeface="Arial" pitchFamily="34" charset="0"/>
                        </a:rPr>
                        <a:t> Clones Tested</a:t>
                      </a: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pt-BR" sz="1500" b="1" i="0" u="none" strike="noStrike" baseline="0" dirty="0">
                          <a:solidFill>
                            <a:schemeClr val="tx1"/>
                          </a:solidFill>
                          <a:effectLst/>
                          <a:latin typeface="Arial" pitchFamily="34" charset="0"/>
                          <a:cs typeface="Arial" pitchFamily="34" charset="0"/>
                        </a:rPr>
                        <a:t>IN Linked Substitutions / # of Clones</a:t>
                      </a: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ctr" defTabSz="1920146" rtl="0" eaLnBrk="1" fontAlgn="ctr" latinLnBrk="0" hangingPunct="1">
                        <a:lnSpc>
                          <a:spcPct val="100000"/>
                        </a:lnSpc>
                        <a:spcBef>
                          <a:spcPts val="0"/>
                        </a:spcBef>
                        <a:spcAft>
                          <a:spcPts val="0"/>
                        </a:spcAft>
                        <a:buClrTx/>
                        <a:buSzTx/>
                        <a:buFontTx/>
                        <a:buNone/>
                        <a:tabLst/>
                        <a:defRPr/>
                      </a:pPr>
                      <a:r>
                        <a:rPr lang="pt-BR" sz="1500" b="1" i="0" u="none" strike="noStrike" baseline="0" dirty="0">
                          <a:solidFill>
                            <a:schemeClr val="tx1"/>
                          </a:solidFill>
                          <a:effectLst/>
                          <a:latin typeface="Arial" pitchFamily="34" charset="0"/>
                          <a:cs typeface="Arial" pitchFamily="34" charset="0"/>
                        </a:rPr>
                        <a:t>Median DTG FC</a:t>
                      </a: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ctr" defTabSz="1920146" rtl="0" eaLnBrk="1" fontAlgn="ctr" latinLnBrk="0" hangingPunct="1">
                        <a:lnSpc>
                          <a:spcPct val="100000"/>
                        </a:lnSpc>
                        <a:spcBef>
                          <a:spcPts val="0"/>
                        </a:spcBef>
                        <a:spcAft>
                          <a:spcPts val="0"/>
                        </a:spcAft>
                        <a:buClrTx/>
                        <a:buSzTx/>
                        <a:buFontTx/>
                        <a:buNone/>
                        <a:tabLst/>
                        <a:defRPr/>
                      </a:pPr>
                      <a:r>
                        <a:rPr lang="pt-BR" sz="1500" b="1" i="0" u="none" strike="noStrike" baseline="0" dirty="0">
                          <a:solidFill>
                            <a:schemeClr val="tx1"/>
                          </a:solidFill>
                          <a:effectLst/>
                          <a:latin typeface="Arial" pitchFamily="34" charset="0"/>
                          <a:cs typeface="Arial" pitchFamily="34" charset="0"/>
                        </a:rPr>
                        <a:t>Median  EVG FC</a:t>
                      </a: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ctr" defTabSz="1920146" rtl="0" eaLnBrk="1" fontAlgn="ctr" latinLnBrk="0" hangingPunct="1">
                        <a:lnSpc>
                          <a:spcPct val="100000"/>
                        </a:lnSpc>
                        <a:spcBef>
                          <a:spcPts val="0"/>
                        </a:spcBef>
                        <a:spcAft>
                          <a:spcPts val="0"/>
                        </a:spcAft>
                        <a:buClrTx/>
                        <a:buSzTx/>
                        <a:buFontTx/>
                        <a:buNone/>
                        <a:tabLst/>
                        <a:defRPr/>
                      </a:pPr>
                      <a:r>
                        <a:rPr lang="pt-BR" sz="1500" b="1" i="0" u="none" strike="noStrike" baseline="0" dirty="0">
                          <a:solidFill>
                            <a:schemeClr val="tx1"/>
                          </a:solidFill>
                          <a:effectLst/>
                          <a:latin typeface="Arial" pitchFamily="34" charset="0"/>
                          <a:cs typeface="Arial" pitchFamily="34" charset="0"/>
                        </a:rPr>
                        <a:t>Median  RAL FC</a:t>
                      </a: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ctr" defTabSz="1920146" rtl="0" eaLnBrk="1" fontAlgn="ctr" latinLnBrk="0" hangingPunct="1">
                        <a:lnSpc>
                          <a:spcPct val="100000"/>
                        </a:lnSpc>
                        <a:spcBef>
                          <a:spcPts val="0"/>
                        </a:spcBef>
                        <a:spcAft>
                          <a:spcPts val="0"/>
                        </a:spcAft>
                        <a:buClrTx/>
                        <a:buSzTx/>
                        <a:buFontTx/>
                        <a:buNone/>
                        <a:tabLst/>
                        <a:defRPr/>
                      </a:pPr>
                      <a:r>
                        <a:rPr lang="pt-BR" sz="1500" b="1" i="0" u="none" strike="noStrike" baseline="0" dirty="0">
                          <a:solidFill>
                            <a:schemeClr val="tx1"/>
                          </a:solidFill>
                          <a:effectLst/>
                          <a:latin typeface="Arial" pitchFamily="34" charset="0"/>
                          <a:cs typeface="Arial" pitchFamily="34" charset="0"/>
                        </a:rPr>
                        <a:t>Median IN RC</a:t>
                      </a:r>
                    </a:p>
                  </a:txBody>
                  <a:tcPr marL="12700" marR="12700" marT="12700" marB="0" anchor="ctr">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32802">
                <a:tc rowSpan="8">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rowSpan="3">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Pre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rowSpan="3">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L74V</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 4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0.97</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1.10</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95%</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59929">
                <a:tc vMerge="1">
                  <a:txBody>
                    <a:bodyPr/>
                    <a:lstStyle/>
                    <a:p>
                      <a:endParaRPr lang="en-US"/>
                    </a:p>
                  </a:txBody>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L74I</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 1 clone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0.97</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0.90</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29%</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135183">
                <a:tc vMerge="1">
                  <a:txBody>
                    <a:bodyPr/>
                    <a:lstStyle/>
                    <a:p>
                      <a:endParaRPr lang="en-US"/>
                    </a:p>
                  </a:txBody>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L74L / 3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1.03</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81%</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0">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rowSpan="3">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Week 36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rowSpan="3">
                  <a:txBody>
                    <a:bodyPr/>
                    <a:lstStyle/>
                    <a:p>
                      <a:pPr algn="ctr"/>
                      <a:r>
                        <a:rPr lang="en-US" sz="1500" baseline="0" dirty="0">
                          <a:solidFill>
                            <a:schemeClr val="tx1"/>
                          </a:solidFill>
                          <a:latin typeface="Arial" pitchFamily="34" charset="0"/>
                        </a:rPr>
                        <a:t>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algn="ctr"/>
                      <a:r>
                        <a:rPr lang="en-US" sz="1500" b="1" i="0" baseline="0" dirty="0">
                          <a:solidFill>
                            <a:schemeClr val="tx1"/>
                          </a:solidFill>
                          <a:latin typeface="Arial" pitchFamily="34" charset="0"/>
                        </a:rPr>
                        <a:t>R263K</a:t>
                      </a:r>
                      <a:r>
                        <a:rPr lang="en-US" sz="1500" b="0" i="0" baseline="0" dirty="0">
                          <a:solidFill>
                            <a:schemeClr val="tx1"/>
                          </a:solidFill>
                          <a:latin typeface="Arial" pitchFamily="34" charset="0"/>
                        </a:rPr>
                        <a:t> / 4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2.0</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2.3</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1.37</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97%</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extLst>
                  <a:ext uri="{0D108BD9-81ED-4DB2-BD59-A6C34878D82A}">
                    <a16:rowId xmlns:a16="http://schemas.microsoft.com/office/drawing/2014/main" val="10004"/>
                  </a:ext>
                </a:extLst>
              </a:tr>
              <a:tr h="133816">
                <a:tc vMerge="1">
                  <a:txBody>
                    <a:bodyPr/>
                    <a:lstStyle/>
                    <a:p>
                      <a:endParaRPr lang="en-US"/>
                    </a:p>
                  </a:txBody>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endParaRPr>
                    </a:p>
                  </a:txBody>
                  <a:tcPr marL="9144" marR="9144" marT="10769" marB="10769"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V201I / 3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1.19</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92%</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extLst>
                  <a:ext uri="{0D108BD9-81ED-4DB2-BD59-A6C34878D82A}">
                    <a16:rowId xmlns:a16="http://schemas.microsoft.com/office/drawing/2014/main" val="10005"/>
                  </a:ext>
                </a:extLst>
              </a:tr>
              <a:tr h="370248">
                <a:tc vMerge="1">
                  <a:txBody>
                    <a:bodyPr/>
                    <a:lstStyle/>
                    <a:p>
                      <a:endParaRPr lang="en-US"/>
                    </a:p>
                  </a:txBody>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horzOverflow="overflow">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endParaRPr>
                    </a:p>
                  </a:txBody>
                  <a:tcPr marL="9144" marR="9144" marT="10769" marB="10769"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V20I V, R263R / 1 clone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1.31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1.15</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128%</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extLst>
                  <a:ext uri="{0D108BD9-81ED-4DB2-BD59-A6C34878D82A}">
                    <a16:rowId xmlns:a16="http://schemas.microsoft.com/office/drawing/2014/main" val="10006"/>
                  </a:ext>
                </a:extLst>
              </a:tr>
              <a:tr h="345809">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rowSpan="2">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Week 136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rowSpan="2">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16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Arial" pitchFamily="34" charset="0"/>
                          <a:ea typeface="Times New Roman" pitchFamily="18" charset="0"/>
                          <a:cs typeface="Arial" pitchFamily="34" charset="0"/>
                        </a:rPr>
                        <a:t>A49G, M50V, </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V201I, </a:t>
                      </a: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R263K</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 12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4.17</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3.6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1.76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49%</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extLst>
                  <a:ext uri="{0D108BD9-81ED-4DB2-BD59-A6C34878D82A}">
                    <a16:rowId xmlns:a16="http://schemas.microsoft.com/office/drawing/2014/main" val="10007"/>
                  </a:ext>
                </a:extLst>
              </a:tr>
              <a:tr h="506577">
                <a:tc vMerge="1">
                  <a:txBody>
                    <a:bodyPr/>
                    <a:lstStyle/>
                    <a:p>
                      <a:endParaRPr lang="en-US"/>
                    </a:p>
                  </a:txBody>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chemeClr val="tx1"/>
                          </a:solidFill>
                          <a:effectLst/>
                          <a:latin typeface="Arial" pitchFamily="34" charset="0"/>
                          <a:ea typeface="Times New Roman" pitchFamily="18" charset="0"/>
                          <a:cs typeface="Arial" pitchFamily="34" charset="0"/>
                        </a:rPr>
                        <a:t>A49G, M50V, </a:t>
                      </a: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E138T, S147G,</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V201I, </a:t>
                      </a: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R263K</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 4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6.33</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4.83</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2.22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944F"/>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28%</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extLst>
                  <a:ext uri="{0D108BD9-81ED-4DB2-BD59-A6C34878D82A}">
                    <a16:rowId xmlns:a16="http://schemas.microsoft.com/office/drawing/2014/main" val="10008"/>
                  </a:ext>
                </a:extLst>
              </a:tr>
              <a:tr h="341918">
                <a:tc rowSpan="3">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Pre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WT/8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0.9</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87.5</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29924234"/>
                  </a:ext>
                </a:extLst>
              </a:tr>
              <a:tr h="341918">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rowSpan="2">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Week 192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rowSpan="2">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16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L74M, G118R</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/15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22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31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36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5.5</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extLst>
                  <a:ext uri="{0D108BD9-81ED-4DB2-BD59-A6C34878D82A}">
                    <a16:rowId xmlns:a16="http://schemas.microsoft.com/office/drawing/2014/main" val="3451220624"/>
                  </a:ext>
                </a:extLst>
              </a:tr>
              <a:tr h="341918">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L74M, V75A, G118R </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 1 clone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52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76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&gt;MAX</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0.28</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extLst>
                  <a:ext uri="{0D108BD9-81ED-4DB2-BD59-A6C34878D82A}">
                    <a16:rowId xmlns:a16="http://schemas.microsoft.com/office/drawing/2014/main" val="2385106692"/>
                  </a:ext>
                </a:extLst>
              </a:tr>
              <a:tr h="341918">
                <a:tc rowSpan="2">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3</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Pre</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V151</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I/8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0.9</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1.1</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0.8</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147</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10126123"/>
                  </a:ext>
                </a:extLst>
              </a:tr>
              <a:tr h="341918">
                <a:tc vMerge="1">
                  <a:txBody>
                    <a:bodyPr/>
                    <a:lstStyle/>
                    <a:p>
                      <a:pPr marL="0" marR="0" lvl="0" indent="0" algn="ctr" defTabSz="17764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Week 52</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16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pitchFamily="34" charset="0"/>
                          <a:ea typeface="Times New Roman" pitchFamily="18" charset="0"/>
                          <a:cs typeface="Arial" pitchFamily="34" charset="0"/>
                        </a:rPr>
                        <a:t>V151I, G118R</a:t>
                      </a: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/16 clones</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9.6</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6.0</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12.5</a:t>
                      </a:r>
                    </a:p>
                  </a:txBody>
                  <a:tcPr marL="9144" marR="9144" marT="10769" marB="1076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tc>
                  <a:txBody>
                    <a:bodyPr/>
                    <a:lstStyle/>
                    <a:p>
                      <a:pPr marL="0" marR="0" lvl="0" indent="0" algn="ctr" defTabSz="1776413"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17.5</a:t>
                      </a:r>
                    </a:p>
                  </a:txBody>
                  <a:tcPr marL="9144" marR="9144" marT="10769" marB="10769" anchor="ctr" horzOverflow="overflow">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09D5E"/>
                    </a:solidFill>
                  </a:tcPr>
                </a:tc>
                <a:extLst>
                  <a:ext uri="{0D108BD9-81ED-4DB2-BD59-A6C34878D82A}">
                    <a16:rowId xmlns:a16="http://schemas.microsoft.com/office/drawing/2014/main" val="1565341437"/>
                  </a:ext>
                </a:extLst>
              </a:tr>
              <a:tr h="438879">
                <a:tc gridSpan="8">
                  <a:txBody>
                    <a:bodyPr/>
                    <a:lstStyle/>
                    <a:p>
                      <a:r>
                        <a:rPr lang="en-US" sz="1200" kern="1200" baseline="0" dirty="0">
                          <a:solidFill>
                            <a:schemeClr val="tx1"/>
                          </a:solidFill>
                          <a:latin typeface="Arial" pitchFamily="34" charset="0"/>
                          <a:ea typeface="+mn-ea"/>
                          <a:cs typeface="Arial" pitchFamily="34" charset="0"/>
                        </a:rPr>
                        <a:t>Integrase resistance-associated mutations shown in</a:t>
                      </a:r>
                      <a:r>
                        <a:rPr lang="en-US" sz="1200" b="1" kern="1200" baseline="0" dirty="0">
                          <a:solidFill>
                            <a:schemeClr val="tx1"/>
                          </a:solidFill>
                          <a:latin typeface="Arial" pitchFamily="34" charset="0"/>
                          <a:ea typeface="+mn-ea"/>
                          <a:cs typeface="Arial" pitchFamily="34" charset="0"/>
                        </a:rPr>
                        <a:t> bold</a:t>
                      </a:r>
                    </a:p>
                    <a:p>
                      <a:r>
                        <a:rPr lang="en-US" sz="1200" kern="1200" baseline="0" dirty="0">
                          <a:solidFill>
                            <a:schemeClr val="tx1"/>
                          </a:solidFill>
                          <a:latin typeface="Arial" pitchFamily="34" charset="0"/>
                          <a:ea typeface="+mn-ea"/>
                          <a:cs typeface="Arial" pitchFamily="34" charset="0"/>
                        </a:rPr>
                        <a:t>Additional IN substitutions of interest shown in </a:t>
                      </a:r>
                      <a:r>
                        <a:rPr lang="en-US" sz="1200" i="1" kern="1200" baseline="0" dirty="0">
                          <a:solidFill>
                            <a:schemeClr val="tx1"/>
                          </a:solidFill>
                          <a:latin typeface="Arial" pitchFamily="34" charset="0"/>
                          <a:ea typeface="+mn-ea"/>
                          <a:cs typeface="Arial" pitchFamily="34" charset="0"/>
                        </a:rPr>
                        <a:t>italics</a:t>
                      </a:r>
                      <a:endParaRPr lang="en-US" sz="1200" kern="1200" baseline="0" dirty="0">
                        <a:solidFill>
                          <a:schemeClr val="tx1"/>
                        </a:solidFill>
                        <a:latin typeface="+mn-lt"/>
                        <a:ea typeface="+mn-ea"/>
                        <a:cs typeface="+mn-cs"/>
                      </a:endParaRPr>
                    </a:p>
                  </a:txBody>
                  <a:tcPr marL="152400" marR="12700" marT="12700" marB="0" anchor="ctr">
                    <a:lnL>
                      <a:noFill/>
                    </a:lnL>
                    <a:lnR w="190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09D5E"/>
                    </a:solidFill>
                  </a:tcPr>
                </a:tc>
                <a:tc hMerge="1">
                  <a:txBody>
                    <a:bodyPr/>
                    <a:lstStyle/>
                    <a:p>
                      <a:endParaRPr lang="en-US" sz="1200" kern="1200" baseline="0" dirty="0">
                        <a:solidFill>
                          <a:schemeClr val="tx1"/>
                        </a:solidFill>
                        <a:latin typeface="+mn-lt"/>
                        <a:ea typeface="+mn-ea"/>
                        <a:cs typeface="+mn-cs"/>
                      </a:endParaRPr>
                    </a:p>
                  </a:txBody>
                  <a:tcPr marL="152400" marR="12700" marT="12700" marB="0" anchor="ctr">
                    <a:lnL>
                      <a:noFill/>
                    </a:lnL>
                    <a:lnR w="190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09D5E"/>
                    </a:solidFill>
                  </a:tcPr>
                </a:tc>
                <a:tc hMerge="1">
                  <a:txBody>
                    <a:bodyPr/>
                    <a:lstStyle/>
                    <a:p>
                      <a:pPr algn="ctr"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09D5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F09D5E"/>
                    </a:solidFill>
                  </a:tcPr>
                </a:tc>
                <a:extLst>
                  <a:ext uri="{0D108BD9-81ED-4DB2-BD59-A6C34878D82A}">
                    <a16:rowId xmlns:a16="http://schemas.microsoft.com/office/drawing/2014/main" val="10009"/>
                  </a:ext>
                </a:extLst>
              </a:tr>
            </a:tbl>
          </a:graphicData>
        </a:graphic>
      </p:graphicFrame>
      <p:sp>
        <p:nvSpPr>
          <p:cNvPr id="99" name="TextBox 98">
            <a:extLst>
              <a:ext uri="{FF2B5EF4-FFF2-40B4-BE49-F238E27FC236}">
                <a16:creationId xmlns:a16="http://schemas.microsoft.com/office/drawing/2014/main" id="{A578DC54-E6A7-4005-A798-A61E96A6C649}"/>
              </a:ext>
            </a:extLst>
          </p:cNvPr>
          <p:cNvSpPr txBox="1"/>
          <p:nvPr/>
        </p:nvSpPr>
        <p:spPr>
          <a:xfrm>
            <a:off x="607413" y="24545662"/>
            <a:ext cx="5511189" cy="307777"/>
          </a:xfrm>
          <a:prstGeom prst="rect">
            <a:avLst/>
          </a:prstGeom>
          <a:noFill/>
        </p:spPr>
        <p:txBody>
          <a:bodyPr wrap="none" rtlCol="0">
            <a:spAutoFit/>
          </a:bodyPr>
          <a:lstStyle/>
          <a:p>
            <a:r>
              <a:rPr lang="en-US" sz="1400" b="1" dirty="0">
                <a:cs typeface="Arial" panose="020B0604020202020204" pitchFamily="34" charset="0"/>
              </a:rPr>
              <a:t>FIGURE 4. </a:t>
            </a:r>
            <a:r>
              <a:rPr lang="en-US" sz="1400" dirty="0">
                <a:cs typeface="Arial" panose="020B0604020202020204" pitchFamily="34" charset="0"/>
              </a:rPr>
              <a:t>Phylogenetic Analysis of Integrase Clonal Nucleotide Sequence</a:t>
            </a:r>
          </a:p>
        </p:txBody>
      </p:sp>
      <p:sp>
        <p:nvSpPr>
          <p:cNvPr id="101" name="Text Placeholder 2">
            <a:extLst>
              <a:ext uri="{FF2B5EF4-FFF2-40B4-BE49-F238E27FC236}">
                <a16:creationId xmlns:a16="http://schemas.microsoft.com/office/drawing/2014/main" id="{CCA851B9-90A4-4218-83AE-E0C8D9B3E1BE}"/>
              </a:ext>
            </a:extLst>
          </p:cNvPr>
          <p:cNvSpPr txBox="1">
            <a:spLocks/>
          </p:cNvSpPr>
          <p:nvPr/>
        </p:nvSpPr>
        <p:spPr>
          <a:xfrm>
            <a:off x="329788" y="29202311"/>
            <a:ext cx="8391131" cy="2332064"/>
          </a:xfrm>
          <a:prstGeom prst="rect">
            <a:avLst/>
          </a:prstGeom>
        </p:spPr>
        <p:txBody>
          <a:bodyPr vert="horz" wrap="square" lIns="297829" tIns="148915" rIns="297829" bIns="148915" rtlCol="0">
            <a:spAutoFit/>
          </a:bodyPr>
          <a:lstStyle/>
          <a:p>
            <a:pPr lvl="0">
              <a:spcBef>
                <a:spcPct val="20000"/>
              </a:spcBef>
              <a:defRPr/>
            </a:pPr>
            <a:r>
              <a:rPr lang="en-US" sz="1800" b="1" cap="all" dirty="0">
                <a:solidFill>
                  <a:srgbClr val="002060"/>
                </a:solidFill>
                <a:latin typeface="Arial" panose="020B0604020202020204" pitchFamily="34" charset="0"/>
                <a:cs typeface="Arial" panose="020B0604020202020204" pitchFamily="34" charset="0"/>
              </a:rPr>
              <a:t>Phylogenetic Analysis Summary</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A common ancestry for each of the clonal clusters/subject is displayed by colored circles.  </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More diversity at Baseline versus virologic failure was consistent with under drug pressure. </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For Subject 1, at Week 136, 4 clones harboring A49G, M50V, E138T, S147G, V201I, R263K cluster together with a bootstrap of 99% showing more evolutionary distance consistent with continued drug pressure (red arrow).  These clonal results were confirmed at Week 160. </a:t>
            </a:r>
          </a:p>
        </p:txBody>
      </p:sp>
      <p:sp>
        <p:nvSpPr>
          <p:cNvPr id="109" name="TextBox 108">
            <a:extLst>
              <a:ext uri="{FF2B5EF4-FFF2-40B4-BE49-F238E27FC236}">
                <a16:creationId xmlns:a16="http://schemas.microsoft.com/office/drawing/2014/main" id="{9148FC37-C9FB-4841-9752-305E6838BFE6}"/>
              </a:ext>
            </a:extLst>
          </p:cNvPr>
          <p:cNvSpPr txBox="1"/>
          <p:nvPr/>
        </p:nvSpPr>
        <p:spPr>
          <a:xfrm>
            <a:off x="9289715" y="16991025"/>
            <a:ext cx="5748690" cy="307777"/>
          </a:xfrm>
          <a:prstGeom prst="rect">
            <a:avLst/>
          </a:prstGeom>
          <a:noFill/>
        </p:spPr>
        <p:txBody>
          <a:bodyPr wrap="none" rtlCol="0">
            <a:spAutoFit/>
          </a:bodyPr>
          <a:lstStyle/>
          <a:p>
            <a:r>
              <a:rPr lang="en-US" sz="1400" b="1" dirty="0">
                <a:cs typeface="Arial" panose="020B0604020202020204" pitchFamily="34" charset="0"/>
              </a:rPr>
              <a:t>FIGURE 5. </a:t>
            </a:r>
            <a:r>
              <a:rPr lang="en-US" sz="1400" dirty="0" err="1">
                <a:cs typeface="Arial" panose="020B0604020202020204" pitchFamily="34" charset="0"/>
              </a:rPr>
              <a:t>Intrasome</a:t>
            </a:r>
            <a:r>
              <a:rPr lang="en-US" sz="1400" dirty="0">
                <a:cs typeface="Arial" panose="020B0604020202020204" pitchFamily="34" charset="0"/>
              </a:rPr>
              <a:t> </a:t>
            </a:r>
            <a:r>
              <a:rPr lang="en-US" sz="1400" dirty="0" err="1">
                <a:cs typeface="Arial" panose="020B0604020202020204" pitchFamily="34" charset="0"/>
              </a:rPr>
              <a:t>Stucture</a:t>
            </a:r>
            <a:r>
              <a:rPr lang="en-US" sz="1400" dirty="0">
                <a:cs typeface="Arial" panose="020B0604020202020204" pitchFamily="34" charset="0"/>
              </a:rPr>
              <a:t> of HIV-1 Integrase: Structural Effects of G118R</a:t>
            </a:r>
          </a:p>
        </p:txBody>
      </p:sp>
      <p:pic>
        <p:nvPicPr>
          <p:cNvPr id="110" name="Picture 109">
            <a:extLst>
              <a:ext uri="{FF2B5EF4-FFF2-40B4-BE49-F238E27FC236}">
                <a16:creationId xmlns:a16="http://schemas.microsoft.com/office/drawing/2014/main" id="{BEB82B11-E13D-465B-B9E6-CD906DD16A64}"/>
              </a:ext>
            </a:extLst>
          </p:cNvPr>
          <p:cNvPicPr>
            <a:picLocks noChangeAspect="1"/>
          </p:cNvPicPr>
          <p:nvPr/>
        </p:nvPicPr>
        <p:blipFill>
          <a:blip r:embed="rId7"/>
          <a:stretch>
            <a:fillRect/>
          </a:stretch>
        </p:blipFill>
        <p:spPr>
          <a:xfrm>
            <a:off x="9288687" y="17304110"/>
            <a:ext cx="4296869" cy="3224942"/>
          </a:xfrm>
          <a:prstGeom prst="rect">
            <a:avLst/>
          </a:prstGeom>
        </p:spPr>
      </p:pic>
      <p:pic>
        <p:nvPicPr>
          <p:cNvPr id="111" name="Picture 110">
            <a:extLst>
              <a:ext uri="{FF2B5EF4-FFF2-40B4-BE49-F238E27FC236}">
                <a16:creationId xmlns:a16="http://schemas.microsoft.com/office/drawing/2014/main" id="{9EA78551-7666-4624-BA27-AFA1572B82B6}"/>
              </a:ext>
            </a:extLst>
          </p:cNvPr>
          <p:cNvPicPr>
            <a:picLocks noChangeAspect="1"/>
          </p:cNvPicPr>
          <p:nvPr/>
        </p:nvPicPr>
        <p:blipFill>
          <a:blip r:embed="rId8"/>
          <a:stretch>
            <a:fillRect/>
          </a:stretch>
        </p:blipFill>
        <p:spPr>
          <a:xfrm>
            <a:off x="14076917" y="17304110"/>
            <a:ext cx="4228913" cy="3224942"/>
          </a:xfrm>
          <a:prstGeom prst="rect">
            <a:avLst/>
          </a:prstGeom>
        </p:spPr>
      </p:pic>
      <p:grpSp>
        <p:nvGrpSpPr>
          <p:cNvPr id="113" name="Group 112">
            <a:extLst>
              <a:ext uri="{FF2B5EF4-FFF2-40B4-BE49-F238E27FC236}">
                <a16:creationId xmlns:a16="http://schemas.microsoft.com/office/drawing/2014/main" id="{456DE467-D8D3-4E57-8C39-0CCD55BF325C}"/>
              </a:ext>
            </a:extLst>
          </p:cNvPr>
          <p:cNvGrpSpPr/>
          <p:nvPr/>
        </p:nvGrpSpPr>
        <p:grpSpPr>
          <a:xfrm>
            <a:off x="9421014" y="26079021"/>
            <a:ext cx="8982649" cy="913390"/>
            <a:chOff x="510088" y="2766487"/>
            <a:chExt cx="8146412" cy="870859"/>
          </a:xfrm>
        </p:grpSpPr>
        <p:grpSp>
          <p:nvGrpSpPr>
            <p:cNvPr id="114" name="Group 113">
              <a:extLst>
                <a:ext uri="{FF2B5EF4-FFF2-40B4-BE49-F238E27FC236}">
                  <a16:creationId xmlns:a16="http://schemas.microsoft.com/office/drawing/2014/main" id="{1C93A99E-4103-432C-A1F1-164F5B09BA9B}"/>
                </a:ext>
              </a:extLst>
            </p:cNvPr>
            <p:cNvGrpSpPr/>
            <p:nvPr/>
          </p:nvGrpSpPr>
          <p:grpSpPr>
            <a:xfrm>
              <a:off x="510088" y="2766487"/>
              <a:ext cx="8146412" cy="870859"/>
              <a:chOff x="-8506844" y="16558943"/>
              <a:chExt cx="8146412" cy="870859"/>
            </a:xfrm>
          </p:grpSpPr>
          <p:sp>
            <p:nvSpPr>
              <p:cNvPr id="116" name="Rectangle 115">
                <a:extLst>
                  <a:ext uri="{FF2B5EF4-FFF2-40B4-BE49-F238E27FC236}">
                    <a16:creationId xmlns:a16="http://schemas.microsoft.com/office/drawing/2014/main" id="{1D96C1D1-0619-4B8D-9BAF-0E9AE6DF9495}"/>
                  </a:ext>
                </a:extLst>
              </p:cNvPr>
              <p:cNvSpPr/>
              <p:nvPr/>
            </p:nvSpPr>
            <p:spPr>
              <a:xfrm>
                <a:off x="-8506844" y="16558944"/>
                <a:ext cx="8146412" cy="870858"/>
              </a:xfrm>
              <a:prstGeom prst="rect">
                <a:avLst/>
              </a:prstGeom>
              <a:solidFill>
                <a:srgbClr val="1B9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A23D6F8-DEC5-4A32-9784-31416A1FE22B}"/>
                  </a:ext>
                </a:extLst>
              </p:cNvPr>
              <p:cNvSpPr/>
              <p:nvPr/>
            </p:nvSpPr>
            <p:spPr>
              <a:xfrm>
                <a:off x="-8502324" y="16558943"/>
                <a:ext cx="8141892" cy="1431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9254831A-B260-436F-88F0-1F18BBB59C42}"/>
                </a:ext>
              </a:extLst>
            </p:cNvPr>
            <p:cNvSpPr txBox="1"/>
            <p:nvPr/>
          </p:nvSpPr>
          <p:spPr>
            <a:xfrm>
              <a:off x="585699" y="2935033"/>
              <a:ext cx="7042123" cy="611402"/>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Conclusions</a:t>
              </a:r>
            </a:p>
          </p:txBody>
        </p:sp>
      </p:grpSp>
      <p:sp>
        <p:nvSpPr>
          <p:cNvPr id="119" name="Text Placeholder 2">
            <a:extLst>
              <a:ext uri="{FF2B5EF4-FFF2-40B4-BE49-F238E27FC236}">
                <a16:creationId xmlns:a16="http://schemas.microsoft.com/office/drawing/2014/main" id="{4EDF64CA-A0FE-4E0E-91D2-6CB4F7598787}"/>
              </a:ext>
            </a:extLst>
          </p:cNvPr>
          <p:cNvSpPr txBox="1">
            <a:spLocks/>
          </p:cNvSpPr>
          <p:nvPr/>
        </p:nvSpPr>
        <p:spPr>
          <a:xfrm>
            <a:off x="9191162" y="30023792"/>
            <a:ext cx="9212500" cy="1482600"/>
          </a:xfrm>
          <a:prstGeom prst="rect">
            <a:avLst/>
          </a:prstGeom>
        </p:spPr>
        <p:txBody>
          <a:bodyPr vert="horz" wrap="square" lIns="297829" tIns="148915" rIns="297829" bIns="148915" rtlCol="0">
            <a:spAutoFit/>
          </a:bodyPr>
          <a:lstStyle/>
          <a:p>
            <a:pPr lvl="0">
              <a:spcBef>
                <a:spcPct val="20000"/>
              </a:spcBef>
              <a:defRPr/>
            </a:pPr>
            <a:r>
              <a:rPr lang="en-US" sz="1800" b="1" cap="all" dirty="0">
                <a:solidFill>
                  <a:srgbClr val="002060"/>
                </a:solidFill>
                <a:latin typeface="Arial" panose="020B0604020202020204" pitchFamily="34" charset="0"/>
                <a:cs typeface="Arial" panose="020B0604020202020204" pitchFamily="34" charset="0"/>
              </a:rPr>
              <a:t>Acknowledgements</a:t>
            </a:r>
          </a:p>
          <a:p>
            <a:pPr>
              <a:spcBef>
                <a:spcPct val="20000"/>
              </a:spcBef>
              <a:defRPr/>
            </a:pPr>
            <a:r>
              <a:rPr lang="en-US" sz="1400" dirty="0">
                <a:latin typeface="Arial" panose="020B0604020202020204" pitchFamily="34" charset="0"/>
                <a:cs typeface="Arial" panose="020B0604020202020204" pitchFamily="34" charset="0"/>
              </a:rPr>
              <a:t>We would like to thank all of the participants in P1093, subjects and their families, investigators and site staff. We would like to thank the IMPAACT P1093 study team and acknowledge the support of ViiV Healthcare.  Thanks to Joe Horton for support with phylogenetic analyses and to Eugene Stewart for his HIV-1 integrase structural interpretations of IN resistance. </a:t>
            </a:r>
          </a:p>
        </p:txBody>
      </p:sp>
      <p:pic>
        <p:nvPicPr>
          <p:cNvPr id="102" name="Picture 101">
            <a:extLst>
              <a:ext uri="{FF2B5EF4-FFF2-40B4-BE49-F238E27FC236}">
                <a16:creationId xmlns:a16="http://schemas.microsoft.com/office/drawing/2014/main" id="{50158A4F-727B-429C-993C-AC99D8EC7360}"/>
              </a:ext>
            </a:extLst>
          </p:cNvPr>
          <p:cNvPicPr>
            <a:picLocks noChangeAspect="1"/>
          </p:cNvPicPr>
          <p:nvPr/>
        </p:nvPicPr>
        <p:blipFill>
          <a:blip r:embed="rId9"/>
          <a:stretch>
            <a:fillRect/>
          </a:stretch>
        </p:blipFill>
        <p:spPr>
          <a:xfrm>
            <a:off x="15642291" y="246199"/>
            <a:ext cx="1517600" cy="1291573"/>
          </a:xfrm>
          <a:prstGeom prst="rect">
            <a:avLst/>
          </a:prstGeom>
        </p:spPr>
      </p:pic>
      <p:sp>
        <p:nvSpPr>
          <p:cNvPr id="103" name="TextBox 102">
            <a:extLst>
              <a:ext uri="{FF2B5EF4-FFF2-40B4-BE49-F238E27FC236}">
                <a16:creationId xmlns:a16="http://schemas.microsoft.com/office/drawing/2014/main" id="{3D35475E-A30E-41E4-BE50-10ED8B13BB5A}"/>
              </a:ext>
            </a:extLst>
          </p:cNvPr>
          <p:cNvSpPr txBox="1"/>
          <p:nvPr/>
        </p:nvSpPr>
        <p:spPr>
          <a:xfrm>
            <a:off x="981302" y="5468350"/>
            <a:ext cx="17070847" cy="1800493"/>
          </a:xfrm>
          <a:prstGeom prst="rect">
            <a:avLst/>
          </a:prstGeom>
          <a:noFill/>
        </p:spPr>
        <p:txBody>
          <a:bodyPr wrap="square" rtlCol="0">
            <a:spAutoFit/>
          </a:bodyPr>
          <a:lstStyle/>
          <a:p>
            <a:pPr>
              <a:spcBef>
                <a:spcPct val="20000"/>
              </a:spcBef>
              <a:defRPr/>
            </a:pPr>
            <a:r>
              <a:rPr lang="en-US" sz="1800" b="1" cap="all" dirty="0">
                <a:solidFill>
                  <a:srgbClr val="002060"/>
                </a:solidFill>
                <a:latin typeface="Arial" panose="020B0604020202020204" pitchFamily="34" charset="0"/>
                <a:cs typeface="Arial" panose="020B0604020202020204" pitchFamily="34" charset="0"/>
              </a:rPr>
              <a:t>Background and Objective</a:t>
            </a:r>
          </a:p>
          <a:p>
            <a:pPr>
              <a:spcBef>
                <a:spcPct val="20000"/>
              </a:spcBef>
              <a:defRPr/>
            </a:pPr>
            <a:r>
              <a:rPr lang="en-US" altLang="en-US" sz="1500" dirty="0">
                <a:latin typeface="Arial" panose="020B0604020202020204" pitchFamily="34" charset="0"/>
                <a:cs typeface="Arial" panose="020B0604020202020204" pitchFamily="34" charset="0"/>
              </a:rPr>
              <a:t>IMPAACT P1093 is an ongoing phase I/II, multicenter, open-label pharmacokinetics (PK), safety, dose-finding study of dolutegravir (DTG) plus optimized background regimen (OBR) in children and adolescents in 5 age-defined cohorts:  Cohort I (≥12-&lt;18 years), Cohort IIA (≥6-&lt;12 years), Cohort IIB (≥6-&lt;12 years), Cohort III (≥2-&lt;6 years), Cohort IV (≥6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-&lt;2 years), and Cohort V (≥4 weeks-&lt;6 </a:t>
            </a:r>
            <a:r>
              <a:rPr lang="en-US" altLang="en-US" sz="1500" dirty="0" err="1">
                <a:latin typeface="Arial" panose="020B0604020202020204" pitchFamily="34" charset="0"/>
                <a:cs typeface="Arial" panose="020B0604020202020204" pitchFamily="34" charset="0"/>
              </a:rPr>
              <a:t>mo</a:t>
            </a:r>
            <a:r>
              <a:rPr lang="en-US" alt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The P1093 </a:t>
            </a:r>
            <a:r>
              <a:rPr lang="en-GB" sz="1500" dirty="0">
                <a:latin typeface="Arial" panose="020B0604020202020204" pitchFamily="34" charset="0"/>
                <a:cs typeface="Arial" panose="020B0604020202020204" pitchFamily="34" charset="0"/>
              </a:rPr>
              <a:t>study duration is 48 weeks followed by a 3 </a:t>
            </a:r>
            <a:r>
              <a:rPr lang="en-GB" sz="1500" dirty="0" err="1">
                <a:latin typeface="Arial" panose="020B0604020202020204" pitchFamily="34" charset="0"/>
                <a:cs typeface="Arial" panose="020B0604020202020204" pitchFamily="34" charset="0"/>
              </a:rPr>
              <a:t>yr</a:t>
            </a:r>
            <a:r>
              <a:rPr lang="en-GB" sz="1500" dirty="0">
                <a:latin typeface="Arial" panose="020B0604020202020204" pitchFamily="34" charset="0"/>
                <a:cs typeface="Arial" panose="020B0604020202020204" pitchFamily="34" charset="0"/>
              </a:rPr>
              <a:t> safety follow up on DTG (total 192 weeks). P1093 used sequential enrolment of age cohorts starting with adolescents.  Cohorts I, IIA, and IIB have completed 48 Weeks on study. Results from Cohorts I and IIA have been used to support DTG tablet dosing down to 6 </a:t>
            </a:r>
            <a:r>
              <a:rPr lang="en-GB" sz="1500" dirty="0" err="1">
                <a:latin typeface="Arial" panose="020B0604020202020204" pitchFamily="34" charset="0"/>
                <a:cs typeface="Arial" panose="020B0604020202020204" pitchFamily="34" charset="0"/>
              </a:rPr>
              <a:t>yrs</a:t>
            </a:r>
            <a:r>
              <a:rPr lang="en-GB" sz="1500" dirty="0">
                <a:latin typeface="Arial" panose="020B0604020202020204" pitchFamily="34" charset="0"/>
                <a:cs typeface="Arial" panose="020B0604020202020204" pitchFamily="34" charset="0"/>
              </a:rPr>
              <a:t> in several markets.</a:t>
            </a:r>
          </a:p>
          <a:p>
            <a:r>
              <a:rPr lang="en-GB" sz="1500" dirty="0">
                <a:latin typeface="Arial" panose="020B0604020202020204" pitchFamily="34" charset="0"/>
                <a:cs typeface="Arial" panose="020B0604020202020204" pitchFamily="34" charset="0"/>
              </a:rPr>
              <a:t>This presentation provides a characterization of integrase resistance that arose at protocol-defined virologic failure (PDVF) through the instream cut date (30 Sept 2017) for adolescents and children ≥ 6 years</a:t>
            </a:r>
          </a:p>
        </p:txBody>
      </p:sp>
      <p:sp>
        <p:nvSpPr>
          <p:cNvPr id="104" name="Text Placeholder 2">
            <a:extLst>
              <a:ext uri="{FF2B5EF4-FFF2-40B4-BE49-F238E27FC236}">
                <a16:creationId xmlns:a16="http://schemas.microsoft.com/office/drawing/2014/main" id="{C87DBAC9-2C78-48C5-919D-273DE5756717}"/>
              </a:ext>
            </a:extLst>
          </p:cNvPr>
          <p:cNvSpPr txBox="1">
            <a:spLocks/>
          </p:cNvSpPr>
          <p:nvPr/>
        </p:nvSpPr>
        <p:spPr>
          <a:xfrm>
            <a:off x="779448" y="7164250"/>
            <a:ext cx="17272701" cy="2008898"/>
          </a:xfrm>
          <a:prstGeom prst="rect">
            <a:avLst/>
          </a:prstGeom>
        </p:spPr>
        <p:txBody>
          <a:bodyPr vert="horz" wrap="square" lIns="297829" tIns="148915" rIns="297829" bIns="148915" rtlCol="0">
            <a:spAutoFit/>
          </a:bodyPr>
          <a:lstStyle/>
          <a:p>
            <a:pPr lvl="0">
              <a:spcBef>
                <a:spcPct val="20000"/>
              </a:spcBef>
              <a:defRPr/>
            </a:pPr>
            <a:r>
              <a:rPr lang="en-US" sz="1800" b="1" cap="all" dirty="0">
                <a:solidFill>
                  <a:srgbClr val="002060"/>
                </a:solidFill>
                <a:latin typeface="Arial" panose="020B0604020202020204" pitchFamily="34" charset="0"/>
                <a:cs typeface="Arial" panose="020B0604020202020204" pitchFamily="34" charset="0"/>
              </a:rPr>
              <a:t>Methods</a:t>
            </a:r>
          </a:p>
          <a:p>
            <a:pPr indent="-2495570">
              <a:spcBef>
                <a:spcPct val="20000"/>
              </a:spcBef>
              <a:defRPr/>
            </a:pPr>
            <a:r>
              <a:rPr lang="en-US" sz="1500" dirty="0">
                <a:latin typeface="Arial" panose="020B0604020202020204" pitchFamily="34" charset="0"/>
                <a:cs typeface="Arial" panose="020B0604020202020204" pitchFamily="34" charset="0"/>
              </a:rPr>
              <a:t>Virologic failure (VF) for P1093 is defined as confirmed decrease in HIV-1 RNA (VL) of &lt; 1.0 log10 at/after week 12 (unless &lt;400c/mL), or confirmed &gt;400c/mL at/after Week 24, or confirmed &gt;400c/mL after initial confirmed &lt;400c/mL or confirmed &gt;1 log10 increase above VL nadir (nadir =&gt;400c/mL).   At confirmed VF, population and clonal integrase (IN) genotypes and phenotypes with integrase (IN) replication capacity (RC) were investigated. In addition, population reverse transcriptase (RT) and protease genotypes were performed.  Adherence was assessed by 3-day recall per visit, and through communication with site PI. A phylogenetic analysis of integrase clonal nucleotide sequences was performed to create a Neighbor-Joining tree. Evolutionary distance was determined with Maximum Composite Likelihood:  1000 Bootstrap Replicates.  A structural examination of HIV-1 integrase using the HIV-1 </a:t>
            </a:r>
            <a:r>
              <a:rPr lang="en-US" sz="1500" dirty="0" err="1">
                <a:latin typeface="Arial" panose="020B0604020202020204" pitchFamily="34" charset="0"/>
                <a:cs typeface="Arial" panose="020B0604020202020204" pitchFamily="34" charset="0"/>
              </a:rPr>
              <a:t>Intasome</a:t>
            </a:r>
            <a:r>
              <a:rPr lang="en-US" sz="1500" dirty="0">
                <a:latin typeface="Arial" panose="020B0604020202020204" pitchFamily="34" charset="0"/>
                <a:cs typeface="Arial" panose="020B0604020202020204" pitchFamily="34" charset="0"/>
              </a:rPr>
              <a:t> structure  was conducted (</a:t>
            </a:r>
            <a:r>
              <a:rPr lang="en-US" sz="1500" dirty="0" err="1">
                <a:latin typeface="Arial" panose="020B0604020202020204" pitchFamily="34" charset="0"/>
                <a:cs typeface="Arial" panose="020B0604020202020204" pitchFamily="34" charset="0"/>
              </a:rPr>
              <a:t>Passos</a:t>
            </a:r>
            <a:r>
              <a:rPr lang="en-US" sz="1500" dirty="0">
                <a:latin typeface="Arial" panose="020B0604020202020204" pitchFamily="34" charset="0"/>
                <a:cs typeface="Arial" panose="020B0604020202020204" pitchFamily="34" charset="0"/>
              </a:rPr>
              <a:t> et al, Science 2017).  </a:t>
            </a:r>
          </a:p>
        </p:txBody>
      </p:sp>
      <p:sp>
        <p:nvSpPr>
          <p:cNvPr id="105" name="Text Placeholder 2">
            <a:extLst>
              <a:ext uri="{FF2B5EF4-FFF2-40B4-BE49-F238E27FC236}">
                <a16:creationId xmlns:a16="http://schemas.microsoft.com/office/drawing/2014/main" id="{0D7C49E0-F2E9-4D77-8C14-37B71518CC33}"/>
              </a:ext>
            </a:extLst>
          </p:cNvPr>
          <p:cNvSpPr txBox="1">
            <a:spLocks/>
          </p:cNvSpPr>
          <p:nvPr/>
        </p:nvSpPr>
        <p:spPr>
          <a:xfrm>
            <a:off x="798736" y="10321658"/>
            <a:ext cx="17253413" cy="1454901"/>
          </a:xfrm>
          <a:prstGeom prst="rect">
            <a:avLst/>
          </a:prstGeom>
        </p:spPr>
        <p:txBody>
          <a:bodyPr vert="horz" wrap="square" lIns="297829" tIns="148915" rIns="297829" bIns="148915"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pPr>
              <a:spcBef>
                <a:spcPct val="20000"/>
              </a:spcBef>
              <a:defRPr/>
            </a:pPr>
            <a:r>
              <a:rPr lang="en-US" sz="1500" dirty="0">
                <a:latin typeface="Arial" panose="020B0604020202020204" pitchFamily="34" charset="0"/>
                <a:cs typeface="Arial" panose="020B0604020202020204" pitchFamily="34" charset="0"/>
              </a:rPr>
              <a:t>P1093 recruited 23 participants each in Cohort I (tablets), and Cohort IIA (tablets) and 15 participants in Cohort IIB (dissolvable granules).  Through the cut off for this study, the median time on study for each cohort was as follows.  For Cohort I, all completed study or reached week 192; for Cohort IIA, 17/23 completed study and remaining 6 on for a median 168 weeks; and for Cohort IIB, 1/15 completed study and 14/15 on study a median 132 weeks.   Virologic failure (VF) rates per cohort were 12/23, 6/23, and 1/15, respectively.  Virologic failure was associated with lack of adherence in most cases.  For each cohort, genotypic resistance to integrase strand transfer inhibitors (INSTI) was detected in 2/12, 0/6, and 1/1, respectively.  Additionally, two of the three participants had  RT mutations detected.   A patient narrative and HIV-1 RNA course for each is provided below.  </a:t>
            </a:r>
          </a:p>
        </p:txBody>
      </p:sp>
      <p:sp>
        <p:nvSpPr>
          <p:cNvPr id="106" name="Text Placeholder 2">
            <a:extLst>
              <a:ext uri="{FF2B5EF4-FFF2-40B4-BE49-F238E27FC236}">
                <a16:creationId xmlns:a16="http://schemas.microsoft.com/office/drawing/2014/main" id="{71C70844-FC68-492E-8AD4-536728C2367B}"/>
              </a:ext>
            </a:extLst>
          </p:cNvPr>
          <p:cNvSpPr txBox="1">
            <a:spLocks/>
          </p:cNvSpPr>
          <p:nvPr/>
        </p:nvSpPr>
        <p:spPr>
          <a:xfrm>
            <a:off x="798737" y="14513782"/>
            <a:ext cx="5847398" cy="1916565"/>
          </a:xfrm>
          <a:prstGeom prst="rect">
            <a:avLst/>
          </a:prstGeom>
        </p:spPr>
        <p:txBody>
          <a:bodyPr vert="horz" wrap="square" lIns="297829" tIns="148915" rIns="297829" bIns="148915"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pPr>
              <a:spcBef>
                <a:spcPct val="20000"/>
              </a:spcBef>
              <a:defRPr/>
            </a:pPr>
            <a:r>
              <a:rPr lang="en-US" sz="1500" dirty="0">
                <a:latin typeface="Arial" panose="020B0604020202020204" pitchFamily="34" charset="0"/>
                <a:cs typeface="Arial" panose="020B0604020202020204" pitchFamily="34" charset="0"/>
              </a:rPr>
              <a:t>Subject 1, a 12 year old adolescent was enrolled to Cohort I with extensive prior ART.  This participant received DTG with an OBR of FTC/TDF. Adequate DTG exposure observed through Week 24.  Virologic failure was reported at Week 32  after reports of non-compliance, but remained on study through Week 192 with continued viremia and reports of non-compliance.(Vavro, IAS 2015; Abstract TUPEA068).</a:t>
            </a:r>
          </a:p>
        </p:txBody>
      </p:sp>
      <p:sp>
        <p:nvSpPr>
          <p:cNvPr id="107" name="Text Placeholder 2">
            <a:extLst>
              <a:ext uri="{FF2B5EF4-FFF2-40B4-BE49-F238E27FC236}">
                <a16:creationId xmlns:a16="http://schemas.microsoft.com/office/drawing/2014/main" id="{76D28A21-A450-4B46-85C3-555FD123922C}"/>
              </a:ext>
            </a:extLst>
          </p:cNvPr>
          <p:cNvSpPr txBox="1">
            <a:spLocks/>
          </p:cNvSpPr>
          <p:nvPr/>
        </p:nvSpPr>
        <p:spPr>
          <a:xfrm>
            <a:off x="6587396" y="14509700"/>
            <a:ext cx="5661912" cy="1685733"/>
          </a:xfrm>
          <a:prstGeom prst="rect">
            <a:avLst/>
          </a:prstGeom>
        </p:spPr>
        <p:txBody>
          <a:bodyPr vert="horz" wrap="square" lIns="297829" tIns="148915" rIns="297829" bIns="148915"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pPr>
              <a:spcBef>
                <a:spcPct val="20000"/>
              </a:spcBef>
              <a:defRPr/>
            </a:pPr>
            <a:r>
              <a:rPr lang="en-US" sz="1500" dirty="0">
                <a:latin typeface="Arial" panose="020B0604020202020204" pitchFamily="34" charset="0"/>
                <a:cs typeface="Arial" panose="020B0604020202020204" pitchFamily="34" charset="0"/>
              </a:rPr>
              <a:t>Subject 2, a 16 year old adolescent enrolled to Cohort I with 14 years of prior ART.  This participant received DTG with an OBR of EFV/FTC/TDF.  Adequate DTG exposure was observed through Week 24. Virologic failure was met at Week 192. At this study visit the patient reported being off all study meds for 5 </a:t>
            </a:r>
            <a:r>
              <a:rPr lang="en-US" sz="1500" dirty="0" err="1">
                <a:latin typeface="Arial" panose="020B0604020202020204" pitchFamily="34" charset="0"/>
                <a:cs typeface="Arial" panose="020B0604020202020204" pitchFamily="34" charset="0"/>
              </a:rPr>
              <a:t>mo</a:t>
            </a:r>
            <a:r>
              <a:rPr lang="en-US" sz="1500" dirty="0">
                <a:latin typeface="Arial" panose="020B0604020202020204" pitchFamily="34" charset="0"/>
                <a:cs typeface="Arial" panose="020B0604020202020204" pitchFamily="34" charset="0"/>
              </a:rPr>
              <a:t> prior to Week 192  </a:t>
            </a:r>
          </a:p>
        </p:txBody>
      </p:sp>
      <p:sp>
        <p:nvSpPr>
          <p:cNvPr id="108" name="Text Placeholder 2">
            <a:extLst>
              <a:ext uri="{FF2B5EF4-FFF2-40B4-BE49-F238E27FC236}">
                <a16:creationId xmlns:a16="http://schemas.microsoft.com/office/drawing/2014/main" id="{22E94E6F-56AF-4E7F-B7BA-EFF7AEC91DF7}"/>
              </a:ext>
            </a:extLst>
          </p:cNvPr>
          <p:cNvSpPr txBox="1">
            <a:spLocks/>
          </p:cNvSpPr>
          <p:nvPr/>
        </p:nvSpPr>
        <p:spPr>
          <a:xfrm>
            <a:off x="12655388" y="14492394"/>
            <a:ext cx="5973806" cy="1685733"/>
          </a:xfrm>
          <a:prstGeom prst="rect">
            <a:avLst/>
          </a:prstGeom>
        </p:spPr>
        <p:txBody>
          <a:bodyPr vert="horz" wrap="square" lIns="297829" tIns="148915" rIns="297829" bIns="148915" rtlCol="0">
            <a:spAutoFit/>
          </a:bodyPr>
          <a:lstStyle>
            <a:defPPr>
              <a:defRPr lang="en-US"/>
            </a:defPPr>
            <a:lvl1pPr marL="0" algn="l" defTabSz="1489146" rtl="0" eaLnBrk="1" latinLnBrk="0" hangingPunct="1">
              <a:defRPr sz="5900" kern="1200">
                <a:solidFill>
                  <a:schemeClr val="tx1"/>
                </a:solidFill>
                <a:latin typeface="+mn-lt"/>
                <a:ea typeface="+mn-ea"/>
                <a:cs typeface="+mn-cs"/>
              </a:defRPr>
            </a:lvl1pPr>
            <a:lvl2pPr marL="1489146" algn="l" defTabSz="1489146" rtl="0" eaLnBrk="1" latinLnBrk="0" hangingPunct="1">
              <a:defRPr sz="5900" kern="1200">
                <a:solidFill>
                  <a:schemeClr val="tx1"/>
                </a:solidFill>
                <a:latin typeface="+mn-lt"/>
                <a:ea typeface="+mn-ea"/>
                <a:cs typeface="+mn-cs"/>
              </a:defRPr>
            </a:lvl2pPr>
            <a:lvl3pPr marL="2978292" algn="l" defTabSz="1489146" rtl="0" eaLnBrk="1" latinLnBrk="0" hangingPunct="1">
              <a:defRPr sz="5900" kern="1200">
                <a:solidFill>
                  <a:schemeClr val="tx1"/>
                </a:solidFill>
                <a:latin typeface="+mn-lt"/>
                <a:ea typeface="+mn-ea"/>
                <a:cs typeface="+mn-cs"/>
              </a:defRPr>
            </a:lvl3pPr>
            <a:lvl4pPr marL="4467438" algn="l" defTabSz="1489146" rtl="0" eaLnBrk="1" latinLnBrk="0" hangingPunct="1">
              <a:defRPr sz="5900" kern="1200">
                <a:solidFill>
                  <a:schemeClr val="tx1"/>
                </a:solidFill>
                <a:latin typeface="+mn-lt"/>
                <a:ea typeface="+mn-ea"/>
                <a:cs typeface="+mn-cs"/>
              </a:defRPr>
            </a:lvl4pPr>
            <a:lvl5pPr marL="5956584" algn="l" defTabSz="1489146" rtl="0" eaLnBrk="1" latinLnBrk="0" hangingPunct="1">
              <a:defRPr sz="5900" kern="1200">
                <a:solidFill>
                  <a:schemeClr val="tx1"/>
                </a:solidFill>
                <a:latin typeface="+mn-lt"/>
                <a:ea typeface="+mn-ea"/>
                <a:cs typeface="+mn-cs"/>
              </a:defRPr>
            </a:lvl5pPr>
            <a:lvl6pPr marL="7445731" algn="l" defTabSz="1489146" rtl="0" eaLnBrk="1" latinLnBrk="0" hangingPunct="1">
              <a:defRPr sz="5900" kern="1200">
                <a:solidFill>
                  <a:schemeClr val="tx1"/>
                </a:solidFill>
                <a:latin typeface="+mn-lt"/>
                <a:ea typeface="+mn-ea"/>
                <a:cs typeface="+mn-cs"/>
              </a:defRPr>
            </a:lvl6pPr>
            <a:lvl7pPr marL="8934877" algn="l" defTabSz="1489146" rtl="0" eaLnBrk="1" latinLnBrk="0" hangingPunct="1">
              <a:defRPr sz="5900" kern="1200">
                <a:solidFill>
                  <a:schemeClr val="tx1"/>
                </a:solidFill>
                <a:latin typeface="+mn-lt"/>
                <a:ea typeface="+mn-ea"/>
                <a:cs typeface="+mn-cs"/>
              </a:defRPr>
            </a:lvl7pPr>
            <a:lvl8pPr marL="10424023" algn="l" defTabSz="1489146" rtl="0" eaLnBrk="1" latinLnBrk="0" hangingPunct="1">
              <a:defRPr sz="5900" kern="1200">
                <a:solidFill>
                  <a:schemeClr val="tx1"/>
                </a:solidFill>
                <a:latin typeface="+mn-lt"/>
                <a:ea typeface="+mn-ea"/>
                <a:cs typeface="+mn-cs"/>
              </a:defRPr>
            </a:lvl8pPr>
            <a:lvl9pPr marL="11913169" algn="l" defTabSz="1489146" rtl="0" eaLnBrk="1" latinLnBrk="0" hangingPunct="1">
              <a:defRPr sz="5900" kern="1200">
                <a:solidFill>
                  <a:schemeClr val="tx1"/>
                </a:solidFill>
                <a:latin typeface="+mn-lt"/>
                <a:ea typeface="+mn-ea"/>
                <a:cs typeface="+mn-cs"/>
              </a:defRPr>
            </a:lvl9pPr>
          </a:lstStyle>
          <a:p>
            <a:pPr>
              <a:spcBef>
                <a:spcPct val="20000"/>
              </a:spcBef>
              <a:defRPr/>
            </a:pPr>
            <a:r>
              <a:rPr lang="en-US" sz="1500" dirty="0">
                <a:latin typeface="Arial" panose="020B0604020202020204" pitchFamily="34" charset="0"/>
                <a:cs typeface="Arial" panose="020B0604020202020204" pitchFamily="34" charset="0"/>
              </a:rPr>
              <a:t>Subject 3, a 7 year old enrolled to Cohort IIB received granular formulation of DTG with an OBR of 3TC/ZDV. Adequate DTG exposure was observed through Week 24. At Week 24 the participant switched to DTG tablet dosing to assist with ARV compliance.  The participant met virologic failure at Week 48 after continued non-compliance.  </a:t>
            </a:r>
          </a:p>
        </p:txBody>
      </p:sp>
      <p:pic>
        <p:nvPicPr>
          <p:cNvPr id="4" name="Picture 3">
            <a:extLst>
              <a:ext uri="{FF2B5EF4-FFF2-40B4-BE49-F238E27FC236}">
                <a16:creationId xmlns:a16="http://schemas.microsoft.com/office/drawing/2014/main" id="{2ED8C3D9-4366-4AD7-8CE7-B5DBB4A531FF}"/>
              </a:ext>
            </a:extLst>
          </p:cNvPr>
          <p:cNvPicPr>
            <a:picLocks noChangeAspect="1"/>
          </p:cNvPicPr>
          <p:nvPr/>
        </p:nvPicPr>
        <p:blipFill>
          <a:blip r:embed="rId10"/>
          <a:stretch>
            <a:fillRect/>
          </a:stretch>
        </p:blipFill>
        <p:spPr>
          <a:xfrm>
            <a:off x="951715" y="24835384"/>
            <a:ext cx="6127011" cy="4285859"/>
          </a:xfrm>
          <a:prstGeom prst="rect">
            <a:avLst/>
          </a:prstGeom>
        </p:spPr>
      </p:pic>
      <p:sp>
        <p:nvSpPr>
          <p:cNvPr id="120" name="Text Placeholder 2">
            <a:extLst>
              <a:ext uri="{FF2B5EF4-FFF2-40B4-BE49-F238E27FC236}">
                <a16:creationId xmlns:a16="http://schemas.microsoft.com/office/drawing/2014/main" id="{D0B049CE-F598-495A-B21A-052EBEE9D297}"/>
              </a:ext>
            </a:extLst>
          </p:cNvPr>
          <p:cNvSpPr txBox="1">
            <a:spLocks/>
          </p:cNvSpPr>
          <p:nvPr/>
        </p:nvSpPr>
        <p:spPr>
          <a:xfrm>
            <a:off x="9062537" y="20813868"/>
            <a:ext cx="9566658" cy="4271056"/>
          </a:xfrm>
          <a:prstGeom prst="rect">
            <a:avLst/>
          </a:prstGeom>
        </p:spPr>
        <p:txBody>
          <a:bodyPr vert="horz" wrap="square" lIns="297829" tIns="148915" rIns="297829" bIns="148915" rtlCol="0">
            <a:spAutoFit/>
          </a:bodyPr>
          <a:lstStyle/>
          <a:p>
            <a:pPr lvl="0">
              <a:spcBef>
                <a:spcPct val="20000"/>
              </a:spcBef>
              <a:defRPr/>
            </a:pPr>
            <a:r>
              <a:rPr lang="en-US" sz="1800" b="1" cap="all" dirty="0">
                <a:solidFill>
                  <a:srgbClr val="002060"/>
                </a:solidFill>
                <a:latin typeface="Arial" panose="020B0604020202020204" pitchFamily="34" charset="0"/>
                <a:cs typeface="Arial" panose="020B0604020202020204" pitchFamily="34" charset="0"/>
              </a:rPr>
              <a:t>Discussion</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Longitudinal results from Subject 1 with prolonged viremia, suggest continuing evolution, after the acquisition of the uncommon IN mutation R263K, leads to increases in DTG FC and decreases in IN RC.  </a:t>
            </a:r>
          </a:p>
          <a:p>
            <a:pPr marL="731520" lvl="1"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clonal analysis showed IN substitutions, A49G and M50I, were observed at Week 136 and Week 160 but their specific impact on DTG is not well understood.</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The impact of the rarely occurring G118R on both DTG FC and decreased integrase RC was modulated by the addition of one (L74M) or two (L74M and A75V) additional IN linked mutations, but not V151I. </a:t>
            </a:r>
          </a:p>
          <a:p>
            <a:pPr marL="285750"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Structural analysis of HIV-1 INT suggests R118 sterically restricts access to the active site for inhibitors by forming strong hydrogen bonds with E92 but allows space for substrate binding resulting in reduced INSTI susceptibility and reduced integrase RC.  </a:t>
            </a:r>
          </a:p>
          <a:p>
            <a:pPr marL="731520" lvl="1" indent="-285750">
              <a:spcBef>
                <a:spcPct val="20000"/>
              </a:spcBef>
              <a:buFont typeface="Arial" panose="020B0604020202020204" pitchFamily="34" charset="0"/>
              <a:buChar char="•"/>
              <a:defRPr/>
            </a:pPr>
            <a:r>
              <a:rPr lang="en-US" sz="1500" dirty="0">
                <a:latin typeface="Arial" panose="020B0604020202020204" pitchFamily="34" charset="0"/>
                <a:cs typeface="Arial" panose="020B0604020202020204" pitchFamily="34" charset="0"/>
              </a:rPr>
              <a:t>Addition of L74M/V75A in HIV-1 INT forms a stronger hydrophobic core below the active site pocket that restricts the geometry of the catalytic site; this hydrophobic core is formed by M74, A75, F121, L63, C65, and the side chain of E92 supporting the further decrease in INSTI susceptibility and decrease in IN RC with these additional mutations.</a:t>
            </a:r>
          </a:p>
        </p:txBody>
      </p:sp>
      <p:sp>
        <p:nvSpPr>
          <p:cNvPr id="121" name="Text Placeholder 2">
            <a:extLst>
              <a:ext uri="{FF2B5EF4-FFF2-40B4-BE49-F238E27FC236}">
                <a16:creationId xmlns:a16="http://schemas.microsoft.com/office/drawing/2014/main" id="{781E48B4-B6AF-47E3-B54B-BA8A84797496}"/>
              </a:ext>
            </a:extLst>
          </p:cNvPr>
          <p:cNvSpPr txBox="1">
            <a:spLocks/>
          </p:cNvSpPr>
          <p:nvPr/>
        </p:nvSpPr>
        <p:spPr>
          <a:xfrm>
            <a:off x="9191162" y="26997194"/>
            <a:ext cx="9229423" cy="2959928"/>
          </a:xfrm>
          <a:prstGeom prst="rect">
            <a:avLst/>
          </a:prstGeom>
        </p:spPr>
        <p:txBody>
          <a:bodyPr vert="horz" wrap="square" lIns="297829" tIns="148915" rIns="297829" bIns="148915" rtlCol="0">
            <a:spAutoFit/>
          </a:bodyPr>
          <a:lstStyle/>
          <a:p>
            <a:pPr marL="201603" indent="-201603">
              <a:spcBef>
                <a:spcPct val="20000"/>
              </a:spcBef>
              <a:buFont typeface="Arial"/>
              <a:buChar char="•"/>
              <a:defRPr/>
            </a:pPr>
            <a:r>
              <a:rPr lang="en-US" sz="1600" dirty="0">
                <a:latin typeface="Arial" panose="020B0604020202020204" pitchFamily="34" charset="0"/>
                <a:cs typeface="Arial" panose="020B0604020202020204" pitchFamily="34" charset="0"/>
              </a:rPr>
              <a:t>In P1093 the incidence of protocol-defined virologic failure was higher for adolescents compared to children ≥6-&lt;12 years and for most cases associated with non-adherence to one or more components of the study regimen</a:t>
            </a:r>
          </a:p>
          <a:p>
            <a:pPr marL="455591" lvl="1" indent="-227002">
              <a:spcBef>
                <a:spcPct val="20000"/>
              </a:spcBef>
              <a:buFont typeface="Arial"/>
              <a:buChar char="–"/>
              <a:defRPr/>
            </a:pPr>
            <a:endParaRPr lang="en-US" sz="1600" dirty="0">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At virologic failure, INSTI associated resistance was detected in few participants</a:t>
            </a:r>
          </a:p>
          <a:p>
            <a:pPr marL="731520" lvl="1" indent="-285750">
              <a:spcBef>
                <a:spcPct val="200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R263K seen in Subject 1, resulted in moderate DTG FC and lower IN RC when additional IN mutations were present</a:t>
            </a:r>
          </a:p>
          <a:p>
            <a:pPr marL="731520" lvl="1" indent="-285750">
              <a:spcBef>
                <a:spcPct val="200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G118R seen in Subjects 2 and 3, resulted in increased DTG FC and much lower IN RC   The degree of increased DTG FC and decreased IN RC was impacted by specific additional single or multiple IN secondary mutations with G118R.  </a:t>
            </a:r>
          </a:p>
        </p:txBody>
      </p:sp>
      <p:sp>
        <p:nvSpPr>
          <p:cNvPr id="122" name="Title Placeholder 1">
            <a:extLst>
              <a:ext uri="{FF2B5EF4-FFF2-40B4-BE49-F238E27FC236}">
                <a16:creationId xmlns:a16="http://schemas.microsoft.com/office/drawing/2014/main" id="{2B676995-2832-4477-9F8E-8AF1EEEF0BBB}"/>
              </a:ext>
            </a:extLst>
          </p:cNvPr>
          <p:cNvSpPr txBox="1">
            <a:spLocks/>
          </p:cNvSpPr>
          <p:nvPr/>
        </p:nvSpPr>
        <p:spPr>
          <a:xfrm>
            <a:off x="13797413" y="3487272"/>
            <a:ext cx="4831782" cy="1059313"/>
          </a:xfrm>
          <a:prstGeom prst="rect">
            <a:avLst/>
          </a:prstGeom>
        </p:spPr>
        <p:txBody>
          <a:bodyPr vert="horz" lIns="297829" tIns="148915" rIns="297829" bIns="148915" rtlCol="0" anchor="t">
            <a:noAutofit/>
          </a:bodyPr>
          <a:lstStyle/>
          <a:p>
            <a:pPr defTabSz="1489073">
              <a:spcBef>
                <a:spcPct val="0"/>
              </a:spcBef>
              <a:defRPr/>
            </a:pPr>
            <a:r>
              <a:rPr lang="en-US" sz="1000" baseline="30000" dirty="0"/>
              <a:t>1</a:t>
            </a:r>
            <a:r>
              <a:rPr lang="en-US" sz="1000" dirty="0"/>
              <a:t>ViiV Healthcare, Research Triangle Park, NC, USA,</a:t>
            </a:r>
            <a:r>
              <a:rPr lang="en-US" sz="1000" baseline="30000" dirty="0"/>
              <a:t> 2</a:t>
            </a:r>
            <a:r>
              <a:rPr lang="en-US" sz="1000" dirty="0"/>
              <a:t>University of California San Francisco, San Francisco, CA, USA  </a:t>
            </a:r>
            <a:r>
              <a:rPr lang="en-US" sz="1000" baseline="30000" dirty="0"/>
              <a:t>3</a:t>
            </a:r>
            <a:r>
              <a:rPr lang="en-US" sz="1000" dirty="0"/>
              <a:t>Jacobi Medical Center, Bronx, NY, USA, </a:t>
            </a:r>
            <a:r>
              <a:rPr lang="en-US" sz="1000" baseline="30000" dirty="0"/>
              <a:t>4</a:t>
            </a:r>
            <a:r>
              <a:rPr lang="en-US" sz="1000" dirty="0"/>
              <a:t>Harvard School of Public Health, Boston, MA, USA, </a:t>
            </a:r>
            <a:r>
              <a:rPr lang="en-US" sz="1000" baseline="30000" dirty="0"/>
              <a:t>5</a:t>
            </a:r>
            <a:r>
              <a:rPr lang="en-US" sz="1000" dirty="0"/>
              <a:t>Frontier Science Research Foundation, Inc, Amherst, NY, USA, </a:t>
            </a:r>
            <a:r>
              <a:rPr lang="en-US" sz="1000" baseline="30000" dirty="0"/>
              <a:t>6</a:t>
            </a:r>
            <a:r>
              <a:rPr lang="en-US" sz="1000" dirty="0"/>
              <a:t>NICHD, Bethesda, MD, USA, </a:t>
            </a:r>
            <a:r>
              <a:rPr lang="en-US" sz="1000" baseline="30000" dirty="0"/>
              <a:t>7</a:t>
            </a:r>
            <a:r>
              <a:rPr lang="en-US" sz="1000" dirty="0"/>
              <a:t>NIAID and </a:t>
            </a:r>
            <a:r>
              <a:rPr lang="en-US" sz="1000" dirty="0" err="1"/>
              <a:t>Ctr</a:t>
            </a:r>
            <a:r>
              <a:rPr lang="en-US" sz="1000" dirty="0"/>
              <a:t>: Columbus Technologies and Services Inc, Bethesda, MD, USA, </a:t>
            </a:r>
            <a:r>
              <a:rPr lang="en-US" sz="1000" baseline="30000" dirty="0"/>
              <a:t>8</a:t>
            </a:r>
            <a:r>
              <a:rPr lang="en-US" sz="1000" dirty="0"/>
              <a:t>Dartmouth Medical School, Lebanon, NH, USA</a:t>
            </a:r>
          </a:p>
        </p:txBody>
      </p:sp>
      <p:sp>
        <p:nvSpPr>
          <p:cNvPr id="5" name="TextBox 4">
            <a:extLst>
              <a:ext uri="{FF2B5EF4-FFF2-40B4-BE49-F238E27FC236}">
                <a16:creationId xmlns:a16="http://schemas.microsoft.com/office/drawing/2014/main" id="{F7D2F59B-35BB-4DB7-9FB3-CD903E7BEAEF}"/>
              </a:ext>
            </a:extLst>
          </p:cNvPr>
          <p:cNvSpPr txBox="1"/>
          <p:nvPr/>
        </p:nvSpPr>
        <p:spPr>
          <a:xfrm>
            <a:off x="17584795" y="294000"/>
            <a:ext cx="1473958" cy="1077218"/>
          </a:xfrm>
          <a:prstGeom prst="rect">
            <a:avLst/>
          </a:prstGeom>
          <a:noFill/>
          <a:ln>
            <a:solidFill>
              <a:schemeClr val="bg1"/>
            </a:solidFill>
          </a:ln>
        </p:spPr>
        <p:txBody>
          <a:bodyPr wrap="square" rtlCol="0">
            <a:spAutoFit/>
          </a:bodyPr>
          <a:lstStyle/>
          <a:p>
            <a:pPr algn="ctr"/>
            <a:r>
              <a:rPr lang="en-US" sz="3200" b="1" dirty="0">
                <a:solidFill>
                  <a:schemeClr val="bg1"/>
                </a:solidFill>
              </a:rPr>
              <a:t>Poster </a:t>
            </a:r>
          </a:p>
          <a:p>
            <a:pPr algn="ctr"/>
            <a:r>
              <a:rPr lang="en-US" sz="3200" b="1" dirty="0">
                <a:solidFill>
                  <a:schemeClr val="bg1"/>
                </a:solidFill>
              </a:rPr>
              <a:t>36</a:t>
            </a:r>
          </a:p>
        </p:txBody>
      </p:sp>
    </p:spTree>
    <p:extLst>
      <p:ext uri="{BB962C8B-B14F-4D97-AF65-F5344CB8AC3E}">
        <p14:creationId xmlns:p14="http://schemas.microsoft.com/office/powerpoint/2010/main" val="3698917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C515E8ADC6D94BB60D0B874600EA4C" ma:contentTypeVersion="6" ma:contentTypeDescription="Create a new document." ma:contentTypeScope="" ma:versionID="64d96f49ef830410fe9a278f22d46f9d">
  <xsd:schema xmlns:xsd="http://www.w3.org/2001/XMLSchema" xmlns:xs="http://www.w3.org/2001/XMLSchema" xmlns:p="http://schemas.microsoft.com/office/2006/metadata/properties" xmlns:ns2="8fff0748-757e-44e1-b4d1-3ab4f47f7563" xmlns:ns3="53723a1e-932d-46a7-bb29-31f26abb6a49" targetNamespace="http://schemas.microsoft.com/office/2006/metadata/properties" ma:root="true" ma:fieldsID="09e1bc8b4367a015b1717ca0f193cb6e" ns2:_="" ns3:_="">
    <xsd:import namespace="8fff0748-757e-44e1-b4d1-3ab4f47f7563"/>
    <xsd:import namespace="53723a1e-932d-46a7-bb29-31f26abb6a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723a1e-932d-46a7-bb29-31f26abb6a4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91D44-C67F-4D5F-9BE7-BC6318059416}">
  <ds:schemaRefs>
    <ds:schemaRef ds:uri="http://schemas.microsoft.com/sharepoint/v3/contenttype/forms"/>
  </ds:schemaRefs>
</ds:datastoreItem>
</file>

<file path=customXml/itemProps2.xml><?xml version="1.0" encoding="utf-8"?>
<ds:datastoreItem xmlns:ds="http://schemas.openxmlformats.org/officeDocument/2006/customXml" ds:itemID="{518C54B7-8A15-4CA0-8241-3EE1EA37A5E2}">
  <ds:schemaRefs>
    <ds:schemaRef ds:uri="http://schemas.microsoft.com/office/infopath/2007/PartnerControls"/>
    <ds:schemaRef ds:uri="http://purl.org/dc/dcmitype/"/>
    <ds:schemaRef ds:uri="http://purl.org/dc/elements/1.1/"/>
    <ds:schemaRef ds:uri="http://schemas.microsoft.com/office/2006/documentManagement/types"/>
    <ds:schemaRef ds:uri="8fff0748-757e-44e1-b4d1-3ab4f47f7563"/>
    <ds:schemaRef ds:uri="http://purl.org/dc/terms/"/>
    <ds:schemaRef ds:uri="http://schemas.openxmlformats.org/package/2006/metadata/core-properties"/>
    <ds:schemaRef ds:uri="51386160-2af3-4d40-9629-2c4a81e4096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718E31C-CE74-427D-B53F-CD206525C241}"/>
</file>

<file path=docProps/app.xml><?xml version="1.0" encoding="utf-8"?>
<Properties xmlns="http://schemas.openxmlformats.org/officeDocument/2006/extended-properties" xmlns:vt="http://schemas.openxmlformats.org/officeDocument/2006/docPropsVTypes">
  <Template>Office Theme</Template>
  <TotalTime>523</TotalTime>
  <Words>1753</Words>
  <Application>Microsoft Office PowerPoint</Application>
  <PresentationFormat>Custom</PresentationFormat>
  <Paragraphs>137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Smith</dc:creator>
  <cp:lastModifiedBy>Cindy Vavro</cp:lastModifiedBy>
  <cp:revision>84</cp:revision>
  <dcterms:created xsi:type="dcterms:W3CDTF">2015-06-30T00:38:04Z</dcterms:created>
  <dcterms:modified xsi:type="dcterms:W3CDTF">2018-07-09T16:51:17Z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0x0101002CC515E8ADC6D94BB60D0B874600EA4C</vt:lpwstr>
  </property>
</Properties>
</file>