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28.xml" ContentType="application/vnd.openxmlformats-officedocument.presentationml.slide+xml"/>
  <Override PartName="/ppt/slides/slide10.xml" ContentType="application/vnd.openxmlformats-officedocument.presentationml.slide+xml"/>
  <Override PartName="/ppt/slides/slide15.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16.xml" ContentType="application/vnd.openxmlformats-officedocument.presentationml.slide+xml"/>
  <Override PartName="/ppt/slides/slide21.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2.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slideMasters/slideMaster1.xml" ContentType="application/vnd.openxmlformats-officedocument.presentationml.slideMaster+xml"/>
  <Override PartName="/ppt/notesSlides/notesSlide10.xml" ContentType="application/vnd.openxmlformats-officedocument.presentationml.notesSlide+xml"/>
  <Override PartName="/ppt/notesSlides/notesSlide8.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9.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Authors.xml" ContentType="application/vnd.openxmlformats-officedocument.presentationml.commentAuthors+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comments/comment1.xml" ContentType="application/vnd.openxmlformats-officedocument.presentationml.comments+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56" r:id="rId2"/>
    <p:sldId id="279" r:id="rId3"/>
    <p:sldId id="272" r:id="rId4"/>
    <p:sldId id="304" r:id="rId5"/>
    <p:sldId id="273" r:id="rId6"/>
    <p:sldId id="257" r:id="rId7"/>
    <p:sldId id="301" r:id="rId8"/>
    <p:sldId id="277" r:id="rId9"/>
    <p:sldId id="261" r:id="rId10"/>
    <p:sldId id="302" r:id="rId11"/>
    <p:sldId id="306" r:id="rId12"/>
    <p:sldId id="307" r:id="rId13"/>
    <p:sldId id="282" r:id="rId14"/>
    <p:sldId id="283" r:id="rId15"/>
    <p:sldId id="284" r:id="rId16"/>
    <p:sldId id="285" r:id="rId17"/>
    <p:sldId id="286" r:id="rId18"/>
    <p:sldId id="287" r:id="rId19"/>
    <p:sldId id="305" r:id="rId20"/>
    <p:sldId id="288" r:id="rId21"/>
    <p:sldId id="303" r:id="rId22"/>
    <p:sldId id="290" r:id="rId23"/>
    <p:sldId id="292" r:id="rId24"/>
    <p:sldId id="300" r:id="rId25"/>
    <p:sldId id="294" r:id="rId26"/>
    <p:sldId id="308" r:id="rId27"/>
    <p:sldId id="297" r:id="rId28"/>
    <p:sldId id="298"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riam Chernoff" initials="MC" lastIdx="18" clrIdx="0"/>
  <p:cmAuthor id="1" name="Itziar Familiar Lopez"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7194" autoAdjust="0"/>
  </p:normalViewPr>
  <p:slideViewPr>
    <p:cSldViewPr snapToGrid="0" snapToObjects="1">
      <p:cViewPr varScale="1">
        <p:scale>
          <a:sx n="72" d="100"/>
          <a:sy n="72" d="100"/>
        </p:scale>
        <p:origin x="1506" y="72"/>
      </p:cViewPr>
      <p:guideLst>
        <p:guide orient="horz" pos="2160"/>
        <p:guide pos="2880"/>
      </p:guideLst>
    </p:cSldViewPr>
  </p:slideViewPr>
  <p:notesTextViewPr>
    <p:cViewPr>
      <p:scale>
        <a:sx n="100" d="100"/>
        <a:sy n="100" d="100"/>
      </p:scale>
      <p:origin x="0" y="0"/>
    </p:cViewPr>
  </p:notesTextViewPr>
  <p:sorterViewPr>
    <p:cViewPr>
      <p:scale>
        <a:sx n="68" d="100"/>
        <a:sy n="68" d="100"/>
      </p:scale>
      <p:origin x="0" y="178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3.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38"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8-07-03T17:58:38.516" idx="4">
    <p:pos x="395" y="-8"/>
    <p:text>This slide is from Michae's presentation at IMPAACT. Not sure you need everyone. But there probably should be some acknowledgement to the 1104s study.</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209472-37EC-9B4B-A1FD-88CCD85B3629}" type="datetimeFigureOut">
              <a:rPr lang="en-US" smtClean="0"/>
              <a:t>7/31/2018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C925AA-0275-084B-AF29-712489695DB8}" type="slidenum">
              <a:rPr lang="en-US" smtClean="0"/>
              <a:t>‹#›</a:t>
            </a:fld>
            <a:endParaRPr lang="en-US"/>
          </a:p>
        </p:txBody>
      </p:sp>
    </p:spTree>
    <p:extLst>
      <p:ext uri="{BB962C8B-B14F-4D97-AF65-F5344CB8AC3E}">
        <p14:creationId xmlns:p14="http://schemas.microsoft.com/office/powerpoint/2010/main" val="200110748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C925AA-0275-084B-AF29-712489695DB8}" type="slidenum">
              <a:rPr lang="en-US" smtClean="0"/>
              <a:t>2</a:t>
            </a:fld>
            <a:endParaRPr lang="en-US"/>
          </a:p>
        </p:txBody>
      </p:sp>
    </p:spTree>
    <p:extLst>
      <p:ext uri="{BB962C8B-B14F-4D97-AF65-F5344CB8AC3E}">
        <p14:creationId xmlns:p14="http://schemas.microsoft.com/office/powerpoint/2010/main" val="26388818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In cross sectional analyses (at study entry) the only neuropsychological assessment associated with depressive symptoms by HIV group was the KABC.</a:t>
            </a:r>
            <a:r>
              <a:rPr lang="en-US" baseline="0" dirty="0"/>
              <a:t> </a:t>
            </a:r>
            <a:r>
              <a:rPr lang="en-US" baseline="0"/>
              <a:t>This table shows that among HIV+ children,  the </a:t>
            </a:r>
            <a:r>
              <a:rPr lang="en-US"/>
              <a:t>KABC MPI was marginally lower (Wald test p-value for interaction =0.05) with increased caregiver</a:t>
            </a:r>
            <a:r>
              <a:rPr lang="en-US" baseline="0"/>
              <a:t> depression symptomatology compared to the non HIV-infected groups where scores were stable. </a:t>
            </a:r>
            <a:endParaRPr lang="en-US"/>
          </a:p>
          <a:p>
            <a:endParaRPr lang="en-US"/>
          </a:p>
        </p:txBody>
      </p:sp>
      <p:sp>
        <p:nvSpPr>
          <p:cNvPr id="4" name="Slide Number Placeholder 3"/>
          <p:cNvSpPr>
            <a:spLocks noGrp="1"/>
          </p:cNvSpPr>
          <p:nvPr>
            <p:ph type="sldNum" sz="quarter" idx="10"/>
          </p:nvPr>
        </p:nvSpPr>
        <p:spPr/>
        <p:txBody>
          <a:bodyPr/>
          <a:lstStyle/>
          <a:p>
            <a:fld id="{E1C925AA-0275-084B-AF29-712489695DB8}" type="slidenum">
              <a:rPr lang="en-US" smtClean="0"/>
              <a:t>18</a:t>
            </a:fld>
            <a:endParaRPr lang="en-US"/>
          </a:p>
        </p:txBody>
      </p:sp>
    </p:spTree>
    <p:extLst>
      <p:ext uri="{BB962C8B-B14F-4D97-AF65-F5344CB8AC3E}">
        <p14:creationId xmlns:p14="http://schemas.microsoft.com/office/powerpoint/2010/main" val="24381335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C925AA-0275-084B-AF29-712489695DB8}" type="slidenum">
              <a:rPr lang="en-US" smtClean="0"/>
              <a:t>20</a:t>
            </a:fld>
            <a:endParaRPr lang="en-US"/>
          </a:p>
        </p:txBody>
      </p:sp>
    </p:spTree>
    <p:extLst>
      <p:ext uri="{BB962C8B-B14F-4D97-AF65-F5344CB8AC3E}">
        <p14:creationId xmlns:p14="http://schemas.microsoft.com/office/powerpoint/2010/main" val="39126953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F91D3D-8FEC-4E4C-B1A0-735309768931}" type="slidenum">
              <a:rPr lang="en-US" smtClean="0"/>
              <a:pPr/>
              <a:t>28</a:t>
            </a:fld>
            <a:endParaRPr lang="en-US"/>
          </a:p>
        </p:txBody>
      </p:sp>
    </p:spTree>
    <p:extLst>
      <p:ext uri="{BB962C8B-B14F-4D97-AF65-F5344CB8AC3E}">
        <p14:creationId xmlns:p14="http://schemas.microsoft.com/office/powerpoint/2010/main" val="550838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The consequences on the child of maternal postpartum depression are not restricted to infancy, but can extend into toddlerhood, pre-school age and even school age. Maternal depression that occurs later influences the development of the school-age child and</a:t>
            </a:r>
            <a:r>
              <a:rPr lang="en-US" baseline="0" dirty="0"/>
              <a:t> adolescent.</a:t>
            </a:r>
            <a:endParaRPr lang="en-US" dirty="0"/>
          </a:p>
          <a:p>
            <a:endParaRPr lang="en-US" dirty="0"/>
          </a:p>
        </p:txBody>
      </p:sp>
      <p:sp>
        <p:nvSpPr>
          <p:cNvPr id="4" name="Slide Number Placeholder 3"/>
          <p:cNvSpPr>
            <a:spLocks noGrp="1"/>
          </p:cNvSpPr>
          <p:nvPr>
            <p:ph type="sldNum" sz="quarter" idx="10"/>
          </p:nvPr>
        </p:nvSpPr>
        <p:spPr/>
        <p:txBody>
          <a:bodyPr/>
          <a:lstStyle/>
          <a:p>
            <a:fld id="{E1C925AA-0275-084B-AF29-712489695DB8}" type="slidenum">
              <a:rPr lang="en-US" smtClean="0"/>
              <a:t>3</a:t>
            </a:fld>
            <a:endParaRPr lang="en-US"/>
          </a:p>
        </p:txBody>
      </p:sp>
    </p:spTree>
    <p:extLst>
      <p:ext uri="{BB962C8B-B14F-4D97-AF65-F5344CB8AC3E}">
        <p14:creationId xmlns:p14="http://schemas.microsoft.com/office/powerpoint/2010/main" val="3762887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Caregiver depression symptoms in low- and middle-income countries (LMIC) have been described mostly for mothers in the antepartum and post-partum periods .</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Environmental factors frequently encountered in low-income settings and related to HIV disease in the mother such as psychological (depression symptoms), behavioral (e.g. compromised caregiving), and socioeconomic factors can adversely impact neurodevelopment in young children.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AIMS were</a:t>
            </a:r>
            <a:r>
              <a:rPr lang="is-IS" sz="120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E1C925AA-0275-084B-AF29-712489695DB8}" type="slidenum">
              <a:rPr lang="en-US" smtClean="0"/>
              <a:t>5</a:t>
            </a:fld>
            <a:endParaRPr lang="en-US"/>
          </a:p>
        </p:txBody>
      </p:sp>
    </p:spTree>
    <p:extLst>
      <p:ext uri="{BB962C8B-B14F-4D97-AF65-F5344CB8AC3E}">
        <p14:creationId xmlns:p14="http://schemas.microsoft.com/office/powerpoint/2010/main" val="31168412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Children and their caregivers were invited to participate if they met the following eligibility criteria: (1) </a:t>
            </a:r>
            <a:r>
              <a:rPr lang="en-US" sz="1200" kern="1200" dirty="0" err="1">
                <a:solidFill>
                  <a:schemeClr val="tx1"/>
                </a:solidFill>
                <a:effectLst/>
                <a:latin typeface="+mn-lt"/>
                <a:ea typeface="+mn-ea"/>
                <a:cs typeface="+mn-cs"/>
              </a:rPr>
              <a:t>perinatally</a:t>
            </a:r>
            <a:r>
              <a:rPr lang="en-US" sz="1200" kern="1200" dirty="0">
                <a:solidFill>
                  <a:schemeClr val="tx1"/>
                </a:solidFill>
                <a:effectLst/>
                <a:latin typeface="+mn-lt"/>
                <a:ea typeface="+mn-ea"/>
                <a:cs typeface="+mn-cs"/>
              </a:rPr>
              <a:t> HIV-infected children participating in P1060 Version 5.0 (HIV group), (2) </a:t>
            </a:r>
            <a:r>
              <a:rPr lang="en-US" sz="1200" kern="1200" dirty="0" err="1">
                <a:solidFill>
                  <a:schemeClr val="tx1"/>
                </a:solidFill>
                <a:effectLst/>
                <a:latin typeface="+mn-lt"/>
                <a:ea typeface="+mn-ea"/>
                <a:cs typeface="+mn-cs"/>
              </a:rPr>
              <a:t>perinatally</a:t>
            </a:r>
            <a:r>
              <a:rPr lang="en-US" sz="1200" kern="1200" dirty="0">
                <a:solidFill>
                  <a:schemeClr val="tx1"/>
                </a:solidFill>
                <a:effectLst/>
                <a:latin typeface="+mn-lt"/>
                <a:ea typeface="+mn-ea"/>
                <a:cs typeface="+mn-cs"/>
              </a:rPr>
              <a:t> exposed HIV-uninfected children (HEU) born to HIV+ mothers recruited from the same households, extended families, or neighborhoods/communities as the P1060 participants, and (3) non-exposed HIV-uninfected children (HUU) attending vaccination and outpatient treatment clinics at each of the P1060 study sites. Only HUU children were medically screened for prior hospitalizations that could involve brain injury (e.g., cerebral malaria, meningitis, head trauma) or severe malnutrition, and excluded if they screened positive for any developmental disability.  A total of 611 children (246 HIV, 183 HEU, 182 HUU) and their caregivers were enrolled in the P1104s study across the six research sites and evaluated for neuropsychological outcomes 3 times (baseline, 48 and 96 weeks after intake) over a period of 2 years. </a:t>
            </a:r>
            <a:endParaRPr lang="en-US" dirty="0"/>
          </a:p>
        </p:txBody>
      </p:sp>
      <p:sp>
        <p:nvSpPr>
          <p:cNvPr id="4" name="Slide Number Placeholder 3"/>
          <p:cNvSpPr>
            <a:spLocks noGrp="1"/>
          </p:cNvSpPr>
          <p:nvPr>
            <p:ph type="sldNum" sz="quarter" idx="10"/>
          </p:nvPr>
        </p:nvSpPr>
        <p:spPr/>
        <p:txBody>
          <a:bodyPr/>
          <a:lstStyle/>
          <a:p>
            <a:fld id="{E1C925AA-0275-084B-AF29-712489695DB8}" type="slidenum">
              <a:rPr lang="en-US" smtClean="0"/>
              <a:t>6</a:t>
            </a:fld>
            <a:endParaRPr lang="en-US"/>
          </a:p>
        </p:txBody>
      </p:sp>
    </p:spTree>
    <p:extLst>
      <p:ext uri="{BB962C8B-B14F-4D97-AF65-F5344CB8AC3E}">
        <p14:creationId xmlns:p14="http://schemas.microsoft.com/office/powerpoint/2010/main" val="1740786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All models included cohort, caregiver mood, and the interaction between cohort and caregiver mood</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Note: Adjusted models also included site, sex, age at entry,</a:t>
            </a:r>
            <a:r>
              <a:rPr lang="en-US" sz="1200" i="0" kern="1200" baseline="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caregiver relationship to child, residential zone, WHO height for age z-score, and socio-economic index</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1C925AA-0275-084B-AF29-712489695DB8}" type="slidenum">
              <a:rPr lang="en-US" smtClean="0"/>
              <a:t>8</a:t>
            </a:fld>
            <a:endParaRPr lang="en-US"/>
          </a:p>
        </p:txBody>
      </p:sp>
    </p:spTree>
    <p:extLst>
      <p:ext uri="{BB962C8B-B14F-4D97-AF65-F5344CB8AC3E}">
        <p14:creationId xmlns:p14="http://schemas.microsoft.com/office/powerpoint/2010/main" val="25946673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the HIV-infected children, the median age at infection was 1.2 years and they had a median of almost six years on ARVs prior to study entry and 60% were classified at WHO disease stage III or IV</a:t>
            </a:r>
            <a:r>
              <a:rPr lang="en-US" dirty="0">
                <a:effectLst/>
              </a:rPr>
              <a:t> </a:t>
            </a:r>
            <a:endParaRPr lang="en-US" dirty="0"/>
          </a:p>
          <a:p>
            <a:endParaRPr lang="en-US" dirty="0"/>
          </a:p>
        </p:txBody>
      </p:sp>
      <p:sp>
        <p:nvSpPr>
          <p:cNvPr id="4" name="Slide Number Placeholder 3"/>
          <p:cNvSpPr>
            <a:spLocks noGrp="1"/>
          </p:cNvSpPr>
          <p:nvPr>
            <p:ph type="sldNum" sz="quarter" idx="10"/>
          </p:nvPr>
        </p:nvSpPr>
        <p:spPr/>
        <p:txBody>
          <a:bodyPr/>
          <a:lstStyle/>
          <a:p>
            <a:fld id="{E1C925AA-0275-084B-AF29-712489695DB8}" type="slidenum">
              <a:rPr lang="en-US" smtClean="0"/>
              <a:t>14</a:t>
            </a:fld>
            <a:endParaRPr lang="en-US"/>
          </a:p>
        </p:txBody>
      </p:sp>
    </p:spTree>
    <p:extLst>
      <p:ext uri="{BB962C8B-B14F-4D97-AF65-F5344CB8AC3E}">
        <p14:creationId xmlns:p14="http://schemas.microsoft.com/office/powerpoint/2010/main" val="4802408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ND tests scores were significantly lower among HIV+ children at study entry (except</a:t>
            </a:r>
            <a:r>
              <a:rPr lang="en-US" baseline="0" dirty="0"/>
              <a:t> BRIEF scores)</a:t>
            </a:r>
            <a:endParaRPr lang="en-US" dirty="0"/>
          </a:p>
          <a:p>
            <a:endParaRPr lang="en-US" dirty="0"/>
          </a:p>
        </p:txBody>
      </p:sp>
      <p:sp>
        <p:nvSpPr>
          <p:cNvPr id="4" name="Slide Number Placeholder 3"/>
          <p:cNvSpPr>
            <a:spLocks noGrp="1"/>
          </p:cNvSpPr>
          <p:nvPr>
            <p:ph type="sldNum" sz="quarter" idx="10"/>
          </p:nvPr>
        </p:nvSpPr>
        <p:spPr/>
        <p:txBody>
          <a:bodyPr/>
          <a:lstStyle/>
          <a:p>
            <a:fld id="{E1C925AA-0275-084B-AF29-712489695DB8}" type="slidenum">
              <a:rPr lang="en-US" smtClean="0"/>
              <a:t>15</a:t>
            </a:fld>
            <a:endParaRPr lang="en-US"/>
          </a:p>
        </p:txBody>
      </p:sp>
    </p:spTree>
    <p:extLst>
      <p:ext uri="{BB962C8B-B14F-4D97-AF65-F5344CB8AC3E}">
        <p14:creationId xmlns:p14="http://schemas.microsoft.com/office/powerpoint/2010/main" val="26369342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In cross sectional analyses (at study entry) BRIEF scores were significantly associated with depression scores (as continuous variable)</a:t>
            </a:r>
            <a:r>
              <a:rPr lang="en-US" baseline="0" dirty="0"/>
              <a:t> in the expected direction – a higher depression score was associated with higher BRIEF indices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i="1" dirty="0"/>
              <a:t>*Adjusted models included site, sex, age at entry,</a:t>
            </a:r>
            <a:r>
              <a:rPr lang="en-US" sz="1200" dirty="0"/>
              <a:t> </a:t>
            </a:r>
            <a:r>
              <a:rPr lang="en-US" sz="1200" i="1" dirty="0"/>
              <a:t>caregiver relationship to child, residential zone, WHO height for age z-score, and socio-economic index</a:t>
            </a:r>
            <a:endParaRPr lang="en-US" sz="120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E1C925AA-0275-084B-AF29-712489695DB8}" type="slidenum">
              <a:rPr lang="en-US" smtClean="0"/>
              <a:t>16</a:t>
            </a:fld>
            <a:endParaRPr lang="en-US"/>
          </a:p>
        </p:txBody>
      </p:sp>
    </p:spTree>
    <p:extLst>
      <p:ext uri="{BB962C8B-B14F-4D97-AF65-F5344CB8AC3E}">
        <p14:creationId xmlns:p14="http://schemas.microsoft.com/office/powerpoint/2010/main" val="10068194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If we look at the association by depression level using the standard HSCL cut-off value of 1.75, we see a similar picture where only BRIEF scores were associated with a</a:t>
            </a:r>
            <a:r>
              <a:rPr lang="en-US" baseline="0" dirty="0"/>
              <a:t> high depression level</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r>
              <a:rPr lang="en-US" sz="1200" i="1" kern="1200" dirty="0">
                <a:solidFill>
                  <a:schemeClr val="tx1"/>
                </a:solidFill>
                <a:latin typeface="+mn-lt"/>
                <a:ea typeface="+mn-ea"/>
                <a:cs typeface="+mn-cs"/>
              </a:rPr>
              <a:t>All models included cohort, caregiver depression, and the interaction between cohort and depression</a:t>
            </a:r>
          </a:p>
          <a:p>
            <a:r>
              <a:rPr lang="en-US" sz="1200" i="1" kern="1200" dirty="0">
                <a:solidFill>
                  <a:schemeClr val="tx1"/>
                </a:solidFill>
                <a:latin typeface="+mn-lt"/>
                <a:ea typeface="+mn-ea"/>
                <a:cs typeface="+mn-cs"/>
              </a:rPr>
              <a:t>Note: Adjusted models also included site, sex, age at entry,</a:t>
            </a:r>
          </a:p>
          <a:p>
            <a:r>
              <a:rPr lang="en-US" sz="1200" i="1" kern="1200" dirty="0">
                <a:solidFill>
                  <a:schemeClr val="tx1"/>
                </a:solidFill>
                <a:latin typeface="+mn-lt"/>
                <a:ea typeface="+mn-ea"/>
                <a:cs typeface="+mn-cs"/>
              </a:rPr>
              <a:t>caregiver relationship to child, residential zone, WHO height for age z-score, and socio-economic index</a:t>
            </a:r>
          </a:p>
          <a:p>
            <a:r>
              <a:rPr lang="en-US" sz="1200" i="1" kern="1200" dirty="0">
                <a:solidFill>
                  <a:schemeClr val="tx1"/>
                </a:solidFill>
                <a:latin typeface="+mn-lt"/>
                <a:ea typeface="+mn-ea"/>
                <a:cs typeface="+mn-cs"/>
              </a:rPr>
              <a:t>Wald P-values are for tests of main effect of depression level</a:t>
            </a:r>
            <a:endParaRPr lang="en-US" dirty="0"/>
          </a:p>
          <a:p>
            <a:endParaRPr lang="en-US" dirty="0"/>
          </a:p>
        </p:txBody>
      </p:sp>
      <p:sp>
        <p:nvSpPr>
          <p:cNvPr id="4" name="Slide Number Placeholder 3"/>
          <p:cNvSpPr>
            <a:spLocks noGrp="1"/>
          </p:cNvSpPr>
          <p:nvPr>
            <p:ph type="sldNum" sz="quarter" idx="10"/>
          </p:nvPr>
        </p:nvSpPr>
        <p:spPr/>
        <p:txBody>
          <a:bodyPr/>
          <a:lstStyle/>
          <a:p>
            <a:fld id="{E1C925AA-0275-084B-AF29-712489695DB8}" type="slidenum">
              <a:rPr lang="en-US" smtClean="0"/>
              <a:t>17</a:t>
            </a:fld>
            <a:endParaRPr lang="en-US"/>
          </a:p>
        </p:txBody>
      </p:sp>
    </p:spTree>
    <p:extLst>
      <p:ext uri="{BB962C8B-B14F-4D97-AF65-F5344CB8AC3E}">
        <p14:creationId xmlns:p14="http://schemas.microsoft.com/office/powerpoint/2010/main" val="2993682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F3512C0-9602-3741-BE40-452C07121ADF}" type="datetimeFigureOut">
              <a:rPr lang="en-US" smtClean="0"/>
              <a:t>7/31/2018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3BAC6-41EC-EA4F-8066-52831391160A}" type="slidenum">
              <a:rPr lang="en-US" smtClean="0"/>
              <a:t>‹#›</a:t>
            </a:fld>
            <a:endParaRPr lang="en-US"/>
          </a:p>
        </p:txBody>
      </p:sp>
    </p:spTree>
    <p:extLst>
      <p:ext uri="{BB962C8B-B14F-4D97-AF65-F5344CB8AC3E}">
        <p14:creationId xmlns:p14="http://schemas.microsoft.com/office/powerpoint/2010/main" val="26837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3512C0-9602-3741-BE40-452C07121ADF}" type="datetimeFigureOut">
              <a:rPr lang="en-US" smtClean="0"/>
              <a:t>7/31/2018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3BAC6-41EC-EA4F-8066-52831391160A}" type="slidenum">
              <a:rPr lang="en-US" smtClean="0"/>
              <a:t>‹#›</a:t>
            </a:fld>
            <a:endParaRPr lang="en-US"/>
          </a:p>
        </p:txBody>
      </p:sp>
    </p:spTree>
    <p:extLst>
      <p:ext uri="{BB962C8B-B14F-4D97-AF65-F5344CB8AC3E}">
        <p14:creationId xmlns:p14="http://schemas.microsoft.com/office/powerpoint/2010/main" val="2822674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3512C0-9602-3741-BE40-452C07121ADF}" type="datetimeFigureOut">
              <a:rPr lang="en-US" smtClean="0"/>
              <a:t>7/31/2018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3BAC6-41EC-EA4F-8066-52831391160A}" type="slidenum">
              <a:rPr lang="en-US" smtClean="0"/>
              <a:t>‹#›</a:t>
            </a:fld>
            <a:endParaRPr lang="en-US"/>
          </a:p>
        </p:txBody>
      </p:sp>
    </p:spTree>
    <p:extLst>
      <p:ext uri="{BB962C8B-B14F-4D97-AF65-F5344CB8AC3E}">
        <p14:creationId xmlns:p14="http://schemas.microsoft.com/office/powerpoint/2010/main" val="1481420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SmartArt Placeholder 2"/>
          <p:cNvSpPr>
            <a:spLocks noGrp="1"/>
          </p:cNvSpPr>
          <p:nvPr>
            <p:ph type="dgm" idx="1"/>
          </p:nvPr>
        </p:nvSpPr>
        <p:spPr>
          <a:xfrm>
            <a:off x="685800" y="1981200"/>
            <a:ext cx="7772400" cy="4114800"/>
          </a:xfrm>
        </p:spPr>
        <p:txBody>
          <a:bodyPr/>
          <a:lstStyle/>
          <a:p>
            <a:pPr lvl="0"/>
            <a:endParaRPr lang="en-US" noProof="0"/>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B649B24-100B-4E82-BB01-2009D242C51E}" type="slidenum">
              <a:rPr lang="en-US"/>
              <a:pPr>
                <a:defRPr/>
              </a:pPr>
              <a:t>‹#›</a:t>
            </a:fld>
            <a:endParaRPr lang="en-US"/>
          </a:p>
        </p:txBody>
      </p:sp>
    </p:spTree>
    <p:extLst>
      <p:ext uri="{BB962C8B-B14F-4D97-AF65-F5344CB8AC3E}">
        <p14:creationId xmlns:p14="http://schemas.microsoft.com/office/powerpoint/2010/main" val="21566836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81FFFEF-9668-4329-9DFF-C20AAED150FC}" type="slidenum">
              <a:rPr lang="en-US"/>
              <a:pPr>
                <a:defRPr/>
              </a:pPr>
              <a:t>‹#›</a:t>
            </a:fld>
            <a:endParaRPr lang="en-US"/>
          </a:p>
        </p:txBody>
      </p:sp>
    </p:spTree>
    <p:extLst>
      <p:ext uri="{BB962C8B-B14F-4D97-AF65-F5344CB8AC3E}">
        <p14:creationId xmlns:p14="http://schemas.microsoft.com/office/powerpoint/2010/main" val="2462271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3512C0-9602-3741-BE40-452C07121ADF}" type="datetimeFigureOut">
              <a:rPr lang="en-US" smtClean="0"/>
              <a:t>7/31/2018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3BAC6-41EC-EA4F-8066-52831391160A}" type="slidenum">
              <a:rPr lang="en-US" smtClean="0"/>
              <a:t>‹#›</a:t>
            </a:fld>
            <a:endParaRPr lang="en-US"/>
          </a:p>
        </p:txBody>
      </p:sp>
    </p:spTree>
    <p:extLst>
      <p:ext uri="{BB962C8B-B14F-4D97-AF65-F5344CB8AC3E}">
        <p14:creationId xmlns:p14="http://schemas.microsoft.com/office/powerpoint/2010/main" val="3951918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3512C0-9602-3741-BE40-452C07121ADF}" type="datetimeFigureOut">
              <a:rPr lang="en-US" smtClean="0"/>
              <a:t>7/31/2018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3BAC6-41EC-EA4F-8066-52831391160A}" type="slidenum">
              <a:rPr lang="en-US" smtClean="0"/>
              <a:t>‹#›</a:t>
            </a:fld>
            <a:endParaRPr lang="en-US"/>
          </a:p>
        </p:txBody>
      </p:sp>
    </p:spTree>
    <p:extLst>
      <p:ext uri="{BB962C8B-B14F-4D97-AF65-F5344CB8AC3E}">
        <p14:creationId xmlns:p14="http://schemas.microsoft.com/office/powerpoint/2010/main" val="819679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F3512C0-9602-3741-BE40-452C07121ADF}" type="datetimeFigureOut">
              <a:rPr lang="en-US" smtClean="0"/>
              <a:t>7/31/2018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3BAC6-41EC-EA4F-8066-52831391160A}" type="slidenum">
              <a:rPr lang="en-US" smtClean="0"/>
              <a:t>‹#›</a:t>
            </a:fld>
            <a:endParaRPr lang="en-US"/>
          </a:p>
        </p:txBody>
      </p:sp>
    </p:spTree>
    <p:extLst>
      <p:ext uri="{BB962C8B-B14F-4D97-AF65-F5344CB8AC3E}">
        <p14:creationId xmlns:p14="http://schemas.microsoft.com/office/powerpoint/2010/main" val="895363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F3512C0-9602-3741-BE40-452C07121ADF}" type="datetimeFigureOut">
              <a:rPr lang="en-US" smtClean="0"/>
              <a:t>7/31/2018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E3BAC6-41EC-EA4F-8066-52831391160A}" type="slidenum">
              <a:rPr lang="en-US" smtClean="0"/>
              <a:t>‹#›</a:t>
            </a:fld>
            <a:endParaRPr lang="en-US"/>
          </a:p>
        </p:txBody>
      </p:sp>
    </p:spTree>
    <p:extLst>
      <p:ext uri="{BB962C8B-B14F-4D97-AF65-F5344CB8AC3E}">
        <p14:creationId xmlns:p14="http://schemas.microsoft.com/office/powerpoint/2010/main" val="1255832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F3512C0-9602-3741-BE40-452C07121ADF}" type="datetimeFigureOut">
              <a:rPr lang="en-US" smtClean="0"/>
              <a:t>7/31/2018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E3BAC6-41EC-EA4F-8066-52831391160A}" type="slidenum">
              <a:rPr lang="en-US" smtClean="0"/>
              <a:t>‹#›</a:t>
            </a:fld>
            <a:endParaRPr lang="en-US"/>
          </a:p>
        </p:txBody>
      </p:sp>
    </p:spTree>
    <p:extLst>
      <p:ext uri="{BB962C8B-B14F-4D97-AF65-F5344CB8AC3E}">
        <p14:creationId xmlns:p14="http://schemas.microsoft.com/office/powerpoint/2010/main" val="1675501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3512C0-9602-3741-BE40-452C07121ADF}" type="datetimeFigureOut">
              <a:rPr lang="en-US" smtClean="0"/>
              <a:t>7/31/2018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E3BAC6-41EC-EA4F-8066-52831391160A}" type="slidenum">
              <a:rPr lang="en-US" smtClean="0"/>
              <a:t>‹#›</a:t>
            </a:fld>
            <a:endParaRPr lang="en-US"/>
          </a:p>
        </p:txBody>
      </p:sp>
    </p:spTree>
    <p:extLst>
      <p:ext uri="{BB962C8B-B14F-4D97-AF65-F5344CB8AC3E}">
        <p14:creationId xmlns:p14="http://schemas.microsoft.com/office/powerpoint/2010/main" val="3760067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3512C0-9602-3741-BE40-452C07121ADF}" type="datetimeFigureOut">
              <a:rPr lang="en-US" smtClean="0"/>
              <a:t>7/31/2018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3BAC6-41EC-EA4F-8066-52831391160A}" type="slidenum">
              <a:rPr lang="en-US" smtClean="0"/>
              <a:t>‹#›</a:t>
            </a:fld>
            <a:endParaRPr lang="en-US"/>
          </a:p>
        </p:txBody>
      </p:sp>
    </p:spTree>
    <p:extLst>
      <p:ext uri="{BB962C8B-B14F-4D97-AF65-F5344CB8AC3E}">
        <p14:creationId xmlns:p14="http://schemas.microsoft.com/office/powerpoint/2010/main" val="4282320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3512C0-9602-3741-BE40-452C07121ADF}" type="datetimeFigureOut">
              <a:rPr lang="en-US" smtClean="0"/>
              <a:t>7/31/2018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3BAC6-41EC-EA4F-8066-52831391160A}" type="slidenum">
              <a:rPr lang="en-US" smtClean="0"/>
              <a:t>‹#›</a:t>
            </a:fld>
            <a:endParaRPr lang="en-US"/>
          </a:p>
        </p:txBody>
      </p:sp>
    </p:spTree>
    <p:extLst>
      <p:ext uri="{BB962C8B-B14F-4D97-AF65-F5344CB8AC3E}">
        <p14:creationId xmlns:p14="http://schemas.microsoft.com/office/powerpoint/2010/main" val="453546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3512C0-9602-3741-BE40-452C07121ADF}" type="datetimeFigureOut">
              <a:rPr lang="en-US" smtClean="0"/>
              <a:t>7/31/2018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E3BAC6-41EC-EA4F-8066-52831391160A}" type="slidenum">
              <a:rPr lang="en-US" smtClean="0"/>
              <a:t>‹#›</a:t>
            </a:fld>
            <a:endParaRPr lang="en-US"/>
          </a:p>
        </p:txBody>
      </p:sp>
    </p:spTree>
    <p:extLst>
      <p:ext uri="{BB962C8B-B14F-4D97-AF65-F5344CB8AC3E}">
        <p14:creationId xmlns:p14="http://schemas.microsoft.com/office/powerpoint/2010/main" val="29119154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image" Target="../media/image16.jpeg"/><Relationship Id="rId1" Type="http://schemas.openxmlformats.org/officeDocument/2006/relationships/slideLayout" Target="../slideLayouts/slideLayout6.xml"/><Relationship Id="rId6" Type="http://schemas.openxmlformats.org/officeDocument/2006/relationships/image" Target="../media/image20.jpeg"/><Relationship Id="rId5" Type="http://schemas.openxmlformats.org/officeDocument/2006/relationships/image" Target="../media/image19.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3" Type="http://schemas.openxmlformats.org/officeDocument/2006/relationships/image" Target="file:///\\disney\home\impaact\P1104S\wk96final\plots\adjtimplot96\glim96adj23.png" TargetMode="External"/><Relationship Id="rId2" Type="http://schemas.openxmlformats.org/officeDocument/2006/relationships/image" Target="../media/image22.png"/><Relationship Id="rId1" Type="http://schemas.openxmlformats.org/officeDocument/2006/relationships/slideLayout" Target="../slideLayouts/slideLayout6.xml"/><Relationship Id="rId5" Type="http://schemas.openxmlformats.org/officeDocument/2006/relationships/image" Target="file:///\\disney\home\impaact\P1104S\wk96final\plots\adjtimplot96\glim96adj24.png" TargetMode="Externa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 Id="rId5" Type="http://schemas.openxmlformats.org/officeDocument/2006/relationships/image" Target="../media/image27.png"/><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313" y="1998009"/>
            <a:ext cx="8668010" cy="2031728"/>
          </a:xfrm>
        </p:spPr>
        <p:txBody>
          <a:bodyPr>
            <a:noAutofit/>
          </a:bodyPr>
          <a:lstStyle/>
          <a:p>
            <a:r>
              <a:rPr lang="en-US" sz="4000" dirty="0"/>
              <a:t>Caregiver depression and child neuropsychological outcomes in an observational study of pediatric HIV carried out in four sub-Saharan countries</a:t>
            </a:r>
          </a:p>
        </p:txBody>
      </p:sp>
      <p:sp>
        <p:nvSpPr>
          <p:cNvPr id="3" name="Subtitle 2"/>
          <p:cNvSpPr>
            <a:spLocks noGrp="1"/>
          </p:cNvSpPr>
          <p:nvPr>
            <p:ph type="subTitle" idx="1"/>
          </p:nvPr>
        </p:nvSpPr>
        <p:spPr>
          <a:xfrm>
            <a:off x="488182" y="4435893"/>
            <a:ext cx="8195704" cy="2253005"/>
          </a:xfrm>
        </p:spPr>
        <p:txBody>
          <a:bodyPr>
            <a:normAutofit fontScale="62500" lnSpcReduction="20000"/>
          </a:bodyPr>
          <a:lstStyle/>
          <a:p>
            <a:r>
              <a:rPr lang="en-US" sz="3400" b="1" dirty="0"/>
              <a:t>Itziar Familiar</a:t>
            </a:r>
            <a:r>
              <a:rPr lang="en-US" sz="3400" dirty="0"/>
              <a:t>, Miriam Chernoff, Horacio Ruisenor-Escudero, Barbara Laughton, Celeste Joyce, Lee Fairlie, Mutsa Bwakura-Dangarembizi, Portia Kamthunzi, Linda Barlow, Patrick Jean-Philippe, Bonnie Zimmer, Katie McCarthy, </a:t>
            </a:r>
            <a:r>
              <a:rPr lang="en-US" sz="3400" u="sng" dirty="0"/>
              <a:t>Michael  J. Boivin</a:t>
            </a:r>
          </a:p>
          <a:p>
            <a:endParaRPr lang="en-US" sz="2200" b="1" dirty="0"/>
          </a:p>
          <a:p>
            <a:r>
              <a:rPr lang="en-US" sz="4000" b="1" dirty="0"/>
              <a:t>10</a:t>
            </a:r>
            <a:r>
              <a:rPr lang="en-US" sz="4000" b="1" baseline="30000" dirty="0"/>
              <a:t>th</a:t>
            </a:r>
            <a:r>
              <a:rPr lang="en-US" sz="4000" b="1" dirty="0"/>
              <a:t> HIV Pediatrics Workshop</a:t>
            </a:r>
          </a:p>
          <a:p>
            <a:r>
              <a:rPr lang="en-US" sz="4000" b="1" dirty="0"/>
              <a:t>Amsterdam, Netherlands</a:t>
            </a:r>
          </a:p>
        </p:txBody>
      </p:sp>
      <p:pic>
        <p:nvPicPr>
          <p:cNvPr id="7" name="Picture 6" descr="MSU Seal.tif"/>
          <p:cNvPicPr>
            <a:picLocks noChangeAspect="1"/>
          </p:cNvPicPr>
          <p:nvPr/>
        </p:nvPicPr>
        <p:blipFill>
          <a:blip r:embed="rId2" cstate="print"/>
          <a:stretch>
            <a:fillRect/>
          </a:stretch>
        </p:blipFill>
        <p:spPr>
          <a:xfrm>
            <a:off x="7446818" y="330200"/>
            <a:ext cx="1143000" cy="114300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4114" y="345461"/>
            <a:ext cx="3497258" cy="1127739"/>
          </a:xfrm>
          <a:prstGeom prst="rect">
            <a:avLst/>
          </a:prstGeom>
        </p:spPr>
      </p:pic>
    </p:spTree>
    <p:extLst>
      <p:ext uri="{BB962C8B-B14F-4D97-AF65-F5344CB8AC3E}">
        <p14:creationId xmlns:p14="http://schemas.microsoft.com/office/powerpoint/2010/main" val="411160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17040" cy="57476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11308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4932"/>
            <a:ext cx="8964118" cy="889417"/>
          </a:xfrm>
        </p:spPr>
        <p:txBody>
          <a:bodyPr>
            <a:normAutofit fontScale="90000"/>
          </a:bodyPr>
          <a:lstStyle/>
          <a:p>
            <a:r>
              <a:rPr lang="en-US" sz="2400" dirty="0"/>
              <a:t>Kampala MUJHU/GHU IMPAACT and PROMISE </a:t>
            </a:r>
            <a:r>
              <a:rPr lang="en-US" sz="2400" dirty="0" err="1"/>
              <a:t>NeuroDev</a:t>
            </a:r>
            <a:r>
              <a:rPr lang="en-US" sz="2400" dirty="0"/>
              <a:t> Testing QA Assessment Center Team (Left to Right: Ssesanga Titus </a:t>
            </a:r>
            <a:r>
              <a:rPr lang="en-US" sz="2400" dirty="0" err="1"/>
              <a:t>Kisa</a:t>
            </a:r>
            <a:r>
              <a:rPr lang="en-US" sz="2400" dirty="0"/>
              <a:t>, Mary Nyakato, </a:t>
            </a:r>
            <a:r>
              <a:rPr lang="en-US" sz="2200" dirty="0" err="1"/>
              <a:t>Namukooli</a:t>
            </a:r>
            <a:r>
              <a:rPr lang="en-US" sz="2000" b="1" dirty="0"/>
              <a:t> </a:t>
            </a:r>
            <a:r>
              <a:rPr lang="en-US" sz="2400" dirty="0"/>
              <a:t>Jackie Lydia , Agatha Kuteesa, M.J. Boivin</a:t>
            </a:r>
          </a:p>
        </p:txBody>
      </p:sp>
      <p:sp>
        <p:nvSpPr>
          <p:cNvPr id="3" name="Slide Number Placeholder 2"/>
          <p:cNvSpPr>
            <a:spLocks noGrp="1"/>
          </p:cNvSpPr>
          <p:nvPr>
            <p:ph type="sldNum" sz="quarter" idx="12"/>
          </p:nvPr>
        </p:nvSpPr>
        <p:spPr/>
        <p:txBody>
          <a:bodyPr/>
          <a:lstStyle/>
          <a:p>
            <a:fld id="{FE480905-123B-43BE-9614-25A024455B77}" type="slidenum">
              <a:rPr lang="en-US" smtClean="0"/>
              <a:pPr/>
              <a:t>11</a:t>
            </a:fld>
            <a:endParaRPr lang="en-US"/>
          </a:p>
        </p:txBody>
      </p:sp>
      <p:pic>
        <p:nvPicPr>
          <p:cNvPr id="4" name="Picture 3" descr="AssessTeamPhotoGrid_1402405992640.jpg"/>
          <p:cNvPicPr>
            <a:picLocks noChangeAspect="1"/>
          </p:cNvPicPr>
          <p:nvPr/>
        </p:nvPicPr>
        <p:blipFill>
          <a:blip r:embed="rId2" cstate="print"/>
          <a:stretch>
            <a:fillRect/>
          </a:stretch>
        </p:blipFill>
        <p:spPr>
          <a:xfrm>
            <a:off x="1693890" y="1135505"/>
            <a:ext cx="5722495" cy="5722495"/>
          </a:xfrm>
          <a:prstGeom prst="rect">
            <a:avLst/>
          </a:prstGeom>
        </p:spPr>
      </p:pic>
    </p:spTree>
    <p:extLst>
      <p:ext uri="{BB962C8B-B14F-4D97-AF65-F5344CB8AC3E}">
        <p14:creationId xmlns:p14="http://schemas.microsoft.com/office/powerpoint/2010/main" val="20401949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08" y="1"/>
            <a:ext cx="6082781" cy="60692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6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3406" y="3004459"/>
            <a:ext cx="4230344" cy="1817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677320" y="2"/>
            <a:ext cx="3416430" cy="3416320"/>
          </a:xfrm>
          <a:prstGeom prst="rect">
            <a:avLst/>
          </a:prstGeom>
          <a:noFill/>
        </p:spPr>
        <p:txBody>
          <a:bodyPr wrap="square" rtlCol="0">
            <a:spAutoFit/>
          </a:bodyPr>
          <a:lstStyle/>
          <a:p>
            <a:r>
              <a:rPr lang="en-US" b="1" i="1" dirty="0"/>
              <a:t>Distal Factors Affecting Neuropsychological Outcomes in Pediatric HIV.  </a:t>
            </a:r>
          </a:p>
          <a:p>
            <a:r>
              <a:rPr lang="en-US" i="1" dirty="0"/>
              <a:t>Between-group differences adjusted for site, sex and age at entry,</a:t>
            </a:r>
            <a:r>
              <a:rPr lang="en-US" dirty="0"/>
              <a:t> </a:t>
            </a:r>
            <a:r>
              <a:rPr lang="en-US" i="1" dirty="0"/>
              <a:t>WHO height-for-age Z score, school status, caregiver relation, residential zone, length of time with caregiver, socioeconomic index, MICS disability and MICS development.</a:t>
            </a:r>
            <a:endParaRPr lang="en-US" dirty="0"/>
          </a:p>
          <a:p>
            <a:endParaRPr lang="en-US" dirty="0"/>
          </a:p>
        </p:txBody>
      </p:sp>
      <p:sp>
        <p:nvSpPr>
          <p:cNvPr id="3" name="Rectangle 2"/>
          <p:cNvSpPr/>
          <p:nvPr/>
        </p:nvSpPr>
        <p:spPr>
          <a:xfrm>
            <a:off x="6096189" y="4511710"/>
            <a:ext cx="1560655" cy="4521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8653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4070995167"/>
              </p:ext>
            </p:extLst>
          </p:nvPr>
        </p:nvGraphicFramePr>
        <p:xfrm>
          <a:off x="457200" y="1600200"/>
          <a:ext cx="8229600" cy="4892040"/>
        </p:xfrm>
        <a:graphic>
          <a:graphicData uri="http://schemas.openxmlformats.org/drawingml/2006/table">
            <a:tbl>
              <a:tblPr firstRow="1" bandRow="1">
                <a:tableStyleId>{5C22544A-7EE6-4342-B048-85BDC9FD1C3A}</a:tableStyleId>
              </a:tblPr>
              <a:tblGrid>
                <a:gridCol w="2468880">
                  <a:extLst>
                    <a:ext uri="{9D8B030D-6E8A-4147-A177-3AD203B41FA5}">
                      <a16:colId xmlns:a16="http://schemas.microsoft.com/office/drawing/2014/main" val="20000"/>
                    </a:ext>
                  </a:extLst>
                </a:gridCol>
                <a:gridCol w="1440180">
                  <a:extLst>
                    <a:ext uri="{9D8B030D-6E8A-4147-A177-3AD203B41FA5}">
                      <a16:colId xmlns:a16="http://schemas.microsoft.com/office/drawing/2014/main" val="20001"/>
                    </a:ext>
                  </a:extLst>
                </a:gridCol>
                <a:gridCol w="1758760">
                  <a:extLst>
                    <a:ext uri="{9D8B030D-6E8A-4147-A177-3AD203B41FA5}">
                      <a16:colId xmlns:a16="http://schemas.microsoft.com/office/drawing/2014/main" val="20002"/>
                    </a:ext>
                  </a:extLst>
                </a:gridCol>
                <a:gridCol w="1577347">
                  <a:extLst>
                    <a:ext uri="{9D8B030D-6E8A-4147-A177-3AD203B41FA5}">
                      <a16:colId xmlns:a16="http://schemas.microsoft.com/office/drawing/2014/main" val="20003"/>
                    </a:ext>
                  </a:extLst>
                </a:gridCol>
                <a:gridCol w="984433">
                  <a:extLst>
                    <a:ext uri="{9D8B030D-6E8A-4147-A177-3AD203B41FA5}">
                      <a16:colId xmlns:a16="http://schemas.microsoft.com/office/drawing/2014/main" val="20004"/>
                    </a:ext>
                  </a:extLst>
                </a:gridCol>
              </a:tblGrid>
              <a:tr h="370840">
                <a:tc>
                  <a:txBody>
                    <a:bodyPr/>
                    <a:lstStyle/>
                    <a:p>
                      <a:endParaRPr lang="en-US" dirty="0"/>
                    </a:p>
                  </a:txBody>
                  <a:tcPr/>
                </a:tc>
                <a:tc>
                  <a:txBody>
                    <a:bodyPr/>
                    <a:lstStyle/>
                    <a:p>
                      <a:r>
                        <a:rPr lang="en-US" dirty="0"/>
                        <a:t>HIV (N=246)</a:t>
                      </a:r>
                    </a:p>
                  </a:txBody>
                  <a:tcPr/>
                </a:tc>
                <a:tc>
                  <a:txBody>
                    <a:bodyPr/>
                    <a:lstStyle/>
                    <a:p>
                      <a:r>
                        <a:rPr lang="en-US" dirty="0"/>
                        <a:t>HEU (N=183)</a:t>
                      </a:r>
                    </a:p>
                  </a:txBody>
                  <a:tcPr/>
                </a:tc>
                <a:tc>
                  <a:txBody>
                    <a:bodyPr/>
                    <a:lstStyle/>
                    <a:p>
                      <a:r>
                        <a:rPr lang="en-US" dirty="0"/>
                        <a:t>HUU (N=182)</a:t>
                      </a:r>
                    </a:p>
                  </a:txBody>
                  <a:tcPr/>
                </a:tc>
                <a:tc>
                  <a:txBody>
                    <a:bodyPr/>
                    <a:lstStyle/>
                    <a:p>
                      <a:r>
                        <a:rPr lang="en-US" dirty="0"/>
                        <a:t>P-value</a:t>
                      </a:r>
                    </a:p>
                  </a:txBody>
                  <a:tcPr/>
                </a:tc>
                <a:extLst>
                  <a:ext uri="{0D108BD9-81ED-4DB2-BD59-A6C34878D82A}">
                    <a16:rowId xmlns:a16="http://schemas.microsoft.com/office/drawing/2014/main" val="10000"/>
                  </a:ext>
                </a:extLst>
              </a:tr>
              <a:tr h="370840">
                <a:tc>
                  <a:txBody>
                    <a:bodyPr/>
                    <a:lstStyle/>
                    <a:p>
                      <a:r>
                        <a:rPr lang="en-US" dirty="0"/>
                        <a:t>Male (%)</a:t>
                      </a:r>
                    </a:p>
                  </a:txBody>
                  <a:tcPr/>
                </a:tc>
                <a:tc>
                  <a:txBody>
                    <a:bodyPr/>
                    <a:lstStyle/>
                    <a:p>
                      <a:pPr algn="ctr"/>
                      <a:r>
                        <a:rPr lang="en-US" dirty="0"/>
                        <a:t>45</a:t>
                      </a:r>
                    </a:p>
                  </a:txBody>
                  <a:tcPr/>
                </a:tc>
                <a:tc>
                  <a:txBody>
                    <a:bodyPr/>
                    <a:lstStyle/>
                    <a:p>
                      <a:pPr algn="ctr"/>
                      <a:r>
                        <a:rPr lang="en-US" dirty="0"/>
                        <a:t>52</a:t>
                      </a:r>
                    </a:p>
                  </a:txBody>
                  <a:tcPr/>
                </a:tc>
                <a:tc>
                  <a:txBody>
                    <a:bodyPr/>
                    <a:lstStyle/>
                    <a:p>
                      <a:pPr algn="ctr"/>
                      <a:r>
                        <a:rPr lang="en-US" dirty="0"/>
                        <a:t>46</a:t>
                      </a:r>
                    </a:p>
                  </a:txBody>
                  <a:tcPr/>
                </a:tc>
                <a:tc>
                  <a:txBody>
                    <a:bodyPr/>
                    <a:lstStyle/>
                    <a:p>
                      <a:pPr algn="ctr"/>
                      <a:r>
                        <a:rPr lang="en-US" dirty="0"/>
                        <a:t>0.35</a:t>
                      </a:r>
                    </a:p>
                  </a:txBody>
                  <a:tcPr/>
                </a:tc>
                <a:extLst>
                  <a:ext uri="{0D108BD9-81ED-4DB2-BD59-A6C34878D82A}">
                    <a16:rowId xmlns:a16="http://schemas.microsoft.com/office/drawing/2014/main" val="10001"/>
                  </a:ext>
                </a:extLst>
              </a:tr>
              <a:tr h="370840">
                <a:tc>
                  <a:txBody>
                    <a:bodyPr/>
                    <a:lstStyle/>
                    <a:p>
                      <a:r>
                        <a:rPr lang="en-US" dirty="0"/>
                        <a:t>Black, African (%)</a:t>
                      </a:r>
                    </a:p>
                  </a:txBody>
                  <a:tcPr/>
                </a:tc>
                <a:tc>
                  <a:txBody>
                    <a:bodyPr/>
                    <a:lstStyle/>
                    <a:p>
                      <a:pPr algn="ctr"/>
                      <a:r>
                        <a:rPr lang="en-US" dirty="0"/>
                        <a:t>98</a:t>
                      </a:r>
                    </a:p>
                  </a:txBody>
                  <a:tcPr/>
                </a:tc>
                <a:tc>
                  <a:txBody>
                    <a:bodyPr/>
                    <a:lstStyle/>
                    <a:p>
                      <a:pPr algn="ctr"/>
                      <a:r>
                        <a:rPr lang="en-US" dirty="0"/>
                        <a:t>96</a:t>
                      </a:r>
                    </a:p>
                  </a:txBody>
                  <a:tcPr/>
                </a:tc>
                <a:tc>
                  <a:txBody>
                    <a:bodyPr/>
                    <a:lstStyle/>
                    <a:p>
                      <a:pPr algn="ctr"/>
                      <a:r>
                        <a:rPr lang="en-US" dirty="0"/>
                        <a:t>82</a:t>
                      </a:r>
                    </a:p>
                  </a:txBody>
                  <a:tcPr/>
                </a:tc>
                <a:tc>
                  <a:txBody>
                    <a:bodyPr/>
                    <a:lstStyle/>
                    <a:p>
                      <a:pPr algn="ctr"/>
                      <a:endParaRPr lang="en-US"/>
                    </a:p>
                  </a:txBody>
                  <a:tcPr/>
                </a:tc>
                <a:extLst>
                  <a:ext uri="{0D108BD9-81ED-4DB2-BD59-A6C34878D82A}">
                    <a16:rowId xmlns:a16="http://schemas.microsoft.com/office/drawing/2014/main" val="10002"/>
                  </a:ext>
                </a:extLst>
              </a:tr>
              <a:tr h="370840">
                <a:tc>
                  <a:txBody>
                    <a:bodyPr/>
                    <a:lstStyle/>
                    <a:p>
                      <a:r>
                        <a:rPr lang="en-US" dirty="0"/>
                        <a:t>Age, years</a:t>
                      </a:r>
                      <a:r>
                        <a:rPr lang="en-US" baseline="0" dirty="0"/>
                        <a:t> (</a:t>
                      </a:r>
                      <a:r>
                        <a:rPr lang="en-US" dirty="0"/>
                        <a:t>mean</a:t>
                      </a:r>
                      <a:r>
                        <a:rPr lang="en-US" baseline="0" dirty="0"/>
                        <a:t> (SD)</a:t>
                      </a:r>
                      <a:r>
                        <a:rPr lang="en-US" dirty="0"/>
                        <a:t>)</a:t>
                      </a:r>
                    </a:p>
                  </a:txBody>
                  <a:tcPr/>
                </a:tc>
                <a:tc>
                  <a:txBody>
                    <a:bodyPr/>
                    <a:lstStyle/>
                    <a:p>
                      <a:pPr algn="ctr"/>
                      <a:r>
                        <a:rPr lang="en-US" dirty="0"/>
                        <a:t>7.1 (1.2)</a:t>
                      </a:r>
                    </a:p>
                  </a:txBody>
                  <a:tcPr/>
                </a:tc>
                <a:tc>
                  <a:txBody>
                    <a:bodyPr/>
                    <a:lstStyle/>
                    <a:p>
                      <a:pPr algn="ctr"/>
                      <a:r>
                        <a:rPr lang="en-US" dirty="0"/>
                        <a:t>7.3 (1.6)</a:t>
                      </a:r>
                    </a:p>
                  </a:txBody>
                  <a:tcPr/>
                </a:tc>
                <a:tc>
                  <a:txBody>
                    <a:bodyPr/>
                    <a:lstStyle/>
                    <a:p>
                      <a:pPr algn="ctr"/>
                      <a:r>
                        <a:rPr lang="en-US" dirty="0"/>
                        <a:t>7.3 (1.5)</a:t>
                      </a:r>
                    </a:p>
                  </a:txBody>
                  <a:tcPr/>
                </a:tc>
                <a:tc>
                  <a:txBody>
                    <a:bodyPr/>
                    <a:lstStyle/>
                    <a:p>
                      <a:pPr algn="ctr"/>
                      <a:r>
                        <a:rPr lang="en-US" dirty="0"/>
                        <a:t>0.46</a:t>
                      </a:r>
                    </a:p>
                  </a:txBody>
                  <a:tcPr/>
                </a:tc>
                <a:extLst>
                  <a:ext uri="{0D108BD9-81ED-4DB2-BD59-A6C34878D82A}">
                    <a16:rowId xmlns:a16="http://schemas.microsoft.com/office/drawing/2014/main" val="10003"/>
                  </a:ext>
                </a:extLst>
              </a:tr>
              <a:tr h="370840">
                <a:tc>
                  <a:txBody>
                    <a:bodyPr/>
                    <a:lstStyle/>
                    <a:p>
                      <a:r>
                        <a:rPr lang="en-US" dirty="0"/>
                        <a:t>Age group</a:t>
                      </a:r>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a:t>0.87</a:t>
                      </a:r>
                    </a:p>
                  </a:txBody>
                  <a:tcPr/>
                </a:tc>
                <a:extLst>
                  <a:ext uri="{0D108BD9-81ED-4DB2-BD59-A6C34878D82A}">
                    <a16:rowId xmlns:a16="http://schemas.microsoft.com/office/drawing/2014/main" val="10004"/>
                  </a:ext>
                </a:extLst>
              </a:tr>
              <a:tr h="370840">
                <a:tc>
                  <a:txBody>
                    <a:bodyPr/>
                    <a:lstStyle/>
                    <a:p>
                      <a:r>
                        <a:rPr lang="en-US" dirty="0"/>
                        <a:t>  &lt; 6 (%)</a:t>
                      </a:r>
                    </a:p>
                  </a:txBody>
                  <a:tcPr/>
                </a:tc>
                <a:tc>
                  <a:txBody>
                    <a:bodyPr/>
                    <a:lstStyle/>
                    <a:p>
                      <a:pPr algn="ctr"/>
                      <a:r>
                        <a:rPr lang="en-US" dirty="0"/>
                        <a:t>17</a:t>
                      </a:r>
                    </a:p>
                  </a:txBody>
                  <a:tcPr/>
                </a:tc>
                <a:tc>
                  <a:txBody>
                    <a:bodyPr/>
                    <a:lstStyle/>
                    <a:p>
                      <a:pPr algn="ctr"/>
                      <a:r>
                        <a:rPr lang="en-US" dirty="0"/>
                        <a:t>20</a:t>
                      </a:r>
                    </a:p>
                  </a:txBody>
                  <a:tcPr/>
                </a:tc>
                <a:tc>
                  <a:txBody>
                    <a:bodyPr/>
                    <a:lstStyle/>
                    <a:p>
                      <a:pPr algn="ctr"/>
                      <a:r>
                        <a:rPr lang="en-US" dirty="0"/>
                        <a:t>19</a:t>
                      </a:r>
                    </a:p>
                  </a:txBody>
                  <a:tcPr/>
                </a:tc>
                <a:tc>
                  <a:txBody>
                    <a:bodyPr/>
                    <a:lstStyle/>
                    <a:p>
                      <a:pPr algn="ctr"/>
                      <a:endParaRPr lang="en-US" dirty="0"/>
                    </a:p>
                  </a:txBody>
                  <a:tcPr/>
                </a:tc>
                <a:extLst>
                  <a:ext uri="{0D108BD9-81ED-4DB2-BD59-A6C34878D82A}">
                    <a16:rowId xmlns:a16="http://schemas.microsoft.com/office/drawing/2014/main" val="10005"/>
                  </a:ext>
                </a:extLst>
              </a:tr>
              <a:tr h="370840">
                <a:tc>
                  <a:txBody>
                    <a:bodyPr/>
                    <a:lstStyle/>
                    <a:p>
                      <a:r>
                        <a:rPr lang="en-US" dirty="0"/>
                        <a:t>  6-7 (%)</a:t>
                      </a:r>
                    </a:p>
                  </a:txBody>
                  <a:tcPr/>
                </a:tc>
                <a:tc>
                  <a:txBody>
                    <a:bodyPr/>
                    <a:lstStyle/>
                    <a:p>
                      <a:pPr algn="ctr"/>
                      <a:r>
                        <a:rPr lang="en-US" dirty="0"/>
                        <a:t>34</a:t>
                      </a:r>
                    </a:p>
                  </a:txBody>
                  <a:tcPr/>
                </a:tc>
                <a:tc>
                  <a:txBody>
                    <a:bodyPr/>
                    <a:lstStyle/>
                    <a:p>
                      <a:pPr algn="ctr"/>
                      <a:r>
                        <a:rPr lang="en-US" dirty="0"/>
                        <a:t>35</a:t>
                      </a:r>
                    </a:p>
                  </a:txBody>
                  <a:tcPr/>
                </a:tc>
                <a:tc>
                  <a:txBody>
                    <a:bodyPr/>
                    <a:lstStyle/>
                    <a:p>
                      <a:pPr algn="ctr"/>
                      <a:r>
                        <a:rPr lang="en-US" dirty="0"/>
                        <a:t>35</a:t>
                      </a:r>
                    </a:p>
                  </a:txBody>
                  <a:tcPr/>
                </a:tc>
                <a:tc>
                  <a:txBody>
                    <a:bodyPr/>
                    <a:lstStyle/>
                    <a:p>
                      <a:pPr algn="ctr"/>
                      <a:endParaRPr lang="en-US" dirty="0"/>
                    </a:p>
                  </a:txBody>
                  <a:tcPr/>
                </a:tc>
                <a:extLst>
                  <a:ext uri="{0D108BD9-81ED-4DB2-BD59-A6C34878D82A}">
                    <a16:rowId xmlns:a16="http://schemas.microsoft.com/office/drawing/2014/main" val="10006"/>
                  </a:ext>
                </a:extLst>
              </a:tr>
              <a:tr h="370840">
                <a:tc>
                  <a:txBody>
                    <a:bodyPr/>
                    <a:lstStyle/>
                    <a:p>
                      <a:r>
                        <a:rPr lang="en-US" dirty="0"/>
                        <a:t>  ≥ 7 (%)</a:t>
                      </a:r>
                    </a:p>
                  </a:txBody>
                  <a:tcPr/>
                </a:tc>
                <a:tc>
                  <a:txBody>
                    <a:bodyPr/>
                    <a:lstStyle/>
                    <a:p>
                      <a:pPr algn="ctr"/>
                      <a:r>
                        <a:rPr lang="en-US" dirty="0"/>
                        <a:t>50</a:t>
                      </a:r>
                    </a:p>
                  </a:txBody>
                  <a:tcPr/>
                </a:tc>
                <a:tc>
                  <a:txBody>
                    <a:bodyPr/>
                    <a:lstStyle/>
                    <a:p>
                      <a:pPr algn="ctr"/>
                      <a:r>
                        <a:rPr lang="en-US" dirty="0"/>
                        <a:t>45</a:t>
                      </a:r>
                    </a:p>
                  </a:txBody>
                  <a:tcPr/>
                </a:tc>
                <a:tc>
                  <a:txBody>
                    <a:bodyPr/>
                    <a:lstStyle/>
                    <a:p>
                      <a:pPr algn="ctr"/>
                      <a:r>
                        <a:rPr lang="en-US" dirty="0"/>
                        <a:t>46</a:t>
                      </a:r>
                    </a:p>
                  </a:txBody>
                  <a:tcPr/>
                </a:tc>
                <a:tc>
                  <a:txBody>
                    <a:bodyPr/>
                    <a:lstStyle/>
                    <a:p>
                      <a:pPr algn="ctr"/>
                      <a:endParaRPr lang="en-US" dirty="0"/>
                    </a:p>
                  </a:txBody>
                  <a:tcPr/>
                </a:tc>
                <a:extLst>
                  <a:ext uri="{0D108BD9-81ED-4DB2-BD59-A6C34878D82A}">
                    <a16:rowId xmlns:a16="http://schemas.microsoft.com/office/drawing/2014/main" val="10007"/>
                  </a:ext>
                </a:extLst>
              </a:tr>
              <a:tr h="370840">
                <a:tc>
                  <a:txBody>
                    <a:bodyPr/>
                    <a:lstStyle/>
                    <a:p>
                      <a:r>
                        <a:rPr lang="en-US" dirty="0">
                          <a:solidFill>
                            <a:srgbClr val="000000"/>
                          </a:solidFill>
                        </a:rPr>
                        <a:t>Biological mother as caregiver (%)</a:t>
                      </a:r>
                    </a:p>
                  </a:txBody>
                  <a:tcPr/>
                </a:tc>
                <a:tc>
                  <a:txBody>
                    <a:bodyPr/>
                    <a:lstStyle/>
                    <a:p>
                      <a:pPr algn="ctr"/>
                      <a:r>
                        <a:rPr lang="en-US" dirty="0"/>
                        <a:t>85</a:t>
                      </a:r>
                    </a:p>
                  </a:txBody>
                  <a:tcPr/>
                </a:tc>
                <a:tc>
                  <a:txBody>
                    <a:bodyPr/>
                    <a:lstStyle/>
                    <a:p>
                      <a:pPr algn="ctr"/>
                      <a:r>
                        <a:rPr lang="en-US" dirty="0"/>
                        <a:t>99</a:t>
                      </a:r>
                    </a:p>
                  </a:txBody>
                  <a:tcPr/>
                </a:tc>
                <a:tc>
                  <a:txBody>
                    <a:bodyPr/>
                    <a:lstStyle/>
                    <a:p>
                      <a:pPr algn="ctr"/>
                      <a:r>
                        <a:rPr lang="en-US" dirty="0"/>
                        <a:t>100</a:t>
                      </a:r>
                    </a:p>
                  </a:txBody>
                  <a:tcPr/>
                </a:tc>
                <a:tc>
                  <a:txBody>
                    <a:bodyPr/>
                    <a:lstStyle/>
                    <a:p>
                      <a:pPr algn="ctr"/>
                      <a:r>
                        <a:rPr lang="en-US" dirty="0"/>
                        <a:t>&lt;0.001</a:t>
                      </a:r>
                    </a:p>
                  </a:txBody>
                  <a:tcPr/>
                </a:tc>
                <a:extLst>
                  <a:ext uri="{0D108BD9-81ED-4DB2-BD59-A6C34878D82A}">
                    <a16:rowId xmlns:a16="http://schemas.microsoft.com/office/drawing/2014/main" val="10008"/>
                  </a:ext>
                </a:extLst>
              </a:tr>
              <a:tr h="370840">
                <a:tc>
                  <a:txBody>
                    <a:bodyPr/>
                    <a:lstStyle/>
                    <a:p>
                      <a:r>
                        <a:rPr lang="en-US" dirty="0"/>
                        <a:t>Caregiver with HIV (%)</a:t>
                      </a:r>
                    </a:p>
                  </a:txBody>
                  <a:tcPr/>
                </a:tc>
                <a:tc>
                  <a:txBody>
                    <a:bodyPr/>
                    <a:lstStyle/>
                    <a:p>
                      <a:pPr algn="ctr"/>
                      <a:r>
                        <a:rPr lang="en-US" dirty="0"/>
                        <a:t>96</a:t>
                      </a:r>
                    </a:p>
                  </a:txBody>
                  <a:tcPr/>
                </a:tc>
                <a:tc>
                  <a:txBody>
                    <a:bodyPr/>
                    <a:lstStyle/>
                    <a:p>
                      <a:pPr algn="ctr"/>
                      <a:r>
                        <a:rPr lang="en-US" dirty="0"/>
                        <a:t>99</a:t>
                      </a:r>
                    </a:p>
                  </a:txBody>
                  <a:tcPr/>
                </a:tc>
                <a:tc>
                  <a:txBody>
                    <a:bodyPr/>
                    <a:lstStyle/>
                    <a:p>
                      <a:pPr algn="ctr"/>
                      <a:r>
                        <a:rPr lang="en-US" dirty="0"/>
                        <a:t>0</a:t>
                      </a:r>
                    </a:p>
                  </a:txBody>
                  <a:tcPr/>
                </a:tc>
                <a:tc>
                  <a:txBody>
                    <a:bodyPr/>
                    <a:lstStyle/>
                    <a:p>
                      <a:pPr algn="ctr"/>
                      <a:r>
                        <a:rPr lang="en-US" dirty="0"/>
                        <a:t> n/a</a:t>
                      </a:r>
                    </a:p>
                  </a:txBody>
                  <a:tcPr/>
                </a:tc>
                <a:extLst>
                  <a:ext uri="{0D108BD9-81ED-4DB2-BD59-A6C34878D82A}">
                    <a16:rowId xmlns:a16="http://schemas.microsoft.com/office/drawing/2014/main" val="10009"/>
                  </a:ext>
                </a:extLst>
              </a:tr>
              <a:tr h="370840">
                <a:tc>
                  <a:txBody>
                    <a:bodyPr/>
                    <a:lstStyle/>
                    <a:p>
                      <a:r>
                        <a:rPr lang="en-US" dirty="0"/>
                        <a:t>High caregiver depression level (HSCL &gt;1.75) (%)</a:t>
                      </a:r>
                    </a:p>
                  </a:txBody>
                  <a:tcPr/>
                </a:tc>
                <a:tc>
                  <a:txBody>
                    <a:bodyPr/>
                    <a:lstStyle/>
                    <a:p>
                      <a:pPr algn="ctr"/>
                      <a:r>
                        <a:rPr lang="en-US" dirty="0"/>
                        <a:t>43</a:t>
                      </a:r>
                    </a:p>
                  </a:txBody>
                  <a:tcPr/>
                </a:tc>
                <a:tc>
                  <a:txBody>
                    <a:bodyPr/>
                    <a:lstStyle/>
                    <a:p>
                      <a:pPr algn="ctr"/>
                      <a:r>
                        <a:rPr lang="en-US" dirty="0"/>
                        <a:t>43</a:t>
                      </a:r>
                    </a:p>
                  </a:txBody>
                  <a:tcPr/>
                </a:tc>
                <a:tc>
                  <a:txBody>
                    <a:bodyPr/>
                    <a:lstStyle/>
                    <a:p>
                      <a:pPr algn="ctr"/>
                      <a:r>
                        <a:rPr lang="en-US" dirty="0"/>
                        <a:t>40</a:t>
                      </a:r>
                    </a:p>
                  </a:txBody>
                  <a:tcPr/>
                </a:tc>
                <a:tc>
                  <a:txBody>
                    <a:bodyPr/>
                    <a:lstStyle/>
                    <a:p>
                      <a:pPr algn="ctr"/>
                      <a:r>
                        <a:rPr lang="en-US" dirty="0"/>
                        <a:t>0.79</a:t>
                      </a:r>
                    </a:p>
                  </a:txBody>
                  <a:tcPr/>
                </a:tc>
                <a:extLst>
                  <a:ext uri="{0D108BD9-81ED-4DB2-BD59-A6C34878D82A}">
                    <a16:rowId xmlns:a16="http://schemas.microsoft.com/office/drawing/2014/main" val="10010"/>
                  </a:ext>
                </a:extLst>
              </a:tr>
            </a:tbl>
          </a:graphicData>
        </a:graphic>
      </p:graphicFrame>
      <p:sp>
        <p:nvSpPr>
          <p:cNvPr id="6" name="Title 5"/>
          <p:cNvSpPr>
            <a:spLocks noGrp="1"/>
          </p:cNvSpPr>
          <p:nvPr>
            <p:ph type="title"/>
          </p:nvPr>
        </p:nvSpPr>
        <p:spPr/>
        <p:txBody>
          <a:bodyPr>
            <a:noAutofit/>
          </a:bodyPr>
          <a:lstStyle/>
          <a:p>
            <a:r>
              <a:rPr lang="en-US" sz="3500" b="1" dirty="0">
                <a:solidFill>
                  <a:srgbClr val="376092"/>
                </a:solidFill>
              </a:rPr>
              <a:t>Child and caregiver characteristics at study entry, by cohort</a:t>
            </a:r>
            <a:endParaRPr lang="en-US" sz="3500" dirty="0"/>
          </a:p>
        </p:txBody>
      </p:sp>
    </p:spTree>
    <p:extLst>
      <p:ext uri="{BB962C8B-B14F-4D97-AF65-F5344CB8AC3E}">
        <p14:creationId xmlns:p14="http://schemas.microsoft.com/office/powerpoint/2010/main" val="37566908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814848230"/>
              </p:ext>
            </p:extLst>
          </p:nvPr>
        </p:nvGraphicFramePr>
        <p:xfrm>
          <a:off x="1051560" y="1336921"/>
          <a:ext cx="6598920" cy="4852192"/>
        </p:xfrm>
        <a:graphic>
          <a:graphicData uri="http://schemas.openxmlformats.org/drawingml/2006/table">
            <a:tbl>
              <a:tblPr firstRow="1" bandRow="1">
                <a:tableStyleId>{5C22544A-7EE6-4342-B048-85BDC9FD1C3A}</a:tableStyleId>
              </a:tblPr>
              <a:tblGrid>
                <a:gridCol w="4894199">
                  <a:extLst>
                    <a:ext uri="{9D8B030D-6E8A-4147-A177-3AD203B41FA5}">
                      <a16:colId xmlns:a16="http://schemas.microsoft.com/office/drawing/2014/main" val="20000"/>
                    </a:ext>
                  </a:extLst>
                </a:gridCol>
                <a:gridCol w="1704721">
                  <a:extLst>
                    <a:ext uri="{9D8B030D-6E8A-4147-A177-3AD203B41FA5}">
                      <a16:colId xmlns:a16="http://schemas.microsoft.com/office/drawing/2014/main" val="20001"/>
                    </a:ext>
                  </a:extLst>
                </a:gridCol>
              </a:tblGrid>
              <a:tr h="531769">
                <a:tc>
                  <a:txBody>
                    <a:bodyPr/>
                    <a:lstStyle/>
                    <a:p>
                      <a:endParaRPr lang="en-US" sz="2000" dirty="0"/>
                    </a:p>
                  </a:txBody>
                  <a:tcPr/>
                </a:tc>
                <a:tc>
                  <a:txBody>
                    <a:bodyPr/>
                    <a:lstStyle/>
                    <a:p>
                      <a:r>
                        <a:rPr lang="en-US" sz="2000" dirty="0"/>
                        <a:t>HIV (N=246)</a:t>
                      </a:r>
                    </a:p>
                  </a:txBody>
                  <a:tcPr/>
                </a:tc>
                <a:extLst>
                  <a:ext uri="{0D108BD9-81ED-4DB2-BD59-A6C34878D82A}">
                    <a16:rowId xmlns:a16="http://schemas.microsoft.com/office/drawing/2014/main" val="10000"/>
                  </a:ext>
                </a:extLst>
              </a:tr>
              <a:tr h="917848">
                <a:tc>
                  <a:txBody>
                    <a:bodyPr/>
                    <a:lstStyle/>
                    <a:p>
                      <a:r>
                        <a:rPr lang="en-US" sz="2000" dirty="0"/>
                        <a:t>Age at ARV initiation,</a:t>
                      </a:r>
                      <a:r>
                        <a:rPr lang="en-US" sz="2000" baseline="0" dirty="0"/>
                        <a:t> years (median, interquartile range)</a:t>
                      </a:r>
                      <a:endParaRPr lang="en-US" sz="2000" dirty="0"/>
                    </a:p>
                  </a:txBody>
                  <a:tcPr/>
                </a:tc>
                <a:tc>
                  <a:txBody>
                    <a:bodyPr/>
                    <a:lstStyle/>
                    <a:p>
                      <a:pPr algn="ctr"/>
                      <a:r>
                        <a:rPr lang="en-US" sz="2000" dirty="0"/>
                        <a:t>1.2 (0.7,2.1)</a:t>
                      </a:r>
                    </a:p>
                  </a:txBody>
                  <a:tcPr/>
                </a:tc>
                <a:extLst>
                  <a:ext uri="{0D108BD9-81ED-4DB2-BD59-A6C34878D82A}">
                    <a16:rowId xmlns:a16="http://schemas.microsoft.com/office/drawing/2014/main" val="10001"/>
                  </a:ext>
                </a:extLst>
              </a:tr>
              <a:tr h="531769">
                <a:tc>
                  <a:txBody>
                    <a:bodyPr/>
                    <a:lstStyle/>
                    <a:p>
                      <a:r>
                        <a:rPr lang="en-US" sz="2000" dirty="0"/>
                        <a:t>ARV</a:t>
                      </a:r>
                      <a:r>
                        <a:rPr lang="en-US" sz="2000" baseline="0" dirty="0"/>
                        <a:t> initiated at &lt; 1 year (%)</a:t>
                      </a:r>
                      <a:endParaRPr lang="en-US" sz="2000" dirty="0"/>
                    </a:p>
                  </a:txBody>
                  <a:tcPr/>
                </a:tc>
                <a:tc>
                  <a:txBody>
                    <a:bodyPr/>
                    <a:lstStyle/>
                    <a:p>
                      <a:pPr algn="ctr"/>
                      <a:r>
                        <a:rPr lang="en-US" sz="2000" dirty="0"/>
                        <a:t>44</a:t>
                      </a:r>
                    </a:p>
                  </a:txBody>
                  <a:tcPr/>
                </a:tc>
                <a:extLst>
                  <a:ext uri="{0D108BD9-81ED-4DB2-BD59-A6C34878D82A}">
                    <a16:rowId xmlns:a16="http://schemas.microsoft.com/office/drawing/2014/main" val="10002"/>
                  </a:ext>
                </a:extLst>
              </a:tr>
              <a:tr h="743730">
                <a:tc>
                  <a:txBody>
                    <a:bodyPr/>
                    <a:lstStyle/>
                    <a:p>
                      <a:r>
                        <a:rPr lang="en-US" sz="2000" dirty="0"/>
                        <a:t># years on ARVs prior to entry (median, IQ range)</a:t>
                      </a:r>
                    </a:p>
                  </a:txBody>
                  <a:tcPr/>
                </a:tc>
                <a:tc>
                  <a:txBody>
                    <a:bodyPr/>
                    <a:lstStyle/>
                    <a:p>
                      <a:pPr algn="ctr"/>
                      <a:r>
                        <a:rPr lang="en-US" sz="2000" dirty="0"/>
                        <a:t>5.8 (5.1,6.7)</a:t>
                      </a:r>
                    </a:p>
                  </a:txBody>
                  <a:tcPr/>
                </a:tc>
                <a:extLst>
                  <a:ext uri="{0D108BD9-81ED-4DB2-BD59-A6C34878D82A}">
                    <a16:rowId xmlns:a16="http://schemas.microsoft.com/office/drawing/2014/main" val="10003"/>
                  </a:ext>
                </a:extLst>
              </a:tr>
              <a:tr h="531769">
                <a:tc>
                  <a:txBody>
                    <a:bodyPr/>
                    <a:lstStyle/>
                    <a:p>
                      <a:r>
                        <a:rPr lang="en-US" sz="2000" dirty="0"/>
                        <a:t>ARV regimen HAART with PI (%)</a:t>
                      </a:r>
                    </a:p>
                  </a:txBody>
                  <a:tcPr/>
                </a:tc>
                <a:tc>
                  <a:txBody>
                    <a:bodyPr/>
                    <a:lstStyle/>
                    <a:p>
                      <a:pPr algn="ctr"/>
                      <a:r>
                        <a:rPr lang="en-US" sz="2000" dirty="0"/>
                        <a:t>67</a:t>
                      </a:r>
                    </a:p>
                  </a:txBody>
                  <a:tcPr/>
                </a:tc>
                <a:extLst>
                  <a:ext uri="{0D108BD9-81ED-4DB2-BD59-A6C34878D82A}">
                    <a16:rowId xmlns:a16="http://schemas.microsoft.com/office/drawing/2014/main" val="10004"/>
                  </a:ext>
                </a:extLst>
              </a:tr>
              <a:tr h="531769">
                <a:tc>
                  <a:txBody>
                    <a:bodyPr/>
                    <a:lstStyle/>
                    <a:p>
                      <a:r>
                        <a:rPr lang="en-US" sz="2000" dirty="0"/>
                        <a:t>WHO disease stage III or IV (%)</a:t>
                      </a:r>
                    </a:p>
                  </a:txBody>
                  <a:tcPr/>
                </a:tc>
                <a:tc>
                  <a:txBody>
                    <a:bodyPr/>
                    <a:lstStyle/>
                    <a:p>
                      <a:pPr algn="ctr"/>
                      <a:r>
                        <a:rPr lang="en-US" sz="2000" dirty="0"/>
                        <a:t>61</a:t>
                      </a:r>
                    </a:p>
                  </a:txBody>
                  <a:tcPr/>
                </a:tc>
                <a:extLst>
                  <a:ext uri="{0D108BD9-81ED-4DB2-BD59-A6C34878D82A}">
                    <a16:rowId xmlns:a16="http://schemas.microsoft.com/office/drawing/2014/main" val="10005"/>
                  </a:ext>
                </a:extLst>
              </a:tr>
              <a:tr h="531769">
                <a:tc>
                  <a:txBody>
                    <a:bodyPr/>
                    <a:lstStyle/>
                    <a:p>
                      <a:r>
                        <a:rPr lang="en-US" sz="2000" dirty="0"/>
                        <a:t>CD4 percent ≥ 25% (%)</a:t>
                      </a:r>
                    </a:p>
                  </a:txBody>
                  <a:tcPr/>
                </a:tc>
                <a:tc>
                  <a:txBody>
                    <a:bodyPr/>
                    <a:lstStyle/>
                    <a:p>
                      <a:pPr algn="ctr"/>
                      <a:r>
                        <a:rPr lang="en-US" sz="2000" dirty="0"/>
                        <a:t>97</a:t>
                      </a:r>
                    </a:p>
                  </a:txBody>
                  <a:tcPr/>
                </a:tc>
                <a:extLst>
                  <a:ext uri="{0D108BD9-81ED-4DB2-BD59-A6C34878D82A}">
                    <a16:rowId xmlns:a16="http://schemas.microsoft.com/office/drawing/2014/main" val="10006"/>
                  </a:ext>
                </a:extLst>
              </a:tr>
              <a:tr h="531769">
                <a:tc>
                  <a:txBody>
                    <a:bodyPr/>
                    <a:lstStyle/>
                    <a:p>
                      <a:r>
                        <a:rPr lang="en-US" sz="2000" dirty="0"/>
                        <a:t>HIV RNA cp/ml</a:t>
                      </a:r>
                      <a:r>
                        <a:rPr lang="en-US" sz="2000" baseline="0" dirty="0"/>
                        <a:t> 0-400 (%)</a:t>
                      </a:r>
                      <a:endParaRPr lang="en-US" sz="2000" dirty="0"/>
                    </a:p>
                  </a:txBody>
                  <a:tcPr/>
                </a:tc>
                <a:tc>
                  <a:txBody>
                    <a:bodyPr/>
                    <a:lstStyle/>
                    <a:p>
                      <a:pPr algn="ctr"/>
                      <a:r>
                        <a:rPr lang="en-US" sz="2000" dirty="0"/>
                        <a:t>96</a:t>
                      </a:r>
                    </a:p>
                  </a:txBody>
                  <a:tcPr/>
                </a:tc>
                <a:extLst>
                  <a:ext uri="{0D108BD9-81ED-4DB2-BD59-A6C34878D82A}">
                    <a16:rowId xmlns:a16="http://schemas.microsoft.com/office/drawing/2014/main" val="10007"/>
                  </a:ext>
                </a:extLst>
              </a:tr>
            </a:tbl>
          </a:graphicData>
        </a:graphic>
      </p:graphicFrame>
      <p:sp>
        <p:nvSpPr>
          <p:cNvPr id="5" name="Title 4"/>
          <p:cNvSpPr txBox="1">
            <a:spLocks noGrp="1"/>
          </p:cNvSpPr>
          <p:nvPr>
            <p:ph type="title"/>
          </p:nvPr>
        </p:nvSpPr>
        <p:spPr>
          <a:xfrm>
            <a:off x="457200" y="615305"/>
            <a:ext cx="8229600" cy="461665"/>
          </a:xfrm>
          <a:prstGeom prst="rect">
            <a:avLst/>
          </a:prstGeom>
          <a:noFill/>
        </p:spPr>
        <p:txBody>
          <a:bodyPr wrap="square" rtlCol="0">
            <a:spAutoFit/>
          </a:bodyPr>
          <a:lstStyle/>
          <a:p>
            <a:pPr algn="ctr"/>
            <a:r>
              <a:rPr lang="en-US" sz="2400" b="1" dirty="0">
                <a:solidFill>
                  <a:srgbClr val="376092"/>
                </a:solidFill>
              </a:rPr>
              <a:t>Biological markers of disease among HIV+ children (N=246)</a:t>
            </a:r>
          </a:p>
        </p:txBody>
      </p:sp>
    </p:spTree>
    <p:extLst>
      <p:ext uri="{BB962C8B-B14F-4D97-AF65-F5344CB8AC3E}">
        <p14:creationId xmlns:p14="http://schemas.microsoft.com/office/powerpoint/2010/main" val="4177254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690258311"/>
              </p:ext>
            </p:extLst>
          </p:nvPr>
        </p:nvGraphicFramePr>
        <p:xfrm>
          <a:off x="190892" y="1847867"/>
          <a:ext cx="8830197" cy="4468300"/>
        </p:xfrm>
        <a:graphic>
          <a:graphicData uri="http://schemas.openxmlformats.org/drawingml/2006/table">
            <a:tbl>
              <a:tblPr firstRow="1" bandRow="1">
                <a:tableStyleId>{5C22544A-7EE6-4342-B048-85BDC9FD1C3A}</a:tableStyleId>
              </a:tblPr>
              <a:tblGrid>
                <a:gridCol w="1883275">
                  <a:extLst>
                    <a:ext uri="{9D8B030D-6E8A-4147-A177-3AD203B41FA5}">
                      <a16:colId xmlns:a16="http://schemas.microsoft.com/office/drawing/2014/main" val="20000"/>
                    </a:ext>
                  </a:extLst>
                </a:gridCol>
                <a:gridCol w="1636451">
                  <a:extLst>
                    <a:ext uri="{9D8B030D-6E8A-4147-A177-3AD203B41FA5}">
                      <a16:colId xmlns:a16="http://schemas.microsoft.com/office/drawing/2014/main" val="20001"/>
                    </a:ext>
                  </a:extLst>
                </a:gridCol>
                <a:gridCol w="1583591">
                  <a:extLst>
                    <a:ext uri="{9D8B030D-6E8A-4147-A177-3AD203B41FA5}">
                      <a16:colId xmlns:a16="http://schemas.microsoft.com/office/drawing/2014/main" val="20002"/>
                    </a:ext>
                  </a:extLst>
                </a:gridCol>
                <a:gridCol w="1420247">
                  <a:extLst>
                    <a:ext uri="{9D8B030D-6E8A-4147-A177-3AD203B41FA5}">
                      <a16:colId xmlns:a16="http://schemas.microsoft.com/office/drawing/2014/main" val="20003"/>
                    </a:ext>
                  </a:extLst>
                </a:gridCol>
                <a:gridCol w="1395389">
                  <a:extLst>
                    <a:ext uri="{9D8B030D-6E8A-4147-A177-3AD203B41FA5}">
                      <a16:colId xmlns:a16="http://schemas.microsoft.com/office/drawing/2014/main" val="20004"/>
                    </a:ext>
                  </a:extLst>
                </a:gridCol>
                <a:gridCol w="911244">
                  <a:extLst>
                    <a:ext uri="{9D8B030D-6E8A-4147-A177-3AD203B41FA5}">
                      <a16:colId xmlns:a16="http://schemas.microsoft.com/office/drawing/2014/main" val="20005"/>
                    </a:ext>
                  </a:extLst>
                </a:gridCol>
              </a:tblGrid>
              <a:tr h="908191">
                <a:tc>
                  <a:txBody>
                    <a:bodyPr/>
                    <a:lstStyle/>
                    <a:p>
                      <a:endParaRPr lang="en-US" sz="2000" dirty="0"/>
                    </a:p>
                  </a:txBody>
                  <a:tcPr/>
                </a:tc>
                <a:tc>
                  <a:txBody>
                    <a:bodyPr/>
                    <a:lstStyle/>
                    <a:p>
                      <a:pPr algn="ctr"/>
                      <a:r>
                        <a:rPr lang="en-US" sz="2000" dirty="0"/>
                        <a:t>HIV</a:t>
                      </a:r>
                    </a:p>
                    <a:p>
                      <a:pPr algn="ctr"/>
                      <a:r>
                        <a:rPr lang="en-US" sz="2000" dirty="0"/>
                        <a:t> (N=246)</a:t>
                      </a:r>
                    </a:p>
                  </a:txBody>
                  <a:tcPr/>
                </a:tc>
                <a:tc>
                  <a:txBody>
                    <a:bodyPr/>
                    <a:lstStyle/>
                    <a:p>
                      <a:pPr algn="ctr"/>
                      <a:r>
                        <a:rPr lang="en-US" sz="2000" dirty="0"/>
                        <a:t>HEU</a:t>
                      </a:r>
                    </a:p>
                    <a:p>
                      <a:pPr algn="ctr"/>
                      <a:r>
                        <a:rPr lang="en-US" sz="2000" dirty="0"/>
                        <a:t> (N=183)</a:t>
                      </a:r>
                    </a:p>
                  </a:txBody>
                  <a:tcPr/>
                </a:tc>
                <a:tc>
                  <a:txBody>
                    <a:bodyPr/>
                    <a:lstStyle/>
                    <a:p>
                      <a:pPr algn="ctr"/>
                      <a:r>
                        <a:rPr lang="en-US" sz="2000" dirty="0"/>
                        <a:t>HUU</a:t>
                      </a:r>
                    </a:p>
                    <a:p>
                      <a:pPr algn="ctr"/>
                      <a:r>
                        <a:rPr lang="en-US" sz="2000" dirty="0"/>
                        <a:t> (N=182)</a:t>
                      </a:r>
                    </a:p>
                  </a:txBody>
                  <a:tcPr/>
                </a:tc>
                <a:tc>
                  <a:txBody>
                    <a:bodyPr/>
                    <a:lstStyle/>
                    <a:p>
                      <a:pPr algn="ctr"/>
                      <a:r>
                        <a:rPr lang="en-US" sz="2000" dirty="0"/>
                        <a:t>Total</a:t>
                      </a:r>
                    </a:p>
                    <a:p>
                      <a:pPr algn="ctr"/>
                      <a:r>
                        <a:rPr lang="en-US" sz="2000" dirty="0"/>
                        <a:t>(N=611)</a:t>
                      </a:r>
                    </a:p>
                  </a:txBody>
                  <a:tcPr/>
                </a:tc>
                <a:tc>
                  <a:txBody>
                    <a:bodyPr/>
                    <a:lstStyle/>
                    <a:p>
                      <a:pPr algn="ctr"/>
                      <a:r>
                        <a:rPr lang="en-US" sz="2000" dirty="0"/>
                        <a:t>P-value</a:t>
                      </a:r>
                    </a:p>
                  </a:txBody>
                  <a:tcPr/>
                </a:tc>
                <a:extLst>
                  <a:ext uri="{0D108BD9-81ED-4DB2-BD59-A6C34878D82A}">
                    <a16:rowId xmlns:a16="http://schemas.microsoft.com/office/drawing/2014/main" val="10000"/>
                  </a:ext>
                </a:extLst>
              </a:tr>
              <a:tr h="508587">
                <a:tc>
                  <a:txBody>
                    <a:bodyPr/>
                    <a:lstStyle/>
                    <a:p>
                      <a:r>
                        <a:rPr lang="en-US" sz="2000" dirty="0"/>
                        <a:t>KABC MPI</a:t>
                      </a:r>
                    </a:p>
                  </a:txBody>
                  <a:tcPr/>
                </a:tc>
                <a:tc>
                  <a:txBody>
                    <a:bodyPr/>
                    <a:lstStyle/>
                    <a:p>
                      <a:r>
                        <a:rPr lang="en-US" sz="2000" dirty="0"/>
                        <a:t>73.2 (10.5)</a:t>
                      </a:r>
                    </a:p>
                  </a:txBody>
                  <a:tcPr/>
                </a:tc>
                <a:tc>
                  <a:txBody>
                    <a:bodyPr/>
                    <a:lstStyle/>
                    <a:p>
                      <a:r>
                        <a:rPr lang="en-US" sz="2000" dirty="0"/>
                        <a:t>79.1 (11.4)</a:t>
                      </a:r>
                    </a:p>
                  </a:txBody>
                  <a:tcPr/>
                </a:tc>
                <a:tc>
                  <a:txBody>
                    <a:bodyPr/>
                    <a:lstStyle/>
                    <a:p>
                      <a:r>
                        <a:rPr lang="en-US" sz="2000" dirty="0"/>
                        <a:t>80.9 (11.7)</a:t>
                      </a:r>
                    </a:p>
                  </a:txBody>
                  <a:tcPr/>
                </a:tc>
                <a:tc>
                  <a:txBody>
                    <a:bodyPr/>
                    <a:lstStyle/>
                    <a:p>
                      <a:r>
                        <a:rPr lang="en-US" sz="2000" dirty="0"/>
                        <a:t>77.3 (11.6)</a:t>
                      </a:r>
                    </a:p>
                  </a:txBody>
                  <a:tcPr/>
                </a:tc>
                <a:tc>
                  <a:txBody>
                    <a:bodyPr/>
                    <a:lstStyle/>
                    <a:p>
                      <a:r>
                        <a:rPr lang="en-US" sz="2000" dirty="0"/>
                        <a:t>&lt;0.001</a:t>
                      </a:r>
                    </a:p>
                  </a:txBody>
                  <a:tcPr/>
                </a:tc>
                <a:extLst>
                  <a:ext uri="{0D108BD9-81ED-4DB2-BD59-A6C34878D82A}">
                    <a16:rowId xmlns:a16="http://schemas.microsoft.com/office/drawing/2014/main" val="10001"/>
                  </a:ext>
                </a:extLst>
              </a:tr>
              <a:tr h="508587">
                <a:tc>
                  <a:txBody>
                    <a:bodyPr/>
                    <a:lstStyle/>
                    <a:p>
                      <a:r>
                        <a:rPr lang="en-US" sz="2000" dirty="0"/>
                        <a:t>BOT-2</a:t>
                      </a:r>
                    </a:p>
                  </a:txBody>
                  <a:tcPr/>
                </a:tc>
                <a:tc>
                  <a:txBody>
                    <a:bodyPr/>
                    <a:lstStyle/>
                    <a:p>
                      <a:r>
                        <a:rPr lang="en-US" sz="2000" dirty="0"/>
                        <a:t>48.3 (8.8)</a:t>
                      </a:r>
                    </a:p>
                  </a:txBody>
                  <a:tcPr/>
                </a:tc>
                <a:tc>
                  <a:txBody>
                    <a:bodyPr/>
                    <a:lstStyle/>
                    <a:p>
                      <a:r>
                        <a:rPr lang="en-US" sz="2000" dirty="0"/>
                        <a:t>52.5 (7.6)</a:t>
                      </a:r>
                    </a:p>
                  </a:txBody>
                  <a:tcPr/>
                </a:tc>
                <a:tc>
                  <a:txBody>
                    <a:bodyPr/>
                    <a:lstStyle/>
                    <a:p>
                      <a:r>
                        <a:rPr lang="en-US" sz="2000" dirty="0"/>
                        <a:t>52.6 (7.8)</a:t>
                      </a:r>
                    </a:p>
                  </a:txBody>
                  <a:tcPr/>
                </a:tc>
                <a:tc>
                  <a:txBody>
                    <a:bodyPr/>
                    <a:lstStyle/>
                    <a:p>
                      <a:r>
                        <a:rPr lang="en-US" sz="2000" dirty="0"/>
                        <a:t>50.8 (8.4)</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a:t>&lt;0.001</a:t>
                      </a:r>
                    </a:p>
                  </a:txBody>
                  <a:tcPr/>
                </a:tc>
                <a:extLst>
                  <a:ext uri="{0D108BD9-81ED-4DB2-BD59-A6C34878D82A}">
                    <a16:rowId xmlns:a16="http://schemas.microsoft.com/office/drawing/2014/main" val="10002"/>
                  </a:ext>
                </a:extLst>
              </a:tr>
              <a:tr h="508587">
                <a:tc>
                  <a:txBody>
                    <a:bodyPr/>
                    <a:lstStyle/>
                    <a:p>
                      <a:r>
                        <a:rPr lang="en-US" sz="2000" dirty="0"/>
                        <a:t>BRIEF MI</a:t>
                      </a:r>
                    </a:p>
                  </a:txBody>
                  <a:tcPr/>
                </a:tc>
                <a:tc>
                  <a:txBody>
                    <a:bodyPr/>
                    <a:lstStyle/>
                    <a:p>
                      <a:r>
                        <a:rPr lang="en-US" sz="2000" dirty="0"/>
                        <a:t>52.2 (13.0)</a:t>
                      </a:r>
                    </a:p>
                  </a:txBody>
                  <a:tcPr/>
                </a:tc>
                <a:tc>
                  <a:txBody>
                    <a:bodyPr/>
                    <a:lstStyle/>
                    <a:p>
                      <a:r>
                        <a:rPr lang="en-US" sz="2000" dirty="0"/>
                        <a:t>51.9 (12.1)</a:t>
                      </a:r>
                    </a:p>
                  </a:txBody>
                  <a:tcPr/>
                </a:tc>
                <a:tc>
                  <a:txBody>
                    <a:bodyPr/>
                    <a:lstStyle/>
                    <a:p>
                      <a:r>
                        <a:rPr lang="en-US" sz="2000" dirty="0"/>
                        <a:t>49.8 (10.5)</a:t>
                      </a:r>
                    </a:p>
                  </a:txBody>
                  <a:tcPr/>
                </a:tc>
                <a:tc>
                  <a:txBody>
                    <a:bodyPr/>
                    <a:lstStyle/>
                    <a:p>
                      <a:r>
                        <a:rPr lang="en-US" sz="2000" dirty="0"/>
                        <a:t>51.4 (12.1)</a:t>
                      </a:r>
                    </a:p>
                  </a:txBody>
                  <a:tcPr/>
                </a:tc>
                <a:tc>
                  <a:txBody>
                    <a:bodyPr/>
                    <a:lstStyle/>
                    <a:p>
                      <a:r>
                        <a:rPr lang="en-US" sz="2000" dirty="0"/>
                        <a:t>0.11</a:t>
                      </a:r>
                    </a:p>
                  </a:txBody>
                  <a:tcPr/>
                </a:tc>
                <a:extLst>
                  <a:ext uri="{0D108BD9-81ED-4DB2-BD59-A6C34878D82A}">
                    <a16:rowId xmlns:a16="http://schemas.microsoft.com/office/drawing/2014/main" val="10003"/>
                  </a:ext>
                </a:extLst>
              </a:tr>
              <a:tr h="508587">
                <a:tc>
                  <a:txBody>
                    <a:bodyPr/>
                    <a:lstStyle/>
                    <a:p>
                      <a:r>
                        <a:rPr lang="en-US" sz="2000" dirty="0"/>
                        <a:t>BRIEF BRI</a:t>
                      </a:r>
                    </a:p>
                  </a:txBody>
                  <a:tcPr/>
                </a:tc>
                <a:tc>
                  <a:txBody>
                    <a:bodyPr/>
                    <a:lstStyle/>
                    <a:p>
                      <a:r>
                        <a:rPr lang="en-US" sz="2000" dirty="0"/>
                        <a:t>53.1 (13.0)</a:t>
                      </a:r>
                    </a:p>
                  </a:txBody>
                  <a:tcPr/>
                </a:tc>
                <a:tc>
                  <a:txBody>
                    <a:bodyPr/>
                    <a:lstStyle/>
                    <a:p>
                      <a:r>
                        <a:rPr lang="en-US" sz="2000" dirty="0"/>
                        <a:t>51.2 (12.3)</a:t>
                      </a:r>
                    </a:p>
                  </a:txBody>
                  <a:tcPr/>
                </a:tc>
                <a:tc>
                  <a:txBody>
                    <a:bodyPr/>
                    <a:lstStyle/>
                    <a:p>
                      <a:r>
                        <a:rPr lang="en-US" sz="2000" dirty="0"/>
                        <a:t>51.9 (11.2)</a:t>
                      </a:r>
                    </a:p>
                  </a:txBody>
                  <a:tcPr/>
                </a:tc>
                <a:tc>
                  <a:txBody>
                    <a:bodyPr/>
                    <a:lstStyle/>
                    <a:p>
                      <a:r>
                        <a:rPr lang="en-US" sz="2000" dirty="0"/>
                        <a:t>52.2 (12.3)</a:t>
                      </a:r>
                    </a:p>
                  </a:txBody>
                  <a:tcPr/>
                </a:tc>
                <a:tc>
                  <a:txBody>
                    <a:bodyPr/>
                    <a:lstStyle/>
                    <a:p>
                      <a:r>
                        <a:rPr lang="en-US" sz="2000" dirty="0"/>
                        <a:t>0.27</a:t>
                      </a:r>
                    </a:p>
                  </a:txBody>
                  <a:tcPr/>
                </a:tc>
                <a:extLst>
                  <a:ext uri="{0D108BD9-81ED-4DB2-BD59-A6C34878D82A}">
                    <a16:rowId xmlns:a16="http://schemas.microsoft.com/office/drawing/2014/main" val="10004"/>
                  </a:ext>
                </a:extLst>
              </a:tr>
              <a:tr h="508587">
                <a:tc>
                  <a:txBody>
                    <a:bodyPr/>
                    <a:lstStyle/>
                    <a:p>
                      <a:r>
                        <a:rPr lang="en-US" sz="2000" dirty="0"/>
                        <a:t>BRIEF GEC</a:t>
                      </a:r>
                    </a:p>
                  </a:txBody>
                  <a:tcPr/>
                </a:tc>
                <a:tc>
                  <a:txBody>
                    <a:bodyPr/>
                    <a:lstStyle/>
                    <a:p>
                      <a:r>
                        <a:rPr lang="en-US" sz="2000" dirty="0"/>
                        <a:t>53.2 (13.3)</a:t>
                      </a:r>
                    </a:p>
                  </a:txBody>
                  <a:tcPr/>
                </a:tc>
                <a:tc>
                  <a:txBody>
                    <a:bodyPr/>
                    <a:lstStyle/>
                    <a:p>
                      <a:r>
                        <a:rPr lang="en-US" sz="2000" dirty="0"/>
                        <a:t>51.5 (12.0)</a:t>
                      </a:r>
                    </a:p>
                  </a:txBody>
                  <a:tcPr/>
                </a:tc>
                <a:tc>
                  <a:txBody>
                    <a:bodyPr/>
                    <a:lstStyle/>
                    <a:p>
                      <a:r>
                        <a:rPr lang="en-US" sz="2000" dirty="0"/>
                        <a:t>50.6 (10.5)</a:t>
                      </a:r>
                    </a:p>
                  </a:txBody>
                  <a:tcPr/>
                </a:tc>
                <a:tc>
                  <a:txBody>
                    <a:bodyPr/>
                    <a:lstStyle/>
                    <a:p>
                      <a:r>
                        <a:rPr lang="en-US" sz="2000" dirty="0"/>
                        <a:t>51.9 (12.2)</a:t>
                      </a:r>
                    </a:p>
                  </a:txBody>
                  <a:tcPr/>
                </a:tc>
                <a:tc>
                  <a:txBody>
                    <a:bodyPr/>
                    <a:lstStyle/>
                    <a:p>
                      <a:r>
                        <a:rPr lang="en-US" sz="2000" dirty="0"/>
                        <a:t>0.09</a:t>
                      </a:r>
                    </a:p>
                  </a:txBody>
                  <a:tcPr/>
                </a:tc>
                <a:extLst>
                  <a:ext uri="{0D108BD9-81ED-4DB2-BD59-A6C34878D82A}">
                    <a16:rowId xmlns:a16="http://schemas.microsoft.com/office/drawing/2014/main" val="10005"/>
                  </a:ext>
                </a:extLst>
              </a:tr>
              <a:tr h="508587">
                <a:tc>
                  <a:txBody>
                    <a:bodyPr/>
                    <a:lstStyle/>
                    <a:p>
                      <a:r>
                        <a:rPr lang="en-US" sz="2000" dirty="0"/>
                        <a:t>TOVA ADHD</a:t>
                      </a:r>
                    </a:p>
                  </a:txBody>
                  <a:tcPr/>
                </a:tc>
                <a:tc>
                  <a:txBody>
                    <a:bodyPr/>
                    <a:lstStyle/>
                    <a:p>
                      <a:r>
                        <a:rPr lang="en-US" sz="2000" dirty="0"/>
                        <a:t>-0.51 (3.13)</a:t>
                      </a:r>
                    </a:p>
                  </a:txBody>
                  <a:tcPr/>
                </a:tc>
                <a:tc>
                  <a:txBody>
                    <a:bodyPr/>
                    <a:lstStyle/>
                    <a:p>
                      <a:r>
                        <a:rPr lang="en-US" sz="2000" dirty="0"/>
                        <a:t>0.51 (2.63)</a:t>
                      </a:r>
                    </a:p>
                  </a:txBody>
                  <a:tcPr/>
                </a:tc>
                <a:tc>
                  <a:txBody>
                    <a:bodyPr/>
                    <a:lstStyle/>
                    <a:p>
                      <a:r>
                        <a:rPr lang="en-US" sz="2000" dirty="0"/>
                        <a:t>0.28 (2.59)</a:t>
                      </a:r>
                    </a:p>
                  </a:txBody>
                  <a:tcPr/>
                </a:tc>
                <a:tc>
                  <a:txBody>
                    <a:bodyPr/>
                    <a:lstStyle/>
                    <a:p>
                      <a:r>
                        <a:rPr lang="en-US" sz="2000" dirty="0"/>
                        <a:t>0.03 (2.86)</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a:t>&lt;0.001</a:t>
                      </a:r>
                    </a:p>
                  </a:txBody>
                  <a:tcPr/>
                </a:tc>
                <a:extLst>
                  <a:ext uri="{0D108BD9-81ED-4DB2-BD59-A6C34878D82A}">
                    <a16:rowId xmlns:a16="http://schemas.microsoft.com/office/drawing/2014/main" val="10006"/>
                  </a:ext>
                </a:extLst>
              </a:tr>
              <a:tr h="508587">
                <a:tc>
                  <a:txBody>
                    <a:bodyPr/>
                    <a:lstStyle/>
                    <a:p>
                      <a:r>
                        <a:rPr lang="en-US" sz="2000" dirty="0"/>
                        <a:t>TOVA D PRIME</a:t>
                      </a:r>
                    </a:p>
                  </a:txBody>
                  <a:tcPr/>
                </a:tc>
                <a:tc>
                  <a:txBody>
                    <a:bodyPr/>
                    <a:lstStyle/>
                    <a:p>
                      <a:r>
                        <a:rPr lang="en-US" sz="2000" dirty="0"/>
                        <a:t>82.5 (14.0)</a:t>
                      </a:r>
                    </a:p>
                  </a:txBody>
                  <a:tcPr/>
                </a:tc>
                <a:tc>
                  <a:txBody>
                    <a:bodyPr/>
                    <a:lstStyle/>
                    <a:p>
                      <a:r>
                        <a:rPr lang="en-US" sz="2000" dirty="0"/>
                        <a:t>88.3 (12.3)</a:t>
                      </a:r>
                    </a:p>
                  </a:txBody>
                  <a:tcPr/>
                </a:tc>
                <a:tc>
                  <a:txBody>
                    <a:bodyPr/>
                    <a:lstStyle/>
                    <a:p>
                      <a:r>
                        <a:rPr lang="en-US" sz="2000" dirty="0"/>
                        <a:t>87.9 (11.7)</a:t>
                      </a:r>
                    </a:p>
                  </a:txBody>
                  <a:tcPr/>
                </a:tc>
                <a:tc>
                  <a:txBody>
                    <a:bodyPr/>
                    <a:lstStyle/>
                    <a:p>
                      <a:r>
                        <a:rPr lang="en-US" sz="2000" dirty="0"/>
                        <a:t>85.9 (13.1)</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a:t>&lt;0.001</a:t>
                      </a:r>
                    </a:p>
                  </a:txBody>
                  <a:tcPr/>
                </a:tc>
                <a:extLst>
                  <a:ext uri="{0D108BD9-81ED-4DB2-BD59-A6C34878D82A}">
                    <a16:rowId xmlns:a16="http://schemas.microsoft.com/office/drawing/2014/main" val="10007"/>
                  </a:ext>
                </a:extLst>
              </a:tr>
            </a:tbl>
          </a:graphicData>
        </a:graphic>
      </p:graphicFrame>
      <p:sp>
        <p:nvSpPr>
          <p:cNvPr id="6" name="Title 5"/>
          <p:cNvSpPr>
            <a:spLocks noGrp="1"/>
          </p:cNvSpPr>
          <p:nvPr>
            <p:ph type="title"/>
          </p:nvPr>
        </p:nvSpPr>
        <p:spPr>
          <a:xfrm>
            <a:off x="457200" y="479508"/>
            <a:ext cx="8229600" cy="1143000"/>
          </a:xfrm>
        </p:spPr>
        <p:txBody>
          <a:bodyPr>
            <a:noAutofit/>
          </a:bodyPr>
          <a:lstStyle/>
          <a:p>
            <a:r>
              <a:rPr lang="en-US" sz="3500" b="1" dirty="0">
                <a:solidFill>
                  <a:srgbClr val="376092"/>
                </a:solidFill>
              </a:rPr>
              <a:t>Standardized test scores at study entry, Mean (SD)</a:t>
            </a:r>
            <a:endParaRPr lang="en-US" sz="3500" dirty="0"/>
          </a:p>
        </p:txBody>
      </p:sp>
      <p:sp>
        <p:nvSpPr>
          <p:cNvPr id="4" name="Rectangle 3"/>
          <p:cNvSpPr/>
          <p:nvPr/>
        </p:nvSpPr>
        <p:spPr>
          <a:xfrm>
            <a:off x="2068987" y="2704276"/>
            <a:ext cx="1536376" cy="1055816"/>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2068987" y="5260351"/>
            <a:ext cx="1536376" cy="1055816"/>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8706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504436491"/>
              </p:ext>
            </p:extLst>
          </p:nvPr>
        </p:nvGraphicFramePr>
        <p:xfrm>
          <a:off x="784958" y="1683971"/>
          <a:ext cx="7613899" cy="5010132"/>
        </p:xfrm>
        <a:graphic>
          <a:graphicData uri="http://schemas.openxmlformats.org/drawingml/2006/table">
            <a:tbl>
              <a:tblPr firstRow="1" bandRow="1">
                <a:tableStyleId>{5C22544A-7EE6-4342-B048-85BDC9FD1C3A}</a:tableStyleId>
              </a:tblPr>
              <a:tblGrid>
                <a:gridCol w="1810727">
                  <a:extLst>
                    <a:ext uri="{9D8B030D-6E8A-4147-A177-3AD203B41FA5}">
                      <a16:colId xmlns:a16="http://schemas.microsoft.com/office/drawing/2014/main" val="20000"/>
                    </a:ext>
                  </a:extLst>
                </a:gridCol>
                <a:gridCol w="1437419">
                  <a:extLst>
                    <a:ext uri="{9D8B030D-6E8A-4147-A177-3AD203B41FA5}">
                      <a16:colId xmlns:a16="http://schemas.microsoft.com/office/drawing/2014/main" val="20001"/>
                    </a:ext>
                  </a:extLst>
                </a:gridCol>
                <a:gridCol w="1349415">
                  <a:extLst>
                    <a:ext uri="{9D8B030D-6E8A-4147-A177-3AD203B41FA5}">
                      <a16:colId xmlns:a16="http://schemas.microsoft.com/office/drawing/2014/main" val="20002"/>
                    </a:ext>
                  </a:extLst>
                </a:gridCol>
                <a:gridCol w="1369259">
                  <a:extLst>
                    <a:ext uri="{9D8B030D-6E8A-4147-A177-3AD203B41FA5}">
                      <a16:colId xmlns:a16="http://schemas.microsoft.com/office/drawing/2014/main" val="20003"/>
                    </a:ext>
                  </a:extLst>
                </a:gridCol>
                <a:gridCol w="1647079">
                  <a:extLst>
                    <a:ext uri="{9D8B030D-6E8A-4147-A177-3AD203B41FA5}">
                      <a16:colId xmlns:a16="http://schemas.microsoft.com/office/drawing/2014/main" val="20004"/>
                    </a:ext>
                  </a:extLst>
                </a:gridCol>
              </a:tblGrid>
              <a:tr h="724008">
                <a:tc gridSpan="5">
                  <a:txBody>
                    <a:bodyPr/>
                    <a:lstStyle/>
                    <a:p>
                      <a:pPr algn="ctr"/>
                      <a:r>
                        <a:rPr lang="en-US" sz="2000" dirty="0"/>
                        <a:t>HSCL Depression score (continuous) </a:t>
                      </a:r>
                    </a:p>
                  </a:txBody>
                  <a:tcPr/>
                </a:tc>
                <a:tc hMerge="1">
                  <a:txBody>
                    <a:bodyPr/>
                    <a:lstStyle/>
                    <a:p>
                      <a:pPr algn="ctr"/>
                      <a:endParaRPr lang="en-US" sz="2000" dirty="0"/>
                    </a:p>
                  </a:txBody>
                  <a:tcPr/>
                </a:tc>
                <a:tc hMerge="1">
                  <a:txBody>
                    <a:bodyPr/>
                    <a:lstStyle/>
                    <a:p>
                      <a:pPr algn="ctr"/>
                      <a:endParaRPr lang="en-US" sz="2000" dirty="0"/>
                    </a:p>
                  </a:txBody>
                  <a:tcPr/>
                </a:tc>
                <a:tc hMerge="1">
                  <a:txBody>
                    <a:bodyPr/>
                    <a:lstStyle/>
                    <a:p>
                      <a:pPr algn="ctr"/>
                      <a:endParaRPr lang="en-US" sz="2000" dirty="0"/>
                    </a:p>
                  </a:txBody>
                  <a:tcPr/>
                </a:tc>
                <a:tc hMerge="1">
                  <a:txBody>
                    <a:bodyPr/>
                    <a:lstStyle/>
                    <a:p>
                      <a:pPr algn="ctr"/>
                      <a:endParaRPr lang="en-US" sz="2000" dirty="0"/>
                    </a:p>
                  </a:txBody>
                  <a:tcPr/>
                </a:tc>
                <a:extLst>
                  <a:ext uri="{0D108BD9-81ED-4DB2-BD59-A6C34878D82A}">
                    <a16:rowId xmlns:a16="http://schemas.microsoft.com/office/drawing/2014/main" val="10000"/>
                  </a:ext>
                </a:extLst>
              </a:tr>
              <a:tr h="724008">
                <a:tc>
                  <a:txBody>
                    <a:bodyPr/>
                    <a:lstStyle/>
                    <a:p>
                      <a:endParaRPr lang="en-US" sz="2000" dirty="0"/>
                    </a:p>
                  </a:txBody>
                  <a:tcPr/>
                </a:tc>
                <a:tc gridSpan="2">
                  <a:txBody>
                    <a:bodyPr/>
                    <a:lstStyle/>
                    <a:p>
                      <a:pPr algn="ctr"/>
                      <a:r>
                        <a:rPr lang="en-US" sz="2000" dirty="0"/>
                        <a:t>Unadjusted</a:t>
                      </a:r>
                    </a:p>
                  </a:txBody>
                  <a:tcPr/>
                </a:tc>
                <a:tc hMerge="1">
                  <a:txBody>
                    <a:bodyPr/>
                    <a:lstStyle/>
                    <a:p>
                      <a:pPr algn="ctr"/>
                      <a:endParaRPr lang="en-US" sz="2000" dirty="0"/>
                    </a:p>
                  </a:txBody>
                  <a:tcPr/>
                </a:tc>
                <a:tc gridSpan="2">
                  <a:txBody>
                    <a:bodyPr/>
                    <a:lstStyle/>
                    <a:p>
                      <a:pPr algn="ctr"/>
                      <a:r>
                        <a:rPr lang="en-US" sz="2000" dirty="0"/>
                        <a:t>Adjusted</a:t>
                      </a:r>
                    </a:p>
                  </a:txBody>
                  <a:tcPr/>
                </a:tc>
                <a:tc hMerge="1">
                  <a:txBody>
                    <a:bodyPr/>
                    <a:lstStyle/>
                    <a:p>
                      <a:pPr algn="ctr"/>
                      <a:endParaRPr lang="en-US" sz="2000" dirty="0"/>
                    </a:p>
                  </a:txBody>
                  <a:tcPr/>
                </a:tc>
                <a:extLst>
                  <a:ext uri="{0D108BD9-81ED-4DB2-BD59-A6C34878D82A}">
                    <a16:rowId xmlns:a16="http://schemas.microsoft.com/office/drawing/2014/main" val="10001"/>
                  </a:ext>
                </a:extLst>
              </a:tr>
              <a:tr h="724008">
                <a:tc>
                  <a:txBody>
                    <a:bodyPr/>
                    <a:lstStyle/>
                    <a:p>
                      <a:endParaRPr lang="en-US" sz="2000" dirty="0"/>
                    </a:p>
                    <a:p>
                      <a:r>
                        <a:rPr lang="en-US" sz="2000" dirty="0"/>
                        <a:t>Outcome</a:t>
                      </a:r>
                    </a:p>
                  </a:txBody>
                  <a:tcPr/>
                </a:tc>
                <a:tc>
                  <a:txBody>
                    <a:bodyPr/>
                    <a:lstStyle/>
                    <a:p>
                      <a:pPr algn="ctr"/>
                      <a:r>
                        <a:rPr lang="en-US" sz="2000" dirty="0"/>
                        <a:t>Slope (SE)</a:t>
                      </a:r>
                    </a:p>
                  </a:txBody>
                  <a:tcPr/>
                </a:tc>
                <a:tc>
                  <a:txBody>
                    <a:bodyPr/>
                    <a:lstStyle/>
                    <a:p>
                      <a:pPr algn="ctr"/>
                      <a:r>
                        <a:rPr lang="en-US" sz="2000" dirty="0"/>
                        <a:t>P-value</a:t>
                      </a:r>
                    </a:p>
                  </a:txBody>
                  <a:tcPr/>
                </a:tc>
                <a:tc>
                  <a:txBody>
                    <a:bodyPr/>
                    <a:lstStyle/>
                    <a:p>
                      <a:pPr algn="ctr"/>
                      <a:r>
                        <a:rPr lang="en-US" sz="2000" dirty="0"/>
                        <a:t>Slope (SE)</a:t>
                      </a:r>
                    </a:p>
                  </a:txBody>
                  <a:tcPr/>
                </a:tc>
                <a:tc>
                  <a:txBody>
                    <a:bodyPr/>
                    <a:lstStyle/>
                    <a:p>
                      <a:pPr algn="ctr"/>
                      <a:r>
                        <a:rPr lang="en-US" sz="2000" dirty="0"/>
                        <a:t>P-value</a:t>
                      </a:r>
                    </a:p>
                  </a:txBody>
                  <a:tcPr/>
                </a:tc>
                <a:extLst>
                  <a:ext uri="{0D108BD9-81ED-4DB2-BD59-A6C34878D82A}">
                    <a16:rowId xmlns:a16="http://schemas.microsoft.com/office/drawing/2014/main" val="10002"/>
                  </a:ext>
                </a:extLst>
              </a:tr>
              <a:tr h="405444">
                <a:tc>
                  <a:txBody>
                    <a:bodyPr/>
                    <a:lstStyle/>
                    <a:p>
                      <a:r>
                        <a:rPr lang="en-US" sz="2000" dirty="0"/>
                        <a:t>KABC MPI</a:t>
                      </a:r>
                    </a:p>
                  </a:txBody>
                  <a:tcPr/>
                </a:tc>
                <a:tc>
                  <a:txBody>
                    <a:bodyPr/>
                    <a:lstStyle/>
                    <a:p>
                      <a:pPr algn="ctr"/>
                      <a:r>
                        <a:rPr lang="en-US" dirty="0"/>
                        <a:t>-1.30 (0.71)</a:t>
                      </a:r>
                    </a:p>
                  </a:txBody>
                  <a:tcPr/>
                </a:tc>
                <a:tc>
                  <a:txBody>
                    <a:bodyPr/>
                    <a:lstStyle/>
                    <a:p>
                      <a:pPr algn="ctr"/>
                      <a:r>
                        <a:rPr lang="en-US" dirty="0"/>
                        <a:t>0.07</a:t>
                      </a:r>
                    </a:p>
                  </a:txBody>
                  <a:tcPr/>
                </a:tc>
                <a:tc>
                  <a:txBody>
                    <a:bodyPr/>
                    <a:lstStyle/>
                    <a:p>
                      <a:pPr algn="ctr"/>
                      <a:r>
                        <a:rPr lang="en-US" dirty="0"/>
                        <a:t>-0.44 (0.68)</a:t>
                      </a:r>
                    </a:p>
                  </a:txBody>
                  <a:tcPr/>
                </a:tc>
                <a:tc>
                  <a:txBody>
                    <a:bodyPr/>
                    <a:lstStyle/>
                    <a:p>
                      <a:pPr algn="ctr"/>
                      <a:r>
                        <a:rPr lang="en-US" dirty="0"/>
                        <a:t>0.52</a:t>
                      </a:r>
                    </a:p>
                  </a:txBody>
                  <a:tcPr/>
                </a:tc>
                <a:extLst>
                  <a:ext uri="{0D108BD9-81ED-4DB2-BD59-A6C34878D82A}">
                    <a16:rowId xmlns:a16="http://schemas.microsoft.com/office/drawing/2014/main" val="10003"/>
                  </a:ext>
                </a:extLst>
              </a:tr>
              <a:tr h="405444">
                <a:tc>
                  <a:txBody>
                    <a:bodyPr/>
                    <a:lstStyle/>
                    <a:p>
                      <a:r>
                        <a:rPr lang="en-US" sz="2000" dirty="0"/>
                        <a:t>BOT-2</a:t>
                      </a:r>
                    </a:p>
                  </a:txBody>
                  <a:tcPr/>
                </a:tc>
                <a:tc>
                  <a:txBody>
                    <a:bodyPr/>
                    <a:lstStyle/>
                    <a:p>
                      <a:pPr algn="ctr"/>
                      <a:r>
                        <a:rPr lang="en-US" dirty="0"/>
                        <a:t>0.46 (0.51)</a:t>
                      </a:r>
                    </a:p>
                  </a:txBody>
                  <a:tcPr/>
                </a:tc>
                <a:tc>
                  <a:txBody>
                    <a:bodyPr/>
                    <a:lstStyle/>
                    <a:p>
                      <a:pPr algn="ctr"/>
                      <a:r>
                        <a:rPr lang="en-US" dirty="0"/>
                        <a:t>0.37</a:t>
                      </a:r>
                    </a:p>
                  </a:txBody>
                  <a:tcPr/>
                </a:tc>
                <a:tc>
                  <a:txBody>
                    <a:bodyPr/>
                    <a:lstStyle/>
                    <a:p>
                      <a:pPr algn="ctr"/>
                      <a:r>
                        <a:rPr lang="en-US" dirty="0"/>
                        <a:t>-0.57 (0.53)</a:t>
                      </a:r>
                    </a:p>
                  </a:txBody>
                  <a:tcPr/>
                </a:tc>
                <a:tc>
                  <a:txBody>
                    <a:bodyPr/>
                    <a:lstStyle/>
                    <a:p>
                      <a:pPr algn="ctr"/>
                      <a:r>
                        <a:rPr lang="en-US" dirty="0"/>
                        <a:t>0.28</a:t>
                      </a:r>
                    </a:p>
                  </a:txBody>
                  <a:tcPr/>
                </a:tc>
                <a:extLst>
                  <a:ext uri="{0D108BD9-81ED-4DB2-BD59-A6C34878D82A}">
                    <a16:rowId xmlns:a16="http://schemas.microsoft.com/office/drawing/2014/main" val="10004"/>
                  </a:ext>
                </a:extLst>
              </a:tr>
              <a:tr h="405444">
                <a:tc>
                  <a:txBody>
                    <a:bodyPr/>
                    <a:lstStyle/>
                    <a:p>
                      <a:r>
                        <a:rPr lang="en-US" sz="2000" dirty="0"/>
                        <a:t>BRIEF MI</a:t>
                      </a:r>
                    </a:p>
                  </a:txBody>
                  <a:tcPr/>
                </a:tc>
                <a:tc>
                  <a:txBody>
                    <a:bodyPr/>
                    <a:lstStyle/>
                    <a:p>
                      <a:pPr algn="ctr"/>
                      <a:r>
                        <a:rPr lang="en-US" dirty="0"/>
                        <a:t>7.29 (0.76)</a:t>
                      </a:r>
                    </a:p>
                  </a:txBody>
                  <a:tcPr/>
                </a:tc>
                <a:tc>
                  <a:txBody>
                    <a:bodyPr/>
                    <a:lstStyle/>
                    <a:p>
                      <a:pPr algn="ctr"/>
                      <a:r>
                        <a:rPr lang="en-US" dirty="0"/>
                        <a:t>&lt;0.001</a:t>
                      </a:r>
                    </a:p>
                  </a:txBody>
                  <a:tcPr/>
                </a:tc>
                <a:tc>
                  <a:txBody>
                    <a:bodyPr/>
                    <a:lstStyle/>
                    <a:p>
                      <a:pPr algn="ctr"/>
                      <a:r>
                        <a:rPr lang="en-US" dirty="0"/>
                        <a:t>7.08 (0.81)</a:t>
                      </a:r>
                    </a:p>
                  </a:txBody>
                  <a:tcPr/>
                </a:tc>
                <a:tc>
                  <a:txBody>
                    <a:bodyPr/>
                    <a:lstStyle/>
                    <a:p>
                      <a:pPr algn="ctr"/>
                      <a:r>
                        <a:rPr lang="en-US" dirty="0"/>
                        <a:t>&lt;0.001</a:t>
                      </a:r>
                    </a:p>
                  </a:txBody>
                  <a:tcPr/>
                </a:tc>
                <a:extLst>
                  <a:ext uri="{0D108BD9-81ED-4DB2-BD59-A6C34878D82A}">
                    <a16:rowId xmlns:a16="http://schemas.microsoft.com/office/drawing/2014/main" val="10005"/>
                  </a:ext>
                </a:extLst>
              </a:tr>
              <a:tr h="405444">
                <a:tc>
                  <a:txBody>
                    <a:bodyPr/>
                    <a:lstStyle/>
                    <a:p>
                      <a:r>
                        <a:rPr lang="en-US" sz="2000" dirty="0"/>
                        <a:t>BRIEF BRI</a:t>
                      </a:r>
                    </a:p>
                  </a:txBody>
                  <a:tcPr/>
                </a:tc>
                <a:tc>
                  <a:txBody>
                    <a:bodyPr/>
                    <a:lstStyle/>
                    <a:p>
                      <a:pPr algn="ctr"/>
                      <a:r>
                        <a:rPr lang="en-US" dirty="0"/>
                        <a:t>5.12 (0.77)</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a:t>&lt;0.001</a:t>
                      </a:r>
                    </a:p>
                  </a:txBody>
                  <a:tcPr/>
                </a:tc>
                <a:tc>
                  <a:txBody>
                    <a:bodyPr/>
                    <a:lstStyle/>
                    <a:p>
                      <a:pPr algn="ctr"/>
                      <a:r>
                        <a:rPr lang="en-US" dirty="0"/>
                        <a:t>6.02 (0.84)</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a:t>&lt;0.001</a:t>
                      </a:r>
                    </a:p>
                  </a:txBody>
                  <a:tcPr/>
                </a:tc>
                <a:extLst>
                  <a:ext uri="{0D108BD9-81ED-4DB2-BD59-A6C34878D82A}">
                    <a16:rowId xmlns:a16="http://schemas.microsoft.com/office/drawing/2014/main" val="10006"/>
                  </a:ext>
                </a:extLst>
              </a:tr>
              <a:tr h="405444">
                <a:tc>
                  <a:txBody>
                    <a:bodyPr/>
                    <a:lstStyle/>
                    <a:p>
                      <a:r>
                        <a:rPr lang="en-US" sz="2000" dirty="0"/>
                        <a:t>BRIEF GEC</a:t>
                      </a:r>
                    </a:p>
                  </a:txBody>
                  <a:tcPr/>
                </a:tc>
                <a:tc>
                  <a:txBody>
                    <a:bodyPr/>
                    <a:lstStyle/>
                    <a:p>
                      <a:pPr algn="ctr"/>
                      <a:r>
                        <a:rPr lang="en-US" dirty="0"/>
                        <a:t>6.66 (0.77)</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a:t>&lt;0.001</a:t>
                      </a:r>
                    </a:p>
                  </a:txBody>
                  <a:tcPr/>
                </a:tc>
                <a:tc>
                  <a:txBody>
                    <a:bodyPr/>
                    <a:lstStyle/>
                    <a:p>
                      <a:pPr algn="ctr"/>
                      <a:r>
                        <a:rPr lang="en-US" dirty="0"/>
                        <a:t>6.98 (0.84)</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a:t>&lt;0.001</a:t>
                      </a:r>
                    </a:p>
                  </a:txBody>
                  <a:tcPr/>
                </a:tc>
                <a:extLst>
                  <a:ext uri="{0D108BD9-81ED-4DB2-BD59-A6C34878D82A}">
                    <a16:rowId xmlns:a16="http://schemas.microsoft.com/office/drawing/2014/main" val="10007"/>
                  </a:ext>
                </a:extLst>
              </a:tr>
              <a:tr h="405444">
                <a:tc>
                  <a:txBody>
                    <a:bodyPr/>
                    <a:lstStyle/>
                    <a:p>
                      <a:r>
                        <a:rPr lang="en-US" sz="2000" dirty="0"/>
                        <a:t>TOVA ADHD</a:t>
                      </a:r>
                    </a:p>
                  </a:txBody>
                  <a:tcPr/>
                </a:tc>
                <a:tc>
                  <a:txBody>
                    <a:bodyPr/>
                    <a:lstStyle/>
                    <a:p>
                      <a:pPr algn="ctr"/>
                      <a:r>
                        <a:rPr lang="en-US" dirty="0"/>
                        <a:t>0.23 (0.18)</a:t>
                      </a:r>
                    </a:p>
                  </a:txBody>
                  <a:tcPr/>
                </a:tc>
                <a:tc>
                  <a:txBody>
                    <a:bodyPr/>
                    <a:lstStyle/>
                    <a:p>
                      <a:pPr algn="ctr"/>
                      <a:r>
                        <a:rPr lang="en-US" dirty="0"/>
                        <a:t>0.20</a:t>
                      </a:r>
                    </a:p>
                  </a:txBody>
                  <a:tcPr/>
                </a:tc>
                <a:tc>
                  <a:txBody>
                    <a:bodyPr/>
                    <a:lstStyle/>
                    <a:p>
                      <a:pPr algn="ctr"/>
                      <a:r>
                        <a:rPr lang="en-US" dirty="0"/>
                        <a:t>-0.13 (0.19)</a:t>
                      </a:r>
                    </a:p>
                  </a:txBody>
                  <a:tcPr/>
                </a:tc>
                <a:tc>
                  <a:txBody>
                    <a:bodyPr/>
                    <a:lstStyle/>
                    <a:p>
                      <a:pPr algn="ctr"/>
                      <a:r>
                        <a:rPr lang="en-US" dirty="0"/>
                        <a:t>0.49</a:t>
                      </a:r>
                    </a:p>
                  </a:txBody>
                  <a:tcPr/>
                </a:tc>
                <a:extLst>
                  <a:ext uri="{0D108BD9-81ED-4DB2-BD59-A6C34878D82A}">
                    <a16:rowId xmlns:a16="http://schemas.microsoft.com/office/drawing/2014/main" val="10008"/>
                  </a:ext>
                </a:extLst>
              </a:tr>
              <a:tr h="405444">
                <a:tc>
                  <a:txBody>
                    <a:bodyPr/>
                    <a:lstStyle/>
                    <a:p>
                      <a:r>
                        <a:rPr lang="en-US" sz="2000" dirty="0"/>
                        <a:t>TOVA D PRIME</a:t>
                      </a:r>
                    </a:p>
                  </a:txBody>
                  <a:tcPr/>
                </a:tc>
                <a:tc>
                  <a:txBody>
                    <a:bodyPr/>
                    <a:lstStyle/>
                    <a:p>
                      <a:pPr algn="ctr"/>
                      <a:r>
                        <a:rPr lang="en-US" dirty="0"/>
                        <a:t>-0.83 (0.80)</a:t>
                      </a:r>
                    </a:p>
                  </a:txBody>
                  <a:tcPr/>
                </a:tc>
                <a:tc>
                  <a:txBody>
                    <a:bodyPr/>
                    <a:lstStyle/>
                    <a:p>
                      <a:pPr algn="ctr"/>
                      <a:r>
                        <a:rPr lang="en-US" dirty="0"/>
                        <a:t>0.30</a:t>
                      </a:r>
                    </a:p>
                  </a:txBody>
                  <a:tcPr/>
                </a:tc>
                <a:tc>
                  <a:txBody>
                    <a:bodyPr/>
                    <a:lstStyle/>
                    <a:p>
                      <a:pPr algn="ctr"/>
                      <a:r>
                        <a:rPr lang="en-US" dirty="0"/>
                        <a:t>0.73 (0.89)</a:t>
                      </a:r>
                    </a:p>
                  </a:txBody>
                  <a:tcPr/>
                </a:tc>
                <a:tc>
                  <a:txBody>
                    <a:bodyPr/>
                    <a:lstStyle/>
                    <a:p>
                      <a:pPr algn="ctr"/>
                      <a:r>
                        <a:rPr lang="en-US" dirty="0"/>
                        <a:t>0.41</a:t>
                      </a:r>
                    </a:p>
                  </a:txBody>
                  <a:tcPr/>
                </a:tc>
                <a:extLst>
                  <a:ext uri="{0D108BD9-81ED-4DB2-BD59-A6C34878D82A}">
                    <a16:rowId xmlns:a16="http://schemas.microsoft.com/office/drawing/2014/main" val="10009"/>
                  </a:ext>
                </a:extLst>
              </a:tr>
            </a:tbl>
          </a:graphicData>
        </a:graphic>
      </p:graphicFrame>
      <p:sp>
        <p:nvSpPr>
          <p:cNvPr id="8" name="TextBox 7"/>
          <p:cNvSpPr txBox="1"/>
          <p:nvPr/>
        </p:nvSpPr>
        <p:spPr>
          <a:xfrm>
            <a:off x="658463" y="318158"/>
            <a:ext cx="8026964" cy="1169551"/>
          </a:xfrm>
          <a:prstGeom prst="rect">
            <a:avLst/>
          </a:prstGeom>
          <a:noFill/>
        </p:spPr>
        <p:txBody>
          <a:bodyPr wrap="square" rtlCol="0">
            <a:spAutoFit/>
          </a:bodyPr>
          <a:lstStyle/>
          <a:p>
            <a:pPr algn="ctr"/>
            <a:r>
              <a:rPr lang="en-US" sz="3500" b="1" dirty="0">
                <a:solidFill>
                  <a:srgbClr val="376092"/>
                </a:solidFill>
              </a:rPr>
              <a:t>Associations of caregiver depression with neuropsychological test scores at entry</a:t>
            </a:r>
            <a:r>
              <a:rPr lang="en-US" sz="3500" b="1" dirty="0">
                <a:solidFill>
                  <a:srgbClr val="376092"/>
                </a:solidFill>
                <a:effectLst/>
              </a:rPr>
              <a:t> </a:t>
            </a:r>
            <a:endParaRPr lang="en-US" sz="3500" b="1" dirty="0">
              <a:solidFill>
                <a:srgbClr val="376092"/>
              </a:solidFill>
            </a:endParaRPr>
          </a:p>
        </p:txBody>
      </p:sp>
      <p:sp>
        <p:nvSpPr>
          <p:cNvPr id="4" name="Rectangle 3"/>
          <p:cNvSpPr/>
          <p:nvPr/>
        </p:nvSpPr>
        <p:spPr>
          <a:xfrm>
            <a:off x="591627" y="4645811"/>
            <a:ext cx="8026964" cy="1219937"/>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6421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422908634"/>
              </p:ext>
            </p:extLst>
          </p:nvPr>
        </p:nvGraphicFramePr>
        <p:xfrm>
          <a:off x="943822" y="2114198"/>
          <a:ext cx="6842573" cy="4567956"/>
        </p:xfrm>
        <a:graphic>
          <a:graphicData uri="http://schemas.openxmlformats.org/drawingml/2006/table">
            <a:tbl>
              <a:tblPr firstRow="1" bandRow="1">
                <a:tableStyleId>{5C22544A-7EE6-4342-B048-85BDC9FD1C3A}</a:tableStyleId>
              </a:tblPr>
              <a:tblGrid>
                <a:gridCol w="1796454">
                  <a:extLst>
                    <a:ext uri="{9D8B030D-6E8A-4147-A177-3AD203B41FA5}">
                      <a16:colId xmlns:a16="http://schemas.microsoft.com/office/drawing/2014/main" val="20000"/>
                    </a:ext>
                  </a:extLst>
                </a:gridCol>
                <a:gridCol w="1849714">
                  <a:extLst>
                    <a:ext uri="{9D8B030D-6E8A-4147-A177-3AD203B41FA5}">
                      <a16:colId xmlns:a16="http://schemas.microsoft.com/office/drawing/2014/main" val="20001"/>
                    </a:ext>
                  </a:extLst>
                </a:gridCol>
                <a:gridCol w="1792848">
                  <a:extLst>
                    <a:ext uri="{9D8B030D-6E8A-4147-A177-3AD203B41FA5}">
                      <a16:colId xmlns:a16="http://schemas.microsoft.com/office/drawing/2014/main" val="20002"/>
                    </a:ext>
                  </a:extLst>
                </a:gridCol>
                <a:gridCol w="1403557">
                  <a:extLst>
                    <a:ext uri="{9D8B030D-6E8A-4147-A177-3AD203B41FA5}">
                      <a16:colId xmlns:a16="http://schemas.microsoft.com/office/drawing/2014/main" val="20003"/>
                    </a:ext>
                  </a:extLst>
                </a:gridCol>
              </a:tblGrid>
              <a:tr h="724008">
                <a:tc gridSpan="4">
                  <a:txBody>
                    <a:bodyPr/>
                    <a:lstStyle/>
                    <a:p>
                      <a:pPr algn="ctr"/>
                      <a:r>
                        <a:rPr lang="en-US" sz="2000" dirty="0"/>
                        <a:t>HSCL Depression level</a:t>
                      </a:r>
                    </a:p>
                    <a:p>
                      <a:pPr algn="ctr"/>
                      <a:r>
                        <a:rPr lang="en-US" sz="2000" dirty="0"/>
                        <a:t>Adjusted means (IC 95%)</a:t>
                      </a:r>
                    </a:p>
                  </a:txBody>
                  <a:tcPr/>
                </a:tc>
                <a:tc hMerge="1">
                  <a:txBody>
                    <a:bodyPr/>
                    <a:lstStyle/>
                    <a:p>
                      <a:pPr algn="ctr"/>
                      <a:endParaRPr lang="en-US" sz="2000" dirty="0"/>
                    </a:p>
                  </a:txBody>
                  <a:tcPr/>
                </a:tc>
                <a:tc hMerge="1">
                  <a:txBody>
                    <a:bodyPr/>
                    <a:lstStyle/>
                    <a:p>
                      <a:pPr algn="ctr"/>
                      <a:endParaRPr lang="en-US" sz="2000" dirty="0"/>
                    </a:p>
                  </a:txBody>
                  <a:tcPr/>
                </a:tc>
                <a:tc hMerge="1">
                  <a:txBody>
                    <a:bodyPr/>
                    <a:lstStyle/>
                    <a:p>
                      <a:pPr algn="ctr"/>
                      <a:endParaRPr lang="en-US" sz="2000" dirty="0"/>
                    </a:p>
                  </a:txBody>
                  <a:tcPr/>
                </a:tc>
                <a:extLst>
                  <a:ext uri="{0D108BD9-81ED-4DB2-BD59-A6C34878D82A}">
                    <a16:rowId xmlns:a16="http://schemas.microsoft.com/office/drawing/2014/main" val="10000"/>
                  </a:ext>
                </a:extLst>
              </a:tr>
              <a:tr h="724008">
                <a:tc>
                  <a:txBody>
                    <a:bodyPr/>
                    <a:lstStyle/>
                    <a:p>
                      <a:endParaRPr lang="en-US" sz="2000" dirty="0"/>
                    </a:p>
                    <a:p>
                      <a:r>
                        <a:rPr lang="en-US" sz="2000" dirty="0"/>
                        <a:t>Test</a:t>
                      </a:r>
                    </a:p>
                  </a:txBody>
                  <a:tcPr/>
                </a:tc>
                <a:tc>
                  <a:txBody>
                    <a:bodyPr/>
                    <a:lstStyle/>
                    <a:p>
                      <a:pPr algn="ctr"/>
                      <a:r>
                        <a:rPr lang="en-US" sz="2000" b="1" dirty="0"/>
                        <a:t>Low </a:t>
                      </a:r>
                    </a:p>
                    <a:p>
                      <a:pPr algn="ctr"/>
                      <a:r>
                        <a:rPr lang="en-US" sz="2000" b="1" dirty="0"/>
                        <a:t>(0-1.75)</a:t>
                      </a:r>
                    </a:p>
                    <a:p>
                      <a:pPr algn="ctr"/>
                      <a:r>
                        <a:rPr lang="en-US" sz="2000" b="1" dirty="0"/>
                        <a:t>(N=351)</a:t>
                      </a:r>
                    </a:p>
                  </a:txBody>
                  <a:tcPr/>
                </a:tc>
                <a:tc>
                  <a:txBody>
                    <a:bodyPr/>
                    <a:lstStyle/>
                    <a:p>
                      <a:pPr algn="ctr"/>
                      <a:r>
                        <a:rPr lang="en-US" sz="2000" b="1" dirty="0"/>
                        <a:t>High</a:t>
                      </a:r>
                    </a:p>
                    <a:p>
                      <a:pPr algn="ctr"/>
                      <a:r>
                        <a:rPr lang="en-US" sz="2000" b="1" dirty="0"/>
                        <a:t>(&gt;1.75)</a:t>
                      </a:r>
                    </a:p>
                    <a:p>
                      <a:pPr algn="ctr"/>
                      <a:r>
                        <a:rPr lang="en-US" sz="2000" b="1" dirty="0"/>
                        <a:t>(N=259)</a:t>
                      </a:r>
                    </a:p>
                  </a:txBody>
                  <a:tcPr/>
                </a:tc>
                <a:tc>
                  <a:txBody>
                    <a:bodyPr/>
                    <a:lstStyle/>
                    <a:p>
                      <a:pPr algn="ctr"/>
                      <a:r>
                        <a:rPr lang="en-US" sz="2000" b="1" dirty="0"/>
                        <a:t>P-value</a:t>
                      </a:r>
                    </a:p>
                  </a:txBody>
                  <a:tcPr/>
                </a:tc>
                <a:extLst>
                  <a:ext uri="{0D108BD9-81ED-4DB2-BD59-A6C34878D82A}">
                    <a16:rowId xmlns:a16="http://schemas.microsoft.com/office/drawing/2014/main" val="10001"/>
                  </a:ext>
                </a:extLst>
              </a:tr>
              <a:tr h="405444">
                <a:tc>
                  <a:txBody>
                    <a:bodyPr/>
                    <a:lstStyle/>
                    <a:p>
                      <a:r>
                        <a:rPr lang="en-US" sz="2000" dirty="0"/>
                        <a:t>KABC MPI</a:t>
                      </a:r>
                    </a:p>
                  </a:txBody>
                  <a:tcPr/>
                </a:tc>
                <a:tc>
                  <a:txBody>
                    <a:bodyPr/>
                    <a:lstStyle/>
                    <a:p>
                      <a:pPr algn="ctr"/>
                      <a:r>
                        <a:rPr lang="en-US" dirty="0"/>
                        <a:t>79.2 (77.4,80.9)</a:t>
                      </a:r>
                    </a:p>
                  </a:txBody>
                  <a:tcPr/>
                </a:tc>
                <a:tc>
                  <a:txBody>
                    <a:bodyPr/>
                    <a:lstStyle/>
                    <a:p>
                      <a:pPr algn="ctr"/>
                      <a:r>
                        <a:rPr lang="en-US" dirty="0"/>
                        <a:t>78.7 (76.7, 80.6)</a:t>
                      </a:r>
                    </a:p>
                  </a:txBody>
                  <a:tcPr/>
                </a:tc>
                <a:tc>
                  <a:txBody>
                    <a:bodyPr/>
                    <a:lstStyle/>
                    <a:p>
                      <a:pPr algn="ctr"/>
                      <a:r>
                        <a:rPr lang="en-US" dirty="0"/>
                        <a:t>0.58</a:t>
                      </a:r>
                    </a:p>
                  </a:txBody>
                  <a:tcPr/>
                </a:tc>
                <a:extLst>
                  <a:ext uri="{0D108BD9-81ED-4DB2-BD59-A6C34878D82A}">
                    <a16:rowId xmlns:a16="http://schemas.microsoft.com/office/drawing/2014/main" val="10002"/>
                  </a:ext>
                </a:extLst>
              </a:tr>
              <a:tr h="405444">
                <a:tc>
                  <a:txBody>
                    <a:bodyPr/>
                    <a:lstStyle/>
                    <a:p>
                      <a:r>
                        <a:rPr lang="en-US" sz="2000" dirty="0"/>
                        <a:t>BOT-2</a:t>
                      </a:r>
                    </a:p>
                  </a:txBody>
                  <a:tcPr/>
                </a:tc>
                <a:tc>
                  <a:txBody>
                    <a:bodyPr/>
                    <a:lstStyle/>
                    <a:p>
                      <a:pPr algn="ctr"/>
                      <a:r>
                        <a:rPr lang="en-US" dirty="0"/>
                        <a:t>51.8 (50.3,53.3)</a:t>
                      </a:r>
                    </a:p>
                  </a:txBody>
                  <a:tcPr/>
                </a:tc>
                <a:tc>
                  <a:txBody>
                    <a:bodyPr/>
                    <a:lstStyle/>
                    <a:p>
                      <a:pPr algn="ctr"/>
                      <a:r>
                        <a:rPr lang="en-US" dirty="0"/>
                        <a:t>51.2 (49.7, 52.8)</a:t>
                      </a:r>
                    </a:p>
                  </a:txBody>
                  <a:tcPr/>
                </a:tc>
                <a:tc>
                  <a:txBody>
                    <a:bodyPr/>
                    <a:lstStyle/>
                    <a:p>
                      <a:pPr algn="ctr"/>
                      <a:r>
                        <a:rPr lang="en-US" dirty="0"/>
                        <a:t>0.41</a:t>
                      </a:r>
                    </a:p>
                  </a:txBody>
                  <a:tcPr/>
                </a:tc>
                <a:extLst>
                  <a:ext uri="{0D108BD9-81ED-4DB2-BD59-A6C34878D82A}">
                    <a16:rowId xmlns:a16="http://schemas.microsoft.com/office/drawing/2014/main" val="10003"/>
                  </a:ext>
                </a:extLst>
              </a:tr>
              <a:tr h="405444">
                <a:tc>
                  <a:txBody>
                    <a:bodyPr/>
                    <a:lstStyle/>
                    <a:p>
                      <a:r>
                        <a:rPr lang="en-US" sz="2000" dirty="0"/>
                        <a:t>BRIEF MI</a:t>
                      </a:r>
                    </a:p>
                  </a:txBody>
                  <a:tcPr/>
                </a:tc>
                <a:tc>
                  <a:txBody>
                    <a:bodyPr/>
                    <a:lstStyle/>
                    <a:p>
                      <a:pPr algn="ctr"/>
                      <a:r>
                        <a:rPr lang="en-US" dirty="0"/>
                        <a:t>48.9 (46.7,51.1)</a:t>
                      </a:r>
                    </a:p>
                  </a:txBody>
                  <a:tcPr/>
                </a:tc>
                <a:tc>
                  <a:txBody>
                    <a:bodyPr/>
                    <a:lstStyle/>
                    <a:p>
                      <a:pPr algn="ctr"/>
                      <a:r>
                        <a:rPr lang="en-US" dirty="0"/>
                        <a:t>56.0 (53.6,58.5)</a:t>
                      </a:r>
                    </a:p>
                  </a:txBody>
                  <a:tcPr/>
                </a:tc>
                <a:tc>
                  <a:txBody>
                    <a:bodyPr/>
                    <a:lstStyle/>
                    <a:p>
                      <a:pPr algn="ctr"/>
                      <a:r>
                        <a:rPr lang="en-US" dirty="0"/>
                        <a:t>&lt;0.001</a:t>
                      </a:r>
                    </a:p>
                  </a:txBody>
                  <a:tcPr/>
                </a:tc>
                <a:extLst>
                  <a:ext uri="{0D108BD9-81ED-4DB2-BD59-A6C34878D82A}">
                    <a16:rowId xmlns:a16="http://schemas.microsoft.com/office/drawing/2014/main" val="10004"/>
                  </a:ext>
                </a:extLst>
              </a:tr>
              <a:tr h="405444">
                <a:tc>
                  <a:txBody>
                    <a:bodyPr/>
                    <a:lstStyle/>
                    <a:p>
                      <a:r>
                        <a:rPr lang="en-US" sz="2000" dirty="0"/>
                        <a:t>BRIEF BRI</a:t>
                      </a:r>
                    </a:p>
                  </a:txBody>
                  <a:tcPr/>
                </a:tc>
                <a:tc>
                  <a:txBody>
                    <a:bodyPr/>
                    <a:lstStyle/>
                    <a:p>
                      <a:pPr algn="ctr"/>
                      <a:r>
                        <a:rPr lang="en-US" dirty="0"/>
                        <a:t>49.6 (47.0,52.2)</a:t>
                      </a:r>
                    </a:p>
                  </a:txBody>
                  <a:tcPr/>
                </a:tc>
                <a:tc>
                  <a:txBody>
                    <a:bodyPr/>
                    <a:lstStyle/>
                    <a:p>
                      <a:pPr algn="ctr"/>
                      <a:r>
                        <a:rPr lang="en-US" dirty="0"/>
                        <a:t>55.3 (52.4, 58.1)</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a:t>&lt;0.001</a:t>
                      </a:r>
                    </a:p>
                  </a:txBody>
                  <a:tcPr/>
                </a:tc>
                <a:extLst>
                  <a:ext uri="{0D108BD9-81ED-4DB2-BD59-A6C34878D82A}">
                    <a16:rowId xmlns:a16="http://schemas.microsoft.com/office/drawing/2014/main" val="10005"/>
                  </a:ext>
                </a:extLst>
              </a:tr>
              <a:tr h="405444">
                <a:tc>
                  <a:txBody>
                    <a:bodyPr/>
                    <a:lstStyle/>
                    <a:p>
                      <a:r>
                        <a:rPr lang="en-US" sz="2000" dirty="0"/>
                        <a:t>BRIEF GEC</a:t>
                      </a:r>
                    </a:p>
                  </a:txBody>
                  <a:tcPr/>
                </a:tc>
                <a:tc>
                  <a:txBody>
                    <a:bodyPr/>
                    <a:lstStyle/>
                    <a:p>
                      <a:pPr algn="ctr"/>
                      <a:r>
                        <a:rPr lang="en-US" dirty="0"/>
                        <a:t>49.2 (46.7,51.6)</a:t>
                      </a:r>
                    </a:p>
                  </a:txBody>
                  <a:tcPr/>
                </a:tc>
                <a:tc>
                  <a:txBody>
                    <a:bodyPr/>
                    <a:lstStyle/>
                    <a:p>
                      <a:pPr algn="ctr"/>
                      <a:r>
                        <a:rPr lang="en-US" dirty="0"/>
                        <a:t>55.9 (53.1,58.7)</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a:t>&lt;0.001</a:t>
                      </a:r>
                    </a:p>
                  </a:txBody>
                  <a:tcPr/>
                </a:tc>
                <a:extLst>
                  <a:ext uri="{0D108BD9-81ED-4DB2-BD59-A6C34878D82A}">
                    <a16:rowId xmlns:a16="http://schemas.microsoft.com/office/drawing/2014/main" val="10006"/>
                  </a:ext>
                </a:extLst>
              </a:tr>
              <a:tr h="405444">
                <a:tc>
                  <a:txBody>
                    <a:bodyPr/>
                    <a:lstStyle/>
                    <a:p>
                      <a:r>
                        <a:rPr lang="en-US" sz="2000" dirty="0"/>
                        <a:t>TOVA ADHD</a:t>
                      </a:r>
                    </a:p>
                  </a:txBody>
                  <a:tcPr/>
                </a:tc>
                <a:tc>
                  <a:txBody>
                    <a:bodyPr/>
                    <a:lstStyle/>
                    <a:p>
                      <a:pPr algn="ctr"/>
                      <a:r>
                        <a:rPr lang="en-US" dirty="0"/>
                        <a:t>0.01 (-0.53-0.54)</a:t>
                      </a:r>
                    </a:p>
                  </a:txBody>
                  <a:tcPr/>
                </a:tc>
                <a:tc>
                  <a:txBody>
                    <a:bodyPr/>
                    <a:lstStyle/>
                    <a:p>
                      <a:pPr algn="ctr"/>
                      <a:r>
                        <a:rPr lang="en-US" dirty="0"/>
                        <a:t>0.08 (-0.48,0.65)</a:t>
                      </a:r>
                    </a:p>
                  </a:txBody>
                  <a:tcPr/>
                </a:tc>
                <a:tc>
                  <a:txBody>
                    <a:bodyPr/>
                    <a:lstStyle/>
                    <a:p>
                      <a:pPr algn="ctr"/>
                      <a:r>
                        <a:rPr lang="en-US" dirty="0"/>
                        <a:t>0.76</a:t>
                      </a:r>
                    </a:p>
                  </a:txBody>
                  <a:tcPr/>
                </a:tc>
                <a:extLst>
                  <a:ext uri="{0D108BD9-81ED-4DB2-BD59-A6C34878D82A}">
                    <a16:rowId xmlns:a16="http://schemas.microsoft.com/office/drawing/2014/main" val="10007"/>
                  </a:ext>
                </a:extLst>
              </a:tr>
              <a:tr h="405444">
                <a:tc>
                  <a:txBody>
                    <a:bodyPr/>
                    <a:lstStyle/>
                    <a:p>
                      <a:r>
                        <a:rPr lang="en-US" sz="2000" dirty="0"/>
                        <a:t>TOVA D PRIME</a:t>
                      </a:r>
                    </a:p>
                  </a:txBody>
                  <a:tcPr/>
                </a:tc>
                <a:tc>
                  <a:txBody>
                    <a:bodyPr/>
                    <a:lstStyle/>
                    <a:p>
                      <a:pPr algn="ctr"/>
                      <a:r>
                        <a:rPr lang="en-US" dirty="0"/>
                        <a:t>87.5 (85.2,89.8)</a:t>
                      </a:r>
                    </a:p>
                  </a:txBody>
                  <a:tcPr/>
                </a:tc>
                <a:tc>
                  <a:txBody>
                    <a:bodyPr/>
                    <a:lstStyle/>
                    <a:p>
                      <a:pPr algn="ctr"/>
                      <a:r>
                        <a:rPr lang="en-US" dirty="0"/>
                        <a:t>87.0 (84.5, 89.6)</a:t>
                      </a:r>
                    </a:p>
                  </a:txBody>
                  <a:tcPr/>
                </a:tc>
                <a:tc>
                  <a:txBody>
                    <a:bodyPr/>
                    <a:lstStyle/>
                    <a:p>
                      <a:pPr algn="ctr"/>
                      <a:r>
                        <a:rPr lang="en-US" dirty="0"/>
                        <a:t>0.70</a:t>
                      </a:r>
                    </a:p>
                  </a:txBody>
                  <a:tcPr/>
                </a:tc>
                <a:extLst>
                  <a:ext uri="{0D108BD9-81ED-4DB2-BD59-A6C34878D82A}">
                    <a16:rowId xmlns:a16="http://schemas.microsoft.com/office/drawing/2014/main" val="10008"/>
                  </a:ext>
                </a:extLst>
              </a:tr>
            </a:tbl>
          </a:graphicData>
        </a:graphic>
      </p:graphicFrame>
      <p:sp>
        <p:nvSpPr>
          <p:cNvPr id="8" name="TextBox 7"/>
          <p:cNvSpPr txBox="1"/>
          <p:nvPr/>
        </p:nvSpPr>
        <p:spPr>
          <a:xfrm>
            <a:off x="225335" y="318158"/>
            <a:ext cx="8726618" cy="1661993"/>
          </a:xfrm>
          <a:prstGeom prst="rect">
            <a:avLst/>
          </a:prstGeom>
          <a:noFill/>
        </p:spPr>
        <p:txBody>
          <a:bodyPr wrap="square" rtlCol="0">
            <a:spAutoFit/>
          </a:bodyPr>
          <a:lstStyle/>
          <a:p>
            <a:pPr algn="ctr"/>
            <a:r>
              <a:rPr lang="en-US" sz="3400" b="1" dirty="0">
                <a:solidFill>
                  <a:srgbClr val="376092"/>
                </a:solidFill>
              </a:rPr>
              <a:t>Association of caregiver depression severity level with neuropsychological test scores at study entry </a:t>
            </a:r>
          </a:p>
        </p:txBody>
      </p:sp>
      <p:sp>
        <p:nvSpPr>
          <p:cNvPr id="4" name="Rectangle 3"/>
          <p:cNvSpPr/>
          <p:nvPr/>
        </p:nvSpPr>
        <p:spPr>
          <a:xfrm>
            <a:off x="943821" y="4645811"/>
            <a:ext cx="6842573" cy="1219937"/>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5607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071152640"/>
              </p:ext>
            </p:extLst>
          </p:nvPr>
        </p:nvGraphicFramePr>
        <p:xfrm>
          <a:off x="166886" y="2114198"/>
          <a:ext cx="8785067" cy="3070968"/>
        </p:xfrm>
        <a:graphic>
          <a:graphicData uri="http://schemas.openxmlformats.org/drawingml/2006/table">
            <a:tbl>
              <a:tblPr firstRow="1" bandRow="1">
                <a:tableStyleId>{5C22544A-7EE6-4342-B048-85BDC9FD1C3A}</a:tableStyleId>
              </a:tblPr>
              <a:tblGrid>
                <a:gridCol w="1446693">
                  <a:extLst>
                    <a:ext uri="{9D8B030D-6E8A-4147-A177-3AD203B41FA5}">
                      <a16:colId xmlns:a16="http://schemas.microsoft.com/office/drawing/2014/main" val="20000"/>
                    </a:ext>
                  </a:extLst>
                </a:gridCol>
                <a:gridCol w="1213354">
                  <a:extLst>
                    <a:ext uri="{9D8B030D-6E8A-4147-A177-3AD203B41FA5}">
                      <a16:colId xmlns:a16="http://schemas.microsoft.com/office/drawing/2014/main" val="20001"/>
                    </a:ext>
                  </a:extLst>
                </a:gridCol>
                <a:gridCol w="1187122">
                  <a:extLst>
                    <a:ext uri="{9D8B030D-6E8A-4147-A177-3AD203B41FA5}">
                      <a16:colId xmlns:a16="http://schemas.microsoft.com/office/drawing/2014/main" val="20002"/>
                    </a:ext>
                  </a:extLst>
                </a:gridCol>
                <a:gridCol w="1271080">
                  <a:extLst>
                    <a:ext uri="{9D8B030D-6E8A-4147-A177-3AD203B41FA5}">
                      <a16:colId xmlns:a16="http://schemas.microsoft.com/office/drawing/2014/main" val="20003"/>
                    </a:ext>
                  </a:extLst>
                </a:gridCol>
                <a:gridCol w="1208616">
                  <a:extLst>
                    <a:ext uri="{9D8B030D-6E8A-4147-A177-3AD203B41FA5}">
                      <a16:colId xmlns:a16="http://schemas.microsoft.com/office/drawing/2014/main" val="20004"/>
                    </a:ext>
                  </a:extLst>
                </a:gridCol>
                <a:gridCol w="1270071">
                  <a:extLst>
                    <a:ext uri="{9D8B030D-6E8A-4147-A177-3AD203B41FA5}">
                      <a16:colId xmlns:a16="http://schemas.microsoft.com/office/drawing/2014/main" val="20005"/>
                    </a:ext>
                  </a:extLst>
                </a:gridCol>
                <a:gridCol w="1188131">
                  <a:extLst>
                    <a:ext uri="{9D8B030D-6E8A-4147-A177-3AD203B41FA5}">
                      <a16:colId xmlns:a16="http://schemas.microsoft.com/office/drawing/2014/main" val="20006"/>
                    </a:ext>
                  </a:extLst>
                </a:gridCol>
              </a:tblGrid>
              <a:tr h="724008">
                <a:tc>
                  <a:txBody>
                    <a:bodyPr/>
                    <a:lstStyle/>
                    <a:p>
                      <a:pPr algn="ctr"/>
                      <a:endParaRPr lang="en-US" sz="1700" dirty="0"/>
                    </a:p>
                  </a:txBody>
                  <a:tcPr/>
                </a:tc>
                <a:tc gridSpan="2">
                  <a:txBody>
                    <a:bodyPr/>
                    <a:lstStyle/>
                    <a:p>
                      <a:pPr algn="ctr"/>
                      <a:r>
                        <a:rPr lang="en-US" sz="1900" dirty="0"/>
                        <a:t>HIV</a:t>
                      </a:r>
                    </a:p>
                  </a:txBody>
                  <a:tcPr/>
                </a:tc>
                <a:tc hMerge="1">
                  <a:txBody>
                    <a:bodyPr/>
                    <a:lstStyle/>
                    <a:p>
                      <a:pPr algn="ctr"/>
                      <a:endParaRPr lang="en-US" sz="2000" dirty="0"/>
                    </a:p>
                  </a:txBody>
                  <a:tcPr/>
                </a:tc>
                <a:tc gridSpan="2">
                  <a:txBody>
                    <a:bodyPr/>
                    <a:lstStyle/>
                    <a:p>
                      <a:pPr algn="ctr"/>
                      <a:r>
                        <a:rPr lang="en-US" sz="1900" dirty="0"/>
                        <a:t>HEU</a:t>
                      </a:r>
                    </a:p>
                  </a:txBody>
                  <a:tcPr/>
                </a:tc>
                <a:tc hMerge="1">
                  <a:txBody>
                    <a:bodyPr/>
                    <a:lstStyle/>
                    <a:p>
                      <a:pPr algn="ctr"/>
                      <a:endParaRPr lang="en-US" sz="2000" dirty="0"/>
                    </a:p>
                  </a:txBody>
                  <a:tcPr/>
                </a:tc>
                <a:tc gridSpan="2">
                  <a:txBody>
                    <a:bodyPr/>
                    <a:lstStyle/>
                    <a:p>
                      <a:pPr algn="ctr"/>
                      <a:r>
                        <a:rPr lang="en-US" sz="1900" dirty="0"/>
                        <a:t>HUU</a:t>
                      </a:r>
                    </a:p>
                  </a:txBody>
                  <a:tcPr/>
                </a:tc>
                <a:tc hMerge="1">
                  <a:txBody>
                    <a:bodyPr/>
                    <a:lstStyle/>
                    <a:p>
                      <a:pPr algn="ctr"/>
                      <a:endParaRPr lang="en-US" sz="2000" dirty="0"/>
                    </a:p>
                  </a:txBody>
                  <a:tcPr/>
                </a:tc>
                <a:extLst>
                  <a:ext uri="{0D108BD9-81ED-4DB2-BD59-A6C34878D82A}">
                    <a16:rowId xmlns:a16="http://schemas.microsoft.com/office/drawing/2014/main" val="10000"/>
                  </a:ext>
                </a:extLst>
              </a:tr>
              <a:tr h="724008">
                <a:tc>
                  <a:txBody>
                    <a:bodyPr/>
                    <a:lstStyle/>
                    <a:p>
                      <a:endParaRPr lang="en-US" sz="1700" dirty="0"/>
                    </a:p>
                    <a:p>
                      <a:r>
                        <a:rPr lang="en-US" sz="1700" dirty="0"/>
                        <a:t>Depression level</a:t>
                      </a:r>
                    </a:p>
                  </a:txBody>
                  <a:tcPr/>
                </a:tc>
                <a:tc>
                  <a:txBody>
                    <a:bodyPr/>
                    <a:lstStyle/>
                    <a:p>
                      <a:pPr algn="ctr"/>
                      <a:r>
                        <a:rPr lang="en-US" sz="1700" dirty="0"/>
                        <a:t>Unadjusted mean</a:t>
                      </a:r>
                    </a:p>
                    <a:p>
                      <a:pPr algn="ctr"/>
                      <a:r>
                        <a:rPr lang="en-US" sz="1700" dirty="0"/>
                        <a:t> (95% CI)</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700" dirty="0"/>
                        <a:t>Adjusted mean</a:t>
                      </a:r>
                    </a:p>
                    <a:p>
                      <a:pPr marL="0" marR="0" indent="0" algn="ctr" defTabSz="457200" rtl="0" eaLnBrk="1" fontAlgn="auto" latinLnBrk="0" hangingPunct="1">
                        <a:lnSpc>
                          <a:spcPct val="100000"/>
                        </a:lnSpc>
                        <a:spcBef>
                          <a:spcPts val="0"/>
                        </a:spcBef>
                        <a:spcAft>
                          <a:spcPts val="0"/>
                        </a:spcAft>
                        <a:buClrTx/>
                        <a:buSzTx/>
                        <a:buFontTx/>
                        <a:buNone/>
                        <a:tabLst/>
                        <a:defRPr/>
                      </a:pPr>
                      <a:r>
                        <a:rPr lang="en-US" sz="1700" dirty="0"/>
                        <a:t> (95% CI)</a:t>
                      </a:r>
                    </a:p>
                    <a:p>
                      <a:pPr algn="ctr"/>
                      <a:endParaRPr lang="en-US" sz="17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700" dirty="0"/>
                        <a:t>Unadjusted mean</a:t>
                      </a:r>
                    </a:p>
                    <a:p>
                      <a:pPr marL="0" marR="0" indent="0" algn="ctr" defTabSz="457200" rtl="0" eaLnBrk="1" fontAlgn="auto" latinLnBrk="0" hangingPunct="1">
                        <a:lnSpc>
                          <a:spcPct val="100000"/>
                        </a:lnSpc>
                        <a:spcBef>
                          <a:spcPts val="0"/>
                        </a:spcBef>
                        <a:spcAft>
                          <a:spcPts val="0"/>
                        </a:spcAft>
                        <a:buClrTx/>
                        <a:buSzTx/>
                        <a:buFontTx/>
                        <a:buNone/>
                        <a:tabLst/>
                        <a:defRPr/>
                      </a:pPr>
                      <a:r>
                        <a:rPr lang="en-US" sz="1700" dirty="0"/>
                        <a:t> (95% CI)</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700" dirty="0"/>
                        <a:t>Adjusted mean</a:t>
                      </a:r>
                    </a:p>
                    <a:p>
                      <a:pPr marL="0" marR="0" indent="0" algn="ctr" defTabSz="457200" rtl="0" eaLnBrk="1" fontAlgn="auto" latinLnBrk="0" hangingPunct="1">
                        <a:lnSpc>
                          <a:spcPct val="100000"/>
                        </a:lnSpc>
                        <a:spcBef>
                          <a:spcPts val="0"/>
                        </a:spcBef>
                        <a:spcAft>
                          <a:spcPts val="0"/>
                        </a:spcAft>
                        <a:buClrTx/>
                        <a:buSzTx/>
                        <a:buFontTx/>
                        <a:buNone/>
                        <a:tabLst/>
                        <a:defRPr/>
                      </a:pPr>
                      <a:r>
                        <a:rPr lang="en-US" sz="1700" dirty="0"/>
                        <a:t> (95% CI)</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700" dirty="0"/>
                        <a:t>Unadjusted mean</a:t>
                      </a:r>
                    </a:p>
                    <a:p>
                      <a:pPr marL="0" marR="0" indent="0" algn="ctr" defTabSz="457200" rtl="0" eaLnBrk="1" fontAlgn="auto" latinLnBrk="0" hangingPunct="1">
                        <a:lnSpc>
                          <a:spcPct val="100000"/>
                        </a:lnSpc>
                        <a:spcBef>
                          <a:spcPts val="0"/>
                        </a:spcBef>
                        <a:spcAft>
                          <a:spcPts val="0"/>
                        </a:spcAft>
                        <a:buClrTx/>
                        <a:buSzTx/>
                        <a:buFontTx/>
                        <a:buNone/>
                        <a:tabLst/>
                        <a:defRPr/>
                      </a:pPr>
                      <a:r>
                        <a:rPr lang="en-US" sz="1700" dirty="0"/>
                        <a:t> (95% CI)</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700" dirty="0"/>
                        <a:t>Adjusted mean</a:t>
                      </a:r>
                    </a:p>
                    <a:p>
                      <a:pPr marL="0" marR="0" indent="0" algn="ctr" defTabSz="457200" rtl="0" eaLnBrk="1" fontAlgn="auto" latinLnBrk="0" hangingPunct="1">
                        <a:lnSpc>
                          <a:spcPct val="100000"/>
                        </a:lnSpc>
                        <a:spcBef>
                          <a:spcPts val="0"/>
                        </a:spcBef>
                        <a:spcAft>
                          <a:spcPts val="0"/>
                        </a:spcAft>
                        <a:buClrTx/>
                        <a:buSzTx/>
                        <a:buFontTx/>
                        <a:buNone/>
                        <a:tabLst/>
                        <a:defRPr/>
                      </a:pPr>
                      <a:r>
                        <a:rPr lang="en-US" sz="1700" dirty="0"/>
                        <a:t> (95% CI)</a:t>
                      </a:r>
                    </a:p>
                    <a:p>
                      <a:pPr algn="ctr"/>
                      <a:endParaRPr lang="en-US" sz="1700" dirty="0"/>
                    </a:p>
                  </a:txBody>
                  <a:tcPr/>
                </a:tc>
                <a:extLst>
                  <a:ext uri="{0D108BD9-81ED-4DB2-BD59-A6C34878D82A}">
                    <a16:rowId xmlns:a16="http://schemas.microsoft.com/office/drawing/2014/main" val="10001"/>
                  </a:ext>
                </a:extLst>
              </a:tr>
              <a:tr h="405444">
                <a:tc>
                  <a:txBody>
                    <a:bodyPr/>
                    <a:lstStyle/>
                    <a:p>
                      <a:pPr algn="l"/>
                      <a:r>
                        <a:rPr lang="en-US" sz="1700" b="1" dirty="0"/>
                        <a:t>Low (0-1.75)</a:t>
                      </a:r>
                    </a:p>
                  </a:txBody>
                  <a:tcPr/>
                </a:tc>
                <a:tc>
                  <a:txBody>
                    <a:bodyPr/>
                    <a:lstStyle/>
                    <a:p>
                      <a:pPr algn="ctr"/>
                      <a:r>
                        <a:rPr lang="en-US" sz="1700" dirty="0"/>
                        <a:t>74.8 (73.0,76.7)</a:t>
                      </a:r>
                    </a:p>
                  </a:txBody>
                  <a:tcPr/>
                </a:tc>
                <a:tc>
                  <a:txBody>
                    <a:bodyPr/>
                    <a:lstStyle/>
                    <a:p>
                      <a:pPr algn="ctr"/>
                      <a:r>
                        <a:rPr lang="en-US" sz="1700" dirty="0"/>
                        <a:t>76.0 (74.1,77.9)</a:t>
                      </a:r>
                    </a:p>
                  </a:txBody>
                  <a:tcPr/>
                </a:tc>
                <a:tc>
                  <a:txBody>
                    <a:bodyPr/>
                    <a:lstStyle/>
                    <a:p>
                      <a:pPr algn="ctr"/>
                      <a:r>
                        <a:rPr lang="en-US" sz="1700" dirty="0"/>
                        <a:t>79.6 (77.4,81.8)</a:t>
                      </a:r>
                    </a:p>
                  </a:txBody>
                  <a:tcPr/>
                </a:tc>
                <a:tc>
                  <a:txBody>
                    <a:bodyPr/>
                    <a:lstStyle/>
                    <a:p>
                      <a:pPr algn="ctr"/>
                      <a:r>
                        <a:rPr lang="en-US" sz="1700" dirty="0"/>
                        <a:t>80.2 (77.7,82.7)</a:t>
                      </a:r>
                    </a:p>
                  </a:txBody>
                  <a:tcPr/>
                </a:tc>
                <a:tc>
                  <a:txBody>
                    <a:bodyPr/>
                    <a:lstStyle/>
                    <a:p>
                      <a:pPr algn="ctr"/>
                      <a:r>
                        <a:rPr lang="en-US" sz="1700" dirty="0"/>
                        <a:t>80.3 (78.1,82.6)</a:t>
                      </a:r>
                    </a:p>
                  </a:txBody>
                  <a:tcPr/>
                </a:tc>
                <a:tc>
                  <a:txBody>
                    <a:bodyPr/>
                    <a:lstStyle/>
                    <a:p>
                      <a:pPr algn="ctr"/>
                      <a:r>
                        <a:rPr lang="en-US" sz="1700" dirty="0"/>
                        <a:t>81.3 (78.7,83.9)</a:t>
                      </a:r>
                    </a:p>
                  </a:txBody>
                  <a:tcPr/>
                </a:tc>
                <a:extLst>
                  <a:ext uri="{0D108BD9-81ED-4DB2-BD59-A6C34878D82A}">
                    <a16:rowId xmlns:a16="http://schemas.microsoft.com/office/drawing/2014/main" val="10002"/>
                  </a:ext>
                </a:extLst>
              </a:tr>
              <a:tr h="405444">
                <a:tc>
                  <a:txBody>
                    <a:bodyPr/>
                    <a:lstStyle/>
                    <a:p>
                      <a:pPr algn="l"/>
                      <a:r>
                        <a:rPr lang="en-US" sz="1700" b="1" dirty="0"/>
                        <a:t>High</a:t>
                      </a:r>
                      <a:r>
                        <a:rPr lang="en-US" sz="1700" b="1" baseline="0" dirty="0"/>
                        <a:t> </a:t>
                      </a:r>
                      <a:r>
                        <a:rPr lang="en-US" sz="1700" b="1" dirty="0"/>
                        <a:t>(&gt;1.75)</a:t>
                      </a:r>
                    </a:p>
                  </a:txBody>
                  <a:tcPr/>
                </a:tc>
                <a:tc>
                  <a:txBody>
                    <a:bodyPr/>
                    <a:lstStyle/>
                    <a:p>
                      <a:pPr algn="ctr"/>
                      <a:r>
                        <a:rPr lang="en-US" sz="1700" dirty="0"/>
                        <a:t>71.1 (69.3,72.8)</a:t>
                      </a:r>
                    </a:p>
                  </a:txBody>
                  <a:tcPr/>
                </a:tc>
                <a:tc>
                  <a:txBody>
                    <a:bodyPr/>
                    <a:lstStyle/>
                    <a:p>
                      <a:pPr algn="ctr"/>
                      <a:r>
                        <a:rPr lang="en-US" sz="1700" dirty="0"/>
                        <a:t>73.4 (71.2,75.5)</a:t>
                      </a:r>
                    </a:p>
                  </a:txBody>
                  <a:tcPr/>
                </a:tc>
                <a:tc>
                  <a:txBody>
                    <a:bodyPr/>
                    <a:lstStyle/>
                    <a:p>
                      <a:pPr algn="ctr"/>
                      <a:r>
                        <a:rPr lang="en-US" sz="1700" dirty="0"/>
                        <a:t>78.5 (76.1,80.9)</a:t>
                      </a:r>
                    </a:p>
                  </a:txBody>
                  <a:tcPr/>
                </a:tc>
                <a:tc>
                  <a:txBody>
                    <a:bodyPr/>
                    <a:lstStyle/>
                    <a:p>
                      <a:pPr algn="ctr"/>
                      <a:r>
                        <a:rPr lang="en-US" sz="1700" dirty="0"/>
                        <a:t>80.3 (77.5,83.0)</a:t>
                      </a:r>
                    </a:p>
                  </a:txBody>
                  <a:tcPr/>
                </a:tc>
                <a:tc>
                  <a:txBody>
                    <a:bodyPr/>
                    <a:lstStyle/>
                    <a:p>
                      <a:pPr algn="ctr"/>
                      <a:r>
                        <a:rPr lang="en-US" sz="1700" dirty="0"/>
                        <a:t>81.9 (79.3,84.4)</a:t>
                      </a:r>
                    </a:p>
                  </a:txBody>
                  <a:tcPr/>
                </a:tc>
                <a:tc>
                  <a:txBody>
                    <a:bodyPr/>
                    <a:lstStyle/>
                    <a:p>
                      <a:pPr algn="ctr"/>
                      <a:r>
                        <a:rPr lang="en-US" sz="1700" dirty="0"/>
                        <a:t>82.4</a:t>
                      </a:r>
                      <a:r>
                        <a:rPr lang="en-US" sz="1700" baseline="0" dirty="0"/>
                        <a:t> (79.6,85.1)</a:t>
                      </a:r>
                      <a:endParaRPr lang="en-US" sz="1700" dirty="0"/>
                    </a:p>
                  </a:txBody>
                  <a:tcPr/>
                </a:tc>
                <a:extLst>
                  <a:ext uri="{0D108BD9-81ED-4DB2-BD59-A6C34878D82A}">
                    <a16:rowId xmlns:a16="http://schemas.microsoft.com/office/drawing/2014/main" val="10003"/>
                  </a:ext>
                </a:extLst>
              </a:tr>
            </a:tbl>
          </a:graphicData>
        </a:graphic>
      </p:graphicFrame>
      <p:sp>
        <p:nvSpPr>
          <p:cNvPr id="9" name="TextBox 8"/>
          <p:cNvSpPr txBox="1"/>
          <p:nvPr/>
        </p:nvSpPr>
        <p:spPr>
          <a:xfrm>
            <a:off x="166886" y="582718"/>
            <a:ext cx="8605339" cy="1015663"/>
          </a:xfrm>
          <a:prstGeom prst="rect">
            <a:avLst/>
          </a:prstGeom>
          <a:noFill/>
        </p:spPr>
        <p:txBody>
          <a:bodyPr wrap="square" rtlCol="0">
            <a:spAutoFit/>
          </a:bodyPr>
          <a:lstStyle/>
          <a:p>
            <a:pPr algn="ctr"/>
            <a:r>
              <a:rPr lang="en-US" sz="3000" b="1" dirty="0">
                <a:solidFill>
                  <a:srgbClr val="376092"/>
                </a:solidFill>
              </a:rPr>
              <a:t>KABC-II Mental Processing Index means at study entry by caregiver depression level</a:t>
            </a:r>
          </a:p>
        </p:txBody>
      </p:sp>
      <p:sp>
        <p:nvSpPr>
          <p:cNvPr id="10" name="TextBox 9"/>
          <p:cNvSpPr txBox="1"/>
          <p:nvPr/>
        </p:nvSpPr>
        <p:spPr>
          <a:xfrm>
            <a:off x="166886" y="5920148"/>
            <a:ext cx="8237096" cy="646331"/>
          </a:xfrm>
          <a:prstGeom prst="rect">
            <a:avLst/>
          </a:prstGeom>
          <a:noFill/>
        </p:spPr>
        <p:txBody>
          <a:bodyPr wrap="square" rtlCol="0">
            <a:spAutoFit/>
          </a:bodyPr>
          <a:lstStyle/>
          <a:p>
            <a:r>
              <a:rPr lang="en-US" sz="1200" i="1" dirty="0"/>
              <a:t>*Adjusted models included site, sex, age at entry,</a:t>
            </a:r>
            <a:r>
              <a:rPr lang="en-US" sz="1200" dirty="0"/>
              <a:t> </a:t>
            </a:r>
            <a:r>
              <a:rPr lang="en-US" sz="1200" i="1" dirty="0"/>
              <a:t>caregiver relationship to child, residential zone, WHO height for age z-score, and socio-economic index</a:t>
            </a:r>
            <a:endParaRPr lang="en-US" sz="1200" dirty="0"/>
          </a:p>
          <a:p>
            <a:endParaRPr lang="en-US" sz="1200" dirty="0"/>
          </a:p>
        </p:txBody>
      </p:sp>
      <p:sp>
        <p:nvSpPr>
          <p:cNvPr id="6" name="Rectangle 5"/>
          <p:cNvSpPr/>
          <p:nvPr/>
        </p:nvSpPr>
        <p:spPr>
          <a:xfrm>
            <a:off x="1615859" y="2768252"/>
            <a:ext cx="2367418" cy="2416915"/>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4185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impanel3"/>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1978925" y="74967"/>
            <a:ext cx="5875531" cy="5875531"/>
          </a:xfrm>
          <a:prstGeom prst="rect">
            <a:avLst/>
          </a:prstGeom>
          <a:noFill/>
          <a:ln>
            <a:noFill/>
          </a:ln>
        </p:spPr>
      </p:pic>
      <p:sp>
        <p:nvSpPr>
          <p:cNvPr id="3" name="Rectangle 2"/>
          <p:cNvSpPr/>
          <p:nvPr/>
        </p:nvSpPr>
        <p:spPr>
          <a:xfrm>
            <a:off x="5418161" y="2811439"/>
            <a:ext cx="2297872" cy="2634018"/>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337400" y="5994289"/>
            <a:ext cx="8525070" cy="830997"/>
          </a:xfrm>
          <a:prstGeom prst="rect">
            <a:avLst/>
          </a:prstGeom>
        </p:spPr>
        <p:txBody>
          <a:bodyPr wrap="square">
            <a:spAutoFit/>
          </a:bodyPr>
          <a:lstStyle/>
          <a:p>
            <a:r>
              <a:rPr lang="en-US" sz="1200" dirty="0"/>
              <a:t>Adjusted means and 95% confidence interval for neuropsychological outcomes over time among school-age children of varying HIV status and caregiver depression level (High &gt;1.75, Low ≤1.75). BOT-2: Total point standard score for </a:t>
            </a:r>
            <a:r>
              <a:rPr lang="en-US" sz="1200" dirty="0" err="1"/>
              <a:t>Bruininks-Oseretsky</a:t>
            </a:r>
            <a:r>
              <a:rPr lang="en-US" sz="1200" dirty="0"/>
              <a:t> Test of Motor Proficiency, BRI: Behavior Regulation Index, MI: Metacognition Index, and GEC: Global Executive Composite standard scores for the Behavior Rating Inventory of Executive Function.</a:t>
            </a:r>
            <a:r>
              <a:rPr lang="en-US" sz="1200" dirty="0">
                <a:effectLst/>
              </a:rPr>
              <a:t> </a:t>
            </a:r>
            <a:endParaRPr lang="en-US" sz="1200" dirty="0"/>
          </a:p>
        </p:txBody>
      </p:sp>
    </p:spTree>
    <p:extLst>
      <p:ext uri="{BB962C8B-B14F-4D97-AF65-F5344CB8AC3E}">
        <p14:creationId xmlns:p14="http://schemas.microsoft.com/office/powerpoint/2010/main" val="846693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500" b="1" dirty="0">
                <a:solidFill>
                  <a:srgbClr val="376092"/>
                </a:solidFill>
              </a:rPr>
              <a:t>Maternal depression</a:t>
            </a:r>
          </a:p>
        </p:txBody>
      </p:sp>
      <p:sp>
        <p:nvSpPr>
          <p:cNvPr id="3" name="Content Placeholder 2"/>
          <p:cNvSpPr>
            <a:spLocks noGrp="1"/>
          </p:cNvSpPr>
          <p:nvPr>
            <p:ph idx="1"/>
          </p:nvPr>
        </p:nvSpPr>
        <p:spPr>
          <a:xfrm>
            <a:off x="457200" y="1449792"/>
            <a:ext cx="8229600" cy="4525963"/>
          </a:xfrm>
        </p:spPr>
        <p:txBody>
          <a:bodyPr/>
          <a:lstStyle/>
          <a:p>
            <a:r>
              <a:rPr lang="en-US" dirty="0"/>
              <a:t>Depression is one of the most common mental health problems among women</a:t>
            </a:r>
          </a:p>
          <a:p>
            <a:pPr lvl="1"/>
            <a:r>
              <a:rPr lang="en-US" dirty="0"/>
              <a:t>Between 7-20% of women are affected by depression symptoms during pregnancy and for the first year of the child’s life</a:t>
            </a:r>
            <a:r>
              <a:rPr lang="en-US" baseline="30000" dirty="0"/>
              <a:t>1,2</a:t>
            </a:r>
            <a:r>
              <a:rPr lang="en-US" dirty="0"/>
              <a:t> </a:t>
            </a:r>
          </a:p>
          <a:p>
            <a:r>
              <a:rPr lang="en-US" dirty="0"/>
              <a:t>HIV+ women are more likely to experience depressive symptoms than their non-HIV infected peers (19.4% vs. 4.8%)</a:t>
            </a:r>
            <a:r>
              <a:rPr lang="en-US" baseline="30000" dirty="0"/>
              <a:t>3</a:t>
            </a:r>
            <a:r>
              <a:rPr lang="en-US" dirty="0"/>
              <a:t> </a:t>
            </a:r>
          </a:p>
        </p:txBody>
      </p:sp>
      <p:sp>
        <p:nvSpPr>
          <p:cNvPr id="4" name="TextBox 3"/>
          <p:cNvSpPr txBox="1"/>
          <p:nvPr/>
        </p:nvSpPr>
        <p:spPr>
          <a:xfrm>
            <a:off x="457200" y="5925619"/>
            <a:ext cx="3653214" cy="646331"/>
          </a:xfrm>
          <a:prstGeom prst="rect">
            <a:avLst/>
          </a:prstGeom>
          <a:noFill/>
        </p:spPr>
        <p:txBody>
          <a:bodyPr wrap="square" rtlCol="0">
            <a:spAutoFit/>
          </a:bodyPr>
          <a:lstStyle/>
          <a:p>
            <a:r>
              <a:rPr lang="en-US" sz="1200" i="1" dirty="0"/>
              <a:t>1 </a:t>
            </a:r>
            <a:r>
              <a:rPr lang="en-US" sz="1200" i="1" dirty="0" err="1"/>
              <a:t>Woolhouse</a:t>
            </a:r>
            <a:r>
              <a:rPr lang="en-US" sz="1200" i="1" dirty="0"/>
              <a:t> et al, BJOG 2014</a:t>
            </a:r>
          </a:p>
          <a:p>
            <a:r>
              <a:rPr lang="en-US" sz="1200" i="1" dirty="0"/>
              <a:t>2 Gavin et al, </a:t>
            </a:r>
            <a:r>
              <a:rPr lang="en-US" sz="1200" i="1" dirty="0" err="1"/>
              <a:t>Obstet</a:t>
            </a:r>
            <a:r>
              <a:rPr lang="en-US" sz="1200" i="1" dirty="0"/>
              <a:t> </a:t>
            </a:r>
            <a:r>
              <a:rPr lang="en-US" sz="1200" i="1" dirty="0" err="1"/>
              <a:t>Gynecol</a:t>
            </a:r>
            <a:r>
              <a:rPr lang="en-US" sz="1200" i="1" dirty="0"/>
              <a:t> 2005</a:t>
            </a:r>
          </a:p>
          <a:p>
            <a:r>
              <a:rPr lang="en-US" sz="1200" i="1" dirty="0"/>
              <a:t>3 Morrison et al, Croat Med J, 2011</a:t>
            </a:r>
          </a:p>
        </p:txBody>
      </p:sp>
    </p:spTree>
    <p:extLst>
      <p:ext uri="{BB962C8B-B14F-4D97-AF65-F5344CB8AC3E}">
        <p14:creationId xmlns:p14="http://schemas.microsoft.com/office/powerpoint/2010/main" val="40044324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820" y="203349"/>
            <a:ext cx="8229600" cy="1143000"/>
          </a:xfrm>
        </p:spPr>
        <p:txBody>
          <a:bodyPr>
            <a:normAutofit/>
          </a:bodyPr>
          <a:lstStyle/>
          <a:p>
            <a:r>
              <a:rPr lang="en-US" sz="5400" b="1" dirty="0">
                <a:solidFill>
                  <a:srgbClr val="376092"/>
                </a:solidFill>
              </a:rPr>
              <a:t>Conclusions</a:t>
            </a:r>
          </a:p>
        </p:txBody>
      </p:sp>
      <p:sp>
        <p:nvSpPr>
          <p:cNvPr id="3" name="Content Placeholder 2"/>
          <p:cNvSpPr>
            <a:spLocks noGrp="1"/>
          </p:cNvSpPr>
          <p:nvPr>
            <p:ph idx="1"/>
          </p:nvPr>
        </p:nvSpPr>
        <p:spPr>
          <a:xfrm>
            <a:off x="471820" y="1578279"/>
            <a:ext cx="8229600" cy="4083485"/>
          </a:xfrm>
        </p:spPr>
        <p:txBody>
          <a:bodyPr>
            <a:normAutofit/>
          </a:bodyPr>
          <a:lstStyle/>
          <a:p>
            <a:r>
              <a:rPr lang="en-US" sz="2600" dirty="0">
                <a:cs typeface="Calibri"/>
              </a:rPr>
              <a:t>HIV-infected children had lower cognitive performance scores than their non-infected peers</a:t>
            </a:r>
          </a:p>
          <a:p>
            <a:r>
              <a:rPr lang="en-US" sz="2600" dirty="0">
                <a:cs typeface="Calibri"/>
              </a:rPr>
              <a:t>Caregivers with higher levels of depressive symptoms reported more executive function problems in their children, regardless of the child’s HIV status </a:t>
            </a:r>
          </a:p>
          <a:p>
            <a:r>
              <a:rPr lang="en-US" sz="2600" dirty="0">
                <a:cs typeface="Calibri"/>
              </a:rPr>
              <a:t>Caregiver’s depression symptoms may have a more pronounced, negative effect on the neurodevelopment of HIV-infected children</a:t>
            </a:r>
          </a:p>
          <a:p>
            <a:endParaRPr lang="en-US" sz="2600" dirty="0"/>
          </a:p>
          <a:p>
            <a:endParaRPr lang="en-US" sz="2600" dirty="0">
              <a:cs typeface="Calibri"/>
            </a:endParaRPr>
          </a:p>
          <a:p>
            <a:endParaRPr lang="en-US" sz="2600" dirty="0">
              <a:cs typeface="Calibri"/>
            </a:endParaRPr>
          </a:p>
          <a:p>
            <a:endParaRPr lang="en-US" sz="2600" dirty="0">
              <a:cs typeface="Calibri"/>
            </a:endParaRPr>
          </a:p>
        </p:txBody>
      </p:sp>
    </p:spTree>
    <p:extLst>
      <p:ext uri="{BB962C8B-B14F-4D97-AF65-F5344CB8AC3E}">
        <p14:creationId xmlns:p14="http://schemas.microsoft.com/office/powerpoint/2010/main" val="2654527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847725"/>
            <a:ext cx="8763000" cy="5162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43146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500" b="1" dirty="0">
                <a:solidFill>
                  <a:srgbClr val="376092"/>
                </a:solidFill>
              </a:rPr>
              <a:t>Implications and Questions</a:t>
            </a:r>
            <a:endParaRPr lang="en-US" sz="3500" dirty="0"/>
          </a:p>
        </p:txBody>
      </p:sp>
      <p:sp>
        <p:nvSpPr>
          <p:cNvPr id="3" name="Content Placeholder 2"/>
          <p:cNvSpPr>
            <a:spLocks noGrp="1"/>
          </p:cNvSpPr>
          <p:nvPr>
            <p:ph idx="1"/>
          </p:nvPr>
        </p:nvSpPr>
        <p:spPr/>
        <p:txBody>
          <a:bodyPr/>
          <a:lstStyle/>
          <a:p>
            <a:r>
              <a:rPr lang="en-US" sz="2400" dirty="0"/>
              <a:t>Identifying mothers in need of support and addressing their needs could help reduce the burden of early behavioral and cognitive problems in children</a:t>
            </a:r>
          </a:p>
          <a:p>
            <a:r>
              <a:rPr lang="en-US" sz="2300" dirty="0"/>
              <a:t>The BRIEF assessment is a promising way to systematically assess executive functioning in children in different cultural settings </a:t>
            </a:r>
          </a:p>
          <a:p>
            <a:pPr lvl="1"/>
            <a:r>
              <a:rPr lang="en-US" sz="2400" dirty="0"/>
              <a:t>Possible caregiver reporting bias need to be considered</a:t>
            </a:r>
            <a:r>
              <a:rPr lang="en-US" sz="2400" baseline="30000" dirty="0"/>
              <a:t>6</a:t>
            </a:r>
          </a:p>
          <a:p>
            <a:r>
              <a:rPr lang="en-US" sz="2400" dirty="0">
                <a:solidFill>
                  <a:srgbClr val="000000"/>
                </a:solidFill>
                <a:cs typeface="Calibri"/>
              </a:rPr>
              <a:t>There is a need to integrate health programs for both children and mothers</a:t>
            </a:r>
          </a:p>
          <a:p>
            <a:pPr lvl="1"/>
            <a:r>
              <a:rPr lang="en-US" sz="2400" dirty="0">
                <a:solidFill>
                  <a:srgbClr val="000000"/>
                </a:solidFill>
                <a:cs typeface="Calibri"/>
              </a:rPr>
              <a:t>For example: PMCT programs for HIV+ women</a:t>
            </a:r>
          </a:p>
          <a:p>
            <a:pPr marL="457200" lvl="1" indent="0">
              <a:buNone/>
            </a:pPr>
            <a:endParaRPr lang="en-US" sz="2400" dirty="0">
              <a:solidFill>
                <a:srgbClr val="000000"/>
              </a:solidFill>
              <a:cs typeface="Calibri"/>
            </a:endParaRPr>
          </a:p>
          <a:p>
            <a:pPr lvl="1"/>
            <a:endParaRPr lang="en-US" sz="2400" dirty="0"/>
          </a:p>
          <a:p>
            <a:pPr marL="0" lvl="1" indent="0">
              <a:buNone/>
            </a:pPr>
            <a:endParaRPr lang="en-US" sz="2400" dirty="0">
              <a:solidFill>
                <a:srgbClr val="000000"/>
              </a:solidFill>
              <a:cs typeface="Calibri"/>
            </a:endParaRPr>
          </a:p>
          <a:p>
            <a:endParaRPr lang="en-US" sz="2400" dirty="0"/>
          </a:p>
          <a:p>
            <a:endParaRPr lang="en-US" dirty="0"/>
          </a:p>
        </p:txBody>
      </p:sp>
      <p:sp>
        <p:nvSpPr>
          <p:cNvPr id="6" name="TextBox 5"/>
          <p:cNvSpPr txBox="1"/>
          <p:nvPr/>
        </p:nvSpPr>
        <p:spPr>
          <a:xfrm>
            <a:off x="457200" y="6233412"/>
            <a:ext cx="6560580" cy="307777"/>
          </a:xfrm>
          <a:prstGeom prst="rect">
            <a:avLst/>
          </a:prstGeom>
          <a:noFill/>
        </p:spPr>
        <p:txBody>
          <a:bodyPr wrap="square" rtlCol="0">
            <a:spAutoFit/>
          </a:bodyPr>
          <a:lstStyle/>
          <a:p>
            <a:r>
              <a:rPr lang="en-US" sz="1400" i="1" baseline="30000" dirty="0"/>
              <a:t>6</a:t>
            </a:r>
            <a:r>
              <a:rPr lang="en-US" sz="1400" i="1" dirty="0"/>
              <a:t>  Familiar et al, J  Learn </a:t>
            </a:r>
            <a:r>
              <a:rPr lang="en-US" sz="1400" i="1" dirty="0" err="1"/>
              <a:t>Ind</a:t>
            </a:r>
            <a:r>
              <a:rPr lang="en-US" sz="1400" i="1" dirty="0"/>
              <a:t> Diff 2015</a:t>
            </a:r>
          </a:p>
        </p:txBody>
      </p:sp>
    </p:spTree>
    <p:extLst>
      <p:ext uri="{BB962C8B-B14F-4D97-AF65-F5344CB8AC3E}">
        <p14:creationId xmlns:p14="http://schemas.microsoft.com/office/powerpoint/2010/main" val="1995901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727" y="175364"/>
            <a:ext cx="8649324" cy="789140"/>
          </a:xfrm>
        </p:spPr>
        <p:txBody>
          <a:bodyPr>
            <a:noAutofit/>
          </a:bodyPr>
          <a:lstStyle/>
          <a:p>
            <a:r>
              <a:rPr lang="en-US" sz="3200" dirty="0"/>
              <a:t>Acknowledging the </a:t>
            </a:r>
            <a:br>
              <a:rPr lang="en-US" sz="3200" dirty="0"/>
            </a:br>
            <a:r>
              <a:rPr lang="en-US" sz="3200" dirty="0"/>
              <a:t>IMPAACT P1104s Study Leadership</a:t>
            </a:r>
          </a:p>
        </p:txBody>
      </p:sp>
      <p:sp>
        <p:nvSpPr>
          <p:cNvPr id="88065" name="Rectangle 1"/>
          <p:cNvSpPr>
            <a:spLocks noChangeArrowheads="1"/>
          </p:cNvSpPr>
          <p:nvPr/>
        </p:nvSpPr>
        <p:spPr bwMode="auto">
          <a:xfrm>
            <a:off x="601249" y="1085822"/>
            <a:ext cx="7640877" cy="504753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743200" algn="l"/>
              </a:tabLst>
            </a:pPr>
            <a:r>
              <a:rPr kumimoji="0" lang="en-US" sz="1400" i="0" u="none" strike="noStrike" cap="none" normalizeH="0" baseline="0" dirty="0">
                <a:ln>
                  <a:noFill/>
                </a:ln>
                <a:solidFill>
                  <a:schemeClr val="tx1"/>
                </a:solidFill>
                <a:effectLst/>
                <a:latin typeface="Arial" pitchFamily="34" charset="0"/>
                <a:ea typeface="ＭＳ Ｐゴシック" pitchFamily="34" charset="-128"/>
                <a:cs typeface="Arial" pitchFamily="34" charset="0"/>
              </a:rPr>
              <a:t>Protocol Chair:		Michael Boivin, Ph.D., M.P.H.</a:t>
            </a:r>
          </a:p>
          <a:p>
            <a:pPr fontAlgn="base">
              <a:spcBef>
                <a:spcPct val="0"/>
              </a:spcBef>
              <a:spcAft>
                <a:spcPct val="0"/>
              </a:spcAft>
              <a:tabLst>
                <a:tab pos="2743200" algn="l"/>
              </a:tabLst>
            </a:pPr>
            <a:r>
              <a:rPr lang="en-US" sz="1400" dirty="0">
                <a:latin typeface="Arial" pitchFamily="34" charset="0"/>
                <a:cs typeface="Arial" pitchFamily="34" charset="0"/>
              </a:rPr>
              <a:t>Study Statistician:   			</a:t>
            </a:r>
            <a:r>
              <a:rPr lang="en-US" sz="1400" dirty="0">
                <a:latin typeface="Arial" pitchFamily="34" charset="0"/>
                <a:ea typeface="ＭＳ Ｐゴシック" pitchFamily="34" charset="-128"/>
                <a:cs typeface="Arial" pitchFamily="34" charset="0"/>
              </a:rPr>
              <a:t>Miriam Chernoff, Ph.D.</a:t>
            </a:r>
          </a:p>
          <a:p>
            <a:pPr fontAlgn="base">
              <a:spcBef>
                <a:spcPct val="0"/>
              </a:spcBef>
              <a:spcAft>
                <a:spcPct val="0"/>
              </a:spcAft>
              <a:tabLst>
                <a:tab pos="2743200" algn="l"/>
              </a:tabLst>
            </a:pPr>
            <a:r>
              <a:rPr lang="en-US" sz="1400" dirty="0">
                <a:latin typeface="Arial" pitchFamily="34" charset="0"/>
                <a:ea typeface="ＭＳ Ｐゴシック" pitchFamily="34" charset="-128"/>
                <a:cs typeface="Arial" pitchFamily="34" charset="0"/>
              </a:rPr>
              <a:t>Data Manager: 			Bonnie Zimmer, B.S.</a:t>
            </a:r>
          </a:p>
          <a:p>
            <a:pPr marL="0" marR="0" lvl="0" indent="0" algn="l" defTabSz="914400" rtl="0" eaLnBrk="1" fontAlgn="base" latinLnBrk="0" hangingPunct="1">
              <a:lnSpc>
                <a:spcPct val="100000"/>
              </a:lnSpc>
              <a:spcBef>
                <a:spcPct val="0"/>
              </a:spcBef>
              <a:spcAft>
                <a:spcPct val="0"/>
              </a:spcAft>
              <a:buClrTx/>
              <a:buSzTx/>
              <a:buFontTx/>
              <a:buNone/>
              <a:tabLst>
                <a:tab pos="2743200" algn="l"/>
              </a:tabLst>
            </a:pPr>
            <a:r>
              <a:rPr kumimoji="0" lang="pt-BR" sz="1400" i="0" u="none" strike="noStrike" cap="none" normalizeH="0" baseline="0" dirty="0">
                <a:ln>
                  <a:noFill/>
                </a:ln>
                <a:solidFill>
                  <a:schemeClr val="tx1"/>
                </a:solidFill>
                <a:effectLst/>
                <a:latin typeface="Arial" pitchFamily="34" charset="0"/>
                <a:ea typeface="ＭＳ Ｐゴシック" pitchFamily="34" charset="-128"/>
                <a:cs typeface="Arial" pitchFamily="34" charset="0"/>
              </a:rPr>
              <a:t>	</a:t>
            </a:r>
            <a:endParaRPr kumimoji="0" lang="en-US" sz="1400" i="0" u="none" strike="noStrike" cap="none" normalizeH="0" baseline="0" dirty="0">
              <a:ln>
                <a:noFill/>
              </a:ln>
              <a:solidFill>
                <a:schemeClr val="tx1"/>
              </a:solidFill>
              <a:effectLst/>
              <a:latin typeface="Arial" pitchFamily="34" charset="0"/>
              <a:ea typeface="ＭＳ Ｐゴシック" pitchFamily="34" charset="-128"/>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743200" algn="l"/>
              </a:tabLst>
            </a:pPr>
            <a:r>
              <a:rPr kumimoji="0" lang="pt-BR" sz="1400" i="0" u="none" strike="noStrike" cap="none" normalizeH="0" baseline="0" dirty="0">
                <a:ln>
                  <a:noFill/>
                </a:ln>
                <a:solidFill>
                  <a:schemeClr val="tx1"/>
                </a:solidFill>
                <a:effectLst/>
                <a:latin typeface="Arial" pitchFamily="34" charset="0"/>
                <a:ea typeface="ＭＳ Ｐゴシック" pitchFamily="34" charset="-128"/>
                <a:cs typeface="Arial" pitchFamily="34" charset="0"/>
              </a:rPr>
              <a:t>NIAID Medical Officer:		Patrick Jean-Philippe, M.D.</a:t>
            </a:r>
            <a:endParaRPr kumimoji="0" lang="en-US" sz="1400" i="0" u="none" strike="noStrike" cap="none" normalizeH="0" baseline="0" dirty="0">
              <a:ln>
                <a:noFill/>
              </a:ln>
              <a:solidFill>
                <a:schemeClr val="tx1"/>
              </a:solidFill>
              <a:effectLst/>
              <a:latin typeface="Arial" pitchFamily="34" charset="0"/>
              <a:ea typeface="ＭＳ Ｐゴシック" pitchFamily="34" charset="-128"/>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743200" algn="l"/>
              </a:tabLst>
            </a:pPr>
            <a:r>
              <a:rPr kumimoji="0" lang="en-US" sz="1400" i="0" u="none" strike="noStrike" cap="none" normalizeH="0" baseline="0" dirty="0">
                <a:ln>
                  <a:noFill/>
                </a:ln>
                <a:solidFill>
                  <a:schemeClr val="tx1"/>
                </a:solidFill>
                <a:effectLst/>
                <a:latin typeface="Arial" pitchFamily="34" charset="0"/>
                <a:ea typeface="ＭＳ Ｐゴシック" pitchFamily="34" charset="-128"/>
                <a:cs typeface="Arial" pitchFamily="34" charset="0"/>
              </a:rPr>
              <a:t>NICHD Medical Officer:		Sonia Lee, Ph.D.</a:t>
            </a:r>
          </a:p>
          <a:p>
            <a:pPr marL="0" marR="0" lvl="0" indent="0" algn="l" defTabSz="914400" rtl="0" eaLnBrk="0" fontAlgn="base" latinLnBrk="0" hangingPunct="0">
              <a:lnSpc>
                <a:spcPct val="100000"/>
              </a:lnSpc>
              <a:spcBef>
                <a:spcPct val="0"/>
              </a:spcBef>
              <a:spcAft>
                <a:spcPct val="0"/>
              </a:spcAft>
              <a:buClrTx/>
              <a:buSzTx/>
              <a:buFontTx/>
              <a:buNone/>
              <a:tabLst>
                <a:tab pos="2743200" algn="l"/>
              </a:tabLst>
            </a:pPr>
            <a:r>
              <a:rPr kumimoji="0" lang="en-US" sz="1400" i="0" u="none" strike="noStrike" cap="none" normalizeH="0" baseline="0" dirty="0">
                <a:ln>
                  <a:noFill/>
                </a:ln>
                <a:solidFill>
                  <a:schemeClr val="tx1"/>
                </a:solidFill>
                <a:effectLst/>
                <a:latin typeface="Arial" pitchFamily="34" charset="0"/>
                <a:ea typeface="ＭＳ Ｐゴシック" pitchFamily="34" charset="-128"/>
                <a:cs typeface="Arial" pitchFamily="34" charset="0"/>
              </a:rPr>
              <a:t>NIMH Medical Officer:		Pim Brouwers, Ph.D.</a:t>
            </a:r>
          </a:p>
          <a:p>
            <a:pPr marL="0" marR="0" lvl="0" indent="0" algn="l" defTabSz="914400" rtl="0" eaLnBrk="0" fontAlgn="base" latinLnBrk="0" hangingPunct="0">
              <a:lnSpc>
                <a:spcPct val="100000"/>
              </a:lnSpc>
              <a:spcBef>
                <a:spcPct val="0"/>
              </a:spcBef>
              <a:spcAft>
                <a:spcPct val="0"/>
              </a:spcAft>
              <a:buClrTx/>
              <a:buSzTx/>
              <a:buFontTx/>
              <a:buNone/>
              <a:tabLst>
                <a:tab pos="2743200" algn="l"/>
              </a:tabLst>
            </a:pPr>
            <a:r>
              <a:rPr kumimoji="0" lang="en-US" sz="1400" i="0" u="none" strike="noStrike" cap="none" normalizeH="0" baseline="0" dirty="0">
                <a:ln>
                  <a:noFill/>
                </a:ln>
                <a:solidFill>
                  <a:schemeClr val="tx1"/>
                </a:solidFill>
                <a:effectLst/>
                <a:latin typeface="Arial" pitchFamily="34" charset="0"/>
                <a:ea typeface="ＭＳ Ｐゴシック" pitchFamily="34" charset="-128"/>
                <a:cs typeface="Arial" pitchFamily="34" charset="0"/>
              </a:rPr>
              <a:t>Clinical Trials Specialists:		</a:t>
            </a:r>
            <a:r>
              <a:rPr lang="en-US" sz="1400" dirty="0">
                <a:latin typeface="Arial" pitchFamily="34" charset="0"/>
                <a:ea typeface="ＭＳ Ｐゴシック" pitchFamily="34" charset="-128"/>
                <a:cs typeface="Arial" pitchFamily="34" charset="0"/>
              </a:rPr>
              <a:t>Katie McCarthy, MPH, J.L. Ariansen, MPH</a:t>
            </a:r>
            <a:endParaRPr kumimoji="0" lang="en-US" sz="1400" u="none" strike="noStrike" cap="none" normalizeH="0" baseline="0" dirty="0">
              <a:ln>
                <a:noFill/>
              </a:ln>
              <a:solidFill>
                <a:schemeClr val="tx1"/>
              </a:solidFill>
              <a:effectLst/>
              <a:latin typeface="Arial" pitchFamily="34" charset="0"/>
              <a:ea typeface="ＭＳ Ｐゴシック" pitchFamily="34" charset="-128"/>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1400" dirty="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i="0" strike="noStrike" cap="none" normalizeH="0" baseline="0" dirty="0">
                <a:ln>
                  <a:noFill/>
                </a:ln>
                <a:solidFill>
                  <a:schemeClr val="tx1"/>
                </a:solidFill>
                <a:effectLst/>
                <a:latin typeface="Arial" pitchFamily="34" charset="0"/>
                <a:ea typeface="ＭＳ Ｐゴシック" pitchFamily="34" charset="-128"/>
                <a:cs typeface="Arial" pitchFamily="34" charset="0"/>
              </a:rPr>
              <a:t>Study Investigators</a:t>
            </a:r>
            <a:r>
              <a:rPr kumimoji="0" lang="en-US" sz="1400" i="0" u="none" strike="noStrike" cap="none" normalizeH="0" baseline="0" dirty="0">
                <a:ln>
                  <a:noFill/>
                </a:ln>
                <a:solidFill>
                  <a:schemeClr val="tx1"/>
                </a:solidFill>
                <a:effectLst/>
                <a:latin typeface="Arial" pitchFamily="34" charset="0"/>
                <a:ea typeface="ＭＳ Ｐゴシック" pitchFamily="34" charset="-128"/>
                <a:cs typeface="Arial" pitchFamily="34" charset="0"/>
              </a:rPr>
              <a:t>: 			Paul</a:t>
            </a:r>
            <a:r>
              <a:rPr kumimoji="0" lang="en-US" sz="1400" i="0" u="none" strike="noStrike" cap="none" normalizeH="0" dirty="0">
                <a:ln>
                  <a:noFill/>
                </a:ln>
                <a:solidFill>
                  <a:schemeClr val="tx1"/>
                </a:solidFill>
                <a:effectLst/>
                <a:latin typeface="Arial" pitchFamily="34" charset="0"/>
                <a:ea typeface="ＭＳ Ｐゴシック" pitchFamily="34" charset="-128"/>
                <a:cs typeface="Arial" pitchFamily="34" charset="0"/>
              </a:rPr>
              <a:t> Palumbo, M.D., Avy Violari, M.D., </a:t>
            </a: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a:latin typeface="Arial" pitchFamily="34" charset="0"/>
                <a:cs typeface="Arial" pitchFamily="34" charset="0"/>
              </a:rPr>
              <a:t>		    		</a:t>
            </a:r>
            <a:r>
              <a:rPr kumimoji="0" lang="en-US" sz="1400" i="0" u="none" strike="noStrike" cap="none" normalizeH="0" dirty="0">
                <a:ln>
                  <a:noFill/>
                </a:ln>
                <a:solidFill>
                  <a:schemeClr val="tx1"/>
                </a:solidFill>
                <a:effectLst/>
                <a:latin typeface="Arial" pitchFamily="34" charset="0"/>
                <a:ea typeface="ＭＳ Ｐゴシック" pitchFamily="34" charset="-128"/>
                <a:cs typeface="Arial" pitchFamily="34" charset="0"/>
              </a:rPr>
              <a:t>Mark Cotton, M.D., Barbara Laughton, M.D.</a:t>
            </a:r>
          </a:p>
          <a:p>
            <a:pPr lvl="0" eaLnBrk="0" fontAlgn="base" hangingPunct="0">
              <a:spcBef>
                <a:spcPct val="0"/>
              </a:spcBef>
              <a:spcAft>
                <a:spcPct val="0"/>
              </a:spcAft>
            </a:pPr>
            <a:endParaRPr lang="en-US" sz="1400" u="sng" dirty="0">
              <a:latin typeface="Arial" pitchFamily="34" charset="0"/>
              <a:ea typeface="ＭＳ Ｐゴシック" pitchFamily="34" charset="-128"/>
              <a:cs typeface="Arial" pitchFamily="34" charset="0"/>
            </a:endParaRPr>
          </a:p>
          <a:p>
            <a:pPr lvl="0" eaLnBrk="0" fontAlgn="base" hangingPunct="0">
              <a:spcBef>
                <a:spcPct val="0"/>
              </a:spcBef>
              <a:spcAft>
                <a:spcPct val="0"/>
              </a:spcAft>
            </a:pPr>
            <a:r>
              <a:rPr lang="en-US" sz="1400" dirty="0">
                <a:latin typeface="Arial" pitchFamily="34" charset="0"/>
                <a:ea typeface="ＭＳ Ｐゴシック" pitchFamily="34" charset="-128"/>
                <a:cs typeface="Arial" pitchFamily="34" charset="0"/>
              </a:rPr>
              <a:t>Site Representatives: 					Linda Barlow-Mosha, Nasreen Abrahams, </a:t>
            </a:r>
            <a:br>
              <a:rPr lang="en-US" sz="1400" dirty="0">
                <a:latin typeface="Arial" pitchFamily="34" charset="0"/>
                <a:ea typeface="ＭＳ Ｐゴシック" pitchFamily="34" charset="-128"/>
                <a:cs typeface="Arial" pitchFamily="34" charset="0"/>
              </a:rPr>
            </a:br>
            <a:r>
              <a:rPr lang="en-US" sz="1400" dirty="0">
                <a:latin typeface="Arial" pitchFamily="34" charset="0"/>
                <a:ea typeface="ＭＳ Ｐゴシック" pitchFamily="34" charset="-128"/>
                <a:cs typeface="Arial" pitchFamily="34" charset="0"/>
              </a:rPr>
              <a:t>								Lee Fairlie, Hermien Gous, Portia Kamthunzi, </a:t>
            </a:r>
            <a:br>
              <a:rPr lang="en-US" sz="1400" dirty="0">
                <a:latin typeface="Arial" pitchFamily="34" charset="0"/>
                <a:ea typeface="ＭＳ Ｐゴシック" pitchFamily="34" charset="-128"/>
                <a:cs typeface="Arial" pitchFamily="34" charset="0"/>
              </a:rPr>
            </a:br>
            <a:r>
              <a:rPr lang="en-US" sz="1400" dirty="0">
                <a:latin typeface="Arial" pitchFamily="34" charset="0"/>
                <a:ea typeface="ＭＳ Ｐゴシック" pitchFamily="34" charset="-128"/>
                <a:cs typeface="Arial" pitchFamily="34" charset="0"/>
              </a:rPr>
              <a:t>								</a:t>
            </a:r>
            <a:r>
              <a:rPr lang="en-US" sz="1400" dirty="0" err="1">
                <a:latin typeface="Arial" panose="020B0604020202020204" pitchFamily="34" charset="0"/>
                <a:cs typeface="Arial" panose="020B0604020202020204" pitchFamily="34" charset="0"/>
              </a:rPr>
              <a:t>Mutsa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Bwakura-Dangarembizi</a:t>
            </a:r>
            <a:r>
              <a:rPr lang="en-US" sz="1400" dirty="0"/>
              <a:t>, </a:t>
            </a:r>
          </a:p>
          <a:p>
            <a:pPr lvl="0" eaLnBrk="0" fontAlgn="base" hangingPunct="0">
              <a:spcBef>
                <a:spcPct val="0"/>
              </a:spcBef>
              <a:spcAft>
                <a:spcPct val="0"/>
              </a:spcAft>
            </a:pPr>
            <a:endParaRPr kumimoji="0" lang="en-US" sz="1400" u="none" strike="noStrike" cap="none" normalizeH="0" dirty="0">
              <a:ln>
                <a:noFill/>
              </a:ln>
              <a:solidFill>
                <a:schemeClr val="tx1"/>
              </a:solidFill>
              <a:effectLst/>
              <a:latin typeface="Arial" pitchFamily="34" charset="0"/>
              <a:ea typeface="ＭＳ Ｐゴシック" pitchFamily="34" charset="-128"/>
              <a:cs typeface="Arial" pitchFamily="34" charset="0"/>
            </a:endParaRPr>
          </a:p>
          <a:p>
            <a:r>
              <a:rPr lang="en-US" sz="1400" dirty="0">
                <a:latin typeface="Arial" pitchFamily="34" charset="0"/>
                <a:cs typeface="Arial" pitchFamily="34" charset="0"/>
              </a:rPr>
              <a:t>Assessment Center Personnel: 			Agatha Kuteesa, Ssesanga Titus Triks, </a:t>
            </a:r>
          </a:p>
          <a:p>
            <a:r>
              <a:rPr lang="en-US" sz="1400" dirty="0">
                <a:latin typeface="Arial" pitchFamily="34" charset="0"/>
                <a:cs typeface="Arial" pitchFamily="34" charset="0"/>
              </a:rPr>
              <a:t>			      			 		Mariah </a:t>
            </a:r>
            <a:r>
              <a:rPr lang="en-US" sz="1400" dirty="0" err="1">
                <a:latin typeface="Arial" pitchFamily="34" charset="0"/>
                <a:cs typeface="Arial" pitchFamily="34" charset="0"/>
              </a:rPr>
              <a:t>Namubiru</a:t>
            </a:r>
            <a:r>
              <a:rPr lang="en-US" sz="1400" dirty="0">
                <a:latin typeface="Arial" pitchFamily="34" charset="0"/>
                <a:cs typeface="Arial" pitchFamily="34" charset="0"/>
              </a:rPr>
              <a:t> </a:t>
            </a:r>
            <a:r>
              <a:rPr lang="en-US" sz="1400" dirty="0" err="1">
                <a:latin typeface="Arial" pitchFamily="34" charset="0"/>
                <a:cs typeface="Arial" pitchFamily="34" charset="0"/>
              </a:rPr>
              <a:t>Kateete</a:t>
            </a:r>
            <a:r>
              <a:rPr lang="en-US" sz="1400" dirty="0">
                <a:latin typeface="Arial" pitchFamily="34" charset="0"/>
                <a:cs typeface="Arial" pitchFamily="34" charset="0"/>
              </a:rPr>
              <a:t> </a:t>
            </a:r>
          </a:p>
          <a:p>
            <a:endParaRPr lang="en-US" sz="1400" dirty="0">
              <a:latin typeface="Arial" pitchFamily="34" charset="0"/>
              <a:cs typeface="Arial" pitchFamily="34" charset="0"/>
            </a:endParaRPr>
          </a:p>
          <a:p>
            <a:r>
              <a:rPr lang="en-US" sz="1400" dirty="0">
                <a:latin typeface="Arial" pitchFamily="34" charset="0"/>
                <a:cs typeface="Arial" pitchFamily="34" charset="0"/>
              </a:rPr>
              <a:t>SOP development: 					Mary Nyakato (University of Chester, UK)</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pitchFamily="34" charset="0"/>
              <a:ea typeface="ＭＳ Ｐゴシック" pitchFamily="34" charset="-128"/>
              <a:cs typeface="Arial" pitchFamily="34" charset="0"/>
            </a:endParaRPr>
          </a:p>
          <a:p>
            <a:pPr>
              <a:tabLst>
                <a:tab pos="2743200" algn="l"/>
              </a:tabLst>
            </a:pPr>
            <a:r>
              <a:rPr lang="en-US" sz="1400" dirty="0">
                <a:latin typeface="Arial" pitchFamily="34" charset="0"/>
                <a:cs typeface="Arial" pitchFamily="34" charset="0"/>
              </a:rPr>
              <a:t>Field Representative: 			Joan Coetzee, C.P.N.</a:t>
            </a:r>
          </a:p>
          <a:p>
            <a:pPr eaLnBrk="0" fontAlgn="base" hangingPunct="0">
              <a:spcBef>
                <a:spcPct val="0"/>
              </a:spcBef>
              <a:spcAft>
                <a:spcPct val="0"/>
              </a:spcAft>
            </a:pPr>
            <a:r>
              <a:rPr lang="en-US" sz="1400" dirty="0">
                <a:latin typeface="Arial" pitchFamily="34" charset="0"/>
                <a:cs typeface="Arial" pitchFamily="34" charset="0"/>
              </a:rPr>
              <a:t>Laboratory Data Coordinator:			Brittany White, B.S.</a:t>
            </a:r>
          </a:p>
        </p:txBody>
      </p:sp>
    </p:spTree>
    <p:extLst>
      <p:ext uri="{BB962C8B-B14F-4D97-AF65-F5344CB8AC3E}">
        <p14:creationId xmlns:p14="http://schemas.microsoft.com/office/powerpoint/2010/main" val="35939856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9288"/>
            <a:ext cx="7772400" cy="1143000"/>
          </a:xfrm>
        </p:spPr>
        <p:txBody>
          <a:bodyPr>
            <a:normAutofit fontScale="90000"/>
          </a:bodyPr>
          <a:lstStyle/>
          <a:p>
            <a:r>
              <a:rPr lang="en-US" dirty="0"/>
              <a:t>Funding Support - Acknowledgements</a:t>
            </a:r>
          </a:p>
        </p:txBody>
      </p:sp>
      <p:sp>
        <p:nvSpPr>
          <p:cNvPr id="4" name="Rectangle 3"/>
          <p:cNvSpPr/>
          <p:nvPr/>
        </p:nvSpPr>
        <p:spPr>
          <a:xfrm>
            <a:off x="438411" y="1913412"/>
            <a:ext cx="8317282" cy="4154984"/>
          </a:xfrm>
          <a:prstGeom prst="rect">
            <a:avLst/>
          </a:prstGeom>
        </p:spPr>
        <p:txBody>
          <a:bodyPr wrap="square">
            <a:spAutoFit/>
          </a:bodyPr>
          <a:lstStyle/>
          <a:p>
            <a:r>
              <a:rPr lang="en-US" sz="2400" dirty="0"/>
              <a:t>Overall support for the International Maternal Pediatric Adolescent AIDS Clinical Trials (IMPAACT) Network was provided by the National Institute of Allergy and Infectious Diseases (NIAID) of the National Institutes of Health (NIH) under award numbers </a:t>
            </a:r>
            <a:r>
              <a:rPr lang="en-US" sz="2400" i="1" dirty="0"/>
              <a:t>UM1AI068632</a:t>
            </a:r>
            <a:r>
              <a:rPr lang="en-US" sz="2400" dirty="0"/>
              <a:t> (IMPAACT LOC), </a:t>
            </a:r>
            <a:r>
              <a:rPr lang="en-US" sz="2400" i="1" dirty="0"/>
              <a:t>UM1AI068616</a:t>
            </a:r>
            <a:r>
              <a:rPr lang="en-US" sz="2400" dirty="0"/>
              <a:t> (IMPAACT SDMC), and </a:t>
            </a:r>
            <a:r>
              <a:rPr lang="en-US" sz="2400" i="1" dirty="0"/>
              <a:t>UM1AI106716</a:t>
            </a:r>
            <a:r>
              <a:rPr lang="en-US" sz="2400" dirty="0"/>
              <a:t> (IMPAACT LC), with co-funding from the Eunice Kennedy Shriver National Institute of Child Health and Human Development (NICHD) and the National Institute of Mental Health (NIMH). The content is solely the responsibility of the authors and does not necessarily represent the official views of the NIH.</a:t>
            </a:r>
          </a:p>
        </p:txBody>
      </p:sp>
    </p:spTree>
    <p:extLst>
      <p:ext uri="{BB962C8B-B14F-4D97-AF65-F5344CB8AC3E}">
        <p14:creationId xmlns:p14="http://schemas.microsoft.com/office/powerpoint/2010/main" val="1077209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E480905-123B-43BE-9614-25A024455B77}" type="slidenum">
              <a:rPr lang="en-US" smtClean="0"/>
              <a:pPr/>
              <a:t>25</a:t>
            </a:fld>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849" y="1007022"/>
            <a:ext cx="2618554" cy="1777975"/>
          </a:xfrm>
          <a:prstGeom prst="rect">
            <a:avLst/>
          </a:prstGeom>
        </p:spPr>
      </p:pic>
      <p:sp>
        <p:nvSpPr>
          <p:cNvPr id="5" name="TextBox 4"/>
          <p:cNvSpPr txBox="1"/>
          <p:nvPr/>
        </p:nvSpPr>
        <p:spPr>
          <a:xfrm>
            <a:off x="835278" y="2930011"/>
            <a:ext cx="1529255" cy="3000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1350" b="1" dirty="0">
                <a:solidFill>
                  <a:srgbClr val="1F344B"/>
                </a:solidFill>
              </a:rPr>
              <a:t>MU-JHU, Uganda</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9867" y="1038436"/>
            <a:ext cx="2603123" cy="1688484"/>
          </a:xfrm>
          <a:prstGeom prst="rect">
            <a:avLst/>
          </a:prstGeom>
        </p:spPr>
      </p:pic>
      <p:sp>
        <p:nvSpPr>
          <p:cNvPr id="7" name="Rectangle 6"/>
          <p:cNvSpPr/>
          <p:nvPr/>
        </p:nvSpPr>
        <p:spPr>
          <a:xfrm>
            <a:off x="3581275" y="2914296"/>
            <a:ext cx="1801006" cy="300082"/>
          </a:xfrm>
          <a:prstGeom prst="rect">
            <a:avLst/>
          </a:prstGeom>
        </p:spPr>
        <p:style>
          <a:lnRef idx="3">
            <a:schemeClr val="lt1"/>
          </a:lnRef>
          <a:fillRef idx="1">
            <a:schemeClr val="accent2"/>
          </a:fillRef>
          <a:effectRef idx="1">
            <a:schemeClr val="accent2"/>
          </a:effectRef>
          <a:fontRef idx="minor">
            <a:schemeClr val="lt1"/>
          </a:fontRef>
        </p:style>
        <p:txBody>
          <a:bodyPr wrap="none">
            <a:spAutoFit/>
          </a:bodyPr>
          <a:lstStyle/>
          <a:p>
            <a:r>
              <a:rPr lang="en-US" sz="1350" b="1" dirty="0">
                <a:solidFill>
                  <a:srgbClr val="1F344B"/>
                </a:solidFill>
              </a:rPr>
              <a:t>UNC Lilongwe, Malawi</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54921" y="1038436"/>
            <a:ext cx="2541379" cy="1688484"/>
          </a:xfrm>
          <a:prstGeom prst="rect">
            <a:avLst/>
          </a:prstGeom>
        </p:spPr>
      </p:pic>
      <p:sp>
        <p:nvSpPr>
          <p:cNvPr id="9" name="Rectangle 8"/>
          <p:cNvSpPr/>
          <p:nvPr/>
        </p:nvSpPr>
        <p:spPr>
          <a:xfrm>
            <a:off x="6429380" y="2912327"/>
            <a:ext cx="1630639" cy="30008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r>
              <a:rPr lang="en-US" sz="1350" b="1" dirty="0">
                <a:solidFill>
                  <a:srgbClr val="1F344B"/>
                </a:solidFill>
              </a:rPr>
              <a:t>PHRU SOWETO, RSA</a:t>
            </a:r>
          </a:p>
        </p:txBody>
      </p:sp>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t="10899"/>
          <a:stretch/>
        </p:blipFill>
        <p:spPr>
          <a:xfrm>
            <a:off x="316897" y="3604209"/>
            <a:ext cx="2566016" cy="1523272"/>
          </a:xfrm>
          <a:prstGeom prst="rect">
            <a:avLst/>
          </a:prstGeom>
        </p:spPr>
      </p:pic>
      <p:sp>
        <p:nvSpPr>
          <p:cNvPr id="11" name="Rectangle 10"/>
          <p:cNvSpPr/>
          <p:nvPr/>
        </p:nvSpPr>
        <p:spPr>
          <a:xfrm>
            <a:off x="835278" y="5480896"/>
            <a:ext cx="1538626" cy="30008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none">
            <a:spAutoFit/>
          </a:bodyPr>
          <a:lstStyle/>
          <a:p>
            <a:r>
              <a:rPr lang="en-US" sz="1350" b="1" dirty="0">
                <a:solidFill>
                  <a:srgbClr val="1F344B"/>
                </a:solidFill>
              </a:rPr>
              <a:t>SHANDUKANI, RSA</a:t>
            </a:r>
          </a:p>
        </p:txBody>
      </p:sp>
      <p:pic>
        <p:nvPicPr>
          <p:cNvPr id="12" name="Picture 11" descr="E:\DCIM\102_PANA\P1020523.JPG"/>
          <p:cNvPicPr/>
          <p:nvPr/>
        </p:nvPicPr>
        <p:blipFill rotWithShape="1">
          <a:blip r:embed="rId6" cstate="print">
            <a:extLst>
              <a:ext uri="{28A0092B-C50C-407E-A947-70E740481C1C}">
                <a14:useLocalDpi xmlns:a14="http://schemas.microsoft.com/office/drawing/2010/main" val="0"/>
              </a:ext>
            </a:extLst>
          </a:blip>
          <a:srcRect t="19798" b="11069"/>
          <a:stretch/>
        </p:blipFill>
        <p:spPr bwMode="auto">
          <a:xfrm>
            <a:off x="3034746" y="3629025"/>
            <a:ext cx="2685210" cy="1473640"/>
          </a:xfrm>
          <a:prstGeom prst="rect">
            <a:avLst/>
          </a:prstGeom>
          <a:noFill/>
          <a:ln>
            <a:noFill/>
          </a:ln>
        </p:spPr>
      </p:pic>
      <p:sp>
        <p:nvSpPr>
          <p:cNvPr id="13" name="Rectangle 12"/>
          <p:cNvSpPr/>
          <p:nvPr/>
        </p:nvSpPr>
        <p:spPr>
          <a:xfrm>
            <a:off x="3420164" y="5483648"/>
            <a:ext cx="2088520" cy="30008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a:spAutoFit/>
          </a:bodyPr>
          <a:lstStyle/>
          <a:p>
            <a:r>
              <a:rPr lang="en-US" sz="1350" b="1" dirty="0">
                <a:solidFill>
                  <a:srgbClr val="1F344B"/>
                </a:solidFill>
              </a:rPr>
              <a:t>FAM-CRU, Cape Town, RSA</a:t>
            </a:r>
          </a:p>
        </p:txBody>
      </p:sp>
      <p:pic>
        <p:nvPicPr>
          <p:cNvPr id="14" name="Picture 13"/>
          <p:cNvPicPr>
            <a:picLocks/>
          </p:cNvPicPr>
          <p:nvPr/>
        </p:nvPicPr>
        <p:blipFill>
          <a:blip r:embed="rId7">
            <a:extLst>
              <a:ext uri="{28A0092B-C50C-407E-A947-70E740481C1C}">
                <a14:useLocalDpi xmlns:a14="http://schemas.microsoft.com/office/drawing/2010/main" val="0"/>
              </a:ext>
            </a:extLst>
          </a:blip>
          <a:stretch>
            <a:fillRect/>
          </a:stretch>
        </p:blipFill>
        <p:spPr>
          <a:xfrm>
            <a:off x="5822990" y="3815361"/>
            <a:ext cx="3147246" cy="1287304"/>
          </a:xfrm>
          <a:prstGeom prst="rect">
            <a:avLst/>
          </a:prstGeom>
        </p:spPr>
      </p:pic>
      <p:sp>
        <p:nvSpPr>
          <p:cNvPr id="15" name="TextBox 14"/>
          <p:cNvSpPr txBox="1"/>
          <p:nvPr/>
        </p:nvSpPr>
        <p:spPr>
          <a:xfrm>
            <a:off x="6662157" y="5483648"/>
            <a:ext cx="1586588" cy="30008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350" b="1" dirty="0">
                <a:solidFill>
                  <a:srgbClr val="1F344B"/>
                </a:solidFill>
              </a:rPr>
              <a:t>HFC, Zimbabwe</a:t>
            </a:r>
          </a:p>
        </p:txBody>
      </p:sp>
      <p:sp>
        <p:nvSpPr>
          <p:cNvPr id="16" name="TextBox 15"/>
          <p:cNvSpPr txBox="1"/>
          <p:nvPr/>
        </p:nvSpPr>
        <p:spPr>
          <a:xfrm>
            <a:off x="174171" y="116114"/>
            <a:ext cx="8796065" cy="954107"/>
          </a:xfrm>
          <a:prstGeom prst="rect">
            <a:avLst/>
          </a:prstGeom>
          <a:noFill/>
        </p:spPr>
        <p:txBody>
          <a:bodyPr wrap="square" rtlCol="0">
            <a:spAutoFit/>
          </a:bodyPr>
          <a:lstStyle/>
          <a:p>
            <a:pPr algn="ctr"/>
            <a:r>
              <a:rPr lang="en-US" sz="2800" b="1" dirty="0"/>
              <a:t>We acknowledge and appreciate the efforts of the study site staff in accomplishing P1104s</a:t>
            </a:r>
          </a:p>
        </p:txBody>
      </p:sp>
    </p:spTree>
    <p:extLst>
      <p:ext uri="{BB962C8B-B14F-4D97-AF65-F5344CB8AC3E}">
        <p14:creationId xmlns:p14="http://schemas.microsoft.com/office/powerpoint/2010/main" val="31283006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8160"/>
            <a:ext cx="8980227" cy="1143000"/>
          </a:xfrm>
        </p:spPr>
        <p:txBody>
          <a:bodyPr>
            <a:normAutofit fontScale="90000"/>
          </a:bodyPr>
          <a:lstStyle/>
          <a:p>
            <a:r>
              <a:rPr lang="en-US" dirty="0"/>
              <a:t>Caregiver Changes in Anxiety and Depression at Baseline, 48, and 96 months</a:t>
            </a:r>
          </a:p>
        </p:txBody>
      </p:sp>
      <p:pic>
        <p:nvPicPr>
          <p:cNvPr id="1026" name="Picture 2" descr="\\disney\home\impaact\P1104S\wk96final\plots\adjtimplot96\glim96adj23.pn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0" y="1698439"/>
            <a:ext cx="4483054" cy="336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disney\home\impaact\P1104S\wk96final\plots\adjtimplot96\glim96adj24.png"/>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4483054" y="1698440"/>
            <a:ext cx="4497173" cy="337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97475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398203" y="6298996"/>
            <a:ext cx="609600" cy="365125"/>
          </a:xfrm>
        </p:spPr>
        <p:txBody>
          <a:bodyPr/>
          <a:lstStyle/>
          <a:p>
            <a:fld id="{FE480905-123B-43BE-9614-25A024455B77}" type="slidenum">
              <a:rPr lang="en-US" smtClean="0"/>
              <a:pPr/>
              <a:t>27</a:t>
            </a:fld>
            <a:endParaRPr lang="en-US" dirty="0"/>
          </a:p>
        </p:txBody>
      </p:sp>
      <p:pic>
        <p:nvPicPr>
          <p:cNvPr id="21506" name="Picture 2" descr="glim96adj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7018" y="3147847"/>
            <a:ext cx="4054156" cy="3040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p:nvPr/>
        </p:nvSpPr>
        <p:spPr>
          <a:xfrm>
            <a:off x="2821681" y="3449299"/>
            <a:ext cx="1579493" cy="175574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507" name="Picture 3" descr="glim96adj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2420" y="3116315"/>
            <a:ext cx="4155090" cy="3116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4" descr="glim96adj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52420" y="-1"/>
            <a:ext cx="4155090" cy="3116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5" descr="glim96adj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7017" y="-1"/>
            <a:ext cx="4054157" cy="3153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0714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E480905-123B-43BE-9614-25A024455B77}" type="slidenum">
              <a:rPr lang="en-US" smtClean="0"/>
              <a:pPr/>
              <a:t>28</a:t>
            </a:fld>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613" y="15766"/>
            <a:ext cx="8056184" cy="6835550"/>
          </a:xfrm>
          <a:prstGeom prst="rect">
            <a:avLst/>
          </a:prstGeom>
        </p:spPr>
      </p:pic>
      <p:sp>
        <p:nvSpPr>
          <p:cNvPr id="5" name="Rectangle 4"/>
          <p:cNvSpPr/>
          <p:nvPr/>
        </p:nvSpPr>
        <p:spPr>
          <a:xfrm>
            <a:off x="2459420" y="3260120"/>
            <a:ext cx="5804811" cy="860944"/>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332948" y="304085"/>
            <a:ext cx="1931284" cy="5912069"/>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390705" y="297213"/>
            <a:ext cx="1931284" cy="5912069"/>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8036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74349"/>
            <a:ext cx="8229600" cy="5458545"/>
          </a:xfrm>
        </p:spPr>
        <p:txBody>
          <a:bodyPr>
            <a:normAutofit fontScale="92500" lnSpcReduction="20000"/>
          </a:bodyPr>
          <a:lstStyle/>
          <a:p>
            <a:r>
              <a:rPr lang="en-US" sz="3900" b="1" dirty="0">
                <a:solidFill>
                  <a:srgbClr val="376092"/>
                </a:solidFill>
              </a:rPr>
              <a:t>Maternal depression affects child socio-emotional and cognitive development through the child’s development stages</a:t>
            </a:r>
          </a:p>
          <a:p>
            <a:r>
              <a:rPr lang="en-US" sz="3900" b="1" dirty="0">
                <a:solidFill>
                  <a:schemeClr val="accent1">
                    <a:lumMod val="75000"/>
                  </a:schemeClr>
                </a:solidFill>
              </a:rPr>
              <a:t>This phenomenon is largely compounded in the context of HIV/AIDS:</a:t>
            </a:r>
            <a:endParaRPr lang="en-US" dirty="0"/>
          </a:p>
          <a:p>
            <a:pPr lvl="1"/>
            <a:r>
              <a:rPr lang="en-US" dirty="0"/>
              <a:t>African children are at a particular disadvantage if their care depends on impoverished HIV-infected caregivers, themselves at risk for mental health problems and impaired functioning</a:t>
            </a:r>
            <a:r>
              <a:rPr lang="en-US" baseline="30000" dirty="0"/>
              <a:t>4</a:t>
            </a:r>
            <a:r>
              <a:rPr lang="en-US" dirty="0">
                <a:effectLst/>
              </a:rPr>
              <a:t> </a:t>
            </a:r>
          </a:p>
          <a:p>
            <a:pPr lvl="1"/>
            <a:r>
              <a:rPr lang="en-US" dirty="0"/>
              <a:t>Compromised quality of caregiving can compound the already serious neurodevelopmental effects of HIV infection and exposure for these children.</a:t>
            </a:r>
          </a:p>
        </p:txBody>
      </p:sp>
      <p:sp>
        <p:nvSpPr>
          <p:cNvPr id="4" name="TextBox 3"/>
          <p:cNvSpPr txBox="1"/>
          <p:nvPr/>
        </p:nvSpPr>
        <p:spPr>
          <a:xfrm>
            <a:off x="457200" y="6194560"/>
            <a:ext cx="4622336" cy="461665"/>
          </a:xfrm>
          <a:prstGeom prst="rect">
            <a:avLst/>
          </a:prstGeom>
          <a:noFill/>
        </p:spPr>
        <p:txBody>
          <a:bodyPr wrap="square" rtlCol="0">
            <a:spAutoFit/>
          </a:bodyPr>
          <a:lstStyle/>
          <a:p>
            <a:r>
              <a:rPr lang="en-US" sz="1200" i="1" dirty="0">
                <a:cs typeface="Calibri"/>
              </a:rPr>
              <a:t>4  Stein, A .et al, Child: Care, Health and Development, 2008 </a:t>
            </a:r>
          </a:p>
          <a:p>
            <a:endParaRPr lang="en-US" sz="1200" i="1" dirty="0"/>
          </a:p>
        </p:txBody>
      </p:sp>
    </p:spTree>
    <p:extLst>
      <p:ext uri="{BB962C8B-B14F-4D97-AF65-F5344CB8AC3E}">
        <p14:creationId xmlns:p14="http://schemas.microsoft.com/office/powerpoint/2010/main" val="3434595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5366"/>
            <a:ext cx="8229600" cy="1143000"/>
          </a:xfrm>
        </p:spPr>
        <p:txBody>
          <a:bodyPr>
            <a:normAutofit fontScale="90000"/>
          </a:bodyPr>
          <a:lstStyle/>
          <a:p>
            <a:r>
              <a:rPr lang="en-US" dirty="0"/>
              <a:t>Depression of Ugandan Moms with HIV related to their BRIEF evaluation of their children, especially if HIV infected</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326" y="2316763"/>
            <a:ext cx="8771310" cy="4284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8006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36923"/>
            <a:ext cx="8229600" cy="5349355"/>
          </a:xfrm>
        </p:spPr>
        <p:txBody>
          <a:bodyPr>
            <a:normAutofit lnSpcReduction="10000"/>
          </a:bodyPr>
          <a:lstStyle/>
          <a:p>
            <a:pPr marL="0" indent="0">
              <a:buNone/>
            </a:pPr>
            <a:endParaRPr lang="en-US" dirty="0">
              <a:solidFill>
                <a:srgbClr val="376092"/>
              </a:solidFill>
              <a:effectLst/>
            </a:endParaRPr>
          </a:p>
          <a:p>
            <a:pPr marL="0" indent="0">
              <a:buNone/>
            </a:pPr>
            <a:r>
              <a:rPr lang="en-US" dirty="0"/>
              <a:t>To evaluate how depressive symptoms and depression severity in mothers affects their child’s neuropsychological outcomes among three cohorts of African pre-school children from the P1104s study: </a:t>
            </a:r>
          </a:p>
          <a:p>
            <a:pPr marL="0" indent="0">
              <a:buNone/>
            </a:pPr>
            <a:endParaRPr lang="en-US" dirty="0">
              <a:solidFill>
                <a:srgbClr val="376092"/>
              </a:solidFill>
            </a:endParaRPr>
          </a:p>
          <a:p>
            <a:pPr marL="514350" indent="-514350">
              <a:buAutoNum type="arabicParenR"/>
            </a:pPr>
            <a:r>
              <a:rPr lang="en-US" dirty="0" err="1">
                <a:solidFill>
                  <a:srgbClr val="376092"/>
                </a:solidFill>
              </a:rPr>
              <a:t>perinatally</a:t>
            </a:r>
            <a:r>
              <a:rPr lang="en-US" dirty="0">
                <a:solidFill>
                  <a:srgbClr val="376092"/>
                </a:solidFill>
              </a:rPr>
              <a:t> HIV-infected (HIV+)</a:t>
            </a:r>
          </a:p>
          <a:p>
            <a:pPr marL="514350" indent="-514350">
              <a:buAutoNum type="arabicParenR"/>
            </a:pPr>
            <a:r>
              <a:rPr lang="en-US" dirty="0" err="1">
                <a:solidFill>
                  <a:srgbClr val="376092"/>
                </a:solidFill>
              </a:rPr>
              <a:t>perinatally</a:t>
            </a:r>
            <a:r>
              <a:rPr lang="en-US" dirty="0">
                <a:solidFill>
                  <a:srgbClr val="376092"/>
                </a:solidFill>
              </a:rPr>
              <a:t> exposed HIV-uninfected (HEU)</a:t>
            </a:r>
          </a:p>
          <a:p>
            <a:pPr marL="514350" indent="-514350">
              <a:buAutoNum type="arabicParenR"/>
            </a:pPr>
            <a:r>
              <a:rPr lang="en-US" dirty="0">
                <a:solidFill>
                  <a:srgbClr val="376092"/>
                </a:solidFill>
              </a:rPr>
              <a:t>un-exposed HIV-uninfected children (HUU) </a:t>
            </a:r>
          </a:p>
        </p:txBody>
      </p:sp>
      <p:sp>
        <p:nvSpPr>
          <p:cNvPr id="4" name="Title 1"/>
          <p:cNvSpPr>
            <a:spLocks noGrp="1"/>
          </p:cNvSpPr>
          <p:nvPr>
            <p:ph type="title"/>
          </p:nvPr>
        </p:nvSpPr>
        <p:spPr>
          <a:xfrm>
            <a:off x="457200" y="274638"/>
            <a:ext cx="8229600" cy="1143000"/>
          </a:xfrm>
        </p:spPr>
        <p:txBody>
          <a:bodyPr>
            <a:normAutofit/>
          </a:bodyPr>
          <a:lstStyle/>
          <a:p>
            <a:r>
              <a:rPr lang="en-US" sz="6000" b="1" dirty="0">
                <a:solidFill>
                  <a:srgbClr val="376092"/>
                </a:solidFill>
              </a:rPr>
              <a:t>Primary Study Aim</a:t>
            </a:r>
          </a:p>
        </p:txBody>
      </p:sp>
    </p:spTree>
    <p:extLst>
      <p:ext uri="{BB962C8B-B14F-4D97-AF65-F5344CB8AC3E}">
        <p14:creationId xmlns:p14="http://schemas.microsoft.com/office/powerpoint/2010/main" val="1259698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30558" y="0"/>
            <a:ext cx="8374375" cy="1384995"/>
          </a:xfrm>
          <a:prstGeom prst="rect">
            <a:avLst/>
          </a:prstGeom>
          <a:solidFill>
            <a:schemeClr val="bg1"/>
          </a:solidFill>
        </p:spPr>
        <p:txBody>
          <a:bodyPr wrap="square" rtlCol="0">
            <a:spAutoFit/>
          </a:bodyPr>
          <a:lstStyle/>
          <a:p>
            <a:pPr algn="ctr"/>
            <a:r>
              <a:rPr lang="en-US" sz="2800" dirty="0"/>
              <a:t>Observational Study Design for P1104s: Neuropsychological  domains (center), risk factor domains  (Left),  HIV exposure  groups (right)</a:t>
            </a:r>
          </a:p>
        </p:txBody>
      </p:sp>
      <p:grpSp>
        <p:nvGrpSpPr>
          <p:cNvPr id="10" name="Group 9"/>
          <p:cNvGrpSpPr/>
          <p:nvPr/>
        </p:nvGrpSpPr>
        <p:grpSpPr>
          <a:xfrm>
            <a:off x="614955" y="1786469"/>
            <a:ext cx="7777116" cy="4476937"/>
            <a:chOff x="614955" y="1786469"/>
            <a:chExt cx="7777116" cy="4476937"/>
          </a:xfrm>
        </p:grpSpPr>
        <p:pic>
          <p:nvPicPr>
            <p:cNvPr id="4" name="Picture 108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955" y="1786469"/>
              <a:ext cx="7777116" cy="4476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ounded Rectangle 7"/>
            <p:cNvSpPr/>
            <p:nvPr/>
          </p:nvSpPr>
          <p:spPr>
            <a:xfrm>
              <a:off x="6888946" y="2453706"/>
              <a:ext cx="1503125" cy="185104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6888946" y="2625896"/>
              <a:ext cx="1503125" cy="1754326"/>
            </a:xfrm>
            <a:prstGeom prst="rect">
              <a:avLst/>
            </a:prstGeom>
            <a:noFill/>
          </p:spPr>
          <p:txBody>
            <a:bodyPr wrap="square" rtlCol="0">
              <a:spAutoFit/>
            </a:bodyPr>
            <a:lstStyle/>
            <a:p>
              <a:pPr algn="ctr"/>
              <a:r>
                <a:rPr lang="en-US" b="1" dirty="0">
                  <a:latin typeface="Times New Roman"/>
                  <a:cs typeface="Times New Roman"/>
                </a:rPr>
                <a:t>Effects of HIV exposure</a:t>
              </a:r>
            </a:p>
            <a:p>
              <a:r>
                <a:rPr lang="en-US" dirty="0">
                  <a:latin typeface="Times New Roman"/>
                  <a:cs typeface="Times New Roman"/>
                </a:rPr>
                <a:t>HIV+</a:t>
              </a:r>
            </a:p>
            <a:p>
              <a:r>
                <a:rPr lang="en-US" dirty="0">
                  <a:latin typeface="Times New Roman"/>
                  <a:cs typeface="Times New Roman"/>
                </a:rPr>
                <a:t>HEU</a:t>
              </a:r>
            </a:p>
            <a:p>
              <a:r>
                <a:rPr lang="en-US" dirty="0">
                  <a:latin typeface="Times New Roman"/>
                  <a:cs typeface="Times New Roman"/>
                </a:rPr>
                <a:t>HUU</a:t>
              </a:r>
            </a:p>
          </p:txBody>
        </p:sp>
      </p:grpSp>
      <p:sp>
        <p:nvSpPr>
          <p:cNvPr id="2" name="TextBox 1"/>
          <p:cNvSpPr txBox="1"/>
          <p:nvPr/>
        </p:nvSpPr>
        <p:spPr>
          <a:xfrm>
            <a:off x="2204581" y="1891428"/>
            <a:ext cx="1277655" cy="646331"/>
          </a:xfrm>
          <a:prstGeom prst="rect">
            <a:avLst/>
          </a:prstGeom>
          <a:solidFill>
            <a:srgbClr val="FFFF00"/>
          </a:solidFill>
        </p:spPr>
        <p:txBody>
          <a:bodyPr wrap="square" rtlCol="0">
            <a:spAutoFit/>
          </a:bodyPr>
          <a:lstStyle/>
          <a:p>
            <a:r>
              <a:rPr lang="en-US" dirty="0">
                <a:solidFill>
                  <a:srgbClr val="FF0000"/>
                </a:solidFill>
              </a:rPr>
              <a:t>Caregiver</a:t>
            </a:r>
          </a:p>
          <a:p>
            <a:r>
              <a:rPr lang="en-US" dirty="0">
                <a:solidFill>
                  <a:srgbClr val="FF0000"/>
                </a:solidFill>
              </a:rPr>
              <a:t>Depression</a:t>
            </a:r>
          </a:p>
        </p:txBody>
      </p:sp>
      <p:sp>
        <p:nvSpPr>
          <p:cNvPr id="3" name="Oval 2"/>
          <p:cNvSpPr/>
          <p:nvPr/>
        </p:nvSpPr>
        <p:spPr>
          <a:xfrm>
            <a:off x="6776581" y="1891428"/>
            <a:ext cx="1803748" cy="3306873"/>
          </a:xfrm>
          <a:prstGeom prst="ellipse">
            <a:avLst/>
          </a:prstGeom>
          <a:noFill/>
          <a:ln w="412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3682652" y="1891428"/>
            <a:ext cx="2981195" cy="3407081"/>
          </a:xfrm>
          <a:prstGeom prst="ellipse">
            <a:avLst/>
          </a:prstGeom>
          <a:noFill/>
          <a:ln w="412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189978" y="1384995"/>
            <a:ext cx="3492674" cy="4266662"/>
          </a:xfrm>
          <a:prstGeom prst="ellipse">
            <a:avLst/>
          </a:prstGeom>
          <a:noFill/>
          <a:ln w="412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Arrow Connector 6"/>
          <p:cNvCxnSpPr>
            <a:stCxn id="2" idx="3"/>
          </p:cNvCxnSpPr>
          <p:nvPr/>
        </p:nvCxnSpPr>
        <p:spPr>
          <a:xfrm>
            <a:off x="3482236" y="2214594"/>
            <a:ext cx="1691013" cy="1380374"/>
          </a:xfrm>
          <a:prstGeom prst="straightConnector1">
            <a:avLst/>
          </a:prstGeom>
          <a:ln w="53975">
            <a:solidFill>
              <a:srgbClr val="FF0000"/>
            </a:solidFill>
            <a:prstDash val="dash"/>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92112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E480905-123B-43BE-9614-25A024455B77}" type="slidenum">
              <a:rPr lang="en-US" smtClean="0"/>
              <a:pPr/>
              <a:t>7</a:t>
            </a:fld>
            <a:endParaRPr lang="en-US" dirty="0"/>
          </a:p>
        </p:txBody>
      </p:sp>
      <p:pic>
        <p:nvPicPr>
          <p:cNvPr id="4" name="Picture 3"/>
          <p:cNvPicPr>
            <a:picLocks noChangeAspect="1"/>
          </p:cNvPicPr>
          <p:nvPr/>
        </p:nvPicPr>
        <p:blipFill>
          <a:blip r:embed="rId2"/>
          <a:stretch>
            <a:fillRect/>
          </a:stretch>
        </p:blipFill>
        <p:spPr>
          <a:xfrm>
            <a:off x="2567081" y="1750154"/>
            <a:ext cx="3659620" cy="4323773"/>
          </a:xfrm>
          <a:prstGeom prst="rect">
            <a:avLst/>
          </a:prstGeom>
        </p:spPr>
      </p:pic>
      <p:sp>
        <p:nvSpPr>
          <p:cNvPr id="5" name="TextBox 4"/>
          <p:cNvSpPr txBox="1"/>
          <p:nvPr/>
        </p:nvSpPr>
        <p:spPr>
          <a:xfrm>
            <a:off x="369970" y="2650884"/>
            <a:ext cx="2558287" cy="923330"/>
          </a:xfrm>
          <a:prstGeom prst="rect">
            <a:avLst/>
          </a:prstGeom>
          <a:noFill/>
        </p:spPr>
        <p:txBody>
          <a:bodyPr wrap="square" rtlCol="0">
            <a:spAutoFit/>
          </a:bodyPr>
          <a:lstStyle/>
          <a:p>
            <a:pPr algn="ctr"/>
            <a:r>
              <a:rPr lang="en-US" dirty="0">
                <a:solidFill>
                  <a:schemeClr val="accent4">
                    <a:lumMod val="75000"/>
                  </a:schemeClr>
                </a:solidFill>
              </a:rPr>
              <a:t>MUJHU, </a:t>
            </a:r>
            <a:br>
              <a:rPr lang="en-US" dirty="0">
                <a:solidFill>
                  <a:schemeClr val="accent4">
                    <a:lumMod val="75000"/>
                  </a:schemeClr>
                </a:solidFill>
              </a:rPr>
            </a:br>
            <a:r>
              <a:rPr lang="en-US" dirty="0">
                <a:solidFill>
                  <a:schemeClr val="accent4">
                    <a:lumMod val="75000"/>
                  </a:schemeClr>
                </a:solidFill>
              </a:rPr>
              <a:t>Kampala, Uganda</a:t>
            </a:r>
            <a:br>
              <a:rPr lang="en-US" dirty="0">
                <a:solidFill>
                  <a:schemeClr val="accent4">
                    <a:lumMod val="75000"/>
                  </a:schemeClr>
                </a:solidFill>
              </a:rPr>
            </a:br>
            <a:r>
              <a:rPr lang="en-US" dirty="0">
                <a:solidFill>
                  <a:schemeClr val="accent4">
                    <a:lumMod val="75000"/>
                  </a:schemeClr>
                </a:solidFill>
              </a:rPr>
              <a:t>n=89 participants (14%)</a:t>
            </a:r>
          </a:p>
        </p:txBody>
      </p:sp>
      <p:cxnSp>
        <p:nvCxnSpPr>
          <p:cNvPr id="7" name="Straight Connector 6"/>
          <p:cNvCxnSpPr/>
          <p:nvPr/>
        </p:nvCxnSpPr>
        <p:spPr>
          <a:xfrm flipH="1" flipV="1">
            <a:off x="2783702" y="3151764"/>
            <a:ext cx="2111571" cy="780306"/>
          </a:xfrm>
          <a:prstGeom prst="line">
            <a:avLst/>
          </a:prstGeom>
          <a:ln w="41275" cap="flat" cmpd="sng" algn="ctr">
            <a:solidFill>
              <a:schemeClr val="accent4"/>
            </a:solidFill>
            <a:prstDash val="solid"/>
            <a:round/>
            <a:headEnd type="none" w="med" len="med"/>
            <a:tailEnd type="stealth" w="lg" len="lg"/>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
        <p:nvSpPr>
          <p:cNvPr id="8" name="TextBox 7"/>
          <p:cNvSpPr txBox="1"/>
          <p:nvPr/>
        </p:nvSpPr>
        <p:spPr>
          <a:xfrm>
            <a:off x="449152" y="3618556"/>
            <a:ext cx="2516842" cy="923330"/>
          </a:xfrm>
          <a:prstGeom prst="rect">
            <a:avLst/>
          </a:prstGeom>
          <a:noFill/>
        </p:spPr>
        <p:txBody>
          <a:bodyPr wrap="square" rtlCol="0">
            <a:spAutoFit/>
          </a:bodyPr>
          <a:lstStyle/>
          <a:p>
            <a:pPr algn="ctr"/>
            <a:r>
              <a:rPr lang="en-US" dirty="0">
                <a:solidFill>
                  <a:schemeClr val="accent2">
                    <a:lumMod val="75000"/>
                  </a:schemeClr>
                </a:solidFill>
              </a:rPr>
              <a:t>Malawi CRS, </a:t>
            </a:r>
            <a:br>
              <a:rPr lang="en-US" dirty="0">
                <a:solidFill>
                  <a:schemeClr val="accent2">
                    <a:lumMod val="75000"/>
                  </a:schemeClr>
                </a:solidFill>
              </a:rPr>
            </a:br>
            <a:r>
              <a:rPr lang="en-US" dirty="0">
                <a:solidFill>
                  <a:schemeClr val="accent2">
                    <a:lumMod val="75000"/>
                  </a:schemeClr>
                </a:solidFill>
              </a:rPr>
              <a:t>Lilongwe, Malawi</a:t>
            </a:r>
            <a:br>
              <a:rPr lang="en-US" dirty="0">
                <a:solidFill>
                  <a:schemeClr val="accent2">
                    <a:lumMod val="75000"/>
                  </a:schemeClr>
                </a:solidFill>
              </a:rPr>
            </a:br>
            <a:r>
              <a:rPr lang="en-US" dirty="0">
                <a:solidFill>
                  <a:schemeClr val="accent2">
                    <a:lumMod val="75000"/>
                  </a:schemeClr>
                </a:solidFill>
              </a:rPr>
              <a:t>n=82 participants (13%)</a:t>
            </a:r>
          </a:p>
        </p:txBody>
      </p:sp>
      <p:sp>
        <p:nvSpPr>
          <p:cNvPr id="10" name="TextBox 9"/>
          <p:cNvSpPr txBox="1"/>
          <p:nvPr/>
        </p:nvSpPr>
        <p:spPr>
          <a:xfrm>
            <a:off x="457200" y="4586228"/>
            <a:ext cx="2528456" cy="923330"/>
          </a:xfrm>
          <a:prstGeom prst="rect">
            <a:avLst/>
          </a:prstGeom>
          <a:noFill/>
        </p:spPr>
        <p:txBody>
          <a:bodyPr wrap="square" rtlCol="0">
            <a:spAutoFit/>
          </a:bodyPr>
          <a:lstStyle/>
          <a:p>
            <a:pPr algn="ctr"/>
            <a:r>
              <a:rPr lang="en-US" dirty="0">
                <a:solidFill>
                  <a:schemeClr val="accent3">
                    <a:lumMod val="50000"/>
                  </a:schemeClr>
                </a:solidFill>
              </a:rPr>
              <a:t>Harare Family Care, </a:t>
            </a:r>
            <a:br>
              <a:rPr lang="en-US" dirty="0">
                <a:solidFill>
                  <a:schemeClr val="accent3">
                    <a:lumMod val="50000"/>
                  </a:schemeClr>
                </a:solidFill>
              </a:rPr>
            </a:br>
            <a:r>
              <a:rPr lang="en-US" dirty="0">
                <a:solidFill>
                  <a:schemeClr val="accent3">
                    <a:lumMod val="50000"/>
                  </a:schemeClr>
                </a:solidFill>
              </a:rPr>
              <a:t>Harare, Zimbabwe</a:t>
            </a:r>
            <a:br>
              <a:rPr lang="en-US" dirty="0">
                <a:solidFill>
                  <a:schemeClr val="accent3">
                    <a:lumMod val="50000"/>
                  </a:schemeClr>
                </a:solidFill>
              </a:rPr>
            </a:br>
            <a:r>
              <a:rPr lang="en-US" dirty="0">
                <a:solidFill>
                  <a:schemeClr val="accent3">
                    <a:lumMod val="50000"/>
                  </a:schemeClr>
                </a:solidFill>
              </a:rPr>
              <a:t>n=133 participants (22%)</a:t>
            </a:r>
          </a:p>
        </p:txBody>
      </p:sp>
      <p:cxnSp>
        <p:nvCxnSpPr>
          <p:cNvPr id="13" name="Straight Connector 12"/>
          <p:cNvCxnSpPr>
            <a:endCxn id="8" idx="3"/>
          </p:cNvCxnSpPr>
          <p:nvPr/>
        </p:nvCxnSpPr>
        <p:spPr>
          <a:xfrm flipH="1" flipV="1">
            <a:off x="2965994" y="4080221"/>
            <a:ext cx="1993934" cy="506007"/>
          </a:xfrm>
          <a:prstGeom prst="line">
            <a:avLst/>
          </a:prstGeom>
          <a:ln w="41275" cap="flat" cmpd="sng" algn="ctr">
            <a:solidFill>
              <a:schemeClr val="accent2"/>
            </a:solidFill>
            <a:prstDash val="solid"/>
            <a:round/>
            <a:headEnd type="none" w="med" len="med"/>
            <a:tailEnd type="stealth" w="lg" len="lg"/>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14" name="Straight Connector 13"/>
          <p:cNvCxnSpPr>
            <a:endCxn id="10" idx="3"/>
          </p:cNvCxnSpPr>
          <p:nvPr/>
        </p:nvCxnSpPr>
        <p:spPr>
          <a:xfrm flipH="1">
            <a:off x="2985656" y="5035118"/>
            <a:ext cx="1808017" cy="12775"/>
          </a:xfrm>
          <a:prstGeom prst="line">
            <a:avLst/>
          </a:prstGeom>
          <a:ln w="41275" cap="flat" cmpd="sng" algn="ctr">
            <a:solidFill>
              <a:schemeClr val="accent3"/>
            </a:solidFill>
            <a:prstDash val="solid"/>
            <a:round/>
            <a:headEnd type="none" w="med" len="med"/>
            <a:tailEnd type="stealth" w="lg" len="lg"/>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16" name="Straight Connector 15"/>
          <p:cNvCxnSpPr>
            <a:endCxn id="19" idx="1"/>
          </p:cNvCxnSpPr>
          <p:nvPr/>
        </p:nvCxnSpPr>
        <p:spPr>
          <a:xfrm flipV="1">
            <a:off x="4710545" y="4340011"/>
            <a:ext cx="1350489" cy="924718"/>
          </a:xfrm>
          <a:prstGeom prst="line">
            <a:avLst/>
          </a:prstGeom>
          <a:ln w="41275" cap="flat" cmpd="sng" algn="ctr">
            <a:solidFill>
              <a:schemeClr val="tx2"/>
            </a:solidFill>
            <a:prstDash val="solid"/>
            <a:round/>
            <a:headEnd type="none" w="med" len="med"/>
            <a:tailEnd type="stealth" w="lg" len="lg"/>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
        <p:nvSpPr>
          <p:cNvPr id="19" name="TextBox 18"/>
          <p:cNvSpPr txBox="1"/>
          <p:nvPr/>
        </p:nvSpPr>
        <p:spPr>
          <a:xfrm>
            <a:off x="6061034" y="3878346"/>
            <a:ext cx="2791433" cy="923330"/>
          </a:xfrm>
          <a:prstGeom prst="rect">
            <a:avLst/>
          </a:prstGeom>
          <a:noFill/>
        </p:spPr>
        <p:txBody>
          <a:bodyPr wrap="square" rtlCol="0">
            <a:spAutoFit/>
          </a:bodyPr>
          <a:lstStyle/>
          <a:p>
            <a:pPr algn="ctr"/>
            <a:r>
              <a:rPr lang="en-US" dirty="0">
                <a:solidFill>
                  <a:schemeClr val="accent1">
                    <a:lumMod val="75000"/>
                  </a:schemeClr>
                </a:solidFill>
              </a:rPr>
              <a:t>Soweto, </a:t>
            </a:r>
            <a:br>
              <a:rPr lang="en-US" dirty="0">
                <a:solidFill>
                  <a:schemeClr val="accent1">
                    <a:lumMod val="75000"/>
                  </a:schemeClr>
                </a:solidFill>
              </a:rPr>
            </a:br>
            <a:r>
              <a:rPr lang="en-US" dirty="0">
                <a:solidFill>
                  <a:schemeClr val="accent1">
                    <a:lumMod val="75000"/>
                  </a:schemeClr>
                </a:solidFill>
              </a:rPr>
              <a:t>Johannesburg, South Africa</a:t>
            </a:r>
            <a:br>
              <a:rPr lang="en-US" dirty="0">
                <a:solidFill>
                  <a:schemeClr val="accent1">
                    <a:lumMod val="75000"/>
                  </a:schemeClr>
                </a:solidFill>
              </a:rPr>
            </a:br>
            <a:r>
              <a:rPr lang="en-US" dirty="0">
                <a:solidFill>
                  <a:schemeClr val="accent1">
                    <a:lumMod val="75000"/>
                  </a:schemeClr>
                </a:solidFill>
              </a:rPr>
              <a:t>n=100 participants (16%)</a:t>
            </a:r>
          </a:p>
        </p:txBody>
      </p:sp>
      <p:sp>
        <p:nvSpPr>
          <p:cNvPr id="20" name="TextBox 19"/>
          <p:cNvSpPr txBox="1"/>
          <p:nvPr/>
        </p:nvSpPr>
        <p:spPr>
          <a:xfrm>
            <a:off x="5947687" y="4973911"/>
            <a:ext cx="3128890" cy="923330"/>
          </a:xfrm>
          <a:prstGeom prst="rect">
            <a:avLst/>
          </a:prstGeom>
          <a:noFill/>
        </p:spPr>
        <p:txBody>
          <a:bodyPr wrap="square" rtlCol="0">
            <a:spAutoFit/>
          </a:bodyPr>
          <a:lstStyle/>
          <a:p>
            <a:pPr algn="ctr"/>
            <a:r>
              <a:rPr lang="en-US" dirty="0">
                <a:solidFill>
                  <a:schemeClr val="accent1">
                    <a:lumMod val="75000"/>
                  </a:schemeClr>
                </a:solidFill>
              </a:rPr>
              <a:t>Wits RHI </a:t>
            </a:r>
            <a:r>
              <a:rPr lang="en-US" dirty="0" err="1">
                <a:solidFill>
                  <a:schemeClr val="accent1">
                    <a:lumMod val="75000"/>
                  </a:schemeClr>
                </a:solidFill>
              </a:rPr>
              <a:t>Shandukani</a:t>
            </a:r>
            <a:r>
              <a:rPr lang="en-US" dirty="0">
                <a:solidFill>
                  <a:schemeClr val="accent1">
                    <a:lumMod val="75000"/>
                  </a:schemeClr>
                </a:solidFill>
              </a:rPr>
              <a:t> Research, </a:t>
            </a:r>
            <a:br>
              <a:rPr lang="en-US" dirty="0">
                <a:solidFill>
                  <a:schemeClr val="accent1">
                    <a:lumMod val="75000"/>
                  </a:schemeClr>
                </a:solidFill>
              </a:rPr>
            </a:br>
            <a:r>
              <a:rPr lang="en-US" dirty="0">
                <a:solidFill>
                  <a:schemeClr val="accent1">
                    <a:lumMod val="75000"/>
                  </a:schemeClr>
                </a:solidFill>
              </a:rPr>
              <a:t>Johannesburg, South Africa</a:t>
            </a:r>
            <a:br>
              <a:rPr lang="en-US" dirty="0">
                <a:solidFill>
                  <a:schemeClr val="accent1">
                    <a:lumMod val="75000"/>
                  </a:schemeClr>
                </a:solidFill>
              </a:rPr>
            </a:br>
            <a:r>
              <a:rPr lang="en-US" dirty="0">
                <a:solidFill>
                  <a:schemeClr val="accent1">
                    <a:lumMod val="75000"/>
                  </a:schemeClr>
                </a:solidFill>
              </a:rPr>
              <a:t>n=69 participants (11%)</a:t>
            </a:r>
          </a:p>
        </p:txBody>
      </p:sp>
      <p:sp>
        <p:nvSpPr>
          <p:cNvPr id="21" name="TextBox 20"/>
          <p:cNvSpPr txBox="1"/>
          <p:nvPr/>
        </p:nvSpPr>
        <p:spPr>
          <a:xfrm>
            <a:off x="6168536" y="2782781"/>
            <a:ext cx="2576430" cy="923330"/>
          </a:xfrm>
          <a:prstGeom prst="rect">
            <a:avLst/>
          </a:prstGeom>
          <a:noFill/>
        </p:spPr>
        <p:txBody>
          <a:bodyPr wrap="square" rtlCol="0">
            <a:spAutoFit/>
          </a:bodyPr>
          <a:lstStyle/>
          <a:p>
            <a:pPr algn="ctr"/>
            <a:r>
              <a:rPr lang="en-US" dirty="0">
                <a:solidFill>
                  <a:schemeClr val="accent1">
                    <a:lumMod val="75000"/>
                  </a:schemeClr>
                </a:solidFill>
              </a:rPr>
              <a:t>FAM-CRU, </a:t>
            </a:r>
            <a:br>
              <a:rPr lang="en-US" dirty="0">
                <a:solidFill>
                  <a:schemeClr val="accent1">
                    <a:lumMod val="75000"/>
                  </a:schemeClr>
                </a:solidFill>
              </a:rPr>
            </a:br>
            <a:r>
              <a:rPr lang="en-US" dirty="0">
                <a:solidFill>
                  <a:schemeClr val="accent1">
                    <a:lumMod val="75000"/>
                  </a:schemeClr>
                </a:solidFill>
              </a:rPr>
              <a:t>Cape Town, South Africa</a:t>
            </a:r>
            <a:br>
              <a:rPr lang="en-US" dirty="0">
                <a:solidFill>
                  <a:schemeClr val="accent1">
                    <a:lumMod val="75000"/>
                  </a:schemeClr>
                </a:solidFill>
              </a:rPr>
            </a:br>
            <a:r>
              <a:rPr lang="en-US" dirty="0">
                <a:solidFill>
                  <a:schemeClr val="accent1">
                    <a:lumMod val="75000"/>
                  </a:schemeClr>
                </a:solidFill>
              </a:rPr>
              <a:t>n=142 participants (23%)</a:t>
            </a:r>
          </a:p>
        </p:txBody>
      </p:sp>
      <p:sp>
        <p:nvSpPr>
          <p:cNvPr id="2" name="Title 1"/>
          <p:cNvSpPr>
            <a:spLocks noGrp="1"/>
          </p:cNvSpPr>
          <p:nvPr>
            <p:ph type="title"/>
          </p:nvPr>
        </p:nvSpPr>
        <p:spPr/>
        <p:txBody>
          <a:bodyPr>
            <a:normAutofit/>
          </a:bodyPr>
          <a:lstStyle/>
          <a:p>
            <a:r>
              <a:rPr lang="en-US" dirty="0"/>
              <a:t>P1060/P1104s Study Sites</a:t>
            </a:r>
          </a:p>
        </p:txBody>
      </p:sp>
      <p:sp>
        <p:nvSpPr>
          <p:cNvPr id="38" name="TextBox 37"/>
          <p:cNvSpPr txBox="1"/>
          <p:nvPr/>
        </p:nvSpPr>
        <p:spPr>
          <a:xfrm>
            <a:off x="0" y="1286223"/>
            <a:ext cx="9144000" cy="707886"/>
          </a:xfrm>
          <a:prstGeom prst="rect">
            <a:avLst/>
          </a:prstGeom>
          <a:noFill/>
        </p:spPr>
        <p:txBody>
          <a:bodyPr wrap="square" rtlCol="0">
            <a:spAutoFit/>
          </a:bodyPr>
          <a:lstStyle/>
          <a:p>
            <a:pPr algn="ctr"/>
            <a:r>
              <a:rPr lang="en-US" sz="2000" b="1" dirty="0"/>
              <a:t>Accrual completed on 17 December 2014, with 615 participants enrolled</a:t>
            </a:r>
            <a:r>
              <a:rPr lang="en-US" sz="2000" dirty="0"/>
              <a:t> (246 into HIV+ cohort; 185 into HEU cohort; 184 into HU cohort)</a:t>
            </a:r>
          </a:p>
        </p:txBody>
      </p:sp>
    </p:spTree>
    <p:extLst>
      <p:ext uri="{BB962C8B-B14F-4D97-AF65-F5344CB8AC3E}">
        <p14:creationId xmlns:p14="http://schemas.microsoft.com/office/powerpoint/2010/main" val="643470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7539" y="90806"/>
            <a:ext cx="4120679" cy="1143000"/>
          </a:xfrm>
        </p:spPr>
        <p:txBody>
          <a:bodyPr>
            <a:normAutofit/>
          </a:bodyPr>
          <a:lstStyle/>
          <a:p>
            <a:r>
              <a:rPr lang="en-US" sz="3500" b="1" dirty="0">
                <a:solidFill>
                  <a:srgbClr val="376092"/>
                </a:solidFill>
              </a:rPr>
              <a:t>Methods</a:t>
            </a:r>
          </a:p>
        </p:txBody>
      </p:sp>
      <p:sp>
        <p:nvSpPr>
          <p:cNvPr id="3" name="Content Placeholder 2"/>
          <p:cNvSpPr>
            <a:spLocks noGrp="1"/>
          </p:cNvSpPr>
          <p:nvPr>
            <p:ph idx="1"/>
          </p:nvPr>
        </p:nvSpPr>
        <p:spPr>
          <a:xfrm>
            <a:off x="457200" y="1199123"/>
            <a:ext cx="8229600" cy="5251533"/>
          </a:xfrm>
        </p:spPr>
        <p:txBody>
          <a:bodyPr>
            <a:normAutofit fontScale="92500" lnSpcReduction="10000"/>
          </a:bodyPr>
          <a:lstStyle/>
          <a:p>
            <a:pPr marL="457200" indent="-457200"/>
            <a:r>
              <a:rPr lang="en-US" dirty="0">
                <a:solidFill>
                  <a:srgbClr val="000000"/>
                </a:solidFill>
                <a:cs typeface="Calibri"/>
              </a:rPr>
              <a:t>Participants (n=611 dyads) were primary caregivers and their 5-11 year old child who </a:t>
            </a:r>
            <a:r>
              <a:rPr lang="en-US" dirty="0">
                <a:cs typeface="Calibri"/>
              </a:rPr>
              <a:t>were HIV+, HEU, or HUU. </a:t>
            </a:r>
          </a:p>
          <a:p>
            <a:pPr marL="457200" indent="-457200"/>
            <a:r>
              <a:rPr lang="en-US" dirty="0">
                <a:cs typeface="Calibri"/>
              </a:rPr>
              <a:t>Caregivers were assessed for depression symptoms with the Hopkins Symptom Checklist</a:t>
            </a:r>
          </a:p>
          <a:p>
            <a:pPr marL="857250" lvl="1" indent="-457200"/>
            <a:r>
              <a:rPr lang="en-US" dirty="0">
                <a:cs typeface="Calibri"/>
              </a:rPr>
              <a:t>Low score: 1-1.75</a:t>
            </a:r>
          </a:p>
          <a:p>
            <a:pPr marL="857250" lvl="1" indent="-457200"/>
            <a:r>
              <a:rPr lang="en-US" dirty="0">
                <a:cs typeface="Calibri"/>
              </a:rPr>
              <a:t>High score: &gt;1.75</a:t>
            </a:r>
          </a:p>
          <a:p>
            <a:pPr marL="457200" indent="-457200"/>
            <a:r>
              <a:rPr lang="en-US" dirty="0">
                <a:cs typeface="Calibri"/>
              </a:rPr>
              <a:t>3 assessment time points: 0, 48 and 96 weeks after study intake</a:t>
            </a:r>
          </a:p>
          <a:p>
            <a:pPr marL="457200" indent="-457200"/>
            <a:r>
              <a:rPr lang="en-US" dirty="0">
                <a:cs typeface="Calibri"/>
              </a:rPr>
              <a:t>Cross-sectional and longitudinal linear regression models adjusted </a:t>
            </a:r>
            <a:r>
              <a:rPr lang="en-US" dirty="0">
                <a:solidFill>
                  <a:srgbClr val="000000"/>
                </a:solidFill>
                <a:cs typeface="Calibri"/>
              </a:rPr>
              <a:t>for potential confounders</a:t>
            </a:r>
            <a:endParaRPr lang="en-US" dirty="0">
              <a:solidFill>
                <a:srgbClr val="000000"/>
              </a:solidFill>
            </a:endParaRPr>
          </a:p>
        </p:txBody>
      </p:sp>
    </p:spTree>
    <p:extLst>
      <p:ext uri="{BB962C8B-B14F-4D97-AF65-F5344CB8AC3E}">
        <p14:creationId xmlns:p14="http://schemas.microsoft.com/office/powerpoint/2010/main" val="4034150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32991"/>
            <a:ext cx="4300012" cy="3225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97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77" y="620445"/>
            <a:ext cx="3995138" cy="2971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98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2901" y="649392"/>
            <a:ext cx="4211916" cy="3158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10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00069" y="3549391"/>
            <a:ext cx="4321099" cy="330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364213" y="0"/>
            <a:ext cx="8291140" cy="630942"/>
          </a:xfrm>
          <a:prstGeom prst="rect">
            <a:avLst/>
          </a:prstGeom>
          <a:noFill/>
        </p:spPr>
        <p:txBody>
          <a:bodyPr wrap="square" rtlCol="0">
            <a:spAutoFit/>
          </a:bodyPr>
          <a:lstStyle/>
          <a:p>
            <a:pPr algn="ctr"/>
            <a:r>
              <a:rPr lang="en-US" sz="3500" b="1" dirty="0">
                <a:solidFill>
                  <a:srgbClr val="376092"/>
                </a:solidFill>
                <a:latin typeface="+mj-lt"/>
              </a:rPr>
              <a:t>Neuropsychology  Assessments</a:t>
            </a:r>
          </a:p>
        </p:txBody>
      </p:sp>
    </p:spTree>
    <p:extLst>
      <p:ext uri="{BB962C8B-B14F-4D97-AF65-F5344CB8AC3E}">
        <p14:creationId xmlns:p14="http://schemas.microsoft.com/office/powerpoint/2010/main" val="4013254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CC515E8ADC6D94BB60D0B874600EA4C" ma:contentTypeVersion="6" ma:contentTypeDescription="Create a new document." ma:contentTypeScope="" ma:versionID="64d96f49ef830410fe9a278f22d46f9d">
  <xsd:schema xmlns:xsd="http://www.w3.org/2001/XMLSchema" xmlns:xs="http://www.w3.org/2001/XMLSchema" xmlns:p="http://schemas.microsoft.com/office/2006/metadata/properties" xmlns:ns2="8fff0748-757e-44e1-b4d1-3ab4f47f7563" xmlns:ns3="53723a1e-932d-46a7-bb29-31f26abb6a49" targetNamespace="http://schemas.microsoft.com/office/2006/metadata/properties" ma:root="true" ma:fieldsID="09e1bc8b4367a015b1717ca0f193cb6e" ns2:_="" ns3:_="">
    <xsd:import namespace="8fff0748-757e-44e1-b4d1-3ab4f47f7563"/>
    <xsd:import namespace="53723a1e-932d-46a7-bb29-31f26abb6a4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ff0748-757e-44e1-b4d1-3ab4f47f756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3723a1e-932d-46a7-bb29-31f26abb6a49"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6BC5849-12D2-4215-A85E-A11F543C56E9}"/>
</file>

<file path=customXml/itemProps2.xml><?xml version="1.0" encoding="utf-8"?>
<ds:datastoreItem xmlns:ds="http://schemas.openxmlformats.org/officeDocument/2006/customXml" ds:itemID="{036B84CC-FBFA-44CF-8A0B-86CA9CC519A0}"/>
</file>

<file path=customXml/itemProps3.xml><?xml version="1.0" encoding="utf-8"?>
<ds:datastoreItem xmlns:ds="http://schemas.openxmlformats.org/officeDocument/2006/customXml" ds:itemID="{6FAEE5DA-6488-470B-8CA8-D4893DDBF004}"/>
</file>

<file path=docProps/app.xml><?xml version="1.0" encoding="utf-8"?>
<Properties xmlns="http://schemas.openxmlformats.org/officeDocument/2006/extended-properties" xmlns:vt="http://schemas.openxmlformats.org/officeDocument/2006/docPropsVTypes">
  <TotalTime>20222</TotalTime>
  <Words>2351</Words>
  <Application>Microsoft Office PowerPoint</Application>
  <PresentationFormat>On-screen Show (4:3)</PresentationFormat>
  <Paragraphs>372</Paragraphs>
  <Slides>28</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ＭＳ Ｐゴシック</vt:lpstr>
      <vt:lpstr>Arial</vt:lpstr>
      <vt:lpstr>Calibri</vt:lpstr>
      <vt:lpstr>Times New Roman</vt:lpstr>
      <vt:lpstr>Office Theme</vt:lpstr>
      <vt:lpstr>Caregiver depression and child neuropsychological outcomes in an observational study of pediatric HIV carried out in four sub-Saharan countries</vt:lpstr>
      <vt:lpstr>Maternal depression</vt:lpstr>
      <vt:lpstr>PowerPoint Presentation</vt:lpstr>
      <vt:lpstr>Depression of Ugandan Moms with HIV related to their BRIEF evaluation of their children, especially if HIV infected</vt:lpstr>
      <vt:lpstr>Primary Study Aim</vt:lpstr>
      <vt:lpstr>PowerPoint Presentation</vt:lpstr>
      <vt:lpstr>P1060/P1104s Study Sites</vt:lpstr>
      <vt:lpstr>Methods</vt:lpstr>
      <vt:lpstr>PowerPoint Presentation</vt:lpstr>
      <vt:lpstr>PowerPoint Presentation</vt:lpstr>
      <vt:lpstr>Kampala MUJHU/GHU IMPAACT and PROMISE NeuroDev Testing QA Assessment Center Team (Left to Right: Ssesanga Titus Kisa, Mary Nyakato, Namukooli Jackie Lydia , Agatha Kuteesa, M.J. Boivin</vt:lpstr>
      <vt:lpstr>PowerPoint Presentation</vt:lpstr>
      <vt:lpstr>Child and caregiver characteristics at study entry, by cohort</vt:lpstr>
      <vt:lpstr>Biological markers of disease among HIV+ children (N=246)</vt:lpstr>
      <vt:lpstr>Standardized test scores at study entry, Mean (SD)</vt:lpstr>
      <vt:lpstr>PowerPoint Presentation</vt:lpstr>
      <vt:lpstr>PowerPoint Presentation</vt:lpstr>
      <vt:lpstr>PowerPoint Presentation</vt:lpstr>
      <vt:lpstr>PowerPoint Presentation</vt:lpstr>
      <vt:lpstr>Conclusions</vt:lpstr>
      <vt:lpstr>PowerPoint Presentation</vt:lpstr>
      <vt:lpstr>Implications and Questions</vt:lpstr>
      <vt:lpstr>Acknowledging the  IMPAACT P1104s Study Leadership</vt:lpstr>
      <vt:lpstr>Funding Support - Acknowledgements</vt:lpstr>
      <vt:lpstr>PowerPoint Presentation</vt:lpstr>
      <vt:lpstr>Caregiver Changes in Anxiety and Depression at Baseline, 48, and 96 months</vt:lpstr>
      <vt:lpstr>PowerPoint Presentation</vt:lpstr>
      <vt:lpstr>PowerPoint Presentation</vt:lpstr>
    </vt:vector>
  </TitlesOfParts>
  <Company>Johns Hopkins School of Public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Caregiver depression and child neuropsychological outcomes in an observational study carried out in  four sub-Saharan countries</dc:title>
  <dc:creator>Itziar Familiar Lopez</dc:creator>
  <cp:lastModifiedBy>Suzette Lugo</cp:lastModifiedBy>
  <cp:revision>168</cp:revision>
  <dcterms:created xsi:type="dcterms:W3CDTF">2018-06-12T13:21:52Z</dcterms:created>
  <dcterms:modified xsi:type="dcterms:W3CDTF">2018-07-31T19:37:50Z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0x0101002CC515E8ADC6D94BB60D0B874600EA4C</vt:lpwstr>
  </property>
</Properties>
</file>