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7.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372" r:id="rId2"/>
    <p:sldId id="261" r:id="rId3"/>
    <p:sldId id="392" r:id="rId4"/>
    <p:sldId id="393" r:id="rId5"/>
    <p:sldId id="375" r:id="rId6"/>
    <p:sldId id="257" r:id="rId7"/>
    <p:sldId id="258" r:id="rId8"/>
    <p:sldId id="259" r:id="rId9"/>
    <p:sldId id="391" r:id="rId10"/>
    <p:sldId id="390" r:id="rId11"/>
    <p:sldId id="397" r:id="rId12"/>
    <p:sldId id="398" r:id="rId13"/>
    <p:sldId id="379" r:id="rId14"/>
    <p:sldId id="396" r:id="rId15"/>
    <p:sldId id="399" r:id="rId16"/>
    <p:sldId id="388" r:id="rId17"/>
    <p:sldId id="3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EC2"/>
    <a:srgbClr val="FCFCCD"/>
    <a:srgbClr val="FBFC86"/>
    <a:srgbClr val="00FF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13"/>
    <p:restoredTop sz="85382"/>
  </p:normalViewPr>
  <p:slideViewPr>
    <p:cSldViewPr snapToGrid="0" snapToObjects="1">
      <p:cViewPr varScale="1">
        <p:scale>
          <a:sx n="97" d="100"/>
          <a:sy n="97" d="100"/>
        </p:scale>
        <p:origin x="560" y="20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23664-88D9-5D4E-96D7-6A4C3D146809}" type="datetimeFigureOut">
              <a:rPr lang="en-US" smtClean="0"/>
              <a:t>7/16/19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EDF0C-BE83-0A47-83F7-C49D68E3F833}" type="slidenum">
              <a:rPr lang="en-US" smtClean="0"/>
              <a:t>‹#›</a:t>
            </a:fld>
            <a:endParaRPr lang="en-US"/>
          </a:p>
        </p:txBody>
      </p:sp>
    </p:spTree>
    <p:extLst>
      <p:ext uri="{BB962C8B-B14F-4D97-AF65-F5344CB8AC3E}">
        <p14:creationId xmlns:p14="http://schemas.microsoft.com/office/powerpoint/2010/main" val="282971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30876D3-F984-4778-901A-DD3BDAE451AF}" type="slidenum">
              <a:rPr lang="en-ZA" smtClean="0"/>
              <a:t>1</a:t>
            </a:fld>
            <a:endParaRPr lang="en-ZA"/>
          </a:p>
        </p:txBody>
      </p:sp>
    </p:spTree>
    <p:extLst>
      <p:ext uri="{BB962C8B-B14F-4D97-AF65-F5344CB8AC3E}">
        <p14:creationId xmlns:p14="http://schemas.microsoft.com/office/powerpoint/2010/main" val="166130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200" b="0" i="0" u="none" strike="noStrike" kern="1200" dirty="0">
                <a:solidFill>
                  <a:schemeClr val="tx1"/>
                </a:solidFill>
                <a:effectLst/>
                <a:latin typeface="+mn-lt"/>
                <a:ea typeface="+mn-ea"/>
                <a:cs typeface="+mn-cs"/>
              </a:rPr>
              <a:t>From the pop PK modelling…simulations…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200" b="0" i="0" u="none" strike="noStrike" kern="1200" dirty="0">
                <a:solidFill>
                  <a:schemeClr val="tx1"/>
                </a:solidFill>
                <a:effectLst/>
                <a:latin typeface="+mn-lt"/>
                <a:ea typeface="+mn-ea"/>
                <a:cs typeface="+mn-cs"/>
              </a:rPr>
              <a:t>With this approach GA groups were kept near the target </a:t>
            </a:r>
            <a:r>
              <a:rPr lang="en-ZA" sz="1200" b="0" i="1" u="none" strike="noStrike" kern="1200" dirty="0">
                <a:solidFill>
                  <a:schemeClr val="tx1"/>
                </a:solidFill>
                <a:effectLst/>
                <a:latin typeface="+mn-lt"/>
                <a:ea typeface="+mn-ea"/>
                <a:cs typeface="+mn-cs"/>
              </a:rPr>
              <a:t>or just slightly above</a:t>
            </a:r>
            <a:r>
              <a:rPr lang="en-ZA" sz="1200" b="0" i="0" u="none" strike="noStrike" kern="1200" dirty="0">
                <a:solidFill>
                  <a:schemeClr val="tx1"/>
                </a:solidFill>
                <a:effectLst/>
                <a:latin typeface="+mn-lt"/>
                <a:ea typeface="+mn-ea"/>
                <a:cs typeface="+mn-cs"/>
              </a:rPr>
              <a:t> without </a:t>
            </a:r>
            <a:r>
              <a:rPr lang="en-ZA" sz="1200" b="0" i="0" u="none" strike="noStrike" kern="1200" dirty="0" err="1">
                <a:solidFill>
                  <a:schemeClr val="tx1"/>
                </a:solidFill>
                <a:effectLst/>
                <a:latin typeface="+mn-lt"/>
                <a:ea typeface="+mn-ea"/>
                <a:cs typeface="+mn-cs"/>
              </a:rPr>
              <a:t>underdosing</a:t>
            </a:r>
            <a:r>
              <a:rPr lang="en-ZA" sz="1200" b="0" i="0" u="none" strike="noStrike" kern="1200" dirty="0">
                <a:solidFill>
                  <a:schemeClr val="tx1"/>
                </a:solidFill>
                <a:effectLst/>
                <a:latin typeface="+mn-lt"/>
                <a:ea typeface="+mn-ea"/>
                <a:cs typeface="+mn-cs"/>
              </a:rPr>
              <a:t> any preterm infants age group </a:t>
            </a:r>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11</a:t>
            </a:fld>
            <a:endParaRPr lang="en-US"/>
          </a:p>
        </p:txBody>
      </p:sp>
    </p:spTree>
    <p:extLst>
      <p:ext uri="{BB962C8B-B14F-4D97-AF65-F5344CB8AC3E}">
        <p14:creationId xmlns:p14="http://schemas.microsoft.com/office/powerpoint/2010/main" val="3498070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13</a:t>
            </a:fld>
            <a:endParaRPr lang="en-US"/>
          </a:p>
        </p:txBody>
      </p:sp>
    </p:spTree>
    <p:extLst>
      <p:ext uri="{BB962C8B-B14F-4D97-AF65-F5344CB8AC3E}">
        <p14:creationId xmlns:p14="http://schemas.microsoft.com/office/powerpoint/2010/main" val="3877039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14</a:t>
            </a:fld>
            <a:endParaRPr lang="en-US"/>
          </a:p>
        </p:txBody>
      </p:sp>
    </p:spTree>
    <p:extLst>
      <p:ext uri="{BB962C8B-B14F-4D97-AF65-F5344CB8AC3E}">
        <p14:creationId xmlns:p14="http://schemas.microsoft.com/office/powerpoint/2010/main" val="3313963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16</a:t>
            </a:fld>
            <a:endParaRPr lang="en-US"/>
          </a:p>
        </p:txBody>
      </p:sp>
    </p:spTree>
    <p:extLst>
      <p:ext uri="{BB962C8B-B14F-4D97-AF65-F5344CB8AC3E}">
        <p14:creationId xmlns:p14="http://schemas.microsoft.com/office/powerpoint/2010/main" val="1104340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17</a:t>
            </a:fld>
            <a:endParaRPr lang="en-US"/>
          </a:p>
        </p:txBody>
      </p:sp>
    </p:spTree>
    <p:extLst>
      <p:ext uri="{BB962C8B-B14F-4D97-AF65-F5344CB8AC3E}">
        <p14:creationId xmlns:p14="http://schemas.microsoft.com/office/powerpoint/2010/main" val="4148990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rationale behind benefits of early ART - ..To inhibit </a:t>
            </a:r>
            <a:r>
              <a:rPr lang="en-US" b="1" dirty="0"/>
              <a:t>viral replication </a:t>
            </a:r>
            <a:r>
              <a:rPr lang="en-US" dirty="0"/>
              <a:t>and ensure a smaller reservoir, lead to an improve</a:t>
            </a:r>
            <a:r>
              <a:rPr lang="en-US" b="1" dirty="0"/>
              <a:t> immune </a:t>
            </a:r>
            <a:r>
              <a:rPr lang="en-US" dirty="0"/>
              <a:t>function/ regeneration – and </a:t>
            </a:r>
            <a:r>
              <a:rPr lang="en-US" b="1" dirty="0"/>
              <a:t>prev</a:t>
            </a:r>
            <a:r>
              <a:rPr lang="en-US" b="1" dirty="0">
                <a:solidFill>
                  <a:schemeClr val="tx1"/>
                </a:solidFill>
              </a:rPr>
              <a:t>ent CNS disease</a:t>
            </a:r>
            <a:r>
              <a:rPr lang="en-US" dirty="0"/>
              <a:t>..</a:t>
            </a:r>
          </a:p>
          <a:p>
            <a:r>
              <a:rPr lang="en-US" dirty="0"/>
              <a:t>Early ART in this population is hampered by </a:t>
            </a:r>
            <a:r>
              <a:rPr lang="en-US" b="1" dirty="0"/>
              <a:t>limited </a:t>
            </a:r>
            <a:r>
              <a:rPr lang="en-US" dirty="0"/>
              <a:t>number of  </a:t>
            </a:r>
            <a:r>
              <a:rPr lang="en-US" b="1" dirty="0"/>
              <a:t>neonatal ARV formulations </a:t>
            </a:r>
            <a:r>
              <a:rPr lang="en-US" i="1" dirty="0"/>
              <a:t>and </a:t>
            </a:r>
            <a:r>
              <a:rPr lang="en-US" b="1" dirty="0"/>
              <a:t>lack of dosing information</a:t>
            </a:r>
            <a:endParaRPr lang="en-US" dirty="0"/>
          </a:p>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2</a:t>
            </a:fld>
            <a:endParaRPr lang="en-US"/>
          </a:p>
        </p:txBody>
      </p:sp>
    </p:spTree>
    <p:extLst>
      <p:ext uri="{BB962C8B-B14F-4D97-AF65-F5344CB8AC3E}">
        <p14:creationId xmlns:p14="http://schemas.microsoft.com/office/powerpoint/2010/main" val="3878245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3</a:t>
            </a:fld>
            <a:endParaRPr lang="en-US"/>
          </a:p>
        </p:txBody>
      </p:sp>
    </p:spTree>
    <p:extLst>
      <p:ext uri="{BB962C8B-B14F-4D97-AF65-F5344CB8AC3E}">
        <p14:creationId xmlns:p14="http://schemas.microsoft.com/office/powerpoint/2010/main" val="2602478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general targets we want to maintain troughs &gt; 3 mg/mL in most all infants, the level where clinical data has shown improved long-term suppression. </a:t>
            </a:r>
          </a:p>
          <a:p>
            <a:r>
              <a:rPr lang="en-US" dirty="0"/>
              <a:t>All of these influencing dosing</a:t>
            </a:r>
          </a:p>
        </p:txBody>
      </p:sp>
      <p:sp>
        <p:nvSpPr>
          <p:cNvPr id="4" name="Slide Number Placeholder 3"/>
          <p:cNvSpPr>
            <a:spLocks noGrp="1"/>
          </p:cNvSpPr>
          <p:nvPr>
            <p:ph type="sldNum" sz="quarter" idx="5"/>
          </p:nvPr>
        </p:nvSpPr>
        <p:spPr/>
        <p:txBody>
          <a:bodyPr/>
          <a:lstStyle/>
          <a:p>
            <a:fld id="{538EDF0C-BE83-0A47-83F7-C49D68E3F833}" type="slidenum">
              <a:rPr lang="en-US" smtClean="0"/>
              <a:t>5</a:t>
            </a:fld>
            <a:endParaRPr lang="en-US"/>
          </a:p>
        </p:txBody>
      </p:sp>
    </p:spTree>
    <p:extLst>
      <p:ext uri="{BB962C8B-B14F-4D97-AF65-F5344CB8AC3E}">
        <p14:creationId xmlns:p14="http://schemas.microsoft.com/office/powerpoint/2010/main" val="365415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ZA" dirty="0"/>
          </a:p>
          <a:p>
            <a:pPr algn="l"/>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6</a:t>
            </a:fld>
            <a:endParaRPr lang="en-US"/>
          </a:p>
        </p:txBody>
      </p:sp>
    </p:spTree>
    <p:extLst>
      <p:ext uri="{BB962C8B-B14F-4D97-AF65-F5344CB8AC3E}">
        <p14:creationId xmlns:p14="http://schemas.microsoft.com/office/powerpoint/2010/main" val="207868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P1106 - </a:t>
            </a:r>
            <a:r>
              <a:rPr lang="en-ZA" sz="1200" dirty="0"/>
              <a:t>1-3 plasma samples were collected at day 7-14, and again at 4, 6, 10, 16 and 24 weeks of age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P1115 - </a:t>
            </a:r>
            <a:r>
              <a:rPr lang="en-ZA" sz="1200" dirty="0"/>
              <a:t>Dried blood spot and plasma samples were collected at around 7-9 days of life, with a 2nd collection 1 week later if still on NVP </a:t>
            </a:r>
            <a:endParaRPr lang="en-US" sz="1200" dirty="0"/>
          </a:p>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7</a:t>
            </a:fld>
            <a:endParaRPr lang="en-US"/>
          </a:p>
        </p:txBody>
      </p:sp>
    </p:spTree>
    <p:extLst>
      <p:ext uri="{BB962C8B-B14F-4D97-AF65-F5344CB8AC3E}">
        <p14:creationId xmlns:p14="http://schemas.microsoft.com/office/powerpoint/2010/main" val="889380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For this analysis each visit was modeled as a separate individual</a:t>
            </a:r>
          </a:p>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8</a:t>
            </a:fld>
            <a:endParaRPr lang="en-US"/>
          </a:p>
        </p:txBody>
      </p:sp>
    </p:spTree>
    <p:extLst>
      <p:ext uri="{BB962C8B-B14F-4D97-AF65-F5344CB8AC3E}">
        <p14:creationId xmlns:p14="http://schemas.microsoft.com/office/powerpoint/2010/main" val="1424479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b="1" i="0" u="none" strike="noStrike" kern="1200" dirty="0">
                <a:solidFill>
                  <a:schemeClr val="tx1"/>
                </a:solidFill>
                <a:effectLst/>
                <a:latin typeface="+mn-lt"/>
                <a:ea typeface="+mn-ea"/>
                <a:cs typeface="+mn-cs"/>
              </a:rPr>
              <a:t>GA and PNA impact significantly NVP metabolism</a:t>
            </a:r>
          </a:p>
          <a:p>
            <a:r>
              <a:rPr lang="en-ZA" sz="1200" b="0" i="0" u="none" strike="noStrike" kern="1200" dirty="0">
                <a:solidFill>
                  <a:schemeClr val="tx1"/>
                </a:solidFill>
                <a:effectLst/>
                <a:latin typeface="+mn-lt"/>
                <a:ea typeface="+mn-ea"/>
                <a:cs typeface="+mn-cs"/>
              </a:rPr>
              <a:t>The between subject variabilities (which are relatively high and correlated).    It just </a:t>
            </a:r>
          </a:p>
          <a:p>
            <a:r>
              <a:rPr lang="en-ZA" sz="1200" b="0" i="0" u="none" strike="noStrike" kern="1200" dirty="0">
                <a:solidFill>
                  <a:schemeClr val="tx1"/>
                </a:solidFill>
                <a:effectLst/>
                <a:latin typeface="+mn-lt"/>
                <a:ea typeface="+mn-ea"/>
                <a:cs typeface="+mn-cs"/>
              </a:rPr>
              <a:t>means that not all infants NVP PK mature at exactly the same rate and </a:t>
            </a:r>
          </a:p>
          <a:p>
            <a:r>
              <a:rPr lang="en-ZA" sz="1200" b="0" i="0" u="none" strike="noStrike" kern="1200" dirty="0">
                <a:solidFill>
                  <a:schemeClr val="tx1"/>
                </a:solidFill>
                <a:effectLst/>
                <a:latin typeface="+mn-lt"/>
                <a:ea typeface="+mn-ea"/>
                <a:cs typeface="+mn-cs"/>
              </a:rPr>
              <a:t>the fact that V/F and CL/F are correlated  suggest a significant portion </a:t>
            </a:r>
          </a:p>
          <a:p>
            <a:r>
              <a:rPr lang="en-ZA" sz="1200" b="0" i="0" u="none" strike="noStrike" kern="1200" dirty="0">
                <a:solidFill>
                  <a:schemeClr val="tx1"/>
                </a:solidFill>
                <a:effectLst/>
                <a:latin typeface="+mn-lt"/>
                <a:ea typeface="+mn-ea"/>
                <a:cs typeface="+mn-cs"/>
              </a:rPr>
              <a:t>of the between subject variability relates to variability in absorption (F).</a:t>
            </a:r>
          </a:p>
          <a:p>
            <a:endParaRPr lang="en-US" dirty="0"/>
          </a:p>
        </p:txBody>
      </p:sp>
      <p:sp>
        <p:nvSpPr>
          <p:cNvPr id="4" name="Slide Number Placeholder 3"/>
          <p:cNvSpPr>
            <a:spLocks noGrp="1"/>
          </p:cNvSpPr>
          <p:nvPr>
            <p:ph type="sldNum" sz="quarter" idx="5"/>
          </p:nvPr>
        </p:nvSpPr>
        <p:spPr/>
        <p:txBody>
          <a:bodyPr/>
          <a:lstStyle/>
          <a:p>
            <a:fld id="{538EDF0C-BE83-0A47-83F7-C49D68E3F833}" type="slidenum">
              <a:rPr lang="en-US" smtClean="0"/>
              <a:t>9</a:t>
            </a:fld>
            <a:endParaRPr lang="en-US"/>
          </a:p>
        </p:txBody>
      </p:sp>
    </p:spTree>
    <p:extLst>
      <p:ext uri="{BB962C8B-B14F-4D97-AF65-F5344CB8AC3E}">
        <p14:creationId xmlns:p14="http://schemas.microsoft.com/office/powerpoint/2010/main" val="2030243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another way to show the difference GA and PNA had on NVP clearance….</a:t>
            </a:r>
          </a:p>
        </p:txBody>
      </p:sp>
      <p:sp>
        <p:nvSpPr>
          <p:cNvPr id="4" name="Slide Number Placeholder 3"/>
          <p:cNvSpPr>
            <a:spLocks noGrp="1"/>
          </p:cNvSpPr>
          <p:nvPr>
            <p:ph type="sldNum" sz="quarter" idx="5"/>
          </p:nvPr>
        </p:nvSpPr>
        <p:spPr/>
        <p:txBody>
          <a:bodyPr/>
          <a:lstStyle/>
          <a:p>
            <a:fld id="{538EDF0C-BE83-0A47-83F7-C49D68E3F833}" type="slidenum">
              <a:rPr lang="en-US" smtClean="0"/>
              <a:t>10</a:t>
            </a:fld>
            <a:endParaRPr lang="en-US"/>
          </a:p>
        </p:txBody>
      </p:sp>
    </p:spTree>
    <p:extLst>
      <p:ext uri="{BB962C8B-B14F-4D97-AF65-F5344CB8AC3E}">
        <p14:creationId xmlns:p14="http://schemas.microsoft.com/office/powerpoint/2010/main" val="1379681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D68B6-31AC-D746-94E4-8212DFB9C8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6011E-578F-3149-AA44-9CAD01BC9B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2AB180-EE71-9247-93DD-5D6B760356AE}"/>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5" name="Footer Placeholder 4">
            <a:extLst>
              <a:ext uri="{FF2B5EF4-FFF2-40B4-BE49-F238E27FC236}">
                <a16:creationId xmlns:a16="http://schemas.microsoft.com/office/drawing/2014/main" id="{11A64019-5A48-2841-B02F-515A7905EF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65AEFB-3302-6E4B-970F-BFECBD2A3BFC}"/>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192948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E104E-D056-6D4A-9B20-174F7482A5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C0CB88-22EB-764F-B1AA-3B7CAE267C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286FC-569A-AB49-9944-EE33DA25250B}"/>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5" name="Footer Placeholder 4">
            <a:extLst>
              <a:ext uri="{FF2B5EF4-FFF2-40B4-BE49-F238E27FC236}">
                <a16:creationId xmlns:a16="http://schemas.microsoft.com/office/drawing/2014/main" id="{8ABAE036-2415-B94A-96AB-8BC2E9497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970F6-6C6D-174B-A0B1-397E442B7EB3}"/>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1236037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C0EF75-6686-4349-BF81-2B3D628F9D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7D1287-D444-F94E-8003-A9686183E9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371BE5-79D7-2244-8F3A-9EACEA2C962C}"/>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5" name="Footer Placeholder 4">
            <a:extLst>
              <a:ext uri="{FF2B5EF4-FFF2-40B4-BE49-F238E27FC236}">
                <a16:creationId xmlns:a16="http://schemas.microsoft.com/office/drawing/2014/main" id="{3A1DE537-0F1B-FE47-89D3-406D2F544F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10EA54-39E7-4845-8E63-5AC9C9F89965}"/>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5280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80C3-FB88-8B47-906B-E96F6F0BA6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206403-A0F5-C640-9099-A52B020870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59F02-2E8A-7348-A27C-9CB9C5A4387F}"/>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5" name="Footer Placeholder 4">
            <a:extLst>
              <a:ext uri="{FF2B5EF4-FFF2-40B4-BE49-F238E27FC236}">
                <a16:creationId xmlns:a16="http://schemas.microsoft.com/office/drawing/2014/main" id="{98612E44-9D82-3B49-BF52-0437B828A6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02AFD3-D0A5-0A45-86E3-50CF7B9ED6C4}"/>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3595794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2356A-C9BD-A548-8714-C895AA78FD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8B0C77-F37A-6D4F-8288-127921F7B9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06EFE9-10D3-4849-8B95-70795F69EC3F}"/>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5" name="Footer Placeholder 4">
            <a:extLst>
              <a:ext uri="{FF2B5EF4-FFF2-40B4-BE49-F238E27FC236}">
                <a16:creationId xmlns:a16="http://schemas.microsoft.com/office/drawing/2014/main" id="{211E8B5D-A936-DA42-9E48-C36905AF6B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45337-67A4-0746-99BA-CFBAD1BEC1A6}"/>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367271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C0EE6-483A-C14B-8FA7-2DCB669318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09E5AC-9EED-084F-BF9D-9C6D436871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9D637C-71AE-624F-98C7-6897EC037C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705D4E-B768-8248-9F80-449FD411F37A}"/>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6" name="Footer Placeholder 5">
            <a:extLst>
              <a:ext uri="{FF2B5EF4-FFF2-40B4-BE49-F238E27FC236}">
                <a16:creationId xmlns:a16="http://schemas.microsoft.com/office/drawing/2014/main" id="{F2B11E67-1AA1-B54F-9804-3D5D83E3DC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76127E-DFE1-874D-8BEC-6C10EA874E68}"/>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73072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2AAB5-E9FC-5C4B-A8EA-568073B3BB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23DBC3-5384-0B47-B990-E675AFDF8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AA2E8C5-23C0-A04E-A0AC-29944026A5F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3850C4-58EB-3848-A982-BFBFEFA39D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E3C442D-7DD7-C54F-9352-2956D9C988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D4D688-2BF4-AC4F-B529-B7EBAC843E49}"/>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8" name="Footer Placeholder 7">
            <a:extLst>
              <a:ext uri="{FF2B5EF4-FFF2-40B4-BE49-F238E27FC236}">
                <a16:creationId xmlns:a16="http://schemas.microsoft.com/office/drawing/2014/main" id="{10BA2721-2151-CA40-BE49-40EC1A2EE0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421B2A-EF0C-D041-8E48-18938A827500}"/>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40612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2A662-A044-0D43-9F1D-122C96872D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1FD0E1-10AB-1D46-AB0A-63F0A5389CC6}"/>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4" name="Footer Placeholder 3">
            <a:extLst>
              <a:ext uri="{FF2B5EF4-FFF2-40B4-BE49-F238E27FC236}">
                <a16:creationId xmlns:a16="http://schemas.microsoft.com/office/drawing/2014/main" id="{7A853284-1708-6C45-BB96-A79B1AD072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C9ACB5-26F3-2B41-BAE4-A6D648FB5250}"/>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375800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BE04F9-D5D1-5042-B9C4-A8D4521AF2C1}"/>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3" name="Footer Placeholder 2">
            <a:extLst>
              <a:ext uri="{FF2B5EF4-FFF2-40B4-BE49-F238E27FC236}">
                <a16:creationId xmlns:a16="http://schemas.microsoft.com/office/drawing/2014/main" id="{42AB7312-0734-E640-B051-FB7C5E6B96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569FBF-0B89-EC42-8922-ED6F9FE18CE3}"/>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151266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3E22-CB3F-5E46-89FD-0A5CC083E1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402C7B-2CC4-1841-B20C-1272B90BF1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045501-7582-9C4E-B98A-CC3DDA5AA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B88A66-4AA8-0147-9E12-412734CE8226}"/>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6" name="Footer Placeholder 5">
            <a:extLst>
              <a:ext uri="{FF2B5EF4-FFF2-40B4-BE49-F238E27FC236}">
                <a16:creationId xmlns:a16="http://schemas.microsoft.com/office/drawing/2014/main" id="{DE7654E2-8A44-114F-A648-904D105ED6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A85519-0F8E-F148-A620-FF00273638EA}"/>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1634310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521B6-D79F-6243-9499-4F27377858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BBFF9A-B649-604F-9DE8-628F8DE8F4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CCADBA-C985-E84E-9925-D1092BD5A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AB7351-31C6-7741-91FF-7369182A68C9}"/>
              </a:ext>
            </a:extLst>
          </p:cNvPr>
          <p:cNvSpPr>
            <a:spLocks noGrp="1"/>
          </p:cNvSpPr>
          <p:nvPr>
            <p:ph type="dt" sz="half" idx="10"/>
          </p:nvPr>
        </p:nvSpPr>
        <p:spPr/>
        <p:txBody>
          <a:bodyPr/>
          <a:lstStyle/>
          <a:p>
            <a:fld id="{15F5F2B4-4A78-3643-BB5F-643DCEDC9F01}" type="datetimeFigureOut">
              <a:rPr lang="en-US" smtClean="0"/>
              <a:t>7/16/19</a:t>
            </a:fld>
            <a:endParaRPr lang="en-US"/>
          </a:p>
        </p:txBody>
      </p:sp>
      <p:sp>
        <p:nvSpPr>
          <p:cNvPr id="6" name="Footer Placeholder 5">
            <a:extLst>
              <a:ext uri="{FF2B5EF4-FFF2-40B4-BE49-F238E27FC236}">
                <a16:creationId xmlns:a16="http://schemas.microsoft.com/office/drawing/2014/main" id="{A7993DE8-BFFD-364A-8EC5-11B6C313ED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5612C-7B67-5842-875F-F2310F4AF24B}"/>
              </a:ext>
            </a:extLst>
          </p:cNvPr>
          <p:cNvSpPr>
            <a:spLocks noGrp="1"/>
          </p:cNvSpPr>
          <p:nvPr>
            <p:ph type="sldNum" sz="quarter" idx="12"/>
          </p:nvPr>
        </p:nvSpPr>
        <p:spPr/>
        <p:txBody>
          <a:bodyPr/>
          <a:lstStyle/>
          <a:p>
            <a:fld id="{770955AE-70CA-3041-B237-4368F68FD8EB}" type="slidenum">
              <a:rPr lang="en-US" smtClean="0"/>
              <a:t>‹#›</a:t>
            </a:fld>
            <a:endParaRPr lang="en-US"/>
          </a:p>
        </p:txBody>
      </p:sp>
    </p:spTree>
    <p:extLst>
      <p:ext uri="{BB962C8B-B14F-4D97-AF65-F5344CB8AC3E}">
        <p14:creationId xmlns:p14="http://schemas.microsoft.com/office/powerpoint/2010/main" val="2827599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7D6814-A0D9-BE4C-A9F7-06FF20DFEE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A3D641-B6C9-B04F-B251-3ED2192986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AAAF4F-0CA9-1B42-AB64-405679EFB5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5F2B4-4A78-3643-BB5F-643DCEDC9F01}" type="datetimeFigureOut">
              <a:rPr lang="en-US" smtClean="0"/>
              <a:t>7/16/19</a:t>
            </a:fld>
            <a:endParaRPr lang="en-US"/>
          </a:p>
        </p:txBody>
      </p:sp>
      <p:sp>
        <p:nvSpPr>
          <p:cNvPr id="5" name="Footer Placeholder 4">
            <a:extLst>
              <a:ext uri="{FF2B5EF4-FFF2-40B4-BE49-F238E27FC236}">
                <a16:creationId xmlns:a16="http://schemas.microsoft.com/office/drawing/2014/main" id="{E7EA4985-9215-E643-88DC-B5E67B1BDB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380555-B3C5-884E-9BAA-DF85598B05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955AE-70CA-3041-B237-4368F68FD8EB}" type="slidenum">
              <a:rPr lang="en-US" smtClean="0"/>
              <a:t>‹#›</a:t>
            </a:fld>
            <a:endParaRPr lang="en-US"/>
          </a:p>
        </p:txBody>
      </p:sp>
    </p:spTree>
    <p:extLst>
      <p:ext uri="{BB962C8B-B14F-4D97-AF65-F5344CB8AC3E}">
        <p14:creationId xmlns:p14="http://schemas.microsoft.com/office/powerpoint/2010/main" val="421689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9597" y="818875"/>
            <a:ext cx="11603421" cy="2387600"/>
          </a:xfrm>
        </p:spPr>
        <p:txBody>
          <a:bodyPr>
            <a:normAutofit fontScale="90000"/>
          </a:bodyPr>
          <a:lstStyle/>
          <a:p>
            <a:br>
              <a:rPr lang="en-ZA" sz="4900" dirty="0"/>
            </a:br>
            <a:r>
              <a:rPr lang="en-US" sz="4900" b="1" dirty="0"/>
              <a:t>Population pharmacokinetics of nevirapine </a:t>
            </a:r>
            <a:br>
              <a:rPr lang="en-US" sz="4900" b="1" dirty="0"/>
            </a:br>
            <a:r>
              <a:rPr lang="en-US" sz="4900" b="1" dirty="0"/>
              <a:t>in preterm infants and prediction of doses </a:t>
            </a:r>
            <a:br>
              <a:rPr lang="en-US" sz="4900" b="1" dirty="0"/>
            </a:br>
            <a:r>
              <a:rPr lang="en-US" sz="4900" b="1" dirty="0"/>
              <a:t>needed for treatment </a:t>
            </a:r>
            <a:br>
              <a:rPr lang="en-ZA" dirty="0"/>
            </a:br>
            <a:r>
              <a:rPr lang="en-ZA" dirty="0"/>
              <a:t> </a:t>
            </a:r>
          </a:p>
        </p:txBody>
      </p:sp>
      <p:sp>
        <p:nvSpPr>
          <p:cNvPr id="5" name="Subtitle 4"/>
          <p:cNvSpPr>
            <a:spLocks noGrp="1"/>
          </p:cNvSpPr>
          <p:nvPr>
            <p:ph type="subTitle" idx="1"/>
          </p:nvPr>
        </p:nvSpPr>
        <p:spPr>
          <a:xfrm>
            <a:off x="430921" y="2418023"/>
            <a:ext cx="11260771" cy="3336678"/>
          </a:xfrm>
        </p:spPr>
        <p:txBody>
          <a:bodyPr>
            <a:normAutofit/>
          </a:bodyPr>
          <a:lstStyle/>
          <a:p>
            <a:pPr>
              <a:lnSpc>
                <a:spcPct val="120000"/>
              </a:lnSpc>
            </a:pPr>
            <a:endParaRPr lang="en-US" dirty="0"/>
          </a:p>
          <a:p>
            <a:pPr>
              <a:lnSpc>
                <a:spcPct val="120000"/>
              </a:lnSpc>
            </a:pPr>
            <a:r>
              <a:rPr lang="en-US" dirty="0" err="1"/>
              <a:t>Bekker</a:t>
            </a:r>
            <a:r>
              <a:rPr lang="en-US" dirty="0"/>
              <a:t> A, Hanan N, </a:t>
            </a:r>
            <a:r>
              <a:rPr lang="en-US" dirty="0" err="1"/>
              <a:t>Violari</a:t>
            </a:r>
            <a:r>
              <a:rPr lang="en-US" dirty="0"/>
              <a:t> A, Cotton MF, Graham B, </a:t>
            </a:r>
            <a:r>
              <a:rPr lang="en-US" dirty="0" err="1"/>
              <a:t>Nakwa</a:t>
            </a:r>
            <a:r>
              <a:rPr lang="en-US" dirty="0"/>
              <a:t> FL, Chadwick EG, Ruel T, </a:t>
            </a:r>
            <a:r>
              <a:rPr lang="en-US" dirty="0" err="1"/>
              <a:t>Mirochnick</a:t>
            </a:r>
            <a:r>
              <a:rPr lang="en-US" dirty="0"/>
              <a:t> M, </a:t>
            </a:r>
            <a:r>
              <a:rPr lang="en-US" dirty="0" err="1"/>
              <a:t>Capparelli</a:t>
            </a:r>
            <a:r>
              <a:rPr lang="en-US" dirty="0"/>
              <a:t> E</a:t>
            </a:r>
          </a:p>
          <a:p>
            <a:pPr>
              <a:lnSpc>
                <a:spcPct val="120000"/>
              </a:lnSpc>
            </a:pPr>
            <a:endParaRPr lang="en-ZA" b="1" dirty="0">
              <a:solidFill>
                <a:schemeClr val="bg2">
                  <a:lumMod val="50000"/>
                </a:schemeClr>
              </a:solidFill>
            </a:endParaRPr>
          </a:p>
          <a:p>
            <a:pPr>
              <a:lnSpc>
                <a:spcPct val="120000"/>
              </a:lnSpc>
            </a:pPr>
            <a:r>
              <a:rPr lang="en-ZA" b="1" dirty="0">
                <a:solidFill>
                  <a:schemeClr val="bg2">
                    <a:lumMod val="50000"/>
                  </a:schemeClr>
                </a:solidFill>
              </a:rPr>
              <a:t>11th International Workshop on HIV </a:t>
            </a:r>
            <a:r>
              <a:rPr lang="en-ZA" b="1" dirty="0" err="1">
                <a:solidFill>
                  <a:schemeClr val="bg2">
                    <a:lumMod val="50000"/>
                  </a:schemeClr>
                </a:solidFill>
              </a:rPr>
              <a:t>Pediatrics</a:t>
            </a:r>
            <a:endParaRPr lang="en-ZA" b="1" dirty="0">
              <a:solidFill>
                <a:schemeClr val="bg2">
                  <a:lumMod val="50000"/>
                </a:schemeClr>
              </a:solidFill>
            </a:endParaRPr>
          </a:p>
          <a:p>
            <a:pPr>
              <a:lnSpc>
                <a:spcPct val="120000"/>
              </a:lnSpc>
            </a:pPr>
            <a:r>
              <a:rPr lang="en-ZA" b="1" dirty="0">
                <a:solidFill>
                  <a:schemeClr val="bg2">
                    <a:lumMod val="50000"/>
                  </a:schemeClr>
                </a:solidFill>
              </a:rPr>
              <a:t>19-20 July 2019</a:t>
            </a:r>
            <a:endParaRPr lang="en-US" dirty="0">
              <a:solidFill>
                <a:schemeClr val="bg2">
                  <a:lumMod val="50000"/>
                </a:schemeClr>
              </a:solidFill>
            </a:endParaRPr>
          </a:p>
          <a:p>
            <a:pPr>
              <a:lnSpc>
                <a:spcPct val="120000"/>
              </a:lnSpc>
            </a:pPr>
            <a:endParaRPr lang="en-ZA" sz="6400" dirty="0"/>
          </a:p>
        </p:txBody>
      </p:sp>
      <p:pic>
        <p:nvPicPr>
          <p:cNvPr id="6"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191454" y="5416825"/>
            <a:ext cx="3777563" cy="128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22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4199"/>
            <a:ext cx="12192000" cy="1325563"/>
          </a:xfrm>
        </p:spPr>
        <p:txBody>
          <a:bodyPr>
            <a:noAutofit/>
          </a:bodyPr>
          <a:lstStyle/>
          <a:p>
            <a:pPr algn="ctr"/>
            <a:r>
              <a:rPr lang="en-US" b="1" dirty="0"/>
              <a:t>Population PK model predicts excessive NVP concentrations in preterm infants given the standard treatment dose</a:t>
            </a:r>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717548506"/>
              </p:ext>
            </p:extLst>
          </p:nvPr>
        </p:nvGraphicFramePr>
        <p:xfrm>
          <a:off x="0" y="1088572"/>
          <a:ext cx="7620000" cy="5769428"/>
        </p:xfrm>
        <a:graphic>
          <a:graphicData uri="http://schemas.openxmlformats.org/presentationml/2006/ole">
            <mc:AlternateContent xmlns:mc="http://schemas.openxmlformats.org/markup-compatibility/2006">
              <mc:Choice xmlns:v="urn:schemas-microsoft-com:vml" Requires="v">
                <p:oleObj spid="_x0000_s11382" name="SlideWrite Plus Document" r:id="rId4" imgW="5400000" imgH="4158000" progId="Swg.Document">
                  <p:embed/>
                </p:oleObj>
              </mc:Choice>
              <mc:Fallback>
                <p:oleObj name="SlideWrite Plus Document" r:id="rId4" imgW="5400000" imgH="4158000" progId="Swg.Document">
                  <p:embed/>
                  <p:pic>
                    <p:nvPicPr>
                      <p:cNvPr id="0" name=""/>
                      <p:cNvPicPr/>
                      <p:nvPr/>
                    </p:nvPicPr>
                    <p:blipFill>
                      <a:blip r:embed="rId5"/>
                      <a:stretch>
                        <a:fillRect/>
                      </a:stretch>
                    </p:blipFill>
                    <p:spPr>
                      <a:xfrm>
                        <a:off x="0" y="1088572"/>
                        <a:ext cx="7620000" cy="5769428"/>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4549D7AE-9BEB-2145-9E15-2C60C440DDD4}"/>
              </a:ext>
            </a:extLst>
          </p:cNvPr>
          <p:cNvSpPr txBox="1"/>
          <p:nvPr/>
        </p:nvSpPr>
        <p:spPr>
          <a:xfrm>
            <a:off x="7209809" y="5009517"/>
            <a:ext cx="4621458" cy="1107996"/>
          </a:xfrm>
          <a:prstGeom prst="rect">
            <a:avLst/>
          </a:prstGeom>
          <a:noFill/>
        </p:spPr>
        <p:txBody>
          <a:bodyPr wrap="none" rtlCol="0">
            <a:spAutoFit/>
          </a:bodyPr>
          <a:lstStyle/>
          <a:p>
            <a:r>
              <a:rPr lang="en-US" sz="2400" b="1" dirty="0">
                <a:solidFill>
                  <a:srgbClr val="1E3EC2"/>
                </a:solidFill>
              </a:rPr>
              <a:t> NVP trough target concentrations</a:t>
            </a:r>
          </a:p>
          <a:p>
            <a:r>
              <a:rPr lang="en-US" sz="2400" b="1" dirty="0">
                <a:solidFill>
                  <a:srgbClr val="1E3EC2"/>
                </a:solidFill>
              </a:rPr>
              <a:t> &gt; </a:t>
            </a:r>
            <a:r>
              <a:rPr lang="en-ZA" sz="2400" b="1" dirty="0">
                <a:solidFill>
                  <a:srgbClr val="1E3EC2"/>
                </a:solidFill>
              </a:rPr>
              <a:t>3 mcg/mL for treatment</a:t>
            </a:r>
          </a:p>
          <a:p>
            <a:endParaRPr lang="en-US" dirty="0"/>
          </a:p>
        </p:txBody>
      </p:sp>
      <p:sp>
        <p:nvSpPr>
          <p:cNvPr id="5" name="TextBox 4">
            <a:extLst>
              <a:ext uri="{FF2B5EF4-FFF2-40B4-BE49-F238E27FC236}">
                <a16:creationId xmlns:a16="http://schemas.microsoft.com/office/drawing/2014/main" id="{87AADF72-AC93-4849-B2CA-DA47534499D8}"/>
              </a:ext>
            </a:extLst>
          </p:cNvPr>
          <p:cNvSpPr txBox="1"/>
          <p:nvPr/>
        </p:nvSpPr>
        <p:spPr>
          <a:xfrm>
            <a:off x="7209809" y="1980768"/>
            <a:ext cx="4497329" cy="830997"/>
          </a:xfrm>
          <a:prstGeom prst="rect">
            <a:avLst/>
          </a:prstGeom>
          <a:noFill/>
        </p:spPr>
        <p:txBody>
          <a:bodyPr wrap="square" rtlCol="0">
            <a:spAutoFit/>
          </a:bodyPr>
          <a:lstStyle/>
          <a:p>
            <a:r>
              <a:rPr lang="en-US" sz="2400" b="1" dirty="0">
                <a:solidFill>
                  <a:srgbClr val="1E3EC2"/>
                </a:solidFill>
              </a:rPr>
              <a:t>NVP treatment dose for term neonates is 6 mg/kg BID </a:t>
            </a:r>
          </a:p>
        </p:txBody>
      </p:sp>
      <p:sp>
        <p:nvSpPr>
          <p:cNvPr id="6" name="TextBox 5">
            <a:extLst>
              <a:ext uri="{FF2B5EF4-FFF2-40B4-BE49-F238E27FC236}">
                <a16:creationId xmlns:a16="http://schemas.microsoft.com/office/drawing/2014/main" id="{4EEBF4C8-E63C-C144-8F93-303AB4804142}"/>
              </a:ext>
            </a:extLst>
          </p:cNvPr>
          <p:cNvSpPr txBox="1"/>
          <p:nvPr/>
        </p:nvSpPr>
        <p:spPr>
          <a:xfrm>
            <a:off x="5609783" y="3448670"/>
            <a:ext cx="2666436" cy="369332"/>
          </a:xfrm>
          <a:prstGeom prst="rect">
            <a:avLst/>
          </a:prstGeom>
          <a:solidFill>
            <a:schemeClr val="accent1">
              <a:lumMod val="20000"/>
              <a:lumOff val="80000"/>
            </a:schemeClr>
          </a:solidFill>
        </p:spPr>
        <p:txBody>
          <a:bodyPr wrap="none" rtlCol="0">
            <a:spAutoFit/>
          </a:bodyPr>
          <a:lstStyle/>
          <a:p>
            <a:r>
              <a:rPr lang="en-US" dirty="0"/>
              <a:t>            Term                          </a:t>
            </a:r>
          </a:p>
        </p:txBody>
      </p:sp>
      <p:sp>
        <p:nvSpPr>
          <p:cNvPr id="7" name="TextBox 6">
            <a:extLst>
              <a:ext uri="{FF2B5EF4-FFF2-40B4-BE49-F238E27FC236}">
                <a16:creationId xmlns:a16="http://schemas.microsoft.com/office/drawing/2014/main" id="{AD56B301-E277-AD4E-A249-D7E7A718E431}"/>
              </a:ext>
            </a:extLst>
          </p:cNvPr>
          <p:cNvSpPr txBox="1"/>
          <p:nvPr/>
        </p:nvSpPr>
        <p:spPr>
          <a:xfrm>
            <a:off x="5609783" y="3964660"/>
            <a:ext cx="2703304" cy="369332"/>
          </a:xfrm>
          <a:prstGeom prst="rect">
            <a:avLst/>
          </a:prstGeom>
          <a:solidFill>
            <a:schemeClr val="accent1">
              <a:lumMod val="20000"/>
              <a:lumOff val="80000"/>
            </a:schemeClr>
          </a:solidFill>
        </p:spPr>
        <p:txBody>
          <a:bodyPr wrap="none" rtlCol="0">
            <a:spAutoFit/>
          </a:bodyPr>
          <a:lstStyle/>
          <a:p>
            <a:r>
              <a:rPr lang="en-US" dirty="0"/>
              <a:t>            Preterm (28 weeks)</a:t>
            </a:r>
          </a:p>
        </p:txBody>
      </p:sp>
      <p:cxnSp>
        <p:nvCxnSpPr>
          <p:cNvPr id="9" name="Straight Connector 8">
            <a:extLst>
              <a:ext uri="{FF2B5EF4-FFF2-40B4-BE49-F238E27FC236}">
                <a16:creationId xmlns:a16="http://schemas.microsoft.com/office/drawing/2014/main" id="{509AC54A-9983-E740-AA6F-5B18F3162BAB}"/>
              </a:ext>
            </a:extLst>
          </p:cNvPr>
          <p:cNvCxnSpPr>
            <a:cxnSpLocks/>
          </p:cNvCxnSpPr>
          <p:nvPr/>
        </p:nvCxnSpPr>
        <p:spPr>
          <a:xfrm>
            <a:off x="5609783" y="3633336"/>
            <a:ext cx="58442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0AF953D-0967-5842-B7EA-DFA89CAC20A6}"/>
              </a:ext>
            </a:extLst>
          </p:cNvPr>
          <p:cNvCxnSpPr>
            <a:cxnSpLocks/>
          </p:cNvCxnSpPr>
          <p:nvPr/>
        </p:nvCxnSpPr>
        <p:spPr>
          <a:xfrm>
            <a:off x="5609783" y="4141381"/>
            <a:ext cx="58442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7497E58-0B3A-594E-98AA-62B5E075E4E8}"/>
              </a:ext>
            </a:extLst>
          </p:cNvPr>
          <p:cNvSpPr txBox="1"/>
          <p:nvPr/>
        </p:nvSpPr>
        <p:spPr>
          <a:xfrm>
            <a:off x="1407607" y="6117513"/>
            <a:ext cx="3990580" cy="369332"/>
          </a:xfrm>
          <a:prstGeom prst="rect">
            <a:avLst/>
          </a:prstGeom>
          <a:solidFill>
            <a:schemeClr val="bg1"/>
          </a:solidFill>
        </p:spPr>
        <p:txBody>
          <a:bodyPr wrap="none" rtlCol="0">
            <a:spAutoFit/>
          </a:bodyPr>
          <a:lstStyle/>
          <a:p>
            <a:r>
              <a:rPr lang="en-US" dirty="0"/>
              <a:t>            Postnatal age in days                      </a:t>
            </a:r>
          </a:p>
        </p:txBody>
      </p:sp>
      <p:sp>
        <p:nvSpPr>
          <p:cNvPr id="13" name="TextBox 12">
            <a:extLst>
              <a:ext uri="{FF2B5EF4-FFF2-40B4-BE49-F238E27FC236}">
                <a16:creationId xmlns:a16="http://schemas.microsoft.com/office/drawing/2014/main" id="{1BD1C8C0-0317-F941-9A25-592E21E14261}"/>
              </a:ext>
            </a:extLst>
          </p:cNvPr>
          <p:cNvSpPr txBox="1"/>
          <p:nvPr/>
        </p:nvSpPr>
        <p:spPr>
          <a:xfrm rot="16200000">
            <a:off x="-1115671" y="3848153"/>
            <a:ext cx="3695114" cy="369332"/>
          </a:xfrm>
          <a:prstGeom prst="rect">
            <a:avLst/>
          </a:prstGeom>
          <a:solidFill>
            <a:schemeClr val="bg1"/>
          </a:solidFill>
        </p:spPr>
        <p:txBody>
          <a:bodyPr wrap="none" rtlCol="0">
            <a:spAutoFit/>
          </a:bodyPr>
          <a:lstStyle/>
          <a:p>
            <a:r>
              <a:rPr lang="en-US" dirty="0"/>
              <a:t>            Mean NVP conc (mcg/mL)       </a:t>
            </a:r>
          </a:p>
        </p:txBody>
      </p:sp>
      <p:sp>
        <p:nvSpPr>
          <p:cNvPr id="14" name="TextBox 13">
            <a:extLst>
              <a:ext uri="{FF2B5EF4-FFF2-40B4-BE49-F238E27FC236}">
                <a16:creationId xmlns:a16="http://schemas.microsoft.com/office/drawing/2014/main" id="{31F33321-4FDE-3247-A808-D26F92866894}"/>
              </a:ext>
            </a:extLst>
          </p:cNvPr>
          <p:cNvSpPr txBox="1"/>
          <p:nvPr/>
        </p:nvSpPr>
        <p:spPr>
          <a:xfrm>
            <a:off x="2730604" y="3772049"/>
            <a:ext cx="1337417" cy="369332"/>
          </a:xfrm>
          <a:prstGeom prst="rect">
            <a:avLst/>
          </a:prstGeom>
          <a:noFill/>
        </p:spPr>
        <p:txBody>
          <a:bodyPr wrap="none" rtlCol="0">
            <a:spAutoFit/>
          </a:bodyPr>
          <a:lstStyle/>
          <a:p>
            <a:r>
              <a:rPr lang="en-US" dirty="0"/>
              <a:t>6 mg/kg BID</a:t>
            </a:r>
          </a:p>
        </p:txBody>
      </p:sp>
    </p:spTree>
    <p:extLst>
      <p:ext uri="{BB962C8B-B14F-4D97-AF65-F5344CB8AC3E}">
        <p14:creationId xmlns:p14="http://schemas.microsoft.com/office/powerpoint/2010/main" val="65543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2FCF-5D96-9546-BD05-85E6994F6965}"/>
              </a:ext>
            </a:extLst>
          </p:cNvPr>
          <p:cNvSpPr>
            <a:spLocks noGrp="1"/>
          </p:cNvSpPr>
          <p:nvPr>
            <p:ph type="title"/>
          </p:nvPr>
        </p:nvSpPr>
        <p:spPr>
          <a:xfrm>
            <a:off x="146482" y="315322"/>
            <a:ext cx="11905165" cy="1325563"/>
          </a:xfrm>
        </p:spPr>
        <p:txBody>
          <a:bodyPr>
            <a:normAutofit fontScale="90000"/>
          </a:bodyPr>
          <a:lstStyle/>
          <a:p>
            <a:r>
              <a:rPr lang="en-US" sz="4900" b="1" dirty="0"/>
              <a:t>Simulated NVP concentrations in various GA groups </a:t>
            </a:r>
            <a:br>
              <a:rPr lang="en-US" dirty="0"/>
            </a:br>
            <a:endParaRPr lang="en-US" b="1" dirty="0"/>
          </a:p>
        </p:txBody>
      </p:sp>
      <p:graphicFrame>
        <p:nvGraphicFramePr>
          <p:cNvPr id="4" name="Content Placeholder 3">
            <a:extLst>
              <a:ext uri="{FF2B5EF4-FFF2-40B4-BE49-F238E27FC236}">
                <a16:creationId xmlns:a16="http://schemas.microsoft.com/office/drawing/2014/main" id="{752C9FD1-62CC-E84D-9E67-41C0B6C50B6F}"/>
              </a:ext>
            </a:extLst>
          </p:cNvPr>
          <p:cNvGraphicFramePr>
            <a:graphicFrameLocks noGrp="1" noChangeAspect="1"/>
          </p:cNvGraphicFramePr>
          <p:nvPr>
            <p:ph idx="1"/>
            <p:extLst>
              <p:ext uri="{D42A27DB-BD31-4B8C-83A1-F6EECF244321}">
                <p14:modId xmlns:p14="http://schemas.microsoft.com/office/powerpoint/2010/main" val="2104154366"/>
              </p:ext>
            </p:extLst>
          </p:nvPr>
        </p:nvGraphicFramePr>
        <p:xfrm>
          <a:off x="478301" y="1027906"/>
          <a:ext cx="6105378" cy="4754879"/>
        </p:xfrm>
        <a:graphic>
          <a:graphicData uri="http://schemas.openxmlformats.org/presentationml/2006/ole">
            <mc:AlternateContent xmlns:mc="http://schemas.openxmlformats.org/markup-compatibility/2006">
              <mc:Choice xmlns:v="urn:schemas-microsoft-com:vml" Requires="v">
                <p:oleObj spid="_x0000_s17456" name="SlideWrite Plus Document" r:id="rId4" imgW="5400000" imgH="4158000" progId="Swg.Document">
                  <p:embed/>
                </p:oleObj>
              </mc:Choice>
              <mc:Fallback>
                <p:oleObj name="SlideWrite Plus Document" r:id="rId4" imgW="5400000" imgH="4158000" progId="Swg.Document">
                  <p:embed/>
                  <p:pic>
                    <p:nvPicPr>
                      <p:cNvPr id="4" name="Content Placeholder 3"/>
                      <p:cNvPicPr/>
                      <p:nvPr/>
                    </p:nvPicPr>
                    <p:blipFill>
                      <a:blip r:embed="rId5"/>
                      <a:stretch>
                        <a:fillRect/>
                      </a:stretch>
                    </p:blipFill>
                    <p:spPr>
                      <a:xfrm>
                        <a:off x="478301" y="1027906"/>
                        <a:ext cx="6105378" cy="4754879"/>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7A7A15DF-2ACF-7F43-8942-CA62F4BB1746}"/>
              </a:ext>
            </a:extLst>
          </p:cNvPr>
          <p:cNvSpPr txBox="1"/>
          <p:nvPr/>
        </p:nvSpPr>
        <p:spPr>
          <a:xfrm>
            <a:off x="1535700" y="5120750"/>
            <a:ext cx="3990580" cy="369332"/>
          </a:xfrm>
          <a:prstGeom prst="rect">
            <a:avLst/>
          </a:prstGeom>
          <a:solidFill>
            <a:schemeClr val="bg1"/>
          </a:solidFill>
        </p:spPr>
        <p:txBody>
          <a:bodyPr wrap="none" rtlCol="0">
            <a:spAutoFit/>
          </a:bodyPr>
          <a:lstStyle/>
          <a:p>
            <a:r>
              <a:rPr lang="en-US" dirty="0"/>
              <a:t>            Postnatal age in days                      </a:t>
            </a:r>
          </a:p>
        </p:txBody>
      </p:sp>
      <p:sp>
        <p:nvSpPr>
          <p:cNvPr id="7" name="TextBox 6">
            <a:extLst>
              <a:ext uri="{FF2B5EF4-FFF2-40B4-BE49-F238E27FC236}">
                <a16:creationId xmlns:a16="http://schemas.microsoft.com/office/drawing/2014/main" id="{9FC56B60-CBDC-DB49-9673-814C92C7A854}"/>
              </a:ext>
            </a:extLst>
          </p:cNvPr>
          <p:cNvSpPr txBox="1"/>
          <p:nvPr/>
        </p:nvSpPr>
        <p:spPr>
          <a:xfrm rot="16200000">
            <a:off x="-824691" y="3457859"/>
            <a:ext cx="3695114" cy="369332"/>
          </a:xfrm>
          <a:prstGeom prst="rect">
            <a:avLst/>
          </a:prstGeom>
          <a:solidFill>
            <a:schemeClr val="bg1"/>
          </a:solidFill>
        </p:spPr>
        <p:txBody>
          <a:bodyPr wrap="none" rtlCol="0">
            <a:spAutoFit/>
          </a:bodyPr>
          <a:lstStyle/>
          <a:p>
            <a:r>
              <a:rPr lang="en-US" dirty="0"/>
              <a:t>            Mean NVP conc (mcg/mL)       </a:t>
            </a:r>
          </a:p>
        </p:txBody>
      </p:sp>
      <p:sp>
        <p:nvSpPr>
          <p:cNvPr id="8" name="TextBox 7">
            <a:extLst>
              <a:ext uri="{FF2B5EF4-FFF2-40B4-BE49-F238E27FC236}">
                <a16:creationId xmlns:a16="http://schemas.microsoft.com/office/drawing/2014/main" id="{CACBB630-A4C6-2740-8C25-247A53E4F8C8}"/>
              </a:ext>
            </a:extLst>
          </p:cNvPr>
          <p:cNvSpPr txBox="1"/>
          <p:nvPr/>
        </p:nvSpPr>
        <p:spPr>
          <a:xfrm>
            <a:off x="317797" y="6072478"/>
            <a:ext cx="10419199" cy="1015663"/>
          </a:xfrm>
          <a:prstGeom prst="rect">
            <a:avLst/>
          </a:prstGeom>
          <a:noFill/>
        </p:spPr>
        <p:txBody>
          <a:bodyPr wrap="none" rtlCol="0">
            <a:spAutoFit/>
          </a:bodyPr>
          <a:lstStyle/>
          <a:p>
            <a:r>
              <a:rPr lang="en-ZA" sz="2000" dirty="0"/>
              <a:t>Each line represents the mean NVP trough concentrations for a typical patient at that exact GA – </a:t>
            </a:r>
          </a:p>
          <a:p>
            <a:r>
              <a:rPr lang="en-ZA" sz="2000" dirty="0"/>
              <a:t>using our proposed BID dosing strategy</a:t>
            </a:r>
            <a:endParaRPr lang="en-US" sz="2000" dirty="0"/>
          </a:p>
          <a:p>
            <a:endParaRPr lang="en-US" sz="2000" dirty="0"/>
          </a:p>
        </p:txBody>
      </p:sp>
      <p:sp>
        <p:nvSpPr>
          <p:cNvPr id="10" name="TextBox 9">
            <a:extLst>
              <a:ext uri="{FF2B5EF4-FFF2-40B4-BE49-F238E27FC236}">
                <a16:creationId xmlns:a16="http://schemas.microsoft.com/office/drawing/2014/main" id="{0B77F841-9C44-E34B-ABD2-D4D8CEC6FE24}"/>
              </a:ext>
            </a:extLst>
          </p:cNvPr>
          <p:cNvSpPr txBox="1"/>
          <p:nvPr/>
        </p:nvSpPr>
        <p:spPr>
          <a:xfrm>
            <a:off x="5957689" y="2007509"/>
            <a:ext cx="854591" cy="2585323"/>
          </a:xfrm>
          <a:prstGeom prst="rect">
            <a:avLst/>
          </a:prstGeom>
          <a:solidFill>
            <a:schemeClr val="accent1">
              <a:lumMod val="20000"/>
              <a:lumOff val="80000"/>
            </a:schemeClr>
          </a:solidFill>
        </p:spPr>
        <p:txBody>
          <a:bodyPr wrap="square" rtlCol="0">
            <a:spAutoFit/>
          </a:bodyPr>
          <a:lstStyle/>
          <a:p>
            <a:r>
              <a:rPr lang="en-US" sz="1600" dirty="0"/>
              <a:t>GA 28</a:t>
            </a:r>
          </a:p>
          <a:p>
            <a:r>
              <a:rPr lang="en-US" sz="1600" dirty="0"/>
              <a:t>GA 29.9</a:t>
            </a:r>
          </a:p>
          <a:p>
            <a:endParaRPr lang="en-US" sz="1600" dirty="0"/>
          </a:p>
          <a:p>
            <a:r>
              <a:rPr lang="en-US" sz="1600" dirty="0"/>
              <a:t>GA 30</a:t>
            </a:r>
          </a:p>
          <a:p>
            <a:r>
              <a:rPr lang="en-US" sz="1600" dirty="0"/>
              <a:t>GA 32</a:t>
            </a:r>
          </a:p>
          <a:p>
            <a:endParaRPr lang="en-US" sz="1600" dirty="0"/>
          </a:p>
          <a:p>
            <a:r>
              <a:rPr lang="en-US" sz="1600" dirty="0"/>
              <a:t>GA 33.9</a:t>
            </a:r>
          </a:p>
          <a:p>
            <a:r>
              <a:rPr lang="en-US" sz="1600" dirty="0"/>
              <a:t>GA 34</a:t>
            </a:r>
          </a:p>
          <a:p>
            <a:endParaRPr lang="en-US" sz="1600" dirty="0"/>
          </a:p>
          <a:p>
            <a:r>
              <a:rPr lang="en-US" sz="1600" dirty="0"/>
              <a:t>GA 40</a:t>
            </a:r>
            <a:r>
              <a:rPr lang="en-US" dirty="0"/>
              <a:t>                 </a:t>
            </a:r>
          </a:p>
        </p:txBody>
      </p:sp>
      <p:sp>
        <p:nvSpPr>
          <p:cNvPr id="11" name="TextBox 10">
            <a:extLst>
              <a:ext uri="{FF2B5EF4-FFF2-40B4-BE49-F238E27FC236}">
                <a16:creationId xmlns:a16="http://schemas.microsoft.com/office/drawing/2014/main" id="{635F702A-38EA-704E-9035-00A85F1B2714}"/>
              </a:ext>
            </a:extLst>
          </p:cNvPr>
          <p:cNvSpPr txBox="1"/>
          <p:nvPr/>
        </p:nvSpPr>
        <p:spPr>
          <a:xfrm>
            <a:off x="7188590" y="4441067"/>
            <a:ext cx="4621458" cy="1107996"/>
          </a:xfrm>
          <a:prstGeom prst="rect">
            <a:avLst/>
          </a:prstGeom>
          <a:noFill/>
        </p:spPr>
        <p:txBody>
          <a:bodyPr wrap="none" rtlCol="0">
            <a:spAutoFit/>
          </a:bodyPr>
          <a:lstStyle/>
          <a:p>
            <a:r>
              <a:rPr lang="en-US" sz="2400" b="1" dirty="0">
                <a:solidFill>
                  <a:srgbClr val="1E3EC2"/>
                </a:solidFill>
              </a:rPr>
              <a:t> NVP trough target concentrations</a:t>
            </a:r>
          </a:p>
          <a:p>
            <a:r>
              <a:rPr lang="en-US" sz="2400" b="1" dirty="0">
                <a:solidFill>
                  <a:srgbClr val="1E3EC2"/>
                </a:solidFill>
              </a:rPr>
              <a:t> &gt; </a:t>
            </a:r>
            <a:r>
              <a:rPr lang="en-ZA" sz="2400" b="1" dirty="0">
                <a:solidFill>
                  <a:srgbClr val="1E3EC2"/>
                </a:solidFill>
              </a:rPr>
              <a:t>3 mcg/mL for treatment</a:t>
            </a:r>
          </a:p>
          <a:p>
            <a:endParaRPr lang="en-US" dirty="0"/>
          </a:p>
        </p:txBody>
      </p:sp>
      <p:sp>
        <p:nvSpPr>
          <p:cNvPr id="12" name="TextBox 11">
            <a:extLst>
              <a:ext uri="{FF2B5EF4-FFF2-40B4-BE49-F238E27FC236}">
                <a16:creationId xmlns:a16="http://schemas.microsoft.com/office/drawing/2014/main" id="{B6FDCE51-CFB3-8E45-97C4-51ADA8B772E6}"/>
              </a:ext>
            </a:extLst>
          </p:cNvPr>
          <p:cNvSpPr txBox="1"/>
          <p:nvPr/>
        </p:nvSpPr>
        <p:spPr>
          <a:xfrm>
            <a:off x="7250654" y="1926339"/>
            <a:ext cx="4497329" cy="1200329"/>
          </a:xfrm>
          <a:prstGeom prst="rect">
            <a:avLst/>
          </a:prstGeom>
          <a:noFill/>
        </p:spPr>
        <p:txBody>
          <a:bodyPr wrap="square" rtlCol="0">
            <a:spAutoFit/>
          </a:bodyPr>
          <a:lstStyle/>
          <a:p>
            <a:r>
              <a:rPr lang="en-US" sz="2400" b="1" dirty="0">
                <a:solidFill>
                  <a:srgbClr val="1E3EC2"/>
                </a:solidFill>
              </a:rPr>
              <a:t>Using a proposed dosing strategy of 1.5 - 6 mg/kg BID with increases at 2 week intervals</a:t>
            </a:r>
          </a:p>
        </p:txBody>
      </p:sp>
    </p:spTree>
    <p:extLst>
      <p:ext uri="{BB962C8B-B14F-4D97-AF65-F5344CB8AC3E}">
        <p14:creationId xmlns:p14="http://schemas.microsoft.com/office/powerpoint/2010/main" val="2223494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39D89-469A-1E45-84DD-291158A64CAA}"/>
              </a:ext>
            </a:extLst>
          </p:cNvPr>
          <p:cNvSpPr>
            <a:spLocks noGrp="1"/>
          </p:cNvSpPr>
          <p:nvPr>
            <p:ph type="title"/>
          </p:nvPr>
        </p:nvSpPr>
        <p:spPr>
          <a:xfrm>
            <a:off x="316524" y="276225"/>
            <a:ext cx="11710737" cy="1325563"/>
          </a:xfrm>
        </p:spPr>
        <p:txBody>
          <a:bodyPr>
            <a:normAutofit fontScale="90000"/>
          </a:bodyPr>
          <a:lstStyle/>
          <a:p>
            <a:r>
              <a:rPr lang="en-US" b="1" dirty="0"/>
              <a:t>NVP population PK treatment doses for preterm Infants BID dosing strategy – 2 weekly increase in dosing</a:t>
            </a:r>
          </a:p>
        </p:txBody>
      </p:sp>
      <p:sp>
        <p:nvSpPr>
          <p:cNvPr id="3" name="Content Placeholder 2">
            <a:extLst>
              <a:ext uri="{FF2B5EF4-FFF2-40B4-BE49-F238E27FC236}">
                <a16:creationId xmlns:a16="http://schemas.microsoft.com/office/drawing/2014/main" id="{F74A582A-A571-E842-807E-1F64B8A521F1}"/>
              </a:ext>
            </a:extLst>
          </p:cNvPr>
          <p:cNvSpPr>
            <a:spLocks noGrp="1"/>
          </p:cNvSpPr>
          <p:nvPr>
            <p:ph idx="1"/>
          </p:nvPr>
        </p:nvSpPr>
        <p:spPr>
          <a:xfrm>
            <a:off x="164739" y="1368425"/>
            <a:ext cx="10515600" cy="4351338"/>
          </a:xfrm>
        </p:spPr>
        <p:txBody>
          <a:bodyPr/>
          <a:lstStyle/>
          <a:p>
            <a:pPr marL="0" indent="0">
              <a:buNone/>
            </a:pPr>
            <a:endParaRPr lang="en-US" b="1" dirty="0">
              <a:solidFill>
                <a:srgbClr val="FF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b="1" dirty="0">
              <a:solidFill>
                <a:srgbClr val="FF0000"/>
              </a:solidFill>
            </a:endParaRPr>
          </a:p>
        </p:txBody>
      </p:sp>
      <p:graphicFrame>
        <p:nvGraphicFramePr>
          <p:cNvPr id="4" name="Table 3">
            <a:extLst>
              <a:ext uri="{FF2B5EF4-FFF2-40B4-BE49-F238E27FC236}">
                <a16:creationId xmlns:a16="http://schemas.microsoft.com/office/drawing/2014/main" id="{2194D2B8-86EE-8449-B9D4-FA6AA6722F57}"/>
              </a:ext>
            </a:extLst>
          </p:cNvPr>
          <p:cNvGraphicFramePr>
            <a:graphicFrameLocks noGrp="1"/>
          </p:cNvGraphicFramePr>
          <p:nvPr>
            <p:extLst>
              <p:ext uri="{D42A27DB-BD31-4B8C-83A1-F6EECF244321}">
                <p14:modId xmlns:p14="http://schemas.microsoft.com/office/powerpoint/2010/main" val="1609949811"/>
              </p:ext>
            </p:extLst>
          </p:nvPr>
        </p:nvGraphicFramePr>
        <p:xfrm>
          <a:off x="0" y="1826541"/>
          <a:ext cx="12192000" cy="1280160"/>
        </p:xfrm>
        <a:graphic>
          <a:graphicData uri="http://schemas.openxmlformats.org/drawingml/2006/table">
            <a:tbl>
              <a:tblPr firstRow="1" bandRow="1">
                <a:tableStyleId>{5C22544A-7EE6-4342-B048-85BDC9FD1C3A}</a:tableStyleId>
              </a:tblPr>
              <a:tblGrid>
                <a:gridCol w="2357465">
                  <a:extLst>
                    <a:ext uri="{9D8B030D-6E8A-4147-A177-3AD203B41FA5}">
                      <a16:colId xmlns:a16="http://schemas.microsoft.com/office/drawing/2014/main" val="3624528220"/>
                    </a:ext>
                  </a:extLst>
                </a:gridCol>
                <a:gridCol w="2519335">
                  <a:extLst>
                    <a:ext uri="{9D8B030D-6E8A-4147-A177-3AD203B41FA5}">
                      <a16:colId xmlns:a16="http://schemas.microsoft.com/office/drawing/2014/main" val="1566970670"/>
                    </a:ext>
                  </a:extLst>
                </a:gridCol>
                <a:gridCol w="2438400">
                  <a:extLst>
                    <a:ext uri="{9D8B030D-6E8A-4147-A177-3AD203B41FA5}">
                      <a16:colId xmlns:a16="http://schemas.microsoft.com/office/drawing/2014/main" val="3492459363"/>
                    </a:ext>
                  </a:extLst>
                </a:gridCol>
                <a:gridCol w="2438400">
                  <a:extLst>
                    <a:ext uri="{9D8B030D-6E8A-4147-A177-3AD203B41FA5}">
                      <a16:colId xmlns:a16="http://schemas.microsoft.com/office/drawing/2014/main" val="198086152"/>
                    </a:ext>
                  </a:extLst>
                </a:gridCol>
                <a:gridCol w="2438400">
                  <a:extLst>
                    <a:ext uri="{9D8B030D-6E8A-4147-A177-3AD203B41FA5}">
                      <a16:colId xmlns:a16="http://schemas.microsoft.com/office/drawing/2014/main" val="665251675"/>
                    </a:ext>
                  </a:extLst>
                </a:gridCol>
              </a:tblGrid>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FF0000"/>
                          </a:solidFill>
                        </a:rPr>
                        <a:t>For GA 28 to &lt; 30 weeks</a:t>
                      </a:r>
                    </a:p>
                  </a:txBody>
                  <a:tcPr>
                    <a:solidFill>
                      <a:schemeClr val="accent5">
                        <a:lumMod val="20000"/>
                        <a:lumOff val="80000"/>
                      </a:schemeClr>
                    </a:solidFill>
                  </a:tcPr>
                </a:tc>
                <a:tc>
                  <a:txBody>
                    <a:bodyPr/>
                    <a:lstStyle/>
                    <a:p>
                      <a:pPr algn="ctr"/>
                      <a:r>
                        <a:rPr lang="en-US" sz="2400" b="1" dirty="0"/>
                        <a:t>1.5 mg/kg</a:t>
                      </a:r>
                    </a:p>
                  </a:txBody>
                  <a:tcPr/>
                </a:tc>
                <a:tc>
                  <a:txBody>
                    <a:bodyPr/>
                    <a:lstStyle/>
                    <a:p>
                      <a:pPr algn="ctr"/>
                      <a:r>
                        <a:rPr lang="en-US" sz="2400" b="1" dirty="0"/>
                        <a:t>2 mg/kg</a:t>
                      </a:r>
                    </a:p>
                  </a:txBody>
                  <a:tcPr/>
                </a:tc>
                <a:tc>
                  <a:txBody>
                    <a:bodyPr/>
                    <a:lstStyle/>
                    <a:p>
                      <a:pPr algn="ctr"/>
                      <a:r>
                        <a:rPr lang="en-US" sz="2400" b="1" dirty="0"/>
                        <a:t>4 mg/kg</a:t>
                      </a:r>
                    </a:p>
                  </a:txBody>
                  <a:tcPr/>
                </a:tc>
                <a:tc>
                  <a:txBody>
                    <a:bodyPr/>
                    <a:lstStyle/>
                    <a:p>
                      <a:pPr algn="ctr"/>
                      <a:r>
                        <a:rPr lang="en-US" sz="2400" b="1" dirty="0"/>
                        <a:t>6 mg/kg</a:t>
                      </a:r>
                    </a:p>
                  </a:txBody>
                  <a:tcPr/>
                </a:tc>
                <a:extLst>
                  <a:ext uri="{0D108BD9-81ED-4DB2-BD59-A6C34878D82A}">
                    <a16:rowId xmlns:a16="http://schemas.microsoft.com/office/drawing/2014/main" val="1009304103"/>
                  </a:ext>
                </a:extLst>
              </a:tr>
              <a:tr h="370840">
                <a:tc vMerge="1">
                  <a:txBody>
                    <a:bodyPr/>
                    <a:lstStyle/>
                    <a:p>
                      <a:pPr algn="ctr"/>
                      <a:endParaRPr lang="en-US" sz="2400" dirty="0"/>
                    </a:p>
                  </a:txBody>
                  <a:tcPr/>
                </a:tc>
                <a:tc>
                  <a:txBody>
                    <a:bodyPr/>
                    <a:lstStyle/>
                    <a:p>
                      <a:pPr algn="ctr"/>
                      <a:r>
                        <a:rPr lang="en-US" sz="2400" dirty="0"/>
                        <a:t>Birth – 13 days PNA</a:t>
                      </a:r>
                    </a:p>
                  </a:txBody>
                  <a:tcPr/>
                </a:tc>
                <a:tc>
                  <a:txBody>
                    <a:bodyPr/>
                    <a:lstStyle/>
                    <a:p>
                      <a:pPr algn="ctr"/>
                      <a:r>
                        <a:rPr lang="en-US" sz="2400" dirty="0"/>
                        <a:t>14 days – 27 days PNA</a:t>
                      </a:r>
                    </a:p>
                  </a:txBody>
                  <a:tcPr/>
                </a:tc>
                <a:tc>
                  <a:txBody>
                    <a:bodyPr/>
                    <a:lstStyle/>
                    <a:p>
                      <a:pPr algn="ctr"/>
                      <a:r>
                        <a:rPr lang="en-US" sz="2400" dirty="0"/>
                        <a:t>28 days – 41 days PNA</a:t>
                      </a:r>
                    </a:p>
                  </a:txBody>
                  <a:tcPr/>
                </a:tc>
                <a:tc>
                  <a:txBody>
                    <a:bodyPr/>
                    <a:lstStyle/>
                    <a:p>
                      <a:pPr marL="0" indent="0" algn="ctr">
                        <a:buFont typeface="Wingdings" pitchFamily="2" charset="2"/>
                        <a:buNone/>
                      </a:pPr>
                      <a:r>
                        <a:rPr lang="en-US" sz="2400" dirty="0"/>
                        <a:t>42 days </a:t>
                      </a:r>
                    </a:p>
                    <a:p>
                      <a:pPr marL="0" indent="0" algn="ctr">
                        <a:buFont typeface="Wingdings" pitchFamily="2" charset="2"/>
                        <a:buNone/>
                      </a:pPr>
                      <a:r>
                        <a:rPr lang="en-US" sz="2400" dirty="0"/>
                        <a:t>PNA</a:t>
                      </a:r>
                    </a:p>
                  </a:txBody>
                  <a:tcPr/>
                </a:tc>
                <a:extLst>
                  <a:ext uri="{0D108BD9-81ED-4DB2-BD59-A6C34878D82A}">
                    <a16:rowId xmlns:a16="http://schemas.microsoft.com/office/drawing/2014/main" val="2279749194"/>
                  </a:ext>
                </a:extLst>
              </a:tr>
            </a:tbl>
          </a:graphicData>
        </a:graphic>
      </p:graphicFrame>
      <p:graphicFrame>
        <p:nvGraphicFramePr>
          <p:cNvPr id="6" name="Table 5">
            <a:extLst>
              <a:ext uri="{FF2B5EF4-FFF2-40B4-BE49-F238E27FC236}">
                <a16:creationId xmlns:a16="http://schemas.microsoft.com/office/drawing/2014/main" id="{D635D7DE-7410-A04A-9536-BD8D7868852A}"/>
              </a:ext>
            </a:extLst>
          </p:cNvPr>
          <p:cNvGraphicFramePr>
            <a:graphicFrameLocks noGrp="1"/>
          </p:cNvGraphicFramePr>
          <p:nvPr>
            <p:extLst>
              <p:ext uri="{D42A27DB-BD31-4B8C-83A1-F6EECF244321}">
                <p14:modId xmlns:p14="http://schemas.microsoft.com/office/powerpoint/2010/main" val="2786190637"/>
              </p:ext>
            </p:extLst>
          </p:nvPr>
        </p:nvGraphicFramePr>
        <p:xfrm>
          <a:off x="2350359" y="3087513"/>
          <a:ext cx="9841641" cy="1280160"/>
        </p:xfrm>
        <a:graphic>
          <a:graphicData uri="http://schemas.openxmlformats.org/drawingml/2006/table">
            <a:tbl>
              <a:tblPr firstRow="1" bandRow="1">
                <a:tableStyleId>{5C22544A-7EE6-4342-B048-85BDC9FD1C3A}</a:tableStyleId>
              </a:tblPr>
              <a:tblGrid>
                <a:gridCol w="2539693">
                  <a:extLst>
                    <a:ext uri="{9D8B030D-6E8A-4147-A177-3AD203B41FA5}">
                      <a16:colId xmlns:a16="http://schemas.microsoft.com/office/drawing/2014/main" val="4032537879"/>
                    </a:ext>
                  </a:extLst>
                </a:gridCol>
                <a:gridCol w="2425148">
                  <a:extLst>
                    <a:ext uri="{9D8B030D-6E8A-4147-A177-3AD203B41FA5}">
                      <a16:colId xmlns:a16="http://schemas.microsoft.com/office/drawing/2014/main" val="858512036"/>
                    </a:ext>
                  </a:extLst>
                </a:gridCol>
                <a:gridCol w="2425148">
                  <a:extLst>
                    <a:ext uri="{9D8B030D-6E8A-4147-A177-3AD203B41FA5}">
                      <a16:colId xmlns:a16="http://schemas.microsoft.com/office/drawing/2014/main" val="1393170469"/>
                    </a:ext>
                  </a:extLst>
                </a:gridCol>
                <a:gridCol w="2451652">
                  <a:extLst>
                    <a:ext uri="{9D8B030D-6E8A-4147-A177-3AD203B41FA5}">
                      <a16:colId xmlns:a16="http://schemas.microsoft.com/office/drawing/2014/main" val="2651786537"/>
                    </a:ext>
                  </a:extLst>
                </a:gridCol>
              </a:tblGrid>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FF0000"/>
                          </a:solidFill>
                        </a:rPr>
                        <a:t>For GA 30 to &lt; 34 weeks</a:t>
                      </a:r>
                    </a:p>
                    <a:p>
                      <a:pPr algn="ctr"/>
                      <a:endParaRPr lang="en-US" sz="2400" b="1" dirty="0">
                        <a:solidFill>
                          <a:srgbClr val="FF0000"/>
                        </a:solidFill>
                      </a:endParaRPr>
                    </a:p>
                  </a:txBody>
                  <a:tcPr>
                    <a:solidFill>
                      <a:schemeClr val="accent5">
                        <a:lumMod val="20000"/>
                        <a:lumOff val="80000"/>
                      </a:schemeClr>
                    </a:solidFill>
                  </a:tcPr>
                </a:tc>
                <a:tc>
                  <a:txBody>
                    <a:bodyPr/>
                    <a:lstStyle/>
                    <a:p>
                      <a:pPr algn="ctr"/>
                      <a:r>
                        <a:rPr lang="en-US" sz="2400" b="1" dirty="0"/>
                        <a:t>2 mg/kg</a:t>
                      </a:r>
                    </a:p>
                  </a:txBody>
                  <a:tcPr/>
                </a:tc>
                <a:tc>
                  <a:txBody>
                    <a:bodyPr/>
                    <a:lstStyle/>
                    <a:p>
                      <a:pPr algn="ctr"/>
                      <a:r>
                        <a:rPr lang="en-US" sz="2400" b="1" dirty="0"/>
                        <a:t>4mg/kg</a:t>
                      </a:r>
                    </a:p>
                  </a:txBody>
                  <a:tcPr/>
                </a:tc>
                <a:tc>
                  <a:txBody>
                    <a:bodyPr/>
                    <a:lstStyle/>
                    <a:p>
                      <a:pPr algn="ctr"/>
                      <a:r>
                        <a:rPr lang="en-US" sz="2400" b="1" dirty="0"/>
                        <a:t>6 mg/kg</a:t>
                      </a:r>
                    </a:p>
                  </a:txBody>
                  <a:tcPr/>
                </a:tc>
                <a:extLst>
                  <a:ext uri="{0D108BD9-81ED-4DB2-BD59-A6C34878D82A}">
                    <a16:rowId xmlns:a16="http://schemas.microsoft.com/office/drawing/2014/main" val="2279874013"/>
                  </a:ext>
                </a:extLst>
              </a:tr>
              <a:tr h="370840">
                <a:tc vMerge="1">
                  <a:txBody>
                    <a:bodyPr/>
                    <a:lstStyle/>
                    <a:p>
                      <a:pPr algn="ctr"/>
                      <a:endParaRPr lang="en-US" sz="2400" dirty="0"/>
                    </a:p>
                  </a:txBody>
                  <a:tcPr/>
                </a:tc>
                <a:tc>
                  <a:txBody>
                    <a:bodyPr/>
                    <a:lstStyle/>
                    <a:p>
                      <a:pPr algn="ctr"/>
                      <a:r>
                        <a:rPr lang="en-US" sz="2400" dirty="0"/>
                        <a:t>Birth – 13 days </a:t>
                      </a:r>
                    </a:p>
                    <a:p>
                      <a:pPr algn="ctr"/>
                      <a:r>
                        <a:rPr lang="en-US" sz="2400" dirty="0"/>
                        <a:t>PNA</a:t>
                      </a:r>
                    </a:p>
                  </a:txBody>
                  <a:tcPr/>
                </a:tc>
                <a:tc>
                  <a:txBody>
                    <a:bodyPr/>
                    <a:lstStyle/>
                    <a:p>
                      <a:pPr algn="ctr"/>
                      <a:r>
                        <a:rPr lang="en-US" sz="2400" dirty="0"/>
                        <a:t>14 days – 27 days PNA</a:t>
                      </a:r>
                    </a:p>
                  </a:txBody>
                  <a:tcPr/>
                </a:tc>
                <a:tc>
                  <a:txBody>
                    <a:bodyPr/>
                    <a:lstStyle/>
                    <a:p>
                      <a:pPr algn="ctr"/>
                      <a:r>
                        <a:rPr lang="en-US" sz="2400" dirty="0"/>
                        <a:t>&gt; 28 - 42 days PNA</a:t>
                      </a:r>
                    </a:p>
                  </a:txBody>
                  <a:tcPr/>
                </a:tc>
                <a:extLst>
                  <a:ext uri="{0D108BD9-81ED-4DB2-BD59-A6C34878D82A}">
                    <a16:rowId xmlns:a16="http://schemas.microsoft.com/office/drawing/2014/main" val="117317838"/>
                  </a:ext>
                </a:extLst>
              </a:tr>
            </a:tbl>
          </a:graphicData>
        </a:graphic>
      </p:graphicFrame>
      <p:graphicFrame>
        <p:nvGraphicFramePr>
          <p:cNvPr id="9" name="Table 8">
            <a:extLst>
              <a:ext uri="{FF2B5EF4-FFF2-40B4-BE49-F238E27FC236}">
                <a16:creationId xmlns:a16="http://schemas.microsoft.com/office/drawing/2014/main" id="{F6AF0D26-5327-9E43-B554-FA8F639F835D}"/>
              </a:ext>
            </a:extLst>
          </p:cNvPr>
          <p:cNvGraphicFramePr>
            <a:graphicFrameLocks noGrp="1"/>
          </p:cNvGraphicFramePr>
          <p:nvPr>
            <p:extLst>
              <p:ext uri="{D42A27DB-BD31-4B8C-83A1-F6EECF244321}">
                <p14:modId xmlns:p14="http://schemas.microsoft.com/office/powerpoint/2010/main" val="810818597"/>
              </p:ext>
            </p:extLst>
          </p:nvPr>
        </p:nvGraphicFramePr>
        <p:xfrm>
          <a:off x="4903305" y="4340079"/>
          <a:ext cx="7288695" cy="128016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3838252930"/>
                    </a:ext>
                  </a:extLst>
                </a:gridCol>
                <a:gridCol w="2425148">
                  <a:extLst>
                    <a:ext uri="{9D8B030D-6E8A-4147-A177-3AD203B41FA5}">
                      <a16:colId xmlns:a16="http://schemas.microsoft.com/office/drawing/2014/main" val="619109117"/>
                    </a:ext>
                  </a:extLst>
                </a:gridCol>
                <a:gridCol w="2425147">
                  <a:extLst>
                    <a:ext uri="{9D8B030D-6E8A-4147-A177-3AD203B41FA5}">
                      <a16:colId xmlns:a16="http://schemas.microsoft.com/office/drawing/2014/main" val="3859711493"/>
                    </a:ext>
                  </a:extLst>
                </a:gridCol>
              </a:tblGrid>
              <a:tr h="313640">
                <a:tc rowSpan="2">
                  <a:txBody>
                    <a:bodyPr/>
                    <a:lstStyle/>
                    <a:p>
                      <a:pPr lvl="0" algn="l">
                        <a:defRPr/>
                      </a:pPr>
                      <a:r>
                        <a:rPr lang="en-US" sz="2400" b="1" dirty="0">
                          <a:solidFill>
                            <a:srgbClr val="FF0000"/>
                          </a:solidFill>
                        </a:rPr>
                        <a:t>For GA 34 to &lt; 38 </a:t>
                      </a:r>
                    </a:p>
                    <a:p>
                      <a:pPr lvl="0" algn="l">
                        <a:defRPr/>
                      </a:pPr>
                      <a:r>
                        <a:rPr lang="en-US" sz="2400" b="1" dirty="0">
                          <a:solidFill>
                            <a:srgbClr val="FF0000"/>
                          </a:solidFill>
                        </a:rPr>
                        <a:t>weeks</a:t>
                      </a:r>
                    </a:p>
                    <a:p>
                      <a:pPr algn="ctr"/>
                      <a:endParaRPr lang="en-US" sz="2400" b="1" dirty="0"/>
                    </a:p>
                  </a:txBody>
                  <a:tcPr>
                    <a:solidFill>
                      <a:schemeClr val="accent5">
                        <a:lumMod val="20000"/>
                        <a:lumOff val="80000"/>
                      </a:schemeClr>
                    </a:solidFill>
                  </a:tcPr>
                </a:tc>
                <a:tc>
                  <a:txBody>
                    <a:bodyPr/>
                    <a:lstStyle/>
                    <a:p>
                      <a:pPr algn="ctr"/>
                      <a:r>
                        <a:rPr lang="en-US" sz="2400" b="1" dirty="0"/>
                        <a:t>4mg/kg</a:t>
                      </a:r>
                    </a:p>
                  </a:txBody>
                  <a:tcPr/>
                </a:tc>
                <a:tc>
                  <a:txBody>
                    <a:bodyPr/>
                    <a:lstStyle/>
                    <a:p>
                      <a:pPr algn="ctr"/>
                      <a:r>
                        <a:rPr lang="en-US" sz="2400" b="1" dirty="0"/>
                        <a:t>6 mg/kg</a:t>
                      </a:r>
                    </a:p>
                  </a:txBody>
                  <a:tcPr/>
                </a:tc>
                <a:extLst>
                  <a:ext uri="{0D108BD9-81ED-4DB2-BD59-A6C34878D82A}">
                    <a16:rowId xmlns:a16="http://schemas.microsoft.com/office/drawing/2014/main" val="2217071985"/>
                  </a:ext>
                </a:extLst>
              </a:tr>
              <a:tr h="370840">
                <a:tc vMerge="1">
                  <a:txBody>
                    <a:bodyPr/>
                    <a:lstStyle/>
                    <a:p>
                      <a:pPr algn="ctr"/>
                      <a:endParaRPr lang="en-US" sz="2400" dirty="0"/>
                    </a:p>
                  </a:txBody>
                  <a:tcPr>
                    <a:solidFill>
                      <a:schemeClr val="accent5">
                        <a:lumMod val="20000"/>
                        <a:lumOff val="80000"/>
                      </a:schemeClr>
                    </a:solidFill>
                  </a:tcPr>
                </a:tc>
                <a:tc>
                  <a:txBody>
                    <a:bodyPr/>
                    <a:lstStyle/>
                    <a:p>
                      <a:pPr algn="ctr"/>
                      <a:r>
                        <a:rPr lang="en-US" sz="2400" dirty="0"/>
                        <a:t>14 days – 27 days PNA</a:t>
                      </a:r>
                    </a:p>
                  </a:txBody>
                  <a:tcPr/>
                </a:tc>
                <a:tc>
                  <a:txBody>
                    <a:bodyPr/>
                    <a:lstStyle/>
                    <a:p>
                      <a:pPr marL="0" indent="0" algn="ctr">
                        <a:buFont typeface="Wingdings" pitchFamily="2" charset="2"/>
                        <a:buNone/>
                      </a:pPr>
                      <a:r>
                        <a:rPr lang="en-US" sz="2400" dirty="0"/>
                        <a:t>28 -42 days</a:t>
                      </a:r>
                    </a:p>
                    <a:p>
                      <a:pPr marL="0" indent="0" algn="ctr">
                        <a:buFont typeface="Wingdings" pitchFamily="2" charset="2"/>
                        <a:buNone/>
                      </a:pPr>
                      <a:r>
                        <a:rPr lang="en-US" sz="2400" dirty="0"/>
                        <a:t>PNA</a:t>
                      </a:r>
                    </a:p>
                  </a:txBody>
                  <a:tcPr/>
                </a:tc>
                <a:extLst>
                  <a:ext uri="{0D108BD9-81ED-4DB2-BD59-A6C34878D82A}">
                    <a16:rowId xmlns:a16="http://schemas.microsoft.com/office/drawing/2014/main" val="3068073055"/>
                  </a:ext>
                </a:extLst>
              </a:tr>
            </a:tbl>
          </a:graphicData>
        </a:graphic>
      </p:graphicFrame>
      <p:graphicFrame>
        <p:nvGraphicFramePr>
          <p:cNvPr id="12" name="Content Placeholder 3">
            <a:extLst>
              <a:ext uri="{FF2B5EF4-FFF2-40B4-BE49-F238E27FC236}">
                <a16:creationId xmlns:a16="http://schemas.microsoft.com/office/drawing/2014/main" id="{D7DC3AA8-28B7-0243-A19B-C280201FADC5}"/>
              </a:ext>
            </a:extLst>
          </p:cNvPr>
          <p:cNvGraphicFramePr>
            <a:graphicFrameLocks noChangeAspect="1"/>
          </p:cNvGraphicFramePr>
          <p:nvPr>
            <p:extLst>
              <p:ext uri="{D42A27DB-BD31-4B8C-83A1-F6EECF244321}">
                <p14:modId xmlns:p14="http://schemas.microsoft.com/office/powerpoint/2010/main" val="3072511409"/>
              </p:ext>
            </p:extLst>
          </p:nvPr>
        </p:nvGraphicFramePr>
        <p:xfrm>
          <a:off x="59157" y="4340079"/>
          <a:ext cx="3002095" cy="2471884"/>
        </p:xfrm>
        <a:graphic>
          <a:graphicData uri="http://schemas.openxmlformats.org/presentationml/2006/ole">
            <mc:AlternateContent xmlns:mc="http://schemas.openxmlformats.org/markup-compatibility/2006">
              <mc:Choice xmlns:v="urn:schemas-microsoft-com:vml" Requires="v">
                <p:oleObj spid="_x0000_s18467" name="SlideWrite Plus Document" r:id="rId3" imgW="5400000" imgH="4158000" progId="Swg.Document">
                  <p:embed/>
                </p:oleObj>
              </mc:Choice>
              <mc:Fallback>
                <p:oleObj name="SlideWrite Plus Document" r:id="rId3" imgW="5400000" imgH="4158000" progId="Swg.Document">
                  <p:embed/>
                  <p:pic>
                    <p:nvPicPr>
                      <p:cNvPr id="4" name="Content Placeholder 3">
                        <a:extLst>
                          <a:ext uri="{FF2B5EF4-FFF2-40B4-BE49-F238E27FC236}">
                            <a16:creationId xmlns:a16="http://schemas.microsoft.com/office/drawing/2014/main" id="{752C9FD1-62CC-E84D-9E67-41C0B6C50B6F}"/>
                          </a:ext>
                        </a:extLst>
                      </p:cNvPr>
                      <p:cNvPicPr/>
                      <p:nvPr/>
                    </p:nvPicPr>
                    <p:blipFill>
                      <a:blip r:embed="rId4"/>
                      <a:stretch>
                        <a:fillRect/>
                      </a:stretch>
                    </p:blipFill>
                    <p:spPr>
                      <a:xfrm>
                        <a:off x="59157" y="4340079"/>
                        <a:ext cx="3002095" cy="2471884"/>
                      </a:xfrm>
                      <a:prstGeom prst="rect">
                        <a:avLst/>
                      </a:prstGeom>
                    </p:spPr>
                  </p:pic>
                </p:oleObj>
              </mc:Fallback>
            </mc:AlternateContent>
          </a:graphicData>
        </a:graphic>
      </p:graphicFrame>
    </p:spTree>
    <p:extLst>
      <p:ext uri="{BB962C8B-B14F-4D97-AF65-F5344CB8AC3E}">
        <p14:creationId xmlns:p14="http://schemas.microsoft.com/office/powerpoint/2010/main" val="528355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E15B-CEE1-D845-B41A-F64AF37FBA75}"/>
              </a:ext>
            </a:extLst>
          </p:cNvPr>
          <p:cNvSpPr>
            <a:spLocks noGrp="1"/>
          </p:cNvSpPr>
          <p:nvPr>
            <p:ph type="title"/>
          </p:nvPr>
        </p:nvSpPr>
        <p:spPr>
          <a:xfrm>
            <a:off x="809171" y="0"/>
            <a:ext cx="10515600" cy="1325563"/>
          </a:xfrm>
        </p:spPr>
        <p:txBody>
          <a:bodyPr/>
          <a:lstStyle/>
          <a:p>
            <a:r>
              <a:rPr lang="en-US" b="1" dirty="0"/>
              <a:t>Conclusions </a:t>
            </a:r>
          </a:p>
        </p:txBody>
      </p:sp>
      <p:sp>
        <p:nvSpPr>
          <p:cNvPr id="3" name="Content Placeholder 2">
            <a:extLst>
              <a:ext uri="{FF2B5EF4-FFF2-40B4-BE49-F238E27FC236}">
                <a16:creationId xmlns:a16="http://schemas.microsoft.com/office/drawing/2014/main" id="{1F5F4CA4-ED72-4649-9797-B1964A56BB89}"/>
              </a:ext>
            </a:extLst>
          </p:cNvPr>
          <p:cNvSpPr>
            <a:spLocks noGrp="1"/>
          </p:cNvSpPr>
          <p:nvPr>
            <p:ph idx="1"/>
          </p:nvPr>
        </p:nvSpPr>
        <p:spPr>
          <a:xfrm>
            <a:off x="809171" y="1325563"/>
            <a:ext cx="10515600" cy="4351338"/>
          </a:xfrm>
        </p:spPr>
        <p:txBody>
          <a:bodyPr>
            <a:normAutofit/>
          </a:bodyPr>
          <a:lstStyle/>
          <a:p>
            <a:endParaRPr lang="en-US" dirty="0"/>
          </a:p>
          <a:p>
            <a:r>
              <a:rPr lang="en-US" dirty="0"/>
              <a:t>Excessive NVP concentrations are predicted in preterm infants </a:t>
            </a:r>
          </a:p>
          <a:p>
            <a:pPr marL="0" indent="0">
              <a:buNone/>
            </a:pPr>
            <a:r>
              <a:rPr lang="en-US" dirty="0"/>
              <a:t>   given the standard treatment dose (6 mg/kg BID) </a:t>
            </a:r>
          </a:p>
          <a:p>
            <a:endParaRPr lang="en-US" dirty="0"/>
          </a:p>
          <a:p>
            <a:r>
              <a:rPr lang="en-US" dirty="0"/>
              <a:t>Based on the simulations, we recommend a lower NVP BID dosing strategy for preterm infants (&lt; 34 weeks GA) requiring NVP treatment </a:t>
            </a:r>
          </a:p>
          <a:p>
            <a:pPr marL="0" indent="0">
              <a:buNone/>
            </a:pPr>
            <a:endParaRPr lang="en-US" dirty="0"/>
          </a:p>
          <a:p>
            <a:r>
              <a:rPr lang="en-US" dirty="0"/>
              <a:t>In future, we will be studying the pharmacokinetics and safety of NVP at treatment dose in premature infants – IMPAACT P1106</a:t>
            </a:r>
          </a:p>
        </p:txBody>
      </p:sp>
      <p:pic>
        <p:nvPicPr>
          <p:cNvPr id="4" name="Picture 3">
            <a:extLst>
              <a:ext uri="{FF2B5EF4-FFF2-40B4-BE49-F238E27FC236}">
                <a16:creationId xmlns:a16="http://schemas.microsoft.com/office/drawing/2014/main" id="{6CAAF7D0-7D8B-504D-BE86-3C9114571C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342144" y="5828128"/>
            <a:ext cx="2737314" cy="93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C2B6206-2201-E14F-9EAA-B6338BECDCCA}"/>
              </a:ext>
            </a:extLst>
          </p:cNvPr>
          <p:cNvPicPr>
            <a:picLocks noChangeAspect="1" noChangeArrowheads="1"/>
          </p:cNvPicPr>
          <p:nvPr/>
        </p:nvPicPr>
        <p:blipFill>
          <a:blip r:embed="rId4"/>
          <a:srcRect/>
          <a:stretch>
            <a:fillRect/>
          </a:stretch>
        </p:blipFill>
        <p:spPr bwMode="auto">
          <a:xfrm>
            <a:off x="10373741" y="11382"/>
            <a:ext cx="1818259" cy="2477135"/>
          </a:xfrm>
          <a:prstGeom prst="rect">
            <a:avLst/>
          </a:prstGeom>
          <a:noFill/>
          <a:ln w="9525">
            <a:noFill/>
            <a:miter lim="800000"/>
            <a:headEnd/>
            <a:tailEnd/>
          </a:ln>
        </p:spPr>
      </p:pic>
    </p:spTree>
    <p:extLst>
      <p:ext uri="{BB962C8B-B14F-4D97-AF65-F5344CB8AC3E}">
        <p14:creationId xmlns:p14="http://schemas.microsoft.com/office/powerpoint/2010/main" val="3373593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4012C69-B713-5445-838A-4ADCBC42721D}"/>
              </a:ext>
            </a:extLst>
          </p:cNvPr>
          <p:cNvSpPr>
            <a:spLocks noGrp="1"/>
          </p:cNvSpPr>
          <p:nvPr>
            <p:ph type="title"/>
          </p:nvPr>
        </p:nvSpPr>
        <p:spPr>
          <a:xfrm>
            <a:off x="123068" y="-160433"/>
            <a:ext cx="10515600" cy="1164994"/>
          </a:xfrm>
        </p:spPr>
        <p:txBody>
          <a:bodyPr>
            <a:normAutofit/>
          </a:bodyPr>
          <a:lstStyle/>
          <a:p>
            <a:pPr algn="l"/>
            <a:r>
              <a:rPr lang="en-US" b="1" dirty="0"/>
              <a:t>Acknowledgements</a:t>
            </a:r>
          </a:p>
        </p:txBody>
      </p:sp>
      <p:sp>
        <p:nvSpPr>
          <p:cNvPr id="10" name="Content Placeholder 9">
            <a:extLst>
              <a:ext uri="{FF2B5EF4-FFF2-40B4-BE49-F238E27FC236}">
                <a16:creationId xmlns:a16="http://schemas.microsoft.com/office/drawing/2014/main" id="{2B4D6FD9-77BA-974C-9AD1-5D0F863C9210}"/>
              </a:ext>
            </a:extLst>
          </p:cNvPr>
          <p:cNvSpPr>
            <a:spLocks noGrp="1"/>
          </p:cNvSpPr>
          <p:nvPr>
            <p:ph idx="1"/>
          </p:nvPr>
        </p:nvSpPr>
        <p:spPr>
          <a:xfrm>
            <a:off x="174857" y="929148"/>
            <a:ext cx="10515600" cy="4669597"/>
          </a:xfrm>
        </p:spPr>
        <p:txBody>
          <a:bodyPr/>
          <a:lstStyle/>
          <a:p>
            <a:r>
              <a:rPr lang="en-US" dirty="0"/>
              <a:t>IMPAACT P1106 and P1115 study teams</a:t>
            </a:r>
          </a:p>
          <a:p>
            <a:endParaRPr lang="en-US" dirty="0"/>
          </a:p>
          <a:p>
            <a:endParaRPr lang="en-US" dirty="0"/>
          </a:p>
          <a:p>
            <a:pPr marL="0" indent="0">
              <a:buNone/>
            </a:pPr>
            <a:endParaRPr lang="en-US" dirty="0">
              <a:solidFill>
                <a:schemeClr val="tx1">
                  <a:lumMod val="50000"/>
                  <a:lumOff val="50000"/>
                </a:schemeClr>
              </a:solidFill>
            </a:endParaRPr>
          </a:p>
        </p:txBody>
      </p:sp>
      <p:pic>
        <p:nvPicPr>
          <p:cNvPr id="5" name="Picture 4">
            <a:extLst>
              <a:ext uri="{FF2B5EF4-FFF2-40B4-BE49-F238E27FC236}">
                <a16:creationId xmlns:a16="http://schemas.microsoft.com/office/drawing/2014/main" id="{2A1DC4BF-B76E-D144-B2C0-B4B2615C47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321800" y="225639"/>
            <a:ext cx="2737314" cy="93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a:extLst>
              <a:ext uri="{FF2B5EF4-FFF2-40B4-BE49-F238E27FC236}">
                <a16:creationId xmlns:a16="http://schemas.microsoft.com/office/drawing/2014/main" id="{ECB6423A-CCE5-204A-89BF-40876F51E1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4550" y="1905641"/>
            <a:ext cx="3329131" cy="249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F9B20B1-618D-8E44-AB72-D4F48FE3E936}"/>
              </a:ext>
            </a:extLst>
          </p:cNvPr>
          <p:cNvSpPr txBox="1"/>
          <p:nvPr/>
        </p:nvSpPr>
        <p:spPr>
          <a:xfrm>
            <a:off x="0" y="5760608"/>
            <a:ext cx="12192000" cy="1077218"/>
          </a:xfrm>
          <a:prstGeom prst="rect">
            <a:avLst/>
          </a:prstGeom>
          <a:noFill/>
        </p:spPr>
        <p:txBody>
          <a:bodyPr wrap="square" rtlCol="0">
            <a:spAutoFit/>
          </a:bodyPr>
          <a:lstStyle/>
          <a:p>
            <a:r>
              <a:rPr lang="en-US" sz="1600" dirty="0"/>
              <a:t>Overall support for the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HSN275201800001</a:t>
            </a:r>
            <a:endParaRPr lang="en-ZA" sz="1600" dirty="0"/>
          </a:p>
        </p:txBody>
      </p:sp>
      <p:graphicFrame>
        <p:nvGraphicFramePr>
          <p:cNvPr id="2" name="Table 1">
            <a:extLst>
              <a:ext uri="{FF2B5EF4-FFF2-40B4-BE49-F238E27FC236}">
                <a16:creationId xmlns:a16="http://schemas.microsoft.com/office/drawing/2014/main" id="{E160EED9-8E96-4C2A-AC60-B005B65BEEAE}"/>
              </a:ext>
            </a:extLst>
          </p:cNvPr>
          <p:cNvGraphicFramePr>
            <a:graphicFrameLocks noGrp="1"/>
          </p:cNvGraphicFramePr>
          <p:nvPr>
            <p:extLst>
              <p:ext uri="{D42A27DB-BD31-4B8C-83A1-F6EECF244321}">
                <p14:modId xmlns:p14="http://schemas.microsoft.com/office/powerpoint/2010/main" val="3828083165"/>
              </p:ext>
            </p:extLst>
          </p:nvPr>
        </p:nvGraphicFramePr>
        <p:xfrm>
          <a:off x="174857" y="1780183"/>
          <a:ext cx="8128000" cy="380276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339735959"/>
                    </a:ext>
                  </a:extLst>
                </a:gridCol>
                <a:gridCol w="4064000">
                  <a:extLst>
                    <a:ext uri="{9D8B030D-6E8A-4147-A177-3AD203B41FA5}">
                      <a16:colId xmlns:a16="http://schemas.microsoft.com/office/drawing/2014/main" val="2816773143"/>
                    </a:ext>
                  </a:extLst>
                </a:gridCol>
              </a:tblGrid>
              <a:tr h="3802768">
                <a:tc>
                  <a:txBody>
                    <a:bodyPr/>
                    <a:lstStyle/>
                    <a:p>
                      <a:r>
                        <a:rPr lang="en-US" sz="1800" b="0" kern="1200" dirty="0">
                          <a:solidFill>
                            <a:sysClr val="windowText" lastClr="000000"/>
                          </a:solidFill>
                          <a:effectLst/>
                          <a:latin typeface="+mn-lt"/>
                          <a:ea typeface="+mn-ea"/>
                          <a:cs typeface="+mn-cs"/>
                        </a:rPr>
                        <a:t>Adrie Bekker, MBChB/ Vice Chair</a:t>
                      </a:r>
                      <a:endParaRPr lang="en-US" b="0" dirty="0">
                        <a:solidFill>
                          <a:sysClr val="windowText" lastClr="000000"/>
                        </a:solidFill>
                      </a:endParaRPr>
                    </a:p>
                    <a:p>
                      <a:r>
                        <a:rPr lang="en-US" sz="1800" b="0" kern="1200" dirty="0">
                          <a:solidFill>
                            <a:sysClr val="windowText" lastClr="000000"/>
                          </a:solidFill>
                          <a:effectLst/>
                          <a:latin typeface="+mn-lt"/>
                          <a:ea typeface="+mn-ea"/>
                          <a:cs typeface="+mn-cs"/>
                        </a:rPr>
                        <a:t>Mark Cotton, </a:t>
                      </a:r>
                      <a:r>
                        <a:rPr lang="en-US" sz="1800" b="0" kern="1200" dirty="0" err="1">
                          <a:solidFill>
                            <a:sysClr val="windowText" lastClr="000000"/>
                          </a:solidFill>
                          <a:effectLst/>
                          <a:latin typeface="+mn-lt"/>
                          <a:ea typeface="+mn-ea"/>
                          <a:cs typeface="+mn-cs"/>
                        </a:rPr>
                        <a:t>M.Med</a:t>
                      </a:r>
                      <a:r>
                        <a:rPr lang="en-US" sz="1800" b="0" kern="1200" dirty="0">
                          <a:solidFill>
                            <a:sysClr val="windowText" lastClr="000000"/>
                          </a:solidFill>
                          <a:effectLst/>
                          <a:latin typeface="+mn-lt"/>
                          <a:ea typeface="+mn-ea"/>
                          <a:cs typeface="+mn-cs"/>
                        </a:rPr>
                        <a:t>/Co-Chair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ysClr val="windowText" lastClr="000000"/>
                          </a:solidFill>
                          <a:effectLst/>
                          <a:latin typeface="+mn-lt"/>
                          <a:ea typeface="+mn-ea"/>
                          <a:cs typeface="+mn-cs"/>
                        </a:rPr>
                        <a:t>Mark H. Mirochnick, M.D. /Co-Chair</a:t>
                      </a:r>
                    </a:p>
                    <a:p>
                      <a:r>
                        <a:rPr lang="en-US" sz="1800" b="0" kern="1200" dirty="0">
                          <a:solidFill>
                            <a:sysClr val="windowText" lastClr="000000"/>
                          </a:solidFill>
                          <a:effectLst/>
                          <a:latin typeface="+mn-lt"/>
                          <a:ea typeface="+mn-ea"/>
                          <a:cs typeface="+mn-cs"/>
                        </a:rPr>
                        <a:t>Edmund Capparelli, Pharm.D.</a:t>
                      </a:r>
                      <a:endParaRPr lang="en-US" b="0" dirty="0">
                        <a:solidFill>
                          <a:sysClr val="windowText" lastClr="000000"/>
                        </a:solidFill>
                      </a:endParaRPr>
                    </a:p>
                    <a:p>
                      <a:r>
                        <a:rPr lang="en-US" b="0" dirty="0">
                          <a:solidFill>
                            <a:sysClr val="windowText" lastClr="000000"/>
                          </a:solidFill>
                        </a:rPr>
                        <a:t>Renee Browning/DAIDS MO</a:t>
                      </a:r>
                    </a:p>
                    <a:p>
                      <a:r>
                        <a:rPr lang="en-US" b="0" dirty="0">
                          <a:solidFill>
                            <a:sysClr val="windowText" lastClr="000000"/>
                          </a:solidFill>
                        </a:rPr>
                        <a:t>Jack Moye/NICHD MO</a:t>
                      </a:r>
                    </a:p>
                    <a:p>
                      <a:r>
                        <a:rPr lang="en-US" b="0" dirty="0">
                          <a:solidFill>
                            <a:sysClr val="windowText" lastClr="000000"/>
                          </a:solidFill>
                        </a:rPr>
                        <a:t>Katie McCarthy, MPH/CTS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ysClr val="windowText" lastClr="000000"/>
                          </a:solidFill>
                          <a:effectLst/>
                          <a:latin typeface="+mn-lt"/>
                          <a:ea typeface="+mn-ea"/>
                          <a:cs typeface="+mn-cs"/>
                        </a:rPr>
                        <a:t>Emily Brown, MA/</a:t>
                      </a:r>
                      <a:r>
                        <a:rPr lang="en-US" sz="1800" b="0" u="none" kern="1200" dirty="0">
                          <a:solidFill>
                            <a:sysClr val="windowText" lastClr="000000"/>
                          </a:solidFill>
                          <a:effectLst/>
                          <a:latin typeface="+mn-lt"/>
                          <a:ea typeface="+mn-ea"/>
                          <a:cs typeface="+mn-cs"/>
                        </a:rPr>
                        <a:t>CTS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ysClr val="windowText" lastClr="000000"/>
                          </a:solidFill>
                          <a:effectLst/>
                          <a:latin typeface="+mn-lt"/>
                          <a:ea typeface="+mn-ea"/>
                          <a:cs typeface="+mn-cs"/>
                        </a:rPr>
                        <a:t>Bobbie Graham, B.A/Data Manager</a:t>
                      </a:r>
                      <a:endParaRPr lang="en-US" sz="1800" b="0" u="none" kern="1200" dirty="0">
                        <a:solidFill>
                          <a:sysClr val="windowText" lastClr="000000"/>
                        </a:solidFill>
                        <a:effectLst/>
                        <a:latin typeface="+mn-lt"/>
                        <a:ea typeface="+mn-ea"/>
                        <a:cs typeface="+mn-cs"/>
                      </a:endParaRPr>
                    </a:p>
                    <a:p>
                      <a:endParaRPr lang="en-US" dirty="0">
                        <a:solidFill>
                          <a:sysClr val="windowText" lastClr="000000"/>
                        </a:solidFill>
                      </a:endParaRPr>
                    </a:p>
                    <a:p>
                      <a:endParaRPr lang="en-US" dirty="0">
                        <a:solidFill>
                          <a:sysClr val="windowText" lastClr="000000"/>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Yvonne Bryson, M.D.</a:t>
                      </a:r>
                      <a:r>
                        <a:rPr lang="en-US" sz="1800" b="0" kern="1200" dirty="0">
                          <a:solidFill>
                            <a:sysClr val="windowText" lastClr="000000"/>
                          </a:solidFill>
                          <a:effectLst/>
                          <a:latin typeface="+mn-lt"/>
                          <a:ea typeface="+mn-ea"/>
                          <a:cs typeface="+mn-cs"/>
                        </a:rPr>
                        <a:t> / Co Chair</a:t>
                      </a:r>
                      <a:endParaRPr lang="en-US"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Ellen Chadwick, M.D.</a:t>
                      </a:r>
                      <a:r>
                        <a:rPr lang="en-US" sz="1800" b="0" kern="1200" dirty="0">
                          <a:solidFill>
                            <a:sysClr val="windowText" lastClr="000000"/>
                          </a:solidFill>
                          <a:effectLst/>
                          <a:latin typeface="+mn-lt"/>
                          <a:ea typeface="+mn-ea"/>
                          <a:cs typeface="+mn-cs"/>
                        </a:rPr>
                        <a:t> / Co Chair</a:t>
                      </a:r>
                      <a:endParaRPr lang="en-US" b="0" dirty="0">
                        <a:solidFill>
                          <a:sysClr val="windowText" lastClr="000000"/>
                        </a:solidFill>
                      </a:endParaRPr>
                    </a:p>
                    <a:p>
                      <a:r>
                        <a:rPr lang="en-US" b="0" dirty="0">
                          <a:solidFill>
                            <a:schemeClr val="tx1"/>
                          </a:solidFill>
                        </a:rPr>
                        <a:t>Mark Cotton, </a:t>
                      </a:r>
                      <a:r>
                        <a:rPr lang="en-US" b="0" dirty="0" err="1">
                          <a:solidFill>
                            <a:schemeClr val="tx1"/>
                          </a:solidFill>
                        </a:rPr>
                        <a:t>M.Med</a:t>
                      </a:r>
                      <a:r>
                        <a:rPr lang="en-US" b="0" dirty="0">
                          <a:solidFill>
                            <a:schemeClr val="tx1"/>
                          </a:solidFill>
                        </a:rPr>
                        <a:t>/Vice Chair</a:t>
                      </a:r>
                    </a:p>
                    <a:p>
                      <a:r>
                        <a:rPr lang="de-DE" b="0" dirty="0">
                          <a:solidFill>
                            <a:schemeClr val="tx1"/>
                          </a:solidFill>
                        </a:rPr>
                        <a:t>Mark H. Mirochnick, M.D.</a:t>
                      </a:r>
                    </a:p>
                    <a:p>
                      <a:r>
                        <a:rPr lang="en-US" b="0" dirty="0">
                          <a:solidFill>
                            <a:schemeClr val="tx1"/>
                          </a:solidFill>
                        </a:rPr>
                        <a:t>Edmund Capparelli, </a:t>
                      </a:r>
                      <a:r>
                        <a:rPr lang="en-US" b="0" dirty="0" err="1">
                          <a:solidFill>
                            <a:schemeClr val="tx1"/>
                          </a:solidFill>
                        </a:rPr>
                        <a:t>Pharm.D</a:t>
                      </a:r>
                      <a:endParaRPr lang="en-US" b="0" dirty="0">
                        <a:solidFill>
                          <a:schemeClr val="tx1"/>
                        </a:solidFill>
                      </a:endParaRPr>
                    </a:p>
                    <a:p>
                      <a:r>
                        <a:rPr lang="en-US" b="0" dirty="0">
                          <a:solidFill>
                            <a:schemeClr val="tx1"/>
                          </a:solidFill>
                        </a:rPr>
                        <a:t>Edward Acosta, Pharm.D. </a:t>
                      </a:r>
                    </a:p>
                    <a:p>
                      <a:r>
                        <a:rPr lang="en-US" b="0" dirty="0">
                          <a:solidFill>
                            <a:schemeClr val="tx1"/>
                          </a:solidFill>
                        </a:rPr>
                        <a:t>Patrick Jean-Phillippe, MD/DAIDS MO</a:t>
                      </a:r>
                    </a:p>
                    <a:p>
                      <a:r>
                        <a:rPr lang="en-US" b="0" dirty="0">
                          <a:solidFill>
                            <a:schemeClr val="tx1"/>
                          </a:solidFill>
                        </a:rPr>
                        <a:t>Rohan Hazra, M.D./NICHD MO</a:t>
                      </a:r>
                    </a:p>
                    <a:p>
                      <a:r>
                        <a:rPr lang="en-US" b="0" dirty="0">
                          <a:solidFill>
                            <a:schemeClr val="tx1"/>
                          </a:solidFill>
                        </a:rPr>
                        <a:t>Anne Coletti, M.S/CTS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Bonnie Zimmer, B.S.</a:t>
                      </a:r>
                      <a:r>
                        <a:rPr lang="en-US" sz="1800" b="0" kern="1200" dirty="0">
                          <a:solidFill>
                            <a:sysClr val="windowText" lastClr="000000"/>
                          </a:solidFill>
                          <a:effectLst/>
                          <a:latin typeface="+mn-lt"/>
                          <a:ea typeface="+mn-ea"/>
                          <a:cs typeface="+mn-cs"/>
                        </a:rPr>
                        <a:t>/Data Manager</a:t>
                      </a:r>
                      <a:endParaRPr lang="en-US" sz="1800" b="0" u="none" kern="1200" dirty="0">
                        <a:solidFill>
                          <a:sysClr val="windowText" lastClr="000000"/>
                        </a:solidFill>
                        <a:effectLst/>
                        <a:latin typeface="+mn-lt"/>
                        <a:ea typeface="+mn-ea"/>
                        <a:cs typeface="+mn-cs"/>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502458315"/>
                  </a:ext>
                </a:extLst>
              </a:tr>
            </a:tbl>
          </a:graphicData>
        </a:graphic>
      </p:graphicFrame>
    </p:spTree>
    <p:extLst>
      <p:ext uri="{BB962C8B-B14F-4D97-AF65-F5344CB8AC3E}">
        <p14:creationId xmlns:p14="http://schemas.microsoft.com/office/powerpoint/2010/main" val="958634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74025-DCAF-1F47-B011-E77BACB18CD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8545001-0746-5842-A42C-F93FE64F5FD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00318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Grp="1" noChangeAspect="1"/>
          </p:cNvGraphicFramePr>
          <p:nvPr>
            <p:extLst>
              <p:ext uri="{D42A27DB-BD31-4B8C-83A1-F6EECF244321}">
                <p14:modId xmlns:p14="http://schemas.microsoft.com/office/powerpoint/2010/main" val="3555756121"/>
              </p:ext>
            </p:extLst>
          </p:nvPr>
        </p:nvGraphicFramePr>
        <p:xfrm>
          <a:off x="374481" y="877220"/>
          <a:ext cx="5758774" cy="4318744"/>
        </p:xfrm>
        <a:graphic>
          <a:graphicData uri="http://schemas.openxmlformats.org/presentationml/2006/ole">
            <mc:AlternateContent xmlns:mc="http://schemas.openxmlformats.org/markup-compatibility/2006">
              <mc:Choice xmlns:v="urn:schemas-microsoft-com:vml" Requires="v">
                <p:oleObj spid="_x0000_s19481" name="SlideWrite Plus Document" r:id="rId4" imgW="5400000" imgH="4158000" progId="Swg.Document">
                  <p:embed/>
                </p:oleObj>
              </mc:Choice>
              <mc:Fallback>
                <p:oleObj name="SlideWrite Plus Document" r:id="rId4" imgW="5400000" imgH="4158000" progId="Swg.Document">
                  <p:embed/>
                  <p:pic>
                    <p:nvPicPr>
                      <p:cNvPr id="3" name="Object 2"/>
                      <p:cNvPicPr>
                        <a:picLocks noGrp="1" noChangeAspect="1" noChangeArrowheads="1"/>
                      </p:cNvPicPr>
                      <p:nvPr/>
                    </p:nvPicPr>
                    <p:blipFill>
                      <a:blip r:embed="rId5"/>
                      <a:srcRect/>
                      <a:stretch>
                        <a:fillRect/>
                      </a:stretch>
                    </p:blipFill>
                    <p:spPr bwMode="auto">
                      <a:xfrm>
                        <a:off x="374481" y="877220"/>
                        <a:ext cx="5758774" cy="4318744"/>
                      </a:xfrm>
                      <a:prstGeom prst="rect">
                        <a:avLst/>
                      </a:prstGeom>
                      <a:noFill/>
                      <a:ln>
                        <a:noFill/>
                      </a:ln>
                    </p:spPr>
                  </p:pic>
                </p:oleObj>
              </mc:Fallback>
            </mc:AlternateContent>
          </a:graphicData>
        </a:graphic>
      </p:graphicFrame>
      <p:sp>
        <p:nvSpPr>
          <p:cNvPr id="2" name="Title 1"/>
          <p:cNvSpPr>
            <a:spLocks noGrp="1"/>
          </p:cNvSpPr>
          <p:nvPr>
            <p:ph type="title"/>
          </p:nvPr>
        </p:nvSpPr>
        <p:spPr>
          <a:xfrm>
            <a:off x="0" y="0"/>
            <a:ext cx="12192000" cy="1325563"/>
          </a:xfrm>
        </p:spPr>
        <p:txBody>
          <a:bodyPr>
            <a:normAutofit/>
          </a:bodyPr>
          <a:lstStyle/>
          <a:p>
            <a:pPr algn="ctr"/>
            <a:r>
              <a:rPr lang="en-US" sz="3600" b="1" dirty="0"/>
              <a:t>Simulated concentration profiles  </a:t>
            </a:r>
            <a:br>
              <a:rPr lang="en-US" sz="3600" b="1" dirty="0"/>
            </a:br>
            <a:r>
              <a:rPr lang="en-US" sz="3600" b="1" dirty="0">
                <a:solidFill>
                  <a:srgbClr val="1E3EC2"/>
                </a:solidFill>
              </a:rPr>
              <a:t>GA of &lt; 34 weeks </a:t>
            </a:r>
            <a:r>
              <a:rPr lang="en-US" sz="3600" b="1" i="1" dirty="0"/>
              <a:t>with BID dose </a:t>
            </a:r>
            <a:r>
              <a:rPr lang="en-US" sz="3600" b="1" dirty="0"/>
              <a:t>increases at 2 week intervals</a:t>
            </a:r>
          </a:p>
        </p:txBody>
      </p:sp>
      <p:graphicFrame>
        <p:nvGraphicFramePr>
          <p:cNvPr id="8" name="Content Placeholder 3">
            <a:extLst>
              <a:ext uri="{FF2B5EF4-FFF2-40B4-BE49-F238E27FC236}">
                <a16:creationId xmlns:a16="http://schemas.microsoft.com/office/drawing/2014/main" id="{E8290941-8AE3-2243-84C1-113B19021F77}"/>
              </a:ext>
            </a:extLst>
          </p:cNvPr>
          <p:cNvGraphicFramePr>
            <a:graphicFrameLocks noGrp="1" noChangeAspect="1"/>
          </p:cNvGraphicFramePr>
          <p:nvPr>
            <p:ph idx="1"/>
            <p:extLst>
              <p:ext uri="{D42A27DB-BD31-4B8C-83A1-F6EECF244321}">
                <p14:modId xmlns:p14="http://schemas.microsoft.com/office/powerpoint/2010/main" val="547824130"/>
              </p:ext>
            </p:extLst>
          </p:nvPr>
        </p:nvGraphicFramePr>
        <p:xfrm>
          <a:off x="6466261" y="726108"/>
          <a:ext cx="5610556" cy="4620968"/>
        </p:xfrm>
        <a:graphic>
          <a:graphicData uri="http://schemas.openxmlformats.org/presentationml/2006/ole">
            <mc:AlternateContent xmlns:mc="http://schemas.openxmlformats.org/markup-compatibility/2006">
              <mc:Choice xmlns:v="urn:schemas-microsoft-com:vml" Requires="v">
                <p:oleObj spid="_x0000_s19482" name="SlideWrite Plus Document" r:id="rId6" imgW="5400000" imgH="4158000" progId="Swg.Document">
                  <p:embed/>
                </p:oleObj>
              </mc:Choice>
              <mc:Fallback>
                <p:oleObj name="SlideWrite Plus Document" r:id="rId6" imgW="5400000" imgH="4158000" progId="Swg.Document">
                  <p:embed/>
                  <p:pic>
                    <p:nvPicPr>
                      <p:cNvPr id="8" name="Content Placeholder 3">
                        <a:extLst>
                          <a:ext uri="{FF2B5EF4-FFF2-40B4-BE49-F238E27FC236}">
                            <a16:creationId xmlns:a16="http://schemas.microsoft.com/office/drawing/2014/main" id="{E8290941-8AE3-2243-84C1-113B19021F77}"/>
                          </a:ext>
                        </a:extLst>
                      </p:cNvPr>
                      <p:cNvPicPr/>
                      <p:nvPr/>
                    </p:nvPicPr>
                    <p:blipFill>
                      <a:blip r:embed="rId7"/>
                      <a:stretch>
                        <a:fillRect/>
                      </a:stretch>
                    </p:blipFill>
                    <p:spPr>
                      <a:xfrm>
                        <a:off x="6466261" y="726108"/>
                        <a:ext cx="5610556" cy="4620968"/>
                      </a:xfrm>
                      <a:prstGeom prst="rect">
                        <a:avLst/>
                      </a:prstGeom>
                    </p:spPr>
                  </p:pic>
                </p:oleObj>
              </mc:Fallback>
            </mc:AlternateContent>
          </a:graphicData>
        </a:graphic>
      </p:graphicFrame>
      <p:graphicFrame>
        <p:nvGraphicFramePr>
          <p:cNvPr id="10" name="Table 9">
            <a:extLst>
              <a:ext uri="{FF2B5EF4-FFF2-40B4-BE49-F238E27FC236}">
                <a16:creationId xmlns:a16="http://schemas.microsoft.com/office/drawing/2014/main" id="{D82413EA-8719-FC41-ADBA-1A0C0168962E}"/>
              </a:ext>
            </a:extLst>
          </p:cNvPr>
          <p:cNvGraphicFramePr>
            <a:graphicFrameLocks noGrp="1"/>
          </p:cNvGraphicFramePr>
          <p:nvPr>
            <p:extLst>
              <p:ext uri="{D42A27DB-BD31-4B8C-83A1-F6EECF244321}">
                <p14:modId xmlns:p14="http://schemas.microsoft.com/office/powerpoint/2010/main" val="3794206886"/>
              </p:ext>
            </p:extLst>
          </p:nvPr>
        </p:nvGraphicFramePr>
        <p:xfrm>
          <a:off x="0" y="5943600"/>
          <a:ext cx="12192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566970670"/>
                    </a:ext>
                  </a:extLst>
                </a:gridCol>
                <a:gridCol w="4064000">
                  <a:extLst>
                    <a:ext uri="{9D8B030D-6E8A-4147-A177-3AD203B41FA5}">
                      <a16:colId xmlns:a16="http://schemas.microsoft.com/office/drawing/2014/main" val="3492459363"/>
                    </a:ext>
                  </a:extLst>
                </a:gridCol>
                <a:gridCol w="4064000">
                  <a:extLst>
                    <a:ext uri="{9D8B030D-6E8A-4147-A177-3AD203B41FA5}">
                      <a16:colId xmlns:a16="http://schemas.microsoft.com/office/drawing/2014/main" val="198086152"/>
                    </a:ext>
                  </a:extLst>
                </a:gridCol>
              </a:tblGrid>
              <a:tr h="370840">
                <a:tc>
                  <a:txBody>
                    <a:bodyPr/>
                    <a:lstStyle/>
                    <a:p>
                      <a:pPr algn="ctr"/>
                      <a:r>
                        <a:rPr lang="en-US" sz="2400" b="1" dirty="0"/>
                        <a:t>2 mg/kg</a:t>
                      </a:r>
                    </a:p>
                  </a:txBody>
                  <a:tcPr/>
                </a:tc>
                <a:tc>
                  <a:txBody>
                    <a:bodyPr/>
                    <a:lstStyle/>
                    <a:p>
                      <a:pPr algn="ctr"/>
                      <a:r>
                        <a:rPr lang="en-US" sz="2400" b="1" dirty="0"/>
                        <a:t>4mg/kg</a:t>
                      </a:r>
                    </a:p>
                  </a:txBody>
                  <a:tcPr/>
                </a:tc>
                <a:tc>
                  <a:txBody>
                    <a:bodyPr/>
                    <a:lstStyle/>
                    <a:p>
                      <a:pPr algn="ctr"/>
                      <a:r>
                        <a:rPr lang="en-US" sz="2400" b="1" dirty="0"/>
                        <a:t>6 mg/kg</a:t>
                      </a:r>
                    </a:p>
                  </a:txBody>
                  <a:tcPr/>
                </a:tc>
                <a:extLst>
                  <a:ext uri="{0D108BD9-81ED-4DB2-BD59-A6C34878D82A}">
                    <a16:rowId xmlns:a16="http://schemas.microsoft.com/office/drawing/2014/main" val="1009304103"/>
                  </a:ext>
                </a:extLst>
              </a:tr>
              <a:tr h="370840">
                <a:tc>
                  <a:txBody>
                    <a:bodyPr/>
                    <a:lstStyle/>
                    <a:p>
                      <a:pPr algn="ctr"/>
                      <a:r>
                        <a:rPr lang="en-US" sz="2400" dirty="0"/>
                        <a:t>At birth</a:t>
                      </a:r>
                    </a:p>
                  </a:txBody>
                  <a:tcPr/>
                </a:tc>
                <a:tc>
                  <a:txBody>
                    <a:bodyPr/>
                    <a:lstStyle/>
                    <a:p>
                      <a:pPr algn="ctr"/>
                      <a:r>
                        <a:rPr lang="en-US" sz="2400" dirty="0"/>
                        <a:t>14 days postnatal age</a:t>
                      </a:r>
                    </a:p>
                  </a:txBody>
                  <a:tcPr/>
                </a:tc>
                <a:tc>
                  <a:txBody>
                    <a:bodyPr/>
                    <a:lstStyle/>
                    <a:p>
                      <a:pPr algn="ctr"/>
                      <a:r>
                        <a:rPr lang="en-US" sz="2400" dirty="0"/>
                        <a:t>28 days postnatal age</a:t>
                      </a:r>
                    </a:p>
                  </a:txBody>
                  <a:tcPr/>
                </a:tc>
                <a:extLst>
                  <a:ext uri="{0D108BD9-81ED-4DB2-BD59-A6C34878D82A}">
                    <a16:rowId xmlns:a16="http://schemas.microsoft.com/office/drawing/2014/main" val="2279749194"/>
                  </a:ext>
                </a:extLst>
              </a:tr>
            </a:tbl>
          </a:graphicData>
        </a:graphic>
      </p:graphicFrame>
      <p:sp>
        <p:nvSpPr>
          <p:cNvPr id="6" name="TextBox 5">
            <a:extLst>
              <a:ext uri="{FF2B5EF4-FFF2-40B4-BE49-F238E27FC236}">
                <a16:creationId xmlns:a16="http://schemas.microsoft.com/office/drawing/2014/main" id="{6723F90B-34A5-F841-95B9-79E13E45A751}"/>
              </a:ext>
            </a:extLst>
          </p:cNvPr>
          <p:cNvSpPr txBox="1"/>
          <p:nvPr/>
        </p:nvSpPr>
        <p:spPr>
          <a:xfrm>
            <a:off x="1089684" y="4853278"/>
            <a:ext cx="3990580" cy="369332"/>
          </a:xfrm>
          <a:prstGeom prst="rect">
            <a:avLst/>
          </a:prstGeom>
          <a:solidFill>
            <a:schemeClr val="bg1"/>
          </a:solidFill>
        </p:spPr>
        <p:txBody>
          <a:bodyPr wrap="none" rtlCol="0">
            <a:spAutoFit/>
          </a:bodyPr>
          <a:lstStyle/>
          <a:p>
            <a:r>
              <a:rPr lang="en-US" dirty="0"/>
              <a:t>            Postnatal age in days                      </a:t>
            </a:r>
          </a:p>
        </p:txBody>
      </p:sp>
      <p:sp>
        <p:nvSpPr>
          <p:cNvPr id="7" name="TextBox 6">
            <a:extLst>
              <a:ext uri="{FF2B5EF4-FFF2-40B4-BE49-F238E27FC236}">
                <a16:creationId xmlns:a16="http://schemas.microsoft.com/office/drawing/2014/main" id="{5A9E61E9-F320-C64C-8B18-28439FF3EE82}"/>
              </a:ext>
            </a:extLst>
          </p:cNvPr>
          <p:cNvSpPr txBox="1"/>
          <p:nvPr/>
        </p:nvSpPr>
        <p:spPr>
          <a:xfrm rot="16200000">
            <a:off x="-1004436" y="3179665"/>
            <a:ext cx="3663266" cy="369332"/>
          </a:xfrm>
          <a:prstGeom prst="rect">
            <a:avLst/>
          </a:prstGeom>
          <a:solidFill>
            <a:schemeClr val="bg1"/>
          </a:solidFill>
        </p:spPr>
        <p:txBody>
          <a:bodyPr wrap="square" rtlCol="0">
            <a:spAutoFit/>
          </a:bodyPr>
          <a:lstStyle/>
          <a:p>
            <a:r>
              <a:rPr lang="en-US" dirty="0"/>
              <a:t>            Mean NVP conc (mcg/mL)       </a:t>
            </a:r>
          </a:p>
        </p:txBody>
      </p:sp>
      <p:sp>
        <p:nvSpPr>
          <p:cNvPr id="15" name="TextBox 14">
            <a:extLst>
              <a:ext uri="{FF2B5EF4-FFF2-40B4-BE49-F238E27FC236}">
                <a16:creationId xmlns:a16="http://schemas.microsoft.com/office/drawing/2014/main" id="{6723F90B-34A5-F841-95B9-79E13E45A751}"/>
              </a:ext>
            </a:extLst>
          </p:cNvPr>
          <p:cNvSpPr txBox="1"/>
          <p:nvPr/>
        </p:nvSpPr>
        <p:spPr>
          <a:xfrm>
            <a:off x="7088178" y="5011297"/>
            <a:ext cx="3990580" cy="369332"/>
          </a:xfrm>
          <a:prstGeom prst="rect">
            <a:avLst/>
          </a:prstGeom>
          <a:solidFill>
            <a:schemeClr val="bg1"/>
          </a:solidFill>
        </p:spPr>
        <p:txBody>
          <a:bodyPr wrap="none" rtlCol="0">
            <a:spAutoFit/>
          </a:bodyPr>
          <a:lstStyle/>
          <a:p>
            <a:r>
              <a:rPr lang="en-US" dirty="0"/>
              <a:t>            Postnatal age in days                      </a:t>
            </a:r>
          </a:p>
        </p:txBody>
      </p:sp>
      <p:sp>
        <p:nvSpPr>
          <p:cNvPr id="16" name="TextBox 15">
            <a:extLst>
              <a:ext uri="{FF2B5EF4-FFF2-40B4-BE49-F238E27FC236}">
                <a16:creationId xmlns:a16="http://schemas.microsoft.com/office/drawing/2014/main" id="{5A9E61E9-F320-C64C-8B18-28439FF3EE82}"/>
              </a:ext>
            </a:extLst>
          </p:cNvPr>
          <p:cNvSpPr txBox="1"/>
          <p:nvPr/>
        </p:nvSpPr>
        <p:spPr>
          <a:xfrm rot="16200000">
            <a:off x="5003629" y="3482248"/>
            <a:ext cx="3481676" cy="369332"/>
          </a:xfrm>
          <a:prstGeom prst="rect">
            <a:avLst/>
          </a:prstGeom>
          <a:solidFill>
            <a:schemeClr val="bg1"/>
          </a:solidFill>
        </p:spPr>
        <p:txBody>
          <a:bodyPr wrap="square" rtlCol="0">
            <a:spAutoFit/>
          </a:bodyPr>
          <a:lstStyle/>
          <a:p>
            <a:r>
              <a:rPr lang="en-US" dirty="0"/>
              <a:t>            Mean NVP conc (mcg/mL)       </a:t>
            </a:r>
          </a:p>
        </p:txBody>
      </p:sp>
      <p:sp>
        <p:nvSpPr>
          <p:cNvPr id="4" name="TextBox 3">
            <a:extLst>
              <a:ext uri="{FF2B5EF4-FFF2-40B4-BE49-F238E27FC236}">
                <a16:creationId xmlns:a16="http://schemas.microsoft.com/office/drawing/2014/main" id="{AA0DFCAB-2B74-B24F-84EE-8D8517834EFD}"/>
              </a:ext>
            </a:extLst>
          </p:cNvPr>
          <p:cNvSpPr txBox="1"/>
          <p:nvPr/>
        </p:nvSpPr>
        <p:spPr>
          <a:xfrm>
            <a:off x="6281530" y="5486400"/>
            <a:ext cx="184731" cy="369332"/>
          </a:xfrm>
          <a:prstGeom prst="rect">
            <a:avLst/>
          </a:prstGeom>
          <a:noFill/>
        </p:spPr>
        <p:txBody>
          <a:bodyPr wrap="none" rtlCol="0">
            <a:spAutoFit/>
          </a:bodyPr>
          <a:lstStyle/>
          <a:p>
            <a:endParaRPr lang="en-US" dirty="0"/>
          </a:p>
        </p:txBody>
      </p:sp>
      <p:sp>
        <p:nvSpPr>
          <p:cNvPr id="9" name="Rectangle 8">
            <a:extLst>
              <a:ext uri="{FF2B5EF4-FFF2-40B4-BE49-F238E27FC236}">
                <a16:creationId xmlns:a16="http://schemas.microsoft.com/office/drawing/2014/main" id="{572927BB-83F6-7149-B872-5B79C441D539}"/>
              </a:ext>
            </a:extLst>
          </p:cNvPr>
          <p:cNvSpPr/>
          <p:nvPr/>
        </p:nvSpPr>
        <p:spPr>
          <a:xfrm>
            <a:off x="2221123" y="1713500"/>
            <a:ext cx="1633268" cy="369332"/>
          </a:xfrm>
          <a:prstGeom prst="rect">
            <a:avLst/>
          </a:prstGeom>
        </p:spPr>
        <p:txBody>
          <a:bodyPr wrap="none">
            <a:spAutoFit/>
          </a:bodyPr>
          <a:lstStyle/>
          <a:p>
            <a:r>
              <a:rPr lang="en-US" b="1" dirty="0">
                <a:solidFill>
                  <a:srgbClr val="0070C0"/>
                </a:solidFill>
              </a:rPr>
              <a:t>GA &lt; 34 weeks </a:t>
            </a:r>
          </a:p>
        </p:txBody>
      </p:sp>
      <p:sp>
        <p:nvSpPr>
          <p:cNvPr id="11" name="Rectangle 10">
            <a:extLst>
              <a:ext uri="{FF2B5EF4-FFF2-40B4-BE49-F238E27FC236}">
                <a16:creationId xmlns:a16="http://schemas.microsoft.com/office/drawing/2014/main" id="{81BFB717-89B5-084A-86E2-08D0948C8821}"/>
              </a:ext>
            </a:extLst>
          </p:cNvPr>
          <p:cNvSpPr/>
          <p:nvPr/>
        </p:nvSpPr>
        <p:spPr>
          <a:xfrm>
            <a:off x="8023934" y="1596294"/>
            <a:ext cx="1633268" cy="369332"/>
          </a:xfrm>
          <a:prstGeom prst="rect">
            <a:avLst/>
          </a:prstGeom>
        </p:spPr>
        <p:txBody>
          <a:bodyPr wrap="none">
            <a:spAutoFit/>
          </a:bodyPr>
          <a:lstStyle/>
          <a:p>
            <a:r>
              <a:rPr lang="en-US" b="1" dirty="0">
                <a:solidFill>
                  <a:srgbClr val="0070C0"/>
                </a:solidFill>
              </a:rPr>
              <a:t>GA = 34 weeks </a:t>
            </a:r>
          </a:p>
        </p:txBody>
      </p:sp>
    </p:spTree>
    <p:extLst>
      <p:ext uri="{BB962C8B-B14F-4D97-AF65-F5344CB8AC3E}">
        <p14:creationId xmlns:p14="http://schemas.microsoft.com/office/powerpoint/2010/main" val="326997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3600" b="1" dirty="0"/>
              <a:t>Simulated concentration profiles  </a:t>
            </a:r>
            <a:br>
              <a:rPr lang="en-US" sz="3600" b="1" dirty="0"/>
            </a:br>
            <a:r>
              <a:rPr lang="en-US" sz="3600" b="1" dirty="0">
                <a:solidFill>
                  <a:srgbClr val="FF0000"/>
                </a:solidFill>
              </a:rPr>
              <a:t>GA of &lt; 30 weeks </a:t>
            </a:r>
            <a:r>
              <a:rPr lang="en-US" sz="3600" b="1" i="1" dirty="0"/>
              <a:t>with BID dose </a:t>
            </a:r>
            <a:r>
              <a:rPr lang="en-US" sz="3600" b="1" dirty="0"/>
              <a:t>increases at 2 week intervals</a:t>
            </a:r>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092236792"/>
              </p:ext>
            </p:extLst>
          </p:nvPr>
        </p:nvGraphicFramePr>
        <p:xfrm>
          <a:off x="183890" y="1489145"/>
          <a:ext cx="5682463" cy="4278252"/>
        </p:xfrm>
        <a:graphic>
          <a:graphicData uri="http://schemas.openxmlformats.org/presentationml/2006/ole">
            <mc:AlternateContent xmlns:mc="http://schemas.openxmlformats.org/markup-compatibility/2006">
              <mc:Choice xmlns:v="urn:schemas-microsoft-com:vml" Requires="v">
                <p:oleObj spid="_x0000_s20505" name="SlideWrite Plus Document" r:id="rId4" imgW="5400000" imgH="4158000" progId="Swg.Document">
                  <p:embed/>
                </p:oleObj>
              </mc:Choice>
              <mc:Fallback>
                <p:oleObj name="SlideWrite Plus Document" r:id="rId4" imgW="5400000" imgH="4158000" progId="Swg.Document">
                  <p:embed/>
                  <p:pic>
                    <p:nvPicPr>
                      <p:cNvPr id="4" name="Content Placeholder 3"/>
                      <p:cNvPicPr/>
                      <p:nvPr/>
                    </p:nvPicPr>
                    <p:blipFill>
                      <a:blip r:embed="rId5"/>
                      <a:stretch>
                        <a:fillRect/>
                      </a:stretch>
                    </p:blipFill>
                    <p:spPr>
                      <a:xfrm>
                        <a:off x="183890" y="1489145"/>
                        <a:ext cx="5682463" cy="4278252"/>
                      </a:xfrm>
                      <a:prstGeom prst="rect">
                        <a:avLst/>
                      </a:prstGeom>
                    </p:spPr>
                  </p:pic>
                </p:oleObj>
              </mc:Fallback>
            </mc:AlternateContent>
          </a:graphicData>
        </a:graphic>
      </p:graphicFrame>
      <p:graphicFrame>
        <p:nvGraphicFramePr>
          <p:cNvPr id="7" name="Table 6">
            <a:extLst>
              <a:ext uri="{FF2B5EF4-FFF2-40B4-BE49-F238E27FC236}">
                <a16:creationId xmlns:a16="http://schemas.microsoft.com/office/drawing/2014/main" id="{6F7AC346-B082-484B-A820-D42DB639C1F6}"/>
              </a:ext>
            </a:extLst>
          </p:cNvPr>
          <p:cNvGraphicFramePr>
            <a:graphicFrameLocks noGrp="1"/>
          </p:cNvGraphicFramePr>
          <p:nvPr>
            <p:extLst/>
          </p:nvPr>
        </p:nvGraphicFramePr>
        <p:xfrm>
          <a:off x="0" y="5943600"/>
          <a:ext cx="12192000" cy="9144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566970670"/>
                    </a:ext>
                  </a:extLst>
                </a:gridCol>
                <a:gridCol w="3048000">
                  <a:extLst>
                    <a:ext uri="{9D8B030D-6E8A-4147-A177-3AD203B41FA5}">
                      <a16:colId xmlns:a16="http://schemas.microsoft.com/office/drawing/2014/main" val="3492459363"/>
                    </a:ext>
                  </a:extLst>
                </a:gridCol>
                <a:gridCol w="3048000">
                  <a:extLst>
                    <a:ext uri="{9D8B030D-6E8A-4147-A177-3AD203B41FA5}">
                      <a16:colId xmlns:a16="http://schemas.microsoft.com/office/drawing/2014/main" val="198086152"/>
                    </a:ext>
                  </a:extLst>
                </a:gridCol>
                <a:gridCol w="3048000">
                  <a:extLst>
                    <a:ext uri="{9D8B030D-6E8A-4147-A177-3AD203B41FA5}">
                      <a16:colId xmlns:a16="http://schemas.microsoft.com/office/drawing/2014/main" val="665251675"/>
                    </a:ext>
                  </a:extLst>
                </a:gridCol>
              </a:tblGrid>
              <a:tr h="370840">
                <a:tc>
                  <a:txBody>
                    <a:bodyPr/>
                    <a:lstStyle/>
                    <a:p>
                      <a:pPr algn="ctr"/>
                      <a:r>
                        <a:rPr lang="en-US" sz="2400" b="1" dirty="0"/>
                        <a:t>1.5 mg/kg</a:t>
                      </a:r>
                    </a:p>
                  </a:txBody>
                  <a:tcPr/>
                </a:tc>
                <a:tc>
                  <a:txBody>
                    <a:bodyPr/>
                    <a:lstStyle/>
                    <a:p>
                      <a:pPr algn="ctr"/>
                      <a:r>
                        <a:rPr lang="en-US" sz="2400" b="1" dirty="0"/>
                        <a:t>2 mg/kg</a:t>
                      </a:r>
                    </a:p>
                  </a:txBody>
                  <a:tcPr/>
                </a:tc>
                <a:tc>
                  <a:txBody>
                    <a:bodyPr/>
                    <a:lstStyle/>
                    <a:p>
                      <a:pPr algn="ctr"/>
                      <a:r>
                        <a:rPr lang="en-US" sz="2400" b="1" dirty="0"/>
                        <a:t>4 mg/kg</a:t>
                      </a:r>
                    </a:p>
                  </a:txBody>
                  <a:tcPr/>
                </a:tc>
                <a:tc>
                  <a:txBody>
                    <a:bodyPr/>
                    <a:lstStyle/>
                    <a:p>
                      <a:pPr algn="ctr"/>
                      <a:r>
                        <a:rPr lang="en-US" sz="2400" b="1" dirty="0"/>
                        <a:t>6 mg/kg</a:t>
                      </a:r>
                    </a:p>
                  </a:txBody>
                  <a:tcPr/>
                </a:tc>
                <a:extLst>
                  <a:ext uri="{0D108BD9-81ED-4DB2-BD59-A6C34878D82A}">
                    <a16:rowId xmlns:a16="http://schemas.microsoft.com/office/drawing/2014/main" val="1009304103"/>
                  </a:ext>
                </a:extLst>
              </a:tr>
              <a:tr h="370840">
                <a:tc>
                  <a:txBody>
                    <a:bodyPr/>
                    <a:lstStyle/>
                    <a:p>
                      <a:pPr algn="ctr"/>
                      <a:r>
                        <a:rPr lang="en-US" sz="2400" dirty="0"/>
                        <a:t>At birth</a:t>
                      </a:r>
                    </a:p>
                  </a:txBody>
                  <a:tcPr/>
                </a:tc>
                <a:tc>
                  <a:txBody>
                    <a:bodyPr/>
                    <a:lstStyle/>
                    <a:p>
                      <a:pPr algn="ctr"/>
                      <a:r>
                        <a:rPr lang="en-US" sz="2400" dirty="0"/>
                        <a:t>14 days postnatal age</a:t>
                      </a:r>
                    </a:p>
                  </a:txBody>
                  <a:tcPr/>
                </a:tc>
                <a:tc>
                  <a:txBody>
                    <a:bodyPr/>
                    <a:lstStyle/>
                    <a:p>
                      <a:pPr algn="ctr"/>
                      <a:r>
                        <a:rPr lang="en-US" sz="2400" dirty="0"/>
                        <a:t>28 days postnatal age</a:t>
                      </a:r>
                    </a:p>
                  </a:txBody>
                  <a:tcPr/>
                </a:tc>
                <a:tc>
                  <a:txBody>
                    <a:bodyPr/>
                    <a:lstStyle/>
                    <a:p>
                      <a:pPr algn="ctr"/>
                      <a:r>
                        <a:rPr lang="en-US" sz="2400" dirty="0"/>
                        <a:t>42 days postnatal age</a:t>
                      </a:r>
                    </a:p>
                  </a:txBody>
                  <a:tcPr/>
                </a:tc>
                <a:extLst>
                  <a:ext uri="{0D108BD9-81ED-4DB2-BD59-A6C34878D82A}">
                    <a16:rowId xmlns:a16="http://schemas.microsoft.com/office/drawing/2014/main" val="2279749194"/>
                  </a:ext>
                </a:extLst>
              </a:tr>
            </a:tbl>
          </a:graphicData>
        </a:graphic>
      </p:graphicFrame>
      <p:sp>
        <p:nvSpPr>
          <p:cNvPr id="8" name="TextBox 7">
            <a:extLst>
              <a:ext uri="{FF2B5EF4-FFF2-40B4-BE49-F238E27FC236}">
                <a16:creationId xmlns:a16="http://schemas.microsoft.com/office/drawing/2014/main" id="{6636246A-DBE3-0144-A6EC-8563FD7B00B0}"/>
              </a:ext>
            </a:extLst>
          </p:cNvPr>
          <p:cNvSpPr txBox="1"/>
          <p:nvPr/>
        </p:nvSpPr>
        <p:spPr>
          <a:xfrm>
            <a:off x="6610897" y="5232841"/>
            <a:ext cx="3990580" cy="369332"/>
          </a:xfrm>
          <a:prstGeom prst="rect">
            <a:avLst/>
          </a:prstGeom>
          <a:solidFill>
            <a:schemeClr val="bg1"/>
          </a:solidFill>
        </p:spPr>
        <p:txBody>
          <a:bodyPr wrap="none" rtlCol="0">
            <a:spAutoFit/>
          </a:bodyPr>
          <a:lstStyle/>
          <a:p>
            <a:r>
              <a:rPr lang="en-US" dirty="0"/>
              <a:t>            Postnatal age in days                      </a:t>
            </a:r>
          </a:p>
        </p:txBody>
      </p:sp>
      <p:sp>
        <p:nvSpPr>
          <p:cNvPr id="9" name="TextBox 8">
            <a:extLst>
              <a:ext uri="{FF2B5EF4-FFF2-40B4-BE49-F238E27FC236}">
                <a16:creationId xmlns:a16="http://schemas.microsoft.com/office/drawing/2014/main" id="{40BAC40E-B31B-3C4A-BDEA-20E26F6B8882}"/>
              </a:ext>
            </a:extLst>
          </p:cNvPr>
          <p:cNvSpPr txBox="1"/>
          <p:nvPr/>
        </p:nvSpPr>
        <p:spPr>
          <a:xfrm rot="16200000">
            <a:off x="4448304" y="3558971"/>
            <a:ext cx="3695114" cy="369332"/>
          </a:xfrm>
          <a:prstGeom prst="rect">
            <a:avLst/>
          </a:prstGeom>
          <a:solidFill>
            <a:schemeClr val="bg1"/>
          </a:solidFill>
        </p:spPr>
        <p:txBody>
          <a:bodyPr wrap="none" rtlCol="0">
            <a:spAutoFit/>
          </a:bodyPr>
          <a:lstStyle/>
          <a:p>
            <a:r>
              <a:rPr lang="en-US" dirty="0"/>
              <a:t>            Mean NVP conc (mcg/mL)       </a:t>
            </a:r>
          </a:p>
        </p:txBody>
      </p:sp>
      <p:sp>
        <p:nvSpPr>
          <p:cNvPr id="10" name="TextBox 9">
            <a:extLst>
              <a:ext uri="{FF2B5EF4-FFF2-40B4-BE49-F238E27FC236}">
                <a16:creationId xmlns:a16="http://schemas.microsoft.com/office/drawing/2014/main" id="{40BAC40E-B31B-3C4A-BDEA-20E26F6B8882}"/>
              </a:ext>
            </a:extLst>
          </p:cNvPr>
          <p:cNvSpPr txBox="1"/>
          <p:nvPr/>
        </p:nvSpPr>
        <p:spPr>
          <a:xfrm rot="16200000">
            <a:off x="-1323932" y="3569950"/>
            <a:ext cx="3695114" cy="369332"/>
          </a:xfrm>
          <a:prstGeom prst="rect">
            <a:avLst/>
          </a:prstGeom>
          <a:solidFill>
            <a:schemeClr val="bg1"/>
          </a:solidFill>
        </p:spPr>
        <p:txBody>
          <a:bodyPr wrap="none" rtlCol="0">
            <a:spAutoFit/>
          </a:bodyPr>
          <a:lstStyle/>
          <a:p>
            <a:r>
              <a:rPr lang="en-US" dirty="0"/>
              <a:t>            Mean NVP conc (mcg/mL)       </a:t>
            </a:r>
          </a:p>
        </p:txBody>
      </p:sp>
      <p:sp>
        <p:nvSpPr>
          <p:cNvPr id="11" name="TextBox 10">
            <a:extLst>
              <a:ext uri="{FF2B5EF4-FFF2-40B4-BE49-F238E27FC236}">
                <a16:creationId xmlns:a16="http://schemas.microsoft.com/office/drawing/2014/main" id="{6636246A-DBE3-0144-A6EC-8563FD7B00B0}"/>
              </a:ext>
            </a:extLst>
          </p:cNvPr>
          <p:cNvSpPr txBox="1"/>
          <p:nvPr/>
        </p:nvSpPr>
        <p:spPr>
          <a:xfrm>
            <a:off x="779535" y="5221862"/>
            <a:ext cx="3990580" cy="369332"/>
          </a:xfrm>
          <a:prstGeom prst="rect">
            <a:avLst/>
          </a:prstGeom>
          <a:solidFill>
            <a:schemeClr val="bg1"/>
          </a:solidFill>
        </p:spPr>
        <p:txBody>
          <a:bodyPr wrap="none" rtlCol="0">
            <a:spAutoFit/>
          </a:bodyPr>
          <a:lstStyle/>
          <a:p>
            <a:r>
              <a:rPr lang="en-US" dirty="0"/>
              <a:t>            Postnatal age in days                      </a:t>
            </a:r>
          </a:p>
        </p:txBody>
      </p:sp>
      <p:graphicFrame>
        <p:nvGraphicFramePr>
          <p:cNvPr id="3" name="Object 2"/>
          <p:cNvGraphicFramePr>
            <a:graphicFrameLocks noGrp="1" noChangeAspect="1"/>
          </p:cNvGraphicFramePr>
          <p:nvPr>
            <p:extLst>
              <p:ext uri="{D42A27DB-BD31-4B8C-83A1-F6EECF244321}">
                <p14:modId xmlns:p14="http://schemas.microsoft.com/office/powerpoint/2010/main" val="3075647641"/>
              </p:ext>
            </p:extLst>
          </p:nvPr>
        </p:nvGraphicFramePr>
        <p:xfrm>
          <a:off x="5947967" y="1498677"/>
          <a:ext cx="5681663" cy="4278312"/>
        </p:xfrm>
        <a:graphic>
          <a:graphicData uri="http://schemas.openxmlformats.org/presentationml/2006/ole">
            <mc:AlternateContent xmlns:mc="http://schemas.openxmlformats.org/markup-compatibility/2006">
              <mc:Choice xmlns:v="urn:schemas-microsoft-com:vml" Requires="v">
                <p:oleObj spid="_x0000_s20506" name="SlideWrite Plus Document" r:id="rId6" imgW="5400000" imgH="4158000" progId="Swg.Document">
                  <p:embed/>
                </p:oleObj>
              </mc:Choice>
              <mc:Fallback>
                <p:oleObj name="SlideWrite Plus Document" r:id="rId6" imgW="5400000" imgH="4158000" progId="Swg.Document">
                  <p:embed/>
                  <p:pic>
                    <p:nvPicPr>
                      <p:cNvPr id="3" name="Object 2"/>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7967" y="1498677"/>
                        <a:ext cx="5681663" cy="4278312"/>
                      </a:xfrm>
                      <a:prstGeom prst="rect">
                        <a:avLst/>
                      </a:prstGeom>
                      <a:noFill/>
                      <a:ln>
                        <a:noFill/>
                      </a:ln>
                      <a:extLst/>
                    </p:spPr>
                  </p:pic>
                </p:oleObj>
              </mc:Fallback>
            </mc:AlternateContent>
          </a:graphicData>
        </a:graphic>
      </p:graphicFrame>
      <p:sp>
        <p:nvSpPr>
          <p:cNvPr id="12" name="Rectangle 11">
            <a:extLst>
              <a:ext uri="{FF2B5EF4-FFF2-40B4-BE49-F238E27FC236}">
                <a16:creationId xmlns:a16="http://schemas.microsoft.com/office/drawing/2014/main" id="{8089F06D-FE05-2943-A27D-51BAD2F57792}"/>
              </a:ext>
            </a:extLst>
          </p:cNvPr>
          <p:cNvSpPr/>
          <p:nvPr/>
        </p:nvSpPr>
        <p:spPr>
          <a:xfrm>
            <a:off x="1958191" y="2256840"/>
            <a:ext cx="1633268" cy="369332"/>
          </a:xfrm>
          <a:prstGeom prst="rect">
            <a:avLst/>
          </a:prstGeom>
        </p:spPr>
        <p:txBody>
          <a:bodyPr wrap="none">
            <a:spAutoFit/>
          </a:bodyPr>
          <a:lstStyle/>
          <a:p>
            <a:r>
              <a:rPr lang="en-US" b="1" dirty="0">
                <a:solidFill>
                  <a:srgbClr val="0070C0"/>
                </a:solidFill>
              </a:rPr>
              <a:t>GA &lt; 30 weeks </a:t>
            </a:r>
          </a:p>
        </p:txBody>
      </p:sp>
      <p:sp>
        <p:nvSpPr>
          <p:cNvPr id="13" name="Rectangle 12">
            <a:extLst>
              <a:ext uri="{FF2B5EF4-FFF2-40B4-BE49-F238E27FC236}">
                <a16:creationId xmlns:a16="http://schemas.microsoft.com/office/drawing/2014/main" id="{8DF12358-057B-3443-A255-6E9F837E0900}"/>
              </a:ext>
            </a:extLst>
          </p:cNvPr>
          <p:cNvSpPr/>
          <p:nvPr/>
        </p:nvSpPr>
        <p:spPr>
          <a:xfrm>
            <a:off x="7421810" y="2256840"/>
            <a:ext cx="1633268" cy="369332"/>
          </a:xfrm>
          <a:prstGeom prst="rect">
            <a:avLst/>
          </a:prstGeom>
        </p:spPr>
        <p:txBody>
          <a:bodyPr wrap="none">
            <a:spAutoFit/>
          </a:bodyPr>
          <a:lstStyle/>
          <a:p>
            <a:r>
              <a:rPr lang="en-US" b="1" dirty="0">
                <a:solidFill>
                  <a:srgbClr val="0070C0"/>
                </a:solidFill>
              </a:rPr>
              <a:t>GA = 30 weeks </a:t>
            </a:r>
          </a:p>
        </p:txBody>
      </p:sp>
    </p:spTree>
    <p:extLst>
      <p:ext uri="{BB962C8B-B14F-4D97-AF65-F5344CB8AC3E}">
        <p14:creationId xmlns:p14="http://schemas.microsoft.com/office/powerpoint/2010/main" val="220632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7634D-73C2-8240-B4DA-879100A66278}"/>
              </a:ext>
            </a:extLst>
          </p:cNvPr>
          <p:cNvSpPr>
            <a:spLocks noGrp="1"/>
          </p:cNvSpPr>
          <p:nvPr>
            <p:ph type="title"/>
          </p:nvPr>
        </p:nvSpPr>
        <p:spPr>
          <a:xfrm>
            <a:off x="351183" y="0"/>
            <a:ext cx="11489634" cy="1325563"/>
          </a:xfrm>
        </p:spPr>
        <p:txBody>
          <a:bodyPr/>
          <a:lstStyle/>
          <a:p>
            <a:r>
              <a:rPr lang="en-US" b="1" dirty="0"/>
              <a:t>Early antiretroviral treatment (ART) in neonates</a:t>
            </a:r>
          </a:p>
        </p:txBody>
      </p:sp>
      <p:sp>
        <p:nvSpPr>
          <p:cNvPr id="3" name="Content Placeholder 2">
            <a:extLst>
              <a:ext uri="{FF2B5EF4-FFF2-40B4-BE49-F238E27FC236}">
                <a16:creationId xmlns:a16="http://schemas.microsoft.com/office/drawing/2014/main" id="{6B10E18A-1DBD-504B-A46C-9A706C20EEC5}"/>
              </a:ext>
            </a:extLst>
          </p:cNvPr>
          <p:cNvSpPr>
            <a:spLocks noGrp="1"/>
          </p:cNvSpPr>
          <p:nvPr>
            <p:ph idx="1"/>
          </p:nvPr>
        </p:nvSpPr>
        <p:spPr>
          <a:xfrm>
            <a:off x="547593" y="1431235"/>
            <a:ext cx="10515600" cy="5426765"/>
          </a:xfrm>
        </p:spPr>
        <p:txBody>
          <a:bodyPr>
            <a:normAutofit lnSpcReduction="10000"/>
          </a:bodyPr>
          <a:lstStyle/>
          <a:p>
            <a:r>
              <a:rPr lang="en-US" dirty="0"/>
              <a:t>Rapid initiation of ART </a:t>
            </a:r>
            <a:r>
              <a:rPr lang="en-US" b="1" dirty="0">
                <a:solidFill>
                  <a:srgbClr val="FF0000"/>
                </a:solidFill>
              </a:rPr>
              <a:t>from birth </a:t>
            </a:r>
            <a:r>
              <a:rPr lang="en-US" dirty="0"/>
              <a:t>is recommended for neonates</a:t>
            </a:r>
          </a:p>
          <a:p>
            <a:pPr marL="0" indent="0">
              <a:buNone/>
            </a:pPr>
            <a:r>
              <a:rPr lang="en-US" dirty="0"/>
              <a:t>	HIV-infected </a:t>
            </a:r>
            <a:r>
              <a:rPr lang="en-US" i="1" dirty="0"/>
              <a:t>and </a:t>
            </a:r>
            <a:endParaRPr lang="en-US" dirty="0"/>
          </a:p>
          <a:p>
            <a:pPr marL="0" indent="0">
              <a:buNone/>
            </a:pPr>
            <a:r>
              <a:rPr lang="en-US" dirty="0"/>
              <a:t>	high risk of HIV acquisition</a:t>
            </a:r>
          </a:p>
          <a:p>
            <a:pPr marL="0" indent="0">
              <a:buNone/>
            </a:pPr>
            <a:endParaRPr lang="en-US" dirty="0"/>
          </a:p>
          <a:p>
            <a:r>
              <a:rPr lang="en-US" dirty="0"/>
              <a:t>Early ART in this population is hampered by</a:t>
            </a:r>
          </a:p>
          <a:p>
            <a:pPr marL="0" indent="0">
              <a:buNone/>
            </a:pPr>
            <a:r>
              <a:rPr lang="en-US" b="1" dirty="0"/>
              <a:t>	 neonatal antiretroviral (ARV) formulations </a:t>
            </a:r>
            <a:r>
              <a:rPr lang="en-US" i="1" dirty="0"/>
              <a:t>and </a:t>
            </a:r>
          </a:p>
          <a:p>
            <a:pPr marL="0" indent="0">
              <a:buNone/>
            </a:pPr>
            <a:r>
              <a:rPr lang="en-US" i="1" dirty="0"/>
              <a:t>   	 </a:t>
            </a:r>
            <a:r>
              <a:rPr lang="en-US" b="1" dirty="0"/>
              <a:t>lack of dosing information</a:t>
            </a:r>
            <a:endParaRPr lang="en-US" dirty="0"/>
          </a:p>
          <a:p>
            <a:pPr marL="0" indent="0">
              <a:buNone/>
            </a:pPr>
            <a:endParaRPr lang="en-US" dirty="0"/>
          </a:p>
          <a:p>
            <a:r>
              <a:rPr lang="en-US" dirty="0"/>
              <a:t>The only available options for a 3-drug ARV regimen </a:t>
            </a:r>
            <a:r>
              <a:rPr lang="en-US" b="1" dirty="0">
                <a:solidFill>
                  <a:srgbClr val="FF0000"/>
                </a:solidFill>
              </a:rPr>
              <a:t>from birth </a:t>
            </a:r>
            <a:r>
              <a:rPr lang="en-US" dirty="0"/>
              <a:t>are:</a:t>
            </a:r>
          </a:p>
          <a:p>
            <a:pPr marL="0" indent="0">
              <a:buNone/>
            </a:pPr>
            <a:r>
              <a:rPr lang="en-US" dirty="0"/>
              <a:t>	</a:t>
            </a:r>
            <a:r>
              <a:rPr lang="en-US" b="1" dirty="0"/>
              <a:t>NVP</a:t>
            </a:r>
            <a:r>
              <a:rPr lang="en-US" dirty="0"/>
              <a:t>  and ZDV/3TC </a:t>
            </a:r>
            <a:r>
              <a:rPr lang="en-US" i="1" dirty="0"/>
              <a:t>or</a:t>
            </a:r>
          </a:p>
          <a:p>
            <a:pPr marL="0" indent="0">
              <a:buNone/>
            </a:pPr>
            <a:r>
              <a:rPr lang="en-US" dirty="0"/>
              <a:t>	</a:t>
            </a:r>
            <a:r>
              <a:rPr lang="en-US" b="1" dirty="0"/>
              <a:t>RAL   </a:t>
            </a:r>
            <a:r>
              <a:rPr lang="en-US" dirty="0"/>
              <a:t>and ZDV/3TC </a:t>
            </a:r>
            <a:endParaRPr lang="en-US" b="1" dirty="0"/>
          </a:p>
        </p:txBody>
      </p:sp>
      <p:sp>
        <p:nvSpPr>
          <p:cNvPr id="4" name="Down Arrow 3">
            <a:extLst>
              <a:ext uri="{FF2B5EF4-FFF2-40B4-BE49-F238E27FC236}">
                <a16:creationId xmlns:a16="http://schemas.microsoft.com/office/drawing/2014/main" id="{A09C028A-FCD4-8D49-A685-2F0B45C87B22}"/>
              </a:ext>
            </a:extLst>
          </p:cNvPr>
          <p:cNvSpPr/>
          <p:nvPr/>
        </p:nvSpPr>
        <p:spPr>
          <a:xfrm flipH="1">
            <a:off x="1354234" y="3832185"/>
            <a:ext cx="173621" cy="3356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a:extLst>
              <a:ext uri="{FF2B5EF4-FFF2-40B4-BE49-F238E27FC236}">
                <a16:creationId xmlns:a16="http://schemas.microsoft.com/office/drawing/2014/main" id="{0E9D9FD5-9A7A-554F-A281-B17586968B80}"/>
              </a:ext>
            </a:extLst>
          </p:cNvPr>
          <p:cNvSpPr/>
          <p:nvPr/>
        </p:nvSpPr>
        <p:spPr>
          <a:xfrm flipH="1">
            <a:off x="1354235" y="4273521"/>
            <a:ext cx="173621" cy="3356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369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A8F7D6-0DAA-404F-8ED9-75B0700B6CA3}"/>
              </a:ext>
            </a:extLst>
          </p:cNvPr>
          <p:cNvSpPr txBox="1">
            <a:spLocks/>
          </p:cNvSpPr>
          <p:nvPr/>
        </p:nvSpPr>
        <p:spPr>
          <a:xfrm>
            <a:off x="0" y="-272716"/>
            <a:ext cx="12192000" cy="14176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Antiretroviral (ARV) formulations for use in neonates</a:t>
            </a:r>
          </a:p>
        </p:txBody>
      </p:sp>
      <p:graphicFrame>
        <p:nvGraphicFramePr>
          <p:cNvPr id="6" name="Content Placeholder 3">
            <a:extLst>
              <a:ext uri="{FF2B5EF4-FFF2-40B4-BE49-F238E27FC236}">
                <a16:creationId xmlns:a16="http://schemas.microsoft.com/office/drawing/2014/main" id="{40D7CCCA-1427-0A41-AD93-2C90D4B30A6E}"/>
              </a:ext>
            </a:extLst>
          </p:cNvPr>
          <p:cNvGraphicFramePr>
            <a:graphicFrameLocks/>
          </p:cNvGraphicFramePr>
          <p:nvPr>
            <p:extLst>
              <p:ext uri="{D42A27DB-BD31-4B8C-83A1-F6EECF244321}">
                <p14:modId xmlns:p14="http://schemas.microsoft.com/office/powerpoint/2010/main" val="2384609730"/>
              </p:ext>
            </p:extLst>
          </p:nvPr>
        </p:nvGraphicFramePr>
        <p:xfrm>
          <a:off x="198782" y="1144941"/>
          <a:ext cx="11714922" cy="4937760"/>
        </p:xfrm>
        <a:graphic>
          <a:graphicData uri="http://schemas.openxmlformats.org/drawingml/2006/table">
            <a:tbl>
              <a:tblPr firstRow="1" bandRow="1">
                <a:tableStyleId>{5C22544A-7EE6-4342-B048-85BDC9FD1C3A}</a:tableStyleId>
              </a:tblPr>
              <a:tblGrid>
                <a:gridCol w="2640671">
                  <a:extLst>
                    <a:ext uri="{9D8B030D-6E8A-4147-A177-3AD203B41FA5}">
                      <a16:colId xmlns:a16="http://schemas.microsoft.com/office/drawing/2014/main" val="20000"/>
                    </a:ext>
                  </a:extLst>
                </a:gridCol>
                <a:gridCol w="1636294">
                  <a:extLst>
                    <a:ext uri="{9D8B030D-6E8A-4147-A177-3AD203B41FA5}">
                      <a16:colId xmlns:a16="http://schemas.microsoft.com/office/drawing/2014/main" val="20001"/>
                    </a:ext>
                  </a:extLst>
                </a:gridCol>
                <a:gridCol w="2614864">
                  <a:extLst>
                    <a:ext uri="{9D8B030D-6E8A-4147-A177-3AD203B41FA5}">
                      <a16:colId xmlns:a16="http://schemas.microsoft.com/office/drawing/2014/main" val="20002"/>
                    </a:ext>
                  </a:extLst>
                </a:gridCol>
                <a:gridCol w="4823093">
                  <a:extLst>
                    <a:ext uri="{9D8B030D-6E8A-4147-A177-3AD203B41FA5}">
                      <a16:colId xmlns:a16="http://schemas.microsoft.com/office/drawing/2014/main" val="20003"/>
                    </a:ext>
                  </a:extLst>
                </a:gridCol>
              </a:tblGrid>
              <a:tr h="361054">
                <a:tc>
                  <a:txBody>
                    <a:bodyPr/>
                    <a:lstStyle/>
                    <a:p>
                      <a:r>
                        <a:rPr lang="en-US" sz="2800" dirty="0"/>
                        <a:t>ARV</a:t>
                      </a:r>
                    </a:p>
                  </a:txBody>
                  <a:tcPr/>
                </a:tc>
                <a:tc>
                  <a:txBody>
                    <a:bodyPr/>
                    <a:lstStyle/>
                    <a:p>
                      <a:pPr algn="ctr"/>
                      <a:r>
                        <a:rPr lang="en-US" sz="2800" dirty="0"/>
                        <a:t>Term </a:t>
                      </a:r>
                    </a:p>
                    <a:p>
                      <a:pPr algn="ctr"/>
                      <a:endParaRPr lang="en-US" sz="2000" dirty="0"/>
                    </a:p>
                  </a:txBody>
                  <a:tcPr/>
                </a:tc>
                <a:tc>
                  <a:txBody>
                    <a:bodyPr/>
                    <a:lstStyle/>
                    <a:p>
                      <a:pPr algn="ctr"/>
                      <a:r>
                        <a:rPr lang="en-US" sz="2800" dirty="0"/>
                        <a:t>Preterm </a:t>
                      </a:r>
                    </a:p>
                  </a:txBody>
                  <a:tcPr/>
                </a:tc>
                <a:tc>
                  <a:txBody>
                    <a:bodyPr/>
                    <a:lstStyle/>
                    <a:p>
                      <a:pPr algn="ctr"/>
                      <a:r>
                        <a:rPr lang="en-US" sz="2800" dirty="0"/>
                        <a:t>Comments</a:t>
                      </a:r>
                    </a:p>
                  </a:txBody>
                  <a:tcPr/>
                </a:tc>
                <a:extLst>
                  <a:ext uri="{0D108BD9-81ED-4DB2-BD59-A6C34878D82A}">
                    <a16:rowId xmlns:a16="http://schemas.microsoft.com/office/drawing/2014/main" val="10000"/>
                  </a:ext>
                </a:extLst>
              </a:tr>
              <a:tr h="760866">
                <a:tc>
                  <a:txBody>
                    <a:bodyPr/>
                    <a:lstStyle/>
                    <a:p>
                      <a:r>
                        <a:rPr lang="en-US" sz="2400" dirty="0" err="1"/>
                        <a:t>Nevirapine</a:t>
                      </a:r>
                      <a:r>
                        <a:rPr lang="en-US" sz="2400" dirty="0"/>
                        <a:t> (NVP)</a:t>
                      </a:r>
                    </a:p>
                  </a:txBody>
                  <a:tcPr/>
                </a:tc>
                <a:tc>
                  <a:txBody>
                    <a:bodyPr/>
                    <a:lstStyle/>
                    <a:p>
                      <a:pPr algn="ctr"/>
                      <a:r>
                        <a:rPr lang="en-US" sz="2400" dirty="0"/>
                        <a:t>X</a:t>
                      </a:r>
                    </a:p>
                    <a:p>
                      <a:pPr algn="ctr"/>
                      <a:endParaRPr lang="en-US" sz="2400" dirty="0"/>
                    </a:p>
                  </a:txBody>
                  <a:tcPr/>
                </a:tc>
                <a:tc>
                  <a:txBody>
                    <a:bodyPr/>
                    <a:lstStyle/>
                    <a:p>
                      <a:pPr algn="ctr"/>
                      <a:r>
                        <a:rPr lang="en-US" sz="2400" dirty="0"/>
                        <a:t>(X)</a:t>
                      </a:r>
                    </a:p>
                    <a:p>
                      <a:pPr algn="ctr"/>
                      <a:r>
                        <a:rPr lang="en-US" sz="2400" dirty="0"/>
                        <a:t>only for prevention</a:t>
                      </a:r>
                    </a:p>
                  </a:txBody>
                  <a:tcPr/>
                </a:tc>
                <a:tc>
                  <a:txBody>
                    <a:bodyPr/>
                    <a:lstStyle/>
                    <a:p>
                      <a:pPr algn="ctr"/>
                      <a:endParaRPr lang="en-US" sz="2400" dirty="0"/>
                    </a:p>
                  </a:txBody>
                  <a:tcPr/>
                </a:tc>
                <a:extLst>
                  <a:ext uri="{0D108BD9-81ED-4DB2-BD59-A6C34878D82A}">
                    <a16:rowId xmlns:a16="http://schemas.microsoft.com/office/drawing/2014/main" val="3863449013"/>
                  </a:ext>
                </a:extLst>
              </a:tr>
              <a:tr h="760866">
                <a:tc>
                  <a:txBody>
                    <a:bodyPr/>
                    <a:lstStyle/>
                    <a:p>
                      <a:r>
                        <a:rPr lang="en-US" sz="2400" dirty="0" err="1"/>
                        <a:t>Raltegravir</a:t>
                      </a:r>
                      <a:r>
                        <a:rPr lang="en-US" sz="2400" dirty="0"/>
                        <a:t> (RAL)</a:t>
                      </a:r>
                    </a:p>
                  </a:txBody>
                  <a:tcPr/>
                </a:tc>
                <a:tc>
                  <a:txBody>
                    <a:bodyPr/>
                    <a:lstStyle/>
                    <a:p>
                      <a:pPr algn="ctr"/>
                      <a:r>
                        <a:rPr lang="en-US" sz="2400" dirty="0"/>
                        <a:t>X</a:t>
                      </a:r>
                    </a:p>
                  </a:txBody>
                  <a:tcPr/>
                </a:tc>
                <a:tc>
                  <a:txBody>
                    <a:bodyPr/>
                    <a:lstStyle/>
                    <a:p>
                      <a:pPr algn="ctr"/>
                      <a:endParaRPr lang="en-US" sz="2400" dirty="0"/>
                    </a:p>
                  </a:txBody>
                  <a:tcPr/>
                </a:tc>
                <a:tc>
                  <a:txBody>
                    <a:bodyPr/>
                    <a:lstStyle/>
                    <a:p>
                      <a:pPr algn="ctr"/>
                      <a:r>
                        <a:rPr lang="en-US" sz="2400" dirty="0"/>
                        <a:t>Challenging granule formulation</a:t>
                      </a:r>
                    </a:p>
                    <a:p>
                      <a:pPr algn="ctr"/>
                      <a:r>
                        <a:rPr lang="en-US" sz="2400" dirty="0"/>
                        <a:t>Limited availability</a:t>
                      </a:r>
                    </a:p>
                  </a:txBody>
                  <a:tcPr/>
                </a:tc>
                <a:extLst>
                  <a:ext uri="{0D108BD9-81ED-4DB2-BD59-A6C34878D82A}">
                    <a16:rowId xmlns:a16="http://schemas.microsoft.com/office/drawing/2014/main" val="3097673836"/>
                  </a:ext>
                </a:extLst>
              </a:tr>
              <a:tr h="760866">
                <a:tc>
                  <a:txBody>
                    <a:bodyPr/>
                    <a:lstStyle/>
                    <a:p>
                      <a:r>
                        <a:rPr lang="en-US" sz="2400" dirty="0"/>
                        <a:t>Lopinavir/ritonavir (LPV/r)</a:t>
                      </a:r>
                    </a:p>
                  </a:txBody>
                  <a:tcPr/>
                </a:tc>
                <a:tc>
                  <a:txBody>
                    <a:bodyPr/>
                    <a:lstStyle/>
                    <a:p>
                      <a:pPr algn="ctr"/>
                      <a:r>
                        <a:rPr lang="en-US" sz="2400" dirty="0"/>
                        <a:t>X</a:t>
                      </a:r>
                    </a:p>
                  </a:txBody>
                  <a:tcPr/>
                </a:tc>
                <a:tc>
                  <a:txBody>
                    <a:bodyPr/>
                    <a:lstStyle/>
                    <a:p>
                      <a:pPr algn="ctr"/>
                      <a:endParaRPr lang="en-US" sz="2400" dirty="0"/>
                    </a:p>
                  </a:txBody>
                  <a:tcPr/>
                </a:tc>
                <a:tc>
                  <a:txBody>
                    <a:bodyPr/>
                    <a:lstStyle/>
                    <a:p>
                      <a:pPr algn="ctr"/>
                      <a:r>
                        <a:rPr lang="en-US" sz="2400" dirty="0"/>
                        <a:t>Only</a:t>
                      </a:r>
                      <a:r>
                        <a:rPr lang="en-US" sz="2400" baseline="0" dirty="0"/>
                        <a:t> &gt; 2 weeks PNA and</a:t>
                      </a:r>
                    </a:p>
                    <a:p>
                      <a:pPr algn="ctr"/>
                      <a:r>
                        <a:rPr lang="en-US" sz="2400" baseline="0" dirty="0"/>
                        <a:t>After 42 weeks PMA only</a:t>
                      </a:r>
                      <a:endParaRPr lang="en-US" sz="2400" dirty="0"/>
                    </a:p>
                  </a:txBody>
                  <a:tcPr/>
                </a:tc>
                <a:extLst>
                  <a:ext uri="{0D108BD9-81ED-4DB2-BD59-A6C34878D82A}">
                    <a16:rowId xmlns:a16="http://schemas.microsoft.com/office/drawing/2014/main" val="1966858325"/>
                  </a:ext>
                </a:extLst>
              </a:tr>
              <a:tr h="760866">
                <a:tc>
                  <a:txBody>
                    <a:bodyPr/>
                    <a:lstStyle/>
                    <a:p>
                      <a:r>
                        <a:rPr lang="en-US" sz="2400" dirty="0"/>
                        <a:t>Zidovudine (ZDV)</a:t>
                      </a:r>
                    </a:p>
                  </a:txBody>
                  <a:tcPr/>
                </a:tc>
                <a:tc>
                  <a:txBody>
                    <a:bodyPr/>
                    <a:lstStyle/>
                    <a:p>
                      <a:pPr algn="ctr"/>
                      <a:r>
                        <a:rPr lang="en-US" sz="2400" dirty="0"/>
                        <a:t>X</a:t>
                      </a:r>
                    </a:p>
                    <a:p>
                      <a:pPr algn="ctr"/>
                      <a:endParaRPr lang="en-US" sz="2400" dirty="0"/>
                    </a:p>
                  </a:txBody>
                  <a:tcPr/>
                </a:tc>
                <a:tc>
                  <a:txBody>
                    <a:bodyPr/>
                    <a:lstStyle/>
                    <a:p>
                      <a:pPr algn="ctr"/>
                      <a:r>
                        <a:rPr lang="en-US" sz="2400" dirty="0"/>
                        <a:t>X</a:t>
                      </a:r>
                    </a:p>
                  </a:txBody>
                  <a:tcPr/>
                </a:tc>
                <a:tc>
                  <a:txBody>
                    <a:bodyPr/>
                    <a:lstStyle/>
                    <a:p>
                      <a:pPr algn="ctr"/>
                      <a:endParaRPr lang="en-US" sz="2400" dirty="0"/>
                    </a:p>
                  </a:txBody>
                  <a:tcPr/>
                </a:tc>
                <a:extLst>
                  <a:ext uri="{0D108BD9-81ED-4DB2-BD59-A6C34878D82A}">
                    <a16:rowId xmlns:a16="http://schemas.microsoft.com/office/drawing/2014/main" val="10001"/>
                  </a:ext>
                </a:extLst>
              </a:tr>
              <a:tr h="760866">
                <a:tc>
                  <a:txBody>
                    <a:bodyPr/>
                    <a:lstStyle/>
                    <a:p>
                      <a:r>
                        <a:rPr lang="en-US" sz="2400" dirty="0"/>
                        <a:t>Lamivudine (3TC)</a:t>
                      </a:r>
                    </a:p>
                  </a:txBody>
                  <a:tcPr/>
                </a:tc>
                <a:tc>
                  <a:txBody>
                    <a:bodyPr/>
                    <a:lstStyle/>
                    <a:p>
                      <a:pPr algn="ctr"/>
                      <a:r>
                        <a:rPr lang="en-US" sz="2400" dirty="0"/>
                        <a:t>X</a:t>
                      </a:r>
                    </a:p>
                    <a:p>
                      <a:pPr algn="ctr"/>
                      <a:endParaRPr lang="en-US" sz="2400" dirty="0"/>
                    </a:p>
                  </a:txBody>
                  <a:tcPr/>
                </a:tc>
                <a:tc>
                  <a:txBody>
                    <a:bodyPr/>
                    <a:lstStyle/>
                    <a:p>
                      <a:pPr algn="ctr"/>
                      <a:endParaRPr lang="en-US" sz="2400" dirty="0">
                        <a:solidFill>
                          <a:schemeClr val="tx1"/>
                        </a:solidFill>
                      </a:endParaRPr>
                    </a:p>
                  </a:txBody>
                  <a:tcPr/>
                </a:tc>
                <a:tc>
                  <a:txBody>
                    <a:bodyPr/>
                    <a:lstStyle/>
                    <a:p>
                      <a:pPr algn="ctr"/>
                      <a:endParaRPr lang="en-US" sz="2400" dirty="0"/>
                    </a:p>
                  </a:txBody>
                  <a:tcPr/>
                </a:tc>
                <a:extLst>
                  <a:ext uri="{0D108BD9-81ED-4DB2-BD59-A6C34878D82A}">
                    <a16:rowId xmlns:a16="http://schemas.microsoft.com/office/drawing/2014/main" val="10002"/>
                  </a:ext>
                </a:extLst>
              </a:tr>
            </a:tbl>
          </a:graphicData>
        </a:graphic>
      </p:graphicFrame>
      <p:sp>
        <p:nvSpPr>
          <p:cNvPr id="7" name="TextBox 6">
            <a:extLst>
              <a:ext uri="{FF2B5EF4-FFF2-40B4-BE49-F238E27FC236}">
                <a16:creationId xmlns:a16="http://schemas.microsoft.com/office/drawing/2014/main" id="{4A0DBF53-A6EB-D940-B291-76AE2D227145}"/>
              </a:ext>
            </a:extLst>
          </p:cNvPr>
          <p:cNvSpPr txBox="1"/>
          <p:nvPr/>
        </p:nvSpPr>
        <p:spPr>
          <a:xfrm>
            <a:off x="9663166" y="6488668"/>
            <a:ext cx="2528834" cy="369332"/>
          </a:xfrm>
          <a:prstGeom prst="rect">
            <a:avLst/>
          </a:prstGeom>
          <a:noFill/>
        </p:spPr>
        <p:txBody>
          <a:bodyPr wrap="none" rtlCol="0">
            <a:spAutoFit/>
          </a:bodyPr>
          <a:lstStyle/>
          <a:p>
            <a:r>
              <a:rPr lang="en-US" dirty="0"/>
              <a:t>https://</a:t>
            </a:r>
            <a:r>
              <a:rPr lang="en-US" dirty="0" err="1"/>
              <a:t>aidsinfo.nih.gov</a:t>
            </a:r>
            <a:r>
              <a:rPr lang="en-US" dirty="0"/>
              <a:t>/ </a:t>
            </a:r>
          </a:p>
        </p:txBody>
      </p:sp>
      <p:sp>
        <p:nvSpPr>
          <p:cNvPr id="8" name="Rectangle 7">
            <a:extLst>
              <a:ext uri="{FF2B5EF4-FFF2-40B4-BE49-F238E27FC236}">
                <a16:creationId xmlns:a16="http://schemas.microsoft.com/office/drawing/2014/main" id="{360FB107-237E-5749-AC3D-BA595C065E7B}"/>
              </a:ext>
            </a:extLst>
          </p:cNvPr>
          <p:cNvSpPr/>
          <p:nvPr/>
        </p:nvSpPr>
        <p:spPr>
          <a:xfrm>
            <a:off x="238539" y="4448495"/>
            <a:ext cx="11714922" cy="1634206"/>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310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A8F7D6-0DAA-404F-8ED9-75B0700B6CA3}"/>
              </a:ext>
            </a:extLst>
          </p:cNvPr>
          <p:cNvSpPr txBox="1">
            <a:spLocks/>
          </p:cNvSpPr>
          <p:nvPr/>
        </p:nvSpPr>
        <p:spPr>
          <a:xfrm>
            <a:off x="0" y="-272716"/>
            <a:ext cx="12192000" cy="14176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Antiretroviral (ARV) formulations for use in neonates</a:t>
            </a:r>
          </a:p>
        </p:txBody>
      </p:sp>
      <p:graphicFrame>
        <p:nvGraphicFramePr>
          <p:cNvPr id="6" name="Content Placeholder 3">
            <a:extLst>
              <a:ext uri="{FF2B5EF4-FFF2-40B4-BE49-F238E27FC236}">
                <a16:creationId xmlns:a16="http://schemas.microsoft.com/office/drawing/2014/main" id="{40D7CCCA-1427-0A41-AD93-2C90D4B30A6E}"/>
              </a:ext>
            </a:extLst>
          </p:cNvPr>
          <p:cNvGraphicFramePr>
            <a:graphicFrameLocks/>
          </p:cNvGraphicFramePr>
          <p:nvPr>
            <p:extLst>
              <p:ext uri="{D42A27DB-BD31-4B8C-83A1-F6EECF244321}">
                <p14:modId xmlns:p14="http://schemas.microsoft.com/office/powerpoint/2010/main" val="1111347455"/>
              </p:ext>
            </p:extLst>
          </p:nvPr>
        </p:nvGraphicFramePr>
        <p:xfrm>
          <a:off x="198782" y="1144941"/>
          <a:ext cx="11714922" cy="5303520"/>
        </p:xfrm>
        <a:graphic>
          <a:graphicData uri="http://schemas.openxmlformats.org/drawingml/2006/table">
            <a:tbl>
              <a:tblPr firstRow="1" bandRow="1">
                <a:tableStyleId>{5C22544A-7EE6-4342-B048-85BDC9FD1C3A}</a:tableStyleId>
              </a:tblPr>
              <a:tblGrid>
                <a:gridCol w="2640671">
                  <a:extLst>
                    <a:ext uri="{9D8B030D-6E8A-4147-A177-3AD203B41FA5}">
                      <a16:colId xmlns:a16="http://schemas.microsoft.com/office/drawing/2014/main" val="20000"/>
                    </a:ext>
                  </a:extLst>
                </a:gridCol>
                <a:gridCol w="1636294">
                  <a:extLst>
                    <a:ext uri="{9D8B030D-6E8A-4147-A177-3AD203B41FA5}">
                      <a16:colId xmlns:a16="http://schemas.microsoft.com/office/drawing/2014/main" val="20001"/>
                    </a:ext>
                  </a:extLst>
                </a:gridCol>
                <a:gridCol w="2614864">
                  <a:extLst>
                    <a:ext uri="{9D8B030D-6E8A-4147-A177-3AD203B41FA5}">
                      <a16:colId xmlns:a16="http://schemas.microsoft.com/office/drawing/2014/main" val="20002"/>
                    </a:ext>
                  </a:extLst>
                </a:gridCol>
                <a:gridCol w="4823093">
                  <a:extLst>
                    <a:ext uri="{9D8B030D-6E8A-4147-A177-3AD203B41FA5}">
                      <a16:colId xmlns:a16="http://schemas.microsoft.com/office/drawing/2014/main" val="20003"/>
                    </a:ext>
                  </a:extLst>
                </a:gridCol>
              </a:tblGrid>
              <a:tr h="361054">
                <a:tc>
                  <a:txBody>
                    <a:bodyPr/>
                    <a:lstStyle/>
                    <a:p>
                      <a:r>
                        <a:rPr lang="en-US" sz="2800" dirty="0"/>
                        <a:t>ARV</a:t>
                      </a:r>
                    </a:p>
                  </a:txBody>
                  <a:tcPr/>
                </a:tc>
                <a:tc>
                  <a:txBody>
                    <a:bodyPr/>
                    <a:lstStyle/>
                    <a:p>
                      <a:pPr algn="ctr"/>
                      <a:r>
                        <a:rPr lang="en-US" sz="2800" dirty="0"/>
                        <a:t>Term </a:t>
                      </a:r>
                    </a:p>
                    <a:p>
                      <a:pPr algn="ctr"/>
                      <a:endParaRPr lang="en-US" sz="2000" dirty="0"/>
                    </a:p>
                  </a:txBody>
                  <a:tcPr/>
                </a:tc>
                <a:tc>
                  <a:txBody>
                    <a:bodyPr/>
                    <a:lstStyle/>
                    <a:p>
                      <a:pPr algn="ctr"/>
                      <a:r>
                        <a:rPr lang="en-US" sz="2800" dirty="0"/>
                        <a:t>Preterm </a:t>
                      </a:r>
                    </a:p>
                  </a:txBody>
                  <a:tcPr/>
                </a:tc>
                <a:tc>
                  <a:txBody>
                    <a:bodyPr/>
                    <a:lstStyle/>
                    <a:p>
                      <a:pPr algn="ctr"/>
                      <a:r>
                        <a:rPr lang="en-US" sz="2800" dirty="0"/>
                        <a:t>Comments</a:t>
                      </a:r>
                    </a:p>
                  </a:txBody>
                  <a:tcPr/>
                </a:tc>
                <a:extLst>
                  <a:ext uri="{0D108BD9-81ED-4DB2-BD59-A6C34878D82A}">
                    <a16:rowId xmlns:a16="http://schemas.microsoft.com/office/drawing/2014/main" val="10000"/>
                  </a:ext>
                </a:extLst>
              </a:tr>
              <a:tr h="760866">
                <a:tc>
                  <a:txBody>
                    <a:bodyPr/>
                    <a:lstStyle/>
                    <a:p>
                      <a:r>
                        <a:rPr lang="en-US" sz="2400" dirty="0" err="1"/>
                        <a:t>Nevirapine</a:t>
                      </a:r>
                      <a:r>
                        <a:rPr lang="en-US" sz="2400" dirty="0"/>
                        <a:t> (NVP)</a:t>
                      </a:r>
                    </a:p>
                  </a:txBody>
                  <a:tcPr/>
                </a:tc>
                <a:tc>
                  <a:txBody>
                    <a:bodyPr/>
                    <a:lstStyle/>
                    <a:p>
                      <a:pPr algn="ctr"/>
                      <a:r>
                        <a:rPr lang="en-US" sz="2400" dirty="0"/>
                        <a:t>X</a:t>
                      </a:r>
                    </a:p>
                    <a:p>
                      <a:pPr algn="ctr"/>
                      <a:r>
                        <a:rPr lang="en-US" sz="2400" dirty="0"/>
                        <a:t>prevention</a:t>
                      </a:r>
                    </a:p>
                    <a:p>
                      <a:pPr algn="ctr"/>
                      <a:r>
                        <a:rPr lang="en-US" sz="2400" dirty="0"/>
                        <a:t>treatment</a:t>
                      </a:r>
                    </a:p>
                  </a:txBody>
                  <a:tcPr/>
                </a:tc>
                <a:tc>
                  <a:txBody>
                    <a:bodyPr/>
                    <a:lstStyle/>
                    <a:p>
                      <a:pPr algn="ctr"/>
                      <a:r>
                        <a:rPr lang="en-US" sz="2400" dirty="0"/>
                        <a:t>(X)</a:t>
                      </a:r>
                    </a:p>
                    <a:p>
                      <a:pPr algn="ctr"/>
                      <a:r>
                        <a:rPr lang="en-US" sz="2400" dirty="0"/>
                        <a:t>prevention</a:t>
                      </a:r>
                    </a:p>
                  </a:txBody>
                  <a:tcPr/>
                </a:tc>
                <a:tc>
                  <a:txBody>
                    <a:bodyPr/>
                    <a:lstStyle/>
                    <a:p>
                      <a:pPr algn="ctr"/>
                      <a:endParaRPr lang="en-US" sz="2400" dirty="0"/>
                    </a:p>
                  </a:txBody>
                  <a:tcPr/>
                </a:tc>
                <a:extLst>
                  <a:ext uri="{0D108BD9-81ED-4DB2-BD59-A6C34878D82A}">
                    <a16:rowId xmlns:a16="http://schemas.microsoft.com/office/drawing/2014/main" val="3863449013"/>
                  </a:ext>
                </a:extLst>
              </a:tr>
              <a:tr h="760866">
                <a:tc>
                  <a:txBody>
                    <a:bodyPr/>
                    <a:lstStyle/>
                    <a:p>
                      <a:r>
                        <a:rPr lang="en-US" sz="2400" dirty="0" err="1"/>
                        <a:t>Raltegravir</a:t>
                      </a:r>
                      <a:r>
                        <a:rPr lang="en-US" sz="2400" dirty="0"/>
                        <a:t> (RAL)</a:t>
                      </a:r>
                    </a:p>
                  </a:txBody>
                  <a:tcPr/>
                </a:tc>
                <a:tc>
                  <a:txBody>
                    <a:bodyPr/>
                    <a:lstStyle/>
                    <a:p>
                      <a:pPr algn="ctr"/>
                      <a:r>
                        <a:rPr lang="en-US" sz="2400" dirty="0"/>
                        <a:t>X</a:t>
                      </a:r>
                    </a:p>
                  </a:txBody>
                  <a:tcPr/>
                </a:tc>
                <a:tc>
                  <a:txBody>
                    <a:bodyPr/>
                    <a:lstStyle/>
                    <a:p>
                      <a:pPr algn="ctr"/>
                      <a:endParaRPr lang="en-US" sz="2400" dirty="0"/>
                    </a:p>
                  </a:txBody>
                  <a:tcPr/>
                </a:tc>
                <a:tc>
                  <a:txBody>
                    <a:bodyPr/>
                    <a:lstStyle/>
                    <a:p>
                      <a:pPr algn="ctr"/>
                      <a:r>
                        <a:rPr lang="en-US" sz="2400" dirty="0"/>
                        <a:t>Challenging granule formulation</a:t>
                      </a:r>
                    </a:p>
                    <a:p>
                      <a:pPr algn="ctr"/>
                      <a:r>
                        <a:rPr lang="en-US" sz="2400" dirty="0"/>
                        <a:t>Limited availability</a:t>
                      </a:r>
                    </a:p>
                  </a:txBody>
                  <a:tcPr/>
                </a:tc>
                <a:extLst>
                  <a:ext uri="{0D108BD9-81ED-4DB2-BD59-A6C34878D82A}">
                    <a16:rowId xmlns:a16="http://schemas.microsoft.com/office/drawing/2014/main" val="3097673836"/>
                  </a:ext>
                </a:extLst>
              </a:tr>
              <a:tr h="760866">
                <a:tc>
                  <a:txBody>
                    <a:bodyPr/>
                    <a:lstStyle/>
                    <a:p>
                      <a:r>
                        <a:rPr lang="en-US" sz="2400" dirty="0"/>
                        <a:t>Lopinavir/ritonavir (LPV/r)</a:t>
                      </a:r>
                    </a:p>
                  </a:txBody>
                  <a:tcPr/>
                </a:tc>
                <a:tc>
                  <a:txBody>
                    <a:bodyPr/>
                    <a:lstStyle/>
                    <a:p>
                      <a:pPr algn="ctr"/>
                      <a:r>
                        <a:rPr lang="en-US" sz="2400" dirty="0"/>
                        <a:t>X</a:t>
                      </a:r>
                    </a:p>
                  </a:txBody>
                  <a:tcPr/>
                </a:tc>
                <a:tc>
                  <a:txBody>
                    <a:bodyPr/>
                    <a:lstStyle/>
                    <a:p>
                      <a:pPr algn="ctr"/>
                      <a:endParaRPr lang="en-US" sz="2400" dirty="0"/>
                    </a:p>
                  </a:txBody>
                  <a:tcPr/>
                </a:tc>
                <a:tc>
                  <a:txBody>
                    <a:bodyPr/>
                    <a:lstStyle/>
                    <a:p>
                      <a:pPr algn="ctr"/>
                      <a:r>
                        <a:rPr lang="en-US" sz="2400" dirty="0"/>
                        <a:t>Only</a:t>
                      </a:r>
                      <a:r>
                        <a:rPr lang="en-US" sz="2400" baseline="0" dirty="0"/>
                        <a:t> &gt; 2 weeks PNA and</a:t>
                      </a:r>
                    </a:p>
                    <a:p>
                      <a:pPr algn="ctr"/>
                      <a:r>
                        <a:rPr lang="en-US" sz="2400" baseline="0" dirty="0"/>
                        <a:t>After 42 weeks PMA only</a:t>
                      </a:r>
                      <a:endParaRPr lang="en-US" sz="2400" dirty="0"/>
                    </a:p>
                  </a:txBody>
                  <a:tcPr/>
                </a:tc>
                <a:extLst>
                  <a:ext uri="{0D108BD9-81ED-4DB2-BD59-A6C34878D82A}">
                    <a16:rowId xmlns:a16="http://schemas.microsoft.com/office/drawing/2014/main" val="1966858325"/>
                  </a:ext>
                </a:extLst>
              </a:tr>
              <a:tr h="760866">
                <a:tc>
                  <a:txBody>
                    <a:bodyPr/>
                    <a:lstStyle/>
                    <a:p>
                      <a:r>
                        <a:rPr lang="en-US" sz="2400" dirty="0"/>
                        <a:t>Zidovudine (ZDV)</a:t>
                      </a:r>
                    </a:p>
                  </a:txBody>
                  <a:tcPr/>
                </a:tc>
                <a:tc>
                  <a:txBody>
                    <a:bodyPr/>
                    <a:lstStyle/>
                    <a:p>
                      <a:pPr algn="ctr"/>
                      <a:r>
                        <a:rPr lang="en-US" sz="2400" dirty="0"/>
                        <a:t>X</a:t>
                      </a:r>
                    </a:p>
                    <a:p>
                      <a:pPr algn="ctr"/>
                      <a:endParaRPr lang="en-US" sz="2400" dirty="0"/>
                    </a:p>
                  </a:txBody>
                  <a:tcPr/>
                </a:tc>
                <a:tc>
                  <a:txBody>
                    <a:bodyPr/>
                    <a:lstStyle/>
                    <a:p>
                      <a:pPr algn="ctr"/>
                      <a:r>
                        <a:rPr lang="en-US" sz="2400" dirty="0"/>
                        <a:t>X</a:t>
                      </a:r>
                    </a:p>
                  </a:txBody>
                  <a:tcPr/>
                </a:tc>
                <a:tc>
                  <a:txBody>
                    <a:bodyPr/>
                    <a:lstStyle/>
                    <a:p>
                      <a:pPr algn="ctr"/>
                      <a:endParaRPr lang="en-US" sz="2400" dirty="0"/>
                    </a:p>
                  </a:txBody>
                  <a:tcPr/>
                </a:tc>
                <a:extLst>
                  <a:ext uri="{0D108BD9-81ED-4DB2-BD59-A6C34878D82A}">
                    <a16:rowId xmlns:a16="http://schemas.microsoft.com/office/drawing/2014/main" val="10001"/>
                  </a:ext>
                </a:extLst>
              </a:tr>
              <a:tr h="760866">
                <a:tc>
                  <a:txBody>
                    <a:bodyPr/>
                    <a:lstStyle/>
                    <a:p>
                      <a:r>
                        <a:rPr lang="en-US" sz="2400" dirty="0"/>
                        <a:t>Lamivudine (3TC)</a:t>
                      </a:r>
                    </a:p>
                  </a:txBody>
                  <a:tcPr/>
                </a:tc>
                <a:tc>
                  <a:txBody>
                    <a:bodyPr/>
                    <a:lstStyle/>
                    <a:p>
                      <a:pPr algn="ctr"/>
                      <a:r>
                        <a:rPr lang="en-US" sz="2400" dirty="0"/>
                        <a:t>X</a:t>
                      </a:r>
                    </a:p>
                    <a:p>
                      <a:pPr algn="ctr"/>
                      <a:endParaRPr lang="en-US" sz="2400" dirty="0"/>
                    </a:p>
                  </a:txBody>
                  <a:tcPr/>
                </a:tc>
                <a:tc>
                  <a:txBody>
                    <a:bodyPr/>
                    <a:lstStyle/>
                    <a:p>
                      <a:pPr algn="ctr"/>
                      <a:endParaRPr lang="en-US" sz="2400" dirty="0">
                        <a:solidFill>
                          <a:schemeClr val="tx1"/>
                        </a:solidFill>
                      </a:endParaRPr>
                    </a:p>
                  </a:txBody>
                  <a:tcPr/>
                </a:tc>
                <a:tc>
                  <a:txBody>
                    <a:bodyPr/>
                    <a:lstStyle/>
                    <a:p>
                      <a:pPr algn="ctr"/>
                      <a:endParaRPr lang="en-US" sz="2400" dirty="0"/>
                    </a:p>
                  </a:txBody>
                  <a:tcPr/>
                </a:tc>
                <a:extLst>
                  <a:ext uri="{0D108BD9-81ED-4DB2-BD59-A6C34878D82A}">
                    <a16:rowId xmlns:a16="http://schemas.microsoft.com/office/drawing/2014/main" val="10002"/>
                  </a:ext>
                </a:extLst>
              </a:tr>
            </a:tbl>
          </a:graphicData>
        </a:graphic>
      </p:graphicFrame>
      <p:sp>
        <p:nvSpPr>
          <p:cNvPr id="7" name="TextBox 6">
            <a:extLst>
              <a:ext uri="{FF2B5EF4-FFF2-40B4-BE49-F238E27FC236}">
                <a16:creationId xmlns:a16="http://schemas.microsoft.com/office/drawing/2014/main" id="{4A0DBF53-A6EB-D940-B291-76AE2D227145}"/>
              </a:ext>
            </a:extLst>
          </p:cNvPr>
          <p:cNvSpPr txBox="1"/>
          <p:nvPr/>
        </p:nvSpPr>
        <p:spPr>
          <a:xfrm>
            <a:off x="9663166" y="6488668"/>
            <a:ext cx="2528834" cy="369332"/>
          </a:xfrm>
          <a:prstGeom prst="rect">
            <a:avLst/>
          </a:prstGeom>
          <a:noFill/>
        </p:spPr>
        <p:txBody>
          <a:bodyPr wrap="none" rtlCol="0">
            <a:spAutoFit/>
          </a:bodyPr>
          <a:lstStyle/>
          <a:p>
            <a:r>
              <a:rPr lang="en-US" dirty="0"/>
              <a:t>https://</a:t>
            </a:r>
            <a:r>
              <a:rPr lang="en-US" dirty="0" err="1"/>
              <a:t>aidsinfo.nih.gov</a:t>
            </a:r>
            <a:r>
              <a:rPr lang="en-US" dirty="0"/>
              <a:t>/ </a:t>
            </a:r>
          </a:p>
        </p:txBody>
      </p:sp>
      <p:sp>
        <p:nvSpPr>
          <p:cNvPr id="8" name="Rectangle 7">
            <a:extLst>
              <a:ext uri="{FF2B5EF4-FFF2-40B4-BE49-F238E27FC236}">
                <a16:creationId xmlns:a16="http://schemas.microsoft.com/office/drawing/2014/main" id="{360FB107-237E-5749-AC3D-BA595C065E7B}"/>
              </a:ext>
            </a:extLst>
          </p:cNvPr>
          <p:cNvSpPr/>
          <p:nvPr/>
        </p:nvSpPr>
        <p:spPr>
          <a:xfrm>
            <a:off x="198782" y="1979614"/>
            <a:ext cx="11714922" cy="1133975"/>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327D4314-2E6C-2C40-A093-617CC63BBC9D}"/>
              </a:ext>
            </a:extLst>
          </p:cNvPr>
          <p:cNvSpPr/>
          <p:nvPr/>
        </p:nvSpPr>
        <p:spPr>
          <a:xfrm>
            <a:off x="198782" y="3153796"/>
            <a:ext cx="11714922" cy="2628900"/>
          </a:xfrm>
          <a:prstGeom prst="ellipse">
            <a:avLst/>
          </a:prstGeom>
          <a:solidFill>
            <a:srgbClr val="FCF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No pharmacokinetic and safety data available </a:t>
            </a:r>
          </a:p>
          <a:p>
            <a:pPr algn="ctr"/>
            <a:r>
              <a:rPr lang="en-US" sz="2800" dirty="0">
                <a:solidFill>
                  <a:schemeClr val="tx1"/>
                </a:solidFill>
              </a:rPr>
              <a:t>for nevirapine at </a:t>
            </a:r>
            <a:r>
              <a:rPr lang="en-US" sz="2800" b="1" dirty="0">
                <a:solidFill>
                  <a:schemeClr val="tx1"/>
                </a:solidFill>
              </a:rPr>
              <a:t>treatment doses </a:t>
            </a:r>
            <a:r>
              <a:rPr lang="en-US" sz="2800" dirty="0">
                <a:solidFill>
                  <a:schemeClr val="tx1"/>
                </a:solidFill>
              </a:rPr>
              <a:t>in preterm infants</a:t>
            </a:r>
          </a:p>
        </p:txBody>
      </p:sp>
    </p:spTree>
    <p:extLst>
      <p:ext uri="{BB962C8B-B14F-4D97-AF65-F5344CB8AC3E}">
        <p14:creationId xmlns:p14="http://schemas.microsoft.com/office/powerpoint/2010/main" val="2415998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F1C1-FFC6-5140-802C-2E1BD29AFD4E}"/>
              </a:ext>
            </a:extLst>
          </p:cNvPr>
          <p:cNvSpPr>
            <a:spLocks noGrp="1"/>
          </p:cNvSpPr>
          <p:nvPr>
            <p:ph type="title"/>
          </p:nvPr>
        </p:nvSpPr>
        <p:spPr>
          <a:xfrm>
            <a:off x="178904" y="206099"/>
            <a:ext cx="11834192" cy="1325563"/>
          </a:xfrm>
        </p:spPr>
        <p:txBody>
          <a:bodyPr>
            <a:normAutofit/>
          </a:bodyPr>
          <a:lstStyle/>
          <a:p>
            <a:r>
              <a:rPr lang="en-US" b="1" dirty="0"/>
              <a:t>Why do we need data to inform nevirapine treatment dosing in preterm infants? </a:t>
            </a:r>
          </a:p>
        </p:txBody>
      </p:sp>
      <p:sp>
        <p:nvSpPr>
          <p:cNvPr id="3" name="Content Placeholder 2">
            <a:extLst>
              <a:ext uri="{FF2B5EF4-FFF2-40B4-BE49-F238E27FC236}">
                <a16:creationId xmlns:a16="http://schemas.microsoft.com/office/drawing/2014/main" id="{0C8C8B5C-92A0-514D-97D4-32F427DC8802}"/>
              </a:ext>
            </a:extLst>
          </p:cNvPr>
          <p:cNvSpPr>
            <a:spLocks noGrp="1"/>
          </p:cNvSpPr>
          <p:nvPr>
            <p:ph idx="1"/>
          </p:nvPr>
        </p:nvSpPr>
        <p:spPr>
          <a:xfrm>
            <a:off x="341811" y="2012196"/>
            <a:ext cx="11508377" cy="4351338"/>
          </a:xfrm>
        </p:spPr>
        <p:txBody>
          <a:bodyPr>
            <a:normAutofit/>
          </a:bodyPr>
          <a:lstStyle/>
          <a:p>
            <a:r>
              <a:rPr lang="en-US" dirty="0"/>
              <a:t>There are </a:t>
            </a:r>
            <a:r>
              <a:rPr lang="en-US" b="1" dirty="0"/>
              <a:t>different NVP trough target concentrations for</a:t>
            </a:r>
          </a:p>
          <a:p>
            <a:pPr marL="0" indent="0">
              <a:buNone/>
            </a:pPr>
            <a:r>
              <a:rPr lang="en-US" dirty="0"/>
              <a:t>	prophylaxis (</a:t>
            </a:r>
            <a:r>
              <a:rPr lang="en-ZA" dirty="0"/>
              <a:t>0.1 mcg/mL</a:t>
            </a:r>
            <a:r>
              <a:rPr lang="en-US" dirty="0"/>
              <a:t>) compared to </a:t>
            </a:r>
          </a:p>
          <a:p>
            <a:pPr marL="0" indent="0">
              <a:buNone/>
            </a:pPr>
            <a:r>
              <a:rPr lang="en-US" dirty="0"/>
              <a:t>	treatment (</a:t>
            </a:r>
            <a:r>
              <a:rPr lang="en-ZA" dirty="0"/>
              <a:t>3 mcg/mL)</a:t>
            </a:r>
          </a:p>
          <a:p>
            <a:pPr marL="0" indent="0">
              <a:buNone/>
            </a:pPr>
            <a:endParaRPr lang="en-ZA" dirty="0"/>
          </a:p>
          <a:p>
            <a:pPr marL="0" indent="0">
              <a:buNone/>
            </a:pPr>
            <a:endParaRPr lang="en-ZA" dirty="0"/>
          </a:p>
          <a:p>
            <a:r>
              <a:rPr lang="en-ZA" b="1" dirty="0"/>
              <a:t>NVP clearance is reduced </a:t>
            </a:r>
            <a:r>
              <a:rPr lang="en-ZA" dirty="0"/>
              <a:t>in preterm infants compared to term infants</a:t>
            </a:r>
          </a:p>
          <a:p>
            <a:pPr marL="0" indent="0">
              <a:buNone/>
            </a:pPr>
            <a:r>
              <a:rPr lang="en-ZA" dirty="0"/>
              <a:t> 	NVP doses of 4 mg/kg QD in preterm infants consistently had NVP 	concentrations above the prophylaxis target – IMPAACT P1106 study</a:t>
            </a:r>
          </a:p>
          <a:p>
            <a:endParaRPr lang="en-US" dirty="0"/>
          </a:p>
        </p:txBody>
      </p:sp>
      <p:sp>
        <p:nvSpPr>
          <p:cNvPr id="6" name="Right Bracket 5">
            <a:extLst>
              <a:ext uri="{FF2B5EF4-FFF2-40B4-BE49-F238E27FC236}">
                <a16:creationId xmlns:a16="http://schemas.microsoft.com/office/drawing/2014/main" id="{10EFEF96-6A87-0040-BA5C-0C9E7F9DAF50}"/>
              </a:ext>
            </a:extLst>
          </p:cNvPr>
          <p:cNvSpPr/>
          <p:nvPr/>
        </p:nvSpPr>
        <p:spPr>
          <a:xfrm>
            <a:off x="7187837" y="2583179"/>
            <a:ext cx="73152" cy="914400"/>
          </a:xfrm>
          <a:prstGeom prst="rightBracket">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497600C1-5347-C54E-A376-CDFFB69B4D38}"/>
              </a:ext>
            </a:extLst>
          </p:cNvPr>
          <p:cNvSpPr txBox="1"/>
          <p:nvPr/>
        </p:nvSpPr>
        <p:spPr>
          <a:xfrm>
            <a:off x="7754390" y="2543472"/>
            <a:ext cx="3602396" cy="954107"/>
          </a:xfrm>
          <a:prstGeom prst="rect">
            <a:avLst/>
          </a:prstGeom>
          <a:noFill/>
        </p:spPr>
        <p:txBody>
          <a:bodyPr wrap="none" rtlCol="0">
            <a:spAutoFit/>
          </a:bodyPr>
          <a:lstStyle/>
          <a:p>
            <a:r>
              <a:rPr lang="en-US" sz="2800" b="1" dirty="0">
                <a:solidFill>
                  <a:srgbClr val="FF0000"/>
                </a:solidFill>
              </a:rPr>
              <a:t>30-fold difference</a:t>
            </a:r>
          </a:p>
          <a:p>
            <a:r>
              <a:rPr lang="en-US" sz="2800" b="1" dirty="0">
                <a:solidFill>
                  <a:srgbClr val="FF0000"/>
                </a:solidFill>
              </a:rPr>
              <a:t>in target concentration</a:t>
            </a:r>
          </a:p>
        </p:txBody>
      </p:sp>
    </p:spTree>
    <p:extLst>
      <p:ext uri="{BB962C8B-B14F-4D97-AF65-F5344CB8AC3E}">
        <p14:creationId xmlns:p14="http://schemas.microsoft.com/office/powerpoint/2010/main" val="185480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8123F-5984-494E-9EC6-EAC622F8ABB1}"/>
              </a:ext>
            </a:extLst>
          </p:cNvPr>
          <p:cNvSpPr>
            <a:spLocks noGrp="1"/>
          </p:cNvSpPr>
          <p:nvPr>
            <p:ph type="title"/>
          </p:nvPr>
        </p:nvSpPr>
        <p:spPr>
          <a:xfrm>
            <a:off x="176892" y="256268"/>
            <a:ext cx="12015108" cy="1325563"/>
          </a:xfrm>
        </p:spPr>
        <p:txBody>
          <a:bodyPr>
            <a:noAutofit/>
          </a:bodyPr>
          <a:lstStyle/>
          <a:p>
            <a:r>
              <a:rPr lang="en-US" b="1" dirty="0"/>
              <a:t>How can we use modeling to predict the nevirapine treatment dose in premature infants ?</a:t>
            </a:r>
          </a:p>
        </p:txBody>
      </p:sp>
      <p:sp>
        <p:nvSpPr>
          <p:cNvPr id="3" name="Content Placeholder 2">
            <a:extLst>
              <a:ext uri="{FF2B5EF4-FFF2-40B4-BE49-F238E27FC236}">
                <a16:creationId xmlns:a16="http://schemas.microsoft.com/office/drawing/2014/main" id="{90C8A341-5EF6-254B-9236-A150781847D6}"/>
              </a:ext>
            </a:extLst>
          </p:cNvPr>
          <p:cNvSpPr>
            <a:spLocks noGrp="1"/>
          </p:cNvSpPr>
          <p:nvPr>
            <p:ph idx="1"/>
          </p:nvPr>
        </p:nvSpPr>
        <p:spPr>
          <a:xfrm>
            <a:off x="176892" y="2152196"/>
            <a:ext cx="11838215" cy="4351338"/>
          </a:xfrm>
          <a:solidFill>
            <a:schemeClr val="accent5">
              <a:lumMod val="20000"/>
              <a:lumOff val="80000"/>
            </a:schemeClr>
          </a:solidFill>
        </p:spPr>
        <p:txBody>
          <a:bodyPr/>
          <a:lstStyle/>
          <a:p>
            <a:pPr marL="0" indent="0" algn="ctr">
              <a:buNone/>
            </a:pPr>
            <a:r>
              <a:rPr lang="en-ZA" sz="4400" b="1" dirty="0">
                <a:solidFill>
                  <a:srgbClr val="FF0000"/>
                </a:solidFill>
                <a:latin typeface="+mj-lt"/>
              </a:rPr>
              <a:t>AIM</a:t>
            </a:r>
          </a:p>
          <a:p>
            <a:pPr marL="0" indent="0" algn="ctr">
              <a:buNone/>
            </a:pPr>
            <a:endParaRPr lang="en-ZA" sz="2400" b="1" dirty="0">
              <a:solidFill>
                <a:srgbClr val="FF0000"/>
              </a:solidFill>
              <a:latin typeface="+mj-lt"/>
            </a:endParaRPr>
          </a:p>
          <a:p>
            <a:pPr marL="0" indent="0" algn="ctr">
              <a:buNone/>
            </a:pPr>
            <a:r>
              <a:rPr lang="en-ZA" dirty="0"/>
              <a:t>To combine pharmacokinetic data from </a:t>
            </a:r>
          </a:p>
          <a:p>
            <a:pPr marL="0" indent="0" algn="ctr">
              <a:buNone/>
            </a:pPr>
            <a:r>
              <a:rPr lang="en-ZA" dirty="0"/>
              <a:t>2 existing IMPAACT studies (P1106 and P1115) and </a:t>
            </a:r>
          </a:p>
          <a:p>
            <a:pPr marL="0" indent="0" algn="ctr">
              <a:buNone/>
            </a:pPr>
            <a:r>
              <a:rPr lang="en-ZA" dirty="0"/>
              <a:t>develop a population pharmacokinetic model (followed by simulations)</a:t>
            </a:r>
          </a:p>
          <a:p>
            <a:pPr marL="0" indent="0" algn="ctr">
              <a:buNone/>
            </a:pPr>
            <a:r>
              <a:rPr lang="en-ZA" dirty="0"/>
              <a:t>to determine the appropriate nevirapine treatment dosing in premature infants</a:t>
            </a:r>
          </a:p>
          <a:p>
            <a:pPr marL="0" indent="0" algn="ctr">
              <a:buNone/>
            </a:pPr>
            <a:r>
              <a:rPr lang="en-ZA" dirty="0"/>
              <a:t> </a:t>
            </a:r>
          </a:p>
          <a:p>
            <a:pPr marL="0" indent="0">
              <a:buNone/>
            </a:pPr>
            <a:endParaRPr lang="en-US" dirty="0"/>
          </a:p>
        </p:txBody>
      </p:sp>
    </p:spTree>
    <p:extLst>
      <p:ext uri="{BB962C8B-B14F-4D97-AF65-F5344CB8AC3E}">
        <p14:creationId xmlns:p14="http://schemas.microsoft.com/office/powerpoint/2010/main" val="3503112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46CBF-730E-4E49-A7CF-D04DEE92AFEB}"/>
              </a:ext>
            </a:extLst>
          </p:cNvPr>
          <p:cNvSpPr>
            <a:spLocks noGrp="1"/>
          </p:cNvSpPr>
          <p:nvPr>
            <p:ph type="title"/>
          </p:nvPr>
        </p:nvSpPr>
        <p:spPr>
          <a:xfrm>
            <a:off x="775607" y="25350"/>
            <a:ext cx="10515600" cy="1325563"/>
          </a:xfrm>
        </p:spPr>
        <p:txBody>
          <a:bodyPr/>
          <a:lstStyle/>
          <a:p>
            <a:r>
              <a:rPr lang="en-US" b="1" dirty="0"/>
              <a:t>IMPAACT studies P1106 and P1115</a:t>
            </a:r>
          </a:p>
        </p:txBody>
      </p:sp>
      <p:sp>
        <p:nvSpPr>
          <p:cNvPr id="3" name="Content Placeholder 2">
            <a:extLst>
              <a:ext uri="{FF2B5EF4-FFF2-40B4-BE49-F238E27FC236}">
                <a16:creationId xmlns:a16="http://schemas.microsoft.com/office/drawing/2014/main" id="{685719EF-E888-CE48-AF64-68DB12815DD3}"/>
              </a:ext>
            </a:extLst>
          </p:cNvPr>
          <p:cNvSpPr>
            <a:spLocks noGrp="1"/>
          </p:cNvSpPr>
          <p:nvPr>
            <p:ph idx="1"/>
          </p:nvPr>
        </p:nvSpPr>
        <p:spPr>
          <a:xfrm>
            <a:off x="212271" y="1254125"/>
            <a:ext cx="11642272" cy="5603875"/>
          </a:xfrm>
        </p:spPr>
        <p:txBody>
          <a:bodyPr>
            <a:normAutofit/>
          </a:bodyPr>
          <a:lstStyle/>
          <a:p>
            <a:r>
              <a:rPr lang="en-ZA" b="1" dirty="0">
                <a:solidFill>
                  <a:srgbClr val="FF0000"/>
                </a:solidFill>
              </a:rPr>
              <a:t>P1106</a:t>
            </a:r>
            <a:r>
              <a:rPr lang="en-ZA" dirty="0">
                <a:solidFill>
                  <a:srgbClr val="FF0000"/>
                </a:solidFill>
              </a:rPr>
              <a:t> </a:t>
            </a:r>
            <a:r>
              <a:rPr lang="en-ZA" dirty="0"/>
              <a:t>included premature and low birth weight (&lt;2500g) infants receiving NVP </a:t>
            </a:r>
            <a:r>
              <a:rPr lang="en-ZA" b="1" dirty="0"/>
              <a:t>for prevention </a:t>
            </a:r>
            <a:r>
              <a:rPr lang="en-ZA" dirty="0"/>
              <a:t>at 2 different doses</a:t>
            </a:r>
          </a:p>
          <a:p>
            <a:endParaRPr lang="en-ZA" dirty="0"/>
          </a:p>
          <a:p>
            <a:pPr marL="0" indent="0">
              <a:buNone/>
            </a:pPr>
            <a:endParaRPr lang="en-ZA" dirty="0"/>
          </a:p>
          <a:p>
            <a:pPr marL="0" indent="0">
              <a:buNone/>
            </a:pPr>
            <a:r>
              <a:rPr lang="en-ZA" sz="2400" dirty="0"/>
              <a:t>Samples from week 1 of age up to week 24</a:t>
            </a:r>
          </a:p>
          <a:p>
            <a:pPr marL="0" indent="0">
              <a:buNone/>
            </a:pPr>
            <a:r>
              <a:rPr lang="en-ZA" sz="2400" dirty="0"/>
              <a:t> </a:t>
            </a:r>
          </a:p>
          <a:p>
            <a:r>
              <a:rPr lang="en-ZA" b="1" dirty="0">
                <a:solidFill>
                  <a:srgbClr val="FF0000"/>
                </a:solidFill>
              </a:rPr>
              <a:t>P1115</a:t>
            </a:r>
            <a:r>
              <a:rPr lang="en-ZA" dirty="0"/>
              <a:t> included premature infants (34 - &lt;37 weeks GA) who received early </a:t>
            </a:r>
            <a:r>
              <a:rPr lang="en-ZA" b="1" dirty="0"/>
              <a:t>combination ARV treatment </a:t>
            </a:r>
            <a:r>
              <a:rPr lang="en-ZA" dirty="0"/>
              <a:t>including NVP </a:t>
            </a:r>
          </a:p>
          <a:p>
            <a:pPr marL="0" indent="0">
              <a:buNone/>
            </a:pPr>
            <a:endParaRPr lang="en-ZA" sz="2400" dirty="0"/>
          </a:p>
          <a:p>
            <a:pPr marL="0" indent="0">
              <a:buNone/>
            </a:pPr>
            <a:endParaRPr lang="en-ZA" sz="2400" dirty="0"/>
          </a:p>
          <a:p>
            <a:pPr marL="0" indent="0">
              <a:buNone/>
            </a:pPr>
            <a:r>
              <a:rPr lang="en-ZA" sz="2400" dirty="0"/>
              <a:t>Samples from week 1 of age, with a 2</a:t>
            </a:r>
            <a:r>
              <a:rPr lang="en-ZA" sz="2400" baseline="30000" dirty="0"/>
              <a:t>nd</a:t>
            </a:r>
            <a:r>
              <a:rPr lang="en-ZA" sz="2400" dirty="0"/>
              <a:t> collection 1 week later if still on NVP </a:t>
            </a:r>
            <a:endParaRPr lang="en-US" sz="2400" dirty="0"/>
          </a:p>
        </p:txBody>
      </p:sp>
      <p:graphicFrame>
        <p:nvGraphicFramePr>
          <p:cNvPr id="4" name="Table 3">
            <a:extLst>
              <a:ext uri="{FF2B5EF4-FFF2-40B4-BE49-F238E27FC236}">
                <a16:creationId xmlns:a16="http://schemas.microsoft.com/office/drawing/2014/main" id="{B2E9EC5C-5050-CB44-A56D-87F7355C657B}"/>
              </a:ext>
            </a:extLst>
          </p:cNvPr>
          <p:cNvGraphicFramePr>
            <a:graphicFrameLocks noGrp="1"/>
          </p:cNvGraphicFramePr>
          <p:nvPr>
            <p:extLst>
              <p:ext uri="{D42A27DB-BD31-4B8C-83A1-F6EECF244321}">
                <p14:modId xmlns:p14="http://schemas.microsoft.com/office/powerpoint/2010/main" val="480958348"/>
              </p:ext>
            </p:extLst>
          </p:nvPr>
        </p:nvGraphicFramePr>
        <p:xfrm>
          <a:off x="212271" y="2420257"/>
          <a:ext cx="11876316" cy="627274"/>
        </p:xfrm>
        <a:graphic>
          <a:graphicData uri="http://schemas.openxmlformats.org/drawingml/2006/table">
            <a:tbl>
              <a:tblPr firstRow="1" bandRow="1">
                <a:tableStyleId>{7DF18680-E054-41AD-8BC1-D1AEF772440D}</a:tableStyleId>
              </a:tblPr>
              <a:tblGrid>
                <a:gridCol w="2969079">
                  <a:extLst>
                    <a:ext uri="{9D8B030D-6E8A-4147-A177-3AD203B41FA5}">
                      <a16:colId xmlns:a16="http://schemas.microsoft.com/office/drawing/2014/main" val="272912947"/>
                    </a:ext>
                  </a:extLst>
                </a:gridCol>
                <a:gridCol w="2669723">
                  <a:extLst>
                    <a:ext uri="{9D8B030D-6E8A-4147-A177-3AD203B41FA5}">
                      <a16:colId xmlns:a16="http://schemas.microsoft.com/office/drawing/2014/main" val="428617574"/>
                    </a:ext>
                  </a:extLst>
                </a:gridCol>
                <a:gridCol w="3268435">
                  <a:extLst>
                    <a:ext uri="{9D8B030D-6E8A-4147-A177-3AD203B41FA5}">
                      <a16:colId xmlns:a16="http://schemas.microsoft.com/office/drawing/2014/main" val="224582048"/>
                    </a:ext>
                  </a:extLst>
                </a:gridCol>
                <a:gridCol w="2969079">
                  <a:extLst>
                    <a:ext uri="{9D8B030D-6E8A-4147-A177-3AD203B41FA5}">
                      <a16:colId xmlns:a16="http://schemas.microsoft.com/office/drawing/2014/main" val="3274055192"/>
                    </a:ext>
                  </a:extLst>
                </a:gridCol>
              </a:tblGrid>
              <a:tr h="627274">
                <a:tc>
                  <a:txBody>
                    <a:bodyPr/>
                    <a:lstStyle/>
                    <a:p>
                      <a:r>
                        <a:rPr lang="en-US" sz="2800" dirty="0"/>
                        <a:t>Birth- 14 days</a:t>
                      </a:r>
                    </a:p>
                  </a:txBody>
                  <a:tcPr>
                    <a:solidFill>
                      <a:schemeClr val="accent5">
                        <a:lumMod val="75000"/>
                      </a:schemeClr>
                    </a:solidFill>
                  </a:tcPr>
                </a:tc>
                <a:tc>
                  <a:txBody>
                    <a:bodyPr/>
                    <a:lstStyle/>
                    <a:p>
                      <a:r>
                        <a:rPr lang="en-US" sz="2800" dirty="0"/>
                        <a:t>2 mg/kg QD</a:t>
                      </a:r>
                    </a:p>
                  </a:txBody>
                  <a:tcPr>
                    <a:solidFill>
                      <a:schemeClr val="accent5">
                        <a:lumMod val="75000"/>
                      </a:schemeClr>
                    </a:solidFill>
                  </a:tcPr>
                </a:tc>
                <a:tc>
                  <a:txBody>
                    <a:bodyPr/>
                    <a:lstStyle/>
                    <a:p>
                      <a:r>
                        <a:rPr lang="en-US" sz="2800" dirty="0"/>
                        <a:t>14 days – 6 months</a:t>
                      </a:r>
                    </a:p>
                  </a:txBody>
                  <a:tcPr>
                    <a:solidFill>
                      <a:schemeClr val="accent5">
                        <a:lumMod val="75000"/>
                      </a:schemeClr>
                    </a:solidFill>
                  </a:tcPr>
                </a:tc>
                <a:tc>
                  <a:txBody>
                    <a:bodyPr/>
                    <a:lstStyle/>
                    <a:p>
                      <a:r>
                        <a:rPr lang="en-US" sz="2800" dirty="0"/>
                        <a:t>4 mg/kg QD</a:t>
                      </a:r>
                    </a:p>
                  </a:txBody>
                  <a:tcPr>
                    <a:solidFill>
                      <a:schemeClr val="accent5">
                        <a:lumMod val="75000"/>
                      </a:schemeClr>
                    </a:solidFill>
                  </a:tcPr>
                </a:tc>
                <a:extLst>
                  <a:ext uri="{0D108BD9-81ED-4DB2-BD59-A6C34878D82A}">
                    <a16:rowId xmlns:a16="http://schemas.microsoft.com/office/drawing/2014/main" val="3992556165"/>
                  </a:ext>
                </a:extLst>
              </a:tr>
            </a:tbl>
          </a:graphicData>
        </a:graphic>
      </p:graphicFrame>
      <p:graphicFrame>
        <p:nvGraphicFramePr>
          <p:cNvPr id="5" name="Table 4">
            <a:extLst>
              <a:ext uri="{FF2B5EF4-FFF2-40B4-BE49-F238E27FC236}">
                <a16:creationId xmlns:a16="http://schemas.microsoft.com/office/drawing/2014/main" id="{91CC5C83-B954-714D-A75E-D9958A41A6D4}"/>
              </a:ext>
            </a:extLst>
          </p:cNvPr>
          <p:cNvGraphicFramePr>
            <a:graphicFrameLocks noGrp="1"/>
          </p:cNvGraphicFramePr>
          <p:nvPr>
            <p:extLst>
              <p:ext uri="{D42A27DB-BD31-4B8C-83A1-F6EECF244321}">
                <p14:modId xmlns:p14="http://schemas.microsoft.com/office/powerpoint/2010/main" val="406046109"/>
              </p:ext>
            </p:extLst>
          </p:nvPr>
        </p:nvGraphicFramePr>
        <p:xfrm>
          <a:off x="212271" y="5315555"/>
          <a:ext cx="11876316" cy="518160"/>
        </p:xfrm>
        <a:graphic>
          <a:graphicData uri="http://schemas.openxmlformats.org/drawingml/2006/table">
            <a:tbl>
              <a:tblPr firstRow="1" bandRow="1">
                <a:tableStyleId>{7DF18680-E054-41AD-8BC1-D1AEF772440D}</a:tableStyleId>
              </a:tblPr>
              <a:tblGrid>
                <a:gridCol w="2969079">
                  <a:extLst>
                    <a:ext uri="{9D8B030D-6E8A-4147-A177-3AD203B41FA5}">
                      <a16:colId xmlns:a16="http://schemas.microsoft.com/office/drawing/2014/main" val="800705816"/>
                    </a:ext>
                  </a:extLst>
                </a:gridCol>
                <a:gridCol w="2849336">
                  <a:extLst>
                    <a:ext uri="{9D8B030D-6E8A-4147-A177-3AD203B41FA5}">
                      <a16:colId xmlns:a16="http://schemas.microsoft.com/office/drawing/2014/main" val="904030213"/>
                    </a:ext>
                  </a:extLst>
                </a:gridCol>
                <a:gridCol w="3088822">
                  <a:extLst>
                    <a:ext uri="{9D8B030D-6E8A-4147-A177-3AD203B41FA5}">
                      <a16:colId xmlns:a16="http://schemas.microsoft.com/office/drawing/2014/main" val="265338356"/>
                    </a:ext>
                  </a:extLst>
                </a:gridCol>
                <a:gridCol w="2969079">
                  <a:extLst>
                    <a:ext uri="{9D8B030D-6E8A-4147-A177-3AD203B41FA5}">
                      <a16:colId xmlns:a16="http://schemas.microsoft.com/office/drawing/2014/main" val="386100106"/>
                    </a:ext>
                  </a:extLst>
                </a:gridCol>
              </a:tblGrid>
              <a:tr h="370840">
                <a:tc>
                  <a:txBody>
                    <a:bodyPr/>
                    <a:lstStyle/>
                    <a:p>
                      <a:r>
                        <a:rPr lang="en-US" sz="2800" dirty="0"/>
                        <a:t>Birth – 7 days</a:t>
                      </a:r>
                    </a:p>
                  </a:txBody>
                  <a:tcPr>
                    <a:solidFill>
                      <a:schemeClr val="accent5">
                        <a:lumMod val="75000"/>
                      </a:schemeClr>
                    </a:solidFill>
                  </a:tcPr>
                </a:tc>
                <a:tc>
                  <a:txBody>
                    <a:bodyPr/>
                    <a:lstStyle/>
                    <a:p>
                      <a:r>
                        <a:rPr lang="en-US" sz="2800" dirty="0"/>
                        <a:t>4 mg/kg QD</a:t>
                      </a:r>
                    </a:p>
                  </a:txBody>
                  <a:tcPr>
                    <a:solidFill>
                      <a:schemeClr val="accent5">
                        <a:lumMod val="75000"/>
                      </a:schemeClr>
                    </a:solidFill>
                  </a:tcPr>
                </a:tc>
                <a:tc>
                  <a:txBody>
                    <a:bodyPr/>
                    <a:lstStyle/>
                    <a:p>
                      <a:r>
                        <a:rPr lang="en-US" sz="2800" dirty="0"/>
                        <a:t>7 days - onwards</a:t>
                      </a:r>
                    </a:p>
                  </a:txBody>
                  <a:tcPr>
                    <a:solidFill>
                      <a:schemeClr val="accent5">
                        <a:lumMod val="75000"/>
                      </a:schemeClr>
                    </a:solidFill>
                  </a:tcPr>
                </a:tc>
                <a:tc>
                  <a:txBody>
                    <a:bodyPr/>
                    <a:lstStyle/>
                    <a:p>
                      <a:r>
                        <a:rPr lang="en-US" sz="2800" dirty="0"/>
                        <a:t>6 mg/kg BID</a:t>
                      </a:r>
                    </a:p>
                  </a:txBody>
                  <a:tcPr>
                    <a:solidFill>
                      <a:schemeClr val="accent5">
                        <a:lumMod val="75000"/>
                      </a:schemeClr>
                    </a:solidFill>
                  </a:tcPr>
                </a:tc>
                <a:extLst>
                  <a:ext uri="{0D108BD9-81ED-4DB2-BD59-A6C34878D82A}">
                    <a16:rowId xmlns:a16="http://schemas.microsoft.com/office/drawing/2014/main" val="2608327284"/>
                  </a:ext>
                </a:extLst>
              </a:tr>
            </a:tbl>
          </a:graphicData>
        </a:graphic>
      </p:graphicFrame>
    </p:spTree>
    <p:extLst>
      <p:ext uri="{BB962C8B-B14F-4D97-AF65-F5344CB8AC3E}">
        <p14:creationId xmlns:p14="http://schemas.microsoft.com/office/powerpoint/2010/main" val="2002403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E15B-CEE1-D845-B41A-F64AF37FBA75}"/>
              </a:ext>
            </a:extLst>
          </p:cNvPr>
          <p:cNvSpPr>
            <a:spLocks noGrp="1"/>
          </p:cNvSpPr>
          <p:nvPr>
            <p:ph type="title"/>
          </p:nvPr>
        </p:nvSpPr>
        <p:spPr>
          <a:xfrm>
            <a:off x="626433" y="-49327"/>
            <a:ext cx="10515600" cy="1325563"/>
          </a:xfrm>
        </p:spPr>
        <p:txBody>
          <a:bodyPr/>
          <a:lstStyle/>
          <a:p>
            <a:r>
              <a:rPr lang="en-US" b="1" dirty="0"/>
              <a:t>Baseline characteristics</a:t>
            </a:r>
          </a:p>
        </p:txBody>
      </p:sp>
      <p:sp>
        <p:nvSpPr>
          <p:cNvPr id="3" name="Content Placeholder 2">
            <a:extLst>
              <a:ext uri="{FF2B5EF4-FFF2-40B4-BE49-F238E27FC236}">
                <a16:creationId xmlns:a16="http://schemas.microsoft.com/office/drawing/2014/main" id="{1F5F4CA4-ED72-4649-9797-B1964A56BB89}"/>
              </a:ext>
            </a:extLst>
          </p:cNvPr>
          <p:cNvSpPr>
            <a:spLocks noGrp="1"/>
          </p:cNvSpPr>
          <p:nvPr>
            <p:ph idx="1"/>
          </p:nvPr>
        </p:nvSpPr>
        <p:spPr>
          <a:xfrm>
            <a:off x="626433" y="1097694"/>
            <a:ext cx="10939133" cy="5893885"/>
          </a:xfrm>
        </p:spPr>
        <p:txBody>
          <a:bodyPr>
            <a:normAutofit/>
          </a:bodyPr>
          <a:lstStyle/>
          <a:p>
            <a:pPr marL="0" indent="0">
              <a:buNone/>
            </a:pPr>
            <a:r>
              <a:rPr lang="en-US" dirty="0"/>
              <a:t> In 71 preterm infants - 304 NVP concentrations from 211 study visits</a:t>
            </a:r>
            <a:endParaRPr lang="en-US" i="1" dirty="0"/>
          </a:p>
        </p:txBody>
      </p:sp>
      <p:graphicFrame>
        <p:nvGraphicFramePr>
          <p:cNvPr id="4" name="Table 3">
            <a:extLst>
              <a:ext uri="{FF2B5EF4-FFF2-40B4-BE49-F238E27FC236}">
                <a16:creationId xmlns:a16="http://schemas.microsoft.com/office/drawing/2014/main" id="{1D715A48-A4BE-7047-9990-99A383B659C9}"/>
              </a:ext>
            </a:extLst>
          </p:cNvPr>
          <p:cNvGraphicFramePr>
            <a:graphicFrameLocks noGrp="1"/>
          </p:cNvGraphicFramePr>
          <p:nvPr>
            <p:extLst>
              <p:ext uri="{D42A27DB-BD31-4B8C-83A1-F6EECF244321}">
                <p14:modId xmlns:p14="http://schemas.microsoft.com/office/powerpoint/2010/main" val="3852556940"/>
              </p:ext>
            </p:extLst>
          </p:nvPr>
        </p:nvGraphicFramePr>
        <p:xfrm>
          <a:off x="809171" y="1833315"/>
          <a:ext cx="10332862" cy="4114800"/>
        </p:xfrm>
        <a:graphic>
          <a:graphicData uri="http://schemas.openxmlformats.org/drawingml/2006/table">
            <a:tbl>
              <a:tblPr firstRow="1" bandRow="1">
                <a:tableStyleId>{5C22544A-7EE6-4342-B048-85BDC9FD1C3A}</a:tableStyleId>
              </a:tblPr>
              <a:tblGrid>
                <a:gridCol w="5166431">
                  <a:extLst>
                    <a:ext uri="{9D8B030D-6E8A-4147-A177-3AD203B41FA5}">
                      <a16:colId xmlns:a16="http://schemas.microsoft.com/office/drawing/2014/main" val="3402506092"/>
                    </a:ext>
                  </a:extLst>
                </a:gridCol>
                <a:gridCol w="5166431">
                  <a:extLst>
                    <a:ext uri="{9D8B030D-6E8A-4147-A177-3AD203B41FA5}">
                      <a16:colId xmlns:a16="http://schemas.microsoft.com/office/drawing/2014/main" val="494515549"/>
                    </a:ext>
                  </a:extLst>
                </a:gridCol>
              </a:tblGrid>
              <a:tr h="370685">
                <a:tc>
                  <a:txBody>
                    <a:bodyPr/>
                    <a:lstStyle/>
                    <a:p>
                      <a:r>
                        <a:rPr lang="en-US" sz="2400" dirty="0"/>
                        <a:t>Characteristics</a:t>
                      </a:r>
                    </a:p>
                  </a:txBody>
                  <a:tcPr/>
                </a:tc>
                <a:tc>
                  <a:txBody>
                    <a:bodyPr/>
                    <a:lstStyle/>
                    <a:p>
                      <a:pPr algn="ctr"/>
                      <a:r>
                        <a:rPr lang="en-US" sz="2400" dirty="0"/>
                        <a:t>Median (IQR)</a:t>
                      </a:r>
                    </a:p>
                  </a:txBody>
                  <a:tcPr/>
                </a:tc>
                <a:extLst>
                  <a:ext uri="{0D108BD9-81ED-4DB2-BD59-A6C34878D82A}">
                    <a16:rowId xmlns:a16="http://schemas.microsoft.com/office/drawing/2014/main" val="3956513595"/>
                  </a:ext>
                </a:extLst>
              </a:tr>
              <a:tr h="370685">
                <a:tc>
                  <a:txBody>
                    <a:bodyPr/>
                    <a:lstStyle/>
                    <a:p>
                      <a:r>
                        <a:rPr lang="en-US" sz="2400" b="1" dirty="0">
                          <a:solidFill>
                            <a:srgbClr val="FF0000"/>
                          </a:solidFill>
                        </a:rPr>
                        <a:t>P110</a:t>
                      </a:r>
                      <a:r>
                        <a:rPr lang="en-US" sz="2400" b="1" i="0" dirty="0">
                          <a:solidFill>
                            <a:srgbClr val="FF0000"/>
                          </a:solidFill>
                        </a:rPr>
                        <a:t>6  (n=54)</a:t>
                      </a:r>
                    </a:p>
                  </a:txBody>
                  <a:tcPr/>
                </a:tc>
                <a:tc>
                  <a:txBody>
                    <a:bodyPr/>
                    <a:lstStyle/>
                    <a:p>
                      <a:pPr algn="ctr"/>
                      <a:endParaRPr lang="en-US" sz="2400"/>
                    </a:p>
                  </a:txBody>
                  <a:tcPr/>
                </a:tc>
                <a:extLst>
                  <a:ext uri="{0D108BD9-81ED-4DB2-BD59-A6C34878D82A}">
                    <a16:rowId xmlns:a16="http://schemas.microsoft.com/office/drawing/2014/main" val="1294068278"/>
                  </a:ext>
                </a:extLst>
              </a:tr>
              <a:tr h="370685">
                <a:tc>
                  <a:txBody>
                    <a:bodyPr/>
                    <a:lstStyle/>
                    <a:p>
                      <a:r>
                        <a:rPr lang="en-US" sz="2400" dirty="0"/>
                        <a:t>Gestational age (weeks)</a:t>
                      </a:r>
                    </a:p>
                  </a:txBody>
                  <a:tcPr/>
                </a:tc>
                <a:tc>
                  <a:txBody>
                    <a:bodyPr/>
                    <a:lstStyle/>
                    <a:p>
                      <a:pPr algn="ctr"/>
                      <a:r>
                        <a:rPr lang="en-US" sz="2400" dirty="0"/>
                        <a:t>32 (28-32)</a:t>
                      </a:r>
                    </a:p>
                  </a:txBody>
                  <a:tcPr/>
                </a:tc>
                <a:extLst>
                  <a:ext uri="{0D108BD9-81ED-4DB2-BD59-A6C34878D82A}">
                    <a16:rowId xmlns:a16="http://schemas.microsoft.com/office/drawing/2014/main" val="2881193155"/>
                  </a:ext>
                </a:extLst>
              </a:tr>
              <a:tr h="370685">
                <a:tc>
                  <a:txBody>
                    <a:bodyPr/>
                    <a:lstStyle/>
                    <a:p>
                      <a:r>
                        <a:rPr lang="en-US" sz="2400" dirty="0"/>
                        <a:t>Postnatal age (days)</a:t>
                      </a:r>
                    </a:p>
                  </a:txBody>
                  <a:tcPr/>
                </a:tc>
                <a:tc>
                  <a:txBody>
                    <a:bodyPr/>
                    <a:lstStyle/>
                    <a:p>
                      <a:pPr algn="ctr"/>
                      <a:r>
                        <a:rPr lang="en-US" sz="2400" dirty="0"/>
                        <a:t>9 </a:t>
                      </a:r>
                    </a:p>
                  </a:txBody>
                  <a:tcPr/>
                </a:tc>
                <a:extLst>
                  <a:ext uri="{0D108BD9-81ED-4DB2-BD59-A6C34878D82A}">
                    <a16:rowId xmlns:a16="http://schemas.microsoft.com/office/drawing/2014/main" val="1397585142"/>
                  </a:ext>
                </a:extLst>
              </a:tr>
              <a:tr h="370685">
                <a:tc>
                  <a:txBody>
                    <a:bodyPr/>
                    <a:lstStyle/>
                    <a:p>
                      <a:r>
                        <a:rPr lang="en-US" sz="2400" dirty="0"/>
                        <a:t>Weight (g)</a:t>
                      </a:r>
                    </a:p>
                  </a:txBody>
                  <a:tcPr/>
                </a:tc>
                <a:tc>
                  <a:txBody>
                    <a:bodyPr/>
                    <a:lstStyle/>
                    <a:p>
                      <a:pPr algn="ctr"/>
                      <a:r>
                        <a:rPr lang="en-US" sz="2400" dirty="0"/>
                        <a:t>1700 (1400-2200)</a:t>
                      </a:r>
                    </a:p>
                  </a:txBody>
                  <a:tcPr/>
                </a:tc>
                <a:extLst>
                  <a:ext uri="{0D108BD9-81ED-4DB2-BD59-A6C34878D82A}">
                    <a16:rowId xmlns:a16="http://schemas.microsoft.com/office/drawing/2014/main" val="1943338653"/>
                  </a:ext>
                </a:extLst>
              </a:tr>
              <a:tr h="370685">
                <a:tc>
                  <a:txBody>
                    <a:bodyPr/>
                    <a:lstStyle/>
                    <a:p>
                      <a:r>
                        <a:rPr lang="en-US" sz="2400" b="1" dirty="0">
                          <a:solidFill>
                            <a:srgbClr val="FF0000"/>
                          </a:solidFill>
                        </a:rPr>
                        <a:t>P1115  (n=17)</a:t>
                      </a:r>
                    </a:p>
                  </a:txBody>
                  <a:tcPr/>
                </a:tc>
                <a:tc>
                  <a:txBody>
                    <a:bodyPr/>
                    <a:lstStyle/>
                    <a:p>
                      <a:pPr algn="ctr"/>
                      <a:endParaRPr lang="en-US" sz="2400" dirty="0"/>
                    </a:p>
                  </a:txBody>
                  <a:tcPr/>
                </a:tc>
                <a:extLst>
                  <a:ext uri="{0D108BD9-81ED-4DB2-BD59-A6C34878D82A}">
                    <a16:rowId xmlns:a16="http://schemas.microsoft.com/office/drawing/2014/main" val="3166579573"/>
                  </a:ext>
                </a:extLst>
              </a:tr>
              <a:tr h="370685">
                <a:tc>
                  <a:txBody>
                    <a:bodyPr/>
                    <a:lstStyle/>
                    <a:p>
                      <a:r>
                        <a:rPr lang="en-US" sz="2400" dirty="0"/>
                        <a:t>Gestational age (weeks)</a:t>
                      </a:r>
                    </a:p>
                  </a:txBody>
                  <a:tcPr/>
                </a:tc>
                <a:tc>
                  <a:txBody>
                    <a:bodyPr/>
                    <a:lstStyle/>
                    <a:p>
                      <a:pPr algn="ctr"/>
                      <a:r>
                        <a:rPr lang="en-US" sz="2400" dirty="0"/>
                        <a:t>36 (35-36)</a:t>
                      </a:r>
                    </a:p>
                  </a:txBody>
                  <a:tcPr/>
                </a:tc>
                <a:extLst>
                  <a:ext uri="{0D108BD9-81ED-4DB2-BD59-A6C34878D82A}">
                    <a16:rowId xmlns:a16="http://schemas.microsoft.com/office/drawing/2014/main" val="3056180659"/>
                  </a:ext>
                </a:extLst>
              </a:tr>
              <a:tr h="370685">
                <a:tc>
                  <a:txBody>
                    <a:bodyPr/>
                    <a:lstStyle/>
                    <a:p>
                      <a:r>
                        <a:rPr lang="en-US" sz="2400" dirty="0"/>
                        <a:t>Postnatal age (days)</a:t>
                      </a:r>
                    </a:p>
                  </a:txBody>
                  <a:tcPr/>
                </a:tc>
                <a:tc>
                  <a:txBody>
                    <a:bodyPr/>
                    <a:lstStyle/>
                    <a:p>
                      <a:pPr algn="ctr"/>
                      <a:r>
                        <a:rPr lang="en-US" sz="2400" dirty="0"/>
                        <a:t>7</a:t>
                      </a:r>
                    </a:p>
                  </a:txBody>
                  <a:tcPr/>
                </a:tc>
                <a:extLst>
                  <a:ext uri="{0D108BD9-81ED-4DB2-BD59-A6C34878D82A}">
                    <a16:rowId xmlns:a16="http://schemas.microsoft.com/office/drawing/2014/main" val="3418358695"/>
                  </a:ext>
                </a:extLst>
              </a:tr>
              <a:tr h="370685">
                <a:tc>
                  <a:txBody>
                    <a:bodyPr/>
                    <a:lstStyle/>
                    <a:p>
                      <a:r>
                        <a:rPr lang="en-US" sz="2400" dirty="0"/>
                        <a:t>Weight (g)</a:t>
                      </a:r>
                    </a:p>
                  </a:txBody>
                  <a:tcPr/>
                </a:tc>
                <a:tc>
                  <a:txBody>
                    <a:bodyPr/>
                    <a:lstStyle/>
                    <a:p>
                      <a:pPr algn="ctr"/>
                      <a:r>
                        <a:rPr lang="en-US" sz="2400" dirty="0"/>
                        <a:t>2600 (2300-3000)</a:t>
                      </a:r>
                    </a:p>
                  </a:txBody>
                  <a:tcPr/>
                </a:tc>
                <a:extLst>
                  <a:ext uri="{0D108BD9-81ED-4DB2-BD59-A6C34878D82A}">
                    <a16:rowId xmlns:a16="http://schemas.microsoft.com/office/drawing/2014/main" val="793496821"/>
                  </a:ext>
                </a:extLst>
              </a:tr>
            </a:tbl>
          </a:graphicData>
        </a:graphic>
      </p:graphicFrame>
      <p:sp>
        <p:nvSpPr>
          <p:cNvPr id="5" name="Oval 4">
            <a:extLst>
              <a:ext uri="{FF2B5EF4-FFF2-40B4-BE49-F238E27FC236}">
                <a16:creationId xmlns:a16="http://schemas.microsoft.com/office/drawing/2014/main" id="{6046EB67-DDE8-1A4B-A25C-89DFAFC7E319}"/>
              </a:ext>
            </a:extLst>
          </p:cNvPr>
          <p:cNvSpPr/>
          <p:nvPr/>
        </p:nvSpPr>
        <p:spPr>
          <a:xfrm>
            <a:off x="7352614" y="2704288"/>
            <a:ext cx="2250830" cy="486383"/>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4733B03-1B41-A744-A529-B700408D289E}"/>
              </a:ext>
            </a:extLst>
          </p:cNvPr>
          <p:cNvSpPr/>
          <p:nvPr/>
        </p:nvSpPr>
        <p:spPr>
          <a:xfrm>
            <a:off x="7174273" y="3647524"/>
            <a:ext cx="2728484" cy="486383"/>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92AB314-5F83-9D42-8AA4-A8FB4C1CF900}"/>
              </a:ext>
            </a:extLst>
          </p:cNvPr>
          <p:cNvSpPr/>
          <p:nvPr/>
        </p:nvSpPr>
        <p:spPr>
          <a:xfrm>
            <a:off x="7413100" y="4590760"/>
            <a:ext cx="2250830" cy="486383"/>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D130D8E-F0AE-9540-AF3A-C97B63FC69F1}"/>
              </a:ext>
            </a:extLst>
          </p:cNvPr>
          <p:cNvSpPr/>
          <p:nvPr/>
        </p:nvSpPr>
        <p:spPr>
          <a:xfrm>
            <a:off x="7174272" y="5461732"/>
            <a:ext cx="2728483" cy="486383"/>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718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47" y="0"/>
            <a:ext cx="11774905" cy="1325563"/>
          </a:xfrm>
        </p:spPr>
        <p:txBody>
          <a:bodyPr>
            <a:normAutofit/>
          </a:bodyPr>
          <a:lstStyle/>
          <a:p>
            <a:r>
              <a:rPr lang="en-US" b="1" dirty="0"/>
              <a:t>Nevirapine population PK model in preterm Infants</a:t>
            </a:r>
          </a:p>
        </p:txBody>
      </p:sp>
      <p:sp>
        <p:nvSpPr>
          <p:cNvPr id="3" name="Content Placeholder 2"/>
          <p:cNvSpPr>
            <a:spLocks noGrp="1"/>
          </p:cNvSpPr>
          <p:nvPr>
            <p:ph idx="1"/>
          </p:nvPr>
        </p:nvSpPr>
        <p:spPr>
          <a:xfrm>
            <a:off x="666408" y="1335673"/>
            <a:ext cx="10515600" cy="5315869"/>
          </a:xfrm>
        </p:spPr>
        <p:txBody>
          <a:bodyPr>
            <a:normAutofit lnSpcReduction="10000"/>
          </a:bodyPr>
          <a:lstStyle/>
          <a:p>
            <a:r>
              <a:rPr lang="en-US" b="1" dirty="0">
                <a:solidFill>
                  <a:srgbClr val="FF0000"/>
                </a:solidFill>
              </a:rPr>
              <a:t>Gestational age (GA) at birth and postnatal age (PNA)</a:t>
            </a:r>
            <a:r>
              <a:rPr lang="en-US" b="1" dirty="0"/>
              <a:t> </a:t>
            </a:r>
            <a:r>
              <a:rPr lang="en-US" dirty="0"/>
              <a:t>were significant covariates for </a:t>
            </a:r>
            <a:r>
              <a:rPr lang="en-US" b="1" dirty="0"/>
              <a:t>NVP clearance (CL)</a:t>
            </a:r>
          </a:p>
          <a:p>
            <a:pPr marL="0" indent="0">
              <a:buNone/>
            </a:pPr>
            <a:endParaRPr lang="en-US" dirty="0"/>
          </a:p>
          <a:p>
            <a:r>
              <a:rPr lang="en-US" b="1" dirty="0"/>
              <a:t>Population pharmacokinetic parameters</a:t>
            </a:r>
          </a:p>
          <a:p>
            <a:pPr marL="457200" lvl="1" indent="0">
              <a:buNone/>
            </a:pPr>
            <a:endParaRPr lang="en-US" dirty="0"/>
          </a:p>
          <a:p>
            <a:pPr marL="457200" lvl="1" indent="0">
              <a:buNone/>
            </a:pPr>
            <a:r>
              <a:rPr lang="en-US" dirty="0" err="1"/>
              <a:t>Vd</a:t>
            </a:r>
            <a:r>
              <a:rPr lang="en-US" dirty="0"/>
              <a:t> (L/kg) = 3.39 </a:t>
            </a:r>
          </a:p>
          <a:p>
            <a:pPr marL="457200" lvl="1" indent="0">
              <a:buNone/>
            </a:pPr>
            <a:endParaRPr lang="en-US" dirty="0"/>
          </a:p>
          <a:p>
            <a:pPr marL="457200" lvl="1" indent="0">
              <a:buNone/>
            </a:pPr>
            <a:r>
              <a:rPr lang="en-US" dirty="0"/>
              <a:t>CL/F (L/h/kg</a:t>
            </a:r>
            <a:r>
              <a:rPr lang="en-US" baseline="30000" dirty="0"/>
              <a:t>0.75</a:t>
            </a:r>
            <a:r>
              <a:rPr lang="en-US" dirty="0"/>
              <a:t>) = 0.117*(GA/34)</a:t>
            </a:r>
            <a:r>
              <a:rPr lang="en-US" baseline="30000" dirty="0"/>
              <a:t>9.97*(1-MAT)</a:t>
            </a:r>
            <a:r>
              <a:rPr lang="en-US" dirty="0"/>
              <a:t> *(MAT)</a:t>
            </a:r>
          </a:p>
          <a:p>
            <a:pPr lvl="2"/>
            <a:r>
              <a:rPr lang="en-US" dirty="0"/>
              <a:t>Where MAT is a maturation function described by PNA/(13.5 days + PNA)</a:t>
            </a:r>
          </a:p>
          <a:p>
            <a:pPr marL="914400" lvl="2" indent="0">
              <a:buNone/>
            </a:pPr>
            <a:endParaRPr lang="en-US" sz="1800" dirty="0"/>
          </a:p>
          <a:p>
            <a:pPr marL="457200" lvl="1" indent="0">
              <a:buNone/>
            </a:pPr>
            <a:r>
              <a:rPr lang="en-US" b="1" dirty="0"/>
              <a:t>Between subject variability (BSV) </a:t>
            </a:r>
          </a:p>
          <a:p>
            <a:pPr lvl="2"/>
            <a:r>
              <a:rPr lang="en-US" dirty="0"/>
              <a:t>V/F =75%</a:t>
            </a:r>
          </a:p>
          <a:p>
            <a:pPr lvl="2"/>
            <a:r>
              <a:rPr lang="en-US" dirty="0"/>
              <a:t>CL/F = 64%</a:t>
            </a:r>
          </a:p>
          <a:p>
            <a:pPr lvl="2"/>
            <a:r>
              <a:rPr lang="en-US" dirty="0"/>
              <a:t>V-CL correlation 53%</a:t>
            </a:r>
          </a:p>
          <a:p>
            <a:endParaRPr lang="en-US" dirty="0"/>
          </a:p>
        </p:txBody>
      </p:sp>
      <p:sp>
        <p:nvSpPr>
          <p:cNvPr id="4" name="TextBox 3">
            <a:extLst>
              <a:ext uri="{FF2B5EF4-FFF2-40B4-BE49-F238E27FC236}">
                <a16:creationId xmlns:a16="http://schemas.microsoft.com/office/drawing/2014/main" id="{00BDD154-106D-BE45-824C-32C055AED5BB}"/>
              </a:ext>
            </a:extLst>
          </p:cNvPr>
          <p:cNvSpPr txBox="1"/>
          <p:nvPr/>
        </p:nvSpPr>
        <p:spPr>
          <a:xfrm>
            <a:off x="5924208" y="5178836"/>
            <a:ext cx="3428339" cy="1015663"/>
          </a:xfrm>
          <a:prstGeom prst="rect">
            <a:avLst/>
          </a:prstGeom>
          <a:noFill/>
        </p:spPr>
        <p:txBody>
          <a:bodyPr wrap="square" rtlCol="0">
            <a:spAutoFit/>
          </a:bodyPr>
          <a:lstStyle/>
          <a:p>
            <a:r>
              <a:rPr lang="en-US" sz="2000" dirty="0">
                <a:solidFill>
                  <a:srgbClr val="FF0000"/>
                </a:solidFill>
              </a:rPr>
              <a:t>High BSV in preterm infants </a:t>
            </a:r>
          </a:p>
          <a:p>
            <a:pPr marL="342900" indent="-342900">
              <a:buFontTx/>
              <a:buChar char="-"/>
            </a:pPr>
            <a:r>
              <a:rPr lang="en-US" sz="2000" dirty="0">
                <a:solidFill>
                  <a:srgbClr val="FF0000"/>
                </a:solidFill>
              </a:rPr>
              <a:t>maturing at different rates</a:t>
            </a:r>
          </a:p>
          <a:p>
            <a:pPr marL="342900" indent="-342900">
              <a:buFontTx/>
              <a:buChar char="-"/>
            </a:pPr>
            <a:r>
              <a:rPr lang="en-US" sz="2000" dirty="0">
                <a:solidFill>
                  <a:srgbClr val="FF0000"/>
                </a:solidFill>
              </a:rPr>
              <a:t>absorption differences</a:t>
            </a:r>
          </a:p>
        </p:txBody>
      </p:sp>
    </p:spTree>
    <p:extLst>
      <p:ext uri="{BB962C8B-B14F-4D97-AF65-F5344CB8AC3E}">
        <p14:creationId xmlns:p14="http://schemas.microsoft.com/office/powerpoint/2010/main" val="3614873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C515E8ADC6D94BB60D0B874600EA4C" ma:contentTypeVersion="8" ma:contentTypeDescription="Create a new document." ma:contentTypeScope="" ma:versionID="45c6055b743c42b9022045a8479255ae">
  <xsd:schema xmlns:xsd="http://www.w3.org/2001/XMLSchema" xmlns:xs="http://www.w3.org/2001/XMLSchema" xmlns:p="http://schemas.microsoft.com/office/2006/metadata/properties" xmlns:ns2="8fff0748-757e-44e1-b4d1-3ab4f47f7563" xmlns:ns3="53723a1e-932d-46a7-bb29-31f26abb6a49" targetNamespace="http://schemas.microsoft.com/office/2006/metadata/properties" ma:root="true" ma:fieldsID="78273e99bb049204cbdc842e5624dea9" ns2:_="" ns3:_="">
    <xsd:import namespace="8fff0748-757e-44e1-b4d1-3ab4f47f7563"/>
    <xsd:import namespace="53723a1e-932d-46a7-bb29-31f26abb6a4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723a1e-932d-46a7-bb29-31f26abb6a4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5290F8-751E-4BBD-8819-DD6E72E1242C}"/>
</file>

<file path=customXml/itemProps2.xml><?xml version="1.0" encoding="utf-8"?>
<ds:datastoreItem xmlns:ds="http://schemas.openxmlformats.org/officeDocument/2006/customXml" ds:itemID="{2072645D-063B-4148-B34C-86CBB9F1E961}"/>
</file>

<file path=customXml/itemProps3.xml><?xml version="1.0" encoding="utf-8"?>
<ds:datastoreItem xmlns:ds="http://schemas.openxmlformats.org/officeDocument/2006/customXml" ds:itemID="{E2BEF97F-9E66-452F-A651-C4C96F089934}"/>
</file>

<file path=docProps/app.xml><?xml version="1.0" encoding="utf-8"?>
<Properties xmlns="http://schemas.openxmlformats.org/officeDocument/2006/extended-properties" xmlns:vt="http://schemas.openxmlformats.org/officeDocument/2006/docPropsVTypes">
  <TotalTime>4747</TotalTime>
  <Words>1524</Words>
  <Application>Microsoft Macintosh PowerPoint</Application>
  <PresentationFormat>Widescreen</PresentationFormat>
  <Paragraphs>283</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Calibri Light</vt:lpstr>
      <vt:lpstr>Wingdings</vt:lpstr>
      <vt:lpstr>Office Theme</vt:lpstr>
      <vt:lpstr>SlideWrite Plus Document</vt:lpstr>
      <vt:lpstr> Population pharmacokinetics of nevirapine  in preterm infants and prediction of doses  needed for treatment   </vt:lpstr>
      <vt:lpstr>Early antiretroviral treatment (ART) in neonates</vt:lpstr>
      <vt:lpstr>PowerPoint Presentation</vt:lpstr>
      <vt:lpstr>PowerPoint Presentation</vt:lpstr>
      <vt:lpstr>Why do we need data to inform nevirapine treatment dosing in preterm infants? </vt:lpstr>
      <vt:lpstr>How can we use modeling to predict the nevirapine treatment dose in premature infants ?</vt:lpstr>
      <vt:lpstr>IMPAACT studies P1106 and P1115</vt:lpstr>
      <vt:lpstr>Baseline characteristics</vt:lpstr>
      <vt:lpstr>Nevirapine population PK model in preterm Infants</vt:lpstr>
      <vt:lpstr>Population PK model predicts excessive NVP concentrations in preterm infants given the standard treatment dose</vt:lpstr>
      <vt:lpstr>Simulated NVP concentrations in various GA groups  </vt:lpstr>
      <vt:lpstr>NVP population PK treatment doses for preterm Infants BID dosing strategy – 2 weekly increase in dosing</vt:lpstr>
      <vt:lpstr>Conclusions </vt:lpstr>
      <vt:lpstr>Acknowledgements</vt:lpstr>
      <vt:lpstr>PowerPoint Presentation</vt:lpstr>
      <vt:lpstr>Simulated concentration profiles   GA of &lt; 34 weeks with BID dose increases at 2 week intervals</vt:lpstr>
      <vt:lpstr>Simulated concentration profiles   GA of &lt; 30 weeks with BID dose increases at 2 week intervals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Bekker, A, Prof [adrie@sun.ac.za]</dc:creator>
  <cp:lastModifiedBy>Bekker, A, Prof [adrie@sun.ac.za]</cp:lastModifiedBy>
  <cp:revision>209</cp:revision>
  <dcterms:created xsi:type="dcterms:W3CDTF">2019-07-07T17:34:33Z</dcterms:created>
  <dcterms:modified xsi:type="dcterms:W3CDTF">2019-07-18T08:16:40Z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0x0101002CC515E8ADC6D94BB60D0B874600EA4C</vt:lpwstr>
  </property>
</Properties>
</file>