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70" r:id="rId6"/>
    <p:sldId id="257" r:id="rId7"/>
    <p:sldId id="259" r:id="rId8"/>
    <p:sldId id="260" r:id="rId9"/>
    <p:sldId id="269" r:id="rId10"/>
    <p:sldId id="261" r:id="rId11"/>
    <p:sldId id="265" r:id="rId12"/>
    <p:sldId id="262" r:id="rId13"/>
    <p:sldId id="271" r:id="rId14"/>
    <p:sldId id="266" r:id="rId15"/>
    <p:sldId id="272" r:id="rId16"/>
    <p:sldId id="267" r:id="rId17"/>
    <p:sldId id="268"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ie McCarthy" initials="KM" lastIdx="10" clrIdx="0">
    <p:extLst>
      <p:ext uri="{19B8F6BF-5375-455C-9EA6-DF929625EA0E}">
        <p15:presenceInfo xmlns:p15="http://schemas.microsoft.com/office/powerpoint/2012/main" userId="Katie McCarth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CF4F"/>
    <a:srgbClr val="1F34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2" autoAdjust="0"/>
    <p:restoredTop sz="94660"/>
  </p:normalViewPr>
  <p:slideViewPr>
    <p:cSldViewPr snapToGrid="0" showGuides="1">
      <p:cViewPr varScale="1">
        <p:scale>
          <a:sx n="64" d="100"/>
          <a:sy n="64" d="100"/>
        </p:scale>
        <p:origin x="48"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explosion val="3"/>
          <c:dPt>
            <c:idx val="0"/>
            <c:bubble3D val="0"/>
            <c:spPr>
              <a:solidFill>
                <a:srgbClr val="008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1-FE07-4D10-9998-7C7E06D5BD2A}"/>
              </c:ext>
            </c:extLst>
          </c:dPt>
          <c:dPt>
            <c:idx val="1"/>
            <c:bubble3D val="0"/>
            <c:spPr>
              <a:solidFill>
                <a:srgbClr val="C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3-FE07-4D10-9998-7C7E06D5BD2A}"/>
              </c:ext>
            </c:extLst>
          </c:dPt>
          <c:dPt>
            <c:idx val="2"/>
            <c:bubble3D val="0"/>
            <c:spPr>
              <a:solidFill>
                <a:srgbClr val="007DC3"/>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5-FE07-4D10-9998-7C7E06D5BD2A}"/>
              </c:ext>
            </c:extLst>
          </c:dPt>
          <c:dPt>
            <c:idx val="3"/>
            <c:bubble3D val="0"/>
            <c:spPr>
              <a:solidFill>
                <a:srgbClr val="CC00CC"/>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7-FE07-4D10-9998-7C7E06D5BD2A}"/>
              </c:ext>
            </c:extLst>
          </c:dPt>
          <c:dPt>
            <c:idx val="4"/>
            <c:bubble3D val="0"/>
            <c:spPr>
              <a:solidFill>
                <a:srgbClr val="660066"/>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9-FE07-4D10-9998-7C7E06D5BD2A}"/>
              </c:ext>
            </c:extLst>
          </c:dPt>
          <c:dPt>
            <c:idx val="5"/>
            <c:bubble3D val="0"/>
            <c:spPr>
              <a:solidFill>
                <a:srgbClr val="00206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B-FE07-4D10-9998-7C7E06D5BD2A}"/>
              </c:ext>
            </c:extLst>
          </c:dPt>
          <c:dPt>
            <c:idx val="6"/>
            <c:bubble3D val="0"/>
            <c:explosion val="4"/>
            <c:spPr>
              <a:solidFill>
                <a:srgbClr val="E46C0A"/>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D-FE07-4D10-9998-7C7E06D5BD2A}"/>
              </c:ext>
            </c:extLst>
          </c:dPt>
          <c:dLbls>
            <c:dLbl>
              <c:idx val="0"/>
              <c:layout>
                <c:manualLayout>
                  <c:x val="-6.0894846837420101E-3"/>
                  <c:y val="4.3187640772701673E-2"/>
                </c:manualLayout>
              </c:layout>
              <c:dLblPos val="bestFit"/>
              <c:showLegendKey val="0"/>
              <c:showVal val="0"/>
              <c:showCatName val="1"/>
              <c:showSerName val="0"/>
              <c:showPercent val="1"/>
              <c:showBubbleSize val="0"/>
              <c:separator>
</c:separator>
              <c:extLst xmlns:c16r2="http://schemas.microsoft.com/office/drawing/2015/06/chart">
                <c:ext xmlns:c16="http://schemas.microsoft.com/office/drawing/2014/chart" uri="{C3380CC4-5D6E-409C-BE32-E72D297353CC}">
                  <c16:uniqueId val="{00000001-FE07-4D10-9998-7C7E06D5BD2A}"/>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0"/>
            <c:showCatName val="1"/>
            <c:showSerName val="0"/>
            <c:showPercent val="1"/>
            <c:showBubbleSize val="0"/>
            <c:separator>
</c:separator>
            <c:showLeaderLines val="0"/>
            <c:extLst xmlns:c16r2="http://schemas.microsoft.com/office/drawing/2015/06/chart">
              <c:ext xmlns:c15="http://schemas.microsoft.com/office/drawing/2012/chart" uri="{CE6537A1-D6FC-4f65-9D91-7224C49458BB}">
                <c15:layout/>
              </c:ext>
            </c:extLst>
          </c:dLbls>
          <c:cat>
            <c:strRef>
              <c:f>Sheet1!$A$2:$A$8</c:f>
              <c:strCache>
                <c:ptCount val="7"/>
                <c:pt idx="0">
                  <c:v>India</c:v>
                </c:pt>
                <c:pt idx="1">
                  <c:v>Malawi</c:v>
                </c:pt>
                <c:pt idx="2">
                  <c:v>South Africa</c:v>
                </c:pt>
                <c:pt idx="3">
                  <c:v>Tanzania</c:v>
                </c:pt>
                <c:pt idx="4">
                  <c:v>Uganda</c:v>
                </c:pt>
                <c:pt idx="5">
                  <c:v>Zambia</c:v>
                </c:pt>
                <c:pt idx="6">
                  <c:v>Zimbabwe</c:v>
                </c:pt>
              </c:strCache>
            </c:strRef>
          </c:cat>
          <c:val>
            <c:numRef>
              <c:f>Sheet1!$B$2:$B$8</c:f>
              <c:numCache>
                <c:formatCode>0%</c:formatCode>
                <c:ptCount val="7"/>
                <c:pt idx="0">
                  <c:v>0.03</c:v>
                </c:pt>
                <c:pt idx="1">
                  <c:v>0.32</c:v>
                </c:pt>
                <c:pt idx="2">
                  <c:v>0.23</c:v>
                </c:pt>
                <c:pt idx="3">
                  <c:v>0.02</c:v>
                </c:pt>
                <c:pt idx="4">
                  <c:v>0.16</c:v>
                </c:pt>
                <c:pt idx="5">
                  <c:v>0.02</c:v>
                </c:pt>
                <c:pt idx="6">
                  <c:v>0.22</c:v>
                </c:pt>
              </c:numCache>
            </c:numRef>
          </c:val>
          <c:extLst xmlns:c16r2="http://schemas.microsoft.com/office/drawing/2015/06/chart">
            <c:ext xmlns:c16="http://schemas.microsoft.com/office/drawing/2014/chart" uri="{C3380CC4-5D6E-409C-BE32-E72D297353CC}">
              <c16:uniqueId val="{0000000E-FE07-4D10-9998-7C7E06D5BD2A}"/>
            </c:ext>
          </c:extLst>
        </c:ser>
        <c:dLbls>
          <c:showLegendKey val="0"/>
          <c:showVal val="0"/>
          <c:showCatName val="0"/>
          <c:showSerName val="0"/>
          <c:showPercent val="1"/>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F6A52B-EE05-4724-8E51-13B2EF3C45E8}" type="datetimeFigureOut">
              <a:rPr lang="en-US" smtClean="0"/>
              <a:t>7/19/2018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F91D3D-8FEC-4E4C-B1A0-735309768931}" type="slidenum">
              <a:rPr lang="en-US" smtClean="0"/>
              <a:t>‹#›</a:t>
            </a:fld>
            <a:endParaRPr lang="en-US"/>
          </a:p>
        </p:txBody>
      </p:sp>
    </p:spTree>
    <p:extLst>
      <p:ext uri="{BB962C8B-B14F-4D97-AF65-F5344CB8AC3E}">
        <p14:creationId xmlns:p14="http://schemas.microsoft.com/office/powerpoint/2010/main" val="796923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ight Triangle 3"/>
          <p:cNvSpPr/>
          <p:nvPr userDrawn="1"/>
        </p:nvSpPr>
        <p:spPr>
          <a:xfrm>
            <a:off x="0" y="3538847"/>
            <a:ext cx="5763491" cy="3319153"/>
          </a:xfrm>
          <a:prstGeom prst="rtTriangle">
            <a:avLst/>
          </a:prstGeom>
          <a:gradFill flip="none" rotWithShape="1">
            <a:gsLst>
              <a:gs pos="0">
                <a:srgbClr val="A6CF4F"/>
              </a:gs>
              <a:gs pos="100000">
                <a:schemeClr val="bg1">
                  <a:lumMod val="91000"/>
                </a:schemeClr>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2130426"/>
            <a:ext cx="10363200" cy="1470025"/>
          </a:xfrm>
        </p:spPr>
        <p:txBody>
          <a:bodyPr/>
          <a:lstStyle>
            <a:lvl1pPr>
              <a:defRPr b="1">
                <a:solidFill>
                  <a:srgbClr val="1F344B"/>
                </a:solidFill>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1F344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39283" y="5315398"/>
            <a:ext cx="5477303" cy="1397129"/>
          </a:xfrm>
          <a:prstGeom prst="rect">
            <a:avLst/>
          </a:prstGeom>
        </p:spPr>
      </p:pic>
      <p:sp>
        <p:nvSpPr>
          <p:cNvPr id="10" name="Right Triangle 9"/>
          <p:cNvSpPr/>
          <p:nvPr userDrawn="1"/>
        </p:nvSpPr>
        <p:spPr>
          <a:xfrm flipH="1" flipV="1">
            <a:off x="6428509" y="1"/>
            <a:ext cx="5763491" cy="3319153"/>
          </a:xfrm>
          <a:prstGeom prst="rtTriangle">
            <a:avLst/>
          </a:prstGeom>
          <a:gradFill flip="none" rotWithShape="1">
            <a:gsLst>
              <a:gs pos="0">
                <a:srgbClr val="A6CF4F"/>
              </a:gs>
              <a:gs pos="100000">
                <a:schemeClr val="bg1">
                  <a:lumMod val="91000"/>
                </a:schemeClr>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1407568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Only">
    <p:bg>
      <p:bgPr>
        <a:solidFill>
          <a:srgbClr val="1F344B"/>
        </a:soli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09600" y="274638"/>
            <a:ext cx="10972800" cy="1143000"/>
          </a:xfrm>
        </p:spPr>
        <p:txBody>
          <a:bodyPr/>
          <a:lstStyle>
            <a:lvl1pPr>
              <a:defRPr>
                <a:solidFill>
                  <a:schemeClr val="bg1"/>
                </a:solidFill>
              </a:defRPr>
            </a:lvl1pPr>
          </a:lstStyle>
          <a:p>
            <a:r>
              <a:rPr lang="en-US"/>
              <a:t>Click to edit Master title style</a:t>
            </a:r>
          </a:p>
        </p:txBody>
      </p:sp>
      <p:sp>
        <p:nvSpPr>
          <p:cNvPr id="6" name="Text Placeholder 2"/>
          <p:cNvSpPr>
            <a:spLocks noGrp="1"/>
          </p:cNvSpPr>
          <p:nvPr>
            <p:ph type="body" idx="1"/>
          </p:nvPr>
        </p:nvSpPr>
        <p:spPr>
          <a:xfrm>
            <a:off x="609600" y="1535113"/>
            <a:ext cx="5386917"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Content Placeholder 3"/>
          <p:cNvSpPr>
            <a:spLocks noGrp="1"/>
          </p:cNvSpPr>
          <p:nvPr>
            <p:ph sz="half" idx="2"/>
          </p:nvPr>
        </p:nvSpPr>
        <p:spPr>
          <a:xfrm>
            <a:off x="609600" y="2174875"/>
            <a:ext cx="5386917" cy="395128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4"/>
          <p:cNvSpPr>
            <a:spLocks noGrp="1"/>
          </p:cNvSpPr>
          <p:nvPr>
            <p:ph type="body" sz="quarter" idx="3"/>
          </p:nvPr>
        </p:nvSpPr>
        <p:spPr>
          <a:xfrm>
            <a:off x="6193368" y="1535113"/>
            <a:ext cx="5389033"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Content Placeholder 5"/>
          <p:cNvSpPr>
            <a:spLocks noGrp="1"/>
          </p:cNvSpPr>
          <p:nvPr>
            <p:ph sz="quarter" idx="4"/>
          </p:nvPr>
        </p:nvSpPr>
        <p:spPr>
          <a:xfrm>
            <a:off x="6193368" y="2174875"/>
            <a:ext cx="5389033" cy="395128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60362"/>
            <a:ext cx="12192000" cy="697639"/>
          </a:xfrm>
          <a:prstGeom prst="rect">
            <a:avLst/>
          </a:prstGeom>
        </p:spPr>
      </p:pic>
      <p:sp>
        <p:nvSpPr>
          <p:cNvPr id="8" name="Slide Number Placeholder 5"/>
          <p:cNvSpPr>
            <a:spLocks noGrp="1"/>
          </p:cNvSpPr>
          <p:nvPr>
            <p:ph type="sldNum" sz="quarter" idx="12"/>
          </p:nvPr>
        </p:nvSpPr>
        <p:spPr>
          <a:xfrm>
            <a:off x="9600540" y="6430012"/>
            <a:ext cx="914400" cy="365125"/>
          </a:xfrm>
          <a:prstGeom prst="rect">
            <a:avLst/>
          </a:prstGeom>
        </p:spPr>
        <p:txBody>
          <a:bodyPr anchor="ctr" anchorCtr="0"/>
          <a:lstStyle>
            <a:lvl1pPr algn="ctr">
              <a:defRPr sz="1600" b="0"/>
            </a:lvl1pPr>
          </a:lstStyle>
          <a:p>
            <a:fld id="{FE480905-123B-43BE-9614-25A024455B77}" type="slidenum">
              <a:rPr lang="en-US" smtClean="0"/>
              <a:pPr/>
              <a:t>‹#›</a:t>
            </a:fld>
            <a:endParaRPr lang="en-US"/>
          </a:p>
        </p:txBody>
      </p:sp>
    </p:spTree>
    <p:extLst>
      <p:ext uri="{BB962C8B-B14F-4D97-AF65-F5344CB8AC3E}">
        <p14:creationId xmlns:p14="http://schemas.microsoft.com/office/powerpoint/2010/main" val="223607099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98919"/>
            <a:ext cx="12192000" cy="673806"/>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8" name="Slide Number Placeholder 5"/>
          <p:cNvSpPr>
            <a:spLocks noGrp="1"/>
          </p:cNvSpPr>
          <p:nvPr>
            <p:ph type="sldNum" sz="quarter" idx="12"/>
          </p:nvPr>
        </p:nvSpPr>
        <p:spPr>
          <a:xfrm>
            <a:off x="9663873" y="6430012"/>
            <a:ext cx="914400" cy="365125"/>
          </a:xfrm>
          <a:prstGeom prst="rect">
            <a:avLst/>
          </a:prstGeom>
        </p:spPr>
        <p:txBody>
          <a:bodyPr anchor="ctr" anchorCtr="0"/>
          <a:lstStyle>
            <a:lvl1pPr algn="ctr">
              <a:defRPr sz="1600" b="0"/>
            </a:lvl1pPr>
          </a:lstStyle>
          <a:p>
            <a:fld id="{FE480905-123B-43BE-9614-25A024455B77}" type="slidenum">
              <a:rPr lang="en-US" smtClean="0"/>
              <a:pPr/>
              <a:t>‹#›</a:t>
            </a:fld>
            <a:endParaRPr lang="en-US"/>
          </a:p>
        </p:txBody>
      </p:sp>
    </p:spTree>
    <p:extLst>
      <p:ext uri="{BB962C8B-B14F-4D97-AF65-F5344CB8AC3E}">
        <p14:creationId xmlns:p14="http://schemas.microsoft.com/office/powerpoint/2010/main" val="216412904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rgbClr val="1F344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60362"/>
            <a:ext cx="12192000" cy="697639"/>
          </a:xfrm>
          <a:prstGeom prst="rect">
            <a:avLst/>
          </a:prstGeom>
        </p:spPr>
      </p:pic>
      <p:sp>
        <p:nvSpPr>
          <p:cNvPr id="6" name="Slide Number Placeholder 5"/>
          <p:cNvSpPr>
            <a:spLocks noGrp="1"/>
          </p:cNvSpPr>
          <p:nvPr>
            <p:ph type="sldNum" sz="quarter" idx="12"/>
          </p:nvPr>
        </p:nvSpPr>
        <p:spPr>
          <a:xfrm>
            <a:off x="9600540" y="6430012"/>
            <a:ext cx="914400" cy="365125"/>
          </a:xfrm>
          <a:prstGeom prst="rect">
            <a:avLst/>
          </a:prstGeom>
        </p:spPr>
        <p:txBody>
          <a:bodyPr anchor="ctr" anchorCtr="0"/>
          <a:lstStyle>
            <a:lvl1pPr algn="ctr">
              <a:defRPr sz="1600" b="0"/>
            </a:lvl1pPr>
          </a:lstStyle>
          <a:p>
            <a:fld id="{FE480905-123B-43BE-9614-25A024455B77}" type="slidenum">
              <a:rPr lang="en-US" smtClean="0"/>
              <a:pPr/>
              <a:t>‹#›</a:t>
            </a:fld>
            <a:endParaRPr lang="en-US"/>
          </a:p>
        </p:txBody>
      </p:sp>
    </p:spTree>
    <p:extLst>
      <p:ext uri="{BB962C8B-B14F-4D97-AF65-F5344CB8AC3E}">
        <p14:creationId xmlns:p14="http://schemas.microsoft.com/office/powerpoint/2010/main" val="359318848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98919"/>
            <a:ext cx="12192000" cy="673806"/>
          </a:xfrm>
          <a:prstGeom prst="rect">
            <a:avLst/>
          </a:prstGeom>
        </p:spPr>
      </p:pic>
      <p:sp>
        <p:nvSpPr>
          <p:cNvPr id="7" name="Slide Number Placeholder 5"/>
          <p:cNvSpPr>
            <a:spLocks noGrp="1"/>
          </p:cNvSpPr>
          <p:nvPr>
            <p:ph type="sldNum" sz="quarter" idx="12"/>
          </p:nvPr>
        </p:nvSpPr>
        <p:spPr>
          <a:xfrm>
            <a:off x="9663873" y="6453762"/>
            <a:ext cx="914400" cy="365125"/>
          </a:xfrm>
          <a:prstGeom prst="rect">
            <a:avLst/>
          </a:prstGeom>
        </p:spPr>
        <p:txBody>
          <a:bodyPr anchor="ctr" anchorCtr="0"/>
          <a:lstStyle>
            <a:lvl1pPr algn="ctr">
              <a:defRPr sz="1600" b="0"/>
            </a:lvl1pPr>
          </a:lstStyle>
          <a:p>
            <a:fld id="{FE480905-123B-43BE-9614-25A024455B77}" type="slidenum">
              <a:rPr lang="en-US" smtClean="0"/>
              <a:pPr/>
              <a:t>‹#›</a:t>
            </a:fld>
            <a:endParaRPr lang="en-US"/>
          </a:p>
        </p:txBody>
      </p:sp>
    </p:spTree>
    <p:extLst>
      <p:ext uri="{BB962C8B-B14F-4D97-AF65-F5344CB8AC3E}">
        <p14:creationId xmlns:p14="http://schemas.microsoft.com/office/powerpoint/2010/main" val="1965111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98919"/>
            <a:ext cx="12192000" cy="673806"/>
          </a:xfrm>
          <a:prstGeom prst="rect">
            <a:avLst/>
          </a:prstGeom>
        </p:spPr>
      </p:pic>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Slide Number Placeholder 5"/>
          <p:cNvSpPr>
            <a:spLocks noGrp="1"/>
          </p:cNvSpPr>
          <p:nvPr>
            <p:ph type="sldNum" sz="quarter" idx="12"/>
          </p:nvPr>
        </p:nvSpPr>
        <p:spPr>
          <a:xfrm>
            <a:off x="9663877" y="6436385"/>
            <a:ext cx="914400" cy="365125"/>
          </a:xfrm>
          <a:prstGeom prst="rect">
            <a:avLst/>
          </a:prstGeom>
        </p:spPr>
        <p:txBody>
          <a:bodyPr anchor="ctr" anchorCtr="0"/>
          <a:lstStyle>
            <a:lvl1pPr algn="ctr">
              <a:defRPr sz="1600" b="0"/>
            </a:lvl1pPr>
          </a:lstStyle>
          <a:p>
            <a:fld id="{FE480905-123B-43BE-9614-25A024455B77}" type="slidenum">
              <a:rPr lang="en-US" smtClean="0"/>
              <a:pPr/>
              <a:t>‹#›</a:t>
            </a:fld>
            <a:endParaRPr lang="en-US"/>
          </a:p>
        </p:txBody>
      </p:sp>
    </p:spTree>
    <p:extLst>
      <p:ext uri="{BB962C8B-B14F-4D97-AF65-F5344CB8AC3E}">
        <p14:creationId xmlns:p14="http://schemas.microsoft.com/office/powerpoint/2010/main" val="532210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98919"/>
            <a:ext cx="12192000" cy="673806"/>
          </a:xfrm>
          <a:prstGeom prst="rect">
            <a:avLst/>
          </a:prstGeom>
        </p:spPr>
      </p:pic>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Slide Number Placeholder 5"/>
          <p:cNvSpPr>
            <a:spLocks noGrp="1"/>
          </p:cNvSpPr>
          <p:nvPr>
            <p:ph type="sldNum" sz="quarter" idx="12"/>
          </p:nvPr>
        </p:nvSpPr>
        <p:spPr>
          <a:xfrm>
            <a:off x="9663873" y="6453762"/>
            <a:ext cx="914400" cy="365125"/>
          </a:xfrm>
          <a:prstGeom prst="rect">
            <a:avLst/>
          </a:prstGeom>
        </p:spPr>
        <p:txBody>
          <a:bodyPr anchor="ctr" anchorCtr="0"/>
          <a:lstStyle>
            <a:lvl1pPr algn="ctr">
              <a:defRPr sz="1600" b="0"/>
            </a:lvl1pPr>
          </a:lstStyle>
          <a:p>
            <a:fld id="{FE480905-123B-43BE-9614-25A024455B77}" type="slidenum">
              <a:rPr lang="en-US" smtClean="0"/>
              <a:pPr/>
              <a:t>‹#›</a:t>
            </a:fld>
            <a:endParaRPr lang="en-US"/>
          </a:p>
        </p:txBody>
      </p:sp>
    </p:spTree>
    <p:extLst>
      <p:ext uri="{BB962C8B-B14F-4D97-AF65-F5344CB8AC3E}">
        <p14:creationId xmlns:p14="http://schemas.microsoft.com/office/powerpoint/2010/main" val="117634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bg>
      <p:bgPr>
        <a:solidFill>
          <a:srgbClr val="A6CF4F">
            <a:alpha val="76000"/>
          </a:srgbClr>
        </a:solidFill>
        <a:effectLst/>
      </p:bgPr>
    </p:bg>
    <p:spTree>
      <p:nvGrpSpPr>
        <p:cNvPr id="1" name=""/>
        <p:cNvGrpSpPr/>
        <p:nvPr/>
      </p:nvGrpSpPr>
      <p:grpSpPr>
        <a:xfrm>
          <a:off x="0" y="0"/>
          <a:ext cx="0" cy="0"/>
          <a:chOff x="0" y="0"/>
          <a:chExt cx="0" cy="0"/>
        </a:xfrm>
      </p:grpSpPr>
      <p:sp>
        <p:nvSpPr>
          <p:cNvPr id="4" name="Right Triangle 3"/>
          <p:cNvSpPr/>
          <p:nvPr userDrawn="1"/>
        </p:nvSpPr>
        <p:spPr>
          <a:xfrm>
            <a:off x="0" y="3538847"/>
            <a:ext cx="5763491" cy="3319153"/>
          </a:xfrm>
          <a:prstGeom prst="rtTriangle">
            <a:avLst/>
          </a:prstGeom>
          <a:gradFill flip="none" rotWithShape="1">
            <a:gsLst>
              <a:gs pos="34000">
                <a:srgbClr val="1F344B"/>
              </a:gs>
              <a:gs pos="100000">
                <a:schemeClr val="bg1">
                  <a:lumMod val="91000"/>
                </a:schemeClr>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2130426"/>
            <a:ext cx="10363200" cy="1470025"/>
          </a:xfrm>
        </p:spPr>
        <p:txBody>
          <a:bodyPr/>
          <a:lstStyle>
            <a:lvl1pPr>
              <a:defRPr b="1">
                <a:solidFill>
                  <a:srgbClr val="1F344B"/>
                </a:solidFill>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1F344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39283" y="5315398"/>
            <a:ext cx="5477303" cy="1397129"/>
          </a:xfrm>
          <a:prstGeom prst="rect">
            <a:avLst/>
          </a:prstGeom>
        </p:spPr>
      </p:pic>
      <p:sp>
        <p:nvSpPr>
          <p:cNvPr id="10" name="Right Triangle 9"/>
          <p:cNvSpPr/>
          <p:nvPr userDrawn="1"/>
        </p:nvSpPr>
        <p:spPr>
          <a:xfrm flipH="1" flipV="1">
            <a:off x="6428509" y="1"/>
            <a:ext cx="5763491" cy="3319153"/>
          </a:xfrm>
          <a:prstGeom prst="rtTriangle">
            <a:avLst/>
          </a:prstGeom>
          <a:gradFill flip="none" rotWithShape="1">
            <a:gsLst>
              <a:gs pos="34000">
                <a:srgbClr val="1F344B"/>
              </a:gs>
              <a:gs pos="100000">
                <a:schemeClr val="bg1">
                  <a:lumMod val="91000"/>
                </a:schemeClr>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2043500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ight Triangle 3"/>
          <p:cNvSpPr/>
          <p:nvPr userDrawn="1"/>
        </p:nvSpPr>
        <p:spPr>
          <a:xfrm flipV="1">
            <a:off x="0" y="-1"/>
            <a:ext cx="12192000" cy="4156364"/>
          </a:xfrm>
          <a:prstGeom prst="rtTriangle">
            <a:avLst/>
          </a:prstGeom>
          <a:gradFill flip="none" rotWithShape="1">
            <a:gsLst>
              <a:gs pos="0">
                <a:srgbClr val="A6CF4F"/>
              </a:gs>
              <a:gs pos="100000">
                <a:schemeClr val="bg1">
                  <a:lumMod val="24000"/>
                  <a:lumOff val="76000"/>
                </a:schemeClr>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63701"/>
            <a:ext cx="10363200" cy="1362075"/>
          </a:xfrm>
        </p:spPr>
        <p:txBody>
          <a:bodyPr anchor="t"/>
          <a:lstStyle>
            <a:lvl1pPr algn="l">
              <a:defRPr sz="4000" b="1" cap="all">
                <a:solidFill>
                  <a:srgbClr val="1F344B"/>
                </a:solidFill>
              </a:defRPr>
            </a:lvl1pPr>
          </a:lstStyle>
          <a:p>
            <a:r>
              <a:rPr lang="en-US"/>
              <a:t>Click to edit Master title style</a:t>
            </a:r>
          </a:p>
        </p:txBody>
      </p:sp>
      <p:sp>
        <p:nvSpPr>
          <p:cNvPr id="3" name="Text Placeholder 2"/>
          <p:cNvSpPr>
            <a:spLocks noGrp="1"/>
          </p:cNvSpPr>
          <p:nvPr>
            <p:ph type="body" idx="1"/>
          </p:nvPr>
        </p:nvSpPr>
        <p:spPr>
          <a:xfrm>
            <a:off x="882740" y="3120469"/>
            <a:ext cx="10363200" cy="774637"/>
          </a:xfrm>
        </p:spPr>
        <p:txBody>
          <a:bodyPr anchor="b"/>
          <a:lstStyle>
            <a:lvl1pPr marL="0" indent="0">
              <a:buNone/>
              <a:defRPr sz="2000">
                <a:solidFill>
                  <a:srgbClr val="1F344B"/>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98919"/>
            <a:ext cx="12192000" cy="673806"/>
          </a:xfrm>
          <a:prstGeom prst="rect">
            <a:avLst/>
          </a:prstGeom>
        </p:spPr>
      </p:pic>
      <p:sp>
        <p:nvSpPr>
          <p:cNvPr id="9" name="Slide Number Placeholder 5"/>
          <p:cNvSpPr>
            <a:spLocks noGrp="1"/>
          </p:cNvSpPr>
          <p:nvPr>
            <p:ph type="sldNum" sz="quarter" idx="12"/>
          </p:nvPr>
        </p:nvSpPr>
        <p:spPr>
          <a:xfrm>
            <a:off x="9663873" y="6394387"/>
            <a:ext cx="914400" cy="365125"/>
          </a:xfrm>
          <a:prstGeom prst="rect">
            <a:avLst/>
          </a:prstGeom>
        </p:spPr>
        <p:txBody>
          <a:bodyPr anchor="ctr" anchorCtr="0"/>
          <a:lstStyle>
            <a:lvl1pPr algn="ctr">
              <a:defRPr sz="1600" b="0"/>
            </a:lvl1pPr>
          </a:lstStyle>
          <a:p>
            <a:fld id="{FE480905-123B-43BE-9614-25A024455B77}" type="slidenum">
              <a:rPr lang="en-US" smtClean="0"/>
              <a:pPr/>
              <a:t>‹#›</a:t>
            </a:fld>
            <a:endParaRPr lang="en-US"/>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6141" y="5331009"/>
            <a:ext cx="5939859" cy="1515116"/>
          </a:xfrm>
          <a:prstGeom prst="rect">
            <a:avLst/>
          </a:prstGeom>
        </p:spPr>
      </p:pic>
    </p:spTree>
    <p:extLst>
      <p:ext uri="{BB962C8B-B14F-4D97-AF65-F5344CB8AC3E}">
        <p14:creationId xmlns:p14="http://schemas.microsoft.com/office/powerpoint/2010/main" val="145377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bg>
      <p:bgPr>
        <a:solidFill>
          <a:srgbClr val="A6CF4F">
            <a:alpha val="76000"/>
          </a:srgbClr>
        </a:solidFill>
        <a:effectLst/>
      </p:bgPr>
    </p:bg>
    <p:spTree>
      <p:nvGrpSpPr>
        <p:cNvPr id="1" name=""/>
        <p:cNvGrpSpPr/>
        <p:nvPr/>
      </p:nvGrpSpPr>
      <p:grpSpPr>
        <a:xfrm>
          <a:off x="0" y="0"/>
          <a:ext cx="0" cy="0"/>
          <a:chOff x="0" y="0"/>
          <a:chExt cx="0" cy="0"/>
        </a:xfrm>
      </p:grpSpPr>
      <p:sp>
        <p:nvSpPr>
          <p:cNvPr id="4" name="Right Triangle 3"/>
          <p:cNvSpPr/>
          <p:nvPr userDrawn="1"/>
        </p:nvSpPr>
        <p:spPr>
          <a:xfrm flipV="1">
            <a:off x="0" y="-1"/>
            <a:ext cx="12192000" cy="4156364"/>
          </a:xfrm>
          <a:prstGeom prst="rtTriangle">
            <a:avLst/>
          </a:prstGeom>
          <a:gradFill flip="none" rotWithShape="1">
            <a:gsLst>
              <a:gs pos="34000">
                <a:srgbClr val="1F344B"/>
              </a:gs>
              <a:gs pos="100000">
                <a:schemeClr val="bg1">
                  <a:lumMod val="24000"/>
                  <a:lumOff val="76000"/>
                </a:schemeClr>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63701"/>
            <a:ext cx="10363200" cy="1362075"/>
          </a:xfrm>
        </p:spPr>
        <p:txBody>
          <a:bodyPr anchor="t"/>
          <a:lstStyle>
            <a:lvl1pPr algn="l">
              <a:defRPr sz="4000" b="1" cap="all">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82740" y="3547970"/>
            <a:ext cx="10363200" cy="774637"/>
          </a:xfrm>
        </p:spPr>
        <p:txBody>
          <a:bodyPr anchor="b"/>
          <a:lstStyle>
            <a:lvl1pPr marL="0" indent="0">
              <a:buNone/>
              <a:defRPr sz="2000" b="0">
                <a:solidFill>
                  <a:srgbClr val="1F344B"/>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98919"/>
            <a:ext cx="12192000" cy="673806"/>
          </a:xfrm>
          <a:prstGeom prst="rect">
            <a:avLst/>
          </a:prstGeom>
        </p:spPr>
      </p:pic>
      <p:sp>
        <p:nvSpPr>
          <p:cNvPr id="9" name="Slide Number Placeholder 5"/>
          <p:cNvSpPr>
            <a:spLocks noGrp="1"/>
          </p:cNvSpPr>
          <p:nvPr>
            <p:ph type="sldNum" sz="quarter" idx="12"/>
          </p:nvPr>
        </p:nvSpPr>
        <p:spPr>
          <a:xfrm>
            <a:off x="9663873" y="6394387"/>
            <a:ext cx="914400" cy="365125"/>
          </a:xfrm>
          <a:prstGeom prst="rect">
            <a:avLst/>
          </a:prstGeom>
        </p:spPr>
        <p:txBody>
          <a:bodyPr anchor="ctr" anchorCtr="0"/>
          <a:lstStyle>
            <a:lvl1pPr algn="ctr">
              <a:defRPr sz="1600" b="0"/>
            </a:lvl1pPr>
          </a:lstStyle>
          <a:p>
            <a:fld id="{FE480905-123B-43BE-9614-25A024455B77}" type="slidenum">
              <a:rPr lang="en-US" smtClean="0"/>
              <a:pPr/>
              <a:t>‹#›</a:t>
            </a:fld>
            <a:endParaRPr lang="en-US"/>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6141" y="5331009"/>
            <a:ext cx="5939859" cy="1515116"/>
          </a:xfrm>
          <a:prstGeom prst="rect">
            <a:avLst/>
          </a:prstGeom>
        </p:spPr>
      </p:pic>
    </p:spTree>
    <p:extLst>
      <p:ext uri="{BB962C8B-B14F-4D97-AF65-F5344CB8AC3E}">
        <p14:creationId xmlns:p14="http://schemas.microsoft.com/office/powerpoint/2010/main" val="956938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16000" y="1607912"/>
            <a:ext cx="10363200" cy="678089"/>
          </a:xfrm>
        </p:spPr>
        <p:txBody>
          <a:bodyPr anchor="t" anchorCtr="0"/>
          <a:lstStyle>
            <a:lvl1pPr>
              <a:defRPr b="1"/>
            </a:lvl1pPr>
          </a:lstStyle>
          <a:p>
            <a:r>
              <a:rPr lang="en-US" dirty="0"/>
              <a:t>Acknowledgements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1982" y="137757"/>
            <a:ext cx="4877677" cy="1244179"/>
          </a:xfrm>
          <a:prstGeom prst="rect">
            <a:avLst/>
          </a:prstGeom>
        </p:spPr>
      </p:pic>
      <p:sp>
        <p:nvSpPr>
          <p:cNvPr id="7" name="TextBox 6"/>
          <p:cNvSpPr txBox="1"/>
          <p:nvPr userDrawn="1"/>
        </p:nvSpPr>
        <p:spPr>
          <a:xfrm>
            <a:off x="914400" y="5100630"/>
            <a:ext cx="10464800" cy="769441"/>
          </a:xfrm>
          <a:prstGeom prst="rect">
            <a:avLst/>
          </a:prstGeom>
          <a:noFill/>
        </p:spPr>
        <p:txBody>
          <a:bodyPr wrap="square" rtlCol="0">
            <a:spAutoFit/>
          </a:bodyPr>
          <a:lstStyle/>
          <a:p>
            <a:r>
              <a:rPr lang="en-US" sz="1100" kern="1200" dirty="0">
                <a:solidFill>
                  <a:schemeClr val="tx1"/>
                </a:solidFill>
                <a:effectLst/>
                <a:latin typeface="+mn-lt"/>
                <a:ea typeface="+mn-ea"/>
                <a:cs typeface="+mn-cs"/>
              </a:rPr>
              <a:t>Overall support for the International Maternal Pediatric Adolescent AIDS Clinical Trials Network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 (IMPAACT LOC), UM1AI068616 (IMPAACT SDMC) and UM1AI106716 (IMPAACT LC), and by NICHD contract number HHSN275201800001I.  The content is solely the responsibility of the authors and does not necessarily represent the official views of the NIH.</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210795"/>
            <a:ext cx="12192000" cy="673806"/>
          </a:xfrm>
          <a:prstGeom prst="rect">
            <a:avLst/>
          </a:prstGeom>
        </p:spPr>
      </p:pic>
      <p:sp>
        <p:nvSpPr>
          <p:cNvPr id="13" name="Slide Number Placeholder 5"/>
          <p:cNvSpPr txBox="1">
            <a:spLocks/>
          </p:cNvSpPr>
          <p:nvPr userDrawn="1"/>
        </p:nvSpPr>
        <p:spPr>
          <a:xfrm>
            <a:off x="9663873" y="6453762"/>
            <a:ext cx="914400" cy="365125"/>
          </a:xfrm>
          <a:prstGeom prst="rect">
            <a:avLst/>
          </a:prstGeom>
        </p:spPr>
        <p:txBody>
          <a:bodyPr anchor="ctr" anchorCtr="0"/>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E480905-123B-43BE-9614-25A024455B77}" type="slidenum">
              <a:rPr lang="en-US" sz="1600" smtClean="0"/>
              <a:pPr/>
              <a:t>‹#›</a:t>
            </a:fld>
            <a:endParaRPr lang="en-US" sz="1600" dirty="0"/>
          </a:p>
        </p:txBody>
      </p:sp>
    </p:spTree>
    <p:extLst>
      <p:ext uri="{BB962C8B-B14F-4D97-AF65-F5344CB8AC3E}">
        <p14:creationId xmlns:p14="http://schemas.microsoft.com/office/powerpoint/2010/main" val="29677363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210795"/>
            <a:ext cx="12192000" cy="673806"/>
          </a:xfrm>
          <a:prstGeom prst="rect">
            <a:avLst/>
          </a:prstGeom>
        </p:spPr>
      </p:pic>
      <p:sp>
        <p:nvSpPr>
          <p:cNvPr id="6" name="Slide Number Placeholder 5"/>
          <p:cNvSpPr>
            <a:spLocks noGrp="1"/>
          </p:cNvSpPr>
          <p:nvPr>
            <p:ph type="sldNum" sz="quarter" idx="12"/>
          </p:nvPr>
        </p:nvSpPr>
        <p:spPr>
          <a:xfrm>
            <a:off x="9663873" y="6453762"/>
            <a:ext cx="914400" cy="365125"/>
          </a:xfrm>
          <a:prstGeom prst="rect">
            <a:avLst/>
          </a:prstGeom>
        </p:spPr>
        <p:txBody>
          <a:bodyPr/>
          <a:lstStyle>
            <a:lvl1pPr algn="ctr">
              <a:defRPr sz="1200" b="0"/>
            </a:lvl1pPr>
          </a:lstStyle>
          <a:p>
            <a:fld id="{FE480905-123B-43BE-9614-25A024455B77}" type="slidenum">
              <a:rPr lang="en-US" smtClean="0"/>
              <a:pPr/>
              <a:t>‹#›</a:t>
            </a:fld>
            <a:endParaRPr lang="en-US"/>
          </a:p>
        </p:txBody>
      </p:sp>
      <p:sp>
        <p:nvSpPr>
          <p:cNvPr id="9" name="Slide Number Placeholder 5"/>
          <p:cNvSpPr txBox="1">
            <a:spLocks/>
          </p:cNvSpPr>
          <p:nvPr userDrawn="1"/>
        </p:nvSpPr>
        <p:spPr>
          <a:xfrm>
            <a:off x="9663873" y="6453762"/>
            <a:ext cx="914400" cy="365125"/>
          </a:xfrm>
          <a:prstGeom prst="rect">
            <a:avLst/>
          </a:prstGeom>
        </p:spPr>
        <p:txBody>
          <a:bodyPr anchor="ctr" anchorCtr="0"/>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E480905-123B-43BE-9614-25A024455B77}" type="slidenum">
              <a:rPr lang="en-US" sz="1600" smtClean="0"/>
              <a:pPr/>
              <a:t>‹#›</a:t>
            </a:fld>
            <a:endParaRPr lang="en-US" sz="1600" dirty="0"/>
          </a:p>
        </p:txBody>
      </p:sp>
    </p:spTree>
    <p:extLst>
      <p:ext uri="{BB962C8B-B14F-4D97-AF65-F5344CB8AC3E}">
        <p14:creationId xmlns:p14="http://schemas.microsoft.com/office/powerpoint/2010/main" val="33136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833" y="6198919"/>
            <a:ext cx="12192000" cy="673806"/>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a:spLocks noGrp="1"/>
          </p:cNvSpPr>
          <p:nvPr>
            <p:ph type="sldNum" sz="quarter" idx="12"/>
          </p:nvPr>
        </p:nvSpPr>
        <p:spPr>
          <a:xfrm>
            <a:off x="9632207" y="6453735"/>
            <a:ext cx="914400" cy="365125"/>
          </a:xfrm>
          <a:prstGeom prst="rect">
            <a:avLst/>
          </a:prstGeom>
        </p:spPr>
        <p:txBody>
          <a:bodyPr anchor="ctr" anchorCtr="0"/>
          <a:lstStyle>
            <a:lvl1pPr algn="ctr">
              <a:defRPr sz="1600" b="0"/>
            </a:lvl1pPr>
          </a:lstStyle>
          <a:p>
            <a:fld id="{FE480905-123B-43BE-9614-25A024455B77}" type="slidenum">
              <a:rPr lang="en-US" smtClean="0"/>
              <a:pPr/>
              <a:t>‹#›</a:t>
            </a:fld>
            <a:endParaRPr lang="en-US"/>
          </a:p>
        </p:txBody>
      </p:sp>
    </p:spTree>
    <p:extLst>
      <p:ext uri="{BB962C8B-B14F-4D97-AF65-F5344CB8AC3E}">
        <p14:creationId xmlns:p14="http://schemas.microsoft.com/office/powerpoint/2010/main" val="3216716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Only">
    <p:bg>
      <p:bgPr>
        <a:solidFill>
          <a:srgbClr val="1F344B"/>
        </a:soli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09600" y="274638"/>
            <a:ext cx="10972800" cy="1143000"/>
          </a:xfrm>
        </p:spPr>
        <p:txBody>
          <a:bodyPr/>
          <a:lstStyle>
            <a:lvl1pPr>
              <a:defRPr>
                <a:solidFill>
                  <a:schemeClr val="bg1"/>
                </a:solidFill>
              </a:defRPr>
            </a:lvl1pPr>
          </a:lstStyle>
          <a:p>
            <a:r>
              <a:rPr lang="en-US"/>
              <a:t>Click to edit Master title style</a:t>
            </a:r>
          </a:p>
        </p:txBody>
      </p:sp>
      <p:sp>
        <p:nvSpPr>
          <p:cNvPr id="6" name="Content Placeholder 2"/>
          <p:cNvSpPr>
            <a:spLocks noGrp="1"/>
          </p:cNvSpPr>
          <p:nvPr>
            <p:ph sz="half" idx="1"/>
          </p:nvPr>
        </p:nvSpPr>
        <p:spPr>
          <a:xfrm>
            <a:off x="609600" y="1600201"/>
            <a:ext cx="53848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3"/>
          <p:cNvSpPr>
            <a:spLocks noGrp="1"/>
          </p:cNvSpPr>
          <p:nvPr>
            <p:ph sz="half" idx="2"/>
          </p:nvPr>
        </p:nvSpPr>
        <p:spPr>
          <a:xfrm>
            <a:off x="6197600" y="1600201"/>
            <a:ext cx="53848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60362"/>
            <a:ext cx="12192000" cy="697639"/>
          </a:xfrm>
          <a:prstGeom prst="rect">
            <a:avLst/>
          </a:prstGeom>
        </p:spPr>
      </p:pic>
      <p:sp>
        <p:nvSpPr>
          <p:cNvPr id="10" name="Slide Number Placeholder 5"/>
          <p:cNvSpPr>
            <a:spLocks noGrp="1"/>
          </p:cNvSpPr>
          <p:nvPr>
            <p:ph type="sldNum" sz="quarter" idx="12"/>
          </p:nvPr>
        </p:nvSpPr>
        <p:spPr>
          <a:xfrm>
            <a:off x="9600540" y="6430012"/>
            <a:ext cx="914400" cy="365125"/>
          </a:xfrm>
          <a:prstGeom prst="rect">
            <a:avLst/>
          </a:prstGeom>
        </p:spPr>
        <p:txBody>
          <a:bodyPr anchor="ctr" anchorCtr="0"/>
          <a:lstStyle>
            <a:lvl1pPr algn="ctr">
              <a:defRPr sz="1600" b="0"/>
            </a:lvl1pPr>
          </a:lstStyle>
          <a:p>
            <a:fld id="{FE480905-123B-43BE-9614-25A024455B77}" type="slidenum">
              <a:rPr lang="en-US" smtClean="0"/>
              <a:pPr/>
              <a:t>‹#›</a:t>
            </a:fld>
            <a:endParaRPr lang="en-US"/>
          </a:p>
        </p:txBody>
      </p:sp>
    </p:spTree>
    <p:extLst>
      <p:ext uri="{BB962C8B-B14F-4D97-AF65-F5344CB8AC3E}">
        <p14:creationId xmlns:p14="http://schemas.microsoft.com/office/powerpoint/2010/main" val="304903112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833" y="6198919"/>
            <a:ext cx="12192000" cy="673806"/>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lide Number Placeholder 5"/>
          <p:cNvSpPr>
            <a:spLocks noGrp="1"/>
          </p:cNvSpPr>
          <p:nvPr>
            <p:ph type="sldNum" sz="quarter" idx="12"/>
          </p:nvPr>
        </p:nvSpPr>
        <p:spPr>
          <a:xfrm>
            <a:off x="9663877" y="6400760"/>
            <a:ext cx="914400" cy="365125"/>
          </a:xfrm>
          <a:prstGeom prst="rect">
            <a:avLst/>
          </a:prstGeom>
        </p:spPr>
        <p:txBody>
          <a:bodyPr anchor="ctr" anchorCtr="0"/>
          <a:lstStyle>
            <a:lvl1pPr algn="ctr">
              <a:defRPr sz="1600" b="0"/>
            </a:lvl1pPr>
          </a:lstStyle>
          <a:p>
            <a:fld id="{FE480905-123B-43BE-9614-25A024455B77}" type="slidenum">
              <a:rPr lang="en-US" smtClean="0"/>
              <a:pPr/>
              <a:t>‹#›</a:t>
            </a:fld>
            <a:endParaRPr lang="en-US"/>
          </a:p>
        </p:txBody>
      </p:sp>
    </p:spTree>
    <p:extLst>
      <p:ext uri="{BB962C8B-B14F-4D97-AF65-F5344CB8AC3E}">
        <p14:creationId xmlns:p14="http://schemas.microsoft.com/office/powerpoint/2010/main" val="769508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4"/>
          </p:nvPr>
        </p:nvSpPr>
        <p:spPr>
          <a:xfrm>
            <a:off x="11379200" y="5029201"/>
            <a:ext cx="812800" cy="365125"/>
          </a:xfrm>
          <a:prstGeom prst="rect">
            <a:avLst/>
          </a:prstGeom>
        </p:spPr>
        <p:txBody>
          <a:bodyPr/>
          <a:lstStyle>
            <a:lvl1pPr algn="ctr">
              <a:defRPr b="1"/>
            </a:lvl1pPr>
          </a:lstStyle>
          <a:p>
            <a:fld id="{FE480905-123B-43BE-9614-25A024455B77}" type="slidenum">
              <a:rPr lang="en-US" smtClean="0"/>
              <a:pPr/>
              <a:t>‹#›</a:t>
            </a:fld>
            <a:endParaRPr lang="en-US"/>
          </a:p>
        </p:txBody>
      </p:sp>
    </p:spTree>
    <p:extLst>
      <p:ext uri="{BB962C8B-B14F-4D97-AF65-F5344CB8AC3E}">
        <p14:creationId xmlns:p14="http://schemas.microsoft.com/office/powerpoint/2010/main" val="2714315018"/>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51" r:id="rId3"/>
    <p:sldLayoutId id="2147483665" r:id="rId4"/>
    <p:sldLayoutId id="2147483660" r:id="rId5"/>
    <p:sldLayoutId id="2147483650" r:id="rId6"/>
    <p:sldLayoutId id="2147483652" r:id="rId7"/>
    <p:sldLayoutId id="2147483663" r:id="rId8"/>
    <p:sldLayoutId id="2147483653" r:id="rId9"/>
    <p:sldLayoutId id="2147483662" r:id="rId10"/>
    <p:sldLayoutId id="2147483654" r:id="rId11"/>
    <p:sldLayoutId id="2147483661" r:id="rId12"/>
    <p:sldLayoutId id="2147483655" r:id="rId13"/>
    <p:sldLayoutId id="2147483656" r:id="rId14"/>
    <p:sldLayoutId id="2147483657"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42988" y="1677664"/>
            <a:ext cx="9986961" cy="1470025"/>
          </a:xfrm>
        </p:spPr>
        <p:txBody>
          <a:bodyPr>
            <a:normAutofit fontScale="90000"/>
          </a:bodyPr>
          <a:lstStyle/>
          <a:p>
            <a:r>
              <a:rPr lang="en-US" sz="3600" dirty="0"/>
              <a:t>Association of Maternal Viral Load and CD4 Count with Perinatal HIV-1 Transmission Risk during Breastfeeding in the PROMISE Postpartum Component</a:t>
            </a:r>
            <a:r>
              <a:rPr lang="en-US" dirty="0"/>
              <a:t/>
            </a:r>
            <a:br>
              <a:rPr lang="en-US" dirty="0"/>
            </a:br>
            <a:endParaRPr lang="en-US" dirty="0"/>
          </a:p>
        </p:txBody>
      </p:sp>
      <p:sp>
        <p:nvSpPr>
          <p:cNvPr id="7" name="Subtitle 6"/>
          <p:cNvSpPr>
            <a:spLocks noGrp="1"/>
          </p:cNvSpPr>
          <p:nvPr>
            <p:ph type="subTitle" idx="1"/>
          </p:nvPr>
        </p:nvSpPr>
        <p:spPr>
          <a:xfrm>
            <a:off x="269969" y="3838783"/>
            <a:ext cx="11674381" cy="1518082"/>
          </a:xfrm>
        </p:spPr>
        <p:txBody>
          <a:bodyPr>
            <a:normAutofit fontScale="55000" lnSpcReduction="20000"/>
          </a:bodyPr>
          <a:lstStyle/>
          <a:p>
            <a:r>
              <a:rPr lang="en-US" dirty="0"/>
              <a:t>Patricia M. Flynn, MD, Taha E Taha, MD, Mae Cababasay, MS, Kevin Butler, MS, Mary Glenn Fowler, MD, Lynne M. Mofenson, MD, </a:t>
            </a:r>
            <a:r>
              <a:rPr lang="en-US" dirty="0" err="1"/>
              <a:t>Maxensia</a:t>
            </a:r>
            <a:r>
              <a:rPr lang="en-US" dirty="0"/>
              <a:t> Owor, MD, Susan Fiscus, PhD, Lynda Stranix-Chibanda, MD, Anna Coutsoudis, PhD, Devasena Gnanashanmugam, MD, Nahida Chakhtoura, MD, Katie McCarthy, </a:t>
            </a:r>
            <a:r>
              <a:rPr lang="en-US" dirty="0" smtClean="0"/>
              <a:t>MPH</a:t>
            </a:r>
            <a:r>
              <a:rPr lang="en-US" dirty="0" smtClean="0"/>
              <a:t>, </a:t>
            </a:r>
            <a:r>
              <a:rPr lang="en-US" dirty="0"/>
              <a:t>Cornelius Mukuzunga, MD, Bonus Makanani, MD, </a:t>
            </a:r>
            <a:r>
              <a:rPr lang="en-US" dirty="0" err="1"/>
              <a:t>Dhayendre</a:t>
            </a:r>
            <a:r>
              <a:rPr lang="en-US" dirty="0"/>
              <a:t> Moodley, PhD, Teacler Nematadzira, MD, </a:t>
            </a:r>
            <a:r>
              <a:rPr lang="en-US" dirty="0" smtClean="0"/>
              <a:t>Bangani </a:t>
            </a:r>
            <a:r>
              <a:rPr lang="en-US" dirty="0"/>
              <a:t>Kusakara, MD,  Sandesh Patil, MD, Tichaona Vhembo, MD, Raziya Bobat, MD, Blandina T Mmbaga, MD, Maysseb Masenya, MD,  Mandisa Nyati, MD, Gerhard Theron, MD, Helen Mulenga, MD,  David E. Shapiro, PhD and the PROMISE Study Team</a:t>
            </a:r>
          </a:p>
          <a:p>
            <a:endParaRPr lang="en-US" dirty="0"/>
          </a:p>
        </p:txBody>
      </p:sp>
      <p:pic>
        <p:nvPicPr>
          <p:cNvPr id="2" name="Picture 1">
            <a:extLst>
              <a:ext uri="{FF2B5EF4-FFF2-40B4-BE49-F238E27FC236}">
                <a16:creationId xmlns:a16="http://schemas.microsoft.com/office/drawing/2014/main" xmlns="" id="{B995986F-2CF8-4DAA-9D6E-8FFA00619DBE}"/>
              </a:ext>
            </a:extLst>
          </p:cNvPr>
          <p:cNvPicPr>
            <a:picLocks noChangeAspect="1"/>
          </p:cNvPicPr>
          <p:nvPr/>
        </p:nvPicPr>
        <p:blipFill>
          <a:blip r:embed="rId2"/>
          <a:stretch>
            <a:fillRect/>
          </a:stretch>
        </p:blipFill>
        <p:spPr>
          <a:xfrm>
            <a:off x="269969" y="199327"/>
            <a:ext cx="2508061" cy="836020"/>
          </a:xfrm>
          <a:prstGeom prst="rect">
            <a:avLst/>
          </a:prstGeom>
        </p:spPr>
      </p:pic>
      <p:sp>
        <p:nvSpPr>
          <p:cNvPr id="8" name="Subtitle 6">
            <a:extLst>
              <a:ext uri="{FF2B5EF4-FFF2-40B4-BE49-F238E27FC236}">
                <a16:creationId xmlns:a16="http://schemas.microsoft.com/office/drawing/2014/main" xmlns="" id="{89297B03-60A4-4349-9BD1-4825C529F9E2}"/>
              </a:ext>
            </a:extLst>
          </p:cNvPr>
          <p:cNvSpPr txBox="1">
            <a:spLocks/>
          </p:cNvSpPr>
          <p:nvPr/>
        </p:nvSpPr>
        <p:spPr>
          <a:xfrm>
            <a:off x="1839159" y="2793565"/>
            <a:ext cx="8535999" cy="177745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rgbClr val="1F344B"/>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en-US" sz="2000" dirty="0"/>
              <a:t>10</a:t>
            </a:r>
            <a:r>
              <a:rPr lang="en-US" sz="2000" baseline="30000" dirty="0"/>
              <a:t>th</a:t>
            </a:r>
            <a:r>
              <a:rPr lang="en-US" sz="2000" dirty="0"/>
              <a:t> Workshop on HIV Pediatrics</a:t>
            </a:r>
          </a:p>
          <a:p>
            <a:pPr>
              <a:spcBef>
                <a:spcPts val="0"/>
              </a:spcBef>
            </a:pPr>
            <a:r>
              <a:rPr lang="en-US" sz="2000" dirty="0"/>
              <a:t>July 20-21, 2018</a:t>
            </a:r>
          </a:p>
          <a:p>
            <a:pPr>
              <a:spcBef>
                <a:spcPts val="0"/>
              </a:spcBef>
            </a:pPr>
            <a:r>
              <a:rPr lang="en-US" sz="2000" dirty="0"/>
              <a:t>Amsterdam, the Netherlands </a:t>
            </a:r>
          </a:p>
          <a:p>
            <a:endParaRPr lang="en-US" dirty="0"/>
          </a:p>
        </p:txBody>
      </p:sp>
    </p:spTree>
    <p:extLst>
      <p:ext uri="{BB962C8B-B14F-4D97-AF65-F5344CB8AC3E}">
        <p14:creationId xmlns:p14="http://schemas.microsoft.com/office/powerpoint/2010/main" val="24202939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4577A8-CD0A-4627-90C9-6BA81CDEC383}"/>
              </a:ext>
            </a:extLst>
          </p:cNvPr>
          <p:cNvSpPr>
            <a:spLocks noGrp="1"/>
          </p:cNvSpPr>
          <p:nvPr>
            <p:ph type="title"/>
          </p:nvPr>
        </p:nvSpPr>
        <p:spPr>
          <a:xfrm>
            <a:off x="609599" y="-252536"/>
            <a:ext cx="10972800" cy="1143000"/>
          </a:xfrm>
        </p:spPr>
        <p:txBody>
          <a:bodyPr/>
          <a:lstStyle/>
          <a:p>
            <a:r>
              <a:rPr lang="en-US" dirty="0"/>
              <a:t>Results, continued</a:t>
            </a:r>
          </a:p>
        </p:txBody>
      </p:sp>
      <p:sp>
        <p:nvSpPr>
          <p:cNvPr id="3" name="Content Placeholder 2">
            <a:extLst>
              <a:ext uri="{FF2B5EF4-FFF2-40B4-BE49-F238E27FC236}">
                <a16:creationId xmlns:a16="http://schemas.microsoft.com/office/drawing/2014/main" xmlns="" id="{CB5F1DBA-9D3B-4DAA-9248-6C54D77F8A03}"/>
              </a:ext>
            </a:extLst>
          </p:cNvPr>
          <p:cNvSpPr>
            <a:spLocks noGrp="1"/>
          </p:cNvSpPr>
          <p:nvPr>
            <p:ph idx="1"/>
          </p:nvPr>
        </p:nvSpPr>
        <p:spPr>
          <a:xfrm>
            <a:off x="328614" y="784624"/>
            <a:ext cx="6005927" cy="3522109"/>
          </a:xfrm>
        </p:spPr>
        <p:txBody>
          <a:bodyPr>
            <a:normAutofit lnSpcReduction="10000"/>
          </a:bodyPr>
          <a:lstStyle/>
          <a:p>
            <a:pPr marL="119063" indent="-119063"/>
            <a:r>
              <a:rPr lang="en-US" sz="2800" dirty="0"/>
              <a:t>Time-varying MVL was significantly associated with infant HIV-1 infection in the </a:t>
            </a:r>
            <a:r>
              <a:rPr lang="en-US" sz="2800" b="1" dirty="0" err="1">
                <a:solidFill>
                  <a:srgbClr val="00B0F0"/>
                </a:solidFill>
              </a:rPr>
              <a:t>mART</a:t>
            </a:r>
            <a:r>
              <a:rPr lang="en-US" sz="2800" dirty="0"/>
              <a:t> arm but not in the </a:t>
            </a:r>
            <a:r>
              <a:rPr lang="en-US" sz="2800" b="1" dirty="0" err="1">
                <a:solidFill>
                  <a:srgbClr val="00B050"/>
                </a:solidFill>
              </a:rPr>
              <a:t>iNVP</a:t>
            </a:r>
            <a:r>
              <a:rPr lang="en-US" sz="2800" dirty="0"/>
              <a:t> arm</a:t>
            </a:r>
          </a:p>
          <a:p>
            <a:pPr marL="119063" indent="-119063"/>
            <a:r>
              <a:rPr lang="en-US" sz="2800" dirty="0"/>
              <a:t>Time-varying CD4 was significantly associated with infant HIV-1 infection in the </a:t>
            </a:r>
            <a:r>
              <a:rPr lang="en-US" sz="2800" b="1" dirty="0">
                <a:solidFill>
                  <a:srgbClr val="00B0F0"/>
                </a:solidFill>
              </a:rPr>
              <a:t>mART</a:t>
            </a:r>
            <a:r>
              <a:rPr lang="en-US" sz="2800" dirty="0"/>
              <a:t> arm but not in the </a:t>
            </a:r>
            <a:r>
              <a:rPr lang="en-US" sz="2800" b="1" dirty="0" err="1">
                <a:solidFill>
                  <a:srgbClr val="00B050"/>
                </a:solidFill>
              </a:rPr>
              <a:t>iNVP</a:t>
            </a:r>
            <a:r>
              <a:rPr lang="en-US" sz="2800" dirty="0"/>
              <a:t> arm</a:t>
            </a:r>
          </a:p>
          <a:p>
            <a:pPr lvl="0"/>
            <a:endParaRPr lang="en-US" sz="2400" dirty="0"/>
          </a:p>
          <a:p>
            <a:endParaRPr lang="en-US" sz="2400" dirty="0"/>
          </a:p>
        </p:txBody>
      </p:sp>
      <p:graphicFrame>
        <p:nvGraphicFramePr>
          <p:cNvPr id="5" name="Content Placeholder 5">
            <a:extLst>
              <a:ext uri="{FF2B5EF4-FFF2-40B4-BE49-F238E27FC236}">
                <a16:creationId xmlns:a16="http://schemas.microsoft.com/office/drawing/2014/main" xmlns="" id="{FABA85E2-2A7E-46A4-A478-6926B77D5656}"/>
              </a:ext>
            </a:extLst>
          </p:cNvPr>
          <p:cNvGraphicFramePr>
            <a:graphicFrameLocks/>
          </p:cNvGraphicFramePr>
          <p:nvPr>
            <p:extLst>
              <p:ext uri="{D42A27DB-BD31-4B8C-83A1-F6EECF244321}">
                <p14:modId xmlns:p14="http://schemas.microsoft.com/office/powerpoint/2010/main" val="3917187948"/>
              </p:ext>
            </p:extLst>
          </p:nvPr>
        </p:nvGraphicFramePr>
        <p:xfrm>
          <a:off x="6615114" y="1223961"/>
          <a:ext cx="5372099" cy="4280603"/>
        </p:xfrm>
        <a:graphic>
          <a:graphicData uri="http://schemas.openxmlformats.org/drawingml/2006/table">
            <a:tbl>
              <a:tblPr firstRow="1" bandRow="1">
                <a:noFill/>
                <a:tableStyleId>{5940675A-B579-460E-94D1-54222C63F5DA}</a:tableStyleId>
              </a:tblPr>
              <a:tblGrid>
                <a:gridCol w="1489805">
                  <a:extLst>
                    <a:ext uri="{9D8B030D-6E8A-4147-A177-3AD203B41FA5}">
                      <a16:colId xmlns:a16="http://schemas.microsoft.com/office/drawing/2014/main" xmlns="" val="2202023708"/>
                    </a:ext>
                  </a:extLst>
                </a:gridCol>
                <a:gridCol w="1941147">
                  <a:extLst>
                    <a:ext uri="{9D8B030D-6E8A-4147-A177-3AD203B41FA5}">
                      <a16:colId xmlns:a16="http://schemas.microsoft.com/office/drawing/2014/main" xmlns="" val="1730306781"/>
                    </a:ext>
                  </a:extLst>
                </a:gridCol>
                <a:gridCol w="1941147">
                  <a:extLst>
                    <a:ext uri="{9D8B030D-6E8A-4147-A177-3AD203B41FA5}">
                      <a16:colId xmlns:a16="http://schemas.microsoft.com/office/drawing/2014/main" xmlns="" val="2106172509"/>
                    </a:ext>
                  </a:extLst>
                </a:gridCol>
              </a:tblGrid>
              <a:tr h="965234">
                <a:tc rowSpan="2">
                  <a:txBody>
                    <a:bodyPr/>
                    <a:lstStyle/>
                    <a:p>
                      <a:endParaRPr lang="en-US" sz="2000" dirty="0"/>
                    </a:p>
                  </a:txBody>
                  <a:tcPr>
                    <a:lnL w="12700" cap="flat" cmpd="sng" algn="ctr">
                      <a:no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effectLst/>
                        </a:rPr>
                        <a:t>Hazards Ratio </a:t>
                      </a:r>
                      <a:br>
                        <a:rPr lang="en-US" sz="2400" b="1" dirty="0">
                          <a:effectLst/>
                        </a:rPr>
                      </a:br>
                      <a:r>
                        <a:rPr lang="en-US" sz="2400" b="1" dirty="0">
                          <a:effectLst/>
                        </a:rPr>
                        <a:t>(95% Confidence Interval)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pPr algn="ctr"/>
                      <a:endParaRPr lang="en-US" sz="2400" b="1" dirty="0"/>
                    </a:p>
                  </a:txBody>
                  <a:tcPr>
                    <a:lnL w="12700" cap="flat" cmpd="sng" algn="ctr">
                      <a:solidFill>
                        <a:schemeClr val="bg1">
                          <a:lumMod val="50000"/>
                        </a:schemeClr>
                      </a:solidFill>
                      <a:prstDash val="solid"/>
                      <a:round/>
                      <a:headEnd type="none" w="med" len="med"/>
                      <a:tailEnd type="none" w="med" len="med"/>
                    </a:lnL>
                    <a:lnB w="12700" cap="flat" cmpd="sng" algn="ctr">
                      <a:solidFill>
                        <a:schemeClr val="bg1">
                          <a:lumMod val="50000"/>
                        </a:schemeClr>
                      </a:solidFill>
                      <a:prstDash val="solid"/>
                      <a:round/>
                      <a:headEnd type="none" w="med" len="med"/>
                      <a:tailEnd type="none" w="med" len="med"/>
                    </a:lnB>
                    <a:solidFill>
                      <a:srgbClr val="00B050">
                        <a:alpha val="50196"/>
                      </a:srgbClr>
                    </a:solidFill>
                  </a:tcPr>
                </a:tc>
                <a:extLst>
                  <a:ext uri="{0D108BD9-81ED-4DB2-BD59-A6C34878D82A}">
                    <a16:rowId xmlns:a16="http://schemas.microsoft.com/office/drawing/2014/main" xmlns="" val="3533351265"/>
                  </a:ext>
                </a:extLst>
              </a:tr>
              <a:tr h="545567">
                <a:tc vMerge="1">
                  <a:txBody>
                    <a:bodyPr/>
                    <a:lstStyle/>
                    <a:p>
                      <a:endParaRPr lang="en-US" sz="2000" dirty="0"/>
                    </a:p>
                  </a:txBody>
                  <a:tcP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err="1">
                          <a:effectLst/>
                        </a:rPr>
                        <a:t>mART</a:t>
                      </a:r>
                      <a:endParaRPr lang="en-US" sz="2400" b="1" dirty="0">
                        <a:effectLs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F0">
                        <a:alpha val="50196"/>
                      </a:srgbClr>
                    </a:solidFill>
                  </a:tcPr>
                </a:tc>
                <a:tc>
                  <a:txBody>
                    <a:bodyPr/>
                    <a:lstStyle/>
                    <a:p>
                      <a:pPr algn="ctr"/>
                      <a:r>
                        <a:rPr lang="en-US" sz="2400" b="1" dirty="0" err="1"/>
                        <a:t>iNVP</a:t>
                      </a:r>
                      <a:endParaRPr lang="en-US" sz="2400" b="1"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alpha val="50000"/>
                      </a:srgbClr>
                    </a:solidFill>
                  </a:tcPr>
                </a:tc>
                <a:extLst>
                  <a:ext uri="{0D108BD9-81ED-4DB2-BD59-A6C34878D82A}">
                    <a16:rowId xmlns:a16="http://schemas.microsoft.com/office/drawing/2014/main" xmlns="" val="3824350925"/>
                  </a:ext>
                </a:extLst>
              </a:tr>
              <a:tr h="1384901">
                <a:tc>
                  <a:txBody>
                    <a:bodyPr/>
                    <a:lstStyle/>
                    <a:p>
                      <a:r>
                        <a:rPr lang="en-US" sz="2400" dirty="0"/>
                        <a:t>Time-varying MVL</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lang="en-US" sz="2400" b="1" dirty="0">
                          <a:solidFill>
                            <a:srgbClr val="002060"/>
                          </a:solidFill>
                        </a:rPr>
                        <a:t>13.96 </a:t>
                      </a:r>
                      <a:br>
                        <a:rPr lang="en-US" sz="2400" b="1" dirty="0">
                          <a:solidFill>
                            <a:srgbClr val="002060"/>
                          </a:solidFill>
                        </a:rPr>
                      </a:br>
                      <a:r>
                        <a:rPr lang="en-US" sz="2400" b="1" dirty="0">
                          <a:solidFill>
                            <a:srgbClr val="002060"/>
                          </a:solidFill>
                        </a:rPr>
                        <a:t>(3.12-62.45)</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F0">
                        <a:alpha val="50196"/>
                      </a:srgbClr>
                    </a:solidFill>
                  </a:tcPr>
                </a:tc>
                <a:tc>
                  <a:txBody>
                    <a:bodyPr/>
                    <a:lstStyle/>
                    <a:p>
                      <a:pPr algn="ctr"/>
                      <a:r>
                        <a:rPr lang="en-US" sz="2400" dirty="0"/>
                        <a:t>1.04 </a:t>
                      </a:r>
                      <a:br>
                        <a:rPr lang="en-US" sz="2400" dirty="0"/>
                      </a:br>
                      <a:r>
                        <a:rPr lang="en-US" sz="2400" dirty="0"/>
                        <a:t>(0.20-5.39)</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alpha val="50000"/>
                      </a:srgbClr>
                    </a:solidFill>
                  </a:tcPr>
                </a:tc>
                <a:extLst>
                  <a:ext uri="{0D108BD9-81ED-4DB2-BD59-A6C34878D82A}">
                    <a16:rowId xmlns:a16="http://schemas.microsoft.com/office/drawing/2014/main" xmlns="" val="3004744600"/>
                  </a:ext>
                </a:extLst>
              </a:tr>
              <a:tr h="1384901">
                <a:tc>
                  <a:txBody>
                    <a:bodyPr/>
                    <a:lstStyle/>
                    <a:p>
                      <a:r>
                        <a:rPr lang="en-US" sz="2400" dirty="0"/>
                        <a:t>Time-varying CD4</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algn="ctr" defTabSz="914400" rtl="0" eaLnBrk="1" latinLnBrk="0" hangingPunct="1"/>
                      <a:r>
                        <a:rPr lang="en-US" sz="2400" b="1" kern="1200" dirty="0">
                          <a:solidFill>
                            <a:srgbClr val="002060"/>
                          </a:solidFill>
                          <a:latin typeface="+mn-lt"/>
                          <a:ea typeface="+mn-ea"/>
                          <a:cs typeface="+mn-cs"/>
                        </a:rPr>
                        <a:t>0.18 </a:t>
                      </a:r>
                      <a:br>
                        <a:rPr lang="en-US" sz="2400" b="1" kern="1200" dirty="0">
                          <a:solidFill>
                            <a:srgbClr val="002060"/>
                          </a:solidFill>
                          <a:latin typeface="+mn-lt"/>
                          <a:ea typeface="+mn-ea"/>
                          <a:cs typeface="+mn-cs"/>
                        </a:rPr>
                      </a:br>
                      <a:r>
                        <a:rPr lang="en-US" sz="2400" b="1" kern="1200" dirty="0">
                          <a:solidFill>
                            <a:srgbClr val="002060"/>
                          </a:solidFill>
                          <a:latin typeface="+mn-lt"/>
                          <a:ea typeface="+mn-ea"/>
                          <a:cs typeface="+mn-cs"/>
                        </a:rPr>
                        <a:t>(0.03-0.93)</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F0">
                        <a:alpha val="50196"/>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0.38 </a:t>
                      </a:r>
                      <a:br>
                        <a:rPr lang="en-US" sz="2400" dirty="0"/>
                      </a:br>
                      <a:r>
                        <a:rPr lang="en-US" sz="2400" dirty="0"/>
                        <a:t>(0.08-1.77</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alpha val="50000"/>
                      </a:srgbClr>
                    </a:solidFill>
                  </a:tcPr>
                </a:tc>
                <a:extLst>
                  <a:ext uri="{0D108BD9-81ED-4DB2-BD59-A6C34878D82A}">
                    <a16:rowId xmlns:a16="http://schemas.microsoft.com/office/drawing/2014/main" xmlns="" val="4275786440"/>
                  </a:ext>
                </a:extLst>
              </a:tr>
            </a:tbl>
          </a:graphicData>
        </a:graphic>
      </p:graphicFrame>
      <p:sp>
        <p:nvSpPr>
          <p:cNvPr id="7" name="TextBox 6">
            <a:extLst>
              <a:ext uri="{FF2B5EF4-FFF2-40B4-BE49-F238E27FC236}">
                <a16:creationId xmlns:a16="http://schemas.microsoft.com/office/drawing/2014/main" xmlns="" id="{A4C837D9-F600-4F76-B02D-E0ACF3CEE8FB}"/>
              </a:ext>
            </a:extLst>
          </p:cNvPr>
          <p:cNvSpPr txBox="1"/>
          <p:nvPr/>
        </p:nvSpPr>
        <p:spPr>
          <a:xfrm>
            <a:off x="328614" y="3948356"/>
            <a:ext cx="6286500" cy="2246769"/>
          </a:xfrm>
          <a:prstGeom prst="rect">
            <a:avLst/>
          </a:prstGeom>
          <a:noFill/>
        </p:spPr>
        <p:txBody>
          <a:bodyPr wrap="square" rtlCol="0">
            <a:spAutoFit/>
          </a:bodyPr>
          <a:lstStyle/>
          <a:p>
            <a:pPr marL="119063" indent="-119063">
              <a:buFont typeface="Arial" panose="020B0604020202020204" pitchFamily="34" charset="0"/>
              <a:buChar char="•"/>
            </a:pPr>
            <a:r>
              <a:rPr lang="en-US" sz="2800" dirty="0"/>
              <a:t>Adjusting for whether or not the mother was randomized to the </a:t>
            </a:r>
            <a:r>
              <a:rPr lang="en-US" sz="2800" dirty="0" err="1"/>
              <a:t>mART</a:t>
            </a:r>
            <a:r>
              <a:rPr lang="en-US" sz="2800" dirty="0"/>
              <a:t> arm in the antepartum component of PROMISE component did not change these findings  </a:t>
            </a:r>
          </a:p>
        </p:txBody>
      </p:sp>
    </p:spTree>
    <p:extLst>
      <p:ext uri="{BB962C8B-B14F-4D97-AF65-F5344CB8AC3E}">
        <p14:creationId xmlns:p14="http://schemas.microsoft.com/office/powerpoint/2010/main" val="2116944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4577A8-CD0A-4627-90C9-6BA81CDEC383}"/>
              </a:ext>
            </a:extLst>
          </p:cNvPr>
          <p:cNvSpPr>
            <a:spLocks noGrp="1"/>
          </p:cNvSpPr>
          <p:nvPr>
            <p:ph type="title"/>
          </p:nvPr>
        </p:nvSpPr>
        <p:spPr/>
        <p:txBody>
          <a:bodyPr/>
          <a:lstStyle/>
          <a:p>
            <a:r>
              <a:rPr lang="en-US" dirty="0"/>
              <a:t>Results, continued</a:t>
            </a:r>
          </a:p>
        </p:txBody>
      </p:sp>
      <p:sp>
        <p:nvSpPr>
          <p:cNvPr id="3" name="Content Placeholder 2">
            <a:extLst>
              <a:ext uri="{FF2B5EF4-FFF2-40B4-BE49-F238E27FC236}">
                <a16:creationId xmlns:a16="http://schemas.microsoft.com/office/drawing/2014/main" xmlns="" id="{CB5F1DBA-9D3B-4DAA-9248-6C54D77F8A03}"/>
              </a:ext>
            </a:extLst>
          </p:cNvPr>
          <p:cNvSpPr>
            <a:spLocks noGrp="1"/>
          </p:cNvSpPr>
          <p:nvPr>
            <p:ph idx="1"/>
          </p:nvPr>
        </p:nvSpPr>
        <p:spPr>
          <a:xfrm>
            <a:off x="609600" y="1417638"/>
            <a:ext cx="10972800" cy="4525963"/>
          </a:xfrm>
        </p:spPr>
        <p:txBody>
          <a:bodyPr>
            <a:normAutofit lnSpcReduction="10000"/>
          </a:bodyPr>
          <a:lstStyle/>
          <a:p>
            <a:pPr lvl="0"/>
            <a:r>
              <a:rPr lang="en-US" dirty="0"/>
              <a:t>When both time-varying MVL and time-varying CD4 were in used in the model for infant HIV-1 infection in the </a:t>
            </a:r>
            <a:r>
              <a:rPr lang="en-US" b="1" dirty="0">
                <a:solidFill>
                  <a:srgbClr val="00B0F0"/>
                </a:solidFill>
              </a:rPr>
              <a:t>mART</a:t>
            </a:r>
            <a:r>
              <a:rPr lang="en-US" dirty="0"/>
              <a:t> arm, only MVL remained associated with infant HIV-1 infection (hazard ratio (95% CI): </a:t>
            </a:r>
            <a:r>
              <a:rPr lang="en-US" u="sng" dirty="0">
                <a:solidFill>
                  <a:srgbClr val="00B0F0"/>
                </a:solidFill>
              </a:rPr>
              <a:t>11.57</a:t>
            </a:r>
            <a:r>
              <a:rPr lang="en-US" dirty="0"/>
              <a:t> (2.45,54.68)) and there was no association with maternal CD4 (hazard ratio (95% CI): </a:t>
            </a:r>
            <a:r>
              <a:rPr lang="en-US" u="sng" dirty="0">
                <a:solidFill>
                  <a:srgbClr val="00B0F0"/>
                </a:solidFill>
              </a:rPr>
              <a:t>0.34</a:t>
            </a:r>
            <a:r>
              <a:rPr lang="en-US" dirty="0"/>
              <a:t> (0.06,1.88))  </a:t>
            </a:r>
          </a:p>
          <a:p>
            <a:pPr lvl="0"/>
            <a:r>
              <a:rPr lang="en-US" dirty="0"/>
              <a:t>Adjusting for whether or not the mother was randomized to the mART arm in the antepartum component of PROMISE </a:t>
            </a:r>
            <a:r>
              <a:rPr lang="en-US" dirty="0" smtClean="0"/>
              <a:t>did </a:t>
            </a:r>
            <a:r>
              <a:rPr lang="en-US" dirty="0"/>
              <a:t>not change these findings  </a:t>
            </a:r>
          </a:p>
          <a:p>
            <a:endParaRPr lang="en-US" dirty="0"/>
          </a:p>
        </p:txBody>
      </p:sp>
    </p:spTree>
    <p:extLst>
      <p:ext uri="{BB962C8B-B14F-4D97-AF65-F5344CB8AC3E}">
        <p14:creationId xmlns:p14="http://schemas.microsoft.com/office/powerpoint/2010/main" val="2355477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057A8A-D2C7-4906-86CE-BBC39022F7AA}"/>
              </a:ext>
            </a:extLst>
          </p:cNvPr>
          <p:cNvSpPr>
            <a:spLocks noGrp="1"/>
          </p:cNvSpPr>
          <p:nvPr>
            <p:ph type="title"/>
          </p:nvPr>
        </p:nvSpPr>
        <p:spPr>
          <a:xfrm>
            <a:off x="609600" y="0"/>
            <a:ext cx="10972800" cy="1143000"/>
          </a:xfrm>
        </p:spPr>
        <p:txBody>
          <a:bodyPr/>
          <a:lstStyle/>
          <a:p>
            <a:r>
              <a:rPr lang="en-US" dirty="0"/>
              <a:t>Infant HIV-1 Infections</a:t>
            </a:r>
          </a:p>
        </p:txBody>
      </p:sp>
      <p:graphicFrame>
        <p:nvGraphicFramePr>
          <p:cNvPr id="6" name="Content Placeholder 5">
            <a:extLst>
              <a:ext uri="{FF2B5EF4-FFF2-40B4-BE49-F238E27FC236}">
                <a16:creationId xmlns:a16="http://schemas.microsoft.com/office/drawing/2014/main" xmlns="" id="{9622C2C3-F26C-4472-9235-FEFCAF61899A}"/>
              </a:ext>
            </a:extLst>
          </p:cNvPr>
          <p:cNvGraphicFramePr>
            <a:graphicFrameLocks noGrp="1"/>
          </p:cNvGraphicFramePr>
          <p:nvPr>
            <p:ph idx="1"/>
            <p:extLst>
              <p:ext uri="{D42A27DB-BD31-4B8C-83A1-F6EECF244321}">
                <p14:modId xmlns:p14="http://schemas.microsoft.com/office/powerpoint/2010/main" val="2091730936"/>
              </p:ext>
            </p:extLst>
          </p:nvPr>
        </p:nvGraphicFramePr>
        <p:xfrm>
          <a:off x="1781174" y="1843314"/>
          <a:ext cx="8785225" cy="4372429"/>
        </p:xfrm>
        <a:graphic>
          <a:graphicData uri="http://schemas.openxmlformats.org/drawingml/2006/table">
            <a:tbl>
              <a:tblPr firstRow="1" bandRow="1">
                <a:tableStyleId>{5940675A-B579-460E-94D1-54222C63F5DA}</a:tableStyleId>
              </a:tblPr>
              <a:tblGrid>
                <a:gridCol w="2689567">
                  <a:extLst>
                    <a:ext uri="{9D8B030D-6E8A-4147-A177-3AD203B41FA5}">
                      <a16:colId xmlns:a16="http://schemas.microsoft.com/office/drawing/2014/main" xmlns="" val="2202023708"/>
                    </a:ext>
                  </a:extLst>
                </a:gridCol>
                <a:gridCol w="3167250">
                  <a:extLst>
                    <a:ext uri="{9D8B030D-6E8A-4147-A177-3AD203B41FA5}">
                      <a16:colId xmlns:a16="http://schemas.microsoft.com/office/drawing/2014/main" xmlns="" val="1730306781"/>
                    </a:ext>
                  </a:extLst>
                </a:gridCol>
                <a:gridCol w="2928408">
                  <a:extLst>
                    <a:ext uri="{9D8B030D-6E8A-4147-A177-3AD203B41FA5}">
                      <a16:colId xmlns:a16="http://schemas.microsoft.com/office/drawing/2014/main" xmlns="" val="2106172509"/>
                    </a:ext>
                  </a:extLst>
                </a:gridCol>
              </a:tblGrid>
              <a:tr h="546554">
                <a:tc>
                  <a:txBody>
                    <a:bodyPr/>
                    <a:lstStyle/>
                    <a:p>
                      <a:endParaRPr lang="en-US" sz="2400" dirty="0"/>
                    </a:p>
                  </a:txBody>
                  <a:tcPr>
                    <a:lnL w="12700" cap="flat" cmpd="sng" algn="ctr">
                      <a:no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err="1">
                          <a:effectLst/>
                        </a:rPr>
                        <a:t>mART</a:t>
                      </a:r>
                      <a:endParaRPr lang="en-US" sz="2400" b="1" dirty="0">
                        <a:effectLs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solidFill>
                      <a:srgbClr val="00B0F0">
                        <a:alpha val="50196"/>
                      </a:srgbClr>
                    </a:solidFill>
                  </a:tcPr>
                </a:tc>
                <a:tc>
                  <a:txBody>
                    <a:bodyPr/>
                    <a:lstStyle/>
                    <a:p>
                      <a:pPr algn="ctr"/>
                      <a:r>
                        <a:rPr lang="en-US" sz="2400" b="1" dirty="0" err="1"/>
                        <a:t>iNVP</a:t>
                      </a:r>
                      <a:endParaRPr lang="en-US" sz="2400" b="1" dirty="0"/>
                    </a:p>
                  </a:txBody>
                  <a:tcPr>
                    <a:lnL w="12700" cap="flat" cmpd="sng" algn="ctr">
                      <a:solidFill>
                        <a:schemeClr val="bg1">
                          <a:lumMod val="50000"/>
                        </a:schemeClr>
                      </a:solidFill>
                      <a:prstDash val="solid"/>
                      <a:round/>
                      <a:headEnd type="none" w="med" len="med"/>
                      <a:tailEnd type="none" w="med" len="med"/>
                    </a:lnL>
                    <a:lnB w="12700" cap="flat" cmpd="sng" algn="ctr">
                      <a:solidFill>
                        <a:schemeClr val="bg1">
                          <a:lumMod val="50000"/>
                        </a:schemeClr>
                      </a:solidFill>
                      <a:prstDash val="solid"/>
                      <a:round/>
                      <a:headEnd type="none" w="med" len="med"/>
                      <a:tailEnd type="none" w="med" len="med"/>
                    </a:lnB>
                    <a:solidFill>
                      <a:srgbClr val="00B050">
                        <a:alpha val="50196"/>
                      </a:srgbClr>
                    </a:solidFill>
                  </a:tcPr>
                </a:tc>
                <a:extLst>
                  <a:ext uri="{0D108BD9-81ED-4DB2-BD59-A6C34878D82A}">
                    <a16:rowId xmlns:a16="http://schemas.microsoft.com/office/drawing/2014/main" xmlns="" val="3824350925"/>
                  </a:ext>
                </a:extLst>
              </a:tr>
              <a:tr h="546554">
                <a:tc>
                  <a:txBody>
                    <a:bodyPr/>
                    <a:lstStyle/>
                    <a:p>
                      <a:r>
                        <a:rPr lang="en-US" sz="2400" dirty="0"/>
                        <a:t>HIV-1 infections</a:t>
                      </a:r>
                    </a:p>
                  </a:txBody>
                  <a:tcP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lang="en-US" sz="2400" dirty="0"/>
                        <a:t>n=7</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F0">
                        <a:alpha val="50196"/>
                      </a:srgbClr>
                    </a:solidFill>
                  </a:tcPr>
                </a:tc>
                <a:tc>
                  <a:txBody>
                    <a:bodyPr/>
                    <a:lstStyle/>
                    <a:p>
                      <a:pPr algn="ctr"/>
                      <a:r>
                        <a:rPr lang="en-US" sz="2400" dirty="0"/>
                        <a:t>n=7</a:t>
                      </a:r>
                    </a:p>
                  </a:txBody>
                  <a:tcPr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alpha val="50196"/>
                      </a:srgbClr>
                    </a:solidFill>
                  </a:tcPr>
                </a:tc>
                <a:extLst>
                  <a:ext uri="{0D108BD9-81ED-4DB2-BD59-A6C34878D82A}">
                    <a16:rowId xmlns:a16="http://schemas.microsoft.com/office/drawing/2014/main" xmlns="" val="3004744600"/>
                  </a:ext>
                </a:extLst>
              </a:tr>
              <a:tr h="1421039">
                <a:tc>
                  <a:txBody>
                    <a:bodyPr/>
                    <a:lstStyle/>
                    <a:p>
                      <a:r>
                        <a:rPr lang="en-US" sz="2400" dirty="0"/>
                        <a:t>Median infant age at first positive HIV-1 NAT</a:t>
                      </a:r>
                    </a:p>
                  </a:txBody>
                  <a:tcP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lang="en-US" sz="2400" dirty="0"/>
                        <a:t>38 weeks </a:t>
                      </a:r>
                      <a:br>
                        <a:rPr lang="en-US" sz="2400" dirty="0"/>
                      </a:br>
                      <a:r>
                        <a:rPr lang="en-US" sz="2400" dirty="0"/>
                        <a:t>(range, 13-50 weeks)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F0">
                        <a:alpha val="50196"/>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26 weeks </a:t>
                      </a:r>
                      <a:br>
                        <a:rPr lang="en-US" sz="2400" dirty="0"/>
                      </a:br>
                      <a:r>
                        <a:rPr lang="en-US" sz="2400" dirty="0"/>
                        <a:t>(range, 6-74 weeks)</a:t>
                      </a:r>
                    </a:p>
                  </a:txBody>
                  <a:tcPr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B050">
                        <a:alpha val="50196"/>
                      </a:srgbClr>
                    </a:solidFill>
                  </a:tcPr>
                </a:tc>
                <a:extLst>
                  <a:ext uri="{0D108BD9-81ED-4DB2-BD59-A6C34878D82A}">
                    <a16:rowId xmlns:a16="http://schemas.microsoft.com/office/drawing/2014/main" xmlns="" val="4275786440"/>
                  </a:ext>
                </a:extLst>
              </a:tr>
              <a:tr h="1858282">
                <a:tc>
                  <a:txBody>
                    <a:bodyPr/>
                    <a:lstStyle/>
                    <a:p>
                      <a:r>
                        <a:rPr lang="en-US" sz="2400" dirty="0"/>
                        <a:t>MVL closest and prior to first positive infant HIV-1 NAT</a:t>
                      </a:r>
                    </a:p>
                  </a:txBody>
                  <a:tcPr>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a:txBody>
                    <a:bodyPr/>
                    <a:lstStyle/>
                    <a:p>
                      <a:pPr algn="ctr"/>
                      <a:r>
                        <a:rPr lang="en-US" sz="2400" dirty="0"/>
                        <a:t>Not detected – </a:t>
                      </a:r>
                      <a:br>
                        <a:rPr lang="en-US" sz="2400" dirty="0"/>
                      </a:br>
                      <a:r>
                        <a:rPr lang="en-US" sz="2400" dirty="0"/>
                        <a:t>52,002 copies/mL</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solidFill>
                      <a:srgbClr val="00B0F0">
                        <a:alpha val="50196"/>
                      </a:srgbClr>
                    </a:solidFill>
                  </a:tcPr>
                </a:tc>
                <a:tc>
                  <a:txBody>
                    <a:bodyPr/>
                    <a:lstStyle/>
                    <a:p>
                      <a:pPr algn="ctr"/>
                      <a:r>
                        <a:rPr lang="en-US" sz="2400" dirty="0"/>
                        <a:t>815 – 153,963 copies/mL</a:t>
                      </a:r>
                    </a:p>
                  </a:txBody>
                  <a:tcPr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solidFill>
                      <a:srgbClr val="00B050">
                        <a:alpha val="50196"/>
                      </a:srgbClr>
                    </a:solidFill>
                  </a:tcPr>
                </a:tc>
                <a:extLst>
                  <a:ext uri="{0D108BD9-81ED-4DB2-BD59-A6C34878D82A}">
                    <a16:rowId xmlns:a16="http://schemas.microsoft.com/office/drawing/2014/main" xmlns="" val="2652771415"/>
                  </a:ext>
                </a:extLst>
              </a:tr>
            </a:tbl>
          </a:graphicData>
        </a:graphic>
      </p:graphicFrame>
      <p:sp>
        <p:nvSpPr>
          <p:cNvPr id="4" name="Content Placeholder 2">
            <a:extLst>
              <a:ext uri="{FF2B5EF4-FFF2-40B4-BE49-F238E27FC236}">
                <a16:creationId xmlns:a16="http://schemas.microsoft.com/office/drawing/2014/main" xmlns="" id="{6009E05F-7B09-4132-96F5-28B32A7F1D66}"/>
              </a:ext>
            </a:extLst>
          </p:cNvPr>
          <p:cNvSpPr txBox="1">
            <a:spLocks/>
          </p:cNvSpPr>
          <p:nvPr/>
        </p:nvSpPr>
        <p:spPr>
          <a:xfrm>
            <a:off x="209550" y="956810"/>
            <a:ext cx="11372850" cy="11332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base"/>
            <a:r>
              <a:rPr lang="en-US" dirty="0" smtClean="0"/>
              <a:t>There were seven infants with HIV-1 infection in each treatment group​</a:t>
            </a:r>
          </a:p>
        </p:txBody>
      </p:sp>
    </p:spTree>
    <p:extLst>
      <p:ext uri="{BB962C8B-B14F-4D97-AF65-F5344CB8AC3E}">
        <p14:creationId xmlns:p14="http://schemas.microsoft.com/office/powerpoint/2010/main" val="9941039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85750"/>
            <a:ext cx="8229600" cy="1143000"/>
          </a:xfrm>
        </p:spPr>
        <p:txBody>
          <a:bodyPr/>
          <a:lstStyle/>
          <a:p>
            <a:r>
              <a:rPr lang="en-US" dirty="0"/>
              <a:t>Results, continued</a:t>
            </a:r>
          </a:p>
        </p:txBody>
      </p:sp>
      <p:sp>
        <p:nvSpPr>
          <p:cNvPr id="3" name="Content Placeholder 2"/>
          <p:cNvSpPr>
            <a:spLocks noGrp="1"/>
          </p:cNvSpPr>
          <p:nvPr>
            <p:ph idx="1"/>
          </p:nvPr>
        </p:nvSpPr>
        <p:spPr>
          <a:xfrm>
            <a:off x="271463" y="752476"/>
            <a:ext cx="11287125" cy="4525963"/>
          </a:xfrm>
        </p:spPr>
        <p:txBody>
          <a:bodyPr>
            <a:normAutofit/>
          </a:bodyPr>
          <a:lstStyle/>
          <a:p>
            <a:r>
              <a:rPr lang="en-US" sz="2400" dirty="0"/>
              <a:t>In the </a:t>
            </a:r>
            <a:r>
              <a:rPr lang="en-US" sz="2400" b="1" dirty="0" err="1">
                <a:solidFill>
                  <a:srgbClr val="00B0F0"/>
                </a:solidFill>
              </a:rPr>
              <a:t>mART</a:t>
            </a:r>
            <a:r>
              <a:rPr lang="en-US" sz="2400" dirty="0"/>
              <a:t> arm there were two infected infant cases where MVL was undetectable or &lt; 40 copies/mL in assessments prior to first positive infant HIV-1 NAT</a:t>
            </a:r>
          </a:p>
        </p:txBody>
      </p:sp>
      <p:pic>
        <p:nvPicPr>
          <p:cNvPr id="4" name="Picture 3">
            <a:extLst>
              <a:ext uri="{FF2B5EF4-FFF2-40B4-BE49-F238E27FC236}">
                <a16:creationId xmlns:a16="http://schemas.microsoft.com/office/drawing/2014/main" xmlns="" id="{BB0224B0-5ECE-47CD-ABA8-4AB12111D05B}"/>
              </a:ext>
            </a:extLst>
          </p:cNvPr>
          <p:cNvPicPr>
            <a:picLocks noChangeAspect="1"/>
          </p:cNvPicPr>
          <p:nvPr/>
        </p:nvPicPr>
        <p:blipFill>
          <a:blip r:embed="rId2"/>
          <a:stretch>
            <a:fillRect/>
          </a:stretch>
        </p:blipFill>
        <p:spPr>
          <a:xfrm>
            <a:off x="2657475" y="2066926"/>
            <a:ext cx="7290766" cy="4791075"/>
          </a:xfrm>
          <a:prstGeom prst="rect">
            <a:avLst/>
          </a:prstGeom>
        </p:spPr>
      </p:pic>
      <p:sp>
        <p:nvSpPr>
          <p:cNvPr id="5" name="TextBox 4">
            <a:extLst>
              <a:ext uri="{FF2B5EF4-FFF2-40B4-BE49-F238E27FC236}">
                <a16:creationId xmlns:a16="http://schemas.microsoft.com/office/drawing/2014/main" xmlns="" id="{30D08EF0-2C04-445D-957F-A746EE49D94C}"/>
              </a:ext>
            </a:extLst>
          </p:cNvPr>
          <p:cNvSpPr txBox="1"/>
          <p:nvPr/>
        </p:nvSpPr>
        <p:spPr>
          <a:xfrm>
            <a:off x="3519055" y="2189019"/>
            <a:ext cx="1477818" cy="307777"/>
          </a:xfrm>
          <a:prstGeom prst="rect">
            <a:avLst/>
          </a:prstGeom>
          <a:noFill/>
        </p:spPr>
        <p:txBody>
          <a:bodyPr wrap="square" rtlCol="0">
            <a:spAutoFit/>
          </a:bodyPr>
          <a:lstStyle/>
          <a:p>
            <a:r>
              <a:rPr lang="en-US" sz="1400" b="1" dirty="0"/>
              <a:t>13 weeks</a:t>
            </a:r>
          </a:p>
        </p:txBody>
      </p:sp>
      <p:cxnSp>
        <p:nvCxnSpPr>
          <p:cNvPr id="7" name="Straight Arrow Connector 6">
            <a:extLst>
              <a:ext uri="{FF2B5EF4-FFF2-40B4-BE49-F238E27FC236}">
                <a16:creationId xmlns:a16="http://schemas.microsoft.com/office/drawing/2014/main" xmlns="" id="{3D7938E1-C3F2-438F-ACDA-341BDA0FB2A5}"/>
              </a:ext>
            </a:extLst>
          </p:cNvPr>
          <p:cNvCxnSpPr>
            <a:cxnSpLocks/>
          </p:cNvCxnSpPr>
          <p:nvPr/>
        </p:nvCxnSpPr>
        <p:spPr>
          <a:xfrm>
            <a:off x="3629891" y="2429165"/>
            <a:ext cx="0" cy="295563"/>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BF6880B1-CB0E-443E-B980-6AF9F6423565}"/>
              </a:ext>
            </a:extLst>
          </p:cNvPr>
          <p:cNvSpPr txBox="1"/>
          <p:nvPr/>
        </p:nvSpPr>
        <p:spPr>
          <a:xfrm>
            <a:off x="3616038" y="5617512"/>
            <a:ext cx="1348509" cy="307777"/>
          </a:xfrm>
          <a:prstGeom prst="rect">
            <a:avLst/>
          </a:prstGeom>
          <a:noFill/>
        </p:spPr>
        <p:txBody>
          <a:bodyPr wrap="square" rtlCol="0">
            <a:spAutoFit/>
          </a:bodyPr>
          <a:lstStyle/>
          <a:p>
            <a:r>
              <a:rPr lang="en-US" sz="1400" b="1" dirty="0"/>
              <a:t>&lt; 40 copies/mL</a:t>
            </a:r>
          </a:p>
        </p:txBody>
      </p:sp>
      <p:cxnSp>
        <p:nvCxnSpPr>
          <p:cNvPr id="10" name="Straight Arrow Connector 9">
            <a:extLst>
              <a:ext uri="{FF2B5EF4-FFF2-40B4-BE49-F238E27FC236}">
                <a16:creationId xmlns:a16="http://schemas.microsoft.com/office/drawing/2014/main" xmlns="" id="{6B8281BB-D091-4BBE-8370-F38D55918847}"/>
              </a:ext>
            </a:extLst>
          </p:cNvPr>
          <p:cNvCxnSpPr>
            <a:cxnSpLocks/>
          </p:cNvCxnSpPr>
          <p:nvPr/>
        </p:nvCxnSpPr>
        <p:spPr>
          <a:xfrm flipV="1">
            <a:off x="3616037" y="5606553"/>
            <a:ext cx="0" cy="290946"/>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EE93F213-28C5-41E3-915F-AAF1A97F3615}"/>
              </a:ext>
            </a:extLst>
          </p:cNvPr>
          <p:cNvCxnSpPr>
            <a:cxnSpLocks/>
          </p:cNvCxnSpPr>
          <p:nvPr/>
        </p:nvCxnSpPr>
        <p:spPr>
          <a:xfrm>
            <a:off x="7952509" y="2429165"/>
            <a:ext cx="0" cy="295563"/>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xmlns="" id="{EE253E41-4C5E-43CC-BB14-73F94C3AF4B1}"/>
              </a:ext>
            </a:extLst>
          </p:cNvPr>
          <p:cNvSpPr txBox="1"/>
          <p:nvPr/>
        </p:nvSpPr>
        <p:spPr>
          <a:xfrm>
            <a:off x="7282873" y="5617512"/>
            <a:ext cx="1477818" cy="307777"/>
          </a:xfrm>
          <a:prstGeom prst="rect">
            <a:avLst/>
          </a:prstGeom>
          <a:noFill/>
        </p:spPr>
        <p:txBody>
          <a:bodyPr wrap="square" rtlCol="0">
            <a:spAutoFit/>
          </a:bodyPr>
          <a:lstStyle/>
          <a:p>
            <a:r>
              <a:rPr lang="en-US" sz="1400" b="1" dirty="0"/>
              <a:t>Not detected</a:t>
            </a:r>
          </a:p>
        </p:txBody>
      </p:sp>
      <p:sp>
        <p:nvSpPr>
          <p:cNvPr id="16" name="TextBox 15">
            <a:extLst>
              <a:ext uri="{FF2B5EF4-FFF2-40B4-BE49-F238E27FC236}">
                <a16:creationId xmlns:a16="http://schemas.microsoft.com/office/drawing/2014/main" xmlns="" id="{6FAA94AA-456C-403B-9A21-D47AB8A49B51}"/>
              </a:ext>
            </a:extLst>
          </p:cNvPr>
          <p:cNvSpPr txBox="1"/>
          <p:nvPr/>
        </p:nvSpPr>
        <p:spPr>
          <a:xfrm>
            <a:off x="7807714" y="2187530"/>
            <a:ext cx="1477818" cy="307777"/>
          </a:xfrm>
          <a:prstGeom prst="rect">
            <a:avLst/>
          </a:prstGeom>
          <a:noFill/>
        </p:spPr>
        <p:txBody>
          <a:bodyPr wrap="square" rtlCol="0">
            <a:spAutoFit/>
          </a:bodyPr>
          <a:lstStyle/>
          <a:p>
            <a:r>
              <a:rPr lang="en-US" sz="1400" b="1" dirty="0"/>
              <a:t>38 weeks</a:t>
            </a:r>
          </a:p>
        </p:txBody>
      </p:sp>
      <p:cxnSp>
        <p:nvCxnSpPr>
          <p:cNvPr id="19" name="Straight Arrow Connector 18">
            <a:extLst>
              <a:ext uri="{FF2B5EF4-FFF2-40B4-BE49-F238E27FC236}">
                <a16:creationId xmlns:a16="http://schemas.microsoft.com/office/drawing/2014/main" xmlns="" id="{F7F68736-8EE5-4CDF-BE60-58E13AA79FF6}"/>
              </a:ext>
            </a:extLst>
          </p:cNvPr>
          <p:cNvCxnSpPr>
            <a:cxnSpLocks/>
          </p:cNvCxnSpPr>
          <p:nvPr/>
        </p:nvCxnSpPr>
        <p:spPr>
          <a:xfrm flipV="1">
            <a:off x="7236693" y="5606553"/>
            <a:ext cx="0" cy="290946"/>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4930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442913" y="1417639"/>
            <a:ext cx="11139487" cy="4525963"/>
          </a:xfrm>
        </p:spPr>
        <p:txBody>
          <a:bodyPr>
            <a:normAutofit fontScale="92500" lnSpcReduction="20000"/>
          </a:bodyPr>
          <a:lstStyle/>
          <a:p>
            <a:pPr fontAlgn="base"/>
            <a:r>
              <a:rPr lang="en-US" dirty="0"/>
              <a:t>In the </a:t>
            </a:r>
            <a:r>
              <a:rPr lang="en-US" b="1" dirty="0" err="1">
                <a:solidFill>
                  <a:srgbClr val="00B050"/>
                </a:solidFill>
              </a:rPr>
              <a:t>iNVP</a:t>
            </a:r>
            <a:r>
              <a:rPr lang="en-US" dirty="0"/>
              <a:t> arm, time-varying MVL and CD4 were not significantly associated with HIV-1 transmission during breastfeeding. However, in the </a:t>
            </a:r>
            <a:r>
              <a:rPr lang="en-US" b="1" dirty="0" err="1">
                <a:solidFill>
                  <a:srgbClr val="00B0F0"/>
                </a:solidFill>
              </a:rPr>
              <a:t>mART</a:t>
            </a:r>
            <a:r>
              <a:rPr lang="en-US" dirty="0"/>
              <a:t> arm, increased MVL and decreased CD4 during breastfeeding were associated with increased risk of infant HIV-1 infection​</a:t>
            </a:r>
          </a:p>
          <a:p>
            <a:pPr fontAlgn="base"/>
            <a:r>
              <a:rPr lang="en-US" dirty="0"/>
              <a:t>Two infant transmissions were observed following periods of MVL that were &lt; 40 copies/mL​</a:t>
            </a:r>
          </a:p>
          <a:p>
            <a:pPr fontAlgn="base"/>
            <a:r>
              <a:rPr lang="en-US" dirty="0"/>
              <a:t>These data emphasize the important role of adherence to </a:t>
            </a:r>
            <a:r>
              <a:rPr lang="en-US" dirty="0" err="1"/>
              <a:t>mART</a:t>
            </a:r>
            <a:r>
              <a:rPr lang="en-US" dirty="0"/>
              <a:t> in controlling MVL and preventing infant HIV-1 infection and suggest that </a:t>
            </a:r>
            <a:r>
              <a:rPr lang="en-US" dirty="0" err="1"/>
              <a:t>iNVP</a:t>
            </a:r>
            <a:r>
              <a:rPr lang="en-US" dirty="0"/>
              <a:t> should be considered in situations with documented poor maternal ART adherence</a:t>
            </a:r>
          </a:p>
          <a:p>
            <a:endParaRPr lang="en-US" dirty="0"/>
          </a:p>
        </p:txBody>
      </p:sp>
    </p:spTree>
    <p:extLst>
      <p:ext uri="{BB962C8B-B14F-4D97-AF65-F5344CB8AC3E}">
        <p14:creationId xmlns:p14="http://schemas.microsoft.com/office/powerpoint/2010/main" val="2216722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Acknowledgements</a:t>
            </a:r>
          </a:p>
        </p:txBody>
      </p:sp>
      <p:sp>
        <p:nvSpPr>
          <p:cNvPr id="5" name="TextBox 4"/>
          <p:cNvSpPr txBox="1"/>
          <p:nvPr/>
        </p:nvSpPr>
        <p:spPr>
          <a:xfrm>
            <a:off x="239844" y="2286000"/>
            <a:ext cx="11692326" cy="1200329"/>
          </a:xfrm>
          <a:prstGeom prst="rect">
            <a:avLst/>
          </a:prstGeom>
          <a:noFill/>
        </p:spPr>
        <p:txBody>
          <a:bodyPr wrap="square" rtlCol="0">
            <a:spAutoFit/>
          </a:bodyPr>
          <a:lstStyle/>
          <a:p>
            <a:pPr algn="ctr"/>
            <a:r>
              <a:rPr lang="en-US" sz="2400" dirty="0"/>
              <a:t>The PROMISE protocol team gratefully acknowledges the dedication and commitment of the more than 3,500 mother-infant pairs without whom this study would not have been possible.​</a:t>
            </a:r>
          </a:p>
        </p:txBody>
      </p:sp>
      <p:sp>
        <p:nvSpPr>
          <p:cNvPr id="6" name="Text Placeholder 2">
            <a:extLst>
              <a:ext uri="{FF2B5EF4-FFF2-40B4-BE49-F238E27FC236}">
                <a16:creationId xmlns:a16="http://schemas.microsoft.com/office/drawing/2014/main" xmlns="" id="{5AC03A26-2E11-4585-AD41-6142F25DF3DF}"/>
              </a:ext>
            </a:extLst>
          </p:cNvPr>
          <p:cNvSpPr txBox="1">
            <a:spLocks/>
          </p:cNvSpPr>
          <p:nvPr/>
        </p:nvSpPr>
        <p:spPr>
          <a:xfrm>
            <a:off x="13239796" y="24453293"/>
            <a:ext cx="8894458" cy="1808844"/>
          </a:xfrm>
          <a:prstGeom prst="rect">
            <a:avLst/>
          </a:prstGeom>
        </p:spPr>
        <p:txBody>
          <a:bodyPr vert="horz" wrap="square" lIns="297829" tIns="148915" rIns="297829" bIns="148915" rtlCol="0">
            <a:spAutoFit/>
          </a:bodyPr>
          <a:lstStyle/>
          <a:p>
            <a:pPr>
              <a:defRPr/>
            </a:pPr>
            <a:r>
              <a:rPr lang="en-US" sz="1400" b="1" dirty="0">
                <a:solidFill>
                  <a:prstClr val="black"/>
                </a:solidFill>
                <a:latin typeface="Arial" panose="020B0604020202020204" pitchFamily="34" charset="0"/>
                <a:cs typeface="Arial" panose="020B0604020202020204" pitchFamily="34" charset="0"/>
              </a:rPr>
              <a:t>Sponsors: </a:t>
            </a:r>
            <a:r>
              <a:rPr lang="en-US" sz="1400" dirty="0">
                <a:solidFill>
                  <a:prstClr val="black"/>
                </a:solidFill>
                <a:latin typeface="Arial" panose="020B0604020202020204" pitchFamily="34" charset="0"/>
                <a:cs typeface="Arial" panose="020B0604020202020204" pitchFamily="34" charset="0"/>
              </a:rPr>
              <a:t>US National Institutes of Health (K Klingman, R Browning, L Purdue, G Siberry); </a:t>
            </a:r>
            <a:r>
              <a:rPr lang="en-US" sz="1400" b="1" dirty="0">
                <a:solidFill>
                  <a:prstClr val="black"/>
                </a:solidFill>
                <a:latin typeface="Arial" panose="020B0604020202020204" pitchFamily="34" charset="0"/>
                <a:cs typeface="Arial" panose="020B0604020202020204" pitchFamily="34" charset="0"/>
              </a:rPr>
              <a:t>Protocol Chair and Vice Chairs: </a:t>
            </a:r>
            <a:r>
              <a:rPr lang="en-US" sz="1400" dirty="0">
                <a:solidFill>
                  <a:prstClr val="black"/>
                </a:solidFill>
                <a:latin typeface="Arial" panose="020B0604020202020204" pitchFamily="34" charset="0"/>
                <a:cs typeface="Arial" panose="020B0604020202020204" pitchFamily="34" charset="0"/>
              </a:rPr>
              <a:t>J McIntyre, T Chipato; </a:t>
            </a:r>
            <a:r>
              <a:rPr lang="en-US" sz="1400" b="1" dirty="0">
                <a:solidFill>
                  <a:prstClr val="black"/>
                </a:solidFill>
                <a:latin typeface="Arial" panose="020B0604020202020204" pitchFamily="34" charset="0"/>
                <a:cs typeface="Arial" panose="020B0604020202020204" pitchFamily="34" charset="0"/>
              </a:rPr>
              <a:t>Operations Center: </a:t>
            </a:r>
            <a:r>
              <a:rPr lang="en-US" sz="1400" dirty="0">
                <a:solidFill>
                  <a:prstClr val="black"/>
                </a:solidFill>
                <a:latin typeface="Arial" panose="020B0604020202020204" pitchFamily="34" charset="0"/>
                <a:cs typeface="Arial" panose="020B0604020202020204" pitchFamily="34" charset="0"/>
              </a:rPr>
              <a:t>M Allen, A Coletti, K George, </a:t>
            </a:r>
            <a:br>
              <a:rPr lang="en-US" sz="1400" dirty="0">
                <a:solidFill>
                  <a:prstClr val="black"/>
                </a:solidFill>
                <a:latin typeface="Arial" panose="020B0604020202020204" pitchFamily="34" charset="0"/>
                <a:cs typeface="Arial" panose="020B0604020202020204" pitchFamily="34" charset="0"/>
              </a:rPr>
            </a:br>
            <a:r>
              <a:rPr lang="en-US" sz="1400" dirty="0">
                <a:solidFill>
                  <a:prstClr val="black"/>
                </a:solidFill>
                <a:latin typeface="Arial" panose="020B0604020202020204" pitchFamily="34" charset="0"/>
                <a:cs typeface="Arial" panose="020B0604020202020204" pitchFamily="34" charset="0"/>
              </a:rPr>
              <a:t>M Valentine, V Hardy; </a:t>
            </a:r>
            <a:r>
              <a:rPr lang="en-US" sz="1400" b="1" dirty="0">
                <a:solidFill>
                  <a:prstClr val="black"/>
                </a:solidFill>
                <a:latin typeface="Arial" panose="020B0604020202020204" pitchFamily="34" charset="0"/>
                <a:cs typeface="Arial" panose="020B0604020202020204" pitchFamily="34" charset="0"/>
              </a:rPr>
              <a:t>Statistical and Data Management Center: </a:t>
            </a:r>
            <a:r>
              <a:rPr lang="en-US" sz="1400" dirty="0">
                <a:solidFill>
                  <a:prstClr val="black"/>
                </a:solidFill>
                <a:latin typeface="Arial" panose="020B0604020202020204" pitchFamily="34" charset="0"/>
                <a:cs typeface="Arial" panose="020B0604020202020204" pitchFamily="34" charset="0"/>
              </a:rPr>
              <a:t>T Fenton, K Butler, M Qin, C Marr, </a:t>
            </a:r>
            <a:br>
              <a:rPr lang="en-US" sz="1400" dirty="0">
                <a:solidFill>
                  <a:prstClr val="black"/>
                </a:solidFill>
                <a:latin typeface="Arial" panose="020B0604020202020204" pitchFamily="34" charset="0"/>
                <a:cs typeface="Arial" panose="020B0604020202020204" pitchFamily="34" charset="0"/>
              </a:rPr>
            </a:br>
            <a:r>
              <a:rPr lang="en-US" sz="1400" dirty="0">
                <a:solidFill>
                  <a:prstClr val="black"/>
                </a:solidFill>
                <a:latin typeface="Arial" panose="020B0604020202020204" pitchFamily="34" charset="0"/>
                <a:cs typeface="Arial" panose="020B0604020202020204" pitchFamily="34" charset="0"/>
              </a:rPr>
              <a:t>C Tierney, S Brummel, K Angelidou, M Basar, L Marillo, A Manzella, A Zadzilka; </a:t>
            </a:r>
            <a:r>
              <a:rPr lang="en-US" sz="1400" b="1" dirty="0">
                <a:solidFill>
                  <a:prstClr val="black"/>
                </a:solidFill>
                <a:latin typeface="Arial" panose="020B0604020202020204" pitchFamily="34" charset="0"/>
                <a:cs typeface="Arial" panose="020B0604020202020204" pitchFamily="34" charset="0"/>
              </a:rPr>
              <a:t>Laboratory Center: </a:t>
            </a:r>
            <a:br>
              <a:rPr lang="en-US" sz="1400" b="1" dirty="0">
                <a:solidFill>
                  <a:prstClr val="black"/>
                </a:solidFill>
                <a:latin typeface="Arial" panose="020B0604020202020204" pitchFamily="34" charset="0"/>
                <a:cs typeface="Arial" panose="020B0604020202020204" pitchFamily="34" charset="0"/>
              </a:rPr>
            </a:br>
            <a:r>
              <a:rPr lang="en-US" sz="1400" dirty="0">
                <a:solidFill>
                  <a:prstClr val="black"/>
                </a:solidFill>
                <a:latin typeface="Arial" panose="020B0604020202020204" pitchFamily="34" charset="0"/>
                <a:cs typeface="Arial" panose="020B0604020202020204" pitchFamily="34" charset="0"/>
              </a:rPr>
              <a:t>A Loftis; </a:t>
            </a:r>
            <a:r>
              <a:rPr lang="en-US" sz="1400" b="1" dirty="0">
                <a:solidFill>
                  <a:prstClr val="black"/>
                </a:solidFill>
                <a:latin typeface="Arial" panose="020B0604020202020204" pitchFamily="34" charset="0"/>
                <a:cs typeface="Arial" panose="020B0604020202020204" pitchFamily="34" charset="0"/>
              </a:rPr>
              <a:t>CMC:</a:t>
            </a:r>
            <a:r>
              <a:rPr lang="en-US" sz="1400" dirty="0">
                <a:solidFill>
                  <a:prstClr val="black"/>
                </a:solidFill>
                <a:latin typeface="Arial" panose="020B0604020202020204" pitchFamily="34" charset="0"/>
                <a:cs typeface="Arial" panose="020B0604020202020204" pitchFamily="34" charset="0"/>
              </a:rPr>
              <a:t> D Bhattacharya, R Hoffman, A Gupta, G Theron, B Chi, P Flynn, J Currier; </a:t>
            </a:r>
            <a:r>
              <a:rPr lang="en-US" sz="1400" b="1" dirty="0">
                <a:solidFill>
                  <a:prstClr val="black"/>
                </a:solidFill>
                <a:latin typeface="Arial" panose="020B0604020202020204" pitchFamily="34" charset="0"/>
                <a:cs typeface="Arial" panose="020B0604020202020204" pitchFamily="34" charset="0"/>
              </a:rPr>
              <a:t>Principal Investigators:</a:t>
            </a:r>
            <a:r>
              <a:rPr lang="en-US" sz="1400" dirty="0">
                <a:solidFill>
                  <a:prstClr val="black"/>
                </a:solidFill>
                <a:latin typeface="Arial" panose="020B0604020202020204" pitchFamily="34" charset="0"/>
                <a:cs typeface="Arial" panose="020B0604020202020204" pitchFamily="34" charset="0"/>
              </a:rPr>
              <a:t> P Sambarey, B Makanani, M Mallewa, F Martinson, A Violari, L Fairlie, A Coovadia, </a:t>
            </a:r>
            <a:br>
              <a:rPr lang="en-US" sz="1400" dirty="0">
                <a:solidFill>
                  <a:prstClr val="black"/>
                </a:solidFill>
                <a:latin typeface="Arial" panose="020B0604020202020204" pitchFamily="34" charset="0"/>
                <a:cs typeface="Arial" panose="020B0604020202020204" pitchFamily="34" charset="0"/>
              </a:rPr>
            </a:br>
            <a:r>
              <a:rPr lang="en-US" sz="1400" dirty="0">
                <a:solidFill>
                  <a:prstClr val="black"/>
                </a:solidFill>
                <a:latin typeface="Arial" panose="020B0604020202020204" pitchFamily="34" charset="0"/>
                <a:cs typeface="Arial" panose="020B0604020202020204" pitchFamily="34" charset="0"/>
              </a:rPr>
              <a:t>P Mlay, M Mbewe, B Chi</a:t>
            </a:r>
            <a:endParaRPr lang="en-US" sz="1400" b="1" dirty="0">
              <a:solidFill>
                <a:prstClr val="black"/>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xmlns="" id="{841390F3-E7A5-45D0-9223-A83D8E3DDEB1}"/>
              </a:ext>
            </a:extLst>
          </p:cNvPr>
          <p:cNvSpPr txBox="1"/>
          <p:nvPr/>
        </p:nvSpPr>
        <p:spPr>
          <a:xfrm>
            <a:off x="389744" y="3681806"/>
            <a:ext cx="11392525" cy="1323439"/>
          </a:xfrm>
          <a:prstGeom prst="rect">
            <a:avLst/>
          </a:prstGeom>
          <a:noFill/>
        </p:spPr>
        <p:txBody>
          <a:bodyPr wrap="square" rtlCol="0">
            <a:spAutoFit/>
          </a:bodyPr>
          <a:lstStyle/>
          <a:p>
            <a:pPr lvl="0">
              <a:defRPr/>
            </a:pPr>
            <a:r>
              <a:rPr lang="en-US" sz="1600" b="1" dirty="0">
                <a:solidFill>
                  <a:prstClr val="black"/>
                </a:solidFill>
                <a:latin typeface="Arial" panose="020B0604020202020204" pitchFamily="34" charset="0"/>
                <a:cs typeface="Arial" panose="020B0604020202020204" pitchFamily="34" charset="0"/>
              </a:rPr>
              <a:t>Sponsors: </a:t>
            </a:r>
            <a:r>
              <a:rPr lang="en-US" sz="1600" dirty="0">
                <a:solidFill>
                  <a:prstClr val="black"/>
                </a:solidFill>
                <a:latin typeface="Arial" panose="020B0604020202020204" pitchFamily="34" charset="0"/>
                <a:cs typeface="Arial" panose="020B0604020202020204" pitchFamily="34" charset="0"/>
              </a:rPr>
              <a:t>US National Institutes of Health (K Klingman, R Browning, L Purdue, G Siberry); </a:t>
            </a:r>
            <a:r>
              <a:rPr lang="en-US" sz="1600" b="1" dirty="0">
                <a:solidFill>
                  <a:prstClr val="black"/>
                </a:solidFill>
                <a:latin typeface="Arial" panose="020B0604020202020204" pitchFamily="34" charset="0"/>
                <a:cs typeface="Arial" panose="020B0604020202020204" pitchFamily="34" charset="0"/>
              </a:rPr>
              <a:t>Protocol Chair and Vice Chairs: </a:t>
            </a:r>
            <a:r>
              <a:rPr lang="en-US" sz="1600" dirty="0">
                <a:solidFill>
                  <a:prstClr val="black"/>
                </a:solidFill>
                <a:latin typeface="Arial" panose="020B0604020202020204" pitchFamily="34" charset="0"/>
                <a:cs typeface="Arial" panose="020B0604020202020204" pitchFamily="34" charset="0"/>
              </a:rPr>
              <a:t>J McIntyre, T Chipato; </a:t>
            </a:r>
            <a:r>
              <a:rPr lang="en-US" sz="1600" b="1" dirty="0">
                <a:solidFill>
                  <a:prstClr val="black"/>
                </a:solidFill>
                <a:latin typeface="Arial" panose="020B0604020202020204" pitchFamily="34" charset="0"/>
                <a:cs typeface="Arial" panose="020B0604020202020204" pitchFamily="34" charset="0"/>
              </a:rPr>
              <a:t>Operations Center: </a:t>
            </a:r>
            <a:r>
              <a:rPr lang="en-US" sz="1600" dirty="0">
                <a:solidFill>
                  <a:prstClr val="black"/>
                </a:solidFill>
                <a:latin typeface="Arial" panose="020B0604020202020204" pitchFamily="34" charset="0"/>
                <a:cs typeface="Arial" panose="020B0604020202020204" pitchFamily="34" charset="0"/>
              </a:rPr>
              <a:t>M Allen, A Coletti, K George, M Valentine, V Toone; </a:t>
            </a:r>
            <a:r>
              <a:rPr lang="en-US" sz="1600" b="1" dirty="0">
                <a:solidFill>
                  <a:prstClr val="black"/>
                </a:solidFill>
                <a:latin typeface="Arial" panose="020B0604020202020204" pitchFamily="34" charset="0"/>
                <a:cs typeface="Arial" panose="020B0604020202020204" pitchFamily="34" charset="0"/>
              </a:rPr>
              <a:t>Statistical and Data Management Center: </a:t>
            </a:r>
            <a:r>
              <a:rPr lang="en-US" sz="1600" dirty="0">
                <a:solidFill>
                  <a:prstClr val="black"/>
                </a:solidFill>
                <a:latin typeface="Arial" panose="020B0604020202020204" pitchFamily="34" charset="0"/>
                <a:cs typeface="Arial" panose="020B0604020202020204" pitchFamily="34" charset="0"/>
              </a:rPr>
              <a:t>T Fenton, K Butler, M Qin, C Marr, C Tierney, S Brummel, K Angelidou, M Basar, L Marillo, A Manzella, A Zadzilka; </a:t>
            </a:r>
            <a:r>
              <a:rPr lang="en-US" sz="1600" b="1" dirty="0">
                <a:solidFill>
                  <a:prstClr val="black"/>
                </a:solidFill>
                <a:latin typeface="Arial" panose="020B0604020202020204" pitchFamily="34" charset="0"/>
                <a:cs typeface="Arial" panose="020B0604020202020204" pitchFamily="34" charset="0"/>
              </a:rPr>
              <a:t>Laboratory Center: </a:t>
            </a:r>
            <a:r>
              <a:rPr lang="en-US" sz="1600" dirty="0">
                <a:solidFill>
                  <a:prstClr val="black"/>
                </a:solidFill>
                <a:latin typeface="Arial" panose="020B0604020202020204" pitchFamily="34" charset="0"/>
                <a:cs typeface="Arial" panose="020B0604020202020204" pitchFamily="34" charset="0"/>
              </a:rPr>
              <a:t>A Loftis; </a:t>
            </a:r>
            <a:r>
              <a:rPr lang="en-US" sz="1600" b="1" dirty="0">
                <a:solidFill>
                  <a:prstClr val="black"/>
                </a:solidFill>
                <a:latin typeface="Arial" panose="020B0604020202020204" pitchFamily="34" charset="0"/>
                <a:cs typeface="Arial" panose="020B0604020202020204" pitchFamily="34" charset="0"/>
              </a:rPr>
              <a:t>CMC:</a:t>
            </a:r>
            <a:r>
              <a:rPr lang="en-US" sz="1600" dirty="0">
                <a:solidFill>
                  <a:prstClr val="black"/>
                </a:solidFill>
                <a:latin typeface="Arial" panose="020B0604020202020204" pitchFamily="34" charset="0"/>
                <a:cs typeface="Arial" panose="020B0604020202020204" pitchFamily="34" charset="0"/>
              </a:rPr>
              <a:t> D Bhattacharya, R Hoffman, A Gupta, G Theron, B Chi, P Flynn, J Currier</a:t>
            </a:r>
            <a:endParaRPr lang="en-US" sz="1600"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3706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Disclosures	</a:t>
            </a:r>
            <a:endParaRPr lang="en-US" dirty="0"/>
          </a:p>
        </p:txBody>
      </p:sp>
      <p:sp>
        <p:nvSpPr>
          <p:cNvPr id="3" name="Text Placeholder 2"/>
          <p:cNvSpPr>
            <a:spLocks noGrp="1"/>
          </p:cNvSpPr>
          <p:nvPr>
            <p:ph type="body" idx="1"/>
          </p:nvPr>
        </p:nvSpPr>
        <p:spPr>
          <a:xfrm>
            <a:off x="2611527" y="3025776"/>
            <a:ext cx="10363200" cy="774637"/>
          </a:xfrm>
        </p:spPr>
        <p:txBody>
          <a:bodyPr/>
          <a:lstStyle/>
          <a:p>
            <a:r>
              <a:rPr lang="en-US" dirty="0" smtClean="0"/>
              <a:t>Dr. Flynn is a paid consultant for Merck and receives royalties from Up to Date.</a:t>
            </a:r>
            <a:endParaRPr lang="en-US" dirty="0"/>
          </a:p>
        </p:txBody>
      </p:sp>
    </p:spTree>
    <p:extLst>
      <p:ext uri="{BB962C8B-B14F-4D97-AF65-F5344CB8AC3E}">
        <p14:creationId xmlns:p14="http://schemas.microsoft.com/office/powerpoint/2010/main" val="2402253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30026" y="-13317"/>
            <a:ext cx="8229600" cy="1143000"/>
          </a:xfrm>
        </p:spPr>
        <p:txBody>
          <a:bodyPr/>
          <a:lstStyle/>
          <a:p>
            <a:r>
              <a:rPr lang="en-US" dirty="0"/>
              <a:t>Background</a:t>
            </a:r>
          </a:p>
        </p:txBody>
      </p:sp>
      <p:sp>
        <p:nvSpPr>
          <p:cNvPr id="2" name="Content Placeholder 1">
            <a:extLst>
              <a:ext uri="{FF2B5EF4-FFF2-40B4-BE49-F238E27FC236}">
                <a16:creationId xmlns:a16="http://schemas.microsoft.com/office/drawing/2014/main" xmlns="" id="{CBA35791-3CEB-4C16-B141-431849D9A510}"/>
              </a:ext>
            </a:extLst>
          </p:cNvPr>
          <p:cNvSpPr>
            <a:spLocks noGrp="1"/>
          </p:cNvSpPr>
          <p:nvPr>
            <p:ph idx="1"/>
          </p:nvPr>
        </p:nvSpPr>
        <p:spPr>
          <a:xfrm>
            <a:off x="457200" y="968018"/>
            <a:ext cx="11272838" cy="4525963"/>
          </a:xfrm>
        </p:spPr>
        <p:txBody>
          <a:bodyPr>
            <a:normAutofit/>
          </a:bodyPr>
          <a:lstStyle/>
          <a:p>
            <a:r>
              <a:rPr lang="en-US" sz="2400" dirty="0"/>
              <a:t>Increased maternal viral load (MVL) and decreased CD4 cell counts (CD4) have been associated with increased risk of perinatal and postnatal HIV-1 transmission</a:t>
            </a:r>
          </a:p>
        </p:txBody>
      </p:sp>
      <p:grpSp>
        <p:nvGrpSpPr>
          <p:cNvPr id="50" name="Group 49">
            <a:extLst>
              <a:ext uri="{FF2B5EF4-FFF2-40B4-BE49-F238E27FC236}">
                <a16:creationId xmlns:a16="http://schemas.microsoft.com/office/drawing/2014/main" xmlns="" id="{38219914-7816-426C-A758-6F1B29DD83FF}"/>
              </a:ext>
            </a:extLst>
          </p:cNvPr>
          <p:cNvGrpSpPr/>
          <p:nvPr/>
        </p:nvGrpSpPr>
        <p:grpSpPr>
          <a:xfrm>
            <a:off x="2045562" y="2383464"/>
            <a:ext cx="8100874" cy="2678187"/>
            <a:chOff x="671464" y="1743697"/>
            <a:chExt cx="7333243" cy="2150730"/>
          </a:xfrm>
        </p:grpSpPr>
        <p:grpSp>
          <p:nvGrpSpPr>
            <p:cNvPr id="51" name="Group 50">
              <a:extLst>
                <a:ext uri="{FF2B5EF4-FFF2-40B4-BE49-F238E27FC236}">
                  <a16:creationId xmlns:a16="http://schemas.microsoft.com/office/drawing/2014/main" xmlns="" id="{A79A3908-BB89-487A-946A-85FEAB04938A}"/>
                </a:ext>
              </a:extLst>
            </p:cNvPr>
            <p:cNvGrpSpPr/>
            <p:nvPr/>
          </p:nvGrpSpPr>
          <p:grpSpPr>
            <a:xfrm>
              <a:off x="671464" y="1743697"/>
              <a:ext cx="7333243" cy="2150730"/>
              <a:chOff x="171450" y="-855353"/>
              <a:chExt cx="9377362" cy="5008253"/>
            </a:xfrm>
          </p:grpSpPr>
          <p:grpSp>
            <p:nvGrpSpPr>
              <p:cNvPr id="56" name="Group 55">
                <a:extLst>
                  <a:ext uri="{FF2B5EF4-FFF2-40B4-BE49-F238E27FC236}">
                    <a16:creationId xmlns:a16="http://schemas.microsoft.com/office/drawing/2014/main" xmlns="" id="{59DC1060-48EB-44C7-AF35-A20E2F7F0E81}"/>
                  </a:ext>
                </a:extLst>
              </p:cNvPr>
              <p:cNvGrpSpPr/>
              <p:nvPr/>
            </p:nvGrpSpPr>
            <p:grpSpPr>
              <a:xfrm>
                <a:off x="171450" y="-821600"/>
                <a:ext cx="3445701" cy="4974500"/>
                <a:chOff x="171450" y="-907325"/>
                <a:chExt cx="3445701" cy="4974500"/>
              </a:xfrm>
            </p:grpSpPr>
            <p:grpSp>
              <p:nvGrpSpPr>
                <p:cNvPr id="73" name="Group 72">
                  <a:extLst>
                    <a:ext uri="{FF2B5EF4-FFF2-40B4-BE49-F238E27FC236}">
                      <a16:creationId xmlns:a16="http://schemas.microsoft.com/office/drawing/2014/main" xmlns="" id="{AF52E6E7-64E6-48B7-8F17-98EAE8EE6A85}"/>
                    </a:ext>
                  </a:extLst>
                </p:cNvPr>
                <p:cNvGrpSpPr/>
                <p:nvPr/>
              </p:nvGrpSpPr>
              <p:grpSpPr>
                <a:xfrm>
                  <a:off x="838198" y="-907325"/>
                  <a:ext cx="2778953" cy="4974500"/>
                  <a:chOff x="9523" y="-1374050"/>
                  <a:chExt cx="2778953" cy="4974500"/>
                </a:xfrm>
              </p:grpSpPr>
              <p:grpSp>
                <p:nvGrpSpPr>
                  <p:cNvPr id="79" name="Group 78">
                    <a:extLst>
                      <a:ext uri="{FF2B5EF4-FFF2-40B4-BE49-F238E27FC236}">
                        <a16:creationId xmlns:a16="http://schemas.microsoft.com/office/drawing/2014/main" xmlns="" id="{4B3D5AE9-AEF3-42D1-877E-9B7A5FEB7B46}"/>
                      </a:ext>
                    </a:extLst>
                  </p:cNvPr>
                  <p:cNvGrpSpPr/>
                  <p:nvPr/>
                </p:nvGrpSpPr>
                <p:grpSpPr>
                  <a:xfrm>
                    <a:off x="104775" y="704852"/>
                    <a:ext cx="2457450" cy="800097"/>
                    <a:chOff x="0" y="43230"/>
                    <a:chExt cx="2457450" cy="518745"/>
                  </a:xfrm>
                </p:grpSpPr>
                <p:sp>
                  <p:nvSpPr>
                    <p:cNvPr id="88" name="Rectangle 87">
                      <a:extLst>
                        <a:ext uri="{FF2B5EF4-FFF2-40B4-BE49-F238E27FC236}">
                          <a16:creationId xmlns:a16="http://schemas.microsoft.com/office/drawing/2014/main" xmlns="" id="{E764CDF3-FC81-4637-A1C1-B90741C60603}"/>
                        </a:ext>
                      </a:extLst>
                    </p:cNvPr>
                    <p:cNvSpPr/>
                    <p:nvPr/>
                  </p:nvSpPr>
                  <p:spPr>
                    <a:xfrm>
                      <a:off x="0" y="43230"/>
                      <a:ext cx="1466850" cy="518745"/>
                    </a:xfrm>
                    <a:prstGeom prst="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pPr>
                      <a:r>
                        <a:rPr lang="en-US" sz="1000" b="1" dirty="0">
                          <a:latin typeface="Arial" panose="020B0604020202020204" pitchFamily="34" charset="0"/>
                          <a:ea typeface="Calibri" panose="020F0502020204030204" pitchFamily="34" charset="0"/>
                          <a:cs typeface="Times New Roman" panose="02020603050405020304" pitchFamily="18" charset="0"/>
                        </a:rPr>
                        <a:t>ZDV/3TC/</a:t>
                      </a:r>
                      <a:r>
                        <a:rPr lang="en-US" sz="1000" b="1" dirty="0" err="1">
                          <a:latin typeface="Arial" panose="020B0604020202020204" pitchFamily="34" charset="0"/>
                          <a:ea typeface="Calibri" panose="020F0502020204030204" pitchFamily="34" charset="0"/>
                          <a:cs typeface="Times New Roman" panose="02020603050405020304" pitchFamily="18" charset="0"/>
                        </a:rPr>
                        <a:t>LPVr</a:t>
                      </a:r>
                      <a:r>
                        <a:rPr lang="en-US" sz="1000" b="1" dirty="0">
                          <a:latin typeface="Arial" panose="020B0604020202020204" pitchFamily="34" charset="0"/>
                          <a:ea typeface="Calibri" panose="020F0502020204030204" pitchFamily="34" charset="0"/>
                          <a:cs typeface="Times New Roman" panose="02020603050405020304" pitchFamily="18" charset="0"/>
                        </a:rPr>
                        <a:t> </a:t>
                      </a:r>
                      <a:endParaRPr lang="en-US" sz="1000" b="1" dirty="0">
                        <a:ea typeface="Calibri" panose="020F0502020204030204" pitchFamily="34" charset="0"/>
                        <a:cs typeface="Times New Roman" panose="02020603050405020304" pitchFamily="18" charset="0"/>
                      </a:endParaRPr>
                    </a:p>
                  </p:txBody>
                </p:sp>
                <p:sp>
                  <p:nvSpPr>
                    <p:cNvPr id="89" name="Rectangle 88">
                      <a:extLst>
                        <a:ext uri="{FF2B5EF4-FFF2-40B4-BE49-F238E27FC236}">
                          <a16:creationId xmlns:a16="http://schemas.microsoft.com/office/drawing/2014/main" xmlns="" id="{7B7250AD-0311-41A5-A9AE-79F43E95F0AD}"/>
                        </a:ext>
                      </a:extLst>
                    </p:cNvPr>
                    <p:cNvSpPr/>
                    <p:nvPr/>
                  </p:nvSpPr>
                  <p:spPr>
                    <a:xfrm>
                      <a:off x="1476375" y="43230"/>
                      <a:ext cx="981075" cy="518334"/>
                    </a:xfrm>
                    <a:prstGeom prst="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pPr>
                      <a:r>
                        <a:rPr lang="en-US" sz="1000" b="1" dirty="0">
                          <a:latin typeface="Arial" panose="020B0604020202020204" pitchFamily="34" charset="0"/>
                          <a:ea typeface="Calibri" panose="020F0502020204030204" pitchFamily="34" charset="0"/>
                          <a:cs typeface="Times New Roman" panose="02020603050405020304" pitchFamily="18" charset="0"/>
                        </a:rPr>
                        <a:t>ZDV-ART</a:t>
                      </a:r>
                      <a:r>
                        <a:rPr lang="en-US" sz="1400" dirty="0">
                          <a:latin typeface="Arial" panose="020B0604020202020204" pitchFamily="34" charset="0"/>
                          <a:ea typeface="Calibri" panose="020F0502020204030204" pitchFamily="34" charset="0"/>
                          <a:cs typeface="Times New Roman" panose="02020603050405020304" pitchFamily="18" charset="0"/>
                        </a:rPr>
                        <a:t> </a:t>
                      </a:r>
                      <a:endParaRPr lang="en-US" sz="1100" dirty="0">
                        <a:ea typeface="Calibri" panose="020F0502020204030204" pitchFamily="34" charset="0"/>
                        <a:cs typeface="Times New Roman" panose="02020603050405020304" pitchFamily="18" charset="0"/>
                      </a:endParaRPr>
                    </a:p>
                  </p:txBody>
                </p:sp>
              </p:grpSp>
              <p:grpSp>
                <p:nvGrpSpPr>
                  <p:cNvPr id="80" name="Group 79">
                    <a:extLst>
                      <a:ext uri="{FF2B5EF4-FFF2-40B4-BE49-F238E27FC236}">
                        <a16:creationId xmlns:a16="http://schemas.microsoft.com/office/drawing/2014/main" xmlns="" id="{CC94F08F-1415-4E92-B43D-65E99C1E5A62}"/>
                      </a:ext>
                    </a:extLst>
                  </p:cNvPr>
                  <p:cNvGrpSpPr/>
                  <p:nvPr/>
                </p:nvGrpSpPr>
                <p:grpSpPr>
                  <a:xfrm>
                    <a:off x="85724" y="1628773"/>
                    <a:ext cx="2471921" cy="762001"/>
                    <a:chOff x="-19051" y="-13224"/>
                    <a:chExt cx="2471921" cy="528918"/>
                  </a:xfrm>
                </p:grpSpPr>
                <p:sp>
                  <p:nvSpPr>
                    <p:cNvPr id="86" name="Rectangle 85">
                      <a:extLst>
                        <a:ext uri="{FF2B5EF4-FFF2-40B4-BE49-F238E27FC236}">
                          <a16:creationId xmlns:a16="http://schemas.microsoft.com/office/drawing/2014/main" xmlns="" id="{95A577D2-EAC8-47CC-95F3-20DCB0B3D408}"/>
                        </a:ext>
                      </a:extLst>
                    </p:cNvPr>
                    <p:cNvSpPr/>
                    <p:nvPr/>
                  </p:nvSpPr>
                  <p:spPr>
                    <a:xfrm>
                      <a:off x="-19051" y="-13224"/>
                      <a:ext cx="1457325" cy="528918"/>
                    </a:xfrm>
                    <a:prstGeom prst="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spcBef>
                          <a:spcPts val="600"/>
                        </a:spcBef>
                      </a:pPr>
                      <a:r>
                        <a:rPr lang="en-US" sz="1000" b="1" dirty="0">
                          <a:latin typeface="Arial" panose="020B0604020202020204" pitchFamily="34" charset="0"/>
                          <a:ea typeface="Calibri" panose="020F0502020204030204" pitchFamily="34" charset="0"/>
                          <a:cs typeface="Times New Roman" panose="02020603050405020304" pitchFamily="18" charset="0"/>
                        </a:rPr>
                        <a:t>TDF/FTC/</a:t>
                      </a:r>
                      <a:r>
                        <a:rPr lang="en-US" sz="1000" b="1" dirty="0" err="1">
                          <a:latin typeface="Arial" panose="020B0604020202020204" pitchFamily="34" charset="0"/>
                          <a:ea typeface="Calibri" panose="020F0502020204030204" pitchFamily="34" charset="0"/>
                          <a:cs typeface="Times New Roman" panose="02020603050405020304" pitchFamily="18" charset="0"/>
                        </a:rPr>
                        <a:t>LPVr</a:t>
                      </a:r>
                      <a:endParaRPr lang="en-US" sz="1000" b="1" dirty="0">
                        <a:ea typeface="Calibri" panose="020F0502020204030204" pitchFamily="34" charset="0"/>
                        <a:cs typeface="Times New Roman" panose="02020603050405020304" pitchFamily="18" charset="0"/>
                      </a:endParaRPr>
                    </a:p>
                  </p:txBody>
                </p:sp>
                <p:sp>
                  <p:nvSpPr>
                    <p:cNvPr id="87" name="Rectangle 86">
                      <a:extLst>
                        <a:ext uri="{FF2B5EF4-FFF2-40B4-BE49-F238E27FC236}">
                          <a16:creationId xmlns:a16="http://schemas.microsoft.com/office/drawing/2014/main" xmlns="" id="{5A26C012-CD95-4AF5-9DB7-95994F6D1B22}"/>
                        </a:ext>
                      </a:extLst>
                    </p:cNvPr>
                    <p:cNvSpPr/>
                    <p:nvPr/>
                  </p:nvSpPr>
                  <p:spPr>
                    <a:xfrm>
                      <a:off x="1447796" y="-13224"/>
                      <a:ext cx="1005074" cy="528918"/>
                    </a:xfrm>
                    <a:prstGeom prst="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pPr>
                      <a:r>
                        <a:rPr lang="en-US" sz="1000" b="1" dirty="0">
                          <a:latin typeface="Arial" panose="020B0604020202020204" pitchFamily="34" charset="0"/>
                          <a:ea typeface="Calibri" panose="020F0502020204030204" pitchFamily="34" charset="0"/>
                          <a:cs typeface="Times New Roman" panose="02020603050405020304" pitchFamily="18" charset="0"/>
                        </a:rPr>
                        <a:t>TDF-ART</a:t>
                      </a:r>
                      <a:r>
                        <a:rPr lang="en-US" sz="1400" dirty="0">
                          <a:latin typeface="Arial" panose="020B0604020202020204" pitchFamily="34" charset="0"/>
                          <a:ea typeface="Calibri" panose="020F0502020204030204" pitchFamily="34" charset="0"/>
                          <a:cs typeface="Times New Roman" panose="02020603050405020304" pitchFamily="18" charset="0"/>
                        </a:rPr>
                        <a:t> </a:t>
                      </a:r>
                      <a:endParaRPr lang="en-US" sz="1100" dirty="0">
                        <a:ea typeface="Calibri" panose="020F0502020204030204" pitchFamily="34" charset="0"/>
                        <a:cs typeface="Times New Roman" panose="02020603050405020304" pitchFamily="18" charset="0"/>
                      </a:endParaRPr>
                    </a:p>
                  </p:txBody>
                </p:sp>
              </p:grpSp>
              <p:grpSp>
                <p:nvGrpSpPr>
                  <p:cNvPr id="81" name="Group 80">
                    <a:extLst>
                      <a:ext uri="{FF2B5EF4-FFF2-40B4-BE49-F238E27FC236}">
                        <a16:creationId xmlns:a16="http://schemas.microsoft.com/office/drawing/2014/main" xmlns="" id="{40053570-9E92-4CDF-95C6-A8F5D41C505E}"/>
                      </a:ext>
                    </a:extLst>
                  </p:cNvPr>
                  <p:cNvGrpSpPr/>
                  <p:nvPr/>
                </p:nvGrpSpPr>
                <p:grpSpPr>
                  <a:xfrm>
                    <a:off x="104775" y="2619375"/>
                    <a:ext cx="2452871" cy="981075"/>
                    <a:chOff x="0" y="9524"/>
                    <a:chExt cx="2452871" cy="1019176"/>
                  </a:xfrm>
                </p:grpSpPr>
                <p:sp>
                  <p:nvSpPr>
                    <p:cNvPr id="84" name="Rectangle 83">
                      <a:extLst>
                        <a:ext uri="{FF2B5EF4-FFF2-40B4-BE49-F238E27FC236}">
                          <a16:creationId xmlns:a16="http://schemas.microsoft.com/office/drawing/2014/main" xmlns="" id="{E7283E4E-4766-4E2D-BE68-86AA60FC55E1}"/>
                        </a:ext>
                      </a:extLst>
                    </p:cNvPr>
                    <p:cNvSpPr/>
                    <p:nvPr/>
                  </p:nvSpPr>
                  <p:spPr>
                    <a:xfrm>
                      <a:off x="0" y="9525"/>
                      <a:ext cx="1466850" cy="1019175"/>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spcAft>
                          <a:spcPts val="800"/>
                        </a:spcAft>
                      </a:pPr>
                      <a:r>
                        <a:rPr lang="en-US" sz="1000" b="1" dirty="0">
                          <a:latin typeface="Arial" panose="020B0604020202020204" pitchFamily="34" charset="0"/>
                          <a:ea typeface="Calibri" panose="020F0502020204030204" pitchFamily="34" charset="0"/>
                          <a:cs typeface="Times New Roman" panose="02020603050405020304" pitchFamily="18" charset="0"/>
                        </a:rPr>
                        <a:t>ZDV Alone</a:t>
                      </a:r>
                      <a:endParaRPr lang="en-US" sz="1000" b="1" dirty="0">
                        <a:ea typeface="Calibri" panose="020F0502020204030204" pitchFamily="34" charset="0"/>
                        <a:cs typeface="Times New Roman" panose="02020603050405020304" pitchFamily="18" charset="0"/>
                      </a:endParaRPr>
                    </a:p>
                  </p:txBody>
                </p:sp>
                <p:sp>
                  <p:nvSpPr>
                    <p:cNvPr id="85" name="Rectangle 84">
                      <a:extLst>
                        <a:ext uri="{FF2B5EF4-FFF2-40B4-BE49-F238E27FC236}">
                          <a16:creationId xmlns:a16="http://schemas.microsoft.com/office/drawing/2014/main" xmlns="" id="{E2F58983-5CAF-4F65-BB3D-0C41C7DC952A}"/>
                        </a:ext>
                      </a:extLst>
                    </p:cNvPr>
                    <p:cNvSpPr/>
                    <p:nvPr/>
                  </p:nvSpPr>
                  <p:spPr>
                    <a:xfrm>
                      <a:off x="1476375" y="9524"/>
                      <a:ext cx="976496" cy="1016636"/>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pPr>
                      <a:r>
                        <a:rPr lang="en-US" sz="1000" b="1" dirty="0">
                          <a:latin typeface="Arial" panose="020B0604020202020204" pitchFamily="34" charset="0"/>
                          <a:ea typeface="Calibri" panose="020F0502020204030204" pitchFamily="34" charset="0"/>
                          <a:cs typeface="Times New Roman" panose="02020603050405020304" pitchFamily="18" charset="0"/>
                        </a:rPr>
                        <a:t>ZDV + </a:t>
                      </a:r>
                      <a:r>
                        <a:rPr lang="en-US" sz="1000" b="1" dirty="0" err="1">
                          <a:latin typeface="Arial" panose="020B0604020202020204" pitchFamily="34" charset="0"/>
                          <a:ea typeface="Calibri" panose="020F0502020204030204" pitchFamily="34" charset="0"/>
                          <a:cs typeface="Times New Roman" panose="02020603050405020304" pitchFamily="18" charset="0"/>
                        </a:rPr>
                        <a:t>sdNVP</a:t>
                      </a:r>
                      <a:endParaRPr lang="en-US" sz="1000" b="1" dirty="0">
                        <a:ea typeface="Calibri" panose="020F0502020204030204" pitchFamily="34" charset="0"/>
                        <a:cs typeface="Times New Roman" panose="02020603050405020304" pitchFamily="18" charset="0"/>
                      </a:endParaRPr>
                    </a:p>
                  </p:txBody>
                </p:sp>
              </p:grpSp>
              <p:sp>
                <p:nvSpPr>
                  <p:cNvPr id="82" name="Text Box 2">
                    <a:extLst>
                      <a:ext uri="{FF2B5EF4-FFF2-40B4-BE49-F238E27FC236}">
                        <a16:creationId xmlns:a16="http://schemas.microsoft.com/office/drawing/2014/main" xmlns="" id="{7CFFF473-C075-4963-B97A-FB6EC06C5643}"/>
                      </a:ext>
                    </a:extLst>
                  </p:cNvPr>
                  <p:cNvSpPr txBox="1">
                    <a:spLocks noChangeArrowheads="1"/>
                  </p:cNvSpPr>
                  <p:nvPr/>
                </p:nvSpPr>
                <p:spPr bwMode="auto">
                  <a:xfrm>
                    <a:off x="9523" y="-1374050"/>
                    <a:ext cx="1609724" cy="69532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6000"/>
                      </a:lnSpc>
                    </a:pPr>
                    <a:r>
                      <a:rPr lang="en-US" sz="1400" b="1" u="sng" dirty="0">
                        <a:latin typeface="Arial" panose="020B0604020202020204" pitchFamily="34" charset="0"/>
                        <a:ea typeface="Calibri" panose="020F0502020204030204" pitchFamily="34" charset="0"/>
                        <a:cs typeface="Times New Roman" panose="02020603050405020304" pitchFamily="18" charset="0"/>
                      </a:rPr>
                      <a:t>Antepartum</a:t>
                    </a:r>
                    <a:endParaRPr lang="en-US" sz="1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pPr>
                    <a:r>
                      <a:rPr lang="en-US" sz="1200" b="1" dirty="0">
                        <a:latin typeface="Arial" panose="020B0604020202020204" pitchFamily="34" charset="0"/>
                        <a:ea typeface="Calibri" panose="020F0502020204030204" pitchFamily="34" charset="0"/>
                        <a:cs typeface="Times New Roman" panose="02020603050405020304" pitchFamily="18" charset="0"/>
                      </a:rPr>
                      <a:t>(14 </a:t>
                    </a:r>
                    <a:r>
                      <a:rPr lang="en-US" sz="1200" b="1" dirty="0" err="1">
                        <a:latin typeface="Arial" panose="020B0604020202020204" pitchFamily="34" charset="0"/>
                        <a:ea typeface="Calibri" panose="020F0502020204030204" pitchFamily="34" charset="0"/>
                        <a:cs typeface="Times New Roman" panose="02020603050405020304" pitchFamily="18" charset="0"/>
                      </a:rPr>
                      <a:t>wk</a:t>
                    </a:r>
                    <a:r>
                      <a:rPr lang="en-US" sz="1200" b="1" dirty="0">
                        <a:latin typeface="Arial" panose="020B0604020202020204" pitchFamily="34" charset="0"/>
                        <a:ea typeface="Calibri" panose="020F0502020204030204" pitchFamily="34" charset="0"/>
                        <a:cs typeface="Times New Roman" panose="02020603050405020304" pitchFamily="18" charset="0"/>
                      </a:rPr>
                      <a:t>-term</a:t>
                    </a:r>
                    <a:r>
                      <a:rPr lang="en-US" sz="1200" dirty="0">
                        <a:latin typeface="Arial" panose="020B0604020202020204" pitchFamily="34" charset="0"/>
                        <a:ea typeface="Calibri" panose="020F0502020204030204" pitchFamily="34" charset="0"/>
                        <a:cs typeface="Times New Roman" panose="02020603050405020304" pitchFamily="18" charset="0"/>
                      </a:rPr>
                      <a:t>)</a:t>
                    </a:r>
                    <a:endParaRPr lang="en-US" sz="1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83" name="Text Box 2">
                    <a:extLst>
                      <a:ext uri="{FF2B5EF4-FFF2-40B4-BE49-F238E27FC236}">
                        <a16:creationId xmlns:a16="http://schemas.microsoft.com/office/drawing/2014/main" xmlns="" id="{7BD48295-B104-4DAF-BF91-D225257745B0}"/>
                      </a:ext>
                    </a:extLst>
                  </p:cNvPr>
                  <p:cNvSpPr txBox="1">
                    <a:spLocks noChangeArrowheads="1"/>
                  </p:cNvSpPr>
                  <p:nvPr/>
                </p:nvSpPr>
                <p:spPr bwMode="auto">
                  <a:xfrm>
                    <a:off x="1615741" y="-1315250"/>
                    <a:ext cx="1172735" cy="69532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6000"/>
                      </a:lnSpc>
                    </a:pPr>
                    <a:r>
                      <a:rPr lang="en-US" sz="1400" dirty="0">
                        <a:latin typeface="Arial" panose="020B0604020202020204" pitchFamily="34" charset="0"/>
                        <a:ea typeface="Calibri" panose="020F0502020204030204" pitchFamily="34" charset="0"/>
                        <a:cs typeface="Times New Roman" panose="02020603050405020304" pitchFamily="18" charset="0"/>
                      </a:rPr>
                      <a:t>Labor &amp; Delivery</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74" name="Group 73">
                  <a:extLst>
                    <a:ext uri="{FF2B5EF4-FFF2-40B4-BE49-F238E27FC236}">
                      <a16:creationId xmlns:a16="http://schemas.microsoft.com/office/drawing/2014/main" xmlns="" id="{A4C08A2B-A089-4BAD-B74F-E88E961915BD}"/>
                    </a:ext>
                  </a:extLst>
                </p:cNvPr>
                <p:cNvGrpSpPr/>
                <p:nvPr/>
              </p:nvGrpSpPr>
              <p:grpSpPr>
                <a:xfrm>
                  <a:off x="171450" y="1362074"/>
                  <a:ext cx="771525" cy="1952626"/>
                  <a:chOff x="28575" y="-38101"/>
                  <a:chExt cx="771525" cy="1952626"/>
                </a:xfrm>
              </p:grpSpPr>
              <p:sp>
                <p:nvSpPr>
                  <p:cNvPr id="75" name="Rounded Rectangle 23">
                    <a:extLst>
                      <a:ext uri="{FF2B5EF4-FFF2-40B4-BE49-F238E27FC236}">
                        <a16:creationId xmlns:a16="http://schemas.microsoft.com/office/drawing/2014/main" xmlns="" id="{C52F0C26-2AF7-438D-9FCD-6CB93639BF3D}"/>
                      </a:ext>
                    </a:extLst>
                  </p:cNvPr>
                  <p:cNvSpPr/>
                  <p:nvPr/>
                </p:nvSpPr>
                <p:spPr>
                  <a:xfrm>
                    <a:off x="28575" y="-38101"/>
                    <a:ext cx="361950" cy="1952626"/>
                  </a:xfrm>
                  <a:prstGeom prst="roundRect">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R</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A</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N</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D</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O</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M</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I</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Z</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E</a:t>
                    </a:r>
                    <a:endParaRPr lang="en-US" sz="600" dirty="0">
                      <a:ea typeface="Calibri" panose="020F0502020204030204" pitchFamily="34" charset="0"/>
                      <a:cs typeface="Times New Roman" panose="02020603050405020304" pitchFamily="18" charset="0"/>
                    </a:endParaRPr>
                  </a:p>
                </p:txBody>
              </p:sp>
              <p:cxnSp>
                <p:nvCxnSpPr>
                  <p:cNvPr id="76" name="Straight Arrow Connector 75">
                    <a:extLst>
                      <a:ext uri="{FF2B5EF4-FFF2-40B4-BE49-F238E27FC236}">
                        <a16:creationId xmlns:a16="http://schemas.microsoft.com/office/drawing/2014/main" xmlns="" id="{EC310D15-6950-4009-92C1-AC804D519B7C}"/>
                      </a:ext>
                    </a:extLst>
                  </p:cNvPr>
                  <p:cNvCxnSpPr/>
                  <p:nvPr/>
                </p:nvCxnSpPr>
                <p:spPr>
                  <a:xfrm flipV="1">
                    <a:off x="390525" y="200026"/>
                    <a:ext cx="409575" cy="7572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xmlns="" id="{42F1228C-3F4C-437A-AE98-90FC798404C2}"/>
                      </a:ext>
                    </a:extLst>
                  </p:cNvPr>
                  <p:cNvCxnSpPr/>
                  <p:nvPr/>
                </p:nvCxnSpPr>
                <p:spPr>
                  <a:xfrm>
                    <a:off x="390525" y="957263"/>
                    <a:ext cx="39052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xmlns="" id="{4FAFC98D-18FB-4DE9-B57B-6A2017C47E29}"/>
                      </a:ext>
                    </a:extLst>
                  </p:cNvPr>
                  <p:cNvCxnSpPr/>
                  <p:nvPr/>
                </p:nvCxnSpPr>
                <p:spPr>
                  <a:xfrm>
                    <a:off x="390525" y="957263"/>
                    <a:ext cx="371475" cy="8524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57" name="Group 56">
                <a:extLst>
                  <a:ext uri="{FF2B5EF4-FFF2-40B4-BE49-F238E27FC236}">
                    <a16:creationId xmlns:a16="http://schemas.microsoft.com/office/drawing/2014/main" xmlns="" id="{99A17F26-FF22-4E7A-97F0-382FDCF57EC2}"/>
                  </a:ext>
                </a:extLst>
              </p:cNvPr>
              <p:cNvGrpSpPr/>
              <p:nvPr/>
            </p:nvGrpSpPr>
            <p:grpSpPr>
              <a:xfrm>
                <a:off x="3838575" y="-778736"/>
                <a:ext cx="3019425" cy="4522062"/>
                <a:chOff x="238125" y="-778736"/>
                <a:chExt cx="3019425" cy="4522062"/>
              </a:xfrm>
            </p:grpSpPr>
            <p:grpSp>
              <p:nvGrpSpPr>
                <p:cNvPr id="66" name="Group 65">
                  <a:extLst>
                    <a:ext uri="{FF2B5EF4-FFF2-40B4-BE49-F238E27FC236}">
                      <a16:creationId xmlns:a16="http://schemas.microsoft.com/office/drawing/2014/main" xmlns="" id="{B4E6BB39-9892-48CE-B3D4-9BF291433D93}"/>
                    </a:ext>
                  </a:extLst>
                </p:cNvPr>
                <p:cNvGrpSpPr/>
                <p:nvPr/>
              </p:nvGrpSpPr>
              <p:grpSpPr>
                <a:xfrm>
                  <a:off x="285750" y="-778736"/>
                  <a:ext cx="2971800" cy="4522062"/>
                  <a:chOff x="219075" y="-1121636"/>
                  <a:chExt cx="2971800" cy="4522062"/>
                </a:xfrm>
              </p:grpSpPr>
              <p:sp>
                <p:nvSpPr>
                  <p:cNvPr id="70" name="Text Box 2">
                    <a:extLst>
                      <a:ext uri="{FF2B5EF4-FFF2-40B4-BE49-F238E27FC236}">
                        <a16:creationId xmlns:a16="http://schemas.microsoft.com/office/drawing/2014/main" xmlns="" id="{1187DF03-FA79-49BC-A139-A91A242EA5DD}"/>
                      </a:ext>
                    </a:extLst>
                  </p:cNvPr>
                  <p:cNvSpPr txBox="1">
                    <a:spLocks noChangeArrowheads="1"/>
                  </p:cNvSpPr>
                  <p:nvPr/>
                </p:nvSpPr>
                <p:spPr bwMode="auto">
                  <a:xfrm>
                    <a:off x="219075" y="-1121636"/>
                    <a:ext cx="2971800" cy="695324"/>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6000"/>
                      </a:lnSpc>
                    </a:pPr>
                    <a:r>
                      <a:rPr lang="en-US" sz="1400" b="1" u="sng" dirty="0">
                        <a:latin typeface="Arial" panose="020B0604020202020204" pitchFamily="34" charset="0"/>
                        <a:ea typeface="Calibri" panose="020F0502020204030204" pitchFamily="34" charset="0"/>
                        <a:cs typeface="Times New Roman" panose="02020603050405020304" pitchFamily="18" charset="0"/>
                      </a:rPr>
                      <a:t>Postpartum</a:t>
                    </a:r>
                    <a:endParaRPr lang="en-US" sz="1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pPr>
                    <a:r>
                      <a:rPr lang="en-US" sz="1400" dirty="0">
                        <a:latin typeface="Arial" panose="020B0604020202020204" pitchFamily="34" charset="0"/>
                        <a:ea typeface="Calibri" panose="020F0502020204030204" pitchFamily="34" charset="0"/>
                        <a:cs typeface="Times New Roman" panose="02020603050405020304" pitchFamily="18" charset="0"/>
                      </a:rPr>
                      <a:t>(for duration of breastfeeding)</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1" name="Rectangle 70">
                    <a:extLst>
                      <a:ext uri="{FF2B5EF4-FFF2-40B4-BE49-F238E27FC236}">
                        <a16:creationId xmlns:a16="http://schemas.microsoft.com/office/drawing/2014/main" xmlns="" id="{7B18EF3A-1187-4681-94B4-EFD368117DA2}"/>
                      </a:ext>
                    </a:extLst>
                  </p:cNvPr>
                  <p:cNvSpPr/>
                  <p:nvPr/>
                </p:nvSpPr>
                <p:spPr>
                  <a:xfrm>
                    <a:off x="971550" y="1062038"/>
                    <a:ext cx="1466851" cy="103346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pPr>
                    <a:r>
                      <a:rPr lang="en-US" sz="1000" b="1" dirty="0">
                        <a:latin typeface="Arial" panose="020B0604020202020204" pitchFamily="34" charset="0"/>
                        <a:ea typeface="Calibri" panose="020F0502020204030204" pitchFamily="34" charset="0"/>
                        <a:cs typeface="Times New Roman" panose="02020603050405020304" pitchFamily="18" charset="0"/>
                      </a:rPr>
                      <a:t>Maternal TDF/FTC/</a:t>
                    </a:r>
                    <a:r>
                      <a:rPr lang="en-US" sz="1000" b="1" dirty="0" err="1">
                        <a:latin typeface="Arial" panose="020B0604020202020204" pitchFamily="34" charset="0"/>
                        <a:ea typeface="Calibri" panose="020F0502020204030204" pitchFamily="34" charset="0"/>
                        <a:cs typeface="Times New Roman" panose="02020603050405020304" pitchFamily="18" charset="0"/>
                      </a:rPr>
                      <a:t>LPVr</a:t>
                    </a:r>
                    <a:endParaRPr lang="en-US" sz="10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06000"/>
                      </a:lnSpc>
                    </a:pPr>
                    <a:r>
                      <a:rPr lang="en-US" sz="1000" b="1" dirty="0">
                        <a:latin typeface="Arial" panose="020B0604020202020204" pitchFamily="34" charset="0"/>
                        <a:ea typeface="Calibri" panose="020F0502020204030204" pitchFamily="34" charset="0"/>
                        <a:cs typeface="Times New Roman" panose="02020603050405020304" pitchFamily="18" charset="0"/>
                      </a:rPr>
                      <a:t>(</a:t>
                    </a:r>
                    <a:r>
                      <a:rPr lang="en-US" sz="1000" b="1" dirty="0" err="1">
                        <a:latin typeface="Arial" panose="020B0604020202020204" pitchFamily="34" charset="0"/>
                        <a:ea typeface="Calibri" panose="020F0502020204030204" pitchFamily="34" charset="0"/>
                        <a:cs typeface="Times New Roman" panose="02020603050405020304" pitchFamily="18" charset="0"/>
                      </a:rPr>
                      <a:t>mART</a:t>
                    </a:r>
                    <a:r>
                      <a:rPr lang="en-US" sz="1000" b="1" dirty="0">
                        <a:latin typeface="Arial" panose="020B0604020202020204" pitchFamily="34" charset="0"/>
                        <a:ea typeface="Calibri" panose="020F0502020204030204" pitchFamily="34" charset="0"/>
                        <a:cs typeface="Times New Roman" panose="02020603050405020304" pitchFamily="18" charset="0"/>
                      </a:rPr>
                      <a:t>)</a:t>
                    </a:r>
                    <a:endParaRPr lang="en-US" sz="1000" b="1" dirty="0">
                      <a:ea typeface="Calibri" panose="020F0502020204030204" pitchFamily="34" charset="0"/>
                      <a:cs typeface="Times New Roman" panose="02020603050405020304" pitchFamily="18" charset="0"/>
                    </a:endParaRPr>
                  </a:p>
                </p:txBody>
              </p:sp>
              <p:sp>
                <p:nvSpPr>
                  <p:cNvPr id="72" name="Rectangle 71">
                    <a:extLst>
                      <a:ext uri="{FF2B5EF4-FFF2-40B4-BE49-F238E27FC236}">
                        <a16:creationId xmlns:a16="http://schemas.microsoft.com/office/drawing/2014/main" xmlns="" id="{8566A633-7AAE-4CE3-8EF0-B5D7F5446C75}"/>
                      </a:ext>
                    </a:extLst>
                  </p:cNvPr>
                  <p:cNvSpPr/>
                  <p:nvPr/>
                </p:nvSpPr>
                <p:spPr>
                  <a:xfrm>
                    <a:off x="971550" y="2543176"/>
                    <a:ext cx="1466850" cy="85725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spcBef>
                        <a:spcPts val="600"/>
                      </a:spcBef>
                    </a:pPr>
                    <a:r>
                      <a:rPr lang="en-US" sz="1000" b="1" dirty="0">
                        <a:latin typeface="Arial" panose="020B0604020202020204" pitchFamily="34" charset="0"/>
                        <a:ea typeface="Calibri" panose="020F0502020204030204" pitchFamily="34" charset="0"/>
                        <a:cs typeface="Arial" panose="020B0604020202020204" pitchFamily="34" charset="0"/>
                      </a:rPr>
                      <a:t>Infant NVP</a:t>
                    </a:r>
                  </a:p>
                  <a:p>
                    <a:pPr algn="ctr">
                      <a:lnSpc>
                        <a:spcPct val="106000"/>
                      </a:lnSpc>
                      <a:spcBef>
                        <a:spcPts val="600"/>
                      </a:spcBef>
                    </a:pPr>
                    <a:r>
                      <a:rPr lang="en-US" sz="1000" b="1" dirty="0">
                        <a:latin typeface="Arial" panose="020B0604020202020204" pitchFamily="34" charset="0"/>
                        <a:ea typeface="Calibri" panose="020F0502020204030204" pitchFamily="34" charset="0"/>
                        <a:cs typeface="Arial" panose="020B0604020202020204" pitchFamily="34" charset="0"/>
                      </a:rPr>
                      <a:t>(</a:t>
                    </a:r>
                    <a:r>
                      <a:rPr lang="en-US" sz="1000" b="1" dirty="0" err="1">
                        <a:latin typeface="Arial" panose="020B0604020202020204" pitchFamily="34" charset="0"/>
                        <a:ea typeface="Calibri" panose="020F0502020204030204" pitchFamily="34" charset="0"/>
                        <a:cs typeface="Arial" panose="020B0604020202020204" pitchFamily="34" charset="0"/>
                      </a:rPr>
                      <a:t>iNVP</a:t>
                    </a:r>
                    <a:r>
                      <a:rPr lang="en-US" sz="1000" b="1" dirty="0">
                        <a:latin typeface="Arial" panose="020B0604020202020204" pitchFamily="34" charset="0"/>
                        <a:ea typeface="Calibri" panose="020F0502020204030204" pitchFamily="34" charset="0"/>
                        <a:cs typeface="Arial" panose="020B0604020202020204" pitchFamily="34" charset="0"/>
                      </a:rPr>
                      <a:t>)</a:t>
                    </a:r>
                  </a:p>
                </p:txBody>
              </p:sp>
            </p:grpSp>
            <p:sp>
              <p:nvSpPr>
                <p:cNvPr id="67" name="Rounded Rectangle 27">
                  <a:extLst>
                    <a:ext uri="{FF2B5EF4-FFF2-40B4-BE49-F238E27FC236}">
                      <a16:creationId xmlns:a16="http://schemas.microsoft.com/office/drawing/2014/main" xmlns="" id="{2EA2B4CB-C99F-4911-94D3-FF9F8BD96B6D}"/>
                    </a:ext>
                  </a:extLst>
                </p:cNvPr>
                <p:cNvSpPr/>
                <p:nvPr/>
              </p:nvSpPr>
              <p:spPr>
                <a:xfrm>
                  <a:off x="238125" y="1447800"/>
                  <a:ext cx="361950" cy="1914525"/>
                </a:xfrm>
                <a:prstGeom prst="roundRect">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R</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A</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N</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D</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O</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M</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I</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Z</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E</a:t>
                  </a:r>
                  <a:endParaRPr lang="en-US" sz="600" dirty="0">
                    <a:ea typeface="Calibri" panose="020F0502020204030204" pitchFamily="34" charset="0"/>
                    <a:cs typeface="Times New Roman" panose="02020603050405020304" pitchFamily="18" charset="0"/>
                  </a:endParaRPr>
                </a:p>
              </p:txBody>
            </p:sp>
            <p:cxnSp>
              <p:nvCxnSpPr>
                <p:cNvPr id="68" name="Straight Arrow Connector 67">
                  <a:extLst>
                    <a:ext uri="{FF2B5EF4-FFF2-40B4-BE49-F238E27FC236}">
                      <a16:creationId xmlns:a16="http://schemas.microsoft.com/office/drawing/2014/main" xmlns="" id="{D9F8D6E5-0D85-4212-A671-A285A04BE62C}"/>
                    </a:ext>
                  </a:extLst>
                </p:cNvPr>
                <p:cNvCxnSpPr/>
                <p:nvPr/>
              </p:nvCxnSpPr>
              <p:spPr>
                <a:xfrm flipV="1">
                  <a:off x="600075" y="1809750"/>
                  <a:ext cx="409575" cy="6286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xmlns="" id="{6E623B97-1394-4EAB-B8D9-860C3F40A1ED}"/>
                    </a:ext>
                  </a:extLst>
                </p:cNvPr>
                <p:cNvCxnSpPr/>
                <p:nvPr/>
              </p:nvCxnSpPr>
              <p:spPr>
                <a:xfrm>
                  <a:off x="600075" y="2438400"/>
                  <a:ext cx="381000" cy="8763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xmlns="" id="{26933C23-6E58-471F-B20B-CF511E694F6D}"/>
                  </a:ext>
                </a:extLst>
              </p:cNvPr>
              <p:cNvGrpSpPr/>
              <p:nvPr/>
            </p:nvGrpSpPr>
            <p:grpSpPr>
              <a:xfrm>
                <a:off x="6577012" y="-855353"/>
                <a:ext cx="2971800" cy="3798578"/>
                <a:chOff x="71437" y="-883928"/>
                <a:chExt cx="2971800" cy="3798578"/>
              </a:xfrm>
            </p:grpSpPr>
            <p:grpSp>
              <p:nvGrpSpPr>
                <p:cNvPr id="59" name="Group 58">
                  <a:extLst>
                    <a:ext uri="{FF2B5EF4-FFF2-40B4-BE49-F238E27FC236}">
                      <a16:creationId xmlns:a16="http://schemas.microsoft.com/office/drawing/2014/main" xmlns="" id="{295009DF-C0B2-43D8-AF89-7D70BE9FC3A3}"/>
                    </a:ext>
                  </a:extLst>
                </p:cNvPr>
                <p:cNvGrpSpPr/>
                <p:nvPr/>
              </p:nvGrpSpPr>
              <p:grpSpPr>
                <a:xfrm>
                  <a:off x="71437" y="-883928"/>
                  <a:ext cx="2971800" cy="3369953"/>
                  <a:chOff x="-90488" y="-1245878"/>
                  <a:chExt cx="2971800" cy="3369953"/>
                </a:xfrm>
              </p:grpSpPr>
              <p:sp>
                <p:nvSpPr>
                  <p:cNvPr id="63" name="Rectangle 62">
                    <a:extLst>
                      <a:ext uri="{FF2B5EF4-FFF2-40B4-BE49-F238E27FC236}">
                        <a16:creationId xmlns:a16="http://schemas.microsoft.com/office/drawing/2014/main" xmlns="" id="{C8B18069-A3F3-4AFC-BE83-65F5CBD8BD51}"/>
                      </a:ext>
                    </a:extLst>
                  </p:cNvPr>
                  <p:cNvSpPr/>
                  <p:nvPr/>
                </p:nvSpPr>
                <p:spPr>
                  <a:xfrm>
                    <a:off x="1352550" y="482084"/>
                    <a:ext cx="1162050" cy="699015"/>
                  </a:xfrm>
                  <a:prstGeom prst="rect">
                    <a:avLst/>
                  </a:prstGeom>
                  <a:gradFill flip="none" rotWithShape="1">
                    <a:gsLst>
                      <a:gs pos="0">
                        <a:schemeClr val="accent4">
                          <a:lumMod val="75000"/>
                          <a:shade val="30000"/>
                          <a:satMod val="115000"/>
                        </a:schemeClr>
                      </a:gs>
                      <a:gs pos="50000">
                        <a:schemeClr val="accent4">
                          <a:lumMod val="75000"/>
                          <a:shade val="67500"/>
                          <a:satMod val="115000"/>
                        </a:schemeClr>
                      </a:gs>
                      <a:gs pos="100000">
                        <a:schemeClr val="accent4">
                          <a:lumMod val="75000"/>
                          <a:shade val="100000"/>
                          <a:satMod val="115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pPr>
                    <a:r>
                      <a:rPr lang="en-US" sz="1000" b="1" dirty="0">
                        <a:latin typeface="Arial" panose="020B0604020202020204" pitchFamily="34" charset="0"/>
                        <a:ea typeface="Calibri" panose="020F0502020204030204" pitchFamily="34" charset="0"/>
                        <a:cs typeface="Times New Roman" panose="02020603050405020304" pitchFamily="18" charset="0"/>
                      </a:rPr>
                      <a:t>Continue</a:t>
                    </a:r>
                    <a:endParaRPr lang="en-US" sz="1000" b="1" dirty="0">
                      <a:ea typeface="Calibri" panose="020F0502020204030204" pitchFamily="34" charset="0"/>
                      <a:cs typeface="Times New Roman" panose="02020603050405020304" pitchFamily="18" charset="0"/>
                    </a:endParaRPr>
                  </a:p>
                  <a:p>
                    <a:pPr algn="ctr">
                      <a:lnSpc>
                        <a:spcPct val="106000"/>
                      </a:lnSpc>
                    </a:pPr>
                    <a:r>
                      <a:rPr lang="en-US" sz="1000" b="1" dirty="0">
                        <a:latin typeface="Arial" panose="020B0604020202020204" pitchFamily="34" charset="0"/>
                        <a:ea typeface="Calibri" panose="020F0502020204030204" pitchFamily="34" charset="0"/>
                        <a:cs typeface="Times New Roman" panose="02020603050405020304" pitchFamily="18" charset="0"/>
                      </a:rPr>
                      <a:t>ART</a:t>
                    </a:r>
                    <a:endParaRPr lang="en-US" sz="1000" b="1" dirty="0">
                      <a:ea typeface="Calibri" panose="020F0502020204030204" pitchFamily="34" charset="0"/>
                      <a:cs typeface="Times New Roman" panose="02020603050405020304" pitchFamily="18" charset="0"/>
                    </a:endParaRPr>
                  </a:p>
                </p:txBody>
              </p:sp>
              <p:sp>
                <p:nvSpPr>
                  <p:cNvPr id="64" name="Rectangle 63">
                    <a:extLst>
                      <a:ext uri="{FF2B5EF4-FFF2-40B4-BE49-F238E27FC236}">
                        <a16:creationId xmlns:a16="http://schemas.microsoft.com/office/drawing/2014/main" xmlns="" id="{9C64D6EC-D032-4D33-BC40-FCD56DB56E57}"/>
                      </a:ext>
                    </a:extLst>
                  </p:cNvPr>
                  <p:cNvSpPr/>
                  <p:nvPr/>
                </p:nvSpPr>
                <p:spPr>
                  <a:xfrm>
                    <a:off x="1371600" y="1524001"/>
                    <a:ext cx="1142999" cy="600074"/>
                  </a:xfrm>
                  <a:prstGeom prst="rect">
                    <a:avLst/>
                  </a:prstGeom>
                  <a:gradFill flip="none" rotWithShape="1">
                    <a:gsLst>
                      <a:gs pos="0">
                        <a:schemeClr val="tx1">
                          <a:lumMod val="50000"/>
                          <a:lumOff val="50000"/>
                          <a:shade val="30000"/>
                          <a:satMod val="115000"/>
                        </a:schemeClr>
                      </a:gs>
                      <a:gs pos="50000">
                        <a:schemeClr val="tx1">
                          <a:lumMod val="50000"/>
                          <a:lumOff val="50000"/>
                          <a:shade val="67500"/>
                          <a:satMod val="115000"/>
                        </a:schemeClr>
                      </a:gs>
                      <a:gs pos="100000">
                        <a:schemeClr val="tx1">
                          <a:lumMod val="50000"/>
                          <a:lumOff val="50000"/>
                          <a:shade val="100000"/>
                          <a:satMod val="115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pPr>
                    <a:r>
                      <a:rPr lang="en-US" sz="1000" b="1" dirty="0">
                        <a:latin typeface="Arial" panose="020B0604020202020204" pitchFamily="34" charset="0"/>
                        <a:ea typeface="Calibri" panose="020F0502020204030204" pitchFamily="34" charset="0"/>
                        <a:cs typeface="Times New Roman" panose="02020603050405020304" pitchFamily="18" charset="0"/>
                      </a:rPr>
                      <a:t>Stop ART</a:t>
                    </a:r>
                    <a:r>
                      <a:rPr lang="en-US" sz="1400" dirty="0">
                        <a:latin typeface="Arial" panose="020B0604020202020204" pitchFamily="34" charset="0"/>
                        <a:ea typeface="Calibri" panose="020F0502020204030204" pitchFamily="34" charset="0"/>
                        <a:cs typeface="Times New Roman" panose="02020603050405020304" pitchFamily="18" charset="0"/>
                      </a:rPr>
                      <a:t> </a:t>
                    </a:r>
                    <a:endParaRPr lang="en-US" sz="1100" dirty="0">
                      <a:ea typeface="Calibri" panose="020F0502020204030204" pitchFamily="34" charset="0"/>
                      <a:cs typeface="Times New Roman" panose="02020603050405020304" pitchFamily="18" charset="0"/>
                    </a:endParaRPr>
                  </a:p>
                </p:txBody>
              </p:sp>
              <p:sp>
                <p:nvSpPr>
                  <p:cNvPr id="65" name="Text Box 2">
                    <a:extLst>
                      <a:ext uri="{FF2B5EF4-FFF2-40B4-BE49-F238E27FC236}">
                        <a16:creationId xmlns:a16="http://schemas.microsoft.com/office/drawing/2014/main" xmlns="" id="{3FD9E35B-6531-43FF-9EF1-F444F749B7A2}"/>
                      </a:ext>
                    </a:extLst>
                  </p:cNvPr>
                  <p:cNvSpPr txBox="1">
                    <a:spLocks noChangeArrowheads="1"/>
                  </p:cNvSpPr>
                  <p:nvPr/>
                </p:nvSpPr>
                <p:spPr bwMode="auto">
                  <a:xfrm>
                    <a:off x="-90488" y="-1245878"/>
                    <a:ext cx="2971800" cy="69532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6000"/>
                      </a:lnSpc>
                    </a:pPr>
                    <a:r>
                      <a:rPr lang="en-US" sz="1400" b="1" u="sng" dirty="0">
                        <a:latin typeface="Arial" panose="020B0604020202020204" pitchFamily="34" charset="0"/>
                        <a:ea typeface="Calibri" panose="020F0502020204030204" pitchFamily="34" charset="0"/>
                        <a:cs typeface="Times New Roman" panose="02020603050405020304" pitchFamily="18" charset="0"/>
                      </a:rPr>
                      <a:t>Maternal Health</a:t>
                    </a:r>
                    <a:endParaRPr lang="en-US" sz="1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pPr>
                    <a:r>
                      <a:rPr lang="en-US" sz="1400" dirty="0">
                        <a:latin typeface="Arial" panose="020B0604020202020204" pitchFamily="34" charset="0"/>
                        <a:ea typeface="Calibri" panose="020F0502020204030204" pitchFamily="34" charset="0"/>
                        <a:cs typeface="Times New Roman" panose="02020603050405020304" pitchFamily="18" charset="0"/>
                      </a:rPr>
                      <a:t>(after breastfeeding cessation)</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en-US" sz="1100" dirty="0">
                        <a:latin typeface="Calibri" panose="020F0502020204030204" pitchFamily="34" charset="0"/>
                        <a:ea typeface="Calibri" panose="020F0502020204030204" pitchFamily="34" charset="0"/>
                        <a:cs typeface="Times New Roman" panose="02020603050405020304" pitchFamily="18" charset="0"/>
                      </a:rPr>
                      <a:t> </a:t>
                    </a:r>
                  </a:p>
                </p:txBody>
              </p:sp>
            </p:grpSp>
            <p:sp>
              <p:nvSpPr>
                <p:cNvPr id="60" name="Rounded Rectangle 28">
                  <a:extLst>
                    <a:ext uri="{FF2B5EF4-FFF2-40B4-BE49-F238E27FC236}">
                      <a16:creationId xmlns:a16="http://schemas.microsoft.com/office/drawing/2014/main" xmlns="" id="{8BA01C73-47CC-4A2C-B42F-2F4F92827351}"/>
                    </a:ext>
                  </a:extLst>
                </p:cNvPr>
                <p:cNvSpPr/>
                <p:nvPr/>
              </p:nvSpPr>
              <p:spPr>
                <a:xfrm>
                  <a:off x="561975" y="1000125"/>
                  <a:ext cx="361950" cy="1914525"/>
                </a:xfrm>
                <a:prstGeom prst="roundRect">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R</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A</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N</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D</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O</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M</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I</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Z</a:t>
                  </a:r>
                  <a:endParaRPr lang="en-US" sz="600" dirty="0">
                    <a:ea typeface="Calibri" panose="020F0502020204030204" pitchFamily="34" charset="0"/>
                    <a:cs typeface="Times New Roman" panose="02020603050405020304" pitchFamily="18" charset="0"/>
                  </a:endParaRPr>
                </a:p>
                <a:p>
                  <a:pPr algn="ctr">
                    <a:lnSpc>
                      <a:spcPct val="106000"/>
                    </a:lnSpc>
                  </a:pPr>
                  <a:r>
                    <a:rPr lang="en-US" sz="6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E</a:t>
                  </a:r>
                  <a:endParaRPr lang="en-US" sz="600" dirty="0">
                    <a:ea typeface="Calibri" panose="020F0502020204030204" pitchFamily="34" charset="0"/>
                    <a:cs typeface="Times New Roman" panose="02020603050405020304" pitchFamily="18" charset="0"/>
                  </a:endParaRPr>
                </a:p>
              </p:txBody>
            </p:sp>
            <p:cxnSp>
              <p:nvCxnSpPr>
                <p:cNvPr id="61" name="Straight Arrow Connector 60">
                  <a:extLst>
                    <a:ext uri="{FF2B5EF4-FFF2-40B4-BE49-F238E27FC236}">
                      <a16:creationId xmlns:a16="http://schemas.microsoft.com/office/drawing/2014/main" xmlns="" id="{1667B02E-9014-4BE4-97AE-2F4A89185B4D}"/>
                    </a:ext>
                  </a:extLst>
                </p:cNvPr>
                <p:cNvCxnSpPr/>
                <p:nvPr/>
              </p:nvCxnSpPr>
              <p:spPr>
                <a:xfrm flipV="1">
                  <a:off x="923925" y="1276350"/>
                  <a:ext cx="533400" cy="5143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xmlns="" id="{30BB263C-C736-4C22-B55C-1A369767FF88}"/>
                    </a:ext>
                  </a:extLst>
                </p:cNvPr>
                <p:cNvCxnSpPr/>
                <p:nvPr/>
              </p:nvCxnSpPr>
              <p:spPr>
                <a:xfrm>
                  <a:off x="923925" y="1819275"/>
                  <a:ext cx="552450" cy="152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cxnSp>
          <p:nvCxnSpPr>
            <p:cNvPr id="52" name="Straight Arrow Connector 51">
              <a:extLst>
                <a:ext uri="{FF2B5EF4-FFF2-40B4-BE49-F238E27FC236}">
                  <a16:creationId xmlns:a16="http://schemas.microsoft.com/office/drawing/2014/main" xmlns="" id="{B5761323-9DFD-4E1B-B917-F5164633DC63}"/>
                </a:ext>
              </a:extLst>
            </p:cNvPr>
            <p:cNvCxnSpPr/>
            <p:nvPr/>
          </p:nvCxnSpPr>
          <p:spPr>
            <a:xfrm flipV="1">
              <a:off x="5379868" y="2888191"/>
              <a:ext cx="603682" cy="163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xmlns="" id="{4F98520C-CC9A-490B-9D16-9D0792578838}"/>
                </a:ext>
              </a:extLst>
            </p:cNvPr>
            <p:cNvCxnSpPr>
              <a:cxnSpLocks/>
            </p:cNvCxnSpPr>
            <p:nvPr/>
          </p:nvCxnSpPr>
          <p:spPr>
            <a:xfrm>
              <a:off x="3270965" y="2854054"/>
              <a:ext cx="257217" cy="1609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xmlns="" id="{6E3E128B-84EB-46E2-9A5F-3B8F32903129}"/>
                </a:ext>
              </a:extLst>
            </p:cNvPr>
            <p:cNvCxnSpPr>
              <a:cxnSpLocks/>
            </p:cNvCxnSpPr>
            <p:nvPr/>
          </p:nvCxnSpPr>
          <p:spPr>
            <a:xfrm>
              <a:off x="3252075" y="3190880"/>
              <a:ext cx="2279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xmlns="" id="{5118693E-ED10-4383-A68D-88E05F0BF1D4}"/>
                </a:ext>
              </a:extLst>
            </p:cNvPr>
            <p:cNvCxnSpPr>
              <a:cxnSpLocks/>
            </p:cNvCxnSpPr>
            <p:nvPr/>
          </p:nvCxnSpPr>
          <p:spPr>
            <a:xfrm flipV="1">
              <a:off x="3259861" y="3313591"/>
              <a:ext cx="268321" cy="3778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0" name="TextBox 89">
            <a:extLst>
              <a:ext uri="{FF2B5EF4-FFF2-40B4-BE49-F238E27FC236}">
                <a16:creationId xmlns:a16="http://schemas.microsoft.com/office/drawing/2014/main" xmlns="" id="{A378108E-981B-42BC-B5A6-A98EC4210C70}"/>
              </a:ext>
            </a:extLst>
          </p:cNvPr>
          <p:cNvSpPr txBox="1"/>
          <p:nvPr/>
        </p:nvSpPr>
        <p:spPr>
          <a:xfrm>
            <a:off x="4038226" y="5244010"/>
            <a:ext cx="1618543" cy="923330"/>
          </a:xfrm>
          <a:prstGeom prst="rect">
            <a:avLst/>
          </a:prstGeom>
          <a:noFill/>
          <a:ln w="22225">
            <a:solidFill>
              <a:srgbClr val="7030A0"/>
            </a:solidFill>
          </a:ln>
        </p:spPr>
        <p:txBody>
          <a:bodyPr wrap="square" rtlCol="0">
            <a:spAutoFit/>
          </a:bodyPr>
          <a:lstStyle/>
          <a:p>
            <a:pPr algn="ctr"/>
            <a:r>
              <a:rPr lang="en-US" b="1" dirty="0">
                <a:latin typeface="Arial" panose="020B0604020202020204" pitchFamily="34" charset="0"/>
                <a:cs typeface="Arial" panose="020B0604020202020204" pitchFamily="34" charset="0"/>
              </a:rPr>
              <a:t>Late Presenting Mothers</a:t>
            </a:r>
          </a:p>
        </p:txBody>
      </p:sp>
      <p:cxnSp>
        <p:nvCxnSpPr>
          <p:cNvPr id="92" name="Straight Arrow Connector 91">
            <a:extLst>
              <a:ext uri="{FF2B5EF4-FFF2-40B4-BE49-F238E27FC236}">
                <a16:creationId xmlns:a16="http://schemas.microsoft.com/office/drawing/2014/main" xmlns="" id="{2D00A419-3F0B-412B-B447-120A1471736B}"/>
              </a:ext>
            </a:extLst>
          </p:cNvPr>
          <p:cNvCxnSpPr>
            <a:stCxn id="90" idx="0"/>
          </p:cNvCxnSpPr>
          <p:nvPr/>
        </p:nvCxnSpPr>
        <p:spPr>
          <a:xfrm flipV="1">
            <a:off x="4847497" y="4584954"/>
            <a:ext cx="325322" cy="6590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xmlns="" id="{E2832C4C-7039-40A5-A1E4-944CB0918DCD}"/>
              </a:ext>
            </a:extLst>
          </p:cNvPr>
          <p:cNvSpPr txBox="1"/>
          <p:nvPr/>
        </p:nvSpPr>
        <p:spPr>
          <a:xfrm>
            <a:off x="1548970" y="2379969"/>
            <a:ext cx="1217658" cy="1077218"/>
          </a:xfrm>
          <a:prstGeom prst="rect">
            <a:avLst/>
          </a:prstGeom>
          <a:noFill/>
          <a:ln w="22225">
            <a:solidFill>
              <a:srgbClr val="7030A0"/>
            </a:solidFill>
          </a:ln>
        </p:spPr>
        <p:txBody>
          <a:bodyPr wrap="square" rtlCol="0">
            <a:spAutoFit/>
          </a:bodyPr>
          <a:lstStyle/>
          <a:p>
            <a:pPr algn="ctr"/>
            <a:r>
              <a:rPr lang="en-US" sz="1600" b="1" dirty="0">
                <a:latin typeface="Arial" panose="020B0604020202020204" pitchFamily="34" charset="0"/>
                <a:cs typeface="Arial" panose="020B0604020202020204" pitchFamily="34" charset="0"/>
              </a:rPr>
              <a:t>Women with CD4 ≥350 cells/mm</a:t>
            </a:r>
            <a:r>
              <a:rPr lang="en-US" sz="1600" b="1" baseline="30000" dirty="0">
                <a:latin typeface="Arial" panose="020B0604020202020204" pitchFamily="34" charset="0"/>
                <a:cs typeface="Arial" panose="020B0604020202020204" pitchFamily="34" charset="0"/>
              </a:rPr>
              <a:t>3</a:t>
            </a:r>
          </a:p>
        </p:txBody>
      </p:sp>
      <p:sp>
        <p:nvSpPr>
          <p:cNvPr id="3" name="Rectangle 2">
            <a:extLst>
              <a:ext uri="{FF2B5EF4-FFF2-40B4-BE49-F238E27FC236}">
                <a16:creationId xmlns:a16="http://schemas.microsoft.com/office/drawing/2014/main" xmlns="" id="{4A7D5D85-B049-4E30-86B0-4BE80A3D9DC5}"/>
              </a:ext>
            </a:extLst>
          </p:cNvPr>
          <p:cNvSpPr/>
          <p:nvPr/>
        </p:nvSpPr>
        <p:spPr>
          <a:xfrm>
            <a:off x="5022219" y="2379969"/>
            <a:ext cx="2891488" cy="2680374"/>
          </a:xfrm>
          <a:prstGeom prst="rect">
            <a:avLst/>
          </a:prstGeom>
          <a:noFill/>
          <a:ln w="349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2336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126CE3-CB63-4613-B261-480DC4DE3584}"/>
              </a:ext>
            </a:extLst>
          </p:cNvPr>
          <p:cNvSpPr>
            <a:spLocks noGrp="1"/>
          </p:cNvSpPr>
          <p:nvPr>
            <p:ph type="title"/>
          </p:nvPr>
        </p:nvSpPr>
        <p:spPr>
          <a:xfrm>
            <a:off x="1981200" y="-161278"/>
            <a:ext cx="8229600" cy="1143000"/>
          </a:xfrm>
        </p:spPr>
        <p:txBody>
          <a:bodyPr>
            <a:normAutofit fontScale="90000"/>
          </a:bodyPr>
          <a:lstStyle/>
          <a:p>
            <a:r>
              <a:rPr lang="en-US" dirty="0"/>
              <a:t>PROMISE – Postpartum Component</a:t>
            </a:r>
          </a:p>
        </p:txBody>
      </p:sp>
      <p:sp>
        <p:nvSpPr>
          <p:cNvPr id="5" name="Content Placeholder 4">
            <a:extLst>
              <a:ext uri="{FF2B5EF4-FFF2-40B4-BE49-F238E27FC236}">
                <a16:creationId xmlns:a16="http://schemas.microsoft.com/office/drawing/2014/main" xmlns="" id="{8F435E59-58B8-4E45-BD09-361509A1BE68}"/>
              </a:ext>
            </a:extLst>
          </p:cNvPr>
          <p:cNvSpPr>
            <a:spLocks noGrp="1"/>
          </p:cNvSpPr>
          <p:nvPr>
            <p:ph idx="1"/>
          </p:nvPr>
        </p:nvSpPr>
        <p:spPr>
          <a:xfrm>
            <a:off x="428625" y="808101"/>
            <a:ext cx="10987088" cy="4525963"/>
          </a:xfrm>
        </p:spPr>
        <p:txBody>
          <a:bodyPr>
            <a:normAutofit/>
          </a:bodyPr>
          <a:lstStyle/>
          <a:p>
            <a:r>
              <a:rPr lang="en-US" sz="2400" dirty="0"/>
              <a:t>Eligible mother-infant (M-I) pairs (maternal CD4 ≥ 350 cells/mm</a:t>
            </a:r>
            <a:r>
              <a:rPr lang="en-US" sz="2400" baseline="30000" dirty="0"/>
              <a:t>3</a:t>
            </a:r>
            <a:r>
              <a:rPr lang="en-US" sz="2400" dirty="0"/>
              <a:t> or country-specific level and infant HIV-1 NAT negative and &gt; 2 kg)</a:t>
            </a:r>
            <a:r>
              <a:rPr lang="en-US" sz="2400" baseline="30000" dirty="0"/>
              <a:t> </a:t>
            </a:r>
            <a:r>
              <a:rPr lang="en-US" sz="2400" dirty="0"/>
              <a:t>were randomized at 6 – 14 days postpartum to a maternal three-drug ART regimen (TDF/FTC/</a:t>
            </a:r>
            <a:r>
              <a:rPr lang="en-US" sz="2400" dirty="0" err="1"/>
              <a:t>LPVr</a:t>
            </a:r>
            <a:r>
              <a:rPr lang="en-US" sz="2400" dirty="0"/>
              <a:t> preferred, </a:t>
            </a:r>
            <a:r>
              <a:rPr lang="en-US" sz="2400" b="1" dirty="0">
                <a:solidFill>
                  <a:srgbClr val="00B0F0"/>
                </a:solidFill>
              </a:rPr>
              <a:t>mART</a:t>
            </a:r>
            <a:r>
              <a:rPr lang="en-US" sz="2400" dirty="0"/>
              <a:t>) arm or infant nevirapine (</a:t>
            </a:r>
            <a:r>
              <a:rPr lang="en-US" sz="2400" b="1" dirty="0" err="1">
                <a:solidFill>
                  <a:srgbClr val="00B050"/>
                </a:solidFill>
              </a:rPr>
              <a:t>iNVP</a:t>
            </a:r>
            <a:r>
              <a:rPr lang="en-US" sz="2400" dirty="0"/>
              <a:t>) arm</a:t>
            </a:r>
          </a:p>
          <a:p>
            <a:r>
              <a:rPr lang="en-US" sz="2400" dirty="0"/>
              <a:t>Infants in the </a:t>
            </a:r>
            <a:r>
              <a:rPr lang="en-US" sz="2400" b="1" dirty="0" err="1">
                <a:solidFill>
                  <a:srgbClr val="00B0F0"/>
                </a:solidFill>
              </a:rPr>
              <a:t>mART</a:t>
            </a:r>
            <a:r>
              <a:rPr lang="en-US" sz="2400" b="1" dirty="0">
                <a:solidFill>
                  <a:srgbClr val="00B0F0"/>
                </a:solidFill>
              </a:rPr>
              <a:t> </a:t>
            </a:r>
            <a:r>
              <a:rPr lang="en-US" sz="2400" dirty="0"/>
              <a:t>arm also received NVP for 6 weeks</a:t>
            </a:r>
          </a:p>
          <a:p>
            <a:r>
              <a:rPr lang="en-US" sz="2400" dirty="0"/>
              <a:t>Late-presenting women were enrolled during labor or within 6 days of delivery after assuring the mother’s CD4 count met eligibility criteria and infant had a negative HIV-1 NAT  </a:t>
            </a:r>
          </a:p>
        </p:txBody>
      </p:sp>
      <p:grpSp>
        <p:nvGrpSpPr>
          <p:cNvPr id="7" name="Group 6">
            <a:extLst>
              <a:ext uri="{FF2B5EF4-FFF2-40B4-BE49-F238E27FC236}">
                <a16:creationId xmlns:a16="http://schemas.microsoft.com/office/drawing/2014/main" xmlns="" id="{0E75909B-93AD-4399-B98A-D17C51A0C19F}"/>
              </a:ext>
            </a:extLst>
          </p:cNvPr>
          <p:cNvGrpSpPr/>
          <p:nvPr/>
        </p:nvGrpSpPr>
        <p:grpSpPr>
          <a:xfrm>
            <a:off x="3854906" y="3643314"/>
            <a:ext cx="4889044" cy="2387326"/>
            <a:chOff x="2113389" y="430796"/>
            <a:chExt cx="4592210" cy="1794029"/>
          </a:xfrm>
        </p:grpSpPr>
        <p:sp>
          <p:nvSpPr>
            <p:cNvPr id="8" name="TextBox 7">
              <a:extLst>
                <a:ext uri="{FF2B5EF4-FFF2-40B4-BE49-F238E27FC236}">
                  <a16:creationId xmlns:a16="http://schemas.microsoft.com/office/drawing/2014/main" xmlns="" id="{081C6D6B-3DB7-47CE-A535-5B1CCC36AECE}"/>
                </a:ext>
              </a:extLst>
            </p:cNvPr>
            <p:cNvSpPr txBox="1"/>
            <p:nvPr/>
          </p:nvSpPr>
          <p:spPr>
            <a:xfrm rot="16200000">
              <a:off x="1876425" y="1038225"/>
              <a:ext cx="1304925" cy="830997"/>
            </a:xfrm>
            <a:prstGeom prst="rect">
              <a:avLst/>
            </a:prstGeom>
            <a:solidFill>
              <a:srgbClr val="7030A0"/>
            </a:solidFill>
          </p:spPr>
          <p:txBody>
            <a:bodyPr wrap="square" rtlCol="0">
              <a:spAutoFit/>
            </a:bodyPr>
            <a:lstStyle/>
            <a:p>
              <a:pPr algn="ctr"/>
              <a:r>
                <a:rPr lang="en-US" sz="1400" dirty="0">
                  <a:solidFill>
                    <a:schemeClr val="bg1"/>
                  </a:solidFill>
                  <a:latin typeface="Arial" panose="020B0604020202020204" pitchFamily="34" charset="0"/>
                  <a:cs typeface="Arial" panose="020B0604020202020204" pitchFamily="34" charset="0"/>
                </a:rPr>
                <a:t>Postpartum Component Screening</a:t>
              </a:r>
            </a:p>
          </p:txBody>
        </p:sp>
        <p:cxnSp>
          <p:nvCxnSpPr>
            <p:cNvPr id="9" name="Straight Connector 8">
              <a:extLst>
                <a:ext uri="{FF2B5EF4-FFF2-40B4-BE49-F238E27FC236}">
                  <a16:creationId xmlns:a16="http://schemas.microsoft.com/office/drawing/2014/main" xmlns="" id="{AAE231C7-1FE7-463A-9005-A6E4875CF27D}"/>
                </a:ext>
              </a:extLst>
            </p:cNvPr>
            <p:cNvCxnSpPr>
              <a:cxnSpLocks/>
              <a:stCxn id="8" idx="2"/>
            </p:cNvCxnSpPr>
            <p:nvPr/>
          </p:nvCxnSpPr>
          <p:spPr>
            <a:xfrm>
              <a:off x="2944386" y="1453723"/>
              <a:ext cx="217914" cy="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xmlns="" id="{287A155E-87A0-4542-B781-2165281E24EF}"/>
                </a:ext>
              </a:extLst>
            </p:cNvPr>
            <p:cNvGrpSpPr/>
            <p:nvPr/>
          </p:nvGrpSpPr>
          <p:grpSpPr>
            <a:xfrm>
              <a:off x="3162300" y="1206073"/>
              <a:ext cx="1371600" cy="495300"/>
              <a:chOff x="3314700" y="1228726"/>
              <a:chExt cx="1371600" cy="495300"/>
            </a:xfrm>
          </p:grpSpPr>
          <p:sp>
            <p:nvSpPr>
              <p:cNvPr id="17" name="Oval 16">
                <a:extLst>
                  <a:ext uri="{FF2B5EF4-FFF2-40B4-BE49-F238E27FC236}">
                    <a16:creationId xmlns:a16="http://schemas.microsoft.com/office/drawing/2014/main" xmlns="" id="{E4EA87BD-2335-4A12-BF10-CAC0E59408DF}"/>
                  </a:ext>
                </a:extLst>
              </p:cNvPr>
              <p:cNvSpPr/>
              <p:nvPr/>
            </p:nvSpPr>
            <p:spPr>
              <a:xfrm>
                <a:off x="3314700" y="1228726"/>
                <a:ext cx="1371600" cy="49530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xmlns="" id="{A2F0B5AD-2773-4A79-B202-CBAFCDC1502B}"/>
                  </a:ext>
                </a:extLst>
              </p:cNvPr>
              <p:cNvSpPr txBox="1"/>
              <p:nvPr/>
            </p:nvSpPr>
            <p:spPr>
              <a:xfrm>
                <a:off x="3457576" y="1373646"/>
                <a:ext cx="1209675" cy="307777"/>
              </a:xfrm>
              <a:prstGeom prst="rect">
                <a:avLst/>
              </a:prstGeom>
              <a:noFill/>
            </p:spPr>
            <p:txBody>
              <a:bodyPr wrap="square" rtlCol="0">
                <a:spAutoFit/>
              </a:bodyPr>
              <a:lstStyle/>
              <a:p>
                <a:r>
                  <a:rPr lang="en-US" sz="1400" dirty="0">
                    <a:solidFill>
                      <a:schemeClr val="bg1"/>
                    </a:solidFill>
                    <a:latin typeface="Arial" panose="020B0604020202020204" pitchFamily="34" charset="0"/>
                    <a:cs typeface="Arial" panose="020B0604020202020204" pitchFamily="34" charset="0"/>
                  </a:rPr>
                  <a:t>Randomize</a:t>
                </a:r>
              </a:p>
            </p:txBody>
          </p:sp>
        </p:grpSp>
        <p:cxnSp>
          <p:nvCxnSpPr>
            <p:cNvPr id="11" name="Straight Connector 10">
              <a:extLst>
                <a:ext uri="{FF2B5EF4-FFF2-40B4-BE49-F238E27FC236}">
                  <a16:creationId xmlns:a16="http://schemas.microsoft.com/office/drawing/2014/main" xmlns="" id="{C6BB4AB8-3085-4340-ACE6-CBD75A1D4372}"/>
                </a:ext>
              </a:extLst>
            </p:cNvPr>
            <p:cNvCxnSpPr>
              <a:stCxn id="17" idx="6"/>
            </p:cNvCxnSpPr>
            <p:nvPr/>
          </p:nvCxnSpPr>
          <p:spPr>
            <a:xfrm>
              <a:off x="4533900" y="1453723"/>
              <a:ext cx="133350" cy="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43D6D049-8F04-49A8-A73C-C766A00A69EB}"/>
                </a:ext>
              </a:extLst>
            </p:cNvPr>
            <p:cNvCxnSpPr>
              <a:cxnSpLocks/>
            </p:cNvCxnSpPr>
            <p:nvPr/>
          </p:nvCxnSpPr>
          <p:spPr>
            <a:xfrm>
              <a:off x="4676775" y="1066800"/>
              <a:ext cx="0" cy="771525"/>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8E74998E-28A6-4838-A469-3D49B19AB61B}"/>
                </a:ext>
              </a:extLst>
            </p:cNvPr>
            <p:cNvCxnSpPr>
              <a:cxnSpLocks/>
            </p:cNvCxnSpPr>
            <p:nvPr/>
          </p:nvCxnSpPr>
          <p:spPr>
            <a:xfrm>
              <a:off x="4667250" y="1838325"/>
              <a:ext cx="228599" cy="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35D2C9AD-2462-43C9-86F9-909FBF440668}"/>
                </a:ext>
              </a:extLst>
            </p:cNvPr>
            <p:cNvCxnSpPr>
              <a:cxnSpLocks/>
            </p:cNvCxnSpPr>
            <p:nvPr/>
          </p:nvCxnSpPr>
          <p:spPr>
            <a:xfrm>
              <a:off x="4686300" y="1072723"/>
              <a:ext cx="209549" cy="0"/>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xmlns="" id="{F1F01692-8B38-408D-9C27-04AFE755B5DF}"/>
                </a:ext>
              </a:extLst>
            </p:cNvPr>
            <p:cNvSpPr txBox="1"/>
            <p:nvPr/>
          </p:nvSpPr>
          <p:spPr>
            <a:xfrm>
              <a:off x="4895849" y="430796"/>
              <a:ext cx="1800225" cy="647606"/>
            </a:xfrm>
            <a:prstGeom prst="rect">
              <a:avLst/>
            </a:prstGeom>
            <a:solidFill>
              <a:srgbClr val="00B0F0"/>
            </a:solidFill>
          </p:spPr>
          <p:txBody>
            <a:bodyPr wrap="square" rtlCol="0">
              <a:spAutoFit/>
            </a:bodyPr>
            <a:lstStyle/>
            <a:p>
              <a:r>
                <a:rPr lang="en-US" sz="1600" dirty="0">
                  <a:latin typeface="Arial Narrow" panose="020B0606020202030204" pitchFamily="34" charset="0"/>
                </a:rPr>
                <a:t>Maternal prophylaxis during breastfeeding (TDF/FTC/</a:t>
              </a:r>
              <a:r>
                <a:rPr lang="en-US" sz="1600" dirty="0" err="1">
                  <a:latin typeface="Arial Narrow" panose="020B0606020202030204" pitchFamily="34" charset="0"/>
                </a:rPr>
                <a:t>LPVr</a:t>
              </a:r>
              <a:r>
                <a:rPr lang="en-US" dirty="0">
                  <a:latin typeface="Arial Narrow" panose="020B0606020202030204" pitchFamily="34" charset="0"/>
                </a:rPr>
                <a:t>)</a:t>
              </a:r>
            </a:p>
          </p:txBody>
        </p:sp>
        <p:sp>
          <p:nvSpPr>
            <p:cNvPr id="16" name="TextBox 15">
              <a:extLst>
                <a:ext uri="{FF2B5EF4-FFF2-40B4-BE49-F238E27FC236}">
                  <a16:creationId xmlns:a16="http://schemas.microsoft.com/office/drawing/2014/main" xmlns="" id="{AE9B2FB8-250A-4031-97FE-967526E4D42D}"/>
                </a:ext>
              </a:extLst>
            </p:cNvPr>
            <p:cNvSpPr txBox="1"/>
            <p:nvPr/>
          </p:nvSpPr>
          <p:spPr>
            <a:xfrm>
              <a:off x="4905374" y="1600347"/>
              <a:ext cx="1800225" cy="624478"/>
            </a:xfrm>
            <a:prstGeom prst="rect">
              <a:avLst/>
            </a:prstGeom>
            <a:solidFill>
              <a:srgbClr val="00B050"/>
            </a:solidFill>
          </p:spPr>
          <p:txBody>
            <a:bodyPr wrap="square" rtlCol="0">
              <a:spAutoFit/>
            </a:bodyPr>
            <a:lstStyle/>
            <a:p>
              <a:r>
                <a:rPr lang="en-US" sz="1600" dirty="0">
                  <a:latin typeface="Arial Narrow" panose="020B0606020202030204" pitchFamily="34" charset="0"/>
                </a:rPr>
                <a:t>Infant prophylaxis during breastfeeding (NVP)</a:t>
              </a:r>
            </a:p>
          </p:txBody>
        </p:sp>
      </p:grpSp>
    </p:spTree>
    <p:extLst>
      <p:ext uri="{BB962C8B-B14F-4D97-AF65-F5344CB8AC3E}">
        <p14:creationId xmlns:p14="http://schemas.microsoft.com/office/powerpoint/2010/main" val="2987271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3183A-C51E-4A64-9333-72142447C9FE}"/>
              </a:ext>
            </a:extLst>
          </p:cNvPr>
          <p:cNvSpPr>
            <a:spLocks noGrp="1"/>
          </p:cNvSpPr>
          <p:nvPr>
            <p:ph type="title"/>
          </p:nvPr>
        </p:nvSpPr>
        <p:spPr>
          <a:xfrm>
            <a:off x="1899820" y="-15194"/>
            <a:ext cx="8229600" cy="1143000"/>
          </a:xfrm>
        </p:spPr>
        <p:txBody>
          <a:bodyPr>
            <a:normAutofit fontScale="90000"/>
          </a:bodyPr>
          <a:lstStyle/>
          <a:p>
            <a:r>
              <a:rPr lang="en-US" dirty="0"/>
              <a:t>PROMISE – Postpartum Component</a:t>
            </a:r>
          </a:p>
        </p:txBody>
      </p:sp>
      <p:sp>
        <p:nvSpPr>
          <p:cNvPr id="3" name="Content Placeholder 2">
            <a:extLst>
              <a:ext uri="{FF2B5EF4-FFF2-40B4-BE49-F238E27FC236}">
                <a16:creationId xmlns:a16="http://schemas.microsoft.com/office/drawing/2014/main" xmlns="" id="{5107A612-242F-413C-B4DC-4B251650B0F4}"/>
              </a:ext>
            </a:extLst>
          </p:cNvPr>
          <p:cNvSpPr>
            <a:spLocks noGrp="1"/>
          </p:cNvSpPr>
          <p:nvPr>
            <p:ph idx="1"/>
          </p:nvPr>
        </p:nvSpPr>
        <p:spPr>
          <a:xfrm>
            <a:off x="284749" y="3956132"/>
            <a:ext cx="6296471" cy="4773967"/>
          </a:xfrm>
        </p:spPr>
        <p:txBody>
          <a:bodyPr>
            <a:normAutofit/>
          </a:bodyPr>
          <a:lstStyle/>
          <a:p>
            <a:pPr lvl="0"/>
            <a:r>
              <a:rPr lang="en-US" sz="2800" dirty="0"/>
              <a:t>Randomized regimens were continued until 18 months postpartum, unless stopped earlier due to cessation of breastfeeding, infant HIV-1 infection, or toxicity</a:t>
            </a:r>
          </a:p>
          <a:p>
            <a:pPr lvl="0"/>
            <a:endParaRPr lang="en-US" sz="2400" dirty="0"/>
          </a:p>
          <a:p>
            <a:pPr lvl="0"/>
            <a:endParaRPr lang="en-US" dirty="0"/>
          </a:p>
        </p:txBody>
      </p:sp>
      <p:sp>
        <p:nvSpPr>
          <p:cNvPr id="5" name="Content Placeholder 2">
            <a:extLst>
              <a:ext uri="{FF2B5EF4-FFF2-40B4-BE49-F238E27FC236}">
                <a16:creationId xmlns:a16="http://schemas.microsoft.com/office/drawing/2014/main" xmlns="" id="{2737C6E1-B81D-4ABB-8FCE-2D2F7C0E8265}"/>
              </a:ext>
            </a:extLst>
          </p:cNvPr>
          <p:cNvSpPr txBox="1">
            <a:spLocks/>
          </p:cNvSpPr>
          <p:nvPr/>
        </p:nvSpPr>
        <p:spPr>
          <a:xfrm>
            <a:off x="1736044" y="5401322"/>
            <a:ext cx="8229600" cy="47739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8" name="Content Placeholder 2">
            <a:extLst>
              <a:ext uri="{FF2B5EF4-FFF2-40B4-BE49-F238E27FC236}">
                <a16:creationId xmlns:a16="http://schemas.microsoft.com/office/drawing/2014/main" xmlns="" id="{96204ACC-C0E9-40A6-8F53-2FA350777DE8}"/>
              </a:ext>
            </a:extLst>
          </p:cNvPr>
          <p:cNvSpPr txBox="1">
            <a:spLocks/>
          </p:cNvSpPr>
          <p:nvPr/>
        </p:nvSpPr>
        <p:spPr>
          <a:xfrm>
            <a:off x="265327" y="877581"/>
            <a:ext cx="6212952" cy="477396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a:t>2,431 M-I pairs were randomized at 6-14 days postpartum to </a:t>
            </a:r>
            <a:r>
              <a:rPr lang="en-US" sz="2800" b="1" dirty="0">
                <a:solidFill>
                  <a:srgbClr val="00B0F0"/>
                </a:solidFill>
              </a:rPr>
              <a:t>mART </a:t>
            </a:r>
            <a:r>
              <a:rPr lang="en-US" sz="2800" dirty="0"/>
              <a:t>(n=1,220) or </a:t>
            </a:r>
            <a:r>
              <a:rPr lang="en-US" sz="2800" b="1" dirty="0" err="1">
                <a:solidFill>
                  <a:srgbClr val="00B050"/>
                </a:solidFill>
              </a:rPr>
              <a:t>iNVP</a:t>
            </a:r>
            <a:r>
              <a:rPr lang="en-US" sz="2800" dirty="0"/>
              <a:t> (n=1,211) at 14 sites in 7 countries</a:t>
            </a:r>
          </a:p>
          <a:p>
            <a:r>
              <a:rPr lang="en-US" sz="2800" dirty="0"/>
              <a:t>95% of the mothers had been enrolled in the antepartum component (42% ZDV and 53% </a:t>
            </a:r>
            <a:r>
              <a:rPr lang="en-US" sz="2800" dirty="0" err="1"/>
              <a:t>mART</a:t>
            </a:r>
            <a:r>
              <a:rPr lang="en-US" sz="2800" dirty="0"/>
              <a:t>) </a:t>
            </a:r>
          </a:p>
          <a:p>
            <a:pPr marL="0" indent="0">
              <a:buNone/>
            </a:pPr>
            <a:endParaRPr lang="en-US" dirty="0"/>
          </a:p>
        </p:txBody>
      </p:sp>
      <p:graphicFrame>
        <p:nvGraphicFramePr>
          <p:cNvPr id="9" name="Content Placeholder 10">
            <a:extLst>
              <a:ext uri="{FF2B5EF4-FFF2-40B4-BE49-F238E27FC236}">
                <a16:creationId xmlns:a16="http://schemas.microsoft.com/office/drawing/2014/main" xmlns="" id="{48974618-2E74-4473-809C-4A3D5F5C5D77}"/>
              </a:ext>
            </a:extLst>
          </p:cNvPr>
          <p:cNvGraphicFramePr>
            <a:graphicFrameLocks/>
          </p:cNvGraphicFramePr>
          <p:nvPr>
            <p:extLst>
              <p:ext uri="{D42A27DB-BD31-4B8C-83A1-F6EECF244321}">
                <p14:modId xmlns:p14="http://schemas.microsoft.com/office/powerpoint/2010/main" val="151373412"/>
              </p:ext>
            </p:extLst>
          </p:nvPr>
        </p:nvGraphicFramePr>
        <p:xfrm>
          <a:off x="6256647" y="971550"/>
          <a:ext cx="6073466" cy="52775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53662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CA3D3F1-1391-4B10-96B9-EF6ADBE03956}"/>
              </a:ext>
            </a:extLst>
          </p:cNvPr>
          <p:cNvSpPr>
            <a:spLocks noGrp="1"/>
          </p:cNvSpPr>
          <p:nvPr>
            <p:ph idx="1"/>
          </p:nvPr>
        </p:nvSpPr>
        <p:spPr/>
        <p:txBody>
          <a:bodyPr>
            <a:normAutofit/>
          </a:bodyPr>
          <a:lstStyle/>
          <a:p>
            <a:pPr>
              <a:defRPr/>
            </a:pPr>
            <a:r>
              <a:rPr lang="en-US" sz="2400" dirty="0">
                <a:cs typeface="Arial" panose="020B0604020202020204" pitchFamily="34" charset="0"/>
              </a:rPr>
              <a:t>The primary analysis of the postpartum component has been reported (</a:t>
            </a:r>
            <a:r>
              <a:rPr lang="en-US" sz="2400" i="1" dirty="0"/>
              <a:t>J </a:t>
            </a:r>
            <a:r>
              <a:rPr lang="en-US" sz="2400" i="1" dirty="0" err="1"/>
              <a:t>Acquir</a:t>
            </a:r>
            <a:r>
              <a:rPr lang="en-US" sz="2400" i="1" dirty="0"/>
              <a:t> Immune </a:t>
            </a:r>
            <a:r>
              <a:rPr lang="en-US" sz="2400" i="1" dirty="0" err="1"/>
              <a:t>Defic</a:t>
            </a:r>
            <a:r>
              <a:rPr lang="en-US" sz="2400" i="1" dirty="0"/>
              <a:t> </a:t>
            </a:r>
            <a:r>
              <a:rPr lang="en-US" sz="2400" i="1" dirty="0" err="1"/>
              <a:t>Syndr</a:t>
            </a:r>
            <a:r>
              <a:rPr lang="en-US" sz="2400" i="1" dirty="0"/>
              <a:t>. 2018 Apr 1;77(4):383-392</a:t>
            </a:r>
            <a:r>
              <a:rPr lang="en-US" sz="2400" dirty="0"/>
              <a:t>)</a:t>
            </a:r>
            <a:endParaRPr lang="en-US" sz="2400" dirty="0">
              <a:cs typeface="Arial" panose="020B0604020202020204" pitchFamily="34" charset="0"/>
            </a:endParaRPr>
          </a:p>
          <a:p>
            <a:pPr lvl="1" indent="-342900">
              <a:buFont typeface="Courier New" panose="02070309020205020404" pitchFamily="49" charset="0"/>
              <a:buChar char="o"/>
              <a:defRPr/>
            </a:pPr>
            <a:r>
              <a:rPr lang="en-US" sz="2400" dirty="0">
                <a:cs typeface="Arial" panose="020B0604020202020204" pitchFamily="34" charset="0"/>
              </a:rPr>
              <a:t>Both regimens were safe and associated with very low postpartum transmission rates (</a:t>
            </a:r>
            <a:r>
              <a:rPr lang="en-US" sz="2400" dirty="0" err="1">
                <a:cs typeface="Arial" panose="020B0604020202020204" pitchFamily="34" charset="0"/>
              </a:rPr>
              <a:t>mART</a:t>
            </a:r>
            <a:r>
              <a:rPr lang="en-US" sz="2400" dirty="0">
                <a:cs typeface="Arial" panose="020B0604020202020204" pitchFamily="34" charset="0"/>
              </a:rPr>
              <a:t> , 0.57% and </a:t>
            </a:r>
            <a:r>
              <a:rPr lang="en-US" sz="2400" dirty="0" err="1">
                <a:cs typeface="Arial" panose="020B0604020202020204" pitchFamily="34" charset="0"/>
              </a:rPr>
              <a:t>iNVP</a:t>
            </a:r>
            <a:r>
              <a:rPr lang="en-US" sz="2400" dirty="0">
                <a:cs typeface="Arial" panose="020B0604020202020204" pitchFamily="34" charset="0"/>
              </a:rPr>
              <a:t>, 0.58%; hazard ratio [HR] 1.0, 96% repeated confidence interval 0.3-3.1) </a:t>
            </a:r>
          </a:p>
          <a:p>
            <a:pPr lvl="1" indent="-342900">
              <a:buFont typeface="Courier New" panose="02070309020205020404" pitchFamily="49" charset="0"/>
              <a:buChar char="o"/>
              <a:defRPr/>
            </a:pPr>
            <a:r>
              <a:rPr lang="en-US" sz="2400" dirty="0">
                <a:cs typeface="Arial" panose="020B0604020202020204" pitchFamily="34" charset="0"/>
              </a:rPr>
              <a:t>Infant HIV-1-free survival was high (97.1%, </a:t>
            </a:r>
            <a:r>
              <a:rPr lang="en-US" sz="2400" dirty="0" err="1">
                <a:cs typeface="Arial" panose="020B0604020202020204" pitchFamily="34" charset="0"/>
              </a:rPr>
              <a:t>mART</a:t>
            </a:r>
            <a:r>
              <a:rPr lang="en-US" sz="2400" dirty="0">
                <a:cs typeface="Arial" panose="020B0604020202020204" pitchFamily="34" charset="0"/>
              </a:rPr>
              <a:t> and 97.7%, </a:t>
            </a:r>
            <a:r>
              <a:rPr lang="en-US" sz="2400" dirty="0" err="1">
                <a:cs typeface="Arial" panose="020B0604020202020204" pitchFamily="34" charset="0"/>
              </a:rPr>
              <a:t>iNVP</a:t>
            </a:r>
            <a:r>
              <a:rPr lang="en-US" sz="2400" dirty="0">
                <a:cs typeface="Arial" panose="020B0604020202020204" pitchFamily="34" charset="0"/>
              </a:rPr>
              <a:t>, at 24 months)</a:t>
            </a:r>
          </a:p>
          <a:p>
            <a:pPr>
              <a:defRPr/>
            </a:pPr>
            <a:r>
              <a:rPr lang="en-US" sz="2400" dirty="0"/>
              <a:t>This planned secondary analysis examines the relationship between MVL and CD4 with HIV-1 transmission during breastfeeding</a:t>
            </a:r>
          </a:p>
          <a:p>
            <a:pPr marL="0" lvl="1" indent="0">
              <a:defRPr/>
            </a:pPr>
            <a:endParaRPr lang="en-US" sz="2400" dirty="0">
              <a:cs typeface="Arial" panose="020B0604020202020204" pitchFamily="34" charset="0"/>
            </a:endParaRPr>
          </a:p>
          <a:p>
            <a:endParaRPr lang="en-US" dirty="0"/>
          </a:p>
        </p:txBody>
      </p:sp>
      <p:sp>
        <p:nvSpPr>
          <p:cNvPr id="4" name="Title 1">
            <a:extLst>
              <a:ext uri="{FF2B5EF4-FFF2-40B4-BE49-F238E27FC236}">
                <a16:creationId xmlns:a16="http://schemas.microsoft.com/office/drawing/2014/main" xmlns="" id="{78ACCF5E-087A-42DA-9A1B-718DBEC2C02E}"/>
              </a:ext>
            </a:extLst>
          </p:cNvPr>
          <p:cNvSpPr>
            <a:spLocks noGrp="1"/>
          </p:cNvSpPr>
          <p:nvPr>
            <p:ph type="title"/>
          </p:nvPr>
        </p:nvSpPr>
        <p:spPr/>
        <p:txBody>
          <a:bodyPr>
            <a:normAutofit fontScale="90000"/>
          </a:bodyPr>
          <a:lstStyle/>
          <a:p>
            <a:r>
              <a:rPr lang="en-US" dirty="0"/>
              <a:t>PROMISE – Postpartum Component, Primary Analysis Findings</a:t>
            </a:r>
          </a:p>
        </p:txBody>
      </p:sp>
    </p:spTree>
    <p:extLst>
      <p:ext uri="{BB962C8B-B14F-4D97-AF65-F5344CB8AC3E}">
        <p14:creationId xmlns:p14="http://schemas.microsoft.com/office/powerpoint/2010/main" val="1083104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A72F23-E483-429F-8D7F-D34FF266370F}"/>
              </a:ext>
            </a:extLst>
          </p:cNvPr>
          <p:cNvSpPr>
            <a:spLocks noGrp="1"/>
          </p:cNvSpPr>
          <p:nvPr>
            <p:ph type="title"/>
          </p:nvPr>
        </p:nvSpPr>
        <p:spPr>
          <a:xfrm>
            <a:off x="1981200" y="-51617"/>
            <a:ext cx="8229600" cy="1143000"/>
          </a:xfrm>
        </p:spPr>
        <p:txBody>
          <a:bodyPr/>
          <a:lstStyle/>
          <a:p>
            <a:r>
              <a:rPr lang="en-US" dirty="0"/>
              <a:t>Methods</a:t>
            </a:r>
          </a:p>
        </p:txBody>
      </p:sp>
      <p:sp>
        <p:nvSpPr>
          <p:cNvPr id="3" name="Content Placeholder 2">
            <a:extLst>
              <a:ext uri="{FF2B5EF4-FFF2-40B4-BE49-F238E27FC236}">
                <a16:creationId xmlns:a16="http://schemas.microsoft.com/office/drawing/2014/main" xmlns="" id="{236D7A26-11F4-4162-A220-24C96B40ACF8}"/>
              </a:ext>
            </a:extLst>
          </p:cNvPr>
          <p:cNvSpPr>
            <a:spLocks noGrp="1"/>
          </p:cNvSpPr>
          <p:nvPr>
            <p:ph idx="1"/>
          </p:nvPr>
        </p:nvSpPr>
        <p:spPr>
          <a:xfrm>
            <a:off x="742950" y="3120636"/>
            <a:ext cx="10887075" cy="4525963"/>
          </a:xfrm>
        </p:spPr>
        <p:txBody>
          <a:bodyPr>
            <a:normAutofit/>
          </a:bodyPr>
          <a:lstStyle/>
          <a:p>
            <a:r>
              <a:rPr lang="en-US" sz="2400" dirty="0"/>
              <a:t>Infant infection was defined as a positive HIV-1 NAT at any two post-entry timepoints</a:t>
            </a:r>
          </a:p>
          <a:p>
            <a:pPr lvl="0"/>
            <a:r>
              <a:rPr lang="en-US" sz="2400" dirty="0"/>
              <a:t>The associations of baseline and time-varying MVL (&lt;1000 or ≥1,000 copies/ml) and CD4 (&lt; 500 or ≥ 500 cells/mm</a:t>
            </a:r>
            <a:r>
              <a:rPr lang="en-US" sz="2400" baseline="30000" dirty="0"/>
              <a:t>3</a:t>
            </a:r>
            <a:r>
              <a:rPr lang="en-US" sz="2400" dirty="0"/>
              <a:t>) with transmission risk were assessed using proportional hazards regression models and adjustment for randomization to the mART arm during the antepartum component of PROMISE</a:t>
            </a:r>
          </a:p>
          <a:p>
            <a:endParaRPr lang="en-US" sz="2400" dirty="0"/>
          </a:p>
        </p:txBody>
      </p:sp>
      <p:graphicFrame>
        <p:nvGraphicFramePr>
          <p:cNvPr id="5" name="Table 4">
            <a:extLst>
              <a:ext uri="{FF2B5EF4-FFF2-40B4-BE49-F238E27FC236}">
                <a16:creationId xmlns:a16="http://schemas.microsoft.com/office/drawing/2014/main" xmlns="" id="{93BD93E4-1A34-453F-8F09-6CC17958E311}"/>
              </a:ext>
            </a:extLst>
          </p:cNvPr>
          <p:cNvGraphicFramePr>
            <a:graphicFrameLocks noGrp="1"/>
          </p:cNvGraphicFramePr>
          <p:nvPr>
            <p:extLst>
              <p:ext uri="{D42A27DB-BD31-4B8C-83A1-F6EECF244321}">
                <p14:modId xmlns:p14="http://schemas.microsoft.com/office/powerpoint/2010/main" val="2249943049"/>
              </p:ext>
            </p:extLst>
          </p:nvPr>
        </p:nvGraphicFramePr>
        <p:xfrm>
          <a:off x="2268475" y="1369867"/>
          <a:ext cx="7389181" cy="1651000"/>
        </p:xfrm>
        <a:graphic>
          <a:graphicData uri="http://schemas.openxmlformats.org/drawingml/2006/table">
            <a:tbl>
              <a:tblPr firstRow="1" bandRow="1">
                <a:tableStyleId>{5940675A-B579-460E-94D1-54222C63F5DA}</a:tableStyleId>
              </a:tblPr>
              <a:tblGrid>
                <a:gridCol w="2463060">
                  <a:extLst>
                    <a:ext uri="{9D8B030D-6E8A-4147-A177-3AD203B41FA5}">
                      <a16:colId xmlns:a16="http://schemas.microsoft.com/office/drawing/2014/main" xmlns="" val="3482452716"/>
                    </a:ext>
                  </a:extLst>
                </a:gridCol>
                <a:gridCol w="4926121">
                  <a:extLst>
                    <a:ext uri="{9D8B030D-6E8A-4147-A177-3AD203B41FA5}">
                      <a16:colId xmlns:a16="http://schemas.microsoft.com/office/drawing/2014/main" xmlns="" val="995467092"/>
                    </a:ext>
                  </a:extLst>
                </a:gridCol>
              </a:tblGrid>
              <a:tr h="370840">
                <a:tc>
                  <a:txBody>
                    <a:bodyPr/>
                    <a:lstStyle/>
                    <a:p>
                      <a:r>
                        <a:rPr lang="en-US" dirty="0"/>
                        <a:t>Maternal Viral Load</a:t>
                      </a:r>
                    </a:p>
                  </a:txBody>
                  <a:tcPr/>
                </a:tc>
                <a:tc>
                  <a:txBody>
                    <a:bodyPr/>
                    <a:lstStyle/>
                    <a:p>
                      <a:r>
                        <a:rPr lang="en-US" dirty="0"/>
                        <a:t>Entry (6-14 days postpartum), weeks 6, 14, 26, and 50 postpartum</a:t>
                      </a:r>
                    </a:p>
                  </a:txBody>
                  <a:tcPr/>
                </a:tc>
                <a:extLst>
                  <a:ext uri="{0D108BD9-81ED-4DB2-BD59-A6C34878D82A}">
                    <a16:rowId xmlns:a16="http://schemas.microsoft.com/office/drawing/2014/main" xmlns="" val="3451882757"/>
                  </a:ext>
                </a:extLst>
              </a:tr>
              <a:tr h="370840">
                <a:tc>
                  <a:txBody>
                    <a:bodyPr/>
                    <a:lstStyle/>
                    <a:p>
                      <a:r>
                        <a:rPr lang="en-US" dirty="0"/>
                        <a:t>Maternal CD4</a:t>
                      </a:r>
                    </a:p>
                  </a:txBody>
                  <a:tcPr/>
                </a:tc>
                <a:tc>
                  <a:txBody>
                    <a:bodyPr/>
                    <a:lstStyle/>
                    <a:p>
                      <a:r>
                        <a:rPr lang="en-US" dirty="0"/>
                        <a:t>Entry, weeks 14, 26, 38, 50 postpartum</a:t>
                      </a:r>
                    </a:p>
                  </a:txBody>
                  <a:tcPr/>
                </a:tc>
                <a:extLst>
                  <a:ext uri="{0D108BD9-81ED-4DB2-BD59-A6C34878D82A}">
                    <a16:rowId xmlns:a16="http://schemas.microsoft.com/office/drawing/2014/main" xmlns="" val="1861443243"/>
                  </a:ext>
                </a:extLst>
              </a:tr>
              <a:tr h="370840">
                <a:tc>
                  <a:txBody>
                    <a:bodyPr/>
                    <a:lstStyle/>
                    <a:p>
                      <a:r>
                        <a:rPr lang="en-US" dirty="0"/>
                        <a:t>Infant HIV-1 NAT</a:t>
                      </a:r>
                    </a:p>
                  </a:txBody>
                  <a:tcPr/>
                </a:tc>
                <a:tc>
                  <a:txBody>
                    <a:bodyPr/>
                    <a:lstStyle/>
                    <a:p>
                      <a:r>
                        <a:rPr lang="en-US" dirty="0"/>
                        <a:t>Entry (6-14 days postpartum), week 6, every 4 weeks until week 26, then every 12 weeks </a:t>
                      </a:r>
                    </a:p>
                  </a:txBody>
                  <a:tcPr/>
                </a:tc>
                <a:extLst>
                  <a:ext uri="{0D108BD9-81ED-4DB2-BD59-A6C34878D82A}">
                    <a16:rowId xmlns:a16="http://schemas.microsoft.com/office/drawing/2014/main" xmlns="" val="601487604"/>
                  </a:ext>
                </a:extLst>
              </a:tr>
            </a:tbl>
          </a:graphicData>
        </a:graphic>
      </p:graphicFrame>
      <p:sp>
        <p:nvSpPr>
          <p:cNvPr id="6" name="TextBox 5"/>
          <p:cNvSpPr txBox="1"/>
          <p:nvPr/>
        </p:nvSpPr>
        <p:spPr>
          <a:xfrm>
            <a:off x="742950" y="858317"/>
            <a:ext cx="2672526" cy="461665"/>
          </a:xfrm>
          <a:prstGeom prst="rect">
            <a:avLst/>
          </a:prstGeom>
          <a:noFill/>
        </p:spPr>
        <p:txBody>
          <a:bodyPr wrap="none" rtlCol="0">
            <a:spAutoFit/>
          </a:bodyPr>
          <a:lstStyle/>
          <a:p>
            <a:pPr marL="285750" indent="-285750">
              <a:buFont typeface="Arial"/>
              <a:buChar char="•"/>
            </a:pPr>
            <a:r>
              <a:rPr lang="en-US" sz="2400" dirty="0"/>
              <a:t>Study Evaluations</a:t>
            </a:r>
          </a:p>
        </p:txBody>
      </p:sp>
    </p:spTree>
    <p:extLst>
      <p:ext uri="{BB962C8B-B14F-4D97-AF65-F5344CB8AC3E}">
        <p14:creationId xmlns:p14="http://schemas.microsoft.com/office/powerpoint/2010/main" val="2697459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A72F23-E483-429F-8D7F-D34FF266370F}"/>
              </a:ext>
            </a:extLst>
          </p:cNvPr>
          <p:cNvSpPr>
            <a:spLocks noGrp="1"/>
          </p:cNvSpPr>
          <p:nvPr>
            <p:ph type="title"/>
          </p:nvPr>
        </p:nvSpPr>
        <p:spPr>
          <a:xfrm>
            <a:off x="1981200" y="-194492"/>
            <a:ext cx="8229600" cy="1143000"/>
          </a:xfrm>
        </p:spPr>
        <p:txBody>
          <a:bodyPr/>
          <a:lstStyle/>
          <a:p>
            <a:r>
              <a:rPr lang="en-US" dirty="0"/>
              <a:t>Analysis</a:t>
            </a:r>
          </a:p>
        </p:txBody>
      </p:sp>
      <p:sp>
        <p:nvSpPr>
          <p:cNvPr id="3" name="Content Placeholder 2">
            <a:extLst>
              <a:ext uri="{FF2B5EF4-FFF2-40B4-BE49-F238E27FC236}">
                <a16:creationId xmlns:a16="http://schemas.microsoft.com/office/drawing/2014/main" xmlns="" id="{236D7A26-11F4-4162-A220-24C96B40ACF8}"/>
              </a:ext>
            </a:extLst>
          </p:cNvPr>
          <p:cNvSpPr>
            <a:spLocks noGrp="1"/>
          </p:cNvSpPr>
          <p:nvPr>
            <p:ph idx="1"/>
          </p:nvPr>
        </p:nvSpPr>
        <p:spPr>
          <a:xfrm>
            <a:off x="423862" y="775495"/>
            <a:ext cx="11344275" cy="4525963"/>
          </a:xfrm>
        </p:spPr>
        <p:txBody>
          <a:bodyPr>
            <a:normAutofit/>
          </a:bodyPr>
          <a:lstStyle/>
          <a:p>
            <a:r>
              <a:rPr lang="en-US" sz="2400" dirty="0"/>
              <a:t>For analyses using time-varying MVL and CD4, each treatment arm was analyzed separately because the post-randomization visits showed little overlap between the two arms with respect to MVL and CD4 cell count</a:t>
            </a:r>
          </a:p>
        </p:txBody>
      </p:sp>
      <p:pic>
        <p:nvPicPr>
          <p:cNvPr id="4" name="Picture 3">
            <a:extLst>
              <a:ext uri="{FF2B5EF4-FFF2-40B4-BE49-F238E27FC236}">
                <a16:creationId xmlns:a16="http://schemas.microsoft.com/office/drawing/2014/main" xmlns="" id="{6CB7E49A-463E-458D-94D6-B6F996E913B1}"/>
              </a:ext>
            </a:extLst>
          </p:cNvPr>
          <p:cNvPicPr>
            <a:picLocks noChangeAspect="1"/>
          </p:cNvPicPr>
          <p:nvPr/>
        </p:nvPicPr>
        <p:blipFill rotWithShape="1">
          <a:blip r:embed="rId2"/>
          <a:srcRect t="16865"/>
          <a:stretch/>
        </p:blipFill>
        <p:spPr>
          <a:xfrm>
            <a:off x="3429001" y="2158182"/>
            <a:ext cx="5571471" cy="1996310"/>
          </a:xfrm>
          <a:prstGeom prst="rect">
            <a:avLst/>
          </a:prstGeom>
        </p:spPr>
      </p:pic>
      <p:grpSp>
        <p:nvGrpSpPr>
          <p:cNvPr id="7" name="Group 6">
            <a:extLst>
              <a:ext uri="{FF2B5EF4-FFF2-40B4-BE49-F238E27FC236}">
                <a16:creationId xmlns:a16="http://schemas.microsoft.com/office/drawing/2014/main" xmlns="" id="{65873258-B71E-4F1E-84AC-445AA42E347F}"/>
              </a:ext>
            </a:extLst>
          </p:cNvPr>
          <p:cNvGrpSpPr/>
          <p:nvPr/>
        </p:nvGrpSpPr>
        <p:grpSpPr>
          <a:xfrm>
            <a:off x="3151179" y="3727083"/>
            <a:ext cx="5850114" cy="2504739"/>
            <a:chOff x="1627179" y="3727082"/>
            <a:chExt cx="5850114" cy="2504739"/>
          </a:xfrm>
        </p:grpSpPr>
        <p:pic>
          <p:nvPicPr>
            <p:cNvPr id="5" name="Picture 4">
              <a:extLst>
                <a:ext uri="{FF2B5EF4-FFF2-40B4-BE49-F238E27FC236}">
                  <a16:creationId xmlns:a16="http://schemas.microsoft.com/office/drawing/2014/main" xmlns="" id="{275C2A8F-1FC2-4354-B358-7B1B7DD5222A}"/>
                </a:ext>
              </a:extLst>
            </p:cNvPr>
            <p:cNvPicPr>
              <a:picLocks noChangeAspect="1"/>
            </p:cNvPicPr>
            <p:nvPr/>
          </p:nvPicPr>
          <p:blipFill>
            <a:blip r:embed="rId3"/>
            <a:stretch>
              <a:fillRect/>
            </a:stretch>
          </p:blipFill>
          <p:spPr>
            <a:xfrm>
              <a:off x="1905000" y="4154492"/>
              <a:ext cx="5572293" cy="2077329"/>
            </a:xfrm>
            <a:prstGeom prst="rect">
              <a:avLst/>
            </a:prstGeom>
          </p:spPr>
        </p:pic>
        <p:sp>
          <p:nvSpPr>
            <p:cNvPr id="6" name="TextBox 5">
              <a:extLst>
                <a:ext uri="{FF2B5EF4-FFF2-40B4-BE49-F238E27FC236}">
                  <a16:creationId xmlns:a16="http://schemas.microsoft.com/office/drawing/2014/main" xmlns="" id="{38013D5E-226C-4D79-9001-8170D8C4FF93}"/>
                </a:ext>
              </a:extLst>
            </p:cNvPr>
            <p:cNvSpPr txBox="1"/>
            <p:nvPr/>
          </p:nvSpPr>
          <p:spPr>
            <a:xfrm rot="16200000">
              <a:off x="693523" y="4660738"/>
              <a:ext cx="214431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CD4 cell/mm</a:t>
              </a:r>
              <a:r>
                <a:rPr lang="en-US" sz="1200" baseline="30000" dirty="0">
                  <a:latin typeface="Arial" panose="020B0604020202020204" pitchFamily="34" charset="0"/>
                  <a:cs typeface="Arial" panose="020B0604020202020204" pitchFamily="34" charset="0"/>
                </a:rPr>
                <a:t>3</a:t>
              </a:r>
              <a:endParaRPr lang="en-US" sz="1200" dirty="0">
                <a:latin typeface="Arial" panose="020B0604020202020204" pitchFamily="34" charset="0"/>
                <a:cs typeface="Arial" panose="020B0604020202020204" pitchFamily="34" charset="0"/>
              </a:endParaRPr>
            </a:p>
          </p:txBody>
        </p:sp>
      </p:grpSp>
      <p:sp>
        <p:nvSpPr>
          <p:cNvPr id="8" name="TextBox 7">
            <a:extLst>
              <a:ext uri="{FF2B5EF4-FFF2-40B4-BE49-F238E27FC236}">
                <a16:creationId xmlns:a16="http://schemas.microsoft.com/office/drawing/2014/main" xmlns="" id="{60BF890C-DC99-4C0F-8FDA-A440D002CA40}"/>
              </a:ext>
            </a:extLst>
          </p:cNvPr>
          <p:cNvSpPr txBox="1"/>
          <p:nvPr/>
        </p:nvSpPr>
        <p:spPr>
          <a:xfrm rot="16200000">
            <a:off x="2640130" y="2732873"/>
            <a:ext cx="1594951" cy="276999"/>
          </a:xfrm>
          <a:prstGeom prst="rect">
            <a:avLst/>
          </a:prstGeom>
          <a:solidFill>
            <a:schemeClr val="bg1"/>
          </a:solidFill>
        </p:spPr>
        <p:txBody>
          <a:bodyPr wrap="square" rtlCol="0">
            <a:spAutoFit/>
          </a:bodyPr>
          <a:lstStyle/>
          <a:p>
            <a:r>
              <a:rPr lang="en-US" sz="1200" dirty="0">
                <a:latin typeface="Arial" panose="020B0604020202020204" pitchFamily="34" charset="0"/>
                <a:cs typeface="Arial" panose="020B0604020202020204" pitchFamily="34" charset="0"/>
              </a:rPr>
              <a:t>Log 10 HIV RNA</a:t>
            </a:r>
          </a:p>
        </p:txBody>
      </p:sp>
    </p:spTree>
    <p:extLst>
      <p:ext uri="{BB962C8B-B14F-4D97-AF65-F5344CB8AC3E}">
        <p14:creationId xmlns:p14="http://schemas.microsoft.com/office/powerpoint/2010/main" val="291756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1C7A19-6B34-48B1-9D71-8950105ECB25}"/>
              </a:ext>
            </a:extLst>
          </p:cNvPr>
          <p:cNvSpPr>
            <a:spLocks noGrp="1"/>
          </p:cNvSpPr>
          <p:nvPr>
            <p:ph type="title"/>
          </p:nvPr>
        </p:nvSpPr>
        <p:spPr>
          <a:xfrm>
            <a:off x="1981200" y="-102094"/>
            <a:ext cx="8229600" cy="1143000"/>
          </a:xfrm>
        </p:spPr>
        <p:txBody>
          <a:bodyPr/>
          <a:lstStyle/>
          <a:p>
            <a:r>
              <a:rPr lang="en-US" dirty="0"/>
              <a:t>Results</a:t>
            </a:r>
          </a:p>
        </p:txBody>
      </p:sp>
      <p:graphicFrame>
        <p:nvGraphicFramePr>
          <p:cNvPr id="4" name="Table 3">
            <a:extLst>
              <a:ext uri="{FF2B5EF4-FFF2-40B4-BE49-F238E27FC236}">
                <a16:creationId xmlns:a16="http://schemas.microsoft.com/office/drawing/2014/main" xmlns="" id="{515F470C-F61B-41AC-A5D4-A53A479D0C34}"/>
              </a:ext>
            </a:extLst>
          </p:cNvPr>
          <p:cNvGraphicFramePr>
            <a:graphicFrameLocks noGrp="1"/>
          </p:cNvGraphicFramePr>
          <p:nvPr>
            <p:extLst>
              <p:ext uri="{D42A27DB-BD31-4B8C-83A1-F6EECF244321}">
                <p14:modId xmlns:p14="http://schemas.microsoft.com/office/powerpoint/2010/main" val="2205524371"/>
              </p:ext>
            </p:extLst>
          </p:nvPr>
        </p:nvGraphicFramePr>
        <p:xfrm>
          <a:off x="1981200" y="828675"/>
          <a:ext cx="8362950" cy="4239846"/>
        </p:xfrm>
        <a:graphic>
          <a:graphicData uri="http://schemas.openxmlformats.org/drawingml/2006/table">
            <a:tbl>
              <a:tblPr firstRow="1" firstCol="1" bandRow="1">
                <a:noFill/>
                <a:tableStyleId>{5C22544A-7EE6-4342-B048-85BDC9FD1C3A}</a:tableStyleId>
              </a:tblPr>
              <a:tblGrid>
                <a:gridCol w="2778389">
                  <a:extLst>
                    <a:ext uri="{9D8B030D-6E8A-4147-A177-3AD203B41FA5}">
                      <a16:colId xmlns:a16="http://schemas.microsoft.com/office/drawing/2014/main" xmlns="" val="789401901"/>
                    </a:ext>
                  </a:extLst>
                </a:gridCol>
                <a:gridCol w="2958984">
                  <a:extLst>
                    <a:ext uri="{9D8B030D-6E8A-4147-A177-3AD203B41FA5}">
                      <a16:colId xmlns:a16="http://schemas.microsoft.com/office/drawing/2014/main" xmlns="" val="437245603"/>
                    </a:ext>
                  </a:extLst>
                </a:gridCol>
                <a:gridCol w="2625577">
                  <a:extLst>
                    <a:ext uri="{9D8B030D-6E8A-4147-A177-3AD203B41FA5}">
                      <a16:colId xmlns:a16="http://schemas.microsoft.com/office/drawing/2014/main" xmlns="" val="1237393258"/>
                    </a:ext>
                  </a:extLst>
                </a:gridCol>
              </a:tblGrid>
              <a:tr h="511882">
                <a:tc gridSpan="3">
                  <a:txBody>
                    <a:bodyPr/>
                    <a:lstStyle/>
                    <a:p>
                      <a:pPr marL="0" marR="0">
                        <a:lnSpc>
                          <a:spcPct val="107000"/>
                        </a:lnSpc>
                        <a:spcBef>
                          <a:spcPts val="0"/>
                        </a:spcBef>
                        <a:spcAft>
                          <a:spcPts val="800"/>
                        </a:spcAft>
                      </a:pPr>
                      <a:r>
                        <a:rPr lang="en-US" sz="1600" dirty="0">
                          <a:effectLst/>
                        </a:rPr>
                        <a:t>Baseline MVL and CD4 cell count by Treatment Arm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91233418"/>
                  </a:ext>
                </a:extLst>
              </a:tr>
              <a:tr h="853966">
                <a:tc>
                  <a:txBody>
                    <a:bodyPr/>
                    <a:lstStyle/>
                    <a:p>
                      <a:pPr marL="0" marR="0">
                        <a:lnSpc>
                          <a:spcPct val="107000"/>
                        </a:lnSpc>
                        <a:spcBef>
                          <a:spcPts val="0"/>
                        </a:spcBef>
                        <a:spcAft>
                          <a:spcPts val="80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800" b="1" dirty="0">
                          <a:effectLst/>
                        </a:rPr>
                        <a:t>mART</a:t>
                      </a:r>
                    </a:p>
                    <a:p>
                      <a:pPr marL="0" marR="0" algn="ctr">
                        <a:lnSpc>
                          <a:spcPct val="107000"/>
                        </a:lnSpc>
                        <a:spcBef>
                          <a:spcPts val="0"/>
                        </a:spcBef>
                        <a:spcAft>
                          <a:spcPts val="800"/>
                        </a:spcAft>
                      </a:pPr>
                      <a:r>
                        <a:rPr lang="en-US" sz="1800" b="1" dirty="0">
                          <a:effectLst/>
                        </a:rPr>
                        <a:t>n=1,220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rgbClr val="00B0F0"/>
                    </a:solidFill>
                  </a:tcPr>
                </a:tc>
                <a:tc>
                  <a:txBody>
                    <a:bodyPr/>
                    <a:lstStyle/>
                    <a:p>
                      <a:pPr marL="0" marR="0" algn="ctr">
                        <a:lnSpc>
                          <a:spcPct val="107000"/>
                        </a:lnSpc>
                        <a:spcBef>
                          <a:spcPts val="0"/>
                        </a:spcBef>
                        <a:spcAft>
                          <a:spcPts val="800"/>
                        </a:spcAft>
                      </a:pPr>
                      <a:r>
                        <a:rPr lang="en-US" sz="1800" b="1" dirty="0" err="1">
                          <a:effectLst/>
                        </a:rPr>
                        <a:t>iNVP</a:t>
                      </a:r>
                      <a:endParaRPr lang="en-US" sz="1800" b="1" dirty="0">
                        <a:effectLst/>
                      </a:endParaRPr>
                    </a:p>
                    <a:p>
                      <a:pPr marL="0" marR="0" algn="ctr">
                        <a:lnSpc>
                          <a:spcPct val="107000"/>
                        </a:lnSpc>
                        <a:spcBef>
                          <a:spcPts val="0"/>
                        </a:spcBef>
                        <a:spcAft>
                          <a:spcPts val="800"/>
                        </a:spcAft>
                      </a:pPr>
                      <a:r>
                        <a:rPr lang="en-US" sz="1800" b="1" dirty="0">
                          <a:effectLst/>
                        </a:rPr>
                        <a:t>n=1,211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rgbClr val="00B050"/>
                    </a:solidFill>
                  </a:tcPr>
                </a:tc>
                <a:extLst>
                  <a:ext uri="{0D108BD9-81ED-4DB2-BD59-A6C34878D82A}">
                    <a16:rowId xmlns:a16="http://schemas.microsoft.com/office/drawing/2014/main" xmlns="" val="3703232848"/>
                  </a:ext>
                </a:extLst>
              </a:tr>
              <a:tr h="649990">
                <a:tc>
                  <a:txBody>
                    <a:bodyPr/>
                    <a:lstStyle/>
                    <a:p>
                      <a:pPr marL="0" marR="0">
                        <a:lnSpc>
                          <a:spcPct val="107000"/>
                        </a:lnSpc>
                        <a:spcBef>
                          <a:spcPts val="0"/>
                        </a:spcBef>
                        <a:spcAft>
                          <a:spcPts val="800"/>
                        </a:spcAft>
                      </a:pPr>
                      <a:r>
                        <a:rPr lang="en-US" sz="1600" u="sng" dirty="0">
                          <a:effectLst/>
                        </a:rPr>
                        <a:t>Baseline Maternal Viral Load</a:t>
                      </a:r>
                      <a:endParaRPr lang="en-US" sz="16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pPr>
                      <a:endParaRPr lang="en-US" sz="1800" b="1" dirty="0">
                        <a:effectLst/>
                        <a:latin typeface="Calibri" panose="020F0502020204030204" pitchFamily="34" charset="0"/>
                        <a:cs typeface="Times New Roman" panose="02020603050405020304" pitchFamily="18" charset="0"/>
                      </a:endParaRPr>
                    </a:p>
                  </a:txBody>
                  <a:tcPr marL="68580" marR="68580" marT="9525" marB="0">
                    <a:solidFill>
                      <a:srgbClr val="00B0F0"/>
                    </a:solidFill>
                  </a:tcPr>
                </a:tc>
                <a:tc>
                  <a:txBody>
                    <a:bodyPr/>
                    <a:lstStyle/>
                    <a:p>
                      <a:pPr>
                        <a:lnSpc>
                          <a:spcPct val="107000"/>
                        </a:lnSpc>
                      </a:pPr>
                      <a:endParaRPr lang="en-US" sz="1800" b="1" dirty="0">
                        <a:effectLst/>
                        <a:latin typeface="Calibri" panose="020F0502020204030204" pitchFamily="34" charset="0"/>
                        <a:cs typeface="Times New Roman" panose="02020603050405020304" pitchFamily="18" charset="0"/>
                      </a:endParaRPr>
                    </a:p>
                  </a:txBody>
                  <a:tcPr marL="68580" marR="68580" marT="9525" marB="0">
                    <a:solidFill>
                      <a:srgbClr val="00B050"/>
                    </a:solidFill>
                  </a:tcPr>
                </a:tc>
                <a:extLst>
                  <a:ext uri="{0D108BD9-81ED-4DB2-BD59-A6C34878D82A}">
                    <a16:rowId xmlns:a16="http://schemas.microsoft.com/office/drawing/2014/main" xmlns="" val="369275335"/>
                  </a:ext>
                </a:extLst>
              </a:tr>
              <a:tr h="370668">
                <a:tc>
                  <a:txBody>
                    <a:bodyPr/>
                    <a:lstStyle/>
                    <a:p>
                      <a:pPr marL="0" marR="0">
                        <a:lnSpc>
                          <a:spcPct val="107000"/>
                        </a:lnSpc>
                        <a:spcBef>
                          <a:spcPts val="0"/>
                        </a:spcBef>
                        <a:spcAft>
                          <a:spcPts val="800"/>
                        </a:spcAft>
                      </a:pPr>
                      <a:r>
                        <a:rPr lang="en-US" sz="1600" dirty="0">
                          <a:effectLst/>
                        </a:rPr>
                        <a:t>     &lt; 1,000 copies/mL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800" b="1" dirty="0">
                          <a:effectLst/>
                        </a:rPr>
                        <a:t>911 (75%)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rgbClr val="00B0F0"/>
                    </a:solidFill>
                  </a:tcPr>
                </a:tc>
                <a:tc>
                  <a:txBody>
                    <a:bodyPr/>
                    <a:lstStyle/>
                    <a:p>
                      <a:pPr marL="0" marR="0" algn="ctr">
                        <a:lnSpc>
                          <a:spcPct val="107000"/>
                        </a:lnSpc>
                        <a:spcBef>
                          <a:spcPts val="0"/>
                        </a:spcBef>
                        <a:spcAft>
                          <a:spcPts val="800"/>
                        </a:spcAft>
                      </a:pPr>
                      <a:r>
                        <a:rPr lang="en-US" sz="1800" b="1" dirty="0">
                          <a:effectLst/>
                        </a:rPr>
                        <a:t>814 (67%)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rgbClr val="00B050"/>
                    </a:solidFill>
                  </a:tcPr>
                </a:tc>
                <a:extLst>
                  <a:ext uri="{0D108BD9-81ED-4DB2-BD59-A6C34878D82A}">
                    <a16:rowId xmlns:a16="http://schemas.microsoft.com/office/drawing/2014/main" xmlns="" val="550900503"/>
                  </a:ext>
                </a:extLst>
              </a:tr>
              <a:tr h="370668">
                <a:tc>
                  <a:txBody>
                    <a:bodyPr/>
                    <a:lstStyle/>
                    <a:p>
                      <a:pPr marL="0" marR="0">
                        <a:lnSpc>
                          <a:spcPct val="107000"/>
                        </a:lnSpc>
                        <a:spcBef>
                          <a:spcPts val="0"/>
                        </a:spcBef>
                        <a:spcAft>
                          <a:spcPts val="800"/>
                        </a:spcAft>
                      </a:pPr>
                      <a:r>
                        <a:rPr lang="en-US" sz="1600" dirty="0">
                          <a:effectLst/>
                        </a:rPr>
                        <a:t>     ≥ 1,000 copies/mL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800" b="1" dirty="0">
                          <a:effectLst/>
                        </a:rPr>
                        <a:t>309 (25%)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rgbClr val="00B0F0"/>
                    </a:solidFill>
                  </a:tcPr>
                </a:tc>
                <a:tc>
                  <a:txBody>
                    <a:bodyPr/>
                    <a:lstStyle/>
                    <a:p>
                      <a:pPr marL="0" marR="0" algn="ctr">
                        <a:lnSpc>
                          <a:spcPct val="107000"/>
                        </a:lnSpc>
                        <a:spcBef>
                          <a:spcPts val="0"/>
                        </a:spcBef>
                        <a:spcAft>
                          <a:spcPts val="800"/>
                        </a:spcAft>
                      </a:pPr>
                      <a:r>
                        <a:rPr lang="en-US" sz="1800" b="1" dirty="0">
                          <a:effectLst/>
                        </a:rPr>
                        <a:t>397 (33%)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rgbClr val="00B050"/>
                    </a:solidFill>
                  </a:tcPr>
                </a:tc>
                <a:extLst>
                  <a:ext uri="{0D108BD9-81ED-4DB2-BD59-A6C34878D82A}">
                    <a16:rowId xmlns:a16="http://schemas.microsoft.com/office/drawing/2014/main" xmlns="" val="4201750874"/>
                  </a:ext>
                </a:extLst>
              </a:tr>
              <a:tr h="370668">
                <a:tc>
                  <a:txBody>
                    <a:bodyPr/>
                    <a:lstStyle/>
                    <a:p>
                      <a:pPr>
                        <a:lnSpc>
                          <a:spcPct val="107000"/>
                        </a:lnSpc>
                      </a:pPr>
                      <a:endParaRPr lang="en-US" sz="1600" dirty="0">
                        <a:effectLst/>
                        <a:latin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pPr>
                      <a:endParaRPr lang="en-US" sz="1800" b="1" dirty="0">
                        <a:effectLst/>
                        <a:latin typeface="Calibri" panose="020F0502020204030204" pitchFamily="34" charset="0"/>
                        <a:cs typeface="Times New Roman" panose="02020603050405020304" pitchFamily="18" charset="0"/>
                      </a:endParaRPr>
                    </a:p>
                  </a:txBody>
                  <a:tcPr marL="68580" marR="68580" marT="9525" marB="0">
                    <a:solidFill>
                      <a:srgbClr val="00B0F0"/>
                    </a:solidFill>
                  </a:tcPr>
                </a:tc>
                <a:tc>
                  <a:txBody>
                    <a:bodyPr/>
                    <a:lstStyle/>
                    <a:p>
                      <a:pPr>
                        <a:lnSpc>
                          <a:spcPct val="107000"/>
                        </a:lnSpc>
                      </a:pPr>
                      <a:endParaRPr lang="en-US" sz="1800" b="1" dirty="0">
                        <a:effectLst/>
                        <a:latin typeface="Calibri" panose="020F0502020204030204" pitchFamily="34" charset="0"/>
                        <a:cs typeface="Times New Roman" panose="02020603050405020304" pitchFamily="18" charset="0"/>
                      </a:endParaRPr>
                    </a:p>
                  </a:txBody>
                  <a:tcPr marL="68580" marR="68580" marT="9525" marB="0">
                    <a:solidFill>
                      <a:srgbClr val="00B050"/>
                    </a:solidFill>
                  </a:tcPr>
                </a:tc>
                <a:extLst>
                  <a:ext uri="{0D108BD9-81ED-4DB2-BD59-A6C34878D82A}">
                    <a16:rowId xmlns:a16="http://schemas.microsoft.com/office/drawing/2014/main" xmlns="" val="3564734594"/>
                  </a:ext>
                </a:extLst>
              </a:tr>
              <a:tr h="370668">
                <a:tc>
                  <a:txBody>
                    <a:bodyPr/>
                    <a:lstStyle/>
                    <a:p>
                      <a:pPr marL="0" marR="0">
                        <a:lnSpc>
                          <a:spcPct val="107000"/>
                        </a:lnSpc>
                        <a:spcBef>
                          <a:spcPts val="0"/>
                        </a:spcBef>
                        <a:spcAft>
                          <a:spcPts val="800"/>
                        </a:spcAft>
                      </a:pPr>
                      <a:r>
                        <a:rPr lang="en-US" sz="1600" u="sng" dirty="0">
                          <a:effectLst/>
                        </a:rPr>
                        <a:t>Baseline CD4 count</a:t>
                      </a:r>
                      <a:endParaRPr lang="en-US" sz="16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pPr>
                      <a:endParaRPr lang="en-US" sz="1800" b="1" dirty="0">
                        <a:effectLst/>
                        <a:latin typeface="Calibri" panose="020F0502020204030204" pitchFamily="34" charset="0"/>
                        <a:cs typeface="Times New Roman" panose="02020603050405020304" pitchFamily="18" charset="0"/>
                      </a:endParaRPr>
                    </a:p>
                  </a:txBody>
                  <a:tcPr marL="68580" marR="68580" marT="9525" marB="0">
                    <a:solidFill>
                      <a:srgbClr val="00B0F0"/>
                    </a:solidFill>
                  </a:tcPr>
                </a:tc>
                <a:tc>
                  <a:txBody>
                    <a:bodyPr/>
                    <a:lstStyle/>
                    <a:p>
                      <a:pPr>
                        <a:lnSpc>
                          <a:spcPct val="107000"/>
                        </a:lnSpc>
                      </a:pPr>
                      <a:endParaRPr lang="en-US" sz="1800" b="1" dirty="0">
                        <a:effectLst/>
                        <a:latin typeface="Calibri" panose="020F0502020204030204" pitchFamily="34" charset="0"/>
                        <a:cs typeface="Times New Roman" panose="02020603050405020304" pitchFamily="18" charset="0"/>
                      </a:endParaRPr>
                    </a:p>
                  </a:txBody>
                  <a:tcPr marL="68580" marR="68580" marT="9525" marB="0">
                    <a:solidFill>
                      <a:srgbClr val="00B050"/>
                    </a:solidFill>
                  </a:tcPr>
                </a:tc>
                <a:extLst>
                  <a:ext uri="{0D108BD9-81ED-4DB2-BD59-A6C34878D82A}">
                    <a16:rowId xmlns:a16="http://schemas.microsoft.com/office/drawing/2014/main" xmlns="" val="1471982511"/>
                  </a:ext>
                </a:extLst>
              </a:tr>
              <a:tr h="370668">
                <a:tc>
                  <a:txBody>
                    <a:bodyPr/>
                    <a:lstStyle/>
                    <a:p>
                      <a:pPr marL="0" marR="0">
                        <a:lnSpc>
                          <a:spcPct val="107000"/>
                        </a:lnSpc>
                        <a:spcBef>
                          <a:spcPts val="0"/>
                        </a:spcBef>
                        <a:spcAft>
                          <a:spcPts val="800"/>
                        </a:spcAft>
                      </a:pPr>
                      <a:r>
                        <a:rPr lang="en-US" sz="1600" dirty="0">
                          <a:effectLst/>
                        </a:rPr>
                        <a:t>     &lt; 500 cells/mm</a:t>
                      </a:r>
                      <a:r>
                        <a:rPr lang="en-US" sz="1600" baseline="30000" dirty="0">
                          <a:effectLst/>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800" b="1" dirty="0">
                          <a:effectLst/>
                        </a:rPr>
                        <a:t>162 (13%)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rgbClr val="00B0F0"/>
                    </a:solidFill>
                  </a:tcPr>
                </a:tc>
                <a:tc>
                  <a:txBody>
                    <a:bodyPr/>
                    <a:lstStyle/>
                    <a:p>
                      <a:pPr marL="0" marR="0" algn="ctr">
                        <a:lnSpc>
                          <a:spcPct val="107000"/>
                        </a:lnSpc>
                        <a:spcBef>
                          <a:spcPts val="0"/>
                        </a:spcBef>
                        <a:spcAft>
                          <a:spcPts val="800"/>
                        </a:spcAft>
                      </a:pPr>
                      <a:r>
                        <a:rPr lang="en-US" sz="1800" b="1" dirty="0">
                          <a:effectLst/>
                        </a:rPr>
                        <a:t>170 (14%)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rgbClr val="00B050"/>
                    </a:solidFill>
                  </a:tcPr>
                </a:tc>
                <a:extLst>
                  <a:ext uri="{0D108BD9-81ED-4DB2-BD59-A6C34878D82A}">
                    <a16:rowId xmlns:a16="http://schemas.microsoft.com/office/drawing/2014/main" xmlns="" val="2403313561"/>
                  </a:ext>
                </a:extLst>
              </a:tr>
              <a:tr h="370668">
                <a:tc>
                  <a:txBody>
                    <a:bodyPr/>
                    <a:lstStyle/>
                    <a:p>
                      <a:pPr marL="0" marR="0">
                        <a:lnSpc>
                          <a:spcPct val="107000"/>
                        </a:lnSpc>
                        <a:spcBef>
                          <a:spcPts val="0"/>
                        </a:spcBef>
                        <a:spcAft>
                          <a:spcPts val="800"/>
                        </a:spcAft>
                      </a:pPr>
                      <a:r>
                        <a:rPr lang="en-US" sz="1600" dirty="0">
                          <a:effectLst/>
                        </a:rPr>
                        <a:t>     ≥ 500 cells/mm</a:t>
                      </a:r>
                      <a:r>
                        <a:rPr lang="en-US" sz="1600" baseline="30000" dirty="0">
                          <a:effectLst/>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800"/>
                        </a:spcAft>
                      </a:pPr>
                      <a:r>
                        <a:rPr lang="en-US" sz="1800" b="1" dirty="0">
                          <a:effectLst/>
                        </a:rPr>
                        <a:t>1,058 (87%)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rgbClr val="00B0F0"/>
                    </a:solidFill>
                  </a:tcPr>
                </a:tc>
                <a:tc>
                  <a:txBody>
                    <a:bodyPr/>
                    <a:lstStyle/>
                    <a:p>
                      <a:pPr marL="0" marR="0" algn="ctr">
                        <a:lnSpc>
                          <a:spcPct val="107000"/>
                        </a:lnSpc>
                        <a:spcBef>
                          <a:spcPts val="0"/>
                        </a:spcBef>
                        <a:spcAft>
                          <a:spcPts val="800"/>
                        </a:spcAft>
                      </a:pPr>
                      <a:r>
                        <a:rPr lang="en-US" sz="1800" b="1" dirty="0">
                          <a:effectLst/>
                        </a:rPr>
                        <a:t>1,041 (86%)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solidFill>
                      <a:srgbClr val="00B050"/>
                    </a:solidFill>
                  </a:tcPr>
                </a:tc>
                <a:extLst>
                  <a:ext uri="{0D108BD9-81ED-4DB2-BD59-A6C34878D82A}">
                    <a16:rowId xmlns:a16="http://schemas.microsoft.com/office/drawing/2014/main" xmlns="" val="1276102237"/>
                  </a:ext>
                </a:extLst>
              </a:tr>
            </a:tbl>
          </a:graphicData>
        </a:graphic>
      </p:graphicFrame>
      <p:sp>
        <p:nvSpPr>
          <p:cNvPr id="5" name="Content Placeholder 2">
            <a:extLst>
              <a:ext uri="{FF2B5EF4-FFF2-40B4-BE49-F238E27FC236}">
                <a16:creationId xmlns:a16="http://schemas.microsoft.com/office/drawing/2014/main" xmlns="" id="{FAECC7B7-EB5F-46E9-8C6E-4075B2160579}"/>
              </a:ext>
            </a:extLst>
          </p:cNvPr>
          <p:cNvSpPr txBox="1">
            <a:spLocks/>
          </p:cNvSpPr>
          <p:nvPr/>
        </p:nvSpPr>
        <p:spPr>
          <a:xfrm>
            <a:off x="366712" y="5175139"/>
            <a:ext cx="11458575"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a:t>Baseline MVL (p=0.11) and CD4 cell count (p=0.51) were not significantly associated with infant HIV-1 transmission</a:t>
            </a:r>
          </a:p>
        </p:txBody>
      </p:sp>
    </p:spTree>
    <p:extLst>
      <p:ext uri="{BB962C8B-B14F-4D97-AF65-F5344CB8AC3E}">
        <p14:creationId xmlns:p14="http://schemas.microsoft.com/office/powerpoint/2010/main" val="1357585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MPAACT1 [Read-Only]" id="{07793BB5-49BA-43EF-A437-75FAE5B94C17}" vid="{5473FFE8-3161-452B-980D-767B6CCB12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CC515E8ADC6D94BB60D0B874600EA4C" ma:contentTypeVersion="4" ma:contentTypeDescription="Create a new document." ma:contentTypeScope="" ma:versionID="cfc552c0a76a0721f7deba614da5e49c">
  <xsd:schema xmlns:xsd="http://www.w3.org/2001/XMLSchema" xmlns:xs="http://www.w3.org/2001/XMLSchema" xmlns:p="http://schemas.microsoft.com/office/2006/metadata/properties" xmlns:ns2="8fff0748-757e-44e1-b4d1-3ab4f47f7563" xmlns:ns3="53723a1e-932d-46a7-bb29-31f26abb6a49" targetNamespace="http://schemas.microsoft.com/office/2006/metadata/properties" ma:root="true" ma:fieldsID="e2be79774c0bd61feefcb1a9a66ff741" ns2:_="" ns3:_="">
    <xsd:import namespace="8fff0748-757e-44e1-b4d1-3ab4f47f7563"/>
    <xsd:import namespace="53723a1e-932d-46a7-bb29-31f26abb6a4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723a1e-932d-46a7-bb29-31f26abb6a4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E1D53E-BB34-42B0-84DA-201EFED78D24}">
  <ds:schemaRefs>
    <ds:schemaRef ds:uri="http://purl.org/dc/elements/1.1/"/>
    <ds:schemaRef ds:uri="http://schemas.microsoft.com/office/2006/documentManagement/types"/>
    <ds:schemaRef ds:uri="http://schemas.microsoft.com/office/infopath/2007/PartnerControls"/>
    <ds:schemaRef ds:uri="http://purl.org/dc/terms/"/>
    <ds:schemaRef ds:uri="http://www.w3.org/XML/1998/namespace"/>
    <ds:schemaRef ds:uri="51386160-2af3-4d40-9629-2c4a81e4096a"/>
    <ds:schemaRef ds:uri="http://schemas.openxmlformats.org/package/2006/metadata/core-properties"/>
    <ds:schemaRef ds:uri="8fff0748-757e-44e1-b4d1-3ab4f47f7563"/>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C8055A86-8BC1-44AF-85F0-7FF1F19DB909}">
  <ds:schemaRefs>
    <ds:schemaRef ds:uri="http://schemas.microsoft.com/sharepoint/v3/contenttype/forms"/>
  </ds:schemaRefs>
</ds:datastoreItem>
</file>

<file path=customXml/itemProps3.xml><?xml version="1.0" encoding="utf-8"?>
<ds:datastoreItem xmlns:ds="http://schemas.openxmlformats.org/officeDocument/2006/customXml" ds:itemID="{8E068638-35FD-47FD-98B3-338F12E2506B}"/>
</file>

<file path=docProps/app.xml><?xml version="1.0" encoding="utf-8"?>
<Properties xmlns="http://schemas.openxmlformats.org/officeDocument/2006/extended-properties" xmlns:vt="http://schemas.openxmlformats.org/officeDocument/2006/docPropsVTypes">
  <Template>Powerpoint template</Template>
  <TotalTime>8073</TotalTime>
  <Words>1385</Words>
  <Application>Microsoft Office PowerPoint</Application>
  <PresentationFormat>Widescreen</PresentationFormat>
  <Paragraphs>158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Narrow</vt:lpstr>
      <vt:lpstr>Calibri</vt:lpstr>
      <vt:lpstr>Courier New</vt:lpstr>
      <vt:lpstr>Times New Roman</vt:lpstr>
      <vt:lpstr>Office Theme</vt:lpstr>
      <vt:lpstr>Association of Maternal Viral Load and CD4 Count with Perinatal HIV-1 Transmission Risk during Breastfeeding in the PROMISE Postpartum Component </vt:lpstr>
      <vt:lpstr>Disclosures </vt:lpstr>
      <vt:lpstr>Background</vt:lpstr>
      <vt:lpstr>PROMISE – Postpartum Component</vt:lpstr>
      <vt:lpstr>PROMISE – Postpartum Component</vt:lpstr>
      <vt:lpstr>PROMISE – Postpartum Component, Primary Analysis Findings</vt:lpstr>
      <vt:lpstr>Methods</vt:lpstr>
      <vt:lpstr>Analysis</vt:lpstr>
      <vt:lpstr>Results</vt:lpstr>
      <vt:lpstr>Results, continued</vt:lpstr>
      <vt:lpstr>Results, continued</vt:lpstr>
      <vt:lpstr>Infant HIV-1 Infections</vt:lpstr>
      <vt:lpstr>Results, continued</vt:lpstr>
      <vt:lpstr>Conclusions</vt:lpstr>
      <vt:lpstr>Acknowledgements</vt:lpstr>
    </vt:vector>
  </TitlesOfParts>
  <Company>FHI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Smith</dc:creator>
  <cp:lastModifiedBy>Flynn, Pat</cp:lastModifiedBy>
  <cp:revision>37</cp:revision>
  <dcterms:created xsi:type="dcterms:W3CDTF">2015-07-02T19:22:38Z</dcterms:created>
  <dcterms:modified xsi:type="dcterms:W3CDTF">2018-07-19T20:04:26Z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0x0101002CC515E8ADC6D94BB60D0B874600EA4C</vt:lpwstr>
  </property>
</Properties>
</file>