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6"/>
  </p:notesMasterIdLst>
  <p:handoutMasterIdLst>
    <p:handoutMasterId r:id="rId27"/>
  </p:handoutMasterIdLst>
  <p:sldIdLst>
    <p:sldId id="863" r:id="rId2"/>
    <p:sldId id="862" r:id="rId3"/>
    <p:sldId id="864" r:id="rId4"/>
    <p:sldId id="865" r:id="rId5"/>
    <p:sldId id="866" r:id="rId6"/>
    <p:sldId id="869" r:id="rId7"/>
    <p:sldId id="867" r:id="rId8"/>
    <p:sldId id="868" r:id="rId9"/>
    <p:sldId id="870" r:id="rId10"/>
    <p:sldId id="871" r:id="rId11"/>
    <p:sldId id="873" r:id="rId12"/>
    <p:sldId id="874" r:id="rId13"/>
    <p:sldId id="875" r:id="rId14"/>
    <p:sldId id="876" r:id="rId15"/>
    <p:sldId id="877" r:id="rId16"/>
    <p:sldId id="878" r:id="rId17"/>
    <p:sldId id="879" r:id="rId18"/>
    <p:sldId id="883" r:id="rId19"/>
    <p:sldId id="881" r:id="rId20"/>
    <p:sldId id="882" r:id="rId21"/>
    <p:sldId id="884" r:id="rId22"/>
    <p:sldId id="885" r:id="rId23"/>
    <p:sldId id="880" r:id="rId24"/>
    <p:sldId id="872" r:id="rId25"/>
  </p:sldIdLst>
  <p:sldSz cx="12192000" cy="6858000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ulmei" initials="robin" lastIdx="1" clrIdx="0"/>
  <p:cmAuthor id="2" name="Lynette Blacher" initials="LB" lastIdx="15" clrIdx="1"/>
  <p:cmAuthor id="3" name="Marlene Cooper" initials="MC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60"/>
    <a:srgbClr val="920000"/>
    <a:srgbClr val="00640A"/>
    <a:srgbClr val="00B812"/>
    <a:srgbClr val="FF5050"/>
    <a:srgbClr val="0091C4"/>
    <a:srgbClr val="02AE2F"/>
    <a:srgbClr val="0060B8"/>
    <a:srgbClr val="0055A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8" autoAdjust="0"/>
    <p:restoredTop sz="71461" autoAdjust="0"/>
  </p:normalViewPr>
  <p:slideViewPr>
    <p:cSldViewPr snapToGrid="0">
      <p:cViewPr varScale="1">
        <p:scale>
          <a:sx n="84" d="100"/>
          <a:sy n="84" d="100"/>
        </p:scale>
        <p:origin x="1554" y="84"/>
      </p:cViewPr>
      <p:guideLst>
        <p:guide orient="horz" pos="2160"/>
        <p:guide pos="3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4708"/>
    </p:cViewPr>
  </p:sorterViewPr>
  <p:notesViewPr>
    <p:cSldViewPr snapToGrid="0">
      <p:cViewPr varScale="1">
        <p:scale>
          <a:sx n="81" d="100"/>
          <a:sy n="81" d="100"/>
        </p:scale>
        <p:origin x="314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6" tIns="46240" rIns="92476" bIns="46240" numCol="1" anchor="t" anchorCtr="0" compatLnSpc="1">
            <a:prstTxWarp prst="textNoShape">
              <a:avLst/>
            </a:prstTxWarp>
          </a:bodyPr>
          <a:lstStyle>
            <a:lvl1pPr algn="l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6" tIns="46240" rIns="92476" bIns="46240" numCol="1" anchor="t" anchorCtr="0" compatLnSpc="1">
            <a:prstTxWarp prst="textNoShape">
              <a:avLst/>
            </a:prstTxWarp>
          </a:bodyPr>
          <a:lstStyle>
            <a:lvl1pPr algn="r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6" tIns="46240" rIns="92476" bIns="46240" numCol="1" anchor="b" anchorCtr="0" compatLnSpc="1">
            <a:prstTxWarp prst="textNoShape">
              <a:avLst/>
            </a:prstTxWarp>
          </a:bodyPr>
          <a:lstStyle>
            <a:lvl1pPr algn="l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6" tIns="46240" rIns="92476" bIns="4624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D88F9D28-6F19-438A-BB08-7EA5E66D9A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92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55691" cy="45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t" anchorCtr="0" compatLnSpc="1">
            <a:prstTxWarp prst="textNoShape">
              <a:avLst/>
            </a:prstTxWarp>
          </a:bodyPr>
          <a:lstStyle>
            <a:lvl1pPr algn="l" defTabSz="905826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57313" cy="45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t" anchorCtr="0" compatLnSpc="1">
            <a:prstTxWarp prst="textNoShape">
              <a:avLst/>
            </a:prstTxWarp>
          </a:bodyPr>
          <a:lstStyle>
            <a:lvl1pPr algn="r" defTabSz="905826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9413" y="6842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871" y="4397297"/>
            <a:ext cx="5196134" cy="416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4592"/>
            <a:ext cx="3055691" cy="45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b" anchorCtr="0" compatLnSpc="1">
            <a:prstTxWarp prst="textNoShape">
              <a:avLst/>
            </a:prstTxWarp>
          </a:bodyPr>
          <a:lstStyle>
            <a:lvl1pPr algn="l" defTabSz="905826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94592"/>
            <a:ext cx="3057313" cy="45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b" anchorCtr="0" compatLnSpc="1">
            <a:prstTxWarp prst="textNoShape">
              <a:avLst/>
            </a:prstTxWarp>
          </a:bodyPr>
          <a:lstStyle>
            <a:lvl1pPr algn="r" defTabSz="905826">
              <a:defRPr sz="1300">
                <a:cs typeface="+mn-cs"/>
              </a:defRPr>
            </a:lvl1pPr>
          </a:lstStyle>
          <a:p>
            <a:pPr>
              <a:defRPr/>
            </a:pPr>
            <a:fld id="{9FC13194-8E3A-4071-BB6B-C08251BAF8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26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Malawi Regional Training - Intermediate Workshop - Understanding Computerized Data Checks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D9AB-068F-412B-A8F3-7ABDCED8D43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73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90" y="6223174"/>
            <a:ext cx="1116350" cy="482426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 bwMode="auto">
          <a:xfrm>
            <a:off x="0" y="6812281"/>
            <a:ext cx="12192000" cy="45719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06903"/>
            <a:ext cx="121920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906713"/>
            <a:ext cx="121920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90" y="6223174"/>
            <a:ext cx="1116350" cy="4824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90" y="6223174"/>
            <a:ext cx="1116350" cy="482426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 bwMode="auto">
          <a:xfrm>
            <a:off x="0" y="6814981"/>
            <a:ext cx="12192000" cy="45719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90" y="6223174"/>
            <a:ext cx="1116350" cy="4824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AD03F7D0-4A3C-4175-9E49-B80522FD20D1}" type="datetimeFigureOut">
              <a:rPr lang="en-US" smtClean="0"/>
              <a:t>11/14/2018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9C967742-B855-4A11-9884-EE1A5A931F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78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990600"/>
          </a:xfrm>
          <a:prstGeom prst="rect">
            <a:avLst/>
          </a:prstGeom>
          <a:solidFill>
            <a:srgbClr val="21599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7765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990603"/>
            <a:ext cx="12192000" cy="45719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90" y="6223174"/>
            <a:ext cx="1116350" cy="4824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0" y="6816397"/>
            <a:ext cx="12192000" cy="45719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3" r:id="rId5"/>
    <p:sldLayoutId id="2147483745" r:id="rId6"/>
    <p:sldLayoutId id="2147483746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96B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96B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96B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96B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26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26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26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26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26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ontierscienc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user.support@fstrf.or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impaactnetwork.org/resources/policies-procedures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IMPAACT.team2018@fstrf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the webinar!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session will begin shortly.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Please mute your phone line (*6)  to improve sound quality during the session.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Do </a:t>
            </a:r>
            <a:r>
              <a:rPr lang="en-US" u="sng" dirty="0"/>
              <a:t>not</a:t>
            </a:r>
            <a:r>
              <a:rPr lang="en-US" dirty="0"/>
              <a:t> place your phone line on hold during the session.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17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*IMPORTANT NOTES*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need for emergency </a:t>
            </a:r>
            <a:r>
              <a:rPr lang="en-US" dirty="0" err="1"/>
              <a:t>unblinding</a:t>
            </a:r>
            <a:r>
              <a:rPr lang="en-US" dirty="0"/>
              <a:t> of individual participant treatment assignments is expected to be </a:t>
            </a:r>
            <a:r>
              <a:rPr lang="en-US" b="1" i="1" dirty="0"/>
              <a:t>extremely rare</a:t>
            </a:r>
            <a:r>
              <a:rPr lang="en-US" dirty="0"/>
              <a:t>.</a:t>
            </a:r>
          </a:p>
          <a:p>
            <a:r>
              <a:rPr lang="en-US" dirty="0"/>
              <a:t>Early </a:t>
            </a:r>
            <a:r>
              <a:rPr lang="en-US" dirty="0" err="1"/>
              <a:t>unblinding</a:t>
            </a:r>
            <a:r>
              <a:rPr lang="en-US" dirty="0"/>
              <a:t> of an individual participant’s treatment assignment for </a:t>
            </a:r>
            <a:r>
              <a:rPr lang="en-US" u="sng" dirty="0"/>
              <a:t>non-urgent</a:t>
            </a:r>
            <a:r>
              <a:rPr lang="en-US" dirty="0"/>
              <a:t> medical/safety reasons is different than emergency </a:t>
            </a:r>
            <a:r>
              <a:rPr lang="en-US" dirty="0" err="1"/>
              <a:t>unblinding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975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Early </a:t>
            </a:r>
            <a:r>
              <a:rPr lang="en-US" sz="3600" dirty="0" err="1"/>
              <a:t>Unblinding</a:t>
            </a:r>
            <a:r>
              <a:rPr lang="en-US" sz="3600" dirty="0"/>
              <a:t> for Non-Urgent Medical/Safety Reasons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68" lvl="0" indent="-257168" eaLnBrk="1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kern="1200" dirty="0">
                <a:solidFill>
                  <a:srgbClr val="191C1F"/>
                </a:solidFill>
                <a:cs typeface="Arial" charset="0"/>
              </a:rPr>
              <a:t>Different than emergency </a:t>
            </a:r>
            <a:r>
              <a:rPr lang="en-US" kern="1200" dirty="0" err="1">
                <a:solidFill>
                  <a:srgbClr val="191C1F"/>
                </a:solidFill>
                <a:cs typeface="Arial" charset="0"/>
              </a:rPr>
              <a:t>unblinding</a:t>
            </a:r>
            <a:endParaRPr lang="en-US" kern="1200" dirty="0">
              <a:solidFill>
                <a:srgbClr val="191C1F"/>
              </a:solidFill>
              <a:cs typeface="Arial" charset="0"/>
            </a:endParaRPr>
          </a:p>
          <a:p>
            <a:pPr marL="257168" lvl="0" indent="-257168" eaLnBrk="1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u="sng" kern="1200" dirty="0">
                <a:solidFill>
                  <a:srgbClr val="191C1F"/>
                </a:solidFill>
                <a:cs typeface="Arial" charset="0"/>
              </a:rPr>
              <a:t>Non-urgent</a:t>
            </a:r>
            <a:r>
              <a:rPr lang="en-US" kern="1200" dirty="0">
                <a:solidFill>
                  <a:srgbClr val="191C1F"/>
                </a:solidFill>
                <a:cs typeface="Arial" charset="0"/>
              </a:rPr>
              <a:t>, unplanned </a:t>
            </a:r>
            <a:r>
              <a:rPr lang="en-US" kern="1200" dirty="0" err="1">
                <a:solidFill>
                  <a:srgbClr val="191C1F"/>
                </a:solidFill>
                <a:cs typeface="Arial" charset="0"/>
              </a:rPr>
              <a:t>unblinding</a:t>
            </a:r>
            <a:r>
              <a:rPr lang="en-US" kern="1200" dirty="0">
                <a:solidFill>
                  <a:srgbClr val="191C1F"/>
                </a:solidFill>
                <a:cs typeface="Arial" charset="0"/>
              </a:rPr>
              <a:t> prior to full study </a:t>
            </a:r>
            <a:r>
              <a:rPr lang="en-US" kern="1200" dirty="0" err="1">
                <a:solidFill>
                  <a:srgbClr val="191C1F"/>
                </a:solidFill>
                <a:cs typeface="Arial" charset="0"/>
              </a:rPr>
              <a:t>unblinding</a:t>
            </a:r>
            <a:r>
              <a:rPr lang="en-US" kern="1200" dirty="0">
                <a:solidFill>
                  <a:srgbClr val="191C1F"/>
                </a:solidFill>
                <a:cs typeface="Arial" charset="0"/>
              </a:rPr>
              <a:t> </a:t>
            </a:r>
          </a:p>
          <a:p>
            <a:pPr marL="257168" lvl="0" indent="-257168" eaLnBrk="1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kern="1200" dirty="0">
                <a:solidFill>
                  <a:srgbClr val="191C1F"/>
                </a:solidFill>
                <a:cs typeface="Arial" charset="0"/>
              </a:rPr>
              <a:t>Performed </a:t>
            </a:r>
            <a:r>
              <a:rPr lang="en-US" dirty="0">
                <a:solidFill>
                  <a:srgbClr val="191C1F"/>
                </a:solidFill>
                <a:cs typeface="Arial" charset="0"/>
              </a:rPr>
              <a:t>for reasons that are not urgent and would not affect immediate medical management but may affect other aspects of a participant’s medical care/safety</a:t>
            </a:r>
          </a:p>
          <a:p>
            <a:pPr marL="257168" lvl="0" indent="-257168" eaLnBrk="1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dirty="0">
                <a:solidFill>
                  <a:srgbClr val="191C1F"/>
                </a:solidFill>
                <a:cs typeface="Arial" charset="0"/>
              </a:rPr>
              <a:t>Examples and procedures for early </a:t>
            </a:r>
            <a:r>
              <a:rPr lang="en-US" dirty="0" err="1">
                <a:solidFill>
                  <a:srgbClr val="191C1F"/>
                </a:solidFill>
                <a:cs typeface="Arial" charset="0"/>
              </a:rPr>
              <a:t>unblinding</a:t>
            </a:r>
            <a:r>
              <a:rPr lang="en-US" dirty="0">
                <a:solidFill>
                  <a:srgbClr val="191C1F"/>
                </a:solidFill>
                <a:cs typeface="Arial" charset="0"/>
              </a:rPr>
              <a:t> are included in the IMPAACT Network MOP Appendix I; </a:t>
            </a:r>
            <a:r>
              <a:rPr lang="en-US" b="1" i="1" dirty="0">
                <a:solidFill>
                  <a:srgbClr val="191C1F"/>
                </a:solidFill>
                <a:cs typeface="Arial" charset="0"/>
              </a:rPr>
              <a:t>this training focuses on emergency </a:t>
            </a:r>
            <a:r>
              <a:rPr lang="en-US" b="1" i="1" dirty="0" err="1">
                <a:solidFill>
                  <a:srgbClr val="191C1F"/>
                </a:solidFill>
                <a:cs typeface="Arial" charset="0"/>
              </a:rPr>
              <a:t>unblinding</a:t>
            </a:r>
            <a:r>
              <a:rPr lang="en-US" b="1" i="1" dirty="0">
                <a:solidFill>
                  <a:srgbClr val="191C1F"/>
                </a:solidFill>
                <a:cs typeface="Arial" charset="0"/>
              </a:rPr>
              <a:t> updates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53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</a:t>
            </a:r>
            <a:r>
              <a:rPr lang="en-US" dirty="0" err="1"/>
              <a:t>Unblinding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68" lvl="0" indent="-257168" eaLnBrk="1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r>
              <a:rPr lang="en-US" kern="1200" dirty="0">
                <a:solidFill>
                  <a:srgbClr val="191C1F"/>
                </a:solidFill>
                <a:cs typeface="Arial" charset="0"/>
              </a:rPr>
              <a:t>Urgent, unplanned </a:t>
            </a:r>
            <a:r>
              <a:rPr lang="en-US" kern="1200" dirty="0" err="1">
                <a:solidFill>
                  <a:srgbClr val="191C1F"/>
                </a:solidFill>
                <a:cs typeface="Arial" charset="0"/>
              </a:rPr>
              <a:t>unblinding</a:t>
            </a:r>
            <a:r>
              <a:rPr lang="en-US" kern="1200" dirty="0">
                <a:solidFill>
                  <a:srgbClr val="191C1F"/>
                </a:solidFill>
                <a:cs typeface="Arial" charset="0"/>
              </a:rPr>
              <a:t> prior to full study </a:t>
            </a:r>
            <a:r>
              <a:rPr lang="en-US" kern="1200" dirty="0" err="1">
                <a:solidFill>
                  <a:srgbClr val="191C1F"/>
                </a:solidFill>
                <a:cs typeface="Arial" charset="0"/>
              </a:rPr>
              <a:t>unblinding</a:t>
            </a:r>
            <a:r>
              <a:rPr lang="en-US" kern="1200" dirty="0">
                <a:solidFill>
                  <a:srgbClr val="191C1F"/>
                </a:solidFill>
                <a:cs typeface="Arial" charset="0"/>
              </a:rPr>
              <a:t> </a:t>
            </a:r>
          </a:p>
          <a:p>
            <a:pPr marL="257168" lvl="0" indent="-257168" eaLnBrk="1" hangingPunct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kern="1200" dirty="0">
                <a:solidFill>
                  <a:srgbClr val="191C1F"/>
                </a:solidFill>
                <a:cs typeface="Arial" charset="0"/>
              </a:rPr>
              <a:t>Performed to protect participant safety when, as determined by the site Investigator of Record (</a:t>
            </a:r>
            <a:r>
              <a:rPr lang="en-US" kern="1200" dirty="0" err="1">
                <a:solidFill>
                  <a:srgbClr val="191C1F"/>
                </a:solidFill>
                <a:cs typeface="Arial" charset="0"/>
              </a:rPr>
              <a:t>IoR</a:t>
            </a:r>
            <a:r>
              <a:rPr lang="en-US" kern="1200" dirty="0">
                <a:solidFill>
                  <a:srgbClr val="191C1F"/>
                </a:solidFill>
                <a:cs typeface="Arial" charset="0"/>
              </a:rPr>
              <a:t>) or designee, knowing the participant’s treatment assignment would affect immediate medical management of the participant, e.g., for drug identity during an acute reaction.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00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</a:t>
            </a:r>
            <a:r>
              <a:rPr lang="en-US" dirty="0" err="1"/>
              <a:t>Unblinding</a:t>
            </a:r>
            <a:r>
              <a:rPr lang="en-US" dirty="0"/>
              <a:t>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kern="1200" dirty="0">
                <a:solidFill>
                  <a:srgbClr val="191C1F"/>
                </a:solidFill>
                <a:cs typeface="Arial" charset="0"/>
              </a:rPr>
              <a:t>Site Investigator of Record (</a:t>
            </a:r>
            <a:r>
              <a:rPr lang="en-US" kern="1200" dirty="0" err="1">
                <a:solidFill>
                  <a:srgbClr val="191C1F"/>
                </a:solidFill>
                <a:cs typeface="Arial" charset="0"/>
              </a:rPr>
              <a:t>IoR</a:t>
            </a:r>
            <a:r>
              <a:rPr lang="en-US" kern="1200" dirty="0">
                <a:solidFill>
                  <a:srgbClr val="191C1F"/>
                </a:solidFill>
                <a:cs typeface="Arial" charset="0"/>
              </a:rPr>
              <a:t>) (or designee)</a:t>
            </a:r>
          </a:p>
          <a:p>
            <a:r>
              <a:rPr lang="en-US" kern="1200" dirty="0">
                <a:solidFill>
                  <a:srgbClr val="191C1F"/>
                </a:solidFill>
                <a:cs typeface="Arial" charset="0"/>
              </a:rPr>
              <a:t>Site Pharmacist of Record (</a:t>
            </a:r>
            <a:r>
              <a:rPr lang="en-US" kern="1200" dirty="0" err="1">
                <a:solidFill>
                  <a:srgbClr val="191C1F"/>
                </a:solidFill>
                <a:cs typeface="Arial" charset="0"/>
              </a:rPr>
              <a:t>PoR</a:t>
            </a:r>
            <a:r>
              <a:rPr lang="en-US" kern="1200" dirty="0">
                <a:solidFill>
                  <a:srgbClr val="191C1F"/>
                </a:solidFill>
                <a:cs typeface="Arial" charset="0"/>
              </a:rPr>
              <a:t>)</a:t>
            </a:r>
          </a:p>
          <a:p>
            <a:r>
              <a:rPr lang="en-US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Data Management Center (DMC) User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591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</a:t>
            </a:r>
            <a:r>
              <a:rPr lang="en-US" dirty="0" err="1"/>
              <a:t>Unblinding</a:t>
            </a:r>
            <a:r>
              <a:rPr lang="en-US" dirty="0"/>
              <a:t> Request: </a:t>
            </a:r>
            <a:r>
              <a:rPr lang="en-US" dirty="0" err="1"/>
              <a:t>PoR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0" indent="-2349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1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Site </a:t>
            </a:r>
            <a:r>
              <a:rPr lang="en-US" sz="2400" b="1" kern="12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IoR</a:t>
            </a:r>
            <a:r>
              <a:rPr lang="en-US" sz="2400" b="1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 </a:t>
            </a:r>
            <a:r>
              <a:rPr lang="en-US" sz="24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(or designee) sends written request for </a:t>
            </a:r>
            <a:r>
              <a:rPr lang="en-US" sz="2400" kern="12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unblinding</a:t>
            </a:r>
            <a:r>
              <a:rPr lang="en-US" sz="24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 to </a:t>
            </a:r>
            <a:r>
              <a:rPr lang="en-US" sz="2400" b="1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site </a:t>
            </a:r>
            <a:r>
              <a:rPr lang="en-US" sz="2400" b="1" kern="12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PoR</a:t>
            </a:r>
            <a:endParaRPr lang="en-US" sz="2400" kern="1200" dirty="0">
              <a:solidFill>
                <a:srgbClr val="191C1F"/>
              </a:solidFill>
              <a:ea typeface="Times New Roman" panose="02020603050405020304" pitchFamily="18" charset="0"/>
              <a:cs typeface="Arial" charset="0"/>
            </a:endParaRPr>
          </a:p>
          <a:p>
            <a:pPr marL="257168" lvl="0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Request contains the following information:</a:t>
            </a:r>
          </a:p>
          <a:p>
            <a:pPr marL="942952" lvl="2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Name of caller</a:t>
            </a:r>
          </a:p>
          <a:p>
            <a:pPr marL="942952" lvl="2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IoR</a:t>
            </a:r>
            <a:endParaRPr lang="en-US" sz="2000" kern="1200" dirty="0">
              <a:solidFill>
                <a:srgbClr val="191C1F"/>
              </a:solidFill>
              <a:ea typeface="Times New Roman" panose="02020603050405020304" pitchFamily="18" charset="0"/>
              <a:cs typeface="Arial" charset="0"/>
            </a:endParaRPr>
          </a:p>
          <a:p>
            <a:pPr marL="942952" lvl="2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Phone Number</a:t>
            </a:r>
          </a:p>
          <a:p>
            <a:pPr marL="942952" lvl="2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Email Address</a:t>
            </a:r>
          </a:p>
          <a:p>
            <a:pPr marL="942952" lvl="2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Study</a:t>
            </a:r>
          </a:p>
          <a:p>
            <a:pPr marL="942952" lvl="2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Step (if applicable)</a:t>
            </a:r>
          </a:p>
          <a:p>
            <a:pPr marL="942952" lvl="2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Site</a:t>
            </a:r>
          </a:p>
          <a:p>
            <a:pPr marL="942952" lvl="2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Patid</a:t>
            </a:r>
            <a:endParaRPr lang="en-US" sz="2000" kern="1200" dirty="0">
              <a:solidFill>
                <a:srgbClr val="191C1F"/>
              </a:solidFill>
              <a:ea typeface="Times New Roman" panose="02020603050405020304" pitchFamily="18" charset="0"/>
              <a:cs typeface="Arial" charset="0"/>
            </a:endParaRPr>
          </a:p>
          <a:p>
            <a:pPr marL="942952" lvl="2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Reason for </a:t>
            </a:r>
            <a:r>
              <a:rPr lang="en-US" sz="2000" kern="12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unblinding</a:t>
            </a:r>
            <a:endParaRPr lang="en-US" sz="2000" kern="1200" dirty="0">
              <a:solidFill>
                <a:srgbClr val="191C1F"/>
              </a:solidFill>
              <a:ea typeface="Times New Roman" panose="02020603050405020304" pitchFamily="18" charset="0"/>
              <a:cs typeface="Arial" charset="0"/>
            </a:endParaRPr>
          </a:p>
          <a:p>
            <a:pPr marL="485752" lvl="1" indent="-257168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Site </a:t>
            </a:r>
            <a:r>
              <a:rPr lang="en-US" sz="2400" b="1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PoR</a:t>
            </a:r>
            <a:r>
              <a:rPr lang="en-US" sz="24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 provides participant’s treatment assignment directly to requesting </a:t>
            </a:r>
            <a:r>
              <a:rPr lang="en-US" sz="24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IoR</a:t>
            </a:r>
            <a:r>
              <a:rPr lang="en-US" sz="24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 or designee in writing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9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Emergency </a:t>
            </a:r>
            <a:r>
              <a:rPr lang="en-US" sz="3600" dirty="0" err="1"/>
              <a:t>Unblinding</a:t>
            </a:r>
            <a:r>
              <a:rPr lang="en-US" sz="3600" dirty="0"/>
              <a:t> Procedure – </a:t>
            </a:r>
            <a:br>
              <a:rPr lang="en-US" sz="3600" dirty="0"/>
            </a:br>
            <a:r>
              <a:rPr lang="en-US" sz="3600" dirty="0"/>
              <a:t>Emergency </a:t>
            </a:r>
            <a:r>
              <a:rPr lang="en-US" sz="3600" dirty="0" err="1"/>
              <a:t>Unblinding</a:t>
            </a:r>
            <a:r>
              <a:rPr lang="en-US" sz="3600" dirty="0"/>
              <a:t>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</a:t>
            </a:r>
            <a:r>
              <a:rPr lang="en-US" dirty="0" err="1"/>
              <a:t>PoR</a:t>
            </a:r>
            <a:r>
              <a:rPr lang="en-US" dirty="0"/>
              <a:t> is not available, the </a:t>
            </a:r>
            <a:r>
              <a:rPr lang="en-US" dirty="0" err="1"/>
              <a:t>IoR</a:t>
            </a:r>
            <a:r>
              <a:rPr lang="en-US" dirty="0"/>
              <a:t> or designee uses the new Emergency </a:t>
            </a:r>
            <a:r>
              <a:rPr lang="en-US" dirty="0" err="1"/>
              <a:t>Unblinding</a:t>
            </a:r>
            <a:r>
              <a:rPr lang="en-US" dirty="0"/>
              <a:t> Utility</a:t>
            </a:r>
          </a:p>
          <a:p>
            <a:pPr lvl="1"/>
            <a:r>
              <a:rPr lang="en-US" dirty="0"/>
              <a:t>Obtain treatment assignment through the Emergency </a:t>
            </a:r>
            <a:r>
              <a:rPr lang="en-US" dirty="0" err="1"/>
              <a:t>Unblinding</a:t>
            </a:r>
            <a:r>
              <a:rPr lang="en-US" dirty="0"/>
              <a:t> Utility on the DMC Portal (</a:t>
            </a:r>
            <a:r>
              <a:rPr lang="en-US" dirty="0">
                <a:hlinkClick r:id="rId2"/>
              </a:rPr>
              <a:t>www.frontierscience.org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Site </a:t>
            </a:r>
            <a:r>
              <a:rPr lang="en-US" dirty="0" err="1"/>
              <a:t>IoRs</a:t>
            </a:r>
            <a:r>
              <a:rPr lang="en-US" dirty="0"/>
              <a:t> listed in CRMS given permission for the portal utility</a:t>
            </a:r>
          </a:p>
          <a:p>
            <a:pPr lvl="1"/>
            <a:r>
              <a:rPr lang="en-US" dirty="0"/>
              <a:t>Designees must request Emergency </a:t>
            </a:r>
            <a:r>
              <a:rPr lang="en-US" dirty="0" err="1"/>
              <a:t>Unblinding</a:t>
            </a:r>
            <a:r>
              <a:rPr lang="en-US" dirty="0"/>
              <a:t> Utility access through DMC User Support</a:t>
            </a:r>
          </a:p>
          <a:p>
            <a:pPr lvl="2"/>
            <a:r>
              <a:rPr lang="en-US" dirty="0"/>
              <a:t>Access provided upon approval by </a:t>
            </a:r>
            <a:r>
              <a:rPr lang="en-US" dirty="0" err="1"/>
              <a:t>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40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</a:t>
            </a:r>
            <a:r>
              <a:rPr lang="en-US" dirty="0" err="1"/>
              <a:t>Unblinding</a:t>
            </a:r>
            <a:r>
              <a:rPr lang="en-US" dirty="0"/>
              <a:t> Utility Submission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67" y="1811627"/>
            <a:ext cx="3535605" cy="28114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54330" y="1087893"/>
            <a:ext cx="452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www.frontierscience.org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654" y="2518891"/>
            <a:ext cx="5165158" cy="39324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Curved Down Arrow 6"/>
          <p:cNvSpPr/>
          <p:nvPr/>
        </p:nvSpPr>
        <p:spPr bwMode="auto">
          <a:xfrm rot="1057301">
            <a:off x="4620675" y="2045910"/>
            <a:ext cx="879005" cy="532462"/>
          </a:xfrm>
          <a:prstGeom prst="curvedDownArrow">
            <a:avLst/>
          </a:prstGeom>
          <a:solidFill>
            <a:schemeClr val="accent2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49667" y="2846070"/>
            <a:ext cx="3013673" cy="251460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0065764" y="1096128"/>
            <a:ext cx="2068830" cy="1430998"/>
            <a:chOff x="10065764" y="1096128"/>
            <a:chExt cx="2068830" cy="1430998"/>
          </a:xfrm>
        </p:grpSpPr>
        <p:sp>
          <p:nvSpPr>
            <p:cNvPr id="9" name="Explosion 1 8"/>
            <p:cNvSpPr/>
            <p:nvPr/>
          </p:nvSpPr>
          <p:spPr bwMode="auto">
            <a:xfrm rot="861499">
              <a:off x="10065764" y="1096128"/>
              <a:ext cx="2068830" cy="1430998"/>
            </a:xfrm>
            <a:prstGeom prst="irregularSeal1">
              <a:avLst/>
            </a:prstGeom>
            <a:solidFill>
              <a:srgbClr val="FFFF00"/>
            </a:solidFill>
            <a:ln w="28575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 rot="1135951">
              <a:off x="10576824" y="1576006"/>
              <a:ext cx="11644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Rockwell Extra Bold" panose="02060903040505020403" pitchFamily="18" charset="0"/>
                </a:rPr>
                <a:t>NEW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7816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</a:t>
            </a:r>
            <a:r>
              <a:rPr lang="en-US" dirty="0" err="1"/>
              <a:t>Unblinding</a:t>
            </a:r>
            <a:r>
              <a:rPr lang="en-US" dirty="0"/>
              <a:t> Utility Output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658927" y="1363184"/>
            <a:ext cx="6790476" cy="5000000"/>
            <a:chOff x="2658927" y="1363184"/>
            <a:chExt cx="6790476" cy="50000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58927" y="1363184"/>
              <a:ext cx="6790476" cy="500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89395" y="3206125"/>
              <a:ext cx="399975" cy="189463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9726930" y="1363184"/>
            <a:ext cx="2228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PDF output upon submission</a:t>
            </a:r>
          </a:p>
        </p:txBody>
      </p:sp>
    </p:spTree>
    <p:extLst>
      <p:ext uri="{BB962C8B-B14F-4D97-AF65-F5344CB8AC3E}">
        <p14:creationId xmlns:p14="http://schemas.microsoft.com/office/powerpoint/2010/main" val="4265180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</a:t>
            </a:r>
            <a:r>
              <a:rPr lang="en-US" dirty="0" err="1"/>
              <a:t>Unblinding</a:t>
            </a:r>
            <a:r>
              <a:rPr lang="en-US" dirty="0"/>
              <a:t> Utility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Email message to requester (includes treatment):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07323" y="2610009"/>
            <a:ext cx="10093683" cy="2956401"/>
            <a:chOff x="1007323" y="2610009"/>
            <a:chExt cx="10093683" cy="295640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7323" y="2610009"/>
              <a:ext cx="10093683" cy="29564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6013" y="3046693"/>
              <a:ext cx="402887" cy="1841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32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</a:t>
            </a:r>
            <a:r>
              <a:rPr lang="en-US" dirty="0" err="1"/>
              <a:t>Unblinding</a:t>
            </a:r>
            <a:r>
              <a:rPr lang="en-US" dirty="0"/>
              <a:t> Utility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Email message to 2018 Core Team (does not include treatment):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890949" y="2771856"/>
            <a:ext cx="6410103" cy="2005883"/>
            <a:chOff x="2890949" y="2771856"/>
            <a:chExt cx="6410103" cy="200588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90949" y="2771856"/>
              <a:ext cx="6410103" cy="200588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54863" y="4004319"/>
              <a:ext cx="540047" cy="246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715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Updated Emergency </a:t>
            </a:r>
            <a:r>
              <a:rPr lang="en-US" dirty="0" err="1"/>
              <a:t>Unblinding</a:t>
            </a:r>
            <a:r>
              <a:rPr lang="en-US" dirty="0"/>
              <a:t> Procedures for IMPAACT 2018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970590"/>
          </a:xfrm>
        </p:spPr>
        <p:txBody>
          <a:bodyPr/>
          <a:lstStyle/>
          <a:p>
            <a:r>
              <a:rPr lang="en-US" b="1" dirty="0"/>
              <a:t>Laura Smith, IMPAACT Chief Data Manager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9049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</a:t>
            </a:r>
            <a:r>
              <a:rPr lang="en-US" dirty="0" err="1"/>
              <a:t>Unblinding</a:t>
            </a:r>
            <a:r>
              <a:rPr lang="en-US" dirty="0"/>
              <a:t> Written Request- Written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65" y="1303021"/>
            <a:ext cx="10972800" cy="4823146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en-US" b="1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Site PoR not available AND IoR or designee does not have access to the Emergency Unblinding Utility:</a:t>
            </a:r>
          </a:p>
          <a:p>
            <a:pPr marL="635000" lvl="1" indent="-2349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1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Site </a:t>
            </a:r>
            <a:r>
              <a:rPr lang="en-US" sz="2400" b="1" kern="1200" dirty="0" err="1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IoR</a:t>
            </a:r>
            <a:r>
              <a:rPr lang="en-US" sz="2400" b="1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 </a:t>
            </a:r>
            <a:r>
              <a:rPr lang="en-US" sz="2400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(or designee) sends written request for </a:t>
            </a:r>
            <a:r>
              <a:rPr lang="en-US" sz="2400" kern="1200" dirty="0" err="1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unblinding</a:t>
            </a:r>
            <a:r>
              <a:rPr lang="en-US" sz="2400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 to </a:t>
            </a:r>
            <a:r>
              <a:rPr lang="en-US" sz="2400" b="1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DMC User Support</a:t>
            </a:r>
          </a:p>
          <a:p>
            <a:pPr marL="1035050" lvl="2" indent="-23495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Also alerts DMC User Support via phone</a:t>
            </a:r>
          </a:p>
          <a:p>
            <a:pPr marL="657218" lvl="1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Written request contains the following information:</a:t>
            </a:r>
          </a:p>
          <a:p>
            <a:pPr marL="1400152" lvl="3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Name</a:t>
            </a:r>
          </a:p>
          <a:p>
            <a:pPr marL="1400152" lvl="3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Phone Number</a:t>
            </a:r>
          </a:p>
          <a:p>
            <a:pPr marL="1400152" lvl="3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Email Address</a:t>
            </a:r>
          </a:p>
          <a:p>
            <a:pPr marL="1400152" lvl="3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Study</a:t>
            </a:r>
          </a:p>
          <a:p>
            <a:pPr marL="1400152" lvl="3" indent="-257168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Step (if applicable)</a:t>
            </a:r>
            <a:endParaRPr lang="en-US" kern="1200" dirty="0">
              <a:solidFill>
                <a:srgbClr val="191C1F"/>
              </a:solidFill>
              <a:latin typeface="+mj-lt"/>
              <a:ea typeface="Times New Roman" panose="02020603050405020304" pitchFamily="18" charset="0"/>
              <a:cs typeface="Arial" charset="0"/>
            </a:endParaRPr>
          </a:p>
          <a:p>
            <a:pPr marL="1400152" lvl="3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Site</a:t>
            </a:r>
          </a:p>
          <a:p>
            <a:pPr marL="1400152" lvl="3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kern="1200" dirty="0" err="1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Patid</a:t>
            </a:r>
            <a:endParaRPr lang="en-US" kern="1200" dirty="0">
              <a:solidFill>
                <a:srgbClr val="191C1F"/>
              </a:solidFill>
              <a:latin typeface="+mj-lt"/>
              <a:ea typeface="Times New Roman" panose="02020603050405020304" pitchFamily="18" charset="0"/>
              <a:cs typeface="Arial" charset="0"/>
            </a:endParaRPr>
          </a:p>
          <a:p>
            <a:pPr marL="1400152" lvl="3" indent="-25716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kern="1200" dirty="0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Reason for </a:t>
            </a:r>
            <a:r>
              <a:rPr lang="en-US" kern="1200" dirty="0" err="1">
                <a:solidFill>
                  <a:srgbClr val="191C1F"/>
                </a:solidFill>
                <a:latin typeface="+mj-lt"/>
                <a:ea typeface="Times New Roman" panose="02020603050405020304" pitchFamily="18" charset="0"/>
                <a:cs typeface="Arial" charset="0"/>
              </a:rPr>
              <a:t>unblinding</a:t>
            </a:r>
            <a:endParaRPr lang="en-US" kern="1200" dirty="0">
              <a:solidFill>
                <a:srgbClr val="191C1F"/>
              </a:solidFill>
              <a:latin typeface="+mj-lt"/>
              <a:ea typeface="Times New Roman" panose="02020603050405020304" pitchFamily="18" charset="0"/>
              <a:cs typeface="Arial" charset="0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0914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</a:t>
            </a:r>
            <a:r>
              <a:rPr lang="en-US" dirty="0" err="1"/>
              <a:t>Unblinding</a:t>
            </a:r>
            <a:r>
              <a:rPr lang="en-US" dirty="0"/>
              <a:t> Written Request- Oral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65" y="1314451"/>
            <a:ext cx="10972800" cy="4811716"/>
          </a:xfrm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en-US" b="1" i="1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In An Extreme Medical Emergency</a:t>
            </a:r>
          </a:p>
          <a:p>
            <a:pPr marL="257168" lvl="0" indent="-257168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The Site </a:t>
            </a:r>
            <a:r>
              <a:rPr lang="en-US" sz="2800" kern="12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IoR</a:t>
            </a:r>
            <a:r>
              <a:rPr lang="en-US" sz="28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 or designee may orally request DMC User Support to </a:t>
            </a:r>
            <a:r>
              <a:rPr lang="en-US" sz="2800" kern="12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unblind</a:t>
            </a:r>
            <a:r>
              <a:rPr lang="en-US" sz="28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 the participant prior to providing the written request</a:t>
            </a:r>
          </a:p>
          <a:p>
            <a:pPr marL="942952" lvl="2" indent="-257168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The written request must be sent to DMC User Support and the Chief Data Manager within 24 hours of </a:t>
            </a:r>
            <a:r>
              <a:rPr lang="en-US" sz="2800" kern="1200" dirty="0" err="1">
                <a:solidFill>
                  <a:srgbClr val="191C1F"/>
                </a:solidFill>
                <a:ea typeface="Times New Roman" panose="02020603050405020304" pitchFamily="18" charset="0"/>
                <a:cs typeface="Arial" charset="0"/>
              </a:rPr>
              <a:t>unblinding</a:t>
            </a:r>
            <a:endParaRPr lang="en-US" sz="2800" kern="1200" dirty="0">
              <a:solidFill>
                <a:srgbClr val="191C1F"/>
              </a:solidFill>
              <a:ea typeface="Times New Roman" panose="02020603050405020304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336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Emergency </a:t>
            </a:r>
            <a:r>
              <a:rPr lang="en-US" sz="3200" dirty="0" err="1"/>
              <a:t>Unblinding</a:t>
            </a:r>
            <a:r>
              <a:rPr lang="en-US" sz="3200" dirty="0"/>
              <a:t>: DMC Provision of Treatment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85752" lvl="1" indent="-257168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191C1F"/>
                </a:solidFill>
                <a:cs typeface="Arial" charset="0"/>
              </a:rPr>
              <a:t>The DMC will deliver the treatment assignment to the requestor in writing</a:t>
            </a:r>
          </a:p>
          <a:p>
            <a:pPr marL="485752" lvl="1" indent="-257168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191C1F"/>
                </a:solidFill>
                <a:cs typeface="Arial" charset="0"/>
              </a:rPr>
              <a:t>If it is not possible for the treatment assignment to be delivered to the requester by the DMC in writing, it should be provided orally</a:t>
            </a:r>
          </a:p>
          <a:p>
            <a:pPr marL="942952" lvl="2" indent="-257168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191C1F"/>
                </a:solidFill>
                <a:cs typeface="Arial" charset="0"/>
              </a:rPr>
              <a:t>The DMC will also provide a written confirmation of the </a:t>
            </a:r>
            <a:r>
              <a:rPr lang="en-US" sz="2800" dirty="0" err="1">
                <a:solidFill>
                  <a:srgbClr val="191C1F"/>
                </a:solidFill>
                <a:cs typeface="Arial" charset="0"/>
              </a:rPr>
              <a:t>unblinded</a:t>
            </a:r>
            <a:r>
              <a:rPr lang="en-US" sz="2800" dirty="0">
                <a:solidFill>
                  <a:srgbClr val="191C1F"/>
                </a:solidFill>
                <a:cs typeface="Arial" charset="0"/>
              </a:rPr>
              <a:t> treatment to the requestor within 24 hours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29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DMC User Support Contact</a:t>
            </a:r>
          </a:p>
        </p:txBody>
      </p:sp>
      <p:pic>
        <p:nvPicPr>
          <p:cNvPr id="4" name="Picture 2" descr="C:\Users\lsmith\AppData\Local\Microsoft\Windows\Temporary Internet Files\Content.IE5\H83NV76E\MC90044213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327" y="2137274"/>
            <a:ext cx="2939341" cy="2939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043087" y="5389753"/>
            <a:ext cx="8372527" cy="98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2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26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26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26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26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kern="0" dirty="0">
                <a:ea typeface="Times New Roman" panose="02020603050405020304" pitchFamily="18" charset="0"/>
                <a:cs typeface="Arial" charset="0"/>
              </a:rPr>
              <a:t>Telephone: 716-834-0900, ext. 7301 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kern="0" dirty="0">
                <a:ea typeface="Times New Roman" panose="02020603050405020304" pitchFamily="18" charset="0"/>
                <a:cs typeface="Arial" charset="0"/>
                <a:hlinkClick r:id="rId3"/>
              </a:rPr>
              <a:t>user.support@fstrf.org</a:t>
            </a:r>
            <a:endParaRPr lang="en-US" kern="0" dirty="0">
              <a:ea typeface="Times New Roman" panose="02020603050405020304" pitchFamily="18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187" y="1307815"/>
            <a:ext cx="48776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191C1F"/>
                </a:solidFill>
                <a:effectLst/>
                <a:uLnTx/>
                <a:uFillTx/>
                <a:latin typeface="Times New Roman" pitchFamily="18" charset="0"/>
                <a:ea typeface="Times New Roman" panose="02020603050405020304" pitchFamily="18" charset="0"/>
                <a:cs typeface="Arial" charset="0"/>
              </a:rPr>
              <a:t>User Support 24/7*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43650" y="5880301"/>
            <a:ext cx="2468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 </a:t>
            </a:r>
            <a:r>
              <a:rPr lang="en-US" sz="2000" i="1" dirty="0"/>
              <a:t>With the exception of five US holidays</a:t>
            </a:r>
          </a:p>
        </p:txBody>
      </p:sp>
    </p:spTree>
    <p:extLst>
      <p:ext uri="{BB962C8B-B14F-4D97-AF65-F5344CB8AC3E}">
        <p14:creationId xmlns:p14="http://schemas.microsoft.com/office/powerpoint/2010/main" val="3319236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605" y="1334193"/>
            <a:ext cx="4034789" cy="4968952"/>
          </a:xfrm>
        </p:spPr>
      </p:pic>
    </p:spTree>
    <p:extLst>
      <p:ext uri="{BB962C8B-B14F-4D97-AF65-F5344CB8AC3E}">
        <p14:creationId xmlns:p14="http://schemas.microsoft.com/office/powerpoint/2010/main" val="426745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Document this training!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65" y="1337311"/>
            <a:ext cx="10972800" cy="4788856"/>
          </a:xfrm>
        </p:spPr>
        <p:txBody>
          <a:bodyPr/>
          <a:lstStyle/>
          <a:p>
            <a:pPr marL="0" indent="0">
              <a:spcBef>
                <a:spcPts val="1500"/>
              </a:spcBef>
              <a:buNone/>
            </a:pPr>
            <a:r>
              <a:rPr lang="en-US" sz="2600" b="1" dirty="0"/>
              <a:t>Site </a:t>
            </a:r>
            <a:r>
              <a:rPr lang="en-US" sz="2600" b="1" dirty="0" err="1"/>
              <a:t>IoRs</a:t>
            </a:r>
            <a:r>
              <a:rPr lang="en-US" sz="2600" b="1" dirty="0"/>
              <a:t> are responsible </a:t>
            </a:r>
            <a:r>
              <a:rPr lang="en-US" sz="2600" dirty="0"/>
              <a:t>for ensuring that study staff members are adequately trained to serve their designated site- and study-specific functions.  </a:t>
            </a:r>
          </a:p>
          <a:p>
            <a:pPr marL="0" indent="0">
              <a:spcBef>
                <a:spcPts val="1500"/>
              </a:spcBef>
              <a:buNone/>
            </a:pPr>
            <a:r>
              <a:rPr lang="en-US" sz="2600" dirty="0"/>
              <a:t>Per the DAIDS policy on </a:t>
            </a:r>
            <a:r>
              <a:rPr lang="en-US" sz="2600" i="1" dirty="0"/>
              <a:t>Requirements for Manual of Operational Procedures,</a:t>
            </a:r>
            <a:r>
              <a:rPr lang="en-US" sz="2600" dirty="0"/>
              <a:t> all sites must establish and follow a standard operating procedure (SOP) for personnel training and certification documentation.  </a:t>
            </a:r>
          </a:p>
          <a:p>
            <a:pPr marL="0" indent="0">
              <a:spcBef>
                <a:spcPts val="1500"/>
              </a:spcBef>
              <a:buNone/>
            </a:pPr>
            <a:r>
              <a:rPr lang="en-US" sz="2600" dirty="0"/>
              <a:t>Site </a:t>
            </a:r>
            <a:r>
              <a:rPr lang="en-US" sz="2600" dirty="0" err="1"/>
              <a:t>IoRs</a:t>
            </a:r>
            <a:r>
              <a:rPr lang="en-US" sz="2600" dirty="0"/>
              <a:t> are responsible for documenting that each study staff member has completed study-specific training corresponding to his or her designated roles and responsibilities. This documentation must be on file at the site and available for inspection/monitoring at any time. 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9116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Reminder: Document this training!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65" y="1600203"/>
            <a:ext cx="5707305" cy="4525963"/>
          </a:xfrm>
        </p:spPr>
        <p:txBody>
          <a:bodyPr/>
          <a:lstStyle/>
          <a:p>
            <a:r>
              <a:rPr lang="en-US" sz="2400" dirty="0"/>
              <a:t>The Ops Center will provide an email documenting that the training was conducted.</a:t>
            </a:r>
          </a:p>
          <a:p>
            <a:endParaRPr lang="en-US" sz="2400" b="1" dirty="0"/>
          </a:p>
          <a:p>
            <a:r>
              <a:rPr lang="en-US" sz="2400" b="1" dirty="0"/>
              <a:t>Sites: you are responsible for documenting individual staff attendance of this webinar.</a:t>
            </a:r>
          </a:p>
          <a:p>
            <a:endParaRPr lang="en-US" sz="2400" dirty="0"/>
          </a:p>
          <a:p>
            <a:r>
              <a:rPr lang="en-US" sz="2400" dirty="0"/>
              <a:t>A sample sign-in log is shown here, but any format consistent with site SOPs may be used.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4E3DD82-F01C-4A6A-98D2-54D4A17A8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3524" y="982769"/>
            <a:ext cx="4138155" cy="580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84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Today’s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 on </a:t>
            </a:r>
            <a:r>
              <a:rPr lang="en-US" dirty="0" err="1"/>
              <a:t>unblinding</a:t>
            </a:r>
            <a:r>
              <a:rPr lang="en-US" dirty="0"/>
              <a:t> </a:t>
            </a:r>
          </a:p>
          <a:p>
            <a:r>
              <a:rPr lang="en-US" dirty="0"/>
              <a:t>Key resources</a:t>
            </a:r>
          </a:p>
          <a:p>
            <a:r>
              <a:rPr lang="en-US" dirty="0"/>
              <a:t>Emergency </a:t>
            </a:r>
            <a:r>
              <a:rPr lang="en-US" dirty="0" err="1"/>
              <a:t>unblinding</a:t>
            </a:r>
            <a:r>
              <a:rPr lang="en-US" dirty="0"/>
              <a:t> updates</a:t>
            </a:r>
          </a:p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400158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July 2018, provisions for emergency </a:t>
            </a:r>
            <a:r>
              <a:rPr lang="en-US" dirty="0" err="1"/>
              <a:t>unblinding</a:t>
            </a:r>
            <a:r>
              <a:rPr lang="en-US" dirty="0"/>
              <a:t> were implemented within the IMPAACT network.</a:t>
            </a:r>
          </a:p>
          <a:p>
            <a:r>
              <a:rPr lang="en-US" dirty="0"/>
              <a:t>The site Investigator of Record (IoR) or designee is now able to obtain a participant’s treatment assignment</a:t>
            </a:r>
            <a:r>
              <a:rPr lang="en-US" b="1" dirty="0"/>
              <a:t> </a:t>
            </a:r>
            <a:r>
              <a:rPr lang="en-US" b="1" u="sng" dirty="0"/>
              <a:t>if needed immediately </a:t>
            </a:r>
            <a:r>
              <a:rPr lang="en-US" dirty="0"/>
              <a:t>to guide management of a serious illness or medical emergency occurring in a study participant from the site Pharmacist of Record (PoR) or the Data Management Center (DMC) — </a:t>
            </a:r>
            <a:r>
              <a:rPr lang="en-US" b="1" i="1" dirty="0"/>
              <a:t>independent of the study sponsor or Protocol Team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343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 For Today’s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July 2018, training on the </a:t>
            </a:r>
            <a:r>
              <a:rPr lang="en-US" dirty="0" err="1"/>
              <a:t>unblinding</a:t>
            </a:r>
            <a:r>
              <a:rPr lang="en-US" dirty="0"/>
              <a:t> procedures occurred for IMPAACT 2018</a:t>
            </a:r>
          </a:p>
          <a:p>
            <a:pPr lvl="1"/>
            <a:r>
              <a:rPr lang="en-US" dirty="0"/>
              <a:t>Explained the steps on contacting the DMC for emergency </a:t>
            </a:r>
            <a:r>
              <a:rPr lang="en-US" dirty="0" err="1"/>
              <a:t>unblinding</a:t>
            </a:r>
            <a:endParaRPr lang="en-US" dirty="0"/>
          </a:p>
          <a:p>
            <a:r>
              <a:rPr lang="en-US" dirty="0"/>
              <a:t>The procedures for emergency </a:t>
            </a:r>
            <a:r>
              <a:rPr lang="en-US" dirty="0" err="1"/>
              <a:t>unblinding</a:t>
            </a:r>
            <a:r>
              <a:rPr lang="en-US" dirty="0"/>
              <a:t> requests have been updated</a:t>
            </a:r>
          </a:p>
          <a:p>
            <a:pPr lvl="1"/>
            <a:r>
              <a:rPr lang="en-US" dirty="0"/>
              <a:t>This training will explain the updated steps for contacting the DMC for emergency </a:t>
            </a:r>
            <a:r>
              <a:rPr lang="en-US" dirty="0" err="1"/>
              <a:t>unblindings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3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65" y="1600203"/>
            <a:ext cx="5432985" cy="4525963"/>
          </a:xfrm>
        </p:spPr>
        <p:txBody>
          <a:bodyPr/>
          <a:lstStyle/>
          <a:p>
            <a:r>
              <a:rPr lang="en-US" dirty="0"/>
              <a:t>IMPAACT Network Manual of Procedures (MOP), Appendix I: </a:t>
            </a:r>
            <a:r>
              <a:rPr lang="en-US" dirty="0" err="1"/>
              <a:t>Unblinding</a:t>
            </a:r>
            <a:r>
              <a:rPr lang="en-US" dirty="0"/>
              <a:t> Procedures: </a:t>
            </a:r>
            <a:r>
              <a:rPr lang="en-US" dirty="0">
                <a:hlinkClick r:id="rId2"/>
              </a:rPr>
              <a:t>https://impaactnetwork.org/resources/policies-procedures.htm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2731" y="1350679"/>
            <a:ext cx="4365477" cy="50250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869430" y="2068830"/>
            <a:ext cx="4663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Update when MOP is updated</a:t>
            </a:r>
          </a:p>
        </p:txBody>
      </p:sp>
    </p:spTree>
    <p:extLst>
      <p:ext uri="{BB962C8B-B14F-4D97-AF65-F5344CB8AC3E}">
        <p14:creationId xmlns:p14="http://schemas.microsoft.com/office/powerpoint/2010/main" val="3708356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Email the IMPAACT 2018 Protocol Team with any questions: </a:t>
            </a:r>
            <a:r>
              <a:rPr lang="en-US" sz="4400" dirty="0">
                <a:hlinkClick r:id="rId2"/>
              </a:rPr>
              <a:t>IMPAACT.team2018@fstrf.org</a:t>
            </a:r>
            <a:r>
              <a:rPr lang="en-US" sz="4400" dirty="0"/>
              <a:t>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7850390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dash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2D5A6E250E4C42B3243B25C3F149F9" ma:contentTypeVersion="8" ma:contentTypeDescription="Create a new document." ma:contentTypeScope="" ma:versionID="1fc66dadb7503470fef8fbde96583b6b">
  <xsd:schema xmlns:xsd="http://www.w3.org/2001/XMLSchema" xmlns:xs="http://www.w3.org/2001/XMLSchema" xmlns:p="http://schemas.microsoft.com/office/2006/metadata/properties" xmlns:ns2="8fff0748-757e-44e1-b4d1-3ab4f47f7563" xmlns:ns3="debf2e3c-3d74-4ae7-884d-ed1c5d506f8d" targetNamespace="http://schemas.microsoft.com/office/2006/metadata/properties" ma:root="true" ma:fieldsID="7a507156356d8e4ba56f497fa1b05758" ns2:_="" ns3:_="">
    <xsd:import namespace="8fff0748-757e-44e1-b4d1-3ab4f47f7563"/>
    <xsd:import namespace="debf2e3c-3d74-4ae7-884d-ed1c5d506f8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f0748-757e-44e1-b4d1-3ab4f47f75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f2e3c-3d74-4ae7-884d-ed1c5d506f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C116EA-1244-4AB5-85AA-ECC7FE769B11}"/>
</file>

<file path=customXml/itemProps2.xml><?xml version="1.0" encoding="utf-8"?>
<ds:datastoreItem xmlns:ds="http://schemas.openxmlformats.org/officeDocument/2006/customXml" ds:itemID="{C22848E5-C526-4B6A-9B84-058302FFD4CA}"/>
</file>

<file path=customXml/itemProps3.xml><?xml version="1.0" encoding="utf-8"?>
<ds:datastoreItem xmlns:ds="http://schemas.openxmlformats.org/officeDocument/2006/customXml" ds:itemID="{63B73038-22DA-4801-91E2-274A43BC9A4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8496</TotalTime>
  <Words>891</Words>
  <Application>Microsoft Office PowerPoint</Application>
  <PresentationFormat>Widescreen</PresentationFormat>
  <Paragraphs>108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Rockwell Extra Bold</vt:lpstr>
      <vt:lpstr>Symbol</vt:lpstr>
      <vt:lpstr>Times New Roman</vt:lpstr>
      <vt:lpstr>Custom Design</vt:lpstr>
      <vt:lpstr>Welcome to the webinar!</vt:lpstr>
      <vt:lpstr>Updated Emergency Unblinding Procedures for IMPAACT 2018</vt:lpstr>
      <vt:lpstr>Reminder: Document this training!</vt:lpstr>
      <vt:lpstr>Reminder: Document this training!</vt:lpstr>
      <vt:lpstr>Overview of Today’s Discussion</vt:lpstr>
      <vt:lpstr>Background</vt:lpstr>
      <vt:lpstr>Reason For Today’s Training</vt:lpstr>
      <vt:lpstr>Key Resources</vt:lpstr>
      <vt:lpstr>Key Resources</vt:lpstr>
      <vt:lpstr>*IMPORTANT NOTES*</vt:lpstr>
      <vt:lpstr>Early Unblinding for Non-Urgent Medical/Safety Reasons</vt:lpstr>
      <vt:lpstr>Emergency Unblinding</vt:lpstr>
      <vt:lpstr>Emergency Unblinding Roles</vt:lpstr>
      <vt:lpstr>Emergency Unblinding Request: PoR</vt:lpstr>
      <vt:lpstr>Emergency Unblinding Procedure –  Emergency Unblinding Utility</vt:lpstr>
      <vt:lpstr>Emergency Unblinding Utility Submission</vt:lpstr>
      <vt:lpstr>Emergency Unblinding Utility Output</vt:lpstr>
      <vt:lpstr>Emergency Unblinding Utility Message</vt:lpstr>
      <vt:lpstr>Emergency Unblinding Utility Message</vt:lpstr>
      <vt:lpstr>Emergency Unblinding Written Request- Written</vt:lpstr>
      <vt:lpstr>Emergency Unblinding Written Request- Oral</vt:lpstr>
      <vt:lpstr>Emergency Unblinding: DMC Provision of Treatment Assignment</vt:lpstr>
      <vt:lpstr>DMC User Support Contact</vt:lpstr>
      <vt:lpstr>Questions?</vt:lpstr>
    </vt:vector>
  </TitlesOfParts>
  <Company>FSTRF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Organization General</dc:title>
  <dc:creator>Gregory Pavlov</dc:creator>
  <cp:lastModifiedBy>Laura Smith</cp:lastModifiedBy>
  <cp:revision>513</cp:revision>
  <cp:lastPrinted>2015-02-09T16:55:29Z</cp:lastPrinted>
  <dcterms:created xsi:type="dcterms:W3CDTF">2002-09-19T13:36:22Z</dcterms:created>
  <dcterms:modified xsi:type="dcterms:W3CDTF">2018-11-14T21:36:00Z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0x010100622D5A6E250E4C42B3243B25C3F149F9</vt:lpwstr>
  </property>
</Properties>
</file>