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drawings/drawing1.xml" ContentType="application/vnd.openxmlformats-officedocument.drawingml.chartshap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charts/colors1.xml" ContentType="application/vnd.ms-office.chartcolorstyle+xml"/>
  <Override PartName="/ppt/comments/modernComment_12F_6F942E30.xml" ContentType="application/vnd.ms-powerpoint.comments+xml"/>
  <Override PartName="/ppt/authors.xml" ContentType="application/vnd.ms-powerpoint.author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omments/modernComment_130_BA208DA3.xml" ContentType="application/vnd.ms-powerpoint.comment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media/audio1.bin" ContentType="audio/unknown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71"/>
  </p:notesMasterIdLst>
  <p:sldIdLst>
    <p:sldId id="262" r:id="rId3"/>
    <p:sldId id="263" r:id="rId4"/>
    <p:sldId id="265" r:id="rId5"/>
    <p:sldId id="1931" r:id="rId6"/>
    <p:sldId id="1885" r:id="rId7"/>
    <p:sldId id="2003" r:id="rId8"/>
    <p:sldId id="1835" r:id="rId9"/>
    <p:sldId id="1912" r:id="rId10"/>
    <p:sldId id="1928" r:id="rId11"/>
    <p:sldId id="1933" r:id="rId12"/>
    <p:sldId id="1965" r:id="rId13"/>
    <p:sldId id="1879" r:id="rId14"/>
    <p:sldId id="1880" r:id="rId15"/>
    <p:sldId id="303" r:id="rId16"/>
    <p:sldId id="304" r:id="rId17"/>
    <p:sldId id="2007" r:id="rId18"/>
    <p:sldId id="1914" r:id="rId19"/>
    <p:sldId id="1969" r:id="rId20"/>
    <p:sldId id="2000" r:id="rId21"/>
    <p:sldId id="1999" r:id="rId22"/>
    <p:sldId id="2002" r:id="rId23"/>
    <p:sldId id="1973" r:id="rId24"/>
    <p:sldId id="1974" r:id="rId25"/>
    <p:sldId id="271" r:id="rId26"/>
    <p:sldId id="272" r:id="rId27"/>
    <p:sldId id="278" r:id="rId28"/>
    <p:sldId id="277" r:id="rId29"/>
    <p:sldId id="308" r:id="rId30"/>
    <p:sldId id="2484" r:id="rId31"/>
    <p:sldId id="2485" r:id="rId32"/>
    <p:sldId id="2008" r:id="rId33"/>
    <p:sldId id="294" r:id="rId34"/>
    <p:sldId id="1921" r:id="rId35"/>
    <p:sldId id="2486" r:id="rId36"/>
    <p:sldId id="285" r:id="rId37"/>
    <p:sldId id="2004" r:id="rId38"/>
    <p:sldId id="287" r:id="rId39"/>
    <p:sldId id="2015" r:id="rId40"/>
    <p:sldId id="288" r:id="rId41"/>
    <p:sldId id="1894" r:id="rId42"/>
    <p:sldId id="1828" r:id="rId43"/>
    <p:sldId id="1920" r:id="rId44"/>
    <p:sldId id="2482" r:id="rId45"/>
    <p:sldId id="2018" r:id="rId46"/>
    <p:sldId id="2483" r:id="rId47"/>
    <p:sldId id="1952" r:id="rId48"/>
    <p:sldId id="1957" r:id="rId49"/>
    <p:sldId id="1958" r:id="rId50"/>
    <p:sldId id="2019" r:id="rId51"/>
    <p:sldId id="1925" r:id="rId52"/>
    <p:sldId id="1908" r:id="rId53"/>
    <p:sldId id="305" r:id="rId54"/>
    <p:sldId id="309" r:id="rId55"/>
    <p:sldId id="1915" r:id="rId56"/>
    <p:sldId id="2480" r:id="rId57"/>
    <p:sldId id="2481" r:id="rId58"/>
    <p:sldId id="2016" r:id="rId59"/>
    <p:sldId id="2012" r:id="rId60"/>
    <p:sldId id="2017" r:id="rId61"/>
    <p:sldId id="289" r:id="rId62"/>
    <p:sldId id="290" r:id="rId63"/>
    <p:sldId id="301" r:id="rId64"/>
    <p:sldId id="2479" r:id="rId65"/>
    <p:sldId id="2014" r:id="rId66"/>
    <p:sldId id="302" r:id="rId67"/>
    <p:sldId id="1922" r:id="rId68"/>
    <p:sldId id="1924" r:id="rId69"/>
    <p:sldId id="1923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F751FAD-E534-A24C-4ED7-1673ABB78190}" name="Haley Brozik" initials="HB" userId="S::HBrozik@fhi360.org::5cd764ad-2e3f-4a59-8a43-3841f6237390" providerId="AD"/>
  <p188:author id="{0F4027BF-D05A-7350-1106-737BAE8B9538}" name="Sarah Buisson" initials="SB" userId="S::SBuisson@fhi360.org::41fb958c-5da8-40eb-b170-f07cfbf71c9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3" autoAdjust="0"/>
    <p:restoredTop sz="94660"/>
  </p:normalViewPr>
  <p:slideViewPr>
    <p:cSldViewPr snapToGrid="0">
      <p:cViewPr varScale="1">
        <p:scale>
          <a:sx n="91" d="100"/>
          <a:sy n="91" d="100"/>
        </p:scale>
        <p:origin x="9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79" Type="http://schemas.openxmlformats.org/officeDocument/2006/relationships/customXml" Target="../customXml/item3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customXml" Target="../customXml/item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78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microsoft.com/office/2018/10/relationships/authors" Target="authors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04.med.va.gov\v01\bos\Research\Womens_Health\vhabosfpc1whs\teams\Rasmusson%20CSF%20and%20Plasma%20Neuromodulators%20Study%20IRB2320\ACTH%20data\DataPresentations\ACTH_Allo+PA__AR_BEDAC_7-18-23_PRACTICE%20GRAPH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r04.med.va.gov\v01\bos\Research\Womens_Health\vhabosfpc1whs\teams\Rasmusson%20CSF%20and%20Plasma%20Neuromodulators%20Study%20IRB2320\ACTH%20data\DataPresentations\ACTH_Allo+PA__AR_BEDAC_7-18-23_PRACTICE%20GRAPH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500" b="1" i="0" u="none" strike="noStrike" kern="1200" cap="none" spc="0" baseline="0">
                <a:solidFill>
                  <a:prstClr val="black"/>
                </a:solidFill>
                <a:latin typeface="Calibri"/>
                <a:ea typeface="+mn-ea"/>
                <a:cs typeface="+mn-cs"/>
                <a:sym typeface="Arial"/>
              </a:defRPr>
            </a:pPr>
            <a:r>
              <a:rPr lang="en-US" sz="1500" b="1" i="0" u="none" strike="noStrike" kern="1200" cap="none">
                <a:solidFill>
                  <a:prstClr val="black"/>
                </a:solidFill>
                <a:latin typeface="Calibri"/>
                <a:ea typeface="+mn-ea"/>
                <a:cs typeface="+mn-cs"/>
                <a:sym typeface="Arial"/>
              </a:rPr>
              <a:t>No Hormonal Contraception    </a:t>
            </a:r>
          </a:p>
        </c:rich>
      </c:tx>
      <c:layout>
        <c:manualLayout>
          <c:xMode val="edge"/>
          <c:yMode val="edge"/>
          <c:x val="0.2281196795988629"/>
          <c:y val="1.61324087485562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500" b="1" i="0" u="none" strike="noStrike" kern="1200" cap="none" spc="0" baseline="0">
              <a:solidFill>
                <a:prstClr val="black"/>
              </a:solidFill>
              <a:latin typeface="Calibri"/>
              <a:ea typeface="+mn-ea"/>
              <a:cs typeface="+mn-cs"/>
              <a:sym typeface="Arial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TC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Sheet2!$B$88:$B$95</c:f>
              <c:numCache>
                <c:formatCode>0.00</c:formatCode>
                <c:ptCount val="8"/>
                <c:pt idx="0">
                  <c:v>50.69</c:v>
                </c:pt>
                <c:pt idx="1">
                  <c:v>111.74000000000001</c:v>
                </c:pt>
                <c:pt idx="2">
                  <c:v>89.39</c:v>
                </c:pt>
                <c:pt idx="3">
                  <c:v>93.06</c:v>
                </c:pt>
                <c:pt idx="4">
                  <c:v>66.349999999999994</c:v>
                </c:pt>
                <c:pt idx="5">
                  <c:v>69.28</c:v>
                </c:pt>
                <c:pt idx="6">
                  <c:v>82.95</c:v>
                </c:pt>
                <c:pt idx="7">
                  <c:v>70.34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CC-493E-8C90-5F9BDA8F772E}"/>
            </c:ext>
          </c:extLst>
        </c:ser>
        <c:ser>
          <c:idx val="1"/>
          <c:order val="1"/>
          <c:tx>
            <c:v>TC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Sheet2!$C$88:$C$95</c:f>
              <c:numCache>
                <c:formatCode>0.00</c:formatCode>
                <c:ptCount val="8"/>
                <c:pt idx="0">
                  <c:v>49.74</c:v>
                </c:pt>
                <c:pt idx="1">
                  <c:v>60.269999999999996</c:v>
                </c:pt>
                <c:pt idx="2">
                  <c:v>18.88</c:v>
                </c:pt>
                <c:pt idx="3">
                  <c:v>128.99</c:v>
                </c:pt>
                <c:pt idx="4">
                  <c:v>19.009999999999998</c:v>
                </c:pt>
                <c:pt idx="5">
                  <c:v>46.37</c:v>
                </c:pt>
                <c:pt idx="6">
                  <c:v>39.290000000000006</c:v>
                </c:pt>
                <c:pt idx="7">
                  <c:v>80.56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0CC-493E-8C90-5F9BDA8F772E}"/>
            </c:ext>
          </c:extLst>
        </c:ser>
        <c:ser>
          <c:idx val="2"/>
          <c:order val="2"/>
          <c:tx>
            <c:v>TC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Sheet2!$D$88:$D$95</c:f>
              <c:numCache>
                <c:formatCode>0.00</c:formatCode>
                <c:ptCount val="8"/>
                <c:pt idx="0">
                  <c:v>26.7</c:v>
                </c:pt>
                <c:pt idx="1">
                  <c:v>162.76999999999998</c:v>
                </c:pt>
                <c:pt idx="2">
                  <c:v>124.25</c:v>
                </c:pt>
                <c:pt idx="3">
                  <c:v>39.89</c:v>
                </c:pt>
                <c:pt idx="4">
                  <c:v>43.87</c:v>
                </c:pt>
                <c:pt idx="5">
                  <c:v>238.71</c:v>
                </c:pt>
                <c:pt idx="6">
                  <c:v>34.159999999999997</c:v>
                </c:pt>
                <c:pt idx="7">
                  <c:v>155.79000000000002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0CC-493E-8C90-5F9BDA8F772E}"/>
            </c:ext>
          </c:extLst>
        </c:ser>
        <c:ser>
          <c:idx val="3"/>
          <c:order val="3"/>
          <c:tx>
            <c:v>TC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Sheet2!$E$88:$E$95</c:f>
              <c:numCache>
                <c:formatCode>0.00</c:formatCode>
                <c:ptCount val="8"/>
                <c:pt idx="0">
                  <c:v>41.54</c:v>
                </c:pt>
                <c:pt idx="1">
                  <c:v>140.46</c:v>
                </c:pt>
                <c:pt idx="2">
                  <c:v>43.230000000000004</c:v>
                </c:pt>
                <c:pt idx="3">
                  <c:v>183.07999999999998</c:v>
                </c:pt>
                <c:pt idx="4">
                  <c:v>55.230000000000004</c:v>
                </c:pt>
                <c:pt idx="5">
                  <c:v>151.06</c:v>
                </c:pt>
                <c:pt idx="6">
                  <c:v>34</c:v>
                </c:pt>
                <c:pt idx="7">
                  <c:v>109.43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0CC-493E-8C90-5F9BDA8F77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6179152"/>
        <c:axId val="516184400"/>
      </c:lineChart>
      <c:catAx>
        <c:axId val="516179152"/>
        <c:scaling>
          <c:orientation val="minMax"/>
        </c:scaling>
        <c:delete val="1"/>
        <c:axPos val="b"/>
        <c:majorTickMark val="none"/>
        <c:minorTickMark val="none"/>
        <c:tickLblPos val="nextTo"/>
        <c:crossAx val="516184400"/>
        <c:crosses val="autoZero"/>
        <c:auto val="1"/>
        <c:lblAlgn val="ctr"/>
        <c:lblOffset val="100"/>
        <c:noMultiLvlLbl val="0"/>
      </c:catAx>
      <c:valAx>
        <c:axId val="516184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6179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18511015998519"/>
          <c:y val="0.29375368487981007"/>
          <c:w val="0.71831865281309504"/>
          <c:h val="0.49239443688122286"/>
        </c:manualLayout>
      </c:layout>
      <c:lineChart>
        <c:grouping val="standard"/>
        <c:varyColors val="0"/>
        <c:ser>
          <c:idx val="0"/>
          <c:order val="0"/>
          <c:tx>
            <c:v>OTCyclen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Women!$B$13:$I$13</c:f>
              <c:strCache>
                <c:ptCount val="8"/>
                <c:pt idx="0">
                  <c:v>T-120</c:v>
                </c:pt>
                <c:pt idx="1">
                  <c:v>T-90</c:v>
                </c:pt>
                <c:pt idx="2">
                  <c:v>T-60</c:v>
                </c:pt>
                <c:pt idx="3">
                  <c:v>T-30</c:v>
                </c:pt>
                <c:pt idx="4">
                  <c:v>T0</c:v>
                </c:pt>
                <c:pt idx="5">
                  <c:v>T+30</c:v>
                </c:pt>
                <c:pt idx="6">
                  <c:v>T+60</c:v>
                </c:pt>
                <c:pt idx="7">
                  <c:v>T+90</c:v>
                </c:pt>
              </c:strCache>
            </c:strRef>
          </c:cat>
          <c:val>
            <c:numRef>
              <c:f>Women!$B$14:$I$14</c:f>
              <c:numCache>
                <c:formatCode>0.00</c:formatCode>
                <c:ptCount val="8"/>
                <c:pt idx="0">
                  <c:v>81.14</c:v>
                </c:pt>
                <c:pt idx="1">
                  <c:v>56.72</c:v>
                </c:pt>
                <c:pt idx="2">
                  <c:v>66.179999999999993</c:v>
                </c:pt>
                <c:pt idx="3">
                  <c:v>57.38</c:v>
                </c:pt>
                <c:pt idx="4">
                  <c:v>52.2</c:v>
                </c:pt>
                <c:pt idx="5">
                  <c:v>55.3</c:v>
                </c:pt>
                <c:pt idx="6">
                  <c:v>53.61</c:v>
                </c:pt>
                <c:pt idx="7">
                  <c:v>84.02000000000001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B3-41F7-A741-850A8ABAF24F}"/>
            </c:ext>
          </c:extLst>
        </c:ser>
        <c:ser>
          <c:idx val="1"/>
          <c:order val="1"/>
          <c:tx>
            <c:v>Patch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Women!$B$13:$I$13</c:f>
              <c:strCache>
                <c:ptCount val="8"/>
                <c:pt idx="0">
                  <c:v>T-120</c:v>
                </c:pt>
                <c:pt idx="1">
                  <c:v>T-90</c:v>
                </c:pt>
                <c:pt idx="2">
                  <c:v>T-60</c:v>
                </c:pt>
                <c:pt idx="3">
                  <c:v>T-30</c:v>
                </c:pt>
                <c:pt idx="4">
                  <c:v>T0</c:v>
                </c:pt>
                <c:pt idx="5">
                  <c:v>T+30</c:v>
                </c:pt>
                <c:pt idx="6">
                  <c:v>T+60</c:v>
                </c:pt>
                <c:pt idx="7">
                  <c:v>T+90</c:v>
                </c:pt>
              </c:strCache>
            </c:strRef>
          </c:cat>
          <c:val>
            <c:numRef>
              <c:f>Women!$B$15:$I$15</c:f>
              <c:numCache>
                <c:formatCode>0.00</c:formatCode>
                <c:ptCount val="8"/>
                <c:pt idx="0">
                  <c:v>46.95</c:v>
                </c:pt>
                <c:pt idx="1">
                  <c:v>57.769999999999996</c:v>
                </c:pt>
                <c:pt idx="2">
                  <c:v>56.650000000000006</c:v>
                </c:pt>
                <c:pt idx="3">
                  <c:v>45.540000000000006</c:v>
                </c:pt>
                <c:pt idx="4">
                  <c:v>46.419999999999995</c:v>
                </c:pt>
                <c:pt idx="5">
                  <c:v>49.980000000000004</c:v>
                </c:pt>
                <c:pt idx="6">
                  <c:v>47.67</c:v>
                </c:pt>
                <c:pt idx="7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B3-41F7-A741-850A8ABAF24F}"/>
            </c:ext>
          </c:extLst>
        </c:ser>
        <c:ser>
          <c:idx val="2"/>
          <c:order val="2"/>
          <c:tx>
            <c:v>OTCyclen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Women!$B$13:$I$13</c:f>
              <c:strCache>
                <c:ptCount val="8"/>
                <c:pt idx="0">
                  <c:v>T-120</c:v>
                </c:pt>
                <c:pt idx="1">
                  <c:v>T-90</c:v>
                </c:pt>
                <c:pt idx="2">
                  <c:v>T-60</c:v>
                </c:pt>
                <c:pt idx="3">
                  <c:v>T-30</c:v>
                </c:pt>
                <c:pt idx="4">
                  <c:v>T0</c:v>
                </c:pt>
                <c:pt idx="5">
                  <c:v>T+30</c:v>
                </c:pt>
                <c:pt idx="6">
                  <c:v>T+60</c:v>
                </c:pt>
                <c:pt idx="7">
                  <c:v>T+90</c:v>
                </c:pt>
              </c:strCache>
            </c:strRef>
          </c:cat>
          <c:val>
            <c:numRef>
              <c:f>Women!$B$16:$I$16</c:f>
              <c:numCache>
                <c:formatCode>0.00</c:formatCode>
                <c:ptCount val="8"/>
                <c:pt idx="0">
                  <c:v>49.81</c:v>
                </c:pt>
                <c:pt idx="1">
                  <c:v>28.619999999999997</c:v>
                </c:pt>
                <c:pt idx="2">
                  <c:v>51.69</c:v>
                </c:pt>
                <c:pt idx="3">
                  <c:v>25.98</c:v>
                </c:pt>
                <c:pt idx="4">
                  <c:v>0</c:v>
                </c:pt>
                <c:pt idx="5">
                  <c:v>73.19</c:v>
                </c:pt>
                <c:pt idx="6">
                  <c:v>37.629999999999995</c:v>
                </c:pt>
                <c:pt idx="7">
                  <c:v>64.81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9B3-41F7-A741-850A8ABAF24F}"/>
            </c:ext>
          </c:extLst>
        </c:ser>
        <c:ser>
          <c:idx val="3"/>
          <c:order val="3"/>
          <c:tx>
            <c:v>OCyclen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Women!$B$13:$I$13</c:f>
              <c:strCache>
                <c:ptCount val="8"/>
                <c:pt idx="0">
                  <c:v>T-120</c:v>
                </c:pt>
                <c:pt idx="1">
                  <c:v>T-90</c:v>
                </c:pt>
                <c:pt idx="2">
                  <c:v>T-60</c:v>
                </c:pt>
                <c:pt idx="3">
                  <c:v>T-30</c:v>
                </c:pt>
                <c:pt idx="4">
                  <c:v>T0</c:v>
                </c:pt>
                <c:pt idx="5">
                  <c:v>T+30</c:v>
                </c:pt>
                <c:pt idx="6">
                  <c:v>T+60</c:v>
                </c:pt>
                <c:pt idx="7">
                  <c:v>T+90</c:v>
                </c:pt>
              </c:strCache>
            </c:strRef>
          </c:cat>
          <c:val>
            <c:numRef>
              <c:f>Women!$B$17:$I$17</c:f>
              <c:numCache>
                <c:formatCode>0.00</c:formatCode>
                <c:ptCount val="8"/>
                <c:pt idx="0">
                  <c:v>12.15</c:v>
                </c:pt>
                <c:pt idx="1">
                  <c:v>67.569999999999993</c:v>
                </c:pt>
                <c:pt idx="2">
                  <c:v>49.95</c:v>
                </c:pt>
                <c:pt idx="3">
                  <c:v>22.24</c:v>
                </c:pt>
                <c:pt idx="4">
                  <c:v>51.75</c:v>
                </c:pt>
                <c:pt idx="5">
                  <c:v>20.309999999999999</c:v>
                </c:pt>
                <c:pt idx="6">
                  <c:v>22.02</c:v>
                </c:pt>
                <c:pt idx="7">
                  <c:v>68.95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9B3-41F7-A741-850A8ABAF24F}"/>
            </c:ext>
          </c:extLst>
        </c:ser>
        <c:ser>
          <c:idx val="4"/>
          <c:order val="4"/>
          <c:tx>
            <c:v>NuvaRing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Women!$B$13:$I$13</c:f>
              <c:strCache>
                <c:ptCount val="8"/>
                <c:pt idx="0">
                  <c:v>T-120</c:v>
                </c:pt>
                <c:pt idx="1">
                  <c:v>T-90</c:v>
                </c:pt>
                <c:pt idx="2">
                  <c:v>T-60</c:v>
                </c:pt>
                <c:pt idx="3">
                  <c:v>T-30</c:v>
                </c:pt>
                <c:pt idx="4">
                  <c:v>T0</c:v>
                </c:pt>
                <c:pt idx="5">
                  <c:v>T+30</c:v>
                </c:pt>
                <c:pt idx="6">
                  <c:v>T+60</c:v>
                </c:pt>
                <c:pt idx="7">
                  <c:v>T+90</c:v>
                </c:pt>
              </c:strCache>
            </c:strRef>
          </c:cat>
          <c:val>
            <c:numRef>
              <c:f>Women!$B$18:$I$18</c:f>
              <c:numCache>
                <c:formatCode>0.00</c:formatCode>
                <c:ptCount val="8"/>
                <c:pt idx="0">
                  <c:v>58.78</c:v>
                </c:pt>
                <c:pt idx="1">
                  <c:v>167.07</c:v>
                </c:pt>
                <c:pt idx="2">
                  <c:v>25.99</c:v>
                </c:pt>
                <c:pt idx="3">
                  <c:v>211.13</c:v>
                </c:pt>
                <c:pt idx="4">
                  <c:v>27.21</c:v>
                </c:pt>
                <c:pt idx="5">
                  <c:v>110.09</c:v>
                </c:pt>
                <c:pt idx="6">
                  <c:v>20.72</c:v>
                </c:pt>
                <c:pt idx="7">
                  <c:v>227.56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9B3-41F7-A741-850A8ABAF24F}"/>
            </c:ext>
          </c:extLst>
        </c:ser>
        <c:ser>
          <c:idx val="5"/>
          <c:order val="5"/>
          <c:tx>
            <c:v>ONovum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Women!$B$13:$I$13</c:f>
              <c:strCache>
                <c:ptCount val="8"/>
                <c:pt idx="0">
                  <c:v>T-120</c:v>
                </c:pt>
                <c:pt idx="1">
                  <c:v>T-90</c:v>
                </c:pt>
                <c:pt idx="2">
                  <c:v>T-60</c:v>
                </c:pt>
                <c:pt idx="3">
                  <c:v>T-30</c:v>
                </c:pt>
                <c:pt idx="4">
                  <c:v>T0</c:v>
                </c:pt>
                <c:pt idx="5">
                  <c:v>T+30</c:v>
                </c:pt>
                <c:pt idx="6">
                  <c:v>T+60</c:v>
                </c:pt>
                <c:pt idx="7">
                  <c:v>T+90</c:v>
                </c:pt>
              </c:strCache>
            </c:strRef>
          </c:cat>
          <c:val>
            <c:numRef>
              <c:f>Women!$B$19:$I$19</c:f>
              <c:numCache>
                <c:formatCode>0.00</c:formatCode>
                <c:ptCount val="8"/>
                <c:pt idx="0">
                  <c:v>19.600000000000001</c:v>
                </c:pt>
                <c:pt idx="1">
                  <c:v>111.17</c:v>
                </c:pt>
                <c:pt idx="2">
                  <c:v>45.99</c:v>
                </c:pt>
                <c:pt idx="3">
                  <c:v>51.23</c:v>
                </c:pt>
                <c:pt idx="4">
                  <c:v>80.84</c:v>
                </c:pt>
                <c:pt idx="5">
                  <c:v>111.15</c:v>
                </c:pt>
                <c:pt idx="6" formatCode="0.00%">
                  <c:v>0</c:v>
                </c:pt>
                <c:pt idx="7">
                  <c:v>112.93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9B3-41F7-A741-850A8ABAF2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1566184"/>
        <c:axId val="431563888"/>
      </c:lineChart>
      <c:catAx>
        <c:axId val="4315661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31563888"/>
        <c:crosses val="autoZero"/>
        <c:auto val="1"/>
        <c:lblAlgn val="ctr"/>
        <c:lblOffset val="100"/>
        <c:noMultiLvlLbl val="0"/>
      </c:catAx>
      <c:valAx>
        <c:axId val="431563888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1566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2F_6F942E3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16B2A9F-95E8-49DA-BE62-09C8E1BFA5E1}" authorId="{0F4027BF-D05A-7350-1106-737BAE8B9538}" created="2024-09-19T19:30:41.825">
    <pc:sldMkLst xmlns:pc="http://schemas.microsoft.com/office/powerpoint/2013/main/command">
      <pc:docMk/>
      <pc:sldMk cId="1871982128" sldId="303"/>
    </pc:sldMkLst>
    <p188:txBody>
      <a:bodyPr/>
      <a:lstStyle/>
      <a:p>
        <a:r>
          <a:rPr lang="en-US"/>
          <a:t>Haley to email Ann about how this table is cut off</a:t>
        </a:r>
      </a:p>
    </p188:txBody>
  </p188:cm>
</p188:cmLst>
</file>

<file path=ppt/comments/modernComment_130_BA208DA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0B5617E-0D8D-4764-A2E3-3772C00CB1B6}" authorId="{0F751FAD-E534-A24C-4ED7-1673ABB78190}" created="2024-09-19T14:48:38.75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22695587" sldId="304"/>
      <ac:cxnSpMk id="16" creationId="{FDCCDF0B-23C3-3D47-A5AB-7CE0F50BED77}"/>
    </ac:deMkLst>
    <p188:replyLst>
      <p188:reply id="{59D69C03-4199-4B90-961B-B51012972259}" authorId="{0F4027BF-D05A-7350-1106-737BAE8B9538}" created="2024-09-19T19:31:12.724">
        <p188:txBody>
          <a:bodyPr/>
          <a:lstStyle/>
          <a:p>
            <a:r>
              <a:rPr lang="en-US"/>
              <a:t>Haley to ask Ann about this slide</a:t>
            </a:r>
          </a:p>
        </p188:txBody>
      </p188:reply>
    </p188:replyLst>
    <p188:txBody>
      <a:bodyPr/>
      <a:lstStyle/>
      <a:p>
        <a:r>
          <a:rPr lang="en-US"/>
          <a:t>It appears that part of the chart is not on the slide, should this be adjusted?</a:t>
        </a:r>
      </a:p>
    </p188:txBody>
  </p188:cm>
</p188:cmLst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0.57864</cdr:x>
      <cdr:y>0.31723</cdr:y>
    </cdr:from>
    <cdr:to>
      <cdr:x>0.61833</cdr:x>
      <cdr:y>0.40756</cdr:y>
    </cdr:to>
    <cdr:sp macro="" textlink="">
      <cdr:nvSpPr>
        <cdr:cNvPr id="2" name="Arrow: Down 1">
          <a:extLst xmlns:a="http://schemas.openxmlformats.org/drawingml/2006/main">
            <a:ext uri="{FF2B5EF4-FFF2-40B4-BE49-F238E27FC236}">
              <a16:creationId xmlns:a16="http://schemas.microsoft.com/office/drawing/2014/main" id="{CE977800-0863-B495-0B73-ABDA4D549265}"/>
            </a:ext>
          </a:extLst>
        </cdr:cNvPr>
        <cdr:cNvSpPr/>
      </cdr:nvSpPr>
      <cdr:spPr>
        <a:xfrm xmlns:a="http://schemas.openxmlformats.org/drawingml/2006/main">
          <a:off x="3106895" y="1297162"/>
          <a:ext cx="213087" cy="369332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tx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dirty="0"/>
        </a:p>
      </cdr:txBody>
    </cdr:sp>
  </cdr:relSizeAnchor>
  <cdr:relSizeAnchor xmlns:cdr="http://schemas.openxmlformats.org/drawingml/2006/chartDrawing">
    <cdr:from>
      <cdr:x>0.12797</cdr:x>
      <cdr:y>0</cdr:y>
    </cdr:from>
    <cdr:to>
      <cdr:x>0.87203</cdr:x>
      <cdr:y>0.08971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FA644BDB-2257-00B9-CFCB-D6B4D6E82171}"/>
            </a:ext>
          </a:extLst>
        </cdr:cNvPr>
        <cdr:cNvSpPr txBox="1"/>
      </cdr:nvSpPr>
      <cdr:spPr>
        <a:xfrm xmlns:a="http://schemas.openxmlformats.org/drawingml/2006/main">
          <a:off x="724236" y="-1503947"/>
          <a:ext cx="4211049" cy="4090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0.1369</cdr:x>
      <cdr:y>0.31961</cdr:y>
    </cdr:from>
    <cdr:to>
      <cdr:x>0.17558</cdr:x>
      <cdr:y>0.41424</cdr:y>
    </cdr:to>
    <cdr:sp macro="" textlink="">
      <cdr:nvSpPr>
        <cdr:cNvPr id="7" name="Arrow: Down 6">
          <a:extLst xmlns:a="http://schemas.openxmlformats.org/drawingml/2006/main">
            <a:ext uri="{FF2B5EF4-FFF2-40B4-BE49-F238E27FC236}">
              <a16:creationId xmlns:a16="http://schemas.microsoft.com/office/drawing/2014/main" id="{8AEFAE0B-8D6F-3A6D-757B-7EB11942C1BB}"/>
            </a:ext>
          </a:extLst>
        </cdr:cNvPr>
        <cdr:cNvSpPr/>
      </cdr:nvSpPr>
      <cdr:spPr>
        <a:xfrm xmlns:a="http://schemas.openxmlformats.org/drawingml/2006/main">
          <a:off x="735051" y="1306880"/>
          <a:ext cx="207683" cy="386942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tx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0.71111</cdr:x>
      <cdr:y>0.22129</cdr:y>
    </cdr:from>
    <cdr:to>
      <cdr:x>0.81111</cdr:x>
      <cdr:y>0.29737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BE4EEF2-BE1C-90F2-C93E-390DD147F27A}"/>
            </a:ext>
          </a:extLst>
        </cdr:cNvPr>
        <cdr:cNvSpPr txBox="1"/>
      </cdr:nvSpPr>
      <cdr:spPr>
        <a:xfrm xmlns:a="http://schemas.openxmlformats.org/drawingml/2006/main" flipV="1">
          <a:off x="3251200" y="587375"/>
          <a:ext cx="457200" cy="2019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0.18707</cdr:x>
      <cdr:y>0.80112</cdr:y>
    </cdr:from>
    <cdr:to>
      <cdr:x>0.9073</cdr:x>
      <cdr:y>0.84715</cdr:y>
    </cdr:to>
    <cdr:sp macro="" textlink="">
      <cdr:nvSpPr>
        <cdr:cNvPr id="3" name="TextBox 37">
          <a:extLst xmlns:a="http://schemas.openxmlformats.org/drawingml/2006/main">
            <a:ext uri="{FF2B5EF4-FFF2-40B4-BE49-F238E27FC236}">
              <a16:creationId xmlns:a16="http://schemas.microsoft.com/office/drawing/2014/main" id="{C0E751A5-D953-2FDE-17D0-A5B4BF3CC5DE}"/>
            </a:ext>
          </a:extLst>
        </cdr:cNvPr>
        <cdr:cNvSpPr txBox="1"/>
      </cdr:nvSpPr>
      <cdr:spPr>
        <a:xfrm xmlns:a="http://schemas.openxmlformats.org/drawingml/2006/main">
          <a:off x="910039" y="4017491"/>
          <a:ext cx="3503699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 rtl="0">
            <a:defRPr sz="1000" b="0" i="0" u="none" strike="noStrike" kern="120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r>
            <a:rPr lang="en-US" sz="900" b="1" i="0" baseline="0" dirty="0">
              <a:effectLst/>
            </a:rPr>
            <a:t>T-120’      T-90’      T-60’         T -30’        T- 0‘        T+30’       T+60’      T+90’ </a:t>
          </a:r>
        </a:p>
      </cdr:txBody>
    </cdr:sp>
  </cdr:relSizeAnchor>
  <cdr:relSizeAnchor xmlns:cdr="http://schemas.openxmlformats.org/drawingml/2006/chartDrawing">
    <cdr:from>
      <cdr:x>0.51535</cdr:x>
      <cdr:y>0.33886</cdr:y>
    </cdr:from>
    <cdr:to>
      <cdr:x>0.66338</cdr:x>
      <cdr:y>0.40979</cdr:y>
    </cdr:to>
    <cdr:sp macro="" textlink="">
      <cdr:nvSpPr>
        <cdr:cNvPr id="4" name="TextBox 38">
          <a:extLst xmlns:a="http://schemas.openxmlformats.org/drawingml/2006/main">
            <a:ext uri="{FF2B5EF4-FFF2-40B4-BE49-F238E27FC236}">
              <a16:creationId xmlns:a16="http://schemas.microsoft.com/office/drawing/2014/main" id="{1C085A48-4DB9-7D11-AA04-59F566460268}"/>
            </a:ext>
          </a:extLst>
        </cdr:cNvPr>
        <cdr:cNvSpPr txBox="1"/>
      </cdr:nvSpPr>
      <cdr:spPr>
        <a:xfrm xmlns:a="http://schemas.openxmlformats.org/drawingml/2006/main">
          <a:off x="2568497" y="1764331"/>
          <a:ext cx="73776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i="0" baseline="0" dirty="0">
              <a:effectLst/>
            </a:rPr>
            <a:t>ACTH</a:t>
          </a:r>
          <a:endParaRPr lang="en-US" dirty="0"/>
        </a:p>
      </cdr:txBody>
    </cdr:sp>
  </cdr:relSizeAnchor>
  <cdr:relSizeAnchor xmlns:cdr="http://schemas.openxmlformats.org/drawingml/2006/chartDrawing">
    <cdr:from>
      <cdr:x>0.1774</cdr:x>
      <cdr:y>0.33068</cdr:y>
    </cdr:from>
    <cdr:to>
      <cdr:x>0.25629</cdr:x>
      <cdr:y>0.40796</cdr:y>
    </cdr:to>
    <cdr:pic>
      <cdr:nvPicPr>
        <cdr:cNvPr id="5" name="chart">
          <a:extLst xmlns:a="http://schemas.openxmlformats.org/drawingml/2006/main">
            <a:ext uri="{FF2B5EF4-FFF2-40B4-BE49-F238E27FC236}">
              <a16:creationId xmlns:a16="http://schemas.microsoft.com/office/drawing/2014/main" id="{54AF3D03-078C-2916-BC4F-69F25D97CE6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862991" y="1658325"/>
          <a:ext cx="383777" cy="38754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0.56142</cdr:x>
      <cdr:y>0.40068</cdr:y>
    </cdr:from>
    <cdr:to>
      <cdr:x>0.59249</cdr:x>
      <cdr:y>0.45914</cdr:y>
    </cdr:to>
    <cdr:sp macro="" textlink="">
      <cdr:nvSpPr>
        <cdr:cNvPr id="8" name="Arrow: Down 7">
          <a:extLst xmlns:a="http://schemas.openxmlformats.org/drawingml/2006/main">
            <a:ext uri="{FF2B5EF4-FFF2-40B4-BE49-F238E27FC236}">
              <a16:creationId xmlns:a16="http://schemas.microsoft.com/office/drawing/2014/main" id="{A7BE1D5C-2AE4-A221-5BB0-8C1CD3FEA049}"/>
            </a:ext>
          </a:extLst>
        </cdr:cNvPr>
        <cdr:cNvSpPr/>
      </cdr:nvSpPr>
      <cdr:spPr>
        <a:xfrm xmlns:a="http://schemas.openxmlformats.org/drawingml/2006/main">
          <a:off x="3730842" y="2781594"/>
          <a:ext cx="206470" cy="405842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tx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0.19176</cdr:x>
      <cdr:y>0.39523</cdr:y>
    </cdr:from>
    <cdr:to>
      <cdr:x>0.22616</cdr:x>
      <cdr:y>0.45819</cdr:y>
    </cdr:to>
    <cdr:sp macro="" textlink="">
      <cdr:nvSpPr>
        <cdr:cNvPr id="9" name="Arrow: Down 8">
          <a:extLst xmlns:a="http://schemas.openxmlformats.org/drawingml/2006/main">
            <a:ext uri="{FF2B5EF4-FFF2-40B4-BE49-F238E27FC236}">
              <a16:creationId xmlns:a16="http://schemas.microsoft.com/office/drawing/2014/main" id="{A3B30972-6904-B206-C4C8-23876CB044CC}"/>
            </a:ext>
          </a:extLst>
        </cdr:cNvPr>
        <cdr:cNvSpPr/>
      </cdr:nvSpPr>
      <cdr:spPr>
        <a:xfrm xmlns:a="http://schemas.openxmlformats.org/drawingml/2006/main" flipH="1">
          <a:off x="932866" y="1982043"/>
          <a:ext cx="167346" cy="315736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tx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0.57407</cdr:x>
      <cdr:y>0.44657</cdr:y>
    </cdr:from>
    <cdr:to>
      <cdr:x>0.57407</cdr:x>
      <cdr:y>0.79896</cdr:y>
    </cdr:to>
    <cdr:cxnSp macro="">
      <cdr:nvCxnSpPr>
        <cdr:cNvPr id="13" name="Straight Connector 12">
          <a:extLst xmlns:a="http://schemas.openxmlformats.org/drawingml/2006/main">
            <a:ext uri="{FF2B5EF4-FFF2-40B4-BE49-F238E27FC236}">
              <a16:creationId xmlns:a16="http://schemas.microsoft.com/office/drawing/2014/main" id="{D81CF9B9-506B-BAA7-F132-4892C6343823}"/>
            </a:ext>
          </a:extLst>
        </cdr:cNvPr>
        <cdr:cNvCxnSpPr/>
      </cdr:nvCxnSpPr>
      <cdr:spPr>
        <a:xfrm xmlns:a="http://schemas.openxmlformats.org/drawingml/2006/main">
          <a:off x="3814867" y="3100189"/>
          <a:ext cx="0" cy="2446369"/>
        </a:xfrm>
        <a:prstGeom xmlns:a="http://schemas.openxmlformats.org/drawingml/2006/main" prst="line">
          <a:avLst/>
        </a:prstGeom>
        <a:ln xmlns:a="http://schemas.openxmlformats.org/drawingml/2006/main" w="9525" cap="flat" cmpd="sng" algn="ctr">
          <a:solidFill>
            <a:schemeClr val="dk1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0.20688</cdr:x>
      <cdr:y>0.44454</cdr:y>
    </cdr:from>
    <cdr:to>
      <cdr:x>0.20688</cdr:x>
      <cdr:y>0.79693</cdr:y>
    </cdr:to>
    <cdr:cxnSp macro="">
      <cdr:nvCxnSpPr>
        <cdr:cNvPr id="17" name="Straight Connector 16">
          <a:extLst xmlns:a="http://schemas.openxmlformats.org/drawingml/2006/main">
            <a:ext uri="{FF2B5EF4-FFF2-40B4-BE49-F238E27FC236}">
              <a16:creationId xmlns:a16="http://schemas.microsoft.com/office/drawing/2014/main" id="{72417869-5E92-BB92-26E6-96700EC8C3C9}"/>
            </a:ext>
          </a:extLst>
        </cdr:cNvPr>
        <cdr:cNvCxnSpPr/>
      </cdr:nvCxnSpPr>
      <cdr:spPr>
        <a:xfrm xmlns:a="http://schemas.openxmlformats.org/drawingml/2006/main">
          <a:off x="1374783" y="3086100"/>
          <a:ext cx="0" cy="2446330"/>
        </a:xfrm>
        <a:prstGeom xmlns:a="http://schemas.openxmlformats.org/drawingml/2006/main" prst="line">
          <a:avLst/>
        </a:prstGeom>
        <a:ln xmlns:a="http://schemas.openxmlformats.org/drawingml/2006/main" w="9525" cap="flat" cmpd="sng" algn="ctr">
          <a:solidFill>
            <a:schemeClr val="dk1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7T21:50:32.9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7T21:53:33.114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7T21:53:34.03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0 0 16383,'0'0'0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7T21:53:35.12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0 16383,'0'0'0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7T21:53:36.03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0 16383,'0'0'0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7T21:53:37.04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nkEffects" value="pencil"/>
    </inkml:brush>
  </inkml:definitions>
  <inkml:trace contextRef="#ctx0" brushRef="#br0">1 0 16383,'0'0'0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CF203-6E3C-4739-9D1E-75CA22C8F1E8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6C97E-A9C3-42D6-8BFB-4853D29550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71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6CEEF7CA-87BD-E4F7-350A-683B08FEE1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109728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4C6967-6A66-5149-BF2B-5B62A6E7E30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itchFamily="2" charset="0"/>
                <a:ea typeface="ＭＳ Ｐゴシック" panose="020B0600070205080204" pitchFamily="34" charset="-128"/>
                <a:cs typeface="Arial"/>
                <a:sym typeface="Arial"/>
              </a:rPr>
              <a:pPr marL="0" marR="0" lvl="0" indent="0" algn="r" defTabSz="109728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itchFamily="2" charset="0"/>
              <a:ea typeface="ＭＳ Ｐゴシック" panose="020B0600070205080204" pitchFamily="34" charset="-128"/>
              <a:cs typeface="Arial"/>
              <a:sym typeface="Arial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CEADF761-6542-345D-3AD8-B319BBBA912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53470A82-6FDF-5F2D-2030-D6E95F6BA0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4343400"/>
            <a:ext cx="6096000" cy="426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altLang="en-US" sz="1400" b="1">
                <a:latin typeface="Times" pitchFamily="2" charset="0"/>
                <a:ea typeface="ＭＳ Ｐゴシック" panose="020B0600070205080204" pitchFamily="34" charset="-128"/>
              </a:rPr>
              <a:t>Roszell</a:t>
            </a:r>
            <a:r>
              <a:rPr lang="en-US" altLang="en-US" sz="1400">
                <a:latin typeface="Times" pitchFamily="2" charset="0"/>
                <a:ea typeface="ＭＳ Ｐゴシック" panose="020B0600070205080204" pitchFamily="34" charset="-128"/>
              </a:rPr>
              <a:t> et al. (1991) - N=116, Mean age=41 +/-3.2 yrs., Vietnam Veterans (Male). DSM-III-R, Mississippi Scale for Combat Related PTSD, Mean age of onset of Sx = 23.5. </a:t>
            </a:r>
          </a:p>
          <a:p>
            <a:endParaRPr lang="en-US" altLang="en-US" sz="1400">
              <a:latin typeface="Times" pitchFamily="2" charset="0"/>
              <a:ea typeface="ＭＳ Ｐゴシック" panose="020B0600070205080204" pitchFamily="34" charset="-128"/>
            </a:endParaRPr>
          </a:p>
          <a:p>
            <a:r>
              <a:rPr lang="en-US" altLang="en-US" sz="1400" b="1">
                <a:latin typeface="Times" pitchFamily="2" charset="0"/>
                <a:ea typeface="ＭＳ Ｐゴシック" panose="020B0600070205080204" pitchFamily="34" charset="-128"/>
              </a:rPr>
              <a:t>Boudewyns</a:t>
            </a:r>
            <a:r>
              <a:rPr lang="en-US" altLang="en-US" sz="1400">
                <a:latin typeface="Times" pitchFamily="2" charset="0"/>
                <a:ea typeface="ＭＳ Ｐゴシック" panose="020B0600070205080204" pitchFamily="34" charset="-128"/>
              </a:rPr>
              <a:t> et al. (1991) - N=102, treatment-seeking Vietnam Veterans (Male), inpatient. Subset of the Augusta War Trauma Project. DIS  </a:t>
            </a:r>
            <a:r>
              <a:rPr lang="ja-JP" altLang="en-US" sz="1400">
                <a:latin typeface="Times" pitchFamily="2" charset="0"/>
                <a:ea typeface="ＭＳ Ｐゴシック" panose="020B0600070205080204" pitchFamily="34" charset="-128"/>
              </a:rPr>
              <a:t>“</a:t>
            </a:r>
            <a:r>
              <a:rPr lang="en-US" altLang="ja-JP" sz="1400">
                <a:latin typeface="Times" pitchFamily="2" charset="0"/>
                <a:ea typeface="ＭＳ Ｐゴシック" panose="020B0600070205080204" pitchFamily="34" charset="-128"/>
              </a:rPr>
              <a:t>Current</a:t>
            </a:r>
            <a:r>
              <a:rPr lang="ja-JP" altLang="en-US" sz="1400">
                <a:latin typeface="Times" pitchFamily="2" charset="0"/>
                <a:ea typeface="ＭＳ Ｐゴシック" panose="020B0600070205080204" pitchFamily="34" charset="-128"/>
              </a:rPr>
              <a:t>”</a:t>
            </a:r>
            <a:r>
              <a:rPr lang="en-US" altLang="ja-JP" sz="1400">
                <a:latin typeface="Times" pitchFamily="2" charset="0"/>
                <a:ea typeface="ＭＳ Ｐゴシック" panose="020B0600070205080204" pitchFamily="34" charset="-128"/>
              </a:rPr>
              <a:t> = in past month. </a:t>
            </a:r>
          </a:p>
          <a:p>
            <a:endParaRPr lang="en-US" altLang="en-US" sz="1400">
              <a:latin typeface="Times" pitchFamily="2" charset="0"/>
              <a:ea typeface="ＭＳ Ｐゴシック" panose="020B0600070205080204" pitchFamily="34" charset="-128"/>
            </a:endParaRPr>
          </a:p>
          <a:p>
            <a:r>
              <a:rPr lang="en-US" altLang="en-US" sz="1400" b="1">
                <a:latin typeface="Times" pitchFamily="2" charset="0"/>
                <a:ea typeface="ＭＳ Ｐゴシック" panose="020B0600070205080204" pitchFamily="34" charset="-128"/>
              </a:rPr>
              <a:t>McFall </a:t>
            </a:r>
            <a:r>
              <a:rPr lang="en-US" altLang="en-US" sz="1400">
                <a:latin typeface="Times" pitchFamily="2" charset="0"/>
                <a:ea typeface="ＭＳ Ｐゴシック" panose="020B0600070205080204" pitchFamily="34" charset="-128"/>
              </a:rPr>
              <a:t>et al. (1999) -  N=228, Mean age= 46 +/- 2.5 yrs.,  Vietnam Veterans, seeking inpatient tx.  DSM-III-R, Brief M-PTSD  &amp; Standard Clinical Interview(?) </a:t>
            </a:r>
            <a:r>
              <a:rPr lang="ja-JP" altLang="en-US" sz="1400">
                <a:latin typeface="Times" pitchFamily="2" charset="0"/>
                <a:ea typeface="ＭＳ Ｐゴシック" panose="020B0600070205080204" pitchFamily="34" charset="-128"/>
              </a:rPr>
              <a:t>“</a:t>
            </a:r>
            <a:r>
              <a:rPr lang="en-US" altLang="ja-JP" sz="1400">
                <a:latin typeface="Times" pitchFamily="2" charset="0"/>
                <a:ea typeface="ＭＳ Ｐゴシック" panose="020B0600070205080204" pitchFamily="34" charset="-128"/>
              </a:rPr>
              <a:t>Affective Disorder</a:t>
            </a:r>
            <a:r>
              <a:rPr lang="ja-JP" altLang="en-US" sz="1400">
                <a:latin typeface="Times" pitchFamily="2" charset="0"/>
                <a:ea typeface="ＭＳ Ｐゴシック" panose="020B0600070205080204" pitchFamily="34" charset="-128"/>
              </a:rPr>
              <a:t>”</a:t>
            </a:r>
            <a:r>
              <a:rPr lang="en-US" altLang="ja-JP" sz="1400">
                <a:latin typeface="Times" pitchFamily="2" charset="0"/>
                <a:ea typeface="ＭＳ Ｐゴシック" panose="020B0600070205080204" pitchFamily="34" charset="-128"/>
              </a:rPr>
              <a:t>, current(?).</a:t>
            </a:r>
          </a:p>
          <a:p>
            <a:endParaRPr lang="en-US" altLang="en-US" sz="1400">
              <a:latin typeface="Times" pitchFamily="2" charset="0"/>
              <a:ea typeface="ＭＳ Ｐゴシック" panose="020B0600070205080204" pitchFamily="34" charset="-128"/>
            </a:endParaRPr>
          </a:p>
          <a:p>
            <a:r>
              <a:rPr lang="en-US" altLang="en-US" sz="1400" b="1">
                <a:latin typeface="Times" pitchFamily="2" charset="0"/>
                <a:ea typeface="ＭＳ Ｐゴシック" panose="020B0600070205080204" pitchFamily="34" charset="-128"/>
              </a:rPr>
              <a:t>Creamer </a:t>
            </a:r>
            <a:r>
              <a:rPr lang="en-US" altLang="en-US" sz="1400">
                <a:latin typeface="Times" pitchFamily="2" charset="0"/>
                <a:ea typeface="ＭＳ Ｐゴシック" panose="020B0600070205080204" pitchFamily="34" charset="-128"/>
              </a:rPr>
              <a:t>et al. (1999) -  N=419, Mean age=50 +/- 3.7 yrs., Australian Vietnam Veterans completing a 12 week hospital-based program(mixed inpatient &amp; outpatient treatment), PCL (PTSD checklist),  Questionnaires used to determine PTSD and comorbid conditions.</a:t>
            </a:r>
          </a:p>
          <a:p>
            <a:r>
              <a:rPr lang="en-US" altLang="en-US" sz="1400" b="1">
                <a:latin typeface="Times" pitchFamily="2" charset="0"/>
                <a:ea typeface="ＭＳ Ｐゴシック" panose="020B0600070205080204" pitchFamily="34" charset="-128"/>
              </a:rPr>
              <a:t>Resick</a:t>
            </a:r>
            <a:r>
              <a:rPr lang="en-US" altLang="en-US" sz="1400">
                <a:latin typeface="Times" pitchFamily="2" charset="0"/>
                <a:ea typeface="ＭＳ Ｐゴシック" panose="020B0600070205080204" pitchFamily="34" charset="-128"/>
              </a:rPr>
              <a:t> et al. 290 rape victims. Mean age 32. CPT vs. PE. Current MDD/PTSD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9F2E7-E489-42F4-9A66-5113FAE65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535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9F2E7-E489-42F4-9A66-5113FAE65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7963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5551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4E5E9-5CD4-43F3-2752-1874C1009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5E5078-E0DF-0455-77A9-CF5FBFE777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D01A3B-9FF6-25F0-3E17-0594B24A9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881B8-ACB4-26A3-E5B1-313F1216A8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9F2E7-E489-42F4-9A66-5113FAE65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8979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9BC56D9E-9701-9A78-9806-65EE2E1B9D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109728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22A055-5555-EA45-B9A3-2F936EF2943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itchFamily="2" charset="0"/>
                <a:ea typeface="ＭＳ Ｐゴシック" panose="020B0600070205080204" pitchFamily="34" charset="-128"/>
                <a:cs typeface="Arial"/>
                <a:sym typeface="Arial"/>
              </a:rPr>
              <a:pPr marL="0" marR="0" lvl="0" indent="0" algn="r" defTabSz="109728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itchFamily="2" charset="0"/>
              <a:ea typeface="ＭＳ Ｐゴシック" panose="020B0600070205080204" pitchFamily="34" charset="-128"/>
              <a:cs typeface="Arial"/>
              <a:sym typeface="Arial"/>
            </a:endParaRP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0E8FEB39-71D9-6BF9-2D68-8D868976E7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A9C06775-D549-8671-9F1C-009DCA42BB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Here is a prospective study conducted by Edna </a:t>
            </a:r>
            <a:r>
              <a:rPr lang="en-US" altLang="en-US" err="1">
                <a:latin typeface="Times" pitchFamily="2" charset="0"/>
                <a:ea typeface="ＭＳ Ｐゴシック" panose="020B0600070205080204" pitchFamily="34" charset="-128"/>
              </a:rPr>
              <a:t>Foa</a:t>
            </a:r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 and her colleagues with sexual assault (teal) and physical assault victims (yellow) who were assessed for symptoms of PTSD weekly from the time of the assault.  .</a:t>
            </a:r>
          </a:p>
          <a:p>
            <a:pPr>
              <a:buFontTx/>
              <a:buChar char="•"/>
            </a:pPr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This is the % of women who met the symptom criteria for PTSD at each interval.  Notice, that in the most homogeneous event, rape, 94% met all the symptom criteria for PTSD at one week post-crime and that they recover naturally over the three months of the study. </a:t>
            </a:r>
          </a:p>
          <a:p>
            <a:pPr>
              <a:buFontTx/>
              <a:buChar char="•"/>
            </a:pPr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The assault victims, a more heterogeneous group show the same pattern but start at a lower point.  </a:t>
            </a:r>
          </a:p>
          <a:p>
            <a:pPr>
              <a:buFontTx/>
              <a:buChar char="•"/>
            </a:pPr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The bars in pink are from a study that Patricia </a:t>
            </a:r>
            <a:r>
              <a:rPr lang="en-US" altLang="en-US" err="1">
                <a:latin typeface="Times" pitchFamily="2" charset="0"/>
                <a:ea typeface="ＭＳ Ｐゴシック" panose="020B0600070205080204" pitchFamily="34" charset="-128"/>
              </a:rPr>
              <a:t>Resick</a:t>
            </a:r>
            <a:r>
              <a:rPr lang="en-US" altLang="en-US">
                <a:latin typeface="Times" pitchFamily="2" charset="0"/>
                <a:ea typeface="ＭＳ Ｐゴシック" panose="020B0600070205080204" pitchFamily="34" charset="-128"/>
              </a:rPr>
              <a:t> conducted with 200 rape and assault victims inserted at the appropriate intervals.  Please note, that the data map onto the other study very closely.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70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9F2E7-E489-42F4-9A66-5113FAE65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1944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AABDDA-7777-4A29-9939-C19D6B451DE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6767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9F2E7-E489-42F4-9A66-5113FAE65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536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9F2E7-E489-42F4-9A66-5113FAE65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2564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9F2E7-E489-42F4-9A66-5113FAE65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9013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9F2E7-E489-42F4-9A66-5113FAE65A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5623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2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0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66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2F3831-DC61-5F01-A113-3ED1D1A645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DE4746-0E0C-6FB0-9E03-9F7294B48F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85D4C2B-4FEB-22E3-9736-7ED444C27B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1BE266-FBCA-DF43-89CD-71390FC6BB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393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-200" y="5542234"/>
            <a:ext cx="12192000" cy="130433"/>
          </a:xfrm>
          <a:prstGeom prst="rect">
            <a:avLst/>
          </a:prstGeom>
          <a:solidFill>
            <a:srgbClr val="30A0D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914400" y="3366967"/>
            <a:ext cx="70796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68C0F0-4F56-4B35-8943-2F7B2BF669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848" y="5763117"/>
            <a:ext cx="1914011" cy="1021729"/>
          </a:xfrm>
          <a:prstGeom prst="rect">
            <a:avLst/>
          </a:prstGeom>
        </p:spPr>
      </p:pic>
      <p:sp>
        <p:nvSpPr>
          <p:cNvPr id="5" name="Google Shape;11;p2">
            <a:extLst>
              <a:ext uri="{FF2B5EF4-FFF2-40B4-BE49-F238E27FC236}">
                <a16:creationId xmlns:a16="http://schemas.microsoft.com/office/drawing/2014/main" id="{AD030D77-68A3-894E-A9E7-6FB2F54DA516}"/>
              </a:ext>
            </a:extLst>
          </p:cNvPr>
          <p:cNvSpPr/>
          <p:nvPr userDrawn="1"/>
        </p:nvSpPr>
        <p:spPr>
          <a:xfrm flipH="1">
            <a:off x="0" y="1"/>
            <a:ext cx="12191800" cy="5549799"/>
          </a:xfrm>
          <a:prstGeom prst="rect">
            <a:avLst/>
          </a:prstGeom>
          <a:solidFill>
            <a:srgbClr val="38607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88398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10800000">
            <a:off x="-200" y="4109600"/>
            <a:ext cx="12192000" cy="916800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3"/>
          <p:cNvSpPr/>
          <p:nvPr/>
        </p:nvSpPr>
        <p:spPr>
          <a:xfrm flipH="1">
            <a:off x="-200" y="0"/>
            <a:ext cx="12192000" cy="4109600"/>
          </a:xfrm>
          <a:prstGeom prst="rect">
            <a:avLst/>
          </a:prstGeom>
          <a:solidFill>
            <a:srgbClr val="38607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914400" y="2543545"/>
            <a:ext cx="6677600" cy="1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914400" y="4109667"/>
            <a:ext cx="6677600" cy="9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latin typeface="+mn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-100" y="4560000"/>
            <a:ext cx="892800" cy="22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  <a:latin typeface="+mn-lt"/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828A36-1C16-41DB-A622-7B3453F1BA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848" y="5763117"/>
            <a:ext cx="1914011" cy="102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33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1125900" y="7464"/>
            <a:ext cx="4736800" cy="15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rgbClr val="386072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125900" y="2050767"/>
            <a:ext cx="6892000" cy="4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▹"/>
              <a:defRPr sz="3200">
                <a:latin typeface="+mn-lt"/>
              </a:defRPr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⬩"/>
              <a:defRPr/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SzPts val="2400"/>
              <a:buChar char="⬞"/>
              <a:defRPr sz="3200"/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3200"/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3200"/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3200"/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048AE5-36BD-42AE-B77B-BFD1735BB0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848" y="5763117"/>
            <a:ext cx="1914011" cy="1021729"/>
          </a:xfrm>
          <a:prstGeom prst="rect">
            <a:avLst/>
          </a:prstGeom>
        </p:spPr>
      </p:pic>
      <p:sp>
        <p:nvSpPr>
          <p:cNvPr id="5" name="Google Shape;63;p11">
            <a:extLst>
              <a:ext uri="{FF2B5EF4-FFF2-40B4-BE49-F238E27FC236}">
                <a16:creationId xmlns:a16="http://schemas.microsoft.com/office/drawing/2014/main" id="{D0644761-13FF-FE48-AD11-32431E1C22B8}"/>
              </a:ext>
            </a:extLst>
          </p:cNvPr>
          <p:cNvSpPr/>
          <p:nvPr userDrawn="1"/>
        </p:nvSpPr>
        <p:spPr>
          <a:xfrm flipH="1">
            <a:off x="-100" y="0"/>
            <a:ext cx="892800" cy="1520000"/>
          </a:xfrm>
          <a:prstGeom prst="rect">
            <a:avLst/>
          </a:prstGeom>
          <a:solidFill>
            <a:srgbClr val="38607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" name="Google Shape;64;p11">
            <a:extLst>
              <a:ext uri="{FF2B5EF4-FFF2-40B4-BE49-F238E27FC236}">
                <a16:creationId xmlns:a16="http://schemas.microsoft.com/office/drawing/2014/main" id="{325D49EE-4C9F-C64D-85C6-C04B9261397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-100" y="0"/>
            <a:ext cx="892800" cy="15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2843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userDrawn="1">
  <p:cSld name="Title + 2 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flipH="1">
            <a:off x="-100" y="0"/>
            <a:ext cx="892800" cy="1520000"/>
          </a:xfrm>
          <a:prstGeom prst="rect">
            <a:avLst/>
          </a:prstGeom>
          <a:solidFill>
            <a:srgbClr val="38607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125900" y="7464"/>
            <a:ext cx="4736800" cy="15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rgbClr val="386072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1125900" y="2045676"/>
            <a:ext cx="3739600" cy="44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667">
                <a:latin typeface="+mn-lt"/>
              </a:defRPr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⬩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⬞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5090831" y="2045676"/>
            <a:ext cx="3739600" cy="44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▹"/>
              <a:defRPr sz="2667">
                <a:latin typeface="+mn-lt"/>
              </a:defRPr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⬩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⬞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-100" y="0"/>
            <a:ext cx="892800" cy="15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 sz="3200">
                <a:latin typeface="+mn-lt"/>
              </a:defRPr>
            </a:lvl1pPr>
            <a:lvl2pPr lvl="1">
              <a:buNone/>
              <a:defRPr sz="3200"/>
            </a:lvl2pPr>
            <a:lvl3pPr lvl="2">
              <a:buNone/>
              <a:defRPr sz="3200"/>
            </a:lvl3pPr>
            <a:lvl4pPr lvl="3">
              <a:buNone/>
              <a:defRPr sz="3200"/>
            </a:lvl4pPr>
            <a:lvl5pPr lvl="4">
              <a:buNone/>
              <a:defRPr sz="3200"/>
            </a:lvl5pPr>
            <a:lvl6pPr lvl="5">
              <a:buNone/>
              <a:defRPr sz="3200"/>
            </a:lvl6pPr>
            <a:lvl7pPr lvl="6">
              <a:buNone/>
              <a:defRPr sz="3200"/>
            </a:lvl7pPr>
            <a:lvl8pPr lvl="7">
              <a:buNone/>
              <a:defRPr sz="3200"/>
            </a:lvl8pPr>
            <a:lvl9pPr lvl="8">
              <a:buNone/>
              <a:defRPr sz="3200"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00B5AC-4B8E-45D1-AC8B-DC488BA6A8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2848" y="5763117"/>
            <a:ext cx="1914011" cy="10217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B77D8F7-ADB7-514A-A400-477353AA7EB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-4018529" y="3140697"/>
            <a:ext cx="3739600" cy="2622419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26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89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13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884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674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9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4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27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1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B9C21-FD8B-4F59-979B-4A97F23FA160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F0CB7-6E71-4D23-BCA3-3970CAD62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3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25900" y="7464"/>
            <a:ext cx="4736800" cy="1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25900" y="2050767"/>
            <a:ext cx="6892000" cy="4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Source Sans Pro"/>
              <a:buChar char="▹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ans Pro"/>
              <a:buChar char="▸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ans Pro"/>
              <a:buChar char="⬩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⬞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100" y="0"/>
            <a:ext cx="892800" cy="1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buNone/>
              <a:defRPr sz="3200">
                <a:solidFill>
                  <a:schemeClr val="l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Dosis"/>
              </a:defRPr>
            </a:lvl1pPr>
            <a:lvl2pPr lvl="1" algn="ctr" rtl="0">
              <a:buNone/>
              <a:defRPr sz="32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algn="ctr" rtl="0">
              <a:buNone/>
              <a:defRPr sz="32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algn="ctr" rtl="0">
              <a:buNone/>
              <a:defRPr sz="32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algn="ctr" rtl="0">
              <a:buNone/>
              <a:defRPr sz="32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algn="ctr" rtl="0">
              <a:buNone/>
              <a:defRPr sz="32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algn="ctr" rtl="0">
              <a:buNone/>
              <a:defRPr sz="32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algn="ctr" rtl="0">
              <a:buNone/>
              <a:defRPr sz="32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algn="ctr" rtl="0">
              <a:buNone/>
              <a:defRPr sz="32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0991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386072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43.png"/><Relationship Id="rId3" Type="http://schemas.openxmlformats.org/officeDocument/2006/relationships/image" Target="../media/image14.emf"/><Relationship Id="rId7" Type="http://schemas.openxmlformats.org/officeDocument/2006/relationships/image" Target="../media/image16.png"/><Relationship Id="rId12" Type="http://schemas.openxmlformats.org/officeDocument/2006/relationships/customXml" Target="../ink/ink5.xml"/><Relationship Id="rId2" Type="http://schemas.microsoft.com/office/2018/10/relationships/comments" Target="../comments/modernComment_12F_6F942E3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7.png"/><Relationship Id="rId14" Type="http://schemas.openxmlformats.org/officeDocument/2006/relationships/customXml" Target="../ink/ink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microsoft.com/office/2018/10/relationships/comments" Target="../comments/modernComment_130_BA208DA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.era.nih.gov/grantfolder/viewCommonsStatus.era?applId=9946933&amp;urlsignature=v1$26389364$1$CsFdfhEsMEFOCQohBC4EUHbAoq-ggqxBIdSJPdsihjx438RaPRuAEpo1gP6ffIXNzquHlbneQ68SmP7R1Hw4A4MBQoehweDHKBNpoHbwz2j0IPVDzwRDd2HvcQKQSWbRf7C4hS8mYNf4NidkRAEV_CqSpVOetzPsGl_IBSHR6ULcYDEKXLxw6oqNNctaFDii2Q-3ZR2DyhK-h3YieA189rg4BrSWUNrl_7I6BTn8Kt75yb7H6HV7ny-VY12KNs_InHZbrWAYYiBXuVJLhnulRYVCbCCDKjCRzbowOYjID4fXJrlj3Pn9FaitxavWbxaTCX4SwAHOMtUNM2wSJ9R5BQ..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3048001" y="5638800"/>
            <a:ext cx="219895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52" tIns="54425" rIns="108852" bIns="54425">
            <a:spAutoFit/>
          </a:bodyPr>
          <a:lstStyle/>
          <a:p>
            <a:pPr defTabSz="914377" eaLnBrk="0" hangingPunct="0"/>
            <a:endParaRPr lang="en-US" sz="2833">
              <a:solidFill>
                <a:srgbClr val="008000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2235201" y="2514602"/>
            <a:ext cx="370512" cy="764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/>
            <a:r>
              <a:rPr lang="en-US" sz="4251">
                <a:solidFill>
                  <a:prstClr val="black"/>
                </a:solidFill>
                <a:latin typeface="Geneva" charset="0"/>
                <a:sym typeface="Arial"/>
              </a:rPr>
              <a:t> </a:t>
            </a:r>
            <a:endParaRPr lang="en-US" sz="2833">
              <a:solidFill>
                <a:prstClr val="black"/>
              </a:solidFill>
              <a:sym typeface="Arial"/>
            </a:endParaRPr>
          </a:p>
        </p:txBody>
      </p:sp>
      <p:sp>
        <p:nvSpPr>
          <p:cNvPr id="15364" name="Rectangle 9"/>
          <p:cNvSpPr>
            <a:spLocks noChangeArrowheads="1"/>
          </p:cNvSpPr>
          <p:nvPr/>
        </p:nvSpPr>
        <p:spPr bwMode="auto">
          <a:xfrm>
            <a:off x="0" y="386321"/>
            <a:ext cx="12192000" cy="930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/>
          <a:p>
            <a:pPr algn="ctr" defTabSz="914377"/>
            <a:r>
              <a:rPr lang="en-US" sz="2667" b="1">
                <a:solidFill>
                  <a:prstClr val="black"/>
                </a:solidFill>
                <a:latin typeface="Arial" panose="020B0604020202020204" pitchFamily="34" charset="0"/>
                <a:cs typeface="Arial"/>
                <a:sym typeface="Arial"/>
              </a:rPr>
              <a:t>Allopregnanolone for Treatment of PTSD and Comorbid Psychiatric, </a:t>
            </a:r>
          </a:p>
          <a:p>
            <a:pPr algn="ctr" defTabSz="914377"/>
            <a:r>
              <a:rPr lang="en-US" sz="2667" b="1">
                <a:solidFill>
                  <a:prstClr val="black"/>
                </a:solidFill>
                <a:latin typeface="Arial" panose="020B0604020202020204" pitchFamily="34" charset="0"/>
                <a:cs typeface="Arial"/>
                <a:sym typeface="Arial"/>
              </a:rPr>
              <a:t>Substance Use and Medical Conditions: Important Considerations</a:t>
            </a:r>
            <a:endParaRPr lang="en-US" sz="2667" b="1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15365" name="Rectangle 9"/>
          <p:cNvSpPr>
            <a:spLocks noChangeArrowheads="1"/>
          </p:cNvSpPr>
          <p:nvPr/>
        </p:nvSpPr>
        <p:spPr bwMode="auto">
          <a:xfrm>
            <a:off x="-18576" y="5001998"/>
            <a:ext cx="12192000" cy="12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/>
          <a:p>
            <a:pPr algn="ctr" defTabSz="914377"/>
            <a:r>
              <a:rPr lang="en-US" sz="2333" b="1">
                <a:solidFill>
                  <a:srgbClr val="0088DA"/>
                </a:solidFill>
                <a:latin typeface="Calibri"/>
                <a:cs typeface="Arial"/>
                <a:sym typeface="Arial"/>
              </a:rPr>
              <a:t>    Ann M. Rasmusson, MD </a:t>
            </a:r>
            <a:endParaRPr lang="en-US" sz="833" b="1">
              <a:solidFill>
                <a:srgbClr val="0088DA"/>
              </a:solidFill>
              <a:latin typeface="Calibri"/>
              <a:cs typeface="Arial"/>
              <a:sym typeface="Arial"/>
            </a:endParaRPr>
          </a:p>
          <a:p>
            <a:pPr algn="ctr" defTabSz="914377"/>
            <a:r>
              <a:rPr lang="en-US" sz="1500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*VA National Center for PTSD, Women’s Health Science Division, VA Boston Healthcare System, Boston, MA 02130, U.S.A. </a:t>
            </a:r>
          </a:p>
          <a:p>
            <a:pPr algn="ctr" defTabSz="914377"/>
            <a:r>
              <a:rPr lang="en-US" sz="1500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Professor, Department of Psychiatry, Chobanian &amp; Avedisian Boston University School of Medicine, Boston, MA 02118, U.S.A.</a:t>
            </a:r>
            <a:endParaRPr lang="en-US" sz="2167">
              <a:solidFill>
                <a:prstClr val="white"/>
              </a:solidFill>
              <a:latin typeface="Calibri"/>
              <a:cs typeface="Arial"/>
              <a:sym typeface="Arial"/>
            </a:endParaRPr>
          </a:p>
          <a:p>
            <a:pPr algn="ctr" defTabSz="914377" eaLnBrk="0" hangingPunct="0">
              <a:defRPr/>
            </a:pPr>
            <a:endParaRPr lang="en-US" sz="2167" b="1">
              <a:solidFill>
                <a:srgbClr val="262626"/>
              </a:solidFill>
              <a:latin typeface="Calibri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25530" y="5947478"/>
            <a:ext cx="825501" cy="7889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D02860A-0F1B-5E27-2DFE-DB9AF7503A0A}"/>
              </a:ext>
            </a:extLst>
          </p:cNvPr>
          <p:cNvGrpSpPr/>
          <p:nvPr/>
        </p:nvGrpSpPr>
        <p:grpSpPr>
          <a:xfrm>
            <a:off x="535677" y="1478019"/>
            <a:ext cx="11230708" cy="3373285"/>
            <a:chOff x="1598038" y="2161755"/>
            <a:chExt cx="10809666" cy="343831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300B4C3-3B48-09B2-ED8F-57D26A477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32025" y="2161755"/>
              <a:ext cx="5475679" cy="343459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7A6DA18-DABA-167D-9B25-67A772255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98038" y="2166425"/>
              <a:ext cx="5333987" cy="343364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3D07931-FD82-2155-1B1B-96CFF428C4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5830" y="6056816"/>
            <a:ext cx="825500" cy="56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70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AACD358E-E4B2-93E0-6E1A-49AC6574F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2" y="339061"/>
            <a:ext cx="1143796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 eaLnBrk="1" hangingPunct="1"/>
            <a:r>
              <a:rPr lang="en-US" altLang="en-US" sz="3600">
                <a:solidFill>
                  <a:prstClr val="black"/>
                </a:solidFill>
                <a:cs typeface="Arial"/>
                <a:sym typeface="Arial"/>
              </a:rPr>
              <a:t>Major Depression without PTSD is </a:t>
            </a:r>
          </a:p>
          <a:p>
            <a:pPr algn="ctr" defTabSz="914377" eaLnBrk="1" hangingPunct="1"/>
            <a:r>
              <a:rPr lang="en-US" altLang="en-US" sz="3600">
                <a:solidFill>
                  <a:prstClr val="black"/>
                </a:solidFill>
                <a:cs typeface="Arial"/>
                <a:sym typeface="Arial"/>
              </a:rPr>
              <a:t>Empty Chi Square Cell After Trauma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7A56233-1664-72D6-0A76-CBC5EDF7A9AC}"/>
              </a:ext>
            </a:extLst>
          </p:cNvPr>
          <p:cNvGraphicFramePr>
            <a:graphicFrameLocks noGrp="1"/>
          </p:cNvGraphicFramePr>
          <p:nvPr/>
        </p:nvGraphicFramePr>
        <p:xfrm>
          <a:off x="3116151" y="2019300"/>
          <a:ext cx="6248400" cy="2819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9700"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9700"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>
                    <a:lnR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/>
                    </a:p>
                  </a:txBody>
                  <a:tcPr>
                    <a:lnL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801" name="TextBox 2">
            <a:extLst>
              <a:ext uri="{FF2B5EF4-FFF2-40B4-BE49-F238E27FC236}">
                <a16:creationId xmlns:a16="http://schemas.microsoft.com/office/drawing/2014/main" id="{54BFC042-F167-188A-5E68-56B28054A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4351" y="2476501"/>
            <a:ext cx="2057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>
                <a:solidFill>
                  <a:prstClr val="white"/>
                </a:solidFill>
                <a:cs typeface="Arial"/>
                <a:sym typeface="Arial"/>
              </a:rPr>
              <a:t>No Diagnosis</a:t>
            </a:r>
          </a:p>
        </p:txBody>
      </p:sp>
      <p:sp>
        <p:nvSpPr>
          <p:cNvPr id="33802" name="TextBox 7">
            <a:extLst>
              <a:ext uri="{FF2B5EF4-FFF2-40B4-BE49-F238E27FC236}">
                <a16:creationId xmlns:a16="http://schemas.microsoft.com/office/drawing/2014/main" id="{9928E44D-0622-A91F-BC02-9DCD49850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9952" y="2494003"/>
            <a:ext cx="17798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>
                <a:solidFill>
                  <a:prstClr val="white"/>
                </a:solidFill>
                <a:cs typeface="Arial"/>
                <a:sym typeface="Arial"/>
              </a:rPr>
              <a:t> PTSD Alone</a:t>
            </a:r>
          </a:p>
        </p:txBody>
      </p:sp>
      <p:sp>
        <p:nvSpPr>
          <p:cNvPr id="33803" name="TextBox 8">
            <a:extLst>
              <a:ext uri="{FF2B5EF4-FFF2-40B4-BE49-F238E27FC236}">
                <a16:creationId xmlns:a16="http://schemas.microsoft.com/office/drawing/2014/main" id="{C1B8412E-9D98-3BF0-CB38-AF519F651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6551" y="3924301"/>
            <a:ext cx="3048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>
                <a:solidFill>
                  <a:prstClr val="white"/>
                </a:solidFill>
                <a:cs typeface="Arial"/>
                <a:sym typeface="Arial"/>
              </a:rPr>
              <a:t> PTSD + Major Depression </a:t>
            </a:r>
          </a:p>
        </p:txBody>
      </p:sp>
      <p:sp>
        <p:nvSpPr>
          <p:cNvPr id="4" name="&quot;No&quot; Symbol 3">
            <a:extLst>
              <a:ext uri="{FF2B5EF4-FFF2-40B4-BE49-F238E27FC236}">
                <a16:creationId xmlns:a16="http://schemas.microsoft.com/office/drawing/2014/main" id="{F69BDD3F-D118-664E-41F8-4BF46CD4C72B}"/>
              </a:ext>
            </a:extLst>
          </p:cNvPr>
          <p:cNvSpPr/>
          <p:nvPr/>
        </p:nvSpPr>
        <p:spPr bwMode="auto">
          <a:xfrm>
            <a:off x="4411551" y="3848100"/>
            <a:ext cx="609600" cy="533400"/>
          </a:xfrm>
          <a:prstGeom prst="noSmoking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377" eaLnBrk="0" hangingPunct="0">
              <a:defRPr/>
            </a:pPr>
            <a:endParaRPr lang="en-US" sz="2160">
              <a:solidFill>
                <a:prstClr val="black"/>
              </a:solidFill>
              <a:latin typeface="Times" pitchFamily="-65" charset="0"/>
              <a:ea typeface="ＭＳ Ｐゴシック" charset="0"/>
              <a:cs typeface="ＭＳ Ｐゴシック" charset="0"/>
              <a:sym typeface="Arial"/>
            </a:endParaRPr>
          </a:p>
        </p:txBody>
      </p:sp>
      <p:sp>
        <p:nvSpPr>
          <p:cNvPr id="33806" name="Rectangle 5">
            <a:extLst>
              <a:ext uri="{FF2B5EF4-FFF2-40B4-BE49-F238E27FC236}">
                <a16:creationId xmlns:a16="http://schemas.microsoft.com/office/drawing/2014/main" id="{6CC19294-A521-922E-340C-E42D61DB1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6151" y="2019300"/>
            <a:ext cx="6248400" cy="2819400"/>
          </a:xfrm>
          <a:prstGeom prst="rect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783AD4-93BC-A76D-89D8-9D89EFD3F13F}"/>
              </a:ext>
            </a:extLst>
          </p:cNvPr>
          <p:cNvCxnSpPr>
            <a:cxnSpLocks/>
            <a:stCxn id="2" idx="0"/>
            <a:endCxn id="33806" idx="2"/>
          </p:cNvCxnSpPr>
          <p:nvPr/>
        </p:nvCxnSpPr>
        <p:spPr>
          <a:xfrm>
            <a:off x="6240351" y="2019300"/>
            <a:ext cx="0" cy="28194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3BE90E-CE2D-D014-C06E-B44755CCE30C}"/>
              </a:ext>
            </a:extLst>
          </p:cNvPr>
          <p:cNvCxnSpPr>
            <a:cxnSpLocks/>
            <a:stCxn id="2" idx="1"/>
            <a:endCxn id="33806" idx="3"/>
          </p:cNvCxnSpPr>
          <p:nvPr/>
        </p:nvCxnSpPr>
        <p:spPr>
          <a:xfrm>
            <a:off x="3116151" y="3429000"/>
            <a:ext cx="6248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F7EECDA-C48D-E090-D8AE-5127D1054D73}"/>
              </a:ext>
            </a:extLst>
          </p:cNvPr>
          <p:cNvSpPr txBox="1"/>
          <p:nvPr/>
        </p:nvSpPr>
        <p:spPr>
          <a:xfrm>
            <a:off x="583661" y="5445689"/>
            <a:ext cx="10856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Rates of </a:t>
            </a:r>
            <a:r>
              <a:rPr lang="en-US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major depressive disorder</a:t>
            </a:r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 (MDD) are ~5% prior to trauma. After trauma, rates of MDD increases to ~20%, but almost all of the increase is accounted for by </a:t>
            </a:r>
            <a:r>
              <a:rPr lang="en-US" u="sng">
                <a:solidFill>
                  <a:prstClr val="black"/>
                </a:solidFill>
                <a:latin typeface="Calibri"/>
                <a:cs typeface="Arial"/>
                <a:sym typeface="Arial"/>
              </a:rPr>
              <a:t>MDD comorbid with PTSD</a:t>
            </a:r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. </a:t>
            </a:r>
          </a:p>
          <a:p>
            <a:pPr algn="ctr"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Rates of MDD alone after trauma remain at ~5%.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7" name="Object 2">
            <a:extLst>
              <a:ext uri="{FF2B5EF4-FFF2-40B4-BE49-F238E27FC236}">
                <a16:creationId xmlns:a16="http://schemas.microsoft.com/office/drawing/2014/main" id="{CD0631FD-D81B-CD78-3CAC-F246377BEC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1327" y="2194092"/>
          <a:ext cx="8610600" cy="3748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10972800" imgH="4343400" progId="Word.Document.8">
                  <p:embed/>
                </p:oleObj>
              </mc:Choice>
              <mc:Fallback>
                <p:oleObj name="Document" r:id="rId2" imgW="10972800" imgH="4343400" progId="Word.Document.8">
                  <p:embed/>
                  <p:pic>
                    <p:nvPicPr>
                      <p:cNvPr id="34817" name="Object 2">
                        <a:extLst>
                          <a:ext uri="{FF2B5EF4-FFF2-40B4-BE49-F238E27FC236}">
                            <a16:creationId xmlns:a16="http://schemas.microsoft.com/office/drawing/2014/main" id="{CD0631FD-D81B-CD78-3CAC-F246377BEC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1327" y="2194092"/>
                        <a:ext cx="8610600" cy="37480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18" name="Text Box 3">
            <a:extLst>
              <a:ext uri="{FF2B5EF4-FFF2-40B4-BE49-F238E27FC236}">
                <a16:creationId xmlns:a16="http://schemas.microsoft.com/office/drawing/2014/main" id="{6A721C1B-CE98-B9BD-7367-E2BDCB400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16417"/>
            <a:ext cx="86868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>
              <a:spcBef>
                <a:spcPct val="50000"/>
              </a:spcBef>
            </a:pPr>
            <a:r>
              <a:rPr lang="en-US" altLang="en-US" sz="2800" b="1">
                <a:solidFill>
                  <a:prstClr val="black"/>
                </a:solidFill>
                <a:cs typeface="Arial"/>
                <a:sym typeface="Arial"/>
              </a:rPr>
              <a:t>Higher PTSD &amp; Depression Symptoms Before &amp; After Cognitive Processing Therapy (CPT) in               Comorbid PTSD/MDD </a:t>
            </a:r>
          </a:p>
          <a:p>
            <a:pPr algn="ctr" defTabSz="914377">
              <a:spcBef>
                <a:spcPct val="50000"/>
              </a:spcBef>
            </a:pPr>
            <a:endParaRPr lang="en-US" altLang="en-US" sz="2400" b="1">
              <a:solidFill>
                <a:srgbClr val="E7E6E6"/>
              </a:solidFill>
              <a:cs typeface="Arial"/>
              <a:sym typeface="Arial"/>
            </a:endParaRPr>
          </a:p>
        </p:txBody>
      </p:sp>
      <p:sp>
        <p:nvSpPr>
          <p:cNvPr id="34819" name="Text Box 4">
            <a:extLst>
              <a:ext uri="{FF2B5EF4-FFF2-40B4-BE49-F238E27FC236}">
                <a16:creationId xmlns:a16="http://schemas.microsoft.com/office/drawing/2014/main" id="{73C8D0EB-5273-3F67-6F06-EBD90C2EA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4803" y="6241529"/>
            <a:ext cx="20639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>
              <a:spcBef>
                <a:spcPct val="50000"/>
              </a:spcBef>
            </a:pPr>
            <a:r>
              <a:rPr lang="en-US" altLang="en-US" sz="1800" b="1">
                <a:solidFill>
                  <a:prstClr val="black"/>
                </a:solidFill>
                <a:cs typeface="Arial"/>
                <a:sym typeface="Arial"/>
              </a:rPr>
              <a:t>Nishith et al., 2005</a:t>
            </a:r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D904D8F0-DDF7-E77C-D8E1-80E2CEB40D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90579" y="329737"/>
            <a:ext cx="8610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3600" b="1">
                <a:ea typeface="ＭＳ Ｐゴシック" panose="020B0600070205080204" pitchFamily="34" charset="-128"/>
              </a:rPr>
              <a:t>Natural Recovery From PTSD</a:t>
            </a:r>
            <a:br>
              <a:rPr lang="en-US" altLang="en-US" sz="3600" b="1">
                <a:ea typeface="ＭＳ Ｐゴシック" panose="020B0600070205080204" pitchFamily="34" charset="-128"/>
              </a:rPr>
            </a:br>
            <a:r>
              <a:rPr lang="en-US" altLang="en-US" sz="3600" b="1">
                <a:ea typeface="ＭＳ Ｐゴシック" panose="020B0600070205080204" pitchFamily="34" charset="-128"/>
              </a:rPr>
              <a:t>from Trauma is “Normal”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68FA5BED-3675-6F37-428C-F1D9D3AEB2B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defTabSz="914377" eaLnBrk="0" hangingPunct="0">
              <a:defRPr/>
            </a:pPr>
            <a:endParaRPr lang="en-GB" sz="4400">
              <a:solidFill>
                <a:srgbClr val="44546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elvetica" charset="0"/>
              <a:ea typeface="ＭＳ Ｐゴシック" charset="0"/>
              <a:cs typeface="ＭＳ Ｐゴシック" charset="0"/>
              <a:sym typeface="Arial"/>
            </a:endParaRPr>
          </a:p>
        </p:txBody>
      </p:sp>
      <p:graphicFrame>
        <p:nvGraphicFramePr>
          <p:cNvPr id="36868" name="Object 2">
            <a:extLst>
              <a:ext uri="{FF2B5EF4-FFF2-40B4-BE49-F238E27FC236}">
                <a16:creationId xmlns:a16="http://schemas.microsoft.com/office/drawing/2014/main" id="{E9065706-D898-09CA-1FB4-22A03AC491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1526343"/>
          <a:ext cx="83058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648700" imgH="4603750" progId="Excel.Chart.8">
                  <p:embed/>
                </p:oleObj>
              </mc:Choice>
              <mc:Fallback>
                <p:oleObj name="Chart" r:id="rId3" imgW="8648700" imgH="4603750" progId="Excel.Chart.8">
                  <p:embed/>
                  <p:pic>
                    <p:nvPicPr>
                      <p:cNvPr id="36868" name="Object 2">
                        <a:extLst>
                          <a:ext uri="{FF2B5EF4-FFF2-40B4-BE49-F238E27FC236}">
                            <a16:creationId xmlns:a16="http://schemas.microsoft.com/office/drawing/2014/main" id="{E9065706-D898-09CA-1FB4-22A03AC491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526343"/>
                        <a:ext cx="83058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9" name="Line 6">
            <a:extLst>
              <a:ext uri="{FF2B5EF4-FFF2-40B4-BE49-F238E27FC236}">
                <a16:creationId xmlns:a16="http://schemas.microsoft.com/office/drawing/2014/main" id="{2C544BE0-339A-1141-0EF1-3F9A7291A67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32300" y="7772400"/>
            <a:ext cx="76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377"/>
            <a:endParaRPr lang="en-US" sz="216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6871" name="Text Box 9">
            <a:extLst>
              <a:ext uri="{FF2B5EF4-FFF2-40B4-BE49-F238E27FC236}">
                <a16:creationId xmlns:a16="http://schemas.microsoft.com/office/drawing/2014/main" id="{812697E6-8F07-F831-CAC9-B884C55D9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5351463"/>
            <a:ext cx="29687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1600">
                <a:solidFill>
                  <a:prstClr val="black"/>
                </a:solidFill>
                <a:latin typeface="Tahoma" panose="020B0604030504040204" pitchFamily="34" charset="0"/>
                <a:cs typeface="Arial"/>
                <a:sym typeface="Arial"/>
              </a:rPr>
              <a:t>2</a:t>
            </a:r>
          </a:p>
        </p:txBody>
      </p:sp>
      <p:grpSp>
        <p:nvGrpSpPr>
          <p:cNvPr id="36872" name="Group 14">
            <a:extLst>
              <a:ext uri="{FF2B5EF4-FFF2-40B4-BE49-F238E27FC236}">
                <a16:creationId xmlns:a16="http://schemas.microsoft.com/office/drawing/2014/main" id="{E3F261AA-6E5F-700F-DAEF-7592D98A381E}"/>
              </a:ext>
            </a:extLst>
          </p:cNvPr>
          <p:cNvGrpSpPr>
            <a:grpSpLocks/>
          </p:cNvGrpSpPr>
          <p:nvPr/>
        </p:nvGrpSpPr>
        <p:grpSpPr bwMode="auto">
          <a:xfrm>
            <a:off x="3502026" y="5181600"/>
            <a:ext cx="382588" cy="228600"/>
            <a:chOff x="2688" y="3648"/>
            <a:chExt cx="240" cy="96"/>
          </a:xfrm>
        </p:grpSpPr>
        <p:sp>
          <p:nvSpPr>
            <p:cNvPr id="36894" name="Line 10">
              <a:extLst>
                <a:ext uri="{FF2B5EF4-FFF2-40B4-BE49-F238E27FC236}">
                  <a16:creationId xmlns:a16="http://schemas.microsoft.com/office/drawing/2014/main" id="{8E53659D-F463-9281-5EAA-6E6C9D1173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88" y="364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36895" name="Line 11">
              <a:extLst>
                <a:ext uri="{FF2B5EF4-FFF2-40B4-BE49-F238E27FC236}">
                  <a16:creationId xmlns:a16="http://schemas.microsoft.com/office/drawing/2014/main" id="{33C552F9-67AB-EFCA-5AA8-DFD162FD2F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374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36896" name="Line 12">
              <a:extLst>
                <a:ext uri="{FF2B5EF4-FFF2-40B4-BE49-F238E27FC236}">
                  <a16:creationId xmlns:a16="http://schemas.microsoft.com/office/drawing/2014/main" id="{D643F6B9-4126-16A1-93B3-5348BBD5A2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8" y="364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sp>
        <p:nvSpPr>
          <p:cNvPr id="36873" name="Text Box 13">
            <a:extLst>
              <a:ext uri="{FF2B5EF4-FFF2-40B4-BE49-F238E27FC236}">
                <a16:creationId xmlns:a16="http://schemas.microsoft.com/office/drawing/2014/main" id="{CB89C2B1-32CB-CC49-79B5-811DFC56A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427663"/>
            <a:ext cx="40908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1600">
                <a:solidFill>
                  <a:prstClr val="black"/>
                </a:solidFill>
                <a:latin typeface="Tahoma" panose="020B0604030504040204" pitchFamily="34" charset="0"/>
                <a:cs typeface="Arial"/>
                <a:sym typeface="Arial"/>
              </a:rPr>
              <a:t>12</a:t>
            </a:r>
          </a:p>
        </p:txBody>
      </p:sp>
      <p:grpSp>
        <p:nvGrpSpPr>
          <p:cNvPr id="36874" name="Group 15">
            <a:extLst>
              <a:ext uri="{FF2B5EF4-FFF2-40B4-BE49-F238E27FC236}">
                <a16:creationId xmlns:a16="http://schemas.microsoft.com/office/drawing/2014/main" id="{74E8648A-38D9-BDBA-4998-454331C6149E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5257800"/>
            <a:ext cx="457200" cy="228600"/>
            <a:chOff x="2688" y="3648"/>
            <a:chExt cx="240" cy="96"/>
          </a:xfrm>
        </p:grpSpPr>
        <p:sp>
          <p:nvSpPr>
            <p:cNvPr id="36891" name="Line 16">
              <a:extLst>
                <a:ext uri="{FF2B5EF4-FFF2-40B4-BE49-F238E27FC236}">
                  <a16:creationId xmlns:a16="http://schemas.microsoft.com/office/drawing/2014/main" id="{6686D5EB-367B-CC7C-47D2-5A6B0E9A79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88" y="364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36892" name="Line 17">
              <a:extLst>
                <a:ext uri="{FF2B5EF4-FFF2-40B4-BE49-F238E27FC236}">
                  <a16:creationId xmlns:a16="http://schemas.microsoft.com/office/drawing/2014/main" id="{639874C3-F284-623A-4232-BD2EF75031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374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36893" name="Line 18">
              <a:extLst>
                <a:ext uri="{FF2B5EF4-FFF2-40B4-BE49-F238E27FC236}">
                  <a16:creationId xmlns:a16="http://schemas.microsoft.com/office/drawing/2014/main" id="{007F0DF3-2FE4-75FC-52DE-526CB7C1B8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8" y="364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36875" name="Group 19">
            <a:extLst>
              <a:ext uri="{FF2B5EF4-FFF2-40B4-BE49-F238E27FC236}">
                <a16:creationId xmlns:a16="http://schemas.microsoft.com/office/drawing/2014/main" id="{901B77F7-E143-4096-C08C-967CFC0EBA26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5257800"/>
            <a:ext cx="457200" cy="228600"/>
            <a:chOff x="2688" y="3648"/>
            <a:chExt cx="240" cy="96"/>
          </a:xfrm>
        </p:grpSpPr>
        <p:sp>
          <p:nvSpPr>
            <p:cNvPr id="36888" name="Line 20">
              <a:extLst>
                <a:ext uri="{FF2B5EF4-FFF2-40B4-BE49-F238E27FC236}">
                  <a16:creationId xmlns:a16="http://schemas.microsoft.com/office/drawing/2014/main" id="{297DA173-0AE3-BD7C-BED6-1B23CA8B1D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88" y="364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36889" name="Line 21">
              <a:extLst>
                <a:ext uri="{FF2B5EF4-FFF2-40B4-BE49-F238E27FC236}">
                  <a16:creationId xmlns:a16="http://schemas.microsoft.com/office/drawing/2014/main" id="{AAF6EFDF-EE18-15C8-4CD7-5771BE7291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374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36890" name="Line 22">
              <a:extLst>
                <a:ext uri="{FF2B5EF4-FFF2-40B4-BE49-F238E27FC236}">
                  <a16:creationId xmlns:a16="http://schemas.microsoft.com/office/drawing/2014/main" id="{DDCB8569-6B4A-5CC6-21DF-55269AAC0C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8" y="364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36876" name="Group 23">
            <a:extLst>
              <a:ext uri="{FF2B5EF4-FFF2-40B4-BE49-F238E27FC236}">
                <a16:creationId xmlns:a16="http://schemas.microsoft.com/office/drawing/2014/main" id="{EA677EDD-6D5C-F30F-DBB7-A9AE550A1DF1}"/>
              </a:ext>
            </a:extLst>
          </p:cNvPr>
          <p:cNvGrpSpPr>
            <a:grpSpLocks/>
          </p:cNvGrpSpPr>
          <p:nvPr/>
        </p:nvGrpSpPr>
        <p:grpSpPr bwMode="auto">
          <a:xfrm>
            <a:off x="9372600" y="5257800"/>
            <a:ext cx="381000" cy="228600"/>
            <a:chOff x="2688" y="3648"/>
            <a:chExt cx="240" cy="96"/>
          </a:xfrm>
        </p:grpSpPr>
        <p:sp>
          <p:nvSpPr>
            <p:cNvPr id="36885" name="Line 24">
              <a:extLst>
                <a:ext uri="{FF2B5EF4-FFF2-40B4-BE49-F238E27FC236}">
                  <a16:creationId xmlns:a16="http://schemas.microsoft.com/office/drawing/2014/main" id="{CECC6689-F2BC-314B-E023-5A0B6A28D3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88" y="364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36886" name="Line 25">
              <a:extLst>
                <a:ext uri="{FF2B5EF4-FFF2-40B4-BE49-F238E27FC236}">
                  <a16:creationId xmlns:a16="http://schemas.microsoft.com/office/drawing/2014/main" id="{40A1E4F2-27ED-5AB5-F0E8-EF33E12C7B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374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36887" name="Line 26">
              <a:extLst>
                <a:ext uri="{FF2B5EF4-FFF2-40B4-BE49-F238E27FC236}">
                  <a16:creationId xmlns:a16="http://schemas.microsoft.com/office/drawing/2014/main" id="{F9521AEA-E9B8-0E22-783B-B67CDCAA00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8" y="3648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</p:grpSp>
      <p:sp>
        <p:nvSpPr>
          <p:cNvPr id="36877" name="Text Box 27">
            <a:extLst>
              <a:ext uri="{FF2B5EF4-FFF2-40B4-BE49-F238E27FC236}">
                <a16:creationId xmlns:a16="http://schemas.microsoft.com/office/drawing/2014/main" id="{CC278B76-C300-8848-CD6E-7229A8B38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410202"/>
            <a:ext cx="29687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 sz="1600">
                <a:solidFill>
                  <a:prstClr val="black"/>
                </a:solidFill>
                <a:latin typeface="Tahoma" panose="020B0604030504040204" pitchFamily="34" charset="0"/>
                <a:cs typeface="Arial"/>
                <a:sym typeface="Arial"/>
              </a:rPr>
              <a:t>2</a:t>
            </a:r>
          </a:p>
        </p:txBody>
      </p:sp>
      <p:sp>
        <p:nvSpPr>
          <p:cNvPr id="36878" name="Text Box 28">
            <a:extLst>
              <a:ext uri="{FF2B5EF4-FFF2-40B4-BE49-F238E27FC236}">
                <a16:creationId xmlns:a16="http://schemas.microsoft.com/office/drawing/2014/main" id="{841BC697-9683-5FF8-23B3-E3FEA7BA3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600" y="5410202"/>
            <a:ext cx="40908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 sz="1600">
                <a:solidFill>
                  <a:prstClr val="black"/>
                </a:solidFill>
                <a:latin typeface="Tahoma" panose="020B0604030504040204" pitchFamily="34" charset="0"/>
                <a:cs typeface="Arial"/>
                <a:sym typeface="Arial"/>
              </a:rPr>
              <a:t>12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3001626-B4C7-772B-B5A6-CD8049AE69F2}"/>
              </a:ext>
            </a:extLst>
          </p:cNvPr>
          <p:cNvGrpSpPr/>
          <p:nvPr/>
        </p:nvGrpSpPr>
        <p:grpSpPr>
          <a:xfrm>
            <a:off x="2667411" y="6082474"/>
            <a:ext cx="6580484" cy="339556"/>
            <a:chOff x="2560320" y="7313998"/>
            <a:chExt cx="7896580" cy="407467"/>
          </a:xfrm>
        </p:grpSpPr>
        <p:sp>
          <p:nvSpPr>
            <p:cNvPr id="36870" name="Line 7">
              <a:extLst>
                <a:ext uri="{FF2B5EF4-FFF2-40B4-BE49-F238E27FC236}">
                  <a16:creationId xmlns:a16="http://schemas.microsoft.com/office/drawing/2014/main" id="{6BB2E095-1808-E46F-9804-1C115C107F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4880" y="7589520"/>
              <a:ext cx="0" cy="190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36879" name="Rectangle 31">
              <a:extLst>
                <a:ext uri="{FF2B5EF4-FFF2-40B4-BE49-F238E27FC236}">
                  <a16:creationId xmlns:a16="http://schemas.microsoft.com/office/drawing/2014/main" id="{CA5BAB1D-3C66-F484-A082-D77BC3CA2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0320" y="7315200"/>
              <a:ext cx="274320" cy="365760"/>
            </a:xfrm>
            <a:prstGeom prst="rect">
              <a:avLst/>
            </a:prstGeom>
            <a:solidFill>
              <a:srgbClr val="44F3E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6880" name="Rectangle 34">
              <a:extLst>
                <a:ext uri="{FF2B5EF4-FFF2-40B4-BE49-F238E27FC236}">
                  <a16:creationId xmlns:a16="http://schemas.microsoft.com/office/drawing/2014/main" id="{1364C314-123B-B5F6-9C4A-E8D232A69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7840" y="7315200"/>
              <a:ext cx="274320" cy="365760"/>
            </a:xfrm>
            <a:prstGeom prst="rect">
              <a:avLst/>
            </a:prstGeom>
            <a:solidFill>
              <a:srgbClr val="C70F7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6881" name="Rectangle 35">
              <a:extLst>
                <a:ext uri="{FF2B5EF4-FFF2-40B4-BE49-F238E27FC236}">
                  <a16:creationId xmlns:a16="http://schemas.microsoft.com/office/drawing/2014/main" id="{752EAF01-36D8-8186-447C-745694CB8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21040" y="7315200"/>
              <a:ext cx="274320" cy="36576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36882" name="Text Box 36">
              <a:extLst>
                <a:ext uri="{FF2B5EF4-FFF2-40B4-BE49-F238E27FC236}">
                  <a16:creationId xmlns:a16="http://schemas.microsoft.com/office/drawing/2014/main" id="{BF51D188-E30D-1D65-EB92-91F6322CA1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0825455" flipV="1">
              <a:off x="2926082" y="7313998"/>
              <a:ext cx="2213610" cy="406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/>
              <a:r>
                <a:rPr lang="en-US" altLang="en-US" sz="1600">
                  <a:solidFill>
                    <a:prstClr val="black"/>
                  </a:solidFill>
                  <a:latin typeface="Tahoma" panose="020B0604030504040204" pitchFamily="34" charset="0"/>
                  <a:cs typeface="Arial"/>
                  <a:sym typeface="Arial"/>
                </a:rPr>
                <a:t>= </a:t>
              </a:r>
              <a:r>
                <a:rPr lang="en-US" altLang="en-US" sz="1600" err="1">
                  <a:solidFill>
                    <a:prstClr val="black"/>
                  </a:solidFill>
                  <a:latin typeface="Tahoma" panose="020B0604030504040204" pitchFamily="34" charset="0"/>
                  <a:cs typeface="Arial"/>
                  <a:sym typeface="Arial"/>
                </a:rPr>
                <a:t>Rothbaum</a:t>
              </a:r>
              <a:r>
                <a:rPr lang="en-US" altLang="en-US" sz="1600">
                  <a:solidFill>
                    <a:prstClr val="black"/>
                  </a:solidFill>
                  <a:latin typeface="Tahoma" panose="020B0604030504040204" pitchFamily="34" charset="0"/>
                  <a:cs typeface="Arial"/>
                  <a:sym typeface="Arial"/>
                </a:rPr>
                <a:t> et al</a:t>
              </a:r>
            </a:p>
          </p:txBody>
        </p:sp>
        <p:sp>
          <p:nvSpPr>
            <p:cNvPr id="36883" name="Text Box 37">
              <a:extLst>
                <a:ext uri="{FF2B5EF4-FFF2-40B4-BE49-F238E27FC236}">
                  <a16:creationId xmlns:a16="http://schemas.microsoft.com/office/drawing/2014/main" id="{87D70AF3-0A48-4967-FCDD-51C3D0673E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35040" y="7315200"/>
              <a:ext cx="1781027" cy="406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/>
              <a:r>
                <a:rPr lang="en-US" altLang="en-US" sz="1600">
                  <a:solidFill>
                    <a:prstClr val="black"/>
                  </a:solidFill>
                  <a:latin typeface="Tahoma" panose="020B0604030504040204" pitchFamily="34" charset="0"/>
                  <a:cs typeface="Arial"/>
                  <a:sym typeface="Arial"/>
                </a:rPr>
                <a:t>= Resick et al.</a:t>
              </a:r>
            </a:p>
          </p:txBody>
        </p:sp>
        <p:sp>
          <p:nvSpPr>
            <p:cNvPr id="36884" name="Text Box 38">
              <a:extLst>
                <a:ext uri="{FF2B5EF4-FFF2-40B4-BE49-F238E27FC236}">
                  <a16:creationId xmlns:a16="http://schemas.microsoft.com/office/drawing/2014/main" id="{17FF4BE5-26B7-52AE-E855-B27A971CB3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6799" y="7315200"/>
              <a:ext cx="1770101" cy="406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/>
              <a:r>
                <a:rPr lang="en-US" altLang="en-US" sz="1600">
                  <a:solidFill>
                    <a:prstClr val="black"/>
                  </a:solidFill>
                  <a:latin typeface="Tahoma" panose="020B0604030504040204" pitchFamily="34" charset="0"/>
                  <a:cs typeface="Arial"/>
                  <a:sym typeface="Arial"/>
                </a:rPr>
                <a:t>= Riggs et al. </a:t>
              </a:r>
            </a:p>
          </p:txBody>
        </p:sp>
      </p:grp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Explosion 1 3">
            <a:extLst>
              <a:ext uri="{FF2B5EF4-FFF2-40B4-BE49-F238E27FC236}">
                <a16:creationId xmlns:a16="http://schemas.microsoft.com/office/drawing/2014/main" id="{30667FEF-D34F-36D8-5A61-A2F6F9E94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176422"/>
            <a:ext cx="8763000" cy="5687929"/>
          </a:xfrm>
          <a:prstGeom prst="irregularSeal1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38914" name="Text Box 3">
            <a:extLst>
              <a:ext uri="{FF2B5EF4-FFF2-40B4-BE49-F238E27FC236}">
                <a16:creationId xmlns:a16="http://schemas.microsoft.com/office/drawing/2014/main" id="{B810437E-F923-7459-7A0D-762935201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43114"/>
            <a:ext cx="8915400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>
              <a:spcBef>
                <a:spcPct val="50000"/>
              </a:spcBef>
            </a:pPr>
            <a:r>
              <a:rPr lang="en-US" altLang="en-US" sz="2600" b="1" dirty="0">
                <a:solidFill>
                  <a:prstClr val="white"/>
                </a:solidFill>
                <a:cs typeface="Arial"/>
                <a:sym typeface="Arial"/>
              </a:rPr>
              <a:t>Avoidance of Reprocessing and Extinction</a:t>
            </a:r>
          </a:p>
          <a:p>
            <a:pPr algn="ctr" defTabSz="914377">
              <a:spcBef>
                <a:spcPct val="50000"/>
              </a:spcBef>
            </a:pPr>
            <a:r>
              <a:rPr lang="en-US" altLang="en-US" sz="2600" b="1" dirty="0">
                <a:solidFill>
                  <a:prstClr val="white"/>
                </a:solidFill>
                <a:cs typeface="Arial"/>
                <a:sym typeface="Arial"/>
              </a:rPr>
              <a:t>Ongoing Psychosocial Stress</a:t>
            </a:r>
          </a:p>
          <a:p>
            <a:pPr algn="ctr" defTabSz="914377">
              <a:spcBef>
                <a:spcPct val="50000"/>
              </a:spcBef>
            </a:pPr>
            <a:r>
              <a:rPr lang="en-US" altLang="en-US" sz="2600" b="1" dirty="0">
                <a:solidFill>
                  <a:prstClr val="white"/>
                </a:solidFill>
                <a:cs typeface="Arial"/>
                <a:sym typeface="Arial"/>
              </a:rPr>
              <a:t> Neurobiological Vulnerabilities</a:t>
            </a:r>
          </a:p>
          <a:p>
            <a:pPr algn="ctr" defTabSz="914377">
              <a:spcBef>
                <a:spcPct val="50000"/>
              </a:spcBef>
            </a:pPr>
            <a:endParaRPr lang="en-US" altLang="en-US" sz="2600" b="1" dirty="0">
              <a:solidFill>
                <a:srgbClr val="FF0000"/>
              </a:solidFill>
              <a:cs typeface="Arial"/>
              <a:sym typeface="Arial"/>
            </a:endParaRPr>
          </a:p>
        </p:txBody>
      </p:sp>
      <p:sp>
        <p:nvSpPr>
          <p:cNvPr id="38915" name="TextBox 3">
            <a:extLst>
              <a:ext uri="{FF2B5EF4-FFF2-40B4-BE49-F238E27FC236}">
                <a16:creationId xmlns:a16="http://schemas.microsoft.com/office/drawing/2014/main" id="{909EF9E3-819A-3A42-4B73-92F6F5DCF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513" y="419770"/>
            <a:ext cx="102789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 eaLnBrk="1" hangingPunct="1"/>
            <a:r>
              <a:rPr lang="en-US" altLang="en-US" sz="3600">
                <a:solidFill>
                  <a:prstClr val="black"/>
                </a:solidFill>
                <a:cs typeface="Arial"/>
                <a:sym typeface="Arial"/>
              </a:rPr>
              <a:t>What Gets in the Way of Recovery from PTSD?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130632" y="603692"/>
            <a:ext cx="12061368" cy="818641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7893" name="Title 1"/>
          <p:cNvSpPr>
            <a:spLocks noGrp="1"/>
          </p:cNvSpPr>
          <p:nvPr>
            <p:ph type="title"/>
          </p:nvPr>
        </p:nvSpPr>
        <p:spPr>
          <a:xfrm>
            <a:off x="242800" y="350367"/>
            <a:ext cx="11682368" cy="62226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251" b="1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br>
              <a:rPr lang="en-US" sz="4251" b="1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br>
              <a:rPr lang="en-US" sz="4251" b="1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br>
              <a:rPr lang="en-US" sz="4251" b="1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sz="3667" b="1">
                <a:latin typeface="+mn-lt"/>
                <a:ea typeface="ＭＳ Ｐゴシック" charset="0"/>
                <a:cs typeface="ＭＳ Ｐゴシック" charset="0"/>
              </a:rPr>
              <a:t>CPT Study Outcomes:  Civilian</a:t>
            </a:r>
            <a:br>
              <a:rPr lang="en-US" sz="3667" b="1">
                <a:latin typeface="+mn-lt"/>
                <a:ea typeface="ＭＳ Ｐゴシック" charset="0"/>
                <a:cs typeface="ＭＳ Ｐゴシック" charset="0"/>
              </a:rPr>
            </a:br>
            <a:r>
              <a:rPr lang="en-US" sz="2667" b="1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Baseline CAPS Scores 67-76</a:t>
            </a:r>
            <a:br>
              <a:rPr lang="en-US" sz="4500" b="1">
                <a:latin typeface="Times" charset="0"/>
                <a:ea typeface="ＭＳ Ｐゴシック" charset="0"/>
                <a:cs typeface="ＭＳ Ｐゴシック" charset="0"/>
              </a:rPr>
            </a:br>
            <a:br>
              <a:rPr lang="en-US" sz="4500" b="1">
                <a:latin typeface="Times" charset="0"/>
                <a:ea typeface="ＭＳ Ｐゴシック" charset="0"/>
                <a:cs typeface="ＭＳ Ｐゴシック" charset="0"/>
              </a:rPr>
            </a:br>
            <a:br>
              <a:rPr lang="en-US" sz="2833" b="1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br>
              <a:rPr lang="en-US" sz="4251" b="1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sz="4251" b="1" err="1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rPr>
              <a:t>og</a:t>
            </a:r>
            <a:endParaRPr lang="en-US" sz="2833" b="1">
              <a:solidFill>
                <a:schemeClr val="bg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7890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5"/>
          <a:stretch/>
        </p:blipFill>
        <p:spPr bwMode="auto">
          <a:xfrm>
            <a:off x="0" y="1445210"/>
            <a:ext cx="12192000" cy="545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47808A1-EB1D-DF4D-9F1F-AE71D577B039}"/>
                  </a:ext>
                </a:extLst>
              </p14:cNvPr>
              <p14:cNvContentPartPr/>
              <p14:nvPr/>
            </p14:nvContentPartPr>
            <p14:xfrm>
              <a:off x="242801" y="215085"/>
              <a:ext cx="300" cy="3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47808A1-EB1D-DF4D-9F1F-AE71D577B03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5301" y="207585"/>
                <a:ext cx="15000" cy="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2923D97-C780-8E4D-82BB-C9101256D2D7}"/>
                  </a:ext>
                </a:extLst>
              </p14:cNvPr>
              <p14:cNvContentPartPr/>
              <p14:nvPr/>
            </p14:nvContentPartPr>
            <p14:xfrm>
              <a:off x="4260701" y="1386585"/>
              <a:ext cx="300" cy="3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2923D97-C780-8E4D-82BB-C9101256D2D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45701" y="1296585"/>
                <a:ext cx="3000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C51F851-2A09-D74D-99EB-3BDC89A3EDAB}"/>
                  </a:ext>
                </a:extLst>
              </p14:cNvPr>
              <p14:cNvContentPartPr/>
              <p14:nvPr/>
            </p14:nvContentPartPr>
            <p14:xfrm>
              <a:off x="3765101" y="1835685"/>
              <a:ext cx="300" cy="3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C51F851-2A09-D74D-99EB-3BDC89A3EDA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50101" y="1745685"/>
                <a:ext cx="3000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3F9860B-966C-4D4A-8F28-7D37AFC4E859}"/>
                  </a:ext>
                </a:extLst>
              </p14:cNvPr>
              <p14:cNvContentPartPr/>
              <p14:nvPr/>
            </p14:nvContentPartPr>
            <p14:xfrm>
              <a:off x="1803401" y="2894385"/>
              <a:ext cx="300" cy="30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3F9860B-966C-4D4A-8F28-7D37AFC4E85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88401" y="2804385"/>
                <a:ext cx="30000" cy="180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8C3D929F-01AB-E94C-91B7-CFC1177C77D8}"/>
              </a:ext>
            </a:extLst>
          </p:cNvPr>
          <p:cNvGrpSpPr/>
          <p:nvPr/>
        </p:nvGrpSpPr>
        <p:grpSpPr>
          <a:xfrm>
            <a:off x="379001" y="2867385"/>
            <a:ext cx="300" cy="300"/>
            <a:chOff x="454800" y="3440860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3C44A14D-2D11-174F-BB19-5575DC70F36D}"/>
                    </a:ext>
                  </a:extLst>
                </p14:cNvPr>
                <p14:cNvContentPartPr/>
                <p14:nvPr/>
              </p14:nvContentPartPr>
              <p14:xfrm>
                <a:off x="454800" y="3440860"/>
                <a:ext cx="360" cy="3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3C44A14D-2D11-174F-BB19-5575DC70F36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36800" y="333286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0F1B4E7-2178-BF4C-87DF-6C11D4D79399}"/>
                    </a:ext>
                  </a:extLst>
                </p14:cNvPr>
                <p14:cNvContentPartPr/>
                <p14:nvPr/>
              </p14:nvContentPartPr>
              <p14:xfrm>
                <a:off x="454800" y="3440860"/>
                <a:ext cx="360" cy="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0F1B4E7-2178-BF4C-87DF-6C11D4D7939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36800" y="333286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520AA1D-58C4-C8F8-43B2-242BC73D6891}"/>
              </a:ext>
            </a:extLst>
          </p:cNvPr>
          <p:cNvSpPr txBox="1"/>
          <p:nvPr/>
        </p:nvSpPr>
        <p:spPr>
          <a:xfrm>
            <a:off x="3223694" y="4204541"/>
            <a:ext cx="1518364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assault survivors</a:t>
            </a:r>
          </a:p>
        </p:txBody>
      </p:sp>
    </p:spTree>
    <p:extLst>
      <p:ext uri="{BB962C8B-B14F-4D97-AF65-F5344CB8AC3E}">
        <p14:creationId xmlns:p14="http://schemas.microsoft.com/office/powerpoint/2010/main" val="187198212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765"/>
          <a:stretch/>
        </p:blipFill>
        <p:spPr bwMode="auto">
          <a:xfrm>
            <a:off x="254816" y="703738"/>
            <a:ext cx="11682368" cy="667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1"/>
          <p:cNvSpPr>
            <a:spLocks noChangeArrowheads="1"/>
          </p:cNvSpPr>
          <p:nvPr/>
        </p:nvSpPr>
        <p:spPr bwMode="auto">
          <a:xfrm>
            <a:off x="0" y="752689"/>
            <a:ext cx="12192000" cy="53340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>
              <a:ln>
                <a:solidFill>
                  <a:prstClr val="white"/>
                </a:solidFill>
              </a:ln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2B0D1E1-7A45-294D-9B46-2C27AD9EE19B}"/>
              </a:ext>
            </a:extLst>
          </p:cNvPr>
          <p:cNvSpPr txBox="1">
            <a:spLocks/>
          </p:cNvSpPr>
          <p:nvPr/>
        </p:nvSpPr>
        <p:spPr>
          <a:xfrm>
            <a:off x="254816" y="293818"/>
            <a:ext cx="11682368" cy="819841"/>
          </a:xfrm>
          <a:prstGeom prst="rect">
            <a:avLst/>
          </a:prstGeom>
        </p:spPr>
        <p:txBody>
          <a:bodyPr vert="horz" lIns="76200" tIns="38100" rIns="76200" bIns="38100" rtlCol="0" anchor="ctr">
            <a:noAutofit/>
          </a:bodyPr>
          <a:lstStyle>
            <a:lvl1pPr algn="l" defTabSz="1097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8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br>
              <a:rPr lang="en-US" sz="3333" b="1">
                <a:solidFill>
                  <a:prstClr val="white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</a:br>
            <a:br>
              <a:rPr lang="en-US" sz="3333" b="1">
                <a:solidFill>
                  <a:prstClr val="white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</a:br>
            <a:br>
              <a:rPr lang="en-US" sz="3333" b="1">
                <a:solidFill>
                  <a:prstClr val="white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</a:br>
            <a:br>
              <a:rPr lang="en-US" sz="3333" b="1">
                <a:solidFill>
                  <a:prstClr val="white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</a:br>
            <a:r>
              <a:rPr lang="en-US" sz="3333" b="1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  <a:t>CPT Study Outcomes:  Military/Veteran</a:t>
            </a:r>
            <a:br>
              <a:rPr lang="en-US" sz="3333" b="1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</a:br>
            <a:r>
              <a:rPr lang="en-US" sz="2333" b="1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  <a:t>Baseline CAPS Scores 67-84</a:t>
            </a:r>
            <a:br>
              <a:rPr lang="en-US" sz="3333" b="1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</a:br>
            <a:br>
              <a:rPr lang="en-US" sz="3333" b="1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</a:br>
            <a:br>
              <a:rPr lang="en-US" sz="3333" b="1">
                <a:solidFill>
                  <a:prstClr val="white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</a:br>
            <a:br>
              <a:rPr lang="en-US" sz="3333" b="1">
                <a:solidFill>
                  <a:prstClr val="white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</a:br>
            <a:endParaRPr lang="en-US" sz="3333" b="1">
              <a:solidFill>
                <a:prstClr val="white"/>
              </a:solidFill>
              <a:latin typeface="Calibri"/>
              <a:ea typeface="ＭＳ Ｐゴシック" charset="0"/>
              <a:cs typeface="ＭＳ Ｐゴシック" charset="0"/>
              <a:sym typeface="Arial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A0BB424-7AC4-EF46-B609-806D04F208AA}"/>
              </a:ext>
            </a:extLst>
          </p:cNvPr>
          <p:cNvCxnSpPr/>
          <p:nvPr/>
        </p:nvCxnSpPr>
        <p:spPr>
          <a:xfrm>
            <a:off x="0" y="1286089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69558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Explosion 1 3">
            <a:extLst>
              <a:ext uri="{FF2B5EF4-FFF2-40B4-BE49-F238E27FC236}">
                <a16:creationId xmlns:a16="http://schemas.microsoft.com/office/drawing/2014/main" id="{30667FEF-D34F-36D8-5A61-A2F6F9E94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149685"/>
            <a:ext cx="8763000" cy="5714665"/>
          </a:xfrm>
          <a:prstGeom prst="irregularSeal1">
            <a:avLst/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38914" name="Text Box 3">
            <a:extLst>
              <a:ext uri="{FF2B5EF4-FFF2-40B4-BE49-F238E27FC236}">
                <a16:creationId xmlns:a16="http://schemas.microsoft.com/office/drawing/2014/main" id="{B810437E-F923-7459-7A0D-762935201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124201"/>
            <a:ext cx="8915400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>
              <a:spcBef>
                <a:spcPct val="50000"/>
              </a:spcBef>
            </a:pPr>
            <a:r>
              <a:rPr lang="en-US" altLang="en-US" sz="2600" b="1">
                <a:solidFill>
                  <a:prstClr val="white"/>
                </a:solidFill>
                <a:cs typeface="Arial"/>
                <a:sym typeface="Arial"/>
              </a:rPr>
              <a:t>Avoidance of Reprocessing and Extinction</a:t>
            </a:r>
          </a:p>
          <a:p>
            <a:pPr algn="ctr" defTabSz="914377">
              <a:spcBef>
                <a:spcPct val="50000"/>
              </a:spcBef>
            </a:pPr>
            <a:r>
              <a:rPr lang="en-US" altLang="en-US" sz="2600" b="1">
                <a:solidFill>
                  <a:prstClr val="white"/>
                </a:solidFill>
                <a:cs typeface="Arial"/>
                <a:sym typeface="Arial"/>
              </a:rPr>
              <a:t>Ongoing Psychosocial Stress</a:t>
            </a:r>
          </a:p>
          <a:p>
            <a:pPr algn="ctr" defTabSz="914377">
              <a:spcBef>
                <a:spcPct val="50000"/>
              </a:spcBef>
            </a:pPr>
            <a:r>
              <a:rPr lang="en-US" altLang="en-US" sz="2600" b="1">
                <a:solidFill>
                  <a:srgbClr val="FF0000"/>
                </a:solidFill>
                <a:cs typeface="Arial"/>
                <a:sym typeface="Arial"/>
              </a:rPr>
              <a:t>Neurobiological Vulnerabilities</a:t>
            </a:r>
          </a:p>
          <a:p>
            <a:pPr algn="ctr" defTabSz="914377">
              <a:spcBef>
                <a:spcPct val="50000"/>
              </a:spcBef>
            </a:pPr>
            <a:endParaRPr lang="en-US" altLang="en-US" sz="2600" b="1">
              <a:solidFill>
                <a:srgbClr val="FF0000"/>
              </a:solidFill>
              <a:cs typeface="Arial"/>
              <a:sym typeface="Arial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C716A5C-B660-E2E8-1DCA-7E0B0D08D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513" y="419770"/>
            <a:ext cx="102789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 eaLnBrk="1" hangingPunct="1"/>
            <a:r>
              <a:rPr lang="en-US" altLang="en-US" sz="3600">
                <a:solidFill>
                  <a:prstClr val="black"/>
                </a:solidFill>
                <a:cs typeface="Arial"/>
                <a:sym typeface="Arial"/>
              </a:rPr>
              <a:t>What Gets in the Way of Recovery from PTSD?</a:t>
            </a:r>
          </a:p>
        </p:txBody>
      </p:sp>
    </p:spTree>
    <p:extLst>
      <p:ext uri="{BB962C8B-B14F-4D97-AF65-F5344CB8AC3E}">
        <p14:creationId xmlns:p14="http://schemas.microsoft.com/office/powerpoint/2010/main" val="1626050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F8FBC0B-6AAA-97AA-A93C-63D96262A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36220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377">
              <a:defRPr/>
            </a:pPr>
            <a:r>
              <a:rPr lang="en-US" sz="3600" b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" pitchFamily="-65" charset="0"/>
                <a:ea typeface="ＭＳ Ｐゴシック" pitchFamily="-65" charset="-128"/>
                <a:cs typeface="ＭＳ Ｐゴシック" pitchFamily="-65" charset="-128"/>
                <a:sym typeface="Arial"/>
              </a:rPr>
              <a:t>Neurotransmitters/Receptors</a:t>
            </a:r>
            <a:endParaRPr lang="en-US" sz="3200" b="1">
              <a:ln>
                <a:solidFill>
                  <a:prstClr val="black"/>
                </a:solidFill>
              </a:ln>
              <a:solidFill>
                <a:srgbClr val="FF0000"/>
              </a:solidFill>
              <a:latin typeface="Times" pitchFamily="-65" charset="0"/>
              <a:ea typeface="ＭＳ Ｐゴシック" pitchFamily="-65" charset="-128"/>
              <a:cs typeface="ＭＳ Ｐゴシック" pitchFamily="-65" charset="-128"/>
              <a:sym typeface="Arial"/>
            </a:endParaRPr>
          </a:p>
        </p:txBody>
      </p:sp>
      <p:sp>
        <p:nvSpPr>
          <p:cNvPr id="40962" name="TextBox 2">
            <a:extLst>
              <a:ext uri="{FF2B5EF4-FFF2-40B4-BE49-F238E27FC236}">
                <a16:creationId xmlns:a16="http://schemas.microsoft.com/office/drawing/2014/main" id="{B9DD390E-3A26-5245-B6A7-CE01565C8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609601"/>
            <a:ext cx="1447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>
                <a:solidFill>
                  <a:prstClr val="black"/>
                </a:solidFill>
                <a:cs typeface="Arial"/>
                <a:sym typeface="Arial"/>
              </a:rPr>
              <a:t>Serotonin</a:t>
            </a:r>
          </a:p>
        </p:txBody>
      </p:sp>
      <p:sp>
        <p:nvSpPr>
          <p:cNvPr id="40963" name="TextBox 3">
            <a:extLst>
              <a:ext uri="{FF2B5EF4-FFF2-40B4-BE49-F238E27FC236}">
                <a16:creationId xmlns:a16="http://schemas.microsoft.com/office/drawing/2014/main" id="{57FFF68F-2764-D12A-C1F3-478424622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1143001"/>
            <a:ext cx="1447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>
                <a:solidFill>
                  <a:prstClr val="black"/>
                </a:solidFill>
                <a:cs typeface="Arial"/>
                <a:sym typeface="Arial"/>
              </a:rPr>
              <a:t>Dopamine</a:t>
            </a:r>
          </a:p>
        </p:txBody>
      </p:sp>
      <p:sp>
        <p:nvSpPr>
          <p:cNvPr id="40964" name="TextBox 4">
            <a:extLst>
              <a:ext uri="{FF2B5EF4-FFF2-40B4-BE49-F238E27FC236}">
                <a16:creationId xmlns:a16="http://schemas.microsoft.com/office/drawing/2014/main" id="{5FCD4EB9-8AEA-4641-5181-18E101880A37}"/>
              </a:ext>
            </a:extLst>
          </p:cNvPr>
          <p:cNvSpPr txBox="1">
            <a:spLocks noChangeArrowheads="1"/>
          </p:cNvSpPr>
          <p:nvPr/>
        </p:nvSpPr>
        <p:spPr bwMode="auto">
          <a:xfrm rot="1225061">
            <a:off x="2214564" y="3622648"/>
            <a:ext cx="2057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>
                <a:solidFill>
                  <a:prstClr val="black"/>
                </a:solidFill>
                <a:cs typeface="Arial"/>
                <a:sym typeface="Arial"/>
              </a:rPr>
              <a:t>Norepinephrine</a:t>
            </a:r>
          </a:p>
        </p:txBody>
      </p:sp>
      <p:sp>
        <p:nvSpPr>
          <p:cNvPr id="40965" name="TextBox 5">
            <a:extLst>
              <a:ext uri="{FF2B5EF4-FFF2-40B4-BE49-F238E27FC236}">
                <a16:creationId xmlns:a16="http://schemas.microsoft.com/office/drawing/2014/main" id="{6A99DB95-58E0-0869-4595-5ADA5478C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399" y="5562601"/>
            <a:ext cx="43069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>
                <a:solidFill>
                  <a:prstClr val="black"/>
                </a:solidFill>
                <a:cs typeface="Arial"/>
                <a:sym typeface="Arial"/>
              </a:rPr>
              <a:t>Gamma-amino-butyric acid (GABA)</a:t>
            </a:r>
          </a:p>
        </p:txBody>
      </p:sp>
      <p:sp>
        <p:nvSpPr>
          <p:cNvPr id="40966" name="TextBox 6">
            <a:extLst>
              <a:ext uri="{FF2B5EF4-FFF2-40B4-BE49-F238E27FC236}">
                <a16:creationId xmlns:a16="http://schemas.microsoft.com/office/drawing/2014/main" id="{5EE90149-E716-02EF-E9FB-F3A2D759EF4E}"/>
              </a:ext>
            </a:extLst>
          </p:cNvPr>
          <p:cNvSpPr txBox="1">
            <a:spLocks noChangeArrowheads="1"/>
          </p:cNvSpPr>
          <p:nvPr/>
        </p:nvSpPr>
        <p:spPr bwMode="auto">
          <a:xfrm rot="896122">
            <a:off x="8408988" y="1017561"/>
            <a:ext cx="1447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>
                <a:solidFill>
                  <a:prstClr val="black"/>
                </a:solidFill>
                <a:cs typeface="Arial"/>
                <a:sym typeface="Arial"/>
              </a:rPr>
              <a:t>Glutamate</a:t>
            </a:r>
          </a:p>
        </p:txBody>
      </p:sp>
      <p:sp>
        <p:nvSpPr>
          <p:cNvPr id="40967" name="TextBox 7">
            <a:extLst>
              <a:ext uri="{FF2B5EF4-FFF2-40B4-BE49-F238E27FC236}">
                <a16:creationId xmlns:a16="http://schemas.microsoft.com/office/drawing/2014/main" id="{E63E418F-AAA4-5E13-033C-351B7EE55846}"/>
              </a:ext>
            </a:extLst>
          </p:cNvPr>
          <p:cNvSpPr txBox="1">
            <a:spLocks noChangeArrowheads="1"/>
          </p:cNvSpPr>
          <p:nvPr/>
        </p:nvSpPr>
        <p:spPr bwMode="auto">
          <a:xfrm rot="20776016">
            <a:off x="8408055" y="4045116"/>
            <a:ext cx="15130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>
                <a:solidFill>
                  <a:prstClr val="black"/>
                </a:solidFill>
                <a:cs typeface="Arial"/>
                <a:sym typeface="Arial"/>
              </a:rPr>
              <a:t>Epinephrine</a:t>
            </a:r>
          </a:p>
        </p:txBody>
      </p:sp>
      <p:sp>
        <p:nvSpPr>
          <p:cNvPr id="40968" name="TextBox 8">
            <a:extLst>
              <a:ext uri="{FF2B5EF4-FFF2-40B4-BE49-F238E27FC236}">
                <a16:creationId xmlns:a16="http://schemas.microsoft.com/office/drawing/2014/main" id="{30DCBE08-92A5-2E38-D0DB-821C0C4540F4}"/>
              </a:ext>
            </a:extLst>
          </p:cNvPr>
          <p:cNvSpPr txBox="1">
            <a:spLocks noChangeArrowheads="1"/>
          </p:cNvSpPr>
          <p:nvPr/>
        </p:nvSpPr>
        <p:spPr bwMode="auto">
          <a:xfrm rot="19580182">
            <a:off x="5473702" y="4107628"/>
            <a:ext cx="14700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>
                <a:solidFill>
                  <a:prstClr val="black"/>
                </a:solidFill>
                <a:cs typeface="Arial"/>
                <a:sym typeface="Arial"/>
              </a:rPr>
              <a:t>Aspartate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21" name="Rectangle 38">
            <a:extLst>
              <a:ext uri="{FF2B5EF4-FFF2-40B4-BE49-F238E27FC236}">
                <a16:creationId xmlns:a16="http://schemas.microsoft.com/office/drawing/2014/main" id="{EE2BDF81-632C-E9E0-C073-F0AC2E37B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8988" y="499641"/>
            <a:ext cx="3904781" cy="275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/>
            <a:r>
              <a:rPr lang="en-US" altLang="en-US" sz="2667" b="1">
                <a:solidFill>
                  <a:srgbClr val="00B050"/>
                </a:solidFill>
                <a:cs typeface="Arial"/>
                <a:sym typeface="Arial"/>
              </a:rPr>
              <a:t>Mild to Moderate Stress </a:t>
            </a:r>
            <a:r>
              <a:rPr lang="en-US" altLang="en-US" sz="2667" b="1" u="sng">
                <a:solidFill>
                  <a:prstClr val="black"/>
                </a:solidFill>
                <a:cs typeface="Arial"/>
                <a:sym typeface="Arial"/>
              </a:rPr>
              <a:t>Normally regulated</a:t>
            </a:r>
            <a:r>
              <a:rPr lang="en-US" altLang="en-US" sz="2667" b="1">
                <a:solidFill>
                  <a:prstClr val="black"/>
                </a:solidFill>
                <a:cs typeface="Arial"/>
                <a:sym typeface="Arial"/>
              </a:rPr>
              <a:t>:</a:t>
            </a:r>
          </a:p>
          <a:p>
            <a:pPr algn="ctr" defTabSz="914377"/>
            <a:r>
              <a:rPr lang="en-US" altLang="en-US" b="1">
                <a:solidFill>
                  <a:prstClr val="black"/>
                </a:solidFill>
                <a:cs typeface="Arial"/>
                <a:sym typeface="Arial"/>
              </a:rPr>
              <a:t>information processing &amp; </a:t>
            </a:r>
          </a:p>
          <a:p>
            <a:pPr algn="ctr" defTabSz="914377"/>
            <a:r>
              <a:rPr lang="en-US" altLang="en-US" b="1">
                <a:solidFill>
                  <a:prstClr val="black"/>
                </a:solidFill>
                <a:cs typeface="Arial"/>
                <a:sym typeface="Arial"/>
              </a:rPr>
              <a:t>sympathetic nervous system,</a:t>
            </a:r>
          </a:p>
          <a:p>
            <a:pPr algn="ctr" defTabSz="914377"/>
            <a:r>
              <a:rPr lang="en-US" altLang="en-US" b="1">
                <a:solidFill>
                  <a:prstClr val="black"/>
                </a:solidFill>
                <a:cs typeface="Arial"/>
                <a:sym typeface="Arial"/>
              </a:rPr>
              <a:t>cardiovascular system,</a:t>
            </a:r>
          </a:p>
          <a:p>
            <a:pPr algn="ctr" defTabSz="914377"/>
            <a:r>
              <a:rPr lang="en-US" altLang="en-US" b="1">
                <a:solidFill>
                  <a:prstClr val="black"/>
                </a:solidFill>
                <a:cs typeface="Arial"/>
                <a:sym typeface="Arial"/>
              </a:rPr>
              <a:t>HPA axis, and</a:t>
            </a:r>
          </a:p>
          <a:p>
            <a:pPr algn="ctr" defTabSz="914377"/>
            <a:r>
              <a:rPr lang="en-US" altLang="en-US" b="1">
                <a:solidFill>
                  <a:prstClr val="black"/>
                </a:solidFill>
                <a:cs typeface="Arial"/>
                <a:sym typeface="Arial"/>
              </a:rPr>
              <a:t>behavioral reactivity</a:t>
            </a:r>
          </a:p>
          <a:p>
            <a:pPr algn="ctr" defTabSz="914377"/>
            <a:r>
              <a:rPr lang="en-US" altLang="en-US" b="1">
                <a:solidFill>
                  <a:prstClr val="black"/>
                </a:solidFill>
                <a:cs typeface="Arial"/>
                <a:sym typeface="Arial"/>
              </a:rPr>
              <a:t> 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926C45-ECB3-4FC3-FC05-6BBC93C7C55A}"/>
              </a:ext>
            </a:extLst>
          </p:cNvPr>
          <p:cNvGrpSpPr/>
          <p:nvPr/>
        </p:nvGrpSpPr>
        <p:grpSpPr>
          <a:xfrm>
            <a:off x="75378" y="-11716"/>
            <a:ext cx="8903192" cy="7011988"/>
            <a:chOff x="764220" y="-14060"/>
            <a:chExt cx="10683828" cy="8414386"/>
          </a:xfrm>
        </p:grpSpPr>
        <p:sp>
          <p:nvSpPr>
            <p:cNvPr id="40962" name="Oval 2">
              <a:extLst>
                <a:ext uri="{FF2B5EF4-FFF2-40B4-BE49-F238E27FC236}">
                  <a16:creationId xmlns:a16="http://schemas.microsoft.com/office/drawing/2014/main" id="{29D864D3-D3AB-1B95-CB22-204FAD6325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286000" y="274320"/>
              <a:ext cx="4480560" cy="2834640"/>
            </a:xfrm>
            <a:prstGeom prst="ellipse">
              <a:avLst/>
            </a:prstGeom>
            <a:solidFill>
              <a:schemeClr val="bg2">
                <a:lumMod val="75000"/>
                <a:alpha val="98822"/>
              </a:scheme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algn="ctr" defTabSz="914377" eaLnBrk="0" hangingPunct="0">
                <a:defRPr/>
              </a:pPr>
              <a:endParaRPr lang="en-US" sz="2400">
                <a:solidFill>
                  <a:prstClr val="black"/>
                </a:solidFill>
                <a:latin typeface="Times" charset="0"/>
                <a:ea typeface="ＭＳ Ｐゴシック" charset="0"/>
                <a:cs typeface="ＭＳ Ｐゴシック" charset="0"/>
                <a:sym typeface="Arial"/>
              </a:endParaRPr>
            </a:p>
          </p:txBody>
        </p:sp>
        <p:sp>
          <p:nvSpPr>
            <p:cNvPr id="41986" name="Oval 3">
              <a:extLst>
                <a:ext uri="{FF2B5EF4-FFF2-40B4-BE49-F238E27FC236}">
                  <a16:creationId xmlns:a16="http://schemas.microsoft.com/office/drawing/2014/main" id="{7F5F3F3E-93F0-44FA-F92D-84508261B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2857" y="3323299"/>
              <a:ext cx="1463040" cy="118872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endParaRPr lang="en-US" altLang="en-US" sz="240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45476" name="AutoShape 4">
              <a:extLst>
                <a:ext uri="{FF2B5EF4-FFF2-40B4-BE49-F238E27FC236}">
                  <a16:creationId xmlns:a16="http://schemas.microsoft.com/office/drawing/2014/main" id="{562730E8-8F15-E386-6B05-B518FE5C2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240" y="5120640"/>
              <a:ext cx="2560320" cy="283464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4377" eaLnBrk="0" hangingPunct="0">
                <a:defRPr/>
              </a:pPr>
              <a:endParaRPr lang="en-US" sz="2160">
                <a:solidFill>
                  <a:prstClr val="black"/>
                </a:solidFill>
                <a:latin typeface="Times" charset="0"/>
                <a:ea typeface="ＭＳ Ｐゴシック" charset="0"/>
                <a:cs typeface="ＭＳ Ｐゴシック" charset="0"/>
                <a:sym typeface="Arial"/>
              </a:endParaRPr>
            </a:p>
          </p:txBody>
        </p:sp>
        <p:sp>
          <p:nvSpPr>
            <p:cNvPr id="41988" name="Oval 5">
              <a:extLst>
                <a:ext uri="{FF2B5EF4-FFF2-40B4-BE49-F238E27FC236}">
                  <a16:creationId xmlns:a16="http://schemas.microsoft.com/office/drawing/2014/main" id="{848CB2D3-C788-258E-8614-3426E3369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8320" y="7253600"/>
              <a:ext cx="621344" cy="51880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989" name="AutoShape 6">
              <a:extLst>
                <a:ext uri="{FF2B5EF4-FFF2-40B4-BE49-F238E27FC236}">
                  <a16:creationId xmlns:a16="http://schemas.microsoft.com/office/drawing/2014/main" id="{47B978D3-D960-8B1C-2541-1AE20DE2B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8320" y="5303520"/>
              <a:ext cx="1348740" cy="54864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41990" name="Oval 7">
              <a:extLst>
                <a:ext uri="{FF2B5EF4-FFF2-40B4-BE49-F238E27FC236}">
                  <a16:creationId xmlns:a16="http://schemas.microsoft.com/office/drawing/2014/main" id="{24A7F368-F02E-C107-F74D-4A25188F30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136" y="7253601"/>
              <a:ext cx="621344" cy="51880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991" name="AutoShape 8">
              <a:extLst>
                <a:ext uri="{FF2B5EF4-FFF2-40B4-BE49-F238E27FC236}">
                  <a16:creationId xmlns:a16="http://schemas.microsoft.com/office/drawing/2014/main" id="{C36335FD-E8B9-71BD-251B-314D30E16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9840" y="6126480"/>
              <a:ext cx="548640" cy="640080"/>
            </a:xfrm>
            <a:prstGeom prst="rtTriangle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992" name="AutoShape 9">
              <a:extLst>
                <a:ext uri="{FF2B5EF4-FFF2-40B4-BE49-F238E27FC236}">
                  <a16:creationId xmlns:a16="http://schemas.microsoft.com/office/drawing/2014/main" id="{EA09AAEF-CB8D-C13E-4DA3-6A0A5C1F3C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052076">
              <a:off x="9304020" y="6149340"/>
              <a:ext cx="640080" cy="594360"/>
            </a:xfrm>
            <a:prstGeom prst="rtTriangle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45482" name="AutoShape 10">
              <a:extLst>
                <a:ext uri="{FF2B5EF4-FFF2-40B4-BE49-F238E27FC236}">
                  <a16:creationId xmlns:a16="http://schemas.microsoft.com/office/drawing/2014/main" id="{58BF36F7-BA28-E096-9320-1B81FFA20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7624" y="3246120"/>
              <a:ext cx="1371600" cy="1371600"/>
            </a:xfrm>
            <a:prstGeom prst="moon">
              <a:avLst>
                <a:gd name="adj" fmla="val 60245"/>
              </a:avLst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4377" eaLnBrk="0" hangingPunct="0">
                <a:defRPr/>
              </a:pPr>
              <a:endParaRPr lang="en-US" sz="2160">
                <a:solidFill>
                  <a:prstClr val="black"/>
                </a:solidFill>
                <a:latin typeface="Times" charset="0"/>
                <a:ea typeface="ＭＳ Ｐゴシック" charset="0"/>
                <a:cs typeface="ＭＳ Ｐゴシック" charset="0"/>
                <a:sym typeface="Arial"/>
              </a:endParaRPr>
            </a:p>
          </p:txBody>
        </p:sp>
        <p:sp>
          <p:nvSpPr>
            <p:cNvPr id="41994" name="Text Box 11">
              <a:extLst>
                <a:ext uri="{FF2B5EF4-FFF2-40B4-BE49-F238E27FC236}">
                  <a16:creationId xmlns:a16="http://schemas.microsoft.com/office/drawing/2014/main" id="{42CC166B-75AC-6390-39BA-F5030A699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50651" y="5321428"/>
              <a:ext cx="785831" cy="443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1800" b="1">
                  <a:solidFill>
                    <a:prstClr val="black"/>
                  </a:solidFill>
                  <a:cs typeface="Arial"/>
                  <a:sym typeface="Arial"/>
                </a:rPr>
                <a:t>VTA</a:t>
              </a:r>
              <a:endParaRPr lang="en-US" altLang="en-US" sz="2400" b="1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995" name="Text Box 12">
              <a:extLst>
                <a:ext uri="{FF2B5EF4-FFF2-40B4-BE49-F238E27FC236}">
                  <a16:creationId xmlns:a16="http://schemas.microsoft.com/office/drawing/2014/main" id="{D9CBBF22-FE27-7F2F-A2EA-4E83450D1A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45283" y="6250611"/>
              <a:ext cx="1357115" cy="5170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>
                <a:spcBef>
                  <a:spcPct val="50000"/>
                </a:spcBef>
              </a:pPr>
              <a:r>
                <a:rPr lang="en-US" altLang="en-US" sz="2200" b="1">
                  <a:solidFill>
                    <a:prstClr val="black"/>
                  </a:solidFill>
                  <a:cs typeface="Arial"/>
                  <a:sym typeface="Arial"/>
                </a:rPr>
                <a:t>Raphe</a:t>
              </a:r>
              <a:endParaRPr lang="en-US" altLang="en-US" sz="2400" b="1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996" name="Text Box 13">
              <a:extLst>
                <a:ext uri="{FF2B5EF4-FFF2-40B4-BE49-F238E27FC236}">
                  <a16:creationId xmlns:a16="http://schemas.microsoft.com/office/drawing/2014/main" id="{CEA28FF4-AE3E-95DE-3C38-130E26469C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92639" y="7223761"/>
              <a:ext cx="73520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 b="1">
                  <a:solidFill>
                    <a:prstClr val="black"/>
                  </a:solidFill>
                  <a:cs typeface="Arial"/>
                  <a:sym typeface="Arial"/>
                </a:rPr>
                <a:t>LC</a:t>
              </a:r>
            </a:p>
          </p:txBody>
        </p:sp>
        <p:sp>
          <p:nvSpPr>
            <p:cNvPr id="41997" name="Text Box 14">
              <a:extLst>
                <a:ext uri="{FF2B5EF4-FFF2-40B4-BE49-F238E27FC236}">
                  <a16:creationId xmlns:a16="http://schemas.microsoft.com/office/drawing/2014/main" id="{36D9F0D2-620E-5A4B-3D83-B93F8C4712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9875" y="3628881"/>
              <a:ext cx="69288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prstClr val="black"/>
                  </a:solidFill>
                  <a:cs typeface="Arial"/>
                  <a:sym typeface="Arial"/>
                </a:rPr>
                <a:t>BL</a:t>
              </a:r>
            </a:p>
          </p:txBody>
        </p:sp>
        <p:sp>
          <p:nvSpPr>
            <p:cNvPr id="41998" name="Text Box 15">
              <a:extLst>
                <a:ext uri="{FF2B5EF4-FFF2-40B4-BE49-F238E27FC236}">
                  <a16:creationId xmlns:a16="http://schemas.microsoft.com/office/drawing/2014/main" id="{F6E219FD-93B7-F474-2186-F3B0FD3E3D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03364" y="3608269"/>
              <a:ext cx="69288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prstClr val="black"/>
                  </a:solidFill>
                  <a:cs typeface="Arial"/>
                  <a:sym typeface="Arial"/>
                </a:rPr>
                <a:t>CE</a:t>
              </a:r>
            </a:p>
          </p:txBody>
        </p:sp>
        <p:sp>
          <p:nvSpPr>
            <p:cNvPr id="42000" name="AutoShape 17" descr="Dark upward diagonal">
              <a:extLst>
                <a:ext uri="{FF2B5EF4-FFF2-40B4-BE49-F238E27FC236}">
                  <a16:creationId xmlns:a16="http://schemas.microsoft.com/office/drawing/2014/main" id="{02A9B816-4615-BC31-E5FF-D30E0F1173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06470">
              <a:off x="8623936" y="4063366"/>
              <a:ext cx="640080" cy="1645920"/>
            </a:xfrm>
            <a:prstGeom prst="downArrow">
              <a:avLst>
                <a:gd name="adj1" fmla="val 50000"/>
                <a:gd name="adj2" fmla="val 64286"/>
              </a:avLst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001" name="AutoShape 18" descr="Dark upward diagonal">
              <a:extLst>
                <a:ext uri="{FF2B5EF4-FFF2-40B4-BE49-F238E27FC236}">
                  <a16:creationId xmlns:a16="http://schemas.microsoft.com/office/drawing/2014/main" id="{EE8B3C5C-1A36-958B-8CDB-D7386C2673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82136">
              <a:off x="8412480" y="4389120"/>
              <a:ext cx="640080" cy="2286000"/>
            </a:xfrm>
            <a:prstGeom prst="downArrow">
              <a:avLst>
                <a:gd name="adj1" fmla="val 50000"/>
                <a:gd name="adj2" fmla="val 89286"/>
              </a:avLst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002" name="AutoShape 19" descr="Dark upward diagonal">
              <a:extLst>
                <a:ext uri="{FF2B5EF4-FFF2-40B4-BE49-F238E27FC236}">
                  <a16:creationId xmlns:a16="http://schemas.microsoft.com/office/drawing/2014/main" id="{123101C8-D875-7DD9-68E5-0B94DD726A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79243">
              <a:off x="8294371" y="4579621"/>
              <a:ext cx="582930" cy="3051810"/>
            </a:xfrm>
            <a:prstGeom prst="downArrow">
              <a:avLst>
                <a:gd name="adj1" fmla="val 50000"/>
                <a:gd name="adj2" fmla="val 130882"/>
              </a:avLst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003" name="AutoShape 20" descr="Wide upward diagonal">
              <a:extLst>
                <a:ext uri="{FF2B5EF4-FFF2-40B4-BE49-F238E27FC236}">
                  <a16:creationId xmlns:a16="http://schemas.microsoft.com/office/drawing/2014/main" id="{693F6474-F7E3-FA8B-C2BF-CCF62D579F8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14735" flipH="1">
              <a:off x="3272309" y="271690"/>
              <a:ext cx="8414386" cy="7842886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9075" y="12068"/>
                  </a:moveTo>
                  <a:cubicBezTo>
                    <a:pt x="19139" y="11648"/>
                    <a:pt x="19172" y="11224"/>
                    <a:pt x="19172" y="10800"/>
                  </a:cubicBezTo>
                  <a:cubicBezTo>
                    <a:pt x="19172" y="6176"/>
                    <a:pt x="15423" y="2428"/>
                    <a:pt x="10800" y="2428"/>
                  </a:cubicBezTo>
                  <a:cubicBezTo>
                    <a:pt x="9000" y="2427"/>
                    <a:pt x="7248" y="3007"/>
                    <a:pt x="5804" y="4081"/>
                  </a:cubicBezTo>
                  <a:lnTo>
                    <a:pt x="4356" y="2132"/>
                  </a:lnTo>
                  <a:cubicBezTo>
                    <a:pt x="6219" y="747"/>
                    <a:pt x="8478" y="-1"/>
                    <a:pt x="10800" y="-1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1348"/>
                    <a:pt x="21558" y="11895"/>
                    <a:pt x="21475" y="12436"/>
                  </a:cubicBezTo>
                  <a:lnTo>
                    <a:pt x="24144" y="12846"/>
                  </a:lnTo>
                  <a:lnTo>
                    <a:pt x="19682" y="16121"/>
                  </a:lnTo>
                  <a:lnTo>
                    <a:pt x="16406" y="11659"/>
                  </a:lnTo>
                  <a:lnTo>
                    <a:pt x="19075" y="12068"/>
                  </a:lnTo>
                  <a:close/>
                </a:path>
              </a:pathLst>
            </a:custGeom>
            <a:pattFill prst="smCheck">
              <a:fgClr>
                <a:schemeClr val="bg2">
                  <a:lumMod val="75000"/>
                </a:schemeClr>
              </a:fgClr>
              <a:bgClr>
                <a:schemeClr val="bg1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endParaRPr lang="en-US" altLang="en-US" sz="2400">
                <a:solidFill>
                  <a:prstClr val="black"/>
                </a:solidFill>
                <a:cs typeface="Arial"/>
                <a:sym typeface="Arial"/>
              </a:endParaRPr>
            </a:p>
            <a:p>
              <a:pPr algn="ctr" defTabSz="914377"/>
              <a:endParaRPr lang="en-US" altLang="en-US" sz="2400">
                <a:solidFill>
                  <a:srgbClr val="008000"/>
                </a:solidFill>
                <a:cs typeface="Arial"/>
                <a:sym typeface="Arial"/>
              </a:endParaRPr>
            </a:p>
          </p:txBody>
        </p:sp>
        <p:sp>
          <p:nvSpPr>
            <p:cNvPr id="42004" name="Text Box 21">
              <a:extLst>
                <a:ext uri="{FF2B5EF4-FFF2-40B4-BE49-F238E27FC236}">
                  <a16:creationId xmlns:a16="http://schemas.microsoft.com/office/drawing/2014/main" id="{9796226E-44A7-5099-B233-8BB4D991D7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0318" y="1388746"/>
              <a:ext cx="1298817" cy="7755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3600" b="1">
                  <a:solidFill>
                    <a:srgbClr val="00B050"/>
                  </a:solidFill>
                  <a:cs typeface="Arial"/>
                  <a:sym typeface="Arial"/>
                </a:rPr>
                <a:t>PFC</a:t>
              </a:r>
              <a:endParaRPr lang="en-US" altLang="en-US" sz="2400" b="1">
                <a:solidFill>
                  <a:srgbClr val="00B050"/>
                </a:solidFill>
                <a:cs typeface="Arial"/>
                <a:sym typeface="Arial"/>
              </a:endParaRPr>
            </a:p>
          </p:txBody>
        </p:sp>
        <p:sp>
          <p:nvSpPr>
            <p:cNvPr id="42005" name="Text Box 22">
              <a:extLst>
                <a:ext uri="{FF2B5EF4-FFF2-40B4-BE49-F238E27FC236}">
                  <a16:creationId xmlns:a16="http://schemas.microsoft.com/office/drawing/2014/main" id="{26B94E94-7BE0-6B1F-1088-0C1FB6FF9B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6094" y="1136714"/>
              <a:ext cx="75636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812F1"/>
                  </a:solidFill>
                  <a:cs typeface="Arial"/>
                  <a:sym typeface="Arial"/>
                </a:rPr>
                <a:t>DA</a:t>
              </a:r>
            </a:p>
          </p:txBody>
        </p:sp>
        <p:sp>
          <p:nvSpPr>
            <p:cNvPr id="42006" name="Rectangle 23">
              <a:extLst>
                <a:ext uri="{FF2B5EF4-FFF2-40B4-BE49-F238E27FC236}">
                  <a16:creationId xmlns:a16="http://schemas.microsoft.com/office/drawing/2014/main" id="{5A07E8E5-6B59-B80D-13DB-E6012161D1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3672" y="317274"/>
              <a:ext cx="75636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812F1"/>
                  </a:solidFill>
                  <a:cs typeface="Arial"/>
                  <a:sym typeface="Arial"/>
                </a:rPr>
                <a:t>DA</a:t>
              </a:r>
            </a:p>
          </p:txBody>
        </p:sp>
        <p:sp>
          <p:nvSpPr>
            <p:cNvPr id="42007" name="Rectangle 24">
              <a:extLst>
                <a:ext uri="{FF2B5EF4-FFF2-40B4-BE49-F238E27FC236}">
                  <a16:creationId xmlns:a16="http://schemas.microsoft.com/office/drawing/2014/main" id="{6BC797DB-B0C3-8825-6531-CE243D41C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74710" y="2933631"/>
              <a:ext cx="75636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812F1"/>
                  </a:solidFill>
                  <a:cs typeface="Arial"/>
                  <a:sym typeface="Arial"/>
                </a:rPr>
                <a:t>DA</a:t>
              </a:r>
            </a:p>
          </p:txBody>
        </p:sp>
        <p:sp>
          <p:nvSpPr>
            <p:cNvPr id="42008" name="Rectangle 25">
              <a:extLst>
                <a:ext uri="{FF2B5EF4-FFF2-40B4-BE49-F238E27FC236}">
                  <a16:creationId xmlns:a16="http://schemas.microsoft.com/office/drawing/2014/main" id="{A10E4ACE-6805-89B5-1B1E-61C95F8F2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192" y="399663"/>
              <a:ext cx="8987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FF0000"/>
                  </a:solidFill>
                  <a:cs typeface="Arial"/>
                  <a:sym typeface="Arial"/>
                </a:rPr>
                <a:t>5HT</a:t>
              </a:r>
            </a:p>
          </p:txBody>
        </p:sp>
        <p:sp>
          <p:nvSpPr>
            <p:cNvPr id="42009" name="Rectangle 26">
              <a:extLst>
                <a:ext uri="{FF2B5EF4-FFF2-40B4-BE49-F238E27FC236}">
                  <a16:creationId xmlns:a16="http://schemas.microsoft.com/office/drawing/2014/main" id="{944F4446-B2B0-5EEC-633A-F60D7CFDB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9096" y="1599404"/>
              <a:ext cx="8987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FF0000"/>
                  </a:solidFill>
                  <a:cs typeface="Arial"/>
                  <a:sym typeface="Arial"/>
                </a:rPr>
                <a:t>5HT</a:t>
              </a:r>
            </a:p>
          </p:txBody>
        </p:sp>
        <p:sp>
          <p:nvSpPr>
            <p:cNvPr id="42010" name="Rectangle 27">
              <a:extLst>
                <a:ext uri="{FF2B5EF4-FFF2-40B4-BE49-F238E27FC236}">
                  <a16:creationId xmlns:a16="http://schemas.microsoft.com/office/drawing/2014/main" id="{45EC31A5-758E-E74B-7C4C-BF6B86767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4198" y="1798175"/>
              <a:ext cx="8987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FF0000"/>
                  </a:solidFill>
                  <a:cs typeface="Arial"/>
                  <a:sym typeface="Arial"/>
                </a:rPr>
                <a:t>5HT</a:t>
              </a:r>
            </a:p>
          </p:txBody>
        </p:sp>
        <p:sp>
          <p:nvSpPr>
            <p:cNvPr id="42011" name="Rectangle 28">
              <a:extLst>
                <a:ext uri="{FF2B5EF4-FFF2-40B4-BE49-F238E27FC236}">
                  <a16:creationId xmlns:a16="http://schemas.microsoft.com/office/drawing/2014/main" id="{E79B832D-9E7B-C466-35AD-57A2483F5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2565" y="835287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</a:p>
          </p:txBody>
        </p:sp>
        <p:sp>
          <p:nvSpPr>
            <p:cNvPr id="42012" name="Rectangle 29">
              <a:extLst>
                <a:ext uri="{FF2B5EF4-FFF2-40B4-BE49-F238E27FC236}">
                  <a16:creationId xmlns:a16="http://schemas.microsoft.com/office/drawing/2014/main" id="{63441FFE-5250-2EC2-8EB4-2869BAE7E0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4006" y="3703198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  <a:endParaRPr lang="en-US" altLang="en-US" sz="240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42013" name="Rectangle 30">
              <a:extLst>
                <a:ext uri="{FF2B5EF4-FFF2-40B4-BE49-F238E27FC236}">
                  <a16:creationId xmlns:a16="http://schemas.microsoft.com/office/drawing/2014/main" id="{8C5529B9-3AE5-5126-88E9-B404EDB94DD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7069940" y="383559"/>
              <a:ext cx="87773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 dirty="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  <a:endParaRPr lang="en-US" altLang="en-US" sz="2400" dirty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42014" name="Rectangle 31">
              <a:extLst>
                <a:ext uri="{FF2B5EF4-FFF2-40B4-BE49-F238E27FC236}">
                  <a16:creationId xmlns:a16="http://schemas.microsoft.com/office/drawing/2014/main" id="{6E267E49-0BFB-08F3-74B5-E6919AF7D9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7821" y="2188569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</a:p>
          </p:txBody>
        </p:sp>
        <p:sp>
          <p:nvSpPr>
            <p:cNvPr id="42015" name="Rectangle 32">
              <a:extLst>
                <a:ext uri="{FF2B5EF4-FFF2-40B4-BE49-F238E27FC236}">
                  <a16:creationId xmlns:a16="http://schemas.microsoft.com/office/drawing/2014/main" id="{22803499-9460-42F1-808B-7DEDED1BC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4625" y="932958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</a:p>
          </p:txBody>
        </p:sp>
        <p:sp>
          <p:nvSpPr>
            <p:cNvPr id="42016" name="Text Box 33">
              <a:extLst>
                <a:ext uri="{FF2B5EF4-FFF2-40B4-BE49-F238E27FC236}">
                  <a16:creationId xmlns:a16="http://schemas.microsoft.com/office/drawing/2014/main" id="{6240AE81-0700-325C-CB87-62E13D6EC6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8880" y="7040880"/>
              <a:ext cx="898707" cy="775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3600">
                  <a:solidFill>
                    <a:prstClr val="white"/>
                  </a:solidFill>
                  <a:cs typeface="Arial"/>
                  <a:sym typeface="Arial"/>
                </a:rPr>
                <a:t>CS</a:t>
              </a:r>
              <a:endParaRPr lang="en-US" altLang="en-US" sz="240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42017" name="Rectangle 34">
              <a:extLst>
                <a:ext uri="{FF2B5EF4-FFF2-40B4-BE49-F238E27FC236}">
                  <a16:creationId xmlns:a16="http://schemas.microsoft.com/office/drawing/2014/main" id="{90422381-9E2B-959C-7B13-71A6B7E2F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7765" y="6784476"/>
              <a:ext cx="929485" cy="775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3600">
                  <a:solidFill>
                    <a:srgbClr val="000000"/>
                  </a:solidFill>
                  <a:cs typeface="Arial"/>
                  <a:sym typeface="Arial"/>
                </a:rPr>
                <a:t>US</a:t>
              </a:r>
              <a:endParaRPr lang="en-US" altLang="en-US" sz="24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18" name="AutoShape 35">
              <a:extLst>
                <a:ext uri="{FF2B5EF4-FFF2-40B4-BE49-F238E27FC236}">
                  <a16:creationId xmlns:a16="http://schemas.microsoft.com/office/drawing/2014/main" id="{3DD5ABAF-72F4-11F0-392A-625573B3EF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81217" flipV="1">
              <a:off x="4574569" y="4560149"/>
              <a:ext cx="1777492" cy="2267875"/>
            </a:xfrm>
            <a:prstGeom prst="lightningBolt">
              <a:avLst/>
            </a:prstGeom>
            <a:pattFill prst="dkHorz">
              <a:fgClr>
                <a:srgbClr val="5EAD5B"/>
              </a:fgClr>
              <a:bgClr>
                <a:schemeClr val="bg1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srgbClr val="92D050"/>
                </a:solidFill>
                <a:cs typeface="Arial"/>
                <a:sym typeface="Arial"/>
              </a:endParaRPr>
            </a:p>
          </p:txBody>
        </p:sp>
        <p:sp>
          <p:nvSpPr>
            <p:cNvPr id="42019" name="AutoShape 36">
              <a:hlinkClick r:id="" action="ppaction://noaction" highlightClick="1">
                <a:snd r:embed="rId3" name="Clapping"/>
              </a:hlinkClick>
              <a:extLst>
                <a:ext uri="{FF2B5EF4-FFF2-40B4-BE49-F238E27FC236}">
                  <a16:creationId xmlns:a16="http://schemas.microsoft.com/office/drawing/2014/main" id="{739B6211-FC58-9F30-526B-F62C3E0EC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3120" y="5669280"/>
              <a:ext cx="1463040" cy="1188720"/>
            </a:xfrm>
            <a:prstGeom prst="actionButtonSound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020" name="Line 37">
              <a:extLst>
                <a:ext uri="{FF2B5EF4-FFF2-40B4-BE49-F238E27FC236}">
                  <a16:creationId xmlns:a16="http://schemas.microsoft.com/office/drawing/2014/main" id="{09FD56AA-1ECE-6250-9D7E-05C98686B8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49040" y="4214781"/>
              <a:ext cx="2493602" cy="2003139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42022" name="Rectangle 39">
              <a:extLst>
                <a:ext uri="{FF2B5EF4-FFF2-40B4-BE49-F238E27FC236}">
                  <a16:creationId xmlns:a16="http://schemas.microsoft.com/office/drawing/2014/main" id="{BB01D5B9-D7C1-C0DA-9AF3-C294E718D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693" y="2486042"/>
              <a:ext cx="2286000" cy="4572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r>
                <a:rPr lang="en-US" altLang="en-US">
                  <a:solidFill>
                    <a:prstClr val="black"/>
                  </a:solidFill>
                  <a:highlight>
                    <a:srgbClr val="FFFF00"/>
                  </a:highlight>
                  <a:cs typeface="Arial"/>
                  <a:sym typeface="Arial"/>
                </a:rPr>
                <a:t>Increased </a:t>
              </a:r>
              <a:r>
                <a:rPr lang="en-US" altLang="en-US">
                  <a:solidFill>
                    <a:srgbClr val="E7E6E6">
                      <a:lumMod val="75000"/>
                    </a:srgbClr>
                  </a:solidFill>
                  <a:highlight>
                    <a:srgbClr val="FFFF00"/>
                  </a:highlight>
                  <a:latin typeface="Symbol" pitchFamily="2" charset="2"/>
                  <a:cs typeface="Arial"/>
                  <a:sym typeface="Arial"/>
                </a:rPr>
                <a:t>a</a:t>
              </a:r>
              <a:r>
                <a:rPr lang="en-US" altLang="en-US" baseline="-25000">
                  <a:solidFill>
                    <a:srgbClr val="E7E6E6">
                      <a:lumMod val="75000"/>
                    </a:srgbClr>
                  </a:solidFill>
                  <a:highlight>
                    <a:srgbClr val="FFFF00"/>
                  </a:highlight>
                  <a:cs typeface="Arial"/>
                  <a:sym typeface="Arial"/>
                </a:rPr>
                <a:t>1</a:t>
              </a:r>
              <a:r>
                <a:rPr lang="en-US" altLang="en-US">
                  <a:solidFill>
                    <a:prstClr val="black"/>
                  </a:solidFill>
                  <a:highlight>
                    <a:srgbClr val="FFFF00"/>
                  </a:highlight>
                  <a:cs typeface="Arial"/>
                  <a:sym typeface="Arial"/>
                </a:rPr>
                <a:t>/</a:t>
              </a:r>
              <a:r>
                <a:rPr lang="en-US" altLang="en-US" b="1">
                  <a:solidFill>
                    <a:srgbClr val="14B300"/>
                  </a:solidFill>
                  <a:highlight>
                    <a:srgbClr val="FFFF00"/>
                  </a:highlight>
                  <a:latin typeface="Symbol" pitchFamily="2" charset="2"/>
                  <a:cs typeface="Arial"/>
                  <a:sym typeface="Arial"/>
                </a:rPr>
                <a:t>a</a:t>
              </a:r>
              <a:r>
                <a:rPr lang="en-US" altLang="en-US" b="1" baseline="-25000">
                  <a:solidFill>
                    <a:srgbClr val="14B300"/>
                  </a:solidFill>
                  <a:highlight>
                    <a:srgbClr val="FFFF00"/>
                  </a:highlight>
                  <a:cs typeface="Arial"/>
                  <a:sym typeface="Arial"/>
                </a:rPr>
                <a:t>2</a:t>
              </a:r>
              <a:endParaRPr lang="en-US" altLang="en-US" b="1">
                <a:solidFill>
                  <a:srgbClr val="14B300"/>
                </a:solidFill>
                <a:highlight>
                  <a:srgbClr val="FFFF00"/>
                </a:highlight>
                <a:cs typeface="Arial"/>
                <a:sym typeface="Arial"/>
              </a:endParaRPr>
            </a:p>
          </p:txBody>
        </p:sp>
        <p:sp>
          <p:nvSpPr>
            <p:cNvPr id="42023" name="Rectangle 40">
              <a:extLst>
                <a:ext uri="{FF2B5EF4-FFF2-40B4-BE49-F238E27FC236}">
                  <a16:creationId xmlns:a16="http://schemas.microsoft.com/office/drawing/2014/main" id="{3889097A-61C0-EA5E-A55A-BB27FF7D5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693" y="3017520"/>
              <a:ext cx="2286000" cy="4572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r>
                <a:rPr lang="en-US" altLang="en-US">
                  <a:solidFill>
                    <a:srgbClr val="E7E6E6">
                      <a:lumMod val="75000"/>
                    </a:srgbClr>
                  </a:solidFill>
                  <a:highlight>
                    <a:srgbClr val="FFFF00"/>
                  </a:highlight>
                  <a:cs typeface="Arial"/>
                  <a:sym typeface="Arial"/>
                </a:rPr>
                <a:t>Increased DA</a:t>
              </a:r>
              <a:r>
                <a:rPr lang="en-US" altLang="en-US" baseline="-25000">
                  <a:solidFill>
                    <a:srgbClr val="E7E6E6">
                      <a:lumMod val="75000"/>
                    </a:srgbClr>
                  </a:solidFill>
                  <a:highlight>
                    <a:srgbClr val="FFFF00"/>
                  </a:highlight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42024" name="Rectangle 41">
              <a:extLst>
                <a:ext uri="{FF2B5EF4-FFF2-40B4-BE49-F238E27FC236}">
                  <a16:creationId xmlns:a16="http://schemas.microsoft.com/office/drawing/2014/main" id="{5551E191-6BB8-94E2-8C43-F55F2A5562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693" y="3566160"/>
              <a:ext cx="2286000" cy="4572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r>
                <a:rPr lang="en-US" altLang="en-US" sz="1800">
                  <a:solidFill>
                    <a:srgbClr val="E7E6E6">
                      <a:lumMod val="75000"/>
                    </a:srgbClr>
                  </a:solidFill>
                  <a:highlight>
                    <a:srgbClr val="FFFF00"/>
                  </a:highlight>
                  <a:cs typeface="Arial"/>
                  <a:sym typeface="Arial"/>
                </a:rPr>
                <a:t>Increased 5HT</a:t>
              </a:r>
              <a:r>
                <a:rPr lang="en-US" altLang="en-US" sz="1800" baseline="-25000">
                  <a:solidFill>
                    <a:srgbClr val="E7E6E6">
                      <a:lumMod val="75000"/>
                    </a:srgbClr>
                  </a:solidFill>
                  <a:highlight>
                    <a:srgbClr val="FFFF00"/>
                  </a:highlight>
                  <a:cs typeface="Arial"/>
                  <a:sym typeface="Arial"/>
                </a:rPr>
                <a:t>2A</a:t>
              </a:r>
              <a:endParaRPr lang="en-US" altLang="en-US" baseline="-25000">
                <a:solidFill>
                  <a:srgbClr val="E7E6E6">
                    <a:lumMod val="75000"/>
                  </a:srgbClr>
                </a:solidFill>
                <a:highlight>
                  <a:srgbClr val="FFFF00"/>
                </a:highlight>
                <a:cs typeface="Arial"/>
                <a:sym typeface="Arial"/>
              </a:endParaRPr>
            </a:p>
          </p:txBody>
        </p:sp>
        <p:sp>
          <p:nvSpPr>
            <p:cNvPr id="42025" name="Rectangle 41">
              <a:extLst>
                <a:ext uri="{FF2B5EF4-FFF2-40B4-BE49-F238E27FC236}">
                  <a16:creationId xmlns:a16="http://schemas.microsoft.com/office/drawing/2014/main" id="{FEDD974D-F3BD-3871-070D-E103EFDF9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8801" y="4206239"/>
              <a:ext cx="2568549" cy="443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>
                <a:spcBef>
                  <a:spcPct val="50000"/>
                </a:spcBef>
              </a:pPr>
              <a:r>
                <a:rPr lang="en-US" altLang="en-US" sz="1800">
                  <a:solidFill>
                    <a:prstClr val="white"/>
                  </a:solidFill>
                  <a:cs typeface="Arial"/>
                  <a:sym typeface="Arial"/>
                </a:rPr>
                <a:t>A Arnsten et al, 2009</a:t>
              </a:r>
            </a:p>
          </p:txBody>
        </p:sp>
        <p:sp>
          <p:nvSpPr>
            <p:cNvPr id="42026" name="Rectangle 42">
              <a:extLst>
                <a:ext uri="{FF2B5EF4-FFF2-40B4-BE49-F238E27FC236}">
                  <a16:creationId xmlns:a16="http://schemas.microsoft.com/office/drawing/2014/main" id="{06184F5A-A7D4-9EE7-7474-2F2BC7051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220" y="7798940"/>
              <a:ext cx="7046352" cy="443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>
                <a:spcBef>
                  <a:spcPct val="50000"/>
                </a:spcBef>
              </a:pPr>
              <a:r>
                <a:rPr lang="en-US" altLang="en-US" sz="1800">
                  <a:solidFill>
                    <a:srgbClr val="000000"/>
                  </a:solidFill>
                  <a:cs typeface="Arial"/>
                  <a:sym typeface="Arial"/>
                </a:rPr>
                <a:t>Goldstein, Rasmusson, </a:t>
              </a:r>
              <a:r>
                <a:rPr lang="en-US" altLang="en-US" sz="1800" err="1">
                  <a:solidFill>
                    <a:srgbClr val="000000"/>
                  </a:solidFill>
                  <a:cs typeface="Arial"/>
                  <a:sym typeface="Arial"/>
                </a:rPr>
                <a:t>Bunney</a:t>
              </a:r>
              <a:r>
                <a:rPr lang="en-US" altLang="en-US" sz="1800">
                  <a:solidFill>
                    <a:srgbClr val="000000"/>
                  </a:solidFill>
                  <a:cs typeface="Arial"/>
                  <a:sym typeface="Arial"/>
                </a:rPr>
                <a:t>, Roth:  J. Neuroscience, 1996</a:t>
              </a:r>
            </a:p>
          </p:txBody>
        </p:sp>
        <p:sp>
          <p:nvSpPr>
            <p:cNvPr id="42027" name="AutoShape 38" descr="Dark upward diagonal">
              <a:extLst>
                <a:ext uri="{FF2B5EF4-FFF2-40B4-BE49-F238E27FC236}">
                  <a16:creationId xmlns:a16="http://schemas.microsoft.com/office/drawing/2014/main" id="{29200E63-0FD1-AEB4-C953-9D53A058A8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10854">
              <a:off x="3519487" y="1182053"/>
              <a:ext cx="1876426" cy="6377940"/>
            </a:xfrm>
            <a:prstGeom prst="curvedRightArrow">
              <a:avLst>
                <a:gd name="adj1" fmla="val 67980"/>
                <a:gd name="adj2" fmla="val 135959"/>
                <a:gd name="adj3" fmla="val 33333"/>
              </a:avLst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2" name="AutoShape 16" descr="Dark upward diagonal">
              <a:extLst>
                <a:ext uri="{FF2B5EF4-FFF2-40B4-BE49-F238E27FC236}">
                  <a16:creationId xmlns:a16="http://schemas.microsoft.com/office/drawing/2014/main" id="{866AB345-CEE1-6F86-4ABA-7AC286D29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1444" y="3680095"/>
              <a:ext cx="822960" cy="457200"/>
            </a:xfrm>
            <a:prstGeom prst="rightArrow">
              <a:avLst>
                <a:gd name="adj1" fmla="val 50000"/>
                <a:gd name="adj2" fmla="val 45000"/>
              </a:avLst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" name="Rectangle 34">
              <a:extLst>
                <a:ext uri="{FF2B5EF4-FFF2-40B4-BE49-F238E27FC236}">
                  <a16:creationId xmlns:a16="http://schemas.microsoft.com/office/drawing/2014/main" id="{4F735E85-5438-757F-2626-03FBA27C9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4220" y="6809000"/>
              <a:ext cx="898707" cy="775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3600">
                  <a:solidFill>
                    <a:srgbClr val="000000"/>
                  </a:solidFill>
                  <a:cs typeface="Arial"/>
                  <a:sym typeface="Arial"/>
                </a:rPr>
                <a:t>CS</a:t>
              </a:r>
              <a:endParaRPr lang="en-US" altLang="en-US" sz="24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" name="Rectangle 42">
            <a:extLst>
              <a:ext uri="{FF2B5EF4-FFF2-40B4-BE49-F238E27FC236}">
                <a16:creationId xmlns:a16="http://schemas.microsoft.com/office/drawing/2014/main" id="{634FE1A9-A356-FC6B-E6DD-96D6F2592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8057" y="6459659"/>
            <a:ext cx="43211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>
              <a:spcBef>
                <a:spcPct val="50000"/>
              </a:spcBef>
            </a:pPr>
            <a:r>
              <a:rPr lang="en-US" altLang="en-US" sz="1800" err="1">
                <a:solidFill>
                  <a:srgbClr val="000000"/>
                </a:solidFill>
                <a:cs typeface="Arial"/>
                <a:sym typeface="Arial"/>
              </a:rPr>
              <a:t>Arnsten</a:t>
            </a:r>
            <a:r>
              <a:rPr lang="en-US" altLang="en-US" sz="1800">
                <a:solidFill>
                  <a:srgbClr val="000000"/>
                </a:solidFill>
                <a:cs typeface="Arial"/>
                <a:sym typeface="Arial"/>
              </a:rPr>
              <a:t> AFT:  Nat. Rev. </a:t>
            </a:r>
            <a:r>
              <a:rPr lang="en-US" altLang="en-US" sz="1800" err="1">
                <a:solidFill>
                  <a:srgbClr val="000000"/>
                </a:solidFill>
                <a:cs typeface="Arial"/>
                <a:sym typeface="Arial"/>
              </a:rPr>
              <a:t>Neurosci</a:t>
            </a:r>
            <a:r>
              <a:rPr lang="en-US" altLang="en-US" sz="1800">
                <a:solidFill>
                  <a:srgbClr val="000000"/>
                </a:solidFill>
                <a:cs typeface="Arial"/>
                <a:sym typeface="Arial"/>
              </a:rPr>
              <a:t>., 2009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F068C19-C723-4C80-6F87-2BA2C2CF8907}"/>
              </a:ext>
            </a:extLst>
          </p:cNvPr>
          <p:cNvGrpSpPr/>
          <p:nvPr/>
        </p:nvGrpSpPr>
        <p:grpSpPr>
          <a:xfrm>
            <a:off x="533683" y="55217"/>
            <a:ext cx="7772401" cy="7011988"/>
            <a:chOff x="2011680" y="0"/>
            <a:chExt cx="9326880" cy="8414386"/>
          </a:xfrm>
        </p:grpSpPr>
        <p:sp>
          <p:nvSpPr>
            <p:cNvPr id="40962" name="Oval 2">
              <a:extLst>
                <a:ext uri="{FF2B5EF4-FFF2-40B4-BE49-F238E27FC236}">
                  <a16:creationId xmlns:a16="http://schemas.microsoft.com/office/drawing/2014/main" id="{29D864D3-D3AB-1B95-CB22-204FAD6325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286000" y="274320"/>
              <a:ext cx="4480560" cy="283464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pPr algn="ctr" defTabSz="914377" eaLnBrk="0" hangingPunct="0">
                <a:defRPr/>
              </a:pPr>
              <a:endParaRPr lang="en-US" sz="2400">
                <a:solidFill>
                  <a:prstClr val="black"/>
                </a:solidFill>
                <a:latin typeface="Times" charset="0"/>
                <a:ea typeface="ＭＳ Ｐゴシック" charset="0"/>
                <a:cs typeface="ＭＳ Ｐゴシック" charset="0"/>
                <a:sym typeface="Arial"/>
              </a:endParaRPr>
            </a:p>
          </p:txBody>
        </p:sp>
        <p:sp>
          <p:nvSpPr>
            <p:cNvPr id="42003" name="AutoShape 20" descr="Wide upward diagonal">
              <a:extLst>
                <a:ext uri="{FF2B5EF4-FFF2-40B4-BE49-F238E27FC236}">
                  <a16:creationId xmlns:a16="http://schemas.microsoft.com/office/drawing/2014/main" id="{693F6474-F7E3-FA8B-C2BF-CCF62D579F8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31149" flipH="1">
              <a:off x="3006090" y="285750"/>
              <a:ext cx="8414386" cy="7842886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9075" y="12068"/>
                  </a:moveTo>
                  <a:cubicBezTo>
                    <a:pt x="19139" y="11648"/>
                    <a:pt x="19172" y="11224"/>
                    <a:pt x="19172" y="10800"/>
                  </a:cubicBezTo>
                  <a:cubicBezTo>
                    <a:pt x="19172" y="6176"/>
                    <a:pt x="15423" y="2428"/>
                    <a:pt x="10800" y="2428"/>
                  </a:cubicBezTo>
                  <a:cubicBezTo>
                    <a:pt x="9000" y="2427"/>
                    <a:pt x="7248" y="3007"/>
                    <a:pt x="5804" y="4081"/>
                  </a:cubicBezTo>
                  <a:lnTo>
                    <a:pt x="4356" y="2132"/>
                  </a:lnTo>
                  <a:cubicBezTo>
                    <a:pt x="6219" y="747"/>
                    <a:pt x="8478" y="-1"/>
                    <a:pt x="10800" y="-1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1348"/>
                    <a:pt x="21558" y="11895"/>
                    <a:pt x="21475" y="12436"/>
                  </a:cubicBezTo>
                  <a:lnTo>
                    <a:pt x="24144" y="12846"/>
                  </a:lnTo>
                  <a:lnTo>
                    <a:pt x="19682" y="16121"/>
                  </a:lnTo>
                  <a:lnTo>
                    <a:pt x="16406" y="11659"/>
                  </a:lnTo>
                  <a:lnTo>
                    <a:pt x="19075" y="12068"/>
                  </a:lnTo>
                  <a:close/>
                </a:path>
              </a:pathLst>
            </a:custGeom>
            <a:pattFill prst="smCheck">
              <a:fgClr>
                <a:schemeClr val="bg2">
                  <a:lumMod val="75000"/>
                </a:schemeClr>
              </a:fgClr>
              <a:bgClr>
                <a:schemeClr val="bg1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endParaRPr lang="en-US" altLang="en-US" sz="2400">
                <a:solidFill>
                  <a:prstClr val="black"/>
                </a:solidFill>
                <a:cs typeface="Arial"/>
                <a:sym typeface="Arial"/>
              </a:endParaRPr>
            </a:p>
            <a:p>
              <a:pPr algn="ctr" defTabSz="914377"/>
              <a:endParaRPr lang="en-US" altLang="en-US" sz="2400">
                <a:solidFill>
                  <a:srgbClr val="008000"/>
                </a:solidFill>
                <a:cs typeface="Arial"/>
                <a:sym typeface="Arial"/>
              </a:endParaRPr>
            </a:p>
          </p:txBody>
        </p:sp>
        <p:sp>
          <p:nvSpPr>
            <p:cNvPr id="41986" name="Oval 3">
              <a:extLst>
                <a:ext uri="{FF2B5EF4-FFF2-40B4-BE49-F238E27FC236}">
                  <a16:creationId xmlns:a16="http://schemas.microsoft.com/office/drawing/2014/main" id="{7F5F3F3E-93F0-44FA-F92D-84508261B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2857" y="3323299"/>
              <a:ext cx="1463040" cy="118872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endParaRPr lang="en-US" altLang="en-US" sz="2400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45476" name="AutoShape 4">
              <a:extLst>
                <a:ext uri="{FF2B5EF4-FFF2-40B4-BE49-F238E27FC236}">
                  <a16:creationId xmlns:a16="http://schemas.microsoft.com/office/drawing/2014/main" id="{562730E8-8F15-E386-6B05-B518FE5C2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240" y="5120640"/>
              <a:ext cx="2560320" cy="283464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4377" eaLnBrk="0" hangingPunct="0">
                <a:defRPr/>
              </a:pPr>
              <a:endParaRPr lang="en-US" sz="2160">
                <a:solidFill>
                  <a:prstClr val="black"/>
                </a:solidFill>
                <a:latin typeface="Times" charset="0"/>
                <a:ea typeface="ＭＳ Ｐゴシック" charset="0"/>
                <a:cs typeface="ＭＳ Ｐゴシック" charset="0"/>
                <a:sym typeface="Arial"/>
              </a:endParaRPr>
            </a:p>
          </p:txBody>
        </p:sp>
        <p:sp>
          <p:nvSpPr>
            <p:cNvPr id="41988" name="Oval 5">
              <a:extLst>
                <a:ext uri="{FF2B5EF4-FFF2-40B4-BE49-F238E27FC236}">
                  <a16:creationId xmlns:a16="http://schemas.microsoft.com/office/drawing/2014/main" id="{848CB2D3-C788-258E-8614-3426E3369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8320" y="7253600"/>
              <a:ext cx="621344" cy="51880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989" name="AutoShape 6">
              <a:extLst>
                <a:ext uri="{FF2B5EF4-FFF2-40B4-BE49-F238E27FC236}">
                  <a16:creationId xmlns:a16="http://schemas.microsoft.com/office/drawing/2014/main" id="{47B978D3-D960-8B1C-2541-1AE20DE2B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8320" y="5303520"/>
              <a:ext cx="1348740" cy="548640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037 w 21600"/>
                <a:gd name="T13" fmla="*/ 2277 h 21600"/>
                <a:gd name="T14" fmla="*/ 16557 w 21600"/>
                <a:gd name="T15" fmla="*/ 1367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41990" name="Oval 7">
              <a:extLst>
                <a:ext uri="{FF2B5EF4-FFF2-40B4-BE49-F238E27FC236}">
                  <a16:creationId xmlns:a16="http://schemas.microsoft.com/office/drawing/2014/main" id="{24A7F368-F02E-C107-F74D-4A25188F30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136" y="7253601"/>
              <a:ext cx="621344" cy="518800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991" name="AutoShape 8">
              <a:extLst>
                <a:ext uri="{FF2B5EF4-FFF2-40B4-BE49-F238E27FC236}">
                  <a16:creationId xmlns:a16="http://schemas.microsoft.com/office/drawing/2014/main" id="{C36335FD-E8B9-71BD-251B-314D30E16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9840" y="6126480"/>
              <a:ext cx="548640" cy="640080"/>
            </a:xfrm>
            <a:prstGeom prst="rtTriangle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992" name="AutoShape 9">
              <a:extLst>
                <a:ext uri="{FF2B5EF4-FFF2-40B4-BE49-F238E27FC236}">
                  <a16:creationId xmlns:a16="http://schemas.microsoft.com/office/drawing/2014/main" id="{EA09AAEF-CB8D-C13E-4DA3-6A0A5C1F3C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052076">
              <a:off x="9304020" y="6149340"/>
              <a:ext cx="640080" cy="594360"/>
            </a:xfrm>
            <a:prstGeom prst="rtTriangle">
              <a:avLst/>
            </a:prstGeom>
            <a:solidFill>
              <a:schemeClr val="bg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745482" name="AutoShape 10">
              <a:extLst>
                <a:ext uri="{FF2B5EF4-FFF2-40B4-BE49-F238E27FC236}">
                  <a16:creationId xmlns:a16="http://schemas.microsoft.com/office/drawing/2014/main" id="{58BF36F7-BA28-E096-9320-1B81FFA20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7624" y="3246120"/>
              <a:ext cx="1371600" cy="1371600"/>
            </a:xfrm>
            <a:prstGeom prst="moon">
              <a:avLst>
                <a:gd name="adj" fmla="val 60245"/>
              </a:avLst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4377" eaLnBrk="0" hangingPunct="0">
                <a:defRPr/>
              </a:pPr>
              <a:endParaRPr lang="en-US" sz="2160">
                <a:solidFill>
                  <a:prstClr val="black"/>
                </a:solidFill>
                <a:latin typeface="Times" charset="0"/>
                <a:ea typeface="ＭＳ Ｐゴシック" charset="0"/>
                <a:cs typeface="ＭＳ Ｐゴシック" charset="0"/>
                <a:sym typeface="Arial"/>
              </a:endParaRPr>
            </a:p>
          </p:txBody>
        </p:sp>
        <p:sp>
          <p:nvSpPr>
            <p:cNvPr id="41994" name="Text Box 11">
              <a:extLst>
                <a:ext uri="{FF2B5EF4-FFF2-40B4-BE49-F238E27FC236}">
                  <a16:creationId xmlns:a16="http://schemas.microsoft.com/office/drawing/2014/main" id="{42CC166B-75AC-6390-39BA-F5030A699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02658" y="5313437"/>
              <a:ext cx="785831" cy="443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1800" b="1">
                  <a:solidFill>
                    <a:prstClr val="black"/>
                  </a:solidFill>
                  <a:cs typeface="Arial"/>
                  <a:sym typeface="Arial"/>
                </a:rPr>
                <a:t>VTA</a:t>
              </a:r>
              <a:endParaRPr lang="en-US" altLang="en-US" sz="2400" b="1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995" name="Text Box 12">
              <a:extLst>
                <a:ext uri="{FF2B5EF4-FFF2-40B4-BE49-F238E27FC236}">
                  <a16:creationId xmlns:a16="http://schemas.microsoft.com/office/drawing/2014/main" id="{D9CBBF22-FE27-7F2F-A2EA-4E83450D1A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45721" y="6237520"/>
              <a:ext cx="1288931" cy="5170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>
                <a:spcBef>
                  <a:spcPct val="50000"/>
                </a:spcBef>
              </a:pPr>
              <a:r>
                <a:rPr lang="en-US" altLang="en-US" sz="2200" b="1">
                  <a:solidFill>
                    <a:prstClr val="black"/>
                  </a:solidFill>
                  <a:cs typeface="Arial"/>
                  <a:sym typeface="Arial"/>
                </a:rPr>
                <a:t>Raphe</a:t>
              </a:r>
              <a:endParaRPr lang="en-US" altLang="en-US" sz="2400" b="1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1996" name="Text Box 13">
              <a:extLst>
                <a:ext uri="{FF2B5EF4-FFF2-40B4-BE49-F238E27FC236}">
                  <a16:creationId xmlns:a16="http://schemas.microsoft.com/office/drawing/2014/main" id="{CEA28FF4-AE3E-95DE-3C38-130E26469C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92640" y="7223760"/>
              <a:ext cx="73520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 b="1">
                  <a:solidFill>
                    <a:prstClr val="black"/>
                  </a:solidFill>
                  <a:cs typeface="Arial"/>
                  <a:sym typeface="Arial"/>
                </a:rPr>
                <a:t>LC</a:t>
              </a:r>
            </a:p>
          </p:txBody>
        </p:sp>
        <p:sp>
          <p:nvSpPr>
            <p:cNvPr id="41997" name="Text Box 14">
              <a:extLst>
                <a:ext uri="{FF2B5EF4-FFF2-40B4-BE49-F238E27FC236}">
                  <a16:creationId xmlns:a16="http://schemas.microsoft.com/office/drawing/2014/main" id="{36D9F0D2-620E-5A4B-3D83-B93F8C4712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9873" y="3628882"/>
              <a:ext cx="69288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prstClr val="black"/>
                  </a:solidFill>
                  <a:cs typeface="Arial"/>
                  <a:sym typeface="Arial"/>
                </a:rPr>
                <a:t>BL</a:t>
              </a:r>
            </a:p>
          </p:txBody>
        </p:sp>
        <p:sp>
          <p:nvSpPr>
            <p:cNvPr id="41998" name="Text Box 15">
              <a:extLst>
                <a:ext uri="{FF2B5EF4-FFF2-40B4-BE49-F238E27FC236}">
                  <a16:creationId xmlns:a16="http://schemas.microsoft.com/office/drawing/2014/main" id="{F6E219FD-93B7-F474-2186-F3B0FD3E3D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07331" y="3605553"/>
              <a:ext cx="69288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prstClr val="black"/>
                  </a:solidFill>
                  <a:cs typeface="Arial"/>
                  <a:sym typeface="Arial"/>
                </a:rPr>
                <a:t>CE</a:t>
              </a:r>
            </a:p>
          </p:txBody>
        </p:sp>
        <p:sp>
          <p:nvSpPr>
            <p:cNvPr id="42000" name="AutoShape 17" descr="Dark upward diagonal">
              <a:extLst>
                <a:ext uri="{FF2B5EF4-FFF2-40B4-BE49-F238E27FC236}">
                  <a16:creationId xmlns:a16="http://schemas.microsoft.com/office/drawing/2014/main" id="{02A9B816-4615-BC31-E5FF-D30E0F1173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950970">
              <a:off x="8538796" y="4097895"/>
              <a:ext cx="640080" cy="1401455"/>
            </a:xfrm>
            <a:prstGeom prst="downArrow">
              <a:avLst>
                <a:gd name="adj1" fmla="val 50000"/>
                <a:gd name="adj2" fmla="val 64286"/>
              </a:avLst>
            </a:prstGeom>
            <a:solidFill>
              <a:srgbClr val="5EAD5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001" name="AutoShape 18" descr="Dark upward diagonal">
              <a:extLst>
                <a:ext uri="{FF2B5EF4-FFF2-40B4-BE49-F238E27FC236}">
                  <a16:creationId xmlns:a16="http://schemas.microsoft.com/office/drawing/2014/main" id="{EE8B3C5C-1A36-958B-8CDB-D7386C2673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11576">
              <a:off x="8382218" y="4308448"/>
              <a:ext cx="640080" cy="2286000"/>
            </a:xfrm>
            <a:prstGeom prst="downArrow">
              <a:avLst>
                <a:gd name="adj1" fmla="val 50000"/>
                <a:gd name="adj2" fmla="val 89286"/>
              </a:avLst>
            </a:prstGeom>
            <a:solidFill>
              <a:srgbClr val="5EAD5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002" name="AutoShape 19" descr="Dark upward diagonal">
              <a:extLst>
                <a:ext uri="{FF2B5EF4-FFF2-40B4-BE49-F238E27FC236}">
                  <a16:creationId xmlns:a16="http://schemas.microsoft.com/office/drawing/2014/main" id="{123101C8-D875-7DD9-68E5-0B94DD726A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80704">
              <a:off x="8270375" y="4495906"/>
              <a:ext cx="582930" cy="3142403"/>
            </a:xfrm>
            <a:prstGeom prst="downArrow">
              <a:avLst>
                <a:gd name="adj1" fmla="val 50000"/>
                <a:gd name="adj2" fmla="val 130882"/>
              </a:avLst>
            </a:prstGeom>
            <a:solidFill>
              <a:srgbClr val="5EAD5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004" name="Text Box 21">
              <a:extLst>
                <a:ext uri="{FF2B5EF4-FFF2-40B4-BE49-F238E27FC236}">
                  <a16:creationId xmlns:a16="http://schemas.microsoft.com/office/drawing/2014/main" id="{9796226E-44A7-5099-B233-8BB4D991D7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0320" y="1388746"/>
              <a:ext cx="1298817" cy="775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3600" b="1">
                  <a:solidFill>
                    <a:prstClr val="white"/>
                  </a:solidFill>
                  <a:cs typeface="Arial"/>
                  <a:sym typeface="Arial"/>
                </a:rPr>
                <a:t>PFC</a:t>
              </a:r>
              <a:endParaRPr lang="en-US" altLang="en-US" sz="2400" b="1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42005" name="Text Box 22">
              <a:extLst>
                <a:ext uri="{FF2B5EF4-FFF2-40B4-BE49-F238E27FC236}">
                  <a16:creationId xmlns:a16="http://schemas.microsoft.com/office/drawing/2014/main" id="{26B94E94-7BE0-6B1F-1088-0C1FB6FF9B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4301" y="705470"/>
              <a:ext cx="75636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812F1"/>
                  </a:solidFill>
                  <a:cs typeface="Arial"/>
                  <a:sym typeface="Arial"/>
                </a:rPr>
                <a:t>DA</a:t>
              </a:r>
            </a:p>
          </p:txBody>
        </p:sp>
        <p:sp>
          <p:nvSpPr>
            <p:cNvPr id="42006" name="Rectangle 23">
              <a:extLst>
                <a:ext uri="{FF2B5EF4-FFF2-40B4-BE49-F238E27FC236}">
                  <a16:creationId xmlns:a16="http://schemas.microsoft.com/office/drawing/2014/main" id="{5A07E8E5-6B59-B80D-13DB-E6012161D1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1136" y="285682"/>
              <a:ext cx="75636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812F1"/>
                  </a:solidFill>
                  <a:cs typeface="Arial"/>
                  <a:sym typeface="Arial"/>
                </a:rPr>
                <a:t>DA</a:t>
              </a:r>
            </a:p>
          </p:txBody>
        </p:sp>
        <p:sp>
          <p:nvSpPr>
            <p:cNvPr id="42007" name="Rectangle 24">
              <a:extLst>
                <a:ext uri="{FF2B5EF4-FFF2-40B4-BE49-F238E27FC236}">
                  <a16:creationId xmlns:a16="http://schemas.microsoft.com/office/drawing/2014/main" id="{6BC797DB-B0C3-8825-6531-CE243D41C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1704" y="3158379"/>
              <a:ext cx="75636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812F1"/>
                  </a:solidFill>
                  <a:cs typeface="Arial"/>
                  <a:sym typeface="Arial"/>
                </a:rPr>
                <a:t>DA</a:t>
              </a:r>
            </a:p>
          </p:txBody>
        </p:sp>
        <p:sp>
          <p:nvSpPr>
            <p:cNvPr id="42008" name="Rectangle 25">
              <a:extLst>
                <a:ext uri="{FF2B5EF4-FFF2-40B4-BE49-F238E27FC236}">
                  <a16:creationId xmlns:a16="http://schemas.microsoft.com/office/drawing/2014/main" id="{A10E4ACE-6805-89B5-1B1E-61C95F8F2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534" y="705469"/>
              <a:ext cx="8987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FF0000"/>
                  </a:solidFill>
                  <a:cs typeface="Arial"/>
                  <a:sym typeface="Arial"/>
                </a:rPr>
                <a:t>5HT</a:t>
              </a:r>
            </a:p>
          </p:txBody>
        </p:sp>
        <p:sp>
          <p:nvSpPr>
            <p:cNvPr id="42009" name="Rectangle 26">
              <a:extLst>
                <a:ext uri="{FF2B5EF4-FFF2-40B4-BE49-F238E27FC236}">
                  <a16:creationId xmlns:a16="http://schemas.microsoft.com/office/drawing/2014/main" id="{944F4446-B2B0-5EEC-633A-F60D7CFDB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1644" y="2220563"/>
              <a:ext cx="8987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FF0000"/>
                  </a:solidFill>
                  <a:cs typeface="Arial"/>
                  <a:sym typeface="Arial"/>
                </a:rPr>
                <a:t>5HT</a:t>
              </a:r>
            </a:p>
          </p:txBody>
        </p:sp>
        <p:sp>
          <p:nvSpPr>
            <p:cNvPr id="42010" name="Rectangle 27">
              <a:extLst>
                <a:ext uri="{FF2B5EF4-FFF2-40B4-BE49-F238E27FC236}">
                  <a16:creationId xmlns:a16="http://schemas.microsoft.com/office/drawing/2014/main" id="{45EC31A5-758E-E74B-7C4C-BF6B86767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3441" y="1574610"/>
              <a:ext cx="8987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FF0000"/>
                  </a:solidFill>
                  <a:cs typeface="Arial"/>
                  <a:sym typeface="Arial"/>
                </a:rPr>
                <a:t>5HT</a:t>
              </a:r>
            </a:p>
          </p:txBody>
        </p:sp>
        <p:sp>
          <p:nvSpPr>
            <p:cNvPr id="42011" name="Rectangle 28">
              <a:extLst>
                <a:ext uri="{FF2B5EF4-FFF2-40B4-BE49-F238E27FC236}">
                  <a16:creationId xmlns:a16="http://schemas.microsoft.com/office/drawing/2014/main" id="{E79B832D-9E7B-C466-35AD-57A2483F5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3366" y="818699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</a:p>
          </p:txBody>
        </p:sp>
        <p:sp>
          <p:nvSpPr>
            <p:cNvPr id="42012" name="Rectangle 29">
              <a:extLst>
                <a:ext uri="{FF2B5EF4-FFF2-40B4-BE49-F238E27FC236}">
                  <a16:creationId xmlns:a16="http://schemas.microsoft.com/office/drawing/2014/main" id="{63441FFE-5250-2EC2-8EB4-2869BAE7E0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2721" y="4023363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  <a:endParaRPr lang="en-US" altLang="en-US" sz="240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42013" name="Rectangle 30">
              <a:extLst>
                <a:ext uri="{FF2B5EF4-FFF2-40B4-BE49-F238E27FC236}">
                  <a16:creationId xmlns:a16="http://schemas.microsoft.com/office/drawing/2014/main" id="{8C5529B9-3AE5-5126-88E9-B404EDB94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0735" y="215672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  <a:endParaRPr lang="en-US" altLang="en-US" sz="240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42014" name="Rectangle 31">
              <a:extLst>
                <a:ext uri="{FF2B5EF4-FFF2-40B4-BE49-F238E27FC236}">
                  <a16:creationId xmlns:a16="http://schemas.microsoft.com/office/drawing/2014/main" id="{6E267E49-0BFB-08F3-74B5-E6919AF7D9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50181" y="1760514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</a:p>
          </p:txBody>
        </p:sp>
        <p:sp>
          <p:nvSpPr>
            <p:cNvPr id="42015" name="Rectangle 32">
              <a:extLst>
                <a:ext uri="{FF2B5EF4-FFF2-40B4-BE49-F238E27FC236}">
                  <a16:creationId xmlns:a16="http://schemas.microsoft.com/office/drawing/2014/main" id="{22803499-9460-42F1-808B-7DEDED1BC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4534" y="954563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</a:p>
          </p:txBody>
        </p:sp>
        <p:sp>
          <p:nvSpPr>
            <p:cNvPr id="42016" name="Text Box 33">
              <a:extLst>
                <a:ext uri="{FF2B5EF4-FFF2-40B4-BE49-F238E27FC236}">
                  <a16:creationId xmlns:a16="http://schemas.microsoft.com/office/drawing/2014/main" id="{6240AE81-0700-325C-CB87-62E13D6EC6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8882" y="7040880"/>
              <a:ext cx="898707" cy="775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3600">
                  <a:solidFill>
                    <a:prstClr val="white"/>
                  </a:solidFill>
                  <a:cs typeface="Arial"/>
                  <a:sym typeface="Arial"/>
                </a:rPr>
                <a:t>CS</a:t>
              </a:r>
              <a:endParaRPr lang="en-US" altLang="en-US" sz="240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42017" name="Rectangle 34">
              <a:extLst>
                <a:ext uri="{FF2B5EF4-FFF2-40B4-BE49-F238E27FC236}">
                  <a16:creationId xmlns:a16="http://schemas.microsoft.com/office/drawing/2014/main" id="{90422381-9E2B-959C-7B13-71A6B7E2F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7764" y="6784474"/>
              <a:ext cx="929485" cy="775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3600">
                  <a:solidFill>
                    <a:srgbClr val="000000"/>
                  </a:solidFill>
                  <a:cs typeface="Arial"/>
                  <a:sym typeface="Arial"/>
                </a:rPr>
                <a:t>US</a:t>
              </a:r>
              <a:endParaRPr lang="en-US" altLang="en-US" sz="24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18" name="AutoShape 35">
              <a:extLst>
                <a:ext uri="{FF2B5EF4-FFF2-40B4-BE49-F238E27FC236}">
                  <a16:creationId xmlns:a16="http://schemas.microsoft.com/office/drawing/2014/main" id="{3DD5ABAF-72F4-11F0-392A-625573B3EF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81217" flipV="1">
              <a:off x="4572882" y="4537847"/>
              <a:ext cx="1883319" cy="2282304"/>
            </a:xfrm>
            <a:prstGeom prst="lightningBolt">
              <a:avLst/>
            </a:prstGeom>
            <a:solidFill>
              <a:srgbClr val="5EAD5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srgbClr val="92D050"/>
                </a:solidFill>
                <a:cs typeface="Arial"/>
                <a:sym typeface="Arial"/>
              </a:endParaRPr>
            </a:p>
          </p:txBody>
        </p:sp>
        <p:sp>
          <p:nvSpPr>
            <p:cNvPr id="42019" name="AutoShape 36">
              <a:hlinkClick r:id="" action="ppaction://noaction" highlightClick="1">
                <a:snd r:embed="rId2" name="Clapping"/>
              </a:hlinkClick>
              <a:extLst>
                <a:ext uri="{FF2B5EF4-FFF2-40B4-BE49-F238E27FC236}">
                  <a16:creationId xmlns:a16="http://schemas.microsoft.com/office/drawing/2014/main" id="{739B6211-FC58-9F30-526B-F62C3E0EC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3120" y="5669280"/>
              <a:ext cx="1463040" cy="1188720"/>
            </a:xfrm>
            <a:prstGeom prst="actionButtonSound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2020" name="Line 37">
              <a:extLst>
                <a:ext uri="{FF2B5EF4-FFF2-40B4-BE49-F238E27FC236}">
                  <a16:creationId xmlns:a16="http://schemas.microsoft.com/office/drawing/2014/main" id="{09FD56AA-1ECE-6250-9D7E-05C98686B8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49040" y="4244770"/>
              <a:ext cx="2581178" cy="1973149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 sz="2160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42022" name="Rectangle 39">
              <a:extLst>
                <a:ext uri="{FF2B5EF4-FFF2-40B4-BE49-F238E27FC236}">
                  <a16:creationId xmlns:a16="http://schemas.microsoft.com/office/drawing/2014/main" id="{BB01D5B9-D7C1-C0DA-9AF3-C294E718D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1680" y="2486042"/>
              <a:ext cx="2286000" cy="4572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r>
                <a:rPr lang="en-US" altLang="en-US" b="1">
                  <a:solidFill>
                    <a:srgbClr val="5EAD5B"/>
                  </a:solidFill>
                  <a:highlight>
                    <a:srgbClr val="FFFF00"/>
                  </a:highlight>
                  <a:cs typeface="Arial"/>
                  <a:sym typeface="Arial"/>
                </a:rPr>
                <a:t>Increased </a:t>
              </a:r>
              <a:r>
                <a:rPr lang="en-US" altLang="en-US" b="1">
                  <a:solidFill>
                    <a:srgbClr val="00B050"/>
                  </a:solidFill>
                  <a:highlight>
                    <a:srgbClr val="FFFF00"/>
                  </a:highlight>
                  <a:latin typeface="Symbol" pitchFamily="2" charset="2"/>
                  <a:cs typeface="Arial"/>
                  <a:sym typeface="Arial"/>
                </a:rPr>
                <a:t>a</a:t>
              </a:r>
              <a:r>
                <a:rPr lang="en-US" altLang="en-US" b="1" baseline="-25000">
                  <a:solidFill>
                    <a:srgbClr val="00B050"/>
                  </a:solidFill>
                  <a:highlight>
                    <a:srgbClr val="FFFF00"/>
                  </a:highlight>
                  <a:cs typeface="Arial"/>
                  <a:sym typeface="Arial"/>
                </a:rPr>
                <a:t>1</a:t>
              </a:r>
              <a:r>
                <a:rPr lang="en-US" altLang="en-US">
                  <a:solidFill>
                    <a:prstClr val="black"/>
                  </a:solidFill>
                  <a:highlight>
                    <a:srgbClr val="FFFF00"/>
                  </a:highlight>
                  <a:cs typeface="Arial"/>
                  <a:sym typeface="Arial"/>
                </a:rPr>
                <a:t>/</a:t>
              </a:r>
              <a:r>
                <a:rPr lang="en-US" altLang="en-US" b="1">
                  <a:solidFill>
                    <a:srgbClr val="70AD47">
                      <a:lumMod val="60000"/>
                      <a:lumOff val="40000"/>
                    </a:srgbClr>
                  </a:solidFill>
                  <a:highlight>
                    <a:srgbClr val="FFFF00"/>
                  </a:highlight>
                  <a:latin typeface="Symbol" pitchFamily="2" charset="2"/>
                  <a:cs typeface="Arial"/>
                  <a:sym typeface="Arial"/>
                </a:rPr>
                <a:t>a</a:t>
              </a:r>
              <a:r>
                <a:rPr lang="en-US" altLang="en-US" b="1" baseline="-25000">
                  <a:solidFill>
                    <a:srgbClr val="70AD47">
                      <a:lumMod val="60000"/>
                      <a:lumOff val="40000"/>
                    </a:srgbClr>
                  </a:solidFill>
                  <a:highlight>
                    <a:srgbClr val="FFFF00"/>
                  </a:highlight>
                  <a:cs typeface="Arial"/>
                  <a:sym typeface="Arial"/>
                </a:rPr>
                <a:t>2</a:t>
              </a:r>
              <a:endParaRPr lang="en-US" altLang="en-US" b="1">
                <a:solidFill>
                  <a:srgbClr val="70AD47">
                    <a:lumMod val="60000"/>
                    <a:lumOff val="40000"/>
                  </a:srgbClr>
                </a:solidFill>
                <a:highlight>
                  <a:srgbClr val="FFFF00"/>
                </a:highlight>
                <a:cs typeface="Arial"/>
                <a:sym typeface="Arial"/>
              </a:endParaRPr>
            </a:p>
          </p:txBody>
        </p:sp>
        <p:sp>
          <p:nvSpPr>
            <p:cNvPr id="42023" name="Rectangle 40">
              <a:extLst>
                <a:ext uri="{FF2B5EF4-FFF2-40B4-BE49-F238E27FC236}">
                  <a16:creationId xmlns:a16="http://schemas.microsoft.com/office/drawing/2014/main" id="{3889097A-61C0-EA5E-A55A-BB27FF7D5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1680" y="3017520"/>
              <a:ext cx="2286000" cy="4572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r>
                <a:rPr lang="en-US" altLang="en-US" b="1">
                  <a:solidFill>
                    <a:srgbClr val="0812F1"/>
                  </a:solidFill>
                  <a:highlight>
                    <a:srgbClr val="FFFF00"/>
                  </a:highlight>
                  <a:cs typeface="Arial"/>
                  <a:sym typeface="Arial"/>
                </a:rPr>
                <a:t>Increased DA</a:t>
              </a:r>
              <a:r>
                <a:rPr lang="en-US" altLang="en-US" b="1" baseline="-25000">
                  <a:solidFill>
                    <a:srgbClr val="0812F1"/>
                  </a:solidFill>
                  <a:highlight>
                    <a:srgbClr val="FFFF00"/>
                  </a:highlight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42024" name="Rectangle 41">
              <a:extLst>
                <a:ext uri="{FF2B5EF4-FFF2-40B4-BE49-F238E27FC236}">
                  <a16:creationId xmlns:a16="http://schemas.microsoft.com/office/drawing/2014/main" id="{5551E191-6BB8-94E2-8C43-F55F2A5562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1680" y="3566160"/>
              <a:ext cx="2286000" cy="4572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r>
                <a:rPr lang="en-US" altLang="en-US" sz="1800" b="1">
                  <a:solidFill>
                    <a:srgbClr val="FF0000"/>
                  </a:solidFill>
                  <a:highlight>
                    <a:srgbClr val="FFFF00"/>
                  </a:highlight>
                  <a:cs typeface="Arial"/>
                  <a:sym typeface="Arial"/>
                </a:rPr>
                <a:t>Increased 5HT</a:t>
              </a:r>
              <a:r>
                <a:rPr lang="en-US" altLang="en-US" sz="1800" b="1" baseline="-25000">
                  <a:solidFill>
                    <a:srgbClr val="FF0000"/>
                  </a:solidFill>
                  <a:highlight>
                    <a:srgbClr val="FFFF00"/>
                  </a:highlight>
                  <a:cs typeface="Arial"/>
                  <a:sym typeface="Arial"/>
                </a:rPr>
                <a:t>2A</a:t>
              </a:r>
              <a:endParaRPr lang="en-US" altLang="en-US" b="1" baseline="-25000">
                <a:solidFill>
                  <a:srgbClr val="FF0000"/>
                </a:solidFill>
                <a:highlight>
                  <a:srgbClr val="FFFF00"/>
                </a:highlight>
                <a:cs typeface="Arial"/>
                <a:sym typeface="Arial"/>
              </a:endParaRPr>
            </a:p>
          </p:txBody>
        </p:sp>
        <p:sp>
          <p:nvSpPr>
            <p:cNvPr id="42026" name="Rectangle 42">
              <a:extLst>
                <a:ext uri="{FF2B5EF4-FFF2-40B4-BE49-F238E27FC236}">
                  <a16:creationId xmlns:a16="http://schemas.microsoft.com/office/drawing/2014/main" id="{06184F5A-A7D4-9EE7-7474-2F2BC7051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1680" y="7646488"/>
              <a:ext cx="7903845" cy="443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>
                <a:spcBef>
                  <a:spcPct val="50000"/>
                </a:spcBef>
              </a:pPr>
              <a:r>
                <a:rPr lang="en-US" altLang="en-US" sz="1800" dirty="0">
                  <a:solidFill>
                    <a:srgbClr val="000000"/>
                  </a:solidFill>
                  <a:cs typeface="Arial"/>
                  <a:sym typeface="Arial"/>
                </a:rPr>
                <a:t>Goldstein, </a:t>
              </a:r>
              <a:r>
                <a:rPr lang="en-US" altLang="en-US" sz="1800" dirty="0" err="1">
                  <a:solidFill>
                    <a:srgbClr val="000000"/>
                  </a:solidFill>
                  <a:cs typeface="Arial"/>
                  <a:sym typeface="Arial"/>
                </a:rPr>
                <a:t>Rasmusson</a:t>
              </a:r>
              <a:r>
                <a:rPr lang="en-US" altLang="en-US" sz="1800" dirty="0">
                  <a:solidFill>
                    <a:srgbClr val="000000"/>
                  </a:solidFill>
                  <a:cs typeface="Arial"/>
                  <a:sym typeface="Arial"/>
                </a:rPr>
                <a:t>, Bunney, Roth: J. Neuroscience, 1996</a:t>
              </a:r>
            </a:p>
          </p:txBody>
        </p:sp>
        <p:sp>
          <p:nvSpPr>
            <p:cNvPr id="2" name="AutoShape 16" descr="Dark upward diagonal">
              <a:extLst>
                <a:ext uri="{FF2B5EF4-FFF2-40B4-BE49-F238E27FC236}">
                  <a16:creationId xmlns:a16="http://schemas.microsoft.com/office/drawing/2014/main" id="{866AB345-CEE1-6F86-4ABA-7AC286D29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1444" y="3680095"/>
              <a:ext cx="822960" cy="457200"/>
            </a:xfrm>
            <a:prstGeom prst="rightArrow">
              <a:avLst>
                <a:gd name="adj1" fmla="val 50000"/>
                <a:gd name="adj2" fmla="val 45000"/>
              </a:avLst>
            </a:prstGeom>
            <a:solidFill>
              <a:srgbClr val="5EAD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4" name="Rectangle 34">
              <a:extLst>
                <a:ext uri="{FF2B5EF4-FFF2-40B4-BE49-F238E27FC236}">
                  <a16:creationId xmlns:a16="http://schemas.microsoft.com/office/drawing/2014/main" id="{4F735E85-5438-757F-2626-03FBA27C9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4221" y="6809000"/>
              <a:ext cx="898707" cy="775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3600">
                  <a:solidFill>
                    <a:srgbClr val="000000"/>
                  </a:solidFill>
                  <a:cs typeface="Arial"/>
                  <a:sym typeface="Arial"/>
                </a:rPr>
                <a:t>CS</a:t>
              </a:r>
              <a:endParaRPr lang="en-US" altLang="en-US" sz="24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" name="Rectangle 23">
              <a:extLst>
                <a:ext uri="{FF2B5EF4-FFF2-40B4-BE49-F238E27FC236}">
                  <a16:creationId xmlns:a16="http://schemas.microsoft.com/office/drawing/2014/main" id="{E8C3EB60-2EB7-1D18-4704-D693B59D0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3841" y="307973"/>
              <a:ext cx="75636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812F1"/>
                  </a:solidFill>
                  <a:cs typeface="Arial"/>
                  <a:sym typeface="Arial"/>
                </a:rPr>
                <a:t>DA</a:t>
              </a:r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58945B79-C7CD-B987-41B4-566770F82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3803" y="294414"/>
              <a:ext cx="75636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812F1"/>
                  </a:solidFill>
                  <a:cs typeface="Arial"/>
                  <a:sym typeface="Arial"/>
                </a:rPr>
                <a:t>DA</a:t>
              </a:r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D6F4970F-CE0C-4D3E-7C39-98125F1287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6884" y="1129086"/>
              <a:ext cx="8987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FF0000"/>
                  </a:solidFill>
                  <a:cs typeface="Arial"/>
                  <a:sym typeface="Arial"/>
                </a:rPr>
                <a:t>5HT</a:t>
              </a:r>
            </a:p>
          </p:txBody>
        </p:sp>
        <p:sp>
          <p:nvSpPr>
            <p:cNvPr id="8" name="Rectangle 28">
              <a:extLst>
                <a:ext uri="{FF2B5EF4-FFF2-40B4-BE49-F238E27FC236}">
                  <a16:creationId xmlns:a16="http://schemas.microsoft.com/office/drawing/2014/main" id="{D8390B7D-582A-049D-5F16-8FE80E4A34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6470" y="1178298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</a:p>
          </p:txBody>
        </p:sp>
        <p:sp>
          <p:nvSpPr>
            <p:cNvPr id="9" name="Rectangle 28">
              <a:extLst>
                <a:ext uri="{FF2B5EF4-FFF2-40B4-BE49-F238E27FC236}">
                  <a16:creationId xmlns:a16="http://schemas.microsoft.com/office/drawing/2014/main" id="{424907FC-B34E-F596-8978-E0981C07A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411" y="619386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</a:p>
          </p:txBody>
        </p:sp>
        <p:sp>
          <p:nvSpPr>
            <p:cNvPr id="10" name="Rectangle 31">
              <a:extLst>
                <a:ext uri="{FF2B5EF4-FFF2-40B4-BE49-F238E27FC236}">
                  <a16:creationId xmlns:a16="http://schemas.microsoft.com/office/drawing/2014/main" id="{8A7ACBE0-01CE-D90D-4E5D-0CB043B1F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63165" y="2647091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</a:p>
          </p:txBody>
        </p:sp>
        <p:sp>
          <p:nvSpPr>
            <p:cNvPr id="11" name="Rectangle 24">
              <a:extLst>
                <a:ext uri="{FF2B5EF4-FFF2-40B4-BE49-F238E27FC236}">
                  <a16:creationId xmlns:a16="http://schemas.microsoft.com/office/drawing/2014/main" id="{1FA1F710-6CA9-1734-4E76-42967FE90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9453" y="3548490"/>
              <a:ext cx="75636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812F1"/>
                  </a:solidFill>
                  <a:cs typeface="Arial"/>
                  <a:sym typeface="Arial"/>
                </a:rPr>
                <a:t>DA</a:t>
              </a:r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id="{D9328A3C-5343-5B26-AF81-BE8C2095D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4945" y="1297112"/>
              <a:ext cx="8987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FF0000"/>
                  </a:solidFill>
                  <a:cs typeface="Arial"/>
                  <a:sym typeface="Arial"/>
                </a:rPr>
                <a:t>5HT</a:t>
              </a:r>
            </a:p>
          </p:txBody>
        </p:sp>
        <p:sp>
          <p:nvSpPr>
            <p:cNvPr id="13" name="Rectangle 26">
              <a:extLst>
                <a:ext uri="{FF2B5EF4-FFF2-40B4-BE49-F238E27FC236}">
                  <a16:creationId xmlns:a16="http://schemas.microsoft.com/office/drawing/2014/main" id="{C2C811B6-15AE-F513-0278-6E538A996B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2118" y="539888"/>
              <a:ext cx="8987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FF0000"/>
                  </a:solidFill>
                  <a:cs typeface="Arial"/>
                  <a:sym typeface="Arial"/>
                </a:rPr>
                <a:t>5HT</a:t>
              </a:r>
            </a:p>
          </p:txBody>
        </p:sp>
        <p:sp>
          <p:nvSpPr>
            <p:cNvPr id="14" name="Rectangle 26">
              <a:extLst>
                <a:ext uri="{FF2B5EF4-FFF2-40B4-BE49-F238E27FC236}">
                  <a16:creationId xmlns:a16="http://schemas.microsoft.com/office/drawing/2014/main" id="{C6382DFF-6FEA-8C39-2DED-0522CF4F1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1705" y="4372906"/>
              <a:ext cx="8987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FF0000"/>
                  </a:solidFill>
                  <a:cs typeface="Arial"/>
                  <a:sym typeface="Arial"/>
                </a:rPr>
                <a:t>5HT</a:t>
              </a:r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6503541E-76F1-3F69-DBDF-9B2D57616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110" y="698914"/>
              <a:ext cx="71404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>
                  <a:solidFill>
                    <a:srgbClr val="008000"/>
                  </a:solidFill>
                  <a:cs typeface="Arial"/>
                  <a:sym typeface="Arial"/>
                </a:rPr>
                <a:t>NE</a:t>
              </a:r>
            </a:p>
          </p:txBody>
        </p:sp>
      </p:grpSp>
      <p:sp>
        <p:nvSpPr>
          <p:cNvPr id="18" name="Text Box 22">
            <a:extLst>
              <a:ext uri="{FF2B5EF4-FFF2-40B4-BE49-F238E27FC236}">
                <a16:creationId xmlns:a16="http://schemas.microsoft.com/office/drawing/2014/main" id="{1AB1C5AB-4F20-BDA0-52A5-A770D38D9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8338" y="1421365"/>
            <a:ext cx="6303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2400">
                <a:solidFill>
                  <a:srgbClr val="0812F1"/>
                </a:solidFill>
                <a:cs typeface="Arial"/>
                <a:sym typeface="Arial"/>
              </a:rPr>
              <a:t>DA</a:t>
            </a:r>
          </a:p>
        </p:txBody>
      </p:sp>
      <p:sp>
        <p:nvSpPr>
          <p:cNvPr id="19" name="Rectangle 30">
            <a:extLst>
              <a:ext uri="{FF2B5EF4-FFF2-40B4-BE49-F238E27FC236}">
                <a16:creationId xmlns:a16="http://schemas.microsoft.com/office/drawing/2014/main" id="{FC4347B7-0A3C-99CB-FCA6-066220A70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427" y="97554"/>
            <a:ext cx="5950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2400">
                <a:solidFill>
                  <a:srgbClr val="008000"/>
                </a:solidFill>
                <a:cs typeface="Arial"/>
                <a:sym typeface="Arial"/>
              </a:rPr>
              <a:t>NE</a:t>
            </a:r>
            <a:endParaRPr lang="en-US" altLang="en-US" sz="240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5E3020E-9260-4640-691D-EEF6815F192C}"/>
              </a:ext>
            </a:extLst>
          </p:cNvPr>
          <p:cNvSpPr/>
          <p:nvPr/>
        </p:nvSpPr>
        <p:spPr>
          <a:xfrm>
            <a:off x="3843960" y="3479844"/>
            <a:ext cx="466177" cy="491739"/>
          </a:xfrm>
          <a:prstGeom prst="ellipse">
            <a:avLst/>
          </a:prstGeom>
          <a:solidFill>
            <a:schemeClr val="bg2">
              <a:alpha val="1000"/>
            </a:schemeClr>
          </a:solidFill>
          <a:ln w="412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ACEDDB-91C0-7548-8E1B-334EE9CA7776}"/>
              </a:ext>
            </a:extLst>
          </p:cNvPr>
          <p:cNvSpPr txBox="1"/>
          <p:nvPr/>
        </p:nvSpPr>
        <p:spPr>
          <a:xfrm>
            <a:off x="2299712" y="3525441"/>
            <a:ext cx="1821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Associative LTP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DBF4F98-8685-9A09-3E08-13A25BBE2D08}"/>
              </a:ext>
            </a:extLst>
          </p:cNvPr>
          <p:cNvGrpSpPr/>
          <p:nvPr/>
        </p:nvGrpSpPr>
        <p:grpSpPr>
          <a:xfrm>
            <a:off x="7986233" y="339535"/>
            <a:ext cx="4281395" cy="2769887"/>
            <a:chOff x="9717281" y="317464"/>
            <a:chExt cx="5137674" cy="332386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E4BD905-EA99-0366-3F06-0A9C80B09AF9}"/>
                </a:ext>
              </a:extLst>
            </p:cNvPr>
            <p:cNvGrpSpPr/>
            <p:nvPr/>
          </p:nvGrpSpPr>
          <p:grpSpPr>
            <a:xfrm>
              <a:off x="9951674" y="452686"/>
              <a:ext cx="4685737" cy="3188644"/>
              <a:chOff x="9885732" y="274319"/>
              <a:chExt cx="4685737" cy="3188644"/>
            </a:xfrm>
          </p:grpSpPr>
          <p:sp>
            <p:nvSpPr>
              <p:cNvPr id="42021" name="Rectangle 38">
                <a:extLst>
                  <a:ext uri="{FF2B5EF4-FFF2-40B4-BE49-F238E27FC236}">
                    <a16:creationId xmlns:a16="http://schemas.microsoft.com/office/drawing/2014/main" id="{EE2BDF81-632C-E9E0-C073-F0AC2E37B6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85732" y="274319"/>
                <a:ext cx="4685737" cy="31886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2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377"/>
                <a:r>
                  <a:rPr lang="en-US" altLang="en-US" sz="2667" b="1">
                    <a:solidFill>
                      <a:prstClr val="black"/>
                    </a:solidFill>
                    <a:cs typeface="Arial"/>
                    <a:sym typeface="Arial"/>
                  </a:rPr>
                  <a:t> </a:t>
                </a:r>
              </a:p>
              <a:p>
                <a:pPr algn="ctr" defTabSz="914377"/>
                <a:r>
                  <a:rPr lang="en-US" altLang="en-US" b="1">
                    <a:solidFill>
                      <a:prstClr val="black"/>
                    </a:solidFill>
                    <a:cs typeface="Arial"/>
                    <a:sym typeface="Arial"/>
                  </a:rPr>
                  <a:t>information processing </a:t>
                </a:r>
              </a:p>
              <a:p>
                <a:pPr algn="ctr" defTabSz="914377"/>
                <a:r>
                  <a:rPr lang="en-US" altLang="en-US" b="1">
                    <a:solidFill>
                      <a:prstClr val="black"/>
                    </a:solidFill>
                    <a:cs typeface="Arial"/>
                    <a:sym typeface="Arial"/>
                  </a:rPr>
                  <a:t>Sympathetic nervous activity</a:t>
                </a:r>
              </a:p>
              <a:p>
                <a:pPr algn="ctr" defTabSz="914377"/>
                <a:r>
                  <a:rPr lang="en-US" altLang="en-US" b="1">
                    <a:solidFill>
                      <a:prstClr val="black"/>
                    </a:solidFill>
                    <a:cs typeface="Arial"/>
                    <a:sym typeface="Arial"/>
                  </a:rPr>
                  <a:t>  HR &amp; BP </a:t>
                </a:r>
              </a:p>
              <a:p>
                <a:pPr algn="ctr" defTabSz="914377"/>
                <a:r>
                  <a:rPr lang="en-US" altLang="en-US" b="1">
                    <a:solidFill>
                      <a:prstClr val="black"/>
                    </a:solidFill>
                    <a:cs typeface="Arial"/>
                    <a:sym typeface="Arial"/>
                  </a:rPr>
                  <a:t>HPA axis activity,</a:t>
                </a:r>
              </a:p>
              <a:p>
                <a:pPr algn="ctr" defTabSz="914377"/>
                <a:r>
                  <a:rPr lang="en-US" altLang="en-US" b="1">
                    <a:solidFill>
                      <a:prstClr val="black"/>
                    </a:solidFill>
                    <a:cs typeface="Arial"/>
                    <a:sym typeface="Arial"/>
                  </a:rPr>
                  <a:t>Reflexive defensive behavior</a:t>
                </a:r>
              </a:p>
              <a:p>
                <a:pPr algn="ctr" defTabSz="914377"/>
                <a:r>
                  <a:rPr lang="en-US" altLang="en-US" b="1">
                    <a:solidFill>
                      <a:prstClr val="black"/>
                    </a:solidFill>
                    <a:cs typeface="Arial"/>
                    <a:sym typeface="Arial"/>
                  </a:rPr>
                  <a:t>(fight, flight, freeze, faint)</a:t>
                </a:r>
              </a:p>
              <a:p>
                <a:pPr algn="ctr" defTabSz="914377"/>
                <a:r>
                  <a:rPr lang="en-US" altLang="en-US" b="1">
                    <a:solidFill>
                      <a:prstClr val="black"/>
                    </a:solidFill>
                    <a:cs typeface="Arial"/>
                    <a:sym typeface="Arial"/>
                  </a:rPr>
                  <a:t>  </a:t>
                </a:r>
              </a:p>
            </p:txBody>
          </p:sp>
          <p:sp>
            <p:nvSpPr>
              <p:cNvPr id="20" name="Up Arrow 19">
                <a:extLst>
                  <a:ext uri="{FF2B5EF4-FFF2-40B4-BE49-F238E27FC236}">
                    <a16:creationId xmlns:a16="http://schemas.microsoft.com/office/drawing/2014/main" id="{5285F549-D948-E6C1-2BD7-37E7D6C65B74}"/>
                  </a:ext>
                </a:extLst>
              </p:cNvPr>
              <p:cNvSpPr/>
              <p:nvPr/>
            </p:nvSpPr>
            <p:spPr>
              <a:xfrm>
                <a:off x="10716126" y="1978670"/>
                <a:ext cx="276429" cy="234476"/>
              </a:xfrm>
              <a:prstGeom prst="up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1" name="Up Arrow 20">
                <a:extLst>
                  <a:ext uri="{FF2B5EF4-FFF2-40B4-BE49-F238E27FC236}">
                    <a16:creationId xmlns:a16="http://schemas.microsoft.com/office/drawing/2014/main" id="{C2E715C3-9E63-A47D-6B2C-D62484214CAC}"/>
                  </a:ext>
                </a:extLst>
              </p:cNvPr>
              <p:cNvSpPr/>
              <p:nvPr/>
            </p:nvSpPr>
            <p:spPr>
              <a:xfrm flipH="1">
                <a:off x="11275825" y="1577265"/>
                <a:ext cx="299301" cy="233590"/>
              </a:xfrm>
              <a:prstGeom prst="up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2" name="Up Arrow 21">
                <a:extLst>
                  <a:ext uri="{FF2B5EF4-FFF2-40B4-BE49-F238E27FC236}">
                    <a16:creationId xmlns:a16="http://schemas.microsoft.com/office/drawing/2014/main" id="{F6F56EB0-E959-7F9D-4147-A2CB8D579BAD}"/>
                  </a:ext>
                </a:extLst>
              </p:cNvPr>
              <p:cNvSpPr/>
              <p:nvPr/>
            </p:nvSpPr>
            <p:spPr>
              <a:xfrm flipH="1">
                <a:off x="9977179" y="1241001"/>
                <a:ext cx="314951" cy="259452"/>
              </a:xfrm>
              <a:prstGeom prst="up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3" name="Triangle 22">
                <a:extLst>
                  <a:ext uri="{FF2B5EF4-FFF2-40B4-BE49-F238E27FC236}">
                    <a16:creationId xmlns:a16="http://schemas.microsoft.com/office/drawing/2014/main" id="{24DEE9A3-61F6-56E5-DA80-0DB0924FF650}"/>
                  </a:ext>
                </a:extLst>
              </p:cNvPr>
              <p:cNvSpPr/>
              <p:nvPr/>
            </p:nvSpPr>
            <p:spPr>
              <a:xfrm>
                <a:off x="10240186" y="837829"/>
                <a:ext cx="314951" cy="259452"/>
              </a:xfrm>
              <a:prstGeom prst="triangl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4" name="Up Arrow 23">
                <a:extLst>
                  <a:ext uri="{FF2B5EF4-FFF2-40B4-BE49-F238E27FC236}">
                    <a16:creationId xmlns:a16="http://schemas.microsoft.com/office/drawing/2014/main" id="{D3AF094C-E811-F4F9-AD71-F2E7133AD636}"/>
                  </a:ext>
                </a:extLst>
              </p:cNvPr>
              <p:cNvSpPr/>
              <p:nvPr/>
            </p:nvSpPr>
            <p:spPr>
              <a:xfrm flipH="1">
                <a:off x="10028415" y="2309094"/>
                <a:ext cx="263004" cy="249093"/>
              </a:xfrm>
              <a:prstGeom prst="upArrow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3A1CF79-FC6D-EC6B-241B-817A22117F67}"/>
                </a:ext>
              </a:extLst>
            </p:cNvPr>
            <p:cNvSpPr txBox="1"/>
            <p:nvPr/>
          </p:nvSpPr>
          <p:spPr>
            <a:xfrm>
              <a:off x="9717281" y="317464"/>
              <a:ext cx="5137674" cy="541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 altLang="en-US" sz="2333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Extreme Unconditioned Stress</a:t>
              </a:r>
              <a:endParaRPr lang="en-US" sz="2333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3" name="Rectangle 42">
            <a:extLst>
              <a:ext uri="{FF2B5EF4-FFF2-40B4-BE49-F238E27FC236}">
                <a16:creationId xmlns:a16="http://schemas.microsoft.com/office/drawing/2014/main" id="{90603032-2099-6916-F519-4BFE58380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1562" y="6405781"/>
            <a:ext cx="43211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>
              <a:spcBef>
                <a:spcPct val="50000"/>
              </a:spcBef>
            </a:pPr>
            <a:r>
              <a:rPr lang="en-US" altLang="en-US" sz="1800" err="1">
                <a:solidFill>
                  <a:srgbClr val="000000"/>
                </a:solidFill>
                <a:cs typeface="Arial"/>
                <a:sym typeface="Arial"/>
              </a:rPr>
              <a:t>Arnsten</a:t>
            </a:r>
            <a:r>
              <a:rPr lang="en-US" altLang="en-US" sz="1800">
                <a:solidFill>
                  <a:srgbClr val="000000"/>
                </a:solidFill>
                <a:cs typeface="Arial"/>
                <a:sym typeface="Arial"/>
              </a:rPr>
              <a:t> AFT: Nat. Rev. </a:t>
            </a:r>
            <a:r>
              <a:rPr lang="en-US" altLang="en-US" sz="1800" err="1">
                <a:solidFill>
                  <a:srgbClr val="000000"/>
                </a:solidFill>
                <a:cs typeface="Arial"/>
                <a:sym typeface="Arial"/>
              </a:rPr>
              <a:t>Neurosci</a:t>
            </a:r>
            <a:r>
              <a:rPr lang="en-US" altLang="en-US" sz="1800">
                <a:solidFill>
                  <a:srgbClr val="000000"/>
                </a:solidFill>
                <a:cs typeface="Arial"/>
                <a:sym typeface="Arial"/>
              </a:rPr>
              <a:t>., 2009</a:t>
            </a:r>
          </a:p>
        </p:txBody>
      </p:sp>
    </p:spTree>
    <p:extLst>
      <p:ext uri="{BB962C8B-B14F-4D97-AF65-F5344CB8AC3E}">
        <p14:creationId xmlns:p14="http://schemas.microsoft.com/office/powerpoint/2010/main" val="115382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1435" y="1"/>
            <a:ext cx="11741207" cy="7017913"/>
          </a:xfrm>
        </p:spPr>
        <p:txBody>
          <a:bodyPr>
            <a:normAutofit fontScale="90000"/>
          </a:bodyPr>
          <a:lstStyle/>
          <a:p>
            <a:pPr marL="340153" indent="-340153">
              <a:lnSpc>
                <a:spcPct val="110000"/>
              </a:lnSpc>
              <a:defRPr/>
            </a:pPr>
            <a:r>
              <a:rPr lang="en-US" sz="3833" b="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Support</a:t>
            </a:r>
            <a:br>
              <a:rPr lang="en-US" sz="3833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br>
              <a:rPr lang="en-US" sz="1833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</a:br>
            <a:r>
              <a:rPr lang="en-US" altLang="en-US" sz="2751">
                <a:ea typeface="ＭＳ Ｐゴシック" panose="020B0600070205080204" pitchFamily="34" charset="-128"/>
              </a:rPr>
              <a:t>VA National Center for PTSD:</a:t>
            </a:r>
            <a:br>
              <a:rPr lang="en-US" altLang="en-US" sz="2751">
                <a:ea typeface="ＭＳ Ｐゴシック" panose="020B0600070205080204" pitchFamily="34" charset="-128"/>
              </a:rPr>
            </a:br>
            <a:r>
              <a:rPr lang="en-US" altLang="en-US" sz="2751">
                <a:ea typeface="ＭＳ Ｐゴシック" panose="020B0600070205080204" pitchFamily="34" charset="-128"/>
              </a:rPr>
              <a:t>Clinical Neuroscience Division (Yale University &amp; VA Connecticut Healthcare System) </a:t>
            </a:r>
            <a:br>
              <a:rPr lang="en-US" altLang="en-US" sz="2751">
                <a:ea typeface="ＭＳ Ｐゴシック" panose="020B0600070205080204" pitchFamily="34" charset="-128"/>
              </a:rPr>
            </a:br>
            <a:r>
              <a:rPr lang="en-US" altLang="en-US" sz="2751">
                <a:ea typeface="ＭＳ Ｐゴシック" panose="020B0600070205080204" pitchFamily="34" charset="-128"/>
              </a:rPr>
              <a:t>Women</a:t>
            </a:r>
            <a:r>
              <a:rPr lang="ja-JP" altLang="en-US" sz="2751"/>
              <a:t>’</a:t>
            </a:r>
            <a:r>
              <a:rPr lang="en-US" altLang="ja-JP" sz="2751"/>
              <a:t>s Health Science Division (Boston University &amp; VA Boston Healthcare System)</a:t>
            </a:r>
            <a:br>
              <a:rPr lang="en-US" altLang="ja-JP" sz="2751"/>
            </a:br>
            <a:r>
              <a:rPr lang="en-US" altLang="ja-JP" sz="2751"/>
              <a:t> VA CSR&amp;D Merit Reviews (</a:t>
            </a:r>
            <a:r>
              <a:rPr lang="en-US" altLang="ja-JP" sz="2751" dirty="0" err="1"/>
              <a:t>Rasmusson</a:t>
            </a:r>
            <a:r>
              <a:rPr lang="en-US" altLang="ja-JP" sz="2751"/>
              <a:t>) </a:t>
            </a:r>
            <a:br>
              <a:rPr lang="en-US" altLang="ja-JP" sz="2751"/>
            </a:br>
            <a:r>
              <a:rPr lang="en-US" altLang="ja-JP" sz="2751"/>
              <a:t> ORWH &amp; NIDA: 1K12DA14038-01 </a:t>
            </a:r>
            <a:br>
              <a:rPr lang="en-US" altLang="ja-JP" sz="2751"/>
            </a:br>
            <a:r>
              <a:rPr lang="en-US" altLang="ja-JP" sz="2751"/>
              <a:t>NIMH MH49486 &amp; MH56890 </a:t>
            </a:r>
            <a:br>
              <a:rPr lang="en-US" altLang="ja-JP" sz="2751"/>
            </a:br>
            <a:r>
              <a:rPr lang="en-US" altLang="ja-JP" sz="2751"/>
              <a:t>NIMH R21MH31113 </a:t>
            </a:r>
            <a:br>
              <a:rPr lang="en-US" altLang="ja-JP" sz="2751"/>
            </a:br>
            <a:r>
              <a:rPr lang="en-US" altLang="ja-JP" sz="2751"/>
              <a:t>VA/DOD </a:t>
            </a:r>
            <a:r>
              <a:rPr lang="en-US" altLang="ja-JP" sz="2751" err="1"/>
              <a:t>INTRuST</a:t>
            </a:r>
            <a:r>
              <a:rPr lang="en-US" altLang="ja-JP" sz="2751"/>
              <a:t> Clinical Consortium</a:t>
            </a:r>
            <a:br>
              <a:rPr lang="en-US" altLang="ja-JP" sz="2751"/>
            </a:br>
            <a:r>
              <a:rPr lang="en-US" altLang="ja-JP" sz="2751"/>
              <a:t>VA CSR&amp;D CDA-2 (</a:t>
            </a:r>
            <a:r>
              <a:rPr lang="en-US" altLang="ja-JP" sz="2751" dirty="0" err="1"/>
              <a:t>Pineles</a:t>
            </a:r>
            <a:r>
              <a:rPr lang="en-US" altLang="ja-JP" sz="2751"/>
              <a:t>)</a:t>
            </a:r>
            <a:br>
              <a:rPr lang="en-US" sz="275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</a:br>
            <a:r>
              <a:rPr lang="en-US" sz="275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NIMH 1R01MH122867-01 (</a:t>
            </a:r>
            <a:r>
              <a:rPr lang="en-US" sz="2751" dirty="0" err="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Rasmusson</a:t>
            </a:r>
            <a:r>
              <a:rPr lang="en-US" sz="275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)</a:t>
            </a:r>
            <a:br>
              <a:rPr lang="en-US" sz="275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</a:br>
            <a:br>
              <a:rPr lang="en-US" sz="2751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br>
              <a:rPr lang="en-US" sz="2833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sz="2833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8192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2077"/>
            <a:ext cx="12192000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833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Optimization/Deterioration of </a:t>
            </a:r>
            <a:r>
              <a:rPr lang="en-US" sz="3833" i="1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Frontal Lobe Executive Capacities</a:t>
            </a:r>
            <a:br>
              <a:rPr lang="en-US" sz="3833" i="1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sz="3833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is a </a:t>
            </a:r>
            <a:r>
              <a:rPr lang="en-US" sz="3833" u="sng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Function of Stress /Arousal</a:t>
            </a:r>
            <a:r>
              <a:rPr lang="en-US" sz="3833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:</a:t>
            </a:r>
            <a:r>
              <a:rPr lang="en-US" sz="3833" i="1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833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Inverted </a:t>
            </a:r>
            <a:r>
              <a:rPr lang="en-US" altLang="ja-JP" sz="3833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U-Shaped Curve</a:t>
            </a:r>
            <a:endParaRPr lang="en-US">
              <a:solidFill>
                <a:srgbClr val="000000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AF6CE56-9511-E7E1-3E98-50EB393C4C47}"/>
              </a:ext>
            </a:extLst>
          </p:cNvPr>
          <p:cNvGrpSpPr/>
          <p:nvPr/>
        </p:nvGrpSpPr>
        <p:grpSpPr>
          <a:xfrm rot="10800000">
            <a:off x="9704306" y="1931063"/>
            <a:ext cx="2013452" cy="5045812"/>
            <a:chOff x="975360" y="1267324"/>
            <a:chExt cx="2416141" cy="6054972"/>
          </a:xfrm>
        </p:grpSpPr>
        <p:sp>
          <p:nvSpPr>
            <p:cNvPr id="4" name="AutoShape 6">
              <a:extLst>
                <a:ext uri="{FF2B5EF4-FFF2-40B4-BE49-F238E27FC236}">
                  <a16:creationId xmlns:a16="http://schemas.microsoft.com/office/drawing/2014/main" id="{F022126C-5A84-BA94-FDB0-BA61490E4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1621" y="2044562"/>
              <a:ext cx="944376" cy="5277733"/>
            </a:xfrm>
            <a:prstGeom prst="upArrow">
              <a:avLst>
                <a:gd name="adj1" fmla="val 50000"/>
                <a:gd name="adj2" fmla="val 181441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8852" tIns="54425" rIns="108852" bIns="54425" anchor="ctr"/>
            <a:lstStyle/>
            <a:p>
              <a:pPr algn="ctr" defTabSz="914377"/>
              <a:endParaRPr lang="en-US">
                <a:solidFill>
                  <a:srgbClr val="00B050"/>
                </a:solidFill>
                <a:highlight>
                  <a:srgbClr val="14B300"/>
                </a:highlight>
                <a:latin typeface="Calibri"/>
                <a:cs typeface="Arial"/>
                <a:sym typeface="Arial"/>
              </a:endParaRPr>
            </a:p>
          </p:txBody>
        </p:sp>
        <p:sp>
          <p:nvSpPr>
            <p:cNvPr id="7" name="Text Box 8">
              <a:extLst>
                <a:ext uri="{FF2B5EF4-FFF2-40B4-BE49-F238E27FC236}">
                  <a16:creationId xmlns:a16="http://schemas.microsoft.com/office/drawing/2014/main" id="{9464BD95-55B3-71DE-EE9D-91901004F7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39944" flipH="1">
              <a:off x="306910" y="4232645"/>
              <a:ext cx="5267614" cy="901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8852" tIns="54425" rIns="108852" bIns="54425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defTabSz="914377" eaLnBrk="1" hangingPunct="1">
                <a:spcBef>
                  <a:spcPct val="50000"/>
                </a:spcBef>
              </a:pPr>
              <a:r>
                <a:rPr lang="en-US" sz="1667">
                  <a:solidFill>
                    <a:prstClr val="black"/>
                  </a:solidFill>
                  <a:latin typeface="Calibri"/>
                  <a:sym typeface="Arial"/>
                </a:rPr>
                <a:t>Critical evaluative  thinking &amp; guided behavior </a:t>
              </a:r>
              <a:endParaRPr lang="en-US" sz="1667">
                <a:solidFill>
                  <a:srgbClr val="E7E6E6"/>
                </a:solidFill>
                <a:latin typeface="Calibri"/>
                <a:sym typeface="Arial"/>
              </a:endParaRPr>
            </a:p>
            <a:p>
              <a:pPr defTabSz="914377" eaLnBrk="1" hangingPunct="1">
                <a:spcBef>
                  <a:spcPct val="50000"/>
                </a:spcBef>
              </a:pPr>
              <a:endParaRPr lang="en-US" sz="1667">
                <a:solidFill>
                  <a:srgbClr val="00B050"/>
                </a:solidFill>
                <a:sym typeface="Arial"/>
              </a:endParaRPr>
            </a:p>
          </p:txBody>
        </p:sp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9FAAA95F-EEEB-26A9-D4AA-0B5247CC0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360" y="2044562"/>
              <a:ext cx="952320" cy="5277734"/>
            </a:xfrm>
            <a:prstGeom prst="upArrow">
              <a:avLst>
                <a:gd name="adj1" fmla="val 50000"/>
                <a:gd name="adj2" fmla="val 16427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8852" tIns="54425" rIns="108852" bIns="54425" anchor="ctr"/>
            <a:lstStyle/>
            <a:p>
              <a:pPr algn="ctr" defTabSz="914377"/>
              <a:endParaRPr lang="en-US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B6CAA34-75EB-0783-8DBD-22B5927FB4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1564441" y="4074935"/>
              <a:ext cx="6054972" cy="439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8852" tIns="54425" rIns="108852" bIns="54425">
              <a:spAutoFit/>
            </a:bodyPr>
            <a:lstStyle/>
            <a:p>
              <a:pPr defTabSz="914377"/>
              <a:r>
                <a:rPr lang="en-US" sz="1667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Inhibition of reflexive  defense reactions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587518C-FFEE-68BA-FE70-08B63E3BFED1}"/>
              </a:ext>
            </a:extLst>
          </p:cNvPr>
          <p:cNvGrpSpPr/>
          <p:nvPr/>
        </p:nvGrpSpPr>
        <p:grpSpPr>
          <a:xfrm>
            <a:off x="1309057" y="1283365"/>
            <a:ext cx="8196659" cy="5201723"/>
            <a:chOff x="1568918" y="1267323"/>
            <a:chExt cx="9835988" cy="6242068"/>
          </a:xfrm>
        </p:grpSpPr>
        <p:sp>
          <p:nvSpPr>
            <p:cNvPr id="27651" name="Arc 3"/>
            <p:cNvSpPr>
              <a:spLocks/>
            </p:cNvSpPr>
            <p:nvPr/>
          </p:nvSpPr>
          <p:spPr bwMode="auto">
            <a:xfrm rot="10932466" flipV="1">
              <a:off x="4508502" y="2386966"/>
              <a:ext cx="6342379" cy="4183380"/>
            </a:xfrm>
            <a:custGeom>
              <a:avLst/>
              <a:gdLst>
                <a:gd name="T0" fmla="*/ 0 w 43143"/>
                <a:gd name="T1" fmla="*/ 2147483647 h 21600"/>
                <a:gd name="T2" fmla="*/ 2147483647 w 43143"/>
                <a:gd name="T3" fmla="*/ 2147483647 h 21600"/>
                <a:gd name="T4" fmla="*/ 2147483647 w 43143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43143"/>
                <a:gd name="T10" fmla="*/ 0 h 21600"/>
                <a:gd name="T11" fmla="*/ 43143 w 4314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43" h="21600" fill="none" extrusionOk="0">
                  <a:moveTo>
                    <a:pt x="-1" y="20072"/>
                  </a:moveTo>
                  <a:cubicBezTo>
                    <a:pt x="800" y="8764"/>
                    <a:pt x="10208" y="-1"/>
                    <a:pt x="21545" y="-1"/>
                  </a:cubicBezTo>
                  <a:cubicBezTo>
                    <a:pt x="33389" y="-1"/>
                    <a:pt x="43024" y="9538"/>
                    <a:pt x="43143" y="21381"/>
                  </a:cubicBezTo>
                </a:path>
                <a:path w="43143" h="21600" stroke="0" extrusionOk="0">
                  <a:moveTo>
                    <a:pt x="-1" y="20072"/>
                  </a:moveTo>
                  <a:cubicBezTo>
                    <a:pt x="800" y="8764"/>
                    <a:pt x="10208" y="-1"/>
                    <a:pt x="21545" y="-1"/>
                  </a:cubicBezTo>
                  <a:cubicBezTo>
                    <a:pt x="33389" y="-1"/>
                    <a:pt x="43024" y="9538"/>
                    <a:pt x="43143" y="21381"/>
                  </a:cubicBezTo>
                  <a:lnTo>
                    <a:pt x="21545" y="21600"/>
                  </a:lnTo>
                  <a:lnTo>
                    <a:pt x="-1" y="20072"/>
                  </a:lnTo>
                  <a:close/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8852" tIns="54425" rIns="108852" bIns="54425" anchor="ctr"/>
            <a:lstStyle/>
            <a:p>
              <a:pPr defTabSz="914377"/>
              <a:endParaRPr lang="en-US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7654" name="AutoShape 9"/>
            <p:cNvSpPr>
              <a:spLocks noChangeArrowheads="1"/>
            </p:cNvSpPr>
            <p:nvPr/>
          </p:nvSpPr>
          <p:spPr bwMode="auto">
            <a:xfrm>
              <a:off x="4378482" y="6659898"/>
              <a:ext cx="7026424" cy="849493"/>
            </a:xfrm>
            <a:prstGeom prst="rightArrow">
              <a:avLst>
                <a:gd name="adj1" fmla="val 50519"/>
                <a:gd name="adj2" fmla="val 12526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8852" tIns="54425" rIns="108852" bIns="54425" anchor="ctr"/>
            <a:lstStyle/>
            <a:p>
              <a:pPr defTabSz="914377"/>
              <a:endParaRPr lang="en-US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7655" name="Rectangle 9"/>
            <p:cNvSpPr>
              <a:spLocks noChangeArrowheads="1"/>
            </p:cNvSpPr>
            <p:nvPr/>
          </p:nvSpPr>
          <p:spPr bwMode="auto">
            <a:xfrm>
              <a:off x="6117558" y="6848133"/>
              <a:ext cx="3102342" cy="464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8852" tIns="54425" rIns="108852" bIns="54425">
              <a:spAutoFit/>
            </a:bodyPr>
            <a:lstStyle/>
            <a:p>
              <a:pPr defTabSz="914377"/>
              <a:r>
                <a:rPr lang="en-US" b="1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   Stress &gt;&gt;&gt;&gt;&gt;&gt;&gt; Arousal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DD1DE22-49EB-19F7-4C94-4BCC11AFA4C8}"/>
                </a:ext>
              </a:extLst>
            </p:cNvPr>
            <p:cNvGrpSpPr/>
            <p:nvPr/>
          </p:nvGrpSpPr>
          <p:grpSpPr>
            <a:xfrm>
              <a:off x="1568918" y="1267323"/>
              <a:ext cx="2432730" cy="6054972"/>
              <a:chOff x="975360" y="1267324"/>
              <a:chExt cx="2432730" cy="6054972"/>
            </a:xfrm>
          </p:grpSpPr>
          <p:sp>
            <p:nvSpPr>
              <p:cNvPr id="27652" name="AutoShape 6"/>
              <p:cNvSpPr>
                <a:spLocks noChangeArrowheads="1"/>
              </p:cNvSpPr>
              <p:nvPr/>
            </p:nvSpPr>
            <p:spPr bwMode="auto">
              <a:xfrm>
                <a:off x="2316479" y="2044561"/>
                <a:ext cx="859697" cy="5277733"/>
              </a:xfrm>
              <a:prstGeom prst="upArrow">
                <a:avLst>
                  <a:gd name="adj1" fmla="val 50000"/>
                  <a:gd name="adj2" fmla="val 181441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108852" tIns="54425" rIns="108852" bIns="54425" anchor="ctr"/>
              <a:lstStyle/>
              <a:p>
                <a:pPr algn="ctr" defTabSz="914377"/>
                <a:endParaRPr lang="en-US">
                  <a:solidFill>
                    <a:srgbClr val="00B050"/>
                  </a:solidFill>
                  <a:highlight>
                    <a:srgbClr val="14B300"/>
                  </a:highlight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27653" name="Text Box 8"/>
              <p:cNvSpPr txBox="1">
                <a:spLocks noChangeArrowheads="1"/>
              </p:cNvSpPr>
              <p:nvPr/>
            </p:nvSpPr>
            <p:spPr bwMode="auto">
              <a:xfrm rot="16239944" flipH="1">
                <a:off x="323499" y="4232647"/>
                <a:ext cx="5267614" cy="901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08852" tIns="54425" rIns="108852" bIns="54425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pPr defTabSz="914377" eaLnBrk="1" hangingPunct="1">
                  <a:spcBef>
                    <a:spcPct val="50000"/>
                  </a:spcBef>
                </a:pPr>
                <a:r>
                  <a:rPr lang="en-US" sz="1667">
                    <a:solidFill>
                      <a:prstClr val="black"/>
                    </a:solidFill>
                    <a:latin typeface="Calibri"/>
                    <a:sym typeface="Arial"/>
                  </a:rPr>
                  <a:t>Critical evaluative  thinking &amp; guided behavior </a:t>
                </a:r>
                <a:endParaRPr lang="en-US" sz="1667">
                  <a:solidFill>
                    <a:srgbClr val="E7E6E6"/>
                  </a:solidFill>
                  <a:latin typeface="Calibri"/>
                  <a:sym typeface="Arial"/>
                </a:endParaRPr>
              </a:p>
              <a:p>
                <a:pPr defTabSz="914377" eaLnBrk="1" hangingPunct="1">
                  <a:spcBef>
                    <a:spcPct val="50000"/>
                  </a:spcBef>
                </a:pPr>
                <a:endParaRPr lang="en-US" sz="1667">
                  <a:solidFill>
                    <a:srgbClr val="00B050"/>
                  </a:solidFill>
                  <a:sym typeface="Arial"/>
                </a:endParaRPr>
              </a:p>
            </p:txBody>
          </p:sp>
          <p:sp>
            <p:nvSpPr>
              <p:cNvPr id="27656" name="AutoShape 6"/>
              <p:cNvSpPr>
                <a:spLocks noChangeArrowheads="1"/>
              </p:cNvSpPr>
              <p:nvPr/>
            </p:nvSpPr>
            <p:spPr bwMode="auto">
              <a:xfrm>
                <a:off x="975360" y="2044562"/>
                <a:ext cx="952320" cy="5277734"/>
              </a:xfrm>
              <a:prstGeom prst="upArrow">
                <a:avLst>
                  <a:gd name="adj1" fmla="val 50000"/>
                  <a:gd name="adj2" fmla="val 164274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108852" tIns="54425" rIns="108852" bIns="54425" anchor="ctr"/>
              <a:lstStyle/>
              <a:p>
                <a:pPr algn="ctr" defTabSz="914377"/>
                <a:endParaRPr lang="en-US">
                  <a:solidFill>
                    <a:prstClr val="black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27657" name="Rectangle 8"/>
              <p:cNvSpPr>
                <a:spLocks noChangeArrowheads="1"/>
              </p:cNvSpPr>
              <p:nvPr/>
            </p:nvSpPr>
            <p:spPr bwMode="auto">
              <a:xfrm rot="16200000">
                <a:off x="-1564444" y="4074935"/>
                <a:ext cx="6054972" cy="439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08852" tIns="54425" rIns="108852" bIns="54425">
                <a:spAutoFit/>
              </a:bodyPr>
              <a:lstStyle/>
              <a:p>
                <a:pPr defTabSz="914377"/>
                <a:r>
                  <a:rPr lang="en-US" sz="1667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Inhibition of reflexive  defense reactions</a:t>
                </a:r>
              </a:p>
            </p:txBody>
          </p:sp>
        </p:grpSp>
        <p:sp>
          <p:nvSpPr>
            <p:cNvPr id="10" name="Arc 3"/>
            <p:cNvSpPr>
              <a:spLocks/>
            </p:cNvSpPr>
            <p:nvPr/>
          </p:nvSpPr>
          <p:spPr bwMode="auto">
            <a:xfrm rot="10932466" flipV="1">
              <a:off x="4631165" y="2335066"/>
              <a:ext cx="5997094" cy="4153239"/>
            </a:xfrm>
            <a:custGeom>
              <a:avLst/>
              <a:gdLst>
                <a:gd name="T0" fmla="*/ 0 w 43143"/>
                <a:gd name="T1" fmla="*/ 2147483647 h 21600"/>
                <a:gd name="T2" fmla="*/ 2147483647 w 43143"/>
                <a:gd name="T3" fmla="*/ 2147483647 h 21600"/>
                <a:gd name="T4" fmla="*/ 2147483647 w 43143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43143"/>
                <a:gd name="T10" fmla="*/ 0 h 21600"/>
                <a:gd name="T11" fmla="*/ 43143 w 4314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43" h="21600" fill="none" extrusionOk="0">
                  <a:moveTo>
                    <a:pt x="-1" y="20072"/>
                  </a:moveTo>
                  <a:cubicBezTo>
                    <a:pt x="800" y="8764"/>
                    <a:pt x="10208" y="-1"/>
                    <a:pt x="21545" y="-1"/>
                  </a:cubicBezTo>
                  <a:cubicBezTo>
                    <a:pt x="33389" y="-1"/>
                    <a:pt x="43024" y="9538"/>
                    <a:pt x="43143" y="21381"/>
                  </a:cubicBezTo>
                </a:path>
                <a:path w="43143" h="21600" stroke="0" extrusionOk="0">
                  <a:moveTo>
                    <a:pt x="-1" y="20072"/>
                  </a:moveTo>
                  <a:cubicBezTo>
                    <a:pt x="800" y="8764"/>
                    <a:pt x="10208" y="-1"/>
                    <a:pt x="21545" y="-1"/>
                  </a:cubicBezTo>
                  <a:cubicBezTo>
                    <a:pt x="33389" y="-1"/>
                    <a:pt x="43024" y="9538"/>
                    <a:pt x="43143" y="21381"/>
                  </a:cubicBezTo>
                  <a:lnTo>
                    <a:pt x="21545" y="21600"/>
                  </a:lnTo>
                  <a:lnTo>
                    <a:pt x="-1" y="20072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14377"/>
              <a:endParaRPr lang="en-US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D3ED81-C925-5FF3-3394-E0CE7DAE928F}"/>
                </a:ext>
              </a:extLst>
            </p:cNvPr>
            <p:cNvSpPr/>
            <p:nvPr/>
          </p:nvSpPr>
          <p:spPr>
            <a:xfrm rot="2225727">
              <a:off x="4839995" y="2104824"/>
              <a:ext cx="1338435" cy="3304705"/>
            </a:xfrm>
            <a:prstGeom prst="ellipse">
              <a:avLst/>
            </a:prstGeom>
            <a:solidFill>
              <a:srgbClr val="14B300">
                <a:alpha val="18000"/>
              </a:srgbClr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3BA22F0-CDD4-6D59-7FD2-E7FAD1E33741}"/>
                </a:ext>
              </a:extLst>
            </p:cNvPr>
            <p:cNvSpPr txBox="1"/>
            <p:nvPr/>
          </p:nvSpPr>
          <p:spPr>
            <a:xfrm rot="18208679">
              <a:off x="4631114" y="3118986"/>
              <a:ext cx="174840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en-US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PFC Function </a:t>
              </a:r>
            </a:p>
            <a:p>
              <a:pPr defTabSz="914377"/>
              <a:endParaRPr lang="en-US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  <a:p>
              <a:pPr defTabSz="914377"/>
              <a:r>
                <a:rPr lang="en-US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Sweet Spot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8D54A61-8F14-D192-E9B5-BE9BEF4CC7FF}"/>
                </a:ext>
              </a:extLst>
            </p:cNvPr>
            <p:cNvSpPr/>
            <p:nvPr/>
          </p:nvSpPr>
          <p:spPr>
            <a:xfrm rot="8624652">
              <a:off x="9036809" y="2158476"/>
              <a:ext cx="1338435" cy="3304705"/>
            </a:xfrm>
            <a:prstGeom prst="ellipse">
              <a:avLst/>
            </a:prstGeom>
            <a:solidFill>
              <a:srgbClr val="FF0000">
                <a:alpha val="18000"/>
              </a:srgbClr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CB2569-53FB-C548-5F5E-051B69A28F19}"/>
                </a:ext>
              </a:extLst>
            </p:cNvPr>
            <p:cNvSpPr txBox="1"/>
            <p:nvPr/>
          </p:nvSpPr>
          <p:spPr>
            <a:xfrm rot="3222065">
              <a:off x="8973916" y="3302762"/>
              <a:ext cx="174840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7"/>
              <a:r>
                <a:rPr lang="en-US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PFC Function </a:t>
              </a:r>
            </a:p>
            <a:p>
              <a:pPr defTabSz="914377"/>
              <a:endParaRPr lang="en-US">
                <a:solidFill>
                  <a:prstClr val="black"/>
                </a:solidFill>
                <a:latin typeface="Calibri"/>
                <a:cs typeface="Arial"/>
                <a:sym typeface="Arial"/>
              </a:endParaRPr>
            </a:p>
            <a:p>
              <a:pPr defTabSz="914377"/>
              <a:r>
                <a:rPr lang="en-US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Deterioration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877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2">
            <a:extLst>
              <a:ext uri="{FF2B5EF4-FFF2-40B4-BE49-F238E27FC236}">
                <a16:creationId xmlns:a16="http://schemas.microsoft.com/office/drawing/2014/main" id="{214B906D-8CC8-4B14-B91B-340F9F735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9427" y="1"/>
            <a:ext cx="8689975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 eaLnBrk="1" hangingPunct="1"/>
            <a:endParaRPr lang="en-US" altLang="en-US" sz="3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ctr" defTabSz="914377" eaLnBrk="1" hangingPunct="1"/>
            <a:endParaRPr lang="en-US" altLang="en-US" sz="4400">
              <a:solidFill>
                <a:srgbClr val="44546A"/>
              </a:solidFill>
              <a:cs typeface="Arial"/>
              <a:sym typeface="Arial"/>
            </a:endParaRPr>
          </a:p>
          <a:p>
            <a:pPr algn="ctr" defTabSz="914377" eaLnBrk="1" hangingPunct="1"/>
            <a:endParaRPr lang="en-US" altLang="en-US" sz="4400">
              <a:solidFill>
                <a:srgbClr val="44546A"/>
              </a:solidFill>
              <a:cs typeface="Arial"/>
              <a:sym typeface="Arial"/>
            </a:endParaRPr>
          </a:p>
          <a:p>
            <a:pPr algn="ctr" defTabSz="914377" eaLnBrk="1" hangingPunct="1"/>
            <a:endParaRPr lang="en-US" altLang="en-US" sz="4400">
              <a:solidFill>
                <a:srgbClr val="44546A"/>
              </a:solidFill>
              <a:cs typeface="Arial"/>
              <a:sym typeface="Arial"/>
            </a:endParaRPr>
          </a:p>
          <a:p>
            <a:pPr algn="ctr" defTabSz="914377" eaLnBrk="1" hangingPunct="1"/>
            <a:endParaRPr lang="en-US" altLang="en-US" sz="4400">
              <a:solidFill>
                <a:srgbClr val="44546A"/>
              </a:solidFill>
              <a:cs typeface="Arial"/>
              <a:sym typeface="Arial"/>
            </a:endParaRPr>
          </a:p>
          <a:p>
            <a:pPr algn="ctr" defTabSz="914377" eaLnBrk="1" hangingPunct="1"/>
            <a:r>
              <a:rPr lang="en-US" altLang="en-US" sz="4400">
                <a:solidFill>
                  <a:srgbClr val="44546A"/>
                </a:solidFill>
                <a:cs typeface="Arial"/>
                <a:sym typeface="Arial"/>
              </a:rPr>
              <a:t>							</a:t>
            </a:r>
          </a:p>
          <a:p>
            <a:pPr algn="ctr" defTabSz="914377" eaLnBrk="1" hangingPunct="1"/>
            <a:r>
              <a:rPr lang="en-US" altLang="en-US" sz="4400">
                <a:solidFill>
                  <a:srgbClr val="44546A"/>
                </a:solidFill>
                <a:cs typeface="Arial"/>
                <a:sym typeface="Arial"/>
              </a:rPr>
              <a:t>				</a:t>
            </a:r>
            <a:r>
              <a:rPr lang="en-US" altLang="en-US" sz="3600">
                <a:solidFill>
                  <a:srgbClr val="44546A"/>
                </a:solidFill>
                <a:cs typeface="Arial"/>
                <a:sym typeface="Arial"/>
              </a:rPr>
              <a:t>	</a:t>
            </a:r>
          </a:p>
          <a:p>
            <a:pPr algn="ctr" defTabSz="914377" eaLnBrk="1" hangingPunct="1"/>
            <a:r>
              <a:rPr lang="en-US" altLang="en-US" sz="360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						</a:t>
            </a:r>
          </a:p>
          <a:p>
            <a:pPr algn="ctr" defTabSz="914377" eaLnBrk="1" hangingPunct="1"/>
            <a:r>
              <a:rPr lang="en-US" altLang="en-US" sz="360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					</a:t>
            </a:r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  <p:grpSp>
        <p:nvGrpSpPr>
          <p:cNvPr id="45058" name="Group 8">
            <a:extLst>
              <a:ext uri="{FF2B5EF4-FFF2-40B4-BE49-F238E27FC236}">
                <a16:creationId xmlns:a16="http://schemas.microsoft.com/office/drawing/2014/main" id="{143048C7-D87B-0DD9-E63A-6E7FF998358D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4572000"/>
            <a:ext cx="5638800" cy="2286000"/>
            <a:chOff x="2743200" y="4572000"/>
            <a:chExt cx="5867400" cy="2286000"/>
          </a:xfrm>
        </p:grpSpPr>
        <p:sp>
          <p:nvSpPr>
            <p:cNvPr id="45063" name="Explosion 1 3">
              <a:extLst>
                <a:ext uri="{FF2B5EF4-FFF2-40B4-BE49-F238E27FC236}">
                  <a16:creationId xmlns:a16="http://schemas.microsoft.com/office/drawing/2014/main" id="{0DA6738B-658D-9CE5-9169-834CB576C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3200" y="4572000"/>
              <a:ext cx="5867400" cy="2286000"/>
            </a:xfrm>
            <a:prstGeom prst="irregularSeal1">
              <a:avLst/>
            </a:prstGeom>
            <a:solidFill>
              <a:srgbClr val="FF8B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2E29BB7-B7AE-EF6E-6A8D-24B5F991A3E8}"/>
                </a:ext>
              </a:extLst>
            </p:cNvPr>
            <p:cNvSpPr txBox="1"/>
            <p:nvPr/>
          </p:nvSpPr>
          <p:spPr>
            <a:xfrm>
              <a:off x="3615381" y="5334000"/>
              <a:ext cx="464820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77">
                <a:defRPr/>
              </a:pPr>
              <a:r>
                <a:rPr lang="en-US" sz="2800" b="1">
                  <a:ln>
                    <a:solidFill>
                      <a:srgbClr val="E7E6E6"/>
                    </a:solidFill>
                  </a:ln>
                  <a:solidFill>
                    <a:prstClr val="black"/>
                  </a:solidFill>
                  <a:latin typeface="Arial"/>
                  <a:ea typeface="ＭＳ Ｐゴシック" pitchFamily="-65" charset="-128"/>
                  <a:cs typeface="Arial"/>
                  <a:sym typeface="Arial"/>
                </a:rPr>
                <a:t>Amygdalar Reactivity</a:t>
              </a:r>
            </a:p>
          </p:txBody>
        </p:sp>
      </p:grpSp>
      <p:grpSp>
        <p:nvGrpSpPr>
          <p:cNvPr id="45059" name="Group 10">
            <a:extLst>
              <a:ext uri="{FF2B5EF4-FFF2-40B4-BE49-F238E27FC236}">
                <a16:creationId xmlns:a16="http://schemas.microsoft.com/office/drawing/2014/main" id="{FAEA8061-32BB-B9BE-1F19-E39D0AE8C7B0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152401"/>
            <a:ext cx="5334000" cy="2133600"/>
            <a:chOff x="1143000" y="228600"/>
            <a:chExt cx="5334000" cy="2133600"/>
          </a:xfrm>
          <a:solidFill>
            <a:schemeClr val="bg2">
              <a:lumMod val="75000"/>
            </a:schemeClr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4CE63D5-0AF4-B3FC-9BB6-1EFEAA8E8F27}"/>
                </a:ext>
              </a:extLst>
            </p:cNvPr>
            <p:cNvSpPr/>
            <p:nvPr/>
          </p:nvSpPr>
          <p:spPr bwMode="auto">
            <a:xfrm>
              <a:off x="1143000" y="228600"/>
              <a:ext cx="5257800" cy="21336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377" eaLnBrk="0" hangingPunct="0">
                <a:defRPr/>
              </a:pPr>
              <a:endParaRPr lang="en-US" sz="2160">
                <a:solidFill>
                  <a:prstClr val="black"/>
                </a:solidFill>
                <a:latin typeface="Times" charset="0"/>
                <a:ea typeface="ＭＳ Ｐゴシック" charset="0"/>
                <a:cs typeface="ＭＳ Ｐゴシック" charset="0"/>
                <a:sym typeface="Arial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46EA0EE-92B1-91D3-A4AF-C35F67A6E5A8}"/>
                </a:ext>
              </a:extLst>
            </p:cNvPr>
            <p:cNvSpPr txBox="1"/>
            <p:nvPr/>
          </p:nvSpPr>
          <p:spPr>
            <a:xfrm>
              <a:off x="1219200" y="838200"/>
              <a:ext cx="5257800" cy="9541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77">
                <a:defRPr/>
              </a:pPr>
              <a:r>
                <a:rPr lang="en-US" sz="2800" b="1">
                  <a:ln>
                    <a:solidFill>
                      <a:srgbClr val="E7E6E6"/>
                    </a:solidFill>
                  </a:ln>
                  <a:solidFill>
                    <a:prstClr val="black"/>
                  </a:solidFill>
                  <a:latin typeface="Arial"/>
                  <a:ea typeface="ＭＳ Ｐゴシック" pitchFamily="-65" charset="-128"/>
                  <a:cs typeface="Arial"/>
                  <a:sym typeface="Arial"/>
                </a:rPr>
                <a:t> Frontal Lobe/Hippocampal</a:t>
              </a:r>
            </a:p>
            <a:p>
              <a:pPr algn="ctr" defTabSz="914377">
                <a:defRPr/>
              </a:pPr>
              <a:r>
                <a:rPr lang="en-US" sz="2800" b="1">
                  <a:ln>
                    <a:solidFill>
                      <a:srgbClr val="E7E6E6"/>
                    </a:solidFill>
                  </a:ln>
                  <a:solidFill>
                    <a:prstClr val="black"/>
                  </a:solidFill>
                  <a:latin typeface="Arial"/>
                  <a:ea typeface="ＭＳ Ｐゴシック" pitchFamily="-65" charset="-128"/>
                  <a:cs typeface="Arial"/>
                  <a:sym typeface="Arial"/>
                </a:rPr>
                <a:t>Reprocessing &amp; Inhibition</a:t>
              </a:r>
            </a:p>
          </p:txBody>
        </p:sp>
      </p:grpSp>
      <p:sp>
        <p:nvSpPr>
          <p:cNvPr id="45060" name="WordArt 3">
            <a:extLst>
              <a:ext uri="{FF2B5EF4-FFF2-40B4-BE49-F238E27FC236}">
                <a16:creationId xmlns:a16="http://schemas.microsoft.com/office/drawing/2014/main" id="{0DD0D2DE-D55C-0507-1518-4397A41C683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232272">
            <a:off x="2381251" y="3687765"/>
            <a:ext cx="9958388" cy="903287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80" lon="19439992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707070"/>
              </a:contourClr>
            </a:sp3d>
          </a:bodyPr>
          <a:lstStyle/>
          <a:p>
            <a:pPr algn="ctr" defTabSz="914377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 panose="020B0806030902050204" pitchFamily="34" charset="0"/>
                <a:cs typeface="Arial"/>
                <a:sym typeface="Arial"/>
              </a:rPr>
              <a:t>imbalance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F8FBC0B-6AAA-97AA-A93C-63D96262A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854201"/>
            <a:ext cx="9144000" cy="2208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377">
              <a:defRPr/>
            </a:pPr>
            <a:r>
              <a:rPr lang="en-US" sz="4584" b="1">
                <a:ln>
                  <a:solidFill>
                    <a:srgbClr val="FFFF00"/>
                  </a:solidFill>
                </a:ln>
                <a:solidFill>
                  <a:prstClr val="black"/>
                </a:solidFill>
                <a:latin typeface="Times" pitchFamily="-65" charset="0"/>
                <a:ea typeface="ＭＳ Ｐゴシック" pitchFamily="-65" charset="-128"/>
                <a:cs typeface="ＭＳ Ｐゴシック" pitchFamily="-65" charset="-128"/>
                <a:sym typeface="Arial"/>
              </a:rPr>
              <a:t>What regulates the release of monoamines and their persistence in neuronal synapses?</a:t>
            </a:r>
            <a:endParaRPr lang="en-US" sz="4584" b="1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Times" pitchFamily="-65" charset="0"/>
              <a:ea typeface="ＭＳ Ｐゴシック" pitchFamily="-65" charset="-128"/>
              <a:cs typeface="ＭＳ Ｐゴシック" pitchFamily="-65" charset="-12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6991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F8FBC0B-6AAA-97AA-A93C-63D96262A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48" y="2253828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377">
              <a:defRPr/>
            </a:pPr>
            <a:r>
              <a:rPr lang="en-US" sz="3600" b="1">
                <a:ln>
                  <a:solidFill>
                    <a:srgbClr val="FFFF00"/>
                  </a:solidFill>
                </a:ln>
                <a:solidFill>
                  <a:prstClr val="black"/>
                </a:solidFill>
                <a:latin typeface="Times" pitchFamily="-65" charset="0"/>
                <a:ea typeface="ＭＳ Ｐゴシック" pitchFamily="-65" charset="-128"/>
                <a:cs typeface="ＭＳ Ｐゴシック" pitchFamily="-65" charset="-128"/>
                <a:sym typeface="Arial"/>
              </a:rPr>
              <a:t>Neuropeptides</a:t>
            </a:r>
          </a:p>
          <a:p>
            <a:pPr algn="ctr" defTabSz="914377">
              <a:defRPr/>
            </a:pPr>
            <a:r>
              <a:rPr lang="en-US" sz="3600" b="1">
                <a:ln>
                  <a:solidFill>
                    <a:srgbClr val="FFFF00"/>
                  </a:solidFill>
                </a:ln>
                <a:solidFill>
                  <a:prstClr val="black"/>
                </a:solidFill>
                <a:latin typeface="Times" pitchFamily="-65" charset="0"/>
                <a:ea typeface="ＭＳ Ｐゴシック" pitchFamily="-65" charset="-128"/>
                <a:cs typeface="ＭＳ Ｐゴシック" pitchFamily="-65" charset="-128"/>
                <a:sym typeface="Arial"/>
              </a:rPr>
              <a:t>Neuroactive steroids</a:t>
            </a:r>
          </a:p>
          <a:p>
            <a:pPr algn="ctr" defTabSz="914377">
              <a:defRPr/>
            </a:pPr>
            <a:r>
              <a:rPr lang="en-US" sz="3600" b="1">
                <a:ln>
                  <a:solidFill>
                    <a:srgbClr val="FFFF00"/>
                  </a:solidFill>
                </a:ln>
                <a:solidFill>
                  <a:prstClr val="black"/>
                </a:solidFill>
                <a:latin typeface="Times" pitchFamily="-65" charset="0"/>
                <a:ea typeface="ＭＳ Ｐゴシック" pitchFamily="-65" charset="-128"/>
                <a:cs typeface="ＭＳ Ｐゴシック" pitchFamily="-65" charset="-128"/>
                <a:sym typeface="Arial"/>
              </a:rPr>
              <a:t>Transporters &amp; Transporter Blockers</a:t>
            </a:r>
          </a:p>
          <a:p>
            <a:pPr algn="ctr" defTabSz="914377">
              <a:defRPr/>
            </a:pPr>
            <a:r>
              <a:rPr lang="en-US" sz="3600" b="1">
                <a:ln>
                  <a:solidFill>
                    <a:srgbClr val="FFFF00"/>
                  </a:solidFill>
                </a:ln>
                <a:solidFill>
                  <a:prstClr val="black"/>
                </a:solidFill>
                <a:latin typeface="Times" pitchFamily="-65" charset="0"/>
                <a:ea typeface="ＭＳ Ｐゴシック" pitchFamily="-65" charset="-128"/>
                <a:cs typeface="ＭＳ Ｐゴシック" pitchFamily="-65" charset="-128"/>
                <a:sym typeface="Arial"/>
              </a:rPr>
              <a:t>Metabolic Enzymes</a:t>
            </a:r>
            <a:endParaRPr lang="en-US" sz="3200" b="1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Times" pitchFamily="-65" charset="0"/>
              <a:ea typeface="ＭＳ Ｐゴシック" pitchFamily="-65" charset="-128"/>
              <a:cs typeface="ＭＳ Ｐゴシック" pitchFamily="-65" charset="-128"/>
              <a:sym typeface="Arial"/>
            </a:endParaRPr>
          </a:p>
        </p:txBody>
      </p:sp>
      <p:sp>
        <p:nvSpPr>
          <p:cNvPr id="40962" name="TextBox 2">
            <a:extLst>
              <a:ext uri="{FF2B5EF4-FFF2-40B4-BE49-F238E27FC236}">
                <a16:creationId xmlns:a16="http://schemas.microsoft.com/office/drawing/2014/main" id="{B9DD390E-3A26-5245-B6A7-CE01565C8124}"/>
              </a:ext>
            </a:extLst>
          </p:cNvPr>
          <p:cNvSpPr txBox="1">
            <a:spLocks noChangeArrowheads="1"/>
          </p:cNvSpPr>
          <p:nvPr/>
        </p:nvSpPr>
        <p:spPr bwMode="auto">
          <a:xfrm rot="20941001">
            <a:off x="800100" y="2010036"/>
            <a:ext cx="1447800" cy="10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 sz="2167" b="1">
                <a:solidFill>
                  <a:srgbClr val="FF0000"/>
                </a:solidFill>
                <a:cs typeface="Arial"/>
                <a:sym typeface="Arial"/>
              </a:rPr>
              <a:t>Serotonin Reuptake Inhibitors</a:t>
            </a:r>
          </a:p>
        </p:txBody>
      </p:sp>
      <p:sp>
        <p:nvSpPr>
          <p:cNvPr id="40963" name="TextBox 3">
            <a:extLst>
              <a:ext uri="{FF2B5EF4-FFF2-40B4-BE49-F238E27FC236}">
                <a16:creationId xmlns:a16="http://schemas.microsoft.com/office/drawing/2014/main" id="{57FFF68F-2764-D12A-C1F3-4784246229FD}"/>
              </a:ext>
            </a:extLst>
          </p:cNvPr>
          <p:cNvSpPr txBox="1">
            <a:spLocks noChangeArrowheads="1"/>
          </p:cNvSpPr>
          <p:nvPr/>
        </p:nvSpPr>
        <p:spPr bwMode="auto">
          <a:xfrm rot="19357834">
            <a:off x="3360496" y="1032525"/>
            <a:ext cx="1069473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 sz="2167" b="1">
                <a:solidFill>
                  <a:srgbClr val="0812F1"/>
                </a:solidFill>
                <a:cs typeface="Arial"/>
                <a:sym typeface="Arial"/>
              </a:rPr>
              <a:t>GABA</a:t>
            </a:r>
          </a:p>
        </p:txBody>
      </p:sp>
      <p:sp>
        <p:nvSpPr>
          <p:cNvPr id="40966" name="TextBox 6">
            <a:extLst>
              <a:ext uri="{FF2B5EF4-FFF2-40B4-BE49-F238E27FC236}">
                <a16:creationId xmlns:a16="http://schemas.microsoft.com/office/drawing/2014/main" id="{5EE90149-E716-02EF-E9FB-F3A2D759EF4E}"/>
              </a:ext>
            </a:extLst>
          </p:cNvPr>
          <p:cNvSpPr txBox="1">
            <a:spLocks noChangeArrowheads="1"/>
          </p:cNvSpPr>
          <p:nvPr/>
        </p:nvSpPr>
        <p:spPr bwMode="auto">
          <a:xfrm rot="896122">
            <a:off x="7102920" y="1292536"/>
            <a:ext cx="42596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 eaLnBrk="1" hangingPunct="1"/>
            <a:r>
              <a:rPr lang="en-US" altLang="en-US" b="1">
                <a:solidFill>
                  <a:srgbClr val="0812F1"/>
                </a:solidFill>
                <a:cs typeface="Arial"/>
                <a:sym typeface="Arial"/>
              </a:rPr>
              <a:t>GABAergic Neuroactive Steroids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5CEF2F-5D74-B551-F6F4-910A0E7F5417}"/>
              </a:ext>
            </a:extLst>
          </p:cNvPr>
          <p:cNvSpPr txBox="1"/>
          <p:nvPr/>
        </p:nvSpPr>
        <p:spPr>
          <a:xfrm rot="884694">
            <a:off x="970300" y="5297894"/>
            <a:ext cx="3072195" cy="425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167" b="1">
                <a:solidFill>
                  <a:srgbClr val="14B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Neuropeptide Y (NPY)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85C9C795-B370-6818-52BA-849D4E2C8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4738" y="5067527"/>
            <a:ext cx="1712564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 sz="2167" b="1">
                <a:solidFill>
                  <a:srgbClr val="7030A0"/>
                </a:solidFill>
                <a:cs typeface="Arial"/>
                <a:sym typeface="Arial"/>
              </a:rPr>
              <a:t>Cortisol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4BBF76F5-3E7E-4172-0459-63F41F56D5C1}"/>
              </a:ext>
            </a:extLst>
          </p:cNvPr>
          <p:cNvSpPr txBox="1">
            <a:spLocks noChangeArrowheads="1"/>
          </p:cNvSpPr>
          <p:nvPr/>
        </p:nvSpPr>
        <p:spPr bwMode="auto">
          <a:xfrm rot="1547458">
            <a:off x="8096512" y="4906137"/>
            <a:ext cx="4279925" cy="75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 eaLnBrk="1" hangingPunct="1"/>
            <a:r>
              <a:rPr lang="en-US" altLang="en-US" sz="2167" b="1">
                <a:solidFill>
                  <a:srgbClr val="002060"/>
                </a:solidFill>
                <a:cs typeface="Arial"/>
                <a:sym typeface="Arial"/>
              </a:rPr>
              <a:t>Monoamine Receptor</a:t>
            </a:r>
          </a:p>
          <a:p>
            <a:pPr algn="ctr" defTabSz="914377" eaLnBrk="1" hangingPunct="1"/>
            <a:r>
              <a:rPr lang="en-US" altLang="en-US" sz="2167" b="1">
                <a:solidFill>
                  <a:srgbClr val="002060"/>
                </a:solidFill>
                <a:cs typeface="Arial"/>
                <a:sym typeface="Arial"/>
              </a:rPr>
              <a:t>Agonists &amp;Antagonists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48224A3-895C-E34D-8AAB-DBB011ECE040}"/>
              </a:ext>
            </a:extLst>
          </p:cNvPr>
          <p:cNvSpPr/>
          <p:nvPr/>
        </p:nvSpPr>
        <p:spPr>
          <a:xfrm rot="713305">
            <a:off x="7032005" y="644543"/>
            <a:ext cx="4320891" cy="1696091"/>
          </a:xfrm>
          <a:prstGeom prst="ellipse">
            <a:avLst/>
          </a:prstGeom>
          <a:noFill/>
          <a:ln w="254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1658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-106948" y="137958"/>
            <a:ext cx="12192000" cy="1045693"/>
          </a:xfrm>
        </p:spPr>
        <p:txBody>
          <a:bodyPr>
            <a:normAutofit/>
          </a:bodyPr>
          <a:lstStyle/>
          <a:p>
            <a:pPr algn="ctr"/>
            <a:r>
              <a:rPr lang="en-US" sz="2667" b="1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  <a:t>Changes in GABA Transmission in Amygdala after Fear Conditioning and GABA Receptor Subtypes in Hippocampus after Stress 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8983" y="1006679"/>
            <a:ext cx="11507717" cy="535942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endParaRPr lang="en-US" sz="2500">
              <a:latin typeface="+mj-lt"/>
              <a:ea typeface="ＭＳ Ｐゴシック" charset="0"/>
              <a:cs typeface="ＭＳ Ｐゴシック" charset="0"/>
            </a:endParaRPr>
          </a:p>
          <a:p>
            <a:pPr marL="457189" indent="-457189">
              <a:buFont typeface="Wingdings" pitchFamily="2" charset="2"/>
              <a:buChar char="Ø"/>
              <a:defRPr/>
            </a:pPr>
            <a:r>
              <a:rPr lang="en-US" sz="2500" b="1">
                <a:ea typeface="ＭＳ Ｐゴシック" charset="0"/>
                <a:cs typeface="ＭＳ Ｐゴシック" charset="0"/>
              </a:rPr>
              <a:t>Decreased expression of GABA synthesizing enzyme genes</a:t>
            </a:r>
          </a:p>
          <a:p>
            <a:pPr marL="0" indent="0">
              <a:buNone/>
              <a:defRPr/>
            </a:pPr>
            <a:r>
              <a:rPr lang="en-US" sz="1667" b="1">
                <a:ea typeface="ＭＳ Ｐゴシック" charset="0"/>
                <a:cs typeface="ＭＳ Ｐゴシック" charset="0"/>
              </a:rPr>
              <a:t> </a:t>
            </a:r>
          </a:p>
          <a:p>
            <a:pPr marL="457189" indent="-457189">
              <a:buFont typeface="Wingdings" pitchFamily="2" charset="2"/>
              <a:buChar char="Ø"/>
              <a:defRPr/>
            </a:pPr>
            <a:r>
              <a:rPr lang="en-US" sz="2500" b="1">
                <a:ea typeface="ＭＳ Ｐゴシック" charset="0"/>
                <a:cs typeface="ＭＳ Ｐゴシック" charset="0"/>
              </a:rPr>
              <a:t>Decreased NE </a:t>
            </a:r>
            <a:r>
              <a:rPr lang="en-US" sz="2500" b="1">
                <a:ea typeface="ＭＳ Ｐゴシック" charset="0"/>
                <a:cs typeface="Symbol" charset="0"/>
              </a:rPr>
              <a:t>a</a:t>
            </a:r>
            <a:r>
              <a:rPr lang="en-US" sz="2500" b="1" baseline="-25000">
                <a:ea typeface="ＭＳ Ｐゴシック" charset="0"/>
                <a:cs typeface="ＭＳ Ｐゴシック" charset="0"/>
              </a:rPr>
              <a:t>1</a:t>
            </a:r>
            <a:r>
              <a:rPr lang="en-US" sz="2500" b="1">
                <a:ea typeface="ＭＳ Ｐゴシック" charset="0"/>
                <a:cs typeface="ＭＳ Ｐゴシック" charset="0"/>
              </a:rPr>
              <a:t>-stimulated GABA release from BLA interneurons</a:t>
            </a:r>
          </a:p>
          <a:p>
            <a:pPr marL="0" indent="0">
              <a:buNone/>
              <a:defRPr/>
            </a:pPr>
            <a:r>
              <a:rPr lang="en-US" sz="1667" b="1">
                <a:ea typeface="ＭＳ Ｐゴシック" charset="0"/>
                <a:cs typeface="ＭＳ Ｐゴシック" charset="0"/>
              </a:rPr>
              <a:t> </a:t>
            </a:r>
          </a:p>
          <a:p>
            <a:pPr marL="457189" indent="-457189">
              <a:buFont typeface="Wingdings" pitchFamily="2" charset="2"/>
              <a:buChar char="Ø"/>
              <a:defRPr/>
            </a:pPr>
            <a:r>
              <a:rPr lang="en-US" sz="2500" b="1">
                <a:ea typeface="ＭＳ Ｐゴシック" charset="0"/>
                <a:cs typeface="ＭＳ Ｐゴシック" charset="0"/>
              </a:rPr>
              <a:t>Downregulated gephyrin (protein that anchors synaptic GABA</a:t>
            </a:r>
            <a:r>
              <a:rPr lang="en-US" sz="2500" b="1" baseline="-25000">
                <a:ea typeface="ＭＳ Ｐゴシック" charset="0"/>
                <a:cs typeface="ＭＳ Ｐゴシック" charset="0"/>
              </a:rPr>
              <a:t>A</a:t>
            </a:r>
            <a:r>
              <a:rPr lang="en-US" sz="2500" b="1">
                <a:ea typeface="ＭＳ Ｐゴシック" charset="0"/>
                <a:cs typeface="ＭＳ Ｐゴシック" charset="0"/>
              </a:rPr>
              <a:t> receptors)</a:t>
            </a:r>
          </a:p>
          <a:p>
            <a:pPr marL="457189" indent="-457189">
              <a:buFont typeface="Wingdings" pitchFamily="2" charset="2"/>
              <a:buChar char="Ø"/>
              <a:defRPr/>
            </a:pPr>
            <a:endParaRPr lang="en-US" sz="2500" b="1">
              <a:ea typeface="ＭＳ Ｐゴシック" charset="0"/>
              <a:cs typeface="ＭＳ Ｐゴシック" charset="0"/>
            </a:endParaRPr>
          </a:p>
          <a:p>
            <a:pPr marL="457189" indent="-457189">
              <a:buFont typeface="Wingdings" pitchFamily="2" charset="2"/>
              <a:buChar char="Ø"/>
              <a:defRPr/>
            </a:pPr>
            <a:r>
              <a:rPr lang="en-US" sz="2500" b="1">
                <a:ea typeface="ＭＳ Ｐゴシック" charset="0"/>
                <a:cs typeface="ＭＳ Ｐゴシック" charset="0"/>
              </a:rPr>
              <a:t>Chronic stress results in suppression of tonic GABAA-receptor mediated currents in lateral amygdala</a:t>
            </a:r>
          </a:p>
          <a:p>
            <a:pPr marL="0" indent="0">
              <a:buNone/>
              <a:defRPr/>
            </a:pPr>
            <a:endParaRPr lang="en-US" sz="1667" b="1">
              <a:ea typeface="ＭＳ Ｐゴシック" charset="0"/>
              <a:cs typeface="ＭＳ Ｐゴシック" charset="0"/>
            </a:endParaRPr>
          </a:p>
          <a:p>
            <a:pPr marL="457189" indent="-457189">
              <a:buFont typeface="Wingdings" pitchFamily="2" charset="2"/>
              <a:buChar char="Ø"/>
              <a:defRPr/>
            </a:pPr>
            <a:r>
              <a:rPr lang="en-US" sz="2500" b="1">
                <a:ea typeface="ＭＳ Ｐゴシック" charset="0"/>
                <a:cs typeface="ＭＳ Ｐゴシック" charset="0"/>
              </a:rPr>
              <a:t>‘Benzodiazepine-sensitive’ </a:t>
            </a:r>
            <a:r>
              <a:rPr lang="en-US" sz="2500" b="1" u="sng">
                <a:ea typeface="ＭＳ Ｐゴシック" charset="0"/>
                <a:cs typeface="ＭＳ Ｐゴシック" charset="0"/>
              </a:rPr>
              <a:t>synaptic</a:t>
            </a:r>
            <a:r>
              <a:rPr lang="en-US" sz="2500" b="1">
                <a:ea typeface="ＭＳ Ｐゴシック" charset="0"/>
                <a:cs typeface="ＭＳ Ｐゴシック" charset="0"/>
              </a:rPr>
              <a:t> GABA</a:t>
            </a:r>
            <a:r>
              <a:rPr lang="en-US" sz="2500" b="1" baseline="-25000">
                <a:ea typeface="ＭＳ Ｐゴシック" charset="0"/>
                <a:cs typeface="ＭＳ Ｐゴシック" charset="0"/>
              </a:rPr>
              <a:t>A</a:t>
            </a:r>
            <a:r>
              <a:rPr lang="en-US" sz="2500" b="1">
                <a:ea typeface="ＭＳ Ｐゴシック" charset="0"/>
                <a:cs typeface="ＭＳ Ｐゴシック" charset="0"/>
              </a:rPr>
              <a:t> receptors (</a:t>
            </a:r>
            <a:r>
              <a:rPr lang="en-US" sz="2500" b="1">
                <a:latin typeface="Symbol" pitchFamily="2" charset="2"/>
                <a:ea typeface="ＭＳ Ｐゴシック" charset="0"/>
                <a:cs typeface="ＭＳ Ｐゴシック" charset="0"/>
              </a:rPr>
              <a:t>g</a:t>
            </a:r>
            <a:r>
              <a:rPr lang="en-US" sz="2500" b="1">
                <a:ea typeface="ＭＳ Ｐゴシック" charset="0"/>
                <a:cs typeface="ＭＳ Ｐゴシック" charset="0"/>
              </a:rPr>
              <a:t>2 subunits) downregulated by stress in hippocampus; provide ‘phasic inhibition’. </a:t>
            </a:r>
          </a:p>
          <a:p>
            <a:pPr marL="457189" indent="-457189">
              <a:buFont typeface="Wingdings" pitchFamily="2" charset="2"/>
              <a:buChar char="Ø"/>
              <a:defRPr/>
            </a:pPr>
            <a:endParaRPr lang="en-US" sz="1667" b="1">
              <a:solidFill>
                <a:schemeClr val="accent6"/>
              </a:solidFill>
              <a:ea typeface="ＭＳ Ｐゴシック" charset="0"/>
              <a:cs typeface="ＭＳ Ｐゴシック" charset="0"/>
            </a:endParaRPr>
          </a:p>
          <a:p>
            <a:pPr marL="457189" indent="-457189">
              <a:buFont typeface="Wingdings" pitchFamily="2" charset="2"/>
              <a:buChar char="Ø"/>
              <a:defRPr/>
            </a:pPr>
            <a:r>
              <a:rPr lang="en-US" sz="2500" b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‘Benzodiazepine-insensitive’ </a:t>
            </a:r>
            <a:r>
              <a:rPr lang="en-US" sz="2500" b="1" u="sng" err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extrasynaptic</a:t>
            </a:r>
            <a:r>
              <a:rPr lang="en-US" sz="2500" b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 GABA</a:t>
            </a:r>
            <a:r>
              <a:rPr lang="en-US" sz="2500" b="1" baseline="-2500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A</a:t>
            </a:r>
            <a:r>
              <a:rPr lang="en-US" sz="2500" b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 receptors (</a:t>
            </a:r>
            <a:r>
              <a:rPr lang="en-US" sz="2500" b="1">
                <a:solidFill>
                  <a:srgbClr val="00B050"/>
                </a:solidFill>
                <a:latin typeface="Symbol" pitchFamily="2" charset="2"/>
                <a:ea typeface="ＭＳ Ｐゴシック" charset="0"/>
                <a:cs typeface="ＭＳ Ｐゴシック" charset="0"/>
              </a:rPr>
              <a:t>d</a:t>
            </a:r>
            <a:r>
              <a:rPr lang="en-US" sz="2500" b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 subunits) upregulated by stress in hippocampus. Provide ‘tonic inhibition’. Have increased sensitivity to alcohol and GABAergic </a:t>
            </a:r>
            <a:r>
              <a:rPr lang="en-US" sz="2500" b="1" err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neurosteroids</a:t>
            </a:r>
            <a:r>
              <a:rPr lang="en-US" sz="2500" b="1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, which may be downregulated by stress. </a:t>
            </a:r>
          </a:p>
          <a:p>
            <a:pPr marL="457189" indent="-457189">
              <a:buFont typeface="Wingdings" pitchFamily="2" charset="2"/>
              <a:buChar char="Ø"/>
              <a:defRPr/>
            </a:pPr>
            <a:endParaRPr lang="en-US" sz="2500">
              <a:solidFill>
                <a:schemeClr val="accent6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ABD187-1523-6415-C7A2-A2BE2A6988E6}"/>
              </a:ext>
            </a:extLst>
          </p:cNvPr>
          <p:cNvSpPr txBox="1"/>
          <p:nvPr/>
        </p:nvSpPr>
        <p:spPr>
          <a:xfrm>
            <a:off x="133685" y="6366101"/>
            <a:ext cx="12058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50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Martijena</a:t>
            </a:r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 et al., 2002; Braga et al., 2003; </a:t>
            </a:r>
            <a:r>
              <a:rPr lang="en-US" sz="150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Chhatwal</a:t>
            </a:r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 et al., 2005; </a:t>
            </a:r>
            <a:r>
              <a:rPr lang="en-US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Heldt</a:t>
            </a:r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 and Ressler, 2005; </a:t>
            </a:r>
            <a:r>
              <a:rPr lang="en-US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Mody</a:t>
            </a:r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 and McGuire, 2012; Liu et al, 2014 </a:t>
            </a:r>
          </a:p>
        </p:txBody>
      </p:sp>
    </p:spTree>
    <p:extLst>
      <p:ext uri="{BB962C8B-B14F-4D97-AF65-F5344CB8AC3E}">
        <p14:creationId xmlns:p14="http://schemas.microsoft.com/office/powerpoint/2010/main" val="596921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6BC24A-45A1-0944-AE8C-069CC891F816}"/>
              </a:ext>
            </a:extLst>
          </p:cNvPr>
          <p:cNvSpPr txBox="1"/>
          <p:nvPr/>
        </p:nvSpPr>
        <p:spPr>
          <a:xfrm>
            <a:off x="563941" y="313044"/>
            <a:ext cx="11280481" cy="964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8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Allo and PA </a:t>
            </a:r>
            <a:r>
              <a:rPr lang="en-US" sz="2833" u="sng">
                <a:solidFill>
                  <a:prstClr val="black"/>
                </a:solidFill>
                <a:latin typeface="Calibri"/>
                <a:cs typeface="Arial"/>
                <a:sym typeface="Arial"/>
              </a:rPr>
              <a:t>equipotently</a:t>
            </a:r>
            <a:r>
              <a:rPr lang="en-US" sz="28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 facilitate effects of GABA at GABA</a:t>
            </a:r>
            <a:r>
              <a:rPr lang="en-US" sz="2833" baseline="-25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A</a:t>
            </a:r>
            <a:r>
              <a:rPr lang="en-US" sz="28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 receptors (increases neuronal Cl</a:t>
            </a:r>
            <a:r>
              <a:rPr lang="en-US" sz="2833" baseline="30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-</a:t>
            </a:r>
            <a:r>
              <a:rPr lang="en-US" sz="28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 influx 7-10</a:t>
            </a:r>
            <a:r>
              <a:rPr lang="en-US" sz="2833">
                <a:solidFill>
                  <a:srgbClr val="44546A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28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times).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C2A9F53-172B-0F41-9BCB-ED8FE26B4064}"/>
              </a:ext>
            </a:extLst>
          </p:cNvPr>
          <p:cNvGrpSpPr/>
          <p:nvPr/>
        </p:nvGrpSpPr>
        <p:grpSpPr>
          <a:xfrm>
            <a:off x="703630" y="2057400"/>
            <a:ext cx="10784743" cy="4350736"/>
            <a:chOff x="1011937" y="2618566"/>
            <a:chExt cx="12941692" cy="496337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E212DC3-8801-A941-8E8B-8047617489FE}"/>
                </a:ext>
              </a:extLst>
            </p:cNvPr>
            <p:cNvGrpSpPr/>
            <p:nvPr/>
          </p:nvGrpSpPr>
          <p:grpSpPr>
            <a:xfrm>
              <a:off x="1011937" y="2618566"/>
              <a:ext cx="12941692" cy="2806235"/>
              <a:chOff x="1038320" y="2915300"/>
              <a:chExt cx="12453048" cy="280623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483397-E6F6-2B47-9E2C-F5298D8296DA}"/>
                  </a:ext>
                </a:extLst>
              </p:cNvPr>
              <p:cNvSpPr txBox="1"/>
              <p:nvPr/>
            </p:nvSpPr>
            <p:spPr>
              <a:xfrm>
                <a:off x="3382018" y="2915300"/>
                <a:ext cx="7661180" cy="6904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3333">
                    <a:solidFill>
                      <a:srgbClr val="FF0000"/>
                    </a:solidFill>
                    <a:latin typeface="Calibri"/>
                    <a:cs typeface="Arial"/>
                    <a:sym typeface="Arial"/>
                  </a:rPr>
                  <a:t>Deficient Allo + PA Synthesis Capacity</a:t>
                </a:r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7976A7FF-7E6D-9847-822F-2A84F4E7CD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694382" y="3826436"/>
                <a:ext cx="2646217" cy="1288805"/>
              </a:xfrm>
              <a:prstGeom prst="straightConnector1">
                <a:avLst/>
              </a:prstGeom>
              <a:ln w="444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E65BD2E3-29E5-B64E-9483-43D91FE8BA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40599" y="3826436"/>
                <a:ext cx="2673928" cy="1288805"/>
              </a:xfrm>
              <a:prstGeom prst="straightConnector1">
                <a:avLst/>
              </a:prstGeom>
              <a:ln w="444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D1ADA3D-4605-0C4F-B3B1-1B1A845175A3}"/>
                  </a:ext>
                </a:extLst>
              </p:cNvPr>
              <p:cNvSpPr txBox="1"/>
              <p:nvPr/>
            </p:nvSpPr>
            <p:spPr>
              <a:xfrm>
                <a:off x="1038320" y="5118860"/>
                <a:ext cx="6582021" cy="602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sz="2833" b="1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Increased PTSD Symptom Severity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2DF1F7-9609-0841-836F-B80AFFABFBB2}"/>
                  </a:ext>
                </a:extLst>
              </p:cNvPr>
              <p:cNvSpPr txBox="1"/>
              <p:nvPr/>
            </p:nvSpPr>
            <p:spPr>
              <a:xfrm>
                <a:off x="7446376" y="5115243"/>
                <a:ext cx="6044992" cy="602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sz="2833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   </a:t>
                </a:r>
                <a:r>
                  <a:rPr lang="en-US" sz="2833" b="1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Impaired Extinction Retention</a:t>
                </a:r>
              </a:p>
            </p:txBody>
          </p:sp>
        </p:grp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9CC5F7D0-CF76-3D46-A2E5-412984C33FE7}"/>
                </a:ext>
              </a:extLst>
            </p:cNvPr>
            <p:cNvCxnSpPr>
              <a:cxnSpLocks/>
            </p:cNvCxnSpPr>
            <p:nvPr/>
          </p:nvCxnSpPr>
          <p:spPr>
            <a:xfrm>
              <a:off x="4811458" y="5434060"/>
              <a:ext cx="2750051" cy="1202267"/>
            </a:xfrm>
            <a:prstGeom prst="straightConnector1">
              <a:avLst/>
            </a:prstGeom>
            <a:ln w="444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F9B81B46-C657-AA41-B989-833B42FA4B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71438" y="5434060"/>
              <a:ext cx="2567203" cy="1202267"/>
            </a:xfrm>
            <a:prstGeom prst="straightConnector1">
              <a:avLst/>
            </a:prstGeom>
            <a:ln w="444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E4F8B4C-2573-7743-8AD0-AC5486E8360A}"/>
                </a:ext>
              </a:extLst>
            </p:cNvPr>
            <p:cNvSpPr txBox="1"/>
            <p:nvPr/>
          </p:nvSpPr>
          <p:spPr>
            <a:xfrm>
              <a:off x="6072187" y="6891483"/>
              <a:ext cx="3458851" cy="690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 sz="3333">
                  <a:solidFill>
                    <a:srgbClr val="FF0000"/>
                  </a:solidFill>
                  <a:latin typeface="Calibri"/>
                  <a:cs typeface="Arial"/>
                  <a:sym typeface="Arial"/>
                </a:rPr>
                <a:t>Chronic PTSD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4B16289-900D-8295-8EA7-24159A943423}"/>
              </a:ext>
            </a:extLst>
          </p:cNvPr>
          <p:cNvSpPr txBox="1"/>
          <p:nvPr/>
        </p:nvSpPr>
        <p:spPr>
          <a:xfrm>
            <a:off x="2910650" y="4874547"/>
            <a:ext cx="209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Shalev et al., 2019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18C727-2055-EC78-0938-5800C695790F}"/>
              </a:ext>
            </a:extLst>
          </p:cNvPr>
          <p:cNvSpPr txBox="1"/>
          <p:nvPr/>
        </p:nvSpPr>
        <p:spPr>
          <a:xfrm>
            <a:off x="7934341" y="3081915"/>
            <a:ext cx="4257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 Pinna &amp; Rasmusson, 2014 (male mice)</a:t>
            </a:r>
          </a:p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Pineles et al., 2020  (females with PTSD)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8D4A04-C459-85B5-76F6-5D82603B3129}"/>
              </a:ext>
            </a:extLst>
          </p:cNvPr>
          <p:cNvSpPr txBox="1"/>
          <p:nvPr/>
        </p:nvSpPr>
        <p:spPr>
          <a:xfrm>
            <a:off x="1166108" y="3113529"/>
            <a:ext cx="3489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Rasmusson et al., 2006, 2019 (CSF) Pineles et al., 2018 (plasma)</a:t>
            </a:r>
          </a:p>
        </p:txBody>
      </p:sp>
    </p:spTree>
    <p:extLst>
      <p:ext uri="{BB962C8B-B14F-4D97-AF65-F5344CB8AC3E}">
        <p14:creationId xmlns:p14="http://schemas.microsoft.com/office/powerpoint/2010/main" val="39397048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7830" y="2005265"/>
            <a:ext cx="12191999" cy="5840868"/>
          </a:xfrm>
        </p:spPr>
        <p:txBody>
          <a:bodyPr>
            <a:normAutofit/>
          </a:bodyPr>
          <a:lstStyle/>
          <a:p>
            <a:r>
              <a:rPr lang="en-US" sz="2751" b="1">
                <a:solidFill>
                  <a:schemeClr val="accent5"/>
                </a:solidFill>
                <a:ea typeface="ＭＳ Ｐゴシック" charset="0"/>
                <a:cs typeface="ＭＳ Ｐゴシック" charset="0"/>
              </a:rPr>
              <a:t>Intense stress </a:t>
            </a:r>
            <a:br>
              <a:rPr lang="en-US" sz="2751" b="1">
                <a:solidFill>
                  <a:schemeClr val="accent5"/>
                </a:solidFill>
                <a:ea typeface="ＭＳ Ｐゴシック" charset="0"/>
                <a:cs typeface="ＭＳ Ｐゴシック" charset="0"/>
              </a:rPr>
            </a:br>
            <a:r>
              <a:rPr lang="en-US" sz="2751" b="1">
                <a:solidFill>
                  <a:schemeClr val="accent5"/>
                </a:solidFill>
                <a:ea typeface="ＭＳ Ｐゴシック" charset="0"/>
                <a:cs typeface="ＭＳ Ｐゴシック" charset="0"/>
              </a:rPr>
              <a:t>Social isolation</a:t>
            </a:r>
            <a:br>
              <a:rPr lang="en-US" sz="2751" b="1">
                <a:solidFill>
                  <a:schemeClr val="accent5"/>
                </a:solidFill>
                <a:ea typeface="ＭＳ Ｐゴシック" charset="0"/>
                <a:cs typeface="ＭＳ Ｐゴシック" charset="0"/>
              </a:rPr>
            </a:br>
            <a:r>
              <a:rPr lang="en-US" sz="2751" b="1">
                <a:solidFill>
                  <a:schemeClr val="accent5"/>
                </a:solidFill>
                <a:ea typeface="ＭＳ Ｐゴシック" charset="0"/>
                <a:cs typeface="ＭＳ Ｐゴシック" charset="0"/>
              </a:rPr>
              <a:t>Heavy alcohol use (reduces co-factor NADPH; likely other mechanisms)</a:t>
            </a:r>
            <a:br>
              <a:rPr lang="en-US" sz="2751" b="1">
                <a:solidFill>
                  <a:schemeClr val="accent5"/>
                </a:solidFill>
                <a:ea typeface="ＭＳ Ｐゴシック" charset="0"/>
                <a:cs typeface="ＭＳ Ｐゴシック" charset="0"/>
              </a:rPr>
            </a:br>
            <a:r>
              <a:rPr lang="en-US" sz="2751" b="1">
                <a:solidFill>
                  <a:schemeClr val="accent5"/>
                </a:solidFill>
                <a:ea typeface="ＭＳ Ｐゴシック" charset="0"/>
                <a:cs typeface="ＭＳ Ｐゴシック" charset="0"/>
              </a:rPr>
              <a:t>Oral contraceptives (combination) </a:t>
            </a:r>
            <a:br>
              <a:rPr lang="en-US" sz="2751" b="1">
                <a:solidFill>
                  <a:schemeClr val="accent5"/>
                </a:solidFill>
                <a:ea typeface="ＭＳ Ｐゴシック" charset="0"/>
                <a:cs typeface="ＭＳ Ｐゴシック" charset="0"/>
              </a:rPr>
            </a:br>
            <a:r>
              <a:rPr lang="en-US" sz="2751" b="1">
                <a:solidFill>
                  <a:schemeClr val="accent5"/>
                </a:solidFill>
                <a:ea typeface="ＭＳ Ｐゴシック" charset="0"/>
                <a:cs typeface="ＭＳ Ｐゴシック" charset="0"/>
              </a:rPr>
              <a:t>Suppression of HPA axis reactivity: dependent nicotine/opiate use, chronic psychotropics medications: benzodiazepines, antidepressants, neuroleptics </a:t>
            </a:r>
            <a:br>
              <a:rPr lang="en-US" sz="2751" b="1" u="sng">
                <a:solidFill>
                  <a:srgbClr val="FF0000"/>
                </a:solidFill>
                <a:ea typeface="ＭＳ Ｐゴシック" charset="0"/>
                <a:cs typeface="ＭＳ Ｐゴシック" charset="0"/>
              </a:rPr>
            </a:br>
            <a:br>
              <a:rPr lang="en-US" sz="2584">
                <a:solidFill>
                  <a:srgbClr val="FF00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sz="1833">
                <a:ea typeface="ＭＳ Ｐゴシック" charset="0"/>
                <a:cs typeface="ＭＳ Ｐゴシック" charset="0"/>
              </a:rPr>
              <a:t>(Zhang et al., 2014; </a:t>
            </a:r>
            <a:r>
              <a:rPr lang="en-US" sz="1833" err="1">
                <a:ea typeface="ＭＳ Ｐゴシック" charset="0"/>
                <a:cs typeface="ＭＳ Ｐゴシック" charset="0"/>
              </a:rPr>
              <a:t>Pibiri</a:t>
            </a:r>
            <a:r>
              <a:rPr lang="en-US" sz="1833">
                <a:ea typeface="ＭＳ Ｐゴシック" charset="0"/>
                <a:cs typeface="ＭＳ Ｐゴシック" charset="0"/>
              </a:rPr>
              <a:t> et al., 2008; </a:t>
            </a:r>
            <a:r>
              <a:rPr lang="en-US" sz="1833" err="1">
                <a:ea typeface="ＭＳ Ｐゴシック" charset="0"/>
                <a:cs typeface="ＭＳ Ｐゴシック" charset="0"/>
              </a:rPr>
              <a:t>Cagetti</a:t>
            </a:r>
            <a:r>
              <a:rPr lang="en-US" sz="1833">
                <a:ea typeface="ＭＳ Ｐゴシック" charset="0"/>
                <a:cs typeface="ＭＳ Ｐゴシック" charset="0"/>
              </a:rPr>
              <a:t> et al., 2004; Graham &amp; Milad, 2013; Rasmusson et al., 2003; Rasmusson: preliminary data re: for effects of combined oral contraceptives on adrenal synthesis)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9AF2F7-C5BD-DE4A-9068-CD93467CF17D}"/>
              </a:ext>
            </a:extLst>
          </p:cNvPr>
          <p:cNvSpPr txBox="1"/>
          <p:nvPr/>
        </p:nvSpPr>
        <p:spPr>
          <a:xfrm>
            <a:off x="257830" y="1232705"/>
            <a:ext cx="10498039" cy="206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15" indent="-428615" defTabSz="914377">
              <a:buFontTx/>
              <a:buAutoNum type="alphaUcPeriod"/>
            </a:pPr>
            <a:r>
              <a:rPr lang="en-US" sz="2500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Genetic: many polymorphisms of 5</a:t>
            </a:r>
            <a:r>
              <a:rPr lang="en-US" sz="2500" b="1">
                <a:solidFill>
                  <a:prstClr val="black"/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sz="2500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-reductase gene 1 &amp; 2</a:t>
            </a:r>
          </a:p>
          <a:p>
            <a:pPr marL="428615" indent="-428615" defTabSz="914377">
              <a:buFontTx/>
              <a:buAutoNum type="alphaUcPeriod"/>
            </a:pPr>
            <a:endParaRPr lang="en-US" sz="2500" b="1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428615" indent="-428615" defTabSz="914377">
              <a:buFontTx/>
              <a:buAutoNum type="alphaUcPeriod"/>
            </a:pPr>
            <a:r>
              <a:rPr lang="en-US" sz="2500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Epigenetic: not yet studied</a:t>
            </a:r>
          </a:p>
          <a:p>
            <a:pPr defTabSz="914377"/>
            <a:endParaRPr lang="en-US" sz="2667" b="1">
              <a:solidFill>
                <a:prstClr val="black"/>
              </a:solidFill>
              <a:latin typeface="Calibri"/>
              <a:ea typeface="ＭＳ Ｐゴシック" charset="0"/>
              <a:cs typeface="ＭＳ Ｐゴシック" charset="0"/>
              <a:sym typeface="Arial"/>
            </a:endParaRPr>
          </a:p>
          <a:p>
            <a:pPr defTabSz="914377"/>
            <a:r>
              <a:rPr lang="en-US" sz="2667" b="1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rPr>
              <a:t>C.  Experiential: </a:t>
            </a:r>
            <a:endParaRPr lang="en-US" sz="2500" b="1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A1010A-7CEE-7244-B800-7E1EC32A86C3}"/>
              </a:ext>
            </a:extLst>
          </p:cNvPr>
          <p:cNvSpPr txBox="1"/>
          <p:nvPr/>
        </p:nvSpPr>
        <p:spPr>
          <a:xfrm>
            <a:off x="1190139" y="375250"/>
            <a:ext cx="10043712" cy="605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3333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Causes of GABAergic Neurosteroid Synthesis Deficiency </a:t>
            </a:r>
          </a:p>
        </p:txBody>
      </p:sp>
    </p:spTree>
    <p:extLst>
      <p:ext uri="{BB962C8B-B14F-4D97-AF65-F5344CB8AC3E}">
        <p14:creationId xmlns:p14="http://schemas.microsoft.com/office/powerpoint/2010/main" val="1834313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05160" y="119063"/>
            <a:ext cx="10363200" cy="9144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833" b="1">
                <a:solidFill>
                  <a:srgbClr val="FFA9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sz="3833" b="1">
                <a:solidFill>
                  <a:srgbClr val="FF8B00"/>
                </a:solidFill>
                <a:latin typeface="Times" charset="0"/>
                <a:ea typeface="ＭＳ Ｐゴシック" charset="0"/>
                <a:cs typeface="ＭＳ Ｐゴシック" charset="0"/>
              </a:rPr>
              <a:t>Allopregnanolone: Broad Impact</a:t>
            </a:r>
            <a:br>
              <a:rPr lang="en-US" sz="3833" b="1">
                <a:solidFill>
                  <a:srgbClr val="FF8B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endParaRPr lang="en-US" sz="3833">
              <a:solidFill>
                <a:srgbClr val="FF8B00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Content Placeholder 1"/>
          <p:cNvSpPr>
            <a:spLocks noGrp="1"/>
          </p:cNvSpPr>
          <p:nvPr>
            <p:ph idx="1"/>
          </p:nvPr>
        </p:nvSpPr>
        <p:spPr>
          <a:xfrm>
            <a:off x="181520" y="1033463"/>
            <a:ext cx="12010480" cy="55626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417" b="1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	* </a:t>
            </a:r>
            <a:r>
              <a:rPr lang="en-US" sz="2584" b="1">
                <a:solidFill>
                  <a:srgbClr val="000000"/>
                </a:solidFill>
                <a:latin typeface="Times Bold"/>
                <a:ea typeface="ＭＳ Ｐゴシック" charset="0"/>
                <a:cs typeface="Times Bold"/>
              </a:rPr>
              <a:t>Anticonvulsant</a:t>
            </a:r>
          </a:p>
          <a:p>
            <a:pPr>
              <a:buNone/>
              <a:defRPr/>
            </a:pPr>
            <a:r>
              <a:rPr lang="en-US" sz="2584" b="1">
                <a:solidFill>
                  <a:srgbClr val="000000"/>
                </a:solidFill>
                <a:latin typeface="Times Bold"/>
                <a:ea typeface="ＭＳ Ｐゴシック" charset="0"/>
                <a:cs typeface="Times Bold"/>
              </a:rPr>
              <a:t>	*Anxiolytic, antidepressant, anti-conflict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solidFill>
                  <a:srgbClr val="000000"/>
                </a:solidFill>
                <a:latin typeface="Times Bold"/>
                <a:ea typeface="ＭＳ Ｐゴシック" charset="0"/>
                <a:cs typeface="Times Bold"/>
              </a:rPr>
              <a:t>	*</a:t>
            </a:r>
            <a:r>
              <a:rPr lang="en-US" sz="2584" b="1">
                <a:latin typeface="Times Bold"/>
                <a:ea typeface="ＭＳ Ｐゴシック" charset="0"/>
                <a:cs typeface="Times Bold"/>
              </a:rPr>
              <a:t>Modulates the intensity of defensive conditioned stress reactions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	*Neuroprotective and </a:t>
            </a:r>
            <a:r>
              <a:rPr lang="en-US" sz="2584" b="1" i="1">
                <a:latin typeface="Times Bold"/>
                <a:ea typeface="ＭＳ Ｐゴシック" charset="0"/>
                <a:cs typeface="Times Bold"/>
              </a:rPr>
              <a:t>regenerative</a:t>
            </a:r>
            <a:r>
              <a:rPr lang="en-US" sz="2584" b="1">
                <a:latin typeface="Times Bold"/>
                <a:ea typeface="ＭＳ Ｐゴシック" charset="0"/>
                <a:cs typeface="Times Bold"/>
              </a:rPr>
              <a:t>: protects against ischemic and blunt trauma-induced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     brain  injury, reduces apoptosis, supports neurogenesis </a:t>
            </a:r>
            <a:r>
              <a:rPr lang="en-US" sz="2667" b="1" kern="0" dirty="0">
                <a:solidFill>
                  <a:srgbClr val="000000"/>
                </a:solidFill>
                <a:latin typeface="Times Bold"/>
                <a:ea typeface="Aptos" panose="020B0004020202020204" pitchFamily="34" charset="0"/>
              </a:rPr>
              <a:t>(e.g., </a:t>
            </a:r>
            <a:r>
              <a:rPr lang="en-US" sz="2667" b="1" kern="0" dirty="0" err="1">
                <a:solidFill>
                  <a:srgbClr val="000000"/>
                </a:solidFill>
                <a:latin typeface="Times Bold"/>
                <a:ea typeface="Aptos" panose="020B0004020202020204" pitchFamily="34" charset="0"/>
              </a:rPr>
              <a:t>Djebaili</a:t>
            </a:r>
            <a:r>
              <a:rPr lang="en-US" sz="2667" b="1" kern="0" dirty="0">
                <a:solidFill>
                  <a:srgbClr val="000000"/>
                </a:solidFill>
                <a:latin typeface="Times Bold"/>
                <a:ea typeface="Aptos" panose="020B0004020202020204" pitchFamily="34" charset="0"/>
              </a:rPr>
              <a:t> et al., 2005; Wang et al., 2005)</a:t>
            </a:r>
            <a:endParaRPr lang="en-US" sz="2667" b="1" dirty="0">
              <a:latin typeface="Times Bold"/>
              <a:ea typeface="ＭＳ Ｐゴシック" charset="0"/>
              <a:cs typeface="Times Bold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	*Critical for myelination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   *Provides “long-loop” negative feedback to HPA axis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	*Reduces pain at spinal and supra-spinal levels; anesthetic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	</a:t>
            </a:r>
            <a:r>
              <a:rPr lang="en-US" sz="2584" b="1">
                <a:solidFill>
                  <a:schemeClr val="accent5"/>
                </a:solidFill>
                <a:latin typeface="Times Bold"/>
                <a:ea typeface="ＭＳ Ｐゴシック" charset="0"/>
                <a:cs typeface="Times Bold"/>
              </a:rPr>
              <a:t>*I</a:t>
            </a:r>
            <a:r>
              <a:rPr lang="en-US" sz="2584" b="1">
                <a:solidFill>
                  <a:schemeClr val="accent5"/>
                </a:solidFill>
                <a:latin typeface="Times Bold"/>
                <a:cs typeface="Times Bold"/>
              </a:rPr>
              <a:t>ncreases CD55, which limits complement-mediated neuroinflammation</a:t>
            </a:r>
            <a:r>
              <a:rPr lang="en-US" sz="2584" b="1" dirty="0">
                <a:solidFill>
                  <a:schemeClr val="accent5"/>
                </a:solidFill>
                <a:latin typeface="Times Bold"/>
                <a:cs typeface="Times Bold"/>
              </a:rPr>
              <a:t> </a:t>
            </a:r>
            <a:r>
              <a:rPr lang="en-US" sz="2667" b="1" kern="0" dirty="0">
                <a:solidFill>
                  <a:srgbClr val="4472C4"/>
                </a:solidFill>
                <a:latin typeface="Times Bold"/>
                <a:ea typeface="Aptos" panose="020B0004020202020204" pitchFamily="34" charset="0"/>
              </a:rPr>
              <a:t>(</a:t>
            </a:r>
            <a:r>
              <a:rPr lang="en-US" sz="2667" b="1" kern="0" dirty="0" err="1">
                <a:solidFill>
                  <a:srgbClr val="4472C4"/>
                </a:solidFill>
                <a:latin typeface="Times Bold"/>
                <a:ea typeface="Aptos" panose="020B0004020202020204" pitchFamily="34" charset="0"/>
              </a:rPr>
              <a:t>VanLandingham</a:t>
            </a:r>
            <a:r>
              <a:rPr lang="en-US" sz="2667" b="1" kern="0" dirty="0">
                <a:solidFill>
                  <a:srgbClr val="4472C4"/>
                </a:solidFill>
                <a:latin typeface="Times Bold"/>
                <a:ea typeface="Aptos" panose="020B0004020202020204" pitchFamily="34" charset="0"/>
              </a:rPr>
              <a:t> et al., 2007)</a:t>
            </a:r>
            <a:endParaRPr lang="en-US" sz="2667" b="1" dirty="0">
              <a:solidFill>
                <a:schemeClr val="accent5"/>
              </a:solidFill>
              <a:latin typeface="Times Bold"/>
              <a:cs typeface="Times Bold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solidFill>
                  <a:schemeClr val="accent5"/>
                </a:solidFill>
                <a:latin typeface="Times Bold"/>
                <a:cs typeface="Times Bold"/>
              </a:rPr>
              <a:t>    *Inhibits MyD88-dependent inflammatory pathways in macrophages and brain (Balan et al., 2020)  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cs typeface="Times Bold"/>
              </a:rPr>
              <a:t>	*Inhibits IL-6 &amp; metalloproteinases (MMP-9: limits blood-brain barrier disruption) </a:t>
            </a:r>
            <a:endParaRPr lang="en-US" sz="2584" b="1">
              <a:latin typeface="Times Bold"/>
              <a:ea typeface="ＭＳ Ｐゴシック" charset="0"/>
              <a:cs typeface="Times Bold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	</a:t>
            </a:r>
            <a:r>
              <a:rPr lang="en-US" sz="2584" b="1">
                <a:latin typeface="Times Bold"/>
                <a:cs typeface="Times Bold"/>
              </a:rPr>
              <a:t>*</a:t>
            </a:r>
            <a:r>
              <a:rPr lang="en-US" sz="2584" b="1" u="sng">
                <a:latin typeface="Times Bold"/>
                <a:ea typeface="ＭＳ Ｐゴシック" charset="0"/>
                <a:cs typeface="Times Bold"/>
              </a:rPr>
              <a:t>Memory Effects</a:t>
            </a:r>
            <a:r>
              <a:rPr lang="en-US" sz="2584" b="1">
                <a:latin typeface="Times Bold"/>
                <a:ea typeface="ＭＳ Ｐゴシック" charset="0"/>
                <a:cs typeface="Times Bold"/>
              </a:rPr>
              <a:t>: increases mature excitatory synapses on dendrites in hippocampus; 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     promotes long-term depression (LTD) and/or long-term potentiation (LTP)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     interference; </a:t>
            </a:r>
            <a:r>
              <a:rPr lang="en-US" sz="2584" b="1" u="sng">
                <a:latin typeface="Times Bold"/>
                <a:ea typeface="ＭＳ Ｐゴシック" charset="0"/>
                <a:cs typeface="Times Bold"/>
              </a:rPr>
              <a:t>promotes extinction retention</a:t>
            </a:r>
            <a:r>
              <a:rPr lang="en-US" sz="2584" b="1">
                <a:latin typeface="Times Bold"/>
                <a:ea typeface="ＭＳ Ｐゴシック" charset="0"/>
                <a:cs typeface="Times Bold"/>
              </a:rPr>
              <a:t>; enhances memory during proestrus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	* Sedating, decreases latency to non-REM sleep, enhances stage 2 “spindle” sleep 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584" b="1">
                <a:latin typeface="Times Bold"/>
                <a:ea typeface="ＭＳ Ｐゴシック" charset="0"/>
                <a:cs typeface="Times Bold"/>
              </a:rPr>
              <a:t>      which is also associated with memory consolidation</a:t>
            </a:r>
          </a:p>
        </p:txBody>
      </p:sp>
    </p:spTree>
    <p:extLst>
      <p:ext uri="{BB962C8B-B14F-4D97-AF65-F5344CB8AC3E}">
        <p14:creationId xmlns:p14="http://schemas.microsoft.com/office/powerpoint/2010/main" val="89379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1727200" y="-1894417"/>
            <a:ext cx="8229600" cy="7543800"/>
            <a:chOff x="336" y="912"/>
            <a:chExt cx="3888" cy="3032"/>
          </a:xfrm>
        </p:grpSpPr>
        <p:graphicFrame>
          <p:nvGraphicFramePr>
            <p:cNvPr id="63495" name="Object 2"/>
            <p:cNvGraphicFramePr>
              <a:graphicFrameLocks noChangeAspect="1"/>
            </p:cNvGraphicFramePr>
            <p:nvPr/>
          </p:nvGraphicFramePr>
          <p:xfrm>
            <a:off x="336" y="960"/>
            <a:ext cx="3673" cy="29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ocument" r:id="rId2" imgW="8850794" imgH="8952381" progId="Word.Document.8">
                    <p:embed/>
                  </p:oleObj>
                </mc:Choice>
                <mc:Fallback>
                  <p:oleObj name="Document" r:id="rId2" imgW="8850794" imgH="8952381" progId="Word.Document.8">
                    <p:embed/>
                    <p:pic>
                      <p:nvPicPr>
                        <p:cNvPr id="63495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960"/>
                          <a:ext cx="3673" cy="2984"/>
                        </a:xfrm>
                        <a:prstGeom prst="rect">
                          <a:avLst/>
                        </a:prstGeom>
                        <a:solidFill>
                          <a:srgbClr val="EAF76A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chemeClr val="bg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257" name="Rectangle 4"/>
            <p:cNvSpPr>
              <a:spLocks noChangeArrowheads="1"/>
            </p:cNvSpPr>
            <p:nvPr/>
          </p:nvSpPr>
          <p:spPr bwMode="auto">
            <a:xfrm>
              <a:off x="336" y="912"/>
              <a:ext cx="3888" cy="158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</p:grpSp>
      <p:sp>
        <p:nvSpPr>
          <p:cNvPr id="63491" name="Text Box 6"/>
          <p:cNvSpPr txBox="1">
            <a:spLocks noChangeArrowheads="1"/>
          </p:cNvSpPr>
          <p:nvPr/>
        </p:nvSpPr>
        <p:spPr bwMode="auto">
          <a:xfrm>
            <a:off x="0" y="381000"/>
            <a:ext cx="12192000" cy="119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defTabSz="914377" eaLnBrk="1" hangingPunct="1">
              <a:spcBef>
                <a:spcPct val="50000"/>
              </a:spcBef>
            </a:pPr>
            <a:r>
              <a:rPr lang="en-US" sz="2833" b="1">
                <a:solidFill>
                  <a:prstClr val="black"/>
                </a:solidFill>
                <a:latin typeface="Arial" charset="0"/>
                <a:cs typeface="Arial" charset="0"/>
                <a:sym typeface="Arial"/>
              </a:rPr>
              <a:t>Extrasynaptic GABA</a:t>
            </a:r>
            <a:r>
              <a:rPr lang="en-US" sz="2833" b="1" baseline="-25000">
                <a:solidFill>
                  <a:prstClr val="black"/>
                </a:solidFill>
                <a:latin typeface="Arial" charset="0"/>
                <a:cs typeface="Arial" charset="0"/>
                <a:sym typeface="Arial"/>
              </a:rPr>
              <a:t>A</a:t>
            </a:r>
            <a:r>
              <a:rPr lang="en-US" sz="2833" b="1">
                <a:solidFill>
                  <a:prstClr val="black"/>
                </a:solidFill>
                <a:latin typeface="Arial" charset="0"/>
                <a:cs typeface="Arial" charset="0"/>
                <a:sym typeface="Arial"/>
              </a:rPr>
              <a:t> Receptors </a:t>
            </a:r>
            <a:r>
              <a:rPr lang="en-US" sz="2833" b="1" u="sng">
                <a:solidFill>
                  <a:prstClr val="black"/>
                </a:solidFill>
                <a:latin typeface="Arial" charset="0"/>
                <a:cs typeface="Arial" charset="0"/>
                <a:sym typeface="Arial"/>
              </a:rPr>
              <a:t>Reduce Gain</a:t>
            </a:r>
            <a:r>
              <a:rPr lang="en-US" sz="2833" b="1">
                <a:solidFill>
                  <a:prstClr val="black"/>
                </a:solidFill>
                <a:latin typeface="Arial" charset="0"/>
                <a:cs typeface="Arial" charset="0"/>
                <a:sym typeface="Arial"/>
              </a:rPr>
              <a:t> in Neuronal</a:t>
            </a:r>
          </a:p>
          <a:p>
            <a:pPr algn="ctr" defTabSz="914377" eaLnBrk="1" hangingPunct="1">
              <a:spcBef>
                <a:spcPct val="50000"/>
              </a:spcBef>
            </a:pPr>
            <a:r>
              <a:rPr lang="en-US" sz="2833" b="1">
                <a:solidFill>
                  <a:prstClr val="black"/>
                </a:solidFill>
                <a:latin typeface="Arial" charset="0"/>
                <a:cs typeface="Arial" charset="0"/>
                <a:sym typeface="Arial"/>
              </a:rPr>
              <a:t> Firing Rate as Neuronal Excitation Increases</a:t>
            </a:r>
          </a:p>
        </p:txBody>
      </p:sp>
      <p:sp>
        <p:nvSpPr>
          <p:cNvPr id="63492" name="AutoShape 7"/>
          <p:cNvSpPr>
            <a:spLocks noChangeArrowheads="1"/>
          </p:cNvSpPr>
          <p:nvPr/>
        </p:nvSpPr>
        <p:spPr bwMode="auto">
          <a:xfrm rot="1176657">
            <a:off x="9983213" y="1187970"/>
            <a:ext cx="1547305" cy="4354197"/>
          </a:xfrm>
          <a:prstGeom prst="curvedLeftArrow">
            <a:avLst>
              <a:gd name="adj1" fmla="val 57510"/>
              <a:gd name="adj2" fmla="val 115032"/>
              <a:gd name="adj3" fmla="val 33333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108852" tIns="54425" rIns="108852" bIns="54425" anchor="ctr"/>
          <a:lstStyle/>
          <a:p>
            <a:pPr defTabSz="914377"/>
            <a:endParaRPr lang="en-US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63493" name="Text Box 8"/>
          <p:cNvSpPr txBox="1">
            <a:spLocks noChangeArrowheads="1"/>
          </p:cNvSpPr>
          <p:nvPr/>
        </p:nvSpPr>
        <p:spPr bwMode="auto">
          <a:xfrm>
            <a:off x="9009540" y="6275389"/>
            <a:ext cx="2641600" cy="404930"/>
          </a:xfrm>
          <a:prstGeom prst="rect">
            <a:avLst/>
          </a:prstGeom>
          <a:noFill/>
          <a:ln>
            <a:noFill/>
          </a:ln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 eaLnBrk="1" hangingPunct="1">
              <a:spcBef>
                <a:spcPct val="50000"/>
              </a:spcBef>
            </a:pPr>
            <a:r>
              <a:rPr lang="en-US" sz="1917" b="1" err="1">
                <a:solidFill>
                  <a:prstClr val="black"/>
                </a:solidFill>
                <a:sym typeface="Arial"/>
              </a:rPr>
              <a:t>Semyanov</a:t>
            </a:r>
            <a:r>
              <a:rPr lang="en-US" sz="1917" b="1">
                <a:solidFill>
                  <a:prstClr val="black"/>
                </a:solidFill>
                <a:sym typeface="Arial"/>
              </a:rPr>
              <a:t> et al., 2004</a:t>
            </a:r>
            <a:endParaRPr lang="en-US" sz="1917">
              <a:solidFill>
                <a:prstClr val="black"/>
              </a:solidFill>
              <a:sym typeface="Arial"/>
            </a:endParaRPr>
          </a:p>
        </p:txBody>
      </p:sp>
      <p:sp>
        <p:nvSpPr>
          <p:cNvPr id="63494" name="Line 10"/>
          <p:cNvSpPr>
            <a:spLocks noChangeShapeType="1"/>
          </p:cNvSpPr>
          <p:nvPr/>
        </p:nvSpPr>
        <p:spPr bwMode="auto">
          <a:xfrm>
            <a:off x="1727200" y="2057400"/>
            <a:ext cx="78232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108852" tIns="54425" rIns="108852" bIns="54425" anchor="ctr"/>
          <a:lstStyle/>
          <a:p>
            <a:pPr defTabSz="914377"/>
            <a:endParaRPr lang="en-US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8943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30033"/>
            <a:ext cx="12192000" cy="1084385"/>
          </a:xfrm>
        </p:spPr>
        <p:txBody>
          <a:bodyPr>
            <a:noAutofit/>
          </a:bodyPr>
          <a:lstStyle/>
          <a:p>
            <a:pPr algn="ctr"/>
            <a:br>
              <a:rPr lang="en-US" sz="3751" dirty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br>
              <a:rPr lang="en-US" sz="3751" dirty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sz="3751" dirty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Follicular Phase CSF Progesterone, 5</a:t>
            </a:r>
            <a:r>
              <a:rPr lang="en-US" sz="3751" dirty="0">
                <a:solidFill>
                  <a:srgbClr val="000000"/>
                </a:solidFill>
                <a:latin typeface="Symbol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3751" dirty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-DHP &amp; (Allo+PA)</a:t>
            </a:r>
            <a:br>
              <a:rPr lang="en-US" sz="3751" dirty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br>
              <a:rPr lang="en-US" sz="3751" dirty="0">
                <a:solidFill>
                  <a:schemeClr val="bg2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endParaRPr lang="en-US" sz="3751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35843" name="Object 2"/>
          <p:cNvGraphicFramePr>
            <a:graphicFrameLocks noChangeAspect="1"/>
          </p:cNvGraphicFramePr>
          <p:nvPr/>
        </p:nvGraphicFramePr>
        <p:xfrm>
          <a:off x="-630579" y="1181256"/>
          <a:ext cx="10261600" cy="544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3784600" imgH="3911600" progId="Word.Document.8">
                  <p:embed/>
                </p:oleObj>
              </mc:Choice>
              <mc:Fallback>
                <p:oleObj name="Document" r:id="rId2" imgW="3784600" imgH="3911600" progId="Word.Document.8">
                  <p:embed/>
                  <p:pic>
                    <p:nvPicPr>
                      <p:cNvPr id="3584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30579" y="1181256"/>
                        <a:ext cx="10261600" cy="544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5">
            <a:extLst>
              <a:ext uri="{FF2B5EF4-FFF2-40B4-BE49-F238E27FC236}">
                <a16:creationId xmlns:a16="http://schemas.microsoft.com/office/drawing/2014/main" id="{D9881F32-53BC-59E9-4197-4B9081FF0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4001" y="3429002"/>
            <a:ext cx="1375531" cy="802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52" tIns="54425" rIns="108852" bIns="54425">
            <a:spAutoFit/>
          </a:bodyPr>
          <a:lstStyle/>
          <a:p>
            <a:pPr algn="ctr" defTabSz="914377" eaLnBrk="0" hangingPunct="0"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FOLLICULAR</a:t>
            </a:r>
          </a:p>
          <a:p>
            <a:pPr algn="ctr" defTabSz="914377" eaLnBrk="0" hangingPunct="0"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PHASE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7FFA80-64D0-9C9C-1E6A-0D960530DB45}"/>
              </a:ext>
            </a:extLst>
          </p:cNvPr>
          <p:cNvSpPr/>
          <p:nvPr/>
        </p:nvSpPr>
        <p:spPr>
          <a:xfrm>
            <a:off x="3275263" y="5974509"/>
            <a:ext cx="2018632" cy="2051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590B88-78E6-3A87-FD21-1297FFF5FB42}"/>
              </a:ext>
            </a:extLst>
          </p:cNvPr>
          <p:cNvSpPr txBox="1"/>
          <p:nvPr/>
        </p:nvSpPr>
        <p:spPr>
          <a:xfrm>
            <a:off x="3017663" y="5882103"/>
            <a:ext cx="2891131" cy="438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77"/>
            <a:r>
              <a:rPr lang="en-US" sz="2251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No PTSD history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67F07E-FD36-D3E4-5FC2-6701D533349B}"/>
              </a:ext>
            </a:extLst>
          </p:cNvPr>
          <p:cNvSpPr/>
          <p:nvPr/>
        </p:nvSpPr>
        <p:spPr>
          <a:xfrm>
            <a:off x="2419685" y="5578989"/>
            <a:ext cx="6777791" cy="334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F377B6-AA0B-757B-2D5A-90051624BFD3}"/>
              </a:ext>
            </a:extLst>
          </p:cNvPr>
          <p:cNvSpPr txBox="1"/>
          <p:nvPr/>
        </p:nvSpPr>
        <p:spPr>
          <a:xfrm>
            <a:off x="2820737" y="5559190"/>
            <a:ext cx="67777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77"/>
            <a:r>
              <a:rPr lang="en-US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PROG         5</a:t>
            </a:r>
            <a:r>
              <a:rPr lang="en-US" dirty="0">
                <a:solidFill>
                  <a:prstClr val="black"/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-DHP      Allo+PA          PROG        5</a:t>
            </a:r>
            <a:r>
              <a:rPr lang="en-US" dirty="0">
                <a:solidFill>
                  <a:prstClr val="black"/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-DHP      Allo+PA 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8D9BB3-DFB9-0EF0-6D8E-7020940F33CD}"/>
              </a:ext>
            </a:extLst>
          </p:cNvPr>
          <p:cNvSpPr/>
          <p:nvPr/>
        </p:nvSpPr>
        <p:spPr>
          <a:xfrm>
            <a:off x="3268532" y="6321003"/>
            <a:ext cx="5280525" cy="423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dirty="0">
                <a:solidFill>
                  <a:prstClr val="white"/>
                </a:solidFill>
                <a:latin typeface="Calibri"/>
                <a:sym typeface="Arial"/>
              </a:rPr>
              <a:t>N=10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4765F3-70C7-51DA-EB5D-E48D8F10578C}"/>
              </a:ext>
            </a:extLst>
          </p:cNvPr>
          <p:cNvSpPr txBox="1"/>
          <p:nvPr/>
        </p:nvSpPr>
        <p:spPr>
          <a:xfrm>
            <a:off x="3396936" y="6311079"/>
            <a:ext cx="887643" cy="413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084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N=10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EBCFC3-F6B4-CAEF-F51B-59A75B1113A8}"/>
              </a:ext>
            </a:extLst>
          </p:cNvPr>
          <p:cNvSpPr txBox="1"/>
          <p:nvPr/>
        </p:nvSpPr>
        <p:spPr>
          <a:xfrm>
            <a:off x="7141844" y="6234707"/>
            <a:ext cx="1306997" cy="413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084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N=9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B3A465-19C9-F25A-4453-C4F58F07AFD2}"/>
              </a:ext>
            </a:extLst>
          </p:cNvPr>
          <p:cNvSpPr/>
          <p:nvPr/>
        </p:nvSpPr>
        <p:spPr>
          <a:xfrm>
            <a:off x="6938212" y="5913134"/>
            <a:ext cx="1291801" cy="321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136684-4893-ABA8-8EE1-F52C7A7A2752}"/>
              </a:ext>
            </a:extLst>
          </p:cNvPr>
          <p:cNvSpPr txBox="1"/>
          <p:nvPr/>
        </p:nvSpPr>
        <p:spPr>
          <a:xfrm>
            <a:off x="7090974" y="5882103"/>
            <a:ext cx="2106500" cy="4387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377"/>
            <a:r>
              <a:rPr lang="en-US" sz="2251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PTSD</a:t>
            </a:r>
          </a:p>
        </p:txBody>
      </p:sp>
    </p:spTree>
    <p:extLst>
      <p:ext uri="{BB962C8B-B14F-4D97-AF65-F5344CB8AC3E}">
        <p14:creationId xmlns:p14="http://schemas.microsoft.com/office/powerpoint/2010/main" val="291974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609602"/>
            <a:ext cx="12192000" cy="467042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en-US" sz="8000" b="1">
                <a:solidFill>
                  <a:srgbClr val="000000"/>
                </a:solidFill>
                <a:cs typeface="Calibri"/>
              </a:rPr>
              <a:t>Government, Foundation, Commercial &amp; Academic Disclosures </a:t>
            </a:r>
          </a:p>
          <a:p>
            <a:pPr>
              <a:lnSpc>
                <a:spcPct val="80000"/>
              </a:lnSpc>
              <a:defRPr/>
            </a:pPr>
            <a:r>
              <a:rPr lang="en-US" sz="8000" b="1">
                <a:solidFill>
                  <a:srgbClr val="000000"/>
                </a:solidFill>
                <a:cs typeface="Calibri"/>
              </a:rPr>
              <a:t>(past 3 years)</a:t>
            </a:r>
          </a:p>
          <a:p>
            <a:pPr>
              <a:lnSpc>
                <a:spcPct val="80000"/>
              </a:lnSpc>
              <a:defRPr/>
            </a:pPr>
            <a:endParaRPr lang="en-US" sz="8000" b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80000"/>
              </a:lnSpc>
              <a:defRPr/>
            </a:pPr>
            <a:endParaRPr lang="en-US" sz="80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70000"/>
              </a:lnSpc>
              <a:defRPr/>
            </a:pPr>
            <a:r>
              <a:rPr lang="en-US" sz="8000"/>
              <a:t>DOD Integrated Product Team for Development of PTSD Therapeutics (Unpaid Consultant)</a:t>
            </a:r>
          </a:p>
          <a:p>
            <a:pPr>
              <a:lnSpc>
                <a:spcPct val="170000"/>
              </a:lnSpc>
              <a:defRPr/>
            </a:pPr>
            <a:endParaRPr lang="en-US" sz="8000"/>
          </a:p>
          <a:p>
            <a:pPr>
              <a:lnSpc>
                <a:spcPct val="170000"/>
              </a:lnSpc>
              <a:defRPr/>
            </a:pPr>
            <a:r>
              <a:rPr lang="en-US" sz="8000"/>
              <a:t>DOD Adaptive Platform Trial for PTSD - Lead for Biomarker Working Group (Unpaid Consultant)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en-US" sz="8000">
              <a:ea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8000">
                <a:ea typeface="Times New Roman" panose="02020603050405020304" pitchFamily="18" charset="0"/>
              </a:rPr>
              <a:t>NIMH </a:t>
            </a:r>
            <a:r>
              <a:rPr lang="en-US" sz="8000">
                <a:ea typeface="Times New Roman" panose="02020603050405020304" pitchFamily="18" charset="0"/>
                <a:hlinkClick r:id="rId2"/>
              </a:rPr>
              <a:t>1R01MH122867-01</a:t>
            </a:r>
            <a:r>
              <a:rPr lang="en-US" sz="8000">
                <a:ea typeface="Times New Roman" panose="02020603050405020304" pitchFamily="18" charset="0"/>
              </a:rPr>
              <a:t>(</a:t>
            </a:r>
            <a:r>
              <a:rPr lang="en-US" sz="8000" dirty="0" err="1">
                <a:ea typeface="Times New Roman" panose="02020603050405020304" pitchFamily="18" charset="0"/>
              </a:rPr>
              <a:t>Rasmusson</a:t>
            </a:r>
            <a:r>
              <a:rPr lang="en-US" sz="8000">
                <a:ea typeface="Times New Roman" panose="02020603050405020304" pitchFamily="18" charset="0"/>
              </a:rPr>
              <a:t>)   </a:t>
            </a:r>
            <a:r>
              <a:rPr lang="en-US" sz="8000">
                <a:solidFill>
                  <a:srgbClr val="000000"/>
                </a:solidFill>
                <a:ea typeface="Times New Roman" panose="02020603050405020304" pitchFamily="18" charset="0"/>
              </a:rPr>
              <a:t>05/01/2020-04/30/2025</a:t>
            </a:r>
            <a:endParaRPr lang="en-US" sz="8000">
              <a:ea typeface="Times New Roman" panose="02020603050405020304" pitchFamily="18" charset="0"/>
            </a:endParaRPr>
          </a:p>
          <a:p>
            <a:pPr marL="95248" indent="-95248">
              <a:lnSpc>
                <a:spcPct val="170000"/>
              </a:lnSpc>
              <a:spcBef>
                <a:spcPts val="0"/>
              </a:spcBef>
            </a:pPr>
            <a:r>
              <a:rPr lang="en-US" sz="8000">
                <a:ea typeface="Times New Roman" panose="02020603050405020304" pitchFamily="18" charset="0"/>
              </a:rPr>
              <a:t>“Facilitation of Extinction Retention and Reconsolidation Blockade in PTSD by Intravenous Allopregnanolone”</a:t>
            </a:r>
          </a:p>
          <a:p>
            <a:pPr>
              <a:lnSpc>
                <a:spcPct val="170000"/>
              </a:lnSpc>
              <a:defRPr/>
            </a:pPr>
            <a:endParaRPr lang="en-US" sz="4833"/>
          </a:p>
          <a:p>
            <a:pPr>
              <a:lnSpc>
                <a:spcPct val="80000"/>
              </a:lnSpc>
              <a:defRPr/>
            </a:pPr>
            <a:endParaRPr lang="en-US" sz="2500">
              <a:latin typeface="+mj-lt"/>
            </a:endParaRPr>
          </a:p>
          <a:p>
            <a:pPr marL="340153" indent="-340153" algn="l">
              <a:lnSpc>
                <a:spcPct val="80000"/>
              </a:lnSpc>
              <a:buFont typeface="Wingdings" charset="2"/>
              <a:buChar char="q"/>
              <a:defRPr/>
            </a:pPr>
            <a:endParaRPr lang="en-US" sz="3333">
              <a:latin typeface="+mj-lt"/>
            </a:endParaRPr>
          </a:p>
          <a:p>
            <a:pPr algn="l">
              <a:lnSpc>
                <a:spcPct val="80000"/>
              </a:lnSpc>
              <a:defRPr/>
            </a:pPr>
            <a:r>
              <a:rPr lang="en-US" sz="3333">
                <a:latin typeface="+mj-lt"/>
              </a:rPr>
              <a:t>  			  </a:t>
            </a:r>
            <a:endParaRPr lang="en-US" sz="2167">
              <a:latin typeface="Calibri" charset="0"/>
            </a:endParaRPr>
          </a:p>
          <a:p>
            <a:pPr algn="l">
              <a:lnSpc>
                <a:spcPct val="80000"/>
              </a:lnSpc>
              <a:defRPr/>
            </a:pPr>
            <a:r>
              <a:rPr lang="en-US" sz="2167">
                <a:latin typeface="Calibri" charset="0"/>
              </a:rPr>
              <a:t>      </a:t>
            </a:r>
          </a:p>
          <a:p>
            <a:pPr algn="l">
              <a:lnSpc>
                <a:spcPct val="80000"/>
              </a:lnSpc>
              <a:defRPr/>
            </a:pPr>
            <a:endParaRPr lang="en-US" sz="2167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076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2057400"/>
          </a:xfrm>
        </p:spPr>
        <p:txBody>
          <a:bodyPr/>
          <a:lstStyle/>
          <a:p>
            <a:pPr algn="ctr"/>
            <a:r>
              <a:rPr lang="en-US" sz="4751" dirty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PTSD allopregnanolone 39% of controls</a:t>
            </a:r>
            <a:br>
              <a:rPr lang="en-US" sz="4751" dirty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solidFill>
                  <a:srgbClr val="000000"/>
                </a:solidFill>
                <a:latin typeface="Times" charset="0"/>
                <a:ea typeface="ＭＳ Ｐゴシック" charset="0"/>
                <a:cs typeface="ＭＳ Ｐゴシック" charset="0"/>
              </a:rPr>
              <a:t>t = -2.77, p &lt; 0.01</a:t>
            </a:r>
            <a:endParaRPr lang="en-US" sz="4751" dirty="0">
              <a:solidFill>
                <a:srgbClr val="000000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2" y="1519240"/>
            <a:ext cx="7387167" cy="533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9088891" y="3605243"/>
            <a:ext cx="1375531" cy="802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52" tIns="54425" rIns="108852" bIns="54425">
            <a:spAutoFit/>
          </a:bodyPr>
          <a:lstStyle/>
          <a:p>
            <a:pPr algn="ctr" defTabSz="914377" eaLnBrk="0" hangingPunct="0"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FOLLICULAR</a:t>
            </a:r>
          </a:p>
          <a:p>
            <a:pPr algn="ctr" defTabSz="914377" eaLnBrk="0" hangingPunct="0"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Calibri"/>
                <a:cs typeface="Arial"/>
                <a:sym typeface="Arial"/>
              </a:rPr>
              <a:t>PHASE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422400" y="4876800"/>
            <a:ext cx="1219200" cy="11430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8852" tIns="54425" rIns="108852" bIns="54425"/>
          <a:lstStyle/>
          <a:p>
            <a:pPr defTabSz="914377" eaLnBrk="0" hangingPunct="0">
              <a:defRPr/>
            </a:pPr>
            <a:endParaRPr lang="en-US">
              <a:solidFill>
                <a:srgbClr val="000000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1625600" y="2557968"/>
            <a:ext cx="1219200" cy="216643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>
              <a:defRPr/>
            </a:pPr>
            <a:endParaRPr lang="en-US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6871" name="Text Box 4"/>
          <p:cNvSpPr txBox="1">
            <a:spLocks noChangeArrowheads="1"/>
          </p:cNvSpPr>
          <p:nvPr/>
        </p:nvSpPr>
        <p:spPr bwMode="auto">
          <a:xfrm rot="-5400000">
            <a:off x="1212069" y="3823983"/>
            <a:ext cx="2107628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sz="2833" dirty="0">
                <a:solidFill>
                  <a:srgbClr val="000000"/>
                </a:solidFill>
                <a:sym typeface="Arial"/>
              </a:rPr>
              <a:t>Fmol  per ml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760AC1-D5ED-DD02-943C-37626232C0CE}"/>
              </a:ext>
            </a:extLst>
          </p:cNvPr>
          <p:cNvSpPr/>
          <p:nvPr/>
        </p:nvSpPr>
        <p:spPr>
          <a:xfrm>
            <a:off x="4056185" y="5920155"/>
            <a:ext cx="1828800" cy="3234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4F547E-4A1D-E4D4-425D-DF85EB0516D7}"/>
              </a:ext>
            </a:extLst>
          </p:cNvPr>
          <p:cNvSpPr txBox="1"/>
          <p:nvPr/>
        </p:nvSpPr>
        <p:spPr>
          <a:xfrm>
            <a:off x="4056186" y="5920155"/>
            <a:ext cx="1961663" cy="413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084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No PTSD history</a:t>
            </a:r>
          </a:p>
        </p:txBody>
      </p:sp>
    </p:spTree>
    <p:extLst>
      <p:ext uri="{BB962C8B-B14F-4D97-AF65-F5344CB8AC3E}">
        <p14:creationId xmlns:p14="http://schemas.microsoft.com/office/powerpoint/2010/main" val="1737717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2" y="2590800"/>
            <a:ext cx="2815167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>
              <a:solidFill>
                <a:srgbClr val="000000"/>
              </a:solidFill>
              <a:sym typeface="Arial"/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0" y="3657600"/>
            <a:ext cx="2336800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 b="1">
              <a:solidFill>
                <a:srgbClr val="000000"/>
              </a:solidFill>
              <a:sym typeface="Arial"/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" y="4343400"/>
            <a:ext cx="2815167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>
              <a:solidFill>
                <a:srgbClr val="000000"/>
              </a:solidFill>
              <a:sym typeface="Arial"/>
            </a:endParaRP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0" y="5562600"/>
            <a:ext cx="2336800" cy="40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1917">
              <a:solidFill>
                <a:srgbClr val="000000"/>
              </a:solidFill>
              <a:sym typeface="Arial"/>
            </a:endParaRP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0" y="685801"/>
            <a:ext cx="12192000" cy="119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defTabSz="914377">
              <a:spcBef>
                <a:spcPct val="50000"/>
              </a:spcBef>
            </a:pPr>
            <a:r>
              <a:rPr lang="en-US" sz="2833" b="1">
                <a:solidFill>
                  <a:srgbClr val="000000"/>
                </a:solidFill>
                <a:sym typeface="Arial"/>
              </a:rPr>
              <a:t>SPEARMAN CORRELATIONS WITH CFA-DEFINED </a:t>
            </a:r>
          </a:p>
          <a:p>
            <a:pPr algn="ctr" defTabSz="914377">
              <a:spcBef>
                <a:spcPct val="50000"/>
              </a:spcBef>
            </a:pPr>
            <a:r>
              <a:rPr lang="en-US" sz="2833" b="1">
                <a:solidFill>
                  <a:srgbClr val="000000"/>
                </a:solidFill>
                <a:sym typeface="Arial"/>
              </a:rPr>
              <a:t>PTSD SYMPTOM CLUSTERS (Simms et al., 2002)</a:t>
            </a:r>
          </a:p>
        </p:txBody>
      </p:sp>
      <p:graphicFrame>
        <p:nvGraphicFramePr>
          <p:cNvPr id="716851" name="Group 51"/>
          <p:cNvGraphicFramePr>
            <a:graphicFrameLocks noGrp="1"/>
          </p:cNvGraphicFramePr>
          <p:nvPr/>
        </p:nvGraphicFramePr>
        <p:xfrm>
          <a:off x="2032000" y="2438402"/>
          <a:ext cx="8045451" cy="1913901"/>
        </p:xfrm>
        <a:graphic>
          <a:graphicData uri="http://schemas.openxmlformats.org/drawingml/2006/table">
            <a:tbl>
              <a:tblPr/>
              <a:tblGrid>
                <a:gridCol w="379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8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982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ALLO</a:t>
                      </a: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4FF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ALLO/DHEA</a:t>
                      </a: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40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Re-experiencing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Symptoms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-.72 (.03)</a:t>
                      </a: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4FF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-.82 (.007)*</a:t>
                      </a:r>
                    </a:p>
                  </a:txBody>
                  <a:tcPr marL="121920" marR="121920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7460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0" y="228602"/>
            <a:ext cx="12192000" cy="98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defTabSz="914377">
              <a:spcBef>
                <a:spcPct val="50000"/>
              </a:spcBef>
            </a:pPr>
            <a:r>
              <a:rPr lang="en-US" sz="2833" b="1">
                <a:solidFill>
                  <a:srgbClr val="000000"/>
                </a:solidFill>
                <a:sym typeface="Arial"/>
              </a:rPr>
              <a:t>SPEARMAN CORRELATIONS WITH PROFILE OF MOOD STATE  SCORES IN ALL PARTICIPANTS (n=19)</a:t>
            </a:r>
          </a:p>
        </p:txBody>
      </p:sp>
      <p:graphicFrame>
        <p:nvGraphicFramePr>
          <p:cNvPr id="715845" name="Group 69"/>
          <p:cNvGraphicFramePr>
            <a:graphicFrameLocks noGrp="1"/>
          </p:cNvGraphicFramePr>
          <p:nvPr/>
        </p:nvGraphicFramePr>
        <p:xfrm>
          <a:off x="3048000" y="1447801"/>
          <a:ext cx="6182784" cy="4953007"/>
        </p:xfrm>
        <a:graphic>
          <a:graphicData uri="http://schemas.openxmlformats.org/drawingml/2006/table">
            <a:tbl>
              <a:tblPr/>
              <a:tblGrid>
                <a:gridCol w="2660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6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26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ALLO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8F3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ALLO/DHEA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Anger/Irritation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-.43 (.06)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8F3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-.57 (.01)</a:t>
                      </a:r>
                      <a:r>
                        <a:rPr kumimoji="0" lang="en-US" sz="19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endParaRPr kumimoji="0" lang="en-US" sz="19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Anxiety/Tension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-.46 (.04)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8F3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-.50 (.03)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Confusion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-.31 (.20)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8F3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-.43 (.07)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Depression/Dejection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-.52 (.02)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8F3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-.70 (.0008)*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26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Fatigue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-.50 (.03)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8F3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-.63 (.004)*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26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Vigor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.23 (.34)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8F3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.03 (.90)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Total POMS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-.45 (.05)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8F3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-.52 (.02)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5213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789569705" y="1789569705"/>
            <a:ext cx="1789569705" cy="0"/>
          </a:xfrm>
          <a:prstGeom prst="rect">
            <a:avLst/>
          </a:prstGeom>
          <a:solidFill>
            <a:schemeClr val="tx1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 sz="917" b="1" i="1">
              <a:solidFill>
                <a:srgbClr val="000000"/>
              </a:solidFill>
              <a:latin typeface="Geneva" charset="0"/>
              <a:cs typeface="Arial"/>
              <a:sym typeface="Arial"/>
            </a:endParaRP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 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8686800" y="3917951"/>
            <a:ext cx="3505200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914377" eaLnBrk="0" hangingPunct="0"/>
            <a:r>
              <a:rPr lang="en-US" sz="1667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  </a:t>
            </a:r>
          </a:p>
        </p:txBody>
      </p:sp>
      <p:pic>
        <p:nvPicPr>
          <p:cNvPr id="3789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72" y="1186851"/>
            <a:ext cx="11582400" cy="538622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7894" name="Rectangle 2"/>
          <p:cNvSpPr>
            <a:spLocks noChangeArrowheads="1"/>
          </p:cNvSpPr>
          <p:nvPr/>
        </p:nvSpPr>
        <p:spPr bwMode="auto">
          <a:xfrm>
            <a:off x="0" y="1143000"/>
            <a:ext cx="609600" cy="502920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7895" name="Down Arrow Callout 1"/>
          <p:cNvSpPr>
            <a:spLocks noChangeArrowheads="1"/>
          </p:cNvSpPr>
          <p:nvPr/>
        </p:nvSpPr>
        <p:spPr bwMode="auto">
          <a:xfrm>
            <a:off x="203200" y="1023937"/>
            <a:ext cx="1951832" cy="1702595"/>
          </a:xfrm>
          <a:prstGeom prst="downArrowCallout">
            <a:avLst>
              <a:gd name="adj1" fmla="val 5564"/>
              <a:gd name="adj2" fmla="val 14308"/>
              <a:gd name="adj3" fmla="val 25972"/>
              <a:gd name="adj4" fmla="val 64977"/>
            </a:avLst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Adrenals: ACTH</a:t>
            </a:r>
          </a:p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Gonads: LH</a:t>
            </a:r>
          </a:p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Brain: NMDA-R</a:t>
            </a:r>
          </a:p>
          <a:p>
            <a:pPr defTabSz="914377" eaLnBrk="0" hangingPunct="0"/>
            <a:endParaRPr lang="en-US">
              <a:solidFill>
                <a:prstClr val="white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711200" y="228602"/>
            <a:ext cx="11176000" cy="58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914377" eaLnBrk="0" hangingPunct="0"/>
            <a:r>
              <a:rPr lang="en-US" sz="3833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GABAergic </a:t>
            </a:r>
            <a:r>
              <a:rPr lang="en-US" sz="38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Neurosteroid</a:t>
            </a:r>
            <a:r>
              <a:rPr lang="en-US" sz="3833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8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Synthesis Pathways</a:t>
            </a:r>
            <a:endParaRPr lang="en-US" sz="2833">
              <a:solidFill>
                <a:srgbClr val="000000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9503AED-99D2-A19F-5746-3306A491DAAD}"/>
              </a:ext>
            </a:extLst>
          </p:cNvPr>
          <p:cNvSpPr/>
          <p:nvPr/>
        </p:nvSpPr>
        <p:spPr>
          <a:xfrm>
            <a:off x="7966845" y="3414734"/>
            <a:ext cx="1439907" cy="353837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C743C21-A610-5AB7-8984-55EABDE27EEC}"/>
              </a:ext>
            </a:extLst>
          </p:cNvPr>
          <p:cNvCxnSpPr>
            <a:cxnSpLocks/>
          </p:cNvCxnSpPr>
          <p:nvPr/>
        </p:nvCxnSpPr>
        <p:spPr>
          <a:xfrm flipV="1">
            <a:off x="8686800" y="1911992"/>
            <a:ext cx="586353" cy="1517009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B5C6AFC-403A-3731-58E1-446D957CEA08}"/>
              </a:ext>
            </a:extLst>
          </p:cNvPr>
          <p:cNvSpPr txBox="1"/>
          <p:nvPr/>
        </p:nvSpPr>
        <p:spPr>
          <a:xfrm>
            <a:off x="8171623" y="1281050"/>
            <a:ext cx="2470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>
                <a:solidFill>
                  <a:srgbClr val="FF0000"/>
                </a:solidFill>
                <a:latin typeface="Calibri"/>
                <a:cs typeface="Arial"/>
                <a:sym typeface="Arial"/>
              </a:rPr>
              <a:t>Block in Women</a:t>
            </a:r>
          </a:p>
          <a:p>
            <a:pPr algn="ctr" defTabSz="914377"/>
            <a:r>
              <a:rPr lang="en-US">
                <a:solidFill>
                  <a:srgbClr val="FF0000"/>
                </a:solidFill>
                <a:latin typeface="Calibri"/>
                <a:cs typeface="Arial"/>
                <a:sym typeface="Arial"/>
              </a:rPr>
              <a:t>With PTSD</a:t>
            </a:r>
          </a:p>
        </p:txBody>
      </p:sp>
    </p:spTree>
    <p:extLst>
      <p:ext uri="{BB962C8B-B14F-4D97-AF65-F5344CB8AC3E}">
        <p14:creationId xmlns:p14="http://schemas.microsoft.com/office/powerpoint/2010/main" val="20458516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2336"/>
            <a:ext cx="12192000" cy="1512277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The 5</a:t>
            </a:r>
            <a:r>
              <a:rPr lang="en-US" sz="4000" dirty="0">
                <a:solidFill>
                  <a:srgbClr val="000000"/>
                </a:solidFill>
                <a:latin typeface="Symbol" pitchFamily="2" charset="2"/>
                <a:ea typeface="ＭＳ Ｐゴシック" charset="0"/>
                <a:cs typeface="ＭＳ Ｐゴシック" charset="0"/>
              </a:rPr>
              <a:t>a</a:t>
            </a:r>
            <a:r>
              <a:rPr lang="en-US" sz="4000" dirty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-DHP/(Allo+PA) Ratio</a:t>
            </a:r>
            <a:br>
              <a:rPr lang="en-US" sz="4000" dirty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</a:br>
            <a:r>
              <a:rPr lang="en-US" sz="4000" dirty="0">
                <a:solidFill>
                  <a:srgbClr val="000000"/>
                </a:solidFill>
                <a:latin typeface="+mn-lt"/>
                <a:ea typeface="ＭＳ Ｐゴシック" charset="0"/>
                <a:cs typeface="ＭＳ Ｐゴシック" charset="0"/>
              </a:rPr>
              <a:t>Current PTSD vs. No PTSD History:  p = 0.006 (MW test)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 rot="-5400000">
            <a:off x="1397194" y="3168651"/>
            <a:ext cx="65578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>
              <a:solidFill>
                <a:srgbClr val="E7E6E6"/>
              </a:solidFill>
              <a:sym typeface="Arial"/>
            </a:endParaRPr>
          </a:p>
        </p:txBody>
      </p:sp>
      <p:graphicFrame>
        <p:nvGraphicFramePr>
          <p:cNvPr id="38916" name="Object 2"/>
          <p:cNvGraphicFramePr>
            <a:graphicFrameLocks noChangeAspect="1"/>
          </p:cNvGraphicFramePr>
          <p:nvPr/>
        </p:nvGraphicFramePr>
        <p:xfrm>
          <a:off x="1914772" y="918475"/>
          <a:ext cx="7065433" cy="576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3314700" imgH="3606800" progId="Word.Document.8">
                  <p:embed/>
                </p:oleObj>
              </mc:Choice>
              <mc:Fallback>
                <p:oleObj name="Document" r:id="rId2" imgW="3314700" imgH="3606800" progId="Word.Document.8">
                  <p:embed/>
                  <p:pic>
                    <p:nvPicPr>
                      <p:cNvPr id="3891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4772" y="918475"/>
                        <a:ext cx="7065433" cy="576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FB812EBD-772F-116D-32E4-85F618EEFF95}"/>
              </a:ext>
            </a:extLst>
          </p:cNvPr>
          <p:cNvSpPr/>
          <p:nvPr/>
        </p:nvSpPr>
        <p:spPr>
          <a:xfrm>
            <a:off x="4149970" y="2198162"/>
            <a:ext cx="1019908" cy="3399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193A7D-8568-1A42-3171-7A5C8C2E8534}"/>
              </a:ext>
            </a:extLst>
          </p:cNvPr>
          <p:cNvSpPr txBox="1"/>
          <p:nvPr/>
        </p:nvSpPr>
        <p:spPr>
          <a:xfrm>
            <a:off x="4075722" y="2253780"/>
            <a:ext cx="3190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No PTSD history or other current mental health disorder</a:t>
            </a:r>
          </a:p>
        </p:txBody>
      </p:sp>
    </p:spTree>
    <p:extLst>
      <p:ext uri="{BB962C8B-B14F-4D97-AF65-F5344CB8AC3E}">
        <p14:creationId xmlns:p14="http://schemas.microsoft.com/office/powerpoint/2010/main" val="13828067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528" y="1079098"/>
            <a:ext cx="9005569" cy="5093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6"/>
          <p:cNvSpPr>
            <a:spLocks noChangeArrowheads="1"/>
          </p:cNvSpPr>
          <p:nvPr/>
        </p:nvSpPr>
        <p:spPr bwMode="auto">
          <a:xfrm>
            <a:off x="960637" y="125694"/>
            <a:ext cx="10427368" cy="1135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52" tIns="54425" rIns="108852" bIns="54425">
            <a:spAutoFit/>
          </a:bodyPr>
          <a:lstStyle/>
          <a:p>
            <a:pPr algn="ctr" defTabSz="914377"/>
            <a:r>
              <a:rPr lang="en-US" sz="33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Low Plasma (Allo+PA)/5</a:t>
            </a:r>
            <a:r>
              <a:rPr lang="en-US" sz="3333" b="1">
                <a:solidFill>
                  <a:srgbClr val="000000"/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sz="33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-DHP Resting Levels &amp; </a:t>
            </a:r>
            <a:r>
              <a:rPr lang="en-US" sz="3333" b="1" u="sng">
                <a:solidFill>
                  <a:srgbClr val="000000"/>
                </a:solidFill>
                <a:latin typeface="Calibri"/>
                <a:cs typeface="Arial"/>
                <a:sym typeface="Arial"/>
              </a:rPr>
              <a:t>Reactivity</a:t>
            </a:r>
          </a:p>
          <a:p>
            <a:pPr algn="ctr" defTabSz="914377"/>
            <a:r>
              <a:rPr lang="en-US" sz="33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in Women with PTSD </a:t>
            </a:r>
            <a:r>
              <a:rPr lang="en-US" sz="28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(Pineles et al., 2018)</a:t>
            </a:r>
          </a:p>
        </p:txBody>
      </p:sp>
      <p:grpSp>
        <p:nvGrpSpPr>
          <p:cNvPr id="39940" name="Group 7"/>
          <p:cNvGrpSpPr>
            <a:grpSpLocks/>
          </p:cNvGrpSpPr>
          <p:nvPr/>
        </p:nvGrpSpPr>
        <p:grpSpPr bwMode="auto">
          <a:xfrm>
            <a:off x="3759200" y="6172200"/>
            <a:ext cx="5080000" cy="457200"/>
            <a:chOff x="2819400" y="5638800"/>
            <a:chExt cx="3810000" cy="457200"/>
          </a:xfrm>
        </p:grpSpPr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2819400" y="5638800"/>
              <a:ext cx="1905000" cy="4572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377" eaLnBrk="0" hangingPunct="0"/>
              <a:r>
                <a:rPr lang="en-US" sz="2833" b="1">
                  <a:solidFill>
                    <a:prstClr val="white"/>
                  </a:solidFill>
                  <a:latin typeface="Calibri"/>
                  <a:cs typeface="Arial"/>
                  <a:sym typeface="Arial"/>
                </a:rPr>
                <a:t>PTSD: N=15</a:t>
              </a:r>
            </a:p>
          </p:txBody>
        </p:sp>
        <p:sp>
          <p:nvSpPr>
            <p:cNvPr id="39942" name="Rectangle 2"/>
            <p:cNvSpPr>
              <a:spLocks noChangeArrowheads="1"/>
            </p:cNvSpPr>
            <p:nvPr/>
          </p:nvSpPr>
          <p:spPr bwMode="auto">
            <a:xfrm>
              <a:off x="4724400" y="5638800"/>
              <a:ext cx="1905000" cy="457200"/>
            </a:xfrm>
            <a:prstGeom prst="rect">
              <a:avLst/>
            </a:prstGeom>
            <a:solidFill>
              <a:srgbClr val="3976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377" eaLnBrk="0" hangingPunct="0"/>
              <a:r>
                <a:rPr lang="en-US" sz="2833" b="1">
                  <a:solidFill>
                    <a:prstClr val="white"/>
                  </a:solidFill>
                  <a:latin typeface="Calibri"/>
                  <a:cs typeface="Arial"/>
                  <a:sym typeface="Arial"/>
                </a:rPr>
                <a:t>  TC: N=21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62645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721A103C-CA4D-EB44-2ABF-2FCC1442A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21" y="128275"/>
            <a:ext cx="10515600" cy="1325564"/>
          </a:xfrm>
        </p:spPr>
        <p:txBody>
          <a:bodyPr>
            <a:normAutofit/>
          </a:bodyPr>
          <a:lstStyle/>
          <a:p>
            <a:pPr algn="ctr"/>
            <a:r>
              <a:rPr lang="en-US" sz="3600" b="1">
                <a:solidFill>
                  <a:srgbClr val="00B0F0"/>
                </a:solidFill>
              </a:rPr>
              <a:t>Healthy Controls: Effects of Hormonal Contraception</a:t>
            </a:r>
            <a:br>
              <a:rPr lang="en-US" sz="3600" b="1">
                <a:solidFill>
                  <a:srgbClr val="00B0F0"/>
                </a:solidFill>
              </a:rPr>
            </a:br>
            <a:r>
              <a:rPr lang="en-US" sz="2400" b="1"/>
              <a:t>Plasma Allopregnanolone + Pregnanolone (</a:t>
            </a:r>
            <a:r>
              <a:rPr lang="en-US" sz="2400" b="1" err="1"/>
              <a:t>pg</a:t>
            </a:r>
            <a:r>
              <a:rPr lang="en-US" sz="2400" b="1"/>
              <a:t>/mL)</a:t>
            </a:r>
          </a:p>
        </p:txBody>
      </p:sp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900B3037-4067-6765-4EFE-B7CCB61704D8}"/>
              </a:ext>
            </a:extLst>
          </p:cNvPr>
          <p:cNvGraphicFramePr>
            <a:graphicFrameLocks/>
          </p:cNvGraphicFramePr>
          <p:nvPr/>
        </p:nvGraphicFramePr>
        <p:xfrm>
          <a:off x="6347992" y="1565848"/>
          <a:ext cx="5369269" cy="4088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D67D3CB-6C01-0560-CD74-AC1981B6C892}"/>
              </a:ext>
            </a:extLst>
          </p:cNvPr>
          <p:cNvCxnSpPr>
            <a:cxnSpLocks/>
          </p:cNvCxnSpPr>
          <p:nvPr/>
        </p:nvCxnSpPr>
        <p:spPr>
          <a:xfrm>
            <a:off x="9585292" y="3074544"/>
            <a:ext cx="0" cy="241578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C0E751A5-D953-2FDE-17D0-A5B4BF3CC5DE}"/>
              </a:ext>
            </a:extLst>
          </p:cNvPr>
          <p:cNvSpPr txBox="1"/>
          <p:nvPr/>
        </p:nvSpPr>
        <p:spPr>
          <a:xfrm>
            <a:off x="7046630" y="5665449"/>
            <a:ext cx="50773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 sz="10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200" b="1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cs typeface="Arial"/>
                <a:sym typeface="Arial"/>
              </a:rPr>
              <a:t>T-120’      T-90’      T-60’         T -30’        T- 0‘        T+30’       T+60’    T+90’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085A48-4DB9-7D11-AA04-59F566460268}"/>
              </a:ext>
            </a:extLst>
          </p:cNvPr>
          <p:cNvSpPr txBox="1"/>
          <p:nvPr/>
        </p:nvSpPr>
        <p:spPr>
          <a:xfrm>
            <a:off x="9143747" y="2436966"/>
            <a:ext cx="11219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400" b="1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ACTH</a:t>
            </a:r>
            <a:endParaRPr lang="en-US" sz="2400" dirty="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6D49A51-8356-B21E-DE41-A38072D60588}"/>
              </a:ext>
            </a:extLst>
          </p:cNvPr>
          <p:cNvCxnSpPr>
            <a:cxnSpLocks/>
          </p:cNvCxnSpPr>
          <p:nvPr/>
        </p:nvCxnSpPr>
        <p:spPr>
          <a:xfrm flipH="1">
            <a:off x="7144206" y="3074544"/>
            <a:ext cx="42679" cy="243658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6" name="chart">
            <a:extLst>
              <a:ext uri="{FF2B5EF4-FFF2-40B4-BE49-F238E27FC236}">
                <a16:creationId xmlns:a16="http://schemas.microsoft.com/office/drawing/2014/main" id="{54AF3D03-078C-2916-BC4F-69F25D97C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0187" y="2436966"/>
            <a:ext cx="524301" cy="536495"/>
          </a:xfrm>
          <a:prstGeom prst="rect">
            <a:avLst/>
          </a:prstGeom>
        </p:spPr>
      </p:pic>
      <p:graphicFrame>
        <p:nvGraphicFramePr>
          <p:cNvPr id="50" name="Chart 49">
            <a:extLst>
              <a:ext uri="{FF2B5EF4-FFF2-40B4-BE49-F238E27FC236}">
                <a16:creationId xmlns:a16="http://schemas.microsoft.com/office/drawing/2014/main" id="{A8619785-307F-4250-8A14-1D211A118A3F}"/>
              </a:ext>
            </a:extLst>
          </p:cNvPr>
          <p:cNvGraphicFramePr>
            <a:graphicFrameLocks/>
          </p:cNvGraphicFramePr>
          <p:nvPr/>
        </p:nvGraphicFramePr>
        <p:xfrm>
          <a:off x="-329675" y="267101"/>
          <a:ext cx="6486288" cy="6686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6" name="TextBox 55">
            <a:extLst>
              <a:ext uri="{FF2B5EF4-FFF2-40B4-BE49-F238E27FC236}">
                <a16:creationId xmlns:a16="http://schemas.microsoft.com/office/drawing/2014/main" id="{DFA120B6-2F2F-CA43-8A88-C72F67FB9F05}"/>
              </a:ext>
            </a:extLst>
          </p:cNvPr>
          <p:cNvSpPr txBox="1"/>
          <p:nvPr/>
        </p:nvSpPr>
        <p:spPr>
          <a:xfrm>
            <a:off x="1706705" y="1648639"/>
            <a:ext cx="32244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000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+ Hormonal Contraception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42242C8-DFE7-A034-B656-7C07EC19FBB0}"/>
              </a:ext>
            </a:extLst>
          </p:cNvPr>
          <p:cNvSpPr txBox="1"/>
          <p:nvPr/>
        </p:nvSpPr>
        <p:spPr>
          <a:xfrm>
            <a:off x="5083752" y="4286469"/>
            <a:ext cx="1221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000" b="1" err="1">
                <a:solidFill>
                  <a:srgbClr val="5B9BD5"/>
                </a:solidFill>
                <a:latin typeface="Calibri"/>
                <a:cs typeface="Arial"/>
                <a:sym typeface="Arial"/>
              </a:rPr>
              <a:t>OTCyclen</a:t>
            </a:r>
            <a:endParaRPr lang="en-US" sz="2000" b="1">
              <a:solidFill>
                <a:srgbClr val="5B9BD5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299DB33-0A2C-B534-4710-97B3A468F4AA}"/>
              </a:ext>
            </a:extLst>
          </p:cNvPr>
          <p:cNvSpPr txBox="1"/>
          <p:nvPr/>
        </p:nvSpPr>
        <p:spPr>
          <a:xfrm>
            <a:off x="5091345" y="4019297"/>
            <a:ext cx="1299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000" b="1" err="1">
                <a:solidFill>
                  <a:srgbClr val="70AD47"/>
                </a:solidFill>
                <a:latin typeface="Calibri"/>
                <a:cs typeface="Arial"/>
                <a:sym typeface="Arial"/>
              </a:rPr>
              <a:t>ONovum</a:t>
            </a:r>
            <a:endParaRPr lang="en-US" sz="2000" b="1">
              <a:solidFill>
                <a:srgbClr val="70AD47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34F56FB-EF4B-8A86-7F17-61009C236686}"/>
              </a:ext>
            </a:extLst>
          </p:cNvPr>
          <p:cNvSpPr txBox="1"/>
          <p:nvPr/>
        </p:nvSpPr>
        <p:spPr>
          <a:xfrm>
            <a:off x="5079552" y="4786793"/>
            <a:ext cx="12259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000" b="1" err="1">
                <a:solidFill>
                  <a:srgbClr val="A5A5A5"/>
                </a:solidFill>
                <a:latin typeface="Calibri"/>
                <a:cs typeface="Arial"/>
                <a:sym typeface="Arial"/>
              </a:rPr>
              <a:t>OTCyclen</a:t>
            </a:r>
            <a:endParaRPr lang="en-US" sz="2000" b="1">
              <a:solidFill>
                <a:srgbClr val="A5A5A5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B7CEE21-C952-3A81-7500-747C9400A810}"/>
              </a:ext>
            </a:extLst>
          </p:cNvPr>
          <p:cNvSpPr txBox="1"/>
          <p:nvPr/>
        </p:nvSpPr>
        <p:spPr>
          <a:xfrm>
            <a:off x="5083752" y="2705213"/>
            <a:ext cx="1264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000" b="1">
                <a:solidFill>
                  <a:srgbClr val="4472C4"/>
                </a:solidFill>
                <a:latin typeface="Calibri"/>
                <a:cs typeface="Arial"/>
                <a:sym typeface="Arial"/>
              </a:rPr>
              <a:t>NuvaRing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DC6A083-C0AD-9C9F-B1DC-CF8931A735DA}"/>
              </a:ext>
            </a:extLst>
          </p:cNvPr>
          <p:cNvSpPr txBox="1"/>
          <p:nvPr/>
        </p:nvSpPr>
        <p:spPr>
          <a:xfrm>
            <a:off x="5056862" y="5034832"/>
            <a:ext cx="1504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000" b="1" err="1">
                <a:solidFill>
                  <a:srgbClr val="ED7D31"/>
                </a:solidFill>
                <a:latin typeface="Calibri"/>
                <a:cs typeface="Arial"/>
                <a:sym typeface="Arial"/>
              </a:rPr>
              <a:t>OEvraPatch</a:t>
            </a:r>
            <a:endParaRPr lang="en-US" sz="2000" b="1">
              <a:solidFill>
                <a:srgbClr val="ED7D31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342DF9E-92C5-C08C-FD86-E449BEE001F5}"/>
              </a:ext>
            </a:extLst>
          </p:cNvPr>
          <p:cNvSpPr txBox="1"/>
          <p:nvPr/>
        </p:nvSpPr>
        <p:spPr>
          <a:xfrm>
            <a:off x="5087132" y="4535163"/>
            <a:ext cx="1336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000" b="1" err="1">
                <a:solidFill>
                  <a:srgbClr val="FFC000"/>
                </a:solidFill>
                <a:latin typeface="Calibri"/>
                <a:cs typeface="Arial"/>
                <a:sym typeface="Arial"/>
              </a:rPr>
              <a:t>OCyclen</a:t>
            </a:r>
            <a:endParaRPr lang="en-US" sz="2000" b="1">
              <a:solidFill>
                <a:srgbClr val="FFC000"/>
              </a:solidFill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6139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2" y="2590800"/>
            <a:ext cx="2815167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>
              <a:solidFill>
                <a:srgbClr val="000000"/>
              </a:solidFill>
              <a:sym typeface="Arial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0" y="3657600"/>
            <a:ext cx="2336800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 b="1">
              <a:solidFill>
                <a:srgbClr val="000000"/>
              </a:solidFill>
              <a:sym typeface="Arial"/>
            </a:endParaRP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" y="4343400"/>
            <a:ext cx="2815167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>
              <a:solidFill>
                <a:srgbClr val="000000"/>
              </a:solidFill>
              <a:sym typeface="Arial"/>
            </a:endParaRP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0" y="5562600"/>
            <a:ext cx="2336800" cy="40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1917">
              <a:solidFill>
                <a:srgbClr val="000000"/>
              </a:solidFill>
              <a:sym typeface="Arial"/>
            </a:endParaRP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0" y="381000"/>
            <a:ext cx="12192000" cy="98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defTabSz="914377">
              <a:spcBef>
                <a:spcPct val="50000"/>
              </a:spcBef>
            </a:pPr>
            <a:r>
              <a:rPr lang="en-US" sz="2833" b="1">
                <a:solidFill>
                  <a:srgbClr val="000000"/>
                </a:solidFill>
                <a:sym typeface="Arial"/>
              </a:rPr>
              <a:t>             </a:t>
            </a:r>
            <a:r>
              <a:rPr lang="en-US" sz="2833" b="1" u="sng">
                <a:solidFill>
                  <a:srgbClr val="000000"/>
                </a:solidFill>
                <a:latin typeface="Calibri"/>
                <a:sym typeface="Arial"/>
              </a:rPr>
              <a:t>Allo+PA</a:t>
            </a:r>
            <a:r>
              <a:rPr lang="en-US" sz="2833" b="1">
                <a:solidFill>
                  <a:srgbClr val="000000"/>
                </a:solidFill>
                <a:latin typeface="Calibri"/>
                <a:sym typeface="Arial"/>
              </a:rPr>
              <a:t> Correlates Negatively with CAPS Total Symptoms 			&amp; Simms (2002) CFA-Symptom Clusters in </a:t>
            </a:r>
            <a:r>
              <a:rPr lang="en-US" sz="2833" b="1">
                <a:solidFill>
                  <a:srgbClr val="FF0000"/>
                </a:solidFill>
                <a:latin typeface="Calibri"/>
                <a:sym typeface="Arial"/>
              </a:rPr>
              <a:t>Men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45396" y="1806013"/>
          <a:ext cx="9753600" cy="4278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8260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000000"/>
                          </a:solidFill>
                        </a:rPr>
                        <a:t>PTSD Symptoms</a:t>
                      </a:r>
                    </a:p>
                  </a:txBody>
                  <a:tcPr marL="121920" marR="121920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Spearman Correlation with </a:t>
                      </a:r>
                      <a:r>
                        <a:rPr lang="en-US" sz="2400" b="1" err="1">
                          <a:solidFill>
                            <a:srgbClr val="000000"/>
                          </a:solidFill>
                        </a:rPr>
                        <a:t>Allo+PA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2400" b="1" err="1">
                          <a:solidFill>
                            <a:srgbClr val="000000"/>
                          </a:solidFill>
                        </a:rPr>
                        <a:t>pg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/mL)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015">
                <a:tc>
                  <a:txBody>
                    <a:bodyPr/>
                    <a:lstStyle/>
                    <a:p>
                      <a:r>
                        <a:rPr lang="en-US" sz="2400" b="1"/>
                        <a:t>CAPS Total</a:t>
                      </a: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r = -0.74,</a:t>
                      </a:r>
                      <a:r>
                        <a:rPr lang="en-US" sz="2400" b="1" baseline="0"/>
                        <a:t> p = 0.006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365">
                <a:tc>
                  <a:txBody>
                    <a:bodyPr/>
                    <a:lstStyle/>
                    <a:p>
                      <a:r>
                        <a:rPr lang="en-US" sz="2400" b="1"/>
                        <a:t>Reexperiencing</a:t>
                      </a: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r = -0.51, p = 0.09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365">
                <a:tc>
                  <a:txBody>
                    <a:bodyPr/>
                    <a:lstStyle/>
                    <a:p>
                      <a:r>
                        <a:rPr lang="en-US" sz="2400"/>
                        <a:t>Active Avoidance</a:t>
                      </a: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00"/>
                          </a:solidFill>
                        </a:rPr>
                        <a:t>r = -0.27, p = 0.39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41">
                <a:tc>
                  <a:txBody>
                    <a:bodyPr/>
                    <a:lstStyle/>
                    <a:p>
                      <a:r>
                        <a:rPr lang="en-US" sz="2400" b="0"/>
                        <a:t>Arousal:</a:t>
                      </a:r>
                      <a:r>
                        <a:rPr lang="en-US" sz="2400" b="0" baseline="0"/>
                        <a:t> </a:t>
                      </a:r>
                      <a:r>
                        <a:rPr lang="en-US" sz="2400" b="0"/>
                        <a:t>Startle</a:t>
                      </a:r>
                      <a:r>
                        <a:rPr lang="en-US" sz="2400" b="0" baseline="0"/>
                        <a:t> &amp; Hypervigilance</a:t>
                      </a:r>
                      <a:endParaRPr lang="en-US" sz="2400" b="0"/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r = -0.49, p = 0.11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365">
                <a:tc>
                  <a:txBody>
                    <a:bodyPr/>
                    <a:lstStyle/>
                    <a:p>
                      <a:r>
                        <a:rPr lang="en-US" sz="2400" b="1"/>
                        <a:t>Dysphoria</a:t>
                      </a: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r = -0.71, p</a:t>
                      </a:r>
                      <a:r>
                        <a:rPr lang="en-US" sz="2400" b="1" baseline="0">
                          <a:solidFill>
                            <a:srgbClr val="000000"/>
                          </a:solidFill>
                        </a:rPr>
                        <a:t> = 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0.01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2009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436A8-C43D-DCFF-B36B-4666632A9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AD822316-D06C-E053-3EFB-2D74D42BF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" y="2590800"/>
            <a:ext cx="2815167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>
              <a:solidFill>
                <a:srgbClr val="000000"/>
              </a:solidFill>
              <a:sym typeface="Arial"/>
            </a:endParaRPr>
          </a:p>
        </p:txBody>
      </p:sp>
      <p:sp>
        <p:nvSpPr>
          <p:cNvPr id="41987" name="Text Box 3">
            <a:extLst>
              <a:ext uri="{FF2B5EF4-FFF2-40B4-BE49-F238E27FC236}">
                <a16:creationId xmlns:a16="http://schemas.microsoft.com/office/drawing/2014/main" id="{84780F29-256B-B30E-656C-F818F66A5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657600"/>
            <a:ext cx="2336800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 b="1">
              <a:solidFill>
                <a:srgbClr val="000000"/>
              </a:solidFill>
              <a:sym typeface="Arial"/>
            </a:endParaRPr>
          </a:p>
        </p:txBody>
      </p:sp>
      <p:sp>
        <p:nvSpPr>
          <p:cNvPr id="41988" name="Text Box 4">
            <a:extLst>
              <a:ext uri="{FF2B5EF4-FFF2-40B4-BE49-F238E27FC236}">
                <a16:creationId xmlns:a16="http://schemas.microsoft.com/office/drawing/2014/main" id="{DD55BAB3-D034-420E-B251-628D475DB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" y="4343400"/>
            <a:ext cx="2815167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>
              <a:solidFill>
                <a:srgbClr val="000000"/>
              </a:solidFill>
              <a:sym typeface="Arial"/>
            </a:endParaRPr>
          </a:p>
        </p:txBody>
      </p:sp>
      <p:sp>
        <p:nvSpPr>
          <p:cNvPr id="41989" name="Text Box 5">
            <a:extLst>
              <a:ext uri="{FF2B5EF4-FFF2-40B4-BE49-F238E27FC236}">
                <a16:creationId xmlns:a16="http://schemas.microsoft.com/office/drawing/2014/main" id="{78942665-85E6-6C07-C34C-7BC89B463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62600"/>
            <a:ext cx="2336800" cy="40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1917">
              <a:solidFill>
                <a:srgbClr val="000000"/>
              </a:solidFill>
              <a:sym typeface="Arial"/>
            </a:endParaRPr>
          </a:p>
        </p:txBody>
      </p:sp>
      <p:sp>
        <p:nvSpPr>
          <p:cNvPr id="41990" name="Text Box 6">
            <a:extLst>
              <a:ext uri="{FF2B5EF4-FFF2-40B4-BE49-F238E27FC236}">
                <a16:creationId xmlns:a16="http://schemas.microsoft.com/office/drawing/2014/main" id="{DE942AB9-57AD-0594-EBF5-B3BB9EA9B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1"/>
            <a:ext cx="12192000" cy="98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defTabSz="914377"/>
            <a:r>
              <a:rPr lang="en-US" sz="2833" b="1">
                <a:solidFill>
                  <a:srgbClr val="000000"/>
                </a:solidFill>
                <a:sym typeface="Arial"/>
              </a:rPr>
              <a:t>             </a:t>
            </a:r>
            <a:r>
              <a:rPr lang="en-US" sz="2833" b="1" u="sng" err="1">
                <a:solidFill>
                  <a:srgbClr val="000000"/>
                </a:solidFill>
                <a:latin typeface="Calibri"/>
                <a:sym typeface="Arial"/>
              </a:rPr>
              <a:t>Allo+PA</a:t>
            </a:r>
            <a:r>
              <a:rPr lang="en-US" sz="2833" b="1">
                <a:solidFill>
                  <a:srgbClr val="000000"/>
                </a:solidFill>
                <a:latin typeface="Calibri"/>
                <a:sym typeface="Arial"/>
              </a:rPr>
              <a:t>/DHEA Ratio Correlates Negatively with </a:t>
            </a:r>
          </a:p>
          <a:p>
            <a:pPr algn="ctr" defTabSz="914377"/>
            <a:r>
              <a:rPr lang="en-US" sz="2833" b="1">
                <a:solidFill>
                  <a:srgbClr val="000000"/>
                </a:solidFill>
                <a:latin typeface="Calibri"/>
                <a:sym typeface="Arial"/>
              </a:rPr>
              <a:t>CAPS Total &amp; Simms (2002) Dysphoria Cluster Scores in </a:t>
            </a:r>
            <a:r>
              <a:rPr lang="en-US" sz="2833" b="1">
                <a:solidFill>
                  <a:srgbClr val="FF0000"/>
                </a:solidFill>
                <a:latin typeface="Calibri"/>
                <a:sym typeface="Arial"/>
              </a:rPr>
              <a:t>Men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A031A5C-04F1-B5E4-6709-7CF7CA6A8A15}"/>
              </a:ext>
            </a:extLst>
          </p:cNvPr>
          <p:cNvGraphicFramePr>
            <a:graphicFrameLocks noGrp="1"/>
          </p:cNvGraphicFramePr>
          <p:nvPr/>
        </p:nvGraphicFramePr>
        <p:xfrm>
          <a:off x="1045396" y="1806013"/>
          <a:ext cx="9753600" cy="4278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8260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000000"/>
                          </a:solidFill>
                        </a:rPr>
                        <a:t>PTSD Symptoms</a:t>
                      </a:r>
                    </a:p>
                  </a:txBody>
                  <a:tcPr marL="121920" marR="121920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Spearman Correlation with </a:t>
                      </a:r>
                      <a:r>
                        <a:rPr lang="en-US" sz="2400" b="1" err="1">
                          <a:solidFill>
                            <a:srgbClr val="000000"/>
                          </a:solidFill>
                        </a:rPr>
                        <a:t>Allo+PA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2400" b="1" err="1">
                          <a:solidFill>
                            <a:srgbClr val="000000"/>
                          </a:solidFill>
                        </a:rPr>
                        <a:t>pg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/mL)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015">
                <a:tc>
                  <a:txBody>
                    <a:bodyPr/>
                    <a:lstStyle/>
                    <a:p>
                      <a:r>
                        <a:rPr lang="en-US" sz="2400" b="1"/>
                        <a:t>CAPS Total</a:t>
                      </a: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r = -0.74,</a:t>
                      </a:r>
                      <a:r>
                        <a:rPr lang="en-US" sz="2400" b="1" baseline="0"/>
                        <a:t> p = 0.006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365">
                <a:tc>
                  <a:txBody>
                    <a:bodyPr/>
                    <a:lstStyle/>
                    <a:p>
                      <a:r>
                        <a:rPr lang="en-US" sz="2400" b="1" err="1"/>
                        <a:t>Reexperiencing</a:t>
                      </a:r>
                      <a:endParaRPr lang="en-US" sz="2400" b="1"/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endParaRPr lang="en-US" sz="2400" b="1">
                        <a:solidFill>
                          <a:srgbClr val="000000"/>
                        </a:solidFill>
                      </a:endParaRP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365">
                <a:tc>
                  <a:txBody>
                    <a:bodyPr/>
                    <a:lstStyle/>
                    <a:p>
                      <a:r>
                        <a:rPr lang="en-US" sz="2400"/>
                        <a:t>Active Avoidance</a:t>
                      </a: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endParaRPr lang="en-US" sz="2400">
                        <a:solidFill>
                          <a:srgbClr val="000000"/>
                        </a:solidFill>
                      </a:endParaRP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41">
                <a:tc>
                  <a:txBody>
                    <a:bodyPr/>
                    <a:lstStyle/>
                    <a:p>
                      <a:r>
                        <a:rPr lang="en-US" sz="2400" b="0"/>
                        <a:t>Arousal:</a:t>
                      </a:r>
                      <a:r>
                        <a:rPr lang="en-US" sz="2400" b="0" baseline="0"/>
                        <a:t> </a:t>
                      </a:r>
                      <a:r>
                        <a:rPr lang="en-US" sz="2400" b="0"/>
                        <a:t>Startle</a:t>
                      </a:r>
                      <a:r>
                        <a:rPr lang="en-US" sz="2400" b="0" baseline="0"/>
                        <a:t> &amp; Hypervigilance</a:t>
                      </a:r>
                      <a:endParaRPr lang="en-US" sz="2400" b="0"/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endParaRPr lang="en-US" sz="2400" b="1">
                        <a:solidFill>
                          <a:srgbClr val="000000"/>
                        </a:solidFill>
                      </a:endParaRP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365">
                <a:tc>
                  <a:txBody>
                    <a:bodyPr/>
                    <a:lstStyle/>
                    <a:p>
                      <a:r>
                        <a:rPr lang="en-US" sz="2400" b="1" err="1"/>
                        <a:t>Dysphoria</a:t>
                      </a:r>
                      <a:endParaRPr lang="en-US" sz="2400" b="1"/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r = -0.79, p</a:t>
                      </a:r>
                      <a:r>
                        <a:rPr lang="en-US" sz="2400" b="1" baseline="0">
                          <a:solidFill>
                            <a:srgbClr val="000000"/>
                          </a:solidFill>
                        </a:rPr>
                        <a:t> = 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0.002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1923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2" y="2590800"/>
            <a:ext cx="2815167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>
              <a:solidFill>
                <a:srgbClr val="000000"/>
              </a:solidFill>
              <a:sym typeface="Arial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0" y="3657600"/>
            <a:ext cx="2336800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 b="1">
              <a:solidFill>
                <a:srgbClr val="000000"/>
              </a:solidFill>
              <a:sym typeface="Arial"/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2" y="4343400"/>
            <a:ext cx="2815167" cy="545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2833">
              <a:solidFill>
                <a:srgbClr val="000000"/>
              </a:solidFill>
              <a:sym typeface="Arial"/>
            </a:endParaRP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0" y="5562600"/>
            <a:ext cx="2336800" cy="40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sz="1917">
              <a:solidFill>
                <a:srgbClr val="000000"/>
              </a:solidFill>
              <a:sym typeface="Arial"/>
            </a:endParaRP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417215" y="438344"/>
            <a:ext cx="11654469" cy="98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>
              <a:spcBef>
                <a:spcPct val="50000"/>
              </a:spcBef>
            </a:pPr>
            <a:r>
              <a:rPr lang="en-US" sz="2833" b="1">
                <a:solidFill>
                  <a:srgbClr val="000000"/>
                </a:solidFill>
                <a:latin typeface="Calibri"/>
                <a:sym typeface="Arial"/>
              </a:rPr>
              <a:t>Controlling for plasma ACTH (i.e., stress), Allo+PA correlated negatively with CAPS total &amp; Simms (2002) CFA-derived PTSD Dysphoria cluster scores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58326" y="1791409"/>
          <a:ext cx="10675349" cy="4278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337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7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8260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000000"/>
                          </a:solidFill>
                        </a:rPr>
                        <a:t>PTSD Symptoms</a:t>
                      </a:r>
                    </a:p>
                  </a:txBody>
                  <a:tcPr marL="121920" marR="121920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Spearman Correlation with  </a:t>
                      </a:r>
                    </a:p>
                    <a:p>
                      <a:pPr algn="ctr"/>
                      <a:r>
                        <a:rPr lang="en-US" sz="2400" b="1" err="1">
                          <a:solidFill>
                            <a:srgbClr val="000000"/>
                          </a:solidFill>
                        </a:rPr>
                        <a:t>Allo+PA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 (</a:t>
                      </a:r>
                      <a:r>
                        <a:rPr lang="en-US" sz="2400" b="1" err="1">
                          <a:solidFill>
                            <a:srgbClr val="000000"/>
                          </a:solidFill>
                        </a:rPr>
                        <a:t>pg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/mL)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015">
                <a:tc>
                  <a:txBody>
                    <a:bodyPr/>
                    <a:lstStyle/>
                    <a:p>
                      <a:r>
                        <a:rPr lang="en-US" sz="2400" b="1"/>
                        <a:t>CAPS Total</a:t>
                      </a: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r = -0.82,</a:t>
                      </a:r>
                      <a:r>
                        <a:rPr lang="en-US" sz="2400" b="1" baseline="0"/>
                        <a:t> p = 0.007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365">
                <a:tc>
                  <a:txBody>
                    <a:bodyPr/>
                    <a:lstStyle/>
                    <a:p>
                      <a:r>
                        <a:rPr lang="en-US" sz="2400" b="1" err="1"/>
                        <a:t>Reexperiencing</a:t>
                      </a:r>
                      <a:endParaRPr lang="en-US" sz="2400" b="1"/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r = -0.55, p = 0.08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365">
                <a:tc>
                  <a:txBody>
                    <a:bodyPr/>
                    <a:lstStyle/>
                    <a:p>
                      <a:r>
                        <a:rPr lang="en-US" sz="2400"/>
                        <a:t>Active Avoidance</a:t>
                      </a: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00"/>
                          </a:solidFill>
                        </a:rPr>
                        <a:t>r = -0.25, p = 0.49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41">
                <a:tc>
                  <a:txBody>
                    <a:bodyPr/>
                    <a:lstStyle/>
                    <a:p>
                      <a:r>
                        <a:rPr lang="en-US" sz="2400" b="0"/>
                        <a:t>Arousal:</a:t>
                      </a:r>
                      <a:r>
                        <a:rPr lang="en-US" sz="2400" b="0" baseline="0"/>
                        <a:t> </a:t>
                      </a:r>
                      <a:r>
                        <a:rPr lang="en-US" sz="2400" b="0"/>
                        <a:t>Startle</a:t>
                      </a:r>
                      <a:r>
                        <a:rPr lang="en-US" sz="2400" b="0" baseline="0"/>
                        <a:t> &amp; Hypervigilance</a:t>
                      </a:r>
                      <a:endParaRPr lang="en-US" sz="2400" b="0"/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0">
                          <a:solidFill>
                            <a:srgbClr val="000000"/>
                          </a:solidFill>
                        </a:rPr>
                        <a:t>r = -0.48, p = 0.14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365">
                <a:tc>
                  <a:txBody>
                    <a:bodyPr/>
                    <a:lstStyle/>
                    <a:p>
                      <a:r>
                        <a:rPr lang="en-US" sz="2400" b="1" err="1"/>
                        <a:t>Dysphoria</a:t>
                      </a:r>
                      <a:endParaRPr lang="en-US" sz="2400" b="1"/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r = -0.88, p</a:t>
                      </a:r>
                      <a:r>
                        <a:rPr lang="en-US" sz="2400" b="1" baseline="0">
                          <a:solidFill>
                            <a:srgbClr val="000000"/>
                          </a:solidFill>
                        </a:rPr>
                        <a:t> = 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0.002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13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BB906202-4246-AE81-48FA-CAC1CD3008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22739"/>
            <a:ext cx="12192000" cy="3464168"/>
          </a:xfrm>
        </p:spPr>
        <p:txBody>
          <a:bodyPr>
            <a:normAutofit/>
          </a:bodyPr>
          <a:lstStyle/>
          <a:p>
            <a:pPr algn="ctr"/>
            <a:r>
              <a:rPr lang="en-US" altLang="en-US" b="1">
                <a:solidFill>
                  <a:srgbClr val="000000"/>
                </a:solidFill>
                <a:ea typeface="ＭＳ Ｐゴシック" panose="020B0600070205080204" pitchFamily="34" charset="-128"/>
              </a:rPr>
              <a:t>“</a:t>
            </a:r>
            <a:r>
              <a:rPr lang="en-US" altLang="en-US" sz="4000" b="1">
                <a:solidFill>
                  <a:srgbClr val="000000"/>
                </a:solidFill>
                <a:ea typeface="ＭＳ Ｐゴシック" panose="020B0600070205080204" pitchFamily="34" charset="-128"/>
              </a:rPr>
              <a:t>ALLO”:  Allopregn</a:t>
            </a:r>
            <a:r>
              <a:rPr lang="en-US" altLang="en-US" sz="4000" b="1" u="sng">
                <a:solidFill>
                  <a:srgbClr val="000000"/>
                </a:solidFill>
                <a:ea typeface="ＭＳ Ｐゴシック" panose="020B0600070205080204" pitchFamily="34" charset="-128"/>
              </a:rPr>
              <a:t>a</a:t>
            </a:r>
            <a:r>
              <a:rPr lang="en-US" altLang="en-US" sz="4000" b="1">
                <a:solidFill>
                  <a:srgbClr val="000000"/>
                </a:solidFill>
                <a:ea typeface="ＭＳ Ｐゴシック" panose="020B0600070205080204" pitchFamily="34" charset="-128"/>
              </a:rPr>
              <a:t>nolone (Allo) + Pregn</a:t>
            </a:r>
            <a:r>
              <a:rPr lang="en-US" altLang="en-US" sz="4000" b="1" u="sng">
                <a:solidFill>
                  <a:srgbClr val="000000"/>
                </a:solidFill>
                <a:ea typeface="ＭＳ Ｐゴシック" panose="020B0600070205080204" pitchFamily="34" charset="-128"/>
              </a:rPr>
              <a:t>a</a:t>
            </a:r>
            <a:r>
              <a:rPr lang="en-US" altLang="en-US" sz="4000" b="1">
                <a:solidFill>
                  <a:srgbClr val="000000"/>
                </a:solidFill>
                <a:ea typeface="ＭＳ Ｐゴシック" panose="020B0600070205080204" pitchFamily="34" charset="-128"/>
              </a:rPr>
              <a:t>nolone (PA)</a:t>
            </a:r>
            <a:br>
              <a:rPr lang="en-US" altLang="en-US" sz="4000" b="1">
                <a:solidFill>
                  <a:srgbClr val="000000"/>
                </a:solidFill>
                <a:ea typeface="ＭＳ Ｐゴシック" panose="020B0600070205080204" pitchFamily="34" charset="-128"/>
              </a:rPr>
            </a:br>
            <a:br>
              <a:rPr lang="en-US" altLang="en-US" sz="2251" b="1">
                <a:solidFill>
                  <a:srgbClr val="000000"/>
                </a:solidFill>
                <a:ea typeface="ＭＳ Ｐゴシック" panose="020B0600070205080204" pitchFamily="34" charset="-128"/>
              </a:rPr>
            </a:br>
            <a:br>
              <a:rPr lang="en-US" altLang="en-US" sz="2251" b="1">
                <a:solidFill>
                  <a:srgbClr val="000000"/>
                </a:solidFill>
                <a:ea typeface="ＭＳ Ｐゴシック" panose="020B0600070205080204" pitchFamily="34" charset="-128"/>
              </a:rPr>
            </a:br>
            <a:r>
              <a:rPr lang="en-US" altLang="en-US" sz="3000" b="1">
                <a:solidFill>
                  <a:srgbClr val="000000"/>
                </a:solidFill>
                <a:ea typeface="ＭＳ Ｐゴシック" panose="020B0600070205080204" pitchFamily="34" charset="-128"/>
              </a:rPr>
              <a:t>Equipotent stereoisomeric metabolites of progesterone that </a:t>
            </a:r>
            <a:br>
              <a:rPr lang="en-US" altLang="en-US" sz="3000" b="1">
                <a:solidFill>
                  <a:srgbClr val="000000"/>
                </a:solidFill>
                <a:ea typeface="ＭＳ Ｐゴシック" panose="020B0600070205080204" pitchFamily="34" charset="-128"/>
              </a:rPr>
            </a:br>
            <a:r>
              <a:rPr lang="en-US" altLang="en-US" sz="3000" b="1">
                <a:solidFill>
                  <a:srgbClr val="000000"/>
                </a:solidFill>
                <a:ea typeface="ＭＳ Ｐゴシック" panose="020B0600070205080204" pitchFamily="34" charset="-128"/>
              </a:rPr>
              <a:t>positively modulate effects of GABA at GABA</a:t>
            </a:r>
            <a:r>
              <a:rPr lang="en-US" altLang="en-US" sz="3000" b="1" baseline="-25000">
                <a:solidFill>
                  <a:srgbClr val="000000"/>
                </a:solidFill>
                <a:ea typeface="ＭＳ Ｐゴシック" panose="020B0600070205080204" pitchFamily="34" charset="-128"/>
              </a:rPr>
              <a:t>A</a:t>
            </a:r>
            <a:r>
              <a:rPr lang="en-US" altLang="en-US" sz="3000" b="1">
                <a:solidFill>
                  <a:srgbClr val="000000"/>
                </a:solidFill>
                <a:ea typeface="ＭＳ Ｐゴシック" panose="020B0600070205080204" pitchFamily="34" charset="-128"/>
              </a:rPr>
              <a:t> receptors  </a:t>
            </a:r>
            <a:endParaRPr lang="en-US" altLang="en-US" sz="300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52228" name="Picture 3">
            <a:extLst>
              <a:ext uri="{FF2B5EF4-FFF2-40B4-BE49-F238E27FC236}">
                <a16:creationId xmlns:a16="http://schemas.microsoft.com/office/drawing/2014/main" id="{5A07C34D-129C-47CC-C49B-413D11B56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771" y="2842901"/>
            <a:ext cx="4550661" cy="3464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2">
            <a:extLst>
              <a:ext uri="{FF2B5EF4-FFF2-40B4-BE49-F238E27FC236}">
                <a16:creationId xmlns:a16="http://schemas.microsoft.com/office/drawing/2014/main" id="{AB354DE6-5F09-6A47-B002-B261CBA96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2" y="2590801"/>
            <a:ext cx="2111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altLang="en-US" sz="2400">
              <a:solidFill>
                <a:srgbClr val="ED7D31"/>
              </a:solidFill>
              <a:cs typeface="Arial"/>
              <a:sym typeface="Arial"/>
            </a:endParaRPr>
          </a:p>
        </p:txBody>
      </p:sp>
      <p:sp>
        <p:nvSpPr>
          <p:cNvPr id="95235" name="Text Box 3">
            <a:extLst>
              <a:ext uri="{FF2B5EF4-FFF2-40B4-BE49-F238E27FC236}">
                <a16:creationId xmlns:a16="http://schemas.microsoft.com/office/drawing/2014/main" id="{17D6AD6A-D04B-CF44-B6B3-D96A00617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657601"/>
            <a:ext cx="1752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altLang="en-US" sz="2400" b="1">
              <a:solidFill>
                <a:srgbClr val="ED7D31"/>
              </a:solidFill>
              <a:cs typeface="Arial"/>
              <a:sym typeface="Arial"/>
            </a:endParaRPr>
          </a:p>
        </p:txBody>
      </p:sp>
      <p:sp>
        <p:nvSpPr>
          <p:cNvPr id="95236" name="Text Box 4">
            <a:extLst>
              <a:ext uri="{FF2B5EF4-FFF2-40B4-BE49-F238E27FC236}">
                <a16:creationId xmlns:a16="http://schemas.microsoft.com/office/drawing/2014/main" id="{62C2995C-9DA7-5441-AFA0-94051D6CC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2" y="4343401"/>
            <a:ext cx="2111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altLang="en-US" sz="2400">
              <a:solidFill>
                <a:srgbClr val="ED7D31"/>
              </a:solidFill>
              <a:cs typeface="Arial"/>
              <a:sym typeface="Arial"/>
            </a:endParaRPr>
          </a:p>
        </p:txBody>
      </p:sp>
      <p:sp>
        <p:nvSpPr>
          <p:cNvPr id="95237" name="Text Box 5">
            <a:extLst>
              <a:ext uri="{FF2B5EF4-FFF2-40B4-BE49-F238E27FC236}">
                <a16:creationId xmlns:a16="http://schemas.microsoft.com/office/drawing/2014/main" id="{0F8DC664-9BEE-A24E-ACC8-04E2A3C0E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562602"/>
            <a:ext cx="1752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>
              <a:spcBef>
                <a:spcPct val="50000"/>
              </a:spcBef>
            </a:pPr>
            <a:endParaRPr lang="en-US" altLang="en-US" sz="1600">
              <a:solidFill>
                <a:srgbClr val="ED7D31"/>
              </a:solidFill>
              <a:cs typeface="Arial"/>
              <a:sym typeface="Arial"/>
            </a:endParaRPr>
          </a:p>
        </p:txBody>
      </p:sp>
      <p:sp>
        <p:nvSpPr>
          <p:cNvPr id="95238" name="Text Box 6">
            <a:extLst>
              <a:ext uri="{FF2B5EF4-FFF2-40B4-BE49-F238E27FC236}">
                <a16:creationId xmlns:a16="http://schemas.microsoft.com/office/drawing/2014/main" id="{244498BF-FF2C-764C-BE1B-FED809D02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844" y="258677"/>
            <a:ext cx="9144000" cy="140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 defTabSz="914377">
              <a:lnSpc>
                <a:spcPct val="80000"/>
              </a:lnSpc>
              <a:spcBef>
                <a:spcPct val="50000"/>
              </a:spcBef>
            </a:pPr>
            <a:r>
              <a:rPr lang="en-US" altLang="en-US" sz="2500" b="1">
                <a:solidFill>
                  <a:srgbClr val="0070C0"/>
                </a:solidFill>
                <a:cs typeface="Arial"/>
                <a:sym typeface="Arial"/>
              </a:rPr>
              <a:t>MEN &amp; CSF ALLO</a:t>
            </a:r>
          </a:p>
          <a:p>
            <a:pPr algn="ctr" defTabSz="914377">
              <a:lnSpc>
                <a:spcPct val="80000"/>
              </a:lnSpc>
              <a:spcBef>
                <a:spcPct val="50000"/>
              </a:spcBef>
            </a:pPr>
            <a:r>
              <a:rPr lang="en-US" altLang="en-US" sz="2500" b="1">
                <a:solidFill>
                  <a:srgbClr val="ED7D31"/>
                </a:solidFill>
                <a:cs typeface="Arial"/>
                <a:sym typeface="Arial"/>
              </a:rPr>
              <a:t>Factor Analysis-Defined PTSD SYMPTOM CLUSTERS </a:t>
            </a:r>
          </a:p>
          <a:p>
            <a:pPr algn="ctr" defTabSz="914377">
              <a:lnSpc>
                <a:spcPct val="80000"/>
              </a:lnSpc>
              <a:spcBef>
                <a:spcPct val="50000"/>
              </a:spcBef>
            </a:pPr>
            <a:r>
              <a:rPr lang="en-US" altLang="en-US" sz="2500" b="1">
                <a:solidFill>
                  <a:srgbClr val="ED7D31"/>
                </a:solidFill>
                <a:cs typeface="Arial"/>
                <a:sym typeface="Arial"/>
              </a:rPr>
              <a:t>(Simms et al., 2002)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FDE8C91-2DEC-784C-B5A3-CB8F56356F5E}"/>
              </a:ext>
            </a:extLst>
          </p:cNvPr>
          <p:cNvGraphicFramePr>
            <a:graphicFrameLocks noGrp="1"/>
          </p:cNvGraphicFramePr>
          <p:nvPr/>
        </p:nvGraphicFramePr>
        <p:xfrm>
          <a:off x="762000" y="1700208"/>
          <a:ext cx="10668000" cy="4807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9568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007">
                <a:tc>
                  <a:txBody>
                    <a:bodyPr/>
                    <a:lstStyle/>
                    <a:p>
                      <a:r>
                        <a:rPr lang="en-US" sz="2500" b="1"/>
                        <a:t>CAPS Total:  </a:t>
                      </a:r>
                      <a:r>
                        <a:rPr lang="en-US" sz="2500" b="0"/>
                        <a:t>Same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6396">
                <a:tc>
                  <a:txBody>
                    <a:bodyPr/>
                    <a:lstStyle/>
                    <a:p>
                      <a:r>
                        <a:rPr lang="en-US" sz="2500" b="1" err="1"/>
                        <a:t>Reexperiencing</a:t>
                      </a:r>
                      <a:r>
                        <a:rPr lang="en-US" sz="2500" b="1"/>
                        <a:t>: </a:t>
                      </a:r>
                      <a:r>
                        <a:rPr lang="en-US" sz="2500" b="0"/>
                        <a:t>flashbacks, nightmares, intrusive thoughts, physiological</a:t>
                      </a:r>
                      <a:r>
                        <a:rPr lang="en-US" sz="2500" b="0" baseline="0"/>
                        <a:t> and emotional reactivity to reminders of trauma</a:t>
                      </a:r>
                      <a:endParaRPr lang="en-US" sz="2500" b="1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485">
                <a:tc>
                  <a:txBody>
                    <a:bodyPr/>
                    <a:lstStyle/>
                    <a:p>
                      <a:r>
                        <a:rPr lang="en-US" sz="2500" b="1"/>
                        <a:t>Active Avoidance: </a:t>
                      </a:r>
                      <a:r>
                        <a:rPr lang="en-US" sz="2500" b="0"/>
                        <a:t>thoughts,</a:t>
                      </a:r>
                      <a:r>
                        <a:rPr lang="en-US" sz="2500" b="0" baseline="0"/>
                        <a:t> feelings, activities, places, people</a:t>
                      </a:r>
                      <a:endParaRPr lang="en-US" sz="2500" b="1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6661">
                <a:tc>
                  <a:txBody>
                    <a:bodyPr/>
                    <a:lstStyle/>
                    <a:p>
                      <a:r>
                        <a:rPr lang="en-US" sz="2500" b="1"/>
                        <a:t>Arousal: </a:t>
                      </a:r>
                      <a:r>
                        <a:rPr lang="en-US" sz="2500" b="0"/>
                        <a:t>s</a:t>
                      </a:r>
                      <a:r>
                        <a:rPr lang="en-US" sz="2500"/>
                        <a:t>tartle</a:t>
                      </a:r>
                      <a:r>
                        <a:rPr lang="en-US" sz="2500" baseline="0"/>
                        <a:t> &amp; hypervigilance</a:t>
                      </a:r>
                      <a:endParaRPr lang="en-US" sz="250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4219">
                <a:tc>
                  <a:txBody>
                    <a:bodyPr/>
                    <a:lstStyle/>
                    <a:p>
                      <a:r>
                        <a:rPr lang="en-US" sz="2500" b="1"/>
                        <a:t>Dysphoria: </a:t>
                      </a:r>
                      <a:r>
                        <a:rPr lang="en-US" sz="2500" b="0"/>
                        <a:t>irritability, insomnia, poor concentration, limited range of emotions, decreased interest or participation in activities, inability to recall details of the trauma, sense of foreshortened future, feelings</a:t>
                      </a:r>
                      <a:r>
                        <a:rPr lang="en-US" sz="2500" b="0" baseline="0"/>
                        <a:t> of </a:t>
                      </a:r>
                      <a:r>
                        <a:rPr lang="en-US" sz="2500" b="0"/>
                        <a:t>estrangement 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851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D9A34798-E748-72D3-DCAF-49582EEBB6D9}"/>
              </a:ext>
            </a:extLst>
          </p:cNvPr>
          <p:cNvGraphicFramePr>
            <a:graphicFrameLocks noGrp="1"/>
          </p:cNvGraphicFramePr>
          <p:nvPr/>
        </p:nvGraphicFramePr>
        <p:xfrm>
          <a:off x="864778" y="4505827"/>
          <a:ext cx="10387263" cy="15446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115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1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5441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(Allo+PA)/</a:t>
                      </a:r>
                      <a:r>
                        <a:rPr lang="en-US" sz="2400" b="1" kern="1200">
                          <a:solidFill>
                            <a:srgbClr val="000000"/>
                          </a:solidFill>
                        </a:rPr>
                        <a:t>5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Symbol" pitchFamily="2" charset="2"/>
                        </a:rPr>
                        <a:t>a</a:t>
                      </a:r>
                      <a:r>
                        <a:rPr lang="en-US" sz="2400" b="1" kern="1200">
                          <a:solidFill>
                            <a:srgbClr val="000000"/>
                          </a:solidFill>
                        </a:rPr>
                        <a:t>-DHP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 Ratio </a:t>
                      </a:r>
                      <a:endParaRPr lang="en-US" sz="2400" b="1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t = - 1.3,</a:t>
                      </a:r>
                      <a:r>
                        <a:rPr lang="en-US" sz="2400" b="1" baseline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p</a:t>
                      </a:r>
                      <a:r>
                        <a:rPr lang="en-US" sz="2400" b="1" baseline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</a:rPr>
                        <a:t>= 0.21</a:t>
                      </a:r>
                      <a:endParaRPr lang="en-US" sz="2400" b="1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599"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PTSD</a:t>
                      </a:r>
                      <a:endParaRPr lang="en-US" sz="2400" b="1">
                        <a:latin typeface="+mj-lt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0.36</a:t>
                      </a:r>
                      <a:endParaRPr lang="en-US" sz="2400" b="1">
                        <a:latin typeface="+mj-lt"/>
                      </a:endParaRP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599"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Trauma Control</a:t>
                      </a:r>
                      <a:endParaRPr lang="en-US" sz="2400" b="1">
                        <a:latin typeface="+mj-lt"/>
                      </a:endParaRP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0.13</a:t>
                      </a:r>
                      <a:endParaRPr lang="en-US" sz="2400" b="1">
                        <a:latin typeface="+mj-lt"/>
                      </a:endParaRP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0178" name="Rectangle 2">
            <a:extLst>
              <a:ext uri="{FF2B5EF4-FFF2-40B4-BE49-F238E27FC236}">
                <a16:creationId xmlns:a16="http://schemas.microsoft.com/office/drawing/2014/main" id="{BE4498A6-DF1F-0E9C-433F-1E6D5E220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336" y="415282"/>
            <a:ext cx="107883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3200" b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Calibri Light"/>
                <a:ea typeface="ＭＳ Ｐゴシック" pitchFamily="-65" charset="-128"/>
                <a:cs typeface="Arial"/>
                <a:sym typeface="Arial"/>
              </a:rPr>
              <a:t>Block in ALLO Production at </a:t>
            </a:r>
            <a:r>
              <a:rPr lang="en-US" sz="3200" b="1" u="sng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Calibri Light"/>
                <a:ea typeface="ＭＳ Ｐゴシック" pitchFamily="-65" charset="-128"/>
                <a:cs typeface="Arial"/>
                <a:sym typeface="Arial"/>
              </a:rPr>
              <a:t>5</a:t>
            </a:r>
            <a:r>
              <a:rPr lang="en-US" sz="3200" b="1" u="sng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Symbol" charset="2"/>
                <a:ea typeface="ＭＳ Ｐゴシック" pitchFamily="-65" charset="-128"/>
                <a:cs typeface="Symbol" charset="2"/>
                <a:sym typeface="Arial"/>
              </a:rPr>
              <a:t>a</a:t>
            </a:r>
            <a:r>
              <a:rPr lang="en-US" sz="3200" b="1" u="sng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Calibri Light"/>
                <a:ea typeface="ＭＳ Ｐゴシック" pitchFamily="-65" charset="-128"/>
                <a:cs typeface="Arial"/>
                <a:sym typeface="Arial"/>
              </a:rPr>
              <a:t>-reductas</a:t>
            </a:r>
            <a:r>
              <a:rPr lang="en-US" sz="3200" b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Calibri Light"/>
                <a:ea typeface="ＭＳ Ｐゴシック" pitchFamily="-65" charset="-128"/>
                <a:cs typeface="Arial"/>
                <a:sym typeface="Arial"/>
              </a:rPr>
              <a:t>th PTSD</a:t>
            </a:r>
            <a:endParaRPr lang="en-US" sz="3200">
              <a:solidFill>
                <a:srgbClr val="000000"/>
              </a:solidFill>
              <a:latin typeface="Times" pitchFamily="-65" charset="0"/>
              <a:ea typeface="ＭＳ Ｐゴシック" pitchFamily="-65" charset="-128"/>
              <a:cs typeface="ＭＳ Ｐゴシック" pitchFamily="-65" charset="-128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98D2197-8D4A-8B7B-8809-3BD6D2B0FDE1}"/>
              </a:ext>
            </a:extLst>
          </p:cNvPr>
          <p:cNvGraphicFramePr>
            <a:graphicFrameLocks noGrp="1"/>
          </p:cNvGraphicFramePr>
          <p:nvPr/>
        </p:nvGraphicFramePr>
        <p:xfrm>
          <a:off x="864778" y="2394698"/>
          <a:ext cx="10387263" cy="1697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5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1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204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Symbol" pitchFamily="2" charset="2"/>
                          <a:cs typeface="Symbol" charset="2"/>
                        </a:rPr>
                        <a:t>a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+mn-lt"/>
                        </a:rPr>
                        <a:t>-DHP/PROG Ratio 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+mn-lt"/>
                        </a:rPr>
                        <a:t>t = 2.09,</a:t>
                      </a:r>
                      <a:r>
                        <a:rPr lang="en-US" sz="2400" b="1" baseline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+mn-lt"/>
                        </a:rPr>
                        <a:t>p</a:t>
                      </a:r>
                      <a:r>
                        <a:rPr lang="en-US" sz="2400" b="1" baseline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+mn-lt"/>
                        </a:rPr>
                        <a:t>= 0.05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919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+mn-lt"/>
                        </a:rPr>
                        <a:t>PTSD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+mn-lt"/>
                        </a:rPr>
                        <a:t>25.8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6919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+mn-lt"/>
                        </a:rPr>
                        <a:t>Trauma Control</a:t>
                      </a:r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latin typeface="+mn-lt"/>
                        </a:rPr>
                        <a:t>64.1</a:t>
                      </a:r>
                    </a:p>
                  </a:txBody>
                  <a:tcPr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80928" name="Group 3">
            <a:extLst>
              <a:ext uri="{FF2B5EF4-FFF2-40B4-BE49-F238E27FC236}">
                <a16:creationId xmlns:a16="http://schemas.microsoft.com/office/drawing/2014/main" id="{6CD1072B-1742-DD80-1A16-9ADE4177443E}"/>
              </a:ext>
            </a:extLst>
          </p:cNvPr>
          <p:cNvGrpSpPr>
            <a:grpSpLocks/>
          </p:cNvGrpSpPr>
          <p:nvPr/>
        </p:nvGrpSpPr>
        <p:grpSpPr bwMode="auto">
          <a:xfrm>
            <a:off x="307474" y="1198849"/>
            <a:ext cx="11884527" cy="914398"/>
            <a:chOff x="228600" y="2209800"/>
            <a:chExt cx="8686800" cy="914399"/>
          </a:xfrm>
        </p:grpSpPr>
        <p:sp>
          <p:nvSpPr>
            <p:cNvPr id="62498" name="Rectangle 2">
              <a:extLst>
                <a:ext uri="{FF2B5EF4-FFF2-40B4-BE49-F238E27FC236}">
                  <a16:creationId xmlns:a16="http://schemas.microsoft.com/office/drawing/2014/main" id="{FD03A624-CEAC-F43D-2EBA-ED0746B45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" y="2209800"/>
              <a:ext cx="8686800" cy="91439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377" eaLnBrk="0" hangingPunct="0">
                <a:defRPr/>
              </a:pPr>
              <a:endParaRPr lang="en-US" sz="2160">
                <a:solidFill>
                  <a:prstClr val="black"/>
                </a:solidFill>
                <a:latin typeface="Calibri"/>
                <a:ea typeface="ＭＳ Ｐゴシック" charset="0"/>
                <a:cs typeface="ＭＳ Ｐゴシック" charset="0"/>
                <a:sym typeface="Arial"/>
              </a:endParaRPr>
            </a:p>
          </p:txBody>
        </p:sp>
        <p:grpSp>
          <p:nvGrpSpPr>
            <p:cNvPr id="80933" name="Group 3">
              <a:extLst>
                <a:ext uri="{FF2B5EF4-FFF2-40B4-BE49-F238E27FC236}">
                  <a16:creationId xmlns:a16="http://schemas.microsoft.com/office/drawing/2014/main" id="{7D820135-30D5-F303-6D4B-C72A043E2D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4800" y="2371735"/>
              <a:ext cx="8610600" cy="724679"/>
              <a:chOff x="2786063" y="3470288"/>
              <a:chExt cx="6357937" cy="724650"/>
            </a:xfrm>
          </p:grpSpPr>
          <p:sp>
            <p:nvSpPr>
              <p:cNvPr id="80934" name="Rectangle 3">
                <a:extLst>
                  <a:ext uri="{FF2B5EF4-FFF2-40B4-BE49-F238E27FC236}">
                    <a16:creationId xmlns:a16="http://schemas.microsoft.com/office/drawing/2014/main" id="{8597F6F2-4812-55FB-8848-9ED7CF02D3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15100" y="3917950"/>
                <a:ext cx="2628900" cy="276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9pPr>
              </a:lstStyle>
              <a:p>
                <a:pPr defTabSz="914377"/>
                <a:r>
                  <a:rPr lang="en-US" altLang="en-US" sz="1800" b="1">
                    <a:solidFill>
                      <a:srgbClr val="000000"/>
                    </a:solidFill>
                    <a:latin typeface="Calibri"/>
                    <a:cs typeface="Arial"/>
                    <a:sym typeface="Arial"/>
                  </a:rPr>
                  <a:t>  </a:t>
                </a:r>
              </a:p>
            </p:txBody>
          </p:sp>
          <p:sp>
            <p:nvSpPr>
              <p:cNvPr id="80935" name="Rectangle 4">
                <a:extLst>
                  <a:ext uri="{FF2B5EF4-FFF2-40B4-BE49-F238E27FC236}">
                    <a16:creationId xmlns:a16="http://schemas.microsoft.com/office/drawing/2014/main" id="{570F742E-B1D6-2960-2E75-50F853A4A6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9400" y="3689350"/>
                <a:ext cx="2514600" cy="333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9pPr>
              </a:lstStyle>
              <a:p>
                <a:pPr defTabSz="914377"/>
                <a:r>
                  <a:rPr lang="en-US" altLang="en-US" sz="2167" b="1">
                    <a:solidFill>
                      <a:srgbClr val="000000"/>
                    </a:solidFill>
                    <a:latin typeface="Calibri"/>
                    <a:cs typeface="Arial"/>
                    <a:sym typeface="Arial"/>
                  </a:rPr>
                  <a:t> Allopregnanolone &amp; Pregnanolone</a:t>
                </a:r>
                <a:endParaRPr lang="en-US" altLang="en-US" sz="2167">
                  <a:solidFill>
                    <a:srgbClr val="000000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80936" name="Rectangle 7">
                <a:extLst>
                  <a:ext uri="{FF2B5EF4-FFF2-40B4-BE49-F238E27FC236}">
                    <a16:creationId xmlns:a16="http://schemas.microsoft.com/office/drawing/2014/main" id="{CC4F7745-C290-FF45-AC45-FF882E7AF0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6063" y="3689334"/>
                <a:ext cx="827782" cy="333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9pPr>
              </a:lstStyle>
              <a:p>
                <a:pPr defTabSz="914377"/>
                <a:r>
                  <a:rPr lang="en-US" altLang="en-US" sz="2167" b="1">
                    <a:solidFill>
                      <a:srgbClr val="000000"/>
                    </a:solidFill>
                    <a:latin typeface="Calibri"/>
                    <a:cs typeface="Arial"/>
                    <a:sym typeface="Arial"/>
                  </a:rPr>
                  <a:t>Progesterone</a:t>
                </a:r>
              </a:p>
            </p:txBody>
          </p:sp>
          <p:sp>
            <p:nvSpPr>
              <p:cNvPr id="80937" name="Rectangle 8">
                <a:extLst>
                  <a:ext uri="{FF2B5EF4-FFF2-40B4-BE49-F238E27FC236}">
                    <a16:creationId xmlns:a16="http://schemas.microsoft.com/office/drawing/2014/main" id="{0AA56242-32E9-DFF3-572F-82E9CF0342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5664" y="3689334"/>
                <a:ext cx="1594458" cy="333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9pPr>
              </a:lstStyle>
              <a:p>
                <a:pPr defTabSz="914377"/>
                <a:r>
                  <a:rPr lang="en-US" altLang="en-US" sz="2167" b="1">
                    <a:solidFill>
                      <a:srgbClr val="000000"/>
                    </a:solidFill>
                    <a:latin typeface="Calibri"/>
                    <a:cs typeface="Arial"/>
                    <a:sym typeface="Arial"/>
                  </a:rPr>
                  <a:t>5</a:t>
                </a:r>
                <a:r>
                  <a:rPr lang="en-US" altLang="en-US" sz="2167" b="1">
                    <a:solidFill>
                      <a:srgbClr val="000000"/>
                    </a:solidFill>
                    <a:latin typeface="Symbol" pitchFamily="2" charset="2"/>
                    <a:cs typeface="Arial"/>
                    <a:sym typeface="Arial"/>
                  </a:rPr>
                  <a:t>a</a:t>
                </a:r>
                <a:r>
                  <a:rPr lang="en-US" altLang="en-US" sz="2167" b="1">
                    <a:solidFill>
                      <a:srgbClr val="000000"/>
                    </a:solidFill>
                    <a:latin typeface="Calibri"/>
                    <a:cs typeface="Arial"/>
                    <a:sym typeface="Arial"/>
                  </a:rPr>
                  <a:t>-Dihydroprogesterone</a:t>
                </a:r>
              </a:p>
            </p:txBody>
          </p:sp>
          <p:sp>
            <p:nvSpPr>
              <p:cNvPr id="80938" name="Line 54">
                <a:extLst>
                  <a:ext uri="{FF2B5EF4-FFF2-40B4-BE49-F238E27FC236}">
                    <a16:creationId xmlns:a16="http://schemas.microsoft.com/office/drawing/2014/main" id="{541AD023-A179-619B-4456-E122BE676D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96988" y="3881686"/>
                <a:ext cx="38100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14377"/>
                <a:endParaRPr lang="en-US" sz="2160">
                  <a:solidFill>
                    <a:prstClr val="black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80939" name="Rectangle 55">
                <a:extLst>
                  <a:ext uri="{FF2B5EF4-FFF2-40B4-BE49-F238E27FC236}">
                    <a16:creationId xmlns:a16="http://schemas.microsoft.com/office/drawing/2014/main" id="{D1CF2D23-4CA7-15FF-FACE-28E66ED43D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0125" y="3470288"/>
                <a:ext cx="953493" cy="369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9pPr>
              </a:lstStyle>
              <a:p>
                <a:pPr defTabSz="914377"/>
                <a:r>
                  <a:rPr lang="en-US" altLang="en-US" sz="1800" b="1">
                    <a:solidFill>
                      <a:srgbClr val="000000"/>
                    </a:solidFill>
                    <a:latin typeface="Calibri"/>
                    <a:cs typeface="Arial"/>
                    <a:sym typeface="Arial"/>
                  </a:rPr>
                  <a:t>5</a:t>
                </a:r>
                <a:r>
                  <a:rPr lang="en-US" altLang="en-US" sz="1800" b="1">
                    <a:solidFill>
                      <a:srgbClr val="000000"/>
                    </a:solidFill>
                    <a:latin typeface="Symbol" pitchFamily="2" charset="2"/>
                    <a:cs typeface="Arial"/>
                    <a:sym typeface="Arial"/>
                  </a:rPr>
                  <a:t>a</a:t>
                </a:r>
                <a:r>
                  <a:rPr lang="en-US" altLang="en-US" sz="1800" b="1">
                    <a:solidFill>
                      <a:srgbClr val="000000"/>
                    </a:solidFill>
                    <a:latin typeface="Calibri"/>
                    <a:cs typeface="Arial"/>
                    <a:sym typeface="Arial"/>
                  </a:rPr>
                  <a:t>-Reductase</a:t>
                </a:r>
              </a:p>
            </p:txBody>
          </p:sp>
          <p:sp>
            <p:nvSpPr>
              <p:cNvPr id="80940" name="Line 56">
                <a:extLst>
                  <a:ext uri="{FF2B5EF4-FFF2-40B4-BE49-F238E27FC236}">
                    <a16:creationId xmlns:a16="http://schemas.microsoft.com/office/drawing/2014/main" id="{15B62115-8302-B6C8-0401-8DCA43C21C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2355" y="3894569"/>
                <a:ext cx="304800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defTabSz="914377"/>
                <a:endParaRPr lang="en-US" sz="2160">
                  <a:solidFill>
                    <a:prstClr val="black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80942" name="Rectangle 53">
                <a:extLst>
                  <a:ext uri="{FF2B5EF4-FFF2-40B4-BE49-F238E27FC236}">
                    <a16:creationId xmlns:a16="http://schemas.microsoft.com/office/drawing/2014/main" id="{750601C0-8C83-54C6-4BE8-ADB7C725BA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04437" y="3490258"/>
                <a:ext cx="581559" cy="369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9pPr>
              </a:lstStyle>
              <a:p>
                <a:pPr defTabSz="914377"/>
                <a:r>
                  <a:rPr lang="en-US" altLang="en-US" sz="1800" b="1">
                    <a:solidFill>
                      <a:srgbClr val="000000"/>
                    </a:solidFill>
                    <a:latin typeface="Calibri"/>
                    <a:cs typeface="Arial"/>
                    <a:sym typeface="Arial"/>
                  </a:rPr>
                  <a:t> 3</a:t>
                </a:r>
                <a:r>
                  <a:rPr lang="en-US" altLang="en-US" sz="1800" b="1">
                    <a:solidFill>
                      <a:srgbClr val="000000"/>
                    </a:solidFill>
                    <a:latin typeface="Symbol" pitchFamily="2" charset="2"/>
                    <a:cs typeface="Arial"/>
                    <a:sym typeface="Arial"/>
                  </a:rPr>
                  <a:t>a</a:t>
                </a:r>
                <a:r>
                  <a:rPr lang="en-US" altLang="en-US" sz="1800" b="1">
                    <a:solidFill>
                      <a:srgbClr val="000000"/>
                    </a:solidFill>
                    <a:latin typeface="Calibri"/>
                    <a:cs typeface="Arial"/>
                    <a:sym typeface="Arial"/>
                  </a:rPr>
                  <a:t> - HSD</a:t>
                </a:r>
              </a:p>
            </p:txBody>
          </p:sp>
        </p:grpSp>
      </p:grpSp>
      <p:sp>
        <p:nvSpPr>
          <p:cNvPr id="4" name="Rectangle 2">
            <a:extLst>
              <a:ext uri="{FF2B5EF4-FFF2-40B4-BE49-F238E27FC236}">
                <a16:creationId xmlns:a16="http://schemas.microsoft.com/office/drawing/2014/main" id="{90CFC367-37E6-31B9-1B89-040DEB6CD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725" y="335777"/>
            <a:ext cx="11299540" cy="60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3333" b="1">
                <a:ln>
                  <a:solidFill>
                    <a:prstClr val="white"/>
                  </a:solidFill>
                </a:ln>
                <a:solidFill>
                  <a:srgbClr val="0070C0"/>
                </a:solidFill>
                <a:latin typeface="Calibri"/>
                <a:ea typeface="ＭＳ Ｐゴシック" pitchFamily="-65" charset="-128"/>
                <a:cs typeface="Calibri" panose="020F0502020204030204" pitchFamily="34" charset="0"/>
                <a:sym typeface="Arial"/>
              </a:rPr>
              <a:t>Block in ALLO Production at </a:t>
            </a:r>
            <a:r>
              <a:rPr lang="en-US" sz="3333" b="1" u="sng">
                <a:ln>
                  <a:solidFill>
                    <a:prstClr val="white"/>
                  </a:solidFill>
                </a:ln>
                <a:solidFill>
                  <a:srgbClr val="0070C0"/>
                </a:solidFill>
                <a:latin typeface="Calibri"/>
                <a:ea typeface="ＭＳ Ｐゴシック" pitchFamily="-65" charset="-128"/>
                <a:cs typeface="Calibri" panose="020F0502020204030204" pitchFamily="34" charset="0"/>
                <a:sym typeface="Arial"/>
              </a:rPr>
              <a:t>5</a:t>
            </a:r>
            <a:r>
              <a:rPr lang="en-US" sz="3333" b="1" u="sng">
                <a:ln>
                  <a:solidFill>
                    <a:prstClr val="white"/>
                  </a:solidFill>
                </a:ln>
                <a:solidFill>
                  <a:srgbClr val="0070C0"/>
                </a:solidFill>
                <a:latin typeface="Symbol" pitchFamily="2" charset="2"/>
                <a:ea typeface="ＭＳ Ｐゴシック" pitchFamily="-65" charset="-128"/>
                <a:cs typeface="Calibri" panose="020F0502020204030204" pitchFamily="34" charset="0"/>
                <a:sym typeface="Arial"/>
              </a:rPr>
              <a:t>a</a:t>
            </a:r>
            <a:r>
              <a:rPr lang="en-US" sz="3333" b="1" u="sng">
                <a:ln>
                  <a:solidFill>
                    <a:prstClr val="white"/>
                  </a:solidFill>
                </a:ln>
                <a:solidFill>
                  <a:srgbClr val="0070C0"/>
                </a:solidFill>
                <a:latin typeface="Calibri"/>
                <a:ea typeface="ＭＳ Ｐゴシック" pitchFamily="-65" charset="-128"/>
                <a:cs typeface="Calibri" panose="020F0502020204030204" pitchFamily="34" charset="0"/>
                <a:sym typeface="Arial"/>
              </a:rPr>
              <a:t>-reductase </a:t>
            </a:r>
            <a:r>
              <a:rPr lang="en-US" sz="3333" b="1">
                <a:ln>
                  <a:solidFill>
                    <a:prstClr val="white"/>
                  </a:solidFill>
                </a:ln>
                <a:solidFill>
                  <a:srgbClr val="0070C0"/>
                </a:solidFill>
                <a:latin typeface="Calibri"/>
                <a:ea typeface="ＭＳ Ｐゴシック" pitchFamily="-65" charset="-128"/>
                <a:cs typeface="Calibri" panose="020F0502020204030204" pitchFamily="34" charset="0"/>
                <a:sym typeface="Arial"/>
              </a:rPr>
              <a:t>in Men with PTSD</a:t>
            </a:r>
            <a:endParaRPr lang="en-US" sz="3333" b="1">
              <a:solidFill>
                <a:srgbClr val="0070C0"/>
              </a:solidFill>
              <a:latin typeface="Calibri"/>
              <a:ea typeface="ＭＳ Ｐゴシック" pitchFamily="-65" charset="-128"/>
              <a:cs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789569705" y="1789569705"/>
            <a:ext cx="1789569705" cy="0"/>
          </a:xfrm>
          <a:prstGeom prst="rect">
            <a:avLst/>
          </a:prstGeom>
          <a:solidFill>
            <a:schemeClr val="tx1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 sz="917" b="1" i="1">
              <a:solidFill>
                <a:srgbClr val="000000"/>
              </a:solidFill>
              <a:latin typeface="Geneva" charset="0"/>
              <a:cs typeface="Arial"/>
              <a:sym typeface="Arial"/>
            </a:endParaRP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 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8686800" y="3917951"/>
            <a:ext cx="3505200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914377" eaLnBrk="0" hangingPunct="0"/>
            <a:r>
              <a:rPr lang="en-US" sz="1667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  </a:t>
            </a:r>
          </a:p>
        </p:txBody>
      </p:sp>
      <p:pic>
        <p:nvPicPr>
          <p:cNvPr id="3789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23938"/>
            <a:ext cx="11176000" cy="538622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7894" name="Rectangle 2"/>
          <p:cNvSpPr>
            <a:spLocks noChangeArrowheads="1"/>
          </p:cNvSpPr>
          <p:nvPr/>
        </p:nvSpPr>
        <p:spPr bwMode="auto">
          <a:xfrm>
            <a:off x="0" y="1143000"/>
            <a:ext cx="609600" cy="502920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7895" name="Down Arrow Callout 1"/>
          <p:cNvSpPr>
            <a:spLocks noChangeArrowheads="1"/>
          </p:cNvSpPr>
          <p:nvPr/>
        </p:nvSpPr>
        <p:spPr bwMode="auto">
          <a:xfrm>
            <a:off x="203200" y="1023937"/>
            <a:ext cx="1951832" cy="1702595"/>
          </a:xfrm>
          <a:prstGeom prst="downArrowCallout">
            <a:avLst>
              <a:gd name="adj1" fmla="val 5564"/>
              <a:gd name="adj2" fmla="val 14308"/>
              <a:gd name="adj3" fmla="val 25972"/>
              <a:gd name="adj4" fmla="val 64977"/>
            </a:avLst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Adrenals: ACTH</a:t>
            </a:r>
          </a:p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Gonads: LH</a:t>
            </a:r>
          </a:p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Brain: NMDA-R</a:t>
            </a:r>
          </a:p>
          <a:p>
            <a:pPr defTabSz="914377" eaLnBrk="0" hangingPunct="0"/>
            <a:endParaRPr lang="en-US">
              <a:solidFill>
                <a:prstClr val="white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711200" y="228602"/>
            <a:ext cx="11176000" cy="58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914377" eaLnBrk="0" hangingPunct="0"/>
            <a:r>
              <a:rPr lang="en-US" sz="3833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GABAergic </a:t>
            </a:r>
            <a:r>
              <a:rPr lang="en-US" sz="38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Neurosteroid</a:t>
            </a:r>
            <a:r>
              <a:rPr lang="en-US" sz="3833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8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Synthesis Pathways</a:t>
            </a:r>
            <a:endParaRPr lang="en-US" sz="2833">
              <a:solidFill>
                <a:srgbClr val="000000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9503AED-99D2-A19F-5746-3306A491DAAD}"/>
              </a:ext>
            </a:extLst>
          </p:cNvPr>
          <p:cNvSpPr/>
          <p:nvPr/>
        </p:nvSpPr>
        <p:spPr>
          <a:xfrm rot="20159505">
            <a:off x="4633210" y="2986880"/>
            <a:ext cx="1225292" cy="320625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2E5EAD8-D7FD-121C-1F73-357F222C77D6}"/>
              </a:ext>
            </a:extLst>
          </p:cNvPr>
          <p:cNvCxnSpPr>
            <a:cxnSpLocks/>
            <a:stCxn id="2" idx="6"/>
          </p:cNvCxnSpPr>
          <p:nvPr/>
        </p:nvCxnSpPr>
        <p:spPr>
          <a:xfrm flipV="1">
            <a:off x="5805501" y="1549831"/>
            <a:ext cx="2447348" cy="1348095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08897FD-33D0-6E9A-E1A6-34D0EDDAFDAB}"/>
              </a:ext>
            </a:extLst>
          </p:cNvPr>
          <p:cNvSpPr txBox="1"/>
          <p:nvPr/>
        </p:nvSpPr>
        <p:spPr>
          <a:xfrm>
            <a:off x="8162441" y="1143002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>
                <a:solidFill>
                  <a:srgbClr val="FF0000"/>
                </a:solidFill>
                <a:latin typeface="Calibri"/>
                <a:cs typeface="Arial"/>
                <a:sym typeface="Arial"/>
              </a:rPr>
              <a:t>Block in Men</a:t>
            </a:r>
          </a:p>
          <a:p>
            <a:pPr algn="ctr" defTabSz="914377"/>
            <a:r>
              <a:rPr lang="en-US">
                <a:solidFill>
                  <a:srgbClr val="FF0000"/>
                </a:solidFill>
                <a:latin typeface="Calibri"/>
                <a:cs typeface="Arial"/>
                <a:sym typeface="Arial"/>
              </a:rPr>
              <a:t>With PTSD</a:t>
            </a:r>
          </a:p>
        </p:txBody>
      </p:sp>
    </p:spTree>
    <p:extLst>
      <p:ext uri="{BB962C8B-B14F-4D97-AF65-F5344CB8AC3E}">
        <p14:creationId xmlns:p14="http://schemas.microsoft.com/office/powerpoint/2010/main" val="37783756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F612D4-81D0-3D8B-5D11-711BA446FD4D}"/>
              </a:ext>
            </a:extLst>
          </p:cNvPr>
          <p:cNvSpPr txBox="1"/>
          <p:nvPr/>
        </p:nvSpPr>
        <p:spPr>
          <a:xfrm>
            <a:off x="2" y="0"/>
            <a:ext cx="12191999" cy="6915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/>
            <a:endParaRPr lang="en-US" sz="1833" dirty="0">
              <a:solidFill>
                <a:srgbClr val="0070C0"/>
              </a:solidFill>
              <a:latin typeface="Calibri"/>
              <a:cs typeface="Arial"/>
              <a:sym typeface="Arial"/>
            </a:endParaRPr>
          </a:p>
          <a:p>
            <a:pPr algn="ctr" defTabSz="914377"/>
            <a:r>
              <a:rPr lang="en-US" sz="1833" dirty="0">
                <a:solidFill>
                  <a:srgbClr val="0070C0"/>
                </a:solidFill>
                <a:latin typeface="Calibri"/>
                <a:cs typeface="Arial"/>
                <a:sym typeface="Arial"/>
              </a:rPr>
              <a:t>ISTSS 2024: supported by the VA NC-PTSD, Women’s Health Science Division and an NICHD Career Award to Yael </a:t>
            </a:r>
            <a:r>
              <a:rPr lang="en-US" sz="1833" dirty="0" err="1">
                <a:solidFill>
                  <a:srgbClr val="0070C0"/>
                </a:solidFill>
                <a:latin typeface="Calibri"/>
                <a:cs typeface="Arial"/>
                <a:sym typeface="Arial"/>
              </a:rPr>
              <a:t>Nillni</a:t>
            </a:r>
            <a:endParaRPr lang="en-US" sz="1833" dirty="0">
              <a:solidFill>
                <a:srgbClr val="0070C0"/>
              </a:solidFill>
              <a:latin typeface="Calibri"/>
              <a:cs typeface="Arial"/>
              <a:sym typeface="Arial"/>
            </a:endParaRPr>
          </a:p>
          <a:p>
            <a:pPr algn="ctr" defTabSz="914377"/>
            <a:endParaRPr lang="en-US" sz="1000" b="1" kern="0" dirty="0">
              <a:solidFill>
                <a:srgbClr val="5B9BD5">
                  <a:lumMod val="75000"/>
                </a:srgbClr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  <a:sym typeface="Arial"/>
            </a:endParaRPr>
          </a:p>
          <a:p>
            <a:pPr algn="ctr" defTabSz="914377"/>
            <a:r>
              <a:rPr lang="en-US" sz="2333" b="1" kern="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Prediction of PTSD and depressive symptoms across pregnancy and at 6-weeks postpartum </a:t>
            </a:r>
          </a:p>
          <a:p>
            <a:pPr algn="ctr" defTabSz="914377"/>
            <a:r>
              <a:rPr lang="en-US" sz="2333" b="1" kern="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by plasma GABAergic neurosteroid levels</a:t>
            </a:r>
            <a:endParaRPr lang="en-US" sz="2333" b="1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algn="ctr" defTabSz="914377"/>
            <a:r>
              <a:rPr lang="en-US" sz="2167" kern="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 </a:t>
            </a:r>
            <a:r>
              <a:rPr lang="en-US" sz="1833" kern="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Ann Rasmusson, MD, Graziano Pinna, Ph.D., Ni </a:t>
            </a:r>
            <a:r>
              <a:rPr lang="en-US" sz="1833" kern="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Pengsheng</a:t>
            </a:r>
            <a:r>
              <a:rPr lang="en-US" sz="1833" kern="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, Ph.D., Nina Cesare, Ph.D., Yael </a:t>
            </a:r>
            <a:r>
              <a:rPr lang="en-US" sz="1833" kern="0" dirty="0" err="1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Nillni</a:t>
            </a:r>
            <a:r>
              <a:rPr lang="en-US" sz="1833" kern="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, Ph.D. </a:t>
            </a:r>
            <a:endParaRPr lang="en-US" sz="1833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defTabSz="914377"/>
            <a:endParaRPr lang="en-US" sz="2500" kern="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marL="428615" indent="-428615" defTabSz="914377">
              <a:buFontTx/>
              <a:buAutoNum type="arabicPeriod"/>
            </a:pP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/>
                <a:sym typeface="Arial"/>
              </a:rPr>
              <a:t>Cross-lag analyses of trauma-exposed participants with no PTSD history (n=46) and participants with PTSD (n=21) revealed that PTSD Check List (PCL) scores were predicted by the 5</a:t>
            </a:r>
            <a:r>
              <a:rPr lang="en-US" sz="2167" kern="0" dirty="0">
                <a:solidFill>
                  <a:srgbClr val="000000"/>
                </a:solidFill>
                <a:latin typeface="Symbol" pitchFamily="2" charset="2"/>
                <a:ea typeface="Times New Roman" panose="02020603050405020304" pitchFamily="18" charset="0"/>
                <a:cs typeface="Arial"/>
                <a:sym typeface="Arial"/>
              </a:rPr>
              <a:t>a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/>
                <a:sym typeface="Arial"/>
              </a:rPr>
              <a:t>-DHP/PROG ratio (t=-3.16, p &lt; 0.003), which indexes function of </a:t>
            </a:r>
            <a:r>
              <a:rPr lang="en-US" sz="2167" u="sng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/>
                <a:sym typeface="Arial"/>
              </a:rPr>
              <a:t>5</a:t>
            </a:r>
            <a:r>
              <a:rPr lang="en-US" sz="2167" u="sng" kern="0" dirty="0">
                <a:solidFill>
                  <a:srgbClr val="000000"/>
                </a:solidFill>
                <a:latin typeface="Symbol" pitchFamily="2" charset="2"/>
                <a:ea typeface="Times New Roman" panose="02020603050405020304" pitchFamily="18" charset="0"/>
                <a:cs typeface="Arial"/>
                <a:sym typeface="Arial"/>
              </a:rPr>
              <a:t>a</a:t>
            </a:r>
            <a:r>
              <a:rPr lang="en-US" sz="2167" u="sng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/>
                <a:sym typeface="Arial"/>
              </a:rPr>
              <a:t>-reductase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/>
                <a:sym typeface="Arial"/>
              </a:rPr>
              <a:t>, the rate-limiting enzyme in GABAergic NS synthesis. A one standard deviation increase in the ratio in the PTSD group predicted an 8.8-point decrease in PCL scores the next trimester.</a:t>
            </a:r>
          </a:p>
          <a:p>
            <a:pPr marL="428615" indent="-428615" defTabSz="914377">
              <a:buFontTx/>
              <a:buAutoNum type="arabicPeriod"/>
            </a:pPr>
            <a:endParaRPr lang="en-US" sz="2167" kern="0" dirty="0">
              <a:solidFill>
                <a:srgbClr val="000000"/>
              </a:solidFill>
              <a:latin typeface="Calibri" panose="020F0502020204030204" pitchFamily="34" charset="0"/>
              <a:cs typeface="Arial"/>
              <a:sym typeface="Arial"/>
            </a:endParaRPr>
          </a:p>
          <a:p>
            <a:pPr marL="428615" indent="-428615" defTabSz="914377">
              <a:buFontTx/>
              <a:buAutoNum type="arabicPeriod"/>
            </a:pPr>
            <a:r>
              <a:rPr lang="en-US" sz="2167" u="sng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Paradoxically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(so it seemed initially), </a:t>
            </a:r>
            <a:r>
              <a:rPr lang="en-US" sz="2167" i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increasing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 progesterone (t=2.20, p &lt; 0.03), Allo+PA (t=2.12, p &lt; 0.04), and the (Allo+PA)/ACTH ratio (t=2.24, p &lt; 0.03) 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predicted </a:t>
            </a:r>
            <a:r>
              <a:rPr lang="en-US" sz="21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increasing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PCL scores. </a:t>
            </a:r>
          </a:p>
          <a:p>
            <a:pPr marL="428615" indent="-428615" defTabSz="914377">
              <a:buFontTx/>
              <a:buAutoNum type="arabicPeriod"/>
            </a:pPr>
            <a:endParaRPr lang="en-US" sz="21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28615" indent="-428615" defTabSz="914377">
              <a:buFontTx/>
              <a:buAutoNum type="arabicPeriod"/>
            </a:pPr>
            <a:r>
              <a:rPr lang="en-US" sz="2167" u="sng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However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further analyses revealed that an increasing sum of </a:t>
            </a:r>
            <a:r>
              <a:rPr lang="en-US" sz="2167" u="sng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non-active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3</a:t>
            </a:r>
            <a:r>
              <a:rPr lang="en-US" sz="2167" kern="0" dirty="0">
                <a:solidFill>
                  <a:srgbClr val="000000"/>
                </a:solidFill>
                <a:latin typeface="Symbol" pitchFamily="2" charset="2"/>
                <a:cs typeface="Calibri" panose="020F0502020204030204" pitchFamily="34" charset="0"/>
                <a:sym typeface="Arial"/>
              </a:rPr>
              <a:t>b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-isomers of Allo and PA (that compete for GABA</a:t>
            </a:r>
            <a:r>
              <a:rPr lang="en-US" sz="2167" kern="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receptor binding) (t=3.74; p = 0004) and a </a:t>
            </a:r>
            <a:r>
              <a:rPr lang="en-US" sz="21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rising ratio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of the a) sum of 3</a:t>
            </a:r>
            <a:r>
              <a:rPr lang="en-US" sz="2167" kern="0" dirty="0">
                <a:solidFill>
                  <a:srgbClr val="000000"/>
                </a:solidFill>
                <a:latin typeface="Symbol" pitchFamily="2" charset="2"/>
                <a:cs typeface="Calibri" panose="020F0502020204030204" pitchFamily="34" charset="0"/>
                <a:sym typeface="Arial"/>
              </a:rPr>
              <a:t>b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-isomers to the b) sum of 3</a:t>
            </a:r>
            <a:r>
              <a:rPr lang="en-US" sz="2167" kern="0" dirty="0">
                <a:solidFill>
                  <a:srgbClr val="000000"/>
                </a:solidFill>
                <a:latin typeface="Symbol" pitchFamily="2" charset="2"/>
                <a:cs typeface="Calibri" panose="020F0502020204030204" pitchFamily="34" charset="0"/>
                <a:sym typeface="Arial"/>
              </a:rPr>
              <a:t>a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-isomers (Allo and PA) (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Arial"/>
              </a:rPr>
              <a:t>t=2.87, p &lt; 0.006)— 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more strongly predicted increasing PCL scores. This implicates increasing </a:t>
            </a:r>
            <a:r>
              <a:rPr lang="en-US" sz="2167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</a:t>
            </a:r>
            <a:r>
              <a:rPr lang="en-US" sz="2167" b="1" kern="0" dirty="0">
                <a:solidFill>
                  <a:srgbClr val="FF0000"/>
                </a:solidFill>
                <a:latin typeface="Symbol" pitchFamily="2" charset="2"/>
                <a:cs typeface="Calibri" panose="020F0502020204030204" pitchFamily="34" charset="0"/>
                <a:sym typeface="Arial"/>
              </a:rPr>
              <a:t>b</a:t>
            </a:r>
            <a:r>
              <a:rPr lang="en-US" sz="2167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-HSD</a:t>
            </a:r>
            <a:r>
              <a:rPr lang="en-US" sz="21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activity in worsening of PTSD across pregnancy. Similar effects on PHQ-9 scores were seen (t=2.37, p&lt; 0.03) &amp; ratio (t=2.57, p&lt;0.02).</a:t>
            </a:r>
            <a:endParaRPr lang="en-US" sz="2167" b="1" dirty="0">
              <a:solidFill>
                <a:srgbClr val="0070C0"/>
              </a:solidFill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31696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238E2-1937-955C-8346-5387577E8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6E53C45E-F07F-993E-7001-E609185E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9569705" y="1789569705"/>
            <a:ext cx="1789569705" cy="0"/>
          </a:xfrm>
          <a:prstGeom prst="rect">
            <a:avLst/>
          </a:prstGeom>
          <a:solidFill>
            <a:schemeClr val="tx1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 sz="917" b="1" i="1">
              <a:solidFill>
                <a:srgbClr val="000000"/>
              </a:solidFill>
              <a:latin typeface="Geneva" charset="0"/>
              <a:cs typeface="Arial"/>
              <a:sym typeface="Arial"/>
            </a:endParaRP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 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6807A467-98C0-61A4-D85E-44C76E030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6800" y="3917951"/>
            <a:ext cx="3505200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914377" eaLnBrk="0" hangingPunct="0"/>
            <a:r>
              <a:rPr lang="en-US" sz="1667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  </a:t>
            </a:r>
          </a:p>
        </p:txBody>
      </p:sp>
      <p:pic>
        <p:nvPicPr>
          <p:cNvPr id="37893" name="Picture 1">
            <a:extLst>
              <a:ext uri="{FF2B5EF4-FFF2-40B4-BE49-F238E27FC236}">
                <a16:creationId xmlns:a16="http://schemas.microsoft.com/office/drawing/2014/main" id="{46BEA646-D270-7CE4-BF95-47AF7C077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23938"/>
            <a:ext cx="11582400" cy="538622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7894" name="Rectangle 2">
            <a:extLst>
              <a:ext uri="{FF2B5EF4-FFF2-40B4-BE49-F238E27FC236}">
                <a16:creationId xmlns:a16="http://schemas.microsoft.com/office/drawing/2014/main" id="{9267E418-57B5-9335-897C-D8AAD5600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43000"/>
            <a:ext cx="609600" cy="502920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7895" name="Down Arrow Callout 1">
            <a:extLst>
              <a:ext uri="{FF2B5EF4-FFF2-40B4-BE49-F238E27FC236}">
                <a16:creationId xmlns:a16="http://schemas.microsoft.com/office/drawing/2014/main" id="{C9B4FE5A-DD1E-A131-3F45-A4291CF00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1023937"/>
            <a:ext cx="1951832" cy="1702595"/>
          </a:xfrm>
          <a:prstGeom prst="downArrowCallout">
            <a:avLst>
              <a:gd name="adj1" fmla="val 5564"/>
              <a:gd name="adj2" fmla="val 14308"/>
              <a:gd name="adj3" fmla="val 25972"/>
              <a:gd name="adj4" fmla="val 64977"/>
            </a:avLst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Adrenals: ACTH</a:t>
            </a:r>
          </a:p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Gonads: LH</a:t>
            </a:r>
          </a:p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Brain: NMDA-R</a:t>
            </a:r>
          </a:p>
          <a:p>
            <a:pPr defTabSz="914377" eaLnBrk="0" hangingPunct="0"/>
            <a:endParaRPr lang="en-US">
              <a:solidFill>
                <a:prstClr val="white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7892" name="Rectangle 5">
            <a:extLst>
              <a:ext uri="{FF2B5EF4-FFF2-40B4-BE49-F238E27FC236}">
                <a16:creationId xmlns:a16="http://schemas.microsoft.com/office/drawing/2014/main" id="{998C40BE-FDC0-1A5F-B1D1-9AF9E79A1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228602"/>
            <a:ext cx="11176000" cy="58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914377" eaLnBrk="0" hangingPunct="0"/>
            <a:r>
              <a:rPr lang="en-US" sz="3833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GABAergic </a:t>
            </a:r>
            <a:r>
              <a:rPr lang="en-US" sz="38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Neurosteroid</a:t>
            </a:r>
            <a:r>
              <a:rPr lang="en-US" sz="3833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8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Synthesis Pathways</a:t>
            </a:r>
            <a:endParaRPr lang="en-US" sz="2833">
              <a:solidFill>
                <a:srgbClr val="000000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C8B98A0-273F-F0A9-8016-E3C4EEA75D4D}"/>
              </a:ext>
            </a:extLst>
          </p:cNvPr>
          <p:cNvSpPr/>
          <p:nvPr/>
        </p:nvSpPr>
        <p:spPr>
          <a:xfrm rot="20159505">
            <a:off x="4747456" y="2900158"/>
            <a:ext cx="1439907" cy="371215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51F02F4-9A0A-1758-4A2C-1050FB7419CE}"/>
              </a:ext>
            </a:extLst>
          </p:cNvPr>
          <p:cNvCxnSpPr>
            <a:cxnSpLocks/>
          </p:cNvCxnSpPr>
          <p:nvPr/>
        </p:nvCxnSpPr>
        <p:spPr>
          <a:xfrm flipV="1">
            <a:off x="6096000" y="1661119"/>
            <a:ext cx="771808" cy="10654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F6D1AE0-25AE-5DA7-F21C-332232B5D150}"/>
              </a:ext>
            </a:extLst>
          </p:cNvPr>
          <p:cNvSpPr txBox="1"/>
          <p:nvPr/>
        </p:nvSpPr>
        <p:spPr>
          <a:xfrm>
            <a:off x="6867808" y="888559"/>
            <a:ext cx="3922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>
                <a:solidFill>
                  <a:srgbClr val="FF0000"/>
                </a:solidFill>
                <a:latin typeface="Calibri"/>
                <a:cs typeface="Arial"/>
                <a:sym typeface="Arial"/>
              </a:rPr>
              <a:t>Block in men with PTSD and </a:t>
            </a:r>
          </a:p>
          <a:p>
            <a:pPr algn="ctr" defTabSz="914377"/>
            <a:r>
              <a:rPr lang="en-US">
                <a:solidFill>
                  <a:srgbClr val="FF0000"/>
                </a:solidFill>
                <a:latin typeface="Calibri"/>
                <a:cs typeface="Arial"/>
                <a:sym typeface="Arial"/>
              </a:rPr>
              <a:t>women with worsening PTSD</a:t>
            </a:r>
          </a:p>
          <a:p>
            <a:pPr algn="ctr" defTabSz="914377"/>
            <a:r>
              <a:rPr lang="en-US">
                <a:solidFill>
                  <a:srgbClr val="FF0000"/>
                </a:solidFill>
                <a:latin typeface="Calibri"/>
                <a:cs typeface="Arial"/>
                <a:sym typeface="Arial"/>
              </a:rPr>
              <a:t>across pregnancy into the postpartum</a:t>
            </a:r>
          </a:p>
        </p:txBody>
      </p:sp>
    </p:spTree>
    <p:extLst>
      <p:ext uri="{BB962C8B-B14F-4D97-AF65-F5344CB8AC3E}">
        <p14:creationId xmlns:p14="http://schemas.microsoft.com/office/powerpoint/2010/main" val="4549957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789569705" y="1789569705"/>
            <a:ext cx="1789569705" cy="0"/>
          </a:xfrm>
          <a:prstGeom prst="rect">
            <a:avLst/>
          </a:prstGeom>
          <a:solidFill>
            <a:schemeClr val="tx1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 sz="917" b="1" i="1">
              <a:solidFill>
                <a:srgbClr val="000000"/>
              </a:solidFill>
              <a:latin typeface="Geneva" charset="0"/>
              <a:cs typeface="Arial"/>
              <a:sym typeface="Arial"/>
            </a:endParaRP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 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8686800" y="3917951"/>
            <a:ext cx="3505200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914377" eaLnBrk="0" hangingPunct="0"/>
            <a:r>
              <a:rPr lang="en-US" sz="1667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  </a:t>
            </a:r>
          </a:p>
        </p:txBody>
      </p:sp>
      <p:sp>
        <p:nvSpPr>
          <p:cNvPr id="37894" name="Rectangle 2"/>
          <p:cNvSpPr>
            <a:spLocks noChangeArrowheads="1"/>
          </p:cNvSpPr>
          <p:nvPr/>
        </p:nvSpPr>
        <p:spPr bwMode="auto">
          <a:xfrm>
            <a:off x="0" y="1143000"/>
            <a:ext cx="609600" cy="543008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32356" y="186075"/>
            <a:ext cx="12127288" cy="410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914377" eaLnBrk="0" hangingPunct="0"/>
            <a:r>
              <a:rPr lang="en-US" sz="2667" b="1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Increased inactive 3</a:t>
            </a:r>
            <a:r>
              <a:rPr lang="en-US" sz="2667" b="1" dirty="0">
                <a:solidFill>
                  <a:prstClr val="black"/>
                </a:solidFill>
                <a:latin typeface="Symbol" pitchFamily="2" charset="2"/>
                <a:cs typeface="Arial"/>
                <a:sym typeface="Arial"/>
              </a:rPr>
              <a:t>b</a:t>
            </a:r>
            <a:r>
              <a:rPr lang="en-US" sz="2667" b="1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-Isomers of Allo &amp; PA Compete for GABA</a:t>
            </a:r>
            <a:r>
              <a:rPr lang="en-US" sz="2667" b="1" baseline="-250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A </a:t>
            </a:r>
            <a:r>
              <a:rPr lang="en-US" sz="2667" b="1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Receptor Binding</a:t>
            </a:r>
            <a:endParaRPr lang="en-US" sz="2667" dirty="0">
              <a:solidFill>
                <a:srgbClr val="000000"/>
              </a:solidFill>
              <a:latin typeface="Calibri"/>
              <a:cs typeface="Arial"/>
              <a:sym typeface="Arial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C8D47D0-904D-4D10-DDCF-5352BA72AC95}"/>
              </a:ext>
            </a:extLst>
          </p:cNvPr>
          <p:cNvGrpSpPr/>
          <p:nvPr/>
        </p:nvGrpSpPr>
        <p:grpSpPr>
          <a:xfrm>
            <a:off x="146401" y="791062"/>
            <a:ext cx="12208001" cy="5964425"/>
            <a:chOff x="175679" y="1083744"/>
            <a:chExt cx="14649601" cy="7157310"/>
          </a:xfrm>
        </p:grpSpPr>
        <p:pic>
          <p:nvPicPr>
            <p:cNvPr id="37893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20" y="1777579"/>
              <a:ext cx="13952607" cy="64634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CFA187-3FC0-C09F-03C9-AF85A713A0C7}"/>
                </a:ext>
              </a:extLst>
            </p:cNvPr>
            <p:cNvSpPr txBox="1"/>
            <p:nvPr/>
          </p:nvSpPr>
          <p:spPr>
            <a:xfrm>
              <a:off x="11462258" y="1409566"/>
              <a:ext cx="3363022" cy="664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 sz="1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     </a:t>
              </a:r>
              <a:r>
                <a:rPr lang="en-US" sz="15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Isoallopregnanolone</a:t>
              </a:r>
              <a:endParaRPr lang="en-US" sz="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  <a:p>
              <a:pPr defTabSz="914377"/>
              <a:r>
                <a:rPr lang="en-US" sz="1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3</a:t>
              </a:r>
              <a:r>
                <a:rPr lang="en-US" sz="1500" b="1" dirty="0">
                  <a:solidFill>
                    <a:srgbClr val="FF0000"/>
                  </a:solidFill>
                  <a:latin typeface="Symbol" pitchFamily="2" charset="2"/>
                  <a:cs typeface="Times New Roman" panose="02020603050405020304" pitchFamily="18" charset="0"/>
                  <a:sym typeface="Arial"/>
                </a:rPr>
                <a:t>b</a:t>
              </a:r>
              <a:r>
                <a:rPr lang="en-US" sz="1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,5</a:t>
              </a:r>
              <a:r>
                <a:rPr lang="en-US" sz="1500" b="1" dirty="0">
                  <a:solidFill>
                    <a:srgbClr val="FF0000"/>
                  </a:solidFill>
                  <a:latin typeface="Symbol" pitchFamily="2" charset="2"/>
                  <a:cs typeface="Times New Roman" panose="02020603050405020304" pitchFamily="18" charset="0"/>
                  <a:sym typeface="Arial"/>
                </a:rPr>
                <a:t>a</a:t>
              </a:r>
              <a:r>
                <a:rPr lang="en-US" sz="1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-Tetrahydroprogesterone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A82E33-C145-D5AC-BF08-D18372C5B3BD}"/>
                </a:ext>
              </a:extLst>
            </p:cNvPr>
            <p:cNvSpPr txBox="1"/>
            <p:nvPr/>
          </p:nvSpPr>
          <p:spPr>
            <a:xfrm>
              <a:off x="11462258" y="2178984"/>
              <a:ext cx="3363022" cy="664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 sz="1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        </a:t>
              </a:r>
              <a:r>
                <a:rPr lang="en-US" sz="1500" b="1" u="sng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Epipregnanolone</a:t>
              </a:r>
            </a:p>
            <a:p>
              <a:pPr defTabSz="914377"/>
              <a:r>
                <a:rPr lang="en-US" sz="1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3</a:t>
              </a:r>
              <a:r>
                <a:rPr lang="en-US" sz="1500" b="1" dirty="0">
                  <a:solidFill>
                    <a:srgbClr val="FF0000"/>
                  </a:solidFill>
                  <a:latin typeface="Symbol" pitchFamily="2" charset="2"/>
                  <a:cs typeface="Times New Roman" panose="02020603050405020304" pitchFamily="18" charset="0"/>
                  <a:sym typeface="Arial"/>
                </a:rPr>
                <a:t>b</a:t>
              </a:r>
              <a:r>
                <a:rPr lang="en-US" sz="1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,5</a:t>
              </a:r>
              <a:r>
                <a:rPr lang="en-US" sz="1500" b="1" dirty="0">
                  <a:solidFill>
                    <a:srgbClr val="FF0000"/>
                  </a:solidFill>
                  <a:latin typeface="Symbol" pitchFamily="2" charset="2"/>
                  <a:cs typeface="Times New Roman" panose="02020603050405020304" pitchFamily="18" charset="0"/>
                  <a:sym typeface="Arial"/>
                </a:rPr>
                <a:t>b</a:t>
              </a:r>
              <a:r>
                <a:rPr lang="en-US" sz="1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-Tetrahydroprogesterone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D6A8DAB-E130-E798-F48A-615FD5312B10}"/>
                </a:ext>
              </a:extLst>
            </p:cNvPr>
            <p:cNvGrpSpPr/>
            <p:nvPr/>
          </p:nvGrpSpPr>
          <p:grpSpPr>
            <a:xfrm>
              <a:off x="175679" y="1083744"/>
              <a:ext cx="11286579" cy="6037403"/>
              <a:chOff x="243838" y="1096674"/>
              <a:chExt cx="11286579" cy="6037403"/>
            </a:xfrm>
          </p:grpSpPr>
          <p:sp>
            <p:nvSpPr>
              <p:cNvPr id="37895" name="Down Arrow Callout 1"/>
              <p:cNvSpPr>
                <a:spLocks noChangeArrowheads="1"/>
              </p:cNvSpPr>
              <p:nvPr/>
            </p:nvSpPr>
            <p:spPr bwMode="auto">
              <a:xfrm>
                <a:off x="243838" y="1622621"/>
                <a:ext cx="2342199" cy="2043113"/>
              </a:xfrm>
              <a:prstGeom prst="downArrowCallout">
                <a:avLst>
                  <a:gd name="adj1" fmla="val 5564"/>
                  <a:gd name="adj2" fmla="val 14308"/>
                  <a:gd name="adj3" fmla="val 25972"/>
                  <a:gd name="adj4" fmla="val 64977"/>
                </a:avLst>
              </a:prstGeom>
              <a:solidFill>
                <a:srgbClr val="FF0000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lIns="108852" tIns="54425" rIns="108852" bIns="54425"/>
              <a:lstStyle/>
              <a:p>
                <a:pPr defTabSz="914377" eaLnBrk="0" hangingPunct="0"/>
                <a:r>
                  <a:rPr lang="en-US" sz="2000" dirty="0">
                    <a:solidFill>
                      <a:prstClr val="white"/>
                    </a:solidFill>
                    <a:latin typeface="Calibri"/>
                    <a:cs typeface="Arial"/>
                    <a:sym typeface="Arial"/>
                  </a:rPr>
                  <a:t>Adrenals: ACTH</a:t>
                </a:r>
              </a:p>
              <a:p>
                <a:pPr defTabSz="914377" eaLnBrk="0" hangingPunct="0"/>
                <a:r>
                  <a:rPr lang="en-US" sz="2000" dirty="0">
                    <a:solidFill>
                      <a:prstClr val="white"/>
                    </a:solidFill>
                    <a:latin typeface="Calibri"/>
                    <a:cs typeface="Arial"/>
                    <a:sym typeface="Arial"/>
                  </a:rPr>
                  <a:t>Gonads: LH</a:t>
                </a:r>
              </a:p>
              <a:p>
                <a:pPr defTabSz="914377" eaLnBrk="0" hangingPunct="0"/>
                <a:r>
                  <a:rPr lang="en-US" sz="2000" dirty="0">
                    <a:solidFill>
                      <a:prstClr val="white"/>
                    </a:solidFill>
                    <a:latin typeface="Calibri"/>
                    <a:cs typeface="Arial"/>
                    <a:sym typeface="Arial"/>
                  </a:rPr>
                  <a:t>Brain: NMDA-R</a:t>
                </a:r>
              </a:p>
              <a:p>
                <a:pPr defTabSz="914377" eaLnBrk="0" hangingPunct="0"/>
                <a:endParaRPr lang="en-US" dirty="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77A6BC6-74B7-15E1-2B17-689730D9057D}"/>
                  </a:ext>
                </a:extLst>
              </p:cNvPr>
              <p:cNvGrpSpPr/>
              <p:nvPr/>
            </p:nvGrpSpPr>
            <p:grpSpPr>
              <a:xfrm>
                <a:off x="11113650" y="1907631"/>
                <a:ext cx="416767" cy="557143"/>
                <a:chOff x="10895664" y="1881221"/>
                <a:chExt cx="416767" cy="557143"/>
              </a:xfrm>
            </p:grpSpPr>
            <p:cxnSp>
              <p:nvCxnSpPr>
                <p:cNvPr id="10" name="Straight Arrow Connector 9">
                  <a:extLst>
                    <a:ext uri="{FF2B5EF4-FFF2-40B4-BE49-F238E27FC236}">
                      <a16:creationId xmlns:a16="http://schemas.microsoft.com/office/drawing/2014/main" id="{8C743C21-A610-5AB7-8984-55EABDE27E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895664" y="1881221"/>
                  <a:ext cx="371715" cy="348967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Arrow Connector 8">
                  <a:extLst>
                    <a:ext uri="{FF2B5EF4-FFF2-40B4-BE49-F238E27FC236}">
                      <a16:creationId xmlns:a16="http://schemas.microsoft.com/office/drawing/2014/main" id="{E89752B4-104C-4B67-76D7-180B9CC53C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895664" y="2230445"/>
                  <a:ext cx="416767" cy="207919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E13C098-70C9-7A53-E13F-CE0CA52FFFA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94003" y="2249839"/>
                <a:ext cx="1019647" cy="245170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8D3C9DD-C190-0D45-03CB-C631E94B589D}"/>
                  </a:ext>
                </a:extLst>
              </p:cNvPr>
              <p:cNvSpPr txBox="1"/>
              <p:nvPr/>
            </p:nvSpPr>
            <p:spPr>
              <a:xfrm rot="17459981">
                <a:off x="9962876" y="2536699"/>
                <a:ext cx="1168163" cy="3877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sz="15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3</a:t>
                </a:r>
                <a:r>
                  <a:rPr lang="en-US" sz="1500" b="1" dirty="0">
                    <a:solidFill>
                      <a:prstClr val="black"/>
                    </a:solidFill>
                    <a:latin typeface="Symbol" pitchFamily="2" charset="2"/>
                    <a:cs typeface="Times New Roman" panose="02020603050405020304" pitchFamily="18" charset="0"/>
                    <a:sym typeface="Arial"/>
                  </a:rPr>
                  <a:t>b</a:t>
                </a:r>
                <a:r>
                  <a:rPr lang="en-US" sz="15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-HSD</a:t>
                </a:r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BBD7ED2B-7115-4384-3BD0-48F6E64F04F8}"/>
                  </a:ext>
                </a:extLst>
              </p:cNvPr>
              <p:cNvSpPr/>
              <p:nvPr/>
            </p:nvSpPr>
            <p:spPr>
              <a:xfrm>
                <a:off x="3469340" y="4320646"/>
                <a:ext cx="1075765" cy="545208"/>
              </a:xfrm>
              <a:prstGeom prst="ellipse">
                <a:avLst/>
              </a:prstGeom>
              <a:noFill/>
              <a:ln w="349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516341E-DC1D-2A67-980B-78F01D8AED81}"/>
                  </a:ext>
                </a:extLst>
              </p:cNvPr>
              <p:cNvSpPr/>
              <p:nvPr/>
            </p:nvSpPr>
            <p:spPr>
              <a:xfrm rot="17404653">
                <a:off x="10006176" y="2568634"/>
                <a:ext cx="1047699" cy="445457"/>
              </a:xfrm>
              <a:prstGeom prst="ellipse">
                <a:avLst/>
              </a:prstGeom>
              <a:noFill/>
              <a:ln w="349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A4B1C3A8-8431-0B8F-2625-2B018A353D32}"/>
                  </a:ext>
                </a:extLst>
              </p:cNvPr>
              <p:cNvCxnSpPr>
                <a:cxnSpLocks/>
                <a:stCxn id="5" idx="0"/>
              </p:cNvCxnSpPr>
              <p:nvPr/>
            </p:nvCxnSpPr>
            <p:spPr>
              <a:xfrm flipH="1" flipV="1">
                <a:off x="9872554" y="2114037"/>
                <a:ext cx="448279" cy="600864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4614EF-AAF3-9EF6-72FD-F37C9F68110D}"/>
                  </a:ext>
                </a:extLst>
              </p:cNvPr>
              <p:cNvSpPr txBox="1"/>
              <p:nvPr/>
            </p:nvSpPr>
            <p:spPr>
              <a:xfrm>
                <a:off x="7730811" y="1096674"/>
                <a:ext cx="3213572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b="1" dirty="0">
                    <a:solidFill>
                      <a:srgbClr val="FF0000"/>
                    </a:solidFill>
                    <a:latin typeface="Calibri"/>
                    <a:cs typeface="Arial"/>
                    <a:sym typeface="Arial"/>
                  </a:rPr>
                  <a:t>Increased 3</a:t>
                </a:r>
                <a:r>
                  <a:rPr lang="en-US" b="1" dirty="0">
                    <a:solidFill>
                      <a:srgbClr val="FF0000"/>
                    </a:solidFill>
                    <a:latin typeface="Symbol" pitchFamily="2" charset="2"/>
                    <a:cs typeface="Arial"/>
                    <a:sym typeface="Arial"/>
                  </a:rPr>
                  <a:t>b</a:t>
                </a:r>
                <a:r>
                  <a:rPr lang="en-US" b="1" dirty="0">
                    <a:solidFill>
                      <a:srgbClr val="FF0000"/>
                    </a:solidFill>
                    <a:latin typeface="Calibri"/>
                    <a:cs typeface="Arial"/>
                    <a:sym typeface="Arial"/>
                  </a:rPr>
                  <a:t>-HSD activity </a:t>
                </a:r>
              </a:p>
              <a:p>
                <a:pPr defTabSz="914377"/>
                <a:r>
                  <a:rPr lang="en-US" b="1" dirty="0">
                    <a:solidFill>
                      <a:srgbClr val="FF0000"/>
                    </a:solidFill>
                    <a:latin typeface="Calibri"/>
                    <a:cs typeface="Arial"/>
                    <a:sym typeface="Arial"/>
                  </a:rPr>
                  <a:t>implicated In worsening </a:t>
                </a:r>
              </a:p>
              <a:p>
                <a:pPr defTabSz="914377"/>
                <a:r>
                  <a:rPr lang="en-US" b="1" dirty="0">
                    <a:solidFill>
                      <a:srgbClr val="FF0000"/>
                    </a:solidFill>
                    <a:latin typeface="Calibri"/>
                    <a:cs typeface="Arial"/>
                    <a:sym typeface="Arial"/>
                  </a:rPr>
                  <a:t>PTSD across pregnancy.</a:t>
                </a: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26D11C42-276F-2D97-3B14-4BF297DF326F}"/>
                  </a:ext>
                </a:extLst>
              </p:cNvPr>
              <p:cNvSpPr/>
              <p:nvPr/>
            </p:nvSpPr>
            <p:spPr>
              <a:xfrm>
                <a:off x="3635187" y="5581642"/>
                <a:ext cx="1075765" cy="545208"/>
              </a:xfrm>
              <a:prstGeom prst="ellipse">
                <a:avLst/>
              </a:prstGeom>
              <a:noFill/>
              <a:ln w="349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B19EFF3-4A56-4278-4BF2-B14263303F74}"/>
                  </a:ext>
                </a:extLst>
              </p:cNvPr>
              <p:cNvSpPr/>
              <p:nvPr/>
            </p:nvSpPr>
            <p:spPr>
              <a:xfrm>
                <a:off x="3733798" y="6588869"/>
                <a:ext cx="1075765" cy="545208"/>
              </a:xfrm>
              <a:prstGeom prst="ellipse">
                <a:avLst/>
              </a:prstGeom>
              <a:noFill/>
              <a:ln w="349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031775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>
            <a:extLst>
              <a:ext uri="{FF2B5EF4-FFF2-40B4-BE49-F238E27FC236}">
                <a16:creationId xmlns:a16="http://schemas.microsoft.com/office/drawing/2014/main" id="{A27C24B5-A2DE-227E-09D2-119BEF852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1"/>
            <a:ext cx="86106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TextBox 2">
            <a:extLst>
              <a:ext uri="{FF2B5EF4-FFF2-40B4-BE49-F238E27FC236}">
                <a16:creationId xmlns:a16="http://schemas.microsoft.com/office/drawing/2014/main" id="{706BD71D-AEA5-4766-006B-F7D059A97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791" y="342901"/>
            <a:ext cx="1236578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 sz="2800">
                <a:solidFill>
                  <a:prstClr val="black"/>
                </a:solidFill>
                <a:cs typeface="Arial"/>
                <a:sym typeface="Arial"/>
              </a:rPr>
              <a:t>60-hour brexanolone infusion significantly reduced  post-partum depression (PPD); therapeutic effects persisted up to 1 month; relapse in 6%.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7">
            <a:extLst>
              <a:ext uri="{FF2B5EF4-FFF2-40B4-BE49-F238E27FC236}">
                <a16:creationId xmlns:a16="http://schemas.microsoft.com/office/drawing/2014/main" id="{81DD9062-B1A7-D448-11F9-F95F0AF6D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28602"/>
            <a:ext cx="5410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 sz="3000">
                <a:solidFill>
                  <a:prstClr val="black"/>
                </a:solidFill>
                <a:cs typeface="Arial"/>
                <a:sym typeface="Arial"/>
              </a:rPr>
              <a:t>FDA Registrational Study: 202C</a:t>
            </a:r>
          </a:p>
        </p:txBody>
      </p:sp>
      <p:pic>
        <p:nvPicPr>
          <p:cNvPr id="28674" name="Picture 3">
            <a:extLst>
              <a:ext uri="{FF2B5EF4-FFF2-40B4-BE49-F238E27FC236}">
                <a16:creationId xmlns:a16="http://schemas.microsoft.com/office/drawing/2014/main" id="{39DD761D-6976-872E-9728-8425239F2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1701"/>
            <a:ext cx="91440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7">
            <a:extLst>
              <a:ext uri="{FF2B5EF4-FFF2-40B4-BE49-F238E27FC236}">
                <a16:creationId xmlns:a16="http://schemas.microsoft.com/office/drawing/2014/main" id="{7FAA171D-C455-5A51-308B-1DFE30F7E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152402"/>
            <a:ext cx="5410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/>
            <a:r>
              <a:rPr lang="en-US" altLang="en-US" sz="3000">
                <a:solidFill>
                  <a:prstClr val="black"/>
                </a:solidFill>
                <a:cs typeface="Arial"/>
                <a:sym typeface="Arial"/>
              </a:rPr>
              <a:t>FDA Registrational Study: 202B</a:t>
            </a:r>
          </a:p>
        </p:txBody>
      </p:sp>
      <p:pic>
        <p:nvPicPr>
          <p:cNvPr id="26626" name="Picture 1">
            <a:extLst>
              <a:ext uri="{FF2B5EF4-FFF2-40B4-BE49-F238E27FC236}">
                <a16:creationId xmlns:a16="http://schemas.microsoft.com/office/drawing/2014/main" id="{D7FB21EE-1061-B020-9B15-049B50983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947" y="838201"/>
            <a:ext cx="8798928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B7827-1BD9-A817-0196-EA3127F8E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7">
            <a:extLst>
              <a:ext uri="{FF2B5EF4-FFF2-40B4-BE49-F238E27FC236}">
                <a16:creationId xmlns:a16="http://schemas.microsoft.com/office/drawing/2014/main" id="{6F6E3C86-099A-28E3-C2B0-3927507F1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729" y="128674"/>
            <a:ext cx="11274927" cy="142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algn="ctr" defTabSz="914377" eaLnBrk="1" hangingPunct="1"/>
            <a:r>
              <a:rPr lang="en-US" altLang="en-US" sz="2917">
                <a:solidFill>
                  <a:srgbClr val="ED7D31"/>
                </a:solidFill>
                <a:latin typeface="Calibri"/>
                <a:cs typeface="Arial"/>
                <a:sym typeface="Arial"/>
              </a:rPr>
              <a:t>Balan et al., 2023</a:t>
            </a:r>
          </a:p>
          <a:p>
            <a:pPr algn="ctr" defTabSz="914377" eaLnBrk="1" hangingPunct="1"/>
            <a:endParaRPr lang="en-US" altLang="en-US" sz="1500">
              <a:solidFill>
                <a:srgbClr val="ED7D31"/>
              </a:solidFill>
              <a:latin typeface="Calibri"/>
              <a:cs typeface="Arial"/>
              <a:sym typeface="Arial"/>
            </a:endParaRPr>
          </a:p>
          <a:p>
            <a:pPr marL="428615" indent="-428615" defTabSz="914377" eaLnBrk="1" hangingPunct="1">
              <a:buFontTx/>
              <a:buAutoNum type="arabicPeriod"/>
            </a:pPr>
            <a:r>
              <a:rPr lang="en-US" altLang="en-US" sz="21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Decreases in serum IL-6 &amp; TNF-</a:t>
            </a:r>
            <a:r>
              <a:rPr lang="en-US" altLang="en-US" sz="2133">
                <a:solidFill>
                  <a:prstClr val="black"/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altLang="en-US" sz="21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 across open-label </a:t>
            </a:r>
            <a:r>
              <a:rPr lang="en-US" altLang="en-US" sz="2133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brexanolone</a:t>
            </a:r>
            <a:r>
              <a:rPr lang="en-US" altLang="en-US" sz="21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 treatment of PPD correlated with improvements in HAM-D scores (N=11; no placebo controls).</a:t>
            </a:r>
            <a:endParaRPr lang="en-US" altLang="en-US" sz="2133">
              <a:solidFill>
                <a:srgbClr val="ED7D31"/>
              </a:solidFill>
              <a:latin typeface="Calibri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98886A-5F37-9CF9-70C0-A65C0387FD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201"/>
          <a:stretch/>
        </p:blipFill>
        <p:spPr>
          <a:xfrm>
            <a:off x="2939873" y="1745957"/>
            <a:ext cx="4078475" cy="39211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1C6BF8-7436-2AFB-A813-E52CEC69B24A}"/>
              </a:ext>
            </a:extLst>
          </p:cNvPr>
          <p:cNvSpPr txBox="1"/>
          <p:nvPr/>
        </p:nvSpPr>
        <p:spPr>
          <a:xfrm>
            <a:off x="1772074" y="2388157"/>
            <a:ext cx="934561" cy="541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917">
                <a:solidFill>
                  <a:prstClr val="black"/>
                </a:solidFill>
                <a:latin typeface="Calibri"/>
                <a:cs typeface="Arial"/>
                <a:sym typeface="Arial"/>
              </a:rPr>
              <a:t>IL-6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E3EEE-7C70-6F2C-FB1B-0A5671960D1B}"/>
              </a:ext>
            </a:extLst>
          </p:cNvPr>
          <p:cNvSpPr txBox="1"/>
          <p:nvPr/>
        </p:nvSpPr>
        <p:spPr>
          <a:xfrm>
            <a:off x="1538836" y="4174431"/>
            <a:ext cx="1401037" cy="541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917">
                <a:solidFill>
                  <a:prstClr val="black"/>
                </a:solidFill>
                <a:latin typeface="Calibri"/>
                <a:cs typeface="Arial"/>
                <a:sym typeface="Arial"/>
              </a:rPr>
              <a:t>TNF- </a:t>
            </a:r>
            <a:r>
              <a:rPr lang="en-US" sz="2917">
                <a:solidFill>
                  <a:prstClr val="black"/>
                </a:solidFill>
                <a:latin typeface="Symbol" pitchFamily="2" charset="2"/>
                <a:cs typeface="Arial"/>
                <a:sym typeface="Arial"/>
              </a:rPr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F48931-C01F-7BC9-1FC5-92A051F6CE65}"/>
              </a:ext>
            </a:extLst>
          </p:cNvPr>
          <p:cNvSpPr txBox="1"/>
          <p:nvPr/>
        </p:nvSpPr>
        <p:spPr>
          <a:xfrm>
            <a:off x="164312" y="5544905"/>
            <a:ext cx="12027688" cy="14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2. Increased inhibition of TNF-α, IL-1β and IL-6 responses to lipopolysaccharide (LPS) and  imiquimod (IMQ) correlated with decreases in HAM-D scores (p &lt; 0.05) across treatment, suggesting that improvements in PPD were associated with modulation of TLR-4 and TLR-7 mediated immune responses.</a:t>
            </a:r>
          </a:p>
          <a:p>
            <a:pPr defTabSz="914377"/>
            <a:r>
              <a:rPr lang="en-US" sz="25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926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C2411CE0-03DA-E045-A2D7-C25AE2C36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405" y="1237484"/>
            <a:ext cx="6324600" cy="2286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</p:pic>
      <p:sp>
        <p:nvSpPr>
          <p:cNvPr id="48131" name="Text Box 2">
            <a:extLst>
              <a:ext uri="{FF2B5EF4-FFF2-40B4-BE49-F238E27FC236}">
                <a16:creationId xmlns:a16="http://schemas.microsoft.com/office/drawing/2014/main" id="{1E195CCE-EA57-D6FC-97D0-5F101C389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52402"/>
            <a:ext cx="8915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algn="ctr" defTabSz="914377"/>
            <a:r>
              <a:rPr lang="en-US" altLang="en-US" sz="2800" b="1">
                <a:solidFill>
                  <a:prstClr val="black"/>
                </a:solidFill>
                <a:cs typeface="Arial"/>
                <a:sym typeface="Arial"/>
              </a:rPr>
              <a:t>ALLO  IS SYNTHESIZED IN </a:t>
            </a:r>
          </a:p>
          <a:p>
            <a:pPr algn="ctr" defTabSz="914377"/>
            <a:r>
              <a:rPr lang="en-US" altLang="en-US" sz="2800" b="1">
                <a:solidFill>
                  <a:prstClr val="black"/>
                </a:solidFill>
                <a:cs typeface="Arial"/>
                <a:sym typeface="Arial"/>
              </a:rPr>
              <a:t>BRAIN, ADRENAL GLANDS, OVARIES &amp; TESTES</a:t>
            </a:r>
          </a:p>
        </p:txBody>
      </p:sp>
      <p:sp>
        <p:nvSpPr>
          <p:cNvPr id="48132" name="Text Box 3">
            <a:extLst>
              <a:ext uri="{FF2B5EF4-FFF2-40B4-BE49-F238E27FC236}">
                <a16:creationId xmlns:a16="http://schemas.microsoft.com/office/drawing/2014/main" id="{C113B317-B259-62D4-196C-9BBD5E07E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2" y="3048001"/>
            <a:ext cx="8178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2400" b="1">
                <a:solidFill>
                  <a:srgbClr val="0DBD24"/>
                </a:solidFill>
                <a:cs typeface="Arial"/>
                <a:sym typeface="Arial"/>
              </a:rPr>
              <a:t>CRF</a:t>
            </a:r>
          </a:p>
        </p:txBody>
      </p:sp>
      <p:sp>
        <p:nvSpPr>
          <p:cNvPr id="48133" name="Freeform 4">
            <a:extLst>
              <a:ext uri="{FF2B5EF4-FFF2-40B4-BE49-F238E27FC236}">
                <a16:creationId xmlns:a16="http://schemas.microsoft.com/office/drawing/2014/main" id="{FF48B8B8-C2D0-B8D4-DAE6-96C13A234C41}"/>
              </a:ext>
            </a:extLst>
          </p:cNvPr>
          <p:cNvSpPr>
            <a:spLocks/>
          </p:cNvSpPr>
          <p:nvPr/>
        </p:nvSpPr>
        <p:spPr bwMode="auto">
          <a:xfrm>
            <a:off x="6096001" y="3733801"/>
            <a:ext cx="808039" cy="596900"/>
          </a:xfrm>
          <a:custGeom>
            <a:avLst/>
            <a:gdLst>
              <a:gd name="T0" fmla="*/ 2147483647 w 527"/>
              <a:gd name="T1" fmla="*/ 2147483647 h 428"/>
              <a:gd name="T2" fmla="*/ 2147483647 w 527"/>
              <a:gd name="T3" fmla="*/ 2147483647 h 428"/>
              <a:gd name="T4" fmla="*/ 2147483647 w 527"/>
              <a:gd name="T5" fmla="*/ 2147483647 h 428"/>
              <a:gd name="T6" fmla="*/ 2147483647 w 527"/>
              <a:gd name="T7" fmla="*/ 2147483647 h 428"/>
              <a:gd name="T8" fmla="*/ 2147483647 w 527"/>
              <a:gd name="T9" fmla="*/ 2147483647 h 428"/>
              <a:gd name="T10" fmla="*/ 2147483647 w 527"/>
              <a:gd name="T11" fmla="*/ 2147483647 h 428"/>
              <a:gd name="T12" fmla="*/ 2147483647 w 527"/>
              <a:gd name="T13" fmla="*/ 2147483647 h 428"/>
              <a:gd name="T14" fmla="*/ 2147483647 w 527"/>
              <a:gd name="T15" fmla="*/ 2147483647 h 428"/>
              <a:gd name="T16" fmla="*/ 2147483647 w 527"/>
              <a:gd name="T17" fmla="*/ 2147483647 h 428"/>
              <a:gd name="T18" fmla="*/ 2147483647 w 527"/>
              <a:gd name="T19" fmla="*/ 2147483647 h 428"/>
              <a:gd name="T20" fmla="*/ 2147483647 w 527"/>
              <a:gd name="T21" fmla="*/ 2147483647 h 428"/>
              <a:gd name="T22" fmla="*/ 2147483647 w 527"/>
              <a:gd name="T23" fmla="*/ 2147483647 h 428"/>
              <a:gd name="T24" fmla="*/ 2147483647 w 527"/>
              <a:gd name="T25" fmla="*/ 2147483647 h 428"/>
              <a:gd name="T26" fmla="*/ 2147483647 w 527"/>
              <a:gd name="T27" fmla="*/ 0 h 42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27"/>
              <a:gd name="T43" fmla="*/ 0 h 428"/>
              <a:gd name="T44" fmla="*/ 527 w 527"/>
              <a:gd name="T45" fmla="*/ 428 h 428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27" h="428">
                <a:moveTo>
                  <a:pt x="107" y="33"/>
                </a:moveTo>
                <a:cubicBezTo>
                  <a:pt x="99" y="53"/>
                  <a:pt x="89" y="118"/>
                  <a:pt x="77" y="131"/>
                </a:cubicBezTo>
                <a:cubicBezTo>
                  <a:pt x="69" y="138"/>
                  <a:pt x="57" y="137"/>
                  <a:pt x="48" y="141"/>
                </a:cubicBezTo>
                <a:cubicBezTo>
                  <a:pt x="41" y="151"/>
                  <a:pt x="32" y="160"/>
                  <a:pt x="28" y="171"/>
                </a:cubicBezTo>
                <a:cubicBezTo>
                  <a:pt x="19" y="189"/>
                  <a:pt x="8" y="230"/>
                  <a:pt x="8" y="230"/>
                </a:cubicBezTo>
                <a:cubicBezTo>
                  <a:pt x="12" y="273"/>
                  <a:pt x="0" y="325"/>
                  <a:pt x="28" y="359"/>
                </a:cubicBezTo>
                <a:cubicBezTo>
                  <a:pt x="60" y="398"/>
                  <a:pt x="147" y="408"/>
                  <a:pt x="196" y="418"/>
                </a:cubicBezTo>
                <a:cubicBezTo>
                  <a:pt x="308" y="412"/>
                  <a:pt x="408" y="428"/>
                  <a:pt x="502" y="369"/>
                </a:cubicBezTo>
                <a:cubicBezTo>
                  <a:pt x="527" y="291"/>
                  <a:pt x="509" y="206"/>
                  <a:pt x="443" y="161"/>
                </a:cubicBezTo>
                <a:cubicBezTo>
                  <a:pt x="436" y="151"/>
                  <a:pt x="432" y="138"/>
                  <a:pt x="423" y="131"/>
                </a:cubicBezTo>
                <a:cubicBezTo>
                  <a:pt x="414" y="124"/>
                  <a:pt x="401" y="128"/>
                  <a:pt x="393" y="122"/>
                </a:cubicBezTo>
                <a:cubicBezTo>
                  <a:pt x="383" y="114"/>
                  <a:pt x="379" y="102"/>
                  <a:pt x="374" y="92"/>
                </a:cubicBezTo>
                <a:cubicBezTo>
                  <a:pt x="369" y="82"/>
                  <a:pt x="364" y="62"/>
                  <a:pt x="364" y="62"/>
                </a:cubicBezTo>
                <a:lnTo>
                  <a:pt x="356" y="0"/>
                </a:lnTo>
              </a:path>
            </a:pathLst>
          </a:custGeom>
          <a:gradFill rotWithShape="0">
            <a:gsLst>
              <a:gs pos="0">
                <a:srgbClr val="FF66CC"/>
              </a:gs>
              <a:gs pos="100000">
                <a:srgbClr val="762F5E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14377"/>
            <a:endParaRPr lang="en-US" sz="216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48134" name="Text Box 5">
            <a:extLst>
              <a:ext uri="{FF2B5EF4-FFF2-40B4-BE49-F238E27FC236}">
                <a16:creationId xmlns:a16="http://schemas.microsoft.com/office/drawing/2014/main" id="{619D2D6F-85E3-9D95-D3FC-E10DBC7B6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8726" y="4883152"/>
            <a:ext cx="10743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2400" b="1">
                <a:solidFill>
                  <a:srgbClr val="0DBD24"/>
                </a:solidFill>
                <a:cs typeface="Arial"/>
                <a:sym typeface="Arial"/>
              </a:rPr>
              <a:t>ACTH</a:t>
            </a:r>
          </a:p>
        </p:txBody>
      </p:sp>
      <p:sp>
        <p:nvSpPr>
          <p:cNvPr id="48135" name="AutoShape 6">
            <a:extLst>
              <a:ext uri="{FF2B5EF4-FFF2-40B4-BE49-F238E27FC236}">
                <a16:creationId xmlns:a16="http://schemas.microsoft.com/office/drawing/2014/main" id="{0B8FE784-E0BE-8104-B1F7-3ED49B9701DD}"/>
              </a:ext>
            </a:extLst>
          </p:cNvPr>
          <p:cNvSpPr>
            <a:spLocks noChangeArrowheads="1"/>
          </p:cNvSpPr>
          <p:nvPr/>
        </p:nvSpPr>
        <p:spPr bwMode="auto">
          <a:xfrm rot="3884539">
            <a:off x="6823076" y="4319587"/>
            <a:ext cx="1058861" cy="423864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endParaRPr lang="en-US" sz="216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48136" name="Rectangle 7">
            <a:extLst>
              <a:ext uri="{FF2B5EF4-FFF2-40B4-BE49-F238E27FC236}">
                <a16:creationId xmlns:a16="http://schemas.microsoft.com/office/drawing/2014/main" id="{0514D7E8-DAF0-91DE-004D-5101783B0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2133601"/>
            <a:ext cx="1905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1800" b="1">
                <a:solidFill>
                  <a:prstClr val="white"/>
                </a:solidFill>
                <a:cs typeface="Arial"/>
                <a:sym typeface="Arial"/>
              </a:rPr>
              <a:t>Hypothalamus</a:t>
            </a:r>
          </a:p>
        </p:txBody>
      </p:sp>
      <p:sp>
        <p:nvSpPr>
          <p:cNvPr id="48137" name="Rectangle 8">
            <a:extLst>
              <a:ext uri="{FF2B5EF4-FFF2-40B4-BE49-F238E27FC236}">
                <a16:creationId xmlns:a16="http://schemas.microsoft.com/office/drawing/2014/main" id="{6885B860-18F4-FAC9-56DF-72EDEEAD7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1" y="3733800"/>
            <a:ext cx="11657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b="1">
                <a:solidFill>
                  <a:srgbClr val="000000"/>
                </a:solidFill>
                <a:cs typeface="Arial"/>
                <a:sym typeface="Arial"/>
              </a:rPr>
              <a:t>Pituitary</a:t>
            </a:r>
          </a:p>
        </p:txBody>
      </p:sp>
      <p:sp>
        <p:nvSpPr>
          <p:cNvPr id="48139" name="AutoShape 10">
            <a:extLst>
              <a:ext uri="{FF2B5EF4-FFF2-40B4-BE49-F238E27FC236}">
                <a16:creationId xmlns:a16="http://schemas.microsoft.com/office/drawing/2014/main" id="{BDDB767F-C5D7-3447-D01A-C1BBEEF95D6D}"/>
              </a:ext>
            </a:extLst>
          </p:cNvPr>
          <p:cNvSpPr>
            <a:spLocks noChangeArrowheads="1"/>
          </p:cNvSpPr>
          <p:nvPr/>
        </p:nvSpPr>
        <p:spPr bwMode="auto">
          <a:xfrm rot="9727938">
            <a:off x="6396039" y="5954713"/>
            <a:ext cx="1616075" cy="59531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A9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endParaRPr lang="en-US" sz="216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48140" name="AutoShape 11">
            <a:extLst>
              <a:ext uri="{FF2B5EF4-FFF2-40B4-BE49-F238E27FC236}">
                <a16:creationId xmlns:a16="http://schemas.microsoft.com/office/drawing/2014/main" id="{84AB0C4C-1223-FF4D-B5F5-5E2439D02819}"/>
              </a:ext>
            </a:extLst>
          </p:cNvPr>
          <p:cNvSpPr>
            <a:spLocks noChangeArrowheads="1"/>
          </p:cNvSpPr>
          <p:nvPr/>
        </p:nvSpPr>
        <p:spPr bwMode="auto">
          <a:xfrm rot="9968990">
            <a:off x="6689726" y="6088064"/>
            <a:ext cx="1103313" cy="3270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A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endParaRPr lang="en-US" sz="216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48141" name="AutoShape 12">
            <a:extLst>
              <a:ext uri="{FF2B5EF4-FFF2-40B4-BE49-F238E27FC236}">
                <a16:creationId xmlns:a16="http://schemas.microsoft.com/office/drawing/2014/main" id="{7524C334-DB46-552F-7810-982BAEB84141}"/>
              </a:ext>
            </a:extLst>
          </p:cNvPr>
          <p:cNvSpPr>
            <a:spLocks noChangeArrowheads="1"/>
          </p:cNvSpPr>
          <p:nvPr/>
        </p:nvSpPr>
        <p:spPr bwMode="auto">
          <a:xfrm rot="-9847640">
            <a:off x="4926014" y="5888039"/>
            <a:ext cx="1617661" cy="736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A9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endParaRPr lang="en-US" sz="216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48142" name="AutoShape 13">
            <a:extLst>
              <a:ext uri="{FF2B5EF4-FFF2-40B4-BE49-F238E27FC236}">
                <a16:creationId xmlns:a16="http://schemas.microsoft.com/office/drawing/2014/main" id="{74134D0D-6556-99B3-5E7C-B26783FB9158}"/>
              </a:ext>
            </a:extLst>
          </p:cNvPr>
          <p:cNvSpPr>
            <a:spLocks noChangeArrowheads="1"/>
          </p:cNvSpPr>
          <p:nvPr/>
        </p:nvSpPr>
        <p:spPr bwMode="auto">
          <a:xfrm rot="-9853682">
            <a:off x="5219701" y="6088064"/>
            <a:ext cx="1103313" cy="4032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A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endParaRPr lang="en-US" sz="216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48143" name="AutoShape 14" descr="Dark upward diagonal">
            <a:extLst>
              <a:ext uri="{FF2B5EF4-FFF2-40B4-BE49-F238E27FC236}">
                <a16:creationId xmlns:a16="http://schemas.microsoft.com/office/drawing/2014/main" id="{578A2670-C536-411D-AB06-CC2F28E8D6E4}"/>
              </a:ext>
            </a:extLst>
          </p:cNvPr>
          <p:cNvSpPr>
            <a:spLocks noChangeArrowheads="1"/>
          </p:cNvSpPr>
          <p:nvPr/>
        </p:nvSpPr>
        <p:spPr bwMode="auto">
          <a:xfrm rot="-3275705">
            <a:off x="3107533" y="4020346"/>
            <a:ext cx="3136900" cy="401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377"/>
            <a:endParaRPr lang="en-US" sz="2160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48144" name="AutoShape 15">
            <a:extLst>
              <a:ext uri="{FF2B5EF4-FFF2-40B4-BE49-F238E27FC236}">
                <a16:creationId xmlns:a16="http://schemas.microsoft.com/office/drawing/2014/main" id="{ACD0E080-5753-DCAC-4180-C421B31DD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7765" y="5284788"/>
            <a:ext cx="368300" cy="669925"/>
          </a:xfrm>
          <a:prstGeom prst="downArrow">
            <a:avLst>
              <a:gd name="adj1" fmla="val 50000"/>
              <a:gd name="adj2" fmla="val 45474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48145" name="AutoShape 16" descr="Dark upward diagonal">
            <a:extLst>
              <a:ext uri="{FF2B5EF4-FFF2-40B4-BE49-F238E27FC236}">
                <a16:creationId xmlns:a16="http://schemas.microsoft.com/office/drawing/2014/main" id="{649DC7E4-78B8-B65A-AC49-5E61A8966263}"/>
              </a:ext>
            </a:extLst>
          </p:cNvPr>
          <p:cNvSpPr>
            <a:spLocks noChangeArrowheads="1"/>
          </p:cNvSpPr>
          <p:nvPr/>
        </p:nvSpPr>
        <p:spPr bwMode="auto">
          <a:xfrm rot="-916956">
            <a:off x="4343401" y="4351339"/>
            <a:ext cx="1689100" cy="381000"/>
          </a:xfrm>
          <a:prstGeom prst="rightArrow">
            <a:avLst>
              <a:gd name="adj1" fmla="val 50000"/>
              <a:gd name="adj2" fmla="val 110833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48147" name="Rectangle 18">
            <a:extLst>
              <a:ext uri="{FF2B5EF4-FFF2-40B4-BE49-F238E27FC236}">
                <a16:creationId xmlns:a16="http://schemas.microsoft.com/office/drawing/2014/main" id="{DCFBC48B-6AC8-E72D-5188-9D670ECC4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4602" y="3822555"/>
            <a:ext cx="9412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3200" b="1">
                <a:solidFill>
                  <a:srgbClr val="000000"/>
                </a:solidFill>
                <a:cs typeface="Arial"/>
                <a:sym typeface="Arial"/>
              </a:rPr>
              <a:t>(</a:t>
            </a:r>
            <a:r>
              <a:rPr lang="en-US" altLang="en-US" sz="3200" b="1">
                <a:solidFill>
                  <a:srgbClr val="0DBD24"/>
                </a:solidFill>
                <a:cs typeface="Arial"/>
                <a:sym typeface="Arial"/>
              </a:rPr>
              <a:t>+</a:t>
            </a:r>
            <a:r>
              <a:rPr lang="en-US" altLang="en-US" sz="3200" b="1">
                <a:solidFill>
                  <a:srgbClr val="000000"/>
                </a:solidFill>
                <a:cs typeface="Arial"/>
                <a:sym typeface="Arial"/>
              </a:rPr>
              <a:t>/</a:t>
            </a:r>
            <a:r>
              <a:rPr lang="en-US" altLang="en-US" sz="3200" b="1">
                <a:solidFill>
                  <a:srgbClr val="FF0000"/>
                </a:solidFill>
                <a:cs typeface="Arial"/>
                <a:sym typeface="Arial"/>
              </a:rPr>
              <a:t>-</a:t>
            </a:r>
            <a:r>
              <a:rPr lang="en-US" altLang="en-US" sz="3200" b="1">
                <a:solidFill>
                  <a:srgbClr val="000000"/>
                </a:solidFill>
                <a:cs typeface="Arial"/>
                <a:sym typeface="Arial"/>
              </a:rPr>
              <a:t>)</a:t>
            </a:r>
          </a:p>
        </p:txBody>
      </p:sp>
      <p:sp>
        <p:nvSpPr>
          <p:cNvPr id="48148" name="Rectangle 19">
            <a:extLst>
              <a:ext uri="{FF2B5EF4-FFF2-40B4-BE49-F238E27FC236}">
                <a16:creationId xmlns:a16="http://schemas.microsoft.com/office/drawing/2014/main" id="{4820DD4F-D960-6147-6AFD-C4AACAAAF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7" y="3462339"/>
            <a:ext cx="6912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3200" b="1">
                <a:solidFill>
                  <a:srgbClr val="000000"/>
                </a:solidFill>
                <a:cs typeface="Arial"/>
                <a:sym typeface="Arial"/>
              </a:rPr>
              <a:t>(</a:t>
            </a:r>
            <a:r>
              <a:rPr lang="en-US" altLang="en-US" sz="3200" b="1">
                <a:solidFill>
                  <a:srgbClr val="0DBD24"/>
                </a:solidFill>
                <a:cs typeface="Arial"/>
                <a:sym typeface="Arial"/>
              </a:rPr>
              <a:t>+</a:t>
            </a:r>
            <a:r>
              <a:rPr lang="en-US" altLang="en-US" sz="3200" b="1">
                <a:solidFill>
                  <a:srgbClr val="000000"/>
                </a:solidFill>
                <a:cs typeface="Arial"/>
                <a:sym typeface="Arial"/>
              </a:rPr>
              <a:t>)</a:t>
            </a:r>
            <a:endParaRPr lang="en-US" altLang="en-US" sz="24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149" name="Rectangle 20">
            <a:extLst>
              <a:ext uri="{FF2B5EF4-FFF2-40B4-BE49-F238E27FC236}">
                <a16:creationId xmlns:a16="http://schemas.microsoft.com/office/drawing/2014/main" id="{0EFC8847-18CC-5FDE-FBF4-F98948319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4477" y="5272089"/>
            <a:ext cx="6912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3200" b="1">
                <a:solidFill>
                  <a:srgbClr val="000000"/>
                </a:solidFill>
                <a:cs typeface="Arial"/>
                <a:sym typeface="Arial"/>
              </a:rPr>
              <a:t>(</a:t>
            </a:r>
            <a:r>
              <a:rPr lang="en-US" altLang="en-US" sz="3200" b="1">
                <a:solidFill>
                  <a:srgbClr val="0DBD24"/>
                </a:solidFill>
                <a:cs typeface="Arial"/>
                <a:sym typeface="Arial"/>
              </a:rPr>
              <a:t>+</a:t>
            </a:r>
            <a:r>
              <a:rPr lang="en-US" altLang="en-US" sz="3200" b="1">
                <a:solidFill>
                  <a:srgbClr val="000000"/>
                </a:solidFill>
                <a:cs typeface="Arial"/>
                <a:sym typeface="Arial"/>
              </a:rPr>
              <a:t>)</a:t>
            </a:r>
          </a:p>
        </p:txBody>
      </p:sp>
      <p:sp>
        <p:nvSpPr>
          <p:cNvPr id="48150" name="AutoShape 21">
            <a:extLst>
              <a:ext uri="{FF2B5EF4-FFF2-40B4-BE49-F238E27FC236}">
                <a16:creationId xmlns:a16="http://schemas.microsoft.com/office/drawing/2014/main" id="{C60B6D94-EE2A-CAB7-9F16-AB80DCE73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2871789"/>
            <a:ext cx="304800" cy="252412"/>
          </a:xfrm>
          <a:prstGeom prst="downArrow">
            <a:avLst>
              <a:gd name="adj1" fmla="val 50000"/>
              <a:gd name="adj2" fmla="val 45685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48151" name="AutoShape 22">
            <a:extLst>
              <a:ext uri="{FF2B5EF4-FFF2-40B4-BE49-F238E27FC236}">
                <a16:creationId xmlns:a16="http://schemas.microsoft.com/office/drawing/2014/main" id="{CFC98C38-8264-A9D8-7A71-32EE612B421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24600" y="3505202"/>
            <a:ext cx="228600" cy="200025"/>
          </a:xfrm>
          <a:prstGeom prst="downArrow">
            <a:avLst>
              <a:gd name="adj1" fmla="val 50000"/>
              <a:gd name="adj2" fmla="val 45505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48152" name="Oval 23">
            <a:extLst>
              <a:ext uri="{FF2B5EF4-FFF2-40B4-BE49-F238E27FC236}">
                <a16:creationId xmlns:a16="http://schemas.microsoft.com/office/drawing/2014/main" id="{0F18A611-3BBE-ABEB-9729-DBDEB1972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1688" y="1800226"/>
            <a:ext cx="519112" cy="1071564"/>
          </a:xfrm>
          <a:prstGeom prst="ellipse">
            <a:avLst/>
          </a:prstGeom>
          <a:gradFill rotWithShape="0">
            <a:gsLst>
              <a:gs pos="0">
                <a:srgbClr val="808080"/>
              </a:gs>
              <a:gs pos="100000">
                <a:srgbClr val="989898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  <p:sp>
        <p:nvSpPr>
          <p:cNvPr id="48153" name="Oval 24">
            <a:extLst>
              <a:ext uri="{FF2B5EF4-FFF2-40B4-BE49-F238E27FC236}">
                <a16:creationId xmlns:a16="http://schemas.microsoft.com/office/drawing/2014/main" id="{5161D0F0-1B82-E0C1-BA13-5CD4CAD10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6039" y="1800226"/>
            <a:ext cx="519112" cy="1071564"/>
          </a:xfrm>
          <a:prstGeom prst="ellipse">
            <a:avLst/>
          </a:prstGeom>
          <a:gradFill rotWithShape="0">
            <a:gsLst>
              <a:gs pos="0">
                <a:srgbClr val="808080"/>
              </a:gs>
              <a:gs pos="100000">
                <a:srgbClr val="989898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algn="ctr" defTabSz="914377"/>
            <a:endParaRPr lang="en-US" altLang="en-US" sz="2400">
              <a:solidFill>
                <a:srgbClr val="E7E6E6"/>
              </a:solidFill>
              <a:cs typeface="Arial"/>
              <a:sym typeface="Arial"/>
            </a:endParaRPr>
          </a:p>
        </p:txBody>
      </p:sp>
      <p:sp>
        <p:nvSpPr>
          <p:cNvPr id="48154" name="AutoShape 25">
            <a:extLst>
              <a:ext uri="{FF2B5EF4-FFF2-40B4-BE49-F238E27FC236}">
                <a16:creationId xmlns:a16="http://schemas.microsoft.com/office/drawing/2014/main" id="{A042FB00-E4CA-7002-A9F5-2E864F6127D0}"/>
              </a:ext>
            </a:extLst>
          </p:cNvPr>
          <p:cNvSpPr>
            <a:spLocks noChangeArrowheads="1"/>
          </p:cNvSpPr>
          <p:nvPr/>
        </p:nvSpPr>
        <p:spPr bwMode="auto">
          <a:xfrm rot="1425477">
            <a:off x="4191001" y="5888040"/>
            <a:ext cx="661988" cy="334961"/>
          </a:xfrm>
          <a:prstGeom prst="leftArrow">
            <a:avLst>
              <a:gd name="adj1" fmla="val 50000"/>
              <a:gd name="adj2" fmla="val 49408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endParaRPr lang="en-US" altLang="en-US">
              <a:solidFill>
                <a:prstClr val="black"/>
              </a:solidFill>
              <a:cs typeface="Arial"/>
              <a:sym typeface="Arial"/>
            </a:endParaRPr>
          </a:p>
        </p:txBody>
      </p:sp>
      <p:grpSp>
        <p:nvGrpSpPr>
          <p:cNvPr id="48155" name="Group 26">
            <a:extLst>
              <a:ext uri="{FF2B5EF4-FFF2-40B4-BE49-F238E27FC236}">
                <a16:creationId xmlns:a16="http://schemas.microsoft.com/office/drawing/2014/main" id="{BC538753-2B3E-AB40-A98C-65F0137B0130}"/>
              </a:ext>
            </a:extLst>
          </p:cNvPr>
          <p:cNvGrpSpPr>
            <a:grpSpLocks/>
          </p:cNvGrpSpPr>
          <p:nvPr/>
        </p:nvGrpSpPr>
        <p:grpSpPr bwMode="auto">
          <a:xfrm>
            <a:off x="1865907" y="5638814"/>
            <a:ext cx="2394944" cy="798514"/>
            <a:chOff x="432" y="3539"/>
            <a:chExt cx="1388" cy="503"/>
          </a:xfrm>
        </p:grpSpPr>
        <p:sp>
          <p:nvSpPr>
            <p:cNvPr id="48159" name="Rectangle 27">
              <a:extLst>
                <a:ext uri="{FF2B5EF4-FFF2-40B4-BE49-F238E27FC236}">
                  <a16:creationId xmlns:a16="http://schemas.microsoft.com/office/drawing/2014/main" id="{F3CBEC6C-4E5C-6296-48F1-7DC908D86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" y="3539"/>
              <a:ext cx="78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 b="1">
                  <a:solidFill>
                    <a:prstClr val="black"/>
                  </a:solidFill>
                  <a:cs typeface="Arial"/>
                  <a:sym typeface="Arial"/>
                </a:rPr>
                <a:t>Cortisol</a:t>
              </a:r>
            </a:p>
          </p:txBody>
        </p:sp>
        <p:sp>
          <p:nvSpPr>
            <p:cNvPr id="48160" name="Rectangle 28">
              <a:extLst>
                <a:ext uri="{FF2B5EF4-FFF2-40B4-BE49-F238E27FC236}">
                  <a16:creationId xmlns:a16="http://schemas.microsoft.com/office/drawing/2014/main" id="{A770205C-C178-86BC-9216-103684DC1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540"/>
              <a:ext cx="7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 b="1">
                  <a:solidFill>
                    <a:srgbClr val="FF0000"/>
                  </a:solidFill>
                  <a:cs typeface="Arial"/>
                  <a:sym typeface="Arial"/>
                </a:rPr>
                <a:t>DHEA</a:t>
              </a:r>
              <a:r>
                <a:rPr lang="en-US" altLang="en-US" sz="2400" b="1">
                  <a:solidFill>
                    <a:srgbClr val="000000"/>
                  </a:solidFill>
                  <a:cs typeface="Arial"/>
                  <a:sym typeface="Arial"/>
                </a:rPr>
                <a:t>/ </a:t>
              </a:r>
            </a:p>
          </p:txBody>
        </p:sp>
        <p:sp>
          <p:nvSpPr>
            <p:cNvPr id="48161" name="Text Box 29">
              <a:extLst>
                <a:ext uri="{FF2B5EF4-FFF2-40B4-BE49-F238E27FC236}">
                  <a16:creationId xmlns:a16="http://schemas.microsoft.com/office/drawing/2014/main" id="{6AC24EA4-F6FC-FE83-C219-F308C2E606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3751"/>
              <a:ext cx="134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r>
                <a:rPr lang="en-US" altLang="en-US" sz="2400" b="1">
                  <a:solidFill>
                    <a:srgbClr val="0563C1"/>
                  </a:solidFill>
                  <a:cs typeface="Arial"/>
                  <a:sym typeface="Arial"/>
                </a:rPr>
                <a:t>ALLO</a:t>
              </a:r>
              <a:r>
                <a:rPr lang="en-US" altLang="en-US" sz="2400" b="1">
                  <a:solidFill>
                    <a:srgbClr val="000000"/>
                  </a:solidFill>
                  <a:cs typeface="Arial"/>
                  <a:sym typeface="Arial"/>
                </a:rPr>
                <a:t>/</a:t>
              </a:r>
              <a:r>
                <a:rPr lang="en-US" altLang="en-US" sz="2400" b="1">
                  <a:solidFill>
                    <a:srgbClr val="00B050"/>
                  </a:solidFill>
                  <a:cs typeface="Arial"/>
                  <a:sym typeface="Arial"/>
                </a:rPr>
                <a:t>NPY</a:t>
              </a:r>
            </a:p>
          </p:txBody>
        </p:sp>
      </p:grpSp>
      <p:grpSp>
        <p:nvGrpSpPr>
          <p:cNvPr id="48156" name="Group 1">
            <a:extLst>
              <a:ext uri="{FF2B5EF4-FFF2-40B4-BE49-F238E27FC236}">
                <a16:creationId xmlns:a16="http://schemas.microsoft.com/office/drawing/2014/main" id="{5A83C4BB-432F-2358-D231-776AC92379E8}"/>
              </a:ext>
            </a:extLst>
          </p:cNvPr>
          <p:cNvGrpSpPr>
            <a:grpSpLocks/>
          </p:cNvGrpSpPr>
          <p:nvPr/>
        </p:nvGrpSpPr>
        <p:grpSpPr bwMode="auto">
          <a:xfrm>
            <a:off x="2057400" y="1600200"/>
            <a:ext cx="4114800" cy="3671888"/>
            <a:chOff x="609600" y="914400"/>
            <a:chExt cx="4114800" cy="3671888"/>
          </a:xfrm>
        </p:grpSpPr>
        <p:sp>
          <p:nvSpPr>
            <p:cNvPr id="48157" name="WordArt 30">
              <a:extLst>
                <a:ext uri="{FF2B5EF4-FFF2-40B4-BE49-F238E27FC236}">
                  <a16:creationId xmlns:a16="http://schemas.microsoft.com/office/drawing/2014/main" id="{0CCE5AA0-11C3-6C8D-AFD3-2DA5004E203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5400000">
              <a:off x="-369094" y="2959894"/>
              <a:ext cx="2605088" cy="647700"/>
            </a:xfrm>
            <a:prstGeom prst="rect">
              <a:avLst/>
            </a:prstGeom>
            <a:solidFill>
              <a:srgbClr val="FFA900"/>
            </a:solidFill>
          </p:spPr>
          <p:txBody>
            <a:bodyPr vert="wordArt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defTabSz="914377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Black" panose="020B0604020202020204" pitchFamily="34" charset="0"/>
                  <a:cs typeface="Arial Black" panose="020B0604020202020204" pitchFamily="34" charset="0"/>
                  <a:sym typeface="Arial"/>
                </a:rPr>
                <a:t>STRESS</a:t>
              </a:r>
            </a:p>
          </p:txBody>
        </p:sp>
        <p:sp>
          <p:nvSpPr>
            <p:cNvPr id="48158" name="AutoShape 31">
              <a:extLst>
                <a:ext uri="{FF2B5EF4-FFF2-40B4-BE49-F238E27FC236}">
                  <a16:creationId xmlns:a16="http://schemas.microsoft.com/office/drawing/2014/main" id="{043AFA14-18F4-3263-6874-674B453BA5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36360">
              <a:off x="685800" y="914400"/>
              <a:ext cx="4038600" cy="609600"/>
            </a:xfrm>
            <a:prstGeom prst="curvedDownArrow">
              <a:avLst>
                <a:gd name="adj1" fmla="val 71096"/>
                <a:gd name="adj2" fmla="val 201081"/>
                <a:gd name="adj3" fmla="val 33333"/>
              </a:avLst>
            </a:prstGeom>
            <a:solidFill>
              <a:srgbClr val="000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FDDAE43-9F7E-844C-5784-861C98BEB74E}"/>
              </a:ext>
            </a:extLst>
          </p:cNvPr>
          <p:cNvSpPr txBox="1"/>
          <p:nvPr/>
        </p:nvSpPr>
        <p:spPr>
          <a:xfrm>
            <a:off x="5628285" y="2062676"/>
            <a:ext cx="1734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en-US" sz="2000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Hypothalamus</a:t>
            </a:r>
          </a:p>
        </p:txBody>
      </p:sp>
      <p:sp>
        <p:nvSpPr>
          <p:cNvPr id="48138" name="Rectangle 9">
            <a:extLst>
              <a:ext uri="{FF2B5EF4-FFF2-40B4-BE49-F238E27FC236}">
                <a16:creationId xmlns:a16="http://schemas.microsoft.com/office/drawing/2014/main" id="{A2AF45EE-AE17-39B9-D1F8-40B73F5F0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5124" y="6137269"/>
            <a:ext cx="11771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b="1">
                <a:solidFill>
                  <a:srgbClr val="000000"/>
                </a:solidFill>
                <a:cs typeface="Arial"/>
                <a:sym typeface="Arial"/>
              </a:rPr>
              <a:t>Adrenals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71D510-F704-E70A-E896-09B79546B9CD}"/>
              </a:ext>
            </a:extLst>
          </p:cNvPr>
          <p:cNvSpPr/>
          <p:nvPr/>
        </p:nvSpPr>
        <p:spPr>
          <a:xfrm>
            <a:off x="8839201" y="1091119"/>
            <a:ext cx="772695" cy="3660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B6D9BDD9-C425-5DF8-23BA-FFF0BCE30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7787" y="5440182"/>
            <a:ext cx="6912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" charset="0"/>
                <a:ea typeface="ＭＳ Ｐゴシック" panose="020B0600070205080204" pitchFamily="34" charset="-128"/>
              </a:defRPr>
            </a:lvl9pPr>
          </a:lstStyle>
          <a:p>
            <a:pPr defTabSz="914377"/>
            <a:r>
              <a:rPr lang="en-US" altLang="en-US" sz="3200" b="1">
                <a:solidFill>
                  <a:srgbClr val="000000"/>
                </a:solidFill>
                <a:cs typeface="Arial"/>
                <a:sym typeface="Arial"/>
              </a:rPr>
              <a:t>(</a:t>
            </a:r>
            <a:r>
              <a:rPr lang="en-US" altLang="en-US" sz="3200" b="1">
                <a:solidFill>
                  <a:srgbClr val="0DBD24"/>
                </a:solidFill>
                <a:cs typeface="Arial"/>
                <a:sym typeface="Arial"/>
              </a:rPr>
              <a:t>+</a:t>
            </a:r>
            <a:r>
              <a:rPr lang="en-US" altLang="en-US" sz="3200" b="1">
                <a:solidFill>
                  <a:srgbClr val="000000"/>
                </a:solidFill>
                <a:cs typeface="Arial"/>
                <a:sym typeface="Arial"/>
              </a:rPr>
              <a:t>)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52D792D-8BD7-CF69-A66E-6EAFBE3BDF83}"/>
              </a:ext>
            </a:extLst>
          </p:cNvPr>
          <p:cNvGrpSpPr/>
          <p:nvPr/>
        </p:nvGrpSpPr>
        <p:grpSpPr>
          <a:xfrm>
            <a:off x="557953" y="694766"/>
            <a:ext cx="11367728" cy="5375507"/>
            <a:chOff x="669543" y="2525590"/>
            <a:chExt cx="13641273" cy="4815043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0C2A9F53-172B-0F41-9BCB-ED8FE26B4064}"/>
                </a:ext>
              </a:extLst>
            </p:cNvPr>
            <p:cNvGrpSpPr/>
            <p:nvPr/>
          </p:nvGrpSpPr>
          <p:grpSpPr>
            <a:xfrm>
              <a:off x="669543" y="2525590"/>
              <a:ext cx="12941692" cy="4815043"/>
              <a:chOff x="1011937" y="2618566"/>
              <a:chExt cx="12941692" cy="4815043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CE212DC3-8801-A941-8E8B-8047617489FE}"/>
                  </a:ext>
                </a:extLst>
              </p:cNvPr>
              <p:cNvGrpSpPr/>
              <p:nvPr/>
            </p:nvGrpSpPr>
            <p:grpSpPr>
              <a:xfrm>
                <a:off x="1011937" y="2618566"/>
                <a:ext cx="12941692" cy="2676765"/>
                <a:chOff x="1038320" y="2915300"/>
                <a:chExt cx="12453048" cy="2676765"/>
              </a:xfrm>
            </p:grpSpPr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D4483397-E6F6-2B47-9E2C-F5298D8296DA}"/>
                    </a:ext>
                  </a:extLst>
                </p:cNvPr>
                <p:cNvSpPr txBox="1"/>
                <p:nvPr/>
              </p:nvSpPr>
              <p:spPr>
                <a:xfrm>
                  <a:off x="3382017" y="2915300"/>
                  <a:ext cx="7661179" cy="5421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914377"/>
                  <a:r>
                    <a:rPr lang="en-US" sz="3333">
                      <a:solidFill>
                        <a:srgbClr val="FF0000"/>
                      </a:solidFill>
                      <a:latin typeface="Calibri"/>
                      <a:cs typeface="Arial"/>
                      <a:sym typeface="Arial"/>
                    </a:rPr>
                    <a:t>Deficient Allo + PA Synthesis Capacity</a:t>
                  </a:r>
                </a:p>
              </p:txBody>
            </p:sp>
            <p:cxnSp>
              <p:nvCxnSpPr>
                <p:cNvPr id="10" name="Straight Arrow Connector 9">
                  <a:extLst>
                    <a:ext uri="{FF2B5EF4-FFF2-40B4-BE49-F238E27FC236}">
                      <a16:creationId xmlns:a16="http://schemas.microsoft.com/office/drawing/2014/main" id="{7976A7FF-7E6D-9847-822F-2A84F4E7CD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94382" y="3826436"/>
                  <a:ext cx="2646217" cy="1288805"/>
                </a:xfrm>
                <a:prstGeom prst="straightConnector1">
                  <a:avLst/>
                </a:prstGeom>
                <a:ln w="4445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E65BD2E3-29E5-B64E-9483-43D91FE8BA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40599" y="3826436"/>
                  <a:ext cx="2673928" cy="1288805"/>
                </a:xfrm>
                <a:prstGeom prst="straightConnector1">
                  <a:avLst/>
                </a:prstGeom>
                <a:ln w="4445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AD1ADA3D-4605-0C4F-B3B1-1B1A845175A3}"/>
                    </a:ext>
                  </a:extLst>
                </p:cNvPr>
                <p:cNvSpPr txBox="1"/>
                <p:nvPr/>
              </p:nvSpPr>
              <p:spPr>
                <a:xfrm>
                  <a:off x="1038320" y="5118860"/>
                  <a:ext cx="6582020" cy="4732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377"/>
                  <a:r>
                    <a:rPr lang="en-US" sz="2833" b="1">
                      <a:solidFill>
                        <a:prstClr val="black"/>
                      </a:solidFill>
                      <a:latin typeface="Calibri"/>
                      <a:cs typeface="Arial"/>
                      <a:sym typeface="Arial"/>
                    </a:rPr>
                    <a:t>Increased PTSD Symptom Severity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02DF1F7-9609-0841-836F-B80AFFABFBB2}"/>
                    </a:ext>
                  </a:extLst>
                </p:cNvPr>
                <p:cNvSpPr txBox="1"/>
                <p:nvPr/>
              </p:nvSpPr>
              <p:spPr>
                <a:xfrm>
                  <a:off x="7446376" y="5115241"/>
                  <a:ext cx="6044992" cy="4732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377"/>
                  <a:r>
                    <a:rPr lang="en-US" sz="2833">
                      <a:solidFill>
                        <a:prstClr val="black"/>
                      </a:solidFill>
                      <a:latin typeface="Calibri"/>
                      <a:cs typeface="Arial"/>
                      <a:sym typeface="Arial"/>
                    </a:rPr>
                    <a:t>   </a:t>
                  </a:r>
                  <a:r>
                    <a:rPr lang="en-US" sz="2833" b="1">
                      <a:solidFill>
                        <a:prstClr val="black"/>
                      </a:solidFill>
                      <a:latin typeface="Calibri"/>
                      <a:cs typeface="Arial"/>
                      <a:sym typeface="Arial"/>
                    </a:rPr>
                    <a:t>Impaired </a:t>
                  </a:r>
                  <a:r>
                    <a:rPr lang="en-US" sz="2833" b="1" u="sng">
                      <a:solidFill>
                        <a:prstClr val="black"/>
                      </a:solidFill>
                      <a:latin typeface="Calibri"/>
                      <a:cs typeface="Arial"/>
                      <a:sym typeface="Arial"/>
                    </a:rPr>
                    <a:t>Extinction Retention</a:t>
                  </a:r>
                </a:p>
              </p:txBody>
            </p:sp>
          </p:grp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9CC5F7D0-CF76-3D46-A2E5-412984C33F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11458" y="5434060"/>
                <a:ext cx="2750051" cy="1202267"/>
              </a:xfrm>
              <a:prstGeom prst="straightConnector1">
                <a:avLst/>
              </a:prstGeom>
              <a:ln w="444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F9B81B46-C657-AA41-B989-833B42FA4BB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671438" y="5434060"/>
                <a:ext cx="2567203" cy="1202267"/>
              </a:xfrm>
              <a:prstGeom prst="straightConnector1">
                <a:avLst/>
              </a:prstGeom>
              <a:ln w="444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E4F8B4C-2573-7743-8AD0-AC5486E8360A}"/>
                  </a:ext>
                </a:extLst>
              </p:cNvPr>
              <p:cNvSpPr txBox="1"/>
              <p:nvPr/>
            </p:nvSpPr>
            <p:spPr>
              <a:xfrm>
                <a:off x="6072185" y="6891482"/>
                <a:ext cx="3379221" cy="5421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sz="3333">
                    <a:solidFill>
                      <a:srgbClr val="FF0000"/>
                    </a:solidFill>
                    <a:latin typeface="Calibri"/>
                    <a:cs typeface="Arial"/>
                    <a:sym typeface="Arial"/>
                  </a:rPr>
                  <a:t>Chronic PTSD</a:t>
                </a: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4B16289-900D-8295-8EA7-24159A943423}"/>
                </a:ext>
              </a:extLst>
            </p:cNvPr>
            <p:cNvSpPr txBox="1"/>
            <p:nvPr/>
          </p:nvSpPr>
          <p:spPr>
            <a:xfrm>
              <a:off x="3492780" y="5849455"/>
              <a:ext cx="2562933" cy="330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Shalev et al., 2019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18C727-2055-EC78-0938-5800C695790F}"/>
                </a:ext>
              </a:extLst>
            </p:cNvPr>
            <p:cNvSpPr txBox="1"/>
            <p:nvPr/>
          </p:nvSpPr>
          <p:spPr>
            <a:xfrm>
              <a:off x="9201624" y="3668551"/>
              <a:ext cx="5109192" cy="578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 Pinna &amp; Rasmusson, 2014 (male mice)</a:t>
              </a:r>
            </a:p>
            <a:p>
              <a:pPr defTabSz="914377"/>
              <a:r>
                <a:rPr lang="en-US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Pineles et al., 2020  (females with PTSD)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48D4A04-C459-85B5-76F6-5D82603B3129}"/>
                </a:ext>
              </a:extLst>
            </p:cNvPr>
            <p:cNvSpPr txBox="1"/>
            <p:nvPr/>
          </p:nvSpPr>
          <p:spPr>
            <a:xfrm>
              <a:off x="1399329" y="3736235"/>
              <a:ext cx="4186902" cy="578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Rasmusson et al., 2006, 2019 (CSF) Pineles et al., 2018 (plasma)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85125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D1ADA3D-4605-0C4F-B3B1-1B1A845175A3}"/>
              </a:ext>
            </a:extLst>
          </p:cNvPr>
          <p:cNvSpPr txBox="1"/>
          <p:nvPr/>
        </p:nvSpPr>
        <p:spPr>
          <a:xfrm>
            <a:off x="1136547" y="2057402"/>
            <a:ext cx="9918908" cy="1425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833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Are impairments in </a:t>
            </a:r>
            <a:r>
              <a:rPr lang="en-US" sz="2833" b="1" u="sng">
                <a:solidFill>
                  <a:prstClr val="black"/>
                </a:solidFill>
                <a:latin typeface="Calibri"/>
                <a:cs typeface="Arial"/>
                <a:sym typeface="Arial"/>
              </a:rPr>
              <a:t>extinction retention</a:t>
            </a:r>
            <a:r>
              <a:rPr lang="en-US" sz="2833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 </a:t>
            </a:r>
          </a:p>
          <a:p>
            <a:pPr algn="ctr" defTabSz="914377"/>
            <a:r>
              <a:rPr lang="en-US" sz="2833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due to roles of </a:t>
            </a:r>
            <a:r>
              <a:rPr lang="en-US" sz="3000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deficient Allo + PA synthesis capacity</a:t>
            </a:r>
          </a:p>
          <a:p>
            <a:pPr algn="ctr" defTabSz="914377"/>
            <a:r>
              <a:rPr lang="en-US" sz="2833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in </a:t>
            </a:r>
            <a:r>
              <a:rPr lang="en-US" sz="2833" b="1" u="sng">
                <a:solidFill>
                  <a:prstClr val="black"/>
                </a:solidFill>
                <a:latin typeface="Calibri"/>
                <a:cs typeface="Arial"/>
                <a:sym typeface="Arial"/>
              </a:rPr>
              <a:t>synaptic modulation</a:t>
            </a:r>
            <a:r>
              <a:rPr lang="en-US" sz="2833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 &amp; </a:t>
            </a:r>
            <a:r>
              <a:rPr lang="en-US" sz="2833" b="1" u="sng">
                <a:solidFill>
                  <a:prstClr val="black"/>
                </a:solidFill>
                <a:latin typeface="Calibri"/>
                <a:cs typeface="Arial"/>
                <a:sym typeface="Arial"/>
              </a:rPr>
              <a:t>memory consolidation</a:t>
            </a:r>
            <a:r>
              <a:rPr lang="en-US" sz="2833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539326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1109133" y="825500"/>
            <a:ext cx="16791517" cy="8636000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935569" y="2401889"/>
            <a:ext cx="1909233" cy="125888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6709834" y="2879727"/>
            <a:ext cx="1449917" cy="574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r>
              <a:rPr lang="en-US" sz="1667">
                <a:solidFill>
                  <a:srgbClr val="000000"/>
                </a:solidFill>
                <a:latin typeface="Calibri"/>
                <a:sym typeface="Arial"/>
              </a:rPr>
              <a:t>StarD4/5</a:t>
            </a:r>
          </a:p>
        </p:txBody>
      </p:sp>
      <p:sp>
        <p:nvSpPr>
          <p:cNvPr id="19" name="Oval 18"/>
          <p:cNvSpPr/>
          <p:nvPr/>
        </p:nvSpPr>
        <p:spPr>
          <a:xfrm>
            <a:off x="3710517" y="1250951"/>
            <a:ext cx="1064683" cy="68580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r>
              <a:rPr lang="en-US" sz="1667">
                <a:solidFill>
                  <a:srgbClr val="FFC000">
                    <a:lumMod val="75000"/>
                  </a:srgbClr>
                </a:solidFill>
                <a:latin typeface="Calibri"/>
                <a:sym typeface="Arial"/>
              </a:rPr>
              <a:t>LDL</a:t>
            </a:r>
          </a:p>
        </p:txBody>
      </p:sp>
      <p:sp>
        <p:nvSpPr>
          <p:cNvPr id="3" name="Oval 2"/>
          <p:cNvSpPr/>
          <p:nvPr/>
        </p:nvSpPr>
        <p:spPr>
          <a:xfrm>
            <a:off x="5327651" y="3957639"/>
            <a:ext cx="9144000" cy="4878387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" name="Oval 3"/>
          <p:cNvSpPr/>
          <p:nvPr/>
        </p:nvSpPr>
        <p:spPr>
          <a:xfrm>
            <a:off x="6388100" y="4949826"/>
            <a:ext cx="7740651" cy="3541713"/>
          </a:xfrm>
          <a:prstGeom prst="ellipse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01920" y="3589339"/>
            <a:ext cx="940955" cy="474615"/>
          </a:xfrm>
          <a:prstGeom prst="rect">
            <a:avLst/>
          </a:prstGeom>
        </p:spPr>
        <p:txBody>
          <a:bodyPr wrap="none" lIns="76196" tIns="38099" rIns="76196" bIns="38099">
            <a:spAutoFit/>
          </a:bodyPr>
          <a:lstStyle/>
          <a:p>
            <a:pPr defTabSz="914377">
              <a:defRPr/>
            </a:pPr>
            <a:r>
              <a:rPr lang="en-US" sz="2584">
                <a:solidFill>
                  <a:srgbClr val="70AD47">
                    <a:lumMod val="75000"/>
                  </a:srgbClr>
                </a:solidFill>
                <a:latin typeface="Calibri"/>
                <a:cs typeface="Arial"/>
                <a:sym typeface="Arial"/>
              </a:rPr>
              <a:t>OMM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1619" y="5141914"/>
            <a:ext cx="804699" cy="474615"/>
          </a:xfrm>
          <a:prstGeom prst="rect">
            <a:avLst/>
          </a:prstGeom>
          <a:noFill/>
        </p:spPr>
        <p:txBody>
          <a:bodyPr wrap="none" lIns="76196" tIns="38099" rIns="76196" bIns="38099">
            <a:spAutoFit/>
          </a:bodyPr>
          <a:lstStyle/>
          <a:p>
            <a:pPr defTabSz="914377">
              <a:defRPr/>
            </a:pPr>
            <a:r>
              <a:rPr lang="en-US" sz="2584">
                <a:solidFill>
                  <a:srgbClr val="70AD47">
                    <a:lumMod val="60000"/>
                    <a:lumOff val="40000"/>
                  </a:srgbClr>
                </a:solidFill>
                <a:latin typeface="Calibri"/>
                <a:cs typeface="Arial"/>
                <a:sym typeface="Arial"/>
              </a:rPr>
              <a:t>IMM</a:t>
            </a:r>
          </a:p>
        </p:txBody>
      </p:sp>
      <p:sp>
        <p:nvSpPr>
          <p:cNvPr id="8" name="Oval 7"/>
          <p:cNvSpPr/>
          <p:nvPr/>
        </p:nvSpPr>
        <p:spPr>
          <a:xfrm>
            <a:off x="2032000" y="609600"/>
            <a:ext cx="933451" cy="68580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r>
              <a:rPr lang="en-US" sz="1667">
                <a:solidFill>
                  <a:srgbClr val="FFC000">
                    <a:lumMod val="75000"/>
                  </a:srgbClr>
                </a:solidFill>
                <a:latin typeface="Calibri"/>
                <a:sym typeface="Arial"/>
              </a:rPr>
              <a:t>LDL</a:t>
            </a:r>
          </a:p>
        </p:txBody>
      </p:sp>
      <p:sp>
        <p:nvSpPr>
          <p:cNvPr id="11" name="Oval 10"/>
          <p:cNvSpPr/>
          <p:nvPr/>
        </p:nvSpPr>
        <p:spPr>
          <a:xfrm>
            <a:off x="3596217" y="1166814"/>
            <a:ext cx="914400" cy="898525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srgbClr val="FFC000">
                  <a:lumMod val="75000"/>
                </a:srgbClr>
              </a:solidFill>
              <a:latin typeface="Calibri"/>
              <a:sym typeface="Arial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-1299632" y="5762625"/>
            <a:ext cx="5695951" cy="2811464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Rectangle 15"/>
          <p:cNvSpPr/>
          <p:nvPr/>
        </p:nvSpPr>
        <p:spPr>
          <a:xfrm rot="4406929">
            <a:off x="2293409" y="1525061"/>
            <a:ext cx="406400" cy="1375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52135" y="1808165"/>
            <a:ext cx="646003" cy="333487"/>
          </a:xfrm>
          <a:prstGeom prst="rect">
            <a:avLst/>
          </a:prstGeom>
          <a:noFill/>
        </p:spPr>
        <p:txBody>
          <a:bodyPr wrap="none" lIns="76196" tIns="38099" rIns="76196" bIns="38099">
            <a:spAutoFit/>
          </a:bodyPr>
          <a:lstStyle/>
          <a:p>
            <a:pPr defTabSz="914377">
              <a:defRPr/>
            </a:pPr>
            <a:r>
              <a:rPr lang="en-US" sz="1667">
                <a:solidFill>
                  <a:srgbClr val="ED7D31">
                    <a:lumMod val="75000"/>
                  </a:srgbClr>
                </a:solidFill>
                <a:latin typeface="Calibri"/>
                <a:cs typeface="Arial"/>
                <a:sym typeface="Arial"/>
              </a:rPr>
              <a:t>LDL-R</a:t>
            </a:r>
          </a:p>
        </p:txBody>
      </p:sp>
      <p:sp>
        <p:nvSpPr>
          <p:cNvPr id="18" name="Rectangle 17"/>
          <p:cNvSpPr/>
          <p:nvPr/>
        </p:nvSpPr>
        <p:spPr>
          <a:xfrm rot="4117719">
            <a:off x="4097604" y="1928019"/>
            <a:ext cx="296861" cy="1143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5094817" y="1712914"/>
            <a:ext cx="914400" cy="898525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srgbClr val="FFC000">
                  <a:lumMod val="75000"/>
                </a:srgbClr>
              </a:solidFill>
              <a:latin typeface="Calibri"/>
              <a:sym typeface="Arial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175251" y="1958975"/>
            <a:ext cx="152400" cy="15240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 sz="1667">
              <a:solidFill>
                <a:srgbClr val="FFC000">
                  <a:lumMod val="75000"/>
                </a:srgbClr>
              </a:solidFill>
              <a:latin typeface="Calibri"/>
              <a:sym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219700" y="2273300"/>
            <a:ext cx="152400" cy="15240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 sz="1667">
              <a:solidFill>
                <a:srgbClr val="FFC000">
                  <a:lumMod val="75000"/>
                </a:srgbClr>
              </a:solidFill>
              <a:latin typeface="Calibri"/>
              <a:sym typeface="Arial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73700" y="2209800"/>
            <a:ext cx="152400" cy="15240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 sz="1667">
              <a:solidFill>
                <a:srgbClr val="FFC000">
                  <a:lumMod val="75000"/>
                </a:srgbClr>
              </a:solidFill>
              <a:latin typeface="Calibri"/>
              <a:sym typeface="Arial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353050" y="1847851"/>
            <a:ext cx="618148" cy="26352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r>
              <a:rPr lang="en-US" sz="1333">
                <a:solidFill>
                  <a:srgbClr val="FFC000">
                    <a:lumMod val="75000"/>
                  </a:srgbClr>
                </a:solidFill>
                <a:latin typeface="Calibri"/>
                <a:sym typeface="Arial"/>
              </a:rPr>
              <a:t>LAL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940051" y="1270001"/>
            <a:ext cx="541867" cy="21907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572000" y="1855788"/>
            <a:ext cx="442384" cy="1127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 rot="2173224">
            <a:off x="5725586" y="2273300"/>
            <a:ext cx="495300" cy="369888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84802" y="2630489"/>
            <a:ext cx="625163" cy="590031"/>
          </a:xfrm>
          <a:prstGeom prst="rect">
            <a:avLst/>
          </a:prstGeom>
          <a:noFill/>
        </p:spPr>
        <p:txBody>
          <a:bodyPr wrap="none" lIns="76196" tIns="38099" rIns="76196" bIns="38099">
            <a:spAutoFit/>
          </a:bodyPr>
          <a:lstStyle/>
          <a:p>
            <a:pPr defTabSz="914377">
              <a:defRPr/>
            </a:pPr>
            <a:r>
              <a:rPr lang="en-US" sz="1667">
                <a:solidFill>
                  <a:srgbClr val="ED7D31">
                    <a:lumMod val="75000"/>
                  </a:srgbClr>
                </a:solidFill>
                <a:latin typeface="Calibri"/>
                <a:cs typeface="Arial"/>
                <a:sym typeface="Arial"/>
              </a:rPr>
              <a:t>NPC1</a:t>
            </a:r>
          </a:p>
          <a:p>
            <a:pPr defTabSz="914377">
              <a:defRPr/>
            </a:pPr>
            <a:r>
              <a:rPr lang="en-US" sz="1667">
                <a:solidFill>
                  <a:srgbClr val="ED7D31">
                    <a:lumMod val="75000"/>
                  </a:srgbClr>
                </a:solidFill>
                <a:latin typeface="Calibri"/>
                <a:cs typeface="Arial"/>
                <a:sym typeface="Arial"/>
              </a:rPr>
              <a:t>NPC2</a:t>
            </a:r>
          </a:p>
        </p:txBody>
      </p:sp>
      <p:pic>
        <p:nvPicPr>
          <p:cNvPr id="59417" name="Picture 2" descr="https://upload.wikimedia.org/wikipedia/commons/thumb/9/9a/Cholesterol.svg/2000px-Cholesterol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520" y="1965326"/>
            <a:ext cx="1807633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6" name="Straight Arrow Connector 35"/>
          <p:cNvCxnSpPr/>
          <p:nvPr/>
        </p:nvCxnSpPr>
        <p:spPr>
          <a:xfrm>
            <a:off x="5704417" y="2252663"/>
            <a:ext cx="683683" cy="5191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 rot="21188297">
            <a:off x="9079609" y="3505581"/>
            <a:ext cx="817084" cy="9932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lIns="76196" tIns="38099" rIns="76196" bIns="38099" anchor="ctr"/>
          <a:lstStyle/>
          <a:p>
            <a:pPr algn="ctr" defTabSz="914377">
              <a:defRPr/>
            </a:pPr>
            <a:r>
              <a:rPr lang="en-US" sz="1667">
                <a:solidFill>
                  <a:srgbClr val="000000"/>
                </a:solidFill>
                <a:latin typeface="Calibri"/>
                <a:sym typeface="Arial"/>
              </a:rPr>
              <a:t>StAR</a:t>
            </a:r>
          </a:p>
        </p:txBody>
      </p:sp>
      <p:sp>
        <p:nvSpPr>
          <p:cNvPr id="40" name="Rounded Rectangle 39"/>
          <p:cNvSpPr/>
          <p:nvPr/>
        </p:nvSpPr>
        <p:spPr>
          <a:xfrm rot="21188297">
            <a:off x="9925179" y="3426387"/>
            <a:ext cx="625811" cy="99328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lIns="76196" tIns="38099" rIns="76196" bIns="38099" anchor="ctr"/>
          <a:lstStyle/>
          <a:p>
            <a:pPr algn="ctr" defTabSz="914377">
              <a:defRPr/>
            </a:pPr>
            <a:r>
              <a:rPr lang="en-US" sz="1667">
                <a:solidFill>
                  <a:srgbClr val="000000"/>
                </a:solidFill>
                <a:latin typeface="Calibri"/>
                <a:sym typeface="Arial"/>
              </a:rPr>
              <a:t>TSPO</a:t>
            </a:r>
          </a:p>
        </p:txBody>
      </p:sp>
      <p:sp>
        <p:nvSpPr>
          <p:cNvPr id="41" name="Rounded Rectangle 40"/>
          <p:cNvSpPr/>
          <p:nvPr/>
        </p:nvSpPr>
        <p:spPr>
          <a:xfrm rot="21257556">
            <a:off x="8344447" y="4610509"/>
            <a:ext cx="625811" cy="1095881"/>
          </a:xfrm>
          <a:prstGeom prst="roundRect">
            <a:avLst/>
          </a:prstGeom>
          <a:solidFill>
            <a:srgbClr val="FFCCCC"/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lIns="76196" tIns="38099" rIns="76196" bIns="38099" anchor="ctr"/>
          <a:lstStyle/>
          <a:p>
            <a:pPr algn="ctr" defTabSz="914377">
              <a:defRPr/>
            </a:pPr>
            <a:r>
              <a:rPr lang="en-US" sz="1667">
                <a:solidFill>
                  <a:srgbClr val="C00000"/>
                </a:solidFill>
                <a:latin typeface="Calibri"/>
                <a:sym typeface="Arial"/>
              </a:rPr>
              <a:t>P450scc</a:t>
            </a:r>
          </a:p>
        </p:txBody>
      </p:sp>
      <p:sp>
        <p:nvSpPr>
          <p:cNvPr id="59422" name="TextBox 41"/>
          <p:cNvSpPr txBox="1">
            <a:spLocks noChangeArrowheads="1"/>
          </p:cNvSpPr>
          <p:nvPr/>
        </p:nvSpPr>
        <p:spPr bwMode="auto">
          <a:xfrm>
            <a:off x="7787218" y="2503489"/>
            <a:ext cx="1139728" cy="3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196" tIns="38099" rIns="76196" bIns="3809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 eaLnBrk="1" hangingPunct="1"/>
            <a:r>
              <a:rPr lang="en-US" sz="1667">
                <a:solidFill>
                  <a:srgbClr val="000000"/>
                </a:solidFill>
                <a:sym typeface="Arial"/>
              </a:rPr>
              <a:t>Cholesterol</a:t>
            </a:r>
          </a:p>
        </p:txBody>
      </p:sp>
      <p:sp>
        <p:nvSpPr>
          <p:cNvPr id="47" name="Freeform 46"/>
          <p:cNvSpPr/>
          <p:nvPr/>
        </p:nvSpPr>
        <p:spPr>
          <a:xfrm>
            <a:off x="8923867" y="2487614"/>
            <a:ext cx="1049867" cy="3068637"/>
          </a:xfrm>
          <a:custGeom>
            <a:avLst/>
            <a:gdLst>
              <a:gd name="connsiteX0" fmla="*/ 0 w 1994053"/>
              <a:gd name="connsiteY0" fmla="*/ 284333 h 2972449"/>
              <a:gd name="connsiteX1" fmla="*/ 1630497 w 1994053"/>
              <a:gd name="connsiteY1" fmla="*/ 251282 h 2972449"/>
              <a:gd name="connsiteX2" fmla="*/ 1994053 w 1994053"/>
              <a:gd name="connsiteY2" fmla="*/ 2972449 h 2972449"/>
              <a:gd name="connsiteX3" fmla="*/ 1994053 w 1994053"/>
              <a:gd name="connsiteY3" fmla="*/ 2972449 h 2972449"/>
              <a:gd name="connsiteX0" fmla="*/ 0 w 1959799"/>
              <a:gd name="connsiteY0" fmla="*/ 142846 h 3166761"/>
              <a:gd name="connsiteX1" fmla="*/ 1596243 w 1959799"/>
              <a:gd name="connsiteY1" fmla="*/ 445594 h 3166761"/>
              <a:gd name="connsiteX2" fmla="*/ 1959799 w 1959799"/>
              <a:gd name="connsiteY2" fmla="*/ 3166761 h 3166761"/>
              <a:gd name="connsiteX3" fmla="*/ 1959799 w 1959799"/>
              <a:gd name="connsiteY3" fmla="*/ 3166761 h 3166761"/>
              <a:gd name="connsiteX0" fmla="*/ 0 w 1974344"/>
              <a:gd name="connsiteY0" fmla="*/ 90111 h 3114026"/>
              <a:gd name="connsiteX1" fmla="*/ 1767509 w 1974344"/>
              <a:gd name="connsiteY1" fmla="*/ 616725 h 3114026"/>
              <a:gd name="connsiteX2" fmla="*/ 1959799 w 1974344"/>
              <a:gd name="connsiteY2" fmla="*/ 3114026 h 3114026"/>
              <a:gd name="connsiteX3" fmla="*/ 1959799 w 1974344"/>
              <a:gd name="connsiteY3" fmla="*/ 3114026 h 3114026"/>
              <a:gd name="connsiteX0" fmla="*/ 0 w 1959799"/>
              <a:gd name="connsiteY0" fmla="*/ 93237 h 3117152"/>
              <a:gd name="connsiteX1" fmla="*/ 1579115 w 1959799"/>
              <a:gd name="connsiteY1" fmla="*/ 601196 h 3117152"/>
              <a:gd name="connsiteX2" fmla="*/ 1959799 w 1959799"/>
              <a:gd name="connsiteY2" fmla="*/ 3117152 h 3117152"/>
              <a:gd name="connsiteX3" fmla="*/ 1959799 w 1959799"/>
              <a:gd name="connsiteY3" fmla="*/ 3117152 h 3117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9799" h="3117152">
                <a:moveTo>
                  <a:pt x="0" y="93237"/>
                </a:moveTo>
                <a:cubicBezTo>
                  <a:pt x="649077" y="-147298"/>
                  <a:pt x="1252482" y="97210"/>
                  <a:pt x="1579115" y="601196"/>
                </a:cubicBezTo>
                <a:cubicBezTo>
                  <a:pt x="1905748" y="1105182"/>
                  <a:pt x="1896352" y="2697826"/>
                  <a:pt x="1959799" y="3117152"/>
                </a:cubicBezTo>
                <a:lnTo>
                  <a:pt x="1959799" y="3117152"/>
                </a:lnTo>
              </a:path>
            </a:pathLst>
          </a:custGeom>
          <a:noFill/>
          <a:ln w="19050">
            <a:solidFill>
              <a:srgbClr val="00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59424" name="Picture 2" descr="https://upload.wikimedia.org/wikipedia/commons/thumb/9/9a/Cholesterol.svg/2000px-Cholesterol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9" y="5092702"/>
            <a:ext cx="1809751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25" name="TextBox 50"/>
          <p:cNvSpPr txBox="1">
            <a:spLocks noChangeArrowheads="1"/>
          </p:cNvSpPr>
          <p:nvPr/>
        </p:nvSpPr>
        <p:spPr bwMode="auto">
          <a:xfrm>
            <a:off x="9461502" y="6210301"/>
            <a:ext cx="1139728" cy="3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196" tIns="38099" rIns="76196" bIns="3809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 eaLnBrk="1" hangingPunct="1"/>
            <a:r>
              <a:rPr lang="en-US" sz="1667">
                <a:solidFill>
                  <a:srgbClr val="000000"/>
                </a:solidFill>
                <a:sym typeface="Arial"/>
              </a:rPr>
              <a:t>Cholesterol</a:t>
            </a:r>
          </a:p>
        </p:txBody>
      </p:sp>
      <p:sp>
        <p:nvSpPr>
          <p:cNvPr id="52" name="Freeform 51"/>
          <p:cNvSpPr/>
          <p:nvPr/>
        </p:nvSpPr>
        <p:spPr>
          <a:xfrm>
            <a:off x="8204200" y="5554665"/>
            <a:ext cx="1337733" cy="536575"/>
          </a:xfrm>
          <a:custGeom>
            <a:avLst/>
            <a:gdLst>
              <a:gd name="connsiteX0" fmla="*/ 1604112 w 1604112"/>
              <a:gd name="connsiteY0" fmla="*/ 175592 h 485107"/>
              <a:gd name="connsiteX1" fmla="*/ 832931 w 1604112"/>
              <a:gd name="connsiteY1" fmla="*/ 10339 h 485107"/>
              <a:gd name="connsiteX2" fmla="*/ 83784 w 1604112"/>
              <a:gd name="connsiteY2" fmla="*/ 439997 h 485107"/>
              <a:gd name="connsiteX3" fmla="*/ 50734 w 1604112"/>
              <a:gd name="connsiteY3" fmla="*/ 451014 h 485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4112" h="485107">
                <a:moveTo>
                  <a:pt x="1604112" y="175592"/>
                </a:moveTo>
                <a:cubicBezTo>
                  <a:pt x="1345215" y="70931"/>
                  <a:pt x="1086319" y="-33729"/>
                  <a:pt x="832931" y="10339"/>
                </a:cubicBezTo>
                <a:cubicBezTo>
                  <a:pt x="579543" y="54406"/>
                  <a:pt x="214150" y="366551"/>
                  <a:pt x="83784" y="439997"/>
                </a:cubicBezTo>
                <a:cubicBezTo>
                  <a:pt x="-46582" y="513443"/>
                  <a:pt x="2076" y="482228"/>
                  <a:pt x="50734" y="451014"/>
                </a:cubicBezTo>
              </a:path>
            </a:pathLst>
          </a:custGeom>
          <a:noFill/>
          <a:ln w="15875">
            <a:solidFill>
              <a:srgbClr val="00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59427" name="Picture 2" descr="C:\Users\Jenny\Downloads\Pregnenolone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533" y="5713414"/>
            <a:ext cx="1390651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28" name="TextBox 53"/>
          <p:cNvSpPr txBox="1">
            <a:spLocks noChangeArrowheads="1"/>
          </p:cNvSpPr>
          <p:nvPr/>
        </p:nvSpPr>
        <p:spPr bwMode="auto">
          <a:xfrm>
            <a:off x="6822018" y="6551614"/>
            <a:ext cx="1330484" cy="3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196" tIns="38099" rIns="76196" bIns="3809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 eaLnBrk="1" hangingPunct="1"/>
            <a:r>
              <a:rPr lang="en-US" sz="1667">
                <a:solidFill>
                  <a:srgbClr val="000000"/>
                </a:solidFill>
                <a:sym typeface="Arial"/>
              </a:rPr>
              <a:t>Pregnenolone</a:t>
            </a:r>
          </a:p>
        </p:txBody>
      </p:sp>
      <p:sp>
        <p:nvSpPr>
          <p:cNvPr id="55" name="Oval 54"/>
          <p:cNvSpPr/>
          <p:nvPr/>
        </p:nvSpPr>
        <p:spPr>
          <a:xfrm>
            <a:off x="7001935" y="4724401"/>
            <a:ext cx="1308100" cy="600075"/>
          </a:xfrm>
          <a:prstGeom prst="ellipse">
            <a:avLst/>
          </a:prstGeom>
          <a:solidFill>
            <a:srgbClr val="33CCCC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r>
              <a:rPr lang="en-US" sz="1667">
                <a:solidFill>
                  <a:srgbClr val="000000"/>
                </a:solidFill>
                <a:latin typeface="Calibri"/>
                <a:sym typeface="Arial"/>
              </a:rPr>
              <a:t>3</a:t>
            </a:r>
            <a:r>
              <a:rPr lang="el-GR" sz="1667">
                <a:solidFill>
                  <a:srgbClr val="000000"/>
                </a:solidFill>
                <a:latin typeface="Calibri"/>
                <a:sym typeface="Arial"/>
              </a:rPr>
              <a:t>β</a:t>
            </a:r>
            <a:r>
              <a:rPr lang="en-US" sz="1667">
                <a:solidFill>
                  <a:srgbClr val="000000"/>
                </a:solidFill>
                <a:latin typeface="Calibri"/>
                <a:sym typeface="Arial"/>
              </a:rPr>
              <a:t>-HSD2</a:t>
            </a:r>
          </a:p>
        </p:txBody>
      </p:sp>
      <p:sp>
        <p:nvSpPr>
          <p:cNvPr id="59430" name="Rectangle 55"/>
          <p:cNvSpPr>
            <a:spLocks noChangeArrowheads="1"/>
          </p:cNvSpPr>
          <p:nvPr/>
        </p:nvSpPr>
        <p:spPr bwMode="auto">
          <a:xfrm>
            <a:off x="148167" y="5954714"/>
            <a:ext cx="495320" cy="47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196" tIns="38099" rIns="76196" bIns="38099">
            <a:spAutoFit/>
          </a:bodyPr>
          <a:lstStyle/>
          <a:p>
            <a:pPr defTabSz="914377"/>
            <a:r>
              <a:rPr lang="en-US" sz="2584">
                <a:solidFill>
                  <a:srgbClr val="7030A0"/>
                </a:solidFill>
                <a:latin typeface="Calibri"/>
                <a:cs typeface="Arial"/>
                <a:sym typeface="Arial"/>
              </a:rPr>
              <a:t>ER</a:t>
            </a:r>
          </a:p>
        </p:txBody>
      </p:sp>
      <p:pic>
        <p:nvPicPr>
          <p:cNvPr id="59431" name="Picture 2" descr="C:\Users\Jenny\Downloads\640px-Progesteron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217" y="4257677"/>
            <a:ext cx="1411816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Freeform 58"/>
          <p:cNvSpPr/>
          <p:nvPr/>
        </p:nvSpPr>
        <p:spPr>
          <a:xfrm>
            <a:off x="5617633" y="4532313"/>
            <a:ext cx="1905000" cy="1365251"/>
          </a:xfrm>
          <a:custGeom>
            <a:avLst/>
            <a:gdLst>
              <a:gd name="connsiteX0" fmla="*/ 2038120 w 2038120"/>
              <a:gd name="connsiteY0" fmla="*/ 1639446 h 1639446"/>
              <a:gd name="connsiteX1" fmla="*/ 1443209 w 2038120"/>
              <a:gd name="connsiteY1" fmla="*/ 185219 h 1639446"/>
              <a:gd name="connsiteX2" fmla="*/ 0 w 2038120"/>
              <a:gd name="connsiteY2" fmla="*/ 19966 h 1639446"/>
              <a:gd name="connsiteX3" fmla="*/ 0 w 2038120"/>
              <a:gd name="connsiteY3" fmla="*/ 19966 h 1639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8120" h="1639446">
                <a:moveTo>
                  <a:pt x="2038120" y="1639446"/>
                </a:moveTo>
                <a:cubicBezTo>
                  <a:pt x="1910508" y="1047289"/>
                  <a:pt x="1782896" y="455132"/>
                  <a:pt x="1443209" y="185219"/>
                </a:cubicBezTo>
                <a:cubicBezTo>
                  <a:pt x="1103522" y="-84694"/>
                  <a:pt x="0" y="19966"/>
                  <a:pt x="0" y="19966"/>
                </a:cubicBezTo>
                <a:lnTo>
                  <a:pt x="0" y="19966"/>
                </a:lnTo>
              </a:path>
            </a:pathLst>
          </a:custGeom>
          <a:noFill/>
          <a:ln w="15875">
            <a:solidFill>
              <a:srgbClr val="00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59433" name="TextBox 59"/>
          <p:cNvSpPr txBox="1">
            <a:spLocks noChangeArrowheads="1"/>
          </p:cNvSpPr>
          <p:nvPr/>
        </p:nvSpPr>
        <p:spPr bwMode="auto">
          <a:xfrm>
            <a:off x="4150785" y="5194301"/>
            <a:ext cx="1269570" cy="3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196" tIns="38099" rIns="76196" bIns="3809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 eaLnBrk="1" hangingPunct="1"/>
            <a:r>
              <a:rPr lang="en-US" sz="1667">
                <a:solidFill>
                  <a:srgbClr val="000000"/>
                </a:solidFill>
                <a:sym typeface="Arial"/>
              </a:rPr>
              <a:t>Progesterone</a:t>
            </a:r>
          </a:p>
        </p:txBody>
      </p:sp>
      <p:sp>
        <p:nvSpPr>
          <p:cNvPr id="62" name="Oval 61"/>
          <p:cNvSpPr/>
          <p:nvPr/>
        </p:nvSpPr>
        <p:spPr>
          <a:xfrm>
            <a:off x="2224617" y="6092826"/>
            <a:ext cx="1335616" cy="733425"/>
          </a:xfrm>
          <a:prstGeom prst="ellipse">
            <a:avLst/>
          </a:prstGeom>
          <a:solidFill>
            <a:srgbClr val="CC99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r>
              <a:rPr lang="el-GR" sz="1667">
                <a:solidFill>
                  <a:srgbClr val="000000"/>
                </a:solidFill>
                <a:latin typeface="Calibri"/>
                <a:sym typeface="Arial"/>
              </a:rPr>
              <a:t>5α</a:t>
            </a:r>
            <a:r>
              <a:rPr lang="en-US" sz="1667">
                <a:solidFill>
                  <a:srgbClr val="000000"/>
                </a:solidFill>
                <a:latin typeface="Calibri"/>
                <a:sym typeface="Arial"/>
              </a:rPr>
              <a:t>-R1</a:t>
            </a:r>
          </a:p>
        </p:txBody>
      </p:sp>
      <p:sp>
        <p:nvSpPr>
          <p:cNvPr id="63" name="Freeform 62"/>
          <p:cNvSpPr/>
          <p:nvPr/>
        </p:nvSpPr>
        <p:spPr>
          <a:xfrm>
            <a:off x="2252133" y="5216526"/>
            <a:ext cx="1905000" cy="1112839"/>
          </a:xfrm>
          <a:custGeom>
            <a:avLst/>
            <a:gdLst>
              <a:gd name="connsiteX0" fmla="*/ 1915724 w 1915724"/>
              <a:gd name="connsiteY0" fmla="*/ 649995 h 1445435"/>
              <a:gd name="connsiteX1" fmla="*/ 869122 w 1915724"/>
              <a:gd name="connsiteY1" fmla="*/ 1432192 h 1445435"/>
              <a:gd name="connsiteX2" fmla="*/ 86924 w 1915724"/>
              <a:gd name="connsiteY2" fmla="*/ 1057619 h 1445435"/>
              <a:gd name="connsiteX3" fmla="*/ 53874 w 1915724"/>
              <a:gd name="connsiteY3" fmla="*/ 0 h 1445435"/>
              <a:gd name="connsiteX0" fmla="*/ 1981845 w 1981845"/>
              <a:gd name="connsiteY0" fmla="*/ 672028 h 1467638"/>
              <a:gd name="connsiteX1" fmla="*/ 935243 w 1981845"/>
              <a:gd name="connsiteY1" fmla="*/ 1454225 h 1467638"/>
              <a:gd name="connsiteX2" fmla="*/ 153045 w 1981845"/>
              <a:gd name="connsiteY2" fmla="*/ 1079652 h 1467638"/>
              <a:gd name="connsiteX3" fmla="*/ 23395 w 1981845"/>
              <a:gd name="connsiteY3" fmla="*/ 0 h 1467638"/>
              <a:gd name="connsiteX0" fmla="*/ 2088220 w 2088220"/>
              <a:gd name="connsiteY0" fmla="*/ 407799 h 1482216"/>
              <a:gd name="connsiteX1" fmla="*/ 935243 w 2088220"/>
              <a:gd name="connsiteY1" fmla="*/ 1454225 h 1482216"/>
              <a:gd name="connsiteX2" fmla="*/ 153045 w 2088220"/>
              <a:gd name="connsiteY2" fmla="*/ 1079652 h 1482216"/>
              <a:gd name="connsiteX3" fmla="*/ 23395 w 2088220"/>
              <a:gd name="connsiteY3" fmla="*/ 0 h 1482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8220" h="1482216">
                <a:moveTo>
                  <a:pt x="2088220" y="407799"/>
                </a:moveTo>
                <a:cubicBezTo>
                  <a:pt x="1717319" y="764929"/>
                  <a:pt x="1257772" y="1342250"/>
                  <a:pt x="935243" y="1454225"/>
                </a:cubicBezTo>
                <a:cubicBezTo>
                  <a:pt x="612714" y="1566200"/>
                  <a:pt x="305020" y="1322023"/>
                  <a:pt x="153045" y="1079652"/>
                </a:cubicBezTo>
                <a:cubicBezTo>
                  <a:pt x="1070" y="837281"/>
                  <a:pt x="-28018" y="409460"/>
                  <a:pt x="23395" y="0"/>
                </a:cubicBezTo>
              </a:path>
            </a:pathLst>
          </a:custGeom>
          <a:noFill/>
          <a:ln w="15875">
            <a:solidFill>
              <a:srgbClr val="00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59436" name="Picture 2" descr="https://upload.wikimedia.org/wikipedia/commons/thumb/6/6d/5-alpha-dihydroprogesterone.png/613px-5-alpha-dihydroprogesteron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2" y="3978277"/>
            <a:ext cx="119803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37" name="TextBox 64"/>
          <p:cNvSpPr txBox="1">
            <a:spLocks noChangeArrowheads="1"/>
          </p:cNvSpPr>
          <p:nvPr/>
        </p:nvSpPr>
        <p:spPr bwMode="auto">
          <a:xfrm>
            <a:off x="1911351" y="4887914"/>
            <a:ext cx="870423" cy="3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196" tIns="38099" rIns="76196" bIns="3809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 eaLnBrk="1" hangingPunct="1"/>
            <a:r>
              <a:rPr lang="el-GR" sz="1667">
                <a:solidFill>
                  <a:srgbClr val="000000"/>
                </a:solidFill>
                <a:sym typeface="Arial"/>
              </a:rPr>
              <a:t>5α</a:t>
            </a:r>
            <a:r>
              <a:rPr lang="en-US" sz="1667">
                <a:solidFill>
                  <a:srgbClr val="000000"/>
                </a:solidFill>
                <a:sym typeface="Arial"/>
              </a:rPr>
              <a:t>-DHP</a:t>
            </a:r>
          </a:p>
        </p:txBody>
      </p:sp>
      <p:sp>
        <p:nvSpPr>
          <p:cNvPr id="66" name="Oval 65"/>
          <p:cNvSpPr/>
          <p:nvPr/>
        </p:nvSpPr>
        <p:spPr>
          <a:xfrm>
            <a:off x="-203198" y="3978275"/>
            <a:ext cx="1496484" cy="666751"/>
          </a:xfrm>
          <a:prstGeom prst="ellipse">
            <a:avLst/>
          </a:prstGeom>
          <a:solidFill>
            <a:srgbClr val="FF66CC"/>
          </a:solidFill>
          <a:ln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r>
              <a:rPr lang="en-US" sz="1667">
                <a:solidFill>
                  <a:srgbClr val="000000"/>
                </a:solidFill>
                <a:latin typeface="Calibri"/>
                <a:sym typeface="Arial"/>
              </a:rPr>
              <a:t>3</a:t>
            </a:r>
            <a:r>
              <a:rPr lang="el-GR" sz="1667">
                <a:solidFill>
                  <a:srgbClr val="000000"/>
                </a:solidFill>
                <a:latin typeface="Calibri"/>
                <a:sym typeface="Arial"/>
              </a:rPr>
              <a:t>α</a:t>
            </a:r>
            <a:r>
              <a:rPr lang="en-US" sz="1667">
                <a:solidFill>
                  <a:srgbClr val="000000"/>
                </a:solidFill>
                <a:latin typeface="Calibri"/>
                <a:sym typeface="Arial"/>
              </a:rPr>
              <a:t>-HSD</a:t>
            </a:r>
          </a:p>
        </p:txBody>
      </p:sp>
      <p:sp>
        <p:nvSpPr>
          <p:cNvPr id="69" name="Freeform 68"/>
          <p:cNvSpPr/>
          <p:nvPr/>
        </p:nvSpPr>
        <p:spPr>
          <a:xfrm>
            <a:off x="1051986" y="3679826"/>
            <a:ext cx="738716" cy="836613"/>
          </a:xfrm>
          <a:custGeom>
            <a:avLst/>
            <a:gdLst>
              <a:gd name="connsiteX0" fmla="*/ 781134 w 781134"/>
              <a:gd name="connsiteY0" fmla="*/ 1068636 h 1068636"/>
              <a:gd name="connsiteX1" fmla="*/ 31987 w 781134"/>
              <a:gd name="connsiteY1" fmla="*/ 760164 h 1068636"/>
              <a:gd name="connsiteX2" fmla="*/ 208257 w 781134"/>
              <a:gd name="connsiteY2" fmla="*/ 0 h 1068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1134" h="1068636">
                <a:moveTo>
                  <a:pt x="781134" y="1068636"/>
                </a:moveTo>
                <a:cubicBezTo>
                  <a:pt x="454300" y="1003453"/>
                  <a:pt x="127466" y="938270"/>
                  <a:pt x="31987" y="760164"/>
                </a:cubicBezTo>
                <a:cubicBezTo>
                  <a:pt x="-63493" y="582058"/>
                  <a:pt x="72382" y="291029"/>
                  <a:pt x="208257" y="0"/>
                </a:cubicBezTo>
              </a:path>
            </a:pathLst>
          </a:custGeom>
          <a:noFill/>
          <a:ln w="15875">
            <a:solidFill>
              <a:srgbClr val="000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59440" name="Picture 2" descr="https://upload.wikimedia.org/wikipedia/commons/thumb/8/83/Allopregnanolone.svg/590px-Allopregnanolone.sv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686" y="2413001"/>
            <a:ext cx="1263649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41" name="TextBox 70"/>
          <p:cNvSpPr txBox="1">
            <a:spLocks noChangeArrowheads="1"/>
          </p:cNvSpPr>
          <p:nvPr/>
        </p:nvSpPr>
        <p:spPr bwMode="auto">
          <a:xfrm>
            <a:off x="973669" y="3340101"/>
            <a:ext cx="1699175" cy="3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196" tIns="38099" rIns="76196" bIns="3809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defTabSz="914377" eaLnBrk="1" hangingPunct="1"/>
            <a:r>
              <a:rPr lang="en-US" sz="1667">
                <a:solidFill>
                  <a:srgbClr val="000000"/>
                </a:solidFill>
                <a:sym typeface="Arial"/>
              </a:rPr>
              <a:t>Allopregnanolone</a:t>
            </a:r>
          </a:p>
        </p:txBody>
      </p:sp>
      <p:sp>
        <p:nvSpPr>
          <p:cNvPr id="73" name="Rectangle 72"/>
          <p:cNvSpPr/>
          <p:nvPr/>
        </p:nvSpPr>
        <p:spPr>
          <a:xfrm>
            <a:off x="9652000" y="1752602"/>
            <a:ext cx="1601392" cy="474615"/>
          </a:xfrm>
          <a:prstGeom prst="rect">
            <a:avLst/>
          </a:prstGeom>
        </p:spPr>
        <p:txBody>
          <a:bodyPr wrap="none" lIns="76196" tIns="38099" rIns="76196" bIns="38099">
            <a:spAutoFit/>
          </a:bodyPr>
          <a:lstStyle/>
          <a:p>
            <a:pPr defTabSz="914377">
              <a:defRPr/>
            </a:pPr>
            <a:r>
              <a:rPr lang="en-US" sz="2584" b="1">
                <a:solidFill>
                  <a:srgbClr val="4472C4"/>
                </a:solidFill>
                <a:latin typeface="Calibri"/>
                <a:cs typeface="Arial"/>
                <a:sym typeface="Arial"/>
              </a:rPr>
              <a:t>Cytoplasm</a:t>
            </a:r>
          </a:p>
        </p:txBody>
      </p:sp>
      <p:sp>
        <p:nvSpPr>
          <p:cNvPr id="75" name="Rectangle 74"/>
          <p:cNvSpPr/>
          <p:nvPr/>
        </p:nvSpPr>
        <p:spPr>
          <a:xfrm>
            <a:off x="11074400" y="4384677"/>
            <a:ext cx="992717" cy="474615"/>
          </a:xfrm>
          <a:prstGeom prst="rect">
            <a:avLst/>
          </a:prstGeom>
        </p:spPr>
        <p:txBody>
          <a:bodyPr lIns="76196" tIns="38099" rIns="76196" bIns="38099">
            <a:spAutoFit/>
          </a:bodyPr>
          <a:lstStyle/>
          <a:p>
            <a:pPr defTabSz="914377">
              <a:defRPr/>
            </a:pPr>
            <a:r>
              <a:rPr lang="en-US" sz="2584">
                <a:solidFill>
                  <a:srgbClr val="70AD47"/>
                </a:solidFill>
                <a:latin typeface="Calibri"/>
                <a:cs typeface="Arial"/>
                <a:sym typeface="Arial"/>
              </a:rPr>
              <a:t>IMS</a:t>
            </a:r>
          </a:p>
        </p:txBody>
      </p:sp>
      <p:sp>
        <p:nvSpPr>
          <p:cNvPr id="77" name="Diamond 76"/>
          <p:cNvSpPr/>
          <p:nvPr/>
        </p:nvSpPr>
        <p:spPr>
          <a:xfrm>
            <a:off x="8851902" y="5380039"/>
            <a:ext cx="317500" cy="333375"/>
          </a:xfrm>
          <a:prstGeom prst="diamond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78" name="Diamond 77"/>
          <p:cNvSpPr/>
          <p:nvPr/>
        </p:nvSpPr>
        <p:spPr>
          <a:xfrm>
            <a:off x="3126317" y="6064251"/>
            <a:ext cx="319616" cy="331788"/>
          </a:xfrm>
          <a:prstGeom prst="diamond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79" name="Diamond 78"/>
          <p:cNvSpPr/>
          <p:nvPr/>
        </p:nvSpPr>
        <p:spPr>
          <a:xfrm>
            <a:off x="1102786" y="4221165"/>
            <a:ext cx="317500" cy="333375"/>
          </a:xfrm>
          <a:prstGeom prst="diamond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80" name="Diamond 79"/>
          <p:cNvSpPr/>
          <p:nvPr/>
        </p:nvSpPr>
        <p:spPr>
          <a:xfrm>
            <a:off x="7190317" y="5119689"/>
            <a:ext cx="319616" cy="333375"/>
          </a:xfrm>
          <a:prstGeom prst="diamond">
            <a:avLst/>
          </a:prstGeom>
          <a:solidFill>
            <a:srgbClr val="FFFF00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grpSp>
        <p:nvGrpSpPr>
          <p:cNvPr id="59448" name="Group 4"/>
          <p:cNvGrpSpPr>
            <a:grpSpLocks/>
          </p:cNvGrpSpPr>
          <p:nvPr/>
        </p:nvGrpSpPr>
        <p:grpSpPr bwMode="auto">
          <a:xfrm>
            <a:off x="9651995" y="304800"/>
            <a:ext cx="2059976" cy="760412"/>
            <a:chOff x="7408863" y="152400"/>
            <a:chExt cx="1544982" cy="760413"/>
          </a:xfrm>
        </p:grpSpPr>
        <p:sp>
          <p:nvSpPr>
            <p:cNvPr id="81" name="Diamond 80"/>
            <p:cNvSpPr/>
            <p:nvPr/>
          </p:nvSpPr>
          <p:spPr bwMode="auto">
            <a:xfrm>
              <a:off x="7410451" y="152400"/>
              <a:ext cx="239712" cy="333375"/>
            </a:xfrm>
            <a:prstGeom prst="diamond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3340" tIns="26671" rIns="53340" bIns="26671" anchor="ctr"/>
            <a:lstStyle/>
            <a:p>
              <a:pPr algn="ctr" defTabSz="914377">
                <a:defRPr/>
              </a:pPr>
              <a:endParaRPr lang="en-US" sz="1584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59454" name="TextBox 81"/>
            <p:cNvSpPr txBox="1">
              <a:spLocks noChangeArrowheads="1"/>
            </p:cNvSpPr>
            <p:nvPr/>
          </p:nvSpPr>
          <p:spPr bwMode="auto">
            <a:xfrm>
              <a:off x="7712880" y="156511"/>
              <a:ext cx="1240965" cy="310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3340" tIns="26671" rIns="53340" bIns="26671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defTabSz="914377" eaLnBrk="1" hangingPunct="1"/>
              <a:r>
                <a:rPr lang="en-US" sz="1667">
                  <a:solidFill>
                    <a:srgbClr val="000000"/>
                  </a:solidFill>
                  <a:sym typeface="Arial"/>
                </a:rPr>
                <a:t>Requires NADPH</a:t>
              </a:r>
            </a:p>
          </p:txBody>
        </p:sp>
        <p:sp>
          <p:nvSpPr>
            <p:cNvPr id="83" name="Diamond 82"/>
            <p:cNvSpPr/>
            <p:nvPr/>
          </p:nvSpPr>
          <p:spPr bwMode="auto">
            <a:xfrm>
              <a:off x="7408863" y="579438"/>
              <a:ext cx="239713" cy="333375"/>
            </a:xfrm>
            <a:prstGeom prst="diamond">
              <a:avLst/>
            </a:prstGeom>
            <a:solidFill>
              <a:srgbClr val="FFFF00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3340" tIns="26671" rIns="53340" bIns="26671" anchor="ctr"/>
            <a:lstStyle/>
            <a:p>
              <a:pPr algn="ctr" defTabSz="914377">
                <a:defRPr/>
              </a:pPr>
              <a:endParaRPr lang="en-US" sz="1584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59456" name="TextBox 83"/>
            <p:cNvSpPr txBox="1">
              <a:spLocks noChangeArrowheads="1"/>
            </p:cNvSpPr>
            <p:nvPr/>
          </p:nvSpPr>
          <p:spPr bwMode="auto">
            <a:xfrm>
              <a:off x="7712880" y="576198"/>
              <a:ext cx="1126751" cy="310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53340" tIns="26671" rIns="53340" bIns="26671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 defTabSz="914377" eaLnBrk="1" hangingPunct="1"/>
              <a:r>
                <a:rPr lang="en-US" sz="1667">
                  <a:solidFill>
                    <a:srgbClr val="000000"/>
                  </a:solidFill>
                  <a:sym typeface="Arial"/>
                </a:rPr>
                <a:t>Requires NAD+</a:t>
              </a:r>
            </a:p>
          </p:txBody>
        </p:sp>
      </p:grpSp>
      <p:sp>
        <p:nvSpPr>
          <p:cNvPr id="85" name="Rectangle 84"/>
          <p:cNvSpPr/>
          <p:nvPr/>
        </p:nvSpPr>
        <p:spPr>
          <a:xfrm>
            <a:off x="9550400" y="228601"/>
            <a:ext cx="2438400" cy="90011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endParaRPr lang="en-US">
              <a:solidFill>
                <a:srgbClr val="000000"/>
              </a:solidFill>
              <a:latin typeface="Calibri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6009217" y="947739"/>
            <a:ext cx="1496483" cy="57626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76196" tIns="38099" rIns="76196" bIns="38099" anchor="ctr"/>
          <a:lstStyle/>
          <a:p>
            <a:pPr algn="ctr" defTabSz="914377">
              <a:defRPr/>
            </a:pPr>
            <a:r>
              <a:rPr lang="en-US" sz="1667">
                <a:solidFill>
                  <a:srgbClr val="000000"/>
                </a:solidFill>
                <a:latin typeface="Calibri"/>
                <a:sym typeface="Arial"/>
              </a:rPr>
              <a:t>HMG-CoA</a:t>
            </a:r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6836835" y="1614488"/>
            <a:ext cx="165100" cy="6365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452" name="TextBox 4"/>
          <p:cNvSpPr txBox="1">
            <a:spLocks noChangeArrowheads="1"/>
          </p:cNvSpPr>
          <p:nvPr/>
        </p:nvSpPr>
        <p:spPr bwMode="auto">
          <a:xfrm>
            <a:off x="1727200" y="152402"/>
            <a:ext cx="8839200" cy="62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defTabSz="914377" eaLnBrk="1" hangingPunct="1"/>
            <a:r>
              <a:rPr lang="en-US" sz="3333">
                <a:solidFill>
                  <a:srgbClr val="000000"/>
                </a:solidFill>
                <a:sym typeface="Arial"/>
              </a:rPr>
              <a:t>30-Minute De Novo Synthesis Process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92886D-368A-8309-9082-4E037F38A9F9}"/>
              </a:ext>
            </a:extLst>
          </p:cNvPr>
          <p:cNvSpPr txBox="1"/>
          <p:nvPr/>
        </p:nvSpPr>
        <p:spPr>
          <a:xfrm>
            <a:off x="8594619" y="6573117"/>
            <a:ext cx="369279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333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JJ Liang &amp; AM Rasmusson, Chronic Stress, 2018 </a:t>
            </a:r>
          </a:p>
        </p:txBody>
      </p:sp>
    </p:spTree>
    <p:extLst>
      <p:ext uri="{BB962C8B-B14F-4D97-AF65-F5344CB8AC3E}">
        <p14:creationId xmlns:p14="http://schemas.microsoft.com/office/powerpoint/2010/main" val="480994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7033" y="181419"/>
            <a:ext cx="35379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ACTH-, LH-, and NMDAR-dependent processes activate Increase transcription of several genes involved in neurosteroidogenesis.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C09DF7-63B2-A39A-ABE2-1150CCA43AEA}"/>
              </a:ext>
            </a:extLst>
          </p:cNvPr>
          <p:cNvSpPr txBox="1"/>
          <p:nvPr/>
        </p:nvSpPr>
        <p:spPr>
          <a:xfrm>
            <a:off x="8332015" y="6575873"/>
            <a:ext cx="3528645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333" b="1">
                <a:solidFill>
                  <a:srgbClr val="00A59E"/>
                </a:solidFill>
                <a:latin typeface="Calibri"/>
                <a:cs typeface="Arial"/>
                <a:sym typeface="Arial"/>
              </a:rPr>
              <a:t>JJ Liang &amp; AM Rasmusson, Chronic Stress, 2018 </a:t>
            </a:r>
          </a:p>
        </p:txBody>
      </p:sp>
    </p:spTree>
    <p:extLst>
      <p:ext uri="{BB962C8B-B14F-4D97-AF65-F5344CB8AC3E}">
        <p14:creationId xmlns:p14="http://schemas.microsoft.com/office/powerpoint/2010/main" val="11843582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EAC247-BA55-2CEF-2D90-5E907EEE6526}"/>
              </a:ext>
            </a:extLst>
          </p:cNvPr>
          <p:cNvSpPr/>
          <p:nvPr/>
        </p:nvSpPr>
        <p:spPr>
          <a:xfrm>
            <a:off x="280406" y="3429001"/>
            <a:ext cx="117012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Izumi Y, O’Dell KA, </a:t>
            </a:r>
            <a:r>
              <a:rPr lang="en-US" sz="2000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Zorumski</a:t>
            </a:r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 CF. Metaplastic LTP inhibition after LTD induction in CA1 hippocampal slices </a:t>
            </a:r>
          </a:p>
          <a:p>
            <a:pPr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involves NMDA receptor-mediated neurosteroidogenesis. Physiological Reports, 2013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2D13EB-77B2-857D-F9FB-14134E2D86F6}"/>
              </a:ext>
            </a:extLst>
          </p:cNvPr>
          <p:cNvSpPr/>
          <p:nvPr/>
        </p:nvSpPr>
        <p:spPr>
          <a:xfrm>
            <a:off x="186557" y="1816729"/>
            <a:ext cx="103838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en-US" sz="2000">
                <a:solidFill>
                  <a:srgbClr val="22222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/>
                <a:sym typeface="Arial"/>
              </a:rPr>
              <a:t>Maren S. Out with the old and in with the new: synaptic mechanisms of extinction in the amygdala. Brain Research 2015;1621:231-8.</a:t>
            </a:r>
            <a:endParaRPr lang="en-US" sz="2333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05DC57-869D-C5A3-C8D1-373109AF46DD}"/>
              </a:ext>
            </a:extLst>
          </p:cNvPr>
          <p:cNvSpPr txBox="1"/>
          <p:nvPr/>
        </p:nvSpPr>
        <p:spPr>
          <a:xfrm>
            <a:off x="163387" y="2924371"/>
            <a:ext cx="1218416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sz="2667">
                <a:solidFill>
                  <a:srgbClr val="0070C0"/>
                </a:solidFill>
                <a:latin typeface="Calibri"/>
                <a:cs typeface="Arial"/>
                <a:sym typeface="Arial"/>
              </a:rPr>
              <a:t>2. </a:t>
            </a:r>
            <a:r>
              <a:rPr lang="en-US" sz="2667" u="sng">
                <a:solidFill>
                  <a:srgbClr val="0070C0"/>
                </a:solidFill>
                <a:latin typeface="Calibri"/>
                <a:cs typeface="Arial"/>
                <a:sym typeface="Arial"/>
              </a:rPr>
              <a:t>LTD</a:t>
            </a:r>
            <a:r>
              <a:rPr lang="en-US" sz="2667">
                <a:solidFill>
                  <a:srgbClr val="0070C0"/>
                </a:solidFill>
                <a:latin typeface="Calibri"/>
                <a:cs typeface="Arial"/>
                <a:sym typeface="Arial"/>
              </a:rPr>
              <a:t> &amp;/or </a:t>
            </a:r>
            <a:r>
              <a:rPr lang="en-US" sz="2667" u="sng">
                <a:solidFill>
                  <a:srgbClr val="0070C0"/>
                </a:solidFill>
                <a:latin typeface="Calibri"/>
                <a:cs typeface="Arial"/>
                <a:sym typeface="Arial"/>
              </a:rPr>
              <a:t>LTP interference</a:t>
            </a:r>
            <a:r>
              <a:rPr lang="en-US" sz="2667">
                <a:solidFill>
                  <a:srgbClr val="0070C0"/>
                </a:solidFill>
                <a:latin typeface="Calibri"/>
                <a:cs typeface="Arial"/>
                <a:sym typeface="Arial"/>
              </a:rPr>
              <a:t> depend on </a:t>
            </a:r>
            <a:r>
              <a:rPr lang="en-US" sz="2667" u="sng" err="1">
                <a:solidFill>
                  <a:srgbClr val="0070C0"/>
                </a:solidFill>
                <a:latin typeface="Calibri"/>
                <a:cs typeface="Arial"/>
                <a:sym typeface="Arial"/>
              </a:rPr>
              <a:t>neurosteroidogenesis</a:t>
            </a:r>
            <a:r>
              <a:rPr lang="en-US" sz="2667">
                <a:solidFill>
                  <a:srgbClr val="0070C0"/>
                </a:solidFill>
                <a:latin typeface="Calibri"/>
                <a:cs typeface="Arial"/>
                <a:sym typeface="Arial"/>
              </a:rPr>
              <a:t> (CA1 hippocampal slice).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F42F39-8888-8A0E-9238-1518AC3BFDFD}"/>
              </a:ext>
            </a:extLst>
          </p:cNvPr>
          <p:cNvSpPr/>
          <p:nvPr/>
        </p:nvSpPr>
        <p:spPr>
          <a:xfrm>
            <a:off x="163387" y="1244855"/>
            <a:ext cx="11701220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/>
            <a:r>
              <a:rPr lang="en-US" sz="2667">
                <a:solidFill>
                  <a:srgbClr val="0070C0"/>
                </a:solidFill>
                <a:latin typeface="Calibri"/>
                <a:cs typeface="Arial"/>
                <a:sym typeface="Arial"/>
              </a:rPr>
              <a:t>1.</a:t>
            </a:r>
            <a:r>
              <a:rPr lang="en-US" sz="2667">
                <a:solidFill>
                  <a:srgbClr val="4472C4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2667">
                <a:solidFill>
                  <a:srgbClr val="0070C0"/>
                </a:solidFill>
                <a:latin typeface="Calibri"/>
                <a:cs typeface="Arial"/>
                <a:sym typeface="Arial"/>
              </a:rPr>
              <a:t>Extinction relies on both LTD and LTP in the amygdala.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52D065-01D9-6792-983A-E9BDFC8F151F}"/>
              </a:ext>
            </a:extLst>
          </p:cNvPr>
          <p:cNvSpPr txBox="1"/>
          <p:nvPr/>
        </p:nvSpPr>
        <p:spPr>
          <a:xfrm>
            <a:off x="186557" y="4580464"/>
            <a:ext cx="12185900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667">
                <a:solidFill>
                  <a:srgbClr val="0070C0"/>
                </a:solidFill>
                <a:latin typeface="Calibri"/>
                <a:cs typeface="Arial"/>
                <a:sym typeface="Arial"/>
              </a:rPr>
              <a:t>3. LTP interference is thought to protect newly modulated synapses from </a:t>
            </a:r>
          </a:p>
          <a:p>
            <a:pPr defTabSz="914377"/>
            <a:r>
              <a:rPr lang="en-US" sz="2667">
                <a:solidFill>
                  <a:srgbClr val="0070C0"/>
                </a:solidFill>
                <a:latin typeface="Calibri"/>
                <a:cs typeface="Arial"/>
                <a:sym typeface="Arial"/>
              </a:rPr>
              <a:t>further modification during the subsequent 5-to-6-hour memory consolidation period.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80389A-ADDF-45F3-9612-DED7830A1680}"/>
              </a:ext>
            </a:extLst>
          </p:cNvPr>
          <p:cNvSpPr txBox="1"/>
          <p:nvPr/>
        </p:nvSpPr>
        <p:spPr>
          <a:xfrm>
            <a:off x="280408" y="5530869"/>
            <a:ext cx="10479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Stefan K, </a:t>
            </a:r>
            <a:r>
              <a:rPr lang="en-US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Wycislo</a:t>
            </a:r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 M, </a:t>
            </a:r>
            <a:r>
              <a:rPr lang="en-US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Gentner</a:t>
            </a:r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 R, Schramm A, Naumann M, </a:t>
            </a:r>
            <a:r>
              <a:rPr lang="en-US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Reiners</a:t>
            </a:r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 K, Classen J (2005): Temporary occlusion of </a:t>
            </a:r>
          </a:p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associative motor cortical plasticity by prior dynamic motor training. Cerebral Cortex. 16(3):376-385.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72C4E9-3B8B-3706-50BE-31FC781F0646}"/>
              </a:ext>
            </a:extLst>
          </p:cNvPr>
          <p:cNvSpPr txBox="1"/>
          <p:nvPr/>
        </p:nvSpPr>
        <p:spPr>
          <a:xfrm>
            <a:off x="4350571" y="425467"/>
            <a:ext cx="3326853" cy="60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3333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Allo &amp; Memory?</a:t>
            </a:r>
          </a:p>
        </p:txBody>
      </p:sp>
    </p:spTree>
    <p:extLst>
      <p:ext uri="{BB962C8B-B14F-4D97-AF65-F5344CB8AC3E}">
        <p14:creationId xmlns:p14="http://schemas.microsoft.com/office/powerpoint/2010/main" val="5508259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FE0A38-E1E9-AF08-4341-E729DCB5D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92"/>
            <a:ext cx="12192000" cy="677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067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3FF583-A97C-99A8-A579-7FA8ECD26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5"/>
            <a:ext cx="12192000" cy="677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7682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143ED-C1CC-BCE2-D92C-325325730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>
            <a:extLst>
              <a:ext uri="{FF2B5EF4-FFF2-40B4-BE49-F238E27FC236}">
                <a16:creationId xmlns:a16="http://schemas.microsoft.com/office/drawing/2014/main" id="{3DA07DB7-0B9E-2767-2D6E-BD057B65D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85" y="1295400"/>
            <a:ext cx="9531684" cy="4979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6">
            <a:extLst>
              <a:ext uri="{FF2B5EF4-FFF2-40B4-BE49-F238E27FC236}">
                <a16:creationId xmlns:a16="http://schemas.microsoft.com/office/drawing/2014/main" id="{3FF81D4E-56FE-9BA7-A414-48623BA0D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637" y="125694"/>
            <a:ext cx="10427368" cy="1135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52" tIns="54425" rIns="108852" bIns="54425">
            <a:spAutoFit/>
          </a:bodyPr>
          <a:lstStyle/>
          <a:p>
            <a:pPr algn="ctr" defTabSz="914377"/>
            <a:r>
              <a:rPr lang="en-US" sz="33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Low Plasma (Allo+PA)/5</a:t>
            </a:r>
            <a:r>
              <a:rPr lang="en-US" sz="3333" b="1">
                <a:solidFill>
                  <a:srgbClr val="000000"/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sz="33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-DHP Resting Levels &amp; </a:t>
            </a:r>
            <a:r>
              <a:rPr lang="en-US" sz="3333" b="1" u="sng">
                <a:solidFill>
                  <a:srgbClr val="000000"/>
                </a:solidFill>
                <a:latin typeface="Calibri"/>
                <a:cs typeface="Arial"/>
                <a:sym typeface="Arial"/>
              </a:rPr>
              <a:t>Reactivity</a:t>
            </a:r>
          </a:p>
          <a:p>
            <a:pPr algn="ctr" defTabSz="914377"/>
            <a:r>
              <a:rPr lang="en-US" sz="33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 in Women with PTSD </a:t>
            </a:r>
            <a:r>
              <a:rPr lang="en-US" sz="28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(Pineles et al., 2018)</a:t>
            </a:r>
          </a:p>
        </p:txBody>
      </p:sp>
      <p:grpSp>
        <p:nvGrpSpPr>
          <p:cNvPr id="39940" name="Group 7">
            <a:extLst>
              <a:ext uri="{FF2B5EF4-FFF2-40B4-BE49-F238E27FC236}">
                <a16:creationId xmlns:a16="http://schemas.microsoft.com/office/drawing/2014/main" id="{AE3CA224-7C5A-7FEE-748B-7FBE4A246666}"/>
              </a:ext>
            </a:extLst>
          </p:cNvPr>
          <p:cNvGrpSpPr>
            <a:grpSpLocks/>
          </p:cNvGrpSpPr>
          <p:nvPr/>
        </p:nvGrpSpPr>
        <p:grpSpPr bwMode="auto">
          <a:xfrm>
            <a:off x="2967789" y="6257755"/>
            <a:ext cx="5080000" cy="457200"/>
            <a:chOff x="2819400" y="5638800"/>
            <a:chExt cx="3810000" cy="457200"/>
          </a:xfrm>
        </p:grpSpPr>
        <p:sp>
          <p:nvSpPr>
            <p:cNvPr id="39941" name="Rectangle 5">
              <a:extLst>
                <a:ext uri="{FF2B5EF4-FFF2-40B4-BE49-F238E27FC236}">
                  <a16:creationId xmlns:a16="http://schemas.microsoft.com/office/drawing/2014/main" id="{358A992D-9F3D-CA0F-BD1D-09911CE4F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9400" y="5638800"/>
              <a:ext cx="1905000" cy="4572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377" eaLnBrk="0" hangingPunct="0"/>
              <a:r>
                <a:rPr lang="en-US" sz="2833" b="1">
                  <a:solidFill>
                    <a:prstClr val="white"/>
                  </a:solidFill>
                  <a:latin typeface="Calibri"/>
                  <a:cs typeface="Arial"/>
                  <a:sym typeface="Arial"/>
                </a:rPr>
                <a:t>PTSD: N=15</a:t>
              </a:r>
            </a:p>
          </p:txBody>
        </p:sp>
        <p:sp>
          <p:nvSpPr>
            <p:cNvPr id="39942" name="Rectangle 2">
              <a:extLst>
                <a:ext uri="{FF2B5EF4-FFF2-40B4-BE49-F238E27FC236}">
                  <a16:creationId xmlns:a16="http://schemas.microsoft.com/office/drawing/2014/main" id="{F546EEF5-BA73-F6C2-48CA-1803FE2B2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4400" y="5638800"/>
              <a:ext cx="1905000" cy="457200"/>
            </a:xfrm>
            <a:prstGeom prst="rect">
              <a:avLst/>
            </a:prstGeom>
            <a:solidFill>
              <a:srgbClr val="3976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914377" eaLnBrk="0" hangingPunct="0"/>
              <a:r>
                <a:rPr lang="en-US" sz="2833" b="1">
                  <a:solidFill>
                    <a:prstClr val="white"/>
                  </a:solidFill>
                  <a:latin typeface="Calibri"/>
                  <a:cs typeface="Arial"/>
                  <a:sym typeface="Arial"/>
                </a:rPr>
                <a:t>  TC: N=21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4D14CDD-7787-97D7-B9BB-0DD7484208FF}"/>
              </a:ext>
            </a:extLst>
          </p:cNvPr>
          <p:cNvSpPr txBox="1"/>
          <p:nvPr/>
        </p:nvSpPr>
        <p:spPr>
          <a:xfrm rot="19365620">
            <a:off x="3387137" y="2826864"/>
            <a:ext cx="3157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Differential Fear Conditioning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78A2D2-3F05-7280-54A5-2F858AF82F6C}"/>
              </a:ext>
            </a:extLst>
          </p:cNvPr>
          <p:cNvSpPr txBox="1"/>
          <p:nvPr/>
        </p:nvSpPr>
        <p:spPr>
          <a:xfrm rot="2360012">
            <a:off x="6409398" y="3007296"/>
            <a:ext cx="2708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Fear Extinction Learning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AFF5E-CF70-C206-C184-051875731172}"/>
              </a:ext>
            </a:extLst>
          </p:cNvPr>
          <p:cNvSpPr txBox="1"/>
          <p:nvPr/>
        </p:nvSpPr>
        <p:spPr>
          <a:xfrm>
            <a:off x="4358106" y="1684421"/>
            <a:ext cx="11496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5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Day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7265F5-8FF2-7564-6D37-BC09798CBCC5}"/>
              </a:ext>
            </a:extLst>
          </p:cNvPr>
          <p:cNvSpPr/>
          <p:nvPr/>
        </p:nvSpPr>
        <p:spPr>
          <a:xfrm>
            <a:off x="9611647" y="1483896"/>
            <a:ext cx="2319671" cy="465221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14B66C-24C8-1E8E-4FF2-7BA3401E9630}"/>
              </a:ext>
            </a:extLst>
          </p:cNvPr>
          <p:cNvSpPr txBox="1"/>
          <p:nvPr/>
        </p:nvSpPr>
        <p:spPr>
          <a:xfrm>
            <a:off x="10295053" y="1684421"/>
            <a:ext cx="11496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5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Day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528BEC-95E3-1618-4079-1E7CAFD1E066}"/>
              </a:ext>
            </a:extLst>
          </p:cNvPr>
          <p:cNvSpPr txBox="1"/>
          <p:nvPr/>
        </p:nvSpPr>
        <p:spPr>
          <a:xfrm>
            <a:off x="10012948" y="2606843"/>
            <a:ext cx="1701973" cy="173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667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Test </a:t>
            </a:r>
          </a:p>
          <a:p>
            <a:pPr algn="ctr" defTabSz="914377"/>
            <a:r>
              <a:rPr lang="en-US" sz="2667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of </a:t>
            </a:r>
          </a:p>
          <a:p>
            <a:pPr algn="ctr" defTabSz="914377"/>
            <a:r>
              <a:rPr lang="en-US" sz="2667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Extinction</a:t>
            </a:r>
          </a:p>
          <a:p>
            <a:pPr algn="ctr" defTabSz="914377"/>
            <a:r>
              <a:rPr lang="en-US" sz="2667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Retention</a:t>
            </a:r>
          </a:p>
        </p:txBody>
      </p:sp>
    </p:spTree>
    <p:extLst>
      <p:ext uri="{BB962C8B-B14F-4D97-AF65-F5344CB8AC3E}">
        <p14:creationId xmlns:p14="http://schemas.microsoft.com/office/powerpoint/2010/main" val="32869537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9072AF-77DC-D48D-2246-405ED3E8124E}"/>
              </a:ext>
            </a:extLst>
          </p:cNvPr>
          <p:cNvSpPr/>
          <p:nvPr/>
        </p:nvSpPr>
        <p:spPr>
          <a:xfrm>
            <a:off x="9548268" y="6445539"/>
            <a:ext cx="2302490" cy="275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50000"/>
              </a:lnSpc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  <a:latin typeface="Calibri"/>
                <a:cs typeface="Arial"/>
                <a:sym typeface="Arial"/>
              </a:rPr>
              <a:t>(</a:t>
            </a:r>
            <a:r>
              <a:rPr lang="en-US" sz="2000" err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Pineles</a:t>
            </a:r>
            <a:r>
              <a:rPr lang="en-US" sz="2000">
                <a:solidFill>
                  <a:srgbClr val="FF0000"/>
                </a:solidFill>
                <a:latin typeface="Calibri"/>
                <a:cs typeface="Arial"/>
                <a:sym typeface="Arial"/>
              </a:rPr>
              <a:t> et al., 2020)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26A1A0-EC76-DD2A-0029-91E89C07D90B}"/>
              </a:ext>
            </a:extLst>
          </p:cNvPr>
          <p:cNvGrpSpPr/>
          <p:nvPr/>
        </p:nvGrpSpPr>
        <p:grpSpPr>
          <a:xfrm>
            <a:off x="322187" y="1818317"/>
            <a:ext cx="11801429" cy="4399048"/>
            <a:chOff x="0" y="850231"/>
            <a:chExt cx="15045879" cy="5630779"/>
          </a:xfrm>
        </p:grpSpPr>
        <p:pic>
          <p:nvPicPr>
            <p:cNvPr id="8" name="Picture 7" descr="A graph of a graph&#10;&#10;Description automatically generated">
              <a:extLst>
                <a:ext uri="{FF2B5EF4-FFF2-40B4-BE49-F238E27FC236}">
                  <a16:creationId xmlns:a16="http://schemas.microsoft.com/office/drawing/2014/main" id="{05F9A9C2-8C12-23A0-C211-3526E14E5EB2}"/>
                </a:ext>
              </a:extLst>
            </p:cNvPr>
            <p:cNvPicPr/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850231"/>
              <a:ext cx="7939204" cy="5630779"/>
            </a:xfrm>
            <a:prstGeom prst="rect">
              <a:avLst/>
            </a:prstGeom>
            <a:ln/>
          </p:spPr>
        </p:pic>
        <p:pic>
          <p:nvPicPr>
            <p:cNvPr id="9" name="Picture 8" descr="A graph of a function&#10;&#10;Description automatically generated">
              <a:extLst>
                <a:ext uri="{FF2B5EF4-FFF2-40B4-BE49-F238E27FC236}">
                  <a16:creationId xmlns:a16="http://schemas.microsoft.com/office/drawing/2014/main" id="{25955A66-F384-60F3-D4AB-D37E16A7C336}"/>
                </a:ext>
              </a:extLst>
            </p:cNvPr>
            <p:cNvPicPr/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6631087" y="850231"/>
              <a:ext cx="8414792" cy="5630778"/>
            </a:xfrm>
            <a:prstGeom prst="rect">
              <a:avLst/>
            </a:prstGeom>
            <a:ln/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3F357FC-B9CE-5D24-C986-9AC747AA89DE}"/>
              </a:ext>
            </a:extLst>
          </p:cNvPr>
          <p:cNvSpPr txBox="1"/>
          <p:nvPr/>
        </p:nvSpPr>
        <p:spPr>
          <a:xfrm>
            <a:off x="213896" y="412463"/>
            <a:ext cx="11704499" cy="1054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2084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Left:</a:t>
            </a:r>
            <a:r>
              <a:rPr lang="en-US" sz="2084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 High correlation between resting plasma </a:t>
            </a:r>
            <a:r>
              <a:rPr lang="en-US" sz="2084" b="1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Allo+PA</a:t>
            </a:r>
            <a:r>
              <a:rPr lang="en-US" sz="2084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 levels and extinction retention in luteal phase</a:t>
            </a:r>
          </a:p>
          <a:p>
            <a:pPr algn="ctr" defTabSz="914377"/>
            <a:endParaRPr lang="en-US" sz="2084" b="1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algn="ctr" defTabSz="914377"/>
            <a:r>
              <a:rPr lang="en-US" sz="2084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Right:</a:t>
            </a:r>
            <a:r>
              <a:rPr lang="en-US" sz="2084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 High correlation between plasma (</a:t>
            </a:r>
            <a:r>
              <a:rPr lang="en-US" sz="2084" b="1" err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Allo+PA</a:t>
            </a:r>
            <a:r>
              <a:rPr lang="en-US" sz="2084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)/DHEA ratio and extinction retention in follicular phase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23A12E-EBBE-CDCF-DD8C-31D7D820405F}"/>
              </a:ext>
            </a:extLst>
          </p:cNvPr>
          <p:cNvSpPr txBox="1"/>
          <p:nvPr/>
        </p:nvSpPr>
        <p:spPr>
          <a:xfrm>
            <a:off x="2954421" y="3429001"/>
            <a:ext cx="211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R= -0.87; p = 0.003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08EC39-E66E-C00D-7881-52F283494DD4}"/>
              </a:ext>
            </a:extLst>
          </p:cNvPr>
          <p:cNvSpPr txBox="1"/>
          <p:nvPr/>
        </p:nvSpPr>
        <p:spPr>
          <a:xfrm>
            <a:off x="8181473" y="3429001"/>
            <a:ext cx="211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>
                <a:solidFill>
                  <a:prstClr val="black"/>
                </a:solidFill>
                <a:latin typeface="Calibri"/>
                <a:cs typeface="Arial"/>
                <a:sym typeface="Arial"/>
              </a:rPr>
              <a:t>R= -0.65; p = 0.058</a:t>
            </a:r>
          </a:p>
        </p:txBody>
      </p:sp>
    </p:spTree>
    <p:extLst>
      <p:ext uri="{BB962C8B-B14F-4D97-AF65-F5344CB8AC3E}">
        <p14:creationId xmlns:p14="http://schemas.microsoft.com/office/powerpoint/2010/main" val="13855108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79977-B589-89C5-4671-066DF3EF0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0AEDED3-F1A9-A58F-0784-D129A71E4062}"/>
              </a:ext>
            </a:extLst>
          </p:cNvPr>
          <p:cNvSpPr txBox="1"/>
          <p:nvPr/>
        </p:nvSpPr>
        <p:spPr>
          <a:xfrm>
            <a:off x="521368" y="2338138"/>
            <a:ext cx="11149264" cy="98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3000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But timing of IV Allo administration is likely critical to </a:t>
            </a:r>
            <a:r>
              <a:rPr lang="en-US" sz="2833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the </a:t>
            </a:r>
          </a:p>
          <a:p>
            <a:pPr algn="ctr" defTabSz="914377"/>
            <a:r>
              <a:rPr lang="en-US" sz="2833" b="1" u="sng">
                <a:solidFill>
                  <a:prstClr val="black"/>
                </a:solidFill>
                <a:latin typeface="Calibri"/>
                <a:cs typeface="Arial"/>
                <a:sym typeface="Arial"/>
              </a:rPr>
              <a:t>blockade of reconsolidation</a:t>
            </a:r>
            <a:r>
              <a:rPr lang="en-US" sz="2833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 of fear memory-related defensive reactions?</a:t>
            </a:r>
          </a:p>
        </p:txBody>
      </p:sp>
    </p:spTree>
    <p:extLst>
      <p:ext uri="{BB962C8B-B14F-4D97-AF65-F5344CB8AC3E}">
        <p14:creationId xmlns:p14="http://schemas.microsoft.com/office/powerpoint/2010/main" val="2625730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789569705" y="1789569705"/>
            <a:ext cx="1789569705" cy="0"/>
          </a:xfrm>
          <a:prstGeom prst="rect">
            <a:avLst/>
          </a:prstGeom>
          <a:solidFill>
            <a:schemeClr val="tx1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 sz="917" b="1" i="1">
              <a:solidFill>
                <a:srgbClr val="000000"/>
              </a:solidFill>
              <a:latin typeface="Geneva" charset="0"/>
              <a:cs typeface="Arial"/>
              <a:sym typeface="Arial"/>
            </a:endParaRP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  <a:p>
            <a:pPr defTabSz="914377" eaLnBrk="0" hangingPunct="0"/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 3</a:t>
            </a:r>
            <a:r>
              <a:rPr lang="en-US" sz="1667" b="1">
                <a:solidFill>
                  <a:srgbClr val="000000"/>
                </a:solidFill>
                <a:latin typeface="Symbol" charset="0"/>
                <a:cs typeface="Arial"/>
                <a:sym typeface="Arial"/>
              </a:rPr>
              <a:t>B</a:t>
            </a:r>
            <a:r>
              <a:rPr lang="en-US" sz="1667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HSD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8686800" y="3917951"/>
            <a:ext cx="3505200" cy="25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914377" eaLnBrk="0" hangingPunct="0"/>
            <a:r>
              <a:rPr lang="en-US" sz="1667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  </a:t>
            </a:r>
          </a:p>
        </p:txBody>
      </p:sp>
      <p:pic>
        <p:nvPicPr>
          <p:cNvPr id="3789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2" y="1186851"/>
            <a:ext cx="11627172" cy="538622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7894" name="Rectangle 2"/>
          <p:cNvSpPr>
            <a:spLocks noChangeArrowheads="1"/>
          </p:cNvSpPr>
          <p:nvPr/>
        </p:nvSpPr>
        <p:spPr bwMode="auto">
          <a:xfrm>
            <a:off x="0" y="1143000"/>
            <a:ext cx="609600" cy="543008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endParaRPr lang="en-US">
              <a:solidFill>
                <a:prstClr val="black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7895" name="Down Arrow Callout 1"/>
          <p:cNvSpPr>
            <a:spLocks noChangeArrowheads="1"/>
          </p:cNvSpPr>
          <p:nvPr/>
        </p:nvSpPr>
        <p:spPr bwMode="auto">
          <a:xfrm>
            <a:off x="203200" y="1023937"/>
            <a:ext cx="1951832" cy="1702595"/>
          </a:xfrm>
          <a:prstGeom prst="downArrowCallout">
            <a:avLst>
              <a:gd name="adj1" fmla="val 5564"/>
              <a:gd name="adj2" fmla="val 14308"/>
              <a:gd name="adj3" fmla="val 25972"/>
              <a:gd name="adj4" fmla="val 64977"/>
            </a:avLst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lIns="108852" tIns="54425" rIns="108852" bIns="54425"/>
          <a:lstStyle/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Adrenals: ACTH</a:t>
            </a:r>
          </a:p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Gonads: LH</a:t>
            </a:r>
          </a:p>
          <a:p>
            <a:pPr defTabSz="914377" eaLnBrk="0" hangingPunct="0"/>
            <a:r>
              <a:rPr lang="en-US" sz="2000">
                <a:solidFill>
                  <a:prstClr val="white"/>
                </a:solidFill>
                <a:latin typeface="Calibri"/>
                <a:cs typeface="Arial"/>
                <a:sym typeface="Arial"/>
              </a:rPr>
              <a:t>Brain: NMDA-R</a:t>
            </a:r>
          </a:p>
          <a:p>
            <a:pPr defTabSz="914377" eaLnBrk="0" hangingPunct="0"/>
            <a:endParaRPr lang="en-US">
              <a:solidFill>
                <a:prstClr val="white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1692101" y="285815"/>
            <a:ext cx="9462168" cy="58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defTabSz="914377" eaLnBrk="0" hangingPunct="0"/>
            <a:r>
              <a:rPr lang="en-US" sz="3833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GABAergic</a:t>
            </a:r>
            <a:r>
              <a:rPr lang="en-US" sz="3833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8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Neurosteroid</a:t>
            </a:r>
            <a:r>
              <a:rPr lang="en-US" sz="3833" b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sz="3833" b="1">
                <a:solidFill>
                  <a:srgbClr val="000000"/>
                </a:solidFill>
                <a:latin typeface="Calibri"/>
                <a:cs typeface="Arial"/>
                <a:sym typeface="Arial"/>
              </a:rPr>
              <a:t>Synthesis Pathways</a:t>
            </a:r>
            <a:endParaRPr lang="en-US" sz="2833">
              <a:solidFill>
                <a:srgbClr val="000000"/>
              </a:solidFill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09345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3"/>
          <p:cNvSpPr txBox="1">
            <a:spLocks noChangeArrowheads="1"/>
          </p:cNvSpPr>
          <p:nvPr/>
        </p:nvSpPr>
        <p:spPr bwMode="auto">
          <a:xfrm>
            <a:off x="406400" y="196503"/>
            <a:ext cx="11480800" cy="88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defTabSz="914377">
              <a:lnSpc>
                <a:spcPct val="50000"/>
              </a:lnSpc>
              <a:spcBef>
                <a:spcPct val="50000"/>
              </a:spcBef>
            </a:pPr>
            <a:r>
              <a:rPr lang="en-US" sz="3167" b="1">
                <a:solidFill>
                  <a:srgbClr val="000000"/>
                </a:solidFill>
                <a:latin typeface="Calibri"/>
                <a:sym typeface="Arial"/>
              </a:rPr>
              <a:t>Timed Single Dose Allo Analogue Ganaxolone: </a:t>
            </a:r>
          </a:p>
          <a:p>
            <a:pPr algn="ctr" defTabSz="914377">
              <a:lnSpc>
                <a:spcPct val="50000"/>
              </a:lnSpc>
              <a:spcBef>
                <a:spcPct val="50000"/>
              </a:spcBef>
            </a:pPr>
            <a:r>
              <a:rPr lang="en-US" sz="3167" b="1">
                <a:solidFill>
                  <a:srgbClr val="000000"/>
                </a:solidFill>
                <a:latin typeface="Calibri"/>
                <a:sym typeface="Arial"/>
              </a:rPr>
              <a:t>Facilitated Extinction Retention vs. Reconsolidation Blockade </a:t>
            </a:r>
          </a:p>
        </p:txBody>
      </p:sp>
      <p:pic>
        <p:nvPicPr>
          <p:cNvPr id="4403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1510543"/>
            <a:ext cx="11582400" cy="4511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24C158-952F-1F97-0115-4E0DAC46DA01}"/>
              </a:ext>
            </a:extLst>
          </p:cNvPr>
          <p:cNvSpPr/>
          <p:nvPr/>
        </p:nvSpPr>
        <p:spPr>
          <a:xfrm>
            <a:off x="8843605" y="6448993"/>
            <a:ext cx="30332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spcBef>
                <a:spcPct val="50000"/>
              </a:spcBef>
            </a:pPr>
            <a:r>
              <a:rPr lang="en-US" sz="2000">
                <a:solidFill>
                  <a:srgbClr val="5B9BD5"/>
                </a:solidFill>
                <a:latin typeface="Calibri"/>
                <a:cs typeface="Arial"/>
                <a:sym typeface="Arial"/>
              </a:rPr>
              <a:t>(Pinna &amp; Rasmusson, 2014)</a:t>
            </a:r>
          </a:p>
        </p:txBody>
      </p:sp>
    </p:spTree>
    <p:extLst>
      <p:ext uri="{BB962C8B-B14F-4D97-AF65-F5344CB8AC3E}">
        <p14:creationId xmlns:p14="http://schemas.microsoft.com/office/powerpoint/2010/main" val="8594985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 Box 3"/>
          <p:cNvSpPr txBox="1">
            <a:spLocks noChangeArrowheads="1"/>
          </p:cNvSpPr>
          <p:nvPr/>
        </p:nvSpPr>
        <p:spPr bwMode="auto">
          <a:xfrm>
            <a:off x="355600" y="245674"/>
            <a:ext cx="11480800" cy="134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defTabSz="914377"/>
            <a:r>
              <a:rPr lang="en-US" sz="2667" b="1">
                <a:solidFill>
                  <a:prstClr val="black"/>
                </a:solidFill>
                <a:latin typeface="Calibri"/>
                <a:sym typeface="Arial"/>
              </a:rPr>
              <a:t>Facilitation of Extinction Retention vs. Reconsolidation Blockade </a:t>
            </a:r>
          </a:p>
          <a:p>
            <a:pPr algn="ctr" defTabSz="914377"/>
            <a:r>
              <a:rPr lang="en-US" sz="2667" b="1">
                <a:solidFill>
                  <a:prstClr val="black"/>
                </a:solidFill>
                <a:latin typeface="Calibri"/>
                <a:sym typeface="Arial"/>
              </a:rPr>
              <a:t>by a Timed Single Dose of the endocannabinoid N-Palmitoylethanolamine (PEA), a peroxisome proliferator-activated receptor-alpha activator</a:t>
            </a:r>
          </a:p>
        </p:txBody>
      </p:sp>
      <p:pic>
        <p:nvPicPr>
          <p:cNvPr id="45058" name="Picture 3" descr="https://ars.els-cdn.com/content/image/1-s2.0-S0006322319300812-g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2" r="49998" b="46593"/>
          <a:stretch>
            <a:fillRect/>
          </a:stretch>
        </p:blipFill>
        <p:spPr bwMode="auto">
          <a:xfrm>
            <a:off x="2735690" y="1713196"/>
            <a:ext cx="6137967" cy="3810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9072AF-77DC-D48D-2246-405ED3E8124E}"/>
              </a:ext>
            </a:extLst>
          </p:cNvPr>
          <p:cNvSpPr/>
          <p:nvPr/>
        </p:nvSpPr>
        <p:spPr>
          <a:xfrm>
            <a:off x="9510722" y="6445539"/>
            <a:ext cx="2377574" cy="275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50000"/>
              </a:lnSpc>
              <a:spcBef>
                <a:spcPct val="50000"/>
              </a:spcBef>
            </a:pPr>
            <a:r>
              <a:rPr lang="en-US" sz="2000">
                <a:solidFill>
                  <a:srgbClr val="5B9BD5"/>
                </a:solidFill>
                <a:latin typeface="Calibri"/>
                <a:cs typeface="Arial"/>
                <a:sym typeface="Arial"/>
              </a:rPr>
              <a:t>(</a:t>
            </a:r>
            <a:r>
              <a:rPr lang="en-US" sz="2000" err="1">
                <a:solidFill>
                  <a:srgbClr val="5B9BD5"/>
                </a:solidFill>
                <a:latin typeface="Calibri"/>
                <a:cs typeface="Arial"/>
                <a:sym typeface="Arial"/>
              </a:rPr>
              <a:t>Locci</a:t>
            </a:r>
            <a:r>
              <a:rPr lang="en-US" sz="2000">
                <a:solidFill>
                  <a:srgbClr val="5B9BD5"/>
                </a:solidFill>
                <a:latin typeface="Calibri"/>
                <a:cs typeface="Arial"/>
                <a:sym typeface="Arial"/>
              </a:rPr>
              <a:t> &amp; Pinna, 2019)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87A85E-7E46-16D4-43AA-D495982FAF60}"/>
              </a:ext>
            </a:extLst>
          </p:cNvPr>
          <p:cNvSpPr txBox="1"/>
          <p:nvPr/>
        </p:nvSpPr>
        <p:spPr>
          <a:xfrm>
            <a:off x="198119" y="5650450"/>
            <a:ext cx="12255500" cy="81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2333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*PEA increased Allo and Allo-S, effects that were blocked by finasteride (which inhibits 5</a:t>
            </a:r>
            <a:r>
              <a:rPr lang="en-US" sz="2333" b="1">
                <a:solidFill>
                  <a:srgbClr val="FF0000"/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sz="2333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-reductase I, II). PEA was also anxiolytic (e.g., plus maze), an effect that was lost after finasteride.</a:t>
            </a:r>
          </a:p>
        </p:txBody>
      </p:sp>
    </p:spTree>
    <p:extLst>
      <p:ext uri="{BB962C8B-B14F-4D97-AF65-F5344CB8AC3E}">
        <p14:creationId xmlns:p14="http://schemas.microsoft.com/office/powerpoint/2010/main" val="7930551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3356" y="542678"/>
            <a:ext cx="4363064" cy="2738710"/>
          </a:xfrm>
          <a:prstGeom prst="rect">
            <a:avLst/>
          </a:prstGeom>
          <a:noFill/>
        </p:spPr>
        <p:txBody>
          <a:bodyPr wrap="square" lIns="108852" tIns="54425" rIns="108852" bIns="54425">
            <a:spAutoFit/>
          </a:bodyPr>
          <a:lstStyle/>
          <a:p>
            <a:pPr defTabSz="914377">
              <a:defRPr/>
            </a:pPr>
            <a:r>
              <a:rPr lang="en-US" sz="28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				</a:t>
            </a:r>
          </a:p>
          <a:p>
            <a:pPr marL="612275" indent="-612275" defTabSz="914377">
              <a:buFontTx/>
              <a:buAutoNum type="arabicPeriod" startAt="2"/>
              <a:defRPr/>
            </a:pPr>
            <a:endParaRPr lang="en-US" sz="3333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612275" indent="-612275" defTabSz="914377">
              <a:buFontTx/>
              <a:buAutoNum type="arabicPeriod" startAt="2"/>
              <a:defRPr/>
            </a:pPr>
            <a:endParaRPr lang="en-US" sz="3333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612275" indent="-612275" defTabSz="914377">
              <a:buFontTx/>
              <a:buAutoNum type="arabicPeriod" startAt="2"/>
              <a:defRPr/>
            </a:pPr>
            <a:endParaRPr lang="en-US" sz="3333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algn="ctr" defTabSz="914377">
              <a:defRPr/>
            </a:pPr>
            <a:r>
              <a:rPr lang="en-US" sz="4251">
                <a:solidFill>
                  <a:srgbClr val="FFA900"/>
                </a:solidFill>
                <a:latin typeface="Calibri"/>
                <a:cs typeface="Arial"/>
                <a:sym typeface="Arial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3956147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2;p12">
            <a:extLst>
              <a:ext uri="{FF2B5EF4-FFF2-40B4-BE49-F238E27FC236}">
                <a16:creationId xmlns:a16="http://schemas.microsoft.com/office/drawing/2014/main" id="{B4D696FB-EEDC-43B5-B037-2CBB67DB363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69037" y="1438013"/>
            <a:ext cx="11853927" cy="2130104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en-US" sz="6667" b="1">
                <a:latin typeface="+mj-lt"/>
              </a:rPr>
              <a:t>Question &amp; Answer</a:t>
            </a:r>
            <a:endParaRPr sz="6667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18915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73A12-CDC5-4ED3-9BE9-F3A0F6EBE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7258762D-5492-BE18-8BA1-ACE91B7682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3753" y="2208698"/>
            <a:ext cx="11524353" cy="2531761"/>
          </a:xfrm>
          <a:ln>
            <a:noFill/>
          </a:ln>
        </p:spPr>
        <p:txBody>
          <a:bodyPr>
            <a:normAutofit fontScale="90000"/>
          </a:bodyPr>
          <a:lstStyle/>
          <a:p>
            <a:br>
              <a:rPr lang="en-US" sz="3251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</a:br>
            <a:r>
              <a:rPr lang="en-US" sz="3251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  <a:t>However, up until recently, studies have not taken into account:</a:t>
            </a:r>
            <a:br>
              <a:rPr lang="en-US" sz="3251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3251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</a:br>
            <a:r>
              <a:rPr lang="en-US" sz="2667" b="1">
                <a:latin typeface="+mn-lt"/>
                <a:ea typeface="ＭＳ Ｐゴシック" charset="0"/>
                <a:cs typeface="ＭＳ Ｐゴシック" charset="0"/>
              </a:rPr>
              <a:t>1. </a:t>
            </a:r>
            <a:r>
              <a:rPr lang="en-US" sz="2667" b="1" u="sng">
                <a:latin typeface="+mn-lt"/>
                <a:ea typeface="ＭＳ Ｐゴシック" charset="0"/>
                <a:cs typeface="ＭＳ Ｐゴシック" charset="0"/>
              </a:rPr>
              <a:t>GABAergic disinhibition</a:t>
            </a:r>
            <a:r>
              <a:rPr lang="en-US" sz="2667" b="1">
                <a:latin typeface="+mn-lt"/>
                <a:ea typeface="ＭＳ Ｐゴシック" charset="0"/>
                <a:cs typeface="ＭＳ Ｐゴシック" charset="0"/>
              </a:rPr>
              <a:t> (</a:t>
            </a:r>
            <a:r>
              <a:rPr lang="en-US" sz="2667" b="1" err="1">
                <a:latin typeface="+mn-lt"/>
                <a:ea typeface="ＭＳ Ｐゴシック" charset="0"/>
                <a:cs typeface="ＭＳ Ｐゴシック" charset="0"/>
              </a:rPr>
              <a:t>Letzkus</a:t>
            </a:r>
            <a:r>
              <a:rPr lang="en-US" sz="2667" b="1">
                <a:latin typeface="+mn-lt"/>
                <a:ea typeface="ＭＳ Ｐゴシック" charset="0"/>
                <a:cs typeface="ＭＳ Ｐゴシック" charset="0"/>
              </a:rPr>
              <a:t> et al., 2015) mediated by local circuit “GABA neuron on GABA neuron” on-off switches, which rapidly reconfigures circuit/brain region connections in response to stress. </a:t>
            </a: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r>
              <a:rPr lang="en-US" sz="2667" b="1">
                <a:latin typeface="+mn-lt"/>
                <a:ea typeface="ＭＳ Ｐゴシック" charset="0"/>
                <a:cs typeface="ＭＳ Ｐゴシック" charset="0"/>
              </a:rPr>
              <a:t>Model 1 (Rest):  </a:t>
            </a: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r>
              <a:rPr lang="en-US" sz="2667" b="1">
                <a:latin typeface="+mn-lt"/>
                <a:ea typeface="ＭＳ Ｐゴシック" charset="0"/>
                <a:cs typeface="ＭＳ Ｐゴシック" charset="0"/>
              </a:rPr>
              <a:t>  </a:t>
            </a: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r>
              <a:rPr lang="en-US" sz="2667" b="1">
                <a:latin typeface="+mn-lt"/>
                <a:ea typeface="ＭＳ Ｐゴシック" charset="0"/>
                <a:cs typeface="ＭＳ Ｐゴシック" charset="0"/>
              </a:rPr>
              <a:t>Model 1 (Stress):</a:t>
            </a: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2667" b="1">
                <a:latin typeface="+mn-lt"/>
                <a:ea typeface="ＭＳ Ｐゴシック" charset="0"/>
                <a:cs typeface="ＭＳ Ｐゴシック" charset="0"/>
              </a:rPr>
            </a:br>
            <a:r>
              <a:rPr lang="en-US" sz="2667" b="1">
                <a:latin typeface="+mn-lt"/>
                <a:ea typeface="ＭＳ Ｐゴシック" charset="0"/>
                <a:cs typeface="ＭＳ Ｐゴシック" charset="0"/>
              </a:rPr>
              <a:t>2. Placement (expression) of ALLO-sensitive synaptic and </a:t>
            </a:r>
            <a:r>
              <a:rPr lang="en-US" sz="2667" b="1" err="1">
                <a:latin typeface="+mn-lt"/>
                <a:ea typeface="ＭＳ Ｐゴシック" charset="0"/>
                <a:cs typeface="ＭＳ Ｐゴシック" charset="0"/>
              </a:rPr>
              <a:t>extrasynaptic</a:t>
            </a:r>
            <a:r>
              <a:rPr lang="en-US" sz="2667" b="1">
                <a:latin typeface="+mn-lt"/>
                <a:ea typeface="ＭＳ Ｐゴシック" charset="0"/>
                <a:cs typeface="ＭＳ Ｐゴシック" charset="0"/>
              </a:rPr>
              <a:t> GABA</a:t>
            </a:r>
            <a:r>
              <a:rPr lang="en-US" sz="2667" b="1" baseline="-25000">
                <a:latin typeface="+mn-lt"/>
                <a:ea typeface="ＭＳ Ｐゴシック" charset="0"/>
                <a:cs typeface="ＭＳ Ｐゴシック" charset="0"/>
              </a:rPr>
              <a:t>A</a:t>
            </a:r>
            <a:r>
              <a:rPr lang="en-US" sz="2667" b="1">
                <a:latin typeface="+mn-lt"/>
                <a:ea typeface="ＭＳ Ｐゴシック" charset="0"/>
                <a:cs typeface="ＭＳ Ｐゴシック" charset="0"/>
              </a:rPr>
              <a:t> receptors on the first GABA neuron vs. second GABA neuron regulating amygdala output.</a:t>
            </a:r>
            <a:br>
              <a:rPr lang="en-US" sz="2667" b="1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</a:br>
            <a:br>
              <a:rPr lang="en-US" sz="2667" b="1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</a:br>
            <a:r>
              <a:rPr lang="en-US" sz="2667" b="1">
                <a:solidFill>
                  <a:srgbClr val="FF0000"/>
                </a:solidFill>
                <a:latin typeface="+mn-lt"/>
                <a:ea typeface="ＭＳ Ｐゴシック" charset="0"/>
                <a:cs typeface="ＭＳ Ｐゴシック" charset="0"/>
              </a:rPr>
              <a:t>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2D1CEC-132C-A016-F068-F4A3E91D5254}"/>
              </a:ext>
            </a:extLst>
          </p:cNvPr>
          <p:cNvGrpSpPr/>
          <p:nvPr/>
        </p:nvGrpSpPr>
        <p:grpSpPr>
          <a:xfrm>
            <a:off x="2609534" y="1705156"/>
            <a:ext cx="5937468" cy="2242797"/>
            <a:chOff x="3614041" y="2326002"/>
            <a:chExt cx="7124961" cy="2486527"/>
          </a:xfrm>
        </p:grpSpPr>
        <p:sp>
          <p:nvSpPr>
            <p:cNvPr id="22" name="Sun 21">
              <a:extLst>
                <a:ext uri="{FF2B5EF4-FFF2-40B4-BE49-F238E27FC236}">
                  <a16:creationId xmlns:a16="http://schemas.microsoft.com/office/drawing/2014/main" id="{7ABEDF53-A255-BC17-F5EE-2C72F525968E}"/>
                </a:ext>
              </a:extLst>
            </p:cNvPr>
            <p:cNvSpPr/>
            <p:nvPr/>
          </p:nvSpPr>
          <p:spPr>
            <a:xfrm>
              <a:off x="8086470" y="2326002"/>
              <a:ext cx="2652532" cy="2486527"/>
            </a:xfrm>
            <a:prstGeom prst="sun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410F482-F5CC-4FDE-8E7D-E3E089220B22}"/>
                </a:ext>
              </a:extLst>
            </p:cNvPr>
            <p:cNvGrpSpPr/>
            <p:nvPr/>
          </p:nvGrpSpPr>
          <p:grpSpPr>
            <a:xfrm>
              <a:off x="3614041" y="3114026"/>
              <a:ext cx="4696966" cy="1000774"/>
              <a:chOff x="3019828" y="2464320"/>
              <a:chExt cx="4696966" cy="1000774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7B360E7-476E-4E7E-B676-C05AAD3A92F7}"/>
                  </a:ext>
                </a:extLst>
              </p:cNvPr>
              <p:cNvGrpSpPr/>
              <p:nvPr/>
            </p:nvGrpSpPr>
            <p:grpSpPr>
              <a:xfrm>
                <a:off x="3019828" y="2486525"/>
                <a:ext cx="2502567" cy="978569"/>
                <a:chOff x="3037706" y="2486525"/>
                <a:chExt cx="2887579" cy="978569"/>
              </a:xfrm>
            </p:grpSpPr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511613DA-E21F-6E6B-7EB4-3782423A3AD8}"/>
                    </a:ext>
                  </a:extLst>
                </p:cNvPr>
                <p:cNvSpPr/>
                <p:nvPr/>
              </p:nvSpPr>
              <p:spPr>
                <a:xfrm>
                  <a:off x="3037706" y="2582779"/>
                  <a:ext cx="1331495" cy="78606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white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FAEDD822-DE5F-DE2E-02CF-0F30A8778089}"/>
                    </a:ext>
                  </a:extLst>
                </p:cNvPr>
                <p:cNvSpPr/>
                <p:nvPr/>
              </p:nvSpPr>
              <p:spPr>
                <a:xfrm>
                  <a:off x="3494906" y="2822591"/>
                  <a:ext cx="1748589" cy="306438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white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7" name="Block Arc 6">
                  <a:extLst>
                    <a:ext uri="{FF2B5EF4-FFF2-40B4-BE49-F238E27FC236}">
                      <a16:creationId xmlns:a16="http://schemas.microsoft.com/office/drawing/2014/main" id="{A4D8DD79-9898-A718-18E2-0AD47B5815D0}"/>
                    </a:ext>
                  </a:extLst>
                </p:cNvPr>
                <p:cNvSpPr/>
                <p:nvPr/>
              </p:nvSpPr>
              <p:spPr>
                <a:xfrm rot="15992185">
                  <a:off x="4994843" y="2534652"/>
                  <a:ext cx="978569" cy="882315"/>
                </a:xfrm>
                <a:prstGeom prst="blockArc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black"/>
                    </a:solidFill>
                    <a:latin typeface="Calibri"/>
                    <a:sym typeface="Arial"/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CC79D1B-FCF2-E200-6FDB-82A31AEAAD22}"/>
                  </a:ext>
                </a:extLst>
              </p:cNvPr>
              <p:cNvGrpSpPr/>
              <p:nvPr/>
            </p:nvGrpSpPr>
            <p:grpSpPr>
              <a:xfrm>
                <a:off x="5214226" y="2464320"/>
                <a:ext cx="2502568" cy="978569"/>
                <a:chOff x="2903621" y="2486525"/>
                <a:chExt cx="2887580" cy="978569"/>
              </a:xfrm>
              <a:solidFill>
                <a:schemeClr val="accent2"/>
              </a:solidFill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BC5F7F6E-3A53-B8BB-87BF-C8A1E7CB10D5}"/>
                    </a:ext>
                  </a:extLst>
                </p:cNvPr>
                <p:cNvSpPr/>
                <p:nvPr/>
              </p:nvSpPr>
              <p:spPr>
                <a:xfrm>
                  <a:off x="2903621" y="2582779"/>
                  <a:ext cx="1331495" cy="78606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white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790EC80B-6DBE-3EB2-72B2-79BF5748A9D9}"/>
                    </a:ext>
                  </a:extLst>
                </p:cNvPr>
                <p:cNvSpPr/>
                <p:nvPr/>
              </p:nvSpPr>
              <p:spPr>
                <a:xfrm>
                  <a:off x="3360821" y="2822591"/>
                  <a:ext cx="1748589" cy="30643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white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12" name="Block Arc 11">
                  <a:extLst>
                    <a:ext uri="{FF2B5EF4-FFF2-40B4-BE49-F238E27FC236}">
                      <a16:creationId xmlns:a16="http://schemas.microsoft.com/office/drawing/2014/main" id="{34072F3F-BD80-DD7A-BE4E-1CD20A3B241F}"/>
                    </a:ext>
                  </a:extLst>
                </p:cNvPr>
                <p:cNvSpPr/>
                <p:nvPr/>
              </p:nvSpPr>
              <p:spPr>
                <a:xfrm rot="15992185">
                  <a:off x="4860758" y="2534652"/>
                  <a:ext cx="978569" cy="882316"/>
                </a:xfrm>
                <a:prstGeom prst="blockArc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black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61896C-85AF-A24D-C298-A93DD76857CD}"/>
                  </a:ext>
                </a:extLst>
              </p:cNvPr>
              <p:cNvSpPr txBox="1"/>
              <p:nvPr/>
            </p:nvSpPr>
            <p:spPr>
              <a:xfrm>
                <a:off x="5260745" y="2639129"/>
                <a:ext cx="952587" cy="716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b="1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GABA</a:t>
                </a:r>
              </a:p>
              <a:p>
                <a:pPr defTabSz="914377"/>
                <a:r>
                  <a:rPr lang="en-US" b="1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   on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FA44ADB-A7D0-DD90-09FD-8BA08B03A49F}"/>
                  </a:ext>
                </a:extLst>
              </p:cNvPr>
              <p:cNvSpPr txBox="1"/>
              <p:nvPr/>
            </p:nvSpPr>
            <p:spPr>
              <a:xfrm>
                <a:off x="3099730" y="2675890"/>
                <a:ext cx="1037389" cy="716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b="1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GABA     </a:t>
                </a:r>
              </a:p>
              <a:p>
                <a:pPr defTabSz="914377"/>
                <a:r>
                  <a:rPr lang="en-US" b="1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  off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922D2F-C49B-E5F9-1D54-A8A7C931C9AB}"/>
                </a:ext>
              </a:extLst>
            </p:cNvPr>
            <p:cNvSpPr txBox="1"/>
            <p:nvPr/>
          </p:nvSpPr>
          <p:spPr>
            <a:xfrm>
              <a:off x="8759681" y="3220736"/>
              <a:ext cx="1420790" cy="716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 b="1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Amygdala</a:t>
              </a:r>
            </a:p>
            <a:p>
              <a:pPr defTabSz="914377"/>
              <a:r>
                <a:rPr lang="en-US" b="1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      off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56AF10F-ABB5-40FA-560A-C70031C0B395}"/>
                </a:ext>
              </a:extLst>
            </p:cNvPr>
            <p:cNvSpPr/>
            <p:nvPr/>
          </p:nvSpPr>
          <p:spPr>
            <a:xfrm>
              <a:off x="8018420" y="3220736"/>
              <a:ext cx="728874" cy="8082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5F6D241-ACEE-08EC-4133-D2CA856ACAA5}"/>
                </a:ext>
              </a:extLst>
            </p:cNvPr>
            <p:cNvSpPr/>
            <p:nvPr/>
          </p:nvSpPr>
          <p:spPr>
            <a:xfrm flipH="1">
              <a:off x="8078949" y="3262607"/>
              <a:ext cx="183023" cy="1524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C511736-84E2-FCAD-270D-D57699D21FC4}"/>
                </a:ext>
              </a:extLst>
            </p:cNvPr>
            <p:cNvSpPr/>
            <p:nvPr/>
          </p:nvSpPr>
          <p:spPr>
            <a:xfrm>
              <a:off x="8221794" y="3778735"/>
              <a:ext cx="183023" cy="15239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B96A9D4-3368-EED8-F4A5-63D513552EDA}"/>
                </a:ext>
              </a:extLst>
            </p:cNvPr>
            <p:cNvSpPr/>
            <p:nvPr/>
          </p:nvSpPr>
          <p:spPr>
            <a:xfrm>
              <a:off x="8329961" y="3423642"/>
              <a:ext cx="148531" cy="176181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AF7576A-C182-B7EB-BCA4-374C5E28CFC5}"/>
                </a:ext>
              </a:extLst>
            </p:cNvPr>
            <p:cNvSpPr/>
            <p:nvPr/>
          </p:nvSpPr>
          <p:spPr>
            <a:xfrm flipH="1">
              <a:off x="7922392" y="3562821"/>
              <a:ext cx="183021" cy="176181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5737A67-3E92-668F-155B-A7529D942767}"/>
                </a:ext>
              </a:extLst>
            </p:cNvPr>
            <p:cNvSpPr/>
            <p:nvPr/>
          </p:nvSpPr>
          <p:spPr>
            <a:xfrm>
              <a:off x="8018228" y="3835254"/>
              <a:ext cx="157633" cy="17891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009EE99-F82B-6A56-A663-75A5082B645C}"/>
              </a:ext>
            </a:extLst>
          </p:cNvPr>
          <p:cNvGrpSpPr/>
          <p:nvPr/>
        </p:nvGrpSpPr>
        <p:grpSpPr>
          <a:xfrm>
            <a:off x="2752521" y="3946790"/>
            <a:ext cx="5933671" cy="2029497"/>
            <a:chOff x="3304073" y="4851887"/>
            <a:chExt cx="7120405" cy="2435397"/>
          </a:xfrm>
        </p:grpSpPr>
        <p:sp>
          <p:nvSpPr>
            <p:cNvPr id="35" name="Sun 34">
              <a:extLst>
                <a:ext uri="{FF2B5EF4-FFF2-40B4-BE49-F238E27FC236}">
                  <a16:creationId xmlns:a16="http://schemas.microsoft.com/office/drawing/2014/main" id="{3259A395-124E-944F-AF9F-5D94504324FF}"/>
                </a:ext>
              </a:extLst>
            </p:cNvPr>
            <p:cNvSpPr/>
            <p:nvPr/>
          </p:nvSpPr>
          <p:spPr>
            <a:xfrm>
              <a:off x="7604919" y="4851887"/>
              <a:ext cx="2819559" cy="2435397"/>
            </a:xfrm>
            <a:prstGeom prst="sun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CF28224-5E06-F793-3A0A-F27144C5AC17}"/>
                </a:ext>
              </a:extLst>
            </p:cNvPr>
            <p:cNvGrpSpPr/>
            <p:nvPr/>
          </p:nvGrpSpPr>
          <p:grpSpPr>
            <a:xfrm>
              <a:off x="3304073" y="5494603"/>
              <a:ext cx="5081600" cy="1022061"/>
              <a:chOff x="2252044" y="2475422"/>
              <a:chExt cx="5081600" cy="1022019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ED363C7-C9B6-484F-4E99-B4D85CC94187}"/>
                  </a:ext>
                </a:extLst>
              </p:cNvPr>
              <p:cNvGrpSpPr/>
              <p:nvPr/>
            </p:nvGrpSpPr>
            <p:grpSpPr>
              <a:xfrm>
                <a:off x="2252044" y="2475422"/>
                <a:ext cx="2502568" cy="978569"/>
                <a:chOff x="2151801" y="2475422"/>
                <a:chExt cx="2887580" cy="978569"/>
              </a:xfrm>
            </p:grpSpPr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7DCEC718-7CEC-B805-AA4E-0FC8416E9E54}"/>
                    </a:ext>
                  </a:extLst>
                </p:cNvPr>
                <p:cNvSpPr/>
                <p:nvPr/>
              </p:nvSpPr>
              <p:spPr>
                <a:xfrm>
                  <a:off x="2151801" y="2571677"/>
                  <a:ext cx="1331495" cy="786063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white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A4B4BCBE-6C7B-8240-9A5F-2972ADFC93BD}"/>
                    </a:ext>
                  </a:extLst>
                </p:cNvPr>
                <p:cNvSpPr/>
                <p:nvPr/>
              </p:nvSpPr>
              <p:spPr>
                <a:xfrm>
                  <a:off x="2609001" y="2811489"/>
                  <a:ext cx="1748589" cy="30643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white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53" name="Block Arc 52">
                  <a:extLst>
                    <a:ext uri="{FF2B5EF4-FFF2-40B4-BE49-F238E27FC236}">
                      <a16:creationId xmlns:a16="http://schemas.microsoft.com/office/drawing/2014/main" id="{B8845C15-1812-07FD-B221-D67CC3609FDC}"/>
                    </a:ext>
                  </a:extLst>
                </p:cNvPr>
                <p:cNvSpPr/>
                <p:nvPr/>
              </p:nvSpPr>
              <p:spPr>
                <a:xfrm rot="15992185">
                  <a:off x="4108938" y="2523549"/>
                  <a:ext cx="978569" cy="882316"/>
                </a:xfrm>
                <a:prstGeom prst="blockArc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black"/>
                    </a:solidFill>
                    <a:latin typeface="Calibri"/>
                    <a:sym typeface="Arial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9D834916-E621-F84D-1538-FFF38B34534F}"/>
                  </a:ext>
                </a:extLst>
              </p:cNvPr>
              <p:cNvGrpSpPr/>
              <p:nvPr/>
            </p:nvGrpSpPr>
            <p:grpSpPr>
              <a:xfrm>
                <a:off x="4956384" y="2518872"/>
                <a:ext cx="2377260" cy="978569"/>
                <a:chOff x="2606111" y="2541077"/>
                <a:chExt cx="2742994" cy="978569"/>
              </a:xfrm>
              <a:solidFill>
                <a:schemeClr val="accent2"/>
              </a:solidFill>
            </p:grpSpPr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416A165F-EC5A-EE36-6580-15652314E32B}"/>
                    </a:ext>
                  </a:extLst>
                </p:cNvPr>
                <p:cNvSpPr/>
                <p:nvPr/>
              </p:nvSpPr>
              <p:spPr>
                <a:xfrm>
                  <a:off x="2606111" y="2582779"/>
                  <a:ext cx="1331495" cy="786063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white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6002367D-B461-9E5A-BDBC-EB936B5FD51B}"/>
                    </a:ext>
                  </a:extLst>
                </p:cNvPr>
                <p:cNvSpPr/>
                <p:nvPr/>
              </p:nvSpPr>
              <p:spPr>
                <a:xfrm>
                  <a:off x="2917556" y="2854041"/>
                  <a:ext cx="1748589" cy="306438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white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50" name="Block Arc 49">
                  <a:extLst>
                    <a:ext uri="{FF2B5EF4-FFF2-40B4-BE49-F238E27FC236}">
                      <a16:creationId xmlns:a16="http://schemas.microsoft.com/office/drawing/2014/main" id="{F0485264-8543-18B4-BD17-B1F14AB39270}"/>
                    </a:ext>
                  </a:extLst>
                </p:cNvPr>
                <p:cNvSpPr/>
                <p:nvPr/>
              </p:nvSpPr>
              <p:spPr>
                <a:xfrm rot="15992185">
                  <a:off x="4418663" y="2589204"/>
                  <a:ext cx="978569" cy="882315"/>
                </a:xfrm>
                <a:prstGeom prst="blockArc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black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454E311-4F71-8CA3-85F1-7356D363282B}"/>
                  </a:ext>
                </a:extLst>
              </p:cNvPr>
              <p:cNvSpPr txBox="1"/>
              <p:nvPr/>
            </p:nvSpPr>
            <p:spPr>
              <a:xfrm>
                <a:off x="5075087" y="2578807"/>
                <a:ext cx="980942" cy="77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b="1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GABA</a:t>
                </a:r>
              </a:p>
              <a:p>
                <a:pPr defTabSz="914377"/>
                <a:r>
                  <a:rPr lang="en-US" b="1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  off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81C3735-1525-859A-31A4-CED6CE8F2553}"/>
                  </a:ext>
                </a:extLst>
              </p:cNvPr>
              <p:cNvSpPr txBox="1"/>
              <p:nvPr/>
            </p:nvSpPr>
            <p:spPr>
              <a:xfrm>
                <a:off x="2341007" y="2619076"/>
                <a:ext cx="976034" cy="775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b="1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GABA </a:t>
                </a:r>
              </a:p>
              <a:p>
                <a:pPr defTabSz="914377"/>
                <a:r>
                  <a:rPr lang="en-US" b="1">
                    <a:solidFill>
                      <a:prstClr val="black"/>
                    </a:solidFill>
                    <a:latin typeface="Calibri"/>
                    <a:cs typeface="Arial"/>
                    <a:sym typeface="Arial"/>
                  </a:rPr>
                  <a:t>  on</a:t>
                </a: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1977C57-DAC9-F235-02CC-87CC6632BC0F}"/>
              </a:ext>
            </a:extLst>
          </p:cNvPr>
          <p:cNvSpPr txBox="1"/>
          <p:nvPr/>
        </p:nvSpPr>
        <p:spPr>
          <a:xfrm>
            <a:off x="6969283" y="4610879"/>
            <a:ext cx="1183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Amygdala</a:t>
            </a:r>
          </a:p>
          <a:p>
            <a:pPr defTabSz="914377"/>
            <a:r>
              <a:rPr lang="en-US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       on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FBD2FEC-0292-1747-0BE6-C7D6D4686C08}"/>
              </a:ext>
            </a:extLst>
          </p:cNvPr>
          <p:cNvGrpSpPr/>
          <p:nvPr/>
        </p:nvGrpSpPr>
        <p:grpSpPr>
          <a:xfrm>
            <a:off x="4483437" y="4554483"/>
            <a:ext cx="485964" cy="645099"/>
            <a:chOff x="7724008" y="5572421"/>
            <a:chExt cx="583156" cy="774119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4E9CD9A-63BC-19ED-E423-B58F62A6979D}"/>
                </a:ext>
              </a:extLst>
            </p:cNvPr>
            <p:cNvSpPr/>
            <p:nvPr/>
          </p:nvSpPr>
          <p:spPr>
            <a:xfrm flipH="1">
              <a:off x="7880565" y="5572421"/>
              <a:ext cx="210077" cy="174934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2A10FA2-4DA8-69A3-FF48-C0C37BF763A5}"/>
                </a:ext>
              </a:extLst>
            </p:cNvPr>
            <p:cNvSpPr/>
            <p:nvPr/>
          </p:nvSpPr>
          <p:spPr>
            <a:xfrm>
              <a:off x="8023411" y="6088570"/>
              <a:ext cx="210077" cy="174933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73A2D85-FF11-1FCE-715F-1B3D1F624D5C}"/>
                </a:ext>
              </a:extLst>
            </p:cNvPr>
            <p:cNvSpPr/>
            <p:nvPr/>
          </p:nvSpPr>
          <p:spPr>
            <a:xfrm>
              <a:off x="8136678" y="5729947"/>
              <a:ext cx="170486" cy="202231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3BF016A-0353-7282-A29E-311D006FCC62}"/>
                </a:ext>
              </a:extLst>
            </p:cNvPr>
            <p:cNvSpPr/>
            <p:nvPr/>
          </p:nvSpPr>
          <p:spPr>
            <a:xfrm flipH="1">
              <a:off x="7724008" y="5869131"/>
              <a:ext cx="210075" cy="20223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85B7B3B-04DD-5668-36D6-E0FA5CD1F0C9}"/>
                </a:ext>
              </a:extLst>
            </p:cNvPr>
            <p:cNvSpPr/>
            <p:nvPr/>
          </p:nvSpPr>
          <p:spPr>
            <a:xfrm>
              <a:off x="7823599" y="6141174"/>
              <a:ext cx="180934" cy="20536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56" name="Trapezoid 55">
            <a:extLst>
              <a:ext uri="{FF2B5EF4-FFF2-40B4-BE49-F238E27FC236}">
                <a16:creationId xmlns:a16="http://schemas.microsoft.com/office/drawing/2014/main" id="{9AB63050-0D00-398B-20FD-0478C08B8439}"/>
              </a:ext>
            </a:extLst>
          </p:cNvPr>
          <p:cNvSpPr/>
          <p:nvPr/>
        </p:nvSpPr>
        <p:spPr>
          <a:xfrm rot="16200000">
            <a:off x="6481896" y="4763369"/>
            <a:ext cx="390392" cy="38856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61679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142069" y="165315"/>
            <a:ext cx="12049932" cy="741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52" tIns="54425" rIns="108852" bIns="54425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 defTabSz="914377" eaLnBrk="1" hangingPunct="1"/>
            <a:r>
              <a:rPr lang="en-US" sz="3000" b="1">
                <a:solidFill>
                  <a:prstClr val="black"/>
                </a:solidFill>
                <a:latin typeface="Calibri"/>
                <a:sym typeface="Arial"/>
              </a:rPr>
              <a:t>General problems with the design of PTSD treatment trials: </a:t>
            </a:r>
          </a:p>
          <a:p>
            <a:pPr defTabSz="914377" eaLnBrk="1" hangingPunct="1"/>
            <a:endParaRPr lang="en-US" sz="2167">
              <a:solidFill>
                <a:srgbClr val="FF0000"/>
              </a:solidFill>
              <a:latin typeface="Calibri"/>
              <a:sym typeface="Arial"/>
            </a:endParaRPr>
          </a:p>
          <a:p>
            <a:pPr defTabSz="914377" eaLnBrk="1" hangingPunct="1"/>
            <a:r>
              <a:rPr lang="en-US" sz="2333" u="sng">
                <a:solidFill>
                  <a:srgbClr val="FF0000"/>
                </a:solidFill>
                <a:latin typeface="Calibri"/>
                <a:sym typeface="Arial"/>
              </a:rPr>
              <a:t>Net Result</a:t>
            </a:r>
            <a:r>
              <a:rPr lang="en-US" sz="2333">
                <a:solidFill>
                  <a:srgbClr val="FF0000"/>
                </a:solidFill>
                <a:latin typeface="Calibri"/>
                <a:sym typeface="Arial"/>
              </a:rPr>
              <a:t>: </a:t>
            </a:r>
            <a:r>
              <a:rPr lang="en-US" sz="2333">
                <a:solidFill>
                  <a:prstClr val="black"/>
                </a:solidFill>
                <a:latin typeface="Calibri"/>
                <a:sym typeface="Arial"/>
              </a:rPr>
              <a:t>Only 2 drugs of the same drug class have been FDA-approved for treatment of PTSD in 20 years (sertraline &amp; paroxetine). These SSRIs show modest general efficacy &amp; wide-ranging individual efficacy.  Notably, SSRIs are neurosteroidogenic at &lt; 1/10th IC</a:t>
            </a:r>
            <a:r>
              <a:rPr lang="en-US" sz="2333" baseline="-25000">
                <a:solidFill>
                  <a:prstClr val="black"/>
                </a:solidFill>
                <a:latin typeface="Calibri"/>
                <a:sym typeface="Arial"/>
              </a:rPr>
              <a:t>50</a:t>
            </a:r>
            <a:r>
              <a:rPr lang="en-US" sz="2333">
                <a:solidFill>
                  <a:prstClr val="black"/>
                </a:solidFill>
                <a:latin typeface="Calibri"/>
                <a:sym typeface="Arial"/>
              </a:rPr>
              <a:t> for serotonin reuptake. </a:t>
            </a:r>
          </a:p>
          <a:p>
            <a:pPr defTabSz="914377" eaLnBrk="1" hangingPunct="1"/>
            <a:endParaRPr lang="en-US" sz="2333" b="1">
              <a:solidFill>
                <a:prstClr val="black"/>
              </a:solidFill>
              <a:latin typeface="Calibri"/>
              <a:sym typeface="Arial"/>
            </a:endParaRPr>
          </a:p>
          <a:p>
            <a:pPr defTabSz="914377" eaLnBrk="1" hangingPunct="1"/>
            <a:r>
              <a:rPr lang="en-US" sz="2333">
                <a:solidFill>
                  <a:prstClr val="black"/>
                </a:solidFill>
                <a:latin typeface="Calibri"/>
                <a:sym typeface="Arial"/>
              </a:rPr>
              <a:t>1. Use one-size fits all study designs despite clear individual &amp; subpopulation variability in multiple interacting neurobiological systems dysregulated in PTSD </a:t>
            </a:r>
          </a:p>
          <a:p>
            <a:pPr defTabSz="914377" eaLnBrk="1" hangingPunct="1"/>
            <a:r>
              <a:rPr lang="en-US" sz="2333">
                <a:solidFill>
                  <a:srgbClr val="5B9BD5">
                    <a:lumMod val="75000"/>
                  </a:srgbClr>
                </a:solidFill>
                <a:latin typeface="Calibri"/>
                <a:sym typeface="Arial"/>
              </a:rPr>
              <a:t>(Kim et al., 2020; Rasmusson &amp; Pineles, 2018 Rasmusson et al., 2021)</a:t>
            </a:r>
          </a:p>
          <a:p>
            <a:pPr defTabSz="914377" eaLnBrk="1" hangingPunct="1"/>
            <a:endParaRPr lang="en-US" sz="2333">
              <a:solidFill>
                <a:prstClr val="black"/>
              </a:solidFill>
              <a:latin typeface="Calibri"/>
              <a:sym typeface="Arial"/>
            </a:endParaRPr>
          </a:p>
          <a:p>
            <a:pPr defTabSz="914377" eaLnBrk="1" hangingPunct="1"/>
            <a:r>
              <a:rPr lang="en-US" sz="2333">
                <a:solidFill>
                  <a:prstClr val="black"/>
                </a:solidFill>
                <a:latin typeface="Calibri"/>
                <a:sym typeface="Arial"/>
              </a:rPr>
              <a:t>2. Typically dose study drug to steady-state levels without considering underlying </a:t>
            </a:r>
            <a:r>
              <a:rPr lang="en-US" sz="2333" u="sng">
                <a:solidFill>
                  <a:prstClr val="black"/>
                </a:solidFill>
                <a:latin typeface="Calibri"/>
                <a:sym typeface="Arial"/>
              </a:rPr>
              <a:t>phasic</a:t>
            </a:r>
            <a:r>
              <a:rPr lang="en-US" sz="2333">
                <a:solidFill>
                  <a:prstClr val="black"/>
                </a:solidFill>
                <a:latin typeface="Calibri"/>
                <a:sym typeface="Arial"/>
              </a:rPr>
              <a:t> neurobiological processes critical to PTSD recovery. </a:t>
            </a:r>
          </a:p>
          <a:p>
            <a:pPr defTabSz="914377" eaLnBrk="1" hangingPunct="1"/>
            <a:r>
              <a:rPr lang="en-US" sz="2333">
                <a:solidFill>
                  <a:srgbClr val="5B9BD5">
                    <a:lumMod val="75000"/>
                  </a:srgbClr>
                </a:solidFill>
                <a:latin typeface="Calibri"/>
                <a:sym typeface="Arial"/>
              </a:rPr>
              <a:t>(Pineles, 2020; Rasmusson et al., 2021 )</a:t>
            </a:r>
          </a:p>
          <a:p>
            <a:pPr marL="571486" indent="-571486" defTabSz="914377" eaLnBrk="1" hangingPunct="1">
              <a:buFont typeface="Wingdings" pitchFamily="2" charset="2"/>
              <a:buChar char="Ø"/>
            </a:pPr>
            <a:endParaRPr lang="en-US" sz="2333">
              <a:solidFill>
                <a:prstClr val="black"/>
              </a:solidFill>
              <a:latin typeface="Calibri"/>
              <a:sym typeface="Arial"/>
            </a:endParaRPr>
          </a:p>
          <a:p>
            <a:pPr defTabSz="914377" eaLnBrk="1" hangingPunct="1"/>
            <a:r>
              <a:rPr lang="en-US" sz="2333">
                <a:solidFill>
                  <a:prstClr val="black"/>
                </a:solidFill>
                <a:latin typeface="Calibri"/>
                <a:sym typeface="Arial"/>
              </a:rPr>
              <a:t>3. Novel ‘brief drug infusions’ are administered in a hit or miss fashion without clear targets, rationale, or sensitivity to phasic neural mechanisms critical to PTSD recovery.</a:t>
            </a:r>
          </a:p>
          <a:p>
            <a:pPr defTabSz="914377" eaLnBrk="1" hangingPunct="1"/>
            <a:endParaRPr lang="en-US" sz="2333">
              <a:solidFill>
                <a:prstClr val="black"/>
              </a:solidFill>
              <a:latin typeface="Calibri"/>
              <a:sym typeface="Arial"/>
            </a:endParaRPr>
          </a:p>
          <a:p>
            <a:pPr defTabSz="914377" eaLnBrk="1" hangingPunct="1"/>
            <a:r>
              <a:rPr lang="en-US" sz="2333">
                <a:solidFill>
                  <a:prstClr val="black"/>
                </a:solidFill>
                <a:latin typeface="Calibri"/>
                <a:sym typeface="Arial"/>
              </a:rPr>
              <a:t>4. Biomarkers of potential underlying pathophysiological processes/targets are not assessed.</a:t>
            </a:r>
            <a:endParaRPr lang="en-US" sz="2333">
              <a:solidFill>
                <a:srgbClr val="5B9BD5"/>
              </a:solidFill>
              <a:latin typeface="Calibri"/>
              <a:sym typeface="Arial"/>
            </a:endParaRPr>
          </a:p>
          <a:p>
            <a:pPr marL="571486" indent="-571486" defTabSz="914377" eaLnBrk="1" hangingPunct="1">
              <a:buFont typeface="Wingdings" pitchFamily="2" charset="2"/>
              <a:buChar char="Ø"/>
            </a:pPr>
            <a:endParaRPr lang="en-US">
              <a:solidFill>
                <a:srgbClr val="5B9BD5"/>
              </a:solidFill>
              <a:latin typeface="Calibri"/>
              <a:sym typeface="Arial"/>
            </a:endParaRPr>
          </a:p>
          <a:p>
            <a:pPr defTabSz="914377" eaLnBrk="1" hangingPunct="1"/>
            <a:endParaRPr lang="en-US" sz="3000">
              <a:solidFill>
                <a:prstClr val="black"/>
              </a:solidFill>
              <a:latin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53756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4483397-E6F6-2B47-9E2C-F5298D8296DA}"/>
              </a:ext>
            </a:extLst>
          </p:cNvPr>
          <p:cNvSpPr txBox="1"/>
          <p:nvPr/>
        </p:nvSpPr>
        <p:spPr>
          <a:xfrm>
            <a:off x="652654" y="142963"/>
            <a:ext cx="10626417" cy="2554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3333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De-Risking Treatment Trials</a:t>
            </a:r>
          </a:p>
          <a:p>
            <a:pPr algn="ctr" defTabSz="914377"/>
            <a:endParaRPr lang="en-US" sz="1333" b="1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algn="ctr" defTabSz="914377"/>
            <a:r>
              <a:rPr lang="en-US" sz="2833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If GABAergic neurosteroid production is downstream from the drug or psychotherapy point of engagement in the therapeutic process, </a:t>
            </a:r>
            <a:r>
              <a:rPr lang="en-US" sz="2833" b="1">
                <a:solidFill>
                  <a:srgbClr val="4472C4"/>
                </a:solidFill>
                <a:latin typeface="Calibri"/>
                <a:cs typeface="Arial"/>
                <a:sym typeface="Arial"/>
              </a:rPr>
              <a:t>capacity for GABAergic neurosteroid synthesis deficiency </a:t>
            </a:r>
          </a:p>
          <a:p>
            <a:pPr algn="ctr" defTabSz="914377"/>
            <a:r>
              <a:rPr lang="en-US" sz="2833" b="1" u="sng">
                <a:solidFill>
                  <a:srgbClr val="4472C4"/>
                </a:solidFill>
                <a:latin typeface="Calibri"/>
                <a:cs typeface="Arial"/>
                <a:sym typeface="Arial"/>
              </a:rPr>
              <a:t>will predict response</a:t>
            </a:r>
            <a:r>
              <a:rPr lang="en-US" sz="2833" b="1">
                <a:solidFill>
                  <a:srgbClr val="4472C4"/>
                </a:solidFill>
                <a:latin typeface="Calibri"/>
                <a:cs typeface="Arial"/>
                <a:sym typeface="Arial"/>
              </a:rPr>
              <a:t>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7919D43-4A1E-3DE1-5474-A43B9E8CE40D}"/>
              </a:ext>
            </a:extLst>
          </p:cNvPr>
          <p:cNvGrpSpPr/>
          <p:nvPr/>
        </p:nvGrpSpPr>
        <p:grpSpPr>
          <a:xfrm>
            <a:off x="899645" y="3066548"/>
            <a:ext cx="10132435" cy="3332136"/>
            <a:chOff x="1035295" y="3533275"/>
            <a:chExt cx="12158922" cy="399856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01C5160-89AE-8ACE-A220-1EF1AF24D1C4}"/>
                </a:ext>
              </a:extLst>
            </p:cNvPr>
            <p:cNvGrpSpPr/>
            <p:nvPr/>
          </p:nvGrpSpPr>
          <p:grpSpPr>
            <a:xfrm>
              <a:off x="1035295" y="3533275"/>
              <a:ext cx="12158922" cy="3998563"/>
              <a:chOff x="1123111" y="4345534"/>
              <a:chExt cx="12158922" cy="2858193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E4A9D56-01D5-E41D-7392-BC144AC7DDF8}"/>
                  </a:ext>
                </a:extLst>
              </p:cNvPr>
              <p:cNvGrpSpPr/>
              <p:nvPr/>
            </p:nvGrpSpPr>
            <p:grpSpPr>
              <a:xfrm>
                <a:off x="1123111" y="4345534"/>
                <a:ext cx="8113451" cy="2858193"/>
                <a:chOff x="53727" y="4330437"/>
                <a:chExt cx="8113451" cy="2858193"/>
              </a:xfrm>
            </p:grpSpPr>
            <p:sp>
              <p:nvSpPr>
                <p:cNvPr id="2" name="Pentagon 1">
                  <a:extLst>
                    <a:ext uri="{FF2B5EF4-FFF2-40B4-BE49-F238E27FC236}">
                      <a16:creationId xmlns:a16="http://schemas.microsoft.com/office/drawing/2014/main" id="{0D638661-6E7F-65CC-EF37-9232534E82EB}"/>
                    </a:ext>
                  </a:extLst>
                </p:cNvPr>
                <p:cNvSpPr/>
                <p:nvPr/>
              </p:nvSpPr>
              <p:spPr>
                <a:xfrm>
                  <a:off x="53727" y="5346915"/>
                  <a:ext cx="3936571" cy="790414"/>
                </a:xfrm>
                <a:prstGeom prst="homePlat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endParaRPr lang="en-US">
                    <a:solidFill>
                      <a:prstClr val="white"/>
                    </a:solidFill>
                    <a:latin typeface="Calibri"/>
                    <a:sym typeface="Arial"/>
                  </a:endParaRPr>
                </a:p>
                <a:p>
                  <a:pPr algn="ctr" defTabSz="914377"/>
                  <a:r>
                    <a:rPr lang="en-US">
                      <a:solidFill>
                        <a:prstClr val="black"/>
                      </a:solidFill>
                      <a:latin typeface="Calibri"/>
                      <a:sym typeface="Arial"/>
                    </a:rPr>
                    <a:t>Endocannabinoid or SSRI Enhancement of Synthesis</a:t>
                  </a:r>
                </a:p>
                <a:p>
                  <a:pPr algn="ctr" defTabSz="914377"/>
                  <a:r>
                    <a:rPr lang="en-US">
                      <a:solidFill>
                        <a:prstClr val="black"/>
                      </a:solidFill>
                      <a:latin typeface="Calibri"/>
                      <a:sym typeface="Arial"/>
                    </a:rPr>
                    <a:t>(e.g., PEA or FAAH-Inhibitor)</a:t>
                  </a:r>
                </a:p>
                <a:p>
                  <a:pPr algn="ctr" defTabSz="914377"/>
                  <a:endParaRPr lang="en-US">
                    <a:solidFill>
                      <a:prstClr val="white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7" name="Pentagon 6">
                  <a:extLst>
                    <a:ext uri="{FF2B5EF4-FFF2-40B4-BE49-F238E27FC236}">
                      <a16:creationId xmlns:a16="http://schemas.microsoft.com/office/drawing/2014/main" id="{9E5F2163-D209-5D0C-D3AD-532D4C5BF4AC}"/>
                    </a:ext>
                  </a:extLst>
                </p:cNvPr>
                <p:cNvSpPr/>
                <p:nvPr/>
              </p:nvSpPr>
              <p:spPr>
                <a:xfrm>
                  <a:off x="4786392" y="4362772"/>
                  <a:ext cx="3380786" cy="1379350"/>
                </a:xfrm>
                <a:prstGeom prst="homePlate">
                  <a:avLst/>
                </a:prstGeom>
                <a:solidFill>
                  <a:schemeClr val="accent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r>
                    <a:rPr lang="en-US" b="1">
                      <a:solidFill>
                        <a:srgbClr val="FFFF00"/>
                      </a:solidFill>
                      <a:latin typeface="Calibri"/>
                      <a:sym typeface="Arial"/>
                    </a:rPr>
                    <a:t>Normal Capacity for </a:t>
                  </a:r>
                </a:p>
                <a:p>
                  <a:pPr algn="ctr" defTabSz="914377"/>
                  <a:r>
                    <a:rPr lang="en-US" b="1">
                      <a:solidFill>
                        <a:srgbClr val="FFFF00"/>
                      </a:solidFill>
                      <a:latin typeface="Calibri"/>
                      <a:sym typeface="Arial"/>
                    </a:rPr>
                    <a:t>GABAergic </a:t>
                  </a:r>
                  <a:r>
                    <a:rPr lang="en-US" b="1" err="1">
                      <a:solidFill>
                        <a:srgbClr val="FFFF00"/>
                      </a:solidFill>
                      <a:latin typeface="Calibri"/>
                      <a:sym typeface="Arial"/>
                    </a:rPr>
                    <a:t>Neurosteroidogenesis</a:t>
                  </a:r>
                  <a:endParaRPr lang="en-US" b="1">
                    <a:solidFill>
                      <a:srgbClr val="FFFF00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8" name="Pentagon 7">
                  <a:extLst>
                    <a:ext uri="{FF2B5EF4-FFF2-40B4-BE49-F238E27FC236}">
                      <a16:creationId xmlns:a16="http://schemas.microsoft.com/office/drawing/2014/main" id="{66AFF7D1-DA27-A81A-9FA8-66652C6CAC6E}"/>
                    </a:ext>
                  </a:extLst>
                </p:cNvPr>
                <p:cNvSpPr/>
                <p:nvPr/>
              </p:nvSpPr>
              <p:spPr>
                <a:xfrm>
                  <a:off x="4786394" y="5809280"/>
                  <a:ext cx="3380784" cy="1379350"/>
                </a:xfrm>
                <a:prstGeom prst="homePlat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r>
                    <a:rPr lang="en-US">
                      <a:solidFill>
                        <a:srgbClr val="FF0000"/>
                      </a:solidFill>
                      <a:latin typeface="Calibri"/>
                      <a:sym typeface="Arial"/>
                    </a:rPr>
                    <a:t>Deficient Capacity for </a:t>
                  </a:r>
                </a:p>
                <a:p>
                  <a:pPr algn="ctr" defTabSz="914377"/>
                  <a:r>
                    <a:rPr lang="en-US">
                      <a:solidFill>
                        <a:srgbClr val="FF0000"/>
                      </a:solidFill>
                      <a:latin typeface="Calibri"/>
                      <a:sym typeface="Arial"/>
                    </a:rPr>
                    <a:t>GABAergic </a:t>
                  </a:r>
                  <a:r>
                    <a:rPr lang="en-US" err="1">
                      <a:solidFill>
                        <a:srgbClr val="FF0000"/>
                      </a:solidFill>
                      <a:latin typeface="Calibri"/>
                      <a:sym typeface="Arial"/>
                    </a:rPr>
                    <a:t>Neurosteroidogenesis</a:t>
                  </a:r>
                  <a:endParaRPr lang="en-US">
                    <a:solidFill>
                      <a:srgbClr val="FF0000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9" name="Pentagon 8">
                  <a:extLst>
                    <a:ext uri="{FF2B5EF4-FFF2-40B4-BE49-F238E27FC236}">
                      <a16:creationId xmlns:a16="http://schemas.microsoft.com/office/drawing/2014/main" id="{4DF5C674-C030-95BB-154A-2FA941027F95}"/>
                    </a:ext>
                  </a:extLst>
                </p:cNvPr>
                <p:cNvSpPr/>
                <p:nvPr/>
              </p:nvSpPr>
              <p:spPr>
                <a:xfrm>
                  <a:off x="53727" y="4330437"/>
                  <a:ext cx="3936571" cy="907989"/>
                </a:xfrm>
                <a:prstGeom prst="homePlat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r>
                    <a:rPr lang="en-US">
                      <a:solidFill>
                        <a:prstClr val="black"/>
                      </a:solidFill>
                      <a:latin typeface="Calibri"/>
                      <a:sym typeface="Arial"/>
                    </a:rPr>
                    <a:t>Neurosteroid Precursor Treatment</a:t>
                  </a:r>
                </a:p>
                <a:p>
                  <a:pPr algn="ctr" defTabSz="914377"/>
                  <a:r>
                    <a:rPr lang="en-US">
                      <a:solidFill>
                        <a:prstClr val="black"/>
                      </a:solidFill>
                      <a:latin typeface="Calibri"/>
                      <a:sym typeface="Arial"/>
                    </a:rPr>
                    <a:t>(e.g., pregnenolone)</a:t>
                  </a:r>
                </a:p>
              </p:txBody>
            </p:sp>
            <p:sp>
              <p:nvSpPr>
                <p:cNvPr id="11" name="Pentagon 10">
                  <a:extLst>
                    <a:ext uri="{FF2B5EF4-FFF2-40B4-BE49-F238E27FC236}">
                      <a16:creationId xmlns:a16="http://schemas.microsoft.com/office/drawing/2014/main" id="{5BF77198-0030-9DC3-DEAB-03E8029F5036}"/>
                    </a:ext>
                  </a:extLst>
                </p:cNvPr>
                <p:cNvSpPr/>
                <p:nvPr/>
              </p:nvSpPr>
              <p:spPr>
                <a:xfrm>
                  <a:off x="53727" y="6280641"/>
                  <a:ext cx="3936571" cy="907989"/>
                </a:xfrm>
                <a:prstGeom prst="homePlat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377"/>
                  <a:r>
                    <a:rPr lang="en-US">
                      <a:solidFill>
                        <a:prstClr val="black"/>
                      </a:solidFill>
                      <a:latin typeface="Calibri"/>
                      <a:sym typeface="Arial"/>
                    </a:rPr>
                    <a:t>GPCR Activator</a:t>
                  </a:r>
                </a:p>
                <a:p>
                  <a:pPr algn="ctr" defTabSz="914377"/>
                  <a:r>
                    <a:rPr lang="en-US">
                      <a:solidFill>
                        <a:prstClr val="black"/>
                      </a:solidFill>
                      <a:latin typeface="Calibri"/>
                      <a:sym typeface="Arial"/>
                    </a:rPr>
                    <a:t>(e.g., antidepressants, stimulants, MDMA)</a:t>
                  </a:r>
                </a:p>
              </p:txBody>
            </p:sp>
          </p:grp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E2D255C-BC15-D1F8-64EA-7987D69535E2}"/>
                  </a:ext>
                </a:extLst>
              </p:cNvPr>
              <p:cNvSpPr/>
              <p:nvPr/>
            </p:nvSpPr>
            <p:spPr>
              <a:xfrm>
                <a:off x="9448802" y="4432947"/>
                <a:ext cx="3812583" cy="123211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AB708E-0FF1-4C17-2683-83880E6281D2}"/>
                  </a:ext>
                </a:extLst>
              </p:cNvPr>
              <p:cNvSpPr txBox="1"/>
              <p:nvPr/>
            </p:nvSpPr>
            <p:spPr>
              <a:xfrm>
                <a:off x="9895663" y="4900347"/>
                <a:ext cx="3231392" cy="3432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/>
                <a:r>
                  <a:rPr lang="en-US" sz="2000" b="1">
                    <a:solidFill>
                      <a:srgbClr val="FFFF00"/>
                    </a:solidFill>
                    <a:latin typeface="Calibri"/>
                    <a:cs typeface="Arial"/>
                    <a:sym typeface="Arial"/>
                  </a:rPr>
                  <a:t>Therapeutic Response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1E111F9-2D6E-B964-7DBC-714A323BACBD}"/>
                  </a:ext>
                </a:extLst>
              </p:cNvPr>
              <p:cNvSpPr/>
              <p:nvPr/>
            </p:nvSpPr>
            <p:spPr>
              <a:xfrm>
                <a:off x="9469450" y="5971612"/>
                <a:ext cx="3812583" cy="123211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7"/>
                <a:endParaRPr lang="en-US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5D1F752-4507-DC7A-A833-3E735305613A}"/>
                  </a:ext>
                </a:extLst>
              </p:cNvPr>
              <p:cNvSpPr txBox="1"/>
              <p:nvPr/>
            </p:nvSpPr>
            <p:spPr>
              <a:xfrm>
                <a:off x="9617927" y="6329252"/>
                <a:ext cx="3515627" cy="3432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77"/>
                <a:r>
                  <a:rPr lang="en-US" sz="2000">
                    <a:solidFill>
                      <a:srgbClr val="FF0000"/>
                    </a:solidFill>
                    <a:latin typeface="Calibri"/>
                    <a:cs typeface="Arial"/>
                    <a:sym typeface="Arial"/>
                  </a:rPr>
                  <a:t>No Therapeutic Response</a:t>
                </a:r>
              </a:p>
            </p:txBody>
          </p:sp>
        </p:grpSp>
        <p:sp>
          <p:nvSpPr>
            <p:cNvPr id="16" name="Right Brace 15">
              <a:extLst>
                <a:ext uri="{FF2B5EF4-FFF2-40B4-BE49-F238E27FC236}">
                  <a16:creationId xmlns:a16="http://schemas.microsoft.com/office/drawing/2014/main" id="{6B987028-FA50-B49C-692A-E00F62EE7806}"/>
                </a:ext>
              </a:extLst>
            </p:cNvPr>
            <p:cNvSpPr/>
            <p:nvPr/>
          </p:nvSpPr>
          <p:spPr>
            <a:xfrm>
              <a:off x="5033390" y="3533275"/>
              <a:ext cx="359707" cy="3998563"/>
            </a:xfrm>
            <a:prstGeom prst="rightBrac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78573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4483397-E6F6-2B47-9E2C-F5298D8296DA}"/>
              </a:ext>
            </a:extLst>
          </p:cNvPr>
          <p:cNvSpPr txBox="1"/>
          <p:nvPr/>
        </p:nvSpPr>
        <p:spPr>
          <a:xfrm>
            <a:off x="666556" y="365607"/>
            <a:ext cx="10751721" cy="6144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3333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GABAergic NS synthesis deficiency thus may serve as a treatment target </a:t>
            </a:r>
            <a:r>
              <a:rPr lang="en-US" sz="3333" b="1" i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but</a:t>
            </a:r>
            <a:r>
              <a:rPr lang="en-US" sz="3333" b="1">
                <a:solidFill>
                  <a:srgbClr val="FF0000"/>
                </a:solidFill>
                <a:latin typeface="Calibri"/>
                <a:cs typeface="Arial"/>
                <a:sym typeface="Arial"/>
              </a:rPr>
              <a:t>:</a:t>
            </a:r>
          </a:p>
          <a:p>
            <a:pPr algn="ctr" defTabSz="914377"/>
            <a:endParaRPr lang="en-US" sz="3333" b="1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619110" indent="-619110" defTabSz="914377">
              <a:buFontTx/>
              <a:buAutoNum type="arabicPeriod"/>
            </a:pPr>
            <a:r>
              <a:rPr lang="en-US" sz="29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Can </a:t>
            </a:r>
            <a:r>
              <a:rPr lang="en-US" sz="2933" i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low resting</a:t>
            </a:r>
            <a:r>
              <a:rPr lang="en-US" sz="29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 GABAergic NS levels be increased                 </a:t>
            </a:r>
            <a:r>
              <a:rPr lang="en-US" sz="2933" u="sng">
                <a:solidFill>
                  <a:prstClr val="black"/>
                </a:solidFill>
                <a:latin typeface="Calibri"/>
                <a:cs typeface="Arial"/>
                <a:sym typeface="Arial"/>
              </a:rPr>
              <a:t>without suppressing trauma memory circuit activation, which is essential to extinction &amp; reconsolidation blockade</a:t>
            </a:r>
            <a:r>
              <a:rPr lang="en-US" sz="29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?</a:t>
            </a:r>
          </a:p>
          <a:p>
            <a:pPr marL="619110" indent="-619110" defTabSz="914377">
              <a:buFontTx/>
              <a:buAutoNum type="arabicPeriod"/>
            </a:pPr>
            <a:endParaRPr lang="en-US" sz="2933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619110" indent="-619110" defTabSz="914377">
              <a:buFontTx/>
              <a:buAutoNum type="arabicPeriod"/>
            </a:pPr>
            <a:r>
              <a:rPr lang="en-US" sz="29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Can dysfunction of specific enzymes involved in GABAergic neurosteroid synthesis be corrected epigenetically or otherwise?</a:t>
            </a:r>
          </a:p>
          <a:p>
            <a:pPr marL="619110" indent="-619110" defTabSz="914377">
              <a:buFontTx/>
              <a:buAutoNum type="arabicPeriod"/>
            </a:pPr>
            <a:endParaRPr lang="en-US" sz="2933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619110" indent="-619110" defTabSz="914377">
              <a:buFontTx/>
              <a:buAutoNum type="arabicPeriod"/>
            </a:pPr>
            <a:r>
              <a:rPr lang="en-US" sz="2933">
                <a:solidFill>
                  <a:prstClr val="black"/>
                </a:solidFill>
                <a:latin typeface="Calibri"/>
                <a:cs typeface="Arial"/>
                <a:sym typeface="Arial"/>
              </a:rPr>
              <a:t>Can GABAergic neurosteroid infusions be targeted time-wise in trauma-focused therapies to promote LTD and LTP interference and facilitate extinction and extinction retention?    </a:t>
            </a:r>
          </a:p>
        </p:txBody>
      </p:sp>
    </p:spTree>
    <p:extLst>
      <p:ext uri="{BB962C8B-B14F-4D97-AF65-F5344CB8AC3E}">
        <p14:creationId xmlns:p14="http://schemas.microsoft.com/office/powerpoint/2010/main" val="13044597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9F6E34-A0EC-36E1-00E2-B7CCE5847372}"/>
              </a:ext>
            </a:extLst>
          </p:cNvPr>
          <p:cNvSpPr/>
          <p:nvPr/>
        </p:nvSpPr>
        <p:spPr>
          <a:xfrm>
            <a:off x="0" y="120401"/>
            <a:ext cx="12192000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495" algn="ctr" defTabSz="914377"/>
            <a:r>
              <a:rPr lang="en-US" sz="3167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Identifying GABAergic neurosteroid (NS) deficiency</a:t>
            </a:r>
          </a:p>
          <a:p>
            <a:pPr marL="190495" defTabSz="914377"/>
            <a:endParaRPr lang="en-US" sz="1333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1.  Measurement of </a:t>
            </a:r>
            <a:r>
              <a:rPr lang="en-US" sz="2000" i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resting</a:t>
            </a:r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 GABAergic NS levels must control for stress </a:t>
            </a: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	a) Allow a 1-hour resting period between stressor and NS measurement</a:t>
            </a: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	b) Normalize NS levels by accounting for ACTH levels that reflect the size of the stress signal</a:t>
            </a: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                 activating NS production</a:t>
            </a:r>
          </a:p>
          <a:p>
            <a:pPr marL="190495" defTabSz="914377"/>
            <a:endParaRPr lang="en-US" sz="1000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2. To measure GABAergic NS synthesis deficiency</a:t>
            </a: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	a) Use NS product to immediate steroid precursor ratios </a:t>
            </a: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	b) Use ACTH stimulation testing after resting baseline</a:t>
            </a:r>
          </a:p>
          <a:p>
            <a:pPr marL="190495" defTabSz="914377"/>
            <a:endParaRPr lang="en-US" sz="1000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3.  Characterize sex-specific measures of enzyme blocks that limit GABAergic NS synthesis</a:t>
            </a:r>
          </a:p>
          <a:p>
            <a:pPr marL="190495" defTabSz="914377"/>
            <a:r>
              <a:rPr lang="en-US" sz="2000">
                <a:solidFill>
                  <a:srgbClr val="5B9BD5"/>
                </a:solidFill>
                <a:latin typeface="Calibri"/>
                <a:cs typeface="Arial"/>
                <a:sym typeface="Arial"/>
              </a:rPr>
              <a:t>      	</a:t>
            </a:r>
            <a:r>
              <a:rPr lang="en-US" sz="2000">
                <a:solidFill>
                  <a:srgbClr val="5B9BD5">
                    <a:lumMod val="75000"/>
                  </a:srgbClr>
                </a:solidFill>
                <a:latin typeface="Calibri"/>
                <a:cs typeface="Arial"/>
                <a:sym typeface="Arial"/>
              </a:rPr>
              <a:t>Male/Female pregnancy: 5</a:t>
            </a:r>
            <a:r>
              <a:rPr lang="en-US" sz="2000">
                <a:solidFill>
                  <a:srgbClr val="5B9BD5">
                    <a:lumMod val="75000"/>
                  </a:srgbClr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sz="2000">
                <a:solidFill>
                  <a:srgbClr val="5B9BD5">
                    <a:lumMod val="75000"/>
                  </a:srgbClr>
                </a:solidFill>
                <a:latin typeface="Calibri"/>
                <a:cs typeface="Arial"/>
                <a:sym typeface="Arial"/>
              </a:rPr>
              <a:t>-DHP/progesterone ratio as a proxy for 5</a:t>
            </a:r>
            <a:r>
              <a:rPr lang="en-US" sz="2000">
                <a:solidFill>
                  <a:srgbClr val="5B9BD5">
                    <a:lumMod val="75000"/>
                  </a:srgbClr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sz="2000">
                <a:solidFill>
                  <a:srgbClr val="5B9BD5">
                    <a:lumMod val="75000"/>
                  </a:srgbClr>
                </a:solidFill>
                <a:latin typeface="Calibri"/>
                <a:cs typeface="Arial"/>
                <a:sym typeface="Arial"/>
              </a:rPr>
              <a:t>-reductase deficiency </a:t>
            </a:r>
          </a:p>
          <a:p>
            <a:pPr marL="190495" defTabSz="914377"/>
            <a:r>
              <a:rPr lang="en-US" sz="2000">
                <a:solidFill>
                  <a:srgbClr val="FF0000"/>
                </a:solidFill>
                <a:latin typeface="Calibri"/>
                <a:cs typeface="Arial"/>
                <a:sym typeface="Arial"/>
              </a:rPr>
              <a:t>      	Female:  Allo+PA/5</a:t>
            </a:r>
            <a:r>
              <a:rPr lang="en-US" sz="2000">
                <a:solidFill>
                  <a:srgbClr val="FF0000"/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sz="2000">
                <a:solidFill>
                  <a:srgbClr val="FF0000"/>
                </a:solidFill>
                <a:latin typeface="Calibri"/>
                <a:cs typeface="Arial"/>
                <a:sym typeface="Arial"/>
              </a:rPr>
              <a:t>-DHP ratio as a proxy for 3</a:t>
            </a:r>
            <a:r>
              <a:rPr lang="en-US" sz="2000">
                <a:solidFill>
                  <a:srgbClr val="FF0000"/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sz="2000">
                <a:solidFill>
                  <a:srgbClr val="FF0000"/>
                </a:solidFill>
                <a:latin typeface="Calibri"/>
                <a:cs typeface="Arial"/>
                <a:sym typeface="Arial"/>
              </a:rPr>
              <a:t>-HSD deficiency</a:t>
            </a:r>
          </a:p>
          <a:p>
            <a:pPr marL="190495" defTabSz="914377"/>
            <a:endParaRPr lang="en-US" sz="1000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4.  Be aware of subpopulation or individually variable factors that alter:  </a:t>
            </a: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           a) HPA axis activity (exercise; eating; acute/chronic nicotine, opiates, antidepressants, neuroleptics,</a:t>
            </a: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                benzodiazepines) </a:t>
            </a: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           b) GABAergic NS production directly (cannabinoids, OCPs, SSRIs)</a:t>
            </a:r>
          </a:p>
          <a:p>
            <a:pPr marL="190495" defTabSz="914377"/>
            <a:endParaRPr lang="en-US" sz="1000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5.  Use gas chromatography-mass spectrometry (GC-MS) to get accurate, sensitive &amp; specific GABAergic NS levels</a:t>
            </a:r>
          </a:p>
          <a:p>
            <a:pPr marL="190495" defTabSz="914377"/>
            <a:endParaRPr lang="en-US" sz="2000">
              <a:solidFill>
                <a:prstClr val="black"/>
              </a:solidFill>
              <a:latin typeface="Calibri"/>
              <a:cs typeface="Arial"/>
              <a:sym typeface="Arial"/>
            </a:endParaRPr>
          </a:p>
          <a:p>
            <a:pPr marL="190495" defTabSz="914377"/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6.  Measure </a:t>
            </a:r>
            <a:r>
              <a:rPr lang="en-US" sz="2000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2000" b="1">
                <a:solidFill>
                  <a:prstClr val="black"/>
                </a:solidFill>
                <a:latin typeface="Symbol" pitchFamily="2" charset="2"/>
                <a:cs typeface="Arial"/>
                <a:sym typeface="Arial"/>
              </a:rPr>
              <a:t>b</a:t>
            </a:r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-isomers of Allo &amp; PA, as well as DHEA/DHEAS because they antagonize the GABAergic </a:t>
            </a:r>
            <a:r>
              <a:rPr lang="en-US" sz="2000" b="1">
                <a:solidFill>
                  <a:prstClr val="black"/>
                </a:solidFill>
                <a:latin typeface="Calibri"/>
                <a:cs typeface="Arial"/>
                <a:sym typeface="Arial"/>
              </a:rPr>
              <a:t>3</a:t>
            </a:r>
            <a:r>
              <a:rPr lang="en-US" sz="2000" b="1">
                <a:solidFill>
                  <a:prstClr val="black"/>
                </a:solidFill>
                <a:latin typeface="Symbol" pitchFamily="2" charset="2"/>
                <a:cs typeface="Arial"/>
                <a:sym typeface="Arial"/>
              </a:rPr>
              <a:t>a</a:t>
            </a:r>
            <a:r>
              <a:rPr lang="en-US" sz="2000">
                <a:solidFill>
                  <a:prstClr val="black"/>
                </a:solidFill>
                <a:latin typeface="Calibri"/>
                <a:cs typeface="Arial"/>
                <a:sym typeface="Arial"/>
              </a:rPr>
              <a:t>-isomers</a:t>
            </a:r>
          </a:p>
        </p:txBody>
      </p:sp>
    </p:spTree>
    <p:extLst>
      <p:ext uri="{BB962C8B-B14F-4D97-AF65-F5344CB8AC3E}">
        <p14:creationId xmlns:p14="http://schemas.microsoft.com/office/powerpoint/2010/main" val="407417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6F4AAB6D-123A-CBC4-1314-7B239DD677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2065" y="-39779"/>
            <a:ext cx="9144000" cy="1066800"/>
          </a:xfrm>
        </p:spPr>
        <p:txBody>
          <a:bodyPr>
            <a:normAutofit/>
          </a:bodyPr>
          <a:lstStyle/>
          <a:p>
            <a:pPr algn="ctr"/>
            <a:r>
              <a:rPr lang="en-US" altLang="en-US" sz="3333" b="1">
                <a:solidFill>
                  <a:srgbClr val="000000"/>
                </a:solidFill>
                <a:ea typeface="ＭＳ Ｐゴシック" panose="020B0600070205080204" pitchFamily="34" charset="-128"/>
              </a:rPr>
              <a:t>Some Factors that Influence Synthesis of ALLO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DC9A23F-CFCF-09E2-31E7-F4047150C846}"/>
              </a:ext>
            </a:extLst>
          </p:cNvPr>
          <p:cNvGrpSpPr/>
          <p:nvPr/>
        </p:nvGrpSpPr>
        <p:grpSpPr>
          <a:xfrm>
            <a:off x="414822" y="954854"/>
            <a:ext cx="11362359" cy="5776384"/>
            <a:chOff x="685800" y="810013"/>
            <a:chExt cx="13634831" cy="6931661"/>
          </a:xfrm>
        </p:grpSpPr>
        <p:sp>
          <p:nvSpPr>
            <p:cNvPr id="91139" name="Text Box 3">
              <a:extLst>
                <a:ext uri="{FF2B5EF4-FFF2-40B4-BE49-F238E27FC236}">
                  <a16:creationId xmlns:a16="http://schemas.microsoft.com/office/drawing/2014/main" id="{724C57FD-90FC-4516-1FEC-198F068B25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0" y="6949440"/>
              <a:ext cx="302896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>
                <a:spcBef>
                  <a:spcPct val="50000"/>
                </a:spcBef>
              </a:pPr>
              <a:endParaRPr lang="en-US" altLang="en-US" sz="2400">
                <a:solidFill>
                  <a:srgbClr val="E7E6E6"/>
                </a:solidFill>
                <a:cs typeface="Arial"/>
                <a:sym typeface="Arial"/>
              </a:endParaRPr>
            </a:p>
          </p:txBody>
        </p:sp>
        <p:sp>
          <p:nvSpPr>
            <p:cNvPr id="91140" name="Oval 4">
              <a:extLst>
                <a:ext uri="{FF2B5EF4-FFF2-40B4-BE49-F238E27FC236}">
                  <a16:creationId xmlns:a16="http://schemas.microsoft.com/office/drawing/2014/main" id="{6C44A731-EF18-58E3-0D29-30B21C73E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3056" y="5912874"/>
              <a:ext cx="2716530" cy="1828800"/>
            </a:xfrm>
            <a:prstGeom prst="ellipse">
              <a:avLst/>
            </a:prstGeom>
            <a:solidFill>
              <a:srgbClr val="FFA9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141" name="Rectangle 5">
              <a:extLst>
                <a:ext uri="{FF2B5EF4-FFF2-40B4-BE49-F238E27FC236}">
                  <a16:creationId xmlns:a16="http://schemas.microsoft.com/office/drawing/2014/main" id="{E920E4EF-95DA-6A6C-1B85-6F1BBD6B8A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33199" y="2015490"/>
              <a:ext cx="2982974" cy="640080"/>
            </a:xfrm>
            <a:prstGeom prst="rect">
              <a:avLst/>
            </a:prstGeom>
            <a:solidFill>
              <a:srgbClr val="EBC4E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r>
                <a:rPr lang="en-US" altLang="en-US" sz="2800">
                  <a:solidFill>
                    <a:srgbClr val="000000"/>
                  </a:solidFill>
                  <a:cs typeface="Arial"/>
                  <a:sym typeface="Arial"/>
                </a:rPr>
                <a:t> 3</a:t>
              </a:r>
              <a:r>
                <a:rPr lang="en-US" altLang="en-US" sz="2800">
                  <a:solidFill>
                    <a:srgbClr val="000000"/>
                  </a:solidFill>
                  <a:latin typeface="Symbol" pitchFamily="2" charset="2"/>
                  <a:cs typeface="Arial"/>
                  <a:sym typeface="Arial"/>
                </a:rPr>
                <a:t>a</a:t>
              </a:r>
              <a:r>
                <a:rPr lang="en-US" altLang="en-US" sz="2800">
                  <a:solidFill>
                    <a:srgbClr val="000000"/>
                  </a:solidFill>
                  <a:cs typeface="Arial"/>
                  <a:sym typeface="Arial"/>
                </a:rPr>
                <a:t>-HSD Gene</a:t>
              </a:r>
            </a:p>
          </p:txBody>
        </p:sp>
        <p:sp>
          <p:nvSpPr>
            <p:cNvPr id="91142" name="Rectangle 6">
              <a:extLst>
                <a:ext uri="{FF2B5EF4-FFF2-40B4-BE49-F238E27FC236}">
                  <a16:creationId xmlns:a16="http://schemas.microsoft.com/office/drawing/2014/main" id="{A1CC3D9D-491C-B2D9-05D8-1A509AE5FB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6385" y="6414587"/>
              <a:ext cx="2584181" cy="914400"/>
            </a:xfrm>
            <a:prstGeom prst="rect">
              <a:avLst/>
            </a:prstGeom>
            <a:solidFill>
              <a:srgbClr val="FFA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143" name="Text Box 7">
              <a:extLst>
                <a:ext uri="{FF2B5EF4-FFF2-40B4-BE49-F238E27FC236}">
                  <a16:creationId xmlns:a16="http://schemas.microsoft.com/office/drawing/2014/main" id="{29BAFDCD-7BDD-410C-3F08-C48B270391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7442" y="6583680"/>
              <a:ext cx="2236470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cs typeface="Arial"/>
                  <a:sym typeface="Arial"/>
                </a:rPr>
                <a:t>Progesterone</a:t>
              </a:r>
            </a:p>
          </p:txBody>
        </p:sp>
        <p:sp>
          <p:nvSpPr>
            <p:cNvPr id="91144" name="Rectangle 9">
              <a:extLst>
                <a:ext uri="{FF2B5EF4-FFF2-40B4-BE49-F238E27FC236}">
                  <a16:creationId xmlns:a16="http://schemas.microsoft.com/office/drawing/2014/main" id="{A1ABA362-C533-4328-7C78-2941E83E9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9680" y="6583680"/>
              <a:ext cx="5332094" cy="457200"/>
            </a:xfrm>
            <a:prstGeom prst="rect">
              <a:avLst/>
            </a:prstGeom>
            <a:solidFill>
              <a:srgbClr val="FFA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145" name="Text Box 10">
              <a:extLst>
                <a:ext uri="{FF2B5EF4-FFF2-40B4-BE49-F238E27FC236}">
                  <a16:creationId xmlns:a16="http://schemas.microsoft.com/office/drawing/2014/main" id="{169FAC35-2458-9DCC-D6A8-C94D9F432A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5664" y="6544512"/>
              <a:ext cx="545496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cs typeface="Arial"/>
                  <a:sym typeface="Arial"/>
                </a:rPr>
                <a:t>Allopregnanolone &amp; Pregnanolone</a:t>
              </a:r>
            </a:p>
          </p:txBody>
        </p:sp>
        <p:sp>
          <p:nvSpPr>
            <p:cNvPr id="91146" name="Text Box 11">
              <a:extLst>
                <a:ext uri="{FF2B5EF4-FFF2-40B4-BE49-F238E27FC236}">
                  <a16:creationId xmlns:a16="http://schemas.microsoft.com/office/drawing/2014/main" id="{AF1DDD66-3D65-3FBF-8838-C39925B188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1414" y="6544513"/>
              <a:ext cx="179069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>
                <a:spcBef>
                  <a:spcPct val="50000"/>
                </a:spcBef>
              </a:pPr>
              <a:r>
                <a:rPr lang="en-US" altLang="en-US" sz="2400">
                  <a:solidFill>
                    <a:srgbClr val="000000"/>
                  </a:solidFill>
                  <a:cs typeface="Arial"/>
                  <a:sym typeface="Arial"/>
                </a:rPr>
                <a:t>5</a:t>
              </a:r>
              <a:r>
                <a:rPr lang="en-US" altLang="en-US" sz="2400">
                  <a:solidFill>
                    <a:srgbClr val="000000"/>
                  </a:solidFill>
                  <a:latin typeface="Symbol" pitchFamily="2" charset="2"/>
                  <a:cs typeface="Arial"/>
                  <a:sym typeface="Arial"/>
                </a:rPr>
                <a:t>a-</a:t>
              </a:r>
              <a:r>
                <a:rPr lang="en-US" altLang="en-US" sz="2400">
                  <a:solidFill>
                    <a:srgbClr val="000000"/>
                  </a:solidFill>
                  <a:cs typeface="Arial"/>
                  <a:sym typeface="Arial"/>
                </a:rPr>
                <a:t>DHP</a:t>
              </a:r>
            </a:p>
          </p:txBody>
        </p:sp>
        <p:sp>
          <p:nvSpPr>
            <p:cNvPr id="91147" name="AutoShape 12">
              <a:extLst>
                <a:ext uri="{FF2B5EF4-FFF2-40B4-BE49-F238E27FC236}">
                  <a16:creationId xmlns:a16="http://schemas.microsoft.com/office/drawing/2014/main" id="{756C4783-C2D8-35D2-8518-4F9E4409F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306" y="6324751"/>
              <a:ext cx="464820" cy="1097280"/>
            </a:xfrm>
            <a:prstGeom prst="flowChartMagneticDrum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148" name="AutoShape 13">
              <a:extLst>
                <a:ext uri="{FF2B5EF4-FFF2-40B4-BE49-F238E27FC236}">
                  <a16:creationId xmlns:a16="http://schemas.microsoft.com/office/drawing/2014/main" id="{080FCE77-EC42-303B-8F3C-099ECC283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4606" y="6544514"/>
              <a:ext cx="274320" cy="640080"/>
            </a:xfrm>
            <a:prstGeom prst="flowChartMagneticDrum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149" name="AutoShape 14">
              <a:extLst>
                <a:ext uri="{FF2B5EF4-FFF2-40B4-BE49-F238E27FC236}">
                  <a16:creationId xmlns:a16="http://schemas.microsoft.com/office/drawing/2014/main" id="{13CFA5DD-27B9-25F7-F598-55C10CE7E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38160" y="5852160"/>
              <a:ext cx="731520" cy="274320"/>
            </a:xfrm>
            <a:prstGeom prst="rightArrow">
              <a:avLst>
                <a:gd name="adj1" fmla="val 50000"/>
                <a:gd name="adj2" fmla="val 76395"/>
              </a:avLst>
            </a:prstGeom>
            <a:solidFill>
              <a:srgbClr val="14B3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150" name="AutoShape 15">
              <a:extLst>
                <a:ext uri="{FF2B5EF4-FFF2-40B4-BE49-F238E27FC236}">
                  <a16:creationId xmlns:a16="http://schemas.microsoft.com/office/drawing/2014/main" id="{FB21E18D-DAED-C157-C765-3C3943CE1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0559" y="5721554"/>
              <a:ext cx="974883" cy="496366"/>
            </a:xfrm>
            <a:prstGeom prst="rightArrow">
              <a:avLst>
                <a:gd name="adj1" fmla="val 50000"/>
                <a:gd name="adj2" fmla="val 45833"/>
              </a:avLst>
            </a:prstGeom>
            <a:solidFill>
              <a:srgbClr val="14B3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151" name="AutoShape 17">
              <a:extLst>
                <a:ext uri="{FF2B5EF4-FFF2-40B4-BE49-F238E27FC236}">
                  <a16:creationId xmlns:a16="http://schemas.microsoft.com/office/drawing/2014/main" id="{69ECB684-E0E7-5428-290B-C232CE7CD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9600" y="2834640"/>
              <a:ext cx="731520" cy="1280160"/>
            </a:xfrm>
            <a:prstGeom prst="downArrow">
              <a:avLst>
                <a:gd name="adj1" fmla="val 50000"/>
                <a:gd name="adj2" fmla="val 34376"/>
              </a:avLst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/>
              <a:endParaRPr lang="en-US" altLang="en-US">
                <a:solidFill>
                  <a:prstClr val="black"/>
                </a:solidFill>
                <a:cs typeface="Arial"/>
                <a:sym typeface="Arial"/>
              </a:endParaRPr>
            </a:p>
          </p:txBody>
        </p:sp>
        <p:sp>
          <p:nvSpPr>
            <p:cNvPr id="91152" name="Text Box 18">
              <a:extLst>
                <a:ext uri="{FF2B5EF4-FFF2-40B4-BE49-F238E27FC236}">
                  <a16:creationId xmlns:a16="http://schemas.microsoft.com/office/drawing/2014/main" id="{290EC1A4-9D51-77B4-15D1-1D47F027DB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2164" y="810437"/>
              <a:ext cx="4658123" cy="2769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>
                <a:spcBef>
                  <a:spcPct val="50000"/>
                </a:spcBef>
              </a:pPr>
              <a:r>
                <a:rPr lang="en-US" altLang="en-US" sz="1800">
                  <a:solidFill>
                    <a:srgbClr val="000000"/>
                  </a:solidFill>
                  <a:cs typeface="Arial"/>
                  <a:sym typeface="Arial"/>
                </a:rPr>
                <a:t>Cortisol upregulates</a:t>
              </a:r>
            </a:p>
            <a:p>
              <a:pPr defTabSz="914377">
                <a:spcBef>
                  <a:spcPct val="50000"/>
                </a:spcBef>
              </a:pPr>
              <a:r>
                <a:rPr lang="en-US" altLang="en-US" sz="1800">
                  <a:solidFill>
                    <a:srgbClr val="000000"/>
                  </a:solidFill>
                  <a:cs typeface="Arial"/>
                  <a:sym typeface="Arial"/>
                </a:rPr>
                <a:t>Testosterone upregulates in men</a:t>
              </a:r>
            </a:p>
            <a:p>
              <a:pPr defTabSz="914377">
                <a:spcBef>
                  <a:spcPct val="50000"/>
                </a:spcBef>
              </a:pPr>
              <a:r>
                <a:rPr lang="en-US" altLang="en-US" sz="1800">
                  <a:solidFill>
                    <a:srgbClr val="000000"/>
                  </a:solidFill>
                  <a:cs typeface="Arial"/>
                  <a:sym typeface="Arial"/>
                </a:rPr>
                <a:t>Estradiol upregulates in women</a:t>
              </a:r>
            </a:p>
            <a:p>
              <a:pPr defTabSz="914377">
                <a:spcBef>
                  <a:spcPct val="50000"/>
                </a:spcBef>
              </a:pPr>
              <a:r>
                <a:rPr lang="en-US" altLang="en-US" sz="1800">
                  <a:solidFill>
                    <a:srgbClr val="000000"/>
                  </a:solidFill>
                  <a:cs typeface="Arial"/>
                  <a:sym typeface="Arial"/>
                </a:rPr>
                <a:t>OCT transcription factors bind to NRE may &amp; may reduce constitutive levels</a:t>
              </a:r>
            </a:p>
            <a:p>
              <a:pPr defTabSz="914377">
                <a:spcBef>
                  <a:spcPct val="50000"/>
                </a:spcBef>
              </a:pPr>
              <a:r>
                <a:rPr lang="en-US" altLang="en-US" sz="1800">
                  <a:solidFill>
                    <a:srgbClr val="000000"/>
                  </a:solidFill>
                  <a:cs typeface="Arial"/>
                  <a:sym typeface="Arial"/>
                </a:rPr>
                <a:t>Progesterone, DHEA in both sexes </a:t>
              </a:r>
            </a:p>
          </p:txBody>
        </p:sp>
        <p:sp>
          <p:nvSpPr>
            <p:cNvPr id="91153" name="AutoShape 19">
              <a:extLst>
                <a:ext uri="{FF2B5EF4-FFF2-40B4-BE49-F238E27FC236}">
                  <a16:creationId xmlns:a16="http://schemas.microsoft.com/office/drawing/2014/main" id="{70195AAA-85B4-FA83-260A-886DBA3A6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5346" y="810013"/>
              <a:ext cx="457200" cy="3083921"/>
            </a:xfrm>
            <a:prstGeom prst="rightBrace">
              <a:avLst>
                <a:gd name="adj1" fmla="val 61667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endParaRPr lang="en-US" altLang="en-US">
                <a:solidFill>
                  <a:srgbClr val="E7E6E6"/>
                </a:solidFill>
                <a:cs typeface="Arial"/>
                <a:sym typeface="Arial"/>
              </a:endParaRPr>
            </a:p>
          </p:txBody>
        </p:sp>
        <p:sp>
          <p:nvSpPr>
            <p:cNvPr id="61460" name="Text Box 21">
              <a:extLst>
                <a:ext uri="{FF2B5EF4-FFF2-40B4-BE49-F238E27FC236}">
                  <a16:creationId xmlns:a16="http://schemas.microsoft.com/office/drawing/2014/main" id="{98AC3913-144A-1158-DC1E-18B921B3D7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23920" y="3176390"/>
              <a:ext cx="2010886" cy="313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14377" eaLnBrk="0" hangingPunct="0">
                <a:spcBef>
                  <a:spcPct val="50000"/>
                </a:spcBef>
                <a:defRPr/>
              </a:pPr>
              <a:r>
                <a:rPr lang="en-US" sz="1100" err="1">
                  <a:ln>
                    <a:solidFill>
                      <a:srgbClr val="000000"/>
                    </a:solidFill>
                  </a:ln>
                  <a:solidFill>
                    <a:prstClr val="black"/>
                  </a:solidFill>
                  <a:latin typeface="Times" pitchFamily="-65" charset="0"/>
                  <a:ea typeface="ＭＳ Ｐゴシック" pitchFamily="-65" charset="-128"/>
                  <a:cs typeface="ＭＳ Ｐゴシック" pitchFamily="-65" charset="-128"/>
                  <a:sym typeface="Arial"/>
                </a:rPr>
                <a:t>Cagetti</a:t>
              </a:r>
              <a:r>
                <a:rPr lang="en-US" sz="1100" b="1">
                  <a:ln>
                    <a:solidFill>
                      <a:srgbClr val="000000"/>
                    </a:solidFill>
                  </a:ln>
                  <a:solidFill>
                    <a:prstClr val="black"/>
                  </a:solidFill>
                  <a:latin typeface="Times" pitchFamily="-65" charset="0"/>
                  <a:ea typeface="ＭＳ Ｐゴシック" pitchFamily="-65" charset="-128"/>
                  <a:cs typeface="ＭＳ Ｐゴシック" pitchFamily="-65" charset="-128"/>
                  <a:sym typeface="Arial"/>
                </a:rPr>
                <a:t> </a:t>
              </a:r>
              <a:r>
                <a:rPr lang="en-US" sz="1100">
                  <a:ln>
                    <a:solidFill>
                      <a:srgbClr val="000000"/>
                    </a:solidFill>
                  </a:ln>
                  <a:solidFill>
                    <a:prstClr val="black"/>
                  </a:solidFill>
                  <a:latin typeface="Times" pitchFamily="-65" charset="0"/>
                  <a:ea typeface="ＭＳ Ｐゴシック" pitchFamily="-65" charset="-128"/>
                  <a:cs typeface="ＭＳ Ｐゴシック" pitchFamily="-65" charset="-128"/>
                  <a:sym typeface="Arial"/>
                </a:rPr>
                <a:t>E et al., 2004. </a:t>
              </a:r>
              <a:endParaRPr lang="en-US" sz="1100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  <a:latin typeface="Times" pitchFamily="-65" charset="0"/>
                <a:ea typeface="ＭＳ Ｐゴシック" pitchFamily="-65" charset="-128"/>
                <a:cs typeface="ＭＳ Ｐゴシック" pitchFamily="-65" charset="-128"/>
                <a:sym typeface="Arial"/>
              </a:endParaRPr>
            </a:p>
          </p:txBody>
        </p:sp>
        <p:grpSp>
          <p:nvGrpSpPr>
            <p:cNvPr id="91155" name="Group 21">
              <a:extLst>
                <a:ext uri="{FF2B5EF4-FFF2-40B4-BE49-F238E27FC236}">
                  <a16:creationId xmlns:a16="http://schemas.microsoft.com/office/drawing/2014/main" id="{9669F232-8AD2-B945-6075-94ED1BAAF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66560" y="4023361"/>
              <a:ext cx="3737994" cy="480132"/>
              <a:chOff x="1600396" y="152171"/>
              <a:chExt cx="3114646" cy="400230"/>
            </a:xfrm>
          </p:grpSpPr>
          <p:sp>
            <p:nvSpPr>
              <p:cNvPr id="91163" name="TextBox 22">
                <a:extLst>
                  <a:ext uri="{FF2B5EF4-FFF2-40B4-BE49-F238E27FC236}">
                    <a16:creationId xmlns:a16="http://schemas.microsoft.com/office/drawing/2014/main" id="{E5AC5F41-A552-3CFC-3B50-AD8ED3619D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33793" y="152171"/>
                <a:ext cx="981249" cy="400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9pPr>
              </a:lstStyle>
              <a:p>
                <a:pPr defTabSz="914377" eaLnBrk="1" hangingPunct="1"/>
                <a:r>
                  <a:rPr lang="en-US" altLang="en-US">
                    <a:solidFill>
                      <a:prstClr val="black"/>
                    </a:solidFill>
                    <a:cs typeface="Arial"/>
                    <a:sym typeface="Arial"/>
                  </a:rPr>
                  <a:t>NADP</a:t>
                </a:r>
                <a:r>
                  <a:rPr lang="en-US" altLang="en-US" baseline="30000">
                    <a:solidFill>
                      <a:prstClr val="black"/>
                    </a:solidFill>
                    <a:cs typeface="Arial"/>
                    <a:sym typeface="Arial"/>
                  </a:rPr>
                  <a:t>+</a:t>
                </a:r>
              </a:p>
            </p:txBody>
          </p:sp>
          <p:sp>
            <p:nvSpPr>
              <p:cNvPr id="91164" name="TextBox 23">
                <a:extLst>
                  <a:ext uri="{FF2B5EF4-FFF2-40B4-BE49-F238E27FC236}">
                    <a16:creationId xmlns:a16="http://schemas.microsoft.com/office/drawing/2014/main" id="{A6EE2DF4-0452-1E84-0CE1-53EF2D639D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00396" y="152171"/>
                <a:ext cx="1071007" cy="400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" pitchFamily="1" charset="0"/>
                    <a:ea typeface="ＭＳ Ｐゴシック" panose="020B0600070205080204" pitchFamily="34" charset="-128"/>
                  </a:defRPr>
                </a:lvl9pPr>
              </a:lstStyle>
              <a:p>
                <a:pPr defTabSz="914377" eaLnBrk="1" hangingPunct="1"/>
                <a:r>
                  <a:rPr lang="en-US" altLang="en-US">
                    <a:solidFill>
                      <a:prstClr val="black"/>
                    </a:solidFill>
                    <a:cs typeface="Arial"/>
                    <a:sym typeface="Arial"/>
                  </a:rPr>
                  <a:t>NADPH</a:t>
                </a:r>
                <a:endParaRPr lang="en-US" altLang="en-US" sz="2400" b="1" baseline="30000">
                  <a:solidFill>
                    <a:prstClr val="black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6" name="Circular Arrow 25">
              <a:extLst>
                <a:ext uri="{FF2B5EF4-FFF2-40B4-BE49-F238E27FC236}">
                  <a16:creationId xmlns:a16="http://schemas.microsoft.com/office/drawing/2014/main" id="{BFA3D985-2170-6D3B-E0E2-3D588DAD4BBB}"/>
                </a:ext>
              </a:extLst>
            </p:cNvPr>
            <p:cNvSpPr/>
            <p:nvPr/>
          </p:nvSpPr>
          <p:spPr bwMode="auto">
            <a:xfrm rot="10635335" flipH="1">
              <a:off x="7888606" y="3600450"/>
              <a:ext cx="1438274" cy="1104900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0547639"/>
                <a:gd name="adj5" fmla="val 12500"/>
              </a:avLst>
            </a:prstGeom>
            <a:solidFill>
              <a:srgbClr val="14B300"/>
            </a:solidFill>
            <a:ln w="952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377" eaLnBrk="0" hangingPunct="0">
                <a:defRPr/>
              </a:pPr>
              <a:endParaRPr lang="en-US" sz="2160">
                <a:solidFill>
                  <a:prstClr val="black"/>
                </a:solidFill>
                <a:latin typeface="Times" charset="0"/>
                <a:ea typeface="ＭＳ Ｐゴシック" charset="0"/>
                <a:cs typeface="ＭＳ Ｐゴシック" charset="0"/>
                <a:sym typeface="Arial"/>
              </a:endParaRPr>
            </a:p>
          </p:txBody>
        </p:sp>
        <p:pic>
          <p:nvPicPr>
            <p:cNvPr id="91157" name="Picture 24">
              <a:extLst>
                <a:ext uri="{FF2B5EF4-FFF2-40B4-BE49-F238E27FC236}">
                  <a16:creationId xmlns:a16="http://schemas.microsoft.com/office/drawing/2014/main" id="{944E7AFB-0F8F-2B67-443D-D203409D2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35727" y="1018982"/>
              <a:ext cx="2010886" cy="2106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1158" name="Straight Arrow Connector 27">
              <a:extLst>
                <a:ext uri="{FF2B5EF4-FFF2-40B4-BE49-F238E27FC236}">
                  <a16:creationId xmlns:a16="http://schemas.microsoft.com/office/drawing/2014/main" id="{2684AEF3-3A76-FDEE-1663-219934C8B3E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730416" y="2233533"/>
              <a:ext cx="3650725" cy="1709006"/>
            </a:xfrm>
            <a:prstGeom prst="straightConnector1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Multiply 28">
              <a:extLst>
                <a:ext uri="{FF2B5EF4-FFF2-40B4-BE49-F238E27FC236}">
                  <a16:creationId xmlns:a16="http://schemas.microsoft.com/office/drawing/2014/main" id="{1F634277-DAC7-EEF5-D2DE-7E5105779342}"/>
                </a:ext>
              </a:extLst>
            </p:cNvPr>
            <p:cNvSpPr/>
            <p:nvPr/>
          </p:nvSpPr>
          <p:spPr bwMode="auto">
            <a:xfrm>
              <a:off x="6863983" y="3787541"/>
              <a:ext cx="1039381" cy="838364"/>
            </a:xfrm>
            <a:prstGeom prst="mathMultiply">
              <a:avLst/>
            </a:prstGeom>
            <a:solidFill>
              <a:schemeClr val="accent1">
                <a:alpha val="8000"/>
              </a:schemeClr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377" eaLnBrk="0" hangingPunct="0">
                <a:defRPr/>
              </a:pPr>
              <a:endParaRPr lang="en-US" sz="2160">
                <a:solidFill>
                  <a:prstClr val="black"/>
                </a:solidFill>
                <a:latin typeface="Times" charset="0"/>
                <a:ea typeface="ＭＳ Ｐゴシック" charset="0"/>
                <a:cs typeface="ＭＳ Ｐゴシック" charset="0"/>
                <a:sym typeface="Arial"/>
              </a:endParaRPr>
            </a:p>
          </p:txBody>
        </p:sp>
        <p:sp>
          <p:nvSpPr>
            <p:cNvPr id="91160" name="TextBox 29">
              <a:extLst>
                <a:ext uri="{FF2B5EF4-FFF2-40B4-BE49-F238E27FC236}">
                  <a16:creationId xmlns:a16="http://schemas.microsoft.com/office/drawing/2014/main" id="{25B8F1BC-BEBD-806D-1158-C23D9262F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09760" y="3017520"/>
              <a:ext cx="1005840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defTabSz="914377" eaLnBrk="1" hangingPunct="1"/>
              <a:r>
                <a:rPr lang="en-US" altLang="en-US" sz="1200" b="1">
                  <a:solidFill>
                    <a:prstClr val="white"/>
                  </a:solidFill>
                  <a:cs typeface="Arial"/>
                  <a:sym typeface="Arial"/>
                </a:rPr>
                <a:t>NADPH Oxidase</a:t>
              </a:r>
            </a:p>
          </p:txBody>
        </p:sp>
        <p:cxnSp>
          <p:nvCxnSpPr>
            <p:cNvPr id="91161" name="Straight Arrow Connector 33">
              <a:extLst>
                <a:ext uri="{FF2B5EF4-FFF2-40B4-BE49-F238E27FC236}">
                  <a16:creationId xmlns:a16="http://schemas.microsoft.com/office/drawing/2014/main" id="{33094C28-8A95-5BC0-5102-77B9252CE07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9236393" y="3382327"/>
              <a:ext cx="365760" cy="1906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1162" name="Rectangle 5">
              <a:extLst>
                <a:ext uri="{FF2B5EF4-FFF2-40B4-BE49-F238E27FC236}">
                  <a16:creationId xmlns:a16="http://schemas.microsoft.com/office/drawing/2014/main" id="{2368CF34-5343-1392-8C7B-F3F743868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2546" y="4983141"/>
              <a:ext cx="3291840" cy="640080"/>
            </a:xfrm>
            <a:prstGeom prst="rect">
              <a:avLst/>
            </a:prstGeom>
            <a:solidFill>
              <a:srgbClr val="BB5BD5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r>
                <a:rPr lang="en-US" altLang="en-US" sz="2800">
                  <a:solidFill>
                    <a:srgbClr val="000000"/>
                  </a:solidFill>
                  <a:cs typeface="Arial"/>
                  <a:sym typeface="Arial"/>
                </a:rPr>
                <a:t>3</a:t>
              </a:r>
              <a:r>
                <a:rPr lang="en-US" altLang="en-US" sz="2800">
                  <a:solidFill>
                    <a:srgbClr val="000000"/>
                  </a:solidFill>
                  <a:latin typeface="Symbol" pitchFamily="2" charset="2"/>
                  <a:cs typeface="Arial"/>
                  <a:sym typeface="Arial"/>
                </a:rPr>
                <a:t>a</a:t>
              </a:r>
              <a:r>
                <a:rPr lang="en-US" altLang="en-US" sz="2800">
                  <a:solidFill>
                    <a:srgbClr val="000000"/>
                  </a:solidFill>
                  <a:cs typeface="Arial"/>
                  <a:sym typeface="Arial"/>
                </a:rPr>
                <a:t>-HSD Enzyme </a:t>
              </a:r>
            </a:p>
          </p:txBody>
        </p:sp>
        <p:sp>
          <p:nvSpPr>
            <p:cNvPr id="2" name="WordArt 30">
              <a:extLst>
                <a:ext uri="{FF2B5EF4-FFF2-40B4-BE49-F238E27FC236}">
                  <a16:creationId xmlns:a16="http://schemas.microsoft.com/office/drawing/2014/main" id="{B678627B-0A1D-57AF-EDF5-71959F66A46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5400000">
              <a:off x="-592455" y="3293745"/>
              <a:ext cx="3333750" cy="777240"/>
            </a:xfrm>
            <a:prstGeom prst="rect">
              <a:avLst/>
            </a:prstGeom>
            <a:solidFill>
              <a:srgbClr val="FFA900"/>
            </a:solidFill>
          </p:spPr>
          <p:txBody>
            <a:bodyPr vert="wordArt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defTabSz="914377"/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 Black" panose="020B0604020202020204" pitchFamily="34" charset="0"/>
                  <a:cs typeface="Arial Black" panose="020B0604020202020204" pitchFamily="34" charset="0"/>
                  <a:sym typeface="Arial"/>
                </a:rPr>
                <a:t>STRESS</a:t>
              </a:r>
            </a:p>
          </p:txBody>
        </p:sp>
        <p:sp>
          <p:nvSpPr>
            <p:cNvPr id="3" name="Bent Arrow 2">
              <a:extLst>
                <a:ext uri="{FF2B5EF4-FFF2-40B4-BE49-F238E27FC236}">
                  <a16:creationId xmlns:a16="http://schemas.microsoft.com/office/drawing/2014/main" id="{4CEF041F-CE1F-8EAA-D358-107A67173E52}"/>
                </a:ext>
              </a:extLst>
            </p:cNvPr>
            <p:cNvSpPr/>
            <p:nvPr/>
          </p:nvSpPr>
          <p:spPr>
            <a:xfrm rot="10800000" flipH="1">
              <a:off x="899637" y="5572101"/>
              <a:ext cx="871008" cy="1490311"/>
            </a:xfrm>
            <a:prstGeom prst="bentArrow">
              <a:avLst/>
            </a:prstGeom>
            <a:solidFill>
              <a:srgbClr val="14B3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20179523-6164-CA6D-C278-C55E77C88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6969" y="4983141"/>
              <a:ext cx="3411021" cy="640080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" pitchFamily="1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377"/>
              <a:r>
                <a:rPr lang="en-US" altLang="en-US" sz="2800">
                  <a:solidFill>
                    <a:srgbClr val="000000"/>
                  </a:solidFill>
                  <a:cs typeface="Arial"/>
                  <a:sym typeface="Arial"/>
                </a:rPr>
                <a:t>5</a:t>
              </a:r>
              <a:r>
                <a:rPr lang="en-US" altLang="en-US" sz="2800">
                  <a:solidFill>
                    <a:srgbClr val="000000"/>
                  </a:solidFill>
                  <a:latin typeface="Symbol" pitchFamily="2" charset="2"/>
                  <a:cs typeface="Arial"/>
                  <a:sym typeface="Arial"/>
                </a:rPr>
                <a:t>a</a:t>
              </a:r>
              <a:r>
                <a:rPr lang="en-US" altLang="en-US" sz="2800">
                  <a:solidFill>
                    <a:srgbClr val="000000"/>
                  </a:solidFill>
                  <a:cs typeface="Arial"/>
                  <a:sym typeface="Arial"/>
                </a:rPr>
                <a:t>-Reductase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D5C433-FD8C-660C-8BF1-BC29CC67011A}"/>
                </a:ext>
              </a:extLst>
            </p:cNvPr>
            <p:cNvSpPr txBox="1"/>
            <p:nvPr/>
          </p:nvSpPr>
          <p:spPr>
            <a:xfrm>
              <a:off x="2719746" y="4000765"/>
              <a:ext cx="4302800" cy="480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 sz="2000">
                  <a:solidFill>
                    <a:srgbClr val="FF0000"/>
                  </a:solidFill>
                  <a:latin typeface="Calibri"/>
                  <a:cs typeface="Arial"/>
                  <a:sym typeface="Arial"/>
                </a:rPr>
                <a:t>Finasteride: Propecia &amp; Proscar</a:t>
              </a:r>
            </a:p>
          </p:txBody>
        </p:sp>
      </p:grpSp>
      <p:sp>
        <p:nvSpPr>
          <p:cNvPr id="7" name="Down Arrow 6">
            <a:extLst>
              <a:ext uri="{FF2B5EF4-FFF2-40B4-BE49-F238E27FC236}">
                <a16:creationId xmlns:a16="http://schemas.microsoft.com/office/drawing/2014/main" id="{221E2BCA-72BB-2998-0213-095E2B28A202}"/>
              </a:ext>
            </a:extLst>
          </p:cNvPr>
          <p:cNvSpPr/>
          <p:nvPr/>
        </p:nvSpPr>
        <p:spPr>
          <a:xfrm>
            <a:off x="3751006" y="4045252"/>
            <a:ext cx="555625" cy="29432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white"/>
              </a:solidFill>
              <a:latin typeface="Calibri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12192000" cy="1524000"/>
          </a:xfrm>
        </p:spPr>
        <p:txBody>
          <a:bodyPr>
            <a:normAutofit/>
          </a:bodyPr>
          <a:lstStyle/>
          <a:p>
            <a:pPr algn="ctr"/>
            <a:r>
              <a:rPr lang="en-US" sz="3333" b="1">
                <a:latin typeface="+mn-lt"/>
                <a:ea typeface="ＭＳ Ｐゴシック" charset="0"/>
                <a:cs typeface="ＭＳ Ｐゴシック" charset="0"/>
              </a:rPr>
              <a:t>Prevalence of Posttraumatic Stress Disorder in United States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5418" y="1388269"/>
            <a:ext cx="10181167" cy="4343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sz="2500">
              <a:latin typeface="+mj-lt"/>
              <a:ea typeface="ＭＳ Ｐゴシック" charset="0"/>
              <a:cs typeface="ＭＳ Ｐゴシック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/>
              <a:t>   8.3% of the general U.S. population</a:t>
            </a:r>
          </a:p>
          <a:p>
            <a:pPr marL="0" indent="0">
              <a:buNone/>
            </a:pPr>
            <a:r>
              <a:rPr lang="en-US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/>
              <a:t>   11.0% of women and 5.4% of men</a:t>
            </a:r>
            <a:r>
              <a:rPr lang="en-US" baseline="30000"/>
              <a:t>1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/>
              <a:t>   15-20%  of individuals exposed to particularly high-risk trauma </a:t>
            </a:r>
          </a:p>
          <a:p>
            <a:pPr lvl="1"/>
            <a:r>
              <a:rPr lang="en-US"/>
              <a:t>Combat</a:t>
            </a:r>
          </a:p>
          <a:p>
            <a:pPr lvl="1"/>
            <a:r>
              <a:rPr lang="en-US"/>
              <a:t>Sexual assault</a:t>
            </a:r>
          </a:p>
          <a:p>
            <a:pPr lvl="1"/>
            <a:r>
              <a:rPr lang="en-US"/>
              <a:t>Compound community trauma</a:t>
            </a:r>
          </a:p>
          <a:p>
            <a:pPr marL="0" indent="0">
              <a:buNone/>
              <a:defRPr/>
            </a:pPr>
            <a:endParaRPr lang="en-US" sz="1667">
              <a:ea typeface="ＭＳ Ｐゴシック" charset="0"/>
              <a:cs typeface="ＭＳ Ｐゴシック" charset="0"/>
            </a:endParaRPr>
          </a:p>
          <a:p>
            <a:pPr marL="457189" indent="-457189">
              <a:buFont typeface="Wingdings" pitchFamily="2" charset="2"/>
              <a:buChar char="Ø"/>
              <a:defRPr/>
            </a:pPr>
            <a:endParaRPr lang="en-US" sz="2500">
              <a:solidFill>
                <a:schemeClr val="accent6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511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0F0B3331-64F6-267A-6C1C-653EF4D5FD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3100" y="377329"/>
            <a:ext cx="8305800" cy="1311128"/>
          </a:xfrm>
        </p:spPr>
        <p:txBody>
          <a:bodyPr>
            <a:spAutoFit/>
          </a:bodyPr>
          <a:lstStyle/>
          <a:p>
            <a:r>
              <a:rPr lang="en-US" altLang="en-US" b="1">
                <a:ea typeface="ＭＳ Ｐゴシック" panose="020B0600070205080204" pitchFamily="34" charset="-128"/>
              </a:rPr>
              <a:t>PTSD and Depression Comorbidity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                   </a:t>
            </a:r>
            <a:r>
              <a:rPr lang="en-US" altLang="en-US" sz="2400">
                <a:ea typeface="ＭＳ Ｐゴシック" panose="020B0600070205080204" pitchFamily="34" charset="-128"/>
              </a:rPr>
              <a:t>(Treatment Seeking Samples) 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graphicFrame>
        <p:nvGraphicFramePr>
          <p:cNvPr id="31746" name="Object 2">
            <a:extLst>
              <a:ext uri="{FF2B5EF4-FFF2-40B4-BE49-F238E27FC236}">
                <a16:creationId xmlns:a16="http://schemas.microsoft.com/office/drawing/2014/main" id="{EBAAA3C1-1882-760D-5D96-4D21BFC4F4A6}"/>
              </a:ext>
            </a:extLst>
          </p:cNvPr>
          <p:cNvGraphicFramePr>
            <a:graphicFrameLocks noGrp="1" noChangeAspect="1"/>
          </p:cNvGraphicFramePr>
          <p:nvPr>
            <p:ph type="chart" idx="1"/>
          </p:nvPr>
        </p:nvGraphicFramePr>
        <p:xfrm>
          <a:off x="2209800" y="1524000"/>
          <a:ext cx="8305800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648700" imgH="5238750" progId="Excel.Chart.8">
                  <p:embed/>
                </p:oleObj>
              </mc:Choice>
              <mc:Fallback>
                <p:oleObj name="Chart" r:id="rId3" imgW="8648700" imgH="5238750" progId="Excel.Chart.8">
                  <p:embed/>
                  <p:pic>
                    <p:nvPicPr>
                      <p:cNvPr id="31746" name="Object 2">
                        <a:extLst>
                          <a:ext uri="{FF2B5EF4-FFF2-40B4-BE49-F238E27FC236}">
                            <a16:creationId xmlns:a16="http://schemas.microsoft.com/office/drawing/2014/main" id="{EBAAA3C1-1882-760D-5D96-4D21BFC4F4A6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524000"/>
                        <a:ext cx="8305800" cy="502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Text Box 4">
            <a:extLst>
              <a:ext uri="{FF2B5EF4-FFF2-40B4-BE49-F238E27FC236}">
                <a16:creationId xmlns:a16="http://schemas.microsoft.com/office/drawing/2014/main" id="{90DC6397-EAAE-99F8-5750-3ADBBBE27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0" y="6311409"/>
            <a:ext cx="28399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defTabSz="914377" eaLnBrk="1" hangingPunct="1">
              <a:spcBef>
                <a:spcPct val="50000"/>
              </a:spcBef>
            </a:pPr>
            <a:r>
              <a:rPr lang="en-US" altLang="en-US" sz="1600">
                <a:solidFill>
                  <a:prstClr val="black"/>
                </a:solidFill>
                <a:cs typeface="Arial"/>
                <a:sym typeface="Arial"/>
              </a:rPr>
              <a:t>Courtesy of Patricia </a:t>
            </a:r>
            <a:r>
              <a:rPr lang="en-US" altLang="en-US" sz="1600" err="1">
                <a:solidFill>
                  <a:prstClr val="black"/>
                </a:solidFill>
                <a:cs typeface="Arial"/>
                <a:sym typeface="Arial"/>
              </a:rPr>
              <a:t>Resick</a:t>
            </a:r>
            <a:endParaRPr lang="en-US" altLang="en-US" sz="1600">
              <a:solidFill>
                <a:prstClr val="black"/>
              </a:solidFill>
              <a:cs typeface="Arial"/>
              <a:sym typeface="Arial"/>
            </a:endParaRPr>
          </a:p>
        </p:txBody>
      </p:sp>
    </p:spTree>
  </p:cSld>
  <p:clrMapOvr>
    <a:masterClrMapping/>
  </p:clrMapOvr>
  <p:transition>
    <p:split/>
  </p:transition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erimon template">
  <a:themeElements>
    <a:clrScheme name="Bluegray">
      <a:dk1>
        <a:srgbClr val="43636C"/>
      </a:dk1>
      <a:lt1>
        <a:srgbClr val="FFFFFF"/>
      </a:lt1>
      <a:dk2>
        <a:srgbClr val="0DB7C4"/>
      </a:dk2>
      <a:lt2>
        <a:srgbClr val="F6F6F6"/>
      </a:lt2>
      <a:accent1>
        <a:srgbClr val="0A95B0"/>
      </a:accent1>
      <a:accent2>
        <a:srgbClr val="A7E5E9"/>
      </a:accent2>
      <a:accent3>
        <a:srgbClr val="A9D039"/>
      </a:accent3>
      <a:accent4>
        <a:srgbClr val="FFBC00"/>
      </a:accent4>
      <a:accent5>
        <a:srgbClr val="F24745"/>
      </a:accent5>
      <a:accent6>
        <a:srgbClr val="B3B3B3"/>
      </a:accent6>
      <a:hlink>
        <a:srgbClr val="0DB7C4"/>
      </a:hlink>
      <a:folHlink>
        <a:srgbClr val="6611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690AEE5585404D932D316F502955CB" ma:contentTypeVersion="19" ma:contentTypeDescription="Create a new document." ma:contentTypeScope="" ma:versionID="9d6ac8a2aaf2e20ebb9bf6b390703bb0">
  <xsd:schema xmlns:xsd="http://www.w3.org/2001/XMLSchema" xmlns:xs="http://www.w3.org/2001/XMLSchema" xmlns:p="http://schemas.microsoft.com/office/2006/metadata/properties" xmlns:ns2="1c7b03b4-81f9-4c48-8c9b-412d06db72b9" xmlns:ns3="bc1e4976-e9f6-4932-bbda-9a33bdd736c9" targetNamespace="http://schemas.microsoft.com/office/2006/metadata/properties" ma:root="true" ma:fieldsID="106519abbafbc9b16bbff91d9eb8a640" ns2:_="" ns3:_="">
    <xsd:import namespace="1c7b03b4-81f9-4c48-8c9b-412d06db72b9"/>
    <xsd:import namespace="bc1e4976-e9f6-4932-bbda-9a33bdd736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Open_x0020_with_x0020_Seclor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7b03b4-81f9-4c48-8c9b-412d06db72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955067c-4844-4e4f-970b-73b17f1117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Open_x0020_with_x0020_Seclore" ma:index="26" nillable="true" ma:displayName="Open with Seclore" ma:hidden="true" ma:internalName="Open_x0020_with_x0020_Seclor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1e4976-e9f6-4932-bbda-9a33bdd736c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758e1aa-6c4b-459c-8800-d77f1757deac}" ma:internalName="TaxCatchAll" ma:showField="CatchAllData" ma:web="bc1e4976-e9f6-4932-bbda-9a33bdd736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c7b03b4-81f9-4c48-8c9b-412d06db72b9">
      <Terms xmlns="http://schemas.microsoft.com/office/infopath/2007/PartnerControls"/>
    </lcf76f155ced4ddcb4097134ff3c332f>
    <TaxCatchAll xmlns="bc1e4976-e9f6-4932-bbda-9a33bdd736c9" xsi:nil="true"/>
    <Open_x0020_with_x0020_Seclore xmlns="1c7b03b4-81f9-4c48-8c9b-412d06db72b9" xsi:nil="true"/>
  </documentManagement>
</p:properties>
</file>

<file path=customXml/itemProps1.xml><?xml version="1.0" encoding="utf-8"?>
<ds:datastoreItem xmlns:ds="http://schemas.openxmlformats.org/officeDocument/2006/customXml" ds:itemID="{9F1BA0DF-B9EF-444F-A9BD-8C486F5923AE}"/>
</file>

<file path=customXml/itemProps2.xml><?xml version="1.0" encoding="utf-8"?>
<ds:datastoreItem xmlns:ds="http://schemas.openxmlformats.org/officeDocument/2006/customXml" ds:itemID="{710597BF-3783-4CA6-95AE-F67694053B35}"/>
</file>

<file path=customXml/itemProps3.xml><?xml version="1.0" encoding="utf-8"?>
<ds:datastoreItem xmlns:ds="http://schemas.openxmlformats.org/officeDocument/2006/customXml" ds:itemID="{5502FED1-35CD-4E91-AE07-C8A73823476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4441</Words>
  <Application>Microsoft Office PowerPoint</Application>
  <PresentationFormat>Widescreen</PresentationFormat>
  <Paragraphs>674</Paragraphs>
  <Slides>68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89" baseType="lpstr">
      <vt:lpstr>Aptos</vt:lpstr>
      <vt:lpstr>Arial</vt:lpstr>
      <vt:lpstr>Arial Black</vt:lpstr>
      <vt:lpstr>Calibri</vt:lpstr>
      <vt:lpstr>Calibri Light</vt:lpstr>
      <vt:lpstr>Dosis</vt:lpstr>
      <vt:lpstr>Geneva</vt:lpstr>
      <vt:lpstr>Helvetica</vt:lpstr>
      <vt:lpstr>Impact</vt:lpstr>
      <vt:lpstr>MS PGothic</vt:lpstr>
      <vt:lpstr>Source Sans Pro</vt:lpstr>
      <vt:lpstr>Symbol</vt:lpstr>
      <vt:lpstr>Tahoma</vt:lpstr>
      <vt:lpstr>Times</vt:lpstr>
      <vt:lpstr>Times Bold</vt:lpstr>
      <vt:lpstr>Times New Roman</vt:lpstr>
      <vt:lpstr>Wingdings</vt:lpstr>
      <vt:lpstr>1_Office Theme</vt:lpstr>
      <vt:lpstr>Cerimon template</vt:lpstr>
      <vt:lpstr>Chart</vt:lpstr>
      <vt:lpstr>Document</vt:lpstr>
      <vt:lpstr>PowerPoint Presentation</vt:lpstr>
      <vt:lpstr>Support  VA National Center for PTSD: Clinical Neuroscience Division (Yale University &amp; VA Connecticut Healthcare System)  Women’s Health Science Division (Boston University &amp; VA Boston Healthcare System)  VA CSR&amp;D Merit Reviews (Rasmusson)   ORWH &amp; NIDA: 1K12DA14038-01  NIMH MH49486 &amp; MH56890  NIMH R21MH31113  VA/DOD INTRuST Clinical Consortium VA CSR&amp;D CDA-2 (Pineles) NIMH 1R01MH122867-01 (Rasmusson)    </vt:lpstr>
      <vt:lpstr>PowerPoint Presentation</vt:lpstr>
      <vt:lpstr>“ALLO”:  Allopregnanolone (Allo) + Pregnanolone (PA)   Equipotent stereoisomeric metabolites of progesterone that  positively modulate effects of GABA at GABAA receptors  </vt:lpstr>
      <vt:lpstr>PowerPoint Presentation</vt:lpstr>
      <vt:lpstr>PowerPoint Presentation</vt:lpstr>
      <vt:lpstr>Some Factors that Influence Synthesis of ALLO</vt:lpstr>
      <vt:lpstr>Prevalence of Posttraumatic Stress Disorder in United States</vt:lpstr>
      <vt:lpstr>PTSD and Depression Comorbidity                    (Treatment Seeking Samples) </vt:lpstr>
      <vt:lpstr>PowerPoint Presentation</vt:lpstr>
      <vt:lpstr>PowerPoint Presentation</vt:lpstr>
      <vt:lpstr>Natural Recovery From PTSD from Trauma is “Normal”</vt:lpstr>
      <vt:lpstr>PowerPoint Presentation</vt:lpstr>
      <vt:lpstr>    CPT Study Outcomes:  Civilian Baseline CAPS Scores 67-76    og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Optimization/Deterioration of Frontal Lobe Executive Capacities is a Function of Stress /Arousal: Inverted U-Shaped Curve</vt:lpstr>
      <vt:lpstr>PowerPoint Presentation</vt:lpstr>
      <vt:lpstr>PowerPoint Presentation</vt:lpstr>
      <vt:lpstr>PowerPoint Presentation</vt:lpstr>
      <vt:lpstr>Changes in GABA Transmission in Amygdala after Fear Conditioning and GABA Receptor Subtypes in Hippocampus after Stress </vt:lpstr>
      <vt:lpstr>PowerPoint Presentation</vt:lpstr>
      <vt:lpstr>Intense stress  Social isolation Heavy alcohol use (reduces co-factor NADPH; likely other mechanisms) Oral contraceptives (combination)  Suppression of HPA axis reactivity: dependent nicotine/opiate use, chronic psychotropics medications: benzodiazepines, antidepressants, neuroleptics   (Zhang et al., 2014; Pibiri et al., 2008; Cagetti et al., 2004; Graham &amp; Milad, 2013; Rasmusson et al., 2003; Rasmusson: preliminary data re: for effects of combined oral contraceptives on adrenal synthesis)  </vt:lpstr>
      <vt:lpstr> Allopregnanolone: Broad Impact </vt:lpstr>
      <vt:lpstr>PowerPoint Presentation</vt:lpstr>
      <vt:lpstr>  Follicular Phase CSF Progesterone, 5a-DHP &amp; (Allo+PA)  </vt:lpstr>
      <vt:lpstr>PTSD allopregnanolone 39% of controls t = -2.77, p &lt; 0.01</vt:lpstr>
      <vt:lpstr>PowerPoint Presentation</vt:lpstr>
      <vt:lpstr>PowerPoint Presentation</vt:lpstr>
      <vt:lpstr>PowerPoint Presentation</vt:lpstr>
      <vt:lpstr>The 5a-DHP/(Allo+PA) Ratio Current PTSD vs. No PTSD History:  p = 0.006 (MW test)</vt:lpstr>
      <vt:lpstr>PowerPoint Presentation</vt:lpstr>
      <vt:lpstr>Healthy Controls: Effects of Hormonal Contraception Plasma Allopregnanolone + Pregnanolone (pg/mL)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 &amp; Answer</vt:lpstr>
      <vt:lpstr> However, up until recently, studies have not taken into account:  1. GABAergic disinhibition (Letzkus et al., 2015) mediated by local circuit “GABA neuron on GABA neuron” on-off switches, which rapidly reconfigures circuit/brain region connections in response to stress.    Model 1 (Rest):          Model 1 (Stress):    2. Placement (expression) of ALLO-sensitive synaptic and extrasynaptic GABAA receptors on the first GABA neuron vs. second GABA neuron regulating amygdala output.  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Buisson</dc:creator>
  <cp:lastModifiedBy>Sarah Buisson</cp:lastModifiedBy>
  <cp:revision>1</cp:revision>
  <dcterms:created xsi:type="dcterms:W3CDTF">2024-10-04T15:53:16Z</dcterms:created>
  <dcterms:modified xsi:type="dcterms:W3CDTF">2024-10-04T15:53:57Z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0x010100E8690AEE5585404D932D316F502955CB</vt:lpwstr>
  </property>
  <property fmtid="{D5CDD505-2E9C-101B-9397-08002B2CF9AE}" pid="3" name="MediaServiceImageTags">
    <vt:lpwstr/>
  </property>
</Properties>
</file>