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18"/>
  </p:notesMasterIdLst>
  <p:sldIdLst>
    <p:sldId id="256" r:id="rId2"/>
    <p:sldId id="654" r:id="rId3"/>
    <p:sldId id="641" r:id="rId4"/>
    <p:sldId id="655" r:id="rId5"/>
    <p:sldId id="656" r:id="rId6"/>
    <p:sldId id="659" r:id="rId7"/>
    <p:sldId id="658" r:id="rId8"/>
    <p:sldId id="657" r:id="rId9"/>
    <p:sldId id="901" r:id="rId10"/>
    <p:sldId id="906" r:id="rId11"/>
    <p:sldId id="948" r:id="rId12"/>
    <p:sldId id="300" r:id="rId13"/>
    <p:sldId id="958" r:id="rId14"/>
    <p:sldId id="949" r:id="rId15"/>
    <p:sldId id="1049" r:id="rId16"/>
    <p:sldId id="932" r:id="rId17"/>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E79"/>
    <a:srgbClr val="FF0000"/>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FF96F7-6D19-506B-16ED-96B111E09745}" v="69" dt="2024-09-13T15:55:36.5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43"/>
    <p:restoredTop sz="73279" autoAdjust="0"/>
  </p:normalViewPr>
  <p:slideViewPr>
    <p:cSldViewPr snapToGrid="0" snapToObjects="1">
      <p:cViewPr varScale="1">
        <p:scale>
          <a:sx n="45" d="100"/>
          <a:sy n="45" d="100"/>
        </p:scale>
        <p:origin x="1692" y="48"/>
      </p:cViewPr>
      <p:guideLst/>
    </p:cSldViewPr>
  </p:slideViewPr>
  <p:outlineViewPr>
    <p:cViewPr>
      <p:scale>
        <a:sx n="33" d="100"/>
        <a:sy n="33" d="100"/>
      </p:scale>
      <p:origin x="0" y="-2968"/>
    </p:cViewPr>
  </p:outlineViewPr>
  <p:notesTextViewPr>
    <p:cViewPr>
      <p:scale>
        <a:sx n="125" d="100"/>
        <a:sy n="125" d="100"/>
      </p:scale>
      <p:origin x="0" y="0"/>
    </p:cViewPr>
  </p:notesTextViewPr>
  <p:sorterViewPr>
    <p:cViewPr>
      <p:scale>
        <a:sx n="175" d="100"/>
        <a:sy n="175" d="100"/>
      </p:scale>
      <p:origin x="0" y="0"/>
    </p:cViewPr>
  </p:sorterViewPr>
  <p:notesViewPr>
    <p:cSldViewPr snapToGrid="0" snapToObjects="1">
      <p:cViewPr varScale="1">
        <p:scale>
          <a:sx n="228" d="100"/>
          <a:sy n="228" d="100"/>
        </p:scale>
        <p:origin x="3680"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37D1FFC6-9595-E446-A2C4-015A21F017E5}" type="datetimeFigureOut">
              <a:rPr lang="en-US" smtClean="0"/>
              <a:t>9/13/2024</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E44E585-6A88-8144-B710-541476AF9B0F}" type="slidenum">
              <a:rPr lang="en-US" smtClean="0"/>
              <a:t>‹#›</a:t>
            </a:fld>
            <a:endParaRPr lang="en-US"/>
          </a:p>
        </p:txBody>
      </p:sp>
    </p:spTree>
    <p:extLst>
      <p:ext uri="{BB962C8B-B14F-4D97-AF65-F5344CB8AC3E}">
        <p14:creationId xmlns:p14="http://schemas.microsoft.com/office/powerpoint/2010/main" val="4264065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1</a:t>
            </a:fld>
            <a:endParaRPr lang="en-US"/>
          </a:p>
        </p:txBody>
      </p:sp>
    </p:spTree>
    <p:extLst>
      <p:ext uri="{BB962C8B-B14F-4D97-AF65-F5344CB8AC3E}">
        <p14:creationId xmlns:p14="http://schemas.microsoft.com/office/powerpoint/2010/main" val="3642025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retrospective interrupted time series analysis was done using routinely collected data from 85 FGH-supported sites</a:t>
            </a:r>
          </a:p>
          <a:p>
            <a:r>
              <a:rPr lang="en-US" sz="1200" dirty="0"/>
              <a:t>Temporal trends in outcomes were stratified by district, and </a:t>
            </a:r>
            <a:r>
              <a:rPr lang="en-US" sz="1200" b="0" dirty="0"/>
              <a:t>differences in outcomes 1 year before and 1 year after MM implementation were </a:t>
            </a:r>
            <a:r>
              <a:rPr lang="en-US" sz="1200" dirty="0"/>
              <a:t>assessed and compared </a:t>
            </a:r>
          </a:p>
          <a:p>
            <a:endParaRPr lang="en-US" dirty="0"/>
          </a:p>
          <a:p>
            <a:r>
              <a:rPr lang="en-US" dirty="0"/>
              <a:t>While Mentor Mother services might vary a bit from country to country – for example these data are from Mozambique where Mentor Mother services are mostly community-based – most programs are similar to Kenya in that they do not provide differentiated services tailored to specific patients needs. That said, it’s clear that the while current model yields significant improvements in retention and viral suppression, </a:t>
            </a:r>
            <a:r>
              <a:rPr lang="en-US" sz="1200" b="0" dirty="0">
                <a:solidFill>
                  <a:schemeClr val="tx1"/>
                </a:solidFill>
              </a:rPr>
              <a:t>additional efforts are needed to ensure good outcomes for all WLHIV. </a:t>
            </a:r>
            <a:r>
              <a:rPr lang="en-US" b="0" dirty="0">
                <a:solidFill>
                  <a:schemeClr val="tx1"/>
                </a:solidFill>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8F4FDB-B34A-444D-B304-1F1429FB97FA}" type="slidenum">
              <a:rPr kumimoji="0" lang="en-US" sz="1200" b="0" i="0" u="none" strike="noStrike" kern="1200" cap="none" spc="0" normalizeH="0" baseline="0" noProof="0" smtClean="0">
                <a:ln>
                  <a:noFill/>
                </a:ln>
                <a:solidFill>
                  <a:prstClr val="black"/>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Verdana"/>
              <a:ea typeface="+mn-ea"/>
              <a:cs typeface="+mn-cs"/>
            </a:endParaRPr>
          </a:p>
        </p:txBody>
      </p:sp>
    </p:spTree>
    <p:extLst>
      <p:ext uri="{BB962C8B-B14F-4D97-AF65-F5344CB8AC3E}">
        <p14:creationId xmlns:p14="http://schemas.microsoft.com/office/powerpoint/2010/main" val="3460332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this in mind, we hypothesized that a differentiated service delivery model wherein Mentor Mothers provide risk-stratified, problem-focused services to their clients has the potential to improve clinical outcomes and clinic efficiency, while also satisfying patient preferences, enhancing its potential for sustained and impactful implementation.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p>
          <a:p>
            <a:endParaRPr lang="en-US" dirty="0"/>
          </a:p>
        </p:txBody>
      </p:sp>
      <p:sp>
        <p:nvSpPr>
          <p:cNvPr id="4" name="Slide Number Placeholder 3"/>
          <p:cNvSpPr>
            <a:spLocks noGrp="1"/>
          </p:cNvSpPr>
          <p:nvPr>
            <p:ph type="sldNum" sz="quarter" idx="5"/>
          </p:nvPr>
        </p:nvSpPr>
        <p:spPr/>
        <p:txBody>
          <a:bodyPr/>
          <a:lstStyle/>
          <a:p>
            <a:fld id="{61E38C87-D6DE-46FB-93DB-667BCDA93955}" type="slidenum">
              <a:rPr lang="en-US" smtClean="0"/>
              <a:t>11</a:t>
            </a:fld>
            <a:endParaRPr lang="en-US"/>
          </a:p>
        </p:txBody>
      </p:sp>
    </p:spTree>
    <p:extLst>
      <p:ext uri="{BB962C8B-B14F-4D97-AF65-F5344CB8AC3E}">
        <p14:creationId xmlns:p14="http://schemas.microsoft.com/office/powerpoint/2010/main" val="40265571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from there, we utilized a human-centered design approach to co-create this enhanced Mentor Mother strategy.</a:t>
            </a:r>
          </a:p>
          <a:p>
            <a:endParaRPr lang="en-US" dirty="0"/>
          </a:p>
          <a:p>
            <a:r>
              <a:rPr lang="en-US" dirty="0"/>
              <a:t>First, through in-depth interviews and Mentor Mothers and their clients…</a:t>
            </a:r>
          </a:p>
          <a:p>
            <a:r>
              <a:rPr lang="en-US" dirty="0"/>
              <a:t>We performed in-depth interviews with </a:t>
            </a:r>
            <a:r>
              <a:rPr lang="en-US" sz="1200" dirty="0">
                <a:effectLst/>
                <a:latin typeface="Arial" panose="020B0604020202020204" pitchFamily="34" charset="0"/>
                <a:ea typeface="Calibri" panose="020F0502020204030204" pitchFamily="34" charset="0"/>
                <a:cs typeface="Times New Roman" panose="02020603050405020304" pitchFamily="18" charset="0"/>
              </a:rPr>
              <a:t>16 Mentor Mothers from 3 AMPATH sites</a:t>
            </a:r>
            <a:r>
              <a:rPr lang="en-US" dirty="0"/>
              <a:t> and </a:t>
            </a:r>
            <a:r>
              <a:rPr lang="en-US" sz="1200" dirty="0">
                <a:effectLst/>
                <a:latin typeface="Arial" panose="020B0604020202020204" pitchFamily="34" charset="0"/>
                <a:ea typeface="Calibri" panose="020F0502020204030204" pitchFamily="34" charset="0"/>
                <a:cs typeface="Times New Roman" panose="02020603050405020304" pitchFamily="18" charset="0"/>
              </a:rPr>
              <a:t>36 postpartum women living with HIV who had been clients of MM at these same 3 sites</a:t>
            </a:r>
            <a:r>
              <a:rPr lang="en-US" dirty="0"/>
              <a:t> to better understand how the current Mentor Mother strategy is working and to identify areas for improvement. </a:t>
            </a:r>
          </a:p>
          <a:p>
            <a:endParaRPr lang="en-US" dirty="0"/>
          </a:p>
          <a:p>
            <a:r>
              <a:rPr lang="en-US" dirty="0"/>
              <a:t>Then, through HCD workshops with stakeholders </a:t>
            </a:r>
            <a:r>
              <a:rPr lang="en-US" sz="1200" dirty="0"/>
              <a:t>(MM, clinic staff, and PMTCT program leadership)</a:t>
            </a:r>
            <a:r>
              <a:rPr lang="en-US" dirty="0"/>
              <a:t>…</a:t>
            </a:r>
          </a:p>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12</a:t>
            </a:fld>
            <a:endParaRPr lang="en-US"/>
          </a:p>
        </p:txBody>
      </p:sp>
    </p:spTree>
    <p:extLst>
      <p:ext uri="{BB962C8B-B14F-4D97-AF65-F5344CB8AC3E}">
        <p14:creationId xmlns:p14="http://schemas.microsoft.com/office/powerpoint/2010/main" val="1594708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Data were imported into Miro, a virtual whiteboard workspace (Miro, 2023)</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Each captured response was broken into "snippets," each containing a singular idea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Each snippet was placed on a virtual "sticky note"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Affinity diagrams (Kolko, 2011)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A method of discovering relationships among ideas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Generative, in that it creates further knowledge about the ideas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From thousands of discrete data points, a theme or set of themes can be found that point to a more manageable set of patterns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The “output” then helps to visualize idea patterns and connection</a:t>
            </a:r>
          </a:p>
          <a:p>
            <a:endParaRPr lang="en-US" sz="1200" dirty="0"/>
          </a:p>
          <a:p>
            <a:r>
              <a:rPr lang="en-US" sz="1200" dirty="0"/>
              <a:t>And, ultimately refined – with input from the PMTCT team at the initial site of pilot implementation – into something with potential for feasible implementation without additional external resources… </a:t>
            </a:r>
          </a:p>
          <a:p>
            <a:endParaRPr lang="en-US" sz="1200" dirty="0"/>
          </a:p>
          <a:p>
            <a:r>
              <a:rPr lang="en-US" sz="1200" dirty="0"/>
              <a:t>Next slide: Here’s what it looks like…   </a:t>
            </a:r>
          </a:p>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13</a:t>
            </a:fld>
            <a:endParaRPr lang="en-US"/>
          </a:p>
        </p:txBody>
      </p:sp>
    </p:spTree>
    <p:extLst>
      <p:ext uri="{BB962C8B-B14F-4D97-AF65-F5344CB8AC3E}">
        <p14:creationId xmlns:p14="http://schemas.microsoft.com/office/powerpoint/2010/main" val="1356489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enhanced MM strategy includes iterative </a:t>
            </a:r>
            <a:r>
              <a:rPr lang="en-US" sz="1800" dirty="0">
                <a:effectLst/>
                <a:latin typeface="Calibri" panose="020F0502020204030204" pitchFamily="34" charset="0"/>
                <a:ea typeface="Arial" panose="020B0604020202020204" pitchFamily="34" charset="0"/>
              </a:rPr>
              <a:t>risk assessments of WLHIV at approximately monthly clinical encounters, starting at enrollment in PMTCT services (usually at the first antenatal care visit) and continuing through cessation of breastfeeding and discharge from the PMTCT program around 18-24 months postpartum. These risk assessments will involve MM and PMTCT clinician review of medical records (e.g., to review appointment history and HIV viral load results) and administration of brief screening questionnaires (e.g., to assess for stigma and socioeconomic barriers). The results of these risk assessments will then</a:t>
            </a:r>
            <a:r>
              <a:rPr lang="en-US" sz="1800" dirty="0">
                <a:effectLst/>
                <a:latin typeface="Calibri" panose="020F0502020204030204" pitchFamily="34" charset="0"/>
                <a:ea typeface="Calibri" panose="020F0502020204030204" pitchFamily="34" charset="0"/>
                <a:cs typeface="Times New Roman" panose="02020603050405020304" pitchFamily="18" charset="0"/>
              </a:rPr>
              <a:t> be used to determine which MM services will be provided to address the needs of each WLHIV</a:t>
            </a:r>
            <a:r>
              <a:rPr lang="en-US" sz="1800" dirty="0">
                <a:effectLst/>
                <a:latin typeface="Calibri" panose="020F0502020204030204" pitchFamily="34" charset="0"/>
                <a:ea typeface="Arial" panose="020B0604020202020204" pitchFamily="34" charset="0"/>
              </a:rPr>
              <a:t>. If no risk factors are identified, then less intensive MM support will be offered. If multiple risk factors are identified, then MM and WLHIV will negotiate which risk factor to prioritize based on client preferences. This process will be repeated at each </a:t>
            </a:r>
            <a:r>
              <a:rPr lang="en-US" sz="1800" dirty="0">
                <a:effectLst/>
                <a:latin typeface="Calibri" panose="020F0502020204030204" pitchFamily="34" charset="0"/>
                <a:ea typeface="Calibri" panose="020F0502020204030204" pitchFamily="34" charset="0"/>
                <a:cs typeface="Times New Roman" panose="02020603050405020304" pitchFamily="18" charset="0"/>
              </a:rPr>
              <a:t>encounter, and reassessments will determine which (if any) additional interventions need to be administered to WLHIV. </a:t>
            </a:r>
          </a:p>
          <a:p>
            <a:endParaRPr lang="en-US" sz="1800" dirty="0">
              <a:effectLst/>
              <a:latin typeface="Calibri" panose="020F0502020204030204" pitchFamily="34" charset="0"/>
              <a:cs typeface="Times New Roman" panose="02020603050405020304" pitchFamily="18" charset="0"/>
            </a:endParaRPr>
          </a:p>
          <a:p>
            <a:r>
              <a:rPr lang="en-US" sz="1800" dirty="0">
                <a:effectLst/>
                <a:latin typeface="Calibri" panose="020F0502020204030204" pitchFamily="34" charset="0"/>
                <a:cs typeface="Times New Roman" panose="02020603050405020304" pitchFamily="18" charset="0"/>
              </a:rPr>
              <a:t>And, now we are in the process of performing a pilot hybrid implementation-effectiveness study of the enhanced MM strategy…</a:t>
            </a:r>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14</a:t>
            </a:fld>
            <a:endParaRPr lang="en-US"/>
          </a:p>
        </p:txBody>
      </p:sp>
    </p:spTree>
    <p:extLst>
      <p:ext uri="{BB962C8B-B14F-4D97-AF65-F5344CB8AC3E}">
        <p14:creationId xmlns:p14="http://schemas.microsoft.com/office/powerpoint/2010/main" val="222354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Link it back to IMPAACT…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not prioritized for the initial phase of implementation, another pathway that we created was to address the needs of WLHIV who might be struggling with depression.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Certainly not ready for prime time, but we think the process of human centered design could be used to craft a strategy the embraces the priorities of the IMPAACT Brain and Mentor Health Scientific Committee, and that could be tested through a future IMPAACT supported clinical trial. </a:t>
            </a:r>
          </a:p>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15</a:t>
            </a:fld>
            <a:endParaRPr lang="en-US"/>
          </a:p>
        </p:txBody>
      </p:sp>
    </p:spTree>
    <p:extLst>
      <p:ext uri="{BB962C8B-B14F-4D97-AF65-F5344CB8AC3E}">
        <p14:creationId xmlns:p14="http://schemas.microsoft.com/office/powerpoint/2010/main" val="161541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06D261-4ACC-5E49-97C5-9D8FD2D9A3AF}" type="slidenum">
              <a:rPr lang="en-US" smtClean="0"/>
              <a:t>2</a:t>
            </a:fld>
            <a:endParaRPr lang="en-US" dirty="0"/>
          </a:p>
        </p:txBody>
      </p:sp>
    </p:spTree>
    <p:extLst>
      <p:ext uri="{BB962C8B-B14F-4D97-AF65-F5344CB8AC3E}">
        <p14:creationId xmlns:p14="http://schemas.microsoft.com/office/powerpoint/2010/main" val="297263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effectLst/>
                <a:latin typeface="Noto Sans" panose="020B0502040504020204" pitchFamily="34" charset="0"/>
              </a:rPr>
              <a:t>Consolidated guidelines on HIV prevention, testing, treatment, service delivery and monitoring: recommendations for a public health approach</a:t>
            </a:r>
          </a:p>
          <a:p>
            <a:br>
              <a:rPr lang="en-US" dirty="0"/>
            </a:br>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3</a:t>
            </a:fld>
            <a:endParaRPr lang="en-US"/>
          </a:p>
        </p:txBody>
      </p:sp>
    </p:spTree>
    <p:extLst>
      <p:ext uri="{BB962C8B-B14F-4D97-AF65-F5344CB8AC3E}">
        <p14:creationId xmlns:p14="http://schemas.microsoft.com/office/powerpoint/2010/main" val="513271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4</a:t>
            </a:fld>
            <a:endParaRPr lang="en-US"/>
          </a:p>
        </p:txBody>
      </p:sp>
    </p:spTree>
    <p:extLst>
      <p:ext uri="{BB962C8B-B14F-4D97-AF65-F5344CB8AC3E}">
        <p14:creationId xmlns:p14="http://schemas.microsoft.com/office/powerpoint/2010/main" val="1210242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5</a:t>
            </a:fld>
            <a:endParaRPr lang="en-US"/>
          </a:p>
        </p:txBody>
      </p:sp>
    </p:spTree>
    <p:extLst>
      <p:ext uri="{BB962C8B-B14F-4D97-AF65-F5344CB8AC3E}">
        <p14:creationId xmlns:p14="http://schemas.microsoft.com/office/powerpoint/2010/main" val="3865442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6</a:t>
            </a:fld>
            <a:endParaRPr lang="en-US"/>
          </a:p>
        </p:txBody>
      </p:sp>
    </p:spTree>
    <p:extLst>
      <p:ext uri="{BB962C8B-B14F-4D97-AF65-F5344CB8AC3E}">
        <p14:creationId xmlns:p14="http://schemas.microsoft.com/office/powerpoint/2010/main" val="599675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7</a:t>
            </a:fld>
            <a:endParaRPr lang="en-US"/>
          </a:p>
        </p:txBody>
      </p:sp>
    </p:spTree>
    <p:extLst>
      <p:ext uri="{BB962C8B-B14F-4D97-AF65-F5344CB8AC3E}">
        <p14:creationId xmlns:p14="http://schemas.microsoft.com/office/powerpoint/2010/main" val="3927112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44E585-6A88-8144-B710-541476AF9B0F}" type="slidenum">
              <a:rPr lang="en-US" smtClean="0"/>
              <a:t>8</a:t>
            </a:fld>
            <a:endParaRPr lang="en-US"/>
          </a:p>
        </p:txBody>
      </p:sp>
    </p:spTree>
    <p:extLst>
      <p:ext uri="{BB962C8B-B14F-4D97-AF65-F5344CB8AC3E}">
        <p14:creationId xmlns:p14="http://schemas.microsoft.com/office/powerpoint/2010/main" val="2826058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not the strongest preference expressed in the results John just presented, there was also a trend toward women preferring only as needed encounters with Mentor Mothers, rather than the current standard of Mentor Mothers meeting with clients during each of their clinic visits.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let’s unpack that a bit, but first let’s make sure that everyone is familiar with Mentor Mothers…  </a:t>
            </a:r>
          </a:p>
          <a:p>
            <a:endParaRPr lang="en-US" dirty="0"/>
          </a:p>
        </p:txBody>
      </p:sp>
      <p:sp>
        <p:nvSpPr>
          <p:cNvPr id="4" name="Slide Number Placeholder 3"/>
          <p:cNvSpPr>
            <a:spLocks noGrp="1"/>
          </p:cNvSpPr>
          <p:nvPr>
            <p:ph type="sldNum" sz="quarter" idx="10"/>
          </p:nvPr>
        </p:nvSpPr>
        <p:spPr/>
        <p:txBody>
          <a:bodyPr/>
          <a:lstStyle/>
          <a:p>
            <a:fld id="{8FDB4185-95AD-4FED-B7B4-96B20E50392E}" type="slidenum">
              <a:rPr lang="en-US" smtClean="0"/>
              <a:t>9</a:t>
            </a:fld>
            <a:endParaRPr lang="en-US"/>
          </a:p>
        </p:txBody>
      </p:sp>
    </p:spTree>
    <p:extLst>
      <p:ext uri="{BB962C8B-B14F-4D97-AF65-F5344CB8AC3E}">
        <p14:creationId xmlns:p14="http://schemas.microsoft.com/office/powerpoint/2010/main" val="66293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410D3B-DAC0-5F40-B468-F34CE2ACFE3A}" type="datetime1">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3413568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CD96A9-A531-BC46-BB4F-FD9443C280C6}" type="datetime1">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1972014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12A597-2B98-2A44-A071-989A693405D3}" type="datetime1">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893939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only: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0668" y="680378"/>
            <a:ext cx="10672521" cy="932087"/>
          </a:xfrm>
          <a:prstGeom prst="rect">
            <a:avLst/>
          </a:prstGeom>
        </p:spPr>
        <p:txBody>
          <a:bodyPr>
            <a:normAutofit/>
          </a:bodyPr>
          <a:lstStyle>
            <a:lvl1pPr>
              <a:defRPr sz="4000" b="1" i="0" cap="none" spc="0">
                <a:solidFill>
                  <a:srgbClr val="404041"/>
                </a:solidFill>
                <a:latin typeface="Arial"/>
                <a:cs typeface="Arial"/>
              </a:defRPr>
            </a:lvl1pPr>
          </a:lstStyle>
          <a:p>
            <a:r>
              <a:rPr lang="en-US" dirty="0"/>
              <a:t>Click to edit master title style</a:t>
            </a:r>
          </a:p>
        </p:txBody>
      </p:sp>
      <p:sp>
        <p:nvSpPr>
          <p:cNvPr id="5" name="Rectangle 4"/>
          <p:cNvSpPr/>
          <p:nvPr userDrawn="1"/>
        </p:nvSpPr>
        <p:spPr>
          <a:xfrm>
            <a:off x="0" y="806148"/>
            <a:ext cx="110219" cy="516263"/>
          </a:xfrm>
          <a:prstGeom prst="rect">
            <a:avLst/>
          </a:prstGeom>
          <a:solidFill>
            <a:srgbClr val="99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13" name="Text Placeholder 19"/>
          <p:cNvSpPr>
            <a:spLocks noGrp="1"/>
          </p:cNvSpPr>
          <p:nvPr>
            <p:ph type="body" sz="quarter" idx="10" hasCustomPrompt="1"/>
          </p:nvPr>
        </p:nvSpPr>
        <p:spPr>
          <a:xfrm>
            <a:off x="6445276" y="239241"/>
            <a:ext cx="4933949" cy="336549"/>
          </a:xfrm>
          <a:prstGeom prst="rect">
            <a:avLst/>
          </a:prstGeom>
        </p:spPr>
        <p:txBody>
          <a:bodyPr>
            <a:noAutofit/>
          </a:bodyPr>
          <a:lstStyle>
            <a:lvl1pPr marL="0" indent="0" algn="r">
              <a:buNone/>
              <a:defRPr sz="1467" b="0" i="0" spc="0" baseline="0">
                <a:solidFill>
                  <a:schemeClr val="tx1"/>
                </a:solidFill>
                <a:latin typeface="Arial"/>
                <a:cs typeface="Arial"/>
              </a:defRPr>
            </a:lvl1pPr>
          </a:lstStyle>
          <a:p>
            <a:pPr lvl="0"/>
            <a:r>
              <a:rPr lang="en-US" dirty="0"/>
              <a:t>SECTION TITLE OR SUBTITLE</a:t>
            </a:r>
          </a:p>
        </p:txBody>
      </p:sp>
      <p:sp>
        <p:nvSpPr>
          <p:cNvPr id="4" name="TextBox 3"/>
          <p:cNvSpPr txBox="1"/>
          <p:nvPr userDrawn="1"/>
        </p:nvSpPr>
        <p:spPr>
          <a:xfrm>
            <a:off x="4741335" y="4721414"/>
            <a:ext cx="184731" cy="461665"/>
          </a:xfrm>
          <a:prstGeom prst="rect">
            <a:avLst/>
          </a:prstGeom>
          <a:noFill/>
        </p:spPr>
        <p:txBody>
          <a:bodyPr wrap="none" rtlCol="0">
            <a:spAutoFit/>
          </a:bodyPr>
          <a:lstStyle/>
          <a:p>
            <a:endParaRPr lang="en-US" sz="2400" dirty="0"/>
          </a:p>
        </p:txBody>
      </p:sp>
      <p:sp>
        <p:nvSpPr>
          <p:cNvPr id="7" name="Text Placeholder 2"/>
          <p:cNvSpPr>
            <a:spLocks noGrp="1"/>
          </p:cNvSpPr>
          <p:nvPr>
            <p:ph idx="1" hasCustomPrompt="1"/>
          </p:nvPr>
        </p:nvSpPr>
        <p:spPr>
          <a:xfrm>
            <a:off x="488569" y="1763837"/>
            <a:ext cx="10687459" cy="3747511"/>
          </a:xfrm>
          <a:prstGeom prst="rect">
            <a:avLst/>
          </a:prstGeom>
        </p:spPr>
        <p:txBody>
          <a:bodyPr vert="horz" lIns="91440" tIns="45720" rIns="91440" bIns="45720" rtlCol="0">
            <a:normAutofit/>
          </a:bodyPr>
          <a:lstStyle>
            <a:lvl1pPr marL="457178" marR="0" indent="-457178" algn="l" defTabSz="609570" rtl="0" eaLnBrk="1" fontAlgn="auto" latinLnBrk="0" hangingPunct="1">
              <a:lnSpc>
                <a:spcPct val="100000"/>
              </a:lnSpc>
              <a:spcBef>
                <a:spcPts val="0"/>
              </a:spcBef>
              <a:spcAft>
                <a:spcPts val="2400"/>
              </a:spcAft>
              <a:buClr>
                <a:schemeClr val="tx1">
                  <a:lumMod val="50000"/>
                  <a:lumOff val="50000"/>
                </a:schemeClr>
              </a:buClr>
              <a:buSzPct val="100000"/>
              <a:buFont typeface="+mj-lt"/>
              <a:buAutoNum type="arabicPeriod"/>
              <a:tabLst/>
              <a:defRPr sz="2400">
                <a:solidFill>
                  <a:srgbClr val="404041"/>
                </a:solidFill>
                <a:latin typeface="Arial"/>
                <a:cs typeface="Arial"/>
              </a:defRPr>
            </a:lvl1pPr>
            <a:lvl2pPr>
              <a:lnSpc>
                <a:spcPct val="100000"/>
              </a:lnSpc>
              <a:defRPr sz="2133">
                <a:solidFill>
                  <a:srgbClr val="404041"/>
                </a:solidFill>
                <a:latin typeface="Arial"/>
                <a:cs typeface="Arial"/>
              </a:defRPr>
            </a:lvl2pPr>
            <a:lvl3pPr>
              <a:lnSpc>
                <a:spcPct val="100000"/>
              </a:lnSpc>
              <a:defRPr sz="2133">
                <a:solidFill>
                  <a:srgbClr val="404041"/>
                </a:solidFill>
                <a:latin typeface="Arial"/>
                <a:cs typeface="Arial"/>
              </a:defRPr>
            </a:lvl3pPr>
            <a:lvl4pPr>
              <a:lnSpc>
                <a:spcPct val="100000"/>
              </a:lnSpc>
              <a:defRPr sz="2133">
                <a:solidFill>
                  <a:srgbClr val="404041"/>
                </a:solidFill>
                <a:latin typeface="Arial"/>
                <a:cs typeface="Arial"/>
              </a:defRPr>
            </a:lvl4pPr>
            <a:lvl5pPr>
              <a:lnSpc>
                <a:spcPct val="100000"/>
              </a:lnSpc>
              <a:defRPr sz="2133">
                <a:solidFill>
                  <a:srgbClr val="404041"/>
                </a:solidFill>
                <a:latin typeface="Arial"/>
                <a:cs typeface="Arial"/>
              </a:defRPr>
            </a:lvl5pPr>
          </a:lstStyle>
          <a:p>
            <a:pPr lvl="0"/>
            <a:r>
              <a:rPr lang="en-US" dirty="0"/>
              <a:t>Click to edit master subtitle style</a:t>
            </a:r>
          </a:p>
        </p:txBody>
      </p:sp>
      <p:grpSp>
        <p:nvGrpSpPr>
          <p:cNvPr id="9" name="Group 8">
            <a:extLst>
              <a:ext uri="{FF2B5EF4-FFF2-40B4-BE49-F238E27FC236}">
                <a16:creationId xmlns:a16="http://schemas.microsoft.com/office/drawing/2014/main" id="{0B3A402F-84DE-3648-943C-F947B742644A}"/>
              </a:ext>
            </a:extLst>
          </p:cNvPr>
          <p:cNvGrpSpPr/>
          <p:nvPr userDrawn="1"/>
        </p:nvGrpSpPr>
        <p:grpSpPr>
          <a:xfrm>
            <a:off x="-41048" y="5731349"/>
            <a:ext cx="12304889" cy="1138303"/>
            <a:chOff x="-30788" y="4298510"/>
            <a:chExt cx="9228667" cy="853727"/>
          </a:xfrm>
        </p:grpSpPr>
        <p:sp>
          <p:nvSpPr>
            <p:cNvPr id="10" name="Rectangle 9">
              <a:extLst>
                <a:ext uri="{FF2B5EF4-FFF2-40B4-BE49-F238E27FC236}">
                  <a16:creationId xmlns:a16="http://schemas.microsoft.com/office/drawing/2014/main" id="{B4E396F1-F31B-F44E-94EB-2D879CB9F1C8}"/>
                </a:ext>
              </a:extLst>
            </p:cNvPr>
            <p:cNvSpPr/>
            <p:nvPr userDrawn="1"/>
          </p:nvSpPr>
          <p:spPr>
            <a:xfrm>
              <a:off x="-30788" y="4650466"/>
              <a:ext cx="9228667" cy="501771"/>
            </a:xfrm>
            <a:prstGeom prst="rect">
              <a:avLst/>
            </a:prstGeom>
            <a:solidFill>
              <a:srgbClr val="69030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Box 10">
              <a:extLst>
                <a:ext uri="{FF2B5EF4-FFF2-40B4-BE49-F238E27FC236}">
                  <a16:creationId xmlns:a16="http://schemas.microsoft.com/office/drawing/2014/main" id="{BEC012D6-6963-1C4C-82CB-78A98B57306A}"/>
                </a:ext>
              </a:extLst>
            </p:cNvPr>
            <p:cNvSpPr txBox="1"/>
            <p:nvPr userDrawn="1"/>
          </p:nvSpPr>
          <p:spPr>
            <a:xfrm>
              <a:off x="2576311" y="4715625"/>
              <a:ext cx="6159437" cy="315423"/>
            </a:xfrm>
            <a:prstGeom prst="rect">
              <a:avLst/>
            </a:prstGeom>
            <a:noFill/>
          </p:spPr>
          <p:txBody>
            <a:bodyPr wrap="square" rtlCol="0" anchor="ctr">
              <a:spAutoFit/>
            </a:bodyPr>
            <a:lstStyle/>
            <a:p>
              <a:pPr algn="r"/>
              <a:r>
                <a:rPr lang="en-US" sz="2133" b="1" dirty="0">
                  <a:solidFill>
                    <a:schemeClr val="bg1"/>
                  </a:solidFill>
                </a:rPr>
                <a:t>INDIANA UNIVERSITY SCHOOL OF MEDICINE</a:t>
              </a:r>
            </a:p>
          </p:txBody>
        </p:sp>
        <p:grpSp>
          <p:nvGrpSpPr>
            <p:cNvPr id="12" name="Group 11">
              <a:extLst>
                <a:ext uri="{FF2B5EF4-FFF2-40B4-BE49-F238E27FC236}">
                  <a16:creationId xmlns:a16="http://schemas.microsoft.com/office/drawing/2014/main" id="{9FE0A3E8-2C3C-CF46-A1A4-EE6D0BA3FC9D}"/>
                </a:ext>
              </a:extLst>
            </p:cNvPr>
            <p:cNvGrpSpPr/>
            <p:nvPr userDrawn="1"/>
          </p:nvGrpSpPr>
          <p:grpSpPr>
            <a:xfrm>
              <a:off x="422970" y="4298510"/>
              <a:ext cx="725830" cy="853727"/>
              <a:chOff x="422970" y="4298510"/>
              <a:chExt cx="725830" cy="853727"/>
            </a:xfrm>
          </p:grpSpPr>
          <p:sp>
            <p:nvSpPr>
              <p:cNvPr id="14" name="Rectangle 13">
                <a:extLst>
                  <a:ext uri="{FF2B5EF4-FFF2-40B4-BE49-F238E27FC236}">
                    <a16:creationId xmlns:a16="http://schemas.microsoft.com/office/drawing/2014/main" id="{B226430D-4079-4B41-9842-41583BFE0C9D}"/>
                  </a:ext>
                </a:extLst>
              </p:cNvPr>
              <p:cNvSpPr/>
              <p:nvPr userDrawn="1"/>
            </p:nvSpPr>
            <p:spPr>
              <a:xfrm>
                <a:off x="583872" y="4456709"/>
                <a:ext cx="407139" cy="695528"/>
              </a:xfrm>
              <a:prstGeom prst="rect">
                <a:avLst/>
              </a:prstGeom>
              <a:solidFill>
                <a:srgbClr val="99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pic>
            <p:nvPicPr>
              <p:cNvPr id="15" name="Picture 14">
                <a:extLst>
                  <a:ext uri="{FF2B5EF4-FFF2-40B4-BE49-F238E27FC236}">
                    <a16:creationId xmlns:a16="http://schemas.microsoft.com/office/drawing/2014/main" id="{FEB69E89-B821-FD42-BA2A-E2E3A1CD5B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2970" y="4298510"/>
                <a:ext cx="725830" cy="797138"/>
              </a:xfrm>
              <a:prstGeom prst="rect">
                <a:avLst/>
              </a:prstGeom>
            </p:spPr>
          </p:pic>
        </p:grpSp>
      </p:grpSp>
    </p:spTree>
    <p:extLst>
      <p:ext uri="{BB962C8B-B14F-4D97-AF65-F5344CB8AC3E}">
        <p14:creationId xmlns:p14="http://schemas.microsoft.com/office/powerpoint/2010/main" val="2824382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DAB850-2273-994C-9EB0-5C6EA5D749EF}" type="datetime1">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1080410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3658A8-180E-C14D-8655-5365B82A03B5}" type="datetime1">
              <a:rPr lang="en-US" smtClean="0"/>
              <a:t>9/13/2024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335311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7979C7A-B302-9848-BC52-40A07F7A7D55}" type="datetime1">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238448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6A56C1-434A-854F-8F03-297E2CB267DF}" type="datetime1">
              <a:rPr lang="en-US" smtClean="0"/>
              <a:t>9/13/2024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1477686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96A5894-BF50-2547-97A4-2E5B725D7B62}" type="datetime1">
              <a:rPr lang="en-US" smtClean="0"/>
              <a:t>9/13/2024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727886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764EF-0707-984F-AF2C-4BD350223013}" type="datetime1">
              <a:rPr lang="en-US" smtClean="0"/>
              <a:t>9/13/2024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2118211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5AD6FD-17EC-044B-B20A-05142253AAD5}" type="datetime1">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1773573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E479107-A504-DD48-8BEB-B311C1101AB5}" type="datetime1">
              <a:rPr lang="en-US" smtClean="0"/>
              <a:t>9/13/2024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AFD4D-70A8-E749-859F-037884149FBD}" type="slidenum">
              <a:rPr lang="en-US" smtClean="0"/>
              <a:t>‹#›</a:t>
            </a:fld>
            <a:endParaRPr lang="en-US"/>
          </a:p>
        </p:txBody>
      </p:sp>
    </p:spTree>
    <p:extLst>
      <p:ext uri="{BB962C8B-B14F-4D97-AF65-F5344CB8AC3E}">
        <p14:creationId xmlns:p14="http://schemas.microsoft.com/office/powerpoint/2010/main" val="2726105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FEF6A1-7A7B-E84C-97D1-EE378B656DF7}" type="datetime1">
              <a:rPr lang="en-US" smtClean="0"/>
              <a:t>9/13/2024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AFD4D-70A8-E749-859F-037884149FBD}" type="slidenum">
              <a:rPr lang="en-US" smtClean="0"/>
              <a:t>‹#›</a:t>
            </a:fld>
            <a:endParaRPr lang="en-US"/>
          </a:p>
        </p:txBody>
      </p:sp>
    </p:spTree>
    <p:extLst>
      <p:ext uri="{BB962C8B-B14F-4D97-AF65-F5344CB8AC3E}">
        <p14:creationId xmlns:p14="http://schemas.microsoft.com/office/powerpoint/2010/main" val="3090566370"/>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group of women wearing white caps&#10;&#10;Description automatically generated">
            <a:extLst>
              <a:ext uri="{FF2B5EF4-FFF2-40B4-BE49-F238E27FC236}">
                <a16:creationId xmlns:a16="http://schemas.microsoft.com/office/drawing/2014/main" id="{2AE32D0C-9227-978A-68A5-046C8524E7CA}"/>
              </a:ext>
            </a:extLst>
          </p:cNvPr>
          <p:cNvPicPr>
            <a:picLocks noChangeAspect="1"/>
          </p:cNvPicPr>
          <p:nvPr/>
        </p:nvPicPr>
        <p:blipFill rotWithShape="1">
          <a:blip r:embed="rId3"/>
          <a:srcRect t="5266" r="23298" b="3825"/>
          <a:stretch/>
        </p:blipFill>
        <p:spPr>
          <a:xfrm>
            <a:off x="3523488" y="13"/>
            <a:ext cx="8668512" cy="6857991"/>
          </a:xfrm>
          <a:prstGeom prst="rect">
            <a:avLst/>
          </a:prstGeom>
        </p:spPr>
      </p:pic>
      <p:sp>
        <p:nvSpPr>
          <p:cNvPr id="16" name="Rectangle 15">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DE58E5E9-9884-6E4B-83D7-6967D20D5FE2}"/>
              </a:ext>
            </a:extLst>
          </p:cNvPr>
          <p:cNvSpPr>
            <a:spLocks noGrp="1"/>
          </p:cNvSpPr>
          <p:nvPr>
            <p:ph type="subTitle" idx="1"/>
          </p:nvPr>
        </p:nvSpPr>
        <p:spPr>
          <a:xfrm>
            <a:off x="727610" y="4295330"/>
            <a:ext cx="6003235" cy="3207258"/>
          </a:xfrm>
        </p:spPr>
        <p:txBody>
          <a:bodyPr vert="horz" lIns="91440" tIns="45720" rIns="91440" bIns="45720" rtlCol="0" anchor="t">
            <a:normAutofit/>
          </a:bodyPr>
          <a:lstStyle/>
          <a:p>
            <a:pPr algn="l"/>
            <a:r>
              <a:rPr lang="en-US" sz="2500" b="1" dirty="0"/>
              <a:t>John Humphrey &amp; Jimmy Carlucci</a:t>
            </a:r>
          </a:p>
          <a:p>
            <a:pPr algn="l"/>
            <a:r>
              <a:rPr lang="en-US" sz="2500" dirty="0"/>
              <a:t>Indiana University School of Medicine</a:t>
            </a:r>
          </a:p>
          <a:p>
            <a:pPr algn="l"/>
            <a:endParaRPr lang="en-US" sz="2500" dirty="0"/>
          </a:p>
          <a:p>
            <a:pPr algn="l"/>
            <a:r>
              <a:rPr lang="en-US" sz="2500" dirty="0"/>
              <a:t>September 24, 2024</a:t>
            </a:r>
          </a:p>
        </p:txBody>
      </p:sp>
      <p:sp>
        <p:nvSpPr>
          <p:cNvPr id="2" name="Title 1">
            <a:extLst>
              <a:ext uri="{FF2B5EF4-FFF2-40B4-BE49-F238E27FC236}">
                <a16:creationId xmlns:a16="http://schemas.microsoft.com/office/drawing/2014/main" id="{ED5E7B63-9637-6549-B694-5B71A414A8BD}"/>
              </a:ext>
            </a:extLst>
          </p:cNvPr>
          <p:cNvSpPr>
            <a:spLocks noGrp="1"/>
          </p:cNvSpPr>
          <p:nvPr>
            <p:ph type="ctrTitle"/>
          </p:nvPr>
        </p:nvSpPr>
        <p:spPr>
          <a:xfrm>
            <a:off x="308486" y="2205863"/>
            <a:ext cx="6067641" cy="1124712"/>
          </a:xfrm>
        </p:spPr>
        <p:txBody>
          <a:bodyPr vert="horz" lIns="91440" tIns="45720" rIns="91440" bIns="45720" rtlCol="0" anchor="b">
            <a:noAutofit/>
          </a:bodyPr>
          <a:lstStyle/>
          <a:p>
            <a:pPr algn="l"/>
            <a:r>
              <a:rPr lang="en-US" sz="5000" b="1" dirty="0">
                <a:latin typeface="Calibri" panose="020F0502020204030204" pitchFamily="34" charset="0"/>
                <a:cs typeface="Calibri" panose="020F0502020204030204" pitchFamily="34" charset="0"/>
              </a:rPr>
              <a:t>Differentiated Service Delivery within PMTCT Programs</a:t>
            </a:r>
          </a:p>
        </p:txBody>
      </p:sp>
    </p:spTree>
    <p:extLst>
      <p:ext uri="{BB962C8B-B14F-4D97-AF65-F5344CB8AC3E}">
        <p14:creationId xmlns:p14="http://schemas.microsoft.com/office/powerpoint/2010/main" val="984894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A41515F-4B2E-9B17-98A7-12A7CB2687F5}"/>
              </a:ext>
            </a:extLst>
          </p:cNvPr>
          <p:cNvSpPr/>
          <p:nvPr/>
        </p:nvSpPr>
        <p:spPr>
          <a:xfrm>
            <a:off x="209550" y="6035041"/>
            <a:ext cx="2109788" cy="6800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6CEE057A-A94C-457C-AA50-EB45FADB2F83}"/>
              </a:ext>
            </a:extLst>
          </p:cNvPr>
          <p:cNvSpPr>
            <a:spLocks noGrp="1"/>
          </p:cNvSpPr>
          <p:nvPr>
            <p:ph type="title"/>
          </p:nvPr>
        </p:nvSpPr>
        <p:spPr>
          <a:xfrm>
            <a:off x="436379" y="173868"/>
            <a:ext cx="11319242" cy="1325563"/>
          </a:xfrm>
        </p:spPr>
        <p:txBody>
          <a:bodyPr>
            <a:normAutofit/>
          </a:bodyPr>
          <a:lstStyle/>
          <a:p>
            <a:pPr algn="ctr"/>
            <a:r>
              <a:rPr lang="en-US" sz="2400" dirty="0">
                <a:solidFill>
                  <a:schemeClr val="accent1">
                    <a:lumMod val="75000"/>
                  </a:schemeClr>
                </a:solidFill>
                <a:latin typeface="Arial" panose="020B0604020202020204" pitchFamily="34" charset="0"/>
                <a:cs typeface="Arial" panose="020B0604020202020204" pitchFamily="34" charset="0"/>
              </a:rPr>
              <a:t>Mentor Mothers significantly improve retention in care and viral suppression, but additional efforts are needed to ensure good outcomes for all WLHIV </a:t>
            </a:r>
            <a:endParaRPr lang="en-US" sz="1800" dirty="0">
              <a:solidFill>
                <a:schemeClr val="accent1">
                  <a:lumMod val="75000"/>
                </a:schemeClr>
              </a:solidFill>
              <a:latin typeface="Arial" panose="020B0604020202020204" pitchFamily="34" charset="0"/>
              <a:cs typeface="Arial" panose="020B0604020202020204" pitchFamily="34" charset="0"/>
            </a:endParaRPr>
          </a:p>
        </p:txBody>
      </p:sp>
      <p:pic>
        <p:nvPicPr>
          <p:cNvPr id="13" name="Picture 12" descr="Chart, scatter chart&#10;&#10;Description automatically generated">
            <a:extLst>
              <a:ext uri="{FF2B5EF4-FFF2-40B4-BE49-F238E27FC236}">
                <a16:creationId xmlns:a16="http://schemas.microsoft.com/office/drawing/2014/main" id="{D5D58EBB-C531-4902-8996-209F59B6A9E1}"/>
              </a:ext>
            </a:extLst>
          </p:cNvPr>
          <p:cNvPicPr/>
          <p:nvPr/>
        </p:nvPicPr>
        <p:blipFill rotWithShape="1">
          <a:blip r:embed="rId3" cstate="print">
            <a:extLst>
              <a:ext uri="{28A0092B-C50C-407E-A947-70E740481C1C}">
                <a14:useLocalDpi xmlns:a14="http://schemas.microsoft.com/office/drawing/2010/main" val="0"/>
              </a:ext>
            </a:extLst>
          </a:blip>
          <a:srcRect r="21124"/>
          <a:stretch/>
        </p:blipFill>
        <p:spPr bwMode="auto">
          <a:xfrm>
            <a:off x="6102529" y="1520537"/>
            <a:ext cx="4832511" cy="4658895"/>
          </a:xfrm>
          <a:prstGeom prst="rect">
            <a:avLst/>
          </a:prstGeom>
          <a:noFill/>
          <a:ln>
            <a:noFill/>
          </a:ln>
        </p:spPr>
      </p:pic>
      <p:pic>
        <p:nvPicPr>
          <p:cNvPr id="7" name="Main graphic">
            <a:extLst>
              <a:ext uri="{FF2B5EF4-FFF2-40B4-BE49-F238E27FC236}">
                <a16:creationId xmlns:a16="http://schemas.microsoft.com/office/drawing/2014/main" id="{9B8354A7-9BEA-43D8-93B9-94394228027C}"/>
              </a:ext>
            </a:extLst>
          </p:cNvPr>
          <p:cNvPicPr/>
          <p:nvPr/>
        </p:nvPicPr>
        <p:blipFill rotWithShape="1">
          <a:blip r:embed="rId4"/>
          <a:srcRect l="44023" t="51952" r="13645"/>
          <a:stretch/>
        </p:blipFill>
        <p:spPr>
          <a:xfrm>
            <a:off x="842602" y="1587336"/>
            <a:ext cx="4832511" cy="4592096"/>
          </a:xfrm>
          <a:prstGeom prst="rect">
            <a:avLst/>
          </a:prstGeom>
          <a:ln>
            <a:noFill/>
          </a:ln>
        </p:spPr>
      </p:pic>
      <p:sp>
        <p:nvSpPr>
          <p:cNvPr id="5" name="TextBox 4">
            <a:extLst>
              <a:ext uri="{FF2B5EF4-FFF2-40B4-BE49-F238E27FC236}">
                <a16:creationId xmlns:a16="http://schemas.microsoft.com/office/drawing/2014/main" id="{1E5A9B4D-5D8D-EE4E-0DBB-FB5CE38A777A}"/>
              </a:ext>
            </a:extLst>
          </p:cNvPr>
          <p:cNvSpPr txBox="1"/>
          <p:nvPr/>
        </p:nvSpPr>
        <p:spPr>
          <a:xfrm>
            <a:off x="7039647" y="6443589"/>
            <a:ext cx="4715974" cy="338554"/>
          </a:xfrm>
          <a:prstGeom prst="rect">
            <a:avLst/>
          </a:prstGeom>
          <a:noFill/>
        </p:spPr>
        <p:txBody>
          <a:bodyPr wrap="square">
            <a:spAutoFit/>
          </a:bodyPr>
          <a:lstStyle/>
          <a:p>
            <a:r>
              <a:rPr lang="en-US" sz="1600" dirty="0">
                <a:solidFill>
                  <a:schemeClr val="tx2"/>
                </a:solidFill>
              </a:rPr>
              <a:t>Carlucci JG, et al. </a:t>
            </a:r>
            <a:r>
              <a:rPr lang="fr-FR" sz="1600" i="1" dirty="0">
                <a:solidFill>
                  <a:schemeClr val="tx2"/>
                </a:solidFill>
              </a:rPr>
              <a:t>J Int AIDS Soc</a:t>
            </a:r>
            <a:r>
              <a:rPr lang="fr-FR" sz="1600" dirty="0">
                <a:solidFill>
                  <a:schemeClr val="tx2"/>
                </a:solidFill>
              </a:rPr>
              <a:t>. 2022 Jun;25(6):e25952</a:t>
            </a:r>
            <a:endParaRPr lang="en-US" sz="1600" dirty="0"/>
          </a:p>
        </p:txBody>
      </p:sp>
      <p:sp>
        <p:nvSpPr>
          <p:cNvPr id="6" name="TextBox 5">
            <a:extLst>
              <a:ext uri="{FF2B5EF4-FFF2-40B4-BE49-F238E27FC236}">
                <a16:creationId xmlns:a16="http://schemas.microsoft.com/office/drawing/2014/main" id="{DE56A0BE-2885-B292-9A6E-EE968A9D1ACD}"/>
              </a:ext>
            </a:extLst>
          </p:cNvPr>
          <p:cNvSpPr txBox="1"/>
          <p:nvPr/>
        </p:nvSpPr>
        <p:spPr>
          <a:xfrm>
            <a:off x="1633909" y="3832178"/>
            <a:ext cx="1737976" cy="369332"/>
          </a:xfrm>
          <a:prstGeom prst="rect">
            <a:avLst/>
          </a:prstGeom>
          <a:solidFill>
            <a:schemeClr val="bg1">
              <a:alpha val="75000"/>
            </a:schemeClr>
          </a:solidFill>
        </p:spPr>
        <p:txBody>
          <a:bodyPr wrap="none" rtlCol="0">
            <a:spAutoFit/>
          </a:bodyPr>
          <a:lstStyle/>
          <a:p>
            <a:r>
              <a:rPr lang="en-US" b="1" dirty="0">
                <a:solidFill>
                  <a:srgbClr val="FF0000"/>
                </a:solidFill>
              </a:rPr>
              <a:t>Without MM</a:t>
            </a:r>
          </a:p>
        </p:txBody>
      </p:sp>
      <p:sp>
        <p:nvSpPr>
          <p:cNvPr id="9" name="TextBox 8">
            <a:extLst>
              <a:ext uri="{FF2B5EF4-FFF2-40B4-BE49-F238E27FC236}">
                <a16:creationId xmlns:a16="http://schemas.microsoft.com/office/drawing/2014/main" id="{F014456D-5D51-F3BD-BB90-58CF073C0184}"/>
              </a:ext>
            </a:extLst>
          </p:cNvPr>
          <p:cNvSpPr txBox="1"/>
          <p:nvPr/>
        </p:nvSpPr>
        <p:spPr>
          <a:xfrm>
            <a:off x="6885466" y="4427491"/>
            <a:ext cx="1737976" cy="369332"/>
          </a:xfrm>
          <a:prstGeom prst="rect">
            <a:avLst/>
          </a:prstGeom>
          <a:solidFill>
            <a:schemeClr val="bg1">
              <a:alpha val="75000"/>
            </a:schemeClr>
          </a:solidFill>
        </p:spPr>
        <p:txBody>
          <a:bodyPr wrap="square" rtlCol="0">
            <a:spAutoFit/>
          </a:bodyPr>
          <a:lstStyle/>
          <a:p>
            <a:r>
              <a:rPr lang="en-US" b="1" dirty="0">
                <a:solidFill>
                  <a:srgbClr val="FF0000"/>
                </a:solidFill>
              </a:rPr>
              <a:t>Without MM</a:t>
            </a:r>
          </a:p>
        </p:txBody>
      </p:sp>
      <p:sp>
        <p:nvSpPr>
          <p:cNvPr id="11" name="TextBox 10">
            <a:extLst>
              <a:ext uri="{FF2B5EF4-FFF2-40B4-BE49-F238E27FC236}">
                <a16:creationId xmlns:a16="http://schemas.microsoft.com/office/drawing/2014/main" id="{FD1CDE8F-73F8-5697-C45C-D90275B63278}"/>
              </a:ext>
            </a:extLst>
          </p:cNvPr>
          <p:cNvSpPr txBox="1"/>
          <p:nvPr/>
        </p:nvSpPr>
        <p:spPr>
          <a:xfrm>
            <a:off x="2832578" y="2825668"/>
            <a:ext cx="1308371" cy="369332"/>
          </a:xfrm>
          <a:prstGeom prst="rect">
            <a:avLst/>
          </a:prstGeom>
          <a:solidFill>
            <a:schemeClr val="bg1">
              <a:alpha val="75000"/>
            </a:schemeClr>
          </a:solidFill>
        </p:spPr>
        <p:txBody>
          <a:bodyPr wrap="none" rtlCol="0">
            <a:spAutoFit/>
          </a:bodyPr>
          <a:lstStyle/>
          <a:p>
            <a:r>
              <a:rPr lang="en-US" b="1" dirty="0">
                <a:solidFill>
                  <a:srgbClr val="0070C0"/>
                </a:solidFill>
              </a:rPr>
              <a:t>With MM</a:t>
            </a:r>
          </a:p>
        </p:txBody>
      </p:sp>
      <p:sp>
        <p:nvSpPr>
          <p:cNvPr id="12" name="TextBox 11">
            <a:extLst>
              <a:ext uri="{FF2B5EF4-FFF2-40B4-BE49-F238E27FC236}">
                <a16:creationId xmlns:a16="http://schemas.microsoft.com/office/drawing/2014/main" id="{8A885EAA-167B-D31F-15E7-72C85E9F3907}"/>
              </a:ext>
            </a:extLst>
          </p:cNvPr>
          <p:cNvSpPr txBox="1"/>
          <p:nvPr/>
        </p:nvSpPr>
        <p:spPr>
          <a:xfrm>
            <a:off x="8042753" y="3351164"/>
            <a:ext cx="1308371" cy="369332"/>
          </a:xfrm>
          <a:prstGeom prst="rect">
            <a:avLst/>
          </a:prstGeom>
          <a:solidFill>
            <a:schemeClr val="bg1">
              <a:alpha val="75000"/>
            </a:schemeClr>
          </a:solidFill>
        </p:spPr>
        <p:txBody>
          <a:bodyPr wrap="none" rtlCol="0">
            <a:spAutoFit/>
          </a:bodyPr>
          <a:lstStyle/>
          <a:p>
            <a:r>
              <a:rPr lang="en-US" b="1" dirty="0">
                <a:solidFill>
                  <a:srgbClr val="0070C0"/>
                </a:solidFill>
              </a:rPr>
              <a:t>With MM</a:t>
            </a:r>
          </a:p>
        </p:txBody>
      </p:sp>
      <p:sp>
        <p:nvSpPr>
          <p:cNvPr id="14" name="TextBox 13">
            <a:extLst>
              <a:ext uri="{FF2B5EF4-FFF2-40B4-BE49-F238E27FC236}">
                <a16:creationId xmlns:a16="http://schemas.microsoft.com/office/drawing/2014/main" id="{A5632C01-A55E-31B3-CA92-0B7B80827CDF}"/>
              </a:ext>
            </a:extLst>
          </p:cNvPr>
          <p:cNvSpPr txBox="1"/>
          <p:nvPr/>
        </p:nvSpPr>
        <p:spPr>
          <a:xfrm>
            <a:off x="1480028" y="1681884"/>
            <a:ext cx="1293111" cy="369332"/>
          </a:xfrm>
          <a:prstGeom prst="rect">
            <a:avLst/>
          </a:prstGeom>
          <a:solidFill>
            <a:schemeClr val="bg1">
              <a:alpha val="75000"/>
            </a:schemeClr>
          </a:solidFill>
        </p:spPr>
        <p:txBody>
          <a:bodyPr wrap="none" rtlCol="0">
            <a:spAutoFit/>
          </a:bodyPr>
          <a:lstStyle/>
          <a:p>
            <a:r>
              <a:rPr lang="en-US" u="sng" dirty="0"/>
              <a:t>Retention</a:t>
            </a:r>
          </a:p>
        </p:txBody>
      </p:sp>
      <p:sp>
        <p:nvSpPr>
          <p:cNvPr id="15" name="TextBox 14">
            <a:extLst>
              <a:ext uri="{FF2B5EF4-FFF2-40B4-BE49-F238E27FC236}">
                <a16:creationId xmlns:a16="http://schemas.microsoft.com/office/drawing/2014/main" id="{C63EAFC5-A8DE-839F-B4BE-07CEB2D9E57E}"/>
              </a:ext>
            </a:extLst>
          </p:cNvPr>
          <p:cNvSpPr txBox="1"/>
          <p:nvPr/>
        </p:nvSpPr>
        <p:spPr>
          <a:xfrm>
            <a:off x="6590111" y="1681884"/>
            <a:ext cx="2033331" cy="369332"/>
          </a:xfrm>
          <a:prstGeom prst="rect">
            <a:avLst/>
          </a:prstGeom>
          <a:solidFill>
            <a:schemeClr val="bg1"/>
          </a:solidFill>
        </p:spPr>
        <p:txBody>
          <a:bodyPr wrap="square" rtlCol="0">
            <a:spAutoFit/>
          </a:bodyPr>
          <a:lstStyle/>
          <a:p>
            <a:r>
              <a:rPr lang="en-US" u="sng" dirty="0"/>
              <a:t>Viral Suppression</a:t>
            </a:r>
          </a:p>
        </p:txBody>
      </p:sp>
      <p:sp>
        <p:nvSpPr>
          <p:cNvPr id="17" name="Rectangle 16">
            <a:extLst>
              <a:ext uri="{FF2B5EF4-FFF2-40B4-BE49-F238E27FC236}">
                <a16:creationId xmlns:a16="http://schemas.microsoft.com/office/drawing/2014/main" id="{C3D6E2AD-5A0D-736A-A7DD-CAFA9BA7A22F}"/>
              </a:ext>
            </a:extLst>
          </p:cNvPr>
          <p:cNvSpPr/>
          <p:nvPr/>
        </p:nvSpPr>
        <p:spPr>
          <a:xfrm>
            <a:off x="632576" y="1377948"/>
            <a:ext cx="514450" cy="4283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cxnSp>
        <p:nvCxnSpPr>
          <p:cNvPr id="19" name="Straight Arrow Connector 18">
            <a:extLst>
              <a:ext uri="{FF2B5EF4-FFF2-40B4-BE49-F238E27FC236}">
                <a16:creationId xmlns:a16="http://schemas.microsoft.com/office/drawing/2014/main" id="{68A8EE17-79A0-EEA8-B188-181EBABA4CB2}"/>
              </a:ext>
            </a:extLst>
          </p:cNvPr>
          <p:cNvCxnSpPr/>
          <p:nvPr/>
        </p:nvCxnSpPr>
        <p:spPr>
          <a:xfrm>
            <a:off x="5448300" y="1806249"/>
            <a:ext cx="0" cy="822662"/>
          </a:xfrm>
          <a:prstGeom prst="straightConnector1">
            <a:avLst/>
          </a:prstGeom>
          <a:ln w="412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5843592-CFA0-186B-A019-83CD2F8A91E6}"/>
              </a:ext>
            </a:extLst>
          </p:cNvPr>
          <p:cNvCxnSpPr>
            <a:cxnSpLocks/>
          </p:cNvCxnSpPr>
          <p:nvPr/>
        </p:nvCxnSpPr>
        <p:spPr>
          <a:xfrm>
            <a:off x="10672762" y="1806249"/>
            <a:ext cx="0" cy="1298912"/>
          </a:xfrm>
          <a:prstGeom prst="straightConnector1">
            <a:avLst/>
          </a:prstGeom>
          <a:ln w="412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E68373E-EED8-D2DD-ED72-EB4402F461CA}"/>
              </a:ext>
            </a:extLst>
          </p:cNvPr>
          <p:cNvSpPr txBox="1"/>
          <p:nvPr/>
        </p:nvSpPr>
        <p:spPr>
          <a:xfrm>
            <a:off x="5516139" y="2014728"/>
            <a:ext cx="688009" cy="369332"/>
          </a:xfrm>
          <a:prstGeom prst="rect">
            <a:avLst/>
          </a:prstGeom>
          <a:solidFill>
            <a:schemeClr val="bg1">
              <a:alpha val="75000"/>
            </a:schemeClr>
          </a:solidFill>
        </p:spPr>
        <p:txBody>
          <a:bodyPr wrap="none" rtlCol="0">
            <a:spAutoFit/>
          </a:bodyPr>
          <a:lstStyle/>
          <a:p>
            <a:r>
              <a:rPr lang="en-US" b="1" dirty="0"/>
              <a:t>Gap</a:t>
            </a:r>
          </a:p>
        </p:txBody>
      </p:sp>
      <p:sp>
        <p:nvSpPr>
          <p:cNvPr id="23" name="TextBox 22">
            <a:extLst>
              <a:ext uri="{FF2B5EF4-FFF2-40B4-BE49-F238E27FC236}">
                <a16:creationId xmlns:a16="http://schemas.microsoft.com/office/drawing/2014/main" id="{76419727-DBFA-DA34-44AF-8CD9BB886013}"/>
              </a:ext>
            </a:extLst>
          </p:cNvPr>
          <p:cNvSpPr txBox="1"/>
          <p:nvPr/>
        </p:nvSpPr>
        <p:spPr>
          <a:xfrm>
            <a:off x="10689316" y="2032914"/>
            <a:ext cx="688009" cy="369332"/>
          </a:xfrm>
          <a:prstGeom prst="rect">
            <a:avLst/>
          </a:prstGeom>
          <a:solidFill>
            <a:schemeClr val="bg1">
              <a:alpha val="75000"/>
            </a:schemeClr>
          </a:solidFill>
        </p:spPr>
        <p:txBody>
          <a:bodyPr wrap="none" rtlCol="0">
            <a:spAutoFit/>
          </a:bodyPr>
          <a:lstStyle/>
          <a:p>
            <a:r>
              <a:rPr lang="en-US" b="1" dirty="0"/>
              <a:t>Gap</a:t>
            </a:r>
          </a:p>
        </p:txBody>
      </p:sp>
    </p:spTree>
    <p:extLst>
      <p:ext uri="{BB962C8B-B14F-4D97-AF65-F5344CB8AC3E}">
        <p14:creationId xmlns:p14="http://schemas.microsoft.com/office/powerpoint/2010/main" val="4233181188"/>
      </p:ext>
    </p:extLst>
  </p:cSld>
  <p:clrMapOvr>
    <a:masterClrMapping/>
  </p:clrMapOvr>
  <mc:AlternateContent xmlns:mc="http://schemas.openxmlformats.org/markup-compatibility/2006" xmlns:p14="http://schemas.microsoft.com/office/powerpoint/2010/main">
    <mc:Choice Requires="p14">
      <p:transition spd="slow" p14:dur="2000" advTm="38150"/>
    </mc:Choice>
    <mc:Fallback xmlns="">
      <p:transition spd="slow" advTm="3815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6BF0A20-02C2-D424-BDE3-2F45C88B0BE9}"/>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differentiated service delivery model, wherein Mentor Mothers provide risk-stratified, problem-focused services to their clients, has the potential to improve clinical outcomes and clinic efficiency, while also satisfying patient preferences, enhancing its potential for sustained and impactful implementation. </a:t>
            </a:r>
            <a:endParaRPr lang="en-US" sz="2800" b="0" dirty="0"/>
          </a:p>
        </p:txBody>
      </p:sp>
      <p:sp>
        <p:nvSpPr>
          <p:cNvPr id="7" name="Content Placeholder 2">
            <a:extLst>
              <a:ext uri="{FF2B5EF4-FFF2-40B4-BE49-F238E27FC236}">
                <a16:creationId xmlns:a16="http://schemas.microsoft.com/office/drawing/2014/main" id="{BAA8A3FB-5FA5-4C7E-9A01-E9A882344E87}"/>
              </a:ext>
            </a:extLst>
          </p:cNvPr>
          <p:cNvSpPr txBox="1">
            <a:spLocks/>
          </p:cNvSpPr>
          <p:nvPr/>
        </p:nvSpPr>
        <p:spPr>
          <a:xfrm>
            <a:off x="609599" y="1978269"/>
            <a:ext cx="10818564" cy="4058968"/>
          </a:xfrm>
          <a:prstGeom prst="rect">
            <a:avLst/>
          </a:prstGeom>
        </p:spPr>
        <p:txBody>
          <a:bodyPr vert="horz" lIns="121920" tIns="60960" rIns="121920" bIns="60960" rtlCol="0">
            <a:normAutofit/>
          </a:bodyPr>
          <a:lstStyle>
            <a:lvl1pPr marL="342900" marR="0" indent="-342900" algn="l" defTabSz="457200"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kern="1200">
                <a:solidFill>
                  <a:srgbClr val="40404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609585">
              <a:spcAft>
                <a:spcPts val="0"/>
              </a:spcAft>
              <a:buClr>
                <a:prstClr val="black">
                  <a:lumMod val="50000"/>
                  <a:lumOff val="50000"/>
                </a:prstClr>
              </a:buClr>
              <a:buNone/>
            </a:pPr>
            <a:endParaRPr lang="en-US" sz="2400" dirty="0"/>
          </a:p>
        </p:txBody>
      </p:sp>
      <p:sp>
        <p:nvSpPr>
          <p:cNvPr id="3" name="Title 1">
            <a:extLst>
              <a:ext uri="{FF2B5EF4-FFF2-40B4-BE49-F238E27FC236}">
                <a16:creationId xmlns:a16="http://schemas.microsoft.com/office/drawing/2014/main" id="{603AF274-BEBA-FEAF-B32E-9103CBA90460}"/>
              </a:ext>
            </a:extLst>
          </p:cNvPr>
          <p:cNvSpPr txBox="1">
            <a:spLocks/>
          </p:cNvSpPr>
          <p:nvPr/>
        </p:nvSpPr>
        <p:spPr>
          <a:xfrm>
            <a:off x="743713" y="691255"/>
            <a:ext cx="10195606"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Hypothesis</a:t>
            </a:r>
          </a:p>
        </p:txBody>
      </p:sp>
    </p:spTree>
    <p:extLst>
      <p:ext uri="{BB962C8B-B14F-4D97-AF65-F5344CB8AC3E}">
        <p14:creationId xmlns:p14="http://schemas.microsoft.com/office/powerpoint/2010/main" val="798055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B8CBE-F885-F4BE-CFE9-9B5389D720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A910B06-2243-1E71-0170-D362BBB2D99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AF979D1-400B-1439-6A2A-208FA477ABAE}"/>
              </a:ext>
            </a:extLst>
          </p:cNvPr>
          <p:cNvPicPr>
            <a:picLocks noChangeAspect="1"/>
          </p:cNvPicPr>
          <p:nvPr/>
        </p:nvPicPr>
        <p:blipFill rotWithShape="1">
          <a:blip r:embed="rId3"/>
          <a:srcRect t="14518"/>
          <a:stretch/>
        </p:blipFill>
        <p:spPr>
          <a:xfrm>
            <a:off x="117827" y="551180"/>
            <a:ext cx="11956345" cy="5755640"/>
          </a:xfrm>
          <a:prstGeom prst="rect">
            <a:avLst/>
          </a:prstGeom>
        </p:spPr>
      </p:pic>
    </p:spTree>
    <p:extLst>
      <p:ext uri="{BB962C8B-B14F-4D97-AF65-F5344CB8AC3E}">
        <p14:creationId xmlns:p14="http://schemas.microsoft.com/office/powerpoint/2010/main" val="1895283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F23361-6E36-CD8A-6702-8FDA327DCC5C}"/>
              </a:ext>
            </a:extLst>
          </p:cNvPr>
          <p:cNvPicPr>
            <a:picLocks noChangeAspect="1"/>
          </p:cNvPicPr>
          <p:nvPr/>
        </p:nvPicPr>
        <p:blipFill>
          <a:blip r:embed="rId3"/>
          <a:stretch>
            <a:fillRect/>
          </a:stretch>
        </p:blipFill>
        <p:spPr>
          <a:xfrm>
            <a:off x="1242060" y="277815"/>
            <a:ext cx="9707880" cy="6302370"/>
          </a:xfrm>
          <a:prstGeom prst="rect">
            <a:avLst/>
          </a:prstGeom>
        </p:spPr>
      </p:pic>
    </p:spTree>
    <p:extLst>
      <p:ext uri="{BB962C8B-B14F-4D97-AF65-F5344CB8AC3E}">
        <p14:creationId xmlns:p14="http://schemas.microsoft.com/office/powerpoint/2010/main" val="3896036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3BFF30-997B-0295-72E9-36B32DF52981}"/>
              </a:ext>
            </a:extLst>
          </p:cNvPr>
          <p:cNvPicPr>
            <a:picLocks noChangeAspect="1"/>
          </p:cNvPicPr>
          <p:nvPr/>
        </p:nvPicPr>
        <p:blipFill>
          <a:blip r:embed="rId3"/>
          <a:stretch>
            <a:fillRect/>
          </a:stretch>
        </p:blipFill>
        <p:spPr>
          <a:xfrm>
            <a:off x="133698" y="334878"/>
            <a:ext cx="5000175" cy="5114740"/>
          </a:xfrm>
          <a:prstGeom prst="rect">
            <a:avLst/>
          </a:prstGeom>
        </p:spPr>
      </p:pic>
      <p:pic>
        <p:nvPicPr>
          <p:cNvPr id="31" name="Picture 30">
            <a:extLst>
              <a:ext uri="{FF2B5EF4-FFF2-40B4-BE49-F238E27FC236}">
                <a16:creationId xmlns:a16="http://schemas.microsoft.com/office/drawing/2014/main" id="{9CB21700-6F93-519C-A4DD-121BB5CE3791}"/>
              </a:ext>
            </a:extLst>
          </p:cNvPr>
          <p:cNvPicPr>
            <a:picLocks noChangeAspect="1"/>
          </p:cNvPicPr>
          <p:nvPr/>
        </p:nvPicPr>
        <p:blipFill>
          <a:blip r:embed="rId4"/>
          <a:stretch>
            <a:fillRect/>
          </a:stretch>
        </p:blipFill>
        <p:spPr>
          <a:xfrm>
            <a:off x="5257092" y="334877"/>
            <a:ext cx="6630315" cy="5431526"/>
          </a:xfrm>
          <a:prstGeom prst="rect">
            <a:avLst/>
          </a:prstGeom>
        </p:spPr>
      </p:pic>
      <p:sp>
        <p:nvSpPr>
          <p:cNvPr id="32" name="Rectangle 31">
            <a:extLst>
              <a:ext uri="{FF2B5EF4-FFF2-40B4-BE49-F238E27FC236}">
                <a16:creationId xmlns:a16="http://schemas.microsoft.com/office/drawing/2014/main" id="{8751AFDA-D82F-59FA-CD2E-EDDBD2712962}"/>
              </a:ext>
            </a:extLst>
          </p:cNvPr>
          <p:cNvSpPr/>
          <p:nvPr/>
        </p:nvSpPr>
        <p:spPr>
          <a:xfrm>
            <a:off x="3146983" y="140457"/>
            <a:ext cx="8911320" cy="585800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5585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F70AE6-A2D6-9565-F16D-5AFF39EF099B}"/>
              </a:ext>
            </a:extLst>
          </p:cNvPr>
          <p:cNvSpPr>
            <a:spLocks noGrp="1"/>
          </p:cNvSpPr>
          <p:nvPr>
            <p:ph type="body" idx="1"/>
          </p:nvPr>
        </p:nvSpPr>
        <p:spPr>
          <a:xfrm>
            <a:off x="839788" y="1371198"/>
            <a:ext cx="5157787" cy="823912"/>
          </a:xfrm>
        </p:spPr>
        <p:txBody>
          <a:bodyPr/>
          <a:lstStyle/>
          <a:p>
            <a:r>
              <a:rPr lang="en-US" dirty="0"/>
              <a:t>Risk Assessment</a:t>
            </a:r>
          </a:p>
        </p:txBody>
      </p:sp>
      <p:sp>
        <p:nvSpPr>
          <p:cNvPr id="5" name="Content Placeholder 4">
            <a:extLst>
              <a:ext uri="{FF2B5EF4-FFF2-40B4-BE49-F238E27FC236}">
                <a16:creationId xmlns:a16="http://schemas.microsoft.com/office/drawing/2014/main" id="{6FE81B3E-D4F1-A958-3160-84AB126FC8AA}"/>
              </a:ext>
            </a:extLst>
          </p:cNvPr>
          <p:cNvSpPr>
            <a:spLocks noGrp="1"/>
          </p:cNvSpPr>
          <p:nvPr>
            <p:ph sz="half" idx="2"/>
          </p:nvPr>
        </p:nvSpPr>
        <p:spPr>
          <a:xfrm>
            <a:off x="839788" y="2195110"/>
            <a:ext cx="5157787" cy="3684588"/>
          </a:xfrm>
        </p:spPr>
        <p:txBody>
          <a:bodyPr>
            <a:normAutofit lnSpcReduction="10000"/>
          </a:bodyPr>
          <a:lstStyle/>
          <a:p>
            <a:r>
              <a:rPr lang="en-US" sz="2200" dirty="0"/>
              <a:t>Assessed by MMs (with clinician support)</a:t>
            </a:r>
          </a:p>
          <a:p>
            <a:r>
              <a:rPr lang="en-US" sz="2200" dirty="0"/>
              <a:t>Screening tools:</a:t>
            </a:r>
          </a:p>
          <a:p>
            <a:pPr lvl="1"/>
            <a:r>
              <a:rPr lang="en-US" sz="2000" dirty="0"/>
              <a:t>PHQ2 </a:t>
            </a:r>
            <a:r>
              <a:rPr lang="en-US" sz="2000" dirty="0">
                <a:sym typeface="Wingdings" panose="05000000000000000000" pitchFamily="2" charset="2"/>
              </a:rPr>
              <a:t> PHQ</a:t>
            </a:r>
            <a:r>
              <a:rPr lang="en-US" sz="2000" dirty="0"/>
              <a:t>9</a:t>
            </a:r>
          </a:p>
        </p:txBody>
      </p:sp>
      <p:sp>
        <p:nvSpPr>
          <p:cNvPr id="6" name="Text Placeholder 5">
            <a:extLst>
              <a:ext uri="{FF2B5EF4-FFF2-40B4-BE49-F238E27FC236}">
                <a16:creationId xmlns:a16="http://schemas.microsoft.com/office/drawing/2014/main" id="{EDD7DB4C-3689-7109-EAEF-3D918DF02AF6}"/>
              </a:ext>
            </a:extLst>
          </p:cNvPr>
          <p:cNvSpPr>
            <a:spLocks noGrp="1"/>
          </p:cNvSpPr>
          <p:nvPr>
            <p:ph type="body" sz="quarter" idx="3"/>
          </p:nvPr>
        </p:nvSpPr>
        <p:spPr>
          <a:xfrm>
            <a:off x="6172200" y="1371198"/>
            <a:ext cx="5183188" cy="823912"/>
          </a:xfrm>
        </p:spPr>
        <p:txBody>
          <a:bodyPr/>
          <a:lstStyle/>
          <a:p>
            <a:r>
              <a:rPr lang="en-US" dirty="0"/>
              <a:t>Education/Services</a:t>
            </a:r>
          </a:p>
        </p:txBody>
      </p:sp>
      <p:sp>
        <p:nvSpPr>
          <p:cNvPr id="7" name="Content Placeholder 6">
            <a:extLst>
              <a:ext uri="{FF2B5EF4-FFF2-40B4-BE49-F238E27FC236}">
                <a16:creationId xmlns:a16="http://schemas.microsoft.com/office/drawing/2014/main" id="{F6BBC83D-D435-30BD-E1E5-26D4B13B8A34}"/>
              </a:ext>
            </a:extLst>
          </p:cNvPr>
          <p:cNvSpPr>
            <a:spLocks noGrp="1"/>
          </p:cNvSpPr>
          <p:nvPr>
            <p:ph sz="quarter" idx="4"/>
          </p:nvPr>
        </p:nvSpPr>
        <p:spPr>
          <a:xfrm>
            <a:off x="6172200" y="2195110"/>
            <a:ext cx="5183188" cy="3684588"/>
          </a:xfrm>
        </p:spPr>
        <p:txBody>
          <a:bodyPr>
            <a:normAutofit lnSpcReduction="10000"/>
          </a:bodyPr>
          <a:lstStyle/>
          <a:p>
            <a:r>
              <a:rPr lang="en-US" sz="2200" dirty="0"/>
              <a:t>Education on “positive living”</a:t>
            </a:r>
          </a:p>
          <a:p>
            <a:r>
              <a:rPr lang="en-US" sz="2200" dirty="0"/>
              <a:t>Psycho-social support groups</a:t>
            </a:r>
          </a:p>
          <a:p>
            <a:r>
              <a:rPr lang="en-US" sz="2200" dirty="0"/>
              <a:t>Counseling and treatment for depression</a:t>
            </a:r>
          </a:p>
          <a:p>
            <a:pPr lvl="1"/>
            <a:r>
              <a:rPr lang="en-US" sz="2000" dirty="0"/>
              <a:t>Led by trained MM</a:t>
            </a:r>
          </a:p>
          <a:p>
            <a:pPr lvl="1"/>
            <a:r>
              <a:rPr lang="en-US" sz="2000" dirty="0"/>
              <a:t>Referral to Psych or SW when needed</a:t>
            </a:r>
          </a:p>
          <a:p>
            <a:pPr lvl="1"/>
            <a:r>
              <a:rPr lang="en-US" sz="2000" dirty="0"/>
              <a:t>Linked to clinician for medication when needed</a:t>
            </a:r>
          </a:p>
          <a:p>
            <a:r>
              <a:rPr lang="en-US" sz="2200" dirty="0"/>
              <a:t>Screen for other issues that might be impacting mood</a:t>
            </a:r>
          </a:p>
          <a:p>
            <a:pPr lvl="1"/>
            <a:r>
              <a:rPr lang="en-US" sz="2000" dirty="0"/>
              <a:t>E.g., assess and provide support for disclosure</a:t>
            </a:r>
          </a:p>
        </p:txBody>
      </p:sp>
      <p:pic>
        <p:nvPicPr>
          <p:cNvPr id="3" name="Picture 2">
            <a:extLst>
              <a:ext uri="{FF2B5EF4-FFF2-40B4-BE49-F238E27FC236}">
                <a16:creationId xmlns:a16="http://schemas.microsoft.com/office/drawing/2014/main" id="{FB285C24-3C93-654F-BF4E-1DBFD2F9D358}"/>
              </a:ext>
            </a:extLst>
          </p:cNvPr>
          <p:cNvPicPr>
            <a:picLocks noChangeAspect="1"/>
          </p:cNvPicPr>
          <p:nvPr/>
        </p:nvPicPr>
        <p:blipFill>
          <a:blip r:embed="rId3"/>
          <a:stretch>
            <a:fillRect/>
          </a:stretch>
        </p:blipFill>
        <p:spPr>
          <a:xfrm>
            <a:off x="1749881" y="3654198"/>
            <a:ext cx="3337599" cy="2225500"/>
          </a:xfrm>
          <a:prstGeom prst="rect">
            <a:avLst/>
          </a:prstGeom>
        </p:spPr>
      </p:pic>
      <p:sp>
        <p:nvSpPr>
          <p:cNvPr id="8" name="Title 1">
            <a:extLst>
              <a:ext uri="{FF2B5EF4-FFF2-40B4-BE49-F238E27FC236}">
                <a16:creationId xmlns:a16="http://schemas.microsoft.com/office/drawing/2014/main" id="{D44E7339-6AF3-330E-41A3-6597A3C2B95C}"/>
              </a:ext>
            </a:extLst>
          </p:cNvPr>
          <p:cNvSpPr txBox="1">
            <a:spLocks/>
          </p:cNvSpPr>
          <p:nvPr/>
        </p:nvSpPr>
        <p:spPr>
          <a:xfrm>
            <a:off x="743711" y="462874"/>
            <a:ext cx="10195607"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Depression</a:t>
            </a:r>
          </a:p>
        </p:txBody>
      </p:sp>
    </p:spTree>
    <p:extLst>
      <p:ext uri="{BB962C8B-B14F-4D97-AF65-F5344CB8AC3E}">
        <p14:creationId xmlns:p14="http://schemas.microsoft.com/office/powerpoint/2010/main" val="234167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FB563-C32D-714E-8E68-B815C4300FA5}"/>
              </a:ext>
            </a:extLst>
          </p:cNvPr>
          <p:cNvSpPr>
            <a:spLocks noGrp="1"/>
          </p:cNvSpPr>
          <p:nvPr>
            <p:ph type="ctrTitle"/>
          </p:nvPr>
        </p:nvSpPr>
        <p:spPr>
          <a:xfrm>
            <a:off x="480666" y="239705"/>
            <a:ext cx="8479719" cy="932087"/>
          </a:xfrm>
        </p:spPr>
        <p:txBody>
          <a:bodyPr>
            <a:normAutofit/>
          </a:bodyPr>
          <a:lstStyle/>
          <a:p>
            <a:r>
              <a:rPr lang="en-US" b="0" dirty="0"/>
              <a:t>Acknowledgements</a:t>
            </a:r>
          </a:p>
        </p:txBody>
      </p:sp>
      <p:sp>
        <p:nvSpPr>
          <p:cNvPr id="8" name="Content Placeholder 5">
            <a:extLst>
              <a:ext uri="{FF2B5EF4-FFF2-40B4-BE49-F238E27FC236}">
                <a16:creationId xmlns:a16="http://schemas.microsoft.com/office/drawing/2014/main" id="{13507431-A0F0-406E-9857-2E72C98AEE22}"/>
              </a:ext>
            </a:extLst>
          </p:cNvPr>
          <p:cNvSpPr txBox="1">
            <a:spLocks/>
          </p:cNvSpPr>
          <p:nvPr/>
        </p:nvSpPr>
        <p:spPr>
          <a:xfrm>
            <a:off x="480664" y="1209938"/>
            <a:ext cx="9358280" cy="4666605"/>
          </a:xfrm>
          <a:prstGeom prst="rect">
            <a:avLst/>
          </a:prstGeom>
        </p:spPr>
        <p:txBody>
          <a:bodyPr vert="horz" lIns="121920" tIns="60960" rIns="121920" bIns="60960" rtlCol="0">
            <a:normAutofit fontScale="85000" lnSpcReduction="10000"/>
          </a:bodyPr>
          <a:lstStyle>
            <a:lvl1pPr marL="342900" marR="0" indent="-342900" algn="l" defTabSz="457200" rtl="0" eaLnBrk="1" fontAlgn="auto" latinLnBrk="0" hangingPunct="1">
              <a:lnSpc>
                <a:spcPct val="100000"/>
              </a:lnSpc>
              <a:spcBef>
                <a:spcPts val="0"/>
              </a:spcBef>
              <a:spcAft>
                <a:spcPts val="1800"/>
              </a:spcAft>
              <a:buClr>
                <a:schemeClr val="tx1">
                  <a:lumMod val="50000"/>
                  <a:lumOff val="50000"/>
                </a:schemeClr>
              </a:buClr>
              <a:buSzPct val="100000"/>
              <a:buFont typeface="+mj-lt"/>
              <a:buAutoNum type="arabicPeriod"/>
              <a:tabLst/>
              <a:defRPr sz="1800" kern="1200">
                <a:solidFill>
                  <a:srgbClr val="40404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600" kern="1200">
                <a:solidFill>
                  <a:srgbClr val="40404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80990" indent="-380990">
              <a:spcAft>
                <a:spcPts val="0"/>
              </a:spcAft>
              <a:buFont typeface="Arial" panose="020B0604020202020204" pitchFamily="34" charset="0"/>
              <a:buChar char="•"/>
            </a:pPr>
            <a:r>
              <a:rPr lang="en-US" sz="2400" dirty="0"/>
              <a:t>NIH/NICHD</a:t>
            </a:r>
          </a:p>
          <a:p>
            <a:pPr marL="781040" lvl="1" indent="-380990">
              <a:spcAft>
                <a:spcPts val="0"/>
              </a:spcAft>
              <a:buFont typeface="Arial" panose="020B0604020202020204" pitchFamily="34" charset="0"/>
              <a:buChar char="•"/>
            </a:pPr>
            <a:r>
              <a:rPr lang="en-US" sz="2200" dirty="0"/>
              <a:t>K23HD109056 (Carlucci)</a:t>
            </a:r>
          </a:p>
          <a:p>
            <a:pPr marL="781040" lvl="1" indent="-380990">
              <a:spcAft>
                <a:spcPts val="0"/>
              </a:spcAft>
              <a:buFont typeface="Arial" panose="020B0604020202020204" pitchFamily="34" charset="0"/>
              <a:buChar char="•"/>
            </a:pPr>
            <a:r>
              <a:rPr lang="en-US" sz="2200" dirty="0"/>
              <a:t>K23HD105495 (Humphrey)</a:t>
            </a:r>
          </a:p>
          <a:p>
            <a:pPr marL="0" indent="0">
              <a:spcAft>
                <a:spcPts val="0"/>
              </a:spcAft>
              <a:buNone/>
            </a:pPr>
            <a:endParaRPr lang="en-US" sz="2400" dirty="0"/>
          </a:p>
          <a:p>
            <a:pPr marL="380990" indent="-380990">
              <a:spcAft>
                <a:spcPts val="0"/>
              </a:spcAft>
              <a:buFont typeface="Arial" panose="020B0604020202020204" pitchFamily="34" charset="0"/>
              <a:buChar char="•"/>
            </a:pPr>
            <a:r>
              <a:rPr lang="en-US" sz="2400" dirty="0"/>
              <a:t>Academic Model Providing Access to Healthcare (AMPATH)</a:t>
            </a:r>
          </a:p>
          <a:p>
            <a:pPr marL="781040" lvl="1" indent="-380990">
              <a:spcAft>
                <a:spcPts val="0"/>
              </a:spcAft>
              <a:buFont typeface="Arial" panose="020B0604020202020204" pitchFamily="34" charset="0"/>
              <a:buChar char="•"/>
            </a:pPr>
            <a:r>
              <a:rPr lang="en-US" sz="2200" dirty="0"/>
              <a:t>Moi University</a:t>
            </a:r>
          </a:p>
          <a:p>
            <a:pPr marL="781040" lvl="1" indent="-380990">
              <a:spcAft>
                <a:spcPts val="0"/>
              </a:spcAft>
              <a:buFont typeface="Arial" panose="020B0604020202020204" pitchFamily="34" charset="0"/>
              <a:buChar char="•"/>
            </a:pPr>
            <a:r>
              <a:rPr lang="en-US" sz="2200" dirty="0"/>
              <a:t>AMPATH Qualitative Research Core</a:t>
            </a:r>
          </a:p>
          <a:p>
            <a:pPr marL="0" indent="0">
              <a:spcAft>
                <a:spcPts val="0"/>
              </a:spcAft>
              <a:buNone/>
            </a:pPr>
            <a:endParaRPr lang="en-US" sz="2400" dirty="0"/>
          </a:p>
          <a:p>
            <a:pPr marL="380990" indent="-380990">
              <a:spcAft>
                <a:spcPts val="0"/>
              </a:spcAft>
              <a:buFont typeface="Arial" panose="020B0604020202020204" pitchFamily="34" charset="0"/>
              <a:buChar char="•"/>
            </a:pPr>
            <a:r>
              <a:rPr lang="en-US" sz="2400" dirty="0"/>
              <a:t>Indiana Clinical and Translational Sciences Institute (CTSI)</a:t>
            </a:r>
          </a:p>
          <a:p>
            <a:pPr marL="781040" lvl="1" indent="-380990">
              <a:spcAft>
                <a:spcPts val="0"/>
              </a:spcAft>
              <a:buFont typeface="Arial" panose="020B0604020202020204" pitchFamily="34" charset="0"/>
              <a:buChar char="•"/>
            </a:pPr>
            <a:r>
              <a:rPr lang="en-US" sz="2200" dirty="0"/>
              <a:t>Patient Engagement Core / Research Jam</a:t>
            </a:r>
          </a:p>
          <a:p>
            <a:pPr marL="380990" indent="-380990">
              <a:spcAft>
                <a:spcPts val="0"/>
              </a:spcAft>
              <a:buFont typeface="Arial" panose="020B0604020202020204" pitchFamily="34" charset="0"/>
              <a:buChar char="•"/>
            </a:pPr>
            <a:endParaRPr lang="en-US" sz="2400" dirty="0"/>
          </a:p>
          <a:p>
            <a:pPr marL="380990" indent="-380990">
              <a:spcAft>
                <a:spcPts val="0"/>
              </a:spcAft>
              <a:buFont typeface="Arial" panose="020B0604020202020204" pitchFamily="34" charset="0"/>
              <a:buChar char="•"/>
            </a:pPr>
            <a:r>
              <a:rPr lang="en-US" sz="2400" dirty="0"/>
              <a:t>Indiana University School of Medicine</a:t>
            </a:r>
          </a:p>
          <a:p>
            <a:pPr marL="781040" lvl="1" indent="-380990">
              <a:spcAft>
                <a:spcPts val="0"/>
              </a:spcAft>
              <a:buFont typeface="Arial" panose="020B0604020202020204" pitchFamily="34" charset="0"/>
              <a:buChar char="•"/>
            </a:pPr>
            <a:r>
              <a:rPr lang="en-US" sz="2200" dirty="0"/>
              <a:t>Pediatric Accelerator for Careers Engaged in Research (PACER)</a:t>
            </a:r>
          </a:p>
          <a:p>
            <a:pPr marL="781040" lvl="1" indent="-380990">
              <a:spcAft>
                <a:spcPts val="0"/>
              </a:spcAft>
              <a:buFont typeface="Arial" panose="020B0604020202020204" pitchFamily="34" charset="0"/>
              <a:buChar char="•"/>
            </a:pPr>
            <a:r>
              <a:rPr lang="en-US" sz="2200" dirty="0"/>
              <a:t>Children's Health Services Research</a:t>
            </a:r>
          </a:p>
          <a:p>
            <a:pPr marL="781040" lvl="1" indent="-380990">
              <a:spcAft>
                <a:spcPts val="0"/>
              </a:spcAft>
              <a:buFont typeface="Arial" panose="020B0604020202020204" pitchFamily="34" charset="0"/>
              <a:buChar char="•"/>
            </a:pPr>
            <a:r>
              <a:rPr lang="en-US" sz="2200" dirty="0"/>
              <a:t>Center for Global Health Equity </a:t>
            </a:r>
          </a:p>
          <a:p>
            <a:pPr marL="781040" lvl="1" indent="-380990">
              <a:spcAft>
                <a:spcPts val="0"/>
              </a:spcAft>
              <a:buFont typeface="Arial" panose="020B0604020202020204" pitchFamily="34" charset="0"/>
              <a:buChar char="•"/>
            </a:pPr>
            <a:r>
              <a:rPr lang="en-US" sz="2200" dirty="0"/>
              <a:t>Dept of Medicine, Division of Infectious Diseases</a:t>
            </a:r>
          </a:p>
          <a:p>
            <a:pPr marL="781040" lvl="1" indent="-380990">
              <a:spcAft>
                <a:spcPts val="0"/>
              </a:spcAft>
              <a:buFont typeface="Arial" panose="020B0604020202020204" pitchFamily="34" charset="0"/>
              <a:buChar char="•"/>
            </a:pPr>
            <a:r>
              <a:rPr lang="en-US" sz="2200" dirty="0"/>
              <a:t>Dept of Pediatrics, Center for Pediatric Infectious Diseases and Global Health</a:t>
            </a:r>
          </a:p>
        </p:txBody>
      </p:sp>
      <p:pic>
        <p:nvPicPr>
          <p:cNvPr id="5" name="Picture 4">
            <a:extLst>
              <a:ext uri="{FF2B5EF4-FFF2-40B4-BE49-F238E27FC236}">
                <a16:creationId xmlns:a16="http://schemas.microsoft.com/office/drawing/2014/main" id="{73E97E5B-77EE-F351-6286-D15618D85EF0}"/>
              </a:ext>
            </a:extLst>
          </p:cNvPr>
          <p:cNvPicPr>
            <a:picLocks noChangeAspect="1"/>
          </p:cNvPicPr>
          <p:nvPr/>
        </p:nvPicPr>
        <p:blipFill>
          <a:blip r:embed="rId2"/>
          <a:stretch>
            <a:fillRect/>
          </a:stretch>
        </p:blipFill>
        <p:spPr>
          <a:xfrm>
            <a:off x="8893685" y="1171792"/>
            <a:ext cx="3103052" cy="647594"/>
          </a:xfrm>
          <a:prstGeom prst="rect">
            <a:avLst/>
          </a:prstGeom>
        </p:spPr>
      </p:pic>
      <p:pic>
        <p:nvPicPr>
          <p:cNvPr id="7" name="Picture 6">
            <a:extLst>
              <a:ext uri="{FF2B5EF4-FFF2-40B4-BE49-F238E27FC236}">
                <a16:creationId xmlns:a16="http://schemas.microsoft.com/office/drawing/2014/main" id="{1A89521A-C8F5-F012-2B06-E45202AC2B33}"/>
              </a:ext>
            </a:extLst>
          </p:cNvPr>
          <p:cNvPicPr>
            <a:picLocks noChangeAspect="1"/>
          </p:cNvPicPr>
          <p:nvPr/>
        </p:nvPicPr>
        <p:blipFill>
          <a:blip r:embed="rId3"/>
          <a:stretch>
            <a:fillRect/>
          </a:stretch>
        </p:blipFill>
        <p:spPr>
          <a:xfrm>
            <a:off x="9572625" y="2268985"/>
            <a:ext cx="2424112" cy="564758"/>
          </a:xfrm>
          <a:prstGeom prst="rect">
            <a:avLst/>
          </a:prstGeom>
        </p:spPr>
      </p:pic>
      <p:pic>
        <p:nvPicPr>
          <p:cNvPr id="9" name="Picture 8">
            <a:extLst>
              <a:ext uri="{FF2B5EF4-FFF2-40B4-BE49-F238E27FC236}">
                <a16:creationId xmlns:a16="http://schemas.microsoft.com/office/drawing/2014/main" id="{45C705CD-BF89-00B6-2EBE-22C0CC0B3FBB}"/>
              </a:ext>
            </a:extLst>
          </p:cNvPr>
          <p:cNvPicPr>
            <a:picLocks noChangeAspect="1"/>
          </p:cNvPicPr>
          <p:nvPr/>
        </p:nvPicPr>
        <p:blipFill>
          <a:blip r:embed="rId4"/>
          <a:stretch>
            <a:fillRect/>
          </a:stretch>
        </p:blipFill>
        <p:spPr>
          <a:xfrm>
            <a:off x="9576076" y="3283342"/>
            <a:ext cx="2420661" cy="837921"/>
          </a:xfrm>
          <a:prstGeom prst="rect">
            <a:avLst/>
          </a:prstGeom>
        </p:spPr>
      </p:pic>
      <p:pic>
        <p:nvPicPr>
          <p:cNvPr id="10" name="Picture 9">
            <a:extLst>
              <a:ext uri="{FF2B5EF4-FFF2-40B4-BE49-F238E27FC236}">
                <a16:creationId xmlns:a16="http://schemas.microsoft.com/office/drawing/2014/main" id="{89FB0981-4A66-8721-A5EB-D0C1711CCD33}"/>
              </a:ext>
            </a:extLst>
          </p:cNvPr>
          <p:cNvPicPr>
            <a:picLocks noChangeAspect="1"/>
          </p:cNvPicPr>
          <p:nvPr/>
        </p:nvPicPr>
        <p:blipFill rotWithShape="1">
          <a:blip r:embed="rId5"/>
          <a:srcRect r="54531"/>
          <a:stretch/>
        </p:blipFill>
        <p:spPr>
          <a:xfrm>
            <a:off x="9572625" y="4622617"/>
            <a:ext cx="2424112" cy="619603"/>
          </a:xfrm>
          <a:prstGeom prst="rect">
            <a:avLst/>
          </a:prstGeom>
        </p:spPr>
      </p:pic>
    </p:spTree>
    <p:extLst>
      <p:ext uri="{BB962C8B-B14F-4D97-AF65-F5344CB8AC3E}">
        <p14:creationId xmlns:p14="http://schemas.microsoft.com/office/powerpoint/2010/main" val="143655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4B1A-4C1D-487C-9175-1C870F9037BD}"/>
              </a:ext>
            </a:extLst>
          </p:cNvPr>
          <p:cNvSpPr>
            <a:spLocks noGrp="1"/>
          </p:cNvSpPr>
          <p:nvPr>
            <p:ph type="ctrTitle"/>
          </p:nvPr>
        </p:nvSpPr>
        <p:spPr/>
        <p:txBody>
          <a:bodyPr/>
          <a:lstStyle/>
          <a:p>
            <a:r>
              <a:rPr lang="en-US" dirty="0"/>
              <a:t>Disclosures	</a:t>
            </a:r>
          </a:p>
        </p:txBody>
      </p:sp>
      <p:sp>
        <p:nvSpPr>
          <p:cNvPr id="4" name="Content Placeholder 3">
            <a:extLst>
              <a:ext uri="{FF2B5EF4-FFF2-40B4-BE49-F238E27FC236}">
                <a16:creationId xmlns:a16="http://schemas.microsoft.com/office/drawing/2014/main" id="{BDCE480B-F91E-4911-BB0B-D4BAFCDE99F1}"/>
              </a:ext>
            </a:extLst>
          </p:cNvPr>
          <p:cNvSpPr>
            <a:spLocks noGrp="1"/>
          </p:cNvSpPr>
          <p:nvPr>
            <p:ph idx="1"/>
          </p:nvPr>
        </p:nvSpPr>
        <p:spPr/>
        <p:txBody>
          <a:bodyPr/>
          <a:lstStyle/>
          <a:p>
            <a:pPr marL="0" indent="0">
              <a:buNone/>
            </a:pPr>
            <a:r>
              <a:rPr lang="en-US" dirty="0">
                <a:solidFill>
                  <a:srgbClr val="212529"/>
                </a:solidFill>
                <a:latin typeface="Arial" panose="020B0604020202020204" pitchFamily="34" charset="0"/>
              </a:rPr>
              <a:t>None</a:t>
            </a:r>
            <a:endParaRPr lang="en-US" dirty="0"/>
          </a:p>
        </p:txBody>
      </p:sp>
    </p:spTree>
    <p:extLst>
      <p:ext uri="{BB962C8B-B14F-4D97-AF65-F5344CB8AC3E}">
        <p14:creationId xmlns:p14="http://schemas.microsoft.com/office/powerpoint/2010/main" val="986482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47662" y="1397372"/>
            <a:ext cx="11477754" cy="5183537"/>
          </a:xfrm>
        </p:spPr>
        <p:txBody>
          <a:bodyPr vert="horz" lIns="91440" tIns="45720" rIns="91440" bIns="45720" rtlCol="0" anchor="t">
            <a:normAutofit/>
          </a:bodyPr>
          <a:lstStyle/>
          <a:p>
            <a:r>
              <a:rPr lang="en-US" sz="3000" dirty="0">
                <a:latin typeface="Arial" panose="020B0604020202020204" pitchFamily="34" charset="0"/>
                <a:cs typeface="Arial" panose="020B0604020202020204" pitchFamily="34" charset="0"/>
              </a:rPr>
              <a:t>Evidence-based strategy to improve quality and efficiency of HIV services</a:t>
            </a:r>
            <a:r>
              <a:rPr lang="en-US" sz="3000" baseline="30000" dirty="0">
                <a:latin typeface="Arial" panose="020B0604020202020204" pitchFamily="34" charset="0"/>
                <a:cs typeface="Arial" panose="020B0604020202020204" pitchFamily="34" charset="0"/>
              </a:rPr>
              <a:t>1</a:t>
            </a:r>
          </a:p>
          <a:p>
            <a:pPr lvl="1"/>
            <a:r>
              <a:rPr lang="en-US" sz="2600" dirty="0">
                <a:latin typeface="Arial"/>
                <a:cs typeface="Arial"/>
              </a:rPr>
              <a:t>Simplifies services for clients established on ART</a:t>
            </a:r>
          </a:p>
          <a:p>
            <a:pPr lvl="1"/>
            <a:r>
              <a:rPr lang="en-US" sz="2600" dirty="0">
                <a:latin typeface="Arial"/>
                <a:cs typeface="Arial"/>
              </a:rPr>
              <a:t>Intensifies services for clients who are not established</a:t>
            </a:r>
          </a:p>
          <a:p>
            <a:pPr lvl="1"/>
            <a:endParaRPr lang="en-US" sz="2600"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Models </a:t>
            </a:r>
          </a:p>
          <a:p>
            <a:pPr lvl="1"/>
            <a:r>
              <a:rPr lang="en-US" sz="2600" dirty="0">
                <a:latin typeface="Arial" panose="020B0604020202020204" pitchFamily="34" charset="0"/>
                <a:cs typeface="Arial" panose="020B0604020202020204" pitchFamily="34" charset="0"/>
              </a:rPr>
              <a:t>facility vs. community</a:t>
            </a:r>
          </a:p>
          <a:p>
            <a:pPr lvl="1"/>
            <a:r>
              <a:rPr lang="en-US" sz="2600" dirty="0">
                <a:latin typeface="Arial" panose="020B0604020202020204" pitchFamily="34" charset="0"/>
                <a:cs typeface="Arial" panose="020B0604020202020204" pitchFamily="34" charset="0"/>
              </a:rPr>
              <a:t>individual vs. group</a:t>
            </a:r>
          </a:p>
          <a:p>
            <a:pPr lvl="1"/>
            <a:endParaRPr lang="en-US" sz="2600" b="1" dirty="0">
              <a:solidFill>
                <a:srgbClr val="FF0000"/>
              </a:solidFill>
              <a:latin typeface="Arial" panose="020B0604020202020204" pitchFamily="34" charset="0"/>
              <a:cs typeface="Arial" panose="020B0604020202020204" pitchFamily="34" charset="0"/>
            </a:endParaRPr>
          </a:p>
          <a:p>
            <a:pPr marL="228600" lvl="1"/>
            <a:r>
              <a:rPr lang="en-US" sz="2800" dirty="0">
                <a:latin typeface="Arial" panose="020B0604020202020204" pitchFamily="34" charset="0"/>
                <a:cs typeface="Arial" panose="020B0604020202020204" pitchFamily="34" charset="0"/>
              </a:rPr>
              <a:t>DSD implementation is widespread in settings with high HIV burdens</a:t>
            </a:r>
            <a:endParaRPr lang="en-US" sz="2600" b="1" baseline="30000" dirty="0">
              <a:solidFill>
                <a:srgbClr val="FF0000"/>
              </a:solidFill>
              <a:latin typeface="Arial" panose="020B0604020202020204" pitchFamily="34" charset="0"/>
              <a:cs typeface="Arial" panose="020B0604020202020204" pitchFamily="34" charset="0"/>
            </a:endParaRPr>
          </a:p>
          <a:p>
            <a:pPr marL="0"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3</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graphicFrame>
        <p:nvGraphicFramePr>
          <p:cNvPr id="14" name="Table 13">
            <a:extLst>
              <a:ext uri="{FF2B5EF4-FFF2-40B4-BE49-F238E27FC236}">
                <a16:creationId xmlns:a16="http://schemas.microsoft.com/office/drawing/2014/main" id="{5313F977-0E9B-8F04-1F78-7C51518EBE45}"/>
              </a:ext>
            </a:extLst>
          </p:cNvPr>
          <p:cNvGraphicFramePr>
            <a:graphicFrameLocks noGrp="1"/>
          </p:cNvGraphicFramePr>
          <p:nvPr>
            <p:extLst>
              <p:ext uri="{D42A27DB-BD31-4B8C-83A1-F6EECF244321}">
                <p14:modId xmlns:p14="http://schemas.microsoft.com/office/powerpoint/2010/main" val="4117880593"/>
              </p:ext>
            </p:extLst>
          </p:nvPr>
        </p:nvGraphicFramePr>
        <p:xfrm>
          <a:off x="6357963" y="3777551"/>
          <a:ext cx="4186739" cy="1280160"/>
        </p:xfrm>
        <a:graphic>
          <a:graphicData uri="http://schemas.openxmlformats.org/drawingml/2006/table">
            <a:tbl>
              <a:tblPr firstRow="1" bandRow="1">
                <a:tableStyleId>{5940675A-B579-460E-94D1-54222C63F5DA}</a:tableStyleId>
              </a:tblPr>
              <a:tblGrid>
                <a:gridCol w="1507227">
                  <a:extLst>
                    <a:ext uri="{9D8B030D-6E8A-4147-A177-3AD203B41FA5}">
                      <a16:colId xmlns:a16="http://schemas.microsoft.com/office/drawing/2014/main" val="567973556"/>
                    </a:ext>
                  </a:extLst>
                </a:gridCol>
                <a:gridCol w="1093625">
                  <a:extLst>
                    <a:ext uri="{9D8B030D-6E8A-4147-A177-3AD203B41FA5}">
                      <a16:colId xmlns:a16="http://schemas.microsoft.com/office/drawing/2014/main" val="2647330071"/>
                    </a:ext>
                  </a:extLst>
                </a:gridCol>
                <a:gridCol w="1585887">
                  <a:extLst>
                    <a:ext uri="{9D8B030D-6E8A-4147-A177-3AD203B41FA5}">
                      <a16:colId xmlns:a16="http://schemas.microsoft.com/office/drawing/2014/main" val="3693465764"/>
                    </a:ext>
                  </a:extLst>
                </a:gridCol>
              </a:tblGrid>
              <a:tr h="487680">
                <a:tc>
                  <a:txBody>
                    <a:bodyPr/>
                    <a:lstStyle/>
                    <a:p>
                      <a:endParaRPr lang="en-US" sz="2000" dirty="0">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a:r>
                        <a:rPr lang="en-US" sz="2000" b="1" dirty="0">
                          <a:latin typeface="Arial" panose="020B0604020202020204" pitchFamily="34" charset="0"/>
                          <a:cs typeface="Arial" panose="020B0604020202020204" pitchFamily="34" charset="0"/>
                        </a:rPr>
                        <a:t>Facility </a:t>
                      </a:r>
                    </a:p>
                  </a:txBody>
                  <a:tcPr>
                    <a:solidFill>
                      <a:schemeClr val="accent1">
                        <a:lumMod val="60000"/>
                        <a:lumOff val="40000"/>
                      </a:schemeClr>
                    </a:solidFill>
                  </a:tcPr>
                </a:tc>
                <a:tc>
                  <a:txBody>
                    <a:bodyPr/>
                    <a:lstStyle/>
                    <a:p>
                      <a:pPr algn="ctr"/>
                      <a:r>
                        <a:rPr lang="en-US" sz="2000" b="1" dirty="0">
                          <a:latin typeface="Arial" panose="020B0604020202020204" pitchFamily="34" charset="0"/>
                          <a:cs typeface="Arial" panose="020B0604020202020204" pitchFamily="34" charset="0"/>
                        </a:rPr>
                        <a:t>Community</a:t>
                      </a:r>
                    </a:p>
                  </a:txBody>
                  <a:tcPr>
                    <a:solidFill>
                      <a:schemeClr val="accent1">
                        <a:lumMod val="60000"/>
                        <a:lumOff val="40000"/>
                      </a:schemeClr>
                    </a:solidFill>
                  </a:tcPr>
                </a:tc>
                <a:extLst>
                  <a:ext uri="{0D108BD9-81ED-4DB2-BD59-A6C34878D82A}">
                    <a16:rowId xmlns:a16="http://schemas.microsoft.com/office/drawing/2014/main" val="3845540151"/>
                  </a:ext>
                </a:extLst>
              </a:tr>
              <a:tr h="121708">
                <a:tc>
                  <a:txBody>
                    <a:bodyPr/>
                    <a:lstStyle/>
                    <a:p>
                      <a:r>
                        <a:rPr lang="en-US" sz="2000" b="1" dirty="0">
                          <a:latin typeface="Arial" panose="020B0604020202020204" pitchFamily="34" charset="0"/>
                          <a:cs typeface="Arial" panose="020B0604020202020204" pitchFamily="34" charset="0"/>
                        </a:rPr>
                        <a:t>Individual</a:t>
                      </a:r>
                    </a:p>
                  </a:txBody>
                  <a:tcPr>
                    <a:solidFill>
                      <a:schemeClr val="accent1">
                        <a:lumMod val="40000"/>
                        <a:lumOff val="60000"/>
                      </a:schemeClr>
                    </a:solidFill>
                  </a:tcPr>
                </a:tc>
                <a:tc>
                  <a:txBody>
                    <a:bodyPr/>
                    <a:lstStyle/>
                    <a:p>
                      <a:pPr algn="ctr"/>
                      <a:r>
                        <a:rPr lang="en-US" sz="2000" dirty="0">
                          <a:latin typeface="Arial" panose="020B0604020202020204" pitchFamily="34" charset="0"/>
                          <a:cs typeface="Arial" panose="020B0604020202020204" pitchFamily="34" charset="0"/>
                        </a:rPr>
                        <a:t>A</a:t>
                      </a:r>
                    </a:p>
                  </a:txBody>
                  <a:tcPr>
                    <a:solidFill>
                      <a:schemeClr val="accent1">
                        <a:lumMod val="20000"/>
                        <a:lumOff val="80000"/>
                      </a:schemeClr>
                    </a:solidFill>
                  </a:tcPr>
                </a:tc>
                <a:tc>
                  <a:txBody>
                    <a:bodyPr/>
                    <a:lstStyle/>
                    <a:p>
                      <a:pPr algn="ctr"/>
                      <a:r>
                        <a:rPr lang="en-US" sz="2000" dirty="0">
                          <a:latin typeface="Arial" panose="020B0604020202020204" pitchFamily="34" charset="0"/>
                          <a:cs typeface="Arial" panose="020B0604020202020204" pitchFamily="34" charset="0"/>
                        </a:rPr>
                        <a:t>B</a:t>
                      </a:r>
                    </a:p>
                  </a:txBody>
                  <a:tcPr>
                    <a:solidFill>
                      <a:schemeClr val="accent1">
                        <a:lumMod val="20000"/>
                        <a:lumOff val="80000"/>
                      </a:schemeClr>
                    </a:solidFill>
                  </a:tcPr>
                </a:tc>
                <a:extLst>
                  <a:ext uri="{0D108BD9-81ED-4DB2-BD59-A6C34878D82A}">
                    <a16:rowId xmlns:a16="http://schemas.microsoft.com/office/drawing/2014/main" val="479727980"/>
                  </a:ext>
                </a:extLst>
              </a:tr>
              <a:tr h="121708">
                <a:tc>
                  <a:txBody>
                    <a:bodyPr/>
                    <a:lstStyle/>
                    <a:p>
                      <a:r>
                        <a:rPr lang="en-US" sz="2000" b="1" dirty="0">
                          <a:latin typeface="Arial" panose="020B0604020202020204" pitchFamily="34" charset="0"/>
                          <a:cs typeface="Arial" panose="020B0604020202020204" pitchFamily="34" charset="0"/>
                        </a:rPr>
                        <a:t>Group</a:t>
                      </a:r>
                    </a:p>
                  </a:txBody>
                  <a:tcPr>
                    <a:solidFill>
                      <a:schemeClr val="accent1">
                        <a:lumMod val="40000"/>
                        <a:lumOff val="60000"/>
                      </a:schemeClr>
                    </a:solidFill>
                  </a:tcPr>
                </a:tc>
                <a:tc>
                  <a:txBody>
                    <a:bodyPr/>
                    <a:lstStyle/>
                    <a:p>
                      <a:pPr algn="ctr"/>
                      <a:r>
                        <a:rPr lang="en-US" sz="2000" dirty="0">
                          <a:latin typeface="Arial" panose="020B0604020202020204" pitchFamily="34" charset="0"/>
                          <a:cs typeface="Arial" panose="020B0604020202020204" pitchFamily="34" charset="0"/>
                        </a:rPr>
                        <a:t>C</a:t>
                      </a:r>
                    </a:p>
                  </a:txBody>
                  <a:tcPr>
                    <a:solidFill>
                      <a:schemeClr val="accent1">
                        <a:lumMod val="20000"/>
                        <a:lumOff val="80000"/>
                      </a:schemeClr>
                    </a:solidFill>
                  </a:tcPr>
                </a:tc>
                <a:tc>
                  <a:txBody>
                    <a:bodyPr/>
                    <a:lstStyle/>
                    <a:p>
                      <a:pPr algn="ctr"/>
                      <a:r>
                        <a:rPr lang="en-US" sz="2000" dirty="0">
                          <a:latin typeface="Arial" panose="020B0604020202020204" pitchFamily="34" charset="0"/>
                          <a:cs typeface="Arial" panose="020B0604020202020204" pitchFamily="34" charset="0"/>
                        </a:rPr>
                        <a:t>D</a:t>
                      </a:r>
                    </a:p>
                  </a:txBody>
                  <a:tcPr>
                    <a:solidFill>
                      <a:schemeClr val="accent1">
                        <a:lumMod val="20000"/>
                        <a:lumOff val="80000"/>
                      </a:schemeClr>
                    </a:solidFill>
                  </a:tcPr>
                </a:tc>
                <a:extLst>
                  <a:ext uri="{0D108BD9-81ED-4DB2-BD59-A6C34878D82A}">
                    <a16:rowId xmlns:a16="http://schemas.microsoft.com/office/drawing/2014/main" val="3976246853"/>
                  </a:ext>
                </a:extLst>
              </a:tr>
            </a:tbl>
          </a:graphicData>
        </a:graphic>
      </p:graphicFrame>
      <p:sp>
        <p:nvSpPr>
          <p:cNvPr id="15" name="TextBox 14">
            <a:extLst>
              <a:ext uri="{FF2B5EF4-FFF2-40B4-BE49-F238E27FC236}">
                <a16:creationId xmlns:a16="http://schemas.microsoft.com/office/drawing/2014/main" id="{0E4F020D-EB2C-7BF4-89A8-0C2DC89181F5}"/>
              </a:ext>
            </a:extLst>
          </p:cNvPr>
          <p:cNvSpPr txBox="1"/>
          <p:nvPr/>
        </p:nvSpPr>
        <p:spPr>
          <a:xfrm>
            <a:off x="7527842" y="3345484"/>
            <a:ext cx="1846980" cy="430887"/>
          </a:xfrm>
          <a:prstGeom prst="rect">
            <a:avLst/>
          </a:prstGeom>
          <a:noFill/>
        </p:spPr>
        <p:txBody>
          <a:bodyPr wrap="none" rtlCol="0">
            <a:spAutoFit/>
          </a:bodyPr>
          <a:lstStyle/>
          <a:p>
            <a:r>
              <a:rPr lang="en-US" sz="2200" b="1" dirty="0">
                <a:latin typeface="Arial" panose="020B0604020202020204" pitchFamily="34" charset="0"/>
                <a:cs typeface="Arial" panose="020B0604020202020204" pitchFamily="34" charset="0"/>
              </a:rPr>
              <a:t>DSD models</a:t>
            </a:r>
          </a:p>
        </p:txBody>
      </p:sp>
      <p:sp>
        <p:nvSpPr>
          <p:cNvPr id="16" name="TextBox 15">
            <a:extLst>
              <a:ext uri="{FF2B5EF4-FFF2-40B4-BE49-F238E27FC236}">
                <a16:creationId xmlns:a16="http://schemas.microsoft.com/office/drawing/2014/main" id="{5BE77474-ED2D-B3A0-B22B-0D2C1BB85693}"/>
              </a:ext>
            </a:extLst>
          </p:cNvPr>
          <p:cNvSpPr txBox="1"/>
          <p:nvPr/>
        </p:nvSpPr>
        <p:spPr>
          <a:xfrm>
            <a:off x="130796" y="6534835"/>
            <a:ext cx="8802410" cy="307777"/>
          </a:xfrm>
          <a:prstGeom prst="rect">
            <a:avLst/>
          </a:prstGeom>
          <a:noFill/>
        </p:spPr>
        <p:txBody>
          <a:bodyPr wrap="none" rtlCol="0">
            <a:spAutoFit/>
          </a:bodyPr>
          <a:lstStyle/>
          <a:p>
            <a:r>
              <a:rPr lang="en-US" sz="1400" baseline="30000" dirty="0">
                <a:latin typeface="Arial" panose="020B0604020202020204" pitchFamily="34" charset="0"/>
                <a:cs typeface="Arial" panose="020B0604020202020204" pitchFamily="34" charset="0"/>
              </a:rPr>
              <a:t>1 </a:t>
            </a:r>
            <a:r>
              <a:rPr lang="en-US" sz="1400" dirty="0">
                <a:latin typeface="Arial" panose="020B0604020202020204" pitchFamily="34" charset="0"/>
                <a:cs typeface="Arial" panose="020B0604020202020204" pitchFamily="34" charset="0"/>
              </a:rPr>
              <a:t>WHO. Consolidated guidelines on HIV prevention, testing, treatment, service delivery and monitoring, 2021.</a:t>
            </a:r>
          </a:p>
        </p:txBody>
      </p:sp>
    </p:spTree>
    <p:extLst>
      <p:ext uri="{BB962C8B-B14F-4D97-AF65-F5344CB8AC3E}">
        <p14:creationId xmlns:p14="http://schemas.microsoft.com/office/powerpoint/2010/main" val="56157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47662" y="1258035"/>
            <a:ext cx="11477754" cy="5183537"/>
          </a:xfrm>
        </p:spPr>
        <p:txBody>
          <a:bodyPr vert="horz" lIns="91440" tIns="45720" rIns="91440" bIns="45720" rtlCol="0" anchor="t">
            <a:normAutofit/>
          </a:bodyPr>
          <a:lstStyle/>
          <a:p>
            <a:r>
              <a:rPr lang="en-US" sz="3000" dirty="0">
                <a:latin typeface="Arial" panose="020B0604020202020204" pitchFamily="34" charset="0"/>
                <a:cs typeface="Arial" panose="020B0604020202020204" pitchFamily="34" charset="0"/>
              </a:rPr>
              <a:t>Knowledge gap: </a:t>
            </a:r>
            <a:r>
              <a:rPr lang="en-US" sz="3000" i="1" dirty="0">
                <a:latin typeface="Arial" panose="020B0604020202020204" pitchFamily="34" charset="0"/>
                <a:cs typeface="Arial" panose="020B0604020202020204" pitchFamily="34" charset="0"/>
              </a:rPr>
              <a:t>what is the optimal</a:t>
            </a: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DSD model for pregnant and postpartum women with HIV and their infants?</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Need for DSD to this population: </a:t>
            </a:r>
            <a:endParaRPr lang="en-US" sz="2600" b="1" dirty="0">
              <a:solidFill>
                <a:srgbClr val="FF0000"/>
              </a:solidFill>
              <a:latin typeface="Arial" panose="020B0604020202020204" pitchFamily="34" charset="0"/>
              <a:cs typeface="Arial" panose="020B0604020202020204" pitchFamily="34" charset="0"/>
            </a:endParaRPr>
          </a:p>
          <a:p>
            <a:pPr marL="458470" lvl="2" indent="-234950">
              <a:lnSpc>
                <a:spcPct val="100000"/>
              </a:lnSpc>
              <a:spcBef>
                <a:spcPts val="0"/>
              </a:spcBef>
            </a:pPr>
            <a:r>
              <a:rPr lang="en-US" sz="2200" dirty="0">
                <a:solidFill>
                  <a:srgbClr val="0070C0"/>
                </a:solidFill>
                <a:latin typeface="Arial" panose="020B0604020202020204" pitchFamily="34" charset="0"/>
                <a:cs typeface="Arial" panose="020B0604020202020204" pitchFamily="34" charset="0"/>
              </a:rPr>
              <a:t>Suboptimal PMTCT cascade outcomes </a:t>
            </a:r>
          </a:p>
          <a:p>
            <a:pPr marL="458470" lvl="2" indent="-234950">
              <a:lnSpc>
                <a:spcPct val="100000"/>
              </a:lnSpc>
              <a:spcBef>
                <a:spcPts val="0"/>
              </a:spcBef>
            </a:pPr>
            <a:r>
              <a:rPr lang="en-US" sz="2200" dirty="0">
                <a:latin typeface="Arial" panose="020B0604020202020204" pitchFamily="34" charset="0"/>
                <a:cs typeface="Arial" panose="020B0604020202020204" pitchFamily="34" charset="0"/>
              </a:rPr>
              <a:t>Multiple barriers to retention &amp; adherence</a:t>
            </a:r>
          </a:p>
          <a:p>
            <a:pPr marL="458470" lvl="2" indent="-234950">
              <a:lnSpc>
                <a:spcPct val="100000"/>
              </a:lnSpc>
              <a:spcBef>
                <a:spcPts val="0"/>
              </a:spcBef>
            </a:pPr>
            <a:r>
              <a:rPr lang="en-US" sz="2200" dirty="0">
                <a:latin typeface="Arial"/>
                <a:cs typeface="Arial"/>
              </a:rPr>
              <a:t>Integration HIV &amp; MCH services</a:t>
            </a:r>
          </a:p>
          <a:p>
            <a:pPr marL="458470" lvl="2" indent="-234950">
              <a:lnSpc>
                <a:spcPct val="100000"/>
              </a:lnSpc>
              <a:spcBef>
                <a:spcPts val="0"/>
              </a:spcBef>
            </a:pPr>
            <a:r>
              <a:rPr lang="en-US" sz="2200" dirty="0">
                <a:latin typeface="Arial"/>
                <a:cs typeface="Arial"/>
              </a:rPr>
              <a:t>Women prefer fewer appointments </a:t>
            </a:r>
            <a:endParaRPr lang="en-US" dirty="0">
              <a:latin typeface="Arial"/>
              <a:cs typeface="Arial"/>
            </a:endParaRPr>
          </a:p>
          <a:p>
            <a:pPr marL="0" lvl="1"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4</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sp>
        <p:nvSpPr>
          <p:cNvPr id="5" name="Content Placeholder 2">
            <a:extLst>
              <a:ext uri="{FF2B5EF4-FFF2-40B4-BE49-F238E27FC236}">
                <a16:creationId xmlns:a16="http://schemas.microsoft.com/office/drawing/2014/main" id="{7C424ACE-E40C-5311-9755-DBDA15567937}"/>
              </a:ext>
            </a:extLst>
          </p:cNvPr>
          <p:cNvSpPr txBox="1">
            <a:spLocks/>
          </p:cNvSpPr>
          <p:nvPr/>
        </p:nvSpPr>
        <p:spPr>
          <a:xfrm>
            <a:off x="6816057" y="2729252"/>
            <a:ext cx="4793627" cy="94245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dirty="0">
                <a:solidFill>
                  <a:srgbClr val="0070C0"/>
                </a:solidFill>
                <a:latin typeface="Arial" panose="020B0604020202020204" pitchFamily="34" charset="0"/>
                <a:cs typeface="Arial" panose="020B0604020202020204" pitchFamily="34" charset="0"/>
              </a:rPr>
              <a:t>Retrospective cohort of pregnant WLH at Moi Teaching and Referral Hospital in Kenya, 2015-2019 </a:t>
            </a:r>
          </a:p>
          <a:p>
            <a:pPr marL="0" indent="0" algn="ctr">
              <a:buFont typeface="Arial" panose="020B0604020202020204" pitchFamily="34" charset="0"/>
              <a:buNone/>
            </a:pPr>
            <a:endParaRPr lang="en-US" dirty="0"/>
          </a:p>
          <a:p>
            <a:pPr marL="0" indent="0" algn="ctr">
              <a:buFont typeface="Arial" panose="020B0604020202020204" pitchFamily="34" charset="0"/>
              <a:buNone/>
            </a:pPr>
            <a:endParaRPr lang="en-US" dirty="0"/>
          </a:p>
        </p:txBody>
      </p:sp>
      <p:graphicFrame>
        <p:nvGraphicFramePr>
          <p:cNvPr id="6" name="Table 5">
            <a:extLst>
              <a:ext uri="{FF2B5EF4-FFF2-40B4-BE49-F238E27FC236}">
                <a16:creationId xmlns:a16="http://schemas.microsoft.com/office/drawing/2014/main" id="{B2AC67CE-AB79-24D7-D2EE-44978FF45602}"/>
              </a:ext>
            </a:extLst>
          </p:cNvPr>
          <p:cNvGraphicFramePr>
            <a:graphicFrameLocks noGrp="1"/>
          </p:cNvGraphicFramePr>
          <p:nvPr>
            <p:extLst>
              <p:ext uri="{D42A27DB-BD31-4B8C-83A1-F6EECF244321}">
                <p14:modId xmlns:p14="http://schemas.microsoft.com/office/powerpoint/2010/main" val="4217481840"/>
              </p:ext>
            </p:extLst>
          </p:nvPr>
        </p:nvGraphicFramePr>
        <p:xfrm>
          <a:off x="6600327" y="3671707"/>
          <a:ext cx="5225089" cy="2196589"/>
        </p:xfrm>
        <a:graphic>
          <a:graphicData uri="http://schemas.openxmlformats.org/drawingml/2006/table">
            <a:tbl>
              <a:tblPr/>
              <a:tblGrid>
                <a:gridCol w="1962760">
                  <a:extLst>
                    <a:ext uri="{9D8B030D-6E8A-4147-A177-3AD203B41FA5}">
                      <a16:colId xmlns:a16="http://schemas.microsoft.com/office/drawing/2014/main" val="1142657060"/>
                    </a:ext>
                  </a:extLst>
                </a:gridCol>
                <a:gridCol w="1045343">
                  <a:extLst>
                    <a:ext uri="{9D8B030D-6E8A-4147-A177-3AD203B41FA5}">
                      <a16:colId xmlns:a16="http://schemas.microsoft.com/office/drawing/2014/main" val="1965063929"/>
                    </a:ext>
                  </a:extLst>
                </a:gridCol>
                <a:gridCol w="1021994">
                  <a:extLst>
                    <a:ext uri="{9D8B030D-6E8A-4147-A177-3AD203B41FA5}">
                      <a16:colId xmlns:a16="http://schemas.microsoft.com/office/drawing/2014/main" val="676766238"/>
                    </a:ext>
                  </a:extLst>
                </a:gridCol>
                <a:gridCol w="1194992">
                  <a:extLst>
                    <a:ext uri="{9D8B030D-6E8A-4147-A177-3AD203B41FA5}">
                      <a16:colId xmlns:a16="http://schemas.microsoft.com/office/drawing/2014/main" val="228924330"/>
                    </a:ext>
                  </a:extLst>
                </a:gridCol>
              </a:tblGrid>
              <a:tr h="824989">
                <a:tc>
                  <a:txBody>
                    <a:bodyPr/>
                    <a:lstStyle/>
                    <a:p>
                      <a:pPr marL="0" marR="0">
                        <a:spcBef>
                          <a:spcPts val="0"/>
                        </a:spcBef>
                        <a:spcAft>
                          <a:spcPts val="0"/>
                        </a:spcAft>
                      </a:pPr>
                      <a:r>
                        <a:rPr lang="en-US" sz="1500" b="1"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Characteristic</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Total</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5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n=856</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New HIV-Positive</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5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n=167</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Known HIV-Positive</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p>
                      <a:pPr marL="0" marR="0" algn="ctr">
                        <a:spcBef>
                          <a:spcPts val="0"/>
                        </a:spcBef>
                        <a:spcAft>
                          <a:spcPts val="0"/>
                        </a:spcAft>
                      </a:pPr>
                      <a:r>
                        <a:rPr lang="en-US" sz="15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n=689</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7477294"/>
                  </a:ext>
                </a:extLst>
              </a:tr>
              <a:tr h="304800">
                <a:tc>
                  <a:txBody>
                    <a:bodyPr/>
                    <a:lstStyle/>
                    <a:p>
                      <a:pPr marL="0" marR="0">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Postpartum retention in care</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0"/>
                        </a:spcBef>
                        <a:spcAft>
                          <a:spcPts val="0"/>
                        </a:spcAft>
                      </a:pPr>
                      <a:r>
                        <a:rPr lang="en-US" sz="1500">
                          <a:solidFill>
                            <a:srgbClr val="000000"/>
                          </a:solidFill>
                          <a:effectLst/>
                          <a:latin typeface="Arial" panose="020B0604020202020204" pitchFamily="34" charset="0"/>
                          <a:ea typeface="Yu Mincho" panose="02020400000000000000" pitchFamily="18" charset="-128"/>
                          <a:cs typeface="Arial" panose="020B0604020202020204" pitchFamily="34" charset="0"/>
                        </a:rPr>
                        <a:t> </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 </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 </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537556889"/>
                  </a:ext>
                </a:extLst>
              </a:tr>
              <a:tr h="304800">
                <a:tc>
                  <a:txBody>
                    <a:bodyPr/>
                    <a:lstStyle/>
                    <a:p>
                      <a:pPr marL="201930" marR="0">
                        <a:spcBef>
                          <a:spcPts val="0"/>
                        </a:spcBef>
                        <a:spcAft>
                          <a:spcPts val="0"/>
                        </a:spcAft>
                      </a:pPr>
                      <a:r>
                        <a:rPr lang="en-US" sz="1500">
                          <a:solidFill>
                            <a:srgbClr val="000000"/>
                          </a:solidFill>
                          <a:effectLst/>
                          <a:latin typeface="Arial" panose="020B0604020202020204" pitchFamily="34" charset="0"/>
                          <a:ea typeface="Yu Mincho" panose="02020400000000000000" pitchFamily="18" charset="-128"/>
                          <a:cs typeface="Arial" panose="020B0604020202020204" pitchFamily="34" charset="0"/>
                        </a:rPr>
                        <a:t>6 months </a:t>
                      </a:r>
                      <a:endParaRPr lang="en-US" sz="150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88%</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70%</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92%</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extLst>
                  <a:ext uri="{0D108BD9-81ED-4DB2-BD59-A6C34878D82A}">
                    <a16:rowId xmlns:a16="http://schemas.microsoft.com/office/drawing/2014/main" val="3043692840"/>
                  </a:ext>
                </a:extLst>
              </a:tr>
              <a:tr h="304800">
                <a:tc>
                  <a:txBody>
                    <a:bodyPr/>
                    <a:lstStyle/>
                    <a:p>
                      <a:pPr marL="201930" marR="0">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12 months </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85%</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67%</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89%</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a:noFill/>
                    </a:lnB>
                    <a:solidFill>
                      <a:srgbClr val="FFFFFF"/>
                    </a:solidFill>
                  </a:tcPr>
                </a:tc>
                <a:extLst>
                  <a:ext uri="{0D108BD9-81ED-4DB2-BD59-A6C34878D82A}">
                    <a16:rowId xmlns:a16="http://schemas.microsoft.com/office/drawing/2014/main" val="3509735780"/>
                  </a:ext>
                </a:extLst>
              </a:tr>
              <a:tr h="304800">
                <a:tc>
                  <a:txBody>
                    <a:bodyPr/>
                    <a:lstStyle/>
                    <a:p>
                      <a:pPr marL="201930" marR="0">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18 months </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77%</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53%</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500" dirty="0">
                          <a:solidFill>
                            <a:srgbClr val="000000"/>
                          </a:solidFill>
                          <a:effectLst/>
                          <a:latin typeface="Arial" panose="020B0604020202020204" pitchFamily="34" charset="0"/>
                          <a:ea typeface="Yu Mincho" panose="02020400000000000000" pitchFamily="18" charset="-128"/>
                          <a:cs typeface="Arial" panose="020B0604020202020204" pitchFamily="34" charset="0"/>
                        </a:rPr>
                        <a:t>83%</a:t>
                      </a:r>
                      <a:endParaRPr lang="en-US" sz="1500" dirty="0">
                        <a:effectLst/>
                        <a:latin typeface="Arial" panose="020B0604020202020204" pitchFamily="34" charset="0"/>
                        <a:ea typeface="Times New Roman" panose="02020603050405020304" pitchFamily="18" charset="0"/>
                        <a:cs typeface="Arial" panose="020B0604020202020204" pitchFamily="34" charset="0"/>
                      </a:endParaRPr>
                    </a:p>
                  </a:txBody>
                  <a:tcPr marL="27608" marR="27608"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65731828"/>
                  </a:ext>
                </a:extLst>
              </a:tr>
            </a:tbl>
          </a:graphicData>
        </a:graphic>
      </p:graphicFrame>
      <p:sp>
        <p:nvSpPr>
          <p:cNvPr id="7" name="Frame 6">
            <a:extLst>
              <a:ext uri="{FF2B5EF4-FFF2-40B4-BE49-F238E27FC236}">
                <a16:creationId xmlns:a16="http://schemas.microsoft.com/office/drawing/2014/main" id="{E6DD7847-1D91-26CC-4848-00C3661E989D}"/>
              </a:ext>
            </a:extLst>
          </p:cNvPr>
          <p:cNvSpPr/>
          <p:nvPr/>
        </p:nvSpPr>
        <p:spPr>
          <a:xfrm>
            <a:off x="8610600" y="4834812"/>
            <a:ext cx="877229" cy="1056092"/>
          </a:xfrm>
          <a:prstGeom prst="frame">
            <a:avLst>
              <a:gd name="adj1" fmla="val 2331"/>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AD27318A-C000-F4BB-9920-9D07A5CE6964}"/>
              </a:ext>
            </a:extLst>
          </p:cNvPr>
          <p:cNvSpPr txBox="1"/>
          <p:nvPr/>
        </p:nvSpPr>
        <p:spPr>
          <a:xfrm>
            <a:off x="106175" y="6439165"/>
            <a:ext cx="3695499" cy="369332"/>
          </a:xfrm>
          <a:prstGeom prst="rect">
            <a:avLst/>
          </a:prstGeom>
          <a:noFill/>
        </p:spPr>
        <p:txBody>
          <a:bodyPr wrap="none" rtlCol="0">
            <a:spAutoFit/>
          </a:bodyPr>
          <a:lstStyle/>
          <a:p>
            <a:r>
              <a:rPr lang="en-US" dirty="0"/>
              <a:t>Humphrey J. AIDS and Behavior, 2022</a:t>
            </a:r>
          </a:p>
        </p:txBody>
      </p:sp>
    </p:spTree>
    <p:extLst>
      <p:ext uri="{BB962C8B-B14F-4D97-AF65-F5344CB8AC3E}">
        <p14:creationId xmlns:p14="http://schemas.microsoft.com/office/powerpoint/2010/main" val="959416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text on a white background&#10;&#10;Description automatically generated">
            <a:extLst>
              <a:ext uri="{FF2B5EF4-FFF2-40B4-BE49-F238E27FC236}">
                <a16:creationId xmlns:a16="http://schemas.microsoft.com/office/drawing/2014/main" id="{27A5CFAD-B683-3256-78B4-60D565317025}"/>
              </a:ext>
            </a:extLst>
          </p:cNvPr>
          <p:cNvPicPr/>
          <p:nvPr/>
        </p:nvPicPr>
        <p:blipFill>
          <a:blip r:embed="rId3"/>
          <a:stretch>
            <a:fillRect/>
          </a:stretch>
        </p:blipFill>
        <p:spPr>
          <a:xfrm>
            <a:off x="7363831" y="2229344"/>
            <a:ext cx="4471701" cy="4492570"/>
          </a:xfrm>
          <a:prstGeom prst="rect">
            <a:avLst/>
          </a:prstGeom>
        </p:spPr>
      </p:pic>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56371" y="1305932"/>
            <a:ext cx="11477754" cy="5183537"/>
          </a:xfrm>
        </p:spPr>
        <p:txBody>
          <a:bodyPr vert="horz" lIns="91440" tIns="45720" rIns="91440" bIns="45720" rtlCol="0" anchor="t">
            <a:normAutofit/>
          </a:bodyPr>
          <a:lstStyle/>
          <a:p>
            <a:r>
              <a:rPr lang="en-US" sz="3000" dirty="0">
                <a:latin typeface="Arial" panose="020B0604020202020204" pitchFamily="34" charset="0"/>
                <a:cs typeface="Arial" panose="020B0604020202020204" pitchFamily="34" charset="0"/>
              </a:rPr>
              <a:t>Knowledge gap: </a:t>
            </a:r>
            <a:r>
              <a:rPr lang="en-US" sz="3000" i="1" dirty="0">
                <a:latin typeface="Arial" panose="020B0604020202020204" pitchFamily="34" charset="0"/>
                <a:cs typeface="Arial" panose="020B0604020202020204" pitchFamily="34" charset="0"/>
              </a:rPr>
              <a:t>what is the optimal</a:t>
            </a: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DSD model for pregnant and postpartum women with HIV and their infants?</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Need for DSD to this population: </a:t>
            </a:r>
            <a:endParaRPr lang="en-US" sz="2600" b="1" dirty="0">
              <a:solidFill>
                <a:srgbClr val="FF0000"/>
              </a:solidFill>
              <a:latin typeface="Arial" panose="020B0604020202020204" pitchFamily="34" charset="0"/>
              <a:cs typeface="Arial" panose="020B0604020202020204" pitchFamily="34" charset="0"/>
            </a:endParaRPr>
          </a:p>
          <a:p>
            <a:pPr marL="458470" lvl="2" indent="-234950">
              <a:lnSpc>
                <a:spcPct val="100000"/>
              </a:lnSpc>
              <a:spcBef>
                <a:spcPts val="0"/>
              </a:spcBef>
            </a:pPr>
            <a:r>
              <a:rPr lang="en-US" sz="2200" dirty="0">
                <a:latin typeface="Arial" panose="020B0604020202020204" pitchFamily="34" charset="0"/>
                <a:cs typeface="Arial" panose="020B0604020202020204" pitchFamily="34" charset="0"/>
              </a:rPr>
              <a:t>Suboptimal PMTCT cascade outcomes </a:t>
            </a:r>
          </a:p>
          <a:p>
            <a:pPr marL="458470" lvl="2" indent="-234950">
              <a:lnSpc>
                <a:spcPct val="100000"/>
              </a:lnSpc>
              <a:spcBef>
                <a:spcPts val="0"/>
              </a:spcBef>
            </a:pPr>
            <a:r>
              <a:rPr lang="en-US" sz="2200" dirty="0">
                <a:solidFill>
                  <a:schemeClr val="accent6">
                    <a:lumMod val="75000"/>
                  </a:schemeClr>
                </a:solidFill>
                <a:latin typeface="Arial" panose="020B0604020202020204" pitchFamily="34" charset="0"/>
                <a:cs typeface="Arial" panose="020B0604020202020204" pitchFamily="34" charset="0"/>
              </a:rPr>
              <a:t>Multiple barriers to retention &amp; adherence</a:t>
            </a:r>
          </a:p>
          <a:p>
            <a:pPr marL="458470" lvl="2" indent="-234950">
              <a:lnSpc>
                <a:spcPct val="100000"/>
              </a:lnSpc>
              <a:spcBef>
                <a:spcPts val="0"/>
              </a:spcBef>
            </a:pPr>
            <a:r>
              <a:rPr lang="en-US" sz="2200">
                <a:latin typeface="Arial"/>
                <a:cs typeface="Arial"/>
              </a:rPr>
              <a:t>Integration HIV &amp; MCH services</a:t>
            </a:r>
          </a:p>
          <a:p>
            <a:pPr marL="458470" lvl="2" indent="-234950">
              <a:lnSpc>
                <a:spcPct val="100000"/>
              </a:lnSpc>
              <a:spcBef>
                <a:spcPts val="0"/>
              </a:spcBef>
            </a:pPr>
            <a:r>
              <a:rPr lang="en-US" sz="2200" dirty="0">
                <a:latin typeface="Arial"/>
                <a:cs typeface="Arial"/>
              </a:rPr>
              <a:t>Women prefer fewer appointments </a:t>
            </a:r>
            <a:endParaRPr lang="en-US" dirty="0">
              <a:latin typeface="Arial"/>
              <a:cs typeface="Arial"/>
            </a:endParaRPr>
          </a:p>
          <a:p>
            <a:pPr marL="0" lvl="1"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5</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sp>
        <p:nvSpPr>
          <p:cNvPr id="5" name="Content Placeholder 2">
            <a:extLst>
              <a:ext uri="{FF2B5EF4-FFF2-40B4-BE49-F238E27FC236}">
                <a16:creationId xmlns:a16="http://schemas.microsoft.com/office/drawing/2014/main" id="{7C424ACE-E40C-5311-9755-DBDA15567937}"/>
              </a:ext>
            </a:extLst>
          </p:cNvPr>
          <p:cNvSpPr txBox="1">
            <a:spLocks/>
          </p:cNvSpPr>
          <p:nvPr/>
        </p:nvSpPr>
        <p:spPr>
          <a:xfrm>
            <a:off x="2473188" y="5107594"/>
            <a:ext cx="4889910" cy="6977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dirty="0">
                <a:solidFill>
                  <a:schemeClr val="accent6">
                    <a:lumMod val="75000"/>
                  </a:schemeClr>
                </a:solidFill>
                <a:latin typeface="Arial" panose="020B0604020202020204" pitchFamily="34" charset="0"/>
                <a:cs typeface="Arial" panose="020B0604020202020204" pitchFamily="34" charset="0"/>
              </a:rPr>
              <a:t>Factors influencing retention in care for pregnant and postpartum WLH</a:t>
            </a:r>
            <a:endParaRPr lang="en-US"/>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14" name="TextBox 13">
            <a:extLst>
              <a:ext uri="{FF2B5EF4-FFF2-40B4-BE49-F238E27FC236}">
                <a16:creationId xmlns:a16="http://schemas.microsoft.com/office/drawing/2014/main" id="{41E48B0E-A26A-C2F3-062D-0EBA7153FAE8}"/>
              </a:ext>
            </a:extLst>
          </p:cNvPr>
          <p:cNvSpPr txBox="1"/>
          <p:nvPr/>
        </p:nvSpPr>
        <p:spPr>
          <a:xfrm>
            <a:off x="139705" y="6488668"/>
            <a:ext cx="4246291" cy="369332"/>
          </a:xfrm>
          <a:prstGeom prst="rect">
            <a:avLst/>
          </a:prstGeom>
          <a:noFill/>
        </p:spPr>
        <p:txBody>
          <a:bodyPr wrap="none" rtlCol="0">
            <a:spAutoFit/>
          </a:bodyPr>
          <a:lstStyle/>
          <a:p>
            <a:r>
              <a:rPr lang="en-US" dirty="0"/>
              <a:t>Humphrey J. PLOS Glob Public Health, 2021</a:t>
            </a:r>
          </a:p>
        </p:txBody>
      </p:sp>
    </p:spTree>
    <p:extLst>
      <p:ext uri="{BB962C8B-B14F-4D97-AF65-F5344CB8AC3E}">
        <p14:creationId xmlns:p14="http://schemas.microsoft.com/office/powerpoint/2010/main" val="1209069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18AE00-0060-B413-B3A0-102A38968135}"/>
              </a:ext>
            </a:extLst>
          </p:cNvPr>
          <p:cNvPicPr>
            <a:picLocks noChangeAspect="1"/>
          </p:cNvPicPr>
          <p:nvPr/>
        </p:nvPicPr>
        <p:blipFill rotWithShape="1">
          <a:blip r:embed="rId3"/>
          <a:srcRect t="10917" r="6271" b="2345"/>
          <a:stretch/>
        </p:blipFill>
        <p:spPr>
          <a:xfrm>
            <a:off x="6069558" y="3277634"/>
            <a:ext cx="6135192" cy="3095876"/>
          </a:xfrm>
          <a:prstGeom prst="rect">
            <a:avLst/>
          </a:prstGeom>
        </p:spPr>
      </p:pic>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47662" y="1397372"/>
            <a:ext cx="11477754" cy="5183537"/>
          </a:xfrm>
        </p:spPr>
        <p:txBody>
          <a:bodyPr vert="horz" lIns="91440" tIns="45720" rIns="91440" bIns="45720" rtlCol="0" anchor="t">
            <a:normAutofit/>
          </a:bodyPr>
          <a:lstStyle/>
          <a:p>
            <a:r>
              <a:rPr lang="en-US" sz="3000" dirty="0">
                <a:latin typeface="Arial" panose="020B0604020202020204" pitchFamily="34" charset="0"/>
                <a:cs typeface="Arial" panose="020B0604020202020204" pitchFamily="34" charset="0"/>
              </a:rPr>
              <a:t>Knowledge gap: </a:t>
            </a:r>
            <a:r>
              <a:rPr lang="en-US" sz="3000" i="1" dirty="0">
                <a:latin typeface="Arial" panose="020B0604020202020204" pitchFamily="34" charset="0"/>
                <a:cs typeface="Arial" panose="020B0604020202020204" pitchFamily="34" charset="0"/>
              </a:rPr>
              <a:t>what is the optimal</a:t>
            </a: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DSD model for pregnant and postpartum women with HIV and their infants?</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Need for DSD to this population: </a:t>
            </a:r>
            <a:endParaRPr lang="en-US" sz="2600" b="1" dirty="0">
              <a:solidFill>
                <a:srgbClr val="FF0000"/>
              </a:solidFill>
              <a:latin typeface="Arial" panose="020B0604020202020204" pitchFamily="34" charset="0"/>
              <a:cs typeface="Arial" panose="020B0604020202020204" pitchFamily="34" charset="0"/>
            </a:endParaRPr>
          </a:p>
          <a:p>
            <a:pPr marL="458470" lvl="2" indent="-234950">
              <a:lnSpc>
                <a:spcPct val="100000"/>
              </a:lnSpc>
              <a:spcBef>
                <a:spcPts val="0"/>
              </a:spcBef>
            </a:pPr>
            <a:r>
              <a:rPr lang="en-US" sz="2200" dirty="0">
                <a:latin typeface="Arial" panose="020B0604020202020204" pitchFamily="34" charset="0"/>
                <a:cs typeface="Arial" panose="020B0604020202020204" pitchFamily="34" charset="0"/>
              </a:rPr>
              <a:t>Suboptimal PMTCT cascade outcomes </a:t>
            </a:r>
          </a:p>
          <a:p>
            <a:pPr marL="458470" lvl="2" indent="-234950">
              <a:lnSpc>
                <a:spcPct val="100000"/>
              </a:lnSpc>
              <a:spcBef>
                <a:spcPts val="0"/>
              </a:spcBef>
            </a:pPr>
            <a:r>
              <a:rPr lang="en-US" sz="2200" dirty="0">
                <a:solidFill>
                  <a:schemeClr val="accent6">
                    <a:lumMod val="75000"/>
                  </a:schemeClr>
                </a:solidFill>
                <a:latin typeface="Arial" panose="020B0604020202020204" pitchFamily="34" charset="0"/>
                <a:cs typeface="Arial" panose="020B0604020202020204" pitchFamily="34" charset="0"/>
              </a:rPr>
              <a:t>Multiple barriers to retention &amp; adherence</a:t>
            </a:r>
          </a:p>
          <a:p>
            <a:pPr marL="458470" lvl="2" indent="-234950">
              <a:lnSpc>
                <a:spcPct val="100000"/>
              </a:lnSpc>
              <a:spcBef>
                <a:spcPts val="0"/>
              </a:spcBef>
            </a:pPr>
            <a:r>
              <a:rPr lang="en-US" sz="2200">
                <a:latin typeface="Arial"/>
                <a:cs typeface="Arial"/>
              </a:rPr>
              <a:t>Integration HIV &amp; MCH services</a:t>
            </a:r>
          </a:p>
          <a:p>
            <a:pPr marL="458470" lvl="2" indent="-234950">
              <a:lnSpc>
                <a:spcPct val="100000"/>
              </a:lnSpc>
              <a:spcBef>
                <a:spcPts val="0"/>
              </a:spcBef>
            </a:pPr>
            <a:r>
              <a:rPr lang="en-US" sz="2200" dirty="0">
                <a:latin typeface="Arial"/>
                <a:cs typeface="Arial"/>
              </a:rPr>
              <a:t>Women prefer fewer appointments </a:t>
            </a:r>
            <a:endParaRPr lang="en-US" dirty="0">
              <a:latin typeface="Arial"/>
              <a:cs typeface="Arial"/>
            </a:endParaRPr>
          </a:p>
          <a:p>
            <a:pPr marL="0" lvl="1"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6</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sp>
        <p:nvSpPr>
          <p:cNvPr id="5" name="Content Placeholder 2">
            <a:extLst>
              <a:ext uri="{FF2B5EF4-FFF2-40B4-BE49-F238E27FC236}">
                <a16:creationId xmlns:a16="http://schemas.microsoft.com/office/drawing/2014/main" id="{7C424ACE-E40C-5311-9755-DBDA15567937}"/>
              </a:ext>
            </a:extLst>
          </p:cNvPr>
          <p:cNvSpPr txBox="1">
            <a:spLocks/>
          </p:cNvSpPr>
          <p:nvPr/>
        </p:nvSpPr>
        <p:spPr>
          <a:xfrm>
            <a:off x="7740089" y="2579915"/>
            <a:ext cx="3799939" cy="69771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dirty="0">
                <a:solidFill>
                  <a:schemeClr val="accent6">
                    <a:lumMod val="75000"/>
                  </a:schemeClr>
                </a:solidFill>
                <a:latin typeface="Arial" panose="020B0604020202020204" pitchFamily="34" charset="0"/>
                <a:cs typeface="Arial" panose="020B0604020202020204" pitchFamily="34" charset="0"/>
              </a:rPr>
              <a:t>Self-reported reasons for loss to follow-up among 111 WLH </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10" name="TextBox 9">
            <a:extLst>
              <a:ext uri="{FF2B5EF4-FFF2-40B4-BE49-F238E27FC236}">
                <a16:creationId xmlns:a16="http://schemas.microsoft.com/office/drawing/2014/main" id="{8E601A09-471E-FAB1-8601-FA6208BA6717}"/>
              </a:ext>
            </a:extLst>
          </p:cNvPr>
          <p:cNvSpPr txBox="1"/>
          <p:nvPr/>
        </p:nvSpPr>
        <p:spPr>
          <a:xfrm>
            <a:off x="106175" y="6439165"/>
            <a:ext cx="4881144" cy="369332"/>
          </a:xfrm>
          <a:prstGeom prst="rect">
            <a:avLst/>
          </a:prstGeom>
          <a:noFill/>
        </p:spPr>
        <p:txBody>
          <a:bodyPr wrap="none" rtlCol="0">
            <a:spAutoFit/>
          </a:bodyPr>
          <a:lstStyle/>
          <a:p>
            <a:r>
              <a:rPr lang="en-US" dirty="0"/>
              <a:t>Humphrey J. J </a:t>
            </a:r>
            <a:r>
              <a:rPr lang="en-US" dirty="0" err="1"/>
              <a:t>Acquir</a:t>
            </a:r>
            <a:r>
              <a:rPr lang="en-US" dirty="0"/>
              <a:t> Immune </a:t>
            </a:r>
            <a:r>
              <a:rPr lang="en-US" dirty="0" err="1"/>
              <a:t>Defic</a:t>
            </a:r>
            <a:r>
              <a:rPr lang="en-US" dirty="0"/>
              <a:t> </a:t>
            </a:r>
            <a:r>
              <a:rPr lang="en-US" dirty="0" err="1"/>
              <a:t>Syndr</a:t>
            </a:r>
            <a:r>
              <a:rPr lang="en-US" dirty="0"/>
              <a:t>, 2024</a:t>
            </a:r>
          </a:p>
        </p:txBody>
      </p:sp>
      <p:graphicFrame>
        <p:nvGraphicFramePr>
          <p:cNvPr id="11" name="Table 10">
            <a:extLst>
              <a:ext uri="{FF2B5EF4-FFF2-40B4-BE49-F238E27FC236}">
                <a16:creationId xmlns:a16="http://schemas.microsoft.com/office/drawing/2014/main" id="{A9AFC342-5A10-9188-8041-4E332EEC06A4}"/>
              </a:ext>
            </a:extLst>
          </p:cNvPr>
          <p:cNvGraphicFramePr>
            <a:graphicFrameLocks noGrp="1"/>
          </p:cNvGraphicFramePr>
          <p:nvPr/>
        </p:nvGraphicFramePr>
        <p:xfrm>
          <a:off x="9755672" y="4595495"/>
          <a:ext cx="2259411" cy="594360"/>
        </p:xfrm>
        <a:graphic>
          <a:graphicData uri="http://schemas.openxmlformats.org/drawingml/2006/table">
            <a:tbl>
              <a:tblPr firstRow="1" firstCol="1" bandRow="1">
                <a:tableStyleId>{5940675A-B579-460E-94D1-54222C63F5DA}</a:tableStyleId>
              </a:tblPr>
              <a:tblGrid>
                <a:gridCol w="1140814">
                  <a:extLst>
                    <a:ext uri="{9D8B030D-6E8A-4147-A177-3AD203B41FA5}">
                      <a16:colId xmlns:a16="http://schemas.microsoft.com/office/drawing/2014/main" val="2395545722"/>
                    </a:ext>
                  </a:extLst>
                </a:gridCol>
                <a:gridCol w="1118597">
                  <a:extLst>
                    <a:ext uri="{9D8B030D-6E8A-4147-A177-3AD203B41FA5}">
                      <a16:colId xmlns:a16="http://schemas.microsoft.com/office/drawing/2014/main" val="2543701369"/>
                    </a:ext>
                  </a:extLst>
                </a:gridCol>
              </a:tblGrid>
              <a:tr h="487680">
                <a:tc>
                  <a:txBody>
                    <a:bodyPr/>
                    <a:lstStyle/>
                    <a:p>
                      <a:pPr marL="0" marR="0" algn="ctr">
                        <a:spcBef>
                          <a:spcPts val="0"/>
                        </a:spcBef>
                        <a:spcAft>
                          <a:spcPts val="0"/>
                        </a:spcAft>
                      </a:pPr>
                      <a:r>
                        <a:rPr lang="en-US" sz="1300" b="1" dirty="0">
                          <a:solidFill>
                            <a:srgbClr val="FF7E79"/>
                          </a:solidFill>
                          <a:effectLst/>
                          <a:latin typeface="Arial" panose="020B0604020202020204" pitchFamily="34" charset="0"/>
                          <a:cs typeface="Arial" panose="020B0604020202020204" pitchFamily="34" charset="0"/>
                        </a:rPr>
                        <a:t>Silently transferred </a:t>
                      </a:r>
                    </a:p>
                    <a:p>
                      <a:pPr marL="0" marR="0" algn="ctr">
                        <a:spcBef>
                          <a:spcPts val="0"/>
                        </a:spcBef>
                        <a:spcAft>
                          <a:spcPts val="0"/>
                        </a:spcAft>
                      </a:pPr>
                      <a:r>
                        <a:rPr lang="en-US" sz="1300" b="1" dirty="0">
                          <a:solidFill>
                            <a:srgbClr val="FF7E79"/>
                          </a:solidFill>
                          <a:effectLst/>
                          <a:latin typeface="Arial" panose="020B0604020202020204" pitchFamily="34" charset="0"/>
                          <a:cs typeface="Arial" panose="020B0604020202020204" pitchFamily="34" charset="0"/>
                        </a:rPr>
                        <a:t>N=32 (%)</a:t>
                      </a:r>
                      <a:endParaRPr lang="en-US" sz="1300" b="1" dirty="0">
                        <a:solidFill>
                          <a:srgbClr val="FF7E79"/>
                        </a:solidFill>
                        <a:effectLst/>
                        <a:latin typeface="Arial" panose="020B0604020202020204" pitchFamily="34" charset="0"/>
                        <a:ea typeface="Times New Roman" panose="02020603050405020304" pitchFamily="18" charset="0"/>
                        <a:cs typeface="Arial" panose="020B0604020202020204" pitchFamily="34" charset="0"/>
                      </a:endParaRPr>
                    </a:p>
                  </a:txBody>
                  <a:tcPr marL="59336" marR="59336" marT="0" marB="0" anchor="ctr">
                    <a:solidFill>
                      <a:schemeClr val="bg1"/>
                    </a:solidFill>
                  </a:tcPr>
                </a:tc>
                <a:tc>
                  <a:txBody>
                    <a:bodyPr/>
                    <a:lstStyle/>
                    <a:p>
                      <a:pPr marL="0" marR="0" algn="ctr">
                        <a:spcBef>
                          <a:spcPts val="0"/>
                        </a:spcBef>
                        <a:spcAft>
                          <a:spcPts val="0"/>
                        </a:spcAft>
                      </a:pPr>
                      <a:r>
                        <a:rPr lang="en-US" sz="1300" b="1" kern="1200" dirty="0">
                          <a:solidFill>
                            <a:srgbClr val="0070C0"/>
                          </a:solidFill>
                          <a:effectLst/>
                          <a:latin typeface="Arial" panose="020B0604020202020204" pitchFamily="34" charset="0"/>
                          <a:cs typeface="Arial" panose="020B0604020202020204" pitchFamily="34" charset="0"/>
                        </a:rPr>
                        <a:t>Disengaged from care</a:t>
                      </a:r>
                      <a:endParaRPr lang="en-US" sz="1300" b="1" dirty="0">
                        <a:solidFill>
                          <a:srgbClr val="0070C0"/>
                        </a:solidFill>
                        <a:effectLst/>
                        <a:latin typeface="Arial" panose="020B0604020202020204" pitchFamily="34" charset="0"/>
                        <a:cs typeface="Arial" panose="020B0604020202020204" pitchFamily="34" charset="0"/>
                      </a:endParaRPr>
                    </a:p>
                    <a:p>
                      <a:pPr marL="0" marR="0" algn="ctr">
                        <a:spcBef>
                          <a:spcPts val="0"/>
                        </a:spcBef>
                        <a:spcAft>
                          <a:spcPts val="0"/>
                        </a:spcAft>
                      </a:pPr>
                      <a:r>
                        <a:rPr lang="en-US" sz="1300" b="1" kern="1200" dirty="0">
                          <a:solidFill>
                            <a:srgbClr val="0070C0"/>
                          </a:solidFill>
                          <a:effectLst/>
                          <a:latin typeface="Arial" panose="020B0604020202020204" pitchFamily="34" charset="0"/>
                          <a:cs typeface="Arial" panose="020B0604020202020204" pitchFamily="34" charset="0"/>
                        </a:rPr>
                        <a:t>N=79 (%)</a:t>
                      </a:r>
                      <a:endParaRPr lang="en-US" sz="13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txBody>
                  <a:tcPr marL="59336" marR="59336" marT="0" marB="0" anchor="ctr">
                    <a:solidFill>
                      <a:schemeClr val="bg1"/>
                    </a:solidFill>
                  </a:tcPr>
                </a:tc>
                <a:extLst>
                  <a:ext uri="{0D108BD9-81ED-4DB2-BD59-A6C34878D82A}">
                    <a16:rowId xmlns:a16="http://schemas.microsoft.com/office/drawing/2014/main" val="3750852940"/>
                  </a:ext>
                </a:extLst>
              </a:tr>
            </a:tbl>
          </a:graphicData>
        </a:graphic>
      </p:graphicFrame>
    </p:spTree>
    <p:extLst>
      <p:ext uri="{BB962C8B-B14F-4D97-AF65-F5344CB8AC3E}">
        <p14:creationId xmlns:p14="http://schemas.microsoft.com/office/powerpoint/2010/main" val="2782784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47662" y="1397372"/>
            <a:ext cx="11477754" cy="5183537"/>
          </a:xfrm>
        </p:spPr>
        <p:txBody>
          <a:bodyPr>
            <a:normAutofit/>
          </a:bodyPr>
          <a:lstStyle/>
          <a:p>
            <a:r>
              <a:rPr lang="en-US" sz="3000" dirty="0">
                <a:latin typeface="Arial" panose="020B0604020202020204" pitchFamily="34" charset="0"/>
                <a:cs typeface="Arial" panose="020B0604020202020204" pitchFamily="34" charset="0"/>
              </a:rPr>
              <a:t>Knowledge gap: </a:t>
            </a:r>
            <a:r>
              <a:rPr lang="en-US" sz="3000" i="1" dirty="0">
                <a:latin typeface="Arial" panose="020B0604020202020204" pitchFamily="34" charset="0"/>
                <a:cs typeface="Arial" panose="020B0604020202020204" pitchFamily="34" charset="0"/>
              </a:rPr>
              <a:t>what is the optimal</a:t>
            </a: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DSD model for pregnant and postpartum women with HIV and their infants?</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Need for DSD to this population: </a:t>
            </a:r>
            <a:endParaRPr lang="en-US" sz="2600" b="1" dirty="0">
              <a:solidFill>
                <a:srgbClr val="FF0000"/>
              </a:solidFill>
              <a:latin typeface="Arial" panose="020B0604020202020204" pitchFamily="34" charset="0"/>
              <a:cs typeface="Arial" panose="020B0604020202020204" pitchFamily="34" charset="0"/>
            </a:endParaRP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Suboptimal PMTCT cascade outcomes </a:t>
            </a: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Multiple barriers to retention &amp; adherence</a:t>
            </a:r>
          </a:p>
          <a:p>
            <a:pPr marL="458788" lvl="2" indent="-234950">
              <a:lnSpc>
                <a:spcPct val="100000"/>
              </a:lnSpc>
              <a:spcBef>
                <a:spcPts val="0"/>
              </a:spcBef>
            </a:pPr>
            <a:r>
              <a:rPr lang="en-US" sz="2200" dirty="0">
                <a:solidFill>
                  <a:srgbClr val="FF0000"/>
                </a:solidFill>
                <a:latin typeface="Arial" panose="020B0604020202020204" pitchFamily="34" charset="0"/>
                <a:cs typeface="Arial" panose="020B0604020202020204" pitchFamily="34" charset="0"/>
              </a:rPr>
              <a:t>Integration HIV &amp; MCH services</a:t>
            </a: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Women prefer fewer appointments </a:t>
            </a:r>
          </a:p>
          <a:p>
            <a:pPr marL="0" lvl="1"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7</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sp>
        <p:nvSpPr>
          <p:cNvPr id="5" name="Content Placeholder 2">
            <a:extLst>
              <a:ext uri="{FF2B5EF4-FFF2-40B4-BE49-F238E27FC236}">
                <a16:creationId xmlns:a16="http://schemas.microsoft.com/office/drawing/2014/main" id="{7C424ACE-E40C-5311-9755-DBDA15567937}"/>
              </a:ext>
            </a:extLst>
          </p:cNvPr>
          <p:cNvSpPr txBox="1">
            <a:spLocks/>
          </p:cNvSpPr>
          <p:nvPr/>
        </p:nvSpPr>
        <p:spPr>
          <a:xfrm>
            <a:off x="6416024" y="2370772"/>
            <a:ext cx="5344378" cy="7303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dirty="0">
                <a:solidFill>
                  <a:srgbClr val="FF0000"/>
                </a:solidFill>
                <a:latin typeface="Arial" panose="020B0604020202020204" pitchFamily="34" charset="0"/>
                <a:cs typeface="Arial" panose="020B0604020202020204" pitchFamily="34" charset="0"/>
              </a:rPr>
              <a:t>Integration of HIV and MCH services in the global </a:t>
            </a:r>
            <a:r>
              <a:rPr lang="en-US" sz="2200" dirty="0" err="1">
                <a:solidFill>
                  <a:srgbClr val="FF0000"/>
                </a:solidFill>
                <a:latin typeface="Arial" panose="020B0604020202020204" pitchFamily="34" charset="0"/>
                <a:cs typeface="Arial" panose="020B0604020202020204" pitchFamily="34" charset="0"/>
              </a:rPr>
              <a:t>IeDEA</a:t>
            </a:r>
            <a:r>
              <a:rPr lang="en-US" sz="2200" dirty="0">
                <a:solidFill>
                  <a:srgbClr val="FF0000"/>
                </a:solidFill>
                <a:latin typeface="Arial" panose="020B0604020202020204" pitchFamily="34" charset="0"/>
                <a:cs typeface="Arial" panose="020B0604020202020204" pitchFamily="34" charset="0"/>
              </a:rPr>
              <a:t> site assessment, 2020 </a:t>
            </a:r>
          </a:p>
          <a:p>
            <a:pPr marL="0" indent="0">
              <a:buFont typeface="Arial" panose="020B0604020202020204" pitchFamily="34" charset="0"/>
              <a:buNone/>
            </a:pPr>
            <a:endParaRPr lang="en-US" dirty="0">
              <a:solidFill>
                <a:schemeClr val="accent2">
                  <a:lumMod val="75000"/>
                </a:schemeClr>
              </a:solidFill>
            </a:endParaRPr>
          </a:p>
          <a:p>
            <a:pPr marL="0" indent="0">
              <a:buFont typeface="Arial" panose="020B0604020202020204" pitchFamily="34" charset="0"/>
              <a:buNone/>
            </a:pPr>
            <a:endParaRPr lang="en-US" dirty="0">
              <a:solidFill>
                <a:schemeClr val="accent2">
                  <a:lumMod val="75000"/>
                </a:schemeClr>
              </a:solidFill>
            </a:endParaRPr>
          </a:p>
        </p:txBody>
      </p:sp>
      <p:pic>
        <p:nvPicPr>
          <p:cNvPr id="2" name="Picture 1">
            <a:extLst>
              <a:ext uri="{FF2B5EF4-FFF2-40B4-BE49-F238E27FC236}">
                <a16:creationId xmlns:a16="http://schemas.microsoft.com/office/drawing/2014/main" id="{9D20D9D7-86FF-5EE5-397F-245B7CDECA28}"/>
              </a:ext>
            </a:extLst>
          </p:cNvPr>
          <p:cNvPicPr>
            <a:picLocks noChangeAspect="1"/>
          </p:cNvPicPr>
          <p:nvPr/>
        </p:nvPicPr>
        <p:blipFill>
          <a:blip r:embed="rId3"/>
          <a:stretch>
            <a:fillRect/>
          </a:stretch>
        </p:blipFill>
        <p:spPr>
          <a:xfrm>
            <a:off x="7168056" y="3084938"/>
            <a:ext cx="3941855" cy="2111858"/>
          </a:xfrm>
          <a:prstGeom prst="rect">
            <a:avLst/>
          </a:prstGeom>
        </p:spPr>
      </p:pic>
      <p:sp>
        <p:nvSpPr>
          <p:cNvPr id="8" name="TextBox 7">
            <a:extLst>
              <a:ext uri="{FF2B5EF4-FFF2-40B4-BE49-F238E27FC236}">
                <a16:creationId xmlns:a16="http://schemas.microsoft.com/office/drawing/2014/main" id="{E32E6B62-9474-6840-66EC-C9525510A260}"/>
              </a:ext>
            </a:extLst>
          </p:cNvPr>
          <p:cNvSpPr txBox="1"/>
          <p:nvPr/>
        </p:nvSpPr>
        <p:spPr>
          <a:xfrm>
            <a:off x="187067" y="6492872"/>
            <a:ext cx="6511707" cy="338554"/>
          </a:xfrm>
          <a:prstGeom prst="rect">
            <a:avLst/>
          </a:prstGeom>
          <a:noFill/>
        </p:spPr>
        <p:txBody>
          <a:bodyPr wrap="square" rtlCol="0">
            <a:spAutoFit/>
          </a:bodyPr>
          <a:lstStyle/>
          <a:p>
            <a:r>
              <a:rPr lang="en-US" sz="1600" dirty="0">
                <a:solidFill>
                  <a:srgbClr val="000000"/>
                </a:solidFill>
                <a:latin typeface="Arial" panose="020B0604020202020204" pitchFamily="34" charset="0"/>
              </a:rPr>
              <a:t>Humphrey et al, Front Glob </a:t>
            </a:r>
            <a:r>
              <a:rPr lang="en-US" sz="1600" dirty="0" err="1">
                <a:solidFill>
                  <a:srgbClr val="000000"/>
                </a:solidFill>
                <a:latin typeface="Arial" panose="020B0604020202020204" pitchFamily="34" charset="0"/>
              </a:rPr>
              <a:t>Womens</a:t>
            </a:r>
            <a:r>
              <a:rPr lang="en-US" sz="1600" dirty="0">
                <a:solidFill>
                  <a:srgbClr val="000000"/>
                </a:solidFill>
                <a:latin typeface="Arial" panose="020B0604020202020204" pitchFamily="34" charset="0"/>
              </a:rPr>
              <a:t> Health, 2023</a:t>
            </a:r>
            <a:endParaRPr lang="en-US" sz="1600" dirty="0"/>
          </a:p>
        </p:txBody>
      </p:sp>
      <p:sp>
        <p:nvSpPr>
          <p:cNvPr id="11" name="TextBox 10">
            <a:extLst>
              <a:ext uri="{FF2B5EF4-FFF2-40B4-BE49-F238E27FC236}">
                <a16:creationId xmlns:a16="http://schemas.microsoft.com/office/drawing/2014/main" id="{F47C324E-FB34-D04A-D3CD-A636245594C7}"/>
              </a:ext>
            </a:extLst>
          </p:cNvPr>
          <p:cNvSpPr txBox="1"/>
          <p:nvPr/>
        </p:nvSpPr>
        <p:spPr>
          <a:xfrm>
            <a:off x="6526925" y="5290514"/>
            <a:ext cx="5552090" cy="1477328"/>
          </a:xfrm>
          <a:prstGeom prst="rect">
            <a:avLst/>
          </a:prstGeom>
          <a:solidFill>
            <a:schemeClr val="bg1"/>
          </a:solidFill>
        </p:spPr>
        <p:txBody>
          <a:bodyPr wrap="square">
            <a:spAutoFit/>
          </a:bodyPr>
          <a:lstStyle/>
          <a:p>
            <a:r>
              <a:rPr lang="en-US" sz="1500" b="1" dirty="0">
                <a:latin typeface="Arial" panose="020B0604020202020204" pitchFamily="34" charset="0"/>
                <a:cs typeface="Arial" panose="020B0604020202020204" pitchFamily="34" charset="0"/>
              </a:rPr>
              <a:t>Pregnant/postpartum women</a:t>
            </a:r>
            <a:r>
              <a:rPr lang="en-US" sz="1500" dirty="0">
                <a:latin typeface="Arial" panose="020B0604020202020204" pitchFamily="34" charset="0"/>
                <a:cs typeface="Arial" panose="020B0604020202020204" pitchFamily="34" charset="0"/>
              </a:rPr>
              <a:t>: 51-54% fully integrated, highest in Southern Africa (64-80%) and East Africa (76%)</a:t>
            </a:r>
          </a:p>
          <a:p>
            <a:endParaRPr lang="en-US" sz="1500" b="1" dirty="0">
              <a:latin typeface="Arial" panose="020B0604020202020204" pitchFamily="34" charset="0"/>
              <a:cs typeface="Arial" panose="020B0604020202020204" pitchFamily="34" charset="0"/>
            </a:endParaRPr>
          </a:p>
          <a:p>
            <a:r>
              <a:rPr lang="en-US" sz="1500" b="1" dirty="0">
                <a:latin typeface="Arial" panose="020B0604020202020204" pitchFamily="34" charset="0"/>
                <a:cs typeface="Arial" panose="020B0604020202020204" pitchFamily="34" charset="0"/>
              </a:rPr>
              <a:t>Infants and children with HIV exposure</a:t>
            </a:r>
            <a:r>
              <a:rPr lang="en-US" sz="1500" dirty="0">
                <a:latin typeface="Arial" panose="020B0604020202020204" pitchFamily="34" charset="0"/>
                <a:cs typeface="Arial" panose="020B0604020202020204" pitchFamily="34" charset="0"/>
              </a:rPr>
              <a:t>: 56% fully integrated, highest in East Africa (76%), West Africa (58%) and Southern Africa (54%) vs. ≤33% in other regions.</a:t>
            </a:r>
          </a:p>
        </p:txBody>
      </p:sp>
    </p:spTree>
    <p:extLst>
      <p:ext uri="{BB962C8B-B14F-4D97-AF65-F5344CB8AC3E}">
        <p14:creationId xmlns:p14="http://schemas.microsoft.com/office/powerpoint/2010/main" val="874295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A09652-BCF5-4046-B5D9-C6CDE0E5CE8D}"/>
              </a:ext>
            </a:extLst>
          </p:cNvPr>
          <p:cNvSpPr>
            <a:spLocks noGrp="1"/>
          </p:cNvSpPr>
          <p:nvPr>
            <p:ph idx="1"/>
          </p:nvPr>
        </p:nvSpPr>
        <p:spPr>
          <a:xfrm>
            <a:off x="347662" y="1397372"/>
            <a:ext cx="11477754" cy="5183537"/>
          </a:xfrm>
        </p:spPr>
        <p:txBody>
          <a:bodyPr>
            <a:normAutofit/>
          </a:bodyPr>
          <a:lstStyle/>
          <a:p>
            <a:r>
              <a:rPr lang="en-US" sz="3000" dirty="0">
                <a:latin typeface="Arial" panose="020B0604020202020204" pitchFamily="34" charset="0"/>
                <a:cs typeface="Arial" panose="020B0604020202020204" pitchFamily="34" charset="0"/>
              </a:rPr>
              <a:t>Knowledge gap: </a:t>
            </a:r>
            <a:r>
              <a:rPr lang="en-US" sz="3000" i="1" dirty="0">
                <a:latin typeface="Arial" panose="020B0604020202020204" pitchFamily="34" charset="0"/>
                <a:cs typeface="Arial" panose="020B0604020202020204" pitchFamily="34" charset="0"/>
              </a:rPr>
              <a:t>what is the optimal</a:t>
            </a:r>
            <a:r>
              <a:rPr lang="en-US" sz="3000" dirty="0">
                <a:latin typeface="Arial" panose="020B0604020202020204" pitchFamily="34" charset="0"/>
                <a:cs typeface="Arial" panose="020B0604020202020204" pitchFamily="34" charset="0"/>
              </a:rPr>
              <a:t> </a:t>
            </a:r>
            <a:r>
              <a:rPr lang="en-US" sz="3000" i="1" dirty="0">
                <a:latin typeface="Arial" panose="020B0604020202020204" pitchFamily="34" charset="0"/>
                <a:cs typeface="Arial" panose="020B0604020202020204" pitchFamily="34" charset="0"/>
              </a:rPr>
              <a:t>DSD model for pregnant and postpartum women with HIV and their infants?</a:t>
            </a:r>
          </a:p>
          <a:p>
            <a:endParaRPr lang="en-US" sz="3000" i="1" dirty="0">
              <a:latin typeface="Arial" panose="020B0604020202020204" pitchFamily="34" charset="0"/>
              <a:cs typeface="Arial" panose="020B0604020202020204" pitchFamily="34" charset="0"/>
            </a:endParaRPr>
          </a:p>
          <a:p>
            <a:r>
              <a:rPr lang="en-US" sz="3000" dirty="0">
                <a:latin typeface="Arial" panose="020B0604020202020204" pitchFamily="34" charset="0"/>
                <a:cs typeface="Arial" panose="020B0604020202020204" pitchFamily="34" charset="0"/>
              </a:rPr>
              <a:t>Need for DSD to this population: </a:t>
            </a:r>
            <a:endParaRPr lang="en-US" sz="2600" b="1" dirty="0">
              <a:solidFill>
                <a:srgbClr val="FF0000"/>
              </a:solidFill>
              <a:latin typeface="Arial" panose="020B0604020202020204" pitchFamily="34" charset="0"/>
              <a:cs typeface="Arial" panose="020B0604020202020204" pitchFamily="34" charset="0"/>
            </a:endParaRP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Suboptimal PMTCT cascade outcomes </a:t>
            </a: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Multiple barriers to retention &amp; adherence</a:t>
            </a:r>
          </a:p>
          <a:p>
            <a:pPr marL="458788" lvl="2" indent="-234950">
              <a:lnSpc>
                <a:spcPct val="100000"/>
              </a:lnSpc>
              <a:spcBef>
                <a:spcPts val="0"/>
              </a:spcBef>
            </a:pPr>
            <a:r>
              <a:rPr lang="en-US" sz="2200" dirty="0">
                <a:latin typeface="Arial" panose="020B0604020202020204" pitchFamily="34" charset="0"/>
                <a:cs typeface="Arial" panose="020B0604020202020204" pitchFamily="34" charset="0"/>
              </a:rPr>
              <a:t>Integration HIV &amp; MCH services</a:t>
            </a:r>
          </a:p>
          <a:p>
            <a:pPr marL="458788" lvl="2" indent="-234950">
              <a:lnSpc>
                <a:spcPct val="100000"/>
              </a:lnSpc>
              <a:spcBef>
                <a:spcPts val="0"/>
              </a:spcBef>
            </a:pPr>
            <a:r>
              <a:rPr lang="en-US" sz="2200" dirty="0">
                <a:solidFill>
                  <a:schemeClr val="accent2">
                    <a:lumMod val="75000"/>
                  </a:schemeClr>
                </a:solidFill>
                <a:latin typeface="Arial" panose="020B0604020202020204" pitchFamily="34" charset="0"/>
                <a:cs typeface="Arial" panose="020B0604020202020204" pitchFamily="34" charset="0"/>
              </a:rPr>
              <a:t>Women prefer fewer appointments </a:t>
            </a:r>
          </a:p>
          <a:p>
            <a:pPr marL="0" lvl="1" indent="0">
              <a:buNone/>
            </a:pPr>
            <a:endParaRPr lang="en-US" sz="2400" b="1" dirty="0">
              <a:solidFill>
                <a:srgbClr val="FF0000"/>
              </a:solidFill>
            </a:endParaRPr>
          </a:p>
        </p:txBody>
      </p:sp>
      <p:sp>
        <p:nvSpPr>
          <p:cNvPr id="4" name="Slide Number Placeholder 3">
            <a:extLst>
              <a:ext uri="{FF2B5EF4-FFF2-40B4-BE49-F238E27FC236}">
                <a16:creationId xmlns:a16="http://schemas.microsoft.com/office/drawing/2014/main" id="{3C5E1D9F-A907-A74E-86D6-B93C63FB93C1}"/>
              </a:ext>
            </a:extLst>
          </p:cNvPr>
          <p:cNvSpPr>
            <a:spLocks noGrp="1"/>
          </p:cNvSpPr>
          <p:nvPr>
            <p:ph type="sldNum" sz="quarter" idx="12"/>
          </p:nvPr>
        </p:nvSpPr>
        <p:spPr/>
        <p:txBody>
          <a:bodyPr/>
          <a:lstStyle/>
          <a:p>
            <a:fld id="{047AFD4D-70A8-E749-859F-037884149FBD}" type="slidenum">
              <a:rPr lang="en-US" smtClean="0"/>
              <a:t>8</a:t>
            </a:fld>
            <a:endParaRPr lang="en-US"/>
          </a:p>
        </p:txBody>
      </p:sp>
      <p:sp>
        <p:nvSpPr>
          <p:cNvPr id="13" name="Title 1">
            <a:extLst>
              <a:ext uri="{FF2B5EF4-FFF2-40B4-BE49-F238E27FC236}">
                <a16:creationId xmlns:a16="http://schemas.microsoft.com/office/drawing/2014/main" id="{58F63A7B-6869-5789-7E61-62C211C68F53}"/>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Differentiated service delivery (DSD)</a:t>
            </a:r>
          </a:p>
        </p:txBody>
      </p:sp>
      <p:sp>
        <p:nvSpPr>
          <p:cNvPr id="5" name="Content Placeholder 2">
            <a:extLst>
              <a:ext uri="{FF2B5EF4-FFF2-40B4-BE49-F238E27FC236}">
                <a16:creationId xmlns:a16="http://schemas.microsoft.com/office/drawing/2014/main" id="{7C424ACE-E40C-5311-9755-DBDA15567937}"/>
              </a:ext>
            </a:extLst>
          </p:cNvPr>
          <p:cNvSpPr txBox="1">
            <a:spLocks/>
          </p:cNvSpPr>
          <p:nvPr/>
        </p:nvSpPr>
        <p:spPr>
          <a:xfrm>
            <a:off x="1013164" y="5288699"/>
            <a:ext cx="5661956" cy="7303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200" dirty="0">
                <a:solidFill>
                  <a:schemeClr val="accent2">
                    <a:lumMod val="75000"/>
                  </a:schemeClr>
                </a:solidFill>
                <a:latin typeface="Arial" panose="020B0604020202020204" pitchFamily="34" charset="0"/>
                <a:cs typeface="Arial" panose="020B0604020202020204" pitchFamily="34" charset="0"/>
              </a:rPr>
              <a:t>Discrete choice experiment to understand women’s preferences for PMTCT services</a:t>
            </a:r>
          </a:p>
          <a:p>
            <a:pPr marL="0" indent="0">
              <a:buFont typeface="Arial" panose="020B0604020202020204" pitchFamily="34" charset="0"/>
              <a:buNone/>
            </a:pPr>
            <a:endParaRPr lang="en-US" dirty="0">
              <a:solidFill>
                <a:schemeClr val="accent2">
                  <a:lumMod val="75000"/>
                </a:schemeClr>
              </a:solidFill>
            </a:endParaRPr>
          </a:p>
          <a:p>
            <a:pPr marL="0" indent="0">
              <a:buFont typeface="Arial" panose="020B0604020202020204" pitchFamily="34" charset="0"/>
              <a:buNone/>
            </a:pPr>
            <a:endParaRPr lang="en-US" dirty="0">
              <a:solidFill>
                <a:schemeClr val="accent2">
                  <a:lumMod val="75000"/>
                </a:schemeClr>
              </a:solidFill>
            </a:endParaRPr>
          </a:p>
        </p:txBody>
      </p:sp>
      <p:sp>
        <p:nvSpPr>
          <p:cNvPr id="10" name="TextBox 9">
            <a:extLst>
              <a:ext uri="{FF2B5EF4-FFF2-40B4-BE49-F238E27FC236}">
                <a16:creationId xmlns:a16="http://schemas.microsoft.com/office/drawing/2014/main" id="{8E601A09-471E-FAB1-8601-FA6208BA6717}"/>
              </a:ext>
            </a:extLst>
          </p:cNvPr>
          <p:cNvSpPr txBox="1"/>
          <p:nvPr/>
        </p:nvSpPr>
        <p:spPr>
          <a:xfrm>
            <a:off x="106175" y="6439165"/>
            <a:ext cx="4654672" cy="369332"/>
          </a:xfrm>
          <a:prstGeom prst="rect">
            <a:avLst/>
          </a:prstGeom>
          <a:noFill/>
        </p:spPr>
        <p:txBody>
          <a:bodyPr wrap="none" rtlCol="0">
            <a:spAutoFit/>
          </a:bodyPr>
          <a:lstStyle/>
          <a:p>
            <a:r>
              <a:rPr lang="en-US" dirty="0"/>
              <a:t>Humphrey J. J </a:t>
            </a:r>
            <a:r>
              <a:rPr lang="en-US" dirty="0" err="1"/>
              <a:t>Acquir</a:t>
            </a:r>
            <a:r>
              <a:rPr lang="en-US" dirty="0"/>
              <a:t> Immune </a:t>
            </a:r>
            <a:r>
              <a:rPr lang="en-US" dirty="0" err="1"/>
              <a:t>Defic</a:t>
            </a:r>
            <a:r>
              <a:rPr lang="en-US" dirty="0"/>
              <a:t> </a:t>
            </a:r>
            <a:r>
              <a:rPr lang="en-US" dirty="0" err="1"/>
              <a:t>Syndr</a:t>
            </a:r>
            <a:r>
              <a:rPr lang="en-US" dirty="0"/>
              <a:t>, 2023</a:t>
            </a:r>
          </a:p>
        </p:txBody>
      </p:sp>
      <p:pic>
        <p:nvPicPr>
          <p:cNvPr id="6" name="Picture 5">
            <a:extLst>
              <a:ext uri="{FF2B5EF4-FFF2-40B4-BE49-F238E27FC236}">
                <a16:creationId xmlns:a16="http://schemas.microsoft.com/office/drawing/2014/main" id="{20671CF3-E5FF-F7EC-F9C8-A80E45623CCC}"/>
              </a:ext>
            </a:extLst>
          </p:cNvPr>
          <p:cNvPicPr>
            <a:picLocks noChangeAspect="1"/>
          </p:cNvPicPr>
          <p:nvPr/>
        </p:nvPicPr>
        <p:blipFill>
          <a:blip r:embed="rId3"/>
          <a:stretch>
            <a:fillRect/>
          </a:stretch>
        </p:blipFill>
        <p:spPr>
          <a:xfrm>
            <a:off x="6521375" y="2490398"/>
            <a:ext cx="5426740" cy="4069322"/>
          </a:xfrm>
          <a:prstGeom prst="rect">
            <a:avLst/>
          </a:prstGeom>
        </p:spPr>
      </p:pic>
    </p:spTree>
    <p:extLst>
      <p:ext uri="{BB962C8B-B14F-4D97-AF65-F5344CB8AC3E}">
        <p14:creationId xmlns:p14="http://schemas.microsoft.com/office/powerpoint/2010/main" val="1837410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183F02-9F15-9B4F-82D3-B52CC2FA785A}"/>
              </a:ext>
            </a:extLst>
          </p:cNvPr>
          <p:cNvSpPr>
            <a:spLocks noGrp="1"/>
          </p:cNvSpPr>
          <p:nvPr>
            <p:ph idx="1"/>
          </p:nvPr>
        </p:nvSpPr>
        <p:spPr>
          <a:xfrm>
            <a:off x="609599" y="1393075"/>
            <a:ext cx="9809285" cy="2049463"/>
          </a:xfrm>
        </p:spPr>
        <p:txBody>
          <a:bodyPr>
            <a:normAutofit/>
          </a:bodyPr>
          <a:lstStyle/>
          <a:p>
            <a:r>
              <a:rPr lang="en-US" dirty="0"/>
              <a:t>Peer support service</a:t>
            </a:r>
          </a:p>
          <a:p>
            <a:pPr lvl="1"/>
            <a:r>
              <a:rPr lang="en-US" dirty="0"/>
              <a:t>HIV-affected women provide counselling, retention support, and other services to pregnant and postpartum women living with HIV (WLHIV)</a:t>
            </a:r>
          </a:p>
          <a:p>
            <a:pPr lvl="1"/>
            <a:r>
              <a:rPr lang="en-US" dirty="0"/>
              <a:t>Starting at enrollment in antenatal care and continuing through the cascade of PMTCT services</a:t>
            </a:r>
          </a:p>
          <a:p>
            <a:pPr marL="0" indent="0">
              <a:buNone/>
            </a:pPr>
            <a:endParaRPr lang="en-US" dirty="0"/>
          </a:p>
        </p:txBody>
      </p:sp>
      <p:pic>
        <p:nvPicPr>
          <p:cNvPr id="4" name="Picture 3">
            <a:extLst>
              <a:ext uri="{FF2B5EF4-FFF2-40B4-BE49-F238E27FC236}">
                <a16:creationId xmlns:a16="http://schemas.microsoft.com/office/drawing/2014/main" id="{143DA700-5DC4-0041-B109-1B6695CF918E}"/>
              </a:ext>
            </a:extLst>
          </p:cNvPr>
          <p:cNvPicPr>
            <a:picLocks noChangeAspect="1"/>
          </p:cNvPicPr>
          <p:nvPr/>
        </p:nvPicPr>
        <p:blipFill rotWithShape="1">
          <a:blip r:embed="rId3"/>
          <a:srcRect r="249"/>
          <a:stretch/>
        </p:blipFill>
        <p:spPr>
          <a:xfrm>
            <a:off x="6817360" y="3211133"/>
            <a:ext cx="4732246" cy="3166668"/>
          </a:xfrm>
          <a:prstGeom prst="rect">
            <a:avLst/>
          </a:prstGeom>
          <a:ln>
            <a:solidFill>
              <a:schemeClr val="tx1"/>
            </a:solidFill>
          </a:ln>
        </p:spPr>
      </p:pic>
      <p:sp>
        <p:nvSpPr>
          <p:cNvPr id="5" name="Content Placeholder 2">
            <a:extLst>
              <a:ext uri="{FF2B5EF4-FFF2-40B4-BE49-F238E27FC236}">
                <a16:creationId xmlns:a16="http://schemas.microsoft.com/office/drawing/2014/main" id="{E1343D5D-6EAA-1643-AE3C-501AED2C9CAA}"/>
              </a:ext>
            </a:extLst>
          </p:cNvPr>
          <p:cNvSpPr txBox="1">
            <a:spLocks/>
          </p:cNvSpPr>
          <p:nvPr/>
        </p:nvSpPr>
        <p:spPr>
          <a:xfrm>
            <a:off x="609597" y="3312536"/>
            <a:ext cx="5979163" cy="2150496"/>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000" dirty="0"/>
              <a:t>Goals of the MM program</a:t>
            </a:r>
          </a:p>
          <a:p>
            <a:pPr lvl="1">
              <a:buFont typeface="Arial" panose="020B0604020202020204" pitchFamily="34" charset="0"/>
              <a:buChar char="•"/>
            </a:pPr>
            <a:r>
              <a:rPr lang="en-US" sz="2600" dirty="0"/>
              <a:t>Improving mother and infant retention in PMTCT services</a:t>
            </a:r>
          </a:p>
          <a:p>
            <a:pPr lvl="1">
              <a:buFont typeface="Arial" panose="020B0604020202020204" pitchFamily="34" charset="0"/>
              <a:buChar char="•"/>
            </a:pPr>
            <a:r>
              <a:rPr lang="en-US" sz="2600" dirty="0"/>
              <a:t>Improving adherence to ART and viral suppression</a:t>
            </a:r>
          </a:p>
          <a:p>
            <a:pPr lvl="1">
              <a:buFont typeface="Arial" panose="020B0604020202020204" pitchFamily="34" charset="0"/>
              <a:buChar char="•"/>
            </a:pPr>
            <a:r>
              <a:rPr lang="en-US" sz="2600" dirty="0"/>
              <a:t>Decreasing vertical transmission</a:t>
            </a:r>
          </a:p>
        </p:txBody>
      </p:sp>
      <p:sp>
        <p:nvSpPr>
          <p:cNvPr id="6" name="Title 1">
            <a:extLst>
              <a:ext uri="{FF2B5EF4-FFF2-40B4-BE49-F238E27FC236}">
                <a16:creationId xmlns:a16="http://schemas.microsoft.com/office/drawing/2014/main" id="{FFD83307-916F-84CD-26FB-7FC2EEC7144E}"/>
              </a:ext>
            </a:extLst>
          </p:cNvPr>
          <p:cNvSpPr txBox="1">
            <a:spLocks/>
          </p:cNvSpPr>
          <p:nvPr/>
        </p:nvSpPr>
        <p:spPr>
          <a:xfrm>
            <a:off x="423719" y="200172"/>
            <a:ext cx="10515600" cy="992737"/>
          </a:xfrm>
          <a:prstGeom prst="rect">
            <a:avLst/>
          </a:prstGeom>
        </p:spPr>
        <p:txBody>
          <a:bodyPr vert="horz" lIns="121920" tIns="60960" rIns="121920" bIns="60960" rtlCol="0" anchor="ctr">
            <a:noAutofit/>
          </a:bodyPr>
          <a:lstStyle>
            <a:lvl1pPr algn="l" defTabSz="685800" rtl="0" eaLnBrk="1" latinLnBrk="0" hangingPunct="1">
              <a:lnSpc>
                <a:spcPct val="90000"/>
              </a:lnSpc>
              <a:spcBef>
                <a:spcPct val="0"/>
              </a:spcBef>
              <a:buNone/>
              <a:defRPr sz="3000" kern="1200">
                <a:solidFill>
                  <a:srgbClr val="2A427F"/>
                </a:solidFill>
                <a:latin typeface="Arial" charset="0"/>
                <a:ea typeface="Arial" charset="0"/>
                <a:cs typeface="Arial" charset="0"/>
              </a:defRPr>
            </a:lvl1pPr>
          </a:lstStyle>
          <a:p>
            <a:r>
              <a:rPr lang="en-US" sz="4400" dirty="0"/>
              <a:t>Mentor Mothers (MM)</a:t>
            </a:r>
          </a:p>
        </p:txBody>
      </p:sp>
    </p:spTree>
    <p:extLst>
      <p:ext uri="{BB962C8B-B14F-4D97-AF65-F5344CB8AC3E}">
        <p14:creationId xmlns:p14="http://schemas.microsoft.com/office/powerpoint/2010/main" val="376453219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8690AEE5585404D932D316F502955CB" ma:contentTypeVersion="19" ma:contentTypeDescription="Create a new document." ma:contentTypeScope="" ma:versionID="9d6ac8a2aaf2e20ebb9bf6b390703bb0">
  <xsd:schema xmlns:xsd="http://www.w3.org/2001/XMLSchema" xmlns:xs="http://www.w3.org/2001/XMLSchema" xmlns:p="http://schemas.microsoft.com/office/2006/metadata/properties" xmlns:ns2="1c7b03b4-81f9-4c48-8c9b-412d06db72b9" xmlns:ns3="bc1e4976-e9f6-4932-bbda-9a33bdd736c9" targetNamespace="http://schemas.microsoft.com/office/2006/metadata/properties" ma:root="true" ma:fieldsID="106519abbafbc9b16bbff91d9eb8a640" ns2:_="" ns3:_="">
    <xsd:import namespace="1c7b03b4-81f9-4c48-8c9b-412d06db72b9"/>
    <xsd:import namespace="bc1e4976-e9f6-4932-bbda-9a33bdd736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Open_x0020_with_x0020_Seclor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7b03b4-81f9-4c48-8c9b-412d06db72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a955067c-4844-4e4f-970b-73b17f11172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Open_x0020_with_x0020_Seclore" ma:index="26" nillable="true" ma:displayName="Open with Seclore" ma:hidden="true" ma:internalName="Open_x0020_with_x0020_Seclor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1e4976-e9f6-4932-bbda-9a33bdd736c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6758e1aa-6c4b-459c-8800-d77f1757deac}" ma:internalName="TaxCatchAll" ma:showField="CatchAllData" ma:web="bc1e4976-e9f6-4932-bbda-9a33bdd736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pen_x0020_with_x0020_Seclore xmlns="1c7b03b4-81f9-4c48-8c9b-412d06db72b9" xsi:nil="true"/>
    <TaxCatchAll xmlns="bc1e4976-e9f6-4932-bbda-9a33bdd736c9" xsi:nil="true"/>
    <lcf76f155ced4ddcb4097134ff3c332f xmlns="1c7b03b4-81f9-4c48-8c9b-412d06db72b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96DB8C9-E0A8-4739-891E-DC358902A135}"/>
</file>

<file path=customXml/itemProps2.xml><?xml version="1.0" encoding="utf-8"?>
<ds:datastoreItem xmlns:ds="http://schemas.openxmlformats.org/officeDocument/2006/customXml" ds:itemID="{6566F066-E8D6-4F59-9428-BEBE2783E7B1}"/>
</file>

<file path=customXml/itemProps3.xml><?xml version="1.0" encoding="utf-8"?>
<ds:datastoreItem xmlns:ds="http://schemas.openxmlformats.org/officeDocument/2006/customXml" ds:itemID="{B71A7D90-36C7-4C69-A3C1-B6D41F5F2548}"/>
</file>

<file path=docProps/app.xml><?xml version="1.0" encoding="utf-8"?>
<Properties xmlns="http://schemas.openxmlformats.org/officeDocument/2006/extended-properties" xmlns:vt="http://schemas.openxmlformats.org/officeDocument/2006/docPropsVTypes">
  <Template>Office 2013 - 2022 Theme</Template>
  <TotalTime>25941</TotalTime>
  <Words>1724</Words>
  <Application>Microsoft Office PowerPoint</Application>
  <PresentationFormat>Widescreen</PresentationFormat>
  <Paragraphs>218</Paragraphs>
  <Slides>16</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Noto Sans</vt:lpstr>
      <vt:lpstr>Verdana</vt:lpstr>
      <vt:lpstr>Wingdings</vt:lpstr>
      <vt:lpstr>Office 2013 - 2022 Theme</vt:lpstr>
      <vt:lpstr>Differentiated Service Delivery within PMTCT Programs</vt:lpstr>
      <vt:lpstr>Disclosures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Mentor Mothers significantly improve retention in care and viral suppression, but additional efforts are needed to ensure good outcomes for all WLHIV </vt:lpstr>
      <vt:lpstr>PowerPoint Presentation</vt:lpstr>
      <vt:lpstr>PowerPoint Presentation</vt:lpstr>
      <vt:lpstr>PowerPoint Presentation</vt:lpstr>
      <vt:lpstr>PowerPoint Presentation</vt:lpstr>
      <vt:lpstr>PowerPoint Presentation</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sampling-based approach to measuring PMTCT outcomes in western Kenya</dc:title>
  <dc:creator>John Humphrey</dc:creator>
  <cp:lastModifiedBy>Elizabeth Rivas</cp:lastModifiedBy>
  <cp:revision>974</cp:revision>
  <cp:lastPrinted>2023-11-28T21:03:55Z</cp:lastPrinted>
  <dcterms:created xsi:type="dcterms:W3CDTF">2018-07-11T06:19:54Z</dcterms:created>
  <dcterms:modified xsi:type="dcterms:W3CDTF">2024-09-13T18:24:02Z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0x010100E8690AEE5585404D932D316F502955CB</vt:lpwstr>
  </property>
</Properties>
</file>