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4"/>
  </p:sldMasterIdLst>
  <p:notesMasterIdLst>
    <p:notesMasterId r:id="rId6"/>
  </p:notesMasterIdLst>
  <p:sldIdLst>
    <p:sldId id="259" r:id="rId5"/>
  </p:sldIdLst>
  <p:sldSz cx="30275213" cy="428037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FC42F14-50B6-598B-E76A-5ED5DDC9A2E6}" name="Yifan Yu" initials="" userId="S::yifanyu@buffalo.edu::553756c5-d093-41cf-8cc6-4925d6fb70f3" providerId="AD"/>
  <p188:author id="{6AD45A19-715F-4BA1-4225-BE381BC2EA06}" name="Brooks, Kristina" initials="BK" userId="S::KRISTINA.BROOKS@CUANSCHUTZ.EDU::f665c8e3-a8c8-451b-b84a-b6da066aeb36" providerId="AD"/>
  <p188:author id="{894FEF47-D9CA-7835-51D7-24B5A710BD1B}" name="Anderson, Peter" initials="PA" userId="S::peter.anderson@cuanschutz.edu::09819fff-71b2-4f3d-922c-6feea70913a3" providerId="AD"/>
  <p188:author id="{3B857196-2113-D9E2-FA39-D4C6E57142E1}" name="Brooks, Kristina" initials="KB" userId="S::kristina.brooks@cuanschutz.edu::f665c8e3-a8c8-451b-b84a-b6da066aeb36"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0613"/>
    <a:srgbClr val="2D90CF"/>
    <a:srgbClr val="A6F9FF"/>
    <a:srgbClr val="E0001B"/>
    <a:srgbClr val="E72240"/>
    <a:srgbClr val="8CCDCD"/>
    <a:srgbClr val="462D8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68" autoAdjust="0"/>
    <p:restoredTop sz="96301"/>
  </p:normalViewPr>
  <p:slideViewPr>
    <p:cSldViewPr snapToGrid="0">
      <p:cViewPr>
        <p:scale>
          <a:sx n="76" d="100"/>
          <a:sy n="76" d="100"/>
        </p:scale>
        <p:origin x="144" y="2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F3BD16-5478-3E47-ACB7-8D001D0F810E}" type="datetimeFigureOut">
              <a:rPr lang="en-US" smtClean="0"/>
              <a:t>7/8/24</a:t>
            </a:fld>
            <a:endParaRPr lang="en-US"/>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5D0085-2B07-9949-9F45-BB9CE27D801D}" type="slidenum">
              <a:rPr lang="en-US" smtClean="0"/>
              <a:t>‹#›</a:t>
            </a:fld>
            <a:endParaRPr lang="en-US"/>
          </a:p>
        </p:txBody>
      </p:sp>
    </p:spTree>
    <p:extLst>
      <p:ext uri="{BB962C8B-B14F-4D97-AF65-F5344CB8AC3E}">
        <p14:creationId xmlns:p14="http://schemas.microsoft.com/office/powerpoint/2010/main" val="25484210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E5D0085-2B07-9949-9F45-BB9CE27D801D}" type="slidenum">
              <a:rPr lang="en-US" smtClean="0"/>
              <a:t>1</a:t>
            </a:fld>
            <a:endParaRPr lang="en-US"/>
          </a:p>
        </p:txBody>
      </p:sp>
    </p:spTree>
    <p:extLst>
      <p:ext uri="{BB962C8B-B14F-4D97-AF65-F5344CB8AC3E}">
        <p14:creationId xmlns:p14="http://schemas.microsoft.com/office/powerpoint/2010/main" val="32957300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E854B396-427F-0E2A-70BE-3CF52ED59B1F}"/>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633920635"/>
      </p:ext>
    </p:extLst>
  </p:cSld>
  <p:clrMapOvr>
    <a:masterClrMapping/>
  </p:clrMapOvr>
  <p:extLst>
    <p:ext uri="{DCECCB84-F9BA-43D5-87BE-67443E8EF086}">
      <p15:sldGuideLst xmlns:p15="http://schemas.microsoft.com/office/powerpoint/2012/main">
        <p15:guide id="1" pos="668">
          <p15:clr>
            <a:srgbClr val="FBAE40"/>
          </p15:clr>
        </p15:guide>
        <p15:guide id="2" pos="4773">
          <p15:clr>
            <a:srgbClr val="FBAE40"/>
          </p15:clr>
        </p15:guide>
        <p15:guide id="3" pos="14298">
          <p15:clr>
            <a:srgbClr val="FBAE40"/>
          </p15:clr>
        </p15:guide>
        <p15:guide id="4" pos="13845">
          <p15:clr>
            <a:srgbClr val="FBAE40"/>
          </p15:clr>
        </p15:guide>
        <p15:guide id="5" pos="18358">
          <p15:clr>
            <a:srgbClr val="FBAE40"/>
          </p15:clr>
        </p15:guide>
        <p15:guide id="6" pos="5226">
          <p15:clr>
            <a:srgbClr val="FBAE40"/>
          </p15:clr>
        </p15:guide>
        <p15:guide id="7" pos="9309">
          <p15:clr>
            <a:srgbClr val="FBAE40"/>
          </p15:clr>
        </p15:guide>
        <p15:guide id="8" pos="9762">
          <p15:clr>
            <a:srgbClr val="FBAE40"/>
          </p15:clr>
        </p15:guide>
        <p15:guide id="9" orient="horz" pos="25819">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 y="0"/>
            <a:ext cx="30275212" cy="2008060"/>
          </a:xfrm>
          <a:prstGeom prst="rect">
            <a:avLst/>
          </a:prstGeom>
          <a:solidFill>
            <a:schemeClr val="accent1"/>
          </a:solidFill>
        </p:spPr>
        <p:txBody>
          <a:bodyPr vert="horz" wrap="square" lIns="1080000" tIns="720000" rIns="1080000" bIns="720000" rtlCol="0" anchor="ctr">
            <a:spAutoFit/>
          </a:bodyPr>
          <a:lstStyle/>
          <a:p>
            <a:r>
              <a:rPr lang="en-US"/>
              <a:t>Click to edit Master title style</a:t>
            </a:r>
            <a:endParaRPr lang="en-US" dirty="0"/>
          </a:p>
        </p:txBody>
      </p:sp>
      <p:sp>
        <p:nvSpPr>
          <p:cNvPr id="3" name="Text Placeholder 2"/>
          <p:cNvSpPr>
            <a:spLocks noGrp="1"/>
          </p:cNvSpPr>
          <p:nvPr>
            <p:ph type="body" idx="1"/>
          </p:nvPr>
        </p:nvSpPr>
        <p:spPr>
          <a:xfrm>
            <a:off x="1390045" y="3298735"/>
            <a:ext cx="26112371" cy="2715859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Picture 9">
            <a:extLst>
              <a:ext uri="{FF2B5EF4-FFF2-40B4-BE49-F238E27FC236}">
                <a16:creationId xmlns:a16="http://schemas.microsoft.com/office/drawing/2014/main" id="{9BB534C8-9016-6F72-40F9-71D526D9542F}"/>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26706703" y="41401214"/>
            <a:ext cx="3568510" cy="1402548"/>
          </a:xfrm>
          <a:prstGeom prst="rect">
            <a:avLst/>
          </a:prstGeom>
        </p:spPr>
      </p:pic>
      <p:sp>
        <p:nvSpPr>
          <p:cNvPr id="12" name="TextBox 11">
            <a:extLst>
              <a:ext uri="{FF2B5EF4-FFF2-40B4-BE49-F238E27FC236}">
                <a16:creationId xmlns:a16="http://schemas.microsoft.com/office/drawing/2014/main" id="{094F5828-D363-4B84-B9D0-A3981B659DCF}"/>
              </a:ext>
            </a:extLst>
          </p:cNvPr>
          <p:cNvSpPr txBox="1"/>
          <p:nvPr userDrawn="1"/>
        </p:nvSpPr>
        <p:spPr>
          <a:xfrm>
            <a:off x="3167743" y="41899114"/>
            <a:ext cx="184731" cy="369332"/>
          </a:xfrm>
          <a:prstGeom prst="rect">
            <a:avLst/>
          </a:prstGeom>
          <a:noFill/>
        </p:spPr>
        <p:txBody>
          <a:bodyPr wrap="none" rtlCol="0">
            <a:spAutoFit/>
          </a:bodyPr>
          <a:lstStyle/>
          <a:p>
            <a:endParaRPr lang="en-GB"/>
          </a:p>
        </p:txBody>
      </p:sp>
      <p:sp>
        <p:nvSpPr>
          <p:cNvPr id="13" name="TextBox 12">
            <a:extLst>
              <a:ext uri="{FF2B5EF4-FFF2-40B4-BE49-F238E27FC236}">
                <a16:creationId xmlns:a16="http://schemas.microsoft.com/office/drawing/2014/main" id="{C38B122C-D149-3E7A-CCBF-DE2DC3CE80C8}"/>
              </a:ext>
            </a:extLst>
          </p:cNvPr>
          <p:cNvSpPr txBox="1"/>
          <p:nvPr userDrawn="1"/>
        </p:nvSpPr>
        <p:spPr>
          <a:xfrm>
            <a:off x="0" y="41401213"/>
            <a:ext cx="13112863" cy="1402550"/>
          </a:xfrm>
          <a:prstGeom prst="rect">
            <a:avLst/>
          </a:prstGeom>
          <a:noFill/>
        </p:spPr>
        <p:txBody>
          <a:bodyPr wrap="square" lIns="1080000" tIns="0" rIns="1080000" bIns="0" rtlCol="0" anchor="ctr" anchorCtr="0">
            <a:noAutofit/>
          </a:bodyPr>
          <a:lstStyle/>
          <a:p>
            <a:r>
              <a:rPr lang="en-GB" dirty="0"/>
              <a:t>Presented at AIDS 2024, the 25th International AIDS Conference</a:t>
            </a:r>
          </a:p>
        </p:txBody>
      </p:sp>
    </p:spTree>
    <p:extLst>
      <p:ext uri="{BB962C8B-B14F-4D97-AF65-F5344CB8AC3E}">
        <p14:creationId xmlns:p14="http://schemas.microsoft.com/office/powerpoint/2010/main" val="1191649587"/>
      </p:ext>
    </p:extLst>
  </p:cSld>
  <p:clrMap bg1="lt1" tx1="dk1" bg2="lt2" tx2="dk2" accent1="accent1" accent2="accent2" accent3="accent3" accent4="accent4" accent5="accent5" accent6="accent6" hlink="hlink" folHlink="folHlink"/>
  <p:sldLayoutIdLst>
    <p:sldLayoutId id="2147483769" r:id="rId1"/>
  </p:sldLayoutIdLst>
  <p:txStyles>
    <p:titleStyle>
      <a:lvl1pPr algn="l" defTabSz="2270638" rtl="0" eaLnBrk="1" latinLnBrk="0" hangingPunct="1">
        <a:lnSpc>
          <a:spcPct val="90000"/>
        </a:lnSpc>
        <a:spcBef>
          <a:spcPct val="0"/>
        </a:spcBef>
        <a:buNone/>
        <a:defRPr sz="4000" b="1" i="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p:titleStyle>
    <p:bodyStyle>
      <a:lvl1pPr marL="342900" indent="-126900" algn="l" defTabSz="360000" rtl="0" eaLnBrk="1" latinLnBrk="0" hangingPunct="1">
        <a:lnSpc>
          <a:spcPct val="120000"/>
        </a:lnSpc>
        <a:spcBef>
          <a:spcPts val="2483"/>
        </a:spcBef>
        <a:buFont typeface="Arial" panose="020B0604020202020204" pitchFamily="34" charset="0"/>
        <a:buChar char="•"/>
        <a:tabLst>
          <a:tab pos="360000" algn="l"/>
        </a:tabLst>
        <a:defRPr sz="2000" b="0" i="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1478219" indent="-126900" algn="l" defTabSz="360000" rtl="0" eaLnBrk="1" latinLnBrk="0" hangingPunct="1">
        <a:lnSpc>
          <a:spcPct val="120000"/>
        </a:lnSpc>
        <a:spcBef>
          <a:spcPts val="1242"/>
        </a:spcBef>
        <a:buFont typeface="Arial" panose="020B0604020202020204" pitchFamily="34" charset="0"/>
        <a:buChar char="•"/>
        <a:tabLst>
          <a:tab pos="360000" algn="l"/>
        </a:tabLst>
        <a:defRPr sz="2000" b="0" i="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2613538" indent="-126900" algn="l" defTabSz="360000" rtl="0" eaLnBrk="1" latinLnBrk="0" hangingPunct="1">
        <a:lnSpc>
          <a:spcPct val="120000"/>
        </a:lnSpc>
        <a:spcBef>
          <a:spcPts val="1242"/>
        </a:spcBef>
        <a:buFont typeface="Arial" panose="020B0604020202020204" pitchFamily="34" charset="0"/>
        <a:buChar char="•"/>
        <a:tabLst>
          <a:tab pos="360000" algn="l"/>
        </a:tabLst>
        <a:defRPr sz="2000" b="0" i="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3748857" indent="-126900" algn="l" defTabSz="360000" rtl="0" eaLnBrk="1" latinLnBrk="0" hangingPunct="1">
        <a:lnSpc>
          <a:spcPct val="120000"/>
        </a:lnSpc>
        <a:spcBef>
          <a:spcPts val="1242"/>
        </a:spcBef>
        <a:buFont typeface="Arial" panose="020B0604020202020204" pitchFamily="34" charset="0"/>
        <a:buChar char="•"/>
        <a:tabLst>
          <a:tab pos="360000" algn="l"/>
        </a:tabLst>
        <a:defRPr sz="2000" b="0" i="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4884176" indent="-126900" algn="l" defTabSz="360000" rtl="0" eaLnBrk="1" latinLnBrk="0" hangingPunct="1">
        <a:lnSpc>
          <a:spcPct val="120000"/>
        </a:lnSpc>
        <a:spcBef>
          <a:spcPts val="1242"/>
        </a:spcBef>
        <a:buFont typeface="Arial" panose="020B0604020202020204" pitchFamily="34" charset="0"/>
        <a:buChar char="•"/>
        <a:tabLst>
          <a:tab pos="360000" algn="l"/>
        </a:tabLst>
        <a:defRPr sz="2000" b="0" i="0" kern="1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6244255"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6pPr>
      <a:lvl7pPr marL="7379574"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7pPr>
      <a:lvl8pPr marL="8514893"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8pPr>
      <a:lvl9pPr marL="9650212"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9pPr>
    </p:bodyStyle>
    <p:otherStyle>
      <a:defPPr>
        <a:defRPr lang="en-US"/>
      </a:defPPr>
      <a:lvl1pPr marL="0" algn="l" defTabSz="2270638" rtl="0" eaLnBrk="1" latinLnBrk="0" hangingPunct="1">
        <a:defRPr sz="4470" kern="1200">
          <a:solidFill>
            <a:schemeClr val="tx1"/>
          </a:solidFill>
          <a:latin typeface="+mn-lt"/>
          <a:ea typeface="+mn-ea"/>
          <a:cs typeface="+mn-cs"/>
        </a:defRPr>
      </a:lvl1pPr>
      <a:lvl2pPr marL="1135319" algn="l" defTabSz="2270638" rtl="0" eaLnBrk="1" latinLnBrk="0" hangingPunct="1">
        <a:defRPr sz="4470" kern="1200">
          <a:solidFill>
            <a:schemeClr val="tx1"/>
          </a:solidFill>
          <a:latin typeface="+mn-lt"/>
          <a:ea typeface="+mn-ea"/>
          <a:cs typeface="+mn-cs"/>
        </a:defRPr>
      </a:lvl2pPr>
      <a:lvl3pPr marL="2270638" algn="l" defTabSz="2270638" rtl="0" eaLnBrk="1" latinLnBrk="0" hangingPunct="1">
        <a:defRPr sz="4470" kern="1200">
          <a:solidFill>
            <a:schemeClr val="tx1"/>
          </a:solidFill>
          <a:latin typeface="+mn-lt"/>
          <a:ea typeface="+mn-ea"/>
          <a:cs typeface="+mn-cs"/>
        </a:defRPr>
      </a:lvl3pPr>
      <a:lvl4pPr marL="3405957" algn="l" defTabSz="2270638" rtl="0" eaLnBrk="1" latinLnBrk="0" hangingPunct="1">
        <a:defRPr sz="4470" kern="1200">
          <a:solidFill>
            <a:schemeClr val="tx1"/>
          </a:solidFill>
          <a:latin typeface="+mn-lt"/>
          <a:ea typeface="+mn-ea"/>
          <a:cs typeface="+mn-cs"/>
        </a:defRPr>
      </a:lvl4pPr>
      <a:lvl5pPr marL="4541276" algn="l" defTabSz="2270638" rtl="0" eaLnBrk="1" latinLnBrk="0" hangingPunct="1">
        <a:defRPr sz="4470" kern="1200">
          <a:solidFill>
            <a:schemeClr val="tx1"/>
          </a:solidFill>
          <a:latin typeface="+mn-lt"/>
          <a:ea typeface="+mn-ea"/>
          <a:cs typeface="+mn-cs"/>
        </a:defRPr>
      </a:lvl5pPr>
      <a:lvl6pPr marL="5676595" algn="l" defTabSz="2270638" rtl="0" eaLnBrk="1" latinLnBrk="0" hangingPunct="1">
        <a:defRPr sz="4470" kern="1200">
          <a:solidFill>
            <a:schemeClr val="tx1"/>
          </a:solidFill>
          <a:latin typeface="+mn-lt"/>
          <a:ea typeface="+mn-ea"/>
          <a:cs typeface="+mn-cs"/>
        </a:defRPr>
      </a:lvl6pPr>
      <a:lvl7pPr marL="6811914" algn="l" defTabSz="2270638" rtl="0" eaLnBrk="1" latinLnBrk="0" hangingPunct="1">
        <a:defRPr sz="4470" kern="1200">
          <a:solidFill>
            <a:schemeClr val="tx1"/>
          </a:solidFill>
          <a:latin typeface="+mn-lt"/>
          <a:ea typeface="+mn-ea"/>
          <a:cs typeface="+mn-cs"/>
        </a:defRPr>
      </a:lvl7pPr>
      <a:lvl8pPr marL="7947233" algn="l" defTabSz="2270638" rtl="0" eaLnBrk="1" latinLnBrk="0" hangingPunct="1">
        <a:defRPr sz="4470" kern="1200">
          <a:solidFill>
            <a:schemeClr val="tx1"/>
          </a:solidFill>
          <a:latin typeface="+mn-lt"/>
          <a:ea typeface="+mn-ea"/>
          <a:cs typeface="+mn-cs"/>
        </a:defRPr>
      </a:lvl8pPr>
      <a:lvl9pPr marL="9082552" algn="l" defTabSz="2270638" rtl="0" eaLnBrk="1" latinLnBrk="0" hangingPunct="1">
        <a:defRPr sz="447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4"/>
          <p:cNvSpPr txBox="1">
            <a:spLocks noChangeArrowheads="1"/>
          </p:cNvSpPr>
          <p:nvPr/>
        </p:nvSpPr>
        <p:spPr bwMode="auto">
          <a:xfrm>
            <a:off x="1142796" y="5101807"/>
            <a:ext cx="13646148" cy="7266882"/>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14870" tIns="14870" rIns="14870" bIns="14870" numCol="1" anchor="t" anchorCtr="0" compatLnSpc="1">
            <a:prstTxWarp prst="textNoShape">
              <a:avLst/>
            </a:prstTxWarp>
          </a:bodyPr>
          <a:lstStyle/>
          <a:p>
            <a:pPr algn="just" defTabSz="371736" eaLnBrk="0" fontAlgn="base" hangingPunct="0">
              <a:lnSpc>
                <a:spcPct val="120000"/>
              </a:lnSpc>
              <a:spcBef>
                <a:spcPct val="0"/>
              </a:spcBef>
              <a:spcAft>
                <a:spcPct val="0"/>
              </a:spcAft>
            </a:pPr>
            <a:r>
              <a:rPr lang="en-US" altLang="en-US" sz="2800" b="1" dirty="0">
                <a:solidFill>
                  <a:schemeClr val="tx2"/>
                </a:solidFill>
                <a:latin typeface="+mj-lt"/>
                <a:ea typeface="IAS Ribbon Sans Bold" pitchFamily="2" charset="0"/>
              </a:rPr>
              <a:t>Background</a:t>
            </a:r>
          </a:p>
          <a:p>
            <a:pPr marL="457200" indent="-457200" algn="just" defTabSz="371736" eaLnBrk="0" fontAlgn="base" hangingPunct="0">
              <a:lnSpc>
                <a:spcPct val="120000"/>
              </a:lnSpc>
              <a:spcBef>
                <a:spcPct val="0"/>
              </a:spcBef>
              <a:spcAft>
                <a:spcPct val="0"/>
              </a:spcAft>
              <a:buFont typeface="Arial" panose="020B0604020202020204" pitchFamily="34" charset="0"/>
              <a:buChar char="•"/>
            </a:pPr>
            <a:r>
              <a:rPr lang="en-US" altLang="en-US" sz="2400" dirty="0">
                <a:solidFill>
                  <a:srgbClr val="000000"/>
                </a:solidFill>
                <a:ea typeface="IAS Ribbon Sans Regular" pitchFamily="2" charset="0"/>
              </a:rPr>
              <a:t>Tenofovir (TFV)-based regimens are backbones of both HIV treatment and pre-exposure prophylaxis (PrEP) during pregnancy</a:t>
            </a:r>
          </a:p>
          <a:p>
            <a:pPr marL="457200" indent="-457200" algn="just" defTabSz="371736" eaLnBrk="0" fontAlgn="base" hangingPunct="0">
              <a:lnSpc>
                <a:spcPct val="120000"/>
              </a:lnSpc>
              <a:spcBef>
                <a:spcPct val="0"/>
              </a:spcBef>
              <a:spcAft>
                <a:spcPct val="0"/>
              </a:spcAft>
              <a:buFont typeface="Arial" panose="020B0604020202020204" pitchFamily="34" charset="0"/>
              <a:buChar char="•"/>
            </a:pPr>
            <a:r>
              <a:rPr lang="en-US" altLang="en-US" sz="2400" dirty="0">
                <a:solidFill>
                  <a:srgbClr val="000000"/>
                </a:solidFill>
                <a:ea typeface="IAS Ribbon Sans Regular" pitchFamily="2" charset="0"/>
              </a:rPr>
              <a:t>Multiple cohorts demonstrated up to one-third decreases in dried blood spot (DBS) </a:t>
            </a:r>
            <a:r>
              <a:rPr lang="en-US" altLang="en-US" sz="2400" dirty="0">
                <a:ea typeface="IAS Ribbon Sans Regular" pitchFamily="2" charset="0"/>
              </a:rPr>
              <a:t>tenofovir-diphosphate (TFV-</a:t>
            </a:r>
            <a:r>
              <a:rPr lang="en-US" altLang="en-US" sz="2400" dirty="0" err="1">
                <a:ea typeface="IAS Ribbon Sans Regular" pitchFamily="2" charset="0"/>
              </a:rPr>
              <a:t>dp</a:t>
            </a:r>
            <a:r>
              <a:rPr lang="en-US" altLang="en-US" sz="2400" dirty="0">
                <a:ea typeface="IAS Ribbon Sans Regular" pitchFamily="2" charset="0"/>
              </a:rPr>
              <a:t>) </a:t>
            </a:r>
            <a:r>
              <a:rPr lang="en-US" altLang="en-US" sz="2400" dirty="0">
                <a:solidFill>
                  <a:srgbClr val="000000"/>
                </a:solidFill>
                <a:ea typeface="IAS Ribbon Sans Regular" pitchFamily="2" charset="0"/>
              </a:rPr>
              <a:t>concentrations during pregnancy among participants on TFV disoproxil fumarate (TDF)</a:t>
            </a:r>
          </a:p>
          <a:p>
            <a:pPr marL="457200" indent="-457200" algn="just" defTabSz="371736" eaLnBrk="0" fontAlgn="base" hangingPunct="0">
              <a:lnSpc>
                <a:spcPct val="120000"/>
              </a:lnSpc>
              <a:spcBef>
                <a:spcPct val="0"/>
              </a:spcBef>
              <a:spcAft>
                <a:spcPct val="0"/>
              </a:spcAft>
              <a:buFont typeface="Arial" panose="020B0604020202020204" pitchFamily="34" charset="0"/>
              <a:buChar char="•"/>
            </a:pPr>
            <a:r>
              <a:rPr lang="en-US" altLang="en-US" sz="2400" dirty="0">
                <a:solidFill>
                  <a:srgbClr val="000000"/>
                </a:solidFill>
                <a:ea typeface="IAS Ribbon Sans Regular" pitchFamily="2" charset="0"/>
              </a:rPr>
              <a:t>Recently, two clinical studies in Kenya and South Africa by </a:t>
            </a:r>
            <a:r>
              <a:rPr lang="en-US" altLang="en-US" sz="2400" dirty="0" err="1">
                <a:solidFill>
                  <a:srgbClr val="000000"/>
                </a:solidFill>
                <a:ea typeface="IAS Ribbon Sans Regular" pitchFamily="2" charset="0"/>
              </a:rPr>
              <a:t>Mugwanya</a:t>
            </a:r>
            <a:r>
              <a:rPr lang="en-US" altLang="en-US" sz="2400" dirty="0">
                <a:solidFill>
                  <a:srgbClr val="000000"/>
                </a:solidFill>
                <a:ea typeface="IAS Ribbon Sans Regular" pitchFamily="2" charset="0"/>
              </a:rPr>
              <a:t> et al. and Joseph Davey et al. reported similar TFV-</a:t>
            </a:r>
            <a:r>
              <a:rPr lang="en-US" altLang="en-US" sz="2400" dirty="0" err="1">
                <a:solidFill>
                  <a:srgbClr val="000000"/>
                </a:solidFill>
                <a:ea typeface="IAS Ribbon Sans Regular" pitchFamily="2" charset="0"/>
              </a:rPr>
              <a:t>dp</a:t>
            </a:r>
            <a:r>
              <a:rPr lang="en-US" altLang="en-US" sz="2400" dirty="0">
                <a:solidFill>
                  <a:srgbClr val="000000"/>
                </a:solidFill>
                <a:ea typeface="IAS Ribbon Sans Regular" pitchFamily="2" charset="0"/>
              </a:rPr>
              <a:t> concentrations in peripheral blood mononuclear cells (PBMCs) of pregnant </a:t>
            </a:r>
            <a:r>
              <a:rPr lang="en-US" altLang="en-US" sz="2400" dirty="0">
                <a:ea typeface="IAS Ribbon Sans Regular" pitchFamily="2" charset="0"/>
              </a:rPr>
              <a:t>women </a:t>
            </a:r>
            <a:r>
              <a:rPr lang="en-US" altLang="en-US" sz="2400" dirty="0">
                <a:solidFill>
                  <a:srgbClr val="000000"/>
                </a:solidFill>
                <a:ea typeface="IAS Ribbon Sans Regular" pitchFamily="2" charset="0"/>
              </a:rPr>
              <a:t>receiving TDF, compared to non-pregnant and postpartum populations</a:t>
            </a:r>
          </a:p>
          <a:p>
            <a:pPr marL="457200" indent="-457200" algn="just" defTabSz="371736" eaLnBrk="0" fontAlgn="base" hangingPunct="0">
              <a:lnSpc>
                <a:spcPct val="120000"/>
              </a:lnSpc>
              <a:spcBef>
                <a:spcPct val="0"/>
              </a:spcBef>
              <a:spcAft>
                <a:spcPct val="0"/>
              </a:spcAft>
              <a:buFont typeface="Arial" panose="020B0604020202020204" pitchFamily="34" charset="0"/>
              <a:buChar char="•"/>
            </a:pPr>
            <a:r>
              <a:rPr lang="en-US" altLang="en-US" sz="2400" dirty="0">
                <a:ea typeface="IAS Ribbon Sans Regular" pitchFamily="2" charset="0"/>
              </a:rPr>
              <a:t>For tenofovir alafenamide (TAF), Brooks et al. reported approximately 30% lower PBMC TFV-</a:t>
            </a:r>
            <a:r>
              <a:rPr lang="en-US" altLang="en-US" sz="2400" dirty="0" err="1">
                <a:ea typeface="IAS Ribbon Sans Regular" pitchFamily="2" charset="0"/>
              </a:rPr>
              <a:t>dp</a:t>
            </a:r>
            <a:r>
              <a:rPr lang="en-US" altLang="en-US" sz="2400" dirty="0">
                <a:ea typeface="IAS Ribbon Sans Regular" pitchFamily="2" charset="0"/>
              </a:rPr>
              <a:t> levels and approximately 60-80% lower DBS TFV-</a:t>
            </a:r>
            <a:r>
              <a:rPr lang="en-US" altLang="en-US" sz="2400" dirty="0" err="1">
                <a:ea typeface="IAS Ribbon Sans Regular" pitchFamily="2" charset="0"/>
              </a:rPr>
              <a:t>dp</a:t>
            </a:r>
            <a:r>
              <a:rPr lang="en-US" altLang="en-US" sz="2400" dirty="0">
                <a:ea typeface="IAS Ribbon Sans Regular" pitchFamily="2" charset="0"/>
              </a:rPr>
              <a:t> levels in pregnant individuals, compared to historical data in non-pregnant adults</a:t>
            </a:r>
          </a:p>
          <a:p>
            <a:pPr marL="457200" indent="-457200" algn="just" defTabSz="371736" eaLnBrk="0" fontAlgn="base" hangingPunct="0">
              <a:lnSpc>
                <a:spcPct val="120000"/>
              </a:lnSpc>
              <a:spcBef>
                <a:spcPct val="0"/>
              </a:spcBef>
              <a:spcAft>
                <a:spcPct val="0"/>
              </a:spcAft>
              <a:buFont typeface="Arial" panose="020B0604020202020204" pitchFamily="34" charset="0"/>
              <a:buChar char="•"/>
            </a:pPr>
            <a:r>
              <a:rPr lang="en-US" altLang="en-US" sz="2400" dirty="0">
                <a:solidFill>
                  <a:srgbClr val="000000"/>
                </a:solidFill>
                <a:ea typeface="IAS Ribbon Sans Regular" pitchFamily="2" charset="0"/>
              </a:rPr>
              <a:t>Currently, there are no mechanism-based models describing the concentrations of TFV-</a:t>
            </a:r>
            <a:r>
              <a:rPr lang="en-US" altLang="en-US" sz="2400" dirty="0" err="1">
                <a:solidFill>
                  <a:srgbClr val="000000"/>
                </a:solidFill>
                <a:ea typeface="IAS Ribbon Sans Regular" pitchFamily="2" charset="0"/>
              </a:rPr>
              <a:t>dp</a:t>
            </a:r>
            <a:r>
              <a:rPr lang="en-US" altLang="en-US" sz="2400" dirty="0">
                <a:solidFill>
                  <a:srgbClr val="000000"/>
                </a:solidFill>
                <a:ea typeface="IAS Ribbon Sans Regular" pitchFamily="2" charset="0"/>
              </a:rPr>
              <a:t> inside PBMCs of pregnant individuals receiving TDF or TAF. The mechanism behind the differing observations between DBS and PBMCs remains unclear</a:t>
            </a:r>
            <a:endParaRPr lang="en-US" altLang="en-US" sz="2400" dirty="0">
              <a:ea typeface="IAS Ribbon Sans Regular" pitchFamily="2" charset="0"/>
            </a:endParaRPr>
          </a:p>
        </p:txBody>
      </p:sp>
      <p:sp>
        <p:nvSpPr>
          <p:cNvPr id="32" name="Title 31">
            <a:extLst>
              <a:ext uri="{FF2B5EF4-FFF2-40B4-BE49-F238E27FC236}">
                <a16:creationId xmlns:a16="http://schemas.microsoft.com/office/drawing/2014/main" id="{854B171F-9AC0-8B46-6B90-35D250EC5D40}"/>
              </a:ext>
            </a:extLst>
          </p:cNvPr>
          <p:cNvSpPr>
            <a:spLocks noGrp="1"/>
          </p:cNvSpPr>
          <p:nvPr>
            <p:ph type="title"/>
          </p:nvPr>
        </p:nvSpPr>
        <p:spPr>
          <a:xfrm>
            <a:off x="1" y="-171012"/>
            <a:ext cx="30275212" cy="3005256"/>
          </a:xfrm>
        </p:spPr>
        <p:txBody>
          <a:bodyPr/>
          <a:lstStyle/>
          <a:p>
            <a:r>
              <a:rPr lang="en-US" sz="5600" b="1" i="0" u="none" strike="noStrike" dirty="0">
                <a:effectLst/>
                <a:latin typeface="Arial" panose="020B0604020202020204" pitchFamily="34" charset="0"/>
              </a:rPr>
              <a:t>Prediction of intracellular tenofovir-diphosphate concentrations during pregnancy using a semi-mechanism-based population pharmacokinetic model</a:t>
            </a:r>
            <a:endParaRPr lang="en-GB" sz="5600" dirty="0"/>
          </a:p>
        </p:txBody>
      </p:sp>
      <p:sp>
        <p:nvSpPr>
          <p:cNvPr id="2" name="Text Box 4">
            <a:extLst>
              <a:ext uri="{FF2B5EF4-FFF2-40B4-BE49-F238E27FC236}">
                <a16:creationId xmlns:a16="http://schemas.microsoft.com/office/drawing/2014/main" id="{B6C7F14B-F280-D0F6-EA1E-8E4CB400B734}"/>
              </a:ext>
            </a:extLst>
          </p:cNvPr>
          <p:cNvSpPr txBox="1">
            <a:spLocks noChangeArrowheads="1"/>
          </p:cNvSpPr>
          <p:nvPr/>
        </p:nvSpPr>
        <p:spPr bwMode="auto">
          <a:xfrm>
            <a:off x="1142796" y="12463108"/>
            <a:ext cx="13646148" cy="6928061"/>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14870" tIns="14870" rIns="14870" bIns="14870" numCol="1" anchor="t" anchorCtr="0" compatLnSpc="1">
            <a:prstTxWarp prst="textNoShape">
              <a:avLst/>
            </a:prstTxWarp>
          </a:bodyPr>
          <a:lstStyle/>
          <a:p>
            <a:pPr algn="just" defTabSz="371736" eaLnBrk="0" fontAlgn="base" hangingPunct="0">
              <a:lnSpc>
                <a:spcPct val="120000"/>
              </a:lnSpc>
              <a:spcBef>
                <a:spcPct val="0"/>
              </a:spcBef>
              <a:spcAft>
                <a:spcPct val="0"/>
              </a:spcAft>
            </a:pPr>
            <a:r>
              <a:rPr lang="en-US" altLang="en-US" sz="2800" b="1" dirty="0">
                <a:solidFill>
                  <a:schemeClr val="tx2"/>
                </a:solidFill>
                <a:latin typeface="+mj-lt"/>
                <a:ea typeface="IAS Ribbon Sans Bold" pitchFamily="2" charset="0"/>
              </a:rPr>
              <a:t>Methods</a:t>
            </a:r>
          </a:p>
          <a:p>
            <a:pPr marL="457200" indent="-457200" algn="just" defTabSz="371736" eaLnBrk="0" fontAlgn="base" hangingPunct="0">
              <a:lnSpc>
                <a:spcPct val="120000"/>
              </a:lnSpc>
              <a:spcBef>
                <a:spcPct val="0"/>
              </a:spcBef>
              <a:spcAft>
                <a:spcPct val="0"/>
              </a:spcAft>
              <a:buFont typeface="Arial" panose="020B0604020202020204" pitchFamily="34" charset="0"/>
              <a:buChar char="•"/>
            </a:pPr>
            <a:r>
              <a:rPr lang="en-US" altLang="en-US" sz="2400" dirty="0">
                <a:solidFill>
                  <a:srgbClr val="000000"/>
                </a:solidFill>
                <a:ea typeface="IAS Ribbon Sans Regular" pitchFamily="2" charset="0"/>
              </a:rPr>
              <a:t>Using data from CONRAD 137, we developed a semi-mechanism-based population pharmacokinetic (PK) model that simultaneously describes plasma </a:t>
            </a:r>
            <a:r>
              <a:rPr lang="en-US" altLang="en-US" sz="2400" dirty="0">
                <a:ea typeface="IAS Ribbon Sans Regular" pitchFamily="2" charset="0"/>
              </a:rPr>
              <a:t>TAF, plasma TFV, and PBMC TFV-</a:t>
            </a:r>
            <a:r>
              <a:rPr lang="en-US" altLang="en-US" sz="2400" dirty="0" err="1">
                <a:ea typeface="IAS Ribbon Sans Regular" pitchFamily="2" charset="0"/>
              </a:rPr>
              <a:t>dp</a:t>
            </a:r>
            <a:r>
              <a:rPr lang="en-US" altLang="en-US" sz="2400" dirty="0">
                <a:ea typeface="IAS Ribbon Sans Regular" pitchFamily="2" charset="0"/>
              </a:rPr>
              <a:t> concentrations among non-pregnant cisgender women on TAF or TDF. We converted the PBMC TFV-</a:t>
            </a:r>
            <a:r>
              <a:rPr lang="en-US" altLang="en-US" sz="2400" dirty="0" err="1">
                <a:ea typeface="IAS Ribbon Sans Regular" pitchFamily="2" charset="0"/>
              </a:rPr>
              <a:t>dp</a:t>
            </a:r>
            <a:r>
              <a:rPr lang="en-US" altLang="en-US" sz="2400" dirty="0">
                <a:ea typeface="IAS Ribbon Sans Regular" pitchFamily="2" charset="0"/>
              </a:rPr>
              <a:t> concentration unit from femtomoles per million cells to micromoles per liter, using a PBMC cell volume of 282 femtoliters per cell</a:t>
            </a:r>
          </a:p>
          <a:p>
            <a:pPr marL="457200" indent="-457200" algn="just" defTabSz="371736" eaLnBrk="0" fontAlgn="base" hangingPunct="0">
              <a:lnSpc>
                <a:spcPct val="120000"/>
              </a:lnSpc>
              <a:spcBef>
                <a:spcPct val="0"/>
              </a:spcBef>
              <a:spcAft>
                <a:spcPct val="0"/>
              </a:spcAft>
              <a:buFont typeface="Arial" panose="020B0604020202020204" pitchFamily="34" charset="0"/>
              <a:buChar char="•"/>
            </a:pPr>
            <a:r>
              <a:rPr lang="en-US" altLang="en-US" sz="2400" dirty="0">
                <a:ea typeface="IAS Ribbon Sans Regular" pitchFamily="2" charset="0"/>
              </a:rPr>
              <a:t>We separately developed population PK models using data from the Partners Demonstration Project and IMPAACT P1026s to identify the impact of pregnancy </a:t>
            </a:r>
            <a:r>
              <a:rPr lang="en-US" altLang="en-US" sz="2400" dirty="0">
                <a:solidFill>
                  <a:srgbClr val="000000"/>
                </a:solidFill>
                <a:ea typeface="IAS Ribbon Sans Regular" pitchFamily="2" charset="0"/>
              </a:rPr>
              <a:t>(specifically the 2</a:t>
            </a:r>
            <a:r>
              <a:rPr lang="en-US" altLang="en-US" sz="2400" baseline="30000" dirty="0">
                <a:solidFill>
                  <a:srgbClr val="000000"/>
                </a:solidFill>
                <a:ea typeface="IAS Ribbon Sans Regular" pitchFamily="2" charset="0"/>
              </a:rPr>
              <a:t>nd</a:t>
            </a:r>
            <a:r>
              <a:rPr lang="en-US" altLang="en-US" sz="2400" dirty="0">
                <a:solidFill>
                  <a:srgbClr val="000000"/>
                </a:solidFill>
                <a:ea typeface="IAS Ribbon Sans Regular" pitchFamily="2" charset="0"/>
              </a:rPr>
              <a:t> and 3</a:t>
            </a:r>
            <a:r>
              <a:rPr lang="en-US" altLang="en-US" sz="2400" baseline="30000" dirty="0">
                <a:solidFill>
                  <a:srgbClr val="000000"/>
                </a:solidFill>
                <a:ea typeface="IAS Ribbon Sans Regular" pitchFamily="2" charset="0"/>
              </a:rPr>
              <a:t>rd</a:t>
            </a:r>
            <a:r>
              <a:rPr lang="en-US" altLang="en-US" sz="2400" dirty="0">
                <a:solidFill>
                  <a:srgbClr val="000000"/>
                </a:solidFill>
                <a:ea typeface="IAS Ribbon Sans Regular" pitchFamily="2" charset="0"/>
              </a:rPr>
              <a:t> trimesters) on PK parameters (Tables 1 and 2)</a:t>
            </a:r>
          </a:p>
          <a:p>
            <a:pPr marL="457200" indent="-457200" algn="just" defTabSz="371736" eaLnBrk="0" fontAlgn="base" hangingPunct="0">
              <a:lnSpc>
                <a:spcPct val="120000"/>
              </a:lnSpc>
              <a:spcBef>
                <a:spcPct val="0"/>
              </a:spcBef>
              <a:spcAft>
                <a:spcPct val="0"/>
              </a:spcAft>
              <a:buFont typeface="Arial" panose="020B0604020202020204" pitchFamily="34" charset="0"/>
              <a:buChar char="•"/>
            </a:pPr>
            <a:r>
              <a:rPr lang="en-US" altLang="en-US" sz="2400" dirty="0">
                <a:solidFill>
                  <a:srgbClr val="000000"/>
                </a:solidFill>
                <a:ea typeface="IAS Ribbon Sans Regular" pitchFamily="2" charset="0"/>
              </a:rPr>
              <a:t>We performed simulations (14 days of daily TDF or TAF dosing) using the developed models, integrating the pregnancy effects. For TDF, we assumed the clearance of TFV will increase during 2</a:t>
            </a:r>
            <a:r>
              <a:rPr lang="en-US" altLang="en-US" sz="2400" baseline="30000" dirty="0">
                <a:solidFill>
                  <a:srgbClr val="000000"/>
                </a:solidFill>
                <a:ea typeface="IAS Ribbon Sans Regular" pitchFamily="2" charset="0"/>
              </a:rPr>
              <a:t>nd</a:t>
            </a:r>
            <a:r>
              <a:rPr lang="en-US" altLang="en-US" sz="2400" dirty="0">
                <a:solidFill>
                  <a:srgbClr val="000000"/>
                </a:solidFill>
                <a:ea typeface="IAS Ribbon Sans Regular" pitchFamily="2" charset="0"/>
              </a:rPr>
              <a:t> and 3</a:t>
            </a:r>
            <a:r>
              <a:rPr lang="en-US" altLang="en-US" sz="2400" baseline="30000" dirty="0">
                <a:solidFill>
                  <a:srgbClr val="000000"/>
                </a:solidFill>
                <a:ea typeface="IAS Ribbon Sans Regular" pitchFamily="2" charset="0"/>
              </a:rPr>
              <a:t>rd</a:t>
            </a:r>
            <a:r>
              <a:rPr lang="en-US" altLang="en-US" sz="2400" dirty="0">
                <a:solidFill>
                  <a:srgbClr val="000000"/>
                </a:solidFill>
                <a:ea typeface="IAS Ribbon Sans Regular" pitchFamily="2" charset="0"/>
              </a:rPr>
              <a:t> trimesters. For TAF, we assumed the clearance of both TAF and TFV will increase during 2</a:t>
            </a:r>
            <a:r>
              <a:rPr lang="en-US" altLang="en-US" sz="2400" baseline="30000" dirty="0">
                <a:solidFill>
                  <a:srgbClr val="000000"/>
                </a:solidFill>
                <a:ea typeface="IAS Ribbon Sans Regular" pitchFamily="2" charset="0"/>
              </a:rPr>
              <a:t>nd</a:t>
            </a:r>
            <a:r>
              <a:rPr lang="en-US" altLang="en-US" sz="2400" dirty="0">
                <a:solidFill>
                  <a:srgbClr val="000000"/>
                </a:solidFill>
                <a:ea typeface="IAS Ribbon Sans Regular" pitchFamily="2" charset="0"/>
              </a:rPr>
              <a:t> and 3</a:t>
            </a:r>
            <a:r>
              <a:rPr lang="en-US" altLang="en-US" sz="2400" baseline="30000" dirty="0">
                <a:solidFill>
                  <a:srgbClr val="000000"/>
                </a:solidFill>
                <a:ea typeface="IAS Ribbon Sans Regular" pitchFamily="2" charset="0"/>
              </a:rPr>
              <a:t>rd</a:t>
            </a:r>
            <a:r>
              <a:rPr lang="en-US" altLang="en-US" sz="2400" dirty="0">
                <a:solidFill>
                  <a:srgbClr val="000000"/>
                </a:solidFill>
                <a:ea typeface="IAS Ribbon Sans Regular" pitchFamily="2" charset="0"/>
              </a:rPr>
              <a:t> trimesters. The simulated reduction in PBMC TFV-</a:t>
            </a:r>
            <a:r>
              <a:rPr lang="en-US" altLang="en-US" sz="2400" dirty="0" err="1">
                <a:solidFill>
                  <a:srgbClr val="000000"/>
                </a:solidFill>
                <a:ea typeface="IAS Ribbon Sans Regular" pitchFamily="2" charset="0"/>
              </a:rPr>
              <a:t>dp</a:t>
            </a:r>
            <a:r>
              <a:rPr lang="en-US" altLang="en-US" sz="2400" dirty="0">
                <a:solidFill>
                  <a:srgbClr val="000000"/>
                </a:solidFill>
                <a:ea typeface="IAS Ribbon Sans Regular" pitchFamily="2" charset="0"/>
              </a:rPr>
              <a:t> concentrations was compared to the reduction observed in IMPAACT 2009 DBS TFV-</a:t>
            </a:r>
            <a:r>
              <a:rPr lang="en-US" altLang="en-US" sz="2400" dirty="0" err="1">
                <a:solidFill>
                  <a:srgbClr val="000000"/>
                </a:solidFill>
                <a:ea typeface="IAS Ribbon Sans Regular" pitchFamily="2" charset="0"/>
              </a:rPr>
              <a:t>dp</a:t>
            </a:r>
            <a:r>
              <a:rPr lang="en-US" altLang="en-US" sz="2400" dirty="0">
                <a:solidFill>
                  <a:srgbClr val="000000"/>
                </a:solidFill>
                <a:ea typeface="IAS Ribbon Sans Regular" pitchFamily="2" charset="0"/>
              </a:rPr>
              <a:t> concentrations during pregnancy. </a:t>
            </a:r>
          </a:p>
        </p:txBody>
      </p:sp>
      <p:sp>
        <p:nvSpPr>
          <p:cNvPr id="50" name="Text Box 4">
            <a:extLst>
              <a:ext uri="{FF2B5EF4-FFF2-40B4-BE49-F238E27FC236}">
                <a16:creationId xmlns:a16="http://schemas.microsoft.com/office/drawing/2014/main" id="{D47CDD4D-F9FB-6066-3BA6-1ECD7612E36B}"/>
              </a:ext>
            </a:extLst>
          </p:cNvPr>
          <p:cNvSpPr txBox="1">
            <a:spLocks noChangeArrowheads="1"/>
          </p:cNvSpPr>
          <p:nvPr/>
        </p:nvSpPr>
        <p:spPr bwMode="auto">
          <a:xfrm>
            <a:off x="15460047" y="5103091"/>
            <a:ext cx="13646148" cy="4894583"/>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14870" tIns="14870" rIns="14870" bIns="14870" numCol="1" anchor="t" anchorCtr="0" compatLnSpc="1">
            <a:prstTxWarp prst="textNoShape">
              <a:avLst/>
            </a:prstTxWarp>
          </a:bodyPr>
          <a:lstStyle/>
          <a:p>
            <a:pPr algn="just" defTabSz="371736" eaLnBrk="0" fontAlgn="base" hangingPunct="0">
              <a:lnSpc>
                <a:spcPct val="120000"/>
              </a:lnSpc>
              <a:spcBef>
                <a:spcPct val="0"/>
              </a:spcBef>
              <a:spcAft>
                <a:spcPct val="0"/>
              </a:spcAft>
            </a:pPr>
            <a:r>
              <a:rPr lang="en-US" altLang="en-US" sz="2800" b="1" dirty="0">
                <a:solidFill>
                  <a:schemeClr val="tx2"/>
                </a:solidFill>
                <a:latin typeface="+mj-lt"/>
                <a:ea typeface="IAS Ribbon Sans Bold" pitchFamily="2" charset="0"/>
              </a:rPr>
              <a:t>Results</a:t>
            </a:r>
          </a:p>
          <a:p>
            <a:pPr marL="457200" indent="-457200" algn="just" defTabSz="371736" eaLnBrk="0" fontAlgn="base" hangingPunct="0">
              <a:lnSpc>
                <a:spcPct val="120000"/>
              </a:lnSpc>
              <a:spcBef>
                <a:spcPct val="0"/>
              </a:spcBef>
              <a:spcAft>
                <a:spcPct val="0"/>
              </a:spcAft>
              <a:buFont typeface="Arial" panose="020B0604020202020204" pitchFamily="34" charset="0"/>
              <a:buChar char="•"/>
            </a:pPr>
            <a:r>
              <a:rPr lang="en-US" altLang="en-US" sz="2400" dirty="0">
                <a:solidFill>
                  <a:srgbClr val="000000"/>
                </a:solidFill>
              </a:rPr>
              <a:t>We developed a seven-compartment model that simultaneously describes plasma TAF, plasma TFV, and PBMC TFV-</a:t>
            </a:r>
            <a:r>
              <a:rPr lang="en-US" altLang="en-US" sz="2400" dirty="0" err="1">
                <a:solidFill>
                  <a:srgbClr val="000000"/>
                </a:solidFill>
              </a:rPr>
              <a:t>dp</a:t>
            </a:r>
            <a:r>
              <a:rPr lang="en-US" altLang="en-US" sz="2400" dirty="0">
                <a:solidFill>
                  <a:srgbClr val="000000"/>
                </a:solidFill>
              </a:rPr>
              <a:t> concentrations after administration </a:t>
            </a:r>
            <a:r>
              <a:rPr lang="en-US" altLang="en-US" sz="2400" dirty="0"/>
              <a:t>of TAF or TDF</a:t>
            </a:r>
          </a:p>
          <a:p>
            <a:pPr marL="457200" indent="-457200" algn="just">
              <a:lnSpc>
                <a:spcPct val="120000"/>
              </a:lnSpc>
              <a:buFont typeface="Arial" panose="020B0604020202020204" pitchFamily="34" charset="0"/>
              <a:buChar char="•"/>
            </a:pPr>
            <a:r>
              <a:rPr lang="en-US" sz="2400" dirty="0"/>
              <a:t>Simulation of PK in pregnant individuals on TDF showed a 30% reduction </a:t>
            </a:r>
            <a:r>
              <a:rPr lang="en-US" sz="2400" dirty="0">
                <a:solidFill>
                  <a:srgbClr val="000000"/>
                </a:solidFill>
              </a:rPr>
              <a:t>of steady-state trough TFV-</a:t>
            </a:r>
            <a:r>
              <a:rPr lang="en-US" sz="2400" dirty="0" err="1">
                <a:solidFill>
                  <a:srgbClr val="000000"/>
                </a:solidFill>
              </a:rPr>
              <a:t>dp</a:t>
            </a:r>
            <a:r>
              <a:rPr lang="en-US" sz="2400" dirty="0">
                <a:solidFill>
                  <a:srgbClr val="000000"/>
                </a:solidFill>
              </a:rPr>
              <a:t> concentrations in PBMC relative to non-pregnant individuals (Figure 2.D) </a:t>
            </a:r>
          </a:p>
          <a:p>
            <a:pPr marL="457200" indent="-457200" algn="just">
              <a:lnSpc>
                <a:spcPct val="120000"/>
              </a:lnSpc>
              <a:buFont typeface="Arial" panose="020B0604020202020204" pitchFamily="34" charset="0"/>
              <a:buChar char="•"/>
            </a:pPr>
            <a:r>
              <a:rPr lang="en-US" sz="2400" dirty="0">
                <a:solidFill>
                  <a:srgbClr val="000000"/>
                </a:solidFill>
              </a:rPr>
              <a:t>Simulated steady-state trough PBMC TFV-</a:t>
            </a:r>
            <a:r>
              <a:rPr lang="en-US" sz="2400" dirty="0" err="1">
                <a:solidFill>
                  <a:srgbClr val="000000"/>
                </a:solidFill>
              </a:rPr>
              <a:t>dp</a:t>
            </a:r>
            <a:r>
              <a:rPr lang="en-US" sz="2400" dirty="0">
                <a:solidFill>
                  <a:srgbClr val="000000"/>
                </a:solidFill>
              </a:rPr>
              <a:t> concentrations among pregnant individuals on TAF were not distinguishable from those of non-pregnant individuals  (p=0.92)(Figure 2.C)</a:t>
            </a:r>
          </a:p>
        </p:txBody>
      </p:sp>
      <p:sp>
        <p:nvSpPr>
          <p:cNvPr id="51" name="Text Box 4">
            <a:extLst>
              <a:ext uri="{FF2B5EF4-FFF2-40B4-BE49-F238E27FC236}">
                <a16:creationId xmlns:a16="http://schemas.microsoft.com/office/drawing/2014/main" id="{5CDD3F82-CC04-B9B9-B92F-6C03E400E080}"/>
              </a:ext>
            </a:extLst>
          </p:cNvPr>
          <p:cNvSpPr txBox="1">
            <a:spLocks noChangeArrowheads="1"/>
          </p:cNvSpPr>
          <p:nvPr/>
        </p:nvSpPr>
        <p:spPr bwMode="auto">
          <a:xfrm>
            <a:off x="2923365" y="31719315"/>
            <a:ext cx="10085009" cy="639762"/>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14870" tIns="14870" rIns="14870" bIns="14870" numCol="1" anchor="t" anchorCtr="0" compatLnSpc="1">
            <a:prstTxWarp prst="textNoShape">
              <a:avLst/>
            </a:prstTxWarp>
          </a:bodyPr>
          <a:lstStyle/>
          <a:p>
            <a:pPr algn="just" defTabSz="371736" eaLnBrk="0" fontAlgn="base" hangingPunct="0">
              <a:lnSpc>
                <a:spcPct val="120000"/>
              </a:lnSpc>
              <a:spcBef>
                <a:spcPct val="0"/>
              </a:spcBef>
              <a:spcAft>
                <a:spcPct val="0"/>
              </a:spcAft>
            </a:pPr>
            <a:r>
              <a:rPr lang="en-US" altLang="en-US" sz="2400" b="1" dirty="0">
                <a:latin typeface="+mj-lt"/>
                <a:ea typeface="IAS Ribbon Sans Bold" pitchFamily="2" charset="0"/>
              </a:rPr>
              <a:t>Table 1 Studies utilized for model building and evaluation</a:t>
            </a:r>
          </a:p>
        </p:txBody>
      </p:sp>
      <p:graphicFrame>
        <p:nvGraphicFramePr>
          <p:cNvPr id="52" name="Table 51">
            <a:extLst>
              <a:ext uri="{FF2B5EF4-FFF2-40B4-BE49-F238E27FC236}">
                <a16:creationId xmlns:a16="http://schemas.microsoft.com/office/drawing/2014/main" id="{707BBB9C-1065-6801-BB55-32D49E5C4843}"/>
              </a:ext>
            </a:extLst>
          </p:cNvPr>
          <p:cNvGraphicFramePr>
            <a:graphicFrameLocks noGrp="1"/>
          </p:cNvGraphicFramePr>
          <p:nvPr>
            <p:extLst>
              <p:ext uri="{D42A27DB-BD31-4B8C-83A1-F6EECF244321}">
                <p14:modId xmlns:p14="http://schemas.microsoft.com/office/powerpoint/2010/main" val="1410411905"/>
              </p:ext>
            </p:extLst>
          </p:nvPr>
        </p:nvGraphicFramePr>
        <p:xfrm>
          <a:off x="1197343" y="32286732"/>
          <a:ext cx="13355650" cy="7894398"/>
        </p:xfrm>
        <a:graphic>
          <a:graphicData uri="http://schemas.openxmlformats.org/drawingml/2006/table">
            <a:tbl>
              <a:tblPr firstRow="1" firstCol="1" bandRow="1">
                <a:tableStyleId>{5C22544A-7EE6-4342-B048-85BDC9FD1C3A}</a:tableStyleId>
              </a:tblPr>
              <a:tblGrid>
                <a:gridCol w="2957548">
                  <a:extLst>
                    <a:ext uri="{9D8B030D-6E8A-4147-A177-3AD203B41FA5}">
                      <a16:colId xmlns:a16="http://schemas.microsoft.com/office/drawing/2014/main" val="3480363827"/>
                    </a:ext>
                  </a:extLst>
                </a:gridCol>
                <a:gridCol w="2384712">
                  <a:extLst>
                    <a:ext uri="{9D8B030D-6E8A-4147-A177-3AD203B41FA5}">
                      <a16:colId xmlns:a16="http://schemas.microsoft.com/office/drawing/2014/main" val="2768874546"/>
                    </a:ext>
                  </a:extLst>
                </a:gridCol>
                <a:gridCol w="2671130">
                  <a:extLst>
                    <a:ext uri="{9D8B030D-6E8A-4147-A177-3AD203B41FA5}">
                      <a16:colId xmlns:a16="http://schemas.microsoft.com/office/drawing/2014/main" val="3306346907"/>
                    </a:ext>
                  </a:extLst>
                </a:gridCol>
                <a:gridCol w="2671130">
                  <a:extLst>
                    <a:ext uri="{9D8B030D-6E8A-4147-A177-3AD203B41FA5}">
                      <a16:colId xmlns:a16="http://schemas.microsoft.com/office/drawing/2014/main" val="2300787974"/>
                    </a:ext>
                  </a:extLst>
                </a:gridCol>
                <a:gridCol w="2671130">
                  <a:extLst>
                    <a:ext uri="{9D8B030D-6E8A-4147-A177-3AD203B41FA5}">
                      <a16:colId xmlns:a16="http://schemas.microsoft.com/office/drawing/2014/main" val="1414856294"/>
                    </a:ext>
                  </a:extLst>
                </a:gridCol>
              </a:tblGrid>
              <a:tr h="1246484">
                <a:tc>
                  <a:txBody>
                    <a:bodyPr/>
                    <a:lstStyle/>
                    <a:p>
                      <a:pPr marL="0" marR="0" algn="ctr">
                        <a:spcBef>
                          <a:spcPts val="0"/>
                        </a:spcBef>
                        <a:spcAft>
                          <a:spcPts val="1200"/>
                        </a:spcAft>
                        <a:tabLst>
                          <a:tab pos="457200" algn="l"/>
                        </a:tabLst>
                      </a:pPr>
                      <a:r>
                        <a:rPr lang="en-US" sz="2400" kern="0" dirty="0">
                          <a:effectLst/>
                        </a:rPr>
                        <a:t>Study</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2D90CF"/>
                    </a:solidFill>
                  </a:tcPr>
                </a:tc>
                <a:tc>
                  <a:txBody>
                    <a:bodyPr/>
                    <a:lstStyle/>
                    <a:p>
                      <a:pPr marL="0" marR="0" algn="ctr">
                        <a:spcBef>
                          <a:spcPts val="0"/>
                        </a:spcBef>
                        <a:spcAft>
                          <a:spcPts val="1200"/>
                        </a:spcAft>
                        <a:tabLst>
                          <a:tab pos="457200" algn="l"/>
                        </a:tabLst>
                      </a:pPr>
                      <a:r>
                        <a:rPr lang="en-US" sz="2400" kern="0" dirty="0">
                          <a:effectLst/>
                        </a:rPr>
                        <a:t>Tenofovir dose regimen</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2D90CF"/>
                    </a:solidFill>
                  </a:tcPr>
                </a:tc>
                <a:tc>
                  <a:txBody>
                    <a:bodyPr/>
                    <a:lstStyle/>
                    <a:p>
                      <a:pPr marL="0" marR="0" algn="ctr">
                        <a:spcBef>
                          <a:spcPts val="0"/>
                        </a:spcBef>
                        <a:spcAft>
                          <a:spcPts val="1200"/>
                        </a:spcAft>
                        <a:tabLst>
                          <a:tab pos="457200" algn="l"/>
                        </a:tabLst>
                      </a:pPr>
                      <a:r>
                        <a:rPr lang="en-US" sz="2400" kern="0" dirty="0">
                          <a:effectLst/>
                        </a:rPr>
                        <a:t>HIV Status</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2D90CF"/>
                    </a:solidFill>
                  </a:tcPr>
                </a:tc>
                <a:tc>
                  <a:txBody>
                    <a:bodyPr/>
                    <a:lstStyle/>
                    <a:p>
                      <a:pPr marL="0" marR="0" algn="ctr">
                        <a:spcBef>
                          <a:spcPts val="0"/>
                        </a:spcBef>
                        <a:spcAft>
                          <a:spcPts val="1200"/>
                        </a:spcAft>
                        <a:tabLst>
                          <a:tab pos="457200" algn="l"/>
                        </a:tabLst>
                      </a:pPr>
                      <a:r>
                        <a:rPr lang="en-US" sz="2400" kern="0" dirty="0">
                          <a:effectLst/>
                        </a:rPr>
                        <a:t>Number of female participants</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2D90CF"/>
                    </a:solidFill>
                  </a:tcPr>
                </a:tc>
                <a:tc>
                  <a:txBody>
                    <a:bodyPr/>
                    <a:lstStyle/>
                    <a:p>
                      <a:pPr marL="0" marR="0" algn="ctr">
                        <a:spcBef>
                          <a:spcPts val="0"/>
                        </a:spcBef>
                        <a:spcAft>
                          <a:spcPts val="1200"/>
                        </a:spcAft>
                        <a:tabLst>
                          <a:tab pos="457200" algn="l"/>
                        </a:tabLst>
                      </a:pPr>
                      <a:r>
                        <a:rPr lang="en-US" sz="2400" kern="0" dirty="0">
                          <a:effectLst/>
                        </a:rPr>
                        <a:t>Pregnancy trimester(s)</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2D90CF"/>
                    </a:solidFill>
                  </a:tcPr>
                </a:tc>
                <a:extLst>
                  <a:ext uri="{0D108BD9-81ED-4DB2-BD59-A6C34878D82A}">
                    <a16:rowId xmlns:a16="http://schemas.microsoft.com/office/drawing/2014/main" val="534879857"/>
                  </a:ext>
                </a:extLst>
              </a:tr>
              <a:tr h="1246484">
                <a:tc>
                  <a:txBody>
                    <a:bodyPr/>
                    <a:lstStyle/>
                    <a:p>
                      <a:pPr marL="0" marR="0" algn="ctr">
                        <a:spcBef>
                          <a:spcPts val="0"/>
                        </a:spcBef>
                        <a:spcAft>
                          <a:spcPts val="1200"/>
                        </a:spcAft>
                        <a:tabLst>
                          <a:tab pos="457200" algn="l"/>
                        </a:tabLst>
                      </a:pPr>
                      <a:r>
                        <a:rPr lang="en-US" sz="2400" kern="0" dirty="0">
                          <a:effectLst/>
                        </a:rPr>
                        <a:t>CONRAD 137 single dose phase</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2D90CF"/>
                    </a:solidFill>
                  </a:tcPr>
                </a:tc>
                <a:tc>
                  <a:txBody>
                    <a:bodyPr/>
                    <a:lstStyle/>
                    <a:p>
                      <a:pPr marL="0" marR="0" algn="ctr">
                        <a:spcBef>
                          <a:spcPts val="0"/>
                        </a:spcBef>
                        <a:spcAft>
                          <a:spcPts val="1200"/>
                        </a:spcAft>
                        <a:tabLst>
                          <a:tab pos="457200" algn="l"/>
                        </a:tabLst>
                      </a:pPr>
                      <a:r>
                        <a:rPr lang="en-US" sz="2400" kern="0" dirty="0">
                          <a:effectLst/>
                        </a:rPr>
                        <a:t>TDF 300 mg</a:t>
                      </a:r>
                      <a:br>
                        <a:rPr lang="en-US" sz="2400" kern="0" dirty="0">
                          <a:effectLst/>
                        </a:rPr>
                      </a:br>
                      <a:r>
                        <a:rPr lang="en-US" sz="2400" kern="0" dirty="0">
                          <a:effectLst/>
                        </a:rPr>
                        <a:t>TAF 25 mg</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1200"/>
                        </a:spcAft>
                        <a:tabLst>
                          <a:tab pos="457200" algn="l"/>
                        </a:tabLst>
                      </a:pPr>
                      <a:r>
                        <a:rPr lang="en-US" sz="2400" kern="0" dirty="0">
                          <a:effectLst/>
                        </a:rPr>
                        <a:t>Negative</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1200"/>
                        </a:spcAft>
                        <a:tabLst>
                          <a:tab pos="457200" algn="l"/>
                        </a:tabLst>
                      </a:pPr>
                      <a:r>
                        <a:rPr lang="en-US" sz="2400" kern="0">
                          <a:effectLst/>
                        </a:rPr>
                        <a:t>24 non-pregnant</a:t>
                      </a:r>
                      <a:endParaRPr lang="en-US"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1200"/>
                        </a:spcAft>
                        <a:tabLst>
                          <a:tab pos="457200" algn="l"/>
                        </a:tabLst>
                      </a:pPr>
                      <a:r>
                        <a:rPr lang="en-US" sz="2400" kern="0">
                          <a:effectLst/>
                        </a:rPr>
                        <a:t>NA</a:t>
                      </a:r>
                      <a:endParaRPr lang="en-US"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912585730"/>
                  </a:ext>
                </a:extLst>
              </a:tr>
              <a:tr h="1246484">
                <a:tc>
                  <a:txBody>
                    <a:bodyPr/>
                    <a:lstStyle/>
                    <a:p>
                      <a:pPr marL="0" marR="0" algn="ctr">
                        <a:spcBef>
                          <a:spcPts val="0"/>
                        </a:spcBef>
                        <a:spcAft>
                          <a:spcPts val="1200"/>
                        </a:spcAft>
                        <a:tabLst>
                          <a:tab pos="457200" algn="l"/>
                        </a:tabLst>
                      </a:pPr>
                      <a:r>
                        <a:rPr lang="en-US" sz="2400" kern="0" dirty="0">
                          <a:effectLst/>
                        </a:rPr>
                        <a:t>CONRAD 137 multiple dose phase</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2D90CF"/>
                    </a:solidFill>
                  </a:tcPr>
                </a:tc>
                <a:tc>
                  <a:txBody>
                    <a:bodyPr/>
                    <a:lstStyle/>
                    <a:p>
                      <a:pPr marL="0" marR="0" algn="ctr">
                        <a:spcBef>
                          <a:spcPts val="0"/>
                        </a:spcBef>
                        <a:spcAft>
                          <a:spcPts val="1200"/>
                        </a:spcAft>
                        <a:tabLst>
                          <a:tab pos="457200" algn="l"/>
                        </a:tabLst>
                      </a:pPr>
                      <a:r>
                        <a:rPr lang="en-US" sz="2400" kern="0" dirty="0">
                          <a:effectLst/>
                        </a:rPr>
                        <a:t>TDF 300 mg</a:t>
                      </a:r>
                      <a:br>
                        <a:rPr lang="en-US" sz="2400" kern="0" dirty="0">
                          <a:effectLst/>
                        </a:rPr>
                      </a:br>
                      <a:r>
                        <a:rPr lang="en-US" sz="2400" kern="0" dirty="0">
                          <a:effectLst/>
                        </a:rPr>
                        <a:t>TAF 10 mg</a:t>
                      </a:r>
                      <a:br>
                        <a:rPr lang="en-US" sz="2400" kern="0" dirty="0">
                          <a:effectLst/>
                        </a:rPr>
                      </a:br>
                      <a:r>
                        <a:rPr lang="en-US" sz="2400" kern="0" dirty="0">
                          <a:effectLst/>
                        </a:rPr>
                        <a:t>TAF 25 mg</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1200"/>
                        </a:spcAft>
                        <a:tabLst>
                          <a:tab pos="457200" algn="l"/>
                        </a:tabLst>
                      </a:pPr>
                      <a:r>
                        <a:rPr lang="en-US" sz="2400" kern="0" dirty="0">
                          <a:effectLst/>
                        </a:rPr>
                        <a:t>Negative</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1200"/>
                        </a:spcAft>
                        <a:tabLst>
                          <a:tab pos="457200" algn="l"/>
                        </a:tabLst>
                      </a:pPr>
                      <a:r>
                        <a:rPr lang="en-US" sz="2400" kern="0" dirty="0">
                          <a:effectLst/>
                        </a:rPr>
                        <a:t>73 non-pregnant</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1200"/>
                        </a:spcAft>
                        <a:tabLst>
                          <a:tab pos="457200" algn="l"/>
                        </a:tabLst>
                      </a:pPr>
                      <a:r>
                        <a:rPr lang="en-US" sz="2400" kern="0" dirty="0">
                          <a:effectLst/>
                        </a:rPr>
                        <a:t>NA</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12814214"/>
                  </a:ext>
                </a:extLst>
              </a:tr>
              <a:tr h="1246484">
                <a:tc>
                  <a:txBody>
                    <a:bodyPr/>
                    <a:lstStyle/>
                    <a:p>
                      <a:pPr marL="0" marR="0" algn="ctr">
                        <a:spcBef>
                          <a:spcPts val="0"/>
                        </a:spcBef>
                        <a:spcAft>
                          <a:spcPts val="1200"/>
                        </a:spcAft>
                        <a:tabLst>
                          <a:tab pos="457200" algn="l"/>
                        </a:tabLst>
                      </a:pPr>
                      <a:r>
                        <a:rPr lang="en-US" sz="2400" kern="0" dirty="0">
                          <a:effectLst/>
                        </a:rPr>
                        <a:t>Partners Demonstration Project</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2D90CF"/>
                    </a:solidFill>
                  </a:tcPr>
                </a:tc>
                <a:tc>
                  <a:txBody>
                    <a:bodyPr/>
                    <a:lstStyle/>
                    <a:p>
                      <a:pPr marL="0" marR="0" algn="ctr">
                        <a:spcBef>
                          <a:spcPts val="0"/>
                        </a:spcBef>
                        <a:spcAft>
                          <a:spcPts val="1200"/>
                        </a:spcAft>
                        <a:tabLst>
                          <a:tab pos="457200" algn="l"/>
                        </a:tabLst>
                      </a:pPr>
                      <a:r>
                        <a:rPr lang="en-US" sz="2400" kern="0" dirty="0">
                          <a:effectLst/>
                        </a:rPr>
                        <a:t>TDF 300 mg</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1200"/>
                        </a:spcAft>
                        <a:tabLst>
                          <a:tab pos="457200" algn="l"/>
                        </a:tabLst>
                      </a:pPr>
                      <a:r>
                        <a:rPr lang="en-US" sz="2400" kern="0">
                          <a:effectLst/>
                        </a:rPr>
                        <a:t>Negative</a:t>
                      </a:r>
                      <a:endParaRPr lang="en-US"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1200"/>
                        </a:spcAft>
                        <a:tabLst>
                          <a:tab pos="457200" algn="l"/>
                        </a:tabLst>
                      </a:pPr>
                      <a:r>
                        <a:rPr lang="en-US" sz="2400" kern="0" dirty="0">
                          <a:effectLst/>
                        </a:rPr>
                        <a:t>33 pregnant </a:t>
                      </a:r>
                      <a:br>
                        <a:rPr lang="en-US" sz="2400" kern="0" dirty="0">
                          <a:effectLst/>
                        </a:rPr>
                      </a:br>
                      <a:r>
                        <a:rPr lang="en-US" sz="2400" kern="0" dirty="0">
                          <a:effectLst/>
                        </a:rPr>
                        <a:t> 83 non-pregnant</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1200"/>
                        </a:spcAft>
                        <a:tabLst>
                          <a:tab pos="457200" algn="l"/>
                        </a:tabLst>
                      </a:pPr>
                      <a:r>
                        <a:rPr lang="en-US" sz="2400" kern="0" dirty="0">
                          <a:effectLst/>
                        </a:rPr>
                        <a:t>1st trimester</a:t>
                      </a:r>
                      <a:br>
                        <a:rPr lang="en-US" sz="2400" kern="0" dirty="0">
                          <a:effectLst/>
                        </a:rPr>
                      </a:br>
                      <a:r>
                        <a:rPr lang="en-US" sz="2400" kern="0" dirty="0">
                          <a:effectLst/>
                        </a:rPr>
                        <a:t>2nd trimester</a:t>
                      </a:r>
                      <a:br>
                        <a:rPr lang="en-US" sz="2400" kern="0" dirty="0">
                          <a:effectLst/>
                        </a:rPr>
                      </a:br>
                      <a:r>
                        <a:rPr lang="en-US" sz="2400" kern="0" dirty="0">
                          <a:effectLst/>
                        </a:rPr>
                        <a:t>3rd trimester</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75502972"/>
                  </a:ext>
                </a:extLst>
              </a:tr>
              <a:tr h="1246484">
                <a:tc>
                  <a:txBody>
                    <a:bodyPr/>
                    <a:lstStyle/>
                    <a:p>
                      <a:pPr marL="0" marR="0" algn="ctr">
                        <a:spcBef>
                          <a:spcPts val="0"/>
                        </a:spcBef>
                        <a:spcAft>
                          <a:spcPts val="1200"/>
                        </a:spcAft>
                        <a:tabLst>
                          <a:tab pos="457200" algn="l"/>
                        </a:tabLst>
                      </a:pPr>
                      <a:r>
                        <a:rPr lang="en-US" sz="2400" kern="0" dirty="0">
                          <a:effectLst/>
                        </a:rPr>
                        <a:t>IMPAACT P1026s TDF arm</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2D90CF"/>
                    </a:solidFill>
                  </a:tcPr>
                </a:tc>
                <a:tc>
                  <a:txBody>
                    <a:bodyPr/>
                    <a:lstStyle/>
                    <a:p>
                      <a:pPr marL="0" marR="0" algn="ctr">
                        <a:spcBef>
                          <a:spcPts val="0"/>
                        </a:spcBef>
                        <a:spcAft>
                          <a:spcPts val="1200"/>
                        </a:spcAft>
                        <a:tabLst>
                          <a:tab pos="457200" algn="l"/>
                        </a:tabLst>
                      </a:pPr>
                      <a:r>
                        <a:rPr lang="en-US" sz="2400" kern="0" dirty="0">
                          <a:effectLst/>
                        </a:rPr>
                        <a:t>TDF 300 mg</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1200"/>
                        </a:spcAft>
                        <a:tabLst>
                          <a:tab pos="457200" algn="l"/>
                        </a:tabLst>
                      </a:pPr>
                      <a:r>
                        <a:rPr lang="en-US" sz="2400" kern="0">
                          <a:effectLst/>
                        </a:rPr>
                        <a:t>Positive</a:t>
                      </a:r>
                      <a:endParaRPr lang="en-US"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1200"/>
                        </a:spcAft>
                        <a:tabLst>
                          <a:tab pos="457200" algn="l"/>
                        </a:tabLst>
                      </a:pPr>
                      <a:r>
                        <a:rPr lang="en-US" sz="2400" kern="0" dirty="0">
                          <a:effectLst/>
                        </a:rPr>
                        <a:t>46 pregnant</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1200"/>
                        </a:spcAft>
                        <a:tabLst>
                          <a:tab pos="457200" algn="l"/>
                        </a:tabLst>
                      </a:pPr>
                      <a:r>
                        <a:rPr lang="en-US" sz="2400" kern="0">
                          <a:effectLst/>
                        </a:rPr>
                        <a:t>2nd trimester</a:t>
                      </a:r>
                      <a:br>
                        <a:rPr lang="en-US" sz="2400" kern="0">
                          <a:effectLst/>
                        </a:rPr>
                      </a:br>
                      <a:r>
                        <a:rPr lang="en-US" sz="2400" kern="0">
                          <a:effectLst/>
                        </a:rPr>
                        <a:t>3rd trimester</a:t>
                      </a:r>
                      <a:br>
                        <a:rPr lang="en-US" sz="2400" kern="0">
                          <a:effectLst/>
                        </a:rPr>
                      </a:br>
                      <a:r>
                        <a:rPr lang="en-US" sz="2400" kern="0">
                          <a:effectLst/>
                        </a:rPr>
                        <a:t>postpartum</a:t>
                      </a:r>
                      <a:endParaRPr lang="en-US"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02842275"/>
                  </a:ext>
                </a:extLst>
              </a:tr>
              <a:tr h="1661978">
                <a:tc>
                  <a:txBody>
                    <a:bodyPr/>
                    <a:lstStyle/>
                    <a:p>
                      <a:pPr marL="0" marR="0" algn="ctr">
                        <a:spcBef>
                          <a:spcPts val="0"/>
                        </a:spcBef>
                        <a:spcAft>
                          <a:spcPts val="1200"/>
                        </a:spcAft>
                        <a:tabLst>
                          <a:tab pos="457200" algn="l"/>
                        </a:tabLst>
                      </a:pPr>
                      <a:r>
                        <a:rPr lang="en-US" sz="2400" kern="0" dirty="0">
                          <a:effectLst/>
                        </a:rPr>
                        <a:t>IMPAACT P1026s TAF arm without cobicistat</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2D90CF"/>
                    </a:solidFill>
                  </a:tcPr>
                </a:tc>
                <a:tc>
                  <a:txBody>
                    <a:bodyPr/>
                    <a:lstStyle/>
                    <a:p>
                      <a:pPr marL="0" marR="0" algn="ctr">
                        <a:spcBef>
                          <a:spcPts val="0"/>
                        </a:spcBef>
                        <a:spcAft>
                          <a:spcPts val="1200"/>
                        </a:spcAft>
                        <a:tabLst>
                          <a:tab pos="457200" algn="l"/>
                        </a:tabLst>
                      </a:pPr>
                      <a:r>
                        <a:rPr lang="en-US" sz="2400" kern="0" dirty="0">
                          <a:effectLst/>
                        </a:rPr>
                        <a:t>TAF 25 mg</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1200"/>
                        </a:spcAft>
                        <a:tabLst>
                          <a:tab pos="457200" algn="l"/>
                        </a:tabLst>
                      </a:pPr>
                      <a:r>
                        <a:rPr lang="en-US" sz="2400" kern="0" dirty="0">
                          <a:effectLst/>
                        </a:rPr>
                        <a:t>Positive</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1200"/>
                        </a:spcAft>
                        <a:tabLst>
                          <a:tab pos="457200" algn="l"/>
                        </a:tabLst>
                      </a:pPr>
                      <a:r>
                        <a:rPr lang="en-US" sz="2400" kern="0" dirty="0">
                          <a:effectLst/>
                        </a:rPr>
                        <a:t>25 pregnant</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1200"/>
                        </a:spcAft>
                        <a:tabLst>
                          <a:tab pos="457200" algn="l"/>
                        </a:tabLst>
                      </a:pPr>
                      <a:r>
                        <a:rPr lang="en-US" sz="2400" kern="0" dirty="0">
                          <a:effectLst/>
                        </a:rPr>
                        <a:t>2nd trimester</a:t>
                      </a:r>
                      <a:br>
                        <a:rPr lang="en-US" sz="2400" kern="0" dirty="0">
                          <a:effectLst/>
                        </a:rPr>
                      </a:br>
                      <a:r>
                        <a:rPr lang="en-US" sz="2400" kern="0" dirty="0">
                          <a:effectLst/>
                        </a:rPr>
                        <a:t>3rd trimester</a:t>
                      </a:r>
                      <a:br>
                        <a:rPr lang="en-US" sz="2400" kern="0" dirty="0">
                          <a:effectLst/>
                        </a:rPr>
                      </a:br>
                      <a:r>
                        <a:rPr lang="en-US" sz="2400" kern="0" dirty="0">
                          <a:effectLst/>
                        </a:rPr>
                        <a:t>postpartum</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82165552"/>
                  </a:ext>
                </a:extLst>
              </a:tr>
            </a:tbl>
          </a:graphicData>
        </a:graphic>
      </p:graphicFrame>
      <p:sp>
        <p:nvSpPr>
          <p:cNvPr id="3" name="Text Box 4">
            <a:extLst>
              <a:ext uri="{FF2B5EF4-FFF2-40B4-BE49-F238E27FC236}">
                <a16:creationId xmlns:a16="http://schemas.microsoft.com/office/drawing/2014/main" id="{B20ED212-A800-C58F-0C83-DE4EEE4BEF5A}"/>
              </a:ext>
            </a:extLst>
          </p:cNvPr>
          <p:cNvSpPr txBox="1">
            <a:spLocks noChangeArrowheads="1"/>
          </p:cNvSpPr>
          <p:nvPr/>
        </p:nvSpPr>
        <p:spPr bwMode="auto">
          <a:xfrm>
            <a:off x="15486269" y="9330519"/>
            <a:ext cx="13646148" cy="639762"/>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14870" tIns="14870" rIns="14870" bIns="14870" numCol="1" anchor="t" anchorCtr="0" compatLnSpc="1">
            <a:prstTxWarp prst="textNoShape">
              <a:avLst/>
            </a:prstTxWarp>
          </a:bodyPr>
          <a:lstStyle/>
          <a:p>
            <a:pPr algn="just" defTabSz="371736" eaLnBrk="0" fontAlgn="base" hangingPunct="0">
              <a:lnSpc>
                <a:spcPct val="120000"/>
              </a:lnSpc>
              <a:spcBef>
                <a:spcPct val="0"/>
              </a:spcBef>
              <a:spcAft>
                <a:spcPct val="0"/>
              </a:spcAft>
            </a:pPr>
            <a:r>
              <a:rPr lang="en-US" altLang="en-US" sz="2400" b="1" dirty="0">
                <a:latin typeface="+mj-lt"/>
                <a:ea typeface="IAS Ribbon Sans Bold" pitchFamily="2" charset="0"/>
              </a:rPr>
              <a:t>Table 2 Covariate relationships identified within models for each study dataset</a:t>
            </a:r>
          </a:p>
        </p:txBody>
      </p:sp>
      <p:graphicFrame>
        <p:nvGraphicFramePr>
          <p:cNvPr id="4" name="Table 3">
            <a:extLst>
              <a:ext uri="{FF2B5EF4-FFF2-40B4-BE49-F238E27FC236}">
                <a16:creationId xmlns:a16="http://schemas.microsoft.com/office/drawing/2014/main" id="{85DA10FC-0511-8221-109D-9362D068E3E7}"/>
              </a:ext>
            </a:extLst>
          </p:cNvPr>
          <p:cNvGraphicFramePr>
            <a:graphicFrameLocks noGrp="1"/>
          </p:cNvGraphicFramePr>
          <p:nvPr>
            <p:extLst>
              <p:ext uri="{D42A27DB-BD31-4B8C-83A1-F6EECF244321}">
                <p14:modId xmlns:p14="http://schemas.microsoft.com/office/powerpoint/2010/main" val="106995081"/>
              </p:ext>
            </p:extLst>
          </p:nvPr>
        </p:nvGraphicFramePr>
        <p:xfrm>
          <a:off x="15622792" y="9881503"/>
          <a:ext cx="13355650" cy="4899913"/>
        </p:xfrm>
        <a:graphic>
          <a:graphicData uri="http://schemas.openxmlformats.org/drawingml/2006/table">
            <a:tbl>
              <a:tblPr firstRow="1" bandRow="1">
                <a:tableStyleId>{5C22544A-7EE6-4342-B048-85BDC9FD1C3A}</a:tableStyleId>
              </a:tblPr>
              <a:tblGrid>
                <a:gridCol w="6390541">
                  <a:extLst>
                    <a:ext uri="{9D8B030D-6E8A-4147-A177-3AD203B41FA5}">
                      <a16:colId xmlns:a16="http://schemas.microsoft.com/office/drawing/2014/main" val="3600613551"/>
                    </a:ext>
                  </a:extLst>
                </a:gridCol>
                <a:gridCol w="6965109">
                  <a:extLst>
                    <a:ext uri="{9D8B030D-6E8A-4147-A177-3AD203B41FA5}">
                      <a16:colId xmlns:a16="http://schemas.microsoft.com/office/drawing/2014/main" val="2886970402"/>
                    </a:ext>
                  </a:extLst>
                </a:gridCol>
              </a:tblGrid>
              <a:tr h="566114">
                <a:tc>
                  <a:txBody>
                    <a:bodyPr/>
                    <a:lstStyle/>
                    <a:p>
                      <a:pPr algn="ctr"/>
                      <a:r>
                        <a:rPr lang="en-US" sz="2400" b="1" kern="0" dirty="0">
                          <a:solidFill>
                            <a:schemeClr val="lt1"/>
                          </a:solidFill>
                          <a:effectLst/>
                          <a:latin typeface="+mn-lt"/>
                          <a:ea typeface="+mn-ea"/>
                          <a:cs typeface="+mn-cs"/>
                        </a:rPr>
                        <a:t>Study</a:t>
                      </a:r>
                    </a:p>
                  </a:txBody>
                  <a:tcPr anchor="ctr"/>
                </a:tc>
                <a:tc>
                  <a:txBody>
                    <a:bodyPr/>
                    <a:lstStyle/>
                    <a:p>
                      <a:pPr algn="ctr"/>
                      <a:r>
                        <a:rPr lang="en-US" sz="2400" b="1" kern="0" dirty="0">
                          <a:solidFill>
                            <a:schemeClr val="lt1"/>
                          </a:solidFill>
                          <a:effectLst/>
                          <a:latin typeface="+mn-lt"/>
                          <a:ea typeface="+mn-ea"/>
                          <a:cs typeface="+mn-cs"/>
                        </a:rPr>
                        <a:t>Covariate relationship</a:t>
                      </a:r>
                    </a:p>
                  </a:txBody>
                  <a:tcPr anchor="ctr"/>
                </a:tc>
                <a:extLst>
                  <a:ext uri="{0D108BD9-81ED-4DB2-BD59-A6C34878D82A}">
                    <a16:rowId xmlns:a16="http://schemas.microsoft.com/office/drawing/2014/main" val="4227445173"/>
                  </a:ext>
                </a:extLst>
              </a:tr>
              <a:tr h="1069326">
                <a:tc>
                  <a:txBody>
                    <a:bodyPr/>
                    <a:lstStyle/>
                    <a:p>
                      <a:r>
                        <a:rPr lang="en-US" sz="2400" kern="0" dirty="0">
                          <a:solidFill>
                            <a:schemeClr val="dk1"/>
                          </a:solidFill>
                          <a:effectLst/>
                          <a:latin typeface="+mn-lt"/>
                          <a:ea typeface="+mn-ea"/>
                          <a:cs typeface="+mn-cs"/>
                        </a:rPr>
                        <a:t>Partners Demonstration Project</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kern="0" dirty="0">
                          <a:solidFill>
                            <a:schemeClr val="tx1"/>
                          </a:solidFill>
                          <a:effectLst/>
                          <a:latin typeface="+mn-lt"/>
                          <a:ea typeface="+mn-ea"/>
                          <a:cs typeface="+mn-cs"/>
                        </a:rPr>
                        <a:t>23.2%, 34.9%, and 58.1% increments on CL/F of TFV across the 1</a:t>
                      </a:r>
                      <a:r>
                        <a:rPr lang="en-US" sz="2400" kern="0" baseline="30000" dirty="0">
                          <a:solidFill>
                            <a:schemeClr val="tx1"/>
                          </a:solidFill>
                          <a:effectLst/>
                          <a:latin typeface="+mn-lt"/>
                          <a:ea typeface="+mn-ea"/>
                          <a:cs typeface="+mn-cs"/>
                        </a:rPr>
                        <a:t>st</a:t>
                      </a:r>
                      <a:r>
                        <a:rPr lang="en-US" sz="2400" kern="0" dirty="0">
                          <a:solidFill>
                            <a:schemeClr val="tx1"/>
                          </a:solidFill>
                          <a:effectLst/>
                          <a:latin typeface="+mn-lt"/>
                          <a:ea typeface="+mn-ea"/>
                          <a:cs typeface="+mn-cs"/>
                        </a:rPr>
                        <a:t>, 2</a:t>
                      </a:r>
                      <a:r>
                        <a:rPr lang="en-US" sz="2400" kern="0" baseline="30000" dirty="0">
                          <a:solidFill>
                            <a:schemeClr val="tx1"/>
                          </a:solidFill>
                          <a:effectLst/>
                          <a:latin typeface="+mn-lt"/>
                          <a:ea typeface="+mn-ea"/>
                          <a:cs typeface="+mn-cs"/>
                        </a:rPr>
                        <a:t>nd</a:t>
                      </a:r>
                      <a:r>
                        <a:rPr lang="en-US" sz="2400" kern="0" dirty="0">
                          <a:solidFill>
                            <a:schemeClr val="tx1"/>
                          </a:solidFill>
                          <a:effectLst/>
                          <a:latin typeface="+mn-lt"/>
                          <a:ea typeface="+mn-ea"/>
                          <a:cs typeface="+mn-cs"/>
                        </a:rPr>
                        <a:t>, and 3</a:t>
                      </a:r>
                      <a:r>
                        <a:rPr lang="en-US" sz="2400" kern="0" baseline="30000" dirty="0">
                          <a:solidFill>
                            <a:schemeClr val="tx1"/>
                          </a:solidFill>
                          <a:effectLst/>
                          <a:latin typeface="+mn-lt"/>
                          <a:ea typeface="+mn-ea"/>
                          <a:cs typeface="+mn-cs"/>
                        </a:rPr>
                        <a:t>rd</a:t>
                      </a:r>
                      <a:r>
                        <a:rPr lang="en-US" sz="2400" kern="0" dirty="0">
                          <a:solidFill>
                            <a:schemeClr val="tx1"/>
                          </a:solidFill>
                          <a:effectLst/>
                          <a:latin typeface="+mn-lt"/>
                          <a:ea typeface="+mn-ea"/>
                          <a:cs typeface="+mn-cs"/>
                        </a:rPr>
                        <a:t> trimesters, respectively</a:t>
                      </a:r>
                    </a:p>
                  </a:txBody>
                  <a:tcPr anchor="ctr"/>
                </a:tc>
                <a:extLst>
                  <a:ext uri="{0D108BD9-81ED-4DB2-BD59-A6C34878D82A}">
                    <a16:rowId xmlns:a16="http://schemas.microsoft.com/office/drawing/2014/main" val="1352609046"/>
                  </a:ext>
                </a:extLst>
              </a:tr>
              <a:tr h="1320933">
                <a:tc>
                  <a:txBody>
                    <a:bodyPr/>
                    <a:lstStyle/>
                    <a:p>
                      <a:r>
                        <a:rPr lang="en-US" sz="2400" kern="0" dirty="0">
                          <a:solidFill>
                            <a:schemeClr val="dk1"/>
                          </a:solidFill>
                          <a:effectLst/>
                          <a:latin typeface="+mn-lt"/>
                          <a:ea typeface="+mn-ea"/>
                          <a:cs typeface="+mn-cs"/>
                        </a:rPr>
                        <a:t>IMPAACT P1026S TDF arm</a:t>
                      </a:r>
                    </a:p>
                  </a:txBody>
                  <a:tcPr anchor="ctr"/>
                </a:tc>
                <a:tc>
                  <a:txBody>
                    <a:bodyPr/>
                    <a:lstStyle/>
                    <a:p>
                      <a:r>
                        <a:rPr lang="en-US" sz="2400" kern="0" dirty="0">
                          <a:solidFill>
                            <a:schemeClr val="tx1"/>
                          </a:solidFill>
                          <a:effectLst/>
                          <a:latin typeface="+mn-lt"/>
                          <a:ea typeface="+mn-ea"/>
                          <a:cs typeface="+mn-cs"/>
                        </a:rPr>
                        <a:t>31% increments on CL/F of TFV during the 2</a:t>
                      </a:r>
                      <a:r>
                        <a:rPr lang="en-US" sz="2400" kern="0" baseline="30000" dirty="0">
                          <a:solidFill>
                            <a:schemeClr val="tx1"/>
                          </a:solidFill>
                          <a:effectLst/>
                          <a:latin typeface="+mn-lt"/>
                          <a:ea typeface="+mn-ea"/>
                          <a:cs typeface="+mn-cs"/>
                        </a:rPr>
                        <a:t>nd</a:t>
                      </a:r>
                      <a:r>
                        <a:rPr lang="en-US" sz="2400" kern="0" dirty="0">
                          <a:solidFill>
                            <a:schemeClr val="tx1"/>
                          </a:solidFill>
                          <a:effectLst/>
                          <a:latin typeface="+mn-lt"/>
                          <a:ea typeface="+mn-ea"/>
                          <a:cs typeface="+mn-cs"/>
                        </a:rPr>
                        <a:t> &amp; 3</a:t>
                      </a:r>
                      <a:r>
                        <a:rPr lang="en-US" sz="2400" kern="0" baseline="30000" dirty="0">
                          <a:solidFill>
                            <a:schemeClr val="tx1"/>
                          </a:solidFill>
                          <a:effectLst/>
                          <a:latin typeface="+mn-lt"/>
                          <a:ea typeface="+mn-ea"/>
                          <a:cs typeface="+mn-cs"/>
                        </a:rPr>
                        <a:t>rd</a:t>
                      </a:r>
                      <a:r>
                        <a:rPr lang="en-US" sz="2400" kern="0" dirty="0">
                          <a:solidFill>
                            <a:schemeClr val="tx1"/>
                          </a:solidFill>
                          <a:effectLst/>
                          <a:latin typeface="+mn-lt"/>
                          <a:ea typeface="+mn-ea"/>
                          <a:cs typeface="+mn-cs"/>
                        </a:rPr>
                        <a:t> trimesters compared with postpartum</a:t>
                      </a:r>
                    </a:p>
                  </a:txBody>
                  <a:tcPr anchor="ctr"/>
                </a:tc>
                <a:extLst>
                  <a:ext uri="{0D108BD9-81ED-4DB2-BD59-A6C34878D82A}">
                    <a16:rowId xmlns:a16="http://schemas.microsoft.com/office/drawing/2014/main" val="71523604"/>
                  </a:ext>
                </a:extLst>
              </a:tr>
              <a:tr h="1824146">
                <a:tc>
                  <a:txBody>
                    <a:bodyPr/>
                    <a:lstStyle/>
                    <a:p>
                      <a:r>
                        <a:rPr lang="en-US" sz="2400" kern="0" dirty="0">
                          <a:solidFill>
                            <a:schemeClr val="dk1"/>
                          </a:solidFill>
                          <a:effectLst/>
                          <a:latin typeface="+mn-lt"/>
                          <a:ea typeface="+mn-ea"/>
                          <a:cs typeface="+mn-cs"/>
                        </a:rPr>
                        <a:t>IMPAACT P1026S TAF25 without boosted PI</a:t>
                      </a:r>
                    </a:p>
                  </a:txBody>
                  <a:tcPr anchor="ctr"/>
                </a:tc>
                <a:tc>
                  <a:txBody>
                    <a:bodyPr/>
                    <a:lstStyle/>
                    <a:p>
                      <a:r>
                        <a:rPr lang="en-US" sz="2400" kern="0" dirty="0">
                          <a:solidFill>
                            <a:schemeClr val="tx1"/>
                          </a:solidFill>
                          <a:effectLst/>
                          <a:latin typeface="+mn-lt"/>
                          <a:ea typeface="+mn-ea"/>
                          <a:cs typeface="+mn-cs"/>
                        </a:rPr>
                        <a:t>CL/F of TAF increased 56.2% during the 2</a:t>
                      </a:r>
                      <a:r>
                        <a:rPr lang="en-US" sz="2400" kern="0" baseline="30000" dirty="0">
                          <a:solidFill>
                            <a:schemeClr val="tx1"/>
                          </a:solidFill>
                          <a:effectLst/>
                          <a:latin typeface="+mn-lt"/>
                          <a:ea typeface="+mn-ea"/>
                          <a:cs typeface="+mn-cs"/>
                        </a:rPr>
                        <a:t>nd</a:t>
                      </a:r>
                      <a:r>
                        <a:rPr lang="en-US" sz="2400" kern="0" dirty="0">
                          <a:solidFill>
                            <a:schemeClr val="tx1"/>
                          </a:solidFill>
                          <a:effectLst/>
                          <a:latin typeface="+mn-lt"/>
                          <a:ea typeface="+mn-ea"/>
                          <a:cs typeface="+mn-cs"/>
                        </a:rPr>
                        <a:t> trimester and 12.2% during the 3</a:t>
                      </a:r>
                      <a:r>
                        <a:rPr lang="en-US" sz="2400" kern="0" baseline="30000" dirty="0">
                          <a:solidFill>
                            <a:schemeClr val="tx1"/>
                          </a:solidFill>
                          <a:effectLst/>
                          <a:latin typeface="+mn-lt"/>
                          <a:ea typeface="+mn-ea"/>
                          <a:cs typeface="+mn-cs"/>
                        </a:rPr>
                        <a:t>rd</a:t>
                      </a:r>
                      <a:r>
                        <a:rPr lang="en-US" sz="2400" kern="0" dirty="0">
                          <a:solidFill>
                            <a:schemeClr val="tx1"/>
                          </a:solidFill>
                          <a:effectLst/>
                          <a:latin typeface="+mn-lt"/>
                          <a:ea typeface="+mn-ea"/>
                          <a:cs typeface="+mn-cs"/>
                        </a:rPr>
                        <a:t> trimester in comparison to postpartum </a:t>
                      </a:r>
                    </a:p>
                  </a:txBody>
                  <a:tcPr anchor="ctr"/>
                </a:tc>
                <a:extLst>
                  <a:ext uri="{0D108BD9-81ED-4DB2-BD59-A6C34878D82A}">
                    <a16:rowId xmlns:a16="http://schemas.microsoft.com/office/drawing/2014/main" val="2542796939"/>
                  </a:ext>
                </a:extLst>
              </a:tr>
            </a:tbl>
          </a:graphicData>
        </a:graphic>
      </p:graphicFrame>
      <p:sp>
        <p:nvSpPr>
          <p:cNvPr id="5" name="Text Box 4">
            <a:extLst>
              <a:ext uri="{FF2B5EF4-FFF2-40B4-BE49-F238E27FC236}">
                <a16:creationId xmlns:a16="http://schemas.microsoft.com/office/drawing/2014/main" id="{74B71E6E-1171-6966-882D-5EF1B8FE1673}"/>
              </a:ext>
            </a:extLst>
          </p:cNvPr>
          <p:cNvSpPr txBox="1">
            <a:spLocks noChangeArrowheads="1"/>
          </p:cNvSpPr>
          <p:nvPr/>
        </p:nvSpPr>
        <p:spPr bwMode="auto">
          <a:xfrm>
            <a:off x="1148234" y="19938802"/>
            <a:ext cx="6101467" cy="10256342"/>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14870" tIns="14870" rIns="14870" bIns="14870" numCol="1" anchor="t" anchorCtr="0" compatLnSpc="1">
            <a:prstTxWarp prst="textNoShape">
              <a:avLst/>
            </a:prstTxWarp>
          </a:bodyPr>
          <a:lstStyle/>
          <a:p>
            <a:pPr marL="457200" indent="-457200" defTabSz="371736" eaLnBrk="0" fontAlgn="base" hangingPunct="0">
              <a:lnSpc>
                <a:spcPct val="120000"/>
              </a:lnSpc>
              <a:spcBef>
                <a:spcPct val="0"/>
              </a:spcBef>
              <a:spcAft>
                <a:spcPct val="0"/>
              </a:spcAft>
              <a:buFont typeface="Arial" panose="020B0604020202020204" pitchFamily="34" charset="0"/>
              <a:buChar char="•"/>
            </a:pPr>
            <a:r>
              <a:rPr lang="en-US" altLang="en-US" sz="2400" dirty="0">
                <a:solidFill>
                  <a:srgbClr val="000000"/>
                </a:solidFill>
              </a:rPr>
              <a:t>The PK of TAF were best described by a one-compartment model with first order absorption</a:t>
            </a:r>
          </a:p>
          <a:p>
            <a:pPr marL="457200" indent="-457200" defTabSz="371736" eaLnBrk="0" fontAlgn="base" hangingPunct="0">
              <a:lnSpc>
                <a:spcPct val="120000"/>
              </a:lnSpc>
              <a:spcBef>
                <a:spcPct val="0"/>
              </a:spcBef>
              <a:spcAft>
                <a:spcPct val="0"/>
              </a:spcAft>
              <a:buFont typeface="Arial" panose="020B0604020202020204" pitchFamily="34" charset="0"/>
              <a:buChar char="•"/>
            </a:pPr>
            <a:r>
              <a:rPr lang="en-US" altLang="en-US" sz="2400" dirty="0">
                <a:solidFill>
                  <a:srgbClr val="000000"/>
                </a:solidFill>
              </a:rPr>
              <a:t>The PK of TFV were best described using a two-compartment model with  first order absorption</a:t>
            </a:r>
            <a:endParaRPr lang="en-US" sz="2400" dirty="0">
              <a:solidFill>
                <a:srgbClr val="000000"/>
              </a:solidFill>
            </a:endParaRPr>
          </a:p>
          <a:p>
            <a:pPr marL="457200" indent="-457200" defTabSz="371736" eaLnBrk="0" fontAlgn="base" hangingPunct="0">
              <a:lnSpc>
                <a:spcPct val="120000"/>
              </a:lnSpc>
              <a:spcBef>
                <a:spcPct val="0"/>
              </a:spcBef>
              <a:spcAft>
                <a:spcPct val="0"/>
              </a:spcAft>
              <a:buFont typeface="Arial" panose="020B0604020202020204" pitchFamily="34" charset="0"/>
              <a:buChar char="•"/>
            </a:pPr>
            <a:r>
              <a:rPr lang="en-US" sz="2400" dirty="0">
                <a:solidFill>
                  <a:srgbClr val="000000"/>
                </a:solidFill>
              </a:rPr>
              <a:t>We included a transit compartment to reflect the slower elimination rate of plasma TFV after receiving TAF</a:t>
            </a:r>
          </a:p>
          <a:p>
            <a:pPr marL="457200" indent="-457200" defTabSz="371736" eaLnBrk="0" fontAlgn="base" hangingPunct="0">
              <a:lnSpc>
                <a:spcPct val="120000"/>
              </a:lnSpc>
              <a:spcBef>
                <a:spcPct val="0"/>
              </a:spcBef>
              <a:spcAft>
                <a:spcPct val="0"/>
              </a:spcAft>
              <a:buFont typeface="Arial" panose="020B0604020202020204" pitchFamily="34" charset="0"/>
              <a:buChar char="•"/>
            </a:pPr>
            <a:r>
              <a:rPr lang="en-US" sz="2400" dirty="0">
                <a:solidFill>
                  <a:srgbClr val="000000"/>
                </a:solidFill>
              </a:rPr>
              <a:t>Based on the plasma PK model, cellular matrices were included using a </a:t>
            </a:r>
            <a:r>
              <a:rPr lang="en-US" sz="2400" dirty="0" err="1">
                <a:solidFill>
                  <a:srgbClr val="000000"/>
                </a:solidFill>
              </a:rPr>
              <a:t>biophase</a:t>
            </a:r>
            <a:r>
              <a:rPr lang="en-US" sz="2400" dirty="0">
                <a:solidFill>
                  <a:srgbClr val="000000"/>
                </a:solidFill>
              </a:rPr>
              <a:t> distribution model </a:t>
            </a:r>
          </a:p>
          <a:p>
            <a:pPr marL="457200" indent="-457200" defTabSz="371736" eaLnBrk="0" fontAlgn="base" hangingPunct="0">
              <a:lnSpc>
                <a:spcPct val="120000"/>
              </a:lnSpc>
              <a:spcBef>
                <a:spcPct val="0"/>
              </a:spcBef>
              <a:spcAft>
                <a:spcPct val="0"/>
              </a:spcAft>
              <a:buFont typeface="Arial" panose="020B0604020202020204" pitchFamily="34" charset="0"/>
              <a:buChar char="•"/>
            </a:pPr>
            <a:r>
              <a:rPr lang="en-US" sz="2400" dirty="0">
                <a:solidFill>
                  <a:srgbClr val="000000"/>
                </a:solidFill>
              </a:rPr>
              <a:t>After oral absorption, TDF undergoes de-esterification by gut and plasma esterase. Plasma TFV is subsequently intracellularly converted to TFV-</a:t>
            </a:r>
            <a:r>
              <a:rPr lang="en-US" sz="2400" dirty="0" err="1">
                <a:solidFill>
                  <a:srgbClr val="000000"/>
                </a:solidFill>
              </a:rPr>
              <a:t>dp</a:t>
            </a:r>
            <a:r>
              <a:rPr lang="en-US" sz="2400" dirty="0">
                <a:solidFill>
                  <a:srgbClr val="000000"/>
                </a:solidFill>
              </a:rPr>
              <a:t>. Therefore, we assumed that after receiving TDF PBMC TFV-</a:t>
            </a:r>
            <a:r>
              <a:rPr lang="en-US" sz="2400" dirty="0" err="1">
                <a:solidFill>
                  <a:srgbClr val="000000"/>
                </a:solidFill>
              </a:rPr>
              <a:t>dp</a:t>
            </a:r>
            <a:r>
              <a:rPr lang="en-US" sz="2400" dirty="0">
                <a:solidFill>
                  <a:srgbClr val="000000"/>
                </a:solidFill>
              </a:rPr>
              <a:t> concentrations were directly related to the plasma TFV concentrations</a:t>
            </a:r>
          </a:p>
        </p:txBody>
      </p:sp>
      <p:grpSp>
        <p:nvGrpSpPr>
          <p:cNvPr id="65" name="Group 64">
            <a:extLst>
              <a:ext uri="{FF2B5EF4-FFF2-40B4-BE49-F238E27FC236}">
                <a16:creationId xmlns:a16="http://schemas.microsoft.com/office/drawing/2014/main" id="{58BEC131-3663-123B-2CF9-448DE641C191}"/>
              </a:ext>
            </a:extLst>
          </p:cNvPr>
          <p:cNvGrpSpPr>
            <a:grpSpLocks noChangeAspect="1"/>
          </p:cNvGrpSpPr>
          <p:nvPr/>
        </p:nvGrpSpPr>
        <p:grpSpPr>
          <a:xfrm>
            <a:off x="7722949" y="20082550"/>
            <a:ext cx="6929472" cy="7647545"/>
            <a:chOff x="1767" y="2176539"/>
            <a:chExt cx="4009126" cy="4424575"/>
          </a:xfrm>
        </p:grpSpPr>
        <p:grpSp>
          <p:nvGrpSpPr>
            <p:cNvPr id="66" name="Group 65">
              <a:extLst>
                <a:ext uri="{FF2B5EF4-FFF2-40B4-BE49-F238E27FC236}">
                  <a16:creationId xmlns:a16="http://schemas.microsoft.com/office/drawing/2014/main" id="{C4972FA6-3477-A0FC-72B5-09804EFD7861}"/>
                </a:ext>
              </a:extLst>
            </p:cNvPr>
            <p:cNvGrpSpPr/>
            <p:nvPr/>
          </p:nvGrpSpPr>
          <p:grpSpPr>
            <a:xfrm>
              <a:off x="1767" y="2176539"/>
              <a:ext cx="4004554" cy="4424575"/>
              <a:chOff x="297327" y="2176539"/>
              <a:chExt cx="4004554" cy="4424575"/>
            </a:xfrm>
          </p:grpSpPr>
          <p:grpSp>
            <p:nvGrpSpPr>
              <p:cNvPr id="73" name="Group 72">
                <a:extLst>
                  <a:ext uri="{FF2B5EF4-FFF2-40B4-BE49-F238E27FC236}">
                    <a16:creationId xmlns:a16="http://schemas.microsoft.com/office/drawing/2014/main" id="{03770150-DC21-B05D-3D96-DB638CE81A47}"/>
                  </a:ext>
                </a:extLst>
              </p:cNvPr>
              <p:cNvGrpSpPr/>
              <p:nvPr/>
            </p:nvGrpSpPr>
            <p:grpSpPr>
              <a:xfrm>
                <a:off x="297327" y="2176539"/>
                <a:ext cx="4004554" cy="4424575"/>
                <a:chOff x="3927665" y="799930"/>
                <a:chExt cx="4004554" cy="4424575"/>
              </a:xfrm>
            </p:grpSpPr>
            <p:grpSp>
              <p:nvGrpSpPr>
                <p:cNvPr id="78" name="Group 77">
                  <a:extLst>
                    <a:ext uri="{FF2B5EF4-FFF2-40B4-BE49-F238E27FC236}">
                      <a16:creationId xmlns:a16="http://schemas.microsoft.com/office/drawing/2014/main" id="{EC5DEE4A-2452-479F-E4DE-8CF3778A7A8A}"/>
                    </a:ext>
                  </a:extLst>
                </p:cNvPr>
                <p:cNvGrpSpPr/>
                <p:nvPr/>
              </p:nvGrpSpPr>
              <p:grpSpPr>
                <a:xfrm>
                  <a:off x="3960091" y="799930"/>
                  <a:ext cx="3972128" cy="4424575"/>
                  <a:chOff x="3960091" y="799930"/>
                  <a:chExt cx="3972128" cy="4424575"/>
                </a:xfrm>
              </p:grpSpPr>
              <p:grpSp>
                <p:nvGrpSpPr>
                  <p:cNvPr id="80" name="Group 79">
                    <a:extLst>
                      <a:ext uri="{FF2B5EF4-FFF2-40B4-BE49-F238E27FC236}">
                        <a16:creationId xmlns:a16="http://schemas.microsoft.com/office/drawing/2014/main" id="{9C76CBC0-7266-A010-CA43-A73EA0D95D99}"/>
                      </a:ext>
                    </a:extLst>
                  </p:cNvPr>
                  <p:cNvGrpSpPr/>
                  <p:nvPr/>
                </p:nvGrpSpPr>
                <p:grpSpPr>
                  <a:xfrm>
                    <a:off x="3960091" y="799930"/>
                    <a:ext cx="3972128" cy="4424575"/>
                    <a:chOff x="3960091" y="799930"/>
                    <a:chExt cx="3972128" cy="4424575"/>
                  </a:xfrm>
                </p:grpSpPr>
                <p:grpSp>
                  <p:nvGrpSpPr>
                    <p:cNvPr id="82" name="Group 81">
                      <a:extLst>
                        <a:ext uri="{FF2B5EF4-FFF2-40B4-BE49-F238E27FC236}">
                          <a16:creationId xmlns:a16="http://schemas.microsoft.com/office/drawing/2014/main" id="{A23EC776-2C32-2A16-751A-E4F28D3A7060}"/>
                        </a:ext>
                      </a:extLst>
                    </p:cNvPr>
                    <p:cNvGrpSpPr/>
                    <p:nvPr/>
                  </p:nvGrpSpPr>
                  <p:grpSpPr>
                    <a:xfrm>
                      <a:off x="3960091" y="799930"/>
                      <a:ext cx="2508613" cy="3092943"/>
                      <a:chOff x="440487" y="3542421"/>
                      <a:chExt cx="2508613" cy="3092943"/>
                    </a:xfrm>
                  </p:grpSpPr>
                  <p:grpSp>
                    <p:nvGrpSpPr>
                      <p:cNvPr id="97" name="Group 96">
                        <a:extLst>
                          <a:ext uri="{FF2B5EF4-FFF2-40B4-BE49-F238E27FC236}">
                            <a16:creationId xmlns:a16="http://schemas.microsoft.com/office/drawing/2014/main" id="{46F9F847-0FA3-DD0C-5026-D4D74F6F408B}"/>
                          </a:ext>
                        </a:extLst>
                      </p:cNvPr>
                      <p:cNvGrpSpPr/>
                      <p:nvPr/>
                    </p:nvGrpSpPr>
                    <p:grpSpPr>
                      <a:xfrm>
                        <a:off x="440487" y="3542421"/>
                        <a:ext cx="2508613" cy="3092943"/>
                        <a:chOff x="588523" y="3099271"/>
                        <a:chExt cx="2508613" cy="3092943"/>
                      </a:xfrm>
                    </p:grpSpPr>
                    <p:grpSp>
                      <p:nvGrpSpPr>
                        <p:cNvPr id="100" name="Group 99">
                          <a:extLst>
                            <a:ext uri="{FF2B5EF4-FFF2-40B4-BE49-F238E27FC236}">
                              <a16:creationId xmlns:a16="http://schemas.microsoft.com/office/drawing/2014/main" id="{32547F0E-BD2A-D199-5B4E-23A918F42EFF}"/>
                            </a:ext>
                          </a:extLst>
                        </p:cNvPr>
                        <p:cNvGrpSpPr/>
                        <p:nvPr/>
                      </p:nvGrpSpPr>
                      <p:grpSpPr>
                        <a:xfrm>
                          <a:off x="651753" y="3099271"/>
                          <a:ext cx="2380034" cy="3092943"/>
                          <a:chOff x="2023353" y="1844404"/>
                          <a:chExt cx="2380034" cy="3092943"/>
                        </a:xfrm>
                      </p:grpSpPr>
                      <p:sp>
                        <p:nvSpPr>
                          <p:cNvPr id="103" name="Oval 102">
                            <a:extLst>
                              <a:ext uri="{FF2B5EF4-FFF2-40B4-BE49-F238E27FC236}">
                                <a16:creationId xmlns:a16="http://schemas.microsoft.com/office/drawing/2014/main" id="{D324FE63-AEE7-B23A-A244-561EB343867F}"/>
                              </a:ext>
                            </a:extLst>
                          </p:cNvPr>
                          <p:cNvSpPr/>
                          <p:nvPr/>
                        </p:nvSpPr>
                        <p:spPr>
                          <a:xfrm>
                            <a:off x="2023353" y="1844404"/>
                            <a:ext cx="914400" cy="914400"/>
                          </a:xfrm>
                          <a:prstGeom prst="ellipse">
                            <a:avLst/>
                          </a:prstGeom>
                          <a:no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4" name="Oval 103">
                            <a:extLst>
                              <a:ext uri="{FF2B5EF4-FFF2-40B4-BE49-F238E27FC236}">
                                <a16:creationId xmlns:a16="http://schemas.microsoft.com/office/drawing/2014/main" id="{363AF020-B23E-7F81-367D-C455D9930E35}"/>
                              </a:ext>
                            </a:extLst>
                          </p:cNvPr>
                          <p:cNvSpPr/>
                          <p:nvPr/>
                        </p:nvSpPr>
                        <p:spPr>
                          <a:xfrm>
                            <a:off x="3488987" y="1853929"/>
                            <a:ext cx="914400" cy="914400"/>
                          </a:xfrm>
                          <a:prstGeom prst="ellipse">
                            <a:avLst/>
                          </a:prstGeom>
                          <a:no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105" name="Straight Arrow Connector 104">
                            <a:extLst>
                              <a:ext uri="{FF2B5EF4-FFF2-40B4-BE49-F238E27FC236}">
                                <a16:creationId xmlns:a16="http://schemas.microsoft.com/office/drawing/2014/main" id="{FB4F9E96-D91F-27BE-CFDD-DF5B47717F2A}"/>
                              </a:ext>
                            </a:extLst>
                          </p:cNvPr>
                          <p:cNvCxnSpPr>
                            <a:stCxn id="103" idx="6"/>
                            <a:endCxn id="104" idx="2"/>
                          </p:cNvCxnSpPr>
                          <p:nvPr/>
                        </p:nvCxnSpPr>
                        <p:spPr>
                          <a:xfrm>
                            <a:off x="2937753" y="2301604"/>
                            <a:ext cx="551234" cy="9525"/>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6" name="Straight Arrow Connector 105">
                            <a:extLst>
                              <a:ext uri="{FF2B5EF4-FFF2-40B4-BE49-F238E27FC236}">
                                <a16:creationId xmlns:a16="http://schemas.microsoft.com/office/drawing/2014/main" id="{A45B7FC7-D74F-FA14-DA6C-79F414C05B40}"/>
                              </a:ext>
                            </a:extLst>
                          </p:cNvPr>
                          <p:cNvCxnSpPr>
                            <a:cxnSpLocks/>
                            <a:stCxn id="104" idx="3"/>
                          </p:cNvCxnSpPr>
                          <p:nvPr/>
                        </p:nvCxnSpPr>
                        <p:spPr>
                          <a:xfrm>
                            <a:off x="3622898" y="2634418"/>
                            <a:ext cx="0" cy="2302929"/>
                          </a:xfrm>
                          <a:prstGeom prst="straightConnector1">
                            <a:avLst/>
                          </a:prstGeom>
                          <a:ln w="28575">
                            <a:solidFill>
                              <a:srgbClr val="002060"/>
                            </a:solidFill>
                            <a:tailEnd type="triangle"/>
                          </a:ln>
                        </p:spPr>
                        <p:style>
                          <a:lnRef idx="1">
                            <a:schemeClr val="accent1"/>
                          </a:lnRef>
                          <a:fillRef idx="0">
                            <a:schemeClr val="accent1"/>
                          </a:fillRef>
                          <a:effectRef idx="0">
                            <a:schemeClr val="accent1"/>
                          </a:effectRef>
                          <a:fontRef idx="minor">
                            <a:schemeClr val="tx1"/>
                          </a:fontRef>
                        </p:style>
                      </p:cxnSp>
                    </p:grpSp>
                    <p:sp>
                      <p:nvSpPr>
                        <p:cNvPr id="101" name="TextBox 100">
                          <a:extLst>
                            <a:ext uri="{FF2B5EF4-FFF2-40B4-BE49-F238E27FC236}">
                              <a16:creationId xmlns:a16="http://schemas.microsoft.com/office/drawing/2014/main" id="{161C3343-0733-407D-F320-03BE1EC62E49}"/>
                            </a:ext>
                          </a:extLst>
                        </p:cNvPr>
                        <p:cNvSpPr txBox="1"/>
                        <p:nvPr/>
                      </p:nvSpPr>
                      <p:spPr>
                        <a:xfrm>
                          <a:off x="588523" y="3280466"/>
                          <a:ext cx="1040860" cy="552010"/>
                        </a:xfrm>
                        <a:prstGeom prst="rect">
                          <a:avLst/>
                        </a:prstGeom>
                        <a:noFill/>
                      </p:spPr>
                      <p:txBody>
                        <a:bodyPr wrap="square" rtlCol="0">
                          <a:spAutoFit/>
                        </a:bodyPr>
                        <a:lstStyle/>
                        <a:p>
                          <a:pPr algn="ctr"/>
                          <a:r>
                            <a:rPr lang="en-US" sz="2800" dirty="0"/>
                            <a:t>T</a:t>
                          </a:r>
                          <a:r>
                            <a:rPr lang="en-US" altLang="zh-CN" sz="2800" dirty="0"/>
                            <a:t>A</a:t>
                          </a:r>
                          <a:r>
                            <a:rPr lang="en-US" sz="2800" dirty="0"/>
                            <a:t>F</a:t>
                          </a:r>
                        </a:p>
                        <a:p>
                          <a:pPr algn="ctr"/>
                          <a:r>
                            <a:rPr lang="en-US" sz="2800" dirty="0"/>
                            <a:t>Depot</a:t>
                          </a:r>
                        </a:p>
                      </p:txBody>
                    </p:sp>
                    <p:sp>
                      <p:nvSpPr>
                        <p:cNvPr id="102" name="TextBox 101">
                          <a:extLst>
                            <a:ext uri="{FF2B5EF4-FFF2-40B4-BE49-F238E27FC236}">
                              <a16:creationId xmlns:a16="http://schemas.microsoft.com/office/drawing/2014/main" id="{8AAD0FE1-D670-786A-6EFA-EA18F4BB318F}"/>
                            </a:ext>
                          </a:extLst>
                        </p:cNvPr>
                        <p:cNvSpPr txBox="1"/>
                        <p:nvPr/>
                      </p:nvSpPr>
                      <p:spPr>
                        <a:xfrm>
                          <a:off x="2056276" y="3283191"/>
                          <a:ext cx="1040860" cy="552010"/>
                        </a:xfrm>
                        <a:prstGeom prst="rect">
                          <a:avLst/>
                        </a:prstGeom>
                        <a:noFill/>
                      </p:spPr>
                      <p:txBody>
                        <a:bodyPr wrap="square" rtlCol="0">
                          <a:spAutoFit/>
                        </a:bodyPr>
                        <a:lstStyle/>
                        <a:p>
                          <a:pPr algn="ctr"/>
                          <a:r>
                            <a:rPr lang="en-US" sz="2800" dirty="0"/>
                            <a:t>TAF</a:t>
                          </a:r>
                        </a:p>
                        <a:p>
                          <a:pPr algn="ctr"/>
                          <a:r>
                            <a:rPr lang="en-US" sz="2800" dirty="0"/>
                            <a:t>Plasma</a:t>
                          </a:r>
                        </a:p>
                      </p:txBody>
                    </p:sp>
                  </p:grpSp>
                  <p:sp>
                    <p:nvSpPr>
                      <p:cNvPr id="98" name="TextBox 97">
                        <a:extLst>
                          <a:ext uri="{FF2B5EF4-FFF2-40B4-BE49-F238E27FC236}">
                            <a16:creationId xmlns:a16="http://schemas.microsoft.com/office/drawing/2014/main" id="{497CD1AA-1868-3117-39CB-1D0FCEB88C5B}"/>
                          </a:ext>
                        </a:extLst>
                      </p:cNvPr>
                      <p:cNvSpPr txBox="1"/>
                      <p:nvPr/>
                    </p:nvSpPr>
                    <p:spPr>
                      <a:xfrm>
                        <a:off x="1205978" y="3695654"/>
                        <a:ext cx="1040860" cy="302715"/>
                      </a:xfrm>
                      <a:prstGeom prst="rect">
                        <a:avLst/>
                      </a:prstGeom>
                      <a:noFill/>
                    </p:spPr>
                    <p:txBody>
                      <a:bodyPr wrap="square" rtlCol="0">
                        <a:spAutoFit/>
                      </a:bodyPr>
                      <a:lstStyle/>
                      <a:p>
                        <a:pPr algn="ctr"/>
                        <a:r>
                          <a:rPr lang="en-US" sz="2800" dirty="0"/>
                          <a:t>KA1</a:t>
                        </a:r>
                      </a:p>
                    </p:txBody>
                  </p:sp>
                  <p:sp>
                    <p:nvSpPr>
                      <p:cNvPr id="99" name="TextBox 98">
                        <a:extLst>
                          <a:ext uri="{FF2B5EF4-FFF2-40B4-BE49-F238E27FC236}">
                            <a16:creationId xmlns:a16="http://schemas.microsoft.com/office/drawing/2014/main" id="{70D431C3-C2FB-39EF-A3B9-E74D7101002E}"/>
                          </a:ext>
                        </a:extLst>
                      </p:cNvPr>
                      <p:cNvSpPr txBox="1"/>
                      <p:nvPr/>
                    </p:nvSpPr>
                    <p:spPr>
                      <a:xfrm>
                        <a:off x="1229303" y="4418830"/>
                        <a:ext cx="1040860" cy="302715"/>
                      </a:xfrm>
                      <a:prstGeom prst="rect">
                        <a:avLst/>
                      </a:prstGeom>
                      <a:noFill/>
                    </p:spPr>
                    <p:txBody>
                      <a:bodyPr wrap="square" rtlCol="0">
                        <a:spAutoFit/>
                      </a:bodyPr>
                      <a:lstStyle/>
                      <a:p>
                        <a:pPr algn="ctr"/>
                        <a:r>
                          <a:rPr lang="en-US" sz="2800" dirty="0"/>
                          <a:t>F*CL1</a:t>
                        </a:r>
                      </a:p>
                    </p:txBody>
                  </p:sp>
                </p:grpSp>
                <p:grpSp>
                  <p:nvGrpSpPr>
                    <p:cNvPr id="83" name="Group 82">
                      <a:extLst>
                        <a:ext uri="{FF2B5EF4-FFF2-40B4-BE49-F238E27FC236}">
                          <a16:creationId xmlns:a16="http://schemas.microsoft.com/office/drawing/2014/main" id="{210FB0DA-5EF4-9729-E02B-488306B03C9C}"/>
                        </a:ext>
                      </a:extLst>
                    </p:cNvPr>
                    <p:cNvGrpSpPr/>
                    <p:nvPr/>
                  </p:nvGrpSpPr>
                  <p:grpSpPr>
                    <a:xfrm>
                      <a:off x="5422698" y="3768598"/>
                      <a:ext cx="2509521" cy="1455907"/>
                      <a:chOff x="1903094" y="5037846"/>
                      <a:chExt cx="2509521" cy="1455907"/>
                    </a:xfrm>
                  </p:grpSpPr>
                  <p:grpSp>
                    <p:nvGrpSpPr>
                      <p:cNvPr id="87" name="Group 86">
                        <a:extLst>
                          <a:ext uri="{FF2B5EF4-FFF2-40B4-BE49-F238E27FC236}">
                            <a16:creationId xmlns:a16="http://schemas.microsoft.com/office/drawing/2014/main" id="{549B760C-AD6B-6E57-257C-E7CCCB8C1690}"/>
                          </a:ext>
                        </a:extLst>
                      </p:cNvPr>
                      <p:cNvGrpSpPr/>
                      <p:nvPr/>
                    </p:nvGrpSpPr>
                    <p:grpSpPr>
                      <a:xfrm>
                        <a:off x="1903094" y="5037846"/>
                        <a:ext cx="2509521" cy="1455907"/>
                        <a:chOff x="2051130" y="4594696"/>
                        <a:chExt cx="2509521" cy="1455907"/>
                      </a:xfrm>
                    </p:grpSpPr>
                    <p:grpSp>
                      <p:nvGrpSpPr>
                        <p:cNvPr id="90" name="Group 89">
                          <a:extLst>
                            <a:ext uri="{FF2B5EF4-FFF2-40B4-BE49-F238E27FC236}">
                              <a16:creationId xmlns:a16="http://schemas.microsoft.com/office/drawing/2014/main" id="{33944A7C-F101-998D-B105-719C5744A797}"/>
                            </a:ext>
                          </a:extLst>
                        </p:cNvPr>
                        <p:cNvGrpSpPr/>
                        <p:nvPr/>
                      </p:nvGrpSpPr>
                      <p:grpSpPr>
                        <a:xfrm>
                          <a:off x="2117387" y="4594696"/>
                          <a:ext cx="2380034" cy="1455907"/>
                          <a:chOff x="3488987" y="3339829"/>
                          <a:chExt cx="2380034" cy="1455907"/>
                        </a:xfrm>
                      </p:grpSpPr>
                      <p:sp>
                        <p:nvSpPr>
                          <p:cNvPr id="93" name="Oval 92">
                            <a:extLst>
                              <a:ext uri="{FF2B5EF4-FFF2-40B4-BE49-F238E27FC236}">
                                <a16:creationId xmlns:a16="http://schemas.microsoft.com/office/drawing/2014/main" id="{844826D7-73AC-FC35-8439-DD22233A62AD}"/>
                              </a:ext>
                            </a:extLst>
                          </p:cNvPr>
                          <p:cNvSpPr/>
                          <p:nvPr/>
                        </p:nvSpPr>
                        <p:spPr>
                          <a:xfrm>
                            <a:off x="3488987" y="3339829"/>
                            <a:ext cx="914400" cy="914400"/>
                          </a:xfrm>
                          <a:prstGeom prst="ellipse">
                            <a:avLst/>
                          </a:prstGeom>
                          <a:no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94" name="Oval 93">
                            <a:extLst>
                              <a:ext uri="{FF2B5EF4-FFF2-40B4-BE49-F238E27FC236}">
                                <a16:creationId xmlns:a16="http://schemas.microsoft.com/office/drawing/2014/main" id="{A11BFF9E-0189-9C94-8568-A44AEB694E74}"/>
                              </a:ext>
                            </a:extLst>
                          </p:cNvPr>
                          <p:cNvSpPr/>
                          <p:nvPr/>
                        </p:nvSpPr>
                        <p:spPr>
                          <a:xfrm>
                            <a:off x="4954621" y="3339829"/>
                            <a:ext cx="914400" cy="914400"/>
                          </a:xfrm>
                          <a:prstGeom prst="ellipse">
                            <a:avLst/>
                          </a:prstGeom>
                          <a:no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95" name="Straight Arrow Connector 94">
                            <a:extLst>
                              <a:ext uri="{FF2B5EF4-FFF2-40B4-BE49-F238E27FC236}">
                                <a16:creationId xmlns:a16="http://schemas.microsoft.com/office/drawing/2014/main" id="{B63D791B-788D-6508-43A2-AEDEBF4B769B}"/>
                              </a:ext>
                            </a:extLst>
                          </p:cNvPr>
                          <p:cNvCxnSpPr>
                            <a:stCxn id="93" idx="6"/>
                            <a:endCxn id="94" idx="2"/>
                          </p:cNvCxnSpPr>
                          <p:nvPr/>
                        </p:nvCxnSpPr>
                        <p:spPr>
                          <a:xfrm>
                            <a:off x="4403387" y="3797029"/>
                            <a:ext cx="551234" cy="0"/>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6" name="Straight Arrow Connector 95">
                            <a:extLst>
                              <a:ext uri="{FF2B5EF4-FFF2-40B4-BE49-F238E27FC236}">
                                <a16:creationId xmlns:a16="http://schemas.microsoft.com/office/drawing/2014/main" id="{A8AFDD50-2B23-08B7-2B59-8424FC00AF58}"/>
                              </a:ext>
                            </a:extLst>
                          </p:cNvPr>
                          <p:cNvCxnSpPr>
                            <a:stCxn id="93" idx="4"/>
                          </p:cNvCxnSpPr>
                          <p:nvPr/>
                        </p:nvCxnSpPr>
                        <p:spPr>
                          <a:xfrm>
                            <a:off x="3946187" y="4254229"/>
                            <a:ext cx="0" cy="541507"/>
                          </a:xfrm>
                          <a:prstGeom prst="straightConnector1">
                            <a:avLst/>
                          </a:prstGeom>
                          <a:ln w="28575">
                            <a:solidFill>
                              <a:srgbClr val="002060"/>
                            </a:solidFill>
                            <a:tailEnd type="triangle"/>
                          </a:ln>
                        </p:spPr>
                        <p:style>
                          <a:lnRef idx="1">
                            <a:schemeClr val="accent1"/>
                          </a:lnRef>
                          <a:fillRef idx="0">
                            <a:schemeClr val="accent1"/>
                          </a:fillRef>
                          <a:effectRef idx="0">
                            <a:schemeClr val="accent1"/>
                          </a:effectRef>
                          <a:fontRef idx="minor">
                            <a:schemeClr val="tx1"/>
                          </a:fontRef>
                        </p:style>
                      </p:cxnSp>
                    </p:grpSp>
                    <p:sp>
                      <p:nvSpPr>
                        <p:cNvPr id="91" name="TextBox 90">
                          <a:extLst>
                            <a:ext uri="{FF2B5EF4-FFF2-40B4-BE49-F238E27FC236}">
                              <a16:creationId xmlns:a16="http://schemas.microsoft.com/office/drawing/2014/main" id="{58138C5E-004A-D7B7-4FD1-4F5C898E8167}"/>
                            </a:ext>
                          </a:extLst>
                        </p:cNvPr>
                        <p:cNvSpPr txBox="1"/>
                        <p:nvPr/>
                      </p:nvSpPr>
                      <p:spPr>
                        <a:xfrm>
                          <a:off x="2051130" y="4778875"/>
                          <a:ext cx="1040860" cy="552010"/>
                        </a:xfrm>
                        <a:prstGeom prst="rect">
                          <a:avLst/>
                        </a:prstGeom>
                        <a:noFill/>
                      </p:spPr>
                      <p:txBody>
                        <a:bodyPr wrap="square" rtlCol="0">
                          <a:spAutoFit/>
                        </a:bodyPr>
                        <a:lstStyle/>
                        <a:p>
                          <a:pPr algn="ctr"/>
                          <a:r>
                            <a:rPr lang="en-US" sz="2800" dirty="0"/>
                            <a:t>TFV</a:t>
                          </a:r>
                        </a:p>
                        <a:p>
                          <a:pPr algn="ctr"/>
                          <a:r>
                            <a:rPr lang="en-US" sz="2800" dirty="0"/>
                            <a:t>Plasma</a:t>
                          </a:r>
                        </a:p>
                      </p:txBody>
                    </p:sp>
                    <p:sp>
                      <p:nvSpPr>
                        <p:cNvPr id="92" name="TextBox 91">
                          <a:extLst>
                            <a:ext uri="{FF2B5EF4-FFF2-40B4-BE49-F238E27FC236}">
                              <a16:creationId xmlns:a16="http://schemas.microsoft.com/office/drawing/2014/main" id="{787D6B4F-D86A-0B89-0604-D5ECB46AE625}"/>
                            </a:ext>
                          </a:extLst>
                        </p:cNvPr>
                        <p:cNvSpPr txBox="1"/>
                        <p:nvPr/>
                      </p:nvSpPr>
                      <p:spPr>
                        <a:xfrm>
                          <a:off x="3519791" y="4758310"/>
                          <a:ext cx="1040860" cy="552010"/>
                        </a:xfrm>
                        <a:prstGeom prst="rect">
                          <a:avLst/>
                        </a:prstGeom>
                        <a:noFill/>
                      </p:spPr>
                      <p:txBody>
                        <a:bodyPr wrap="square" rtlCol="0">
                          <a:spAutoFit/>
                        </a:bodyPr>
                        <a:lstStyle/>
                        <a:p>
                          <a:pPr algn="ctr"/>
                          <a:r>
                            <a:rPr lang="en-US" sz="2800" dirty="0"/>
                            <a:t>TFV</a:t>
                          </a:r>
                        </a:p>
                        <a:p>
                          <a:pPr algn="ctr"/>
                          <a:r>
                            <a:rPr lang="en-US" sz="2800" dirty="0"/>
                            <a:t>Peri</a:t>
                          </a:r>
                        </a:p>
                      </p:txBody>
                    </p:sp>
                  </p:grpSp>
                  <p:sp>
                    <p:nvSpPr>
                      <p:cNvPr id="88" name="TextBox 87">
                        <a:extLst>
                          <a:ext uri="{FF2B5EF4-FFF2-40B4-BE49-F238E27FC236}">
                            <a16:creationId xmlns:a16="http://schemas.microsoft.com/office/drawing/2014/main" id="{3933D4E8-54B5-EEAA-0EAE-B9924BE34F32}"/>
                          </a:ext>
                        </a:extLst>
                      </p:cNvPr>
                      <p:cNvSpPr txBox="1"/>
                      <p:nvPr/>
                    </p:nvSpPr>
                    <p:spPr>
                      <a:xfrm>
                        <a:off x="2274888" y="6064835"/>
                        <a:ext cx="1040860" cy="302715"/>
                      </a:xfrm>
                      <a:prstGeom prst="rect">
                        <a:avLst/>
                      </a:prstGeom>
                      <a:noFill/>
                    </p:spPr>
                    <p:txBody>
                      <a:bodyPr wrap="square" rtlCol="0">
                        <a:spAutoFit/>
                      </a:bodyPr>
                      <a:lstStyle/>
                      <a:p>
                        <a:pPr algn="ctr"/>
                        <a:r>
                          <a:rPr lang="en-US" sz="2800" dirty="0"/>
                          <a:t>CL2</a:t>
                        </a:r>
                      </a:p>
                    </p:txBody>
                  </p:sp>
                  <p:sp>
                    <p:nvSpPr>
                      <p:cNvPr id="89" name="TextBox 88">
                        <a:extLst>
                          <a:ext uri="{FF2B5EF4-FFF2-40B4-BE49-F238E27FC236}">
                            <a16:creationId xmlns:a16="http://schemas.microsoft.com/office/drawing/2014/main" id="{43F0E9C1-E556-A450-464C-262BD7CAEE99}"/>
                          </a:ext>
                        </a:extLst>
                      </p:cNvPr>
                      <p:cNvSpPr txBox="1"/>
                      <p:nvPr/>
                    </p:nvSpPr>
                    <p:spPr>
                      <a:xfrm>
                        <a:off x="2659666" y="5534422"/>
                        <a:ext cx="1040860" cy="302715"/>
                      </a:xfrm>
                      <a:prstGeom prst="rect">
                        <a:avLst/>
                      </a:prstGeom>
                      <a:noFill/>
                    </p:spPr>
                    <p:txBody>
                      <a:bodyPr wrap="square" rtlCol="0">
                        <a:spAutoFit/>
                      </a:bodyPr>
                      <a:lstStyle/>
                      <a:p>
                        <a:pPr algn="ctr"/>
                        <a:r>
                          <a:rPr lang="en-US" sz="2800" dirty="0"/>
                          <a:t>Q</a:t>
                        </a:r>
                      </a:p>
                    </p:txBody>
                  </p:sp>
                </p:grpSp>
                <p:sp>
                  <p:nvSpPr>
                    <p:cNvPr id="84" name="TextBox 83">
                      <a:extLst>
                        <a:ext uri="{FF2B5EF4-FFF2-40B4-BE49-F238E27FC236}">
                          <a16:creationId xmlns:a16="http://schemas.microsoft.com/office/drawing/2014/main" id="{80E251A8-4264-161D-CE10-510EA45B76A2}"/>
                        </a:ext>
                      </a:extLst>
                    </p:cNvPr>
                    <p:cNvSpPr txBox="1"/>
                    <p:nvPr/>
                  </p:nvSpPr>
                  <p:spPr>
                    <a:xfrm>
                      <a:off x="6293931" y="1484045"/>
                      <a:ext cx="1167875" cy="302715"/>
                    </a:xfrm>
                    <a:prstGeom prst="rect">
                      <a:avLst/>
                    </a:prstGeom>
                    <a:noFill/>
                  </p:spPr>
                  <p:txBody>
                    <a:bodyPr wrap="square" rtlCol="0">
                      <a:spAutoFit/>
                    </a:bodyPr>
                    <a:lstStyle/>
                    <a:p>
                      <a:pPr algn="ctr"/>
                      <a:r>
                        <a:rPr lang="en-US" sz="2800" dirty="0"/>
                        <a:t>(1-F)*CL1</a:t>
                      </a:r>
                    </a:p>
                  </p:txBody>
                </p:sp>
                <p:cxnSp>
                  <p:nvCxnSpPr>
                    <p:cNvPr id="85" name="Straight Arrow Connector 84">
                      <a:extLst>
                        <a:ext uri="{FF2B5EF4-FFF2-40B4-BE49-F238E27FC236}">
                          <a16:creationId xmlns:a16="http://schemas.microsoft.com/office/drawing/2014/main" id="{1938EA05-C8B7-C847-5E68-379EA82F0FEC}"/>
                        </a:ext>
                      </a:extLst>
                    </p:cNvPr>
                    <p:cNvCxnSpPr/>
                    <p:nvPr/>
                  </p:nvCxnSpPr>
                  <p:spPr>
                    <a:xfrm>
                      <a:off x="4905295" y="4225798"/>
                      <a:ext cx="551234"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6" name="TextBox 85">
                      <a:extLst>
                        <a:ext uri="{FF2B5EF4-FFF2-40B4-BE49-F238E27FC236}">
                          <a16:creationId xmlns:a16="http://schemas.microsoft.com/office/drawing/2014/main" id="{6CC51AF0-5B44-5A11-EB4B-D5ED300A4111}"/>
                        </a:ext>
                      </a:extLst>
                    </p:cNvPr>
                    <p:cNvSpPr txBox="1"/>
                    <p:nvPr/>
                  </p:nvSpPr>
                  <p:spPr>
                    <a:xfrm>
                      <a:off x="4693830" y="4244354"/>
                      <a:ext cx="1040860" cy="302715"/>
                    </a:xfrm>
                    <a:prstGeom prst="rect">
                      <a:avLst/>
                    </a:prstGeom>
                    <a:noFill/>
                  </p:spPr>
                  <p:txBody>
                    <a:bodyPr wrap="square" rtlCol="0">
                      <a:spAutoFit/>
                    </a:bodyPr>
                    <a:lstStyle/>
                    <a:p>
                      <a:pPr algn="ctr"/>
                      <a:r>
                        <a:rPr lang="en-US" sz="2800" dirty="0"/>
                        <a:t>KA2</a:t>
                      </a:r>
                    </a:p>
                  </p:txBody>
                </p:sp>
              </p:grpSp>
              <p:sp>
                <p:nvSpPr>
                  <p:cNvPr id="81" name="Oval 80">
                    <a:extLst>
                      <a:ext uri="{FF2B5EF4-FFF2-40B4-BE49-F238E27FC236}">
                        <a16:creationId xmlns:a16="http://schemas.microsoft.com/office/drawing/2014/main" id="{9B2A18C8-51A4-983F-FA51-A89174C3DBDE}"/>
                      </a:ext>
                    </a:extLst>
                  </p:cNvPr>
                  <p:cNvSpPr/>
                  <p:nvPr/>
                </p:nvSpPr>
                <p:spPr>
                  <a:xfrm>
                    <a:off x="3990895" y="3768598"/>
                    <a:ext cx="914400" cy="914400"/>
                  </a:xfrm>
                  <a:prstGeom prst="ellipse">
                    <a:avLst/>
                  </a:prstGeom>
                  <a:no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79" name="TextBox 78">
                  <a:extLst>
                    <a:ext uri="{FF2B5EF4-FFF2-40B4-BE49-F238E27FC236}">
                      <a16:creationId xmlns:a16="http://schemas.microsoft.com/office/drawing/2014/main" id="{A2B35F7F-4885-0320-73B0-F7A958FAFB5C}"/>
                    </a:ext>
                  </a:extLst>
                </p:cNvPr>
                <p:cNvSpPr txBox="1"/>
                <p:nvPr/>
              </p:nvSpPr>
              <p:spPr>
                <a:xfrm>
                  <a:off x="3927665" y="3949793"/>
                  <a:ext cx="1040860" cy="552010"/>
                </a:xfrm>
                <a:prstGeom prst="rect">
                  <a:avLst/>
                </a:prstGeom>
                <a:noFill/>
              </p:spPr>
              <p:txBody>
                <a:bodyPr wrap="square" rtlCol="0">
                  <a:spAutoFit/>
                </a:bodyPr>
                <a:lstStyle/>
                <a:p>
                  <a:pPr algn="ctr"/>
                  <a:r>
                    <a:rPr lang="en-US" sz="2800" dirty="0"/>
                    <a:t>TDF</a:t>
                  </a:r>
                </a:p>
                <a:p>
                  <a:pPr algn="ctr"/>
                  <a:r>
                    <a:rPr lang="en-US" sz="2800" dirty="0"/>
                    <a:t>Depot</a:t>
                  </a:r>
                </a:p>
              </p:txBody>
            </p:sp>
          </p:grpSp>
          <p:cxnSp>
            <p:nvCxnSpPr>
              <p:cNvPr id="74" name="Straight Arrow Connector 73">
                <a:extLst>
                  <a:ext uri="{FF2B5EF4-FFF2-40B4-BE49-F238E27FC236}">
                    <a16:creationId xmlns:a16="http://schemas.microsoft.com/office/drawing/2014/main" id="{9DD91874-5663-6FFF-E1E8-FFE8C08FBBD5}"/>
                  </a:ext>
                </a:extLst>
              </p:cNvPr>
              <p:cNvCxnSpPr>
                <a:cxnSpLocks/>
              </p:cNvCxnSpPr>
              <p:nvPr/>
            </p:nvCxnSpPr>
            <p:spPr>
              <a:xfrm>
                <a:off x="2679858" y="2949328"/>
                <a:ext cx="0" cy="641597"/>
              </a:xfrm>
              <a:prstGeom prst="straightConnector1">
                <a:avLst/>
              </a:prstGeom>
              <a:ln w="28575">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75" name="Oval 74">
                <a:extLst>
                  <a:ext uri="{FF2B5EF4-FFF2-40B4-BE49-F238E27FC236}">
                    <a16:creationId xmlns:a16="http://schemas.microsoft.com/office/drawing/2014/main" id="{3E0A6623-31A1-5A48-E318-4D535C608FE0}"/>
                  </a:ext>
                </a:extLst>
              </p:cNvPr>
              <p:cNvSpPr/>
              <p:nvPr/>
            </p:nvSpPr>
            <p:spPr>
              <a:xfrm>
                <a:off x="2351710" y="3595659"/>
                <a:ext cx="640080" cy="641597"/>
              </a:xfrm>
              <a:prstGeom prst="ellipse">
                <a:avLst/>
              </a:prstGeom>
              <a:no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76" name="Straight Arrow Connector 75">
                <a:extLst>
                  <a:ext uri="{FF2B5EF4-FFF2-40B4-BE49-F238E27FC236}">
                    <a16:creationId xmlns:a16="http://schemas.microsoft.com/office/drawing/2014/main" id="{BCDD7843-BA74-86CC-2A5D-AE21CB77EE84}"/>
                  </a:ext>
                </a:extLst>
              </p:cNvPr>
              <p:cNvCxnSpPr>
                <a:cxnSpLocks/>
              </p:cNvCxnSpPr>
              <p:nvPr/>
            </p:nvCxnSpPr>
            <p:spPr>
              <a:xfrm>
                <a:off x="2663593" y="4237256"/>
                <a:ext cx="0" cy="1032226"/>
              </a:xfrm>
              <a:prstGeom prst="straightConnector1">
                <a:avLst/>
              </a:prstGeom>
              <a:ln w="28575">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77" name="TextBox 76">
                <a:extLst>
                  <a:ext uri="{FF2B5EF4-FFF2-40B4-BE49-F238E27FC236}">
                    <a16:creationId xmlns:a16="http://schemas.microsoft.com/office/drawing/2014/main" id="{B4CA3658-D2FE-BBE0-E727-4320FFCA3E71}"/>
                  </a:ext>
                </a:extLst>
              </p:cNvPr>
              <p:cNvSpPr txBox="1"/>
              <p:nvPr/>
            </p:nvSpPr>
            <p:spPr>
              <a:xfrm>
                <a:off x="1896737" y="4586657"/>
                <a:ext cx="914400" cy="302715"/>
              </a:xfrm>
              <a:prstGeom prst="rect">
                <a:avLst/>
              </a:prstGeom>
              <a:noFill/>
            </p:spPr>
            <p:txBody>
              <a:bodyPr wrap="square" rtlCol="0">
                <a:spAutoFit/>
              </a:bodyPr>
              <a:lstStyle/>
              <a:p>
                <a:pPr algn="ctr"/>
                <a:r>
                  <a:rPr lang="en-US" sz="2800" dirty="0" err="1"/>
                  <a:t>Kslow</a:t>
                </a:r>
                <a:endParaRPr lang="en-US" sz="2800" dirty="0"/>
              </a:p>
            </p:txBody>
          </p:sp>
        </p:grpSp>
        <p:grpSp>
          <p:nvGrpSpPr>
            <p:cNvPr id="67" name="Group 66">
              <a:extLst>
                <a:ext uri="{FF2B5EF4-FFF2-40B4-BE49-F238E27FC236}">
                  <a16:creationId xmlns:a16="http://schemas.microsoft.com/office/drawing/2014/main" id="{9128DD4D-1488-0CD0-F717-74F9D3D6E3BA}"/>
                </a:ext>
              </a:extLst>
            </p:cNvPr>
            <p:cNvGrpSpPr/>
            <p:nvPr/>
          </p:nvGrpSpPr>
          <p:grpSpPr>
            <a:xfrm>
              <a:off x="2970033" y="3458683"/>
              <a:ext cx="1040860" cy="914400"/>
              <a:chOff x="3274621" y="3296158"/>
              <a:chExt cx="1040860" cy="914400"/>
            </a:xfrm>
          </p:grpSpPr>
          <p:sp>
            <p:nvSpPr>
              <p:cNvPr id="71" name="Oval 70">
                <a:extLst>
                  <a:ext uri="{FF2B5EF4-FFF2-40B4-BE49-F238E27FC236}">
                    <a16:creationId xmlns:a16="http://schemas.microsoft.com/office/drawing/2014/main" id="{822FA489-DEB3-875D-BAEA-FE7B46737E8E}"/>
                  </a:ext>
                </a:extLst>
              </p:cNvPr>
              <p:cNvSpPr/>
              <p:nvPr/>
            </p:nvSpPr>
            <p:spPr>
              <a:xfrm>
                <a:off x="3324251" y="3296158"/>
                <a:ext cx="914400" cy="914400"/>
              </a:xfrm>
              <a:prstGeom prst="ellipse">
                <a:avLst/>
              </a:prstGeom>
              <a:no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2" name="TextBox 71">
                <a:extLst>
                  <a:ext uri="{FF2B5EF4-FFF2-40B4-BE49-F238E27FC236}">
                    <a16:creationId xmlns:a16="http://schemas.microsoft.com/office/drawing/2014/main" id="{70DD3C5F-23F8-A197-7E34-0A847DA61159}"/>
                  </a:ext>
                </a:extLst>
              </p:cNvPr>
              <p:cNvSpPr txBox="1"/>
              <p:nvPr/>
            </p:nvSpPr>
            <p:spPr>
              <a:xfrm>
                <a:off x="3274621" y="3470901"/>
                <a:ext cx="1040860" cy="552009"/>
              </a:xfrm>
              <a:prstGeom prst="rect">
                <a:avLst/>
              </a:prstGeom>
              <a:noFill/>
            </p:spPr>
            <p:txBody>
              <a:bodyPr wrap="square" rtlCol="0">
                <a:spAutoFit/>
              </a:bodyPr>
              <a:lstStyle/>
              <a:p>
                <a:pPr algn="ctr"/>
                <a:r>
                  <a:rPr lang="en-US" sz="2800" dirty="0" err="1"/>
                  <a:t>TFVdp</a:t>
                </a:r>
                <a:endParaRPr lang="en-US" sz="2800" dirty="0"/>
              </a:p>
              <a:p>
                <a:pPr algn="ctr"/>
                <a:r>
                  <a:rPr lang="en-US" sz="2800" dirty="0"/>
                  <a:t>PBMC</a:t>
                </a:r>
              </a:p>
            </p:txBody>
          </p:sp>
        </p:grpSp>
        <p:cxnSp>
          <p:nvCxnSpPr>
            <p:cNvPr id="68" name="Straight Arrow Connector 67">
              <a:extLst>
                <a:ext uri="{FF2B5EF4-FFF2-40B4-BE49-F238E27FC236}">
                  <a16:creationId xmlns:a16="http://schemas.microsoft.com/office/drawing/2014/main" id="{986F9EC2-44E2-0D12-AE46-F3EB00B57E1D}"/>
                </a:ext>
              </a:extLst>
            </p:cNvPr>
            <p:cNvCxnSpPr>
              <a:cxnSpLocks/>
              <a:endCxn id="71" idx="3"/>
            </p:cNvCxnSpPr>
            <p:nvPr/>
          </p:nvCxnSpPr>
          <p:spPr>
            <a:xfrm flipV="1">
              <a:off x="2419786" y="4239170"/>
              <a:ext cx="733788" cy="1166208"/>
            </a:xfrm>
            <a:prstGeom prst="straightConnector1">
              <a:avLst/>
            </a:prstGeom>
            <a:ln w="28575">
              <a:solidFill>
                <a:schemeClr val="tx1"/>
              </a:solidFill>
              <a:prstDash val="lgDash"/>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2E51451B-4EEF-5D63-D553-1F523F76FE08}"/>
                </a:ext>
              </a:extLst>
            </p:cNvPr>
            <p:cNvCxnSpPr>
              <a:cxnSpLocks/>
              <a:stCxn id="75" idx="6"/>
              <a:endCxn id="71" idx="2"/>
            </p:cNvCxnSpPr>
            <p:nvPr/>
          </p:nvCxnSpPr>
          <p:spPr>
            <a:xfrm flipV="1">
              <a:off x="2696230" y="3915883"/>
              <a:ext cx="323433" cy="575"/>
            </a:xfrm>
            <a:prstGeom prst="straightConnector1">
              <a:avLst/>
            </a:prstGeom>
            <a:ln w="28575">
              <a:solidFill>
                <a:schemeClr val="tx1"/>
              </a:solidFill>
              <a:prstDash val="lgDash"/>
              <a:tailEnd type="triangle"/>
            </a:ln>
          </p:spPr>
          <p:style>
            <a:lnRef idx="1">
              <a:schemeClr val="accent1"/>
            </a:lnRef>
            <a:fillRef idx="0">
              <a:schemeClr val="accent1"/>
            </a:fillRef>
            <a:effectRef idx="0">
              <a:schemeClr val="accent1"/>
            </a:effectRef>
            <a:fontRef idx="minor">
              <a:schemeClr val="tx1"/>
            </a:fontRef>
          </p:style>
        </p:cxnSp>
        <p:sp>
          <p:nvSpPr>
            <p:cNvPr id="70" name="TextBox 69">
              <a:extLst>
                <a:ext uri="{FF2B5EF4-FFF2-40B4-BE49-F238E27FC236}">
                  <a16:creationId xmlns:a16="http://schemas.microsoft.com/office/drawing/2014/main" id="{2C3DF3A8-B2DA-2778-F210-E456E425399D}"/>
                </a:ext>
              </a:extLst>
            </p:cNvPr>
            <p:cNvSpPr txBox="1"/>
            <p:nvPr/>
          </p:nvSpPr>
          <p:spPr>
            <a:xfrm>
              <a:off x="1965463" y="3773630"/>
              <a:ext cx="837670" cy="267102"/>
            </a:xfrm>
            <a:prstGeom prst="rect">
              <a:avLst/>
            </a:prstGeom>
            <a:noFill/>
          </p:spPr>
          <p:txBody>
            <a:bodyPr wrap="square">
              <a:spAutoFit/>
            </a:bodyPr>
            <a:lstStyle/>
            <a:p>
              <a:pPr algn="ctr"/>
              <a:r>
                <a:rPr lang="en-US" sz="2400" dirty="0"/>
                <a:t>Transit</a:t>
              </a:r>
            </a:p>
          </p:txBody>
        </p:sp>
      </p:grpSp>
      <p:sp>
        <p:nvSpPr>
          <p:cNvPr id="17" name="Text Box 4">
            <a:extLst>
              <a:ext uri="{FF2B5EF4-FFF2-40B4-BE49-F238E27FC236}">
                <a16:creationId xmlns:a16="http://schemas.microsoft.com/office/drawing/2014/main" id="{CD3542C5-35C3-61A9-6CA8-714000034821}"/>
              </a:ext>
            </a:extLst>
          </p:cNvPr>
          <p:cNvSpPr txBox="1">
            <a:spLocks noChangeArrowheads="1"/>
          </p:cNvSpPr>
          <p:nvPr/>
        </p:nvSpPr>
        <p:spPr bwMode="auto">
          <a:xfrm>
            <a:off x="15622792" y="30096862"/>
            <a:ext cx="13646148" cy="5830015"/>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14870" tIns="14870" rIns="14870" bIns="14870" numCol="1" anchor="t" anchorCtr="0" compatLnSpc="1">
            <a:prstTxWarp prst="textNoShape">
              <a:avLst/>
            </a:prstTxWarp>
          </a:bodyPr>
          <a:lstStyle/>
          <a:p>
            <a:pPr algn="just" defTabSz="371736" eaLnBrk="0" fontAlgn="base" hangingPunct="0">
              <a:lnSpc>
                <a:spcPct val="120000"/>
              </a:lnSpc>
              <a:spcBef>
                <a:spcPct val="0"/>
              </a:spcBef>
              <a:spcAft>
                <a:spcPct val="0"/>
              </a:spcAft>
            </a:pPr>
            <a:r>
              <a:rPr lang="en-US" altLang="en-US" sz="2800" b="1" dirty="0">
                <a:solidFill>
                  <a:schemeClr val="tx2"/>
                </a:solidFill>
                <a:latin typeface="+mj-lt"/>
                <a:ea typeface="IAS Ribbon Sans Bold" pitchFamily="2" charset="0"/>
              </a:rPr>
              <a:t>Conclusions</a:t>
            </a:r>
          </a:p>
          <a:p>
            <a:pPr marL="342900" indent="-342900" algn="just" defTabSz="371736" eaLnBrk="0" fontAlgn="base" hangingPunct="0">
              <a:lnSpc>
                <a:spcPct val="120000"/>
              </a:lnSpc>
              <a:spcBef>
                <a:spcPct val="0"/>
              </a:spcBef>
              <a:spcAft>
                <a:spcPct val="0"/>
              </a:spcAft>
              <a:buFont typeface="Arial" panose="020B0604020202020204" pitchFamily="34" charset="0"/>
              <a:buChar char="•"/>
            </a:pPr>
            <a:r>
              <a:rPr lang="en-US" altLang="en-US" sz="2400" dirty="0">
                <a:solidFill>
                  <a:srgbClr val="000000"/>
                </a:solidFill>
              </a:rPr>
              <a:t>Among pregnant individuals </a:t>
            </a:r>
            <a:r>
              <a:rPr lang="en-US" altLang="en-US" sz="2400" dirty="0"/>
              <a:t>on TDF, our simulation showed a 30% reduction in PBMC TFV-</a:t>
            </a:r>
            <a:r>
              <a:rPr lang="en-US" altLang="en-US" sz="2400" dirty="0" err="1"/>
              <a:t>dp</a:t>
            </a:r>
            <a:r>
              <a:rPr lang="en-US" altLang="en-US" sz="2400" dirty="0"/>
              <a:t> concentrations. This discrepancy between simulation and reported clinical data </a:t>
            </a:r>
            <a:r>
              <a:rPr lang="en-US" sz="2400" dirty="0"/>
              <a:t>suggests potential impact of pregnancy on the kinetics between plasma TFV and PBMC TFV-</a:t>
            </a:r>
            <a:r>
              <a:rPr lang="en-US" sz="2400" dirty="0" err="1"/>
              <a:t>dp</a:t>
            </a:r>
            <a:r>
              <a:rPr lang="en-US" altLang="en-US" sz="2400" dirty="0"/>
              <a:t> </a:t>
            </a:r>
          </a:p>
          <a:p>
            <a:pPr marL="342900" indent="-342900" algn="just" defTabSz="371736" eaLnBrk="0" fontAlgn="base" hangingPunct="0">
              <a:lnSpc>
                <a:spcPct val="120000"/>
              </a:lnSpc>
              <a:spcBef>
                <a:spcPct val="0"/>
              </a:spcBef>
              <a:spcAft>
                <a:spcPct val="0"/>
              </a:spcAft>
              <a:buFont typeface="Arial" panose="020B0604020202020204" pitchFamily="34" charset="0"/>
              <a:buChar char="•"/>
            </a:pPr>
            <a:r>
              <a:rPr lang="en-US" altLang="en-US" sz="2400" dirty="0"/>
              <a:t>Increased PrEP failure with TDF-based PrEP in pregnancy has not been reported, but would be challenging to evaluate. </a:t>
            </a:r>
          </a:p>
          <a:p>
            <a:pPr marL="342900" indent="-342900" algn="just" defTabSz="371736" eaLnBrk="0" fontAlgn="base" hangingPunct="0">
              <a:lnSpc>
                <a:spcPct val="120000"/>
              </a:lnSpc>
              <a:spcBef>
                <a:spcPct val="0"/>
              </a:spcBef>
              <a:spcAft>
                <a:spcPct val="0"/>
              </a:spcAft>
              <a:buFont typeface="Arial" panose="020B0604020202020204" pitchFamily="34" charset="0"/>
              <a:buChar char="•"/>
            </a:pPr>
            <a:r>
              <a:rPr lang="en-US" altLang="en-US" sz="2400" dirty="0"/>
              <a:t>Among individuals on TDF-based treatment in pregnancy, decreased TFV-</a:t>
            </a:r>
            <a:r>
              <a:rPr lang="en-US" altLang="en-US" sz="2400" dirty="0" err="1"/>
              <a:t>dp</a:t>
            </a:r>
            <a:r>
              <a:rPr lang="en-US" altLang="en-US" sz="2400" dirty="0"/>
              <a:t> exposure has not been associated with virologic failure. Dose adjustment is not recommended given the presence of a third antiviral. </a:t>
            </a:r>
          </a:p>
          <a:p>
            <a:pPr marL="342900" indent="-342900" algn="just" defTabSz="371736" eaLnBrk="0" fontAlgn="base" hangingPunct="0">
              <a:lnSpc>
                <a:spcPct val="120000"/>
              </a:lnSpc>
              <a:spcBef>
                <a:spcPct val="0"/>
              </a:spcBef>
              <a:spcAft>
                <a:spcPct val="0"/>
              </a:spcAft>
              <a:buFont typeface="Arial" panose="020B0604020202020204" pitchFamily="34" charset="0"/>
              <a:buChar char="•"/>
            </a:pPr>
            <a:r>
              <a:rPr lang="en-US" altLang="en-US" sz="2400" dirty="0"/>
              <a:t>Among individuals on TAF during pregnancy,</a:t>
            </a:r>
            <a:r>
              <a:rPr lang="zh-CN" altLang="en-US" sz="2400" dirty="0"/>
              <a:t> </a:t>
            </a:r>
            <a:r>
              <a:rPr lang="en-US" altLang="zh-CN" sz="2400" dirty="0"/>
              <a:t>since we assumed pregnancy would only affect the clearance of TAF (which represents the conversion of TAF to TFV in this model), we predicted </a:t>
            </a:r>
            <a:r>
              <a:rPr lang="en-US" altLang="en-US" sz="2400" dirty="0"/>
              <a:t>a negligible reduction in PBMC TFV-</a:t>
            </a:r>
            <a:r>
              <a:rPr lang="en-US" altLang="en-US" sz="2400" dirty="0" err="1"/>
              <a:t>dp</a:t>
            </a:r>
            <a:r>
              <a:rPr lang="en-US" altLang="en-US" sz="2400" dirty="0"/>
              <a:t> concentrations </a:t>
            </a:r>
            <a:endParaRPr lang="en-US" sz="2400" dirty="0"/>
          </a:p>
        </p:txBody>
      </p:sp>
      <p:sp>
        <p:nvSpPr>
          <p:cNvPr id="19" name="Text Box 4">
            <a:extLst>
              <a:ext uri="{FF2B5EF4-FFF2-40B4-BE49-F238E27FC236}">
                <a16:creationId xmlns:a16="http://schemas.microsoft.com/office/drawing/2014/main" id="{E180121A-7A08-31E1-E345-7BB387DEE81B}"/>
              </a:ext>
            </a:extLst>
          </p:cNvPr>
          <p:cNvSpPr txBox="1">
            <a:spLocks noChangeArrowheads="1"/>
          </p:cNvSpPr>
          <p:nvPr/>
        </p:nvSpPr>
        <p:spPr bwMode="auto">
          <a:xfrm>
            <a:off x="8513827" y="28254662"/>
            <a:ext cx="5519936" cy="1016367"/>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14870" tIns="14870" rIns="14870" bIns="14870" numCol="1" anchor="t" anchorCtr="0" compatLnSpc="1">
            <a:prstTxWarp prst="textNoShape">
              <a:avLst/>
            </a:prstTxWarp>
          </a:bodyPr>
          <a:lstStyle/>
          <a:p>
            <a:pPr algn="just" defTabSz="371736" eaLnBrk="0" fontAlgn="base" hangingPunct="0">
              <a:lnSpc>
                <a:spcPct val="120000"/>
              </a:lnSpc>
              <a:spcBef>
                <a:spcPct val="0"/>
              </a:spcBef>
              <a:spcAft>
                <a:spcPct val="0"/>
              </a:spcAft>
            </a:pPr>
            <a:r>
              <a:rPr lang="en-US" altLang="en-US" sz="2400" b="1" dirty="0">
                <a:latin typeface="+mj-lt"/>
                <a:ea typeface="IAS Ribbon Sans Bold" pitchFamily="2" charset="0"/>
              </a:rPr>
              <a:t>Figure 1 Final model structure</a:t>
            </a:r>
          </a:p>
        </p:txBody>
      </p:sp>
      <p:sp>
        <p:nvSpPr>
          <p:cNvPr id="20" name="Text Box 4">
            <a:extLst>
              <a:ext uri="{FF2B5EF4-FFF2-40B4-BE49-F238E27FC236}">
                <a16:creationId xmlns:a16="http://schemas.microsoft.com/office/drawing/2014/main" id="{A78BD53F-93EF-0E77-3245-97844A7C60D1}"/>
              </a:ext>
            </a:extLst>
          </p:cNvPr>
          <p:cNvSpPr txBox="1">
            <a:spLocks noChangeArrowheads="1"/>
          </p:cNvSpPr>
          <p:nvPr/>
        </p:nvSpPr>
        <p:spPr bwMode="auto">
          <a:xfrm>
            <a:off x="15600439" y="15111852"/>
            <a:ext cx="13479608" cy="3898540"/>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14870" tIns="14870" rIns="14870" bIns="14870" numCol="1" anchor="t" anchorCtr="0" compatLnSpc="1">
            <a:prstTxWarp prst="textNoShape">
              <a:avLst/>
            </a:prstTxWarp>
          </a:bodyPr>
          <a:lstStyle/>
          <a:p>
            <a:pPr algn="just"/>
            <a:r>
              <a:rPr lang="en-US" altLang="en-US" sz="2400" b="1" dirty="0">
                <a:latin typeface="+mj-lt"/>
                <a:ea typeface="IAS Ribbon Sans Bold" pitchFamily="2" charset="0"/>
              </a:rPr>
              <a:t>Figure 2 </a:t>
            </a:r>
            <a:r>
              <a:rPr lang="en-US" sz="2400" dirty="0">
                <a:solidFill>
                  <a:srgbClr val="000000"/>
                </a:solidFill>
              </a:rPr>
              <a:t>Concentration-time profiles for TFV and TFV-</a:t>
            </a:r>
            <a:r>
              <a:rPr lang="en-US" sz="2400" dirty="0" err="1">
                <a:solidFill>
                  <a:srgbClr val="000000"/>
                </a:solidFill>
              </a:rPr>
              <a:t>dp</a:t>
            </a:r>
            <a:r>
              <a:rPr lang="en-US" sz="2400" dirty="0">
                <a:solidFill>
                  <a:srgbClr val="000000"/>
                </a:solidFill>
              </a:rPr>
              <a:t> in non-pregnant and pregnant individuals on TDF and TAF. Population pharmacokinetic simulations for 14 days oral 25 mg TAF or 300 mg TDF dosing every 24 hours in 1000 virtual patients. (A) Plasma concentration of TFV after TAF dosing, (B) Plasma concentration of TFV after TDF dosing, (C) PBMCs TFV-</a:t>
            </a:r>
            <a:r>
              <a:rPr lang="en-US" sz="2400" dirty="0" err="1">
                <a:solidFill>
                  <a:srgbClr val="000000"/>
                </a:solidFill>
              </a:rPr>
              <a:t>dp</a:t>
            </a:r>
            <a:r>
              <a:rPr lang="en-US" sz="2400" dirty="0">
                <a:solidFill>
                  <a:srgbClr val="000000"/>
                </a:solidFill>
              </a:rPr>
              <a:t> concentration after TAF dosing, (D) PBMCs TFV-</a:t>
            </a:r>
            <a:r>
              <a:rPr lang="en-US" sz="2400" dirty="0" err="1">
                <a:solidFill>
                  <a:srgbClr val="000000"/>
                </a:solidFill>
              </a:rPr>
              <a:t>dp</a:t>
            </a:r>
            <a:r>
              <a:rPr lang="en-US" sz="2400" dirty="0">
                <a:solidFill>
                  <a:srgbClr val="000000"/>
                </a:solidFill>
              </a:rPr>
              <a:t> concentration after TDF dosing. The solid lines represent the predicted median pharmacokinetics profile for non-pregnant (Black) and pregnant (Red) population. The regions encompass the 5% and 95% percentiles of prediction for non-pregnant (Grey) and pregnant (Pink) population. The black dots represent non-pregnant data from the CONRAD 137 multiple-dose phase.</a:t>
            </a:r>
          </a:p>
          <a:p>
            <a:pPr algn="just" defTabSz="371736" eaLnBrk="0" fontAlgn="base" hangingPunct="0">
              <a:lnSpc>
                <a:spcPct val="120000"/>
              </a:lnSpc>
              <a:spcBef>
                <a:spcPct val="0"/>
              </a:spcBef>
              <a:spcAft>
                <a:spcPct val="0"/>
              </a:spcAft>
            </a:pPr>
            <a:endParaRPr lang="en-US" altLang="en-US" sz="2400" b="1" dirty="0">
              <a:latin typeface="+mj-lt"/>
              <a:ea typeface="IAS Ribbon Sans Bold" pitchFamily="2" charset="0"/>
            </a:endParaRPr>
          </a:p>
        </p:txBody>
      </p:sp>
      <p:sp>
        <p:nvSpPr>
          <p:cNvPr id="21" name="Text Box 4">
            <a:extLst>
              <a:ext uri="{FF2B5EF4-FFF2-40B4-BE49-F238E27FC236}">
                <a16:creationId xmlns:a16="http://schemas.microsoft.com/office/drawing/2014/main" id="{99EEF51D-70E7-126E-A106-1E23627F6082}"/>
              </a:ext>
            </a:extLst>
          </p:cNvPr>
          <p:cNvSpPr txBox="1">
            <a:spLocks noChangeArrowheads="1"/>
          </p:cNvSpPr>
          <p:nvPr/>
        </p:nvSpPr>
        <p:spPr bwMode="auto">
          <a:xfrm>
            <a:off x="15600439" y="36004538"/>
            <a:ext cx="13646148" cy="3999006"/>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14870" tIns="14870" rIns="14870" bIns="14870" numCol="1" anchor="t" anchorCtr="0" compatLnSpc="1">
            <a:prstTxWarp prst="textNoShape">
              <a:avLst/>
            </a:prstTxWarp>
          </a:bodyPr>
          <a:lstStyle/>
          <a:p>
            <a:pPr algn="just" defTabSz="371736" eaLnBrk="0" fontAlgn="base" hangingPunct="0">
              <a:lnSpc>
                <a:spcPct val="120000"/>
              </a:lnSpc>
              <a:spcBef>
                <a:spcPct val="0"/>
              </a:spcBef>
              <a:spcAft>
                <a:spcPct val="0"/>
              </a:spcAft>
            </a:pPr>
            <a:r>
              <a:rPr lang="en-US" altLang="en-US" sz="2800" b="1" dirty="0">
                <a:solidFill>
                  <a:schemeClr val="tx2"/>
                </a:solidFill>
                <a:latin typeface="+mj-lt"/>
                <a:ea typeface="IAS Ribbon Sans Bold" pitchFamily="2" charset="0"/>
              </a:rPr>
              <a:t>References </a:t>
            </a:r>
          </a:p>
          <a:p>
            <a:pPr marL="342900" indent="-342900" algn="just" defTabSz="371736" eaLnBrk="0" fontAlgn="base" hangingPunct="0">
              <a:lnSpc>
                <a:spcPct val="120000"/>
              </a:lnSpc>
              <a:spcBef>
                <a:spcPct val="0"/>
              </a:spcBef>
              <a:spcAft>
                <a:spcPct val="0"/>
              </a:spcAft>
              <a:buFont typeface="Arial" panose="020B0604020202020204" pitchFamily="34" charset="0"/>
              <a:buChar char="•"/>
            </a:pPr>
            <a:r>
              <a:rPr lang="en-US" sz="1600" dirty="0">
                <a:solidFill>
                  <a:srgbClr val="000000"/>
                </a:solidFill>
              </a:rPr>
              <a:t>Anderson PL, Liu AY, Castillo-</a:t>
            </a:r>
            <a:r>
              <a:rPr lang="en-US" sz="1600" dirty="0" err="1">
                <a:solidFill>
                  <a:srgbClr val="000000"/>
                </a:solidFill>
              </a:rPr>
              <a:t>Mancilla</a:t>
            </a:r>
            <a:r>
              <a:rPr lang="en-US" sz="1600" dirty="0">
                <a:solidFill>
                  <a:srgbClr val="000000"/>
                </a:solidFill>
              </a:rPr>
              <a:t> JR, et. al. </a:t>
            </a:r>
            <a:r>
              <a:rPr lang="en-US" sz="1600" dirty="0" err="1">
                <a:solidFill>
                  <a:srgbClr val="000000"/>
                </a:solidFill>
              </a:rPr>
              <a:t>Antimicrob</a:t>
            </a:r>
            <a:r>
              <a:rPr lang="en-US" sz="1600" dirty="0">
                <a:solidFill>
                  <a:srgbClr val="000000"/>
                </a:solidFill>
              </a:rPr>
              <a:t> Agents </a:t>
            </a:r>
            <a:r>
              <a:rPr lang="en-US" sz="1600" dirty="0" err="1">
                <a:solidFill>
                  <a:srgbClr val="000000"/>
                </a:solidFill>
              </a:rPr>
              <a:t>Chemother</a:t>
            </a:r>
            <a:r>
              <a:rPr lang="en-US" sz="1600" dirty="0">
                <a:solidFill>
                  <a:srgbClr val="000000"/>
                </a:solidFill>
              </a:rPr>
              <a:t>. 2017 Dec 21;62(1):e01710-17.</a:t>
            </a:r>
          </a:p>
          <a:p>
            <a:pPr marL="342900" indent="-342900" algn="just" defTabSz="371736" eaLnBrk="0" fontAlgn="base" hangingPunct="0">
              <a:lnSpc>
                <a:spcPct val="120000"/>
              </a:lnSpc>
              <a:spcBef>
                <a:spcPct val="0"/>
              </a:spcBef>
              <a:spcAft>
                <a:spcPct val="0"/>
              </a:spcAft>
              <a:buFont typeface="Arial" panose="020B0604020202020204" pitchFamily="34" charset="0"/>
              <a:buChar char="•"/>
            </a:pPr>
            <a:r>
              <a:rPr lang="en-US" sz="1600" dirty="0"/>
              <a:t>Brooks KM, </a:t>
            </a:r>
            <a:r>
              <a:rPr lang="en-US" sz="1600" dirty="0" err="1"/>
              <a:t>Momper</a:t>
            </a:r>
            <a:r>
              <a:rPr lang="en-US" sz="1600" dirty="0"/>
              <a:t> JD, Pinilla M, et. al. AIDS. 2021 Mar 1;35(3):407-417.</a:t>
            </a:r>
          </a:p>
          <a:p>
            <a:pPr marL="342900" indent="-342900" algn="just" defTabSz="371736" eaLnBrk="0" fontAlgn="base" hangingPunct="0">
              <a:lnSpc>
                <a:spcPct val="120000"/>
              </a:lnSpc>
              <a:spcBef>
                <a:spcPct val="0"/>
              </a:spcBef>
              <a:spcAft>
                <a:spcPct val="0"/>
              </a:spcAft>
              <a:buFont typeface="Arial" panose="020B0604020202020204" pitchFamily="34" charset="0"/>
              <a:buChar char="•"/>
            </a:pPr>
            <a:r>
              <a:rPr lang="en-US" sz="1600" dirty="0"/>
              <a:t>Brooks KM. (2023 September 12).  Intracellular Tenofovir-Diphosphate Concentrations with Tenofovir Alafenamide During Pregnancy and Postpartum in People with HIV: Results from IMPAACT 2026.  International Workshop on Clinical Pharmacology of HIV, Hepatitis, and Other Antiviral Drugs 2023.</a:t>
            </a:r>
          </a:p>
          <a:p>
            <a:pPr marL="342900" indent="-342900" algn="just" defTabSz="371736" eaLnBrk="0" fontAlgn="base" hangingPunct="0">
              <a:lnSpc>
                <a:spcPct val="120000"/>
              </a:lnSpc>
              <a:spcBef>
                <a:spcPct val="0"/>
              </a:spcBef>
              <a:spcAft>
                <a:spcPct val="0"/>
              </a:spcAft>
              <a:buFont typeface="Arial" panose="020B0604020202020204" pitchFamily="34" charset="0"/>
              <a:buChar char="•"/>
            </a:pPr>
            <a:r>
              <a:rPr lang="en-US" sz="1600" dirty="0"/>
              <a:t>Eke AC, Shoji K, Best BM, </a:t>
            </a:r>
            <a:r>
              <a:rPr lang="en-US" sz="1600" dirty="0" err="1"/>
              <a:t>Momper</a:t>
            </a:r>
            <a:r>
              <a:rPr lang="en-US" sz="1600" dirty="0"/>
              <a:t> JD, </a:t>
            </a:r>
            <a:r>
              <a:rPr lang="en-US" sz="1600" dirty="0" err="1"/>
              <a:t>Stek</a:t>
            </a:r>
            <a:r>
              <a:rPr lang="en-US" sz="1600" dirty="0"/>
              <a:t> AM, Cressey TR, </a:t>
            </a:r>
            <a:r>
              <a:rPr lang="en-US" sz="1600" dirty="0" err="1"/>
              <a:t>Mirochnick</a:t>
            </a:r>
            <a:r>
              <a:rPr lang="en-US" sz="1600" dirty="0"/>
              <a:t> M, </a:t>
            </a:r>
            <a:r>
              <a:rPr lang="en-US" sz="1600" dirty="0" err="1"/>
              <a:t>Capparelli</a:t>
            </a:r>
            <a:r>
              <a:rPr lang="en-US" sz="1600" dirty="0"/>
              <a:t> EV. </a:t>
            </a:r>
            <a:r>
              <a:rPr lang="en-US" sz="1600" dirty="0" err="1"/>
              <a:t>Antimicrob</a:t>
            </a:r>
            <a:r>
              <a:rPr lang="en-US" sz="1600" dirty="0"/>
              <a:t> Agents </a:t>
            </a:r>
            <a:r>
              <a:rPr lang="en-US" sz="1600" dirty="0" err="1"/>
              <a:t>Chemother</a:t>
            </a:r>
            <a:r>
              <a:rPr lang="en-US" sz="1600" dirty="0"/>
              <a:t>. 2021 Feb 17;65(3):e02168-20.</a:t>
            </a:r>
          </a:p>
          <a:p>
            <a:pPr marL="342900" indent="-342900" algn="just" defTabSz="371736" eaLnBrk="0" fontAlgn="base" hangingPunct="0">
              <a:lnSpc>
                <a:spcPct val="120000"/>
              </a:lnSpc>
              <a:spcBef>
                <a:spcPct val="0"/>
              </a:spcBef>
              <a:spcAft>
                <a:spcPct val="0"/>
              </a:spcAft>
              <a:buFont typeface="Arial" panose="020B0604020202020204" pitchFamily="34" charset="0"/>
              <a:buChar char="•"/>
            </a:pPr>
            <a:r>
              <a:rPr lang="en-US" sz="1600" dirty="0"/>
              <a:t>Joseph Davey DL, </a:t>
            </a:r>
            <a:r>
              <a:rPr lang="en-US" sz="1600" dirty="0" err="1"/>
              <a:t>Dadan</a:t>
            </a:r>
            <a:r>
              <a:rPr lang="en-US" sz="1600" dirty="0"/>
              <a:t> S, Khoo </a:t>
            </a:r>
            <a:r>
              <a:rPr lang="en-US" sz="1600" dirty="0">
                <a:solidFill>
                  <a:srgbClr val="000000"/>
                </a:solidFill>
              </a:rPr>
              <a:t>S et al. [CROI Abstract 900]. In Special Issue: Abstracts From the CROI 2024 Conference on Retroviruses and Opportunistic Infections. Top </a:t>
            </a:r>
            <a:r>
              <a:rPr lang="en-US" sz="1600" dirty="0" err="1">
                <a:solidFill>
                  <a:srgbClr val="000000"/>
                </a:solidFill>
              </a:rPr>
              <a:t>Antivir</a:t>
            </a:r>
            <a:r>
              <a:rPr lang="en-US" sz="1600" dirty="0">
                <a:solidFill>
                  <a:srgbClr val="000000"/>
                </a:solidFill>
              </a:rPr>
              <a:t> Med. 2024;32(1):277.</a:t>
            </a:r>
          </a:p>
          <a:p>
            <a:pPr marL="342900" indent="-342900" algn="just" defTabSz="371736" eaLnBrk="0" fontAlgn="base" hangingPunct="0">
              <a:lnSpc>
                <a:spcPct val="120000"/>
              </a:lnSpc>
              <a:spcBef>
                <a:spcPct val="0"/>
              </a:spcBef>
              <a:spcAft>
                <a:spcPct val="0"/>
              </a:spcAft>
              <a:buFont typeface="Arial" panose="020B0604020202020204" pitchFamily="34" charset="0"/>
              <a:buChar char="•"/>
            </a:pPr>
            <a:r>
              <a:rPr lang="en-US" sz="1600" dirty="0" err="1">
                <a:solidFill>
                  <a:srgbClr val="000000"/>
                </a:solidFill>
              </a:rPr>
              <a:t>Kawuma</a:t>
            </a:r>
            <a:r>
              <a:rPr lang="en-US" sz="1600" dirty="0">
                <a:solidFill>
                  <a:srgbClr val="000000"/>
                </a:solidFill>
              </a:rPr>
              <a:t> AN, </a:t>
            </a:r>
            <a:r>
              <a:rPr lang="en-US" sz="1600" dirty="0" err="1">
                <a:solidFill>
                  <a:srgbClr val="000000"/>
                </a:solidFill>
              </a:rPr>
              <a:t>Wasmann</a:t>
            </a:r>
            <a:r>
              <a:rPr lang="en-US" sz="1600" dirty="0">
                <a:solidFill>
                  <a:srgbClr val="000000"/>
                </a:solidFill>
              </a:rPr>
              <a:t> RE, </a:t>
            </a:r>
            <a:r>
              <a:rPr lang="en-US" sz="1600" dirty="0" err="1">
                <a:solidFill>
                  <a:srgbClr val="000000"/>
                </a:solidFill>
              </a:rPr>
              <a:t>Sinxadi</a:t>
            </a:r>
            <a:r>
              <a:rPr lang="en-US" sz="1600" dirty="0">
                <a:solidFill>
                  <a:srgbClr val="000000"/>
                </a:solidFill>
              </a:rPr>
              <a:t> P et al. CPT Pharmacometrics Syst </a:t>
            </a:r>
            <a:r>
              <a:rPr lang="en-US" sz="1600" dirty="0" err="1">
                <a:solidFill>
                  <a:srgbClr val="000000"/>
                </a:solidFill>
              </a:rPr>
              <a:t>Pharmacol</a:t>
            </a:r>
            <a:r>
              <a:rPr lang="en-US" sz="1600" dirty="0">
                <a:solidFill>
                  <a:srgbClr val="000000"/>
                </a:solidFill>
              </a:rPr>
              <a:t>. 2023 Jun;12(6):821-830.</a:t>
            </a:r>
            <a:endParaRPr lang="en-US" altLang="en-US" sz="1600" dirty="0">
              <a:solidFill>
                <a:srgbClr val="000000"/>
              </a:solidFill>
            </a:endParaRPr>
          </a:p>
          <a:p>
            <a:pPr marL="342900" indent="-342900" algn="just">
              <a:buFont typeface="Arial" panose="020B0604020202020204" pitchFamily="34" charset="0"/>
              <a:buChar char="•"/>
            </a:pPr>
            <a:r>
              <a:rPr lang="en-US" sz="1600" dirty="0" err="1">
                <a:solidFill>
                  <a:srgbClr val="000000"/>
                </a:solidFill>
              </a:rPr>
              <a:t>Mugwanya</a:t>
            </a:r>
            <a:r>
              <a:rPr lang="en-US" sz="1600" dirty="0">
                <a:solidFill>
                  <a:srgbClr val="000000"/>
                </a:solidFill>
              </a:rPr>
              <a:t> KK, Mugo NR, Donnell D et al. [CROI Abstract 170]. In Special Issue: Abstracts From the CROI 2024 Conference on Retroviruses and Opportunistic Infections. Top </a:t>
            </a:r>
            <a:r>
              <a:rPr lang="en-US" sz="1600" dirty="0" err="1">
                <a:solidFill>
                  <a:srgbClr val="000000"/>
                </a:solidFill>
              </a:rPr>
              <a:t>Antivir</a:t>
            </a:r>
            <a:r>
              <a:rPr lang="en-US" sz="1600" dirty="0">
                <a:solidFill>
                  <a:srgbClr val="000000"/>
                </a:solidFill>
              </a:rPr>
              <a:t> Med. 2024;32(1):41.</a:t>
            </a:r>
          </a:p>
          <a:p>
            <a:pPr marL="342900" indent="-342900" algn="just">
              <a:buFont typeface="Arial" panose="020B0604020202020204" pitchFamily="34" charset="0"/>
              <a:buChar char="•"/>
            </a:pPr>
            <a:r>
              <a:rPr lang="en-US" sz="1600" dirty="0" err="1">
                <a:solidFill>
                  <a:srgbClr val="000000"/>
                </a:solidFill>
              </a:rPr>
              <a:t>Pyra</a:t>
            </a:r>
            <a:r>
              <a:rPr lang="en-US" sz="1600" dirty="0">
                <a:solidFill>
                  <a:srgbClr val="000000"/>
                </a:solidFill>
              </a:rPr>
              <a:t> M, Anderson PL, Hendrix CW, et. al. AIDS. 2018 Aug 24;32(13):1891-1898.</a:t>
            </a:r>
          </a:p>
          <a:p>
            <a:pPr marL="342900" indent="-342900" algn="just">
              <a:buFont typeface="Arial" panose="020B0604020202020204" pitchFamily="34" charset="0"/>
              <a:buChar char="•"/>
            </a:pPr>
            <a:r>
              <a:rPr lang="en-US" sz="1600" dirty="0">
                <a:solidFill>
                  <a:srgbClr val="000000"/>
                </a:solidFill>
              </a:rPr>
              <a:t>Thurman AR, Schwartz JL, Cottrell ML, et. al. </a:t>
            </a:r>
            <a:r>
              <a:rPr lang="en-US" sz="1600" dirty="0" err="1">
                <a:solidFill>
                  <a:srgbClr val="000000"/>
                </a:solidFill>
              </a:rPr>
              <a:t>EClinicalMedicine</a:t>
            </a:r>
            <a:r>
              <a:rPr lang="en-US" sz="1600" dirty="0">
                <a:solidFill>
                  <a:srgbClr val="000000"/>
                </a:solidFill>
              </a:rPr>
              <a:t>. 2021 May 23;36:100893.</a:t>
            </a:r>
          </a:p>
        </p:txBody>
      </p:sp>
      <p:sp>
        <p:nvSpPr>
          <p:cNvPr id="22" name="Text Box 4">
            <a:extLst>
              <a:ext uri="{FF2B5EF4-FFF2-40B4-BE49-F238E27FC236}">
                <a16:creationId xmlns:a16="http://schemas.microsoft.com/office/drawing/2014/main" id="{BABD6AFD-DB41-7C07-8634-4D8FC8EC5EE0}"/>
              </a:ext>
            </a:extLst>
          </p:cNvPr>
          <p:cNvSpPr txBox="1">
            <a:spLocks noChangeArrowheads="1"/>
          </p:cNvSpPr>
          <p:nvPr/>
        </p:nvSpPr>
        <p:spPr bwMode="auto">
          <a:xfrm>
            <a:off x="564403" y="40380088"/>
            <a:ext cx="29075626" cy="1371914"/>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14870" tIns="14870" rIns="14870" bIns="14870" numCol="1" anchor="t" anchorCtr="0" compatLnSpc="1">
            <a:prstTxWarp prst="textNoShape">
              <a:avLst/>
            </a:prstTxWarp>
          </a:bodyPr>
          <a:lstStyle/>
          <a:p>
            <a:pPr defTabSz="371736" eaLnBrk="0" fontAlgn="base" hangingPunct="0">
              <a:lnSpc>
                <a:spcPct val="120000"/>
              </a:lnSpc>
              <a:spcBef>
                <a:spcPct val="0"/>
              </a:spcBef>
              <a:spcAft>
                <a:spcPct val="0"/>
              </a:spcAft>
            </a:pPr>
            <a:r>
              <a:rPr lang="en-US" altLang="en-US" sz="2800" b="1" dirty="0">
                <a:solidFill>
                  <a:schemeClr val="tx2"/>
                </a:solidFill>
                <a:latin typeface="+mj-lt"/>
                <a:ea typeface="IAS Ribbon Sans Bold" pitchFamily="2" charset="0"/>
              </a:rPr>
              <a:t>Acknowledgements</a:t>
            </a:r>
          </a:p>
          <a:p>
            <a:pPr algn="just" defTabSz="371736" eaLnBrk="0" fontAlgn="base" hangingPunct="0">
              <a:lnSpc>
                <a:spcPct val="120000"/>
              </a:lnSpc>
              <a:spcBef>
                <a:spcPct val="0"/>
              </a:spcBef>
              <a:spcAft>
                <a:spcPct val="0"/>
              </a:spcAft>
            </a:pPr>
            <a:r>
              <a:rPr lang="en-US" sz="1400" dirty="0">
                <a:solidFill>
                  <a:srgbClr val="000000"/>
                </a:solidFill>
              </a:rPr>
              <a:t>The authors would like to thank the study participants. </a:t>
            </a:r>
            <a:r>
              <a:rPr lang="en-US" altLang="en-US" sz="1400" dirty="0">
                <a:solidFill>
                  <a:srgbClr val="000000"/>
                </a:solidFill>
              </a:rPr>
              <a:t>This work is supported by NICHD </a:t>
            </a:r>
            <a:r>
              <a:rPr lang="en-US" sz="1400" dirty="0">
                <a:solidFill>
                  <a:srgbClr val="000000"/>
                </a:solidFill>
              </a:rPr>
              <a:t>7R21HD106582-03 </a:t>
            </a:r>
            <a:r>
              <a:rPr lang="en-US" altLang="en-US" sz="1400" dirty="0">
                <a:solidFill>
                  <a:srgbClr val="000000"/>
                </a:solidFill>
              </a:rPr>
              <a:t>and </a:t>
            </a:r>
            <a:r>
              <a:rPr lang="en-US" sz="1400" dirty="0">
                <a:solidFill>
                  <a:srgbClr val="000000"/>
                </a:solidFill>
              </a:rPr>
              <a:t>NIH P30HD106451 Maternal and Pediatric Precision in Therapeutics (MPRINT). Overall support for the International Maternal Pediatric Adolescent AIDS Clinical Trials Network (IMPAACT) was provided by the National Institute of Allergy and Infectious Diseases (NIAID) with co-funding from the Eunice Kennedy Shriver National Institute of Child Health and Human Development (NICHD) and the National Institute of Mental Health (NIMH), all components of the National Institutes of Health (NIH), under Award Numbers UM1AI068632-15 (IMPAACT LOC), UM1AI068616-15 (IMPAACT SDMC) and UM1AI106716-15 (IMPAACT LC), and by NICHD contract number HHSN275201800001I. The content is solely the responsibility of the authors and does not necessarily represent the official views of the NIH.</a:t>
            </a:r>
          </a:p>
          <a:p>
            <a:pPr defTabSz="371736" eaLnBrk="0" fontAlgn="base" hangingPunct="0">
              <a:lnSpc>
                <a:spcPct val="120000"/>
              </a:lnSpc>
              <a:spcBef>
                <a:spcPct val="0"/>
              </a:spcBef>
              <a:spcAft>
                <a:spcPct val="0"/>
              </a:spcAft>
            </a:pPr>
            <a:endParaRPr lang="en-US" altLang="en-US" sz="2000" dirty="0">
              <a:solidFill>
                <a:srgbClr val="000000"/>
              </a:solidFill>
            </a:endParaRPr>
          </a:p>
          <a:p>
            <a:pPr algn="ctr" defTabSz="371736" eaLnBrk="0" fontAlgn="base" hangingPunct="0">
              <a:lnSpc>
                <a:spcPct val="120000"/>
              </a:lnSpc>
              <a:spcBef>
                <a:spcPct val="0"/>
              </a:spcBef>
              <a:spcAft>
                <a:spcPct val="0"/>
              </a:spcAft>
            </a:pPr>
            <a:endParaRPr lang="en-US" sz="2400" dirty="0">
              <a:solidFill>
                <a:srgbClr val="000000"/>
              </a:solidFill>
            </a:endParaRPr>
          </a:p>
        </p:txBody>
      </p:sp>
      <p:sp>
        <p:nvSpPr>
          <p:cNvPr id="24" name="TextBox 23">
            <a:extLst>
              <a:ext uri="{FF2B5EF4-FFF2-40B4-BE49-F238E27FC236}">
                <a16:creationId xmlns:a16="http://schemas.microsoft.com/office/drawing/2014/main" id="{2C8F78AD-6410-85F4-D4A7-9F620CF69080}"/>
              </a:ext>
            </a:extLst>
          </p:cNvPr>
          <p:cNvSpPr txBox="1"/>
          <p:nvPr/>
        </p:nvSpPr>
        <p:spPr>
          <a:xfrm>
            <a:off x="890887" y="2925059"/>
            <a:ext cx="28493438" cy="830997"/>
          </a:xfrm>
          <a:prstGeom prst="rect">
            <a:avLst/>
          </a:prstGeom>
          <a:noFill/>
        </p:spPr>
        <p:txBody>
          <a:bodyPr wrap="square">
            <a:spAutoFit/>
          </a:bodyPr>
          <a:lstStyle/>
          <a:p>
            <a:pPr algn="ctr"/>
            <a:r>
              <a:rPr lang="en-US" sz="2400" b="1" dirty="0" err="1">
                <a:solidFill>
                  <a:srgbClr val="000000"/>
                </a:solidFill>
              </a:rPr>
              <a:t>Yifan</a:t>
            </a:r>
            <a:r>
              <a:rPr lang="en-US" sz="2400" b="1" dirty="0">
                <a:solidFill>
                  <a:srgbClr val="000000"/>
                </a:solidFill>
              </a:rPr>
              <a:t> Yu</a:t>
            </a:r>
            <a:r>
              <a:rPr lang="en-US" sz="2400" b="1" baseline="30000" dirty="0">
                <a:solidFill>
                  <a:srgbClr val="000000"/>
                </a:solidFill>
              </a:rPr>
              <a:t>1</a:t>
            </a:r>
            <a:r>
              <a:rPr lang="en-US" sz="2400" b="1" dirty="0">
                <a:solidFill>
                  <a:srgbClr val="000000"/>
                </a:solidFill>
              </a:rPr>
              <a:t>,  Gustavo Doncel</a:t>
            </a:r>
            <a:r>
              <a:rPr lang="en-US" sz="2400" b="1" baseline="30000" dirty="0">
                <a:solidFill>
                  <a:srgbClr val="000000"/>
                </a:solidFill>
              </a:rPr>
              <a:t>2</a:t>
            </a:r>
            <a:r>
              <a:rPr lang="en-US" sz="2400" b="1" dirty="0">
                <a:solidFill>
                  <a:srgbClr val="000000"/>
                </a:solidFill>
              </a:rPr>
              <a:t>, Kristina Brooks</a:t>
            </a:r>
            <a:r>
              <a:rPr lang="en-US" sz="2800" b="1" baseline="30000" dirty="0">
                <a:solidFill>
                  <a:srgbClr val="000000"/>
                </a:solidFill>
              </a:rPr>
              <a:t>3</a:t>
            </a:r>
            <a:r>
              <a:rPr lang="en-US" sz="2400" b="1" dirty="0">
                <a:solidFill>
                  <a:srgbClr val="000000"/>
                </a:solidFill>
              </a:rPr>
              <a:t>, Brookie Best</a:t>
            </a:r>
            <a:r>
              <a:rPr lang="en-US" sz="2400" b="1" baseline="30000" dirty="0">
                <a:solidFill>
                  <a:srgbClr val="000000"/>
                </a:solidFill>
              </a:rPr>
              <a:t>4,5</a:t>
            </a:r>
            <a:r>
              <a:rPr lang="en-US" sz="2400" b="1" dirty="0">
                <a:solidFill>
                  <a:srgbClr val="000000"/>
                </a:solidFill>
              </a:rPr>
              <a:t>, Mark Marzinke</a:t>
            </a:r>
            <a:r>
              <a:rPr lang="en-US" sz="2400" b="1" baseline="30000" dirty="0">
                <a:solidFill>
                  <a:srgbClr val="000000"/>
                </a:solidFill>
              </a:rPr>
              <a:t>6</a:t>
            </a:r>
            <a:r>
              <a:rPr lang="en-US" sz="2400" b="1" dirty="0">
                <a:solidFill>
                  <a:srgbClr val="000000"/>
                </a:solidFill>
              </a:rPr>
              <a:t>, Mark Mirochnick</a:t>
            </a:r>
            <a:r>
              <a:rPr lang="en-US" sz="2400" b="1" baseline="30000" dirty="0">
                <a:solidFill>
                  <a:srgbClr val="000000"/>
                </a:solidFill>
              </a:rPr>
              <a:t>7</a:t>
            </a:r>
            <a:r>
              <a:rPr lang="en-US" sz="2400" b="1" dirty="0">
                <a:solidFill>
                  <a:srgbClr val="000000"/>
                </a:solidFill>
              </a:rPr>
              <a:t>, Peter Anderson</a:t>
            </a:r>
            <a:r>
              <a:rPr lang="en-US" sz="2400" b="1" baseline="30000" dirty="0">
                <a:solidFill>
                  <a:srgbClr val="000000"/>
                </a:solidFill>
              </a:rPr>
              <a:t>3</a:t>
            </a:r>
            <a:r>
              <a:rPr lang="en-US" sz="2400" b="1" dirty="0">
                <a:solidFill>
                  <a:srgbClr val="000000"/>
                </a:solidFill>
              </a:rPr>
              <a:t>, London Myer</a:t>
            </a:r>
            <a:r>
              <a:rPr lang="en-US" sz="2400" b="1" baseline="30000" dirty="0">
                <a:solidFill>
                  <a:srgbClr val="000000"/>
                </a:solidFill>
              </a:rPr>
              <a:t>8</a:t>
            </a:r>
            <a:r>
              <a:rPr lang="en-US" sz="2400" b="1" dirty="0">
                <a:solidFill>
                  <a:srgbClr val="000000"/>
                </a:solidFill>
              </a:rPr>
              <a:t>, Connie Celum</a:t>
            </a:r>
            <a:r>
              <a:rPr lang="en-US" sz="2400" b="1" baseline="30000" dirty="0">
                <a:solidFill>
                  <a:srgbClr val="000000"/>
                </a:solidFill>
              </a:rPr>
              <a:t>9</a:t>
            </a:r>
            <a:r>
              <a:rPr lang="en-US" sz="2400" b="1" dirty="0">
                <a:solidFill>
                  <a:srgbClr val="000000"/>
                </a:solidFill>
              </a:rPr>
              <a:t>, Renee Heffron</a:t>
            </a:r>
            <a:r>
              <a:rPr lang="en-US" sz="2400" b="1" baseline="30000" dirty="0">
                <a:solidFill>
                  <a:srgbClr val="000000"/>
                </a:solidFill>
              </a:rPr>
              <a:t>10</a:t>
            </a:r>
            <a:r>
              <a:rPr lang="en-US" sz="2400" b="1" dirty="0">
                <a:solidFill>
                  <a:srgbClr val="000000"/>
                </a:solidFill>
              </a:rPr>
              <a:t>, Dvora Joseph Davey</a:t>
            </a:r>
            <a:r>
              <a:rPr lang="en-US" sz="2400" b="1" baseline="30000" dirty="0">
                <a:solidFill>
                  <a:srgbClr val="000000"/>
                </a:solidFill>
              </a:rPr>
              <a:t>8,11</a:t>
            </a:r>
            <a:r>
              <a:rPr lang="en-US" sz="2400" b="1" dirty="0">
                <a:solidFill>
                  <a:srgbClr val="000000"/>
                </a:solidFill>
              </a:rPr>
              <a:t>, Jeremiah Momper</a:t>
            </a:r>
            <a:r>
              <a:rPr lang="en-US" sz="2400" b="1" baseline="30000" dirty="0">
                <a:solidFill>
                  <a:srgbClr val="000000"/>
                </a:solidFill>
              </a:rPr>
              <a:t>4</a:t>
            </a:r>
            <a:r>
              <a:rPr lang="en-US" sz="2400" b="1" dirty="0">
                <a:solidFill>
                  <a:srgbClr val="000000"/>
                </a:solidFill>
              </a:rPr>
              <a:t>, Craig Hendrix</a:t>
            </a:r>
            <a:r>
              <a:rPr lang="en-US" sz="2400" b="1" baseline="30000" dirty="0">
                <a:solidFill>
                  <a:srgbClr val="000000"/>
                </a:solidFill>
              </a:rPr>
              <a:t>6</a:t>
            </a:r>
            <a:r>
              <a:rPr lang="en-US" sz="2400" b="1" dirty="0">
                <a:solidFill>
                  <a:srgbClr val="000000"/>
                </a:solidFill>
              </a:rPr>
              <a:t>, Robert Bies</a:t>
            </a:r>
            <a:r>
              <a:rPr lang="en-US" sz="2400" b="1" baseline="30000" dirty="0">
                <a:solidFill>
                  <a:srgbClr val="000000"/>
                </a:solidFill>
              </a:rPr>
              <a:t>1</a:t>
            </a:r>
            <a:r>
              <a:rPr lang="en-US" sz="2400" b="1" dirty="0">
                <a:solidFill>
                  <a:srgbClr val="000000"/>
                </a:solidFill>
              </a:rPr>
              <a:t>, Rachel K Scott</a:t>
            </a:r>
            <a:r>
              <a:rPr lang="en-US" sz="2400" b="1" baseline="30000" dirty="0">
                <a:solidFill>
                  <a:srgbClr val="000000"/>
                </a:solidFill>
              </a:rPr>
              <a:t>12,13</a:t>
            </a:r>
          </a:p>
        </p:txBody>
      </p:sp>
      <p:sp>
        <p:nvSpPr>
          <p:cNvPr id="25" name="TextBox 24">
            <a:extLst>
              <a:ext uri="{FF2B5EF4-FFF2-40B4-BE49-F238E27FC236}">
                <a16:creationId xmlns:a16="http://schemas.microsoft.com/office/drawing/2014/main" id="{36729B06-8C4A-78E9-10B9-C0DC1409B66C}"/>
              </a:ext>
            </a:extLst>
          </p:cNvPr>
          <p:cNvSpPr txBox="1"/>
          <p:nvPr/>
        </p:nvSpPr>
        <p:spPr>
          <a:xfrm>
            <a:off x="635183" y="4009958"/>
            <a:ext cx="29004846" cy="954107"/>
          </a:xfrm>
          <a:prstGeom prst="rect">
            <a:avLst/>
          </a:prstGeom>
          <a:noFill/>
        </p:spPr>
        <p:txBody>
          <a:bodyPr wrap="square">
            <a:spAutoFit/>
          </a:bodyPr>
          <a:lstStyle/>
          <a:p>
            <a:pPr algn="just"/>
            <a:r>
              <a:rPr lang="en-US" sz="1400" dirty="0">
                <a:solidFill>
                  <a:srgbClr val="000000"/>
                </a:solidFill>
              </a:rPr>
              <a:t>1. University at Buffalo, School of Pharmacy and Pharmaceutical Sciences, Buffalo, NY, USA. 2. CONRAD, Eastern Virginia Medical School, Norfolk, VA, USA. 3. University of Colorado-Anschutz Medical Campus, Aurora, CO, USA. 4. University of California San Diego, Skaggs School of Pharmacy and Pharmaceutical Sciences, La Jolla, CA, USA. 5. Pediatrics Department, University of California San Diego School of Medicine-Rady Children’s Hospital San Diego, San Diego, CA, USA. 6. School of Medicine, Johns Hopkins University, Baltimore, MD, USA. 7. Boston University </a:t>
            </a:r>
            <a:r>
              <a:rPr lang="en-US" sz="1400" dirty="0" err="1">
                <a:solidFill>
                  <a:srgbClr val="000000"/>
                </a:solidFill>
              </a:rPr>
              <a:t>Chobanian</a:t>
            </a:r>
            <a:r>
              <a:rPr lang="en-US" sz="1400" dirty="0">
                <a:solidFill>
                  <a:srgbClr val="000000"/>
                </a:solidFill>
              </a:rPr>
              <a:t> &amp; Avedisian School of Medicine, Boston, MA, USA. 8. Division of Epidemiology and Biostatistics, School of Public Health, University of Cape Town, Cape Town, South Africa. 9. Departments of Global Health, Medicine &amp; Epidemiology, University of Washington, Seattle, WA, USA. 10. Department of Medicine, University of Alabama at Birmingham, Birmingham, AL, USA. 11. Division of Infectious Diseases, Geffen School of Medicine, University of California Los Angeles, Los Angeles, CA USA. 12. Medstar Health, Washington D.C. USA 13. Georgetown University School of Medicine, Washington D.C. USA</a:t>
            </a:r>
          </a:p>
        </p:txBody>
      </p:sp>
      <p:sp>
        <p:nvSpPr>
          <p:cNvPr id="42" name="TextBox 41">
            <a:extLst>
              <a:ext uri="{FF2B5EF4-FFF2-40B4-BE49-F238E27FC236}">
                <a16:creationId xmlns:a16="http://schemas.microsoft.com/office/drawing/2014/main" id="{BF52B50D-6BF8-E3E8-5277-E0CA5E091A42}"/>
              </a:ext>
            </a:extLst>
          </p:cNvPr>
          <p:cNvSpPr txBox="1"/>
          <p:nvPr/>
        </p:nvSpPr>
        <p:spPr>
          <a:xfrm>
            <a:off x="1075001" y="29151451"/>
            <a:ext cx="13464006" cy="2261325"/>
          </a:xfrm>
          <a:prstGeom prst="rect">
            <a:avLst/>
          </a:prstGeom>
          <a:noFill/>
        </p:spPr>
        <p:txBody>
          <a:bodyPr wrap="square">
            <a:spAutoFit/>
          </a:bodyPr>
          <a:lstStyle/>
          <a:p>
            <a:pPr marL="457200" indent="-457200" algn="just" defTabSz="371736" eaLnBrk="0" fontAlgn="base" hangingPunct="0">
              <a:lnSpc>
                <a:spcPct val="120000"/>
              </a:lnSpc>
              <a:spcBef>
                <a:spcPct val="0"/>
              </a:spcBef>
              <a:spcAft>
                <a:spcPct val="0"/>
              </a:spcAft>
              <a:buFont typeface="Arial" panose="020B0604020202020204" pitchFamily="34" charset="0"/>
              <a:buChar char="•"/>
            </a:pPr>
            <a:r>
              <a:rPr lang="en-US" sz="2400" dirty="0">
                <a:solidFill>
                  <a:srgbClr val="000000"/>
                </a:solidFill>
              </a:rPr>
              <a:t>TAF is more stable in plasma compared to TDF. After oral absorption, TAF is rapidly absorbed into cells. Intracellularly, TAF is then be converted to TFV and TFV-</a:t>
            </a:r>
            <a:r>
              <a:rPr lang="en-US" sz="2400" dirty="0" err="1">
                <a:solidFill>
                  <a:srgbClr val="000000"/>
                </a:solidFill>
              </a:rPr>
              <a:t>dp</a:t>
            </a:r>
            <a:r>
              <a:rPr lang="en-US" sz="2400" dirty="0">
                <a:solidFill>
                  <a:srgbClr val="000000"/>
                </a:solidFill>
              </a:rPr>
              <a:t> sequentially. We assumed that after receiving TAF PBMC TFV-</a:t>
            </a:r>
            <a:r>
              <a:rPr lang="en-US" sz="2400" dirty="0" err="1">
                <a:solidFill>
                  <a:srgbClr val="000000"/>
                </a:solidFill>
              </a:rPr>
              <a:t>dp</a:t>
            </a:r>
            <a:r>
              <a:rPr lang="en-US" sz="2400" dirty="0">
                <a:solidFill>
                  <a:srgbClr val="000000"/>
                </a:solidFill>
              </a:rPr>
              <a:t> concentrations are directly related to both plasma TFV and intracellular TAF (reflected by the transit compartment) levels</a:t>
            </a:r>
          </a:p>
        </p:txBody>
      </p:sp>
      <p:sp>
        <p:nvSpPr>
          <p:cNvPr id="44" name="TextBox 43">
            <a:extLst>
              <a:ext uri="{FF2B5EF4-FFF2-40B4-BE49-F238E27FC236}">
                <a16:creationId xmlns:a16="http://schemas.microsoft.com/office/drawing/2014/main" id="{18121247-7E91-BDD1-9B81-1A96C186284A}"/>
              </a:ext>
            </a:extLst>
          </p:cNvPr>
          <p:cNvSpPr txBox="1"/>
          <p:nvPr/>
        </p:nvSpPr>
        <p:spPr>
          <a:xfrm>
            <a:off x="1075001" y="19263703"/>
            <a:ext cx="15171820" cy="554575"/>
          </a:xfrm>
          <a:prstGeom prst="rect">
            <a:avLst/>
          </a:prstGeom>
          <a:noFill/>
        </p:spPr>
        <p:txBody>
          <a:bodyPr wrap="square">
            <a:spAutoFit/>
          </a:bodyPr>
          <a:lstStyle/>
          <a:p>
            <a:pPr algn="just" defTabSz="371736" eaLnBrk="0" fontAlgn="base" hangingPunct="0">
              <a:lnSpc>
                <a:spcPct val="120000"/>
              </a:lnSpc>
              <a:spcBef>
                <a:spcPct val="0"/>
              </a:spcBef>
              <a:spcAft>
                <a:spcPct val="0"/>
              </a:spcAft>
            </a:pPr>
            <a:r>
              <a:rPr lang="en-US" altLang="en-US" sz="2800" b="1" dirty="0">
                <a:solidFill>
                  <a:schemeClr val="tx2"/>
                </a:solidFill>
                <a:latin typeface="+mj-lt"/>
                <a:ea typeface="IAS Ribbon Sans Bold" pitchFamily="2" charset="0"/>
              </a:rPr>
              <a:t>Model Structure and Assumptions</a:t>
            </a:r>
          </a:p>
        </p:txBody>
      </p:sp>
      <p:grpSp>
        <p:nvGrpSpPr>
          <p:cNvPr id="45" name="Group 44">
            <a:extLst>
              <a:ext uri="{FF2B5EF4-FFF2-40B4-BE49-F238E27FC236}">
                <a16:creationId xmlns:a16="http://schemas.microsoft.com/office/drawing/2014/main" id="{DCE49FEF-1B3A-D775-C680-1E90C02BCC28}"/>
              </a:ext>
            </a:extLst>
          </p:cNvPr>
          <p:cNvGrpSpPr/>
          <p:nvPr/>
        </p:nvGrpSpPr>
        <p:grpSpPr>
          <a:xfrm>
            <a:off x="15518219" y="19043715"/>
            <a:ext cx="13646149" cy="10850169"/>
            <a:chOff x="1251113" y="0"/>
            <a:chExt cx="9652296" cy="7227477"/>
          </a:xfrm>
        </p:grpSpPr>
        <p:grpSp>
          <p:nvGrpSpPr>
            <p:cNvPr id="46" name="Group 45">
              <a:extLst>
                <a:ext uri="{FF2B5EF4-FFF2-40B4-BE49-F238E27FC236}">
                  <a16:creationId xmlns:a16="http://schemas.microsoft.com/office/drawing/2014/main" id="{58B77E0D-6FB5-D656-7216-582864C10A4A}"/>
                </a:ext>
              </a:extLst>
            </p:cNvPr>
            <p:cNvGrpSpPr/>
            <p:nvPr/>
          </p:nvGrpSpPr>
          <p:grpSpPr>
            <a:xfrm>
              <a:off x="1288589" y="0"/>
              <a:ext cx="9614820" cy="7227477"/>
              <a:chOff x="1288589" y="0"/>
              <a:chExt cx="9614820" cy="7227477"/>
            </a:xfrm>
          </p:grpSpPr>
          <p:sp>
            <p:nvSpPr>
              <p:cNvPr id="63" name="Rectangle 62">
                <a:extLst>
                  <a:ext uri="{FF2B5EF4-FFF2-40B4-BE49-F238E27FC236}">
                    <a16:creationId xmlns:a16="http://schemas.microsoft.com/office/drawing/2014/main" id="{653DC80E-8616-D373-2E2E-21916D079B79}"/>
                  </a:ext>
                </a:extLst>
              </p:cNvPr>
              <p:cNvSpPr/>
              <p:nvPr/>
            </p:nvSpPr>
            <p:spPr>
              <a:xfrm>
                <a:off x="1288589" y="0"/>
                <a:ext cx="9614820" cy="721265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4" name="Picture 4" descr="Plot object">
                <a:extLst>
                  <a:ext uri="{FF2B5EF4-FFF2-40B4-BE49-F238E27FC236}">
                    <a16:creationId xmlns:a16="http://schemas.microsoft.com/office/drawing/2014/main" id="{06A97A97-23D3-CD99-B757-C413437EB09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88591" y="93310"/>
                <a:ext cx="4807409" cy="3335690"/>
              </a:xfrm>
              <a:prstGeom prst="rect">
                <a:avLst/>
              </a:prstGeom>
              <a:noFill/>
              <a:extLst>
                <a:ext uri="{909E8E84-426E-40DD-AFC4-6F175D3DCCD1}">
                  <a14:hiddenFill xmlns:a14="http://schemas.microsoft.com/office/drawing/2010/main">
                    <a:solidFill>
                      <a:srgbClr val="FFFFFF"/>
                    </a:solidFill>
                  </a14:hiddenFill>
                </a:ext>
              </a:extLst>
            </p:spPr>
          </p:pic>
          <p:pic>
            <p:nvPicPr>
              <p:cNvPr id="107" name="Picture 6" descr="Plot object">
                <a:extLst>
                  <a:ext uri="{FF2B5EF4-FFF2-40B4-BE49-F238E27FC236}">
                    <a16:creationId xmlns:a16="http://schemas.microsoft.com/office/drawing/2014/main" id="{63D6255C-FE59-DFAB-958A-4AFCDA41C05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88589" y="3429000"/>
                <a:ext cx="4807409" cy="3335690"/>
              </a:xfrm>
              <a:prstGeom prst="rect">
                <a:avLst/>
              </a:prstGeom>
              <a:noFill/>
              <a:extLst>
                <a:ext uri="{909E8E84-426E-40DD-AFC4-6F175D3DCCD1}">
                  <a14:hiddenFill xmlns:a14="http://schemas.microsoft.com/office/drawing/2010/main">
                    <a:solidFill>
                      <a:srgbClr val="FFFFFF"/>
                    </a:solidFill>
                  </a14:hiddenFill>
                </a:ext>
              </a:extLst>
            </p:spPr>
          </p:pic>
          <p:pic>
            <p:nvPicPr>
              <p:cNvPr id="108" name="Picture 8" descr="Plot object">
                <a:extLst>
                  <a:ext uri="{FF2B5EF4-FFF2-40B4-BE49-F238E27FC236}">
                    <a16:creationId xmlns:a16="http://schemas.microsoft.com/office/drawing/2014/main" id="{034CE38F-16E6-CF52-E0D8-277E0063405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0" y="93310"/>
                <a:ext cx="4807409" cy="3335690"/>
              </a:xfrm>
              <a:prstGeom prst="rect">
                <a:avLst/>
              </a:prstGeom>
              <a:noFill/>
              <a:extLst>
                <a:ext uri="{909E8E84-426E-40DD-AFC4-6F175D3DCCD1}">
                  <a14:hiddenFill xmlns:a14="http://schemas.microsoft.com/office/drawing/2010/main">
                    <a:solidFill>
                      <a:srgbClr val="FFFFFF"/>
                    </a:solidFill>
                  </a14:hiddenFill>
                </a:ext>
              </a:extLst>
            </p:spPr>
          </p:pic>
          <p:pic>
            <p:nvPicPr>
              <p:cNvPr id="109" name="Picture 10" descr="Plot object">
                <a:extLst>
                  <a:ext uri="{FF2B5EF4-FFF2-40B4-BE49-F238E27FC236}">
                    <a16:creationId xmlns:a16="http://schemas.microsoft.com/office/drawing/2014/main" id="{A8D265A2-EA14-353B-BDEC-F4ED2E70A04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96000" y="3429000"/>
                <a:ext cx="4807409" cy="3335690"/>
              </a:xfrm>
              <a:prstGeom prst="rect">
                <a:avLst/>
              </a:prstGeom>
              <a:noFill/>
              <a:extLst>
                <a:ext uri="{909E8E84-426E-40DD-AFC4-6F175D3DCCD1}">
                  <a14:hiddenFill xmlns:a14="http://schemas.microsoft.com/office/drawing/2010/main">
                    <a:solidFill>
                      <a:srgbClr val="FFFFFF"/>
                    </a:solidFill>
                  </a14:hiddenFill>
                </a:ext>
              </a:extLst>
            </p:spPr>
          </p:pic>
          <p:grpSp>
            <p:nvGrpSpPr>
              <p:cNvPr id="110" name="Group 109">
                <a:extLst>
                  <a:ext uri="{FF2B5EF4-FFF2-40B4-BE49-F238E27FC236}">
                    <a16:creationId xmlns:a16="http://schemas.microsoft.com/office/drawing/2014/main" id="{7A4C4E7B-C324-2440-C0F9-3EDDBEF17DC3}"/>
                  </a:ext>
                </a:extLst>
              </p:cNvPr>
              <p:cNvGrpSpPr/>
              <p:nvPr/>
            </p:nvGrpSpPr>
            <p:grpSpPr>
              <a:xfrm>
                <a:off x="3699638" y="6858000"/>
                <a:ext cx="4792721" cy="369477"/>
                <a:chOff x="3313156" y="6843176"/>
                <a:chExt cx="4792721" cy="369477"/>
              </a:xfrm>
            </p:grpSpPr>
            <p:pic>
              <p:nvPicPr>
                <p:cNvPr id="111" name="Picture 110" descr="A close up of a sign&#10;&#10;Description automatically generated">
                  <a:extLst>
                    <a:ext uri="{FF2B5EF4-FFF2-40B4-BE49-F238E27FC236}">
                      <a16:creationId xmlns:a16="http://schemas.microsoft.com/office/drawing/2014/main" id="{4FD62D71-107B-353C-548B-CA77DDA383BC}"/>
                    </a:ext>
                  </a:extLst>
                </p:cNvPr>
                <p:cNvPicPr>
                  <a:picLocks noChangeAspect="1"/>
                </p:cNvPicPr>
                <p:nvPr/>
              </p:nvPicPr>
              <p:blipFill rotWithShape="1">
                <a:blip r:embed="rId7">
                  <a:extLst>
                    <a:ext uri="{28A0092B-C50C-407E-A947-70E740481C1C}">
                      <a14:useLocalDpi xmlns:a14="http://schemas.microsoft.com/office/drawing/2010/main" val="0"/>
                    </a:ext>
                  </a:extLst>
                </a:blip>
                <a:srcRect t="12041" b="4238"/>
                <a:stretch/>
              </p:blipFill>
              <p:spPr>
                <a:xfrm>
                  <a:off x="3313156" y="6843177"/>
                  <a:ext cx="2319489" cy="369476"/>
                </a:xfrm>
                <a:prstGeom prst="rect">
                  <a:avLst/>
                </a:prstGeom>
              </p:spPr>
            </p:pic>
            <p:pic>
              <p:nvPicPr>
                <p:cNvPr id="112" name="Picture 111" descr="A black text on a white background&#10;&#10;Description automatically generated">
                  <a:extLst>
                    <a:ext uri="{FF2B5EF4-FFF2-40B4-BE49-F238E27FC236}">
                      <a16:creationId xmlns:a16="http://schemas.microsoft.com/office/drawing/2014/main" id="{8676243D-1AA3-7F78-ADF3-FB8C7A1239C5}"/>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406649" y="6843176"/>
                  <a:ext cx="2699228" cy="369476"/>
                </a:xfrm>
                <a:prstGeom prst="rect">
                  <a:avLst/>
                </a:prstGeom>
              </p:spPr>
            </p:pic>
          </p:grpSp>
        </p:grpSp>
        <p:sp>
          <p:nvSpPr>
            <p:cNvPr id="47" name="TextBox 46">
              <a:extLst>
                <a:ext uri="{FF2B5EF4-FFF2-40B4-BE49-F238E27FC236}">
                  <a16:creationId xmlns:a16="http://schemas.microsoft.com/office/drawing/2014/main" id="{14DC56BD-3193-B0F7-938B-4D53BB881120}"/>
                </a:ext>
              </a:extLst>
            </p:cNvPr>
            <p:cNvSpPr txBox="1"/>
            <p:nvPr/>
          </p:nvSpPr>
          <p:spPr>
            <a:xfrm>
              <a:off x="1251113" y="93310"/>
              <a:ext cx="451262" cy="369332"/>
            </a:xfrm>
            <a:prstGeom prst="rect">
              <a:avLst/>
            </a:prstGeom>
            <a:noFill/>
          </p:spPr>
          <p:txBody>
            <a:bodyPr wrap="square" rtlCol="0">
              <a:spAutoFit/>
            </a:bodyPr>
            <a:lstStyle/>
            <a:p>
              <a:r>
                <a:rPr lang="en-US" dirty="0"/>
                <a:t>A</a:t>
              </a:r>
            </a:p>
          </p:txBody>
        </p:sp>
        <p:sp>
          <p:nvSpPr>
            <p:cNvPr id="48" name="TextBox 47">
              <a:extLst>
                <a:ext uri="{FF2B5EF4-FFF2-40B4-BE49-F238E27FC236}">
                  <a16:creationId xmlns:a16="http://schemas.microsoft.com/office/drawing/2014/main" id="{DCC7C141-CDDC-602A-724B-BE3430A6F27A}"/>
                </a:ext>
              </a:extLst>
            </p:cNvPr>
            <p:cNvSpPr txBox="1"/>
            <p:nvPr/>
          </p:nvSpPr>
          <p:spPr>
            <a:xfrm>
              <a:off x="6058524" y="93309"/>
              <a:ext cx="451262" cy="369332"/>
            </a:xfrm>
            <a:prstGeom prst="rect">
              <a:avLst/>
            </a:prstGeom>
            <a:noFill/>
          </p:spPr>
          <p:txBody>
            <a:bodyPr wrap="square" rtlCol="0">
              <a:spAutoFit/>
            </a:bodyPr>
            <a:lstStyle/>
            <a:p>
              <a:r>
                <a:rPr lang="en-US" dirty="0"/>
                <a:t>B</a:t>
              </a:r>
            </a:p>
          </p:txBody>
        </p:sp>
        <p:sp>
          <p:nvSpPr>
            <p:cNvPr id="49" name="TextBox 48">
              <a:extLst>
                <a:ext uri="{FF2B5EF4-FFF2-40B4-BE49-F238E27FC236}">
                  <a16:creationId xmlns:a16="http://schemas.microsoft.com/office/drawing/2014/main" id="{E9C21AED-A5BD-BE33-5B71-E1533F9A8118}"/>
                </a:ext>
              </a:extLst>
            </p:cNvPr>
            <p:cNvSpPr txBox="1"/>
            <p:nvPr/>
          </p:nvSpPr>
          <p:spPr>
            <a:xfrm>
              <a:off x="1251113" y="3429000"/>
              <a:ext cx="451262" cy="369332"/>
            </a:xfrm>
            <a:prstGeom prst="rect">
              <a:avLst/>
            </a:prstGeom>
            <a:noFill/>
          </p:spPr>
          <p:txBody>
            <a:bodyPr wrap="square" rtlCol="0">
              <a:spAutoFit/>
            </a:bodyPr>
            <a:lstStyle/>
            <a:p>
              <a:r>
                <a:rPr lang="en-US" dirty="0"/>
                <a:t>C</a:t>
              </a:r>
            </a:p>
          </p:txBody>
        </p:sp>
        <p:sp>
          <p:nvSpPr>
            <p:cNvPr id="62" name="TextBox 61">
              <a:extLst>
                <a:ext uri="{FF2B5EF4-FFF2-40B4-BE49-F238E27FC236}">
                  <a16:creationId xmlns:a16="http://schemas.microsoft.com/office/drawing/2014/main" id="{0129A66D-D984-EBAB-9DDB-23AA472E1E3B}"/>
                </a:ext>
              </a:extLst>
            </p:cNvPr>
            <p:cNvSpPr txBox="1"/>
            <p:nvPr/>
          </p:nvSpPr>
          <p:spPr>
            <a:xfrm>
              <a:off x="6058522" y="3429000"/>
              <a:ext cx="451262" cy="369332"/>
            </a:xfrm>
            <a:prstGeom prst="rect">
              <a:avLst/>
            </a:prstGeom>
            <a:noFill/>
          </p:spPr>
          <p:txBody>
            <a:bodyPr wrap="square" rtlCol="0">
              <a:spAutoFit/>
            </a:bodyPr>
            <a:lstStyle/>
            <a:p>
              <a:r>
                <a:rPr lang="en-US" dirty="0"/>
                <a:t>D</a:t>
              </a:r>
            </a:p>
          </p:txBody>
        </p:sp>
      </p:grpSp>
    </p:spTree>
    <p:extLst>
      <p:ext uri="{BB962C8B-B14F-4D97-AF65-F5344CB8AC3E}">
        <p14:creationId xmlns:p14="http://schemas.microsoft.com/office/powerpoint/2010/main" val="2205486084"/>
      </p:ext>
    </p:extLst>
  </p:cSld>
  <p:clrMapOvr>
    <a:masterClrMapping/>
  </p:clrMapOvr>
</p:sld>
</file>

<file path=ppt/theme/theme1.xml><?xml version="1.0" encoding="utf-8"?>
<a:theme xmlns:a="http://schemas.openxmlformats.org/drawingml/2006/main" name="AIDS2022">
  <a:themeElements>
    <a:clrScheme name="Custom 1">
      <a:dk1>
        <a:srgbClr val="000000"/>
      </a:dk1>
      <a:lt1>
        <a:srgbClr val="FFFFFF"/>
      </a:lt1>
      <a:dk2>
        <a:srgbClr val="2D90CF"/>
      </a:dk2>
      <a:lt2>
        <a:srgbClr val="FFFFFF"/>
      </a:lt2>
      <a:accent1>
        <a:srgbClr val="2D90CF"/>
      </a:accent1>
      <a:accent2>
        <a:srgbClr val="FAB408"/>
      </a:accent2>
      <a:accent3>
        <a:srgbClr val="8A3FFC"/>
      </a:accent3>
      <a:accent4>
        <a:srgbClr val="E0001B"/>
      </a:accent4>
      <a:accent5>
        <a:srgbClr val="FF8D00"/>
      </a:accent5>
      <a:accent6>
        <a:srgbClr val="08BDBA"/>
      </a:accent6>
      <a:hlink>
        <a:srgbClr val="E0001B"/>
      </a:hlink>
      <a:folHlink>
        <a:srgbClr val="E0001B"/>
      </a:folHlink>
    </a:clrScheme>
    <a:fontScheme name="AIDS 2022 Verdana">
      <a:majorFont>
        <a:latin typeface="Verdana"/>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Verdana"/>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IDS-2024-E-poster-template-portrait.pptx" id="{F2256147-3B67-0740-9177-995286477FF3}" vid="{1309F678-045C-5344-8F30-34CBCF7DC7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5D458D06648384EA4502E013B70F170" ma:contentTypeVersion="12" ma:contentTypeDescription="Create a new document." ma:contentTypeScope="" ma:versionID="37e6d166830e255f50102faf04af69d5">
  <xsd:schema xmlns:xsd="http://www.w3.org/2001/XMLSchema" xmlns:xs="http://www.w3.org/2001/XMLSchema" xmlns:p="http://schemas.microsoft.com/office/2006/metadata/properties" xmlns:ns2="3d620d29-0ac5-4f00-a70c-a4e0f2fe31b4" xmlns:ns3="250929fa-9806-4449-af20-7947085fa170" xmlns:ns4="059a05e1-4619-4bda-9723-d6dbb86030e5" targetNamespace="http://schemas.microsoft.com/office/2006/metadata/properties" ma:root="true" ma:fieldsID="0261943d5384f3ff262097d7cb62e8e2" ns2:_="" ns3:_="" ns4:_="">
    <xsd:import namespace="3d620d29-0ac5-4f00-a70c-a4e0f2fe31b4"/>
    <xsd:import namespace="250929fa-9806-4449-af20-7947085fa170"/>
    <xsd:import namespace="059a05e1-4619-4bda-9723-d6dbb86030e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620d29-0ac5-4f00-a70c-a4e0f2fe31b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50929fa-9806-4449-af20-7947085fa17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59a05e1-4619-4bda-9723-d6dbb86030e5" elementFormDefault="qualified">
    <xsd:import namespace="http://schemas.microsoft.com/office/2006/documentManagement/types"/>
    <xsd:import namespace="http://schemas.microsoft.com/office/infopath/2007/PartnerControls"/>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F1D12BB-4AF4-4E80-9852-C3A6CFD1CA41}">
  <ds:schemaRefs>
    <ds:schemaRef ds:uri="3d620d29-0ac5-4f00-a70c-a4e0f2fe31b4"/>
    <ds:schemaRef ds:uri="http://purl.org/dc/elements/1.1/"/>
    <ds:schemaRef ds:uri="http://schemas.microsoft.com/office/2006/metadata/properties"/>
    <ds:schemaRef ds:uri="059a05e1-4619-4bda-9723-d6dbb86030e5"/>
    <ds:schemaRef ds:uri="http://purl.org/dc/terms/"/>
    <ds:schemaRef ds:uri="http://schemas.openxmlformats.org/package/2006/metadata/core-properties"/>
    <ds:schemaRef ds:uri="http://schemas.microsoft.com/office/2006/documentManagement/types"/>
    <ds:schemaRef ds:uri="250929fa-9806-4449-af20-7947085fa170"/>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A8E61A59-F10B-4BB9-BE3B-C2BF9E4641C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620d29-0ac5-4f00-a70c-a4e0f2fe31b4"/>
    <ds:schemaRef ds:uri="250929fa-9806-4449-af20-7947085fa170"/>
    <ds:schemaRef ds:uri="059a05e1-4619-4bda-9723-d6dbb86030e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FE166E1-0D67-4765-A799-0B5EA73CC5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AIDS2022</Template>
  <TotalTime>50085</TotalTime>
  <Words>1838</Words>
  <Application>Microsoft Macintosh PowerPoint</Application>
  <PresentationFormat>Custom</PresentationFormat>
  <Paragraphs>108</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Arial</vt:lpstr>
      <vt:lpstr>Calibri</vt:lpstr>
      <vt:lpstr>IAS Ribbon Sans Regular</vt:lpstr>
      <vt:lpstr>Verdana</vt:lpstr>
      <vt:lpstr>AIDS2022</vt:lpstr>
      <vt:lpstr>Prediction of intracellular tenofovir-diphosphate concentrations during pregnancy using a semi-mechanism-based population pharmacokinetic model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Prediction of intracellular tenofovir-diphosphate concentrations during pregnancy using a semi-mechanism-based population pharmacokinetic model</dc:title>
  <dc:creator>Yifan Yu</dc:creator>
  <cp:lastModifiedBy>Scott, Rachel K</cp:lastModifiedBy>
  <cp:revision>15</cp:revision>
  <dcterms:created xsi:type="dcterms:W3CDTF">2024-05-15T13:19:14Z</dcterms:created>
  <dcterms:modified xsi:type="dcterms:W3CDTF">2024-07-08T15:58:26Z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0x010100B5D458D06648384EA4502E013B70F170</vt:lpwstr>
  </property>
</Properties>
</file>