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iya Nimnakorn" initials="PN" lastIdx="2" clrIdx="0">
    <p:extLst>
      <p:ext uri="{19B8F6BF-5375-455C-9EA6-DF929625EA0E}">
        <p15:presenceInfo xmlns:p15="http://schemas.microsoft.com/office/powerpoint/2012/main" userId="Piriya Nimnako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3587"/>
    <a:srgbClr val="B7E7FF"/>
    <a:srgbClr val="1DB4FF"/>
    <a:srgbClr val="006595"/>
    <a:srgbClr val="713484"/>
    <a:srgbClr val="92D050"/>
    <a:srgbClr val="DED7CA"/>
    <a:srgbClr val="F59A5D"/>
    <a:srgbClr val="986CA5"/>
    <a:srgbClr val="ACD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>
      <p:cViewPr varScale="1">
        <p:scale>
          <a:sx n="59" d="100"/>
          <a:sy n="59" d="100"/>
        </p:scale>
        <p:origin x="76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81527"/>
            <a:ext cx="9144000" cy="688975"/>
          </a:xfrm>
          <a:custGeom>
            <a:avLst/>
            <a:gdLst/>
            <a:ahLst/>
            <a:cxnLst/>
            <a:rect l="l" t="t" r="r" b="b"/>
            <a:pathLst>
              <a:path w="9144000" h="688975">
                <a:moveTo>
                  <a:pt x="9144000" y="0"/>
                </a:moveTo>
                <a:lnTo>
                  <a:pt x="0" y="0"/>
                </a:lnTo>
                <a:lnTo>
                  <a:pt x="0" y="688848"/>
                </a:lnTo>
                <a:lnTo>
                  <a:pt x="9144000" y="688848"/>
                </a:lnTo>
                <a:lnTo>
                  <a:pt x="9144000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081655"/>
          </a:xfrm>
          <a:custGeom>
            <a:avLst/>
            <a:gdLst/>
            <a:ahLst/>
            <a:cxnLst/>
            <a:rect l="l" t="t" r="r" b="b"/>
            <a:pathLst>
              <a:path w="9144000" h="3081655">
                <a:moveTo>
                  <a:pt x="9144000" y="0"/>
                </a:moveTo>
                <a:lnTo>
                  <a:pt x="0" y="0"/>
                </a:lnTo>
                <a:lnTo>
                  <a:pt x="0" y="3081528"/>
                </a:lnTo>
                <a:lnTo>
                  <a:pt x="9144000" y="3081528"/>
                </a:lnTo>
                <a:lnTo>
                  <a:pt x="9144000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4274" y="932129"/>
            <a:ext cx="8715451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85F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37336" y="3501644"/>
            <a:ext cx="7069327" cy="81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385F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85F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60249" y="4614118"/>
            <a:ext cx="4962323" cy="306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69036" y="3572255"/>
            <a:ext cx="5366004" cy="1571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85F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81527"/>
            <a:ext cx="9144000" cy="688975"/>
          </a:xfrm>
          <a:custGeom>
            <a:avLst/>
            <a:gdLst/>
            <a:ahLst/>
            <a:cxnLst/>
            <a:rect l="l" t="t" r="r" b="b"/>
            <a:pathLst>
              <a:path w="9144000" h="688975">
                <a:moveTo>
                  <a:pt x="9144000" y="0"/>
                </a:moveTo>
                <a:lnTo>
                  <a:pt x="0" y="0"/>
                </a:lnTo>
                <a:lnTo>
                  <a:pt x="0" y="688848"/>
                </a:lnTo>
                <a:lnTo>
                  <a:pt x="9144000" y="688848"/>
                </a:lnTo>
                <a:lnTo>
                  <a:pt x="9144000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081655"/>
          </a:xfrm>
          <a:custGeom>
            <a:avLst/>
            <a:gdLst/>
            <a:ahLst/>
            <a:cxnLst/>
            <a:rect l="l" t="t" r="r" b="b"/>
            <a:pathLst>
              <a:path w="9144000" h="3081655">
                <a:moveTo>
                  <a:pt x="9144000" y="0"/>
                </a:moveTo>
                <a:lnTo>
                  <a:pt x="0" y="0"/>
                </a:lnTo>
                <a:lnTo>
                  <a:pt x="0" y="3081528"/>
                </a:lnTo>
                <a:lnTo>
                  <a:pt x="9144000" y="3081528"/>
                </a:lnTo>
                <a:lnTo>
                  <a:pt x="9144000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85F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9609" y="4616779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590" y="5841"/>
            <a:ext cx="833881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85F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170" y="1248283"/>
            <a:ext cx="7585659" cy="1727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6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g"/><Relationship Id="rId5" Type="http://schemas.openxmlformats.org/officeDocument/2006/relationships/image" Target="../media/image120.jpg"/><Relationship Id="rId4" Type="http://schemas.openxmlformats.org/officeDocument/2006/relationships/image" Target="../media/image68.jp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jpg"/><Relationship Id="rId4" Type="http://schemas.openxmlformats.org/officeDocument/2006/relationships/image" Target="../media/image122.jp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unaids.org/sites/default/files/media_asset/2020_aids-data-book_en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b/" TargetMode="External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g"/><Relationship Id="rId5" Type="http://schemas.openxmlformats.org/officeDocument/2006/relationships/image" Target="../media/image93.png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4162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155947"/>
            <a:ext cx="9144000" cy="878205"/>
            <a:chOff x="0" y="4155947"/>
            <a:chExt cx="9144000" cy="878205"/>
          </a:xfrm>
        </p:grpSpPr>
        <p:sp>
          <p:nvSpPr>
            <p:cNvPr id="5" name="object 5"/>
            <p:cNvSpPr/>
            <p:nvPr/>
          </p:nvSpPr>
          <p:spPr>
            <a:xfrm>
              <a:off x="0" y="4155947"/>
              <a:ext cx="9144000" cy="99060"/>
            </a:xfrm>
            <a:custGeom>
              <a:avLst/>
              <a:gdLst/>
              <a:ahLst/>
              <a:cxnLst/>
              <a:rect l="l" t="t" r="r" b="b"/>
              <a:pathLst>
                <a:path w="9144000" h="99060">
                  <a:moveTo>
                    <a:pt x="9144000" y="0"/>
                  </a:moveTo>
                  <a:lnTo>
                    <a:pt x="0" y="0"/>
                  </a:lnTo>
                  <a:lnTo>
                    <a:pt x="0" y="99059"/>
                  </a:lnTo>
                  <a:lnTo>
                    <a:pt x="9144000" y="9905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F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763" y="4245863"/>
              <a:ext cx="5311140" cy="7879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4604" y="2964560"/>
            <a:ext cx="619099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28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Sharon Nachman, MD 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IMPAACT </a:t>
            </a:r>
            <a:r>
              <a:rPr lang="th-TH" sz="1800" spc="-10" dirty="0">
                <a:solidFill>
                  <a:srgbClr val="385F71"/>
                </a:solidFill>
                <a:latin typeface="Arial"/>
                <a:cs typeface="Arial"/>
              </a:rPr>
              <a:t>ประธานเครือข่าย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IMPAACT </a:t>
            </a:r>
            <a:r>
              <a:rPr lang="th-TH" spc="-5" dirty="0">
                <a:solidFill>
                  <a:srgbClr val="385F71"/>
                </a:solidFill>
                <a:latin typeface="Arial"/>
                <a:cs typeface="Arial"/>
              </a:rPr>
              <a:t>การประชุมคณะกรรมการที่ปรึกษาชุมชน</a:t>
            </a:r>
            <a:endParaRPr lang="en-US" spc="-5" dirty="0">
              <a:solidFill>
                <a:srgbClr val="385F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24 </a:t>
            </a:r>
            <a:r>
              <a:rPr lang="th-TH" sz="1800" spc="-5" dirty="0">
                <a:solidFill>
                  <a:srgbClr val="385F71"/>
                </a:solidFill>
                <a:latin typeface="Arial"/>
                <a:cs typeface="Arial"/>
              </a:rPr>
              <a:t>มิถุนายน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 2021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6504" y="2112086"/>
            <a:ext cx="55518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4800" dirty="0">
                <a:latin typeface="Arial"/>
                <a:cs typeface="Arial"/>
              </a:rPr>
              <a:t>สถานะของเครือข่าย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72983" y="0"/>
            <a:ext cx="1251203" cy="1083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77723"/>
            <a:ext cx="8956675" cy="1143000"/>
          </a:xfrm>
          <a:custGeom>
            <a:avLst/>
            <a:gdLst/>
            <a:ahLst/>
            <a:cxnLst/>
            <a:rect l="l" t="t" r="r" b="b"/>
            <a:pathLst>
              <a:path w="8956675" h="1143000">
                <a:moveTo>
                  <a:pt x="8956548" y="0"/>
                </a:moveTo>
                <a:lnTo>
                  <a:pt x="0" y="0"/>
                </a:lnTo>
                <a:lnTo>
                  <a:pt x="0" y="1143000"/>
                </a:lnTo>
                <a:lnTo>
                  <a:pt x="8956548" y="1143000"/>
                </a:lnTo>
                <a:lnTo>
                  <a:pt x="8956548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314" y="10875"/>
            <a:ext cx="8956675" cy="1276696"/>
          </a:xfrm>
          <a:prstGeom prst="rect">
            <a:avLst/>
          </a:prstGeom>
        </p:spPr>
        <p:txBody>
          <a:bodyPr vert="horz" wrap="square" lIns="0" tIns="56896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th-TH" sz="3200" b="0" dirty="0">
                <a:solidFill>
                  <a:srgbClr val="FFFFFF"/>
                </a:solidFill>
                <a:latin typeface="Arial"/>
                <a:cs typeface="Arial"/>
              </a:rPr>
              <a:t>ผลงานปัจจุบัน</a:t>
            </a:r>
            <a:endParaRPr sz="32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60"/>
              </a:spcBef>
            </a:pPr>
            <a:r>
              <a:rPr sz="2400" b="0" i="1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lang="th-TH" sz="2400" b="0" i="1" dirty="0">
                <a:solidFill>
                  <a:srgbClr val="FFFFFF"/>
                </a:solidFill>
                <a:latin typeface="Arial"/>
                <a:cs typeface="Arial"/>
              </a:rPr>
              <a:t> การศึกษาที่ยังดำเนินอย</a:t>
            </a:r>
            <a:r>
              <a:rPr lang="th-TH" sz="2400" b="0" i="1" dirty="0">
                <a:solidFill>
                  <a:srgbClr val="FFFFFF"/>
                </a:solidFill>
              </a:rPr>
              <a:t>ู่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04316"/>
              </p:ext>
            </p:extLst>
          </p:nvPr>
        </p:nvGraphicFramePr>
        <p:xfrm>
          <a:off x="94028" y="1279397"/>
          <a:ext cx="8963658" cy="3286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44636C"/>
                      </a:solidFill>
                      <a:prstDash val="solid"/>
                    </a:lnT>
                    <a:lnB w="28575">
                      <a:solidFill>
                        <a:srgbClr val="44636C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232410" marR="196850" indent="-5969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lang="th-TH"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มาตรการในการพัฒนา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28575">
                      <a:solidFill>
                        <a:srgbClr val="44636C"/>
                      </a:solidFill>
                      <a:prstDash val="solid"/>
                    </a:lnT>
                    <a:lnB w="28575">
                      <a:solidFill>
                        <a:srgbClr val="44636C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221615" marR="237490" indent="-171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5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h-TH"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รอดำเนิน</a:t>
                      </a:r>
                    </a:p>
                    <a:p>
                      <a:pPr marL="221615" marR="237490" indent="-171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th-TH"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การและเปิด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28575">
                      <a:solidFill>
                        <a:srgbClr val="44636C"/>
                      </a:solidFill>
                      <a:prstDash val="solid"/>
                    </a:lnT>
                    <a:lnB w="28575">
                      <a:solidFill>
                        <a:srgbClr val="44636C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31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th-TH" sz="1500" b="1" spc="-5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69850" marR="31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th-TH"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เปิดลงทะเบียน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28575">
                      <a:solidFill>
                        <a:srgbClr val="44636C"/>
                      </a:solidFill>
                      <a:prstDash val="solid"/>
                    </a:lnT>
                    <a:lnB w="28575">
                      <a:solidFill>
                        <a:srgbClr val="44636C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 </a:t>
                      </a:r>
                      <a:r>
                        <a:rPr lang="th-TH"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ติดตามผล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28575">
                      <a:solidFill>
                        <a:srgbClr val="44636C"/>
                      </a:solidFill>
                      <a:prstDash val="solid"/>
                    </a:lnT>
                    <a:lnB w="28575">
                      <a:solidFill>
                        <a:srgbClr val="44636C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218440" marR="224154" indent="-152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lang="th-TH"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ปิดเพื่อติดตามผล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28575">
                      <a:solidFill>
                        <a:srgbClr val="44636C"/>
                      </a:solidFill>
                      <a:prstDash val="solid"/>
                    </a:lnT>
                    <a:lnB w="28575">
                      <a:solidFill>
                        <a:srgbClr val="44636C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lang="th-TH"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การรักษา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T w="28575">
                      <a:solidFill>
                        <a:srgbClr val="44636C"/>
                      </a:solidFill>
                      <a:prstDash val="solid"/>
                    </a:lnT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2036,</a:t>
                      </a:r>
                      <a:r>
                        <a:rPr sz="1500" spc="-3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2029,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2023,</a:t>
                      </a:r>
                      <a:r>
                        <a:rPr sz="1500" spc="-3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44636C"/>
                      </a:solidFill>
                      <a:prstDash val="solid"/>
                    </a:lnT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2026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T w="28575">
                      <a:solidFill>
                        <a:srgbClr val="44636C"/>
                      </a:solidFill>
                      <a:prstDash val="solid"/>
                    </a:lnT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3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2019,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6040" marR="3175" algn="ctr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2017,</a:t>
                      </a:r>
                      <a:r>
                        <a:rPr sz="1500" spc="-3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2009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44636C"/>
                      </a:solidFill>
                      <a:prstDash val="solid"/>
                    </a:lnT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166370" indent="361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2014, P1112,  P1102,</a:t>
                      </a:r>
                      <a:r>
                        <a:rPr sz="1500" spc="-7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P1093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44636C"/>
                      </a:solidFill>
                      <a:prstDash val="solid"/>
                    </a:lnT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2010,</a:t>
                      </a:r>
                      <a:r>
                        <a:rPr sz="1500" spc="-3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P1026s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T w="28575">
                      <a:solidFill>
                        <a:srgbClr val="44636C"/>
                      </a:solidFill>
                      <a:prstDash val="solid"/>
                    </a:lnT>
                    <a:solidFill>
                      <a:srgbClr val="E9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en-US" sz="175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th-TH"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วัณโรค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2035,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R="23495" algn="ctr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2034,</a:t>
                      </a:r>
                      <a:r>
                        <a:rPr sz="1500" spc="-3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2025,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2024,</a:t>
                      </a:r>
                      <a:r>
                        <a:rPr sz="1500" spc="-3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2003</a:t>
                      </a: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/A5300</a:t>
                      </a: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67310" marR="317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2005,</a:t>
                      </a:r>
                      <a:r>
                        <a:rPr sz="1500" spc="-4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P1108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447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01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th-TH"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ภาวะแทรกซ้อน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317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EAEB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solidFill>
                      <a:srgbClr val="E9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08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th-TH"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การบำบัด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2028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L="67945" marR="3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500" spc="-5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P1115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P1107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2008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314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01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th-TH" sz="1500" b="1" spc="-5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โควิด</a:t>
                      </a:r>
                      <a:r>
                        <a:rPr lang="en-US" sz="1500" b="1" spc="-5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-19</a:t>
                      </a:r>
                      <a:endParaRPr sz="1500" b="1" spc="-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1445" marB="0">
                    <a:lnB w="28575">
                      <a:solidFill>
                        <a:srgbClr val="44636C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500" dirty="0">
                          <a:solidFill>
                            <a:srgbClr val="44636C"/>
                          </a:solidFill>
                          <a:latin typeface="Arial"/>
                          <a:cs typeface="Arial"/>
                        </a:rPr>
                        <a:t>2032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B w="28575">
                      <a:solidFill>
                        <a:srgbClr val="44636C"/>
                      </a:solidFill>
                      <a:prstDash val="solid"/>
                    </a:lnB>
                    <a:solidFill>
                      <a:srgbClr val="E9E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858000" y="4782010"/>
            <a:ext cx="2089785" cy="2396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385F71"/>
                </a:solidFill>
                <a:latin typeface="Arial"/>
                <a:cs typeface="Arial"/>
              </a:rPr>
              <a:t>*</a:t>
            </a:r>
            <a:r>
              <a:rPr lang="th-TH" sz="1050" dirty="0">
                <a:solidFill>
                  <a:srgbClr val="385F71"/>
                </a:solidFill>
                <a:latin typeface="Arial"/>
                <a:cs typeface="Arial"/>
              </a:rPr>
              <a:t>ปิดเพื่อติดตามผลในปีที่แล้ว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4719520"/>
            <a:ext cx="4953000" cy="48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h-TH" sz="1100" i="1" spc="-5" dirty="0">
                <a:solidFill>
                  <a:srgbClr val="385F71"/>
                </a:solidFill>
                <a:latin typeface="Arial"/>
                <a:cs typeface="Arial"/>
              </a:rPr>
              <a:t>การศึกษาเพิ่มเติมประมาณ 30 ชิ้นและการศึกษาเสริม (</a:t>
            </a:r>
            <a:r>
              <a:rPr lang="en-US" sz="1100" i="1" spc="-5" dirty="0">
                <a:solidFill>
                  <a:srgbClr val="385F71"/>
                </a:solidFill>
                <a:latin typeface="Arial"/>
                <a:cs typeface="Arial"/>
              </a:rPr>
              <a:t>NWCS, DACS, DR) </a:t>
            </a:r>
            <a:r>
              <a:rPr lang="th-TH" sz="1100" i="1" spc="-5" dirty="0">
                <a:solidFill>
                  <a:srgbClr val="385F71"/>
                </a:solidFill>
                <a:latin typeface="Arial"/>
                <a:cs typeface="Arial"/>
              </a:rPr>
              <a:t>อยู่ในขั้นตอนการวิเคราะห์และการเขียนต้นฉบับ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3600" y="370459"/>
            <a:ext cx="2023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Committee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Members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600" y="612775"/>
            <a:ext cx="247269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Vice </a:t>
            </a:r>
            <a:r>
              <a:rPr sz="1400" b="1" spc="-5" dirty="0">
                <a:latin typeface="Arial"/>
                <a:cs typeface="Arial"/>
              </a:rPr>
              <a:t>Chair </a:t>
            </a:r>
            <a:r>
              <a:rPr sz="1400" b="1" dirty="0">
                <a:latin typeface="Arial"/>
                <a:cs typeface="Arial"/>
              </a:rPr>
              <a:t>: Betsy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McFarland</a:t>
            </a:r>
            <a:endParaRPr sz="1400">
              <a:latin typeface="Arial"/>
              <a:cs typeface="Arial"/>
            </a:endParaRPr>
          </a:p>
          <a:p>
            <a:pPr marL="12700" marR="8515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(William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Borkowsky)  Yvonne Bryson  </a:t>
            </a:r>
            <a:r>
              <a:rPr sz="1400" b="1" dirty="0">
                <a:latin typeface="Arial"/>
                <a:cs typeface="Arial"/>
              </a:rPr>
              <a:t>Ellen Chadwick  </a:t>
            </a:r>
            <a:r>
              <a:rPr sz="1400" spc="-5" dirty="0">
                <a:latin typeface="Arial"/>
                <a:cs typeface="Arial"/>
              </a:rPr>
              <a:t>Ann </a:t>
            </a:r>
            <a:r>
              <a:rPr sz="1400" dirty="0">
                <a:latin typeface="Arial"/>
                <a:cs typeface="Arial"/>
              </a:rPr>
              <a:t>Chahroudi  </a:t>
            </a:r>
            <a:r>
              <a:rPr sz="1400" spc="-5" dirty="0">
                <a:latin typeface="Arial"/>
                <a:cs typeface="Arial"/>
              </a:rPr>
              <a:t>Mark </a:t>
            </a:r>
            <a:r>
              <a:rPr sz="1400" dirty="0">
                <a:latin typeface="Arial"/>
                <a:cs typeface="Arial"/>
              </a:rPr>
              <a:t>Cotton  Katherine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Luzuriaga  Betsy </a:t>
            </a:r>
            <a:r>
              <a:rPr sz="1400" spc="-5" dirty="0">
                <a:latin typeface="Arial"/>
                <a:cs typeface="Arial"/>
              </a:rPr>
              <a:t>McFarland  Steve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Spector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Thor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Wagner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600" y="2748533"/>
            <a:ext cx="54375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Committee Specialists: </a:t>
            </a:r>
            <a:r>
              <a:rPr sz="1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Anne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Coletti and Charlotte</a:t>
            </a:r>
            <a:r>
              <a:rPr sz="1400" b="1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Perlowski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Community </a:t>
            </a:r>
            <a:r>
              <a:rPr sz="1600" b="1" spc="-10" dirty="0">
                <a:latin typeface="Arial"/>
                <a:cs typeface="Arial"/>
              </a:rPr>
              <a:t>Advisory </a:t>
            </a:r>
            <a:r>
              <a:rPr sz="1600" b="1" spc="-5" dirty="0">
                <a:latin typeface="Arial"/>
                <a:cs typeface="Arial"/>
              </a:rPr>
              <a:t>Board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Representative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600" y="3234690"/>
            <a:ext cx="406907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Steven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Mphonda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NIAID</a:t>
            </a:r>
            <a:r>
              <a:rPr sz="1400" b="1" spc="-10" dirty="0">
                <a:solidFill>
                  <a:srgbClr val="5078CF"/>
                </a:solidFill>
                <a:latin typeface="Arial"/>
                <a:cs typeface="Arial"/>
              </a:rPr>
              <a:t>: </a:t>
            </a:r>
            <a:r>
              <a:rPr sz="1400" dirty="0">
                <a:latin typeface="Arial"/>
                <a:cs typeface="Arial"/>
              </a:rPr>
              <a:t>Patrick-Jean Phillipe, Judi Miller, </a:t>
            </a:r>
            <a:r>
              <a:rPr sz="1400" spc="-5" dirty="0">
                <a:latin typeface="Arial"/>
                <a:cs typeface="Arial"/>
              </a:rPr>
              <a:t>Dwight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Yin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NICHD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dirty="0">
                <a:latin typeface="Arial"/>
                <a:cs typeface="Arial"/>
              </a:rPr>
              <a:t>Eric Lorenzo, Sai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Majji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NIMH: </a:t>
            </a:r>
            <a:r>
              <a:rPr sz="1400" dirty="0">
                <a:latin typeface="Arial"/>
                <a:cs typeface="Arial"/>
              </a:rPr>
              <a:t>Pim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Brouwers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600" y="4088384"/>
            <a:ext cx="653160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Biostatisticians: </a:t>
            </a:r>
            <a:r>
              <a:rPr sz="1400" dirty="0">
                <a:latin typeface="Arial"/>
                <a:cs typeface="Arial"/>
              </a:rPr>
              <a:t>Camlin </a:t>
            </a:r>
            <a:r>
              <a:rPr sz="1400" spc="-5" dirty="0">
                <a:latin typeface="Arial"/>
                <a:cs typeface="Arial"/>
              </a:rPr>
              <a:t>Tierney, Bryan </a:t>
            </a:r>
            <a:r>
              <a:rPr sz="1400" dirty="0">
                <a:latin typeface="Arial"/>
                <a:cs typeface="Arial"/>
              </a:rPr>
              <a:t>Nelson, Jane Lindsey, Meredith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Warshaw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IMPAACT </a:t>
            </a:r>
            <a:r>
              <a:rPr sz="1400" b="1" spc="-5" dirty="0">
                <a:latin typeface="Arial"/>
                <a:cs typeface="Arial"/>
              </a:rPr>
              <a:t>SLG Liason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dirty="0">
                <a:latin typeface="Arial"/>
                <a:cs typeface="Arial"/>
              </a:rPr>
              <a:t>John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Sleasman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Arial"/>
                <a:cs typeface="Arial"/>
              </a:rPr>
              <a:t>IMPAACT </a:t>
            </a:r>
            <a:r>
              <a:rPr sz="1400" b="1" spc="-5" dirty="0">
                <a:latin typeface="Arial"/>
                <a:cs typeface="Arial"/>
              </a:rPr>
              <a:t>Leadership: </a:t>
            </a:r>
            <a:r>
              <a:rPr sz="1400" b="1" dirty="0">
                <a:latin typeface="Arial"/>
                <a:cs typeface="Arial"/>
              </a:rPr>
              <a:t>Sharon </a:t>
            </a:r>
            <a:r>
              <a:rPr sz="1400" b="1" spc="-5" dirty="0">
                <a:latin typeface="Arial"/>
                <a:cs typeface="Arial"/>
              </a:rPr>
              <a:t>Nachman, </a:t>
            </a:r>
            <a:r>
              <a:rPr sz="1400" b="1" dirty="0">
                <a:latin typeface="Arial"/>
                <a:cs typeface="Arial"/>
              </a:rPr>
              <a:t>James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McIntyre,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Pat </a:t>
            </a:r>
            <a:r>
              <a:rPr sz="1400" b="1" spc="-15" dirty="0">
                <a:latin typeface="Arial"/>
                <a:cs typeface="Arial"/>
              </a:rPr>
              <a:t>Flynn </a:t>
            </a:r>
            <a:r>
              <a:rPr sz="1400" b="1" spc="-5" dirty="0">
                <a:latin typeface="Arial"/>
                <a:cs typeface="Arial"/>
              </a:rPr>
              <a:t>and Philippa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Musoke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2817" y="3205352"/>
            <a:ext cx="31007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Clinical </a:t>
            </a: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Site</a:t>
            </a:r>
            <a:r>
              <a:rPr sz="1400" b="1" spc="-60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Investigators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Parents,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Guardians and the</a:t>
            </a:r>
            <a:r>
              <a:rPr sz="1400" b="1" spc="-105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Children  Community</a:t>
            </a:r>
            <a:r>
              <a:rPr sz="1400" b="1" spc="-25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Representatives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35468" y="67056"/>
            <a:ext cx="1085087" cy="2967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90973" y="520446"/>
            <a:ext cx="3224530" cy="1122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sz="1600" b="1" spc="-5" dirty="0">
                <a:solidFill>
                  <a:srgbClr val="044957"/>
                </a:solidFill>
                <a:latin typeface="Arial"/>
                <a:cs typeface="Arial"/>
              </a:rPr>
              <a:t>New Protocol Team</a:t>
            </a:r>
            <a:r>
              <a:rPr sz="1600" b="1" spc="30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4957"/>
                </a:solidFill>
                <a:latin typeface="Arial"/>
                <a:cs typeface="Arial"/>
              </a:rPr>
              <a:t>Investigators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Julie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Rosebush, DO</a:t>
            </a:r>
            <a:r>
              <a:rPr sz="1400" b="1" spc="-75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(2028)</a:t>
            </a:r>
            <a:endParaRPr sz="1400">
              <a:latin typeface="Arial"/>
              <a:cs typeface="Arial"/>
            </a:endParaRPr>
          </a:p>
          <a:p>
            <a:pPr marL="12700" marR="412750">
              <a:lnSpc>
                <a:spcPct val="100000"/>
              </a:lnSpc>
            </a:pP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Shaun Barnabas, </a:t>
            </a: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MD,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PhD</a:t>
            </a:r>
            <a:r>
              <a:rPr sz="1400" b="1" spc="-95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(2028) 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Samantha </a:t>
            </a:r>
            <a:r>
              <a:rPr sz="1400" b="1" spc="-15" dirty="0">
                <a:solidFill>
                  <a:srgbClr val="044957"/>
                </a:solidFill>
                <a:latin typeface="Arial"/>
                <a:cs typeface="Arial"/>
              </a:rPr>
              <a:t>Fry, </a:t>
            </a:r>
            <a:r>
              <a:rPr sz="1400" b="1" spc="10" dirty="0">
                <a:solidFill>
                  <a:srgbClr val="044957"/>
                </a:solidFill>
                <a:latin typeface="Arial"/>
                <a:cs typeface="Arial"/>
              </a:rPr>
              <a:t>MD</a:t>
            </a:r>
            <a:r>
              <a:rPr sz="1400" b="1" spc="-15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(2028)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44957"/>
                </a:solidFill>
                <a:latin typeface="Arial"/>
                <a:cs typeface="Arial"/>
              </a:rPr>
              <a:t>Alka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Khaitan, </a:t>
            </a:r>
            <a:r>
              <a:rPr sz="1400" b="1" spc="10" dirty="0">
                <a:solidFill>
                  <a:srgbClr val="044957"/>
                </a:solidFill>
                <a:latin typeface="Arial"/>
                <a:cs typeface="Arial"/>
              </a:rPr>
              <a:t>MD</a:t>
            </a:r>
            <a:r>
              <a:rPr sz="1400" b="1" spc="-50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(2008)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75635" y="48590"/>
            <a:ext cx="3362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Acknowledgements</a:t>
            </a:r>
            <a:endParaRPr sz="28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100783"/>
            <a:ext cx="698563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h-TH" sz="4800" b="0" spc="-5" dirty="0">
                <a:solidFill>
                  <a:srgbClr val="FFFFFF"/>
                </a:solidFill>
              </a:rPr>
              <a:t>ขอบคุณและคำถาม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7992" y="421004"/>
            <a:ext cx="6208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solidFill>
                  <a:srgbClr val="415564"/>
                </a:solidFill>
                <a:latin typeface="Arial"/>
                <a:cs typeface="Arial"/>
              </a:rPr>
              <a:t>Acknowledgments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5464" y="3047771"/>
            <a:ext cx="5539740" cy="156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20000"/>
              </a:lnSpc>
              <a:spcBef>
                <a:spcPts val="95"/>
              </a:spcBef>
            </a:pP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Overall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support for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International Maternal Pediatric Adolescent AIDS Clinical Trials  Network (IMPAACT) was provided by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National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Institute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of Allergy and Infectious</a:t>
            </a:r>
            <a:r>
              <a:rPr sz="1050" spc="-10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Diseases 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(NIAID) with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co-funding from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Eunice Kennedy Shriver National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Institute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of Child Health  and Human Development (NICHD) and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National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Institute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of Mental Health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(NIMH),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all  components of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National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Institutes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of Health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(NIH),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under Award Numbers UM1AI068632-  15 (IMPAACT LOC), UM1AI068616-15 (IMPAACT SDMC) and UM1AI106716-09</a:t>
            </a:r>
            <a:r>
              <a:rPr sz="1050" spc="-15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(IMPAACT</a:t>
            </a:r>
            <a:endParaRPr sz="1050" dirty="0">
              <a:latin typeface="Arial"/>
              <a:cs typeface="Arial"/>
            </a:endParaRPr>
          </a:p>
          <a:p>
            <a:pPr marL="56515" marR="48260" indent="-1270" algn="ctr">
              <a:lnSpc>
                <a:spcPct val="120000"/>
              </a:lnSpc>
            </a:pP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LC), and by NICHD contract number HHSN275201800001I. The content is solely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the 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responsibility of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authors and does not necessarily represent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official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views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of </a:t>
            </a:r>
            <a:r>
              <a:rPr sz="1050" spc="-5" dirty="0">
                <a:solidFill>
                  <a:srgbClr val="415564"/>
                </a:solidFill>
                <a:latin typeface="Arial"/>
                <a:cs typeface="Arial"/>
              </a:rPr>
              <a:t>the</a:t>
            </a:r>
            <a:r>
              <a:rPr sz="1050" spc="-70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15564"/>
                </a:solidFill>
                <a:latin typeface="Arial"/>
                <a:cs typeface="Arial"/>
              </a:rPr>
              <a:t>NIH.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4162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155947"/>
            <a:ext cx="9144000" cy="878205"/>
            <a:chOff x="0" y="4155947"/>
            <a:chExt cx="9144000" cy="878205"/>
          </a:xfrm>
        </p:grpSpPr>
        <p:sp>
          <p:nvSpPr>
            <p:cNvPr id="5" name="object 5"/>
            <p:cNvSpPr/>
            <p:nvPr/>
          </p:nvSpPr>
          <p:spPr>
            <a:xfrm>
              <a:off x="0" y="4155947"/>
              <a:ext cx="9144000" cy="99060"/>
            </a:xfrm>
            <a:custGeom>
              <a:avLst/>
              <a:gdLst/>
              <a:ahLst/>
              <a:cxnLst/>
              <a:rect l="l" t="t" r="r" b="b"/>
              <a:pathLst>
                <a:path w="9144000" h="99060">
                  <a:moveTo>
                    <a:pt x="9144000" y="0"/>
                  </a:moveTo>
                  <a:lnTo>
                    <a:pt x="0" y="0"/>
                  </a:lnTo>
                  <a:lnTo>
                    <a:pt x="0" y="99059"/>
                  </a:lnTo>
                  <a:lnTo>
                    <a:pt x="9144000" y="9905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F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763" y="4245863"/>
              <a:ext cx="5311140" cy="7879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4604" y="3101720"/>
            <a:ext cx="14732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Pat </a:t>
            </a:r>
            <a:r>
              <a:rPr sz="1800" spc="-10" dirty="0">
                <a:solidFill>
                  <a:srgbClr val="385F71"/>
                </a:solidFill>
                <a:latin typeface="Arial"/>
                <a:cs typeface="Arial"/>
              </a:rPr>
              <a:t>Flynn,</a:t>
            </a:r>
            <a:r>
              <a:rPr sz="1800" spc="-25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MD  CAB Session  24 June</a:t>
            </a:r>
            <a:r>
              <a:rPr sz="1800" spc="-50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2021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504" y="1380185"/>
            <a:ext cx="555053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h-TH" sz="4800" spc="-5" dirty="0">
                <a:solidFill>
                  <a:srgbClr val="385F71"/>
                </a:solidFill>
                <a:latin typeface="Arial"/>
                <a:cs typeface="Arial"/>
              </a:rPr>
              <a:t>กิจกรรมคณะกรรมการวิทยาศาสตร์บำบัด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72983" y="0"/>
            <a:ext cx="1251203" cy="1083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09" y="4613732"/>
            <a:ext cx="4963468" cy="311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1369567"/>
            <a:ext cx="586359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h-TH" sz="4800" b="0" dirty="0">
                <a:solidFill>
                  <a:srgbClr val="FFFFFF"/>
                </a:solidFill>
                <a:latin typeface="Arial"/>
                <a:cs typeface="Arial"/>
              </a:rPr>
              <a:t>วาระวิจัย </a:t>
            </a:r>
            <a:r>
              <a:rPr lang="en-US" sz="4800" b="0" dirty="0">
                <a:solidFill>
                  <a:srgbClr val="FFFFFF"/>
                </a:solidFill>
              </a:rPr>
              <a:t>IMPAACT </a:t>
            </a:r>
            <a:r>
              <a:rPr sz="4800" b="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4800" b="0" dirty="0">
                <a:solidFill>
                  <a:srgbClr val="FFFFFF"/>
                </a:solidFill>
                <a:latin typeface="Arial"/>
                <a:cs typeface="Arial"/>
              </a:rPr>
              <a:t>2020 –</a:t>
            </a:r>
            <a:r>
              <a:rPr sz="4800" b="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0" spc="-10" dirty="0">
                <a:solidFill>
                  <a:srgbClr val="FFFFFF"/>
                </a:solidFill>
                <a:latin typeface="Arial"/>
                <a:cs typeface="Arial"/>
              </a:rPr>
              <a:t>2027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829" y="723645"/>
            <a:ext cx="45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105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50720" y="176784"/>
            <a:ext cx="5143500" cy="4056888"/>
            <a:chOff x="1950720" y="176784"/>
            <a:chExt cx="5143500" cy="4056888"/>
          </a:xfrm>
        </p:grpSpPr>
        <p:sp>
          <p:nvSpPr>
            <p:cNvPr id="3" name="object 3"/>
            <p:cNvSpPr/>
            <p:nvPr/>
          </p:nvSpPr>
          <p:spPr>
            <a:xfrm>
              <a:off x="1950720" y="176784"/>
              <a:ext cx="5143500" cy="4056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33600" y="971550"/>
              <a:ext cx="859611" cy="587574"/>
            </a:xfrm>
            <a:prstGeom prst="rect">
              <a:avLst/>
            </a:prstGeom>
            <a:solidFill>
              <a:srgbClr val="006595"/>
            </a:solidFill>
          </p:spPr>
          <p:txBody>
            <a:bodyPr wrap="squar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</a:rPr>
                <a:t>หญิงตั้งครรภ์และหญิงแรกคลอด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52800" y="1123950"/>
              <a:ext cx="533400" cy="338554"/>
            </a:xfrm>
            <a:prstGeom prst="rect">
              <a:avLst/>
            </a:prstGeom>
            <a:solidFill>
              <a:srgbClr val="B9E8FF"/>
            </a:solidFill>
          </p:spPr>
          <p:txBody>
            <a:bodyPr wrap="squar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</a:rPr>
                <a:t>ทารก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9600" y="1123950"/>
              <a:ext cx="609600" cy="338554"/>
            </a:xfrm>
            <a:prstGeom prst="rect">
              <a:avLst/>
            </a:prstGeom>
            <a:solidFill>
              <a:srgbClr val="7DD4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</a:rPr>
                <a:t>เด็ก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1123950"/>
              <a:ext cx="838200" cy="338554"/>
            </a:xfrm>
            <a:prstGeom prst="rect">
              <a:avLst/>
            </a:prstGeom>
            <a:solidFill>
              <a:srgbClr val="009CE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</a:rPr>
                <a:t>วัยรุ่น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1581150"/>
              <a:ext cx="4495800" cy="450615"/>
            </a:xfrm>
            <a:prstGeom prst="rect">
              <a:avLst/>
            </a:prstGeom>
            <a:solidFill>
              <a:srgbClr val="ACDA7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</a:rPr>
                <a:t>การแทรกแซงที่แปลกใหม่และคงทน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0400" y="2252625"/>
              <a:ext cx="3124200" cy="450615"/>
            </a:xfrm>
            <a:prstGeom prst="rect">
              <a:avLst/>
            </a:prstGeom>
            <a:solidFill>
              <a:srgbClr val="986CA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</a:rPr>
                <a:t>การบรรเทาที่ปราศจาก </a:t>
              </a:r>
              <a:r>
                <a:rPr lang="en-US" sz="1600" b="1" dirty="0">
                  <a:solidFill>
                    <a:schemeClr val="bg1"/>
                  </a:solidFill>
                </a:rPr>
                <a:t>ART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7400" y="2881519"/>
              <a:ext cx="4267200" cy="495677"/>
            </a:xfrm>
            <a:prstGeom prst="rect">
              <a:avLst/>
            </a:prstGeom>
            <a:solidFill>
              <a:srgbClr val="F59A5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</a:rPr>
                <a:t>วัณโรค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3548600"/>
              <a:ext cx="4267200" cy="450615"/>
            </a:xfrm>
            <a:prstGeom prst="rect">
              <a:avLst/>
            </a:prstGeom>
            <a:solidFill>
              <a:srgbClr val="DED7C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</a:rPr>
                <a:t>ภาวะแทรกซ้อนและการติดเชื้อร่วม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3732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>
              <a:lnSpc>
                <a:spcPct val="100000"/>
              </a:lnSpc>
              <a:spcBef>
                <a:spcPts val="100"/>
              </a:spcBef>
            </a:pPr>
            <a:r>
              <a:rPr lang="th-TH" dirty="0"/>
              <a:t>นวัตกรรมและการแทรกแซงที่ยืนยาว </a:t>
            </a:r>
            <a:br>
              <a:rPr lang="th-TH" dirty="0"/>
            </a:br>
            <a:r>
              <a:rPr lang="th-TH" dirty="0"/>
              <a:t>( </a:t>
            </a:r>
            <a:r>
              <a:rPr lang="en-US" dirty="0"/>
              <a:t>AKA </a:t>
            </a:r>
            <a:r>
              <a:rPr lang="th-TH" dirty="0"/>
              <a:t>วาระการวิจัยการรักษา) 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27761" y="1186637"/>
            <a:ext cx="3554095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99900"/>
              </a:lnSpc>
              <a:spcBef>
                <a:spcPts val="105"/>
              </a:spcBef>
            </a:pPr>
            <a:r>
              <a:rPr sz="2000" spc="9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pc="95" dirty="0">
                <a:solidFill>
                  <a:srgbClr val="385F71"/>
                </a:solidFill>
                <a:latin typeface="Arial"/>
                <a:cs typeface="Arial"/>
              </a:rPr>
              <a:t>การรักษา</a:t>
            </a:r>
            <a:r>
              <a:rPr lang="th-TH" b="1" spc="95" dirty="0">
                <a:solidFill>
                  <a:schemeClr val="accent5"/>
                </a:solidFill>
                <a:latin typeface="Arial"/>
                <a:cs typeface="Arial"/>
              </a:rPr>
              <a:t>ขั้นสูง</a:t>
            </a:r>
            <a:r>
              <a:rPr lang="th-TH" spc="95" dirty="0">
                <a:solidFill>
                  <a:srgbClr val="385F71"/>
                </a:solidFill>
                <a:latin typeface="Arial"/>
                <a:cs typeface="Arial"/>
              </a:rPr>
              <a:t>สำหรับสตรีมีครรภ์และหลังคลอดที่ติดเชื้อเอชไอวี โดยมีเป้าหมายเพื่อเพิ่มประสิทธิภาพผลลัพธ์ด้านสุขภาพของมารดาและเด็ก และเร่งการประเมิน (</a:t>
            </a:r>
            <a:r>
              <a:rPr lang="en-US" spc="95" dirty="0">
                <a:solidFill>
                  <a:srgbClr val="385F71"/>
                </a:solidFill>
                <a:latin typeface="Arial"/>
                <a:cs typeface="Arial"/>
              </a:rPr>
              <a:t>PK </a:t>
            </a:r>
            <a:r>
              <a:rPr lang="th-TH" spc="95" dirty="0">
                <a:solidFill>
                  <a:srgbClr val="385F71"/>
                </a:solidFill>
                <a:latin typeface="Arial"/>
                <a:cs typeface="Arial"/>
              </a:rPr>
              <a:t>ความปลอดภัย ประสิทธิภาพในการต้านไวรัส) ใบอนุญาตและการใช้ยาต้านไวรัสที่มีประสิทธิภาพและคงทนอย่างเหมาะสมสำหรับสตรีมีครรภ์และทารก เด็ก และวัยรุ่น ทีมีเชื้อเอชไอวี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829" y="723645"/>
            <a:ext cx="45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106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91355" y="1139952"/>
            <a:ext cx="5153025" cy="3157855"/>
            <a:chOff x="3991355" y="1139952"/>
            <a:chExt cx="5153025" cy="3157855"/>
          </a:xfrm>
        </p:grpSpPr>
        <p:sp>
          <p:nvSpPr>
            <p:cNvPr id="9" name="object 9"/>
            <p:cNvSpPr/>
            <p:nvPr/>
          </p:nvSpPr>
          <p:spPr>
            <a:xfrm>
              <a:off x="3991355" y="1467612"/>
              <a:ext cx="2264664" cy="23164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71616" y="2417063"/>
              <a:ext cx="3072384" cy="18806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1616" y="1139952"/>
              <a:ext cx="3072384" cy="14325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09" y="4613732"/>
            <a:ext cx="4963468" cy="311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2100783"/>
            <a:ext cx="399161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4800" dirty="0">
                <a:solidFill>
                  <a:srgbClr val="FFFFFF"/>
                </a:solidFill>
                <a:latin typeface="Arial"/>
                <a:cs typeface="Arial"/>
              </a:rPr>
              <a:t>การรักษาเอชไอวี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640" y="3270580"/>
            <a:ext cx="7884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pc="-5" dirty="0">
                <a:solidFill>
                  <a:srgbClr val="385F71"/>
                </a:solidFill>
                <a:latin typeface="Arial"/>
                <a:cs typeface="Arial"/>
              </a:rPr>
              <a:t>ประธานคณะกรรมการวิทยาศาสตร์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: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Theodore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Ruel and Moherndran</a:t>
            </a:r>
            <a:r>
              <a:rPr sz="1800" spc="140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Archary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0" y="133350"/>
            <a:ext cx="414274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4000" spc="-5" dirty="0"/>
              <a:t>การรักษาเอชไอวี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829" y="723645"/>
            <a:ext cx="45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108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9594" y="2672787"/>
            <a:ext cx="2073275" cy="2385060"/>
          </a:xfrm>
          <a:custGeom>
            <a:avLst/>
            <a:gdLst/>
            <a:ahLst/>
            <a:cxnLst/>
            <a:rect l="l" t="t" r="r" b="b"/>
            <a:pathLst>
              <a:path w="2073275" h="2385060">
                <a:moveTo>
                  <a:pt x="2072894" y="0"/>
                </a:moveTo>
                <a:lnTo>
                  <a:pt x="0" y="0"/>
                </a:lnTo>
                <a:lnTo>
                  <a:pt x="0" y="2384679"/>
                </a:lnTo>
                <a:lnTo>
                  <a:pt x="2072894" y="2384679"/>
                </a:lnTo>
                <a:lnTo>
                  <a:pt x="2072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96646"/>
              </p:ext>
            </p:extLst>
          </p:nvPr>
        </p:nvGraphicFramePr>
        <p:xfrm>
          <a:off x="685800" y="819150"/>
          <a:ext cx="8290558" cy="35737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2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8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851">
                <a:tc>
                  <a:txBody>
                    <a:bodyPr/>
                    <a:lstStyle/>
                    <a:p>
                      <a:pPr marL="88265" marR="191135">
                        <a:lnSpc>
                          <a:spcPct val="107100"/>
                        </a:lnSpc>
                        <a:spcBef>
                          <a:spcPts val="640"/>
                        </a:spcBef>
                      </a:pPr>
                      <a:r>
                        <a:rPr lang="th-TH" sz="1400" b="1" spc="-5" dirty="0">
                          <a:solidFill>
                            <a:srgbClr val="FFFFFF"/>
                          </a:solidFill>
                          <a:latin typeface="Liberation Sans Narrow"/>
                          <a:cs typeface="Liberation Sans Narrow"/>
                        </a:rPr>
                        <a:t>สตรีมีครรภ์และหลังคลอด</a:t>
                      </a:r>
                      <a:endParaRPr sz="14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663390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191135">
                        <a:lnSpc>
                          <a:spcPct val="107100"/>
                        </a:lnSpc>
                        <a:spcBef>
                          <a:spcPts val="640"/>
                        </a:spcBef>
                      </a:pPr>
                      <a:r>
                        <a:rPr lang="th-TH" sz="1400" b="1" spc="-5" dirty="0">
                          <a:solidFill>
                            <a:srgbClr val="FFFFFF"/>
                          </a:solidFill>
                          <a:latin typeface="Liberation Sans Narrow"/>
                          <a:ea typeface="+mn-ea"/>
                          <a:cs typeface="Liberation Sans Narrow"/>
                        </a:rPr>
                        <a:t>ทารก (เกิด –</a:t>
                      </a:r>
                      <a:r>
                        <a:rPr lang="en-US" sz="1400" b="1" spc="-5" dirty="0">
                          <a:solidFill>
                            <a:srgbClr val="FFFFFF"/>
                          </a:solidFill>
                          <a:latin typeface="Liberation Sans Narrow"/>
                          <a:ea typeface="+mn-ea"/>
                          <a:cs typeface="Liberation Sans Narrow"/>
                        </a:rPr>
                        <a:t> </a:t>
                      </a:r>
                      <a:r>
                        <a:rPr lang="th-TH" sz="1400" b="1" spc="-5" dirty="0">
                          <a:solidFill>
                            <a:srgbClr val="FFFFFF"/>
                          </a:solidFill>
                          <a:latin typeface="Liberation Sans Narrow"/>
                          <a:ea typeface="+mn-ea"/>
                          <a:cs typeface="Liberation Sans Narrow"/>
                        </a:rPr>
                        <a:t>1,000 วัน)</a:t>
                      </a:r>
                      <a:endParaRPr sz="1400" b="1" spc="-5" dirty="0">
                        <a:solidFill>
                          <a:srgbClr val="FFFFFF"/>
                        </a:solidFill>
                        <a:latin typeface="Liberation Sans Narrow"/>
                        <a:ea typeface="+mn-ea"/>
                        <a:cs typeface="Liberation Sans Narrow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663390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200660">
                        <a:lnSpc>
                          <a:spcPct val="107100"/>
                        </a:lnSpc>
                        <a:spcBef>
                          <a:spcPts val="640"/>
                        </a:spcBef>
                      </a:pPr>
                      <a:r>
                        <a:rPr lang="th-TH" sz="1400" b="1" dirty="0">
                          <a:solidFill>
                            <a:srgbClr val="FFFFFF"/>
                          </a:solidFill>
                          <a:latin typeface="Liberation Sans Narrow"/>
                          <a:cs typeface="Liberation Sans Narrow"/>
                        </a:rPr>
                        <a:t>เด็ก (อายุ 1,000 วันถึง 13 ปี)</a:t>
                      </a:r>
                      <a:endParaRPr sz="14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663390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083945">
                        <a:lnSpc>
                          <a:spcPct val="107100"/>
                        </a:lnSpc>
                        <a:spcBef>
                          <a:spcPts val="640"/>
                        </a:spcBef>
                      </a:pPr>
                      <a:r>
                        <a:rPr lang="th-TH" sz="1400" b="1" dirty="0">
                          <a:solidFill>
                            <a:srgbClr val="FFFFFF"/>
                          </a:solidFill>
                          <a:latin typeface="Liberation Sans Narrow"/>
                          <a:cs typeface="Liberation Sans Narrow"/>
                        </a:rPr>
                        <a:t>วัยรุ่น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iberation Sans Narrow"/>
                          <a:cs typeface="Liberation Sans Narrow"/>
                        </a:rPr>
                        <a:t>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Liberation Sans Narrow"/>
                          <a:cs typeface="Liberation Sans Narrow"/>
                        </a:rPr>
                        <a:t>(13</a:t>
                      </a:r>
                      <a:r>
                        <a:rPr lang="en-US" sz="1400" b="1" spc="-5" dirty="0">
                          <a:solidFill>
                            <a:srgbClr val="FFFFFF"/>
                          </a:solidFill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Liberation Sans Narrow"/>
                          <a:cs typeface="Liberation Sans Narrow"/>
                        </a:rPr>
                        <a:t>-24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Liberation Sans Narrow"/>
                          <a:cs typeface="Liberation Sans Narrow"/>
                        </a:rPr>
                        <a:t>years)</a:t>
                      </a:r>
                      <a:endParaRPr sz="14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6633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42">
                <a:tc gridSpan="2">
                  <a:txBody>
                    <a:bodyPr/>
                    <a:lstStyle/>
                    <a:p>
                      <a:pPr marL="88265" marR="247650">
                        <a:lnSpc>
                          <a:spcPct val="107100"/>
                        </a:lnSpc>
                        <a:spcBef>
                          <a:spcPts val="705"/>
                        </a:spcBef>
                      </a:pPr>
                      <a:r>
                        <a:rPr sz="1400" u="sng" dirty="0">
                          <a:solidFill>
                            <a:srgbClr val="44636C"/>
                          </a:solidFill>
                          <a:uFill>
                            <a:solidFill>
                              <a:srgbClr val="44636C"/>
                            </a:solidFill>
                          </a:uFill>
                          <a:latin typeface="Liberation Sans Narrow"/>
                          <a:cs typeface="Liberation Sans Narrow"/>
                        </a:rPr>
                        <a:t>Priority </a:t>
                      </a:r>
                      <a:r>
                        <a:rPr sz="1400" u="sng" spc="-5" dirty="0">
                          <a:solidFill>
                            <a:srgbClr val="44636C"/>
                          </a:solidFill>
                          <a:uFill>
                            <a:solidFill>
                              <a:srgbClr val="44636C"/>
                            </a:solidFill>
                          </a:uFill>
                          <a:latin typeface="Liberation Sans Narrow"/>
                          <a:cs typeface="Liberation Sans Narrow"/>
                        </a:rPr>
                        <a:t>1</a:t>
                      </a:r>
                      <a:r>
                        <a:rPr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: </a:t>
                      </a:r>
                      <a:r>
                        <a:rPr lang="th-TH"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 แสดงลักษณะคุณสมบัติของ </a:t>
                      </a:r>
                      <a:r>
                        <a:rPr lang="en-US"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PK </a:t>
                      </a:r>
                      <a:r>
                        <a:rPr lang="th-TH"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และการให้ยา </a:t>
                      </a:r>
                      <a:r>
                        <a:rPr lang="en-US"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ARV </a:t>
                      </a:r>
                      <a:r>
                        <a:rPr lang="th-TH"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และปฏิกิริยาระหว่างยากับยาที่เกี่ยวข้อง (</a:t>
                      </a:r>
                      <a:r>
                        <a:rPr lang="en-US"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DDIs) </a:t>
                      </a:r>
                      <a:r>
                        <a:rPr lang="th-TH"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ระหว่างสตรีตั้งครรภ์และให้นมบุตร และทารก</a:t>
                      </a:r>
                      <a:endParaRPr sz="14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34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90805">
                        <a:lnSpc>
                          <a:spcPct val="107200"/>
                        </a:lnSpc>
                        <a:spcBef>
                          <a:spcPts val="705"/>
                        </a:spcBef>
                      </a:pPr>
                      <a:r>
                        <a:rPr sz="1400" u="sng" spc="-5" dirty="0">
                          <a:solidFill>
                            <a:srgbClr val="44636C"/>
                          </a:solidFill>
                          <a:uFill>
                            <a:solidFill>
                              <a:srgbClr val="44636C"/>
                            </a:solidFill>
                          </a:uFill>
                          <a:latin typeface="Liberation Sans Narrow"/>
                          <a:cs typeface="Liberation Sans Narrow"/>
                        </a:rPr>
                        <a:t>Priority 2</a:t>
                      </a:r>
                      <a:r>
                        <a:rPr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: </a:t>
                      </a:r>
                      <a:r>
                        <a:rPr lang="th-TH"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ประเมินสูตรการป้องกันแบบใหม่สำหรับทารกที่เกิดจากสตรีที่ติดเชื้อเอชไอวี</a:t>
                      </a:r>
                      <a:endParaRPr sz="14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2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0" marR="14732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u="sng" dirty="0">
                          <a:solidFill>
                            <a:srgbClr val="44636C"/>
                          </a:solidFill>
                          <a:uFill>
                            <a:solidFill>
                              <a:srgbClr val="44636C"/>
                            </a:solidFill>
                          </a:uFill>
                          <a:latin typeface="Liberation Sans Narrow"/>
                          <a:cs typeface="Liberation Sans Narrow"/>
                        </a:rPr>
                        <a:t>Priority </a:t>
                      </a:r>
                      <a:r>
                        <a:rPr sz="1400" u="sng" spc="-5" dirty="0">
                          <a:solidFill>
                            <a:srgbClr val="44636C"/>
                          </a:solidFill>
                          <a:uFill>
                            <a:solidFill>
                              <a:srgbClr val="44636C"/>
                            </a:solidFill>
                          </a:uFill>
                          <a:latin typeface="Liberation Sans Narrow"/>
                          <a:cs typeface="Liberation Sans Narrow"/>
                        </a:rPr>
                        <a:t>3</a:t>
                      </a:r>
                      <a:r>
                        <a:rPr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: </a:t>
                      </a:r>
                      <a:r>
                        <a:rPr lang="th-TH"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ระบุและประเมินอย่างรวดเร็วของ </a:t>
                      </a:r>
                      <a:r>
                        <a:rPr lang="en-US"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PK </a:t>
                      </a:r>
                      <a:r>
                        <a:rPr lang="th-TH" sz="1400" spc="-5" dirty="0">
                          <a:solidFill>
                            <a:srgbClr val="44636C"/>
                          </a:solidFill>
                          <a:latin typeface="Liberation Sans Narrow"/>
                          <a:cs typeface="Liberation Sans Narrow"/>
                        </a:rPr>
                        <a:t>ความปลอดภัย ประสิทธิภาพในการต้านไวรัสของยาต้านไวรัสที่มีแนวโน้มมากที่สุดสำหรับการรักษาทางเลือกแรก เร่งการออกใบอนุญาตสำหรับประชากรเด็กที่ติดเชื้อเอชไอวี แนวทางป้องกันและ/หรือรักษาโรคที่มีความสำคัญสูง</a:t>
                      </a:r>
                      <a:endParaRPr sz="14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0" marR="47434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u="sng" dirty="0">
                          <a:solidFill>
                            <a:srgbClr val="44636C"/>
                          </a:solidFill>
                          <a:uFill>
                            <a:solidFill>
                              <a:srgbClr val="44636C"/>
                            </a:solidFill>
                          </a:uFill>
                          <a:latin typeface="Liberation Sans Narrow"/>
                          <a:cs typeface="Liberation Sans Narrow"/>
                        </a:rPr>
                        <a:t>Priority </a:t>
                      </a:r>
                      <a:r>
                        <a:rPr sz="1400" u="sng" spc="-5" dirty="0">
                          <a:solidFill>
                            <a:srgbClr val="44636C"/>
                          </a:solidFill>
                          <a:latin typeface="Liberation Sans Narrow"/>
                          <a:ea typeface="+mn-ea"/>
                          <a:cs typeface="Liberation Sans Narrow"/>
                        </a:rPr>
                        <a:t>4:</a:t>
                      </a:r>
                      <a:r>
                        <a:rPr lang="th-TH" sz="1400" spc="-5" dirty="0">
                          <a:solidFill>
                            <a:srgbClr val="44636C"/>
                          </a:solidFill>
                          <a:latin typeface="Liberation Sans Narrow"/>
                          <a:ea typeface="+mn-ea"/>
                          <a:cs typeface="Liberation Sans Narrow"/>
                        </a:rPr>
                        <a:t>ดำเนินการ </a:t>
                      </a:r>
                      <a:r>
                        <a:rPr lang="en-US" sz="1400" spc="-5" dirty="0">
                          <a:solidFill>
                            <a:srgbClr val="44636C"/>
                          </a:solidFill>
                          <a:latin typeface="Liberation Sans Narrow"/>
                          <a:ea typeface="+mn-ea"/>
                          <a:cs typeface="Liberation Sans Narrow"/>
                        </a:rPr>
                        <a:t>PK </a:t>
                      </a:r>
                      <a:r>
                        <a:rPr lang="th-TH" sz="1400" spc="-5" dirty="0">
                          <a:solidFill>
                            <a:srgbClr val="44636C"/>
                          </a:solidFill>
                          <a:latin typeface="Liberation Sans Narrow"/>
                          <a:ea typeface="+mn-ea"/>
                          <a:cs typeface="Liberation Sans Narrow"/>
                        </a:rPr>
                        <a:t>และการศึกษาทางคลินิกที่จำเป็นเพื่อเพิ่มประสิทธิภาพการใช้ </a:t>
                      </a:r>
                      <a:r>
                        <a:rPr lang="en-US" sz="1400" spc="-5" dirty="0">
                          <a:solidFill>
                            <a:srgbClr val="44636C"/>
                          </a:solidFill>
                          <a:latin typeface="Liberation Sans Narrow"/>
                          <a:ea typeface="+mn-ea"/>
                          <a:cs typeface="Liberation Sans Narrow"/>
                        </a:rPr>
                        <a:t>ARV </a:t>
                      </a:r>
                      <a:r>
                        <a:rPr lang="th-TH" sz="1400" spc="-5" dirty="0">
                          <a:solidFill>
                            <a:srgbClr val="44636C"/>
                          </a:solidFill>
                          <a:latin typeface="Liberation Sans Narrow"/>
                          <a:ea typeface="+mn-ea"/>
                          <a:cs typeface="Liberation Sans Narrow"/>
                        </a:rPr>
                        <a:t>ปัจจุบันในการบรรลุการปราบปรามทางไวรัสวิทยาในกลุ่มเด็กที่มีประสบการณ์ </a:t>
                      </a:r>
                      <a:r>
                        <a:rPr lang="en-US" sz="1400" spc="-5" dirty="0">
                          <a:solidFill>
                            <a:srgbClr val="44636C"/>
                          </a:solidFill>
                          <a:latin typeface="Liberation Sans Narrow"/>
                          <a:ea typeface="+mn-ea"/>
                          <a:cs typeface="Liberation Sans Narrow"/>
                        </a:rPr>
                        <a:t>ARV</a:t>
                      </a:r>
                      <a:endParaRPr sz="1400" spc="-5" dirty="0">
                        <a:solidFill>
                          <a:srgbClr val="44636C"/>
                        </a:solidFill>
                        <a:latin typeface="Liberation Sans Narrow"/>
                        <a:ea typeface="+mn-ea"/>
                        <a:cs typeface="Liberation Sans Narrow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3"/>
          <p:cNvSpPr/>
          <p:nvPr/>
        </p:nvSpPr>
        <p:spPr>
          <a:xfrm>
            <a:off x="859609" y="4616779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6779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20482"/>
            <a:ext cx="8305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99800"/>
              </a:lnSpc>
              <a:spcBef>
                <a:spcPts val="100"/>
              </a:spcBef>
            </a:pPr>
            <a:r>
              <a:rPr lang="th-TH" sz="2400" u="sng" spc="-15" dirty="0">
                <a:latin typeface="Liberation Sans Narrow"/>
                <a:cs typeface="Liberation Sans Narrow"/>
              </a:rPr>
              <a:t>ลำดับความสำคัญที่ 1</a:t>
            </a:r>
            <a:r>
              <a:rPr lang="th-TH" sz="2400" spc="-15" dirty="0">
                <a:latin typeface="Liberation Sans Narrow"/>
                <a:cs typeface="Liberation Sans Narrow"/>
              </a:rPr>
              <a:t>: กำหนดลักษณะคุณสมบัติของ </a:t>
            </a:r>
            <a:r>
              <a:rPr lang="en-US" sz="2400" spc="-15" dirty="0">
                <a:latin typeface="Liberation Sans Narrow"/>
                <a:cs typeface="Liberation Sans Narrow"/>
              </a:rPr>
              <a:t>PK </a:t>
            </a:r>
            <a:r>
              <a:rPr lang="th-TH" sz="2400" spc="-15" dirty="0">
                <a:latin typeface="Liberation Sans Narrow"/>
                <a:cs typeface="Liberation Sans Narrow"/>
              </a:rPr>
              <a:t>และการจ่ายยา </a:t>
            </a:r>
            <a:r>
              <a:rPr lang="en-US" sz="2400" spc="-15" dirty="0">
                <a:latin typeface="Liberation Sans Narrow"/>
                <a:cs typeface="Liberation Sans Narrow"/>
              </a:rPr>
              <a:t>ARV </a:t>
            </a:r>
            <a:r>
              <a:rPr lang="th-TH" sz="2400" spc="-15" dirty="0">
                <a:latin typeface="Liberation Sans Narrow"/>
                <a:cs typeface="Liberation Sans Narrow"/>
              </a:rPr>
              <a:t>และปฏิกิริยาระหว่างยากับยาที่เกี่ยวข้อง (</a:t>
            </a:r>
            <a:r>
              <a:rPr lang="en-US" sz="2400" spc="-15" dirty="0">
                <a:latin typeface="Liberation Sans Narrow"/>
                <a:cs typeface="Liberation Sans Narrow"/>
              </a:rPr>
              <a:t>DDIs) </a:t>
            </a:r>
            <a:r>
              <a:rPr lang="th-TH" sz="2400" spc="-15" dirty="0">
                <a:latin typeface="Liberation Sans Narrow"/>
                <a:cs typeface="Liberation Sans Narrow"/>
              </a:rPr>
              <a:t>ที่เกี่ยวข้องในสตรีระหว่างตั้งครรภ์และให้นมบุตร และทารก</a:t>
            </a:r>
            <a:endParaRPr sz="2400" dirty="0">
              <a:latin typeface="Liberation Sans Narrow"/>
              <a:cs typeface="Liberation Sans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110" y="1213230"/>
            <a:ext cx="7886700" cy="306827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1300" marR="5080" indent="-228600">
              <a:lnSpc>
                <a:spcPct val="94700"/>
              </a:lnSpc>
              <a:spcBef>
                <a:spcPts val="250"/>
              </a:spcBef>
            </a:pPr>
            <a:r>
              <a:rPr sz="2400" spc="11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1800" spc="110" dirty="0">
                <a:solidFill>
                  <a:srgbClr val="385F71"/>
                </a:solidFill>
                <a:latin typeface="Arial"/>
                <a:cs typeface="Arial"/>
              </a:rPr>
              <a:t>P1026S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– </a:t>
            </a:r>
            <a:r>
              <a:rPr lang="th-TH" spc="-5" dirty="0">
                <a:solidFill>
                  <a:srgbClr val="385F71"/>
                </a:solidFill>
                <a:latin typeface="Arial"/>
                <a:cs typeface="Arial"/>
              </a:rPr>
              <a:t>การตรวจสอบ </a:t>
            </a:r>
            <a:r>
              <a:rPr lang="en-US" spc="-5" dirty="0">
                <a:solidFill>
                  <a:srgbClr val="385F71"/>
                </a:solidFill>
                <a:latin typeface="Arial"/>
                <a:cs typeface="Arial"/>
              </a:rPr>
              <a:t>PK </a:t>
            </a:r>
            <a:r>
              <a:rPr lang="th-TH" spc="-5" dirty="0">
                <a:solidFill>
                  <a:srgbClr val="385F71"/>
                </a:solidFill>
                <a:latin typeface="Arial"/>
                <a:cs typeface="Arial"/>
              </a:rPr>
              <a:t>ในสตรีมีครรภ์และหลังคลอดที่ได้รับจากตัวแทนทั่วไป</a:t>
            </a:r>
            <a:endParaRPr sz="1800" dirty="0">
              <a:latin typeface="Arial"/>
              <a:cs typeface="Arial"/>
            </a:endParaRPr>
          </a:p>
          <a:p>
            <a:pPr marL="469900" indent="-224154">
              <a:lnSpc>
                <a:spcPts val="1914"/>
              </a:lnSpc>
              <a:spcBef>
                <a:spcPts val="10"/>
              </a:spcBef>
              <a:buClr>
                <a:srgbClr val="4AACC5"/>
              </a:buClr>
              <a:buSzPct val="150000"/>
              <a:buFont typeface="Wingdings"/>
              <a:buChar char=""/>
              <a:tabLst>
                <a:tab pos="469900" algn="l"/>
              </a:tabLst>
            </a:pPr>
            <a:r>
              <a:rPr sz="1600" spc="-5" dirty="0">
                <a:solidFill>
                  <a:srgbClr val="44636C"/>
                </a:solidFill>
                <a:latin typeface="Arial"/>
                <a:cs typeface="Arial"/>
              </a:rPr>
              <a:t>32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ตีพิมพ์และ </a:t>
            </a:r>
            <a:r>
              <a:rPr sz="1600" spc="-5" dirty="0">
                <a:solidFill>
                  <a:srgbClr val="44636C"/>
                </a:solidFill>
                <a:latin typeface="Arial"/>
                <a:cs typeface="Arial"/>
              </a:rPr>
              <a:t>42</a:t>
            </a: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บทคัดย่อ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2815"/>
              </a:lnSpc>
            </a:pPr>
            <a:r>
              <a:rPr sz="2400" spc="9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pc="95" dirty="0">
                <a:solidFill>
                  <a:srgbClr val="385F71"/>
                </a:solidFill>
                <a:latin typeface="Arial"/>
                <a:cs typeface="Arial"/>
              </a:rPr>
              <a:t>IMPAACT </a:t>
            </a:r>
            <a:r>
              <a:rPr spc="-10" dirty="0">
                <a:solidFill>
                  <a:srgbClr val="385F71"/>
                </a:solidFill>
                <a:latin typeface="Arial"/>
                <a:cs typeface="Arial"/>
              </a:rPr>
              <a:t>2026 </a:t>
            </a:r>
            <a:r>
              <a:rPr dirty="0">
                <a:solidFill>
                  <a:srgbClr val="385F71"/>
                </a:solidFill>
                <a:latin typeface="Arial"/>
                <a:cs typeface="Arial"/>
              </a:rPr>
              <a:t>– </a:t>
            </a:r>
            <a:r>
              <a:rPr lang="th-TH" dirty="0">
                <a:solidFill>
                  <a:srgbClr val="385F71"/>
                </a:solidFill>
                <a:latin typeface="Arial"/>
                <a:cs typeface="Arial"/>
              </a:rPr>
              <a:t>คุณสมบัติ</a:t>
            </a:r>
            <a:r>
              <a:rPr lang="en-US" dirty="0">
                <a:solidFill>
                  <a:srgbClr val="385F71"/>
                </a:solidFill>
                <a:latin typeface="Arial"/>
                <a:cs typeface="Arial"/>
              </a:rPr>
              <a:t> PK </a:t>
            </a:r>
            <a:r>
              <a:rPr lang="th-TH" dirty="0">
                <a:solidFill>
                  <a:srgbClr val="385F71"/>
                </a:solidFill>
                <a:latin typeface="Arial"/>
                <a:cs typeface="Arial"/>
              </a:rPr>
              <a:t>ของยาต้านไวรัสและยาต่อต้านยาวัณโรคระหว่างตั้งครรภ์และหลังคลอด</a:t>
            </a:r>
          </a:p>
          <a:p>
            <a:pPr marL="469900" indent="-224154">
              <a:spcBef>
                <a:spcPts val="5"/>
              </a:spcBef>
              <a:buClr>
                <a:srgbClr val="4AACC5"/>
              </a:buClr>
              <a:buSzPct val="150000"/>
              <a:buFont typeface="Wingdings"/>
              <a:buChar char=""/>
              <a:tabLst>
                <a:tab pos="469900" algn="l"/>
              </a:tabLst>
            </a:pP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WLHIV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ที่ตั้งครรภ์ที่ได้รับ </a:t>
            </a: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ARV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ทางการกินและไม่ได้รับยา </a:t>
            </a: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TB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และทารกของพวกเขา</a:t>
            </a:r>
          </a:p>
          <a:p>
            <a:pPr marL="469900" indent="-224154">
              <a:lnSpc>
                <a:spcPct val="100000"/>
              </a:lnSpc>
              <a:spcBef>
                <a:spcPts val="5"/>
              </a:spcBef>
              <a:buClr>
                <a:srgbClr val="4AACC5"/>
              </a:buClr>
              <a:buSzPct val="150000"/>
              <a:buFont typeface="Wingdings"/>
              <a:buChar char=""/>
              <a:tabLst>
                <a:tab pos="469900" algn="l"/>
              </a:tabLst>
            </a:pP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WLHIV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ที่ตั้งครรภ์ และหญิงตั้งครรภ์ที่ไม่ได้ติดเชื้อเอชไอวีที่ได้รับยาต้านไวรัสออกฤทธิ์นาน/ออกฤทธิ์นานระหว่างตั้งครรภ์และทารกของพวกเขา</a:t>
            </a:r>
          </a:p>
          <a:p>
            <a:pPr marL="469900" indent="-224154">
              <a:spcBef>
                <a:spcPts val="5"/>
              </a:spcBef>
              <a:buClr>
                <a:srgbClr val="4AACC5"/>
              </a:buClr>
              <a:buSzPct val="150000"/>
              <a:buFont typeface="Wingdings"/>
              <a:buChar char=""/>
              <a:tabLst>
                <a:tab pos="469900" algn="l"/>
              </a:tabLst>
            </a:pP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WLHIV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ที่ตั้งครรภ์ที่ได้รับ </a:t>
            </a: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ARV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 และได้รับการรักษาแบบ </a:t>
            </a: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1</a:t>
            </a:r>
            <a:r>
              <a:rPr lang="en-US" sz="1600" spc="-5" baseline="30000" dirty="0">
                <a:solidFill>
                  <a:srgbClr val="44636C"/>
                </a:solidFill>
                <a:latin typeface="Arial"/>
                <a:cs typeface="Arial"/>
              </a:rPr>
              <a:t>st</a:t>
            </a: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 line TB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 และทารกของพวกเขา</a:t>
            </a:r>
          </a:p>
          <a:p>
            <a:pPr marL="469900" marR="181610" indent="-224154">
              <a:buClr>
                <a:srgbClr val="4AACC5"/>
              </a:buClr>
              <a:buSzPct val="150000"/>
              <a:buFont typeface="Wingdings"/>
              <a:buChar char=""/>
              <a:tabLst>
                <a:tab pos="469900" algn="l"/>
              </a:tabLst>
            </a:pP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WLHIV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ที่ตั้งครรภ์ และหญิงตั้งครรภ์ที่ไม่ได้ติดเชื้อเอชไอวีที่ได้รับการรักษาแบบ </a:t>
            </a: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2</a:t>
            </a:r>
            <a:r>
              <a:rPr lang="en-US" sz="1600" spc="-5" baseline="30000" dirty="0">
                <a:solidFill>
                  <a:srgbClr val="44636C"/>
                </a:solidFill>
                <a:latin typeface="Arial"/>
                <a:cs typeface="Arial"/>
              </a:rPr>
              <a:t>nd</a:t>
            </a: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 line TB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และทารกของพวกเขา </a:t>
            </a:r>
            <a:endParaRPr lang="en-US" sz="1600" spc="-5" dirty="0">
              <a:solidFill>
                <a:srgbClr val="44636C"/>
              </a:solidFill>
              <a:latin typeface="Arial"/>
              <a:cs typeface="Arial"/>
            </a:endParaRPr>
          </a:p>
          <a:p>
            <a:pPr marL="469900" marR="181610" indent="-224154">
              <a:buClr>
                <a:srgbClr val="4AACC5"/>
              </a:buClr>
              <a:buSzPct val="150000"/>
              <a:buFont typeface="Wingdings"/>
              <a:buChar char=""/>
              <a:tabLst>
                <a:tab pos="469900" algn="l"/>
              </a:tabLst>
            </a:pP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WLHIV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หลังคลอดที่อยู่ระหว่างให้นมบุตรและได้รับ </a:t>
            </a: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ARV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ทางการกินและทารกของพวกเขา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829" y="723645"/>
            <a:ext cx="45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109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9239" y="25037"/>
            <a:ext cx="7704455" cy="873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IMPAACT </a:t>
            </a:r>
            <a:r>
              <a:rPr lang="th-TH" sz="4000" spc="-5" dirty="0"/>
              <a:t>ผู้เข้าร่วมการศึกษา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818142" y="673364"/>
            <a:ext cx="6428741" cy="616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2800" b="1" dirty="0">
                <a:solidFill>
                  <a:srgbClr val="663390"/>
                </a:solidFill>
                <a:latin typeface="Arial"/>
                <a:cs typeface="Arial"/>
              </a:rPr>
              <a:t>มิถุนายน 2019 ถึง พฤษภาคม 2020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2233" y="4270065"/>
            <a:ext cx="4914650" cy="930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2100" b="1" i="1" dirty="0">
                <a:solidFill>
                  <a:srgbClr val="4AACC5"/>
                </a:solidFill>
                <a:latin typeface="Arial"/>
                <a:cs typeface="Arial"/>
              </a:rPr>
              <a:t>เข้าร่วมการศึกษาทั้งหมด</a:t>
            </a:r>
            <a:r>
              <a:rPr sz="2100" b="1" i="1" dirty="0">
                <a:solidFill>
                  <a:srgbClr val="4AACC5"/>
                </a:solidFill>
                <a:latin typeface="Arial"/>
                <a:cs typeface="Arial"/>
              </a:rPr>
              <a:t>= </a:t>
            </a:r>
            <a:r>
              <a:rPr sz="2100" b="1" i="1" spc="-5" dirty="0">
                <a:solidFill>
                  <a:srgbClr val="4AACC5"/>
                </a:solidFill>
                <a:latin typeface="Arial"/>
                <a:cs typeface="Arial"/>
              </a:rPr>
              <a:t>1,191</a:t>
            </a:r>
            <a:r>
              <a:rPr lang="th-TH" sz="2100" b="1" i="1" spc="-5" dirty="0">
                <a:solidFill>
                  <a:srgbClr val="4AACC5"/>
                </a:solidFill>
                <a:latin typeface="Arial"/>
                <a:cs typeface="Arial"/>
              </a:rPr>
              <a:t> คน</a:t>
            </a:r>
            <a:endParaRPr lang="th-TH" sz="2100" b="1" i="1" spc="5" dirty="0">
              <a:solidFill>
                <a:srgbClr val="4AACC5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2100" b="1" i="1" dirty="0">
                <a:solidFill>
                  <a:srgbClr val="4AACC5"/>
                </a:solidFill>
                <a:latin typeface="Arial"/>
                <a:cs typeface="Arial"/>
              </a:rPr>
              <a:t>สมัครใหม่ </a:t>
            </a:r>
            <a:r>
              <a:rPr sz="2100" b="1" i="1" dirty="0">
                <a:solidFill>
                  <a:srgbClr val="4AACC5"/>
                </a:solidFill>
                <a:latin typeface="Arial"/>
                <a:cs typeface="Arial"/>
              </a:rPr>
              <a:t>= </a:t>
            </a:r>
            <a:r>
              <a:rPr sz="2100" b="1" i="1" spc="-5" dirty="0">
                <a:solidFill>
                  <a:srgbClr val="4AACC5"/>
                </a:solidFill>
                <a:latin typeface="Arial"/>
                <a:cs typeface="Arial"/>
              </a:rPr>
              <a:t>247</a:t>
            </a:r>
            <a:r>
              <a:rPr lang="th-TH" sz="2100" b="1" i="1" spc="-5" dirty="0">
                <a:solidFill>
                  <a:srgbClr val="4AACC5"/>
                </a:solidFill>
                <a:latin typeface="Arial"/>
                <a:cs typeface="Arial"/>
              </a:rPr>
              <a:t> คน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43227" y="1478280"/>
            <a:ext cx="4520565" cy="2525395"/>
            <a:chOff x="1443227" y="1478280"/>
            <a:chExt cx="4520565" cy="2525395"/>
          </a:xfrm>
        </p:grpSpPr>
        <p:sp>
          <p:nvSpPr>
            <p:cNvPr id="6" name="object 6"/>
            <p:cNvSpPr/>
            <p:nvPr/>
          </p:nvSpPr>
          <p:spPr>
            <a:xfrm>
              <a:off x="1798319" y="2990088"/>
              <a:ext cx="448309" cy="995680"/>
            </a:xfrm>
            <a:custGeom>
              <a:avLst/>
              <a:gdLst/>
              <a:ahLst/>
              <a:cxnLst/>
              <a:rect l="l" t="t" r="r" b="b"/>
              <a:pathLst>
                <a:path w="448310" h="995679">
                  <a:moveTo>
                    <a:pt x="448056" y="0"/>
                  </a:moveTo>
                  <a:lnTo>
                    <a:pt x="0" y="0"/>
                  </a:lnTo>
                  <a:lnTo>
                    <a:pt x="0" y="995172"/>
                  </a:lnTo>
                  <a:lnTo>
                    <a:pt x="448056" y="995172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385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98319" y="2657855"/>
              <a:ext cx="448309" cy="332740"/>
            </a:xfrm>
            <a:custGeom>
              <a:avLst/>
              <a:gdLst/>
              <a:ahLst/>
              <a:cxnLst/>
              <a:rect l="l" t="t" r="r" b="b"/>
              <a:pathLst>
                <a:path w="448310" h="332739">
                  <a:moveTo>
                    <a:pt x="448056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448056" y="332231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18460" y="3720084"/>
              <a:ext cx="448309" cy="265430"/>
            </a:xfrm>
            <a:custGeom>
              <a:avLst/>
              <a:gdLst/>
              <a:ahLst/>
              <a:cxnLst/>
              <a:rect l="l" t="t" r="r" b="b"/>
              <a:pathLst>
                <a:path w="448310" h="265429">
                  <a:moveTo>
                    <a:pt x="448055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448055" y="265175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385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8460" y="3453384"/>
              <a:ext cx="448309" cy="266700"/>
            </a:xfrm>
            <a:custGeom>
              <a:avLst/>
              <a:gdLst/>
              <a:ahLst/>
              <a:cxnLst/>
              <a:rect l="l" t="t" r="r" b="b"/>
              <a:pathLst>
                <a:path w="448310" h="266700">
                  <a:moveTo>
                    <a:pt x="448055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448055" y="266700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40123" y="3272028"/>
              <a:ext cx="448309" cy="713740"/>
            </a:xfrm>
            <a:custGeom>
              <a:avLst/>
              <a:gdLst/>
              <a:ahLst/>
              <a:cxnLst/>
              <a:rect l="l" t="t" r="r" b="b"/>
              <a:pathLst>
                <a:path w="448310" h="713739">
                  <a:moveTo>
                    <a:pt x="448055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448055" y="713232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385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40123" y="2375916"/>
              <a:ext cx="448309" cy="896619"/>
            </a:xfrm>
            <a:custGeom>
              <a:avLst/>
              <a:gdLst/>
              <a:ahLst/>
              <a:cxnLst/>
              <a:rect l="l" t="t" r="r" b="b"/>
              <a:pathLst>
                <a:path w="448310" h="896620">
                  <a:moveTo>
                    <a:pt x="448055" y="0"/>
                  </a:moveTo>
                  <a:lnTo>
                    <a:pt x="0" y="0"/>
                  </a:lnTo>
                  <a:lnTo>
                    <a:pt x="0" y="896111"/>
                  </a:lnTo>
                  <a:lnTo>
                    <a:pt x="448055" y="896111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0263" y="2923032"/>
              <a:ext cx="448309" cy="1062355"/>
            </a:xfrm>
            <a:custGeom>
              <a:avLst/>
              <a:gdLst/>
              <a:ahLst/>
              <a:cxnLst/>
              <a:rect l="l" t="t" r="r" b="b"/>
              <a:pathLst>
                <a:path w="448310" h="1062354">
                  <a:moveTo>
                    <a:pt x="448056" y="0"/>
                  </a:moveTo>
                  <a:lnTo>
                    <a:pt x="0" y="0"/>
                  </a:lnTo>
                  <a:lnTo>
                    <a:pt x="0" y="1062228"/>
                  </a:lnTo>
                  <a:lnTo>
                    <a:pt x="448056" y="1062228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385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0263" y="2293619"/>
              <a:ext cx="448309" cy="629920"/>
            </a:xfrm>
            <a:custGeom>
              <a:avLst/>
              <a:gdLst/>
              <a:ahLst/>
              <a:cxnLst/>
              <a:rect l="l" t="t" r="r" b="b"/>
              <a:pathLst>
                <a:path w="448310" h="629919">
                  <a:moveTo>
                    <a:pt x="448056" y="0"/>
                  </a:moveTo>
                  <a:lnTo>
                    <a:pt x="0" y="0"/>
                  </a:lnTo>
                  <a:lnTo>
                    <a:pt x="0" y="629412"/>
                  </a:lnTo>
                  <a:lnTo>
                    <a:pt x="448056" y="629412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2277" y="1497330"/>
              <a:ext cx="0" cy="2487295"/>
            </a:xfrm>
            <a:custGeom>
              <a:avLst/>
              <a:gdLst/>
              <a:ahLst/>
              <a:cxnLst/>
              <a:rect l="l" t="t" r="r" b="b"/>
              <a:pathLst>
                <a:path h="2487295">
                  <a:moveTo>
                    <a:pt x="0" y="248716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62277" y="3984497"/>
              <a:ext cx="4482465" cy="0"/>
            </a:xfrm>
            <a:custGeom>
              <a:avLst/>
              <a:gdLst/>
              <a:ahLst/>
              <a:cxnLst/>
              <a:rect l="l" t="t" r="r" b="b"/>
              <a:pathLst>
                <a:path w="4482465">
                  <a:moveTo>
                    <a:pt x="0" y="0"/>
                  </a:moveTo>
                  <a:lnTo>
                    <a:pt x="4482084" y="0"/>
                  </a:lnTo>
                </a:path>
              </a:pathLst>
            </a:custGeom>
            <a:ln w="3810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33322" y="386984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8588" y="304050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3853" y="2211070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1</a:t>
            </a: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3853" y="1381759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1</a:t>
            </a: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5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15821" y="4051503"/>
            <a:ext cx="813435" cy="271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1200" b="1" spc="-5" dirty="0">
                <a:solidFill>
                  <a:srgbClr val="385F71"/>
                </a:solidFill>
                <a:latin typeface="Arial"/>
                <a:cs typeface="Arial"/>
              </a:rPr>
              <a:t>การป้องกัน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8757" y="3082798"/>
            <a:ext cx="2635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85F71"/>
                </a:solidFill>
                <a:latin typeface="Arial"/>
                <a:cs typeface="Arial"/>
              </a:rPr>
              <a:t>32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i="1" spc="-5" dirty="0">
                <a:solidFill>
                  <a:srgbClr val="8BB84A"/>
                </a:solidFill>
                <a:latin typeface="Arial"/>
                <a:cs typeface="Arial"/>
              </a:rPr>
              <a:t>(</a:t>
            </a:r>
            <a:r>
              <a:rPr sz="1050" b="1" i="1" dirty="0">
                <a:solidFill>
                  <a:srgbClr val="8BB84A"/>
                </a:solidFill>
                <a:latin typeface="Arial"/>
                <a:cs typeface="Arial"/>
              </a:rPr>
              <a:t>16)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44370" y="2287016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85F71"/>
                </a:solidFill>
                <a:latin typeface="Arial"/>
                <a:cs typeface="Arial"/>
              </a:rPr>
              <a:t>80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98395" y="2447036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spc="-5" dirty="0">
                <a:solidFill>
                  <a:srgbClr val="8BB84A"/>
                </a:solidFill>
                <a:latin typeface="Arial"/>
                <a:cs typeface="Arial"/>
              </a:rPr>
              <a:t>(</a:t>
            </a:r>
            <a:r>
              <a:rPr sz="1050" b="1" i="1" dirty="0">
                <a:solidFill>
                  <a:srgbClr val="8BB84A"/>
                </a:solidFill>
                <a:latin typeface="Arial"/>
                <a:cs typeface="Arial"/>
              </a:rPr>
              <a:t>20)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58112" y="1833276"/>
            <a:ext cx="1795904" cy="4787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02870" algn="l"/>
              </a:tabLst>
            </a:pPr>
            <a:r>
              <a:rPr lang="th-TH" sz="1050" b="1" i="1" dirty="0">
                <a:solidFill>
                  <a:srgbClr val="698B37"/>
                </a:solidFill>
                <a:latin typeface="Arial"/>
                <a:cs typeface="Arial"/>
              </a:rPr>
              <a:t>สมัครใหม่ </a:t>
            </a: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02870" algn="l"/>
              </a:tabLst>
            </a:pPr>
            <a:r>
              <a:rPr lang="th-TH" sz="1050" b="1" i="1" dirty="0">
                <a:solidFill>
                  <a:srgbClr val="698B37"/>
                </a:solidFill>
                <a:latin typeface="Arial"/>
                <a:cs typeface="Arial"/>
              </a:rPr>
              <a:t>มิถุนายน 2019-มีนาคม 2020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31000" y="1570735"/>
            <a:ext cx="3390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85F71"/>
                </a:solidFill>
                <a:latin typeface="Arial"/>
                <a:cs typeface="Arial"/>
              </a:rPr>
              <a:t>880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i="1" spc="-5" dirty="0">
                <a:solidFill>
                  <a:srgbClr val="8BB84A"/>
                </a:solidFill>
                <a:latin typeface="Arial"/>
                <a:cs typeface="Arial"/>
              </a:rPr>
              <a:t>(</a:t>
            </a:r>
            <a:r>
              <a:rPr sz="1050" b="1" i="1" dirty="0">
                <a:solidFill>
                  <a:srgbClr val="8BB84A"/>
                </a:solidFill>
                <a:latin typeface="Arial"/>
                <a:cs typeface="Arial"/>
              </a:rPr>
              <a:t>119)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40453" y="1986533"/>
            <a:ext cx="26416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85F71"/>
                </a:solidFill>
                <a:latin typeface="Arial"/>
                <a:cs typeface="Arial"/>
              </a:rPr>
              <a:t>97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i="1" spc="-5" dirty="0">
                <a:solidFill>
                  <a:srgbClr val="8BB84A"/>
                </a:solidFill>
                <a:latin typeface="Arial"/>
                <a:cs typeface="Arial"/>
              </a:rPr>
              <a:t>(</a:t>
            </a:r>
            <a:r>
              <a:rPr sz="1050" b="1" i="1" dirty="0">
                <a:solidFill>
                  <a:srgbClr val="8BB84A"/>
                </a:solidFill>
                <a:latin typeface="Arial"/>
                <a:cs typeface="Arial"/>
              </a:rPr>
              <a:t>54)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39892" y="1913382"/>
            <a:ext cx="2635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85F71"/>
                </a:solidFill>
                <a:latin typeface="Arial"/>
                <a:cs typeface="Arial"/>
              </a:rPr>
              <a:t>102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i="1" spc="-5" dirty="0">
                <a:solidFill>
                  <a:srgbClr val="8BB84A"/>
                </a:solidFill>
                <a:latin typeface="Arial"/>
                <a:cs typeface="Arial"/>
              </a:rPr>
              <a:t>(</a:t>
            </a:r>
            <a:r>
              <a:rPr sz="1050" b="1" i="1" dirty="0">
                <a:solidFill>
                  <a:srgbClr val="8BB84A"/>
                </a:solidFill>
                <a:latin typeface="Arial"/>
                <a:cs typeface="Arial"/>
              </a:rPr>
              <a:t>38)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169152" y="1478280"/>
            <a:ext cx="1450975" cy="2525395"/>
            <a:chOff x="6169152" y="1478280"/>
            <a:chExt cx="1450975" cy="2525395"/>
          </a:xfrm>
        </p:grpSpPr>
        <p:sp>
          <p:nvSpPr>
            <p:cNvPr id="29" name="object 29"/>
            <p:cNvSpPr/>
            <p:nvPr/>
          </p:nvSpPr>
          <p:spPr>
            <a:xfrm>
              <a:off x="6638544" y="2247900"/>
              <a:ext cx="513715" cy="1737360"/>
            </a:xfrm>
            <a:custGeom>
              <a:avLst/>
              <a:gdLst/>
              <a:ahLst/>
              <a:cxnLst/>
              <a:rect l="l" t="t" r="r" b="b"/>
              <a:pathLst>
                <a:path w="513715" h="1737360">
                  <a:moveTo>
                    <a:pt x="513588" y="0"/>
                  </a:moveTo>
                  <a:lnTo>
                    <a:pt x="0" y="0"/>
                  </a:lnTo>
                  <a:lnTo>
                    <a:pt x="0" y="1737360"/>
                  </a:lnTo>
                  <a:lnTo>
                    <a:pt x="513588" y="1737360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385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38544" y="1952244"/>
              <a:ext cx="513715" cy="295910"/>
            </a:xfrm>
            <a:custGeom>
              <a:avLst/>
              <a:gdLst/>
              <a:ahLst/>
              <a:cxnLst/>
              <a:rect l="l" t="t" r="r" b="b"/>
              <a:pathLst>
                <a:path w="513715" h="295910">
                  <a:moveTo>
                    <a:pt x="513588" y="0"/>
                  </a:moveTo>
                  <a:lnTo>
                    <a:pt x="0" y="0"/>
                  </a:lnTo>
                  <a:lnTo>
                    <a:pt x="0" y="295656"/>
                  </a:lnTo>
                  <a:lnTo>
                    <a:pt x="513588" y="295656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88202" y="1497330"/>
              <a:ext cx="0" cy="2487295"/>
            </a:xfrm>
            <a:custGeom>
              <a:avLst/>
              <a:gdLst/>
              <a:ahLst/>
              <a:cxnLst/>
              <a:rect l="l" t="t" r="r" b="b"/>
              <a:pathLst>
                <a:path h="2487295">
                  <a:moveTo>
                    <a:pt x="0" y="248716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88202" y="3984497"/>
              <a:ext cx="1412875" cy="0"/>
            </a:xfrm>
            <a:custGeom>
              <a:avLst/>
              <a:gdLst/>
              <a:ahLst/>
              <a:cxnLst/>
              <a:rect l="l" t="t" r="r" b="b"/>
              <a:pathLst>
                <a:path w="1412875">
                  <a:moveTo>
                    <a:pt x="0" y="0"/>
                  </a:moveTo>
                  <a:lnTo>
                    <a:pt x="1412748" y="0"/>
                  </a:lnTo>
                </a:path>
              </a:pathLst>
            </a:custGeom>
            <a:ln w="3810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961379" y="386984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91961" y="2625293"/>
            <a:ext cx="2800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85F71"/>
                </a:solidFill>
                <a:latin typeface="Arial"/>
                <a:cs typeface="Arial"/>
              </a:rPr>
              <a:t>5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r>
              <a:rPr sz="1200" b="1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64834" y="1381759"/>
            <a:ext cx="4070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1</a:t>
            </a:r>
            <a:r>
              <a:rPr sz="1200" b="1" spc="-10" dirty="0">
                <a:solidFill>
                  <a:srgbClr val="385F71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56458" y="4051503"/>
            <a:ext cx="4620895" cy="271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3830" algn="l"/>
                <a:tab pos="2203450" algn="l"/>
                <a:tab pos="3870960" algn="l"/>
              </a:tabLst>
            </a:pPr>
            <a:r>
              <a:rPr lang="th-TH" sz="1200" b="1" spc="-5" dirty="0">
                <a:solidFill>
                  <a:srgbClr val="385F71"/>
                </a:solidFill>
                <a:latin typeface="Arial"/>
                <a:cs typeface="Arial"/>
              </a:rPr>
              <a:t>      วัณโรค</a:t>
            </a:r>
            <a:r>
              <a:rPr lang="en-US" sz="1200" b="1" spc="-5" dirty="0">
                <a:solidFill>
                  <a:srgbClr val="385F71"/>
                </a:solidFill>
                <a:latin typeface="Arial"/>
                <a:cs typeface="Arial"/>
              </a:rPr>
              <a:t>	</a:t>
            </a:r>
            <a:r>
              <a:rPr lang="th-TH" sz="1200" b="1" spc="-5" dirty="0">
                <a:solidFill>
                  <a:srgbClr val="385F71"/>
                </a:solidFill>
                <a:latin typeface="Arial"/>
                <a:cs typeface="Arial"/>
              </a:rPr>
              <a:t>บำบัด</a:t>
            </a:r>
            <a:r>
              <a:rPr lang="en-US" sz="1200" b="1" spc="-5" dirty="0">
                <a:solidFill>
                  <a:srgbClr val="385F71"/>
                </a:solidFill>
                <a:latin typeface="Arial"/>
                <a:cs typeface="Arial"/>
              </a:rPr>
              <a:t>	</a:t>
            </a:r>
            <a:r>
              <a:rPr lang="th-TH" sz="1200" b="1" spc="-5" dirty="0">
                <a:solidFill>
                  <a:srgbClr val="385F71"/>
                </a:solidFill>
                <a:latin typeface="Arial"/>
                <a:cs typeface="Arial"/>
              </a:rPr>
              <a:t>ภาวะแทรกซ้อน</a:t>
            </a:r>
            <a:r>
              <a:rPr lang="en-US" sz="1200" b="1" spc="-5" dirty="0">
                <a:solidFill>
                  <a:srgbClr val="385F71"/>
                </a:solidFill>
                <a:latin typeface="Arial"/>
                <a:cs typeface="Arial"/>
              </a:rPr>
              <a:t>	</a:t>
            </a:r>
            <a:r>
              <a:rPr lang="th-TH" sz="1200" b="1" spc="-5" dirty="0">
                <a:solidFill>
                  <a:srgbClr val="385F71"/>
                </a:solidFill>
                <a:latin typeface="Arial"/>
                <a:cs typeface="Arial"/>
              </a:rPr>
              <a:t>  การรักษา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894070" y="3894582"/>
            <a:ext cx="257175" cy="200025"/>
          </a:xfrm>
          <a:custGeom>
            <a:avLst/>
            <a:gdLst/>
            <a:ahLst/>
            <a:cxnLst/>
            <a:rect l="l" t="t" r="r" b="b"/>
            <a:pathLst>
              <a:path w="257175" h="200025">
                <a:moveTo>
                  <a:pt x="142875" y="0"/>
                </a:moveTo>
                <a:lnTo>
                  <a:pt x="0" y="200025"/>
                </a:lnTo>
              </a:path>
              <a:path w="257175" h="200025">
                <a:moveTo>
                  <a:pt x="257175" y="0"/>
                </a:moveTo>
                <a:lnTo>
                  <a:pt x="114300" y="200025"/>
                </a:lnTo>
              </a:path>
            </a:pathLst>
          </a:custGeom>
          <a:ln w="381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6779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8385" y="34544"/>
            <a:ext cx="797496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Liberation Sans Narrow"/>
                <a:cs typeface="Liberation Sans Narrow"/>
              </a:rPr>
              <a:t>IMPAACT 2010 </a:t>
            </a:r>
            <a:r>
              <a:rPr sz="2400" dirty="0">
                <a:latin typeface="Liberation Sans Narrow"/>
                <a:cs typeface="Liberation Sans Narrow"/>
              </a:rPr>
              <a:t>/ </a:t>
            </a:r>
            <a:r>
              <a:rPr sz="2400" spc="-5" dirty="0">
                <a:latin typeface="Liberation Sans Narrow"/>
                <a:cs typeface="Liberation Sans Narrow"/>
              </a:rPr>
              <a:t>VESTED </a:t>
            </a:r>
            <a:r>
              <a:rPr sz="2400" dirty="0">
                <a:latin typeface="Liberation Sans Narrow"/>
                <a:cs typeface="Liberation Sans Narrow"/>
              </a:rPr>
              <a:t>- </a:t>
            </a:r>
            <a:r>
              <a:rPr lang="th-TH" sz="2400" spc="-5" dirty="0">
                <a:latin typeface="Liberation Sans Narrow"/>
                <a:cs typeface="Liberation Sans Narrow"/>
              </a:rPr>
              <a:t>การศึกษาระยะที่ 3 ของประสิทธิภาพและความปลอดภัยของไวรัสวิทยาในการรักษาด้วยยาต้านไวรัสที่ประกอบด้วย</a:t>
            </a:r>
            <a:r>
              <a:rPr lang="en-US" sz="2400" spc="-5" dirty="0">
                <a:latin typeface="Liberation Sans Narrow"/>
                <a:cs typeface="Liberation Sans Narrow"/>
              </a:rPr>
              <a:t> Dolutegravir </a:t>
            </a:r>
            <a:r>
              <a:rPr lang="th-TH" sz="2400" spc="-5" dirty="0">
                <a:latin typeface="Liberation Sans Narrow"/>
                <a:cs typeface="Liberation Sans Narrow"/>
              </a:rPr>
              <a:t>กับยา</a:t>
            </a:r>
            <a:r>
              <a:rPr lang="en-US" sz="2400" spc="-5" dirty="0">
                <a:latin typeface="Liberation Sans Narrow"/>
                <a:cs typeface="Liberation Sans Narrow"/>
              </a:rPr>
              <a:t> </a:t>
            </a:r>
            <a:r>
              <a:rPr lang="en-US" sz="2400" spc="-5" dirty="0" err="1">
                <a:latin typeface="Liberation Sans Narrow"/>
                <a:cs typeface="Liberation Sans Narrow"/>
              </a:rPr>
              <a:t>Efavirenz</a:t>
            </a:r>
            <a:r>
              <a:rPr lang="th-TH" sz="2400" spc="-5" dirty="0">
                <a:latin typeface="Liberation Sans Narrow"/>
                <a:cs typeface="Liberation Sans Narrow"/>
              </a:rPr>
              <a:t>ในหญิงตั้งครรภ์ที่ติดเชื้อเอชไอวี-1 และทารก</a:t>
            </a:r>
            <a:endParaRPr sz="2400" dirty="0">
              <a:latin typeface="Liberation Sans Narrow"/>
              <a:cs typeface="Liberation Sans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000" y="1657350"/>
            <a:ext cx="5791200" cy="1295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745" indent="-233679">
              <a:lnSpc>
                <a:spcPts val="2095"/>
              </a:lnSpc>
              <a:buClr>
                <a:srgbClr val="4AACC5"/>
              </a:buClr>
              <a:buSzPct val="150000"/>
              <a:buFont typeface="Verdana"/>
              <a:buChar char="−"/>
              <a:tabLst>
                <a:tab pos="246379" algn="l"/>
              </a:tabLst>
            </a:pP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เมื่อเริ่มตั้งครรภ์ สูตรที่ประกอบด้วย </a:t>
            </a: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DTG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มีไวรัสวิทยาที่เหนือกว่า</a:t>
            </a:r>
          </a:p>
          <a:p>
            <a:pPr marL="245745">
              <a:lnSpc>
                <a:spcPts val="1440"/>
              </a:lnSpc>
            </a:pP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ประสิทธิภาพในการส่งมอบเมื่อเทียบกับ </a:t>
            </a: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EFV/FTC/TDF</a:t>
            </a:r>
            <a:endParaRPr sz="1600" dirty="0">
              <a:latin typeface="Arial"/>
              <a:cs typeface="Arial"/>
            </a:endParaRPr>
          </a:p>
          <a:p>
            <a:pPr marL="245745" indent="-233679">
              <a:lnSpc>
                <a:spcPts val="2400"/>
              </a:lnSpc>
              <a:buClr>
                <a:srgbClr val="4AACC5"/>
              </a:buClr>
              <a:buSzPct val="150000"/>
              <a:buFont typeface="Verdana"/>
              <a:buChar char="−"/>
              <a:tabLst>
                <a:tab pos="246379" algn="l"/>
              </a:tabLst>
            </a:pPr>
            <a:r>
              <a:rPr lang="en-US" sz="1600" spc="-5" dirty="0">
                <a:solidFill>
                  <a:srgbClr val="44636C"/>
                </a:solidFill>
                <a:latin typeface="Arial"/>
                <a:cs typeface="Arial"/>
              </a:rPr>
              <a:t>DTG/FTC/TAF </a:t>
            </a:r>
            <a:r>
              <a:rPr lang="th-TH" sz="1600" spc="-5" dirty="0">
                <a:solidFill>
                  <a:srgbClr val="44636C"/>
                </a:solidFill>
                <a:latin typeface="Arial"/>
                <a:cs typeface="Arial"/>
              </a:rPr>
              <a:t>มีความถี่ในการตั้งครรภ์ที่ไม่พึงประสงค์น้อยที่สุดผลลัพธ์และการเสียชีวิตของทารกแรกเกิด</a:t>
            </a:r>
            <a:endParaRPr lang="en-US" sz="1600" spc="-5" dirty="0">
              <a:solidFill>
                <a:srgbClr val="44636C"/>
              </a:solidFill>
              <a:latin typeface="Arial"/>
              <a:cs typeface="Arial"/>
            </a:endParaRPr>
          </a:p>
          <a:p>
            <a:pPr marL="245745">
              <a:lnSpc>
                <a:spcPts val="1839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829" y="723645"/>
            <a:ext cx="45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110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5823" y="2664944"/>
            <a:ext cx="5737860" cy="2479040"/>
            <a:chOff x="115823" y="2664944"/>
            <a:chExt cx="5737860" cy="2479040"/>
          </a:xfrm>
        </p:grpSpPr>
        <p:sp>
          <p:nvSpPr>
            <p:cNvPr id="9" name="object 9"/>
            <p:cNvSpPr/>
            <p:nvPr/>
          </p:nvSpPr>
          <p:spPr>
            <a:xfrm>
              <a:off x="871362" y="2664944"/>
              <a:ext cx="4202609" cy="18602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823" y="4559807"/>
              <a:ext cx="5737860" cy="584200"/>
            </a:xfrm>
            <a:custGeom>
              <a:avLst/>
              <a:gdLst/>
              <a:ahLst/>
              <a:cxnLst/>
              <a:rect l="l" t="t" r="r" b="b"/>
              <a:pathLst>
                <a:path w="5737860" h="584200">
                  <a:moveTo>
                    <a:pt x="5737860" y="0"/>
                  </a:moveTo>
                  <a:lnTo>
                    <a:pt x="0" y="0"/>
                  </a:lnTo>
                  <a:lnTo>
                    <a:pt x="0" y="583690"/>
                  </a:lnTo>
                  <a:lnTo>
                    <a:pt x="5737860" y="583690"/>
                  </a:lnTo>
                  <a:lnTo>
                    <a:pt x="5737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972555" y="2423158"/>
            <a:ext cx="3086100" cy="2720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4563" y="4802225"/>
            <a:ext cx="33134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Lockman S et al. Lancet: 397, 1276,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2021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6779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0259" y="173481"/>
            <a:ext cx="806259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th-TH" sz="2800" spc="-5" dirty="0"/>
              <a:t>ลำดับความสำคัญที่ 2: ประเมินสูตรการป้องกันใหม่สำหรับทารกที่เกิดจากสตรีที่ติดเชื้อเอชไอวี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762000" y="1276350"/>
            <a:ext cx="7289165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400" spc="-5" dirty="0">
                <a:solidFill>
                  <a:srgbClr val="385F71"/>
                </a:solidFill>
                <a:latin typeface="Arial"/>
                <a:cs typeface="Arial"/>
              </a:rPr>
              <a:t>ต่อยอดจากการศึกษา </a:t>
            </a:r>
            <a:r>
              <a:rPr lang="en-US" sz="2400" spc="85" dirty="0">
                <a:solidFill>
                  <a:srgbClr val="385F71"/>
                </a:solidFill>
                <a:latin typeface="Arial"/>
                <a:cs typeface="Arial"/>
              </a:rPr>
              <a:t>IMPAACT 1097 </a:t>
            </a:r>
            <a:r>
              <a:rPr lang="th-TH" sz="2400" spc="85" dirty="0">
                <a:solidFill>
                  <a:srgbClr val="385F71"/>
                </a:solidFill>
                <a:latin typeface="Arial"/>
                <a:cs typeface="Arial"/>
              </a:rPr>
              <a:t>และ 1110 ของ</a:t>
            </a:r>
            <a:r>
              <a:rPr sz="2400" spc="-5" dirty="0">
                <a:solidFill>
                  <a:srgbClr val="385F71"/>
                </a:solidFill>
                <a:latin typeface="Arial"/>
                <a:cs typeface="Arial"/>
              </a:rPr>
              <a:t>raltegravir</a:t>
            </a:r>
            <a:endParaRPr sz="2400" dirty="0">
              <a:latin typeface="Arial"/>
              <a:cs typeface="Arial"/>
            </a:endParaRPr>
          </a:p>
          <a:p>
            <a:pPr marL="241300" marR="5080" indent="-229235">
              <a:lnSpc>
                <a:spcPct val="100000"/>
              </a:lnSpc>
              <a:spcBef>
                <a:spcPts val="600"/>
              </a:spcBef>
            </a:pPr>
            <a:r>
              <a:rPr sz="2400" spc="9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2400" spc="95" dirty="0">
                <a:solidFill>
                  <a:srgbClr val="385F71"/>
                </a:solidFill>
                <a:latin typeface="Arial"/>
                <a:cs typeface="Arial"/>
              </a:rPr>
              <a:t>IMPAACT </a:t>
            </a:r>
            <a:r>
              <a:rPr sz="2400" spc="-5" dirty="0">
                <a:solidFill>
                  <a:srgbClr val="385F71"/>
                </a:solidFill>
                <a:latin typeface="Arial"/>
                <a:cs typeface="Arial"/>
              </a:rPr>
              <a:t>2023 </a:t>
            </a:r>
            <a:r>
              <a:rPr sz="2400" dirty="0">
                <a:solidFill>
                  <a:srgbClr val="385F71"/>
                </a:solidFill>
                <a:latin typeface="Arial"/>
                <a:cs typeface="Arial"/>
              </a:rPr>
              <a:t>- </a:t>
            </a:r>
            <a:r>
              <a:rPr lang="th-TH" sz="2400" spc="-5" dirty="0">
                <a:solidFill>
                  <a:srgbClr val="385F71"/>
                </a:solidFill>
                <a:latin typeface="Arial"/>
                <a:cs typeface="Arial"/>
              </a:rPr>
              <a:t>การศึกษาระยะที่ 1 เกี่ยวกับความปลอดภัย ความทนทาน และ</a:t>
            </a:r>
            <a:r>
              <a:rPr lang="en-US" sz="2400" spc="-5" dirty="0">
                <a:solidFill>
                  <a:srgbClr val="385F71"/>
                </a:solidFill>
                <a:latin typeface="Arial"/>
                <a:cs typeface="Arial"/>
              </a:rPr>
              <a:t> PK </a:t>
            </a:r>
            <a:r>
              <a:rPr lang="th-TH" sz="2400" spc="-5" dirty="0">
                <a:solidFill>
                  <a:srgbClr val="385F71"/>
                </a:solidFill>
                <a:latin typeface="Arial"/>
                <a:cs typeface="Arial"/>
              </a:rPr>
              <a:t>ของ</a:t>
            </a:r>
            <a:r>
              <a:rPr lang="en-US" sz="2400" spc="-5" dirty="0">
                <a:solidFill>
                  <a:srgbClr val="385F71"/>
                </a:solidFill>
                <a:latin typeface="Arial"/>
                <a:cs typeface="Arial"/>
              </a:rPr>
              <a:t> Dolutegravir </a:t>
            </a:r>
            <a:r>
              <a:rPr lang="th-TH" sz="2400" spc="-5" dirty="0">
                <a:solidFill>
                  <a:srgbClr val="385F71"/>
                </a:solidFill>
                <a:latin typeface="Arial"/>
                <a:cs typeface="Arial"/>
              </a:rPr>
              <a:t>ในทารกแรกเกิดที่ติดเชื้อเอชไอวี-1</a:t>
            </a:r>
            <a:endParaRPr lang="en-US" sz="2400" spc="-5" dirty="0">
              <a:solidFill>
                <a:srgbClr val="385F71"/>
              </a:solidFill>
              <a:latin typeface="Arial"/>
              <a:cs typeface="Arial"/>
            </a:endParaRPr>
          </a:p>
          <a:p>
            <a:pPr marL="241300" marR="5080" indent="-229235">
              <a:lnSpc>
                <a:spcPct val="100000"/>
              </a:lnSpc>
              <a:spcBef>
                <a:spcPts val="600"/>
              </a:spcBef>
            </a:pPr>
            <a:r>
              <a:rPr sz="2400" spc="8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400" spc="85" dirty="0">
                <a:solidFill>
                  <a:srgbClr val="385F71"/>
                </a:solidFill>
                <a:latin typeface="Arial"/>
                <a:cs typeface="Arial"/>
              </a:rPr>
              <a:t>รอเวอร์ชั่นสุดท้าย</a:t>
            </a:r>
            <a:r>
              <a:rPr lang="en-US" sz="2400" spc="85" dirty="0">
                <a:solidFill>
                  <a:srgbClr val="385F71"/>
                </a:solidFill>
                <a:latin typeface="Arial"/>
                <a:cs typeface="Arial"/>
              </a:rPr>
              <a:t>, </a:t>
            </a:r>
            <a:r>
              <a:rPr lang="th-TH" sz="2400" spc="85" dirty="0">
                <a:solidFill>
                  <a:srgbClr val="385F71"/>
                </a:solidFill>
                <a:latin typeface="Arial"/>
                <a:cs typeface="Arial"/>
              </a:rPr>
              <a:t>มิถุนายน </a:t>
            </a:r>
            <a:r>
              <a:rPr sz="2400" spc="-5" dirty="0">
                <a:solidFill>
                  <a:srgbClr val="385F71"/>
                </a:solidFill>
                <a:latin typeface="Arial"/>
                <a:cs typeface="Arial"/>
              </a:rPr>
              <a:t>2021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spc="13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400" spc="130" dirty="0">
                <a:solidFill>
                  <a:srgbClr val="385F71"/>
                </a:solidFill>
                <a:latin typeface="Arial"/>
                <a:cs typeface="Arial"/>
              </a:rPr>
              <a:t>ไซต์ทดลองในสหรัฐอเมริกา แอฟริกาใต้ ไทย บราซิล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829" y="723645"/>
            <a:ext cx="45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111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6779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0259" y="173481"/>
            <a:ext cx="80625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th-TH" sz="2800" spc="-5" dirty="0"/>
              <a:t>ลำดับความสำคัญที่ 2: ประเมินสูตรการป้องกันใหม่สำหรับทารกที่เกิดจากสตรีที่ติดเชื้อเอชไอวี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810259" y="1165097"/>
            <a:ext cx="7258050" cy="3241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80"/>
              </a:lnSpc>
              <a:spcBef>
                <a:spcPts val="100"/>
              </a:spcBef>
            </a:pPr>
            <a:r>
              <a:rPr sz="2400" spc="9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2400" spc="95" dirty="0">
                <a:solidFill>
                  <a:srgbClr val="385F71"/>
                </a:solidFill>
                <a:latin typeface="Arial"/>
                <a:cs typeface="Arial"/>
              </a:rPr>
              <a:t>IMPAACT </a:t>
            </a:r>
            <a:r>
              <a:rPr sz="2400" dirty="0">
                <a:solidFill>
                  <a:srgbClr val="385F71"/>
                </a:solidFill>
                <a:latin typeface="Arial"/>
                <a:cs typeface="Arial"/>
              </a:rPr>
              <a:t>– </a:t>
            </a:r>
            <a:r>
              <a:rPr lang="th-TH" sz="2400" dirty="0">
                <a:solidFill>
                  <a:srgbClr val="385F71"/>
                </a:solidFill>
                <a:latin typeface="Arial"/>
                <a:cs typeface="Arial"/>
              </a:rPr>
              <a:t>การร่วมมือกับ </a:t>
            </a:r>
            <a:r>
              <a:rPr sz="2400" dirty="0">
                <a:solidFill>
                  <a:srgbClr val="385F71"/>
                </a:solidFill>
                <a:latin typeface="Arial"/>
                <a:cs typeface="Arial"/>
              </a:rPr>
              <a:t>WHO</a:t>
            </a:r>
            <a:endParaRPr sz="2400" dirty="0">
              <a:latin typeface="Arial"/>
              <a:cs typeface="Arial"/>
            </a:endParaRPr>
          </a:p>
          <a:p>
            <a:pPr marL="469900" indent="-224790">
              <a:lnSpc>
                <a:spcPts val="2640"/>
              </a:lnSpc>
              <a:buClr>
                <a:srgbClr val="4AACC5"/>
              </a:buClr>
              <a:buSzPct val="109090"/>
              <a:buFont typeface="Wingdings"/>
              <a:buChar char=""/>
              <a:tabLst>
                <a:tab pos="470534" algn="l"/>
              </a:tabLst>
            </a:pPr>
            <a:r>
              <a:rPr lang="th-TH" sz="2200" spc="-5" dirty="0">
                <a:solidFill>
                  <a:srgbClr val="44636C"/>
                </a:solidFill>
                <a:latin typeface="Arial"/>
                <a:cs typeface="Arial"/>
              </a:rPr>
              <a:t>เป้าหมาย - สร้างฉันทามติเกี่ยวกับการออกแบบที่เหมาะสมที่สุดเพื่อ</a:t>
            </a:r>
          </a:p>
          <a:p>
            <a:pPr marL="469900">
              <a:lnSpc>
                <a:spcPct val="100000"/>
              </a:lnSpc>
            </a:pPr>
            <a:r>
              <a:rPr lang="th-TH" sz="2200" spc="-5" dirty="0">
                <a:solidFill>
                  <a:srgbClr val="44636C"/>
                </a:solidFill>
                <a:latin typeface="Arial"/>
                <a:cs typeface="Arial"/>
              </a:rPr>
              <a:t>สำรวจกลยุทธ์นวัตกรรมเพื่อป้องกันการติดต่อในแนวดิ่งในการติดแต่กำเนิดและหลังคลอด</a:t>
            </a:r>
          </a:p>
          <a:p>
            <a:pPr marL="702945" lvl="1" indent="-233679">
              <a:lnSpc>
                <a:spcPts val="2400"/>
              </a:lnSpc>
              <a:buClr>
                <a:srgbClr val="4AACC5"/>
              </a:buClr>
              <a:buSzPct val="120000"/>
              <a:buFont typeface="Verdana"/>
              <a:buChar char="−"/>
              <a:tabLst>
                <a:tab pos="703580" algn="l"/>
              </a:tabLst>
            </a:pPr>
            <a:r>
              <a:rPr lang="th-TH" sz="2000" dirty="0">
                <a:solidFill>
                  <a:srgbClr val="44636C"/>
                </a:solidFill>
                <a:latin typeface="Arial"/>
                <a:cs typeface="Arial"/>
              </a:rPr>
              <a:t>การปรับปรุง </a:t>
            </a:r>
            <a:r>
              <a:rPr lang="en-US" sz="2000" dirty="0">
                <a:solidFill>
                  <a:srgbClr val="44636C"/>
                </a:solidFill>
                <a:latin typeface="Arial"/>
                <a:cs typeface="Arial"/>
              </a:rPr>
              <a:t>ARVs </a:t>
            </a:r>
            <a:r>
              <a:rPr lang="th-TH" sz="2000" dirty="0">
                <a:solidFill>
                  <a:srgbClr val="44636C"/>
                </a:solidFill>
                <a:latin typeface="Arial"/>
                <a:cs typeface="Arial"/>
              </a:rPr>
              <a:t>ที่มีอยู่ในปัจจุบัน</a:t>
            </a:r>
          </a:p>
          <a:p>
            <a:pPr marL="702945" lvl="1" indent="-233679">
              <a:lnSpc>
                <a:spcPts val="2400"/>
              </a:lnSpc>
              <a:buClr>
                <a:srgbClr val="4AACC5"/>
              </a:buClr>
              <a:buSzPct val="120000"/>
              <a:buFont typeface="Verdana"/>
              <a:buChar char="−"/>
              <a:tabLst>
                <a:tab pos="703580" algn="l"/>
              </a:tabLst>
            </a:pPr>
            <a:r>
              <a:rPr lang="th-TH" sz="2000" dirty="0">
                <a:solidFill>
                  <a:srgbClr val="44636C"/>
                </a:solidFill>
                <a:latin typeface="Arial"/>
                <a:cs typeface="Arial"/>
              </a:rPr>
              <a:t>การสำรวจ </a:t>
            </a:r>
            <a:r>
              <a:rPr lang="en-US" sz="2000" dirty="0">
                <a:solidFill>
                  <a:srgbClr val="44636C"/>
                </a:solidFill>
                <a:latin typeface="Arial"/>
                <a:cs typeface="Arial"/>
              </a:rPr>
              <a:t>ARVs </a:t>
            </a:r>
            <a:r>
              <a:rPr lang="th-TH" sz="2000" dirty="0">
                <a:solidFill>
                  <a:srgbClr val="44636C"/>
                </a:solidFill>
                <a:latin typeface="Arial"/>
                <a:cs typeface="Arial"/>
              </a:rPr>
              <a:t>ใหม่ รวมถึงยาฉีดที่ออกฤทธิ์ยาวนาน</a:t>
            </a:r>
            <a:endParaRPr sz="2000" dirty="0">
              <a:latin typeface="Arial"/>
              <a:cs typeface="Arial"/>
            </a:endParaRPr>
          </a:p>
          <a:p>
            <a:pPr marL="702945" lvl="1" indent="-233679">
              <a:lnSpc>
                <a:spcPts val="2400"/>
              </a:lnSpc>
              <a:buClr>
                <a:srgbClr val="4AACC5"/>
              </a:buClr>
              <a:buSzPct val="120000"/>
              <a:buFont typeface="Verdana"/>
              <a:buChar char="−"/>
              <a:tabLst>
                <a:tab pos="703580" algn="l"/>
              </a:tabLst>
            </a:pPr>
            <a:r>
              <a:rPr sz="2000" dirty="0">
                <a:solidFill>
                  <a:srgbClr val="44636C"/>
                </a:solidFill>
                <a:latin typeface="Arial"/>
                <a:cs typeface="Arial"/>
              </a:rPr>
              <a:t>Broadly neutralizing</a:t>
            </a:r>
            <a:r>
              <a:rPr sz="2000" spc="-50" dirty="0">
                <a:solidFill>
                  <a:srgbClr val="44636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636C"/>
                </a:solidFill>
                <a:latin typeface="Arial"/>
                <a:cs typeface="Arial"/>
              </a:rPr>
              <a:t>antibodies</a:t>
            </a:r>
            <a:endParaRPr sz="2000" dirty="0">
              <a:latin typeface="Arial"/>
              <a:cs typeface="Arial"/>
            </a:endParaRPr>
          </a:p>
          <a:p>
            <a:pPr marL="702945" lvl="1" indent="-233679">
              <a:lnSpc>
                <a:spcPts val="2400"/>
              </a:lnSpc>
              <a:buClr>
                <a:srgbClr val="4AACC5"/>
              </a:buClr>
              <a:buSzPct val="120000"/>
              <a:buFont typeface="Verdana"/>
              <a:buChar char="−"/>
              <a:tabLst>
                <a:tab pos="703580" algn="l"/>
              </a:tabLst>
            </a:pPr>
            <a:r>
              <a:rPr lang="th-TH" sz="2000" dirty="0">
                <a:solidFill>
                  <a:srgbClr val="44636C"/>
                </a:solidFill>
                <a:latin typeface="Arial"/>
                <a:cs typeface="Arial"/>
              </a:rPr>
              <a:t>กลไกการจัดส่ง</a:t>
            </a:r>
            <a:endParaRPr sz="2000" dirty="0">
              <a:latin typeface="Arial"/>
              <a:cs typeface="Arial"/>
            </a:endParaRPr>
          </a:p>
          <a:p>
            <a:pPr marL="702945" lvl="1" indent="-233679">
              <a:lnSpc>
                <a:spcPts val="2400"/>
              </a:lnSpc>
              <a:buClr>
                <a:srgbClr val="4AACC5"/>
              </a:buClr>
              <a:buSzPct val="120000"/>
              <a:buFont typeface="Verdana"/>
              <a:buChar char="−"/>
              <a:tabLst>
                <a:tab pos="703580" algn="l"/>
              </a:tabLst>
            </a:pPr>
            <a:r>
              <a:rPr lang="th-TH" sz="2000" dirty="0">
                <a:solidFill>
                  <a:srgbClr val="44636C"/>
                </a:solidFill>
                <a:latin typeface="Arial"/>
                <a:cs typeface="Arial"/>
              </a:rPr>
              <a:t>ความถี่ในการจัดส่ง</a:t>
            </a:r>
          </a:p>
          <a:p>
            <a:pPr marL="702945" lvl="1" indent="-233679">
              <a:lnSpc>
                <a:spcPts val="2400"/>
              </a:lnSpc>
              <a:buClr>
                <a:srgbClr val="4AACC5"/>
              </a:buClr>
              <a:buSzPct val="120000"/>
              <a:buFont typeface="Verdana"/>
              <a:buChar char="−"/>
              <a:tabLst>
                <a:tab pos="703580" algn="l"/>
              </a:tabLst>
            </a:pPr>
            <a:r>
              <a:rPr lang="th-TH" sz="2000" dirty="0">
                <a:solidFill>
                  <a:srgbClr val="44636C"/>
                </a:solidFill>
                <a:latin typeface="Arial"/>
                <a:cs typeface="Arial"/>
              </a:rPr>
              <a:t>การออกแบบการศึกษา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829" y="723645"/>
            <a:ext cx="45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112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170" y="74421"/>
            <a:ext cx="761555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 marR="5080">
              <a:lnSpc>
                <a:spcPct val="100000"/>
              </a:lnSpc>
              <a:spcBef>
                <a:spcPts val="105"/>
              </a:spcBef>
            </a:pPr>
            <a:r>
              <a:rPr lang="th-TH" sz="2000" b="1" dirty="0">
                <a:solidFill>
                  <a:srgbClr val="385F71"/>
                </a:solidFill>
                <a:latin typeface="Arial"/>
                <a:cs typeface="Arial"/>
              </a:rPr>
              <a:t>ลำดับความสำคัญ 3: ระบุและประเมิน </a:t>
            </a:r>
            <a:r>
              <a:rPr lang="en-US" sz="2000" b="1" dirty="0">
                <a:solidFill>
                  <a:srgbClr val="385F71"/>
                </a:solidFill>
                <a:latin typeface="Arial"/>
                <a:cs typeface="Arial"/>
              </a:rPr>
              <a:t>PK </a:t>
            </a:r>
            <a:r>
              <a:rPr lang="th-TH" sz="2000" b="1" dirty="0">
                <a:solidFill>
                  <a:srgbClr val="385F71"/>
                </a:solidFill>
                <a:latin typeface="Arial"/>
                <a:cs typeface="Arial"/>
              </a:rPr>
              <a:t>อย่างรวดเร็ว ความปลอดภัย ประสิทธิภาพในการต้านไวรัสของยาต้านไวรัสที่มีแนวโน้มดีที่สุดสำหรับการรักษาทางเลือกแรก เร่งการออกใบอนุญาตสำหรับประชากรเด็กที่ติดเชื้อเอชไอวี แนวทางป้องกันและ/หรือรักษาโรคที่มีความสำคัญสูง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829" y="723645"/>
            <a:ext cx="45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113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047" y="2863595"/>
            <a:ext cx="4183349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03996" y="2782818"/>
            <a:ext cx="4495165" cy="1151890"/>
            <a:chOff x="4603996" y="2782818"/>
            <a:chExt cx="4495165" cy="1151890"/>
          </a:xfrm>
        </p:grpSpPr>
        <p:sp>
          <p:nvSpPr>
            <p:cNvPr id="6" name="object 6"/>
            <p:cNvSpPr/>
            <p:nvPr/>
          </p:nvSpPr>
          <p:spPr>
            <a:xfrm>
              <a:off x="4603996" y="2782818"/>
              <a:ext cx="4495053" cy="11513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60391" y="2839212"/>
              <a:ext cx="4384548" cy="10408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685800" y="150495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" marR="5080" lvl="0">
              <a:spcBef>
                <a:spcPts val="105"/>
              </a:spcBef>
            </a:pPr>
            <a:r>
              <a:rPr lang="en-US" sz="2400" spc="13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en-US" sz="2400" spc="130" dirty="0">
                <a:solidFill>
                  <a:srgbClr val="385F71"/>
                </a:solidFill>
                <a:latin typeface="Arial"/>
                <a:cs typeface="Arial"/>
              </a:rPr>
              <a:t>P1093 </a:t>
            </a:r>
            <a:r>
              <a:rPr lang="en-US" sz="2400" dirty="0">
                <a:solidFill>
                  <a:srgbClr val="385F71"/>
                </a:solidFill>
                <a:latin typeface="Arial"/>
                <a:cs typeface="Arial"/>
              </a:rPr>
              <a:t>– </a:t>
            </a:r>
            <a:r>
              <a:rPr lang="th-TH" sz="2400" spc="-5" dirty="0">
                <a:solidFill>
                  <a:srgbClr val="385F71"/>
                </a:solidFill>
                <a:latin typeface="Arial"/>
                <a:cs typeface="Arial"/>
              </a:rPr>
              <a:t>การให้ยา </a:t>
            </a:r>
            <a:r>
              <a:rPr lang="en-US" sz="2400" spc="-5" dirty="0">
                <a:solidFill>
                  <a:srgbClr val="385F71"/>
                </a:solidFill>
                <a:latin typeface="Arial"/>
                <a:cs typeface="Arial"/>
              </a:rPr>
              <a:t>DTG </a:t>
            </a:r>
            <a:r>
              <a:rPr lang="th-TH" sz="2400" spc="-5" dirty="0">
                <a:solidFill>
                  <a:srgbClr val="385F71"/>
                </a:solidFill>
                <a:latin typeface="Arial"/>
                <a:cs typeface="Arial"/>
              </a:rPr>
              <a:t>ในเด็ก – ยาเม็ดเคลือบฟิล์มและกระจายตัวได้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57150"/>
            <a:ext cx="7924800" cy="4494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435" marR="5080">
              <a:lnSpc>
                <a:spcPct val="100000"/>
              </a:lnSpc>
              <a:spcBef>
                <a:spcPts val="105"/>
              </a:spcBef>
            </a:pPr>
            <a:r>
              <a:rPr lang="th-TH" sz="2000" b="1" dirty="0">
                <a:solidFill>
                  <a:srgbClr val="385F71"/>
                </a:solidFill>
                <a:latin typeface="Arial"/>
                <a:cs typeface="Arial"/>
              </a:rPr>
              <a:t>ลำดับความสำคัญที่ 4: ดำเนินการ </a:t>
            </a:r>
            <a:r>
              <a:rPr lang="en-US" sz="2000" b="1" dirty="0">
                <a:solidFill>
                  <a:srgbClr val="385F71"/>
                </a:solidFill>
                <a:latin typeface="Arial"/>
                <a:cs typeface="Arial"/>
              </a:rPr>
              <a:t>PK </a:t>
            </a:r>
            <a:r>
              <a:rPr lang="th-TH" sz="2000" b="1" dirty="0">
                <a:solidFill>
                  <a:srgbClr val="385F71"/>
                </a:solidFill>
                <a:latin typeface="Arial"/>
                <a:cs typeface="Arial"/>
              </a:rPr>
              <a:t>และการศึกษาทางคลินิกที่จำเป็นเพื่อเพิ่มประสิทธิภาพการใช้ </a:t>
            </a:r>
            <a:r>
              <a:rPr lang="en-US" sz="2000" b="1" dirty="0">
                <a:solidFill>
                  <a:srgbClr val="385F71"/>
                </a:solidFill>
                <a:latin typeface="Arial"/>
                <a:cs typeface="Arial"/>
              </a:rPr>
              <a:t>ARV </a:t>
            </a:r>
            <a:r>
              <a:rPr lang="th-TH" sz="2000" b="1" dirty="0">
                <a:solidFill>
                  <a:srgbClr val="385F71"/>
                </a:solidFill>
                <a:latin typeface="Arial"/>
                <a:cs typeface="Arial"/>
              </a:rPr>
              <a:t>ปัจจุบันเพื่อให้เกิดการปราบปรามทางไวรัสวิทยาในกลุ่มเด็กที่มีประสบการณ์ </a:t>
            </a:r>
            <a:r>
              <a:rPr lang="en-US" sz="2000" b="1" dirty="0">
                <a:solidFill>
                  <a:srgbClr val="385F71"/>
                </a:solidFill>
                <a:latin typeface="Arial"/>
                <a:cs typeface="Arial"/>
              </a:rPr>
              <a:t>ARV</a:t>
            </a:r>
            <a:endParaRPr lang="th-TH" sz="2000" b="1" dirty="0">
              <a:solidFill>
                <a:srgbClr val="385F71"/>
              </a:solidFill>
              <a:latin typeface="Arial"/>
              <a:cs typeface="Arial"/>
            </a:endParaRPr>
          </a:p>
          <a:p>
            <a:pPr marL="51435" marR="5080">
              <a:lnSpc>
                <a:spcPct val="100000"/>
              </a:lnSpc>
              <a:spcBef>
                <a:spcPts val="105"/>
              </a:spcBef>
            </a:pPr>
            <a:r>
              <a:rPr sz="2400" spc="16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2000" spc="160" dirty="0">
                <a:solidFill>
                  <a:srgbClr val="385F71"/>
                </a:solidFill>
                <a:latin typeface="Arial"/>
                <a:cs typeface="Arial"/>
              </a:rPr>
              <a:t>2014 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–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การกำหนดจำนวนประชากรที่เหมาะสมสำหรับยาเม็ดสำหรับผู้ใหญ่ ,เสร็จสมบูรณ์</a:t>
            </a:r>
          </a:p>
          <a:p>
            <a:pPr marL="51435" marR="5080">
              <a:lnSpc>
                <a:spcPct val="100000"/>
              </a:lnSpc>
              <a:spcBef>
                <a:spcPts val="105"/>
              </a:spcBef>
            </a:pPr>
            <a:r>
              <a:rPr sz="2400" spc="16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2000" spc="160" dirty="0">
                <a:solidFill>
                  <a:srgbClr val="385F71"/>
                </a:solidFill>
                <a:latin typeface="Arial"/>
                <a:cs typeface="Arial"/>
              </a:rPr>
              <a:t>2017 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–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การทดลองครั้งแรกของยาฉีดที่ออกฤทธิ์นานในวัยรุ่น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,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กำลังลงทะเบียน</a:t>
            </a:r>
            <a:endParaRPr sz="2000" dirty="0">
              <a:latin typeface="Arial"/>
              <a:cs typeface="Arial"/>
            </a:endParaRPr>
          </a:p>
          <a:p>
            <a:pPr marL="241300" marR="814069" indent="-228600">
              <a:lnSpc>
                <a:spcPts val="2400"/>
              </a:lnSpc>
              <a:spcBef>
                <a:spcPts val="685"/>
              </a:spcBef>
            </a:pPr>
            <a:r>
              <a:rPr sz="2400" spc="16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2000" spc="160" dirty="0">
                <a:solidFill>
                  <a:srgbClr val="385F71"/>
                </a:solidFill>
                <a:latin typeface="Arial"/>
                <a:cs typeface="Arial"/>
              </a:rPr>
              <a:t>2019 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–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การยืนยันปริมาณยาของ </a:t>
            </a: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ABC/DTG/3TC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ที่กระจายตัวได้ </a:t>
            </a: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,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ใกล้เสร็จสมบูรณ์</a:t>
            </a:r>
          </a:p>
          <a:p>
            <a:pPr marL="241300" marR="814069" indent="-228600">
              <a:lnSpc>
                <a:spcPts val="2400"/>
              </a:lnSpc>
              <a:spcBef>
                <a:spcPts val="685"/>
              </a:spcBef>
            </a:pPr>
            <a:r>
              <a:rPr sz="2400" spc="16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2000" spc="160" dirty="0">
                <a:solidFill>
                  <a:srgbClr val="385F71"/>
                </a:solidFill>
                <a:latin typeface="Arial"/>
                <a:cs typeface="Arial"/>
              </a:rPr>
              <a:t>2022 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–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ยาฉีดที่ออกฤทธิ์ยาวนานในวัยรุ่นที่ปฎิเสธการรักษา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,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ยังไม่ดำเนินการ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26490" algn="l"/>
              </a:tabLst>
            </a:pPr>
            <a:r>
              <a:rPr sz="2400" spc="16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2000" spc="160" dirty="0">
                <a:solidFill>
                  <a:srgbClr val="385F71"/>
                </a:solidFill>
                <a:latin typeface="Arial"/>
                <a:cs typeface="Arial"/>
              </a:rPr>
              <a:t>2029</a:t>
            </a:r>
            <a:r>
              <a:rPr sz="2000" spc="-15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DTG/RPV – </a:t>
            </a:r>
            <a:r>
              <a:rPr sz="2000" i="1" dirty="0">
                <a:solidFill>
                  <a:srgbClr val="385F71"/>
                </a:solidFill>
                <a:latin typeface="Arial"/>
                <a:cs typeface="Arial"/>
              </a:rPr>
              <a:t>Juluca 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switch,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คาดการณ์ว่าปลายปี 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2021</a:t>
            </a:r>
            <a:endParaRPr sz="2000" dirty="0">
              <a:latin typeface="Arial"/>
              <a:cs typeface="Arial"/>
            </a:endParaRPr>
          </a:p>
          <a:p>
            <a:pPr marL="241300" marR="510540" indent="-228600">
              <a:lnSpc>
                <a:spcPts val="2400"/>
              </a:lnSpc>
              <a:spcBef>
                <a:spcPts val="600"/>
              </a:spcBef>
            </a:pPr>
            <a:r>
              <a:rPr sz="2400" spc="16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2000" spc="160" dirty="0">
                <a:solidFill>
                  <a:srgbClr val="385F71"/>
                </a:solidFill>
                <a:latin typeface="Arial"/>
                <a:cs typeface="Arial"/>
              </a:rPr>
              <a:t>2036 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–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ยาฉีดที่ออกฤทธิ์นานในเด็กอายุ 2 - &lt;12 ปี อยู่ระหว่างการพัฒนา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,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คาดการณ์ว่าปลายปี 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2021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829" y="723645"/>
            <a:ext cx="45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114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6779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8247" y="128015"/>
            <a:ext cx="5635752" cy="4238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829" y="723645"/>
            <a:ext cx="450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115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" y="1352550"/>
            <a:ext cx="306161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th-TH" sz="4000" spc="-5" dirty="0"/>
              <a:t>เรากำลังยุ่ง</a:t>
            </a:r>
            <a:r>
              <a:rPr sz="4000" spc="-10" dirty="0"/>
              <a:t>!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spc="-10" dirty="0"/>
              <a:t>2020-2027</a:t>
            </a:r>
            <a:endParaRPr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60115" y="819150"/>
            <a:ext cx="922020" cy="2867799"/>
            <a:chOff x="3560115" y="819150"/>
            <a:chExt cx="922020" cy="2867799"/>
          </a:xfrm>
        </p:grpSpPr>
        <p:sp>
          <p:nvSpPr>
            <p:cNvPr id="8" name="TextBox 7"/>
            <p:cNvSpPr txBox="1"/>
            <p:nvPr/>
          </p:nvSpPr>
          <p:spPr>
            <a:xfrm>
              <a:off x="3560115" y="819150"/>
              <a:ext cx="922020" cy="1169551"/>
            </a:xfrm>
            <a:prstGeom prst="rect">
              <a:avLst/>
            </a:prstGeom>
            <a:solidFill>
              <a:srgbClr val="006595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ARV </a:t>
              </a:r>
              <a:r>
                <a:rPr lang="th-TH" sz="1400" b="1" dirty="0">
                  <a:solidFill>
                    <a:schemeClr val="bg1">
                      <a:lumMod val="95000"/>
                    </a:schemeClr>
                  </a:solidFill>
                </a:rPr>
                <a:t>ในเด็ก</a:t>
              </a:r>
              <a:endParaRPr lang="en-US" sz="1400" b="1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th-TH" sz="1400" b="1" dirty="0">
                  <a:solidFill>
                    <a:schemeClr val="bg1">
                      <a:lumMod val="95000"/>
                    </a:schemeClr>
                  </a:solidFill>
                </a:rPr>
                <a:t>และสูตรใหม่</a:t>
              </a:r>
              <a:endParaRPr lang="en-US" sz="1400" b="1" dirty="0">
                <a:solidFill>
                  <a:schemeClr val="bg1">
                    <a:lumMod val="95000"/>
                  </a:schemeClr>
                </a:solidFill>
              </a:endParaRPr>
            </a:p>
            <a:p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600" y="2571750"/>
              <a:ext cx="685800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1400" b="1" dirty="0">
                  <a:solidFill>
                    <a:schemeClr val="bg1">
                      <a:lumMod val="95000"/>
                    </a:schemeClr>
                  </a:solidFill>
                </a:rPr>
                <a:t>ตั้งครรภ์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81400" y="3409950"/>
              <a:ext cx="838199" cy="276999"/>
            </a:xfrm>
            <a:prstGeom prst="rect">
              <a:avLst/>
            </a:prstGeom>
            <a:solidFill>
              <a:srgbClr val="713484"/>
            </a:solidFill>
          </p:spPr>
          <p:txBody>
            <a:bodyPr wrap="square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</a:rPr>
                <a:t>ทารกแรกเกิด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" y="742950"/>
            <a:ext cx="533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116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6038" y="591057"/>
            <a:ext cx="21926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3200" dirty="0"/>
              <a:t>ขอบคุณ</a:t>
            </a:r>
            <a:r>
              <a:rPr sz="3200" dirty="0"/>
              <a:t>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3204" y="1576577"/>
            <a:ext cx="39909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2400" dirty="0">
                <a:latin typeface="Arial"/>
                <a:cs typeface="Arial"/>
              </a:rPr>
              <a:t>เราต้องร่วมมือกัน</a:t>
            </a:r>
            <a:r>
              <a:rPr sz="2400" spc="-5" dirty="0">
                <a:latin typeface="Arial"/>
                <a:cs typeface="Arial"/>
              </a:rPr>
              <a:t>!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th-TH" sz="2400" dirty="0">
                <a:latin typeface="Arial"/>
                <a:cs typeface="Arial"/>
              </a:rPr>
              <a:t>เราทำไม่ได้ถ้าไม่มีคุณ</a:t>
            </a:r>
            <a:r>
              <a:rPr sz="2400" dirty="0">
                <a:latin typeface="Arial"/>
                <a:cs typeface="Arial"/>
              </a:rPr>
              <a:t>!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3515867"/>
            <a:ext cx="5724143" cy="1627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259" y="0"/>
            <a:ext cx="7704455" cy="873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IMPAACT </a:t>
            </a:r>
            <a:r>
              <a:rPr lang="th-TH" sz="4000" spc="-5" dirty="0"/>
              <a:t>ผู้เข้าร่วมการศึกษา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810259" y="631807"/>
            <a:ext cx="8053070" cy="5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2400" b="1" dirty="0">
                <a:solidFill>
                  <a:srgbClr val="4AACC5"/>
                </a:solidFill>
                <a:latin typeface="Arial"/>
                <a:cs typeface="Arial"/>
              </a:rPr>
              <a:t>มิถุนายน 2020 ถึง พฤษภาคม 2021 (ในช่วงการระบาดใหญ่)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9256" y="4270095"/>
            <a:ext cx="4755387" cy="930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lang="th-TH" sz="2100" b="1" i="1" dirty="0">
                <a:solidFill>
                  <a:srgbClr val="4AACC5"/>
                </a:solidFill>
                <a:latin typeface="Arial"/>
                <a:cs typeface="Arial"/>
              </a:rPr>
              <a:t>เข้าร่วมการศึกษาทั้งหมด </a:t>
            </a:r>
            <a:r>
              <a:rPr sz="2100" b="1" i="1" dirty="0">
                <a:solidFill>
                  <a:srgbClr val="4AACC5"/>
                </a:solidFill>
                <a:latin typeface="Arial"/>
                <a:cs typeface="Arial"/>
              </a:rPr>
              <a:t>= </a:t>
            </a:r>
            <a:r>
              <a:rPr sz="2100" b="1" i="1" spc="-5" dirty="0">
                <a:solidFill>
                  <a:srgbClr val="4AACC5"/>
                </a:solidFill>
                <a:latin typeface="Arial"/>
                <a:cs typeface="Arial"/>
              </a:rPr>
              <a:t>603</a:t>
            </a:r>
            <a:r>
              <a:rPr lang="th-TH" sz="2100" b="1" i="1" spc="-5" dirty="0">
                <a:solidFill>
                  <a:srgbClr val="4AACC5"/>
                </a:solidFill>
                <a:latin typeface="Arial"/>
                <a:cs typeface="Arial"/>
              </a:rPr>
              <a:t> คน</a:t>
            </a: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lang="th-TH" sz="2100" b="1" i="1" dirty="0">
                <a:solidFill>
                  <a:srgbClr val="4AACC5"/>
                </a:solidFill>
                <a:latin typeface="Arial"/>
                <a:cs typeface="Arial"/>
              </a:rPr>
              <a:t>สมัครใหม่ = </a:t>
            </a:r>
            <a:r>
              <a:rPr sz="2100" b="1" i="1" spc="-5" dirty="0">
                <a:solidFill>
                  <a:srgbClr val="4AACC5"/>
                </a:solidFill>
                <a:latin typeface="Arial"/>
                <a:cs typeface="Arial"/>
              </a:rPr>
              <a:t>197</a:t>
            </a:r>
            <a:r>
              <a:rPr sz="2100" b="1" i="1" spc="-15" dirty="0">
                <a:solidFill>
                  <a:srgbClr val="4AACC5"/>
                </a:solidFill>
                <a:latin typeface="Arial"/>
                <a:cs typeface="Arial"/>
              </a:rPr>
              <a:t> </a:t>
            </a:r>
            <a:r>
              <a:rPr lang="th-TH" sz="2100" b="1" i="1" spc="-5" dirty="0">
                <a:solidFill>
                  <a:srgbClr val="4AACC5"/>
                </a:solidFill>
                <a:latin typeface="Arial"/>
                <a:cs typeface="Arial"/>
              </a:rPr>
              <a:t>คน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43227" y="1478280"/>
            <a:ext cx="4520565" cy="2525395"/>
            <a:chOff x="1443227" y="1478280"/>
            <a:chExt cx="4520565" cy="2525395"/>
          </a:xfrm>
        </p:grpSpPr>
        <p:sp>
          <p:nvSpPr>
            <p:cNvPr id="6" name="object 6"/>
            <p:cNvSpPr/>
            <p:nvPr/>
          </p:nvSpPr>
          <p:spPr>
            <a:xfrm>
              <a:off x="1798320" y="3503675"/>
              <a:ext cx="1568450" cy="481965"/>
            </a:xfrm>
            <a:custGeom>
              <a:avLst/>
              <a:gdLst/>
              <a:ahLst/>
              <a:cxnLst/>
              <a:rect l="l" t="t" r="r" b="b"/>
              <a:pathLst>
                <a:path w="1568450" h="481964">
                  <a:moveTo>
                    <a:pt x="448056" y="149352"/>
                  </a:moveTo>
                  <a:lnTo>
                    <a:pt x="0" y="149352"/>
                  </a:lnTo>
                  <a:lnTo>
                    <a:pt x="0" y="481584"/>
                  </a:lnTo>
                  <a:lnTo>
                    <a:pt x="448056" y="481584"/>
                  </a:lnTo>
                  <a:lnTo>
                    <a:pt x="448056" y="149352"/>
                  </a:lnTo>
                  <a:close/>
                </a:path>
                <a:path w="1568450" h="481964">
                  <a:moveTo>
                    <a:pt x="1568196" y="0"/>
                  </a:moveTo>
                  <a:lnTo>
                    <a:pt x="1120140" y="0"/>
                  </a:lnTo>
                  <a:lnTo>
                    <a:pt x="1120140" y="481584"/>
                  </a:lnTo>
                  <a:lnTo>
                    <a:pt x="1568196" y="48158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385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18460" y="2790444"/>
              <a:ext cx="448309" cy="713740"/>
            </a:xfrm>
            <a:custGeom>
              <a:avLst/>
              <a:gdLst/>
              <a:ahLst/>
              <a:cxnLst/>
              <a:rect l="l" t="t" r="r" b="b"/>
              <a:pathLst>
                <a:path w="448310" h="713739">
                  <a:moveTo>
                    <a:pt x="448055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448055" y="713232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40123" y="3337559"/>
              <a:ext cx="448309" cy="647700"/>
            </a:xfrm>
            <a:custGeom>
              <a:avLst/>
              <a:gdLst/>
              <a:ahLst/>
              <a:cxnLst/>
              <a:rect l="l" t="t" r="r" b="b"/>
              <a:pathLst>
                <a:path w="448310" h="647700">
                  <a:moveTo>
                    <a:pt x="448055" y="0"/>
                  </a:moveTo>
                  <a:lnTo>
                    <a:pt x="0" y="0"/>
                  </a:lnTo>
                  <a:lnTo>
                    <a:pt x="0" y="647699"/>
                  </a:lnTo>
                  <a:lnTo>
                    <a:pt x="448055" y="647699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385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40123" y="1994916"/>
              <a:ext cx="448309" cy="1343025"/>
            </a:xfrm>
            <a:custGeom>
              <a:avLst/>
              <a:gdLst/>
              <a:ahLst/>
              <a:cxnLst/>
              <a:rect l="l" t="t" r="r" b="b"/>
              <a:pathLst>
                <a:path w="448310" h="1343025">
                  <a:moveTo>
                    <a:pt x="448055" y="0"/>
                  </a:moveTo>
                  <a:lnTo>
                    <a:pt x="0" y="0"/>
                  </a:lnTo>
                  <a:lnTo>
                    <a:pt x="0" y="1342644"/>
                  </a:lnTo>
                  <a:lnTo>
                    <a:pt x="448055" y="1342644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60263" y="3520440"/>
              <a:ext cx="448309" cy="464820"/>
            </a:xfrm>
            <a:custGeom>
              <a:avLst/>
              <a:gdLst/>
              <a:ahLst/>
              <a:cxnLst/>
              <a:rect l="l" t="t" r="r" b="b"/>
              <a:pathLst>
                <a:path w="448310" h="464820">
                  <a:moveTo>
                    <a:pt x="448056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448056" y="464820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385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2277" y="1497330"/>
              <a:ext cx="0" cy="2487295"/>
            </a:xfrm>
            <a:custGeom>
              <a:avLst/>
              <a:gdLst/>
              <a:ahLst/>
              <a:cxnLst/>
              <a:rect l="l" t="t" r="r" b="b"/>
              <a:pathLst>
                <a:path h="2487295">
                  <a:moveTo>
                    <a:pt x="0" y="248716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2277" y="3984497"/>
              <a:ext cx="4482465" cy="0"/>
            </a:xfrm>
            <a:custGeom>
              <a:avLst/>
              <a:gdLst/>
              <a:ahLst/>
              <a:cxnLst/>
              <a:rect l="l" t="t" r="r" b="b"/>
              <a:pathLst>
                <a:path w="4482465">
                  <a:moveTo>
                    <a:pt x="0" y="0"/>
                  </a:moveTo>
                  <a:lnTo>
                    <a:pt x="4482084" y="0"/>
                  </a:lnTo>
                </a:path>
              </a:pathLst>
            </a:custGeom>
            <a:ln w="3810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33322" y="386984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8588" y="304050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3853" y="2211070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1</a:t>
            </a: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3853" y="1381759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1</a:t>
            </a: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5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5821" y="4051503"/>
            <a:ext cx="813435" cy="271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1200" b="1" spc="-5" dirty="0">
                <a:solidFill>
                  <a:srgbClr val="385F71"/>
                </a:solidFill>
                <a:latin typeface="Arial"/>
                <a:cs typeface="Arial"/>
              </a:rPr>
              <a:t>การป้องกัน</a:t>
            </a:r>
            <a:endParaRPr lang="th-TH"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6757" y="2411730"/>
            <a:ext cx="2635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85F71"/>
                </a:solidFill>
                <a:latin typeface="Arial"/>
                <a:cs typeface="Arial"/>
              </a:rPr>
              <a:t>72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i="1" spc="-5" dirty="0">
                <a:solidFill>
                  <a:srgbClr val="8BB84A"/>
                </a:solidFill>
                <a:latin typeface="Arial"/>
                <a:cs typeface="Arial"/>
              </a:rPr>
              <a:t>(</a:t>
            </a:r>
            <a:r>
              <a:rPr sz="1050" b="1" i="1" dirty="0">
                <a:solidFill>
                  <a:srgbClr val="8BB84A"/>
                </a:solidFill>
                <a:latin typeface="Arial"/>
                <a:cs typeface="Arial"/>
              </a:rPr>
              <a:t>43)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44116" y="3304413"/>
            <a:ext cx="18923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85F71"/>
                </a:solidFill>
                <a:latin typeface="Arial"/>
                <a:cs typeface="Arial"/>
              </a:rPr>
              <a:t>20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i="1" spc="-5" dirty="0">
                <a:solidFill>
                  <a:srgbClr val="8BB84A"/>
                </a:solidFill>
                <a:latin typeface="Arial"/>
                <a:cs typeface="Arial"/>
              </a:rPr>
              <a:t>(</a:t>
            </a:r>
            <a:r>
              <a:rPr sz="1050" b="1" i="1" dirty="0">
                <a:solidFill>
                  <a:srgbClr val="8BB84A"/>
                </a:solidFill>
                <a:latin typeface="Arial"/>
                <a:cs typeface="Arial"/>
              </a:rPr>
              <a:t>0)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4918" y="1906651"/>
            <a:ext cx="1982598" cy="4787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marR="5080" indent="-90170">
              <a:spcBef>
                <a:spcPts val="105"/>
              </a:spcBef>
              <a:buFont typeface="Wingdings"/>
              <a:buChar char=""/>
              <a:tabLst>
                <a:tab pos="102870" algn="l"/>
              </a:tabLst>
            </a:pPr>
            <a:r>
              <a:rPr lang="th-TH" sz="1050" b="1" i="1" dirty="0">
                <a:solidFill>
                  <a:srgbClr val="698B37"/>
                </a:solidFill>
                <a:latin typeface="Arial"/>
                <a:cs typeface="Arial"/>
              </a:rPr>
              <a:t>สมัครใหม่ </a:t>
            </a: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102870" algn="l"/>
              </a:tabLst>
            </a:pPr>
            <a:r>
              <a:rPr lang="th-TH" sz="1050" b="1" i="1" u="heavy" dirty="0">
                <a:solidFill>
                  <a:srgbClr val="698B37"/>
                </a:solidFill>
                <a:uFill>
                  <a:solidFill>
                    <a:srgbClr val="698B37"/>
                  </a:solidFill>
                </a:uFill>
                <a:latin typeface="Arial"/>
                <a:cs typeface="Arial"/>
              </a:rPr>
              <a:t>กรกฎาคม 2020-</a:t>
            </a:r>
            <a:r>
              <a:rPr lang="th-TH" sz="1050" b="1" i="1" dirty="0">
                <a:solidFill>
                  <a:srgbClr val="698B37"/>
                </a:solidFill>
                <a:uFill>
                  <a:solidFill>
                    <a:srgbClr val="698B37"/>
                  </a:solidFill>
                </a:uFill>
                <a:latin typeface="Arial"/>
                <a:cs typeface="Arial"/>
              </a:rPr>
              <a:t>พฤษภาคม 2021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20636" y="2726817"/>
            <a:ext cx="2635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85F71"/>
                </a:solidFill>
                <a:latin typeface="Arial"/>
                <a:cs typeface="Arial"/>
              </a:rPr>
              <a:t>345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i="1" spc="-5" dirty="0">
                <a:solidFill>
                  <a:srgbClr val="8BB84A"/>
                </a:solidFill>
                <a:latin typeface="Arial"/>
                <a:cs typeface="Arial"/>
              </a:rPr>
              <a:t>(</a:t>
            </a:r>
            <a:r>
              <a:rPr sz="1050" b="1" i="1" dirty="0">
                <a:solidFill>
                  <a:srgbClr val="8BB84A"/>
                </a:solidFill>
                <a:latin typeface="Arial"/>
                <a:cs typeface="Arial"/>
              </a:rPr>
              <a:t>55)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35373" y="1588770"/>
            <a:ext cx="2635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85F71"/>
                </a:solidFill>
                <a:latin typeface="Arial"/>
                <a:cs typeface="Arial"/>
              </a:rPr>
              <a:t>120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i="1" spc="-5" dirty="0">
                <a:solidFill>
                  <a:srgbClr val="8BB84A"/>
                </a:solidFill>
                <a:latin typeface="Arial"/>
                <a:cs typeface="Arial"/>
              </a:rPr>
              <a:t>(</a:t>
            </a:r>
            <a:r>
              <a:rPr sz="1050" b="1" i="1" dirty="0">
                <a:solidFill>
                  <a:srgbClr val="8BB84A"/>
                </a:solidFill>
                <a:latin typeface="Arial"/>
                <a:cs typeface="Arial"/>
              </a:rPr>
              <a:t>81)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90820" y="3127375"/>
            <a:ext cx="18923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85F71"/>
                </a:solidFill>
                <a:latin typeface="Arial"/>
                <a:cs typeface="Arial"/>
              </a:rPr>
              <a:t>28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i="1" spc="-5" dirty="0">
                <a:solidFill>
                  <a:srgbClr val="8BB84A"/>
                </a:solidFill>
                <a:latin typeface="Arial"/>
                <a:cs typeface="Arial"/>
              </a:rPr>
              <a:t>(</a:t>
            </a:r>
            <a:r>
              <a:rPr sz="1050" b="1" i="1" dirty="0">
                <a:solidFill>
                  <a:srgbClr val="8BB84A"/>
                </a:solidFill>
                <a:latin typeface="Arial"/>
                <a:cs typeface="Arial"/>
              </a:rPr>
              <a:t>0)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169152" y="1478280"/>
            <a:ext cx="1201420" cy="2525395"/>
            <a:chOff x="6169152" y="1478280"/>
            <a:chExt cx="1201420" cy="2525395"/>
          </a:xfrm>
        </p:grpSpPr>
        <p:sp>
          <p:nvSpPr>
            <p:cNvPr id="25" name="object 25"/>
            <p:cNvSpPr/>
            <p:nvPr/>
          </p:nvSpPr>
          <p:spPr>
            <a:xfrm>
              <a:off x="6576060" y="3262884"/>
              <a:ext cx="387350" cy="722630"/>
            </a:xfrm>
            <a:custGeom>
              <a:avLst/>
              <a:gdLst/>
              <a:ahLst/>
              <a:cxnLst/>
              <a:rect l="l" t="t" r="r" b="b"/>
              <a:pathLst>
                <a:path w="387350" h="722629">
                  <a:moveTo>
                    <a:pt x="387096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387096" y="722376"/>
                  </a:lnTo>
                  <a:lnTo>
                    <a:pt x="387096" y="0"/>
                  </a:lnTo>
                  <a:close/>
                </a:path>
              </a:pathLst>
            </a:custGeom>
            <a:solidFill>
              <a:srgbClr val="385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76060" y="3127247"/>
              <a:ext cx="387350" cy="135890"/>
            </a:xfrm>
            <a:custGeom>
              <a:avLst/>
              <a:gdLst/>
              <a:ahLst/>
              <a:cxnLst/>
              <a:rect l="l" t="t" r="r" b="b"/>
              <a:pathLst>
                <a:path w="387350" h="135889">
                  <a:moveTo>
                    <a:pt x="387096" y="0"/>
                  </a:moveTo>
                  <a:lnTo>
                    <a:pt x="0" y="0"/>
                  </a:lnTo>
                  <a:lnTo>
                    <a:pt x="0" y="135636"/>
                  </a:lnTo>
                  <a:lnTo>
                    <a:pt x="387096" y="135636"/>
                  </a:lnTo>
                  <a:lnTo>
                    <a:pt x="387096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88202" y="1497330"/>
              <a:ext cx="0" cy="2487295"/>
            </a:xfrm>
            <a:custGeom>
              <a:avLst/>
              <a:gdLst/>
              <a:ahLst/>
              <a:cxnLst/>
              <a:rect l="l" t="t" r="r" b="b"/>
              <a:pathLst>
                <a:path h="2487295">
                  <a:moveTo>
                    <a:pt x="0" y="248716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88202" y="3984497"/>
              <a:ext cx="1163320" cy="0"/>
            </a:xfrm>
            <a:custGeom>
              <a:avLst/>
              <a:gdLst/>
              <a:ahLst/>
              <a:cxnLst/>
              <a:rect l="l" t="t" r="r" b="b"/>
              <a:pathLst>
                <a:path w="1163320">
                  <a:moveTo>
                    <a:pt x="0" y="0"/>
                  </a:moveTo>
                  <a:lnTo>
                    <a:pt x="1162812" y="0"/>
                  </a:lnTo>
                </a:path>
              </a:pathLst>
            </a:custGeom>
            <a:ln w="3810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961379" y="386984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64834" y="1381759"/>
            <a:ext cx="4070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1</a:t>
            </a:r>
            <a:r>
              <a:rPr sz="1200" b="1" spc="-10" dirty="0">
                <a:solidFill>
                  <a:srgbClr val="385F71"/>
                </a:solidFill>
                <a:latin typeface="Arial"/>
                <a:cs typeface="Arial"/>
              </a:rPr>
              <a:t>,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73691" y="4046516"/>
            <a:ext cx="4495165" cy="271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3830" algn="l"/>
                <a:tab pos="2203450" algn="l"/>
                <a:tab pos="3745865" algn="l"/>
              </a:tabLst>
            </a:pPr>
            <a:r>
              <a:rPr lang="th-TH" sz="1200" b="1" spc="-5" dirty="0">
                <a:solidFill>
                  <a:srgbClr val="385F71"/>
                </a:solidFill>
                <a:latin typeface="Arial"/>
                <a:cs typeface="Arial"/>
              </a:rPr>
              <a:t>วัณโรค                  บำบัด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	</a:t>
            </a:r>
            <a:r>
              <a:rPr lang="th-TH" sz="1200" b="1" spc="-5" dirty="0">
                <a:solidFill>
                  <a:srgbClr val="385F71"/>
                </a:solidFill>
                <a:latin typeface="Arial"/>
                <a:cs typeface="Arial"/>
              </a:rPr>
              <a:t>ภาวะแทรกซ้อน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	</a:t>
            </a:r>
            <a:r>
              <a:rPr lang="th-TH" sz="1200" b="1" spc="-5" dirty="0">
                <a:solidFill>
                  <a:srgbClr val="385F71"/>
                </a:solidFill>
                <a:latin typeface="Arial"/>
                <a:cs typeface="Arial"/>
              </a:rPr>
              <a:t>รักษา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94070" y="3894582"/>
            <a:ext cx="257175" cy="200025"/>
          </a:xfrm>
          <a:custGeom>
            <a:avLst/>
            <a:gdLst/>
            <a:ahLst/>
            <a:cxnLst/>
            <a:rect l="l" t="t" r="r" b="b"/>
            <a:pathLst>
              <a:path w="257175" h="200025">
                <a:moveTo>
                  <a:pt x="142875" y="0"/>
                </a:moveTo>
                <a:lnTo>
                  <a:pt x="0" y="200025"/>
                </a:lnTo>
              </a:path>
              <a:path w="257175" h="200025">
                <a:moveTo>
                  <a:pt x="257175" y="0"/>
                </a:moveTo>
                <a:lnTo>
                  <a:pt x="114300" y="200025"/>
                </a:lnTo>
              </a:path>
            </a:pathLst>
          </a:custGeom>
          <a:ln w="381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74889" y="3335273"/>
            <a:ext cx="2635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85F71"/>
                </a:solidFill>
                <a:latin typeface="Arial"/>
                <a:cs typeface="Arial"/>
              </a:rPr>
              <a:t>18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i="1" spc="-5" dirty="0">
                <a:solidFill>
                  <a:srgbClr val="8BB84A"/>
                </a:solidFill>
                <a:latin typeface="Arial"/>
                <a:cs typeface="Arial"/>
              </a:rPr>
              <a:t>(</a:t>
            </a:r>
            <a:r>
              <a:rPr sz="1050" b="1" i="1" dirty="0">
                <a:solidFill>
                  <a:srgbClr val="8BB84A"/>
                </a:solidFill>
                <a:latin typeface="Arial"/>
                <a:cs typeface="Arial"/>
              </a:rPr>
              <a:t>18)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499604" y="1478280"/>
            <a:ext cx="1035050" cy="2525395"/>
            <a:chOff x="7499604" y="1478280"/>
            <a:chExt cx="1035050" cy="2525395"/>
          </a:xfrm>
        </p:grpSpPr>
        <p:sp>
          <p:nvSpPr>
            <p:cNvPr id="37" name="object 37"/>
            <p:cNvSpPr/>
            <p:nvPr/>
          </p:nvSpPr>
          <p:spPr>
            <a:xfrm>
              <a:off x="7851648" y="3686556"/>
              <a:ext cx="332740" cy="299085"/>
            </a:xfrm>
            <a:custGeom>
              <a:avLst/>
              <a:gdLst/>
              <a:ahLst/>
              <a:cxnLst/>
              <a:rect l="l" t="t" r="r" b="b"/>
              <a:pathLst>
                <a:path w="332740" h="299085">
                  <a:moveTo>
                    <a:pt x="332231" y="0"/>
                  </a:moveTo>
                  <a:lnTo>
                    <a:pt x="0" y="0"/>
                  </a:lnTo>
                  <a:lnTo>
                    <a:pt x="0" y="298704"/>
                  </a:lnTo>
                  <a:lnTo>
                    <a:pt x="332231" y="298704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18654" y="1497330"/>
              <a:ext cx="0" cy="2487295"/>
            </a:xfrm>
            <a:custGeom>
              <a:avLst/>
              <a:gdLst/>
              <a:ahLst/>
              <a:cxnLst/>
              <a:rect l="l" t="t" r="r" b="b"/>
              <a:pathLst>
                <a:path h="2487295">
                  <a:moveTo>
                    <a:pt x="0" y="248716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18654" y="3984497"/>
              <a:ext cx="996950" cy="0"/>
            </a:xfrm>
            <a:custGeom>
              <a:avLst/>
              <a:gdLst/>
              <a:ahLst/>
              <a:cxnLst/>
              <a:rect l="l" t="t" r="r" b="b"/>
              <a:pathLst>
                <a:path w="996950">
                  <a:moveTo>
                    <a:pt x="0" y="0"/>
                  </a:moveTo>
                  <a:lnTo>
                    <a:pt x="996696" y="0"/>
                  </a:lnTo>
                </a:path>
              </a:pathLst>
            </a:custGeom>
            <a:ln w="3810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292085" y="386984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07377" y="304050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22668" y="2211070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1</a:t>
            </a: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22668" y="1381759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1</a:t>
            </a: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5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21663" y="4046516"/>
            <a:ext cx="728980" cy="271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1200" b="1" spc="-5" dirty="0">
                <a:solidFill>
                  <a:srgbClr val="385F71"/>
                </a:solidFill>
                <a:latin typeface="Arial"/>
                <a:cs typeface="Arial"/>
              </a:rPr>
              <a:t>โควิด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-19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351014" y="3894582"/>
            <a:ext cx="257175" cy="200025"/>
          </a:xfrm>
          <a:custGeom>
            <a:avLst/>
            <a:gdLst/>
            <a:ahLst/>
            <a:cxnLst/>
            <a:rect l="l" t="t" r="r" b="b"/>
            <a:pathLst>
              <a:path w="257175" h="200025">
                <a:moveTo>
                  <a:pt x="142875" y="0"/>
                </a:moveTo>
                <a:lnTo>
                  <a:pt x="0" y="200025"/>
                </a:lnTo>
              </a:path>
              <a:path w="257175" h="200025">
                <a:moveTo>
                  <a:pt x="257175" y="0"/>
                </a:moveTo>
                <a:lnTo>
                  <a:pt x="114300" y="200025"/>
                </a:lnTo>
              </a:path>
            </a:pathLst>
          </a:custGeom>
          <a:ln w="381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249" y="4614117"/>
            <a:ext cx="4962323" cy="306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1200150"/>
            <a:ext cx="7541260" cy="2080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h-TH" sz="4800" b="0" spc="-5" dirty="0">
                <a:solidFill>
                  <a:srgbClr val="FFFFFF"/>
                </a:solidFill>
              </a:rPr>
              <a:t>ความคืบหน้า</a:t>
            </a:r>
            <a:r>
              <a:rPr lang="th-TH" sz="4800" b="0" spc="-5" dirty="0">
                <a:solidFill>
                  <a:srgbClr val="FFFFFF"/>
                </a:solidFill>
                <a:latin typeface="Arial"/>
                <a:cs typeface="Arial"/>
              </a:rPr>
              <a:t>การศึกษา</a:t>
            </a:r>
            <a:br>
              <a:rPr lang="th-TH" sz="4800" b="0" spc="-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th-TH" sz="4800" b="0" spc="-5" dirty="0">
                <a:solidFill>
                  <a:srgbClr val="FFFFFF"/>
                </a:solidFill>
                <a:latin typeface="Arial"/>
                <a:cs typeface="Arial"/>
              </a:rPr>
              <a:t>และความสำเร็จ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249" y="1074419"/>
            <a:ext cx="8284209" cy="4046220"/>
            <a:chOff x="860249" y="1074419"/>
            <a:chExt cx="8284209" cy="4046220"/>
          </a:xfrm>
        </p:grpSpPr>
        <p:sp>
          <p:nvSpPr>
            <p:cNvPr id="4" name="object 4"/>
            <p:cNvSpPr/>
            <p:nvPr/>
          </p:nvSpPr>
          <p:spPr>
            <a:xfrm>
              <a:off x="860249" y="4614117"/>
              <a:ext cx="4962323" cy="3068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9972" y="4277868"/>
              <a:ext cx="4034154" cy="843280"/>
            </a:xfrm>
            <a:custGeom>
              <a:avLst/>
              <a:gdLst/>
              <a:ahLst/>
              <a:cxnLst/>
              <a:rect l="l" t="t" r="r" b="b"/>
              <a:pathLst>
                <a:path w="4034154" h="843279">
                  <a:moveTo>
                    <a:pt x="4034028" y="0"/>
                  </a:moveTo>
                  <a:lnTo>
                    <a:pt x="0" y="0"/>
                  </a:lnTo>
                  <a:lnTo>
                    <a:pt x="0" y="842771"/>
                  </a:lnTo>
                  <a:lnTo>
                    <a:pt x="4034028" y="842771"/>
                  </a:lnTo>
                  <a:lnTo>
                    <a:pt x="4034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1139" y="1106377"/>
              <a:ext cx="4174333" cy="10958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77284" y="1074419"/>
              <a:ext cx="4164329" cy="10858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42816" y="1139951"/>
              <a:ext cx="4035551" cy="9570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59759" y="145747"/>
            <a:ext cx="5318088" cy="7028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3200" dirty="0"/>
              <a:t>การศึกษาที่สำคัญ</a:t>
            </a:r>
            <a:r>
              <a:rPr sz="3200" dirty="0"/>
              <a:t>:</a:t>
            </a:r>
            <a:r>
              <a:rPr sz="3200" spc="-95" dirty="0"/>
              <a:t> </a:t>
            </a:r>
            <a:r>
              <a:rPr sz="3200" dirty="0"/>
              <a:t>P1093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8844" y="1459255"/>
            <a:ext cx="331245" cy="3117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lang="th-TH" sz="2400" b="1" spc="-5" dirty="0">
                <a:solidFill>
                  <a:srgbClr val="663390"/>
                </a:solidFill>
                <a:latin typeface="Arial"/>
                <a:cs typeface="Arial"/>
              </a:rPr>
              <a:t>วาระการวิจัยการรักษา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903" y="1228238"/>
            <a:ext cx="5504898" cy="2546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300"/>
              </a:lnSpc>
              <a:buFont typeface="Wingdings" panose="05000000000000000000" pitchFamily="2" charset="2"/>
              <a:buChar char="Ø"/>
              <a:tabLst>
                <a:tab pos="643255" algn="l"/>
              </a:tabLst>
            </a:pPr>
            <a:r>
              <a:rPr sz="3000" baseline="1388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9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1700" dirty="0">
                <a:solidFill>
                  <a:srgbClr val="385F71"/>
                </a:solidFill>
                <a:latin typeface="Arial"/>
                <a:cs typeface="Arial"/>
              </a:rPr>
              <a:t>การศึกษาที่สำคัญของ</a:t>
            </a:r>
          </a:p>
          <a:p>
            <a:pPr marL="12700">
              <a:lnSpc>
                <a:spcPts val="2300"/>
              </a:lnSpc>
              <a:tabLst>
                <a:tab pos="643255" algn="l"/>
              </a:tabLst>
            </a:pPr>
            <a:r>
              <a:rPr lang="th-TH" sz="1700" dirty="0">
                <a:solidFill>
                  <a:srgbClr val="385F71"/>
                </a:solidFill>
                <a:latin typeface="Arial"/>
                <a:cs typeface="Arial"/>
              </a:rPr>
              <a:t>     		สูตรโดลูเตกราเวียร์ที่เหมาะกับเด็ก</a:t>
            </a:r>
          </a:p>
          <a:p>
            <a:pPr marL="12700">
              <a:lnSpc>
                <a:spcPts val="2300"/>
              </a:lnSpc>
              <a:tabLst>
                <a:tab pos="643255" algn="l"/>
              </a:tabLst>
            </a:pPr>
            <a:r>
              <a:rPr lang="th-TH" sz="1700" dirty="0">
                <a:solidFill>
                  <a:srgbClr val="385F71"/>
                </a:solidFill>
                <a:latin typeface="Arial"/>
                <a:cs typeface="Arial"/>
              </a:rPr>
              <a:t>     		ในเด็กที่มีส่วนช่วยในการอนุมัติของ</a:t>
            </a:r>
          </a:p>
          <a:p>
            <a:pPr marL="12700">
              <a:lnSpc>
                <a:spcPts val="2300"/>
              </a:lnSpc>
              <a:tabLst>
                <a:tab pos="643255" algn="l"/>
              </a:tabLst>
            </a:pPr>
            <a:r>
              <a:rPr lang="th-TH" sz="1700" dirty="0">
                <a:solidFill>
                  <a:srgbClr val="385F71"/>
                </a:solidFill>
                <a:latin typeface="Arial"/>
                <a:cs typeface="Arial"/>
              </a:rPr>
              <a:t>     		</a:t>
            </a:r>
            <a:r>
              <a:rPr lang="en-US" sz="1700" dirty="0">
                <a:solidFill>
                  <a:srgbClr val="385F71"/>
                </a:solidFill>
                <a:latin typeface="Arial"/>
                <a:cs typeface="Arial"/>
              </a:rPr>
              <a:t>FDA </a:t>
            </a:r>
            <a:r>
              <a:rPr lang="th-TH" sz="1700" dirty="0">
                <a:solidFill>
                  <a:srgbClr val="385F71"/>
                </a:solidFill>
                <a:latin typeface="Arial"/>
                <a:cs typeface="Arial"/>
              </a:rPr>
              <a:t>และ </a:t>
            </a:r>
            <a:r>
              <a:rPr lang="en-US" sz="1700" dirty="0">
                <a:solidFill>
                  <a:srgbClr val="385F71"/>
                </a:solidFill>
                <a:latin typeface="Arial"/>
                <a:cs typeface="Arial"/>
              </a:rPr>
              <a:t>EMA </a:t>
            </a:r>
            <a:r>
              <a:rPr lang="th-TH" sz="1700" dirty="0">
                <a:solidFill>
                  <a:srgbClr val="385F71"/>
                </a:solidFill>
                <a:latin typeface="Arial"/>
                <a:cs typeface="Arial"/>
              </a:rPr>
              <a:t>ด้วยการศึกษาของ </a:t>
            </a:r>
            <a:r>
              <a:rPr lang="en-US" sz="1700" dirty="0">
                <a:solidFill>
                  <a:srgbClr val="385F71"/>
                </a:solidFill>
                <a:latin typeface="Arial"/>
                <a:cs typeface="Arial"/>
              </a:rPr>
              <a:t>ODYSSEY</a:t>
            </a:r>
            <a:endParaRPr lang="th-TH" sz="1700" dirty="0">
              <a:solidFill>
                <a:srgbClr val="385F71"/>
              </a:solidFill>
              <a:latin typeface="Arial"/>
              <a:cs typeface="Arial"/>
            </a:endParaRPr>
          </a:p>
          <a:p>
            <a:pPr marL="809625" marR="1838325" indent="-228600">
              <a:lnSpc>
                <a:spcPct val="99400"/>
              </a:lnSpc>
              <a:spcBef>
                <a:spcPts val="245"/>
              </a:spcBef>
            </a:pPr>
            <a:r>
              <a:rPr lang="en-US" sz="2000" spc="8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1700" spc="-5" dirty="0">
                <a:solidFill>
                  <a:srgbClr val="385F71"/>
                </a:solidFill>
                <a:latin typeface="Arial"/>
                <a:cs typeface="Arial"/>
              </a:rPr>
              <a:t>เสร็จสิ้นด้วยผู้เข้าร่วม 181 คนลงทะเบียนที่ไซ</a:t>
            </a:r>
            <a:r>
              <a:rPr lang="th-TH" sz="1700" spc="-5" dirty="0" err="1">
                <a:solidFill>
                  <a:srgbClr val="385F71"/>
                </a:solidFill>
                <a:latin typeface="Arial"/>
                <a:cs typeface="Arial"/>
              </a:rPr>
              <a:t>ต์</a:t>
            </a:r>
            <a:r>
              <a:rPr lang="th-TH" sz="1700" spc="-5" dirty="0">
                <a:solidFill>
                  <a:srgbClr val="385F71"/>
                </a:solidFill>
                <a:latin typeface="Arial"/>
                <a:cs typeface="Arial"/>
              </a:rPr>
              <a:t> 35 ในบอตสวานา บราซิล เคนยา แอฟริกาใต้ แทนซาเนีย ไทย ยูกันดา สหรัฐอเมริกา และซิมบับเว</a:t>
            </a:r>
            <a:endParaRPr lang="en-US" sz="17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94047" y="1972055"/>
            <a:ext cx="4949952" cy="3051807"/>
            <a:chOff x="4194047" y="1972055"/>
            <a:chExt cx="4949952" cy="3051807"/>
          </a:xfrm>
        </p:grpSpPr>
        <p:sp>
          <p:nvSpPr>
            <p:cNvPr id="14" name="object 14"/>
            <p:cNvSpPr/>
            <p:nvPr/>
          </p:nvSpPr>
          <p:spPr>
            <a:xfrm>
              <a:off x="5044439" y="1972055"/>
              <a:ext cx="4099560" cy="10873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09971" y="2037587"/>
              <a:ext cx="4034028" cy="9585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94047" y="2874263"/>
              <a:ext cx="4264152" cy="13213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45863" y="2887980"/>
              <a:ext cx="4162805" cy="121996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11395" y="2953511"/>
              <a:ext cx="4034028" cy="109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166359" y="3854192"/>
              <a:ext cx="3977640" cy="11696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31891" y="3919727"/>
              <a:ext cx="3912108" cy="104089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3">
            <a:extLst>
              <a:ext uri="{FF2B5EF4-FFF2-40B4-BE49-F238E27FC236}">
                <a16:creationId xmlns:a16="http://schemas.microsoft.com/office/drawing/2014/main" id="{0181C5A1-182E-43B1-AD14-847A2B1E2B61}"/>
              </a:ext>
            </a:extLst>
          </p:cNvPr>
          <p:cNvSpPr txBox="1"/>
          <p:nvPr/>
        </p:nvSpPr>
        <p:spPr>
          <a:xfrm>
            <a:off x="759759" y="598313"/>
            <a:ext cx="620801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solidFill>
                  <a:srgbClr val="663390"/>
                </a:solidFill>
                <a:latin typeface="Arial"/>
                <a:cs typeface="Arial"/>
              </a:rPr>
              <a:t>PK </a:t>
            </a:r>
            <a:r>
              <a:rPr lang="th-TH" sz="2000" b="1" dirty="0">
                <a:solidFill>
                  <a:srgbClr val="663390"/>
                </a:solidFill>
                <a:latin typeface="Arial"/>
                <a:cs typeface="Arial"/>
              </a:rPr>
              <a:t>ความปลอดภัย &amp; ฤทธิ์ต้านไวรัสของ</a:t>
            </a:r>
            <a:r>
              <a:rPr lang="en-US" sz="2000" b="1" dirty="0">
                <a:solidFill>
                  <a:srgbClr val="663390"/>
                </a:solidFill>
                <a:latin typeface="Arial"/>
                <a:cs typeface="Arial"/>
              </a:rPr>
              <a:t> Dolutegravir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891DE7-14A2-499E-81C9-5AFB962CE683}"/>
              </a:ext>
            </a:extLst>
          </p:cNvPr>
          <p:cNvSpPr/>
          <p:nvPr/>
        </p:nvSpPr>
        <p:spPr>
          <a:xfrm>
            <a:off x="100197" y="286513"/>
            <a:ext cx="410756" cy="243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bject 34">
            <a:extLst>
              <a:ext uri="{FF2B5EF4-FFF2-40B4-BE49-F238E27FC236}">
                <a16:creationId xmlns:a16="http://schemas.microsoft.com/office/drawing/2014/main" id="{B30C2DDC-1B0E-4E45-9566-EEF10BD230AA}"/>
              </a:ext>
            </a:extLst>
          </p:cNvPr>
          <p:cNvSpPr txBox="1"/>
          <p:nvPr/>
        </p:nvSpPr>
        <p:spPr>
          <a:xfrm>
            <a:off x="177835" y="726508"/>
            <a:ext cx="3098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4117"/>
            <a:ext cx="4962323" cy="306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9" y="0"/>
            <a:ext cx="5541137" cy="7028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3200" dirty="0"/>
              <a:t>การศึกษาที่สำคัญ </a:t>
            </a:r>
            <a:r>
              <a:rPr sz="3200" dirty="0"/>
              <a:t>:</a:t>
            </a:r>
            <a:r>
              <a:rPr sz="3200" spc="-95" dirty="0"/>
              <a:t> </a:t>
            </a:r>
            <a:r>
              <a:rPr sz="3200" dirty="0"/>
              <a:t>P1108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971800" y="3731656"/>
            <a:ext cx="3503295" cy="810260"/>
            <a:chOff x="2972054" y="3691382"/>
            <a:chExt cx="3503295" cy="810260"/>
          </a:xfrm>
        </p:grpSpPr>
        <p:sp>
          <p:nvSpPr>
            <p:cNvPr id="7" name="object 7"/>
            <p:cNvSpPr/>
            <p:nvPr/>
          </p:nvSpPr>
          <p:spPr>
            <a:xfrm>
              <a:off x="2984754" y="3753104"/>
              <a:ext cx="3477895" cy="735965"/>
            </a:xfrm>
            <a:custGeom>
              <a:avLst/>
              <a:gdLst/>
              <a:ahLst/>
              <a:cxnLst/>
              <a:rect l="l" t="t" r="r" b="b"/>
              <a:pathLst>
                <a:path w="3477895" h="735964">
                  <a:moveTo>
                    <a:pt x="3379597" y="0"/>
                  </a:moveTo>
                  <a:lnTo>
                    <a:pt x="3379724" y="49022"/>
                  </a:lnTo>
                  <a:lnTo>
                    <a:pt x="49021" y="49022"/>
                  </a:lnTo>
                  <a:lnTo>
                    <a:pt x="29950" y="52879"/>
                  </a:lnTo>
                  <a:lnTo>
                    <a:pt x="14366" y="63404"/>
                  </a:lnTo>
                  <a:lnTo>
                    <a:pt x="3855" y="79025"/>
                  </a:lnTo>
                  <a:lnTo>
                    <a:pt x="0" y="98171"/>
                  </a:lnTo>
                  <a:lnTo>
                    <a:pt x="0" y="686777"/>
                  </a:lnTo>
                  <a:lnTo>
                    <a:pt x="3855" y="705877"/>
                  </a:lnTo>
                  <a:lnTo>
                    <a:pt x="14366" y="721471"/>
                  </a:lnTo>
                  <a:lnTo>
                    <a:pt x="29950" y="731983"/>
                  </a:lnTo>
                  <a:lnTo>
                    <a:pt x="49021" y="735838"/>
                  </a:lnTo>
                  <a:lnTo>
                    <a:pt x="68167" y="731983"/>
                  </a:lnTo>
                  <a:lnTo>
                    <a:pt x="83788" y="721471"/>
                  </a:lnTo>
                  <a:lnTo>
                    <a:pt x="94313" y="705877"/>
                  </a:lnTo>
                  <a:lnTo>
                    <a:pt x="98170" y="686777"/>
                  </a:lnTo>
                  <a:lnTo>
                    <a:pt x="98043" y="637730"/>
                  </a:lnTo>
                  <a:lnTo>
                    <a:pt x="3428746" y="637730"/>
                  </a:lnTo>
                  <a:lnTo>
                    <a:pt x="3447817" y="633876"/>
                  </a:lnTo>
                  <a:lnTo>
                    <a:pt x="3463401" y="623363"/>
                  </a:lnTo>
                  <a:lnTo>
                    <a:pt x="3473912" y="607769"/>
                  </a:lnTo>
                  <a:lnTo>
                    <a:pt x="3477768" y="588670"/>
                  </a:lnTo>
                  <a:lnTo>
                    <a:pt x="3477768" y="147193"/>
                  </a:lnTo>
                  <a:lnTo>
                    <a:pt x="49021" y="147193"/>
                  </a:lnTo>
                  <a:lnTo>
                    <a:pt x="49021" y="98171"/>
                  </a:lnTo>
                  <a:lnTo>
                    <a:pt x="50958" y="88608"/>
                  </a:lnTo>
                  <a:lnTo>
                    <a:pt x="56229" y="80819"/>
                  </a:lnTo>
                  <a:lnTo>
                    <a:pt x="64023" y="75578"/>
                  </a:lnTo>
                  <a:lnTo>
                    <a:pt x="73532" y="73660"/>
                  </a:lnTo>
                  <a:lnTo>
                    <a:pt x="3477768" y="73660"/>
                  </a:lnTo>
                  <a:lnTo>
                    <a:pt x="3477768" y="49149"/>
                  </a:lnTo>
                  <a:lnTo>
                    <a:pt x="3428746" y="49149"/>
                  </a:lnTo>
                  <a:lnTo>
                    <a:pt x="3428746" y="24511"/>
                  </a:lnTo>
                  <a:lnTo>
                    <a:pt x="3404234" y="24511"/>
                  </a:lnTo>
                  <a:lnTo>
                    <a:pt x="3394652" y="22592"/>
                  </a:lnTo>
                  <a:lnTo>
                    <a:pt x="3386820" y="17351"/>
                  </a:lnTo>
                  <a:lnTo>
                    <a:pt x="3381535" y="9562"/>
                  </a:lnTo>
                  <a:lnTo>
                    <a:pt x="3379597" y="0"/>
                  </a:lnTo>
                  <a:close/>
                </a:path>
                <a:path w="3477895" h="735964">
                  <a:moveTo>
                    <a:pt x="3477768" y="73660"/>
                  </a:moveTo>
                  <a:lnTo>
                    <a:pt x="73532" y="73660"/>
                  </a:lnTo>
                  <a:lnTo>
                    <a:pt x="83115" y="75578"/>
                  </a:lnTo>
                  <a:lnTo>
                    <a:pt x="90947" y="80819"/>
                  </a:lnTo>
                  <a:lnTo>
                    <a:pt x="96232" y="88608"/>
                  </a:lnTo>
                  <a:lnTo>
                    <a:pt x="98170" y="98171"/>
                  </a:lnTo>
                  <a:lnTo>
                    <a:pt x="94313" y="117248"/>
                  </a:lnTo>
                  <a:lnTo>
                    <a:pt x="83788" y="132830"/>
                  </a:lnTo>
                  <a:lnTo>
                    <a:pt x="68167" y="143339"/>
                  </a:lnTo>
                  <a:lnTo>
                    <a:pt x="49021" y="147193"/>
                  </a:lnTo>
                  <a:lnTo>
                    <a:pt x="3477768" y="147193"/>
                  </a:lnTo>
                  <a:lnTo>
                    <a:pt x="3477768" y="73660"/>
                  </a:lnTo>
                  <a:close/>
                </a:path>
                <a:path w="3477895" h="735964">
                  <a:moveTo>
                    <a:pt x="3477768" y="0"/>
                  </a:moveTo>
                  <a:lnTo>
                    <a:pt x="3473912" y="19145"/>
                  </a:lnTo>
                  <a:lnTo>
                    <a:pt x="3463401" y="34766"/>
                  </a:lnTo>
                  <a:lnTo>
                    <a:pt x="3447817" y="45291"/>
                  </a:lnTo>
                  <a:lnTo>
                    <a:pt x="3428746" y="49149"/>
                  </a:lnTo>
                  <a:lnTo>
                    <a:pt x="3477768" y="49149"/>
                  </a:lnTo>
                  <a:lnTo>
                    <a:pt x="3477768" y="0"/>
                  </a:lnTo>
                  <a:close/>
                </a:path>
                <a:path w="3477895" h="735964">
                  <a:moveTo>
                    <a:pt x="3428746" y="0"/>
                  </a:moveTo>
                  <a:lnTo>
                    <a:pt x="3426809" y="9562"/>
                  </a:lnTo>
                  <a:lnTo>
                    <a:pt x="3421538" y="17351"/>
                  </a:lnTo>
                  <a:lnTo>
                    <a:pt x="3413744" y="22592"/>
                  </a:lnTo>
                  <a:lnTo>
                    <a:pt x="3404234" y="24511"/>
                  </a:lnTo>
                  <a:lnTo>
                    <a:pt x="3428746" y="24511"/>
                  </a:lnTo>
                  <a:lnTo>
                    <a:pt x="342874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33776" y="3704082"/>
              <a:ext cx="3429000" cy="196215"/>
            </a:xfrm>
            <a:custGeom>
              <a:avLst/>
              <a:gdLst/>
              <a:ahLst/>
              <a:cxnLst/>
              <a:rect l="l" t="t" r="r" b="b"/>
              <a:pathLst>
                <a:path w="3429000" h="196214">
                  <a:moveTo>
                    <a:pt x="24511" y="122682"/>
                  </a:moveTo>
                  <a:lnTo>
                    <a:pt x="15001" y="124600"/>
                  </a:lnTo>
                  <a:lnTo>
                    <a:pt x="7207" y="129841"/>
                  </a:lnTo>
                  <a:lnTo>
                    <a:pt x="1936" y="137630"/>
                  </a:lnTo>
                  <a:lnTo>
                    <a:pt x="0" y="147193"/>
                  </a:lnTo>
                  <a:lnTo>
                    <a:pt x="0" y="196215"/>
                  </a:lnTo>
                  <a:lnTo>
                    <a:pt x="19145" y="192361"/>
                  </a:lnTo>
                  <a:lnTo>
                    <a:pt x="34766" y="181852"/>
                  </a:lnTo>
                  <a:lnTo>
                    <a:pt x="45291" y="166270"/>
                  </a:lnTo>
                  <a:lnTo>
                    <a:pt x="49149" y="147193"/>
                  </a:lnTo>
                  <a:lnTo>
                    <a:pt x="47210" y="137630"/>
                  </a:lnTo>
                  <a:lnTo>
                    <a:pt x="41925" y="129841"/>
                  </a:lnTo>
                  <a:lnTo>
                    <a:pt x="34093" y="124600"/>
                  </a:lnTo>
                  <a:lnTo>
                    <a:pt x="24511" y="122682"/>
                  </a:lnTo>
                  <a:close/>
                </a:path>
                <a:path w="3429000" h="196214">
                  <a:moveTo>
                    <a:pt x="3428746" y="49022"/>
                  </a:moveTo>
                  <a:lnTo>
                    <a:pt x="3379724" y="49022"/>
                  </a:lnTo>
                  <a:lnTo>
                    <a:pt x="3379724" y="98044"/>
                  </a:lnTo>
                  <a:lnTo>
                    <a:pt x="3398795" y="94206"/>
                  </a:lnTo>
                  <a:lnTo>
                    <a:pt x="3414379" y="83724"/>
                  </a:lnTo>
                  <a:lnTo>
                    <a:pt x="3424890" y="68147"/>
                  </a:lnTo>
                  <a:lnTo>
                    <a:pt x="3428746" y="49022"/>
                  </a:lnTo>
                  <a:close/>
                </a:path>
                <a:path w="3429000" h="196214">
                  <a:moveTo>
                    <a:pt x="3379724" y="0"/>
                  </a:moveTo>
                  <a:lnTo>
                    <a:pt x="3360578" y="3855"/>
                  </a:lnTo>
                  <a:lnTo>
                    <a:pt x="3344957" y="14366"/>
                  </a:lnTo>
                  <a:lnTo>
                    <a:pt x="3334432" y="29950"/>
                  </a:lnTo>
                  <a:lnTo>
                    <a:pt x="3330575" y="49022"/>
                  </a:lnTo>
                  <a:lnTo>
                    <a:pt x="3332513" y="58584"/>
                  </a:lnTo>
                  <a:lnTo>
                    <a:pt x="3337798" y="66373"/>
                  </a:lnTo>
                  <a:lnTo>
                    <a:pt x="3345630" y="71614"/>
                  </a:lnTo>
                  <a:lnTo>
                    <a:pt x="3355213" y="73533"/>
                  </a:lnTo>
                  <a:lnTo>
                    <a:pt x="3364722" y="71614"/>
                  </a:lnTo>
                  <a:lnTo>
                    <a:pt x="3372516" y="66373"/>
                  </a:lnTo>
                  <a:lnTo>
                    <a:pt x="3377787" y="58584"/>
                  </a:lnTo>
                  <a:lnTo>
                    <a:pt x="3379724" y="49022"/>
                  </a:lnTo>
                  <a:lnTo>
                    <a:pt x="3428746" y="49022"/>
                  </a:lnTo>
                  <a:lnTo>
                    <a:pt x="3424890" y="29950"/>
                  </a:lnTo>
                  <a:lnTo>
                    <a:pt x="3414379" y="14366"/>
                  </a:lnTo>
                  <a:lnTo>
                    <a:pt x="3398795" y="3855"/>
                  </a:lnTo>
                  <a:lnTo>
                    <a:pt x="3379724" y="0"/>
                  </a:lnTo>
                  <a:close/>
                </a:path>
              </a:pathLst>
            </a:custGeom>
            <a:solidFill>
              <a:srgbClr val="3B8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84754" y="3704082"/>
              <a:ext cx="3477895" cy="784860"/>
            </a:xfrm>
            <a:custGeom>
              <a:avLst/>
              <a:gdLst/>
              <a:ahLst/>
              <a:cxnLst/>
              <a:rect l="l" t="t" r="r" b="b"/>
              <a:pathLst>
                <a:path w="3477895" h="784860">
                  <a:moveTo>
                    <a:pt x="0" y="147193"/>
                  </a:moveTo>
                  <a:lnTo>
                    <a:pt x="3855" y="128047"/>
                  </a:lnTo>
                  <a:lnTo>
                    <a:pt x="14366" y="112426"/>
                  </a:lnTo>
                  <a:lnTo>
                    <a:pt x="29950" y="101901"/>
                  </a:lnTo>
                  <a:lnTo>
                    <a:pt x="49021" y="98044"/>
                  </a:lnTo>
                  <a:lnTo>
                    <a:pt x="3379724" y="98044"/>
                  </a:lnTo>
                  <a:lnTo>
                    <a:pt x="3379724" y="49022"/>
                  </a:lnTo>
                  <a:lnTo>
                    <a:pt x="3383561" y="29950"/>
                  </a:lnTo>
                  <a:lnTo>
                    <a:pt x="3394043" y="14366"/>
                  </a:lnTo>
                  <a:lnTo>
                    <a:pt x="3409620" y="3855"/>
                  </a:lnTo>
                  <a:lnTo>
                    <a:pt x="3428746" y="0"/>
                  </a:lnTo>
                  <a:lnTo>
                    <a:pt x="3447817" y="3855"/>
                  </a:lnTo>
                  <a:lnTo>
                    <a:pt x="3463401" y="14366"/>
                  </a:lnTo>
                  <a:lnTo>
                    <a:pt x="3473912" y="29950"/>
                  </a:lnTo>
                  <a:lnTo>
                    <a:pt x="3477768" y="49022"/>
                  </a:lnTo>
                  <a:lnTo>
                    <a:pt x="3477768" y="637692"/>
                  </a:lnTo>
                  <a:lnTo>
                    <a:pt x="3473912" y="656791"/>
                  </a:lnTo>
                  <a:lnTo>
                    <a:pt x="3463401" y="672385"/>
                  </a:lnTo>
                  <a:lnTo>
                    <a:pt x="3447817" y="682898"/>
                  </a:lnTo>
                  <a:lnTo>
                    <a:pt x="3428746" y="686752"/>
                  </a:lnTo>
                  <a:lnTo>
                    <a:pt x="98043" y="686752"/>
                  </a:lnTo>
                  <a:lnTo>
                    <a:pt x="98043" y="735799"/>
                  </a:lnTo>
                  <a:lnTo>
                    <a:pt x="94206" y="754899"/>
                  </a:lnTo>
                  <a:lnTo>
                    <a:pt x="83724" y="770493"/>
                  </a:lnTo>
                  <a:lnTo>
                    <a:pt x="68147" y="781005"/>
                  </a:lnTo>
                  <a:lnTo>
                    <a:pt x="49021" y="784860"/>
                  </a:lnTo>
                  <a:lnTo>
                    <a:pt x="29950" y="781005"/>
                  </a:lnTo>
                  <a:lnTo>
                    <a:pt x="14366" y="770493"/>
                  </a:lnTo>
                  <a:lnTo>
                    <a:pt x="3855" y="754899"/>
                  </a:lnTo>
                  <a:lnTo>
                    <a:pt x="0" y="735799"/>
                  </a:lnTo>
                  <a:lnTo>
                    <a:pt x="0" y="147193"/>
                  </a:lnTo>
                  <a:close/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51650" y="3740404"/>
              <a:ext cx="123571" cy="744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2054" y="3814064"/>
              <a:ext cx="123570" cy="989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82798" y="3851275"/>
              <a:ext cx="0" cy="539750"/>
            </a:xfrm>
            <a:custGeom>
              <a:avLst/>
              <a:gdLst/>
              <a:ahLst/>
              <a:cxnLst/>
              <a:rect l="l" t="t" r="r" b="b"/>
              <a:pathLst>
                <a:path h="539750">
                  <a:moveTo>
                    <a:pt x="0" y="0"/>
                  </a:moveTo>
                  <a:lnTo>
                    <a:pt x="0" y="539559"/>
                  </a:lnTo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1001" y="1504950"/>
            <a:ext cx="8305799" cy="244425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871855" marR="3797935" indent="-229235">
              <a:lnSpc>
                <a:spcPct val="100000"/>
              </a:lnSpc>
            </a:pPr>
            <a:r>
              <a:rPr sz="2000" spc="7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ตอบสนองความต้องการที่สำคัญเพื่อยาที่ดีกว่าในการรักษาเด็กที่มี </a:t>
            </a: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MDR-TB</a:t>
            </a:r>
          </a:p>
          <a:p>
            <a:pPr marL="871855" marR="3797935" indent="-229235">
              <a:lnSpc>
                <a:spcPct val="100000"/>
              </a:lnSpc>
            </a:pPr>
            <a:r>
              <a:rPr lang="th-TH" sz="2000" spc="265" dirty="0">
                <a:solidFill>
                  <a:srgbClr val="4AACC5"/>
                </a:solidFill>
                <a:latin typeface="DejaVu Sans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ทั้ง 5 ไซ</a:t>
            </a:r>
            <a:r>
              <a:rPr lang="th-TH" sz="2000" dirty="0" err="1">
                <a:solidFill>
                  <a:srgbClr val="385F71"/>
                </a:solidFill>
                <a:latin typeface="Arial"/>
                <a:cs typeface="Arial"/>
              </a:rPr>
              <a:t>ต์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ได้รับการอนุมัติให้ดำเนินการต่อ</a:t>
            </a:r>
            <a:r>
              <a:rPr lang="th-TH" spc="70" dirty="0">
                <a:solidFill>
                  <a:srgbClr val="385F71"/>
                </a:solidFill>
                <a:latin typeface="Arial"/>
                <a:cs typeface="Arial"/>
              </a:rPr>
              <a:t>ในช่วงการระบาดของ </a:t>
            </a:r>
            <a:r>
              <a:rPr lang="en-US" spc="70" dirty="0">
                <a:solidFill>
                  <a:srgbClr val="385F71"/>
                </a:solidFill>
                <a:latin typeface="Arial"/>
                <a:cs typeface="Arial"/>
              </a:rPr>
              <a:t>COVID-19</a:t>
            </a:r>
            <a:endParaRPr lang="th-TH" spc="70" dirty="0">
              <a:solidFill>
                <a:srgbClr val="385F71"/>
              </a:solidFill>
              <a:latin typeface="Arial"/>
              <a:cs typeface="Arial"/>
            </a:endParaRPr>
          </a:p>
          <a:p>
            <a:pPr marL="871855" marR="3797935" indent="-229235"/>
            <a:r>
              <a:rPr sz="2000" spc="26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ในปีที่ผ่านมามีผู้เข้าร่วม 15 คนลงทะเบียนโดยมีผู้ลงทะเบียนที่ประเมินได้ทั้งหมด 30 คน</a:t>
            </a:r>
            <a:endParaRPr sz="2000" dirty="0">
              <a:solidFill>
                <a:srgbClr val="385F7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008" y="1858085"/>
            <a:ext cx="331245" cy="25329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lang="th-TH" sz="2400" b="1" dirty="0">
                <a:solidFill>
                  <a:srgbClr val="4AACC5"/>
                </a:solidFill>
                <a:latin typeface="Arial"/>
                <a:cs typeface="Arial"/>
              </a:rPr>
              <a:t>วาระวิจัย</a:t>
            </a:r>
            <a:r>
              <a:rPr lang="en-US" sz="2400" b="1" dirty="0">
                <a:solidFill>
                  <a:srgbClr val="4AACC5"/>
                </a:solidFill>
                <a:latin typeface="Arial"/>
                <a:cs typeface="Arial"/>
              </a:rPr>
              <a:t> TB</a:t>
            </a:r>
            <a:r>
              <a:rPr lang="th-TH" sz="2400" b="1" dirty="0">
                <a:solidFill>
                  <a:srgbClr val="4AACC5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79947" y="1406652"/>
            <a:ext cx="3058668" cy="2029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2F8DEF54-E7B5-411C-B465-5EE56DE01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19" y="532639"/>
            <a:ext cx="6759481" cy="5507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fontAlgn="base"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en-US" b="1" dirty="0">
                <a:solidFill>
                  <a:srgbClr val="4AACC5"/>
                </a:solidFill>
                <a:latin typeface="Arial"/>
              </a:rPr>
              <a:t>PK และความปลอดภัยของ</a:t>
            </a:r>
            <a:r>
              <a:rPr lang="th-TH" altLang="en-US" b="1" dirty="0" err="1">
                <a:solidFill>
                  <a:srgbClr val="4AACC5"/>
                </a:solidFill>
                <a:latin typeface="Arial"/>
              </a:rPr>
              <a:t>เบ</a:t>
            </a:r>
            <a:r>
              <a:rPr lang="th-TH" altLang="en-US" b="1" dirty="0">
                <a:solidFill>
                  <a:srgbClr val="4AACC5"/>
                </a:solidFill>
                <a:latin typeface="Arial"/>
              </a:rPr>
              <a:t>ดาค</a:t>
            </a:r>
            <a:r>
              <a:rPr lang="th-TH" altLang="en-US" b="1" dirty="0" err="1">
                <a:solidFill>
                  <a:srgbClr val="4AACC5"/>
                </a:solidFill>
                <a:latin typeface="Arial"/>
              </a:rPr>
              <a:t>วิลีน</a:t>
            </a:r>
            <a:r>
              <a:rPr lang="th-TH" altLang="en-US" b="1" dirty="0">
                <a:solidFill>
                  <a:srgbClr val="4AACC5"/>
                </a:solidFill>
                <a:latin typeface="Arial"/>
              </a:rPr>
              <a:t>ในทารก เด็ก และวัยรุ่นที่มีอาการ โรค MDR-TB </a:t>
            </a:r>
            <a:endParaRPr lang="en-US" altLang="en-US" b="1" dirty="0">
              <a:solidFill>
                <a:srgbClr val="4AACC5"/>
              </a:solidFill>
              <a:latin typeface="Arial"/>
            </a:endParaRPr>
          </a:p>
          <a:p>
            <a:pPr marL="12700" marR="0" lvl="0" indent="0" fontAlgn="base"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en-US" b="1" dirty="0">
                <a:solidFill>
                  <a:srgbClr val="4AACC5"/>
                </a:solidFill>
                <a:latin typeface="Arial"/>
              </a:rPr>
              <a:t>และมีหรือไม่มีเอชไอวี </a:t>
            </a:r>
            <a:endParaRPr lang="en-US" altLang="en-US" b="1" dirty="0">
              <a:solidFill>
                <a:srgbClr val="4AACC5"/>
              </a:solidFill>
              <a:latin typeface="Arial"/>
              <a:cs typeface="Arial"/>
            </a:endParaRPr>
          </a:p>
        </p:txBody>
      </p:sp>
      <p:sp>
        <p:nvSpPr>
          <p:cNvPr id="18" name="object 34">
            <a:extLst>
              <a:ext uri="{FF2B5EF4-FFF2-40B4-BE49-F238E27FC236}">
                <a16:creationId xmlns:a16="http://schemas.microsoft.com/office/drawing/2014/main" id="{55CEE9FF-E6B8-4A68-B46F-1C4889981BFB}"/>
              </a:ext>
            </a:extLst>
          </p:cNvPr>
          <p:cNvSpPr txBox="1"/>
          <p:nvPr/>
        </p:nvSpPr>
        <p:spPr>
          <a:xfrm>
            <a:off x="177835" y="726508"/>
            <a:ext cx="3098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A2E62F-68F2-47AA-BB91-52560C62FB49}"/>
              </a:ext>
            </a:extLst>
          </p:cNvPr>
          <p:cNvSpPr txBox="1"/>
          <p:nvPr/>
        </p:nvSpPr>
        <p:spPr>
          <a:xfrm>
            <a:off x="3124200" y="3790950"/>
            <a:ext cx="3477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</a:rPr>
              <a:t>เวอร์ชั่น 2 คาดว่าจะออกในเดือนกรกฎาคมโดย</a:t>
            </a:r>
          </a:p>
          <a:p>
            <a:r>
              <a:rPr lang="th-TH" b="1" dirty="0">
                <a:solidFill>
                  <a:schemeClr val="bg1"/>
                </a:solidFill>
              </a:rPr>
              <a:t>ประเมินว่าจะแล้วเสร็จในเดือนกันยายน 2022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4117"/>
            <a:ext cx="4962323" cy="306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9" y="0"/>
            <a:ext cx="5666741" cy="7028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3200" dirty="0"/>
              <a:t>การศึกษาที่สำคัญ </a:t>
            </a:r>
            <a:r>
              <a:rPr sz="3200" dirty="0"/>
              <a:t>:</a:t>
            </a:r>
            <a:r>
              <a:rPr sz="3200" spc="-95" dirty="0"/>
              <a:t> </a:t>
            </a:r>
            <a:r>
              <a:rPr sz="3200" dirty="0"/>
              <a:t>P1112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258" y="1335989"/>
            <a:ext cx="4447541" cy="21935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5"/>
              </a:spcBef>
            </a:pPr>
            <a:r>
              <a:rPr sz="2000" spc="13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ครั้งแรกของการศึกษาโมโนโคลนอลแอนติบอดีเกี่ยวกับการแทรกแซงที่อาจเกิดขึ้นในระยะเริ่มต้นของทารกที่ติดเชื้อเอชไอวี</a:t>
            </a:r>
          </a:p>
          <a:p>
            <a:pPr marL="241300" marR="5080" indent="-229235">
              <a:lnSpc>
                <a:spcPct val="100000"/>
              </a:lnSpc>
              <a:spcBef>
                <a:spcPts val="105"/>
              </a:spcBef>
            </a:pPr>
            <a:r>
              <a:rPr lang="en-US" sz="2000" spc="26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ผู้เข้าร่วม 83 คนลงทะเบียนที่ไซ</a:t>
            </a:r>
            <a:r>
              <a:rPr lang="th-TH" sz="2000" dirty="0" err="1">
                <a:solidFill>
                  <a:srgbClr val="385F71"/>
                </a:solidFill>
                <a:latin typeface="Arial"/>
                <a:cs typeface="Arial"/>
              </a:rPr>
              <a:t>ต์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ในแอฟริกาใต้ สหรัฐอเมริกา และซิมบับเว</a:t>
            </a:r>
          </a:p>
          <a:p>
            <a:pPr marL="241300" marR="5080" indent="-229235">
              <a:lnSpc>
                <a:spcPct val="100000"/>
              </a:lnSpc>
              <a:spcBef>
                <a:spcPts val="105"/>
              </a:spcBef>
            </a:pPr>
            <a:r>
              <a:rPr lang="en-US" sz="2000" spc="10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spc="100" dirty="0">
                <a:solidFill>
                  <a:srgbClr val="385F71"/>
                </a:solidFill>
                <a:latin typeface="Arial"/>
                <a:cs typeface="Arial"/>
              </a:rPr>
              <a:t>ผลลัพธ์จาก </a:t>
            </a:r>
            <a:r>
              <a:rPr lang="en-US" sz="2000" spc="100" dirty="0">
                <a:solidFill>
                  <a:srgbClr val="385F71"/>
                </a:solidFill>
                <a:latin typeface="Arial"/>
                <a:cs typeface="Arial"/>
              </a:rPr>
              <a:t>Dose Group 4 </a:t>
            </a:r>
            <a:r>
              <a:rPr lang="th-TH" sz="2000" spc="100" dirty="0">
                <a:solidFill>
                  <a:srgbClr val="385F71"/>
                </a:solidFill>
                <a:latin typeface="Arial"/>
                <a:cs typeface="Arial"/>
              </a:rPr>
              <a:t>เพิ่งเผยแพร่ใน </a:t>
            </a:r>
            <a:r>
              <a:rPr lang="en-US" sz="2000" i="1" dirty="0">
                <a:solidFill>
                  <a:srgbClr val="385F71"/>
                </a:solidFill>
                <a:latin typeface="Arial"/>
                <a:cs typeface="Arial"/>
              </a:rPr>
              <a:t>JID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759450" y="3203701"/>
            <a:ext cx="2584450" cy="793750"/>
            <a:chOff x="5759450" y="3203701"/>
            <a:chExt cx="2584450" cy="793750"/>
          </a:xfrm>
        </p:grpSpPr>
        <p:sp>
          <p:nvSpPr>
            <p:cNvPr id="9" name="object 9"/>
            <p:cNvSpPr/>
            <p:nvPr/>
          </p:nvSpPr>
          <p:spPr>
            <a:xfrm>
              <a:off x="5772150" y="3264407"/>
              <a:ext cx="2559050" cy="720090"/>
            </a:xfrm>
            <a:custGeom>
              <a:avLst/>
              <a:gdLst/>
              <a:ahLst/>
              <a:cxnLst/>
              <a:rect l="l" t="t" r="r" b="b"/>
              <a:pathLst>
                <a:path w="2559050" h="720089">
                  <a:moveTo>
                    <a:pt x="2558796" y="0"/>
                  </a:moveTo>
                  <a:lnTo>
                    <a:pt x="2555027" y="18698"/>
                  </a:lnTo>
                  <a:lnTo>
                    <a:pt x="2544746" y="33956"/>
                  </a:lnTo>
                  <a:lnTo>
                    <a:pt x="2529488" y="44237"/>
                  </a:lnTo>
                  <a:lnTo>
                    <a:pt x="2510790" y="48006"/>
                  </a:lnTo>
                  <a:lnTo>
                    <a:pt x="48005" y="48006"/>
                  </a:lnTo>
                  <a:lnTo>
                    <a:pt x="29307" y="51774"/>
                  </a:lnTo>
                  <a:lnTo>
                    <a:pt x="14049" y="62055"/>
                  </a:lnTo>
                  <a:lnTo>
                    <a:pt x="3768" y="77313"/>
                  </a:lnTo>
                  <a:lnTo>
                    <a:pt x="0" y="96012"/>
                  </a:lnTo>
                  <a:lnTo>
                    <a:pt x="0" y="672084"/>
                  </a:lnTo>
                  <a:lnTo>
                    <a:pt x="3768" y="690772"/>
                  </a:lnTo>
                  <a:lnTo>
                    <a:pt x="14049" y="706031"/>
                  </a:lnTo>
                  <a:lnTo>
                    <a:pt x="29307" y="716318"/>
                  </a:lnTo>
                  <a:lnTo>
                    <a:pt x="48005" y="720090"/>
                  </a:lnTo>
                  <a:lnTo>
                    <a:pt x="66704" y="716318"/>
                  </a:lnTo>
                  <a:lnTo>
                    <a:pt x="81962" y="706031"/>
                  </a:lnTo>
                  <a:lnTo>
                    <a:pt x="92243" y="690772"/>
                  </a:lnTo>
                  <a:lnTo>
                    <a:pt x="96012" y="672084"/>
                  </a:lnTo>
                  <a:lnTo>
                    <a:pt x="96012" y="624078"/>
                  </a:lnTo>
                  <a:lnTo>
                    <a:pt x="2510790" y="624078"/>
                  </a:lnTo>
                  <a:lnTo>
                    <a:pt x="2529488" y="620309"/>
                  </a:lnTo>
                  <a:lnTo>
                    <a:pt x="2544746" y="610028"/>
                  </a:lnTo>
                  <a:lnTo>
                    <a:pt x="2555027" y="594770"/>
                  </a:lnTo>
                  <a:lnTo>
                    <a:pt x="2558796" y="576072"/>
                  </a:lnTo>
                  <a:lnTo>
                    <a:pt x="2558796" y="144018"/>
                  </a:lnTo>
                  <a:lnTo>
                    <a:pt x="48005" y="144018"/>
                  </a:lnTo>
                  <a:lnTo>
                    <a:pt x="48005" y="96012"/>
                  </a:lnTo>
                  <a:lnTo>
                    <a:pt x="49899" y="86689"/>
                  </a:lnTo>
                  <a:lnTo>
                    <a:pt x="55054" y="79057"/>
                  </a:lnTo>
                  <a:lnTo>
                    <a:pt x="62686" y="73902"/>
                  </a:lnTo>
                  <a:lnTo>
                    <a:pt x="72009" y="72009"/>
                  </a:lnTo>
                  <a:lnTo>
                    <a:pt x="2558796" y="72009"/>
                  </a:lnTo>
                  <a:lnTo>
                    <a:pt x="2558796" y="0"/>
                  </a:lnTo>
                  <a:close/>
                </a:path>
                <a:path w="2559050" h="720089">
                  <a:moveTo>
                    <a:pt x="2558796" y="72009"/>
                  </a:moveTo>
                  <a:lnTo>
                    <a:pt x="72009" y="72009"/>
                  </a:lnTo>
                  <a:lnTo>
                    <a:pt x="81331" y="73902"/>
                  </a:lnTo>
                  <a:lnTo>
                    <a:pt x="88963" y="79057"/>
                  </a:lnTo>
                  <a:lnTo>
                    <a:pt x="94118" y="86689"/>
                  </a:lnTo>
                  <a:lnTo>
                    <a:pt x="96012" y="96012"/>
                  </a:lnTo>
                  <a:lnTo>
                    <a:pt x="92243" y="114710"/>
                  </a:lnTo>
                  <a:lnTo>
                    <a:pt x="81962" y="129968"/>
                  </a:lnTo>
                  <a:lnTo>
                    <a:pt x="66704" y="140249"/>
                  </a:lnTo>
                  <a:lnTo>
                    <a:pt x="48005" y="144018"/>
                  </a:lnTo>
                  <a:lnTo>
                    <a:pt x="2558796" y="144018"/>
                  </a:lnTo>
                  <a:lnTo>
                    <a:pt x="2558796" y="72009"/>
                  </a:lnTo>
                  <a:close/>
                </a:path>
                <a:path w="2559050" h="720089">
                  <a:moveTo>
                    <a:pt x="2462783" y="0"/>
                  </a:moveTo>
                  <a:lnTo>
                    <a:pt x="2462783" y="48006"/>
                  </a:lnTo>
                  <a:lnTo>
                    <a:pt x="2510790" y="48006"/>
                  </a:lnTo>
                  <a:lnTo>
                    <a:pt x="2510790" y="24003"/>
                  </a:lnTo>
                  <a:lnTo>
                    <a:pt x="2486786" y="24003"/>
                  </a:lnTo>
                  <a:lnTo>
                    <a:pt x="2477464" y="22109"/>
                  </a:lnTo>
                  <a:lnTo>
                    <a:pt x="2469832" y="16954"/>
                  </a:lnTo>
                  <a:lnTo>
                    <a:pt x="2464677" y="9322"/>
                  </a:lnTo>
                  <a:lnTo>
                    <a:pt x="2462783" y="0"/>
                  </a:lnTo>
                  <a:close/>
                </a:path>
                <a:path w="2559050" h="720089">
                  <a:moveTo>
                    <a:pt x="2510790" y="0"/>
                  </a:moveTo>
                  <a:lnTo>
                    <a:pt x="2508896" y="9322"/>
                  </a:lnTo>
                  <a:lnTo>
                    <a:pt x="2503741" y="16954"/>
                  </a:lnTo>
                  <a:lnTo>
                    <a:pt x="2496109" y="22109"/>
                  </a:lnTo>
                  <a:lnTo>
                    <a:pt x="2486786" y="24003"/>
                  </a:lnTo>
                  <a:lnTo>
                    <a:pt x="2510790" y="24003"/>
                  </a:lnTo>
                  <a:lnTo>
                    <a:pt x="2510790" y="0"/>
                  </a:lnTo>
                  <a:close/>
                </a:path>
              </a:pathLst>
            </a:custGeom>
            <a:solidFill>
              <a:srgbClr val="663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20156" y="3216401"/>
              <a:ext cx="2510790" cy="192405"/>
            </a:xfrm>
            <a:custGeom>
              <a:avLst/>
              <a:gdLst/>
              <a:ahLst/>
              <a:cxnLst/>
              <a:rect l="l" t="t" r="r" b="b"/>
              <a:pathLst>
                <a:path w="2510790" h="192404">
                  <a:moveTo>
                    <a:pt x="24003" y="120015"/>
                  </a:moveTo>
                  <a:lnTo>
                    <a:pt x="14680" y="121908"/>
                  </a:lnTo>
                  <a:lnTo>
                    <a:pt x="7048" y="127063"/>
                  </a:lnTo>
                  <a:lnTo>
                    <a:pt x="1893" y="134695"/>
                  </a:lnTo>
                  <a:lnTo>
                    <a:pt x="0" y="144018"/>
                  </a:lnTo>
                  <a:lnTo>
                    <a:pt x="0" y="192024"/>
                  </a:lnTo>
                  <a:lnTo>
                    <a:pt x="18698" y="188255"/>
                  </a:lnTo>
                  <a:lnTo>
                    <a:pt x="33956" y="177974"/>
                  </a:lnTo>
                  <a:lnTo>
                    <a:pt x="44237" y="162716"/>
                  </a:lnTo>
                  <a:lnTo>
                    <a:pt x="48006" y="144018"/>
                  </a:lnTo>
                  <a:lnTo>
                    <a:pt x="46112" y="134695"/>
                  </a:lnTo>
                  <a:lnTo>
                    <a:pt x="40957" y="127063"/>
                  </a:lnTo>
                  <a:lnTo>
                    <a:pt x="33325" y="121908"/>
                  </a:lnTo>
                  <a:lnTo>
                    <a:pt x="24003" y="120015"/>
                  </a:lnTo>
                  <a:close/>
                </a:path>
                <a:path w="2510790" h="192404">
                  <a:moveTo>
                    <a:pt x="2510790" y="48006"/>
                  </a:moveTo>
                  <a:lnTo>
                    <a:pt x="2462784" y="48006"/>
                  </a:lnTo>
                  <a:lnTo>
                    <a:pt x="2462784" y="96012"/>
                  </a:lnTo>
                  <a:lnTo>
                    <a:pt x="2481482" y="92243"/>
                  </a:lnTo>
                  <a:lnTo>
                    <a:pt x="2496740" y="81962"/>
                  </a:lnTo>
                  <a:lnTo>
                    <a:pt x="2507021" y="66704"/>
                  </a:lnTo>
                  <a:lnTo>
                    <a:pt x="2510790" y="48006"/>
                  </a:lnTo>
                  <a:close/>
                </a:path>
                <a:path w="2510790" h="192404">
                  <a:moveTo>
                    <a:pt x="2462784" y="0"/>
                  </a:moveTo>
                  <a:lnTo>
                    <a:pt x="2444085" y="3768"/>
                  </a:lnTo>
                  <a:lnTo>
                    <a:pt x="2428827" y="14049"/>
                  </a:lnTo>
                  <a:lnTo>
                    <a:pt x="2418546" y="29307"/>
                  </a:lnTo>
                  <a:lnTo>
                    <a:pt x="2414778" y="48006"/>
                  </a:lnTo>
                  <a:lnTo>
                    <a:pt x="2416671" y="57328"/>
                  </a:lnTo>
                  <a:lnTo>
                    <a:pt x="2421826" y="64960"/>
                  </a:lnTo>
                  <a:lnTo>
                    <a:pt x="2429458" y="70115"/>
                  </a:lnTo>
                  <a:lnTo>
                    <a:pt x="2438780" y="72009"/>
                  </a:lnTo>
                  <a:lnTo>
                    <a:pt x="2448103" y="70115"/>
                  </a:lnTo>
                  <a:lnTo>
                    <a:pt x="2455735" y="64960"/>
                  </a:lnTo>
                  <a:lnTo>
                    <a:pt x="2460890" y="57328"/>
                  </a:lnTo>
                  <a:lnTo>
                    <a:pt x="2462784" y="48006"/>
                  </a:lnTo>
                  <a:lnTo>
                    <a:pt x="2510790" y="48006"/>
                  </a:lnTo>
                  <a:lnTo>
                    <a:pt x="2507021" y="29307"/>
                  </a:lnTo>
                  <a:lnTo>
                    <a:pt x="2496740" y="14049"/>
                  </a:lnTo>
                  <a:lnTo>
                    <a:pt x="2481482" y="3768"/>
                  </a:lnTo>
                  <a:lnTo>
                    <a:pt x="2462784" y="0"/>
                  </a:lnTo>
                  <a:close/>
                </a:path>
              </a:pathLst>
            </a:custGeom>
            <a:solidFill>
              <a:srgbClr val="522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72150" y="3216401"/>
              <a:ext cx="2559050" cy="768350"/>
            </a:xfrm>
            <a:custGeom>
              <a:avLst/>
              <a:gdLst/>
              <a:ahLst/>
              <a:cxnLst/>
              <a:rect l="l" t="t" r="r" b="b"/>
              <a:pathLst>
                <a:path w="2559050" h="768350">
                  <a:moveTo>
                    <a:pt x="0" y="144018"/>
                  </a:moveTo>
                  <a:lnTo>
                    <a:pt x="3768" y="125319"/>
                  </a:lnTo>
                  <a:lnTo>
                    <a:pt x="14049" y="110061"/>
                  </a:lnTo>
                  <a:lnTo>
                    <a:pt x="29307" y="99780"/>
                  </a:lnTo>
                  <a:lnTo>
                    <a:pt x="48005" y="96012"/>
                  </a:lnTo>
                  <a:lnTo>
                    <a:pt x="2462783" y="96012"/>
                  </a:lnTo>
                  <a:lnTo>
                    <a:pt x="2462783" y="48006"/>
                  </a:lnTo>
                  <a:lnTo>
                    <a:pt x="2466552" y="29307"/>
                  </a:lnTo>
                  <a:lnTo>
                    <a:pt x="2476833" y="14049"/>
                  </a:lnTo>
                  <a:lnTo>
                    <a:pt x="2492091" y="3768"/>
                  </a:lnTo>
                  <a:lnTo>
                    <a:pt x="2510790" y="0"/>
                  </a:lnTo>
                  <a:lnTo>
                    <a:pt x="2529488" y="3768"/>
                  </a:lnTo>
                  <a:lnTo>
                    <a:pt x="2544746" y="14049"/>
                  </a:lnTo>
                  <a:lnTo>
                    <a:pt x="2555027" y="29307"/>
                  </a:lnTo>
                  <a:lnTo>
                    <a:pt x="2558796" y="48006"/>
                  </a:lnTo>
                  <a:lnTo>
                    <a:pt x="2558796" y="624078"/>
                  </a:lnTo>
                  <a:lnTo>
                    <a:pt x="2555027" y="642776"/>
                  </a:lnTo>
                  <a:lnTo>
                    <a:pt x="2544746" y="658034"/>
                  </a:lnTo>
                  <a:lnTo>
                    <a:pt x="2529488" y="668315"/>
                  </a:lnTo>
                  <a:lnTo>
                    <a:pt x="2510790" y="672084"/>
                  </a:lnTo>
                  <a:lnTo>
                    <a:pt x="96012" y="672084"/>
                  </a:lnTo>
                  <a:lnTo>
                    <a:pt x="96012" y="720090"/>
                  </a:lnTo>
                  <a:lnTo>
                    <a:pt x="92243" y="738778"/>
                  </a:lnTo>
                  <a:lnTo>
                    <a:pt x="81962" y="754037"/>
                  </a:lnTo>
                  <a:lnTo>
                    <a:pt x="66704" y="764324"/>
                  </a:lnTo>
                  <a:lnTo>
                    <a:pt x="48005" y="768096"/>
                  </a:lnTo>
                  <a:lnTo>
                    <a:pt x="29307" y="764324"/>
                  </a:lnTo>
                  <a:lnTo>
                    <a:pt x="14049" y="754037"/>
                  </a:lnTo>
                  <a:lnTo>
                    <a:pt x="3768" y="738778"/>
                  </a:lnTo>
                  <a:lnTo>
                    <a:pt x="0" y="720090"/>
                  </a:lnTo>
                  <a:lnTo>
                    <a:pt x="0" y="144018"/>
                  </a:lnTo>
                  <a:close/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22233" y="3251707"/>
              <a:ext cx="121412" cy="734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59450" y="3323716"/>
              <a:ext cx="121412" cy="974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8162" y="3360419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20">
                  <a:moveTo>
                    <a:pt x="0" y="0"/>
                  </a:moveTo>
                  <a:lnTo>
                    <a:pt x="0" y="528065"/>
                  </a:lnTo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43771" y="3359507"/>
            <a:ext cx="2124520" cy="52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1770" algn="ctr">
              <a:lnSpc>
                <a:spcPct val="100000"/>
              </a:lnSpc>
              <a:spcBef>
                <a:spcPts val="100"/>
              </a:spcBef>
            </a:pPr>
            <a:r>
              <a:rPr lang="th-TH" sz="12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คาดว่าจะเสร็จสิ้นการติดตามผลภายในเดือนกุมภาพันธ์ 2022</a:t>
            </a:r>
            <a:endParaRPr lang="en-US" sz="1200" dirty="0">
              <a:latin typeface="Liberation Sans Narrow"/>
              <a:cs typeface="Liberation Sans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253" y="1420441"/>
            <a:ext cx="331245" cy="3194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lang="th-TH" sz="2400" b="1" spc="-10" dirty="0">
                <a:solidFill>
                  <a:srgbClr val="663390"/>
                </a:solidFill>
                <a:latin typeface="Arial"/>
                <a:cs typeface="Arial"/>
              </a:rPr>
              <a:t>วาระการวิจัยการป้องกัน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90615" y="1121663"/>
            <a:ext cx="2721864" cy="1941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76388-FD1A-495F-A676-A1707673F2B3}"/>
              </a:ext>
            </a:extLst>
          </p:cNvPr>
          <p:cNvSpPr txBox="1"/>
          <p:nvPr/>
        </p:nvSpPr>
        <p:spPr>
          <a:xfrm>
            <a:off x="810259" y="435189"/>
            <a:ext cx="6047741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663390"/>
                </a:solidFill>
                <a:latin typeface="Arial"/>
                <a:cs typeface="Arial"/>
              </a:rPr>
              <a:t>ความปลอดภัยและพารามิเตอร์ </a:t>
            </a:r>
            <a:r>
              <a:rPr lang="en-US" sz="1600" b="1" dirty="0">
                <a:solidFill>
                  <a:srgbClr val="663390"/>
                </a:solidFill>
                <a:latin typeface="Arial"/>
                <a:cs typeface="Arial"/>
              </a:rPr>
              <a:t>PK </a:t>
            </a:r>
            <a:r>
              <a:rPr lang="th-TH" sz="1600" b="1" dirty="0">
                <a:solidFill>
                  <a:srgbClr val="663390"/>
                </a:solidFill>
                <a:latin typeface="Arial"/>
                <a:cs typeface="Arial"/>
              </a:rPr>
              <a:t>ของโมโนโคลนอลแอนติบอดีที่ต่อต้านเชื้อเอชไอวีที่มีศักยภาพ</a:t>
            </a:r>
            <a:endParaRPr lang="en-US" sz="1600" b="1" dirty="0">
              <a:solidFill>
                <a:srgbClr val="663390"/>
              </a:solidFill>
              <a:latin typeface="Arial"/>
              <a:cs typeface="Arial"/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88BCCD4-0163-4AA7-9B41-F5FE991DCEE0}"/>
              </a:ext>
            </a:extLst>
          </p:cNvPr>
          <p:cNvSpPr txBox="1"/>
          <p:nvPr/>
        </p:nvSpPr>
        <p:spPr>
          <a:xfrm>
            <a:off x="177835" y="726508"/>
            <a:ext cx="3098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4117"/>
            <a:ext cx="4962323" cy="306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9" y="0"/>
            <a:ext cx="528574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3200" dirty="0"/>
              <a:t>การศึกษาที่สำคัญ</a:t>
            </a:r>
            <a:r>
              <a:rPr sz="3200" dirty="0"/>
              <a:t>:</a:t>
            </a:r>
            <a:r>
              <a:rPr sz="3200" spc="-95" dirty="0"/>
              <a:t> </a:t>
            </a:r>
            <a:r>
              <a:rPr sz="3200" dirty="0"/>
              <a:t>P1115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800" y="1287907"/>
            <a:ext cx="4180713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122555" indent="-228600">
              <a:lnSpc>
                <a:spcPct val="100000"/>
              </a:lnSpc>
              <a:spcBef>
                <a:spcPts val="105"/>
              </a:spcBef>
            </a:pPr>
            <a:r>
              <a:rPr sz="2000" spc="26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en-US" sz="2000" spc="265" dirty="0">
                <a:solidFill>
                  <a:srgbClr val="385F71"/>
                </a:solidFill>
                <a:latin typeface="Arial"/>
                <a:cs typeface="Arial"/>
              </a:rPr>
              <a:t>18</a:t>
            </a:r>
            <a:r>
              <a:rPr lang="en-US" sz="2000" spc="-170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ไซต์ได้รับอนุญาตให้ดำเนินการต่อในช่วงการระบาดนี้</a:t>
            </a:r>
            <a:endParaRPr lang="en-US" sz="2000" dirty="0">
              <a:latin typeface="Arial"/>
              <a:cs typeface="Arial"/>
            </a:endParaRPr>
          </a:p>
          <a:p>
            <a:pPr marL="469900" indent="-224154">
              <a:lnSpc>
                <a:spcPct val="100000"/>
              </a:lnSpc>
              <a:spcBef>
                <a:spcPts val="605"/>
              </a:spcBef>
              <a:buClr>
                <a:srgbClr val="4AACC5"/>
              </a:buClr>
              <a:buSzPct val="111111"/>
              <a:buFont typeface="Wingdings"/>
              <a:buChar char=""/>
              <a:tabLst>
                <a:tab pos="469900" algn="l"/>
              </a:tabLst>
            </a:pPr>
            <a:r>
              <a:rPr lang="th-TH" spc="-10" dirty="0">
                <a:solidFill>
                  <a:srgbClr val="385F71"/>
                </a:solidFill>
                <a:latin typeface="Arial"/>
                <a:cs typeface="Arial"/>
              </a:rPr>
              <a:t>ได้รับการอนุมัติในขั้นตอนที่ 1 และ 2</a:t>
            </a:r>
          </a:p>
          <a:p>
            <a:pPr marL="469900">
              <a:lnSpc>
                <a:spcPct val="100000"/>
              </a:lnSpc>
            </a:pPr>
            <a:r>
              <a:rPr lang="th-TH" spc="-10" dirty="0">
                <a:solidFill>
                  <a:srgbClr val="385F71"/>
                </a:solidFill>
                <a:latin typeface="Arial"/>
                <a:cs typeface="Arial"/>
              </a:rPr>
              <a:t>จะกลับมาดำเนินการในเดือนกรกฎาคม 2020</a:t>
            </a:r>
            <a:endParaRPr dirty="0">
              <a:latin typeface="Arial"/>
              <a:cs typeface="Arial"/>
            </a:endParaRPr>
          </a:p>
          <a:p>
            <a:pPr marL="469900" marR="5080" indent="-224154">
              <a:lnSpc>
                <a:spcPct val="100000"/>
              </a:lnSpc>
              <a:spcBef>
                <a:spcPts val="600"/>
              </a:spcBef>
              <a:buClr>
                <a:srgbClr val="4AACC5"/>
              </a:buClr>
              <a:buSzPct val="111111"/>
              <a:buFont typeface="Wingdings"/>
              <a:buChar char=""/>
              <a:tabLst>
                <a:tab pos="469900" algn="l"/>
              </a:tabLst>
            </a:pPr>
            <a:r>
              <a:rPr lang="th-TH" spc="-5" dirty="0">
                <a:solidFill>
                  <a:srgbClr val="385F71"/>
                </a:solidFill>
                <a:latin typeface="Arial"/>
                <a:cs typeface="Arial"/>
              </a:rPr>
              <a:t>เข้าสู่ขั้นตอนที่ 3 ที่ได้รับอนุมัติแบบทีละไซต์ในเดือนพฤษภาคม 2021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8385" y="1287907"/>
            <a:ext cx="3349625" cy="26116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2000" spc="8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spc="80" dirty="0">
                <a:solidFill>
                  <a:srgbClr val="385F71"/>
                </a:solidFill>
                <a:latin typeface="Arial"/>
                <a:cs typeface="Arial"/>
              </a:rPr>
              <a:t>การศึกษาแนวพิสูจน์แนวคิดหลักของเครือข่ายเพื่อการบรรเทาเอชไอวีในทารก</a:t>
            </a:r>
          </a:p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2000" spc="26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spc="265" dirty="0">
                <a:solidFill>
                  <a:srgbClr val="385F71"/>
                </a:solidFill>
                <a:latin typeface="Arial"/>
                <a:cs typeface="Arial"/>
              </a:rPr>
              <a:t>76 คู่แม่ลูกได้เข้าร่วมตั้งแต่ได้รับการอนุมัติให้เริ่มดำเนินการต่อไป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0400" y="3683947"/>
            <a:ext cx="2896870" cy="793750"/>
            <a:chOff x="3124454" y="3468878"/>
            <a:chExt cx="2896870" cy="793750"/>
          </a:xfrm>
        </p:grpSpPr>
        <p:sp>
          <p:nvSpPr>
            <p:cNvPr id="10" name="object 10"/>
            <p:cNvSpPr/>
            <p:nvPr/>
          </p:nvSpPr>
          <p:spPr>
            <a:xfrm>
              <a:off x="3137154" y="3529584"/>
              <a:ext cx="2871470" cy="720090"/>
            </a:xfrm>
            <a:custGeom>
              <a:avLst/>
              <a:gdLst/>
              <a:ahLst/>
              <a:cxnLst/>
              <a:rect l="l" t="t" r="r" b="b"/>
              <a:pathLst>
                <a:path w="2871470" h="720089">
                  <a:moveTo>
                    <a:pt x="2871216" y="0"/>
                  </a:moveTo>
                  <a:lnTo>
                    <a:pt x="2867447" y="18698"/>
                  </a:lnTo>
                  <a:lnTo>
                    <a:pt x="2857166" y="33956"/>
                  </a:lnTo>
                  <a:lnTo>
                    <a:pt x="2841908" y="44237"/>
                  </a:lnTo>
                  <a:lnTo>
                    <a:pt x="2823210" y="48005"/>
                  </a:lnTo>
                  <a:lnTo>
                    <a:pt x="48006" y="48005"/>
                  </a:lnTo>
                  <a:lnTo>
                    <a:pt x="29307" y="51774"/>
                  </a:lnTo>
                  <a:lnTo>
                    <a:pt x="14049" y="62055"/>
                  </a:lnTo>
                  <a:lnTo>
                    <a:pt x="3768" y="77313"/>
                  </a:lnTo>
                  <a:lnTo>
                    <a:pt x="0" y="96011"/>
                  </a:lnTo>
                  <a:lnTo>
                    <a:pt x="0" y="672083"/>
                  </a:lnTo>
                  <a:lnTo>
                    <a:pt x="3768" y="690772"/>
                  </a:lnTo>
                  <a:lnTo>
                    <a:pt x="14049" y="706031"/>
                  </a:lnTo>
                  <a:lnTo>
                    <a:pt x="29307" y="716318"/>
                  </a:lnTo>
                  <a:lnTo>
                    <a:pt x="48006" y="720089"/>
                  </a:lnTo>
                  <a:lnTo>
                    <a:pt x="66704" y="716318"/>
                  </a:lnTo>
                  <a:lnTo>
                    <a:pt x="81962" y="706031"/>
                  </a:lnTo>
                  <a:lnTo>
                    <a:pt x="92243" y="690772"/>
                  </a:lnTo>
                  <a:lnTo>
                    <a:pt x="96012" y="672083"/>
                  </a:lnTo>
                  <a:lnTo>
                    <a:pt x="96012" y="624077"/>
                  </a:lnTo>
                  <a:lnTo>
                    <a:pt x="2823210" y="624077"/>
                  </a:lnTo>
                  <a:lnTo>
                    <a:pt x="2841908" y="620306"/>
                  </a:lnTo>
                  <a:lnTo>
                    <a:pt x="2857166" y="610019"/>
                  </a:lnTo>
                  <a:lnTo>
                    <a:pt x="2867447" y="594760"/>
                  </a:lnTo>
                  <a:lnTo>
                    <a:pt x="2871216" y="576071"/>
                  </a:lnTo>
                  <a:lnTo>
                    <a:pt x="2871216" y="144017"/>
                  </a:lnTo>
                  <a:lnTo>
                    <a:pt x="48006" y="144017"/>
                  </a:lnTo>
                  <a:lnTo>
                    <a:pt x="48006" y="96011"/>
                  </a:lnTo>
                  <a:lnTo>
                    <a:pt x="49899" y="86689"/>
                  </a:lnTo>
                  <a:lnTo>
                    <a:pt x="55054" y="79057"/>
                  </a:lnTo>
                  <a:lnTo>
                    <a:pt x="62686" y="73902"/>
                  </a:lnTo>
                  <a:lnTo>
                    <a:pt x="72008" y="72008"/>
                  </a:lnTo>
                  <a:lnTo>
                    <a:pt x="2871216" y="72008"/>
                  </a:lnTo>
                  <a:lnTo>
                    <a:pt x="2871216" y="0"/>
                  </a:lnTo>
                  <a:close/>
                </a:path>
                <a:path w="2871470" h="720089">
                  <a:moveTo>
                    <a:pt x="2871216" y="72008"/>
                  </a:moveTo>
                  <a:lnTo>
                    <a:pt x="72008" y="72008"/>
                  </a:lnTo>
                  <a:lnTo>
                    <a:pt x="81331" y="73902"/>
                  </a:lnTo>
                  <a:lnTo>
                    <a:pt x="88963" y="79057"/>
                  </a:lnTo>
                  <a:lnTo>
                    <a:pt x="94118" y="86689"/>
                  </a:lnTo>
                  <a:lnTo>
                    <a:pt x="96012" y="96011"/>
                  </a:lnTo>
                  <a:lnTo>
                    <a:pt x="92243" y="114710"/>
                  </a:lnTo>
                  <a:lnTo>
                    <a:pt x="81962" y="129968"/>
                  </a:lnTo>
                  <a:lnTo>
                    <a:pt x="66704" y="140249"/>
                  </a:lnTo>
                  <a:lnTo>
                    <a:pt x="48006" y="144017"/>
                  </a:lnTo>
                  <a:lnTo>
                    <a:pt x="2871216" y="144017"/>
                  </a:lnTo>
                  <a:lnTo>
                    <a:pt x="2871216" y="72008"/>
                  </a:lnTo>
                  <a:close/>
                </a:path>
                <a:path w="2871470" h="720089">
                  <a:moveTo>
                    <a:pt x="2775204" y="0"/>
                  </a:moveTo>
                  <a:lnTo>
                    <a:pt x="2775204" y="48005"/>
                  </a:lnTo>
                  <a:lnTo>
                    <a:pt x="2823210" y="48005"/>
                  </a:lnTo>
                  <a:lnTo>
                    <a:pt x="2823210" y="24002"/>
                  </a:lnTo>
                  <a:lnTo>
                    <a:pt x="2799207" y="24002"/>
                  </a:lnTo>
                  <a:lnTo>
                    <a:pt x="2789884" y="22109"/>
                  </a:lnTo>
                  <a:lnTo>
                    <a:pt x="2782252" y="16954"/>
                  </a:lnTo>
                  <a:lnTo>
                    <a:pt x="2777097" y="9322"/>
                  </a:lnTo>
                  <a:lnTo>
                    <a:pt x="2775204" y="0"/>
                  </a:lnTo>
                  <a:close/>
                </a:path>
                <a:path w="2871470" h="720089">
                  <a:moveTo>
                    <a:pt x="2823210" y="0"/>
                  </a:moveTo>
                  <a:lnTo>
                    <a:pt x="2821316" y="9322"/>
                  </a:lnTo>
                  <a:lnTo>
                    <a:pt x="2816161" y="16954"/>
                  </a:lnTo>
                  <a:lnTo>
                    <a:pt x="2808529" y="22109"/>
                  </a:lnTo>
                  <a:lnTo>
                    <a:pt x="2799207" y="24002"/>
                  </a:lnTo>
                  <a:lnTo>
                    <a:pt x="2823210" y="24002"/>
                  </a:lnTo>
                  <a:lnTo>
                    <a:pt x="2823210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85160" y="3481578"/>
              <a:ext cx="2823210" cy="192405"/>
            </a:xfrm>
            <a:custGeom>
              <a:avLst/>
              <a:gdLst/>
              <a:ahLst/>
              <a:cxnLst/>
              <a:rect l="l" t="t" r="r" b="b"/>
              <a:pathLst>
                <a:path w="2823210" h="192404">
                  <a:moveTo>
                    <a:pt x="24002" y="120015"/>
                  </a:moveTo>
                  <a:lnTo>
                    <a:pt x="14680" y="121908"/>
                  </a:lnTo>
                  <a:lnTo>
                    <a:pt x="7048" y="127063"/>
                  </a:lnTo>
                  <a:lnTo>
                    <a:pt x="1893" y="134695"/>
                  </a:lnTo>
                  <a:lnTo>
                    <a:pt x="0" y="144018"/>
                  </a:lnTo>
                  <a:lnTo>
                    <a:pt x="0" y="192024"/>
                  </a:lnTo>
                  <a:lnTo>
                    <a:pt x="18698" y="188255"/>
                  </a:lnTo>
                  <a:lnTo>
                    <a:pt x="33956" y="177974"/>
                  </a:lnTo>
                  <a:lnTo>
                    <a:pt x="44237" y="162716"/>
                  </a:lnTo>
                  <a:lnTo>
                    <a:pt x="48006" y="144018"/>
                  </a:lnTo>
                  <a:lnTo>
                    <a:pt x="46112" y="134695"/>
                  </a:lnTo>
                  <a:lnTo>
                    <a:pt x="40957" y="127063"/>
                  </a:lnTo>
                  <a:lnTo>
                    <a:pt x="33325" y="121908"/>
                  </a:lnTo>
                  <a:lnTo>
                    <a:pt x="24002" y="120015"/>
                  </a:lnTo>
                  <a:close/>
                </a:path>
                <a:path w="2823210" h="192404">
                  <a:moveTo>
                    <a:pt x="2823210" y="48006"/>
                  </a:moveTo>
                  <a:lnTo>
                    <a:pt x="2775204" y="48006"/>
                  </a:lnTo>
                  <a:lnTo>
                    <a:pt x="2775204" y="96012"/>
                  </a:lnTo>
                  <a:lnTo>
                    <a:pt x="2793902" y="92243"/>
                  </a:lnTo>
                  <a:lnTo>
                    <a:pt x="2809160" y="81962"/>
                  </a:lnTo>
                  <a:lnTo>
                    <a:pt x="2819441" y="66704"/>
                  </a:lnTo>
                  <a:lnTo>
                    <a:pt x="2823210" y="48006"/>
                  </a:lnTo>
                  <a:close/>
                </a:path>
                <a:path w="2823210" h="192404">
                  <a:moveTo>
                    <a:pt x="2775204" y="0"/>
                  </a:moveTo>
                  <a:lnTo>
                    <a:pt x="2756505" y="3768"/>
                  </a:lnTo>
                  <a:lnTo>
                    <a:pt x="2741247" y="14049"/>
                  </a:lnTo>
                  <a:lnTo>
                    <a:pt x="2730966" y="29307"/>
                  </a:lnTo>
                  <a:lnTo>
                    <a:pt x="2727198" y="48006"/>
                  </a:lnTo>
                  <a:lnTo>
                    <a:pt x="2729091" y="57328"/>
                  </a:lnTo>
                  <a:lnTo>
                    <a:pt x="2734246" y="64960"/>
                  </a:lnTo>
                  <a:lnTo>
                    <a:pt x="2741878" y="70115"/>
                  </a:lnTo>
                  <a:lnTo>
                    <a:pt x="2751201" y="72009"/>
                  </a:lnTo>
                  <a:lnTo>
                    <a:pt x="2760523" y="70115"/>
                  </a:lnTo>
                  <a:lnTo>
                    <a:pt x="2768155" y="64960"/>
                  </a:lnTo>
                  <a:lnTo>
                    <a:pt x="2773310" y="57328"/>
                  </a:lnTo>
                  <a:lnTo>
                    <a:pt x="2775204" y="48006"/>
                  </a:lnTo>
                  <a:lnTo>
                    <a:pt x="2823210" y="48006"/>
                  </a:lnTo>
                  <a:lnTo>
                    <a:pt x="2819441" y="29307"/>
                  </a:lnTo>
                  <a:lnTo>
                    <a:pt x="2809160" y="14049"/>
                  </a:lnTo>
                  <a:lnTo>
                    <a:pt x="2793902" y="3768"/>
                  </a:lnTo>
                  <a:lnTo>
                    <a:pt x="2775204" y="0"/>
                  </a:lnTo>
                  <a:close/>
                </a:path>
              </a:pathLst>
            </a:custGeom>
            <a:solidFill>
              <a:srgbClr val="709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37154" y="3481578"/>
              <a:ext cx="2871470" cy="768350"/>
            </a:xfrm>
            <a:custGeom>
              <a:avLst/>
              <a:gdLst/>
              <a:ahLst/>
              <a:cxnLst/>
              <a:rect l="l" t="t" r="r" b="b"/>
              <a:pathLst>
                <a:path w="2871470" h="768350">
                  <a:moveTo>
                    <a:pt x="0" y="144018"/>
                  </a:moveTo>
                  <a:lnTo>
                    <a:pt x="3768" y="125319"/>
                  </a:lnTo>
                  <a:lnTo>
                    <a:pt x="14049" y="110061"/>
                  </a:lnTo>
                  <a:lnTo>
                    <a:pt x="29307" y="99780"/>
                  </a:lnTo>
                  <a:lnTo>
                    <a:pt x="48006" y="96012"/>
                  </a:lnTo>
                  <a:lnTo>
                    <a:pt x="2775204" y="96012"/>
                  </a:lnTo>
                  <a:lnTo>
                    <a:pt x="2775204" y="48006"/>
                  </a:lnTo>
                  <a:lnTo>
                    <a:pt x="2778972" y="29307"/>
                  </a:lnTo>
                  <a:lnTo>
                    <a:pt x="2789253" y="14049"/>
                  </a:lnTo>
                  <a:lnTo>
                    <a:pt x="2804511" y="3768"/>
                  </a:lnTo>
                  <a:lnTo>
                    <a:pt x="2823210" y="0"/>
                  </a:lnTo>
                  <a:lnTo>
                    <a:pt x="2841908" y="3768"/>
                  </a:lnTo>
                  <a:lnTo>
                    <a:pt x="2857166" y="14049"/>
                  </a:lnTo>
                  <a:lnTo>
                    <a:pt x="2867447" y="29307"/>
                  </a:lnTo>
                  <a:lnTo>
                    <a:pt x="2871216" y="48006"/>
                  </a:lnTo>
                  <a:lnTo>
                    <a:pt x="2871216" y="624078"/>
                  </a:lnTo>
                  <a:lnTo>
                    <a:pt x="2867447" y="642766"/>
                  </a:lnTo>
                  <a:lnTo>
                    <a:pt x="2857166" y="658025"/>
                  </a:lnTo>
                  <a:lnTo>
                    <a:pt x="2841908" y="668312"/>
                  </a:lnTo>
                  <a:lnTo>
                    <a:pt x="2823210" y="672084"/>
                  </a:lnTo>
                  <a:lnTo>
                    <a:pt x="96012" y="672084"/>
                  </a:lnTo>
                  <a:lnTo>
                    <a:pt x="96012" y="720090"/>
                  </a:lnTo>
                  <a:lnTo>
                    <a:pt x="92243" y="738778"/>
                  </a:lnTo>
                  <a:lnTo>
                    <a:pt x="81962" y="754037"/>
                  </a:lnTo>
                  <a:lnTo>
                    <a:pt x="66704" y="764324"/>
                  </a:lnTo>
                  <a:lnTo>
                    <a:pt x="48006" y="768096"/>
                  </a:lnTo>
                  <a:lnTo>
                    <a:pt x="29307" y="764324"/>
                  </a:lnTo>
                  <a:lnTo>
                    <a:pt x="14049" y="754037"/>
                  </a:lnTo>
                  <a:lnTo>
                    <a:pt x="3768" y="738778"/>
                  </a:lnTo>
                  <a:lnTo>
                    <a:pt x="0" y="720090"/>
                  </a:lnTo>
                  <a:lnTo>
                    <a:pt x="0" y="144018"/>
                  </a:lnTo>
                  <a:close/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99658" y="3516884"/>
              <a:ext cx="121412" cy="734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4454" y="3588893"/>
              <a:ext cx="121412" cy="974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3166" y="3625596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20">
                  <a:moveTo>
                    <a:pt x="0" y="0"/>
                  </a:moveTo>
                  <a:lnTo>
                    <a:pt x="0" y="528065"/>
                  </a:lnTo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7835" y="1165156"/>
            <a:ext cx="331245" cy="331254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lang="th-TH" sz="2400" b="1" spc="-5" dirty="0">
                <a:solidFill>
                  <a:srgbClr val="8BB84A"/>
                </a:solidFill>
                <a:latin typeface="Arial"/>
                <a:cs typeface="Arial"/>
              </a:rPr>
              <a:t>วาระการวิจัยการบำบัด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D3E36A-5CC3-420E-B578-4310FFB683EA}"/>
              </a:ext>
            </a:extLst>
          </p:cNvPr>
          <p:cNvSpPr txBox="1"/>
          <p:nvPr/>
        </p:nvSpPr>
        <p:spPr>
          <a:xfrm>
            <a:off x="748385" y="467407"/>
            <a:ext cx="5272685" cy="70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300"/>
              </a:lnSpc>
              <a:tabLst>
                <a:tab pos="643255" algn="l"/>
              </a:tabLst>
            </a:pPr>
            <a:r>
              <a:rPr lang="th-TH" b="1" dirty="0">
                <a:solidFill>
                  <a:srgbClr val="8BB84A"/>
                </a:solidFill>
                <a:latin typeface="Arial"/>
                <a:cs typeface="Arial"/>
              </a:rPr>
              <a:t>การรักษาทารกที่มีเอชไอวี อย่างเข้มข้นตั้งแต่แรก </a:t>
            </a:r>
          </a:p>
          <a:p>
            <a:pPr marL="12700">
              <a:lnSpc>
                <a:spcPts val="2300"/>
              </a:lnSpc>
              <a:tabLst>
                <a:tab pos="643255" algn="l"/>
              </a:tabLst>
            </a:pPr>
            <a:r>
              <a:rPr lang="th-TH" b="1" dirty="0">
                <a:solidFill>
                  <a:srgbClr val="8BB84A"/>
                </a:solidFill>
                <a:latin typeface="Arial"/>
                <a:cs typeface="Arial"/>
              </a:rPr>
              <a:t>เพื่อบรรเทาอาการเอชไอวี</a:t>
            </a:r>
            <a:endParaRPr lang="en-US" b="1" dirty="0">
              <a:solidFill>
                <a:srgbClr val="8BB84A"/>
              </a:solidFill>
              <a:latin typeface="Arial"/>
              <a:cs typeface="Arial"/>
            </a:endParaRPr>
          </a:p>
        </p:txBody>
      </p:sp>
      <p:sp>
        <p:nvSpPr>
          <p:cNvPr id="25" name="object 34">
            <a:extLst>
              <a:ext uri="{FF2B5EF4-FFF2-40B4-BE49-F238E27FC236}">
                <a16:creationId xmlns:a16="http://schemas.microsoft.com/office/drawing/2014/main" id="{A915166B-DD78-4F8A-A255-0F0B98186445}"/>
              </a:ext>
            </a:extLst>
          </p:cNvPr>
          <p:cNvSpPr txBox="1"/>
          <p:nvPr/>
        </p:nvSpPr>
        <p:spPr>
          <a:xfrm>
            <a:off x="177835" y="726508"/>
            <a:ext cx="3098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36A944-4D25-43A5-8832-EA2271A80192}"/>
              </a:ext>
            </a:extLst>
          </p:cNvPr>
          <p:cNvSpPr txBox="1"/>
          <p:nvPr/>
        </p:nvSpPr>
        <p:spPr>
          <a:xfrm>
            <a:off x="3286215" y="3808750"/>
            <a:ext cx="242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คาดว่าจะเสร็จสิ้นการลงทะเบียนภายในเดือนธันวาคม 2023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4117"/>
            <a:ext cx="4962323" cy="306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8" y="261874"/>
            <a:ext cx="680974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3200" dirty="0"/>
              <a:t>การศึกษาที่สำคัญ</a:t>
            </a:r>
            <a:r>
              <a:rPr sz="3200" dirty="0"/>
              <a:t>: IMPAACT</a:t>
            </a:r>
            <a:r>
              <a:rPr sz="3200" spc="-95" dirty="0"/>
              <a:t> </a:t>
            </a:r>
            <a:r>
              <a:rPr sz="3200" dirty="0"/>
              <a:t>2008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065017" y="3610609"/>
            <a:ext cx="3015615" cy="793750"/>
            <a:chOff x="3065017" y="3458209"/>
            <a:chExt cx="3015615" cy="793750"/>
          </a:xfrm>
        </p:grpSpPr>
        <p:sp>
          <p:nvSpPr>
            <p:cNvPr id="7" name="object 7"/>
            <p:cNvSpPr/>
            <p:nvPr/>
          </p:nvSpPr>
          <p:spPr>
            <a:xfrm>
              <a:off x="3077717" y="3518915"/>
              <a:ext cx="2990215" cy="720090"/>
            </a:xfrm>
            <a:custGeom>
              <a:avLst/>
              <a:gdLst/>
              <a:ahLst/>
              <a:cxnLst/>
              <a:rect l="l" t="t" r="r" b="b"/>
              <a:pathLst>
                <a:path w="2990215" h="720089">
                  <a:moveTo>
                    <a:pt x="2990087" y="0"/>
                  </a:moveTo>
                  <a:lnTo>
                    <a:pt x="2986319" y="18698"/>
                  </a:lnTo>
                  <a:lnTo>
                    <a:pt x="2976038" y="33956"/>
                  </a:lnTo>
                  <a:lnTo>
                    <a:pt x="2960780" y="44237"/>
                  </a:lnTo>
                  <a:lnTo>
                    <a:pt x="2942082" y="48006"/>
                  </a:lnTo>
                  <a:lnTo>
                    <a:pt x="48006" y="48006"/>
                  </a:lnTo>
                  <a:lnTo>
                    <a:pt x="29307" y="51774"/>
                  </a:lnTo>
                  <a:lnTo>
                    <a:pt x="14049" y="62055"/>
                  </a:lnTo>
                  <a:lnTo>
                    <a:pt x="3768" y="77313"/>
                  </a:lnTo>
                  <a:lnTo>
                    <a:pt x="0" y="96012"/>
                  </a:lnTo>
                  <a:lnTo>
                    <a:pt x="0" y="672084"/>
                  </a:lnTo>
                  <a:lnTo>
                    <a:pt x="3768" y="690772"/>
                  </a:lnTo>
                  <a:lnTo>
                    <a:pt x="14049" y="706031"/>
                  </a:lnTo>
                  <a:lnTo>
                    <a:pt x="29307" y="716318"/>
                  </a:lnTo>
                  <a:lnTo>
                    <a:pt x="48006" y="720090"/>
                  </a:lnTo>
                  <a:lnTo>
                    <a:pt x="66704" y="716318"/>
                  </a:lnTo>
                  <a:lnTo>
                    <a:pt x="81962" y="706031"/>
                  </a:lnTo>
                  <a:lnTo>
                    <a:pt x="92243" y="690772"/>
                  </a:lnTo>
                  <a:lnTo>
                    <a:pt x="96012" y="672084"/>
                  </a:lnTo>
                  <a:lnTo>
                    <a:pt x="96012" y="624078"/>
                  </a:lnTo>
                  <a:lnTo>
                    <a:pt x="2942082" y="624078"/>
                  </a:lnTo>
                  <a:lnTo>
                    <a:pt x="2960780" y="620306"/>
                  </a:lnTo>
                  <a:lnTo>
                    <a:pt x="2976038" y="610019"/>
                  </a:lnTo>
                  <a:lnTo>
                    <a:pt x="2986319" y="594760"/>
                  </a:lnTo>
                  <a:lnTo>
                    <a:pt x="2990087" y="576072"/>
                  </a:lnTo>
                  <a:lnTo>
                    <a:pt x="2990087" y="144018"/>
                  </a:lnTo>
                  <a:lnTo>
                    <a:pt x="48006" y="144018"/>
                  </a:lnTo>
                  <a:lnTo>
                    <a:pt x="48006" y="96012"/>
                  </a:lnTo>
                  <a:lnTo>
                    <a:pt x="49899" y="86689"/>
                  </a:lnTo>
                  <a:lnTo>
                    <a:pt x="55054" y="79057"/>
                  </a:lnTo>
                  <a:lnTo>
                    <a:pt x="62686" y="73902"/>
                  </a:lnTo>
                  <a:lnTo>
                    <a:pt x="72008" y="72009"/>
                  </a:lnTo>
                  <a:lnTo>
                    <a:pt x="2990087" y="72009"/>
                  </a:lnTo>
                  <a:lnTo>
                    <a:pt x="2990087" y="0"/>
                  </a:lnTo>
                  <a:close/>
                </a:path>
                <a:path w="2990215" h="720089">
                  <a:moveTo>
                    <a:pt x="2990087" y="72009"/>
                  </a:moveTo>
                  <a:lnTo>
                    <a:pt x="72008" y="72009"/>
                  </a:lnTo>
                  <a:lnTo>
                    <a:pt x="81331" y="73902"/>
                  </a:lnTo>
                  <a:lnTo>
                    <a:pt x="88963" y="79057"/>
                  </a:lnTo>
                  <a:lnTo>
                    <a:pt x="94118" y="86689"/>
                  </a:lnTo>
                  <a:lnTo>
                    <a:pt x="96012" y="96012"/>
                  </a:lnTo>
                  <a:lnTo>
                    <a:pt x="92243" y="114710"/>
                  </a:lnTo>
                  <a:lnTo>
                    <a:pt x="81962" y="129968"/>
                  </a:lnTo>
                  <a:lnTo>
                    <a:pt x="66704" y="140249"/>
                  </a:lnTo>
                  <a:lnTo>
                    <a:pt x="48006" y="144018"/>
                  </a:lnTo>
                  <a:lnTo>
                    <a:pt x="2990087" y="144018"/>
                  </a:lnTo>
                  <a:lnTo>
                    <a:pt x="2990087" y="72009"/>
                  </a:lnTo>
                  <a:close/>
                </a:path>
                <a:path w="2990215" h="720089">
                  <a:moveTo>
                    <a:pt x="2894076" y="0"/>
                  </a:moveTo>
                  <a:lnTo>
                    <a:pt x="2894076" y="48006"/>
                  </a:lnTo>
                  <a:lnTo>
                    <a:pt x="2942082" y="48006"/>
                  </a:lnTo>
                  <a:lnTo>
                    <a:pt x="2942082" y="24003"/>
                  </a:lnTo>
                  <a:lnTo>
                    <a:pt x="2918079" y="24003"/>
                  </a:lnTo>
                  <a:lnTo>
                    <a:pt x="2908756" y="22109"/>
                  </a:lnTo>
                  <a:lnTo>
                    <a:pt x="2901124" y="16954"/>
                  </a:lnTo>
                  <a:lnTo>
                    <a:pt x="2895969" y="9322"/>
                  </a:lnTo>
                  <a:lnTo>
                    <a:pt x="2894076" y="0"/>
                  </a:lnTo>
                  <a:close/>
                </a:path>
                <a:path w="2990215" h="720089">
                  <a:moveTo>
                    <a:pt x="2942082" y="0"/>
                  </a:moveTo>
                  <a:lnTo>
                    <a:pt x="2940188" y="9322"/>
                  </a:lnTo>
                  <a:lnTo>
                    <a:pt x="2935033" y="16954"/>
                  </a:lnTo>
                  <a:lnTo>
                    <a:pt x="2927401" y="22109"/>
                  </a:lnTo>
                  <a:lnTo>
                    <a:pt x="2918079" y="24003"/>
                  </a:lnTo>
                  <a:lnTo>
                    <a:pt x="2942082" y="24003"/>
                  </a:lnTo>
                  <a:lnTo>
                    <a:pt x="2942082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25723" y="3470909"/>
              <a:ext cx="2942590" cy="192405"/>
            </a:xfrm>
            <a:custGeom>
              <a:avLst/>
              <a:gdLst/>
              <a:ahLst/>
              <a:cxnLst/>
              <a:rect l="l" t="t" r="r" b="b"/>
              <a:pathLst>
                <a:path w="2942590" h="192404">
                  <a:moveTo>
                    <a:pt x="24002" y="120014"/>
                  </a:moveTo>
                  <a:lnTo>
                    <a:pt x="14680" y="121908"/>
                  </a:lnTo>
                  <a:lnTo>
                    <a:pt x="7048" y="127063"/>
                  </a:lnTo>
                  <a:lnTo>
                    <a:pt x="1893" y="134695"/>
                  </a:lnTo>
                  <a:lnTo>
                    <a:pt x="0" y="144017"/>
                  </a:lnTo>
                  <a:lnTo>
                    <a:pt x="0" y="192023"/>
                  </a:lnTo>
                  <a:lnTo>
                    <a:pt x="18698" y="188255"/>
                  </a:lnTo>
                  <a:lnTo>
                    <a:pt x="33956" y="177974"/>
                  </a:lnTo>
                  <a:lnTo>
                    <a:pt x="44237" y="162716"/>
                  </a:lnTo>
                  <a:lnTo>
                    <a:pt x="48006" y="144017"/>
                  </a:lnTo>
                  <a:lnTo>
                    <a:pt x="46112" y="134695"/>
                  </a:lnTo>
                  <a:lnTo>
                    <a:pt x="40957" y="127063"/>
                  </a:lnTo>
                  <a:lnTo>
                    <a:pt x="33325" y="121908"/>
                  </a:lnTo>
                  <a:lnTo>
                    <a:pt x="24002" y="120014"/>
                  </a:lnTo>
                  <a:close/>
                </a:path>
                <a:path w="2942590" h="192404">
                  <a:moveTo>
                    <a:pt x="2942081" y="48005"/>
                  </a:moveTo>
                  <a:lnTo>
                    <a:pt x="2894076" y="48005"/>
                  </a:lnTo>
                  <a:lnTo>
                    <a:pt x="2894076" y="96011"/>
                  </a:lnTo>
                  <a:lnTo>
                    <a:pt x="2912774" y="92243"/>
                  </a:lnTo>
                  <a:lnTo>
                    <a:pt x="2928032" y="81962"/>
                  </a:lnTo>
                  <a:lnTo>
                    <a:pt x="2938313" y="66704"/>
                  </a:lnTo>
                  <a:lnTo>
                    <a:pt x="2942081" y="48005"/>
                  </a:lnTo>
                  <a:close/>
                </a:path>
                <a:path w="2942590" h="192404">
                  <a:moveTo>
                    <a:pt x="2894076" y="0"/>
                  </a:moveTo>
                  <a:lnTo>
                    <a:pt x="2875377" y="3768"/>
                  </a:lnTo>
                  <a:lnTo>
                    <a:pt x="2860119" y="14049"/>
                  </a:lnTo>
                  <a:lnTo>
                    <a:pt x="2849838" y="29307"/>
                  </a:lnTo>
                  <a:lnTo>
                    <a:pt x="2846070" y="48005"/>
                  </a:lnTo>
                  <a:lnTo>
                    <a:pt x="2847963" y="57328"/>
                  </a:lnTo>
                  <a:lnTo>
                    <a:pt x="2853118" y="64960"/>
                  </a:lnTo>
                  <a:lnTo>
                    <a:pt x="2860750" y="70115"/>
                  </a:lnTo>
                  <a:lnTo>
                    <a:pt x="2870073" y="72008"/>
                  </a:lnTo>
                  <a:lnTo>
                    <a:pt x="2879395" y="70115"/>
                  </a:lnTo>
                  <a:lnTo>
                    <a:pt x="2887027" y="64960"/>
                  </a:lnTo>
                  <a:lnTo>
                    <a:pt x="2892182" y="57328"/>
                  </a:lnTo>
                  <a:lnTo>
                    <a:pt x="2894076" y="48005"/>
                  </a:lnTo>
                  <a:lnTo>
                    <a:pt x="2942081" y="48005"/>
                  </a:lnTo>
                  <a:lnTo>
                    <a:pt x="2938313" y="29307"/>
                  </a:lnTo>
                  <a:lnTo>
                    <a:pt x="2928032" y="14049"/>
                  </a:lnTo>
                  <a:lnTo>
                    <a:pt x="2912774" y="3768"/>
                  </a:lnTo>
                  <a:lnTo>
                    <a:pt x="2894076" y="0"/>
                  </a:lnTo>
                  <a:close/>
                </a:path>
              </a:pathLst>
            </a:custGeom>
            <a:solidFill>
              <a:srgbClr val="709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7717" y="3470909"/>
              <a:ext cx="2990215" cy="768350"/>
            </a:xfrm>
            <a:custGeom>
              <a:avLst/>
              <a:gdLst/>
              <a:ahLst/>
              <a:cxnLst/>
              <a:rect l="l" t="t" r="r" b="b"/>
              <a:pathLst>
                <a:path w="2990215" h="768350">
                  <a:moveTo>
                    <a:pt x="0" y="144017"/>
                  </a:moveTo>
                  <a:lnTo>
                    <a:pt x="3768" y="125319"/>
                  </a:lnTo>
                  <a:lnTo>
                    <a:pt x="14049" y="110061"/>
                  </a:lnTo>
                  <a:lnTo>
                    <a:pt x="29307" y="99780"/>
                  </a:lnTo>
                  <a:lnTo>
                    <a:pt x="48006" y="96011"/>
                  </a:lnTo>
                  <a:lnTo>
                    <a:pt x="2894076" y="96011"/>
                  </a:lnTo>
                  <a:lnTo>
                    <a:pt x="2894076" y="48005"/>
                  </a:lnTo>
                  <a:lnTo>
                    <a:pt x="2897844" y="29307"/>
                  </a:lnTo>
                  <a:lnTo>
                    <a:pt x="2908125" y="14049"/>
                  </a:lnTo>
                  <a:lnTo>
                    <a:pt x="2923383" y="3768"/>
                  </a:lnTo>
                  <a:lnTo>
                    <a:pt x="2942082" y="0"/>
                  </a:lnTo>
                  <a:lnTo>
                    <a:pt x="2960780" y="3768"/>
                  </a:lnTo>
                  <a:lnTo>
                    <a:pt x="2976038" y="14049"/>
                  </a:lnTo>
                  <a:lnTo>
                    <a:pt x="2986319" y="29307"/>
                  </a:lnTo>
                  <a:lnTo>
                    <a:pt x="2990087" y="48005"/>
                  </a:lnTo>
                  <a:lnTo>
                    <a:pt x="2990087" y="624077"/>
                  </a:lnTo>
                  <a:lnTo>
                    <a:pt x="2986319" y="642766"/>
                  </a:lnTo>
                  <a:lnTo>
                    <a:pt x="2976038" y="658025"/>
                  </a:lnTo>
                  <a:lnTo>
                    <a:pt x="2960780" y="668312"/>
                  </a:lnTo>
                  <a:lnTo>
                    <a:pt x="2942082" y="672083"/>
                  </a:lnTo>
                  <a:lnTo>
                    <a:pt x="96012" y="672083"/>
                  </a:lnTo>
                  <a:lnTo>
                    <a:pt x="96012" y="720089"/>
                  </a:lnTo>
                  <a:lnTo>
                    <a:pt x="92243" y="738778"/>
                  </a:lnTo>
                  <a:lnTo>
                    <a:pt x="81962" y="754037"/>
                  </a:lnTo>
                  <a:lnTo>
                    <a:pt x="66704" y="764324"/>
                  </a:lnTo>
                  <a:lnTo>
                    <a:pt x="48006" y="768095"/>
                  </a:lnTo>
                  <a:lnTo>
                    <a:pt x="29307" y="764324"/>
                  </a:lnTo>
                  <a:lnTo>
                    <a:pt x="14049" y="754037"/>
                  </a:lnTo>
                  <a:lnTo>
                    <a:pt x="3768" y="738778"/>
                  </a:lnTo>
                  <a:lnTo>
                    <a:pt x="0" y="720089"/>
                  </a:lnTo>
                  <a:lnTo>
                    <a:pt x="0" y="144017"/>
                  </a:lnTo>
                  <a:close/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59094" y="3506215"/>
              <a:ext cx="121411" cy="734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65017" y="3578224"/>
              <a:ext cx="121412" cy="974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73729" y="3614927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20">
                  <a:moveTo>
                    <a:pt x="0" y="0"/>
                  </a:moveTo>
                  <a:lnTo>
                    <a:pt x="0" y="528066"/>
                  </a:lnTo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3400" y="1047750"/>
            <a:ext cx="7162800" cy="2680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00"/>
              </a:lnSpc>
              <a:tabLst>
                <a:tab pos="643255" algn="l"/>
              </a:tabLst>
            </a:pPr>
            <a:r>
              <a:rPr lang="en-US" sz="3000" baseline="1388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sz="2050" dirty="0">
              <a:latin typeface="Arial"/>
              <a:cs typeface="Arial"/>
            </a:endParaRPr>
          </a:p>
          <a:p>
            <a:pPr marL="809625" marR="2883535" indent="-228600">
              <a:spcBef>
                <a:spcPts val="600"/>
              </a:spcBef>
            </a:pPr>
            <a:r>
              <a:rPr sz="2000" spc="13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เป็นรายแรกในการประเมินโมโนโคลนอลแอนติบอดีสำหรับการรักษา (และการหายขาดที่อาจเกิดขึ้น) ในทารกที่ติดเชื้อเอชไอวี</a:t>
            </a:r>
            <a:endParaRPr sz="2000" dirty="0">
              <a:solidFill>
                <a:srgbClr val="385F71"/>
              </a:solidFill>
              <a:latin typeface="Arial"/>
              <a:cs typeface="Arial"/>
            </a:endParaRPr>
          </a:p>
          <a:p>
            <a:pPr marL="809625" marR="2883535" indent="-228600">
              <a:lnSpc>
                <a:spcPct val="100000"/>
              </a:lnSpc>
              <a:spcBef>
                <a:spcPts val="600"/>
              </a:spcBef>
            </a:pPr>
            <a:r>
              <a:rPr sz="2000" spc="26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2000" spc="265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ทารก</a:t>
            </a: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61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รายที่เข้าร่วมจากบอตสวานา บราซิล มาลาวี และซิมบับเว</a:t>
            </a:r>
            <a:endParaRPr sz="2000" dirty="0">
              <a:solidFill>
                <a:srgbClr val="385F71"/>
              </a:solidFill>
              <a:latin typeface="Arial"/>
              <a:cs typeface="Arial"/>
            </a:endParaRPr>
          </a:p>
          <a:p>
            <a:pPr marL="809625" marR="2883535" indent="-228600">
              <a:lnSpc>
                <a:spcPct val="100000"/>
              </a:lnSpc>
              <a:spcBef>
                <a:spcPts val="600"/>
              </a:spcBef>
            </a:pPr>
            <a:endParaRPr sz="2000" dirty="0">
              <a:solidFill>
                <a:srgbClr val="385F7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844" y="1749805"/>
            <a:ext cx="269304" cy="2955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lang="th-TH" sz="2400" b="1" spc="-5" dirty="0">
                <a:solidFill>
                  <a:srgbClr val="8BB84A"/>
                </a:solidFill>
                <a:latin typeface="Arial"/>
                <a:cs typeface="Arial"/>
              </a:rPr>
              <a:t>วาระการวิจัยการบำบัด</a:t>
            </a:r>
          </a:p>
        </p:txBody>
      </p:sp>
      <p:sp>
        <p:nvSpPr>
          <p:cNvPr id="15" name="object 15"/>
          <p:cNvSpPr/>
          <p:nvPr/>
        </p:nvSpPr>
        <p:spPr>
          <a:xfrm>
            <a:off x="5510784" y="1251001"/>
            <a:ext cx="2756602" cy="19639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id="{188BCCD4-0163-4AA7-9B41-F5FE991DCEE0}"/>
              </a:ext>
            </a:extLst>
          </p:cNvPr>
          <p:cNvSpPr txBox="1"/>
          <p:nvPr/>
        </p:nvSpPr>
        <p:spPr>
          <a:xfrm>
            <a:off x="152400" y="742950"/>
            <a:ext cx="3098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371475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chemeClr val="bg1"/>
                </a:solidFill>
              </a:rPr>
              <a:t>ดำเนินการติดตามเสร็จสมบูรณ์ </a:t>
            </a:r>
          </a:p>
          <a:p>
            <a:pPr algn="ctr"/>
            <a:r>
              <a:rPr lang="th-TH" sz="1600" b="1" dirty="0">
                <a:solidFill>
                  <a:schemeClr val="bg1"/>
                </a:solidFill>
              </a:rPr>
              <a:t>เมื่อวันที่ </a:t>
            </a:r>
            <a:r>
              <a:rPr lang="en-US" sz="1600" b="1" dirty="0">
                <a:solidFill>
                  <a:schemeClr val="bg1"/>
                </a:solidFill>
              </a:rPr>
              <a:t>11 </a:t>
            </a:r>
            <a:r>
              <a:rPr lang="th-TH" sz="1600" b="1" dirty="0">
                <a:solidFill>
                  <a:schemeClr val="bg1"/>
                </a:solidFill>
              </a:rPr>
              <a:t>กุมภาพันธ์ </a:t>
            </a:r>
            <a:r>
              <a:rPr lang="en-US" sz="1600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" y="742950"/>
            <a:ext cx="6553200" cy="3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300"/>
              </a:lnSpc>
              <a:tabLst>
                <a:tab pos="643255" algn="l"/>
              </a:tabLst>
            </a:pPr>
            <a:r>
              <a:rPr lang="th-TH" b="1" dirty="0">
                <a:solidFill>
                  <a:srgbClr val="8BB84A"/>
                </a:solidFill>
                <a:latin typeface="Arial"/>
                <a:cs typeface="Arial"/>
              </a:rPr>
              <a:t>การศึกษาโมโนโคลนอลแอนติบอดีร่วมกับ </a:t>
            </a:r>
            <a:r>
              <a:rPr lang="en-US" b="1" dirty="0">
                <a:solidFill>
                  <a:srgbClr val="8BB84A"/>
                </a:solidFill>
                <a:latin typeface="Arial"/>
                <a:cs typeface="Arial"/>
              </a:rPr>
              <a:t>ART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4117"/>
            <a:ext cx="4962323" cy="306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8" y="261874"/>
            <a:ext cx="711454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3200" dirty="0"/>
              <a:t>การศึกษาที่สำคัญ</a:t>
            </a:r>
            <a:r>
              <a:rPr sz="3200" dirty="0"/>
              <a:t>: IMPAACT</a:t>
            </a:r>
            <a:r>
              <a:rPr sz="3200" spc="-95" dirty="0"/>
              <a:t> </a:t>
            </a:r>
            <a:r>
              <a:rPr sz="3200" dirty="0"/>
              <a:t>2014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-29261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524000" y="3790950"/>
            <a:ext cx="2799080" cy="793750"/>
            <a:chOff x="1509013" y="3627373"/>
            <a:chExt cx="2799080" cy="793750"/>
          </a:xfrm>
        </p:grpSpPr>
        <p:sp>
          <p:nvSpPr>
            <p:cNvPr id="7" name="object 7"/>
            <p:cNvSpPr/>
            <p:nvPr/>
          </p:nvSpPr>
          <p:spPr>
            <a:xfrm>
              <a:off x="1521713" y="3688079"/>
              <a:ext cx="2773680" cy="720090"/>
            </a:xfrm>
            <a:custGeom>
              <a:avLst/>
              <a:gdLst/>
              <a:ahLst/>
              <a:cxnLst/>
              <a:rect l="l" t="t" r="r" b="b"/>
              <a:pathLst>
                <a:path w="2773679" h="720089">
                  <a:moveTo>
                    <a:pt x="2773680" y="0"/>
                  </a:moveTo>
                  <a:lnTo>
                    <a:pt x="2769911" y="18698"/>
                  </a:lnTo>
                  <a:lnTo>
                    <a:pt x="2759630" y="33956"/>
                  </a:lnTo>
                  <a:lnTo>
                    <a:pt x="2744372" y="44237"/>
                  </a:lnTo>
                  <a:lnTo>
                    <a:pt x="2725674" y="48006"/>
                  </a:lnTo>
                  <a:lnTo>
                    <a:pt x="48006" y="48006"/>
                  </a:lnTo>
                  <a:lnTo>
                    <a:pt x="29307" y="51774"/>
                  </a:lnTo>
                  <a:lnTo>
                    <a:pt x="14049" y="62055"/>
                  </a:lnTo>
                  <a:lnTo>
                    <a:pt x="3768" y="77313"/>
                  </a:lnTo>
                  <a:lnTo>
                    <a:pt x="0" y="96012"/>
                  </a:lnTo>
                  <a:lnTo>
                    <a:pt x="0" y="672084"/>
                  </a:lnTo>
                  <a:lnTo>
                    <a:pt x="3768" y="690772"/>
                  </a:lnTo>
                  <a:lnTo>
                    <a:pt x="14049" y="706031"/>
                  </a:lnTo>
                  <a:lnTo>
                    <a:pt x="29307" y="716318"/>
                  </a:lnTo>
                  <a:lnTo>
                    <a:pt x="48006" y="720090"/>
                  </a:lnTo>
                  <a:lnTo>
                    <a:pt x="66704" y="716318"/>
                  </a:lnTo>
                  <a:lnTo>
                    <a:pt x="81962" y="706031"/>
                  </a:lnTo>
                  <a:lnTo>
                    <a:pt x="92243" y="690772"/>
                  </a:lnTo>
                  <a:lnTo>
                    <a:pt x="96012" y="672084"/>
                  </a:lnTo>
                  <a:lnTo>
                    <a:pt x="96012" y="624078"/>
                  </a:lnTo>
                  <a:lnTo>
                    <a:pt x="2725674" y="624078"/>
                  </a:lnTo>
                  <a:lnTo>
                    <a:pt x="2744372" y="620306"/>
                  </a:lnTo>
                  <a:lnTo>
                    <a:pt x="2759630" y="610019"/>
                  </a:lnTo>
                  <a:lnTo>
                    <a:pt x="2769911" y="594760"/>
                  </a:lnTo>
                  <a:lnTo>
                    <a:pt x="2773680" y="576072"/>
                  </a:lnTo>
                  <a:lnTo>
                    <a:pt x="2773680" y="144018"/>
                  </a:lnTo>
                  <a:lnTo>
                    <a:pt x="48006" y="144018"/>
                  </a:lnTo>
                  <a:lnTo>
                    <a:pt x="48006" y="96012"/>
                  </a:lnTo>
                  <a:lnTo>
                    <a:pt x="49899" y="86689"/>
                  </a:lnTo>
                  <a:lnTo>
                    <a:pt x="55054" y="79057"/>
                  </a:lnTo>
                  <a:lnTo>
                    <a:pt x="62686" y="73902"/>
                  </a:lnTo>
                  <a:lnTo>
                    <a:pt x="72009" y="72009"/>
                  </a:lnTo>
                  <a:lnTo>
                    <a:pt x="2773680" y="72009"/>
                  </a:lnTo>
                  <a:lnTo>
                    <a:pt x="2773680" y="0"/>
                  </a:lnTo>
                  <a:close/>
                </a:path>
                <a:path w="2773679" h="720089">
                  <a:moveTo>
                    <a:pt x="2773680" y="72009"/>
                  </a:moveTo>
                  <a:lnTo>
                    <a:pt x="72009" y="72009"/>
                  </a:lnTo>
                  <a:lnTo>
                    <a:pt x="81331" y="73902"/>
                  </a:lnTo>
                  <a:lnTo>
                    <a:pt x="88963" y="79057"/>
                  </a:lnTo>
                  <a:lnTo>
                    <a:pt x="94118" y="86689"/>
                  </a:lnTo>
                  <a:lnTo>
                    <a:pt x="96012" y="96012"/>
                  </a:lnTo>
                  <a:lnTo>
                    <a:pt x="92243" y="114710"/>
                  </a:lnTo>
                  <a:lnTo>
                    <a:pt x="81962" y="129968"/>
                  </a:lnTo>
                  <a:lnTo>
                    <a:pt x="66704" y="140249"/>
                  </a:lnTo>
                  <a:lnTo>
                    <a:pt x="48006" y="144018"/>
                  </a:lnTo>
                  <a:lnTo>
                    <a:pt x="2773680" y="144018"/>
                  </a:lnTo>
                  <a:lnTo>
                    <a:pt x="2773680" y="72009"/>
                  </a:lnTo>
                  <a:close/>
                </a:path>
                <a:path w="2773679" h="720089">
                  <a:moveTo>
                    <a:pt x="2677668" y="0"/>
                  </a:moveTo>
                  <a:lnTo>
                    <a:pt x="2677668" y="48006"/>
                  </a:lnTo>
                  <a:lnTo>
                    <a:pt x="2725674" y="48006"/>
                  </a:lnTo>
                  <a:lnTo>
                    <a:pt x="2725674" y="24003"/>
                  </a:lnTo>
                  <a:lnTo>
                    <a:pt x="2701671" y="24003"/>
                  </a:lnTo>
                  <a:lnTo>
                    <a:pt x="2692348" y="22109"/>
                  </a:lnTo>
                  <a:lnTo>
                    <a:pt x="2684716" y="16954"/>
                  </a:lnTo>
                  <a:lnTo>
                    <a:pt x="2679561" y="9322"/>
                  </a:lnTo>
                  <a:lnTo>
                    <a:pt x="2677668" y="0"/>
                  </a:lnTo>
                  <a:close/>
                </a:path>
                <a:path w="2773679" h="720089">
                  <a:moveTo>
                    <a:pt x="2725674" y="0"/>
                  </a:moveTo>
                  <a:lnTo>
                    <a:pt x="2723780" y="9322"/>
                  </a:lnTo>
                  <a:lnTo>
                    <a:pt x="2718625" y="16954"/>
                  </a:lnTo>
                  <a:lnTo>
                    <a:pt x="2710993" y="22109"/>
                  </a:lnTo>
                  <a:lnTo>
                    <a:pt x="2701671" y="24003"/>
                  </a:lnTo>
                  <a:lnTo>
                    <a:pt x="2725674" y="24003"/>
                  </a:lnTo>
                  <a:lnTo>
                    <a:pt x="2725674" y="0"/>
                  </a:lnTo>
                  <a:close/>
                </a:path>
              </a:pathLst>
            </a:custGeom>
            <a:solidFill>
              <a:srgbClr val="663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719" y="3640073"/>
              <a:ext cx="2726055" cy="192405"/>
            </a:xfrm>
            <a:custGeom>
              <a:avLst/>
              <a:gdLst/>
              <a:ahLst/>
              <a:cxnLst/>
              <a:rect l="l" t="t" r="r" b="b"/>
              <a:pathLst>
                <a:path w="2726054" h="192404">
                  <a:moveTo>
                    <a:pt x="24003" y="120014"/>
                  </a:moveTo>
                  <a:lnTo>
                    <a:pt x="14680" y="121908"/>
                  </a:lnTo>
                  <a:lnTo>
                    <a:pt x="7048" y="127063"/>
                  </a:lnTo>
                  <a:lnTo>
                    <a:pt x="1893" y="134695"/>
                  </a:lnTo>
                  <a:lnTo>
                    <a:pt x="0" y="144017"/>
                  </a:lnTo>
                  <a:lnTo>
                    <a:pt x="0" y="192023"/>
                  </a:lnTo>
                  <a:lnTo>
                    <a:pt x="18698" y="188255"/>
                  </a:lnTo>
                  <a:lnTo>
                    <a:pt x="33956" y="177974"/>
                  </a:lnTo>
                  <a:lnTo>
                    <a:pt x="44237" y="162716"/>
                  </a:lnTo>
                  <a:lnTo>
                    <a:pt x="48006" y="144017"/>
                  </a:lnTo>
                  <a:lnTo>
                    <a:pt x="46112" y="134695"/>
                  </a:lnTo>
                  <a:lnTo>
                    <a:pt x="40957" y="127063"/>
                  </a:lnTo>
                  <a:lnTo>
                    <a:pt x="33325" y="121908"/>
                  </a:lnTo>
                  <a:lnTo>
                    <a:pt x="24003" y="120014"/>
                  </a:lnTo>
                  <a:close/>
                </a:path>
                <a:path w="2726054" h="192404">
                  <a:moveTo>
                    <a:pt x="2725674" y="48006"/>
                  </a:moveTo>
                  <a:lnTo>
                    <a:pt x="2677668" y="48006"/>
                  </a:lnTo>
                  <a:lnTo>
                    <a:pt x="2677668" y="96012"/>
                  </a:lnTo>
                  <a:lnTo>
                    <a:pt x="2696366" y="92243"/>
                  </a:lnTo>
                  <a:lnTo>
                    <a:pt x="2711624" y="81962"/>
                  </a:lnTo>
                  <a:lnTo>
                    <a:pt x="2721905" y="66704"/>
                  </a:lnTo>
                  <a:lnTo>
                    <a:pt x="2725674" y="48006"/>
                  </a:lnTo>
                  <a:close/>
                </a:path>
                <a:path w="2726054" h="192404">
                  <a:moveTo>
                    <a:pt x="2677668" y="0"/>
                  </a:moveTo>
                  <a:lnTo>
                    <a:pt x="2658969" y="3768"/>
                  </a:lnTo>
                  <a:lnTo>
                    <a:pt x="2643711" y="14049"/>
                  </a:lnTo>
                  <a:lnTo>
                    <a:pt x="2633430" y="29307"/>
                  </a:lnTo>
                  <a:lnTo>
                    <a:pt x="2629662" y="48006"/>
                  </a:lnTo>
                  <a:lnTo>
                    <a:pt x="2631555" y="57328"/>
                  </a:lnTo>
                  <a:lnTo>
                    <a:pt x="2636710" y="64960"/>
                  </a:lnTo>
                  <a:lnTo>
                    <a:pt x="2644342" y="70115"/>
                  </a:lnTo>
                  <a:lnTo>
                    <a:pt x="2653665" y="72009"/>
                  </a:lnTo>
                  <a:lnTo>
                    <a:pt x="2662987" y="70115"/>
                  </a:lnTo>
                  <a:lnTo>
                    <a:pt x="2670619" y="64960"/>
                  </a:lnTo>
                  <a:lnTo>
                    <a:pt x="2675774" y="57328"/>
                  </a:lnTo>
                  <a:lnTo>
                    <a:pt x="2677668" y="48006"/>
                  </a:lnTo>
                  <a:lnTo>
                    <a:pt x="2725674" y="48006"/>
                  </a:lnTo>
                  <a:lnTo>
                    <a:pt x="2721905" y="29307"/>
                  </a:lnTo>
                  <a:lnTo>
                    <a:pt x="2711624" y="14049"/>
                  </a:lnTo>
                  <a:lnTo>
                    <a:pt x="2696366" y="3768"/>
                  </a:lnTo>
                  <a:lnTo>
                    <a:pt x="2677668" y="0"/>
                  </a:lnTo>
                  <a:close/>
                </a:path>
              </a:pathLst>
            </a:custGeom>
            <a:solidFill>
              <a:srgbClr val="522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1713" y="3640073"/>
              <a:ext cx="2773680" cy="768350"/>
            </a:xfrm>
            <a:custGeom>
              <a:avLst/>
              <a:gdLst/>
              <a:ahLst/>
              <a:cxnLst/>
              <a:rect l="l" t="t" r="r" b="b"/>
              <a:pathLst>
                <a:path w="2773679" h="768350">
                  <a:moveTo>
                    <a:pt x="0" y="144017"/>
                  </a:moveTo>
                  <a:lnTo>
                    <a:pt x="3768" y="125319"/>
                  </a:lnTo>
                  <a:lnTo>
                    <a:pt x="14049" y="110061"/>
                  </a:lnTo>
                  <a:lnTo>
                    <a:pt x="29307" y="99780"/>
                  </a:lnTo>
                  <a:lnTo>
                    <a:pt x="48006" y="96012"/>
                  </a:lnTo>
                  <a:lnTo>
                    <a:pt x="2677668" y="96012"/>
                  </a:lnTo>
                  <a:lnTo>
                    <a:pt x="2677668" y="48006"/>
                  </a:lnTo>
                  <a:lnTo>
                    <a:pt x="2681436" y="29307"/>
                  </a:lnTo>
                  <a:lnTo>
                    <a:pt x="2691717" y="14049"/>
                  </a:lnTo>
                  <a:lnTo>
                    <a:pt x="2706975" y="3768"/>
                  </a:lnTo>
                  <a:lnTo>
                    <a:pt x="2725674" y="0"/>
                  </a:lnTo>
                  <a:lnTo>
                    <a:pt x="2744372" y="3768"/>
                  </a:lnTo>
                  <a:lnTo>
                    <a:pt x="2759630" y="14049"/>
                  </a:lnTo>
                  <a:lnTo>
                    <a:pt x="2769911" y="29307"/>
                  </a:lnTo>
                  <a:lnTo>
                    <a:pt x="2773680" y="48006"/>
                  </a:lnTo>
                  <a:lnTo>
                    <a:pt x="2773680" y="624078"/>
                  </a:lnTo>
                  <a:lnTo>
                    <a:pt x="2769911" y="642766"/>
                  </a:lnTo>
                  <a:lnTo>
                    <a:pt x="2759630" y="658025"/>
                  </a:lnTo>
                  <a:lnTo>
                    <a:pt x="2744372" y="668312"/>
                  </a:lnTo>
                  <a:lnTo>
                    <a:pt x="2725674" y="672084"/>
                  </a:lnTo>
                  <a:lnTo>
                    <a:pt x="96012" y="672084"/>
                  </a:lnTo>
                  <a:lnTo>
                    <a:pt x="96012" y="720090"/>
                  </a:lnTo>
                  <a:lnTo>
                    <a:pt x="92243" y="738778"/>
                  </a:lnTo>
                  <a:lnTo>
                    <a:pt x="81962" y="754037"/>
                  </a:lnTo>
                  <a:lnTo>
                    <a:pt x="66704" y="764324"/>
                  </a:lnTo>
                  <a:lnTo>
                    <a:pt x="48006" y="768096"/>
                  </a:lnTo>
                  <a:lnTo>
                    <a:pt x="29307" y="764324"/>
                  </a:lnTo>
                  <a:lnTo>
                    <a:pt x="14049" y="754037"/>
                  </a:lnTo>
                  <a:lnTo>
                    <a:pt x="3768" y="738778"/>
                  </a:lnTo>
                  <a:lnTo>
                    <a:pt x="0" y="720090"/>
                  </a:lnTo>
                  <a:lnTo>
                    <a:pt x="0" y="144017"/>
                  </a:lnTo>
                  <a:close/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86681" y="3675379"/>
              <a:ext cx="121412" cy="734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9013" y="3747388"/>
              <a:ext cx="121412" cy="974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7726" y="3784091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20">
                  <a:moveTo>
                    <a:pt x="0" y="0"/>
                  </a:moveTo>
                  <a:lnTo>
                    <a:pt x="0" y="528066"/>
                  </a:lnTo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7200" y="1428750"/>
            <a:ext cx="4114800" cy="235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lvl="1">
              <a:lnSpc>
                <a:spcPts val="2300"/>
              </a:lnSpc>
              <a:tabLst>
                <a:tab pos="643255" algn="l"/>
              </a:tabLst>
            </a:pPr>
            <a:r>
              <a:rPr sz="2000" spc="200" dirty="0">
                <a:solidFill>
                  <a:srgbClr val="4AAC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 panose="020B0604020202020204" pitchFamily="34" charset="0"/>
                <a:cs typeface="Arial"/>
              </a:rPr>
              <a:t>สำหรับวัยรุ่นให้ปริมาณยาที่โดสคงที่	หนึ่งเม็ด</a:t>
            </a:r>
            <a:r>
              <a:rPr lang="en-US" sz="2000" dirty="0">
                <a:solidFill>
                  <a:srgbClr val="385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h-TH" sz="2000" dirty="0">
                <a:solidFill>
                  <a:srgbClr val="385F71"/>
                </a:solidFill>
                <a:latin typeface="Arial" panose="020B0604020202020204" pitchFamily="34" charset="0"/>
                <a:cs typeface="Arial"/>
              </a:rPr>
              <a:t>วันละครั้ง</a:t>
            </a:r>
            <a:r>
              <a:rPr sz="2000" dirty="0">
                <a:solidFill>
                  <a:srgbClr val="385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2000" dirty="0">
                <a:solidFill>
                  <a:srgbClr val="385F71"/>
                </a:solidFill>
                <a:latin typeface="Arial" panose="020B0604020202020204" pitchFamily="34" charset="0"/>
                <a:cs typeface="Arial"/>
              </a:rPr>
              <a:t>	</a:t>
            </a:r>
          </a:p>
          <a:p>
            <a:pPr marL="469900" lvl="1">
              <a:lnSpc>
                <a:spcPts val="2300"/>
              </a:lnSpc>
              <a:tabLst>
                <a:tab pos="643255" algn="l"/>
              </a:tabLst>
            </a:pPr>
            <a:r>
              <a:rPr sz="2000" spc="265" dirty="0">
                <a:solidFill>
                  <a:srgbClr val="4AAC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 panose="020B0604020202020204" pitchFamily="34" charset="0"/>
                <a:cs typeface="Arial"/>
              </a:rPr>
              <a:t>ผู้เข้าร่วม 10 คนลงทะเบียนใน 4 ไซต์ในสหรัฐอเมริกาในกลุ่มประชากรตามรุ่น 1</a:t>
            </a:r>
            <a:endParaRPr lang="en-US" sz="2000" dirty="0">
              <a:solidFill>
                <a:srgbClr val="385F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>
              <a:lnSpc>
                <a:spcPts val="2300"/>
              </a:lnSpc>
              <a:tabLst>
                <a:tab pos="643255" algn="l"/>
              </a:tabLst>
            </a:pPr>
            <a:r>
              <a:rPr sz="2000" spc="265" dirty="0">
                <a:solidFill>
                  <a:srgbClr val="4AAC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 panose="020B0604020202020204" pitchFamily="34" charset="0"/>
                <a:cs typeface="Arial"/>
              </a:rPr>
              <a:t>ผู้เข้าร่วม 45 คนลงทะเบียนใน 5 ไซต์ในแอฟริกาใต้ ไทย และสหรัฐอเมริกาในกลุ่ม 2</a:t>
            </a:r>
            <a:endParaRPr sz="2000" dirty="0">
              <a:solidFill>
                <a:srgbClr val="385F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844" y="1459255"/>
            <a:ext cx="269304" cy="3117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lang="th-TH" sz="1800" b="1" spc="-5" dirty="0">
                <a:solidFill>
                  <a:srgbClr val="663390"/>
                </a:solidFill>
                <a:latin typeface="Arial"/>
                <a:cs typeface="Arial"/>
              </a:rPr>
              <a:t>วาระการวิจัยการรักษา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64252" y="1452372"/>
            <a:ext cx="3592067" cy="2570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1524000" y="386715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คาดว่าจะเสร็จสิ้นการติดตาม</a:t>
            </a:r>
          </a:p>
          <a:p>
            <a:pPr algn="ctr"/>
            <a:r>
              <a:rPr lang="th-TH" b="1" dirty="0">
                <a:solidFill>
                  <a:schemeClr val="bg1"/>
                </a:solidFill>
              </a:rPr>
              <a:t>ภายในเดือนธันวาคม </a:t>
            </a:r>
            <a:r>
              <a:rPr lang="en-US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7" name="object 34">
            <a:extLst>
              <a:ext uri="{FF2B5EF4-FFF2-40B4-BE49-F238E27FC236}">
                <a16:creationId xmlns:a16="http://schemas.microsoft.com/office/drawing/2014/main" id="{188BCCD4-0163-4AA7-9B41-F5FE991DCEE0}"/>
              </a:ext>
            </a:extLst>
          </p:cNvPr>
          <p:cNvSpPr txBox="1"/>
          <p:nvPr/>
        </p:nvSpPr>
        <p:spPr>
          <a:xfrm>
            <a:off x="228600" y="742950"/>
            <a:ext cx="3098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74295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10" dirty="0">
                <a:solidFill>
                  <a:srgbClr val="663390"/>
                </a:solidFill>
                <a:latin typeface="Arial"/>
                <a:cs typeface="Arial"/>
              </a:rPr>
              <a:t>Doravirine </a:t>
            </a:r>
            <a:r>
              <a:rPr lang="th-TH" b="1" spc="-10" dirty="0">
                <a:solidFill>
                  <a:srgbClr val="663390"/>
                </a:solidFill>
                <a:latin typeface="Arial"/>
                <a:cs typeface="Arial"/>
              </a:rPr>
              <a:t>ผสมในโดสคงที่สำหรับวัยรุ่น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4117"/>
            <a:ext cx="4962323" cy="306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35170" y="412445"/>
            <a:ext cx="4314825" cy="701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3200" spc="-5" dirty="0"/>
              <a:t>เป้าหมายของ </a:t>
            </a:r>
            <a:r>
              <a:rPr sz="3200" spc="-5" dirty="0"/>
              <a:t>IMPAACT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4519929" y="1335989"/>
            <a:ext cx="4342765" cy="33502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เพื่อปรับปรุงผลลัพธ์ด้านสุขภาพสำหรับทารก เด็ก วัยรุ่น และสตรีมีครรภ์/หลังคลอดที่ได้รับผลกระทบหรืออาศัยอยู่กับเอชไอวีโดยการประเมินการรักษาและการแทรกแซงแบบใหม่สำหรับเอชไอวีและภาวะแทรกซ้อน และสำหรับวัณโรคและภาวะอื่นๆ ที่เกี่ยวข้องกับเอชไอวี</a:t>
            </a: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</a:p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1561" y="7236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9036" y="0"/>
            <a:ext cx="3767454" cy="4297680"/>
            <a:chOff x="669036" y="0"/>
            <a:chExt cx="3767454" cy="4297680"/>
          </a:xfrm>
        </p:grpSpPr>
        <p:sp>
          <p:nvSpPr>
            <p:cNvPr id="9" name="object 9"/>
            <p:cNvSpPr/>
            <p:nvPr/>
          </p:nvSpPr>
          <p:spPr>
            <a:xfrm>
              <a:off x="2564891" y="1408175"/>
              <a:ext cx="1871472" cy="1530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9036" y="2938272"/>
              <a:ext cx="3767328" cy="13594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036" y="0"/>
              <a:ext cx="3767328" cy="14234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9036" y="1424050"/>
              <a:ext cx="1953768" cy="15142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4117"/>
            <a:ext cx="4962323" cy="306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8" y="261874"/>
            <a:ext cx="780034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3200" dirty="0"/>
              <a:t>การศึกษาที่สำคัญ</a:t>
            </a:r>
            <a:r>
              <a:rPr sz="3200" dirty="0"/>
              <a:t>: IMPAACT</a:t>
            </a:r>
            <a:r>
              <a:rPr sz="3200" spc="-95" dirty="0"/>
              <a:t> </a:t>
            </a:r>
            <a:r>
              <a:rPr sz="3200" dirty="0"/>
              <a:t>2017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-29261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844" y="1459255"/>
            <a:ext cx="269304" cy="3117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lang="th-TH" sz="1800" b="1" spc="-5" dirty="0">
                <a:solidFill>
                  <a:srgbClr val="663390"/>
                </a:solidFill>
                <a:latin typeface="Arial"/>
                <a:cs typeface="Arial"/>
              </a:rPr>
              <a:t>วาระการวิจัยการรักษา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07279" y="1443227"/>
            <a:ext cx="3304031" cy="2481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24000" y="3790950"/>
            <a:ext cx="2646680" cy="792480"/>
            <a:chOff x="1466341" y="3630421"/>
            <a:chExt cx="2646680" cy="792480"/>
          </a:xfrm>
        </p:grpSpPr>
        <p:sp>
          <p:nvSpPr>
            <p:cNvPr id="9" name="object 9"/>
            <p:cNvSpPr/>
            <p:nvPr/>
          </p:nvSpPr>
          <p:spPr>
            <a:xfrm>
              <a:off x="1479041" y="3691000"/>
              <a:ext cx="2621280" cy="718820"/>
            </a:xfrm>
            <a:custGeom>
              <a:avLst/>
              <a:gdLst/>
              <a:ahLst/>
              <a:cxnLst/>
              <a:rect l="l" t="t" r="r" b="b"/>
              <a:pathLst>
                <a:path w="2621279" h="718820">
                  <a:moveTo>
                    <a:pt x="2621280" y="0"/>
                  </a:moveTo>
                  <a:lnTo>
                    <a:pt x="2617513" y="18698"/>
                  </a:lnTo>
                  <a:lnTo>
                    <a:pt x="2607246" y="33956"/>
                  </a:lnTo>
                  <a:lnTo>
                    <a:pt x="2592026" y="44237"/>
                  </a:lnTo>
                  <a:lnTo>
                    <a:pt x="2573401" y="48006"/>
                  </a:lnTo>
                  <a:lnTo>
                    <a:pt x="47879" y="48006"/>
                  </a:lnTo>
                  <a:lnTo>
                    <a:pt x="29253" y="51754"/>
                  </a:lnTo>
                  <a:lnTo>
                    <a:pt x="14033" y="61991"/>
                  </a:lnTo>
                  <a:lnTo>
                    <a:pt x="3766" y="77206"/>
                  </a:lnTo>
                  <a:lnTo>
                    <a:pt x="0" y="95885"/>
                  </a:lnTo>
                  <a:lnTo>
                    <a:pt x="0" y="670775"/>
                  </a:lnTo>
                  <a:lnTo>
                    <a:pt x="3766" y="689428"/>
                  </a:lnTo>
                  <a:lnTo>
                    <a:pt x="14033" y="704659"/>
                  </a:lnTo>
                  <a:lnTo>
                    <a:pt x="29253" y="714927"/>
                  </a:lnTo>
                  <a:lnTo>
                    <a:pt x="47879" y="718693"/>
                  </a:lnTo>
                  <a:lnTo>
                    <a:pt x="66557" y="714927"/>
                  </a:lnTo>
                  <a:lnTo>
                    <a:pt x="81772" y="704659"/>
                  </a:lnTo>
                  <a:lnTo>
                    <a:pt x="92009" y="689428"/>
                  </a:lnTo>
                  <a:lnTo>
                    <a:pt x="95758" y="670775"/>
                  </a:lnTo>
                  <a:lnTo>
                    <a:pt x="95758" y="622871"/>
                  </a:lnTo>
                  <a:lnTo>
                    <a:pt x="2573401" y="622871"/>
                  </a:lnTo>
                  <a:lnTo>
                    <a:pt x="2592026" y="619106"/>
                  </a:lnTo>
                  <a:lnTo>
                    <a:pt x="2607246" y="608838"/>
                  </a:lnTo>
                  <a:lnTo>
                    <a:pt x="2617513" y="593607"/>
                  </a:lnTo>
                  <a:lnTo>
                    <a:pt x="2621280" y="574954"/>
                  </a:lnTo>
                  <a:lnTo>
                    <a:pt x="2621280" y="143764"/>
                  </a:lnTo>
                  <a:lnTo>
                    <a:pt x="47879" y="143764"/>
                  </a:lnTo>
                  <a:lnTo>
                    <a:pt x="47879" y="95885"/>
                  </a:lnTo>
                  <a:lnTo>
                    <a:pt x="49772" y="86562"/>
                  </a:lnTo>
                  <a:lnTo>
                    <a:pt x="54927" y="78930"/>
                  </a:lnTo>
                  <a:lnTo>
                    <a:pt x="62559" y="73775"/>
                  </a:lnTo>
                  <a:lnTo>
                    <a:pt x="71882" y="71882"/>
                  </a:lnTo>
                  <a:lnTo>
                    <a:pt x="2621280" y="71882"/>
                  </a:lnTo>
                  <a:lnTo>
                    <a:pt x="2621280" y="0"/>
                  </a:lnTo>
                  <a:close/>
                </a:path>
                <a:path w="2621279" h="718820">
                  <a:moveTo>
                    <a:pt x="2621280" y="71882"/>
                  </a:moveTo>
                  <a:lnTo>
                    <a:pt x="71882" y="71882"/>
                  </a:lnTo>
                  <a:lnTo>
                    <a:pt x="81184" y="73775"/>
                  </a:lnTo>
                  <a:lnTo>
                    <a:pt x="88773" y="78930"/>
                  </a:lnTo>
                  <a:lnTo>
                    <a:pt x="93884" y="86562"/>
                  </a:lnTo>
                  <a:lnTo>
                    <a:pt x="95758" y="95885"/>
                  </a:lnTo>
                  <a:lnTo>
                    <a:pt x="92009" y="114510"/>
                  </a:lnTo>
                  <a:lnTo>
                    <a:pt x="81772" y="129730"/>
                  </a:lnTo>
                  <a:lnTo>
                    <a:pt x="66557" y="139997"/>
                  </a:lnTo>
                  <a:lnTo>
                    <a:pt x="47879" y="143764"/>
                  </a:lnTo>
                  <a:lnTo>
                    <a:pt x="2621280" y="143764"/>
                  </a:lnTo>
                  <a:lnTo>
                    <a:pt x="2621280" y="71882"/>
                  </a:lnTo>
                  <a:close/>
                </a:path>
                <a:path w="2621279" h="718820">
                  <a:moveTo>
                    <a:pt x="2525395" y="0"/>
                  </a:moveTo>
                  <a:lnTo>
                    <a:pt x="2525522" y="48006"/>
                  </a:lnTo>
                  <a:lnTo>
                    <a:pt x="2573401" y="48006"/>
                  </a:lnTo>
                  <a:lnTo>
                    <a:pt x="2573401" y="24003"/>
                  </a:lnTo>
                  <a:lnTo>
                    <a:pt x="2549398" y="24003"/>
                  </a:lnTo>
                  <a:lnTo>
                    <a:pt x="2540075" y="22109"/>
                  </a:lnTo>
                  <a:lnTo>
                    <a:pt x="2532443" y="16954"/>
                  </a:lnTo>
                  <a:lnTo>
                    <a:pt x="2527288" y="9322"/>
                  </a:lnTo>
                  <a:lnTo>
                    <a:pt x="2525395" y="0"/>
                  </a:lnTo>
                  <a:close/>
                </a:path>
                <a:path w="2621279" h="718820">
                  <a:moveTo>
                    <a:pt x="2573401" y="0"/>
                  </a:moveTo>
                  <a:lnTo>
                    <a:pt x="2571507" y="9322"/>
                  </a:lnTo>
                  <a:lnTo>
                    <a:pt x="2566352" y="16954"/>
                  </a:lnTo>
                  <a:lnTo>
                    <a:pt x="2558720" y="22109"/>
                  </a:lnTo>
                  <a:lnTo>
                    <a:pt x="2549398" y="24003"/>
                  </a:lnTo>
                  <a:lnTo>
                    <a:pt x="2573401" y="24003"/>
                  </a:lnTo>
                  <a:lnTo>
                    <a:pt x="2573401" y="0"/>
                  </a:lnTo>
                  <a:close/>
                </a:path>
              </a:pathLst>
            </a:custGeom>
            <a:solidFill>
              <a:srgbClr val="663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6920" y="3643121"/>
              <a:ext cx="2573655" cy="191770"/>
            </a:xfrm>
            <a:custGeom>
              <a:avLst/>
              <a:gdLst/>
              <a:ahLst/>
              <a:cxnLst/>
              <a:rect l="l" t="t" r="r" b="b"/>
              <a:pathLst>
                <a:path w="2573654" h="191770">
                  <a:moveTo>
                    <a:pt x="24003" y="119760"/>
                  </a:moveTo>
                  <a:lnTo>
                    <a:pt x="14680" y="121654"/>
                  </a:lnTo>
                  <a:lnTo>
                    <a:pt x="7048" y="126809"/>
                  </a:lnTo>
                  <a:lnTo>
                    <a:pt x="1893" y="134441"/>
                  </a:lnTo>
                  <a:lnTo>
                    <a:pt x="0" y="143763"/>
                  </a:lnTo>
                  <a:lnTo>
                    <a:pt x="0" y="191642"/>
                  </a:lnTo>
                  <a:lnTo>
                    <a:pt x="18678" y="187876"/>
                  </a:lnTo>
                  <a:lnTo>
                    <a:pt x="33893" y="177609"/>
                  </a:lnTo>
                  <a:lnTo>
                    <a:pt x="44130" y="162389"/>
                  </a:lnTo>
                  <a:lnTo>
                    <a:pt x="47878" y="143763"/>
                  </a:lnTo>
                  <a:lnTo>
                    <a:pt x="46005" y="134441"/>
                  </a:lnTo>
                  <a:lnTo>
                    <a:pt x="40893" y="126809"/>
                  </a:lnTo>
                  <a:lnTo>
                    <a:pt x="33305" y="121654"/>
                  </a:lnTo>
                  <a:lnTo>
                    <a:pt x="24003" y="119760"/>
                  </a:lnTo>
                  <a:close/>
                </a:path>
                <a:path w="2573654" h="191770">
                  <a:moveTo>
                    <a:pt x="2573401" y="47878"/>
                  </a:moveTo>
                  <a:lnTo>
                    <a:pt x="2525521" y="47878"/>
                  </a:lnTo>
                  <a:lnTo>
                    <a:pt x="2525521" y="95884"/>
                  </a:lnTo>
                  <a:lnTo>
                    <a:pt x="2544147" y="92116"/>
                  </a:lnTo>
                  <a:lnTo>
                    <a:pt x="2559367" y="81835"/>
                  </a:lnTo>
                  <a:lnTo>
                    <a:pt x="2569634" y="66577"/>
                  </a:lnTo>
                  <a:lnTo>
                    <a:pt x="2573401" y="47878"/>
                  </a:lnTo>
                  <a:close/>
                </a:path>
                <a:path w="2573654" h="191770">
                  <a:moveTo>
                    <a:pt x="2525521" y="0"/>
                  </a:moveTo>
                  <a:lnTo>
                    <a:pt x="2506843" y="3766"/>
                  </a:lnTo>
                  <a:lnTo>
                    <a:pt x="2491628" y="14033"/>
                  </a:lnTo>
                  <a:lnTo>
                    <a:pt x="2481391" y="29253"/>
                  </a:lnTo>
                  <a:lnTo>
                    <a:pt x="2477642" y="47878"/>
                  </a:lnTo>
                  <a:lnTo>
                    <a:pt x="2479516" y="57201"/>
                  </a:lnTo>
                  <a:lnTo>
                    <a:pt x="2484628" y="64833"/>
                  </a:lnTo>
                  <a:lnTo>
                    <a:pt x="2492216" y="69988"/>
                  </a:lnTo>
                  <a:lnTo>
                    <a:pt x="2501518" y="71881"/>
                  </a:lnTo>
                  <a:lnTo>
                    <a:pt x="2510841" y="69988"/>
                  </a:lnTo>
                  <a:lnTo>
                    <a:pt x="2518473" y="64833"/>
                  </a:lnTo>
                  <a:lnTo>
                    <a:pt x="2523628" y="57201"/>
                  </a:lnTo>
                  <a:lnTo>
                    <a:pt x="2525521" y="47878"/>
                  </a:lnTo>
                  <a:lnTo>
                    <a:pt x="2573401" y="47878"/>
                  </a:lnTo>
                  <a:lnTo>
                    <a:pt x="2569634" y="29253"/>
                  </a:lnTo>
                  <a:lnTo>
                    <a:pt x="2559367" y="14033"/>
                  </a:lnTo>
                  <a:lnTo>
                    <a:pt x="2544147" y="3766"/>
                  </a:lnTo>
                  <a:lnTo>
                    <a:pt x="2525521" y="0"/>
                  </a:lnTo>
                  <a:close/>
                </a:path>
              </a:pathLst>
            </a:custGeom>
            <a:solidFill>
              <a:srgbClr val="522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9041" y="3643121"/>
              <a:ext cx="2621280" cy="767080"/>
            </a:xfrm>
            <a:custGeom>
              <a:avLst/>
              <a:gdLst/>
              <a:ahLst/>
              <a:cxnLst/>
              <a:rect l="l" t="t" r="r" b="b"/>
              <a:pathLst>
                <a:path w="2621279" h="767079">
                  <a:moveTo>
                    <a:pt x="0" y="143763"/>
                  </a:moveTo>
                  <a:lnTo>
                    <a:pt x="3766" y="125085"/>
                  </a:lnTo>
                  <a:lnTo>
                    <a:pt x="14033" y="109870"/>
                  </a:lnTo>
                  <a:lnTo>
                    <a:pt x="29253" y="99633"/>
                  </a:lnTo>
                  <a:lnTo>
                    <a:pt x="47879" y="95884"/>
                  </a:lnTo>
                  <a:lnTo>
                    <a:pt x="2525522" y="95884"/>
                  </a:lnTo>
                  <a:lnTo>
                    <a:pt x="2525522" y="47878"/>
                  </a:lnTo>
                  <a:lnTo>
                    <a:pt x="2529270" y="29253"/>
                  </a:lnTo>
                  <a:lnTo>
                    <a:pt x="2539507" y="14033"/>
                  </a:lnTo>
                  <a:lnTo>
                    <a:pt x="2554722" y="3766"/>
                  </a:lnTo>
                  <a:lnTo>
                    <a:pt x="2573401" y="0"/>
                  </a:lnTo>
                  <a:lnTo>
                    <a:pt x="2592026" y="3766"/>
                  </a:lnTo>
                  <a:lnTo>
                    <a:pt x="2607246" y="14033"/>
                  </a:lnTo>
                  <a:lnTo>
                    <a:pt x="2617513" y="29253"/>
                  </a:lnTo>
                  <a:lnTo>
                    <a:pt x="2621280" y="47878"/>
                  </a:lnTo>
                  <a:lnTo>
                    <a:pt x="2621280" y="622833"/>
                  </a:lnTo>
                  <a:lnTo>
                    <a:pt x="2617513" y="641486"/>
                  </a:lnTo>
                  <a:lnTo>
                    <a:pt x="2607246" y="656716"/>
                  </a:lnTo>
                  <a:lnTo>
                    <a:pt x="2592026" y="666985"/>
                  </a:lnTo>
                  <a:lnTo>
                    <a:pt x="2573401" y="670750"/>
                  </a:lnTo>
                  <a:lnTo>
                    <a:pt x="95758" y="670750"/>
                  </a:lnTo>
                  <a:lnTo>
                    <a:pt x="95758" y="718654"/>
                  </a:lnTo>
                  <a:lnTo>
                    <a:pt x="92009" y="737307"/>
                  </a:lnTo>
                  <a:lnTo>
                    <a:pt x="81772" y="752538"/>
                  </a:lnTo>
                  <a:lnTo>
                    <a:pt x="66557" y="762806"/>
                  </a:lnTo>
                  <a:lnTo>
                    <a:pt x="47879" y="766571"/>
                  </a:lnTo>
                  <a:lnTo>
                    <a:pt x="29253" y="762806"/>
                  </a:lnTo>
                  <a:lnTo>
                    <a:pt x="14033" y="752538"/>
                  </a:lnTo>
                  <a:lnTo>
                    <a:pt x="3766" y="737307"/>
                  </a:lnTo>
                  <a:lnTo>
                    <a:pt x="0" y="718654"/>
                  </a:lnTo>
                  <a:lnTo>
                    <a:pt x="0" y="143763"/>
                  </a:lnTo>
                  <a:close/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737" y="3678300"/>
              <a:ext cx="121285" cy="734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6341" y="3750182"/>
              <a:ext cx="121285" cy="972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4799" y="3786885"/>
              <a:ext cx="0" cy="527050"/>
            </a:xfrm>
            <a:custGeom>
              <a:avLst/>
              <a:gdLst/>
              <a:ahLst/>
              <a:cxnLst/>
              <a:rect l="l" t="t" r="r" b="b"/>
              <a:pathLst>
                <a:path h="527050">
                  <a:moveTo>
                    <a:pt x="0" y="0"/>
                  </a:moveTo>
                  <a:lnTo>
                    <a:pt x="0" y="526986"/>
                  </a:lnTo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4800" y="1352550"/>
            <a:ext cx="6858000" cy="235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00"/>
              </a:lnSpc>
              <a:tabLst>
                <a:tab pos="643255" algn="l"/>
              </a:tabLst>
            </a:pPr>
            <a:r>
              <a:rPr sz="3000" baseline="1388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13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การศึกษาครั้งแรกของการฉีดสูตรใหม่ที่</a:t>
            </a:r>
          </a:p>
          <a:p>
            <a:pPr marL="12700">
              <a:lnSpc>
                <a:spcPts val="2300"/>
              </a:lnSpc>
              <a:tabLst>
                <a:tab pos="643255" algn="l"/>
              </a:tabLst>
            </a:pP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             ออกฤทธิ์นานในวัยรุ่นที่ติดเชื้อเอชไอวี</a:t>
            </a:r>
            <a:endParaRPr sz="2000" dirty="0">
              <a:latin typeface="Arial"/>
              <a:cs typeface="Arial"/>
            </a:endParaRPr>
          </a:p>
          <a:p>
            <a:pPr marL="809625" marR="2883535" indent="-228600">
              <a:lnSpc>
                <a:spcPct val="100000"/>
              </a:lnSpc>
              <a:spcBef>
                <a:spcPts val="600"/>
              </a:spcBef>
            </a:pPr>
            <a:r>
              <a:rPr sz="2000" spc="26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วัยรุ่น 24 คนและผู้ปกครอง/ผู้ดูแล 10 คน ลงทะเบียนใน 8 ไซต์ในสหรัฐอเมริกา</a:t>
            </a:r>
            <a:endParaRPr sz="2000" dirty="0">
              <a:latin typeface="Arial"/>
              <a:cs typeface="Arial"/>
            </a:endParaRPr>
          </a:p>
          <a:p>
            <a:pPr marL="581025">
              <a:lnSpc>
                <a:spcPct val="100000"/>
              </a:lnSpc>
              <a:spcBef>
                <a:spcPts val="600"/>
              </a:spcBef>
            </a:pPr>
            <a:r>
              <a:rPr sz="2000" spc="5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spc="55" dirty="0">
                <a:solidFill>
                  <a:srgbClr val="385F71"/>
                </a:solidFill>
                <a:latin typeface="Arial"/>
                <a:cs typeface="Arial"/>
              </a:rPr>
              <a:t>ไซต์ต่างประเทศกำลังพยายาม</a:t>
            </a:r>
          </a:p>
          <a:p>
            <a:pPr marL="581025">
              <a:lnSpc>
                <a:spcPct val="100000"/>
              </a:lnSpc>
              <a:spcBef>
                <a:spcPts val="600"/>
              </a:spcBef>
            </a:pPr>
            <a:r>
              <a:rPr lang="th-TH" sz="2000" spc="55" dirty="0">
                <a:solidFill>
                  <a:srgbClr val="385F71"/>
                </a:solidFill>
                <a:latin typeface="Arial"/>
                <a:cs typeface="Arial"/>
              </a:rPr>
              <a:t>   เพื่อให้เกิดการอนุมัติจะได้เข้าร่วม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66675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10" dirty="0">
                <a:solidFill>
                  <a:srgbClr val="663390"/>
                </a:solidFill>
                <a:latin typeface="Arial"/>
                <a:cs typeface="Arial"/>
              </a:rPr>
              <a:t>PK &amp; </a:t>
            </a:r>
            <a:r>
              <a:rPr lang="th-TH" b="1" spc="-10" dirty="0">
                <a:solidFill>
                  <a:srgbClr val="663390"/>
                </a:solidFill>
                <a:latin typeface="Arial"/>
                <a:cs typeface="Arial"/>
              </a:rPr>
              <a:t>ความปลอดภัยของ </a:t>
            </a:r>
            <a:r>
              <a:rPr lang="en-US" b="1" spc="-10" dirty="0" err="1">
                <a:solidFill>
                  <a:srgbClr val="663390"/>
                </a:solidFill>
                <a:latin typeface="Arial"/>
                <a:cs typeface="Arial"/>
              </a:rPr>
              <a:t>Cabotegravir</a:t>
            </a:r>
            <a:r>
              <a:rPr lang="en-US" b="1" spc="-10" dirty="0">
                <a:solidFill>
                  <a:srgbClr val="663390"/>
                </a:solidFill>
                <a:latin typeface="Arial"/>
                <a:cs typeface="Arial"/>
              </a:rPr>
              <a:t> &amp; </a:t>
            </a:r>
            <a:r>
              <a:rPr lang="en-US" b="1" spc="-10" dirty="0" err="1">
                <a:solidFill>
                  <a:srgbClr val="663390"/>
                </a:solidFill>
                <a:latin typeface="Arial"/>
                <a:cs typeface="Arial"/>
              </a:rPr>
              <a:t>Rilpivirine</a:t>
            </a:r>
            <a:r>
              <a:rPr lang="en-US" b="1" spc="-10" dirty="0">
                <a:solidFill>
                  <a:srgbClr val="663390"/>
                </a:solidFill>
                <a:latin typeface="Arial"/>
                <a:cs typeface="Arial"/>
              </a:rPr>
              <a:t> </a:t>
            </a:r>
            <a:r>
              <a:rPr lang="th-TH" b="1" spc="-10" dirty="0">
                <a:solidFill>
                  <a:srgbClr val="663390"/>
                </a:solidFill>
                <a:latin typeface="Arial"/>
                <a:cs typeface="Arial"/>
              </a:rPr>
              <a:t>แบบฉีดที่ออกฤทธิ์นาน</a:t>
            </a:r>
            <a:endParaRPr lang="en-US" b="1" spc="-10" dirty="0">
              <a:solidFill>
                <a:srgbClr val="663390"/>
              </a:solidFill>
              <a:latin typeface="Arial"/>
              <a:cs typeface="Arial"/>
            </a:endParaRPr>
          </a:p>
        </p:txBody>
      </p:sp>
      <p:sp>
        <p:nvSpPr>
          <p:cNvPr id="17" name="object 34">
            <a:extLst>
              <a:ext uri="{FF2B5EF4-FFF2-40B4-BE49-F238E27FC236}">
                <a16:creationId xmlns:a16="http://schemas.microsoft.com/office/drawing/2014/main" id="{188BCCD4-0163-4AA7-9B41-F5FE991DCEE0}"/>
              </a:ext>
            </a:extLst>
          </p:cNvPr>
          <p:cNvSpPr txBox="1"/>
          <p:nvPr/>
        </p:nvSpPr>
        <p:spPr>
          <a:xfrm>
            <a:off x="228600" y="742950"/>
            <a:ext cx="3098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6400" y="386715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คาดการณ์ว่าจะแล้วเสร็จ</a:t>
            </a:r>
          </a:p>
          <a:p>
            <a:pPr algn="ctr"/>
            <a:r>
              <a:rPr lang="th-TH" b="1" dirty="0">
                <a:solidFill>
                  <a:schemeClr val="bg1"/>
                </a:solidFill>
              </a:rPr>
              <a:t>ในกรกฏาคม </a:t>
            </a:r>
            <a:r>
              <a:rPr lang="en-US" b="1" dirty="0">
                <a:solidFill>
                  <a:schemeClr val="bg1"/>
                </a:solidFill>
              </a:rPr>
              <a:t>2022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4117"/>
            <a:ext cx="4962323" cy="306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8" y="261874"/>
            <a:ext cx="696214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3200" dirty="0"/>
              <a:t>การศึกษาที่สำคัญ</a:t>
            </a:r>
            <a:r>
              <a:rPr sz="3200" dirty="0"/>
              <a:t>: IMPAACT</a:t>
            </a:r>
            <a:r>
              <a:rPr sz="3200" spc="-95" dirty="0"/>
              <a:t> </a:t>
            </a:r>
            <a:r>
              <a:rPr sz="3200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65267" y="2237358"/>
            <a:ext cx="478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5455" algn="l"/>
              </a:tabLst>
            </a:pPr>
            <a:r>
              <a:rPr sz="1800" u="sng" dirty="0">
                <a:solidFill>
                  <a:srgbClr val="385F71"/>
                </a:solidFill>
                <a:uFill>
                  <a:solidFill>
                    <a:srgbClr val="DFE9EB"/>
                  </a:solidFill>
                </a:uFill>
                <a:latin typeface="Arial"/>
                <a:cs typeface="Arial"/>
              </a:rPr>
              <a:t> 	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1311605"/>
            <a:ext cx="4142741" cy="2224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80"/>
              </a:lnSpc>
              <a:spcBef>
                <a:spcPts val="105"/>
              </a:spcBef>
            </a:pPr>
            <a:r>
              <a:rPr sz="2000" spc="19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pc="-5" dirty="0">
                <a:solidFill>
                  <a:srgbClr val="385F71"/>
                </a:solidFill>
                <a:latin typeface="Arial"/>
                <a:cs typeface="Arial"/>
              </a:rPr>
              <a:t>เป็นส่วนระหว่างขนาดโดสคงที่ กระจายตัวได้, วันละเม็ดสำหรับเด็กเล็ก</a:t>
            </a:r>
            <a:endParaRPr sz="1800" dirty="0">
              <a:latin typeface="Arial"/>
              <a:cs typeface="Arial"/>
            </a:endParaRPr>
          </a:p>
          <a:p>
            <a:pPr marL="241300" marR="422909" indent="-229235">
              <a:lnSpc>
                <a:spcPts val="2160"/>
              </a:lnSpc>
              <a:spcBef>
                <a:spcPts val="600"/>
              </a:spcBef>
            </a:pPr>
            <a:r>
              <a:rPr sz="2000" spc="13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pc="-5" dirty="0">
                <a:solidFill>
                  <a:srgbClr val="385F71"/>
                </a:solidFill>
                <a:latin typeface="Arial"/>
                <a:cs typeface="Arial"/>
              </a:rPr>
              <a:t>ลงทะเบียนเพื่อเข้าร่วมแล้วแต่รอการยืนยันการประเมินสำหรับประเมินที่น้ำหนักต่ำสุด</a:t>
            </a:r>
            <a:endParaRPr sz="1800" dirty="0">
              <a:latin typeface="Arial"/>
              <a:cs typeface="Arial"/>
            </a:endParaRPr>
          </a:p>
          <a:p>
            <a:pPr marL="12700" marR="5080" indent="-229235">
              <a:lnSpc>
                <a:spcPts val="2380"/>
              </a:lnSpc>
              <a:spcBef>
                <a:spcPts val="105"/>
              </a:spcBef>
            </a:pPr>
            <a:r>
              <a:rPr sz="2000" spc="5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altLang="en-US" spc="-5" dirty="0">
                <a:solidFill>
                  <a:srgbClr val="385F71"/>
                </a:solidFill>
                <a:latin typeface="Arial"/>
                <a:cs typeface="Arial"/>
              </a:rPr>
              <a:t>ผู้เข้าร่วมลงทะเบียนที่ไซต์ 15 ในบอตสวานา ไทย แอฟริกาใต้ และสหรัฐอเมริกา </a:t>
            </a:r>
            <a:endParaRPr lang="en-US" altLang="en-US" spc="-5" dirty="0">
              <a:solidFill>
                <a:srgbClr val="385F71"/>
              </a:solidFill>
              <a:latin typeface="Arial"/>
              <a:cs typeface="Arial"/>
            </a:endParaRPr>
          </a:p>
          <a:p>
            <a:pPr marL="241300" marR="5080" indent="-229235" algn="just">
              <a:lnSpc>
                <a:spcPct val="99100"/>
              </a:lnSpc>
              <a:spcBef>
                <a:spcPts val="35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844" y="1459255"/>
            <a:ext cx="269304" cy="3117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lang="th-TH" sz="1800" b="1" spc="-5" dirty="0">
                <a:solidFill>
                  <a:srgbClr val="663390"/>
                </a:solidFill>
                <a:latin typeface="Arial"/>
                <a:cs typeface="Arial"/>
              </a:rPr>
              <a:t>วาระการวิจัยการรักษา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69204" y="1323022"/>
            <a:ext cx="3245485" cy="2435225"/>
            <a:chOff x="5069204" y="1323022"/>
            <a:chExt cx="3245485" cy="2435225"/>
          </a:xfrm>
        </p:grpSpPr>
        <p:sp>
          <p:nvSpPr>
            <p:cNvPr id="10" name="object 10"/>
            <p:cNvSpPr/>
            <p:nvPr/>
          </p:nvSpPr>
          <p:spPr>
            <a:xfrm>
              <a:off x="5077967" y="314553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192" y="0"/>
                  </a:lnTo>
                </a:path>
              </a:pathLst>
            </a:custGeom>
            <a:ln w="9525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4039" y="3143154"/>
              <a:ext cx="784860" cy="5080"/>
            </a:xfrm>
            <a:custGeom>
              <a:avLst/>
              <a:gdLst/>
              <a:ahLst/>
              <a:cxnLst/>
              <a:rect l="l" t="t" r="r" b="b"/>
              <a:pathLst>
                <a:path w="784860" h="5080">
                  <a:moveTo>
                    <a:pt x="0" y="4762"/>
                  </a:moveTo>
                  <a:lnTo>
                    <a:pt x="784860" y="4762"/>
                  </a:lnTo>
                </a:path>
                <a:path w="784860" h="5080">
                  <a:moveTo>
                    <a:pt x="0" y="0"/>
                  </a:moveTo>
                  <a:lnTo>
                    <a:pt x="784860" y="0"/>
                  </a:lnTo>
                </a:path>
              </a:pathLst>
            </a:custGeom>
            <a:ln w="4762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54039" y="2543556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60">
                  <a:moveTo>
                    <a:pt x="0" y="0"/>
                  </a:moveTo>
                  <a:lnTo>
                    <a:pt x="784860" y="0"/>
                  </a:lnTo>
                </a:path>
              </a:pathLst>
            </a:custGeom>
            <a:ln w="9525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71160" y="2060447"/>
              <a:ext cx="829310" cy="1689100"/>
            </a:xfrm>
            <a:custGeom>
              <a:avLst/>
              <a:gdLst/>
              <a:ahLst/>
              <a:cxnLst/>
              <a:rect l="l" t="t" r="r" b="b"/>
              <a:pathLst>
                <a:path w="829310" h="1689100">
                  <a:moveTo>
                    <a:pt x="182880" y="0"/>
                  </a:moveTo>
                  <a:lnTo>
                    <a:pt x="0" y="0"/>
                  </a:lnTo>
                  <a:lnTo>
                    <a:pt x="0" y="1688592"/>
                  </a:lnTo>
                  <a:lnTo>
                    <a:pt x="182880" y="1688592"/>
                  </a:lnTo>
                  <a:lnTo>
                    <a:pt x="182880" y="0"/>
                  </a:lnTo>
                  <a:close/>
                </a:path>
                <a:path w="829310" h="1689100">
                  <a:moveTo>
                    <a:pt x="505968" y="1085088"/>
                  </a:moveTo>
                  <a:lnTo>
                    <a:pt x="321564" y="1085088"/>
                  </a:lnTo>
                  <a:lnTo>
                    <a:pt x="321564" y="1688592"/>
                  </a:lnTo>
                  <a:lnTo>
                    <a:pt x="505968" y="1688592"/>
                  </a:lnTo>
                  <a:lnTo>
                    <a:pt x="505968" y="1085088"/>
                  </a:lnTo>
                  <a:close/>
                </a:path>
                <a:path w="829310" h="1689100">
                  <a:moveTo>
                    <a:pt x="829056" y="1327404"/>
                  </a:moveTo>
                  <a:lnTo>
                    <a:pt x="644652" y="1327404"/>
                  </a:lnTo>
                  <a:lnTo>
                    <a:pt x="644652" y="1688592"/>
                  </a:lnTo>
                  <a:lnTo>
                    <a:pt x="829056" y="1688592"/>
                  </a:lnTo>
                  <a:lnTo>
                    <a:pt x="829056" y="1327404"/>
                  </a:lnTo>
                  <a:close/>
                </a:path>
              </a:pathLst>
            </a:custGeom>
            <a:solidFill>
              <a:srgbClr val="663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23303" y="3143154"/>
              <a:ext cx="1682750" cy="5080"/>
            </a:xfrm>
            <a:custGeom>
              <a:avLst/>
              <a:gdLst/>
              <a:ahLst/>
              <a:cxnLst/>
              <a:rect l="l" t="t" r="r" b="b"/>
              <a:pathLst>
                <a:path w="1682750" h="5080">
                  <a:moveTo>
                    <a:pt x="0" y="4762"/>
                  </a:moveTo>
                  <a:lnTo>
                    <a:pt x="460248" y="4762"/>
                  </a:lnTo>
                </a:path>
                <a:path w="1682750" h="5080">
                  <a:moveTo>
                    <a:pt x="644651" y="4762"/>
                  </a:moveTo>
                  <a:lnTo>
                    <a:pt x="1682496" y="4762"/>
                  </a:lnTo>
                </a:path>
                <a:path w="1682750" h="5080">
                  <a:moveTo>
                    <a:pt x="0" y="0"/>
                  </a:moveTo>
                  <a:lnTo>
                    <a:pt x="1682496" y="0"/>
                  </a:lnTo>
                </a:path>
              </a:pathLst>
            </a:custGeom>
            <a:ln w="4762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77967" y="1940052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1360932" y="0"/>
                  </a:lnTo>
                </a:path>
                <a:path w="3228340">
                  <a:moveTo>
                    <a:pt x="1545336" y="0"/>
                  </a:moveTo>
                  <a:lnTo>
                    <a:pt x="3227832" y="0"/>
                  </a:lnTo>
                </a:path>
              </a:pathLst>
            </a:custGeom>
            <a:ln w="9525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48072" y="1819655"/>
              <a:ext cx="3088005" cy="1929764"/>
            </a:xfrm>
            <a:custGeom>
              <a:avLst/>
              <a:gdLst/>
              <a:ahLst/>
              <a:cxnLst/>
              <a:rect l="l" t="t" r="r" b="b"/>
              <a:pathLst>
                <a:path w="3088004" h="1929764">
                  <a:moveTo>
                    <a:pt x="184404" y="1568196"/>
                  </a:moveTo>
                  <a:lnTo>
                    <a:pt x="0" y="1568196"/>
                  </a:lnTo>
                  <a:lnTo>
                    <a:pt x="0" y="1929384"/>
                  </a:lnTo>
                  <a:lnTo>
                    <a:pt x="184404" y="1929384"/>
                  </a:lnTo>
                  <a:lnTo>
                    <a:pt x="184404" y="1568196"/>
                  </a:lnTo>
                  <a:close/>
                </a:path>
                <a:path w="3088004" h="1929764">
                  <a:moveTo>
                    <a:pt x="1475232" y="0"/>
                  </a:moveTo>
                  <a:lnTo>
                    <a:pt x="1290828" y="0"/>
                  </a:lnTo>
                  <a:lnTo>
                    <a:pt x="1290828" y="1929384"/>
                  </a:lnTo>
                  <a:lnTo>
                    <a:pt x="1475232" y="1929384"/>
                  </a:lnTo>
                  <a:lnTo>
                    <a:pt x="1475232" y="0"/>
                  </a:lnTo>
                  <a:close/>
                </a:path>
                <a:path w="3088004" h="1929764">
                  <a:moveTo>
                    <a:pt x="1796796" y="1446276"/>
                  </a:moveTo>
                  <a:lnTo>
                    <a:pt x="1612392" y="1446276"/>
                  </a:lnTo>
                  <a:lnTo>
                    <a:pt x="1612392" y="1929384"/>
                  </a:lnTo>
                  <a:lnTo>
                    <a:pt x="1796796" y="1929384"/>
                  </a:lnTo>
                  <a:lnTo>
                    <a:pt x="1796796" y="1446276"/>
                  </a:lnTo>
                  <a:close/>
                </a:path>
                <a:path w="3088004" h="1929764">
                  <a:moveTo>
                    <a:pt x="2119884" y="1325880"/>
                  </a:moveTo>
                  <a:lnTo>
                    <a:pt x="1935480" y="1325880"/>
                  </a:lnTo>
                  <a:lnTo>
                    <a:pt x="1935480" y="1929384"/>
                  </a:lnTo>
                  <a:lnTo>
                    <a:pt x="2119884" y="1929384"/>
                  </a:lnTo>
                  <a:lnTo>
                    <a:pt x="2119884" y="1325880"/>
                  </a:lnTo>
                  <a:close/>
                </a:path>
                <a:path w="3088004" h="1929764">
                  <a:moveTo>
                    <a:pt x="2442972" y="1568196"/>
                  </a:moveTo>
                  <a:lnTo>
                    <a:pt x="2258568" y="1568196"/>
                  </a:lnTo>
                  <a:lnTo>
                    <a:pt x="2258568" y="1929384"/>
                  </a:lnTo>
                  <a:lnTo>
                    <a:pt x="2442972" y="1929384"/>
                  </a:lnTo>
                  <a:lnTo>
                    <a:pt x="2442972" y="1568196"/>
                  </a:lnTo>
                  <a:close/>
                </a:path>
                <a:path w="3088004" h="1929764">
                  <a:moveTo>
                    <a:pt x="2764536" y="1808988"/>
                  </a:moveTo>
                  <a:lnTo>
                    <a:pt x="2580132" y="1808988"/>
                  </a:lnTo>
                  <a:lnTo>
                    <a:pt x="2580132" y="1929384"/>
                  </a:lnTo>
                  <a:lnTo>
                    <a:pt x="2764536" y="1929384"/>
                  </a:lnTo>
                  <a:lnTo>
                    <a:pt x="2764536" y="1808988"/>
                  </a:lnTo>
                  <a:close/>
                </a:path>
                <a:path w="3088004" h="1929764">
                  <a:moveTo>
                    <a:pt x="3087624" y="1808988"/>
                  </a:moveTo>
                  <a:lnTo>
                    <a:pt x="2903220" y="1808988"/>
                  </a:lnTo>
                  <a:lnTo>
                    <a:pt x="2903220" y="1929384"/>
                  </a:lnTo>
                  <a:lnTo>
                    <a:pt x="3087624" y="1929384"/>
                  </a:lnTo>
                  <a:lnTo>
                    <a:pt x="3087624" y="1808988"/>
                  </a:lnTo>
                  <a:close/>
                </a:path>
              </a:pathLst>
            </a:custGeom>
            <a:solidFill>
              <a:srgbClr val="663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78729" y="3748277"/>
              <a:ext cx="3226435" cy="0"/>
            </a:xfrm>
            <a:custGeom>
              <a:avLst/>
              <a:gdLst/>
              <a:ahLst/>
              <a:cxnLst/>
              <a:rect l="l" t="t" r="r" b="b"/>
              <a:pathLst>
                <a:path w="3226434">
                  <a:moveTo>
                    <a:pt x="0" y="0"/>
                  </a:moveTo>
                  <a:lnTo>
                    <a:pt x="3226308" y="0"/>
                  </a:lnTo>
                </a:path>
              </a:pathLst>
            </a:custGeom>
            <a:ln w="1905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40273" y="1337310"/>
              <a:ext cx="2903220" cy="2280285"/>
            </a:xfrm>
            <a:custGeom>
              <a:avLst/>
              <a:gdLst/>
              <a:ahLst/>
              <a:cxnLst/>
              <a:rect l="l" t="t" r="r" b="b"/>
              <a:pathLst>
                <a:path w="2903220" h="2280285">
                  <a:moveTo>
                    <a:pt x="0" y="2279904"/>
                  </a:moveTo>
                  <a:lnTo>
                    <a:pt x="323088" y="1665732"/>
                  </a:lnTo>
                  <a:lnTo>
                    <a:pt x="644651" y="1446276"/>
                  </a:lnTo>
                  <a:lnTo>
                    <a:pt x="967739" y="1315212"/>
                  </a:lnTo>
                  <a:lnTo>
                    <a:pt x="1290827" y="614171"/>
                  </a:lnTo>
                  <a:lnTo>
                    <a:pt x="1612392" y="438912"/>
                  </a:lnTo>
                  <a:lnTo>
                    <a:pt x="1935479" y="219455"/>
                  </a:lnTo>
                  <a:lnTo>
                    <a:pt x="2258568" y="86867"/>
                  </a:lnTo>
                  <a:lnTo>
                    <a:pt x="2580131" y="44195"/>
                  </a:lnTo>
                  <a:lnTo>
                    <a:pt x="2903220" y="0"/>
                  </a:lnTo>
                </a:path>
              </a:pathLst>
            </a:custGeom>
            <a:ln w="28575">
              <a:solidFill>
                <a:srgbClr val="8BB8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424798" y="363270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24798" y="3194050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24798" y="2755519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10604" y="2240660"/>
            <a:ext cx="2007235" cy="2997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1755139" algn="l"/>
              </a:tabLst>
            </a:pPr>
            <a:r>
              <a:rPr sz="2700" u="sng" baseline="1543" dirty="0">
                <a:solidFill>
                  <a:srgbClr val="385F71"/>
                </a:solidFill>
                <a:uFill>
                  <a:solidFill>
                    <a:srgbClr val="DFE9EB"/>
                  </a:solidFill>
                </a:uFill>
                <a:latin typeface="Arial"/>
                <a:cs typeface="Arial"/>
              </a:rPr>
              <a:t> 	</a:t>
            </a:r>
            <a:r>
              <a:rPr sz="2700" spc="89" baseline="1543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24798" y="1878329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51653" y="363270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51653" y="302945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67198" y="2426030"/>
            <a:ext cx="1930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85F71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67198" y="1823466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65370" y="3876992"/>
            <a:ext cx="3298062" cy="417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350506" y="597662"/>
            <a:ext cx="1701800" cy="1587500"/>
            <a:chOff x="7350506" y="597662"/>
            <a:chExt cx="1701800" cy="1587500"/>
          </a:xfrm>
        </p:grpSpPr>
        <p:sp>
          <p:nvSpPr>
            <p:cNvPr id="31" name="object 31"/>
            <p:cNvSpPr/>
            <p:nvPr/>
          </p:nvSpPr>
          <p:spPr>
            <a:xfrm>
              <a:off x="7363206" y="610362"/>
              <a:ext cx="1676400" cy="1562100"/>
            </a:xfrm>
            <a:custGeom>
              <a:avLst/>
              <a:gdLst/>
              <a:ahLst/>
              <a:cxnLst/>
              <a:rect l="l" t="t" r="r" b="b"/>
              <a:pathLst>
                <a:path w="1676400" h="1562100">
                  <a:moveTo>
                    <a:pt x="1127125" y="0"/>
                  </a:moveTo>
                  <a:lnTo>
                    <a:pt x="838200" y="419480"/>
                  </a:lnTo>
                  <a:lnTo>
                    <a:pt x="648208" y="165988"/>
                  </a:lnTo>
                  <a:lnTo>
                    <a:pt x="567436" y="457073"/>
                  </a:lnTo>
                  <a:lnTo>
                    <a:pt x="28701" y="165988"/>
                  </a:lnTo>
                  <a:lnTo>
                    <a:pt x="359155" y="550799"/>
                  </a:lnTo>
                  <a:lnTo>
                    <a:pt x="0" y="623062"/>
                  </a:lnTo>
                  <a:lnTo>
                    <a:pt x="288925" y="851535"/>
                  </a:lnTo>
                  <a:lnTo>
                    <a:pt x="10414" y="1054862"/>
                  </a:lnTo>
                  <a:lnTo>
                    <a:pt x="439800" y="1007872"/>
                  </a:lnTo>
                  <a:lnTo>
                    <a:pt x="369570" y="1274064"/>
                  </a:lnTo>
                  <a:lnTo>
                    <a:pt x="598804" y="1130173"/>
                  </a:lnTo>
                  <a:lnTo>
                    <a:pt x="658495" y="1562100"/>
                  </a:lnTo>
                  <a:lnTo>
                    <a:pt x="817372" y="1080135"/>
                  </a:lnTo>
                  <a:lnTo>
                    <a:pt x="1028065" y="1427352"/>
                  </a:lnTo>
                  <a:lnTo>
                    <a:pt x="1088136" y="1045463"/>
                  </a:lnTo>
                  <a:lnTo>
                    <a:pt x="1408302" y="1308608"/>
                  </a:lnTo>
                  <a:lnTo>
                    <a:pt x="1306702" y="935989"/>
                  </a:lnTo>
                  <a:lnTo>
                    <a:pt x="1676400" y="961136"/>
                  </a:lnTo>
                  <a:lnTo>
                    <a:pt x="1366520" y="757554"/>
                  </a:lnTo>
                  <a:lnTo>
                    <a:pt x="1637411" y="588517"/>
                  </a:lnTo>
                  <a:lnTo>
                    <a:pt x="1296289" y="528954"/>
                  </a:lnTo>
                  <a:lnTo>
                    <a:pt x="1426464" y="322325"/>
                  </a:lnTo>
                  <a:lnTo>
                    <a:pt x="1098550" y="385063"/>
                  </a:lnTo>
                  <a:lnTo>
                    <a:pt x="1127125" y="0"/>
                  </a:lnTo>
                  <a:close/>
                </a:path>
              </a:pathLst>
            </a:custGeom>
            <a:solidFill>
              <a:srgbClr val="385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63206" y="610362"/>
              <a:ext cx="1676400" cy="1562100"/>
            </a:xfrm>
            <a:custGeom>
              <a:avLst/>
              <a:gdLst/>
              <a:ahLst/>
              <a:cxnLst/>
              <a:rect l="l" t="t" r="r" b="b"/>
              <a:pathLst>
                <a:path w="1676400" h="1562100">
                  <a:moveTo>
                    <a:pt x="838200" y="419480"/>
                  </a:moveTo>
                  <a:lnTo>
                    <a:pt x="1127125" y="0"/>
                  </a:lnTo>
                  <a:lnTo>
                    <a:pt x="1098550" y="385063"/>
                  </a:lnTo>
                  <a:lnTo>
                    <a:pt x="1426464" y="322325"/>
                  </a:lnTo>
                  <a:lnTo>
                    <a:pt x="1296289" y="528954"/>
                  </a:lnTo>
                  <a:lnTo>
                    <a:pt x="1637411" y="588517"/>
                  </a:lnTo>
                  <a:lnTo>
                    <a:pt x="1366520" y="757554"/>
                  </a:lnTo>
                  <a:lnTo>
                    <a:pt x="1676400" y="961136"/>
                  </a:lnTo>
                  <a:lnTo>
                    <a:pt x="1306702" y="935989"/>
                  </a:lnTo>
                  <a:lnTo>
                    <a:pt x="1408302" y="1308608"/>
                  </a:lnTo>
                  <a:lnTo>
                    <a:pt x="1088136" y="1045463"/>
                  </a:lnTo>
                  <a:lnTo>
                    <a:pt x="1028065" y="1427352"/>
                  </a:lnTo>
                  <a:lnTo>
                    <a:pt x="817372" y="1080135"/>
                  </a:lnTo>
                  <a:lnTo>
                    <a:pt x="658495" y="1562100"/>
                  </a:lnTo>
                  <a:lnTo>
                    <a:pt x="598804" y="1130173"/>
                  </a:lnTo>
                  <a:lnTo>
                    <a:pt x="369570" y="1274064"/>
                  </a:lnTo>
                  <a:lnTo>
                    <a:pt x="439800" y="1007872"/>
                  </a:lnTo>
                  <a:lnTo>
                    <a:pt x="10414" y="1054862"/>
                  </a:lnTo>
                  <a:lnTo>
                    <a:pt x="288925" y="851535"/>
                  </a:lnTo>
                  <a:lnTo>
                    <a:pt x="0" y="623062"/>
                  </a:lnTo>
                  <a:lnTo>
                    <a:pt x="359155" y="550799"/>
                  </a:lnTo>
                  <a:lnTo>
                    <a:pt x="28701" y="165988"/>
                  </a:lnTo>
                  <a:lnTo>
                    <a:pt x="567436" y="457073"/>
                  </a:lnTo>
                  <a:lnTo>
                    <a:pt x="648208" y="165988"/>
                  </a:lnTo>
                  <a:lnTo>
                    <a:pt x="838200" y="419480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65267" y="1233296"/>
            <a:ext cx="3618229" cy="414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5"/>
              </a:spcBef>
              <a:tabLst>
                <a:tab pos="2665730" algn="l"/>
              </a:tabLst>
            </a:pPr>
            <a:r>
              <a:rPr sz="1400" b="1" strike="sngStrike" dirty="0">
                <a:solidFill>
                  <a:srgbClr val="FFFFFF"/>
                </a:solidFill>
                <a:latin typeface="Arial"/>
                <a:cs typeface="Arial"/>
              </a:rPr>
              <a:t> 	55</a:t>
            </a:r>
            <a:r>
              <a:rPr sz="1400" b="1" strike="sngStrike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th-TH" sz="1400" b="1" strike="sngStrike" spc="-5" dirty="0">
                <a:solidFill>
                  <a:srgbClr val="FFFFFF"/>
                </a:solidFill>
                <a:latin typeface="Arial"/>
                <a:cs typeface="Arial"/>
              </a:rPr>
              <a:t>ผู้เข้าร่วม</a:t>
            </a:r>
            <a:endParaRPr sz="1400" dirty="0">
              <a:latin typeface="Arial"/>
              <a:cs typeface="Arial"/>
            </a:endParaRPr>
          </a:p>
          <a:p>
            <a:pPr marL="3371850">
              <a:lnSpc>
                <a:spcPts val="1410"/>
              </a:lnSpc>
            </a:pP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50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000" y="742950"/>
            <a:ext cx="5638800" cy="3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300"/>
              </a:lnSpc>
              <a:tabLst>
                <a:tab pos="643255" algn="l"/>
              </a:tabLst>
            </a:pPr>
            <a:r>
              <a:rPr lang="en-US" b="1" spc="-5" dirty="0">
                <a:solidFill>
                  <a:srgbClr val="663390"/>
                </a:solidFill>
                <a:latin typeface="Arial"/>
                <a:cs typeface="Arial"/>
              </a:rPr>
              <a:t>ABC/DTG/3TC </a:t>
            </a:r>
            <a:r>
              <a:rPr lang="th-TH" b="1" spc="-5" dirty="0">
                <a:solidFill>
                  <a:srgbClr val="663390"/>
                </a:solidFill>
                <a:latin typeface="Arial"/>
                <a:cs typeface="Arial"/>
              </a:rPr>
              <a:t>เป็นโดสผสมคงที่สำหรับเด็ก</a:t>
            </a:r>
            <a:endParaRPr lang="en-US" b="1" spc="-5" dirty="0">
              <a:solidFill>
                <a:srgbClr val="663390"/>
              </a:solidFill>
              <a:latin typeface="Arial"/>
              <a:cs typeface="Arial"/>
            </a:endParaRPr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188BCCD4-0163-4AA7-9B41-F5FE991DCEE0}"/>
              </a:ext>
            </a:extLst>
          </p:cNvPr>
          <p:cNvSpPr txBox="1"/>
          <p:nvPr/>
        </p:nvSpPr>
        <p:spPr>
          <a:xfrm>
            <a:off x="228600" y="742950"/>
            <a:ext cx="3098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259" y="412445"/>
            <a:ext cx="6008370" cy="873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4000" spc="-5" dirty="0"/>
              <a:t>การมีส่วนร่วมของชุมชน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810259" y="1311605"/>
            <a:ext cx="3427729" cy="22300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8600">
              <a:lnSpc>
                <a:spcPct val="99800"/>
              </a:lnSpc>
              <a:spcBef>
                <a:spcPts val="110"/>
              </a:spcBef>
            </a:pPr>
            <a:r>
              <a:rPr lang="en-US" sz="2400" spc="155" dirty="0">
                <a:solidFill>
                  <a:srgbClr val="4AACC5"/>
                </a:solidFill>
                <a:latin typeface="DejaVu Sans"/>
                <a:cs typeface="DejaVu Sans"/>
              </a:rPr>
              <a:t>▹ </a:t>
            </a:r>
            <a:r>
              <a:rPr lang="th-TH" sz="2400" spc="-5" dirty="0">
                <a:solidFill>
                  <a:srgbClr val="385F71"/>
                </a:solidFill>
                <a:latin typeface="Arial" panose="020B0604020202020204" pitchFamily="34" charset="0"/>
              </a:rPr>
              <a:t>การเป็นตัวแทนของชุมชนและการป้อนข้อมูลในกลุ่มเครือข่ายและระดับทั้งหมด – ไซต์การวิจัยทางคลินิก กลุ่มผู้นำ คณะกรรมการทางวิทยาศาสตร์และคณะอื่นๆ ทีมโปรโตคอล กิจกรรมข้ามเครือข่าย</a:t>
            </a:r>
            <a:endParaRPr sz="2400" spc="-5" dirty="0">
              <a:solidFill>
                <a:srgbClr val="385F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1628" y="1311605"/>
            <a:ext cx="4100829" cy="22300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8600">
              <a:lnSpc>
                <a:spcPct val="99800"/>
              </a:lnSpc>
              <a:spcBef>
                <a:spcPts val="110"/>
              </a:spcBef>
            </a:pPr>
            <a:r>
              <a:rPr sz="2000" spc="15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en-US" sz="2400" spc="-5" dirty="0">
                <a:solidFill>
                  <a:srgbClr val="385F71"/>
                </a:solidFill>
                <a:latin typeface="Arial" panose="020B0604020202020204" pitchFamily="34" charset="0"/>
              </a:rPr>
              <a:t>ICAB </a:t>
            </a:r>
            <a:r>
              <a:rPr lang="th-TH" sz="2400" spc="-5" dirty="0">
                <a:solidFill>
                  <a:srgbClr val="385F71"/>
                </a:solidFill>
                <a:latin typeface="Arial" panose="020B0604020202020204" pitchFamily="34" charset="0"/>
              </a:rPr>
              <a:t>ทำให้แน่ใจว่าหลักการของการมีส่วนร่วมของชุมชนและการเป็นหุ้นส่วนเป็นรากฐานของกิจกรรมการมีส่วนร่วมของชุมชนทั้งหมด และให้ข้อมูลของชุมชนตลอดกระบวนการวิจัย (การพัฒนาแนวคิด การดำเนินการศึกษา และการเผยแพร่ผลลัพธ์)</a:t>
            </a:r>
            <a:endParaRPr sz="2400" spc="-5" dirty="0">
              <a:solidFill>
                <a:srgbClr val="385F7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249" y="4614117"/>
            <a:ext cx="4962323" cy="306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0259" y="412445"/>
            <a:ext cx="3046095" cy="873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4000" dirty="0"/>
              <a:t>การตีพิมพ์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600" y="1352550"/>
            <a:ext cx="3761130" cy="2321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2000" spc="26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2000" b="1" spc="265" dirty="0">
                <a:solidFill>
                  <a:srgbClr val="663390"/>
                </a:solidFill>
                <a:latin typeface="Arial"/>
                <a:cs typeface="Arial"/>
              </a:rPr>
              <a:t>65 </a:t>
            </a:r>
            <a:r>
              <a:rPr lang="th-TH" sz="2000" b="1" spc="265" dirty="0">
                <a:solidFill>
                  <a:srgbClr val="663390"/>
                </a:solidFill>
                <a:latin typeface="Arial"/>
                <a:cs typeface="Arial"/>
              </a:rPr>
              <a:t>ฉบับ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 ส่งให้ </a:t>
            </a:r>
            <a:r>
              <a:rPr sz="2000" spc="-5" dirty="0">
                <a:solidFill>
                  <a:srgbClr val="385F71"/>
                </a:solidFill>
                <a:latin typeface="Arial"/>
                <a:cs typeface="Arial"/>
              </a:rPr>
              <a:t>IMPAACT</a:t>
            </a:r>
            <a:r>
              <a:rPr lang="th-TH" sz="2000" spc="-5" dirty="0">
                <a:solidFill>
                  <a:srgbClr val="385F71"/>
                </a:solidFill>
                <a:latin typeface="Arial"/>
                <a:cs typeface="Arial"/>
              </a:rPr>
              <a:t> ตรวจสอบในช่วง </a:t>
            </a:r>
            <a:r>
              <a:rPr lang="en-US" sz="2000" spc="-5" dirty="0">
                <a:solidFill>
                  <a:srgbClr val="385F71"/>
                </a:solidFill>
                <a:latin typeface="Arial"/>
                <a:cs typeface="Arial"/>
              </a:rPr>
              <a:t>12 </a:t>
            </a:r>
            <a:r>
              <a:rPr lang="th-TH" sz="2000" spc="-5" dirty="0">
                <a:solidFill>
                  <a:srgbClr val="385F71"/>
                </a:solidFill>
                <a:latin typeface="Arial"/>
                <a:cs typeface="Arial"/>
              </a:rPr>
              <a:t>เดือนที่ผ่านมา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26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2000" b="1" spc="265" dirty="0">
                <a:solidFill>
                  <a:srgbClr val="663390"/>
                </a:solidFill>
                <a:latin typeface="Arial"/>
                <a:cs typeface="Arial"/>
              </a:rPr>
              <a:t>35 </a:t>
            </a:r>
            <a:r>
              <a:rPr lang="th-TH" sz="2000" b="1" spc="265" dirty="0">
                <a:solidFill>
                  <a:srgbClr val="663390"/>
                </a:solidFill>
                <a:latin typeface="Arial"/>
                <a:cs typeface="Arial"/>
              </a:rPr>
              <a:t>ต้นฉบับมีการตีพิมพ์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th-TH" sz="2000" b="1" spc="265" dirty="0">
                <a:solidFill>
                  <a:srgbClr val="663390"/>
                </a:solidFill>
                <a:latin typeface="Arial"/>
                <a:cs typeface="Arial"/>
              </a:rPr>
              <a:t>  </a:t>
            </a:r>
            <a:r>
              <a:rPr lang="th-TH" sz="2000" spc="-5" dirty="0">
                <a:solidFill>
                  <a:srgbClr val="385F71"/>
                </a:solidFill>
                <a:latin typeface="Arial"/>
                <a:cs typeface="Arial"/>
              </a:rPr>
              <a:t>ใน</a:t>
            </a:r>
            <a:r>
              <a:rPr lang="th-TH" sz="2000" b="1" spc="265" dirty="0">
                <a:solidFill>
                  <a:srgbClr val="66339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JAIDS,</a:t>
            </a:r>
            <a:r>
              <a:rPr lang="en-US" sz="2000" spc="-10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AIDS,</a:t>
            </a:r>
            <a:r>
              <a:rPr lang="en-US" sz="2000" spc="-5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JAMA, </a:t>
            </a:r>
            <a:r>
              <a:rPr lang="en-US" sz="2000" spc="-5" dirty="0">
                <a:solidFill>
                  <a:srgbClr val="385F71"/>
                </a:solidFill>
                <a:latin typeface="Arial"/>
                <a:cs typeface="Arial"/>
              </a:rPr>
              <a:t>PLoS</a:t>
            </a:r>
            <a:endParaRPr lang="en-US" sz="2000" dirty="0">
              <a:latin typeface="Arial"/>
              <a:cs typeface="Arial"/>
            </a:endParaRPr>
          </a:p>
          <a:p>
            <a:pPr marL="241300" marR="274955">
              <a:lnSpc>
                <a:spcPct val="100000"/>
              </a:lnSpc>
            </a:pP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One, Lancet, Lancet HIV,  </a:t>
            </a:r>
            <a:endParaRPr lang="th-TH" sz="2000" dirty="0">
              <a:solidFill>
                <a:srgbClr val="385F71"/>
              </a:solidFill>
              <a:latin typeface="Arial"/>
              <a:cs typeface="Arial"/>
            </a:endParaRPr>
          </a:p>
          <a:p>
            <a:pPr marL="241300" marR="274955">
              <a:lnSpc>
                <a:spcPct val="100000"/>
              </a:lnSpc>
            </a:pP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วารสารเภสัชวิทยาคลินิก</a:t>
            </a: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, PIDJ,</a:t>
            </a:r>
            <a:r>
              <a:rPr lang="en-US" sz="2000" spc="-130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CID, 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และอื่นๆ</a:t>
            </a:r>
            <a:endParaRPr lang="en-US" sz="20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43400" y="133350"/>
            <a:ext cx="4716780" cy="4304030"/>
            <a:chOff x="4351020" y="0"/>
            <a:chExt cx="4750435" cy="4304030"/>
          </a:xfrm>
        </p:grpSpPr>
        <p:sp>
          <p:nvSpPr>
            <p:cNvPr id="8" name="object 8"/>
            <p:cNvSpPr/>
            <p:nvPr/>
          </p:nvSpPr>
          <p:spPr>
            <a:xfrm>
              <a:off x="4382988" y="0"/>
              <a:ext cx="3773496" cy="159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51020" y="0"/>
              <a:ext cx="3761231" cy="15925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8744" y="74676"/>
              <a:ext cx="3610355" cy="14447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2476" y="1098803"/>
              <a:ext cx="3768852" cy="18653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56860" y="1123188"/>
              <a:ext cx="3667505" cy="17640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22392" y="1269758"/>
              <a:ext cx="3538728" cy="15542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52544" y="2548140"/>
              <a:ext cx="3774948" cy="17556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45508" y="2641092"/>
              <a:ext cx="3593591" cy="15742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7165"/>
            <a:ext cx="4962323" cy="30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9978" y="1286255"/>
            <a:ext cx="3278449" cy="2154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0259" y="412445"/>
            <a:ext cx="818134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4000" spc="-5" dirty="0"/>
              <a:t>โครงการริเริ่มการศึกษาข้ามเครือข่าย</a:t>
            </a:r>
            <a:endParaRPr sz="4000" dirty="0"/>
          </a:p>
        </p:txBody>
      </p:sp>
      <p:sp>
        <p:nvSpPr>
          <p:cNvPr id="7" name="object 7"/>
          <p:cNvSpPr txBox="1"/>
          <p:nvPr/>
        </p:nvSpPr>
        <p:spPr>
          <a:xfrm>
            <a:off x="2462910" y="1161110"/>
            <a:ext cx="6188075" cy="318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20"/>
              </a:lnSpc>
              <a:spcBef>
                <a:spcPts val="100"/>
              </a:spcBef>
            </a:pPr>
            <a:r>
              <a:rPr sz="2400" spc="9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pc="-5" dirty="0">
                <a:solidFill>
                  <a:srgbClr val="385F71"/>
                </a:solidFill>
                <a:latin typeface="Arial"/>
                <a:cs typeface="Arial"/>
              </a:rPr>
              <a:t>การศึกษาการตั้งครรภ์  </a:t>
            </a:r>
            <a:endParaRPr sz="1800" dirty="0">
              <a:latin typeface="Arial"/>
              <a:cs typeface="Arial"/>
            </a:endParaRPr>
          </a:p>
          <a:p>
            <a:pPr marL="297180">
              <a:lnSpc>
                <a:spcPts val="2100"/>
              </a:lnSpc>
            </a:pP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(IMPAACT</a:t>
            </a:r>
            <a:r>
              <a:rPr sz="1800" spc="-15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2026)</a:t>
            </a:r>
            <a:endParaRPr sz="1800" dirty="0">
              <a:latin typeface="Arial"/>
              <a:cs typeface="Arial"/>
            </a:endParaRPr>
          </a:p>
          <a:p>
            <a:pPr marL="297180" marR="3839210" indent="-285115">
              <a:lnSpc>
                <a:spcPct val="94700"/>
              </a:lnSpc>
              <a:spcBef>
                <a:spcPts val="155"/>
              </a:spcBef>
            </a:pPr>
            <a:r>
              <a:rPr sz="2400" spc="14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pc="-5" dirty="0">
                <a:solidFill>
                  <a:srgbClr val="385F71"/>
                </a:solidFill>
                <a:latin typeface="Arial"/>
                <a:cs typeface="Arial"/>
              </a:rPr>
              <a:t>การป้องกัน </a:t>
            </a:r>
            <a:r>
              <a:rPr sz="1800" spc="145" dirty="0">
                <a:solidFill>
                  <a:srgbClr val="385F71"/>
                </a:solidFill>
                <a:latin typeface="Arial"/>
                <a:cs typeface="Arial"/>
              </a:rPr>
              <a:t>MDR-TB</a:t>
            </a:r>
            <a:r>
              <a:rPr sz="1800" spc="-55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(PHOENIx)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820"/>
              </a:lnSpc>
            </a:pPr>
            <a:r>
              <a:rPr sz="2400" spc="35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pc="-20" dirty="0">
                <a:solidFill>
                  <a:srgbClr val="385F71"/>
                </a:solidFill>
                <a:latin typeface="Arial"/>
                <a:cs typeface="Arial"/>
              </a:rPr>
              <a:t>การศึกษาวัคซีนวัณโรค</a:t>
            </a:r>
            <a:endParaRPr sz="1800" dirty="0">
              <a:latin typeface="Arial"/>
              <a:cs typeface="Arial"/>
            </a:endParaRPr>
          </a:p>
          <a:p>
            <a:pPr marL="297180">
              <a:lnSpc>
                <a:spcPts val="2100"/>
              </a:lnSpc>
            </a:pP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(IMPAACT</a:t>
            </a:r>
            <a:r>
              <a:rPr sz="1800" spc="-15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2036)</a:t>
            </a:r>
            <a:endParaRPr sz="1800" dirty="0">
              <a:latin typeface="Arial"/>
              <a:cs typeface="Arial"/>
            </a:endParaRPr>
          </a:p>
          <a:p>
            <a:pPr marL="297180" marR="3902710" indent="-285115">
              <a:lnSpc>
                <a:spcPct val="94700"/>
              </a:lnSpc>
              <a:spcBef>
                <a:spcPts val="150"/>
              </a:spcBef>
            </a:pPr>
            <a:r>
              <a:rPr sz="2400" spc="7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pc="75" dirty="0">
                <a:solidFill>
                  <a:srgbClr val="385F71"/>
                </a:solidFill>
                <a:latin typeface="Arial"/>
                <a:cs typeface="Arial"/>
              </a:rPr>
              <a:t>โดลูเทกราเวียร์</a:t>
            </a:r>
            <a:r>
              <a:rPr sz="1800" spc="75" dirty="0">
                <a:solidFill>
                  <a:srgbClr val="385F71"/>
                </a:solidFill>
                <a:latin typeface="Arial"/>
                <a:cs typeface="Arial"/>
              </a:rPr>
              <a:t> 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(P1</a:t>
            </a:r>
            <a:r>
              <a:rPr sz="1800" spc="-15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9</a:t>
            </a:r>
            <a:r>
              <a:rPr sz="1800" spc="-15" dirty="0">
                <a:solidFill>
                  <a:srgbClr val="385F71"/>
                </a:solidFill>
                <a:latin typeface="Arial"/>
                <a:cs typeface="Arial"/>
              </a:rPr>
              <a:t>3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/</a:t>
            </a:r>
            <a:r>
              <a:rPr sz="1800" spc="5" dirty="0">
                <a:solidFill>
                  <a:srgbClr val="385F71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DYSS</a:t>
            </a:r>
            <a:r>
              <a:rPr sz="1800" spc="-10" dirty="0">
                <a:solidFill>
                  <a:srgbClr val="385F71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Y)</a:t>
            </a:r>
            <a:endParaRPr sz="1800" dirty="0">
              <a:latin typeface="Arial"/>
              <a:cs typeface="Arial"/>
            </a:endParaRPr>
          </a:p>
          <a:p>
            <a:pPr marL="297180" marR="5080" indent="-285115">
              <a:lnSpc>
                <a:spcPct val="94700"/>
              </a:lnSpc>
              <a:spcBef>
                <a:spcPts val="155"/>
              </a:spcBef>
            </a:pPr>
            <a:r>
              <a:rPr sz="2400" spc="254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pc="254" dirty="0">
                <a:solidFill>
                  <a:srgbClr val="385F71"/>
                </a:solidFill>
                <a:latin typeface="Arial"/>
                <a:cs typeface="Arial"/>
              </a:rPr>
              <a:t>การศึกษา</a:t>
            </a:r>
            <a:r>
              <a:rPr sz="1800" spc="254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lang="en-US" spc="254" dirty="0">
                <a:solidFill>
                  <a:srgbClr val="385F71"/>
                </a:solidFill>
                <a:latin typeface="Arial"/>
                <a:cs typeface="Arial"/>
              </a:rPr>
              <a:t>RSV</a:t>
            </a:r>
            <a:r>
              <a:rPr lang="th-TH" sz="1800" spc="-5" dirty="0">
                <a:solidFill>
                  <a:srgbClr val="385F71"/>
                </a:solidFill>
                <a:latin typeface="Arial"/>
                <a:cs typeface="Arial"/>
              </a:rPr>
              <a:t>และ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VRC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(IMPAACT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2011/2012/2013, 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IMPAACT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2018,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IMPAACT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2021; P1112,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IMPAACT</a:t>
            </a:r>
            <a:r>
              <a:rPr sz="1800" spc="-55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2008)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7761" y="1831964"/>
            <a:ext cx="1247360" cy="467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2417064"/>
            <a:ext cx="1706880" cy="414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4188" y="3709754"/>
            <a:ext cx="907330" cy="626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0287" y="1117091"/>
            <a:ext cx="1557559" cy="610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8116" y="3038501"/>
            <a:ext cx="1405128" cy="4631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679" y="623696"/>
            <a:ext cx="363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285750"/>
            <a:ext cx="404093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h-TH" b="0" spc="-5" dirty="0"/>
              <a:t>แผนการสำหรับปีหน้า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6054" y="2320289"/>
            <a:ext cx="1647825" cy="1426845"/>
          </a:xfrm>
          <a:custGeom>
            <a:avLst/>
            <a:gdLst/>
            <a:ahLst/>
            <a:cxnLst/>
            <a:rect l="l" t="t" r="r" b="b"/>
            <a:pathLst>
              <a:path w="1647825" h="1426845">
                <a:moveTo>
                  <a:pt x="1239901" y="0"/>
                </a:moveTo>
                <a:lnTo>
                  <a:pt x="407543" y="0"/>
                </a:lnTo>
                <a:lnTo>
                  <a:pt x="0" y="713232"/>
                </a:lnTo>
                <a:lnTo>
                  <a:pt x="407543" y="1426464"/>
                </a:lnTo>
                <a:lnTo>
                  <a:pt x="1239901" y="1426464"/>
                </a:lnTo>
                <a:lnTo>
                  <a:pt x="1647444" y="713232"/>
                </a:lnTo>
                <a:lnTo>
                  <a:pt x="1239901" y="0"/>
                </a:lnTo>
                <a:close/>
              </a:path>
            </a:pathLst>
          </a:custGeom>
          <a:solidFill>
            <a:srgbClr val="446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3041" y="2598496"/>
            <a:ext cx="1091565" cy="8420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2540" algn="ctr">
              <a:lnSpc>
                <a:spcPct val="86500"/>
              </a:lnSpc>
              <a:spcBef>
                <a:spcPts val="29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Finalize and  begin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implementing 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IMPAACT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2023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ts val="125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b="1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08454" y="1024889"/>
            <a:ext cx="1350645" cy="1167765"/>
          </a:xfrm>
          <a:custGeom>
            <a:avLst/>
            <a:gdLst/>
            <a:ahLst/>
            <a:cxnLst/>
            <a:rect l="l" t="t" r="r" b="b"/>
            <a:pathLst>
              <a:path w="1350645" h="1167764">
                <a:moveTo>
                  <a:pt x="1016762" y="0"/>
                </a:moveTo>
                <a:lnTo>
                  <a:pt x="333501" y="0"/>
                </a:lnTo>
                <a:lnTo>
                  <a:pt x="0" y="583692"/>
                </a:lnTo>
                <a:lnTo>
                  <a:pt x="333501" y="1167384"/>
                </a:lnTo>
                <a:lnTo>
                  <a:pt x="1016762" y="1167384"/>
                </a:lnTo>
                <a:lnTo>
                  <a:pt x="1350263" y="583692"/>
                </a:lnTo>
                <a:lnTo>
                  <a:pt x="1016762" y="0"/>
                </a:lnTo>
                <a:close/>
              </a:path>
            </a:pathLst>
          </a:custGeom>
          <a:solidFill>
            <a:srgbClr val="5F4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31542" y="1252854"/>
            <a:ext cx="701040" cy="67967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57785" algn="ctr">
              <a:lnSpc>
                <a:spcPts val="1250"/>
              </a:lnSpc>
              <a:spcBef>
                <a:spcPts val="300"/>
              </a:spcBef>
            </a:pP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สรุปผล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IM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1200" dirty="0">
              <a:latin typeface="Arial"/>
              <a:cs typeface="Arial"/>
            </a:endParaRPr>
          </a:p>
          <a:p>
            <a:pPr marL="24765" algn="ctr">
              <a:lnSpc>
                <a:spcPts val="12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2034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และ</a:t>
            </a: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 2035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33241" y="1729994"/>
            <a:ext cx="1376045" cy="1194435"/>
            <a:chOff x="3333241" y="1729994"/>
            <a:chExt cx="1376045" cy="1194435"/>
          </a:xfrm>
        </p:grpSpPr>
        <p:sp>
          <p:nvSpPr>
            <p:cNvPr id="12" name="object 12"/>
            <p:cNvSpPr/>
            <p:nvPr/>
          </p:nvSpPr>
          <p:spPr>
            <a:xfrm>
              <a:off x="3345941" y="1742694"/>
              <a:ext cx="1350645" cy="1169035"/>
            </a:xfrm>
            <a:custGeom>
              <a:avLst/>
              <a:gdLst/>
              <a:ahLst/>
              <a:cxnLst/>
              <a:rect l="l" t="t" r="r" b="b"/>
              <a:pathLst>
                <a:path w="1350645" h="1169035">
                  <a:moveTo>
                    <a:pt x="1016254" y="0"/>
                  </a:moveTo>
                  <a:lnTo>
                    <a:pt x="334010" y="0"/>
                  </a:lnTo>
                  <a:lnTo>
                    <a:pt x="0" y="584453"/>
                  </a:lnTo>
                  <a:lnTo>
                    <a:pt x="334010" y="1168907"/>
                  </a:lnTo>
                  <a:lnTo>
                    <a:pt x="1016254" y="1168907"/>
                  </a:lnTo>
                  <a:lnTo>
                    <a:pt x="1350264" y="584453"/>
                  </a:lnTo>
                  <a:lnTo>
                    <a:pt x="101625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45941" y="1742694"/>
              <a:ext cx="1350645" cy="1169035"/>
            </a:xfrm>
            <a:custGeom>
              <a:avLst/>
              <a:gdLst/>
              <a:ahLst/>
              <a:cxnLst/>
              <a:rect l="l" t="t" r="r" b="b"/>
              <a:pathLst>
                <a:path w="1350645" h="1169035">
                  <a:moveTo>
                    <a:pt x="0" y="584453"/>
                  </a:moveTo>
                  <a:lnTo>
                    <a:pt x="334010" y="0"/>
                  </a:lnTo>
                  <a:lnTo>
                    <a:pt x="1016254" y="0"/>
                  </a:lnTo>
                  <a:lnTo>
                    <a:pt x="1350264" y="584453"/>
                  </a:lnTo>
                  <a:lnTo>
                    <a:pt x="1016254" y="1168907"/>
                  </a:lnTo>
                  <a:lnTo>
                    <a:pt x="334010" y="1168907"/>
                  </a:lnTo>
                  <a:lnTo>
                    <a:pt x="0" y="58445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57600" y="1885950"/>
            <a:ext cx="770255" cy="8319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35" algn="ctr">
              <a:lnSpc>
                <a:spcPct val="86400"/>
              </a:lnSpc>
              <a:spcBef>
                <a:spcPts val="295"/>
              </a:spcBef>
            </a:pP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สรุปผล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P1108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และ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ปรับปรุง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IMPAACT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2005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33241" y="3142742"/>
            <a:ext cx="1376045" cy="1193165"/>
            <a:chOff x="3333241" y="3142742"/>
            <a:chExt cx="1376045" cy="1193165"/>
          </a:xfrm>
        </p:grpSpPr>
        <p:sp>
          <p:nvSpPr>
            <p:cNvPr id="16" name="object 16"/>
            <p:cNvSpPr/>
            <p:nvPr/>
          </p:nvSpPr>
          <p:spPr>
            <a:xfrm>
              <a:off x="3345941" y="3155442"/>
              <a:ext cx="1350645" cy="1167765"/>
            </a:xfrm>
            <a:custGeom>
              <a:avLst/>
              <a:gdLst/>
              <a:ahLst/>
              <a:cxnLst/>
              <a:rect l="l" t="t" r="r" b="b"/>
              <a:pathLst>
                <a:path w="1350645" h="1167764">
                  <a:moveTo>
                    <a:pt x="1016762" y="0"/>
                  </a:moveTo>
                  <a:lnTo>
                    <a:pt x="333502" y="0"/>
                  </a:lnTo>
                  <a:lnTo>
                    <a:pt x="0" y="583691"/>
                  </a:lnTo>
                  <a:lnTo>
                    <a:pt x="333502" y="1167383"/>
                  </a:lnTo>
                  <a:lnTo>
                    <a:pt x="1016762" y="1167383"/>
                  </a:lnTo>
                  <a:lnTo>
                    <a:pt x="1350264" y="583691"/>
                  </a:lnTo>
                  <a:lnTo>
                    <a:pt x="1016762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45941" y="3155442"/>
              <a:ext cx="1350645" cy="1167765"/>
            </a:xfrm>
            <a:custGeom>
              <a:avLst/>
              <a:gdLst/>
              <a:ahLst/>
              <a:cxnLst/>
              <a:rect l="l" t="t" r="r" b="b"/>
              <a:pathLst>
                <a:path w="1350645" h="1167764">
                  <a:moveTo>
                    <a:pt x="0" y="583691"/>
                  </a:moveTo>
                  <a:lnTo>
                    <a:pt x="333502" y="0"/>
                  </a:lnTo>
                  <a:lnTo>
                    <a:pt x="1016762" y="0"/>
                  </a:lnTo>
                  <a:lnTo>
                    <a:pt x="1350264" y="583691"/>
                  </a:lnTo>
                  <a:lnTo>
                    <a:pt x="1016762" y="1167383"/>
                  </a:lnTo>
                  <a:lnTo>
                    <a:pt x="333502" y="1167383"/>
                  </a:lnTo>
                  <a:lnTo>
                    <a:pt x="0" y="58369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05200" y="3486150"/>
            <a:ext cx="953897" cy="51430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2540" algn="ctr">
              <a:lnSpc>
                <a:spcPct val="86300"/>
              </a:lnSpc>
              <a:spcBef>
                <a:spcPts val="295"/>
              </a:spcBef>
            </a:pPr>
            <a:r>
              <a:rPr lang="th-TH" sz="1200" b="1" spc="-5" dirty="0">
                <a:solidFill>
                  <a:srgbClr val="FFFFFF"/>
                </a:solidFill>
                <a:latin typeface="Arial"/>
                <a:cs typeface="Arial"/>
              </a:rPr>
              <a:t>ลงทะเบียนต่อเนื่อง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P1115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92705" y="3862070"/>
            <a:ext cx="1376045" cy="1193165"/>
            <a:chOff x="2092705" y="3862070"/>
            <a:chExt cx="1376045" cy="1193165"/>
          </a:xfrm>
        </p:grpSpPr>
        <p:sp>
          <p:nvSpPr>
            <p:cNvPr id="20" name="object 20"/>
            <p:cNvSpPr/>
            <p:nvPr/>
          </p:nvSpPr>
          <p:spPr>
            <a:xfrm>
              <a:off x="2105405" y="3874770"/>
              <a:ext cx="1350645" cy="1167765"/>
            </a:xfrm>
            <a:custGeom>
              <a:avLst/>
              <a:gdLst/>
              <a:ahLst/>
              <a:cxnLst/>
              <a:rect l="l" t="t" r="r" b="b"/>
              <a:pathLst>
                <a:path w="1350645" h="1167764">
                  <a:moveTo>
                    <a:pt x="1016762" y="0"/>
                  </a:moveTo>
                  <a:lnTo>
                    <a:pt x="333501" y="0"/>
                  </a:lnTo>
                  <a:lnTo>
                    <a:pt x="0" y="583691"/>
                  </a:lnTo>
                  <a:lnTo>
                    <a:pt x="333501" y="1167383"/>
                  </a:lnTo>
                  <a:lnTo>
                    <a:pt x="1016762" y="1167383"/>
                  </a:lnTo>
                  <a:lnTo>
                    <a:pt x="1350264" y="583691"/>
                  </a:lnTo>
                  <a:lnTo>
                    <a:pt x="1016762" y="0"/>
                  </a:lnTo>
                  <a:close/>
                </a:path>
              </a:pathLst>
            </a:custGeom>
            <a:solidFill>
              <a:srgbClr val="5F4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05405" y="3874770"/>
              <a:ext cx="1350645" cy="1167765"/>
            </a:xfrm>
            <a:custGeom>
              <a:avLst/>
              <a:gdLst/>
              <a:ahLst/>
              <a:cxnLst/>
              <a:rect l="l" t="t" r="r" b="b"/>
              <a:pathLst>
                <a:path w="1350645" h="1167764">
                  <a:moveTo>
                    <a:pt x="0" y="583691"/>
                  </a:moveTo>
                  <a:lnTo>
                    <a:pt x="333501" y="0"/>
                  </a:lnTo>
                  <a:lnTo>
                    <a:pt x="1016762" y="0"/>
                  </a:lnTo>
                  <a:lnTo>
                    <a:pt x="1350264" y="583691"/>
                  </a:lnTo>
                  <a:lnTo>
                    <a:pt x="1016762" y="1167383"/>
                  </a:lnTo>
                  <a:lnTo>
                    <a:pt x="333501" y="1167383"/>
                  </a:lnTo>
                  <a:lnTo>
                    <a:pt x="0" y="58369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362200" y="3943350"/>
            <a:ext cx="861568" cy="10144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635" algn="ctr">
              <a:lnSpc>
                <a:spcPct val="86300"/>
              </a:lnSpc>
              <a:spcBef>
                <a:spcPts val="295"/>
              </a:spcBef>
            </a:pP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เสร็จสิ้นการติดตาม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IMPAACT</a:t>
            </a:r>
            <a:endParaRPr sz="1200" dirty="0">
              <a:latin typeface="Arial"/>
              <a:cs typeface="Arial"/>
            </a:endParaRPr>
          </a:p>
          <a:p>
            <a:pPr marL="114300" marR="106045" algn="ctr">
              <a:lnSpc>
                <a:spcPts val="1250"/>
              </a:lnSpc>
              <a:spcBef>
                <a:spcPts val="1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 และ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P1107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50646" y="3144266"/>
            <a:ext cx="1376045" cy="1193165"/>
            <a:chOff x="850646" y="3144266"/>
            <a:chExt cx="1376045" cy="1193165"/>
          </a:xfrm>
        </p:grpSpPr>
        <p:sp>
          <p:nvSpPr>
            <p:cNvPr id="24" name="object 24"/>
            <p:cNvSpPr/>
            <p:nvPr/>
          </p:nvSpPr>
          <p:spPr>
            <a:xfrm>
              <a:off x="863346" y="3156966"/>
              <a:ext cx="1350645" cy="1167765"/>
            </a:xfrm>
            <a:custGeom>
              <a:avLst/>
              <a:gdLst/>
              <a:ahLst/>
              <a:cxnLst/>
              <a:rect l="l" t="t" r="r" b="b"/>
              <a:pathLst>
                <a:path w="1350645" h="1167764">
                  <a:moveTo>
                    <a:pt x="1016761" y="0"/>
                  </a:moveTo>
                  <a:lnTo>
                    <a:pt x="333527" y="0"/>
                  </a:lnTo>
                  <a:lnTo>
                    <a:pt x="0" y="583691"/>
                  </a:lnTo>
                  <a:lnTo>
                    <a:pt x="333527" y="1167383"/>
                  </a:lnTo>
                  <a:lnTo>
                    <a:pt x="1016761" y="1167383"/>
                  </a:lnTo>
                  <a:lnTo>
                    <a:pt x="1350264" y="583691"/>
                  </a:lnTo>
                  <a:lnTo>
                    <a:pt x="101676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3346" y="3156966"/>
              <a:ext cx="1350645" cy="1167765"/>
            </a:xfrm>
            <a:custGeom>
              <a:avLst/>
              <a:gdLst/>
              <a:ahLst/>
              <a:cxnLst/>
              <a:rect l="l" t="t" r="r" b="b"/>
              <a:pathLst>
                <a:path w="1350645" h="1167764">
                  <a:moveTo>
                    <a:pt x="0" y="583691"/>
                  </a:moveTo>
                  <a:lnTo>
                    <a:pt x="333527" y="0"/>
                  </a:lnTo>
                  <a:lnTo>
                    <a:pt x="1016761" y="0"/>
                  </a:lnTo>
                  <a:lnTo>
                    <a:pt x="1350264" y="583691"/>
                  </a:lnTo>
                  <a:lnTo>
                    <a:pt x="1016761" y="1167383"/>
                  </a:lnTo>
                  <a:lnTo>
                    <a:pt x="333527" y="1167383"/>
                  </a:lnTo>
                  <a:lnTo>
                    <a:pt x="0" y="58369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97381" y="3384930"/>
            <a:ext cx="880744" cy="67313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-1270" algn="ctr">
              <a:lnSpc>
                <a:spcPct val="86400"/>
              </a:lnSpc>
              <a:spcBef>
                <a:spcPts val="295"/>
              </a:spcBef>
            </a:pPr>
            <a:r>
              <a:rPr lang="th-TH" sz="1200" b="1" spc="-5" dirty="0">
                <a:solidFill>
                  <a:srgbClr val="FFFFFF"/>
                </a:solidFill>
                <a:latin typeface="Arial"/>
                <a:cs typeface="Arial"/>
              </a:rPr>
              <a:t>ติดตามต่อเนื่อง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P1093 </a:t>
            </a: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และ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P1112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50646" y="1728470"/>
            <a:ext cx="1376045" cy="1194435"/>
            <a:chOff x="850646" y="1728470"/>
            <a:chExt cx="1376045" cy="1194435"/>
          </a:xfrm>
        </p:grpSpPr>
        <p:sp>
          <p:nvSpPr>
            <p:cNvPr id="28" name="object 28"/>
            <p:cNvSpPr/>
            <p:nvPr/>
          </p:nvSpPr>
          <p:spPr>
            <a:xfrm>
              <a:off x="863346" y="1741170"/>
              <a:ext cx="1350645" cy="1169035"/>
            </a:xfrm>
            <a:custGeom>
              <a:avLst/>
              <a:gdLst/>
              <a:ahLst/>
              <a:cxnLst/>
              <a:rect l="l" t="t" r="r" b="b"/>
              <a:pathLst>
                <a:path w="1350645" h="1169035">
                  <a:moveTo>
                    <a:pt x="1016254" y="0"/>
                  </a:moveTo>
                  <a:lnTo>
                    <a:pt x="333959" y="0"/>
                  </a:lnTo>
                  <a:lnTo>
                    <a:pt x="0" y="584453"/>
                  </a:lnTo>
                  <a:lnTo>
                    <a:pt x="333959" y="1168907"/>
                  </a:lnTo>
                  <a:lnTo>
                    <a:pt x="1016254" y="1168907"/>
                  </a:lnTo>
                  <a:lnTo>
                    <a:pt x="1350264" y="584453"/>
                  </a:lnTo>
                  <a:lnTo>
                    <a:pt x="1016254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3346" y="1741170"/>
              <a:ext cx="1350645" cy="1169035"/>
            </a:xfrm>
            <a:custGeom>
              <a:avLst/>
              <a:gdLst/>
              <a:ahLst/>
              <a:cxnLst/>
              <a:rect l="l" t="t" r="r" b="b"/>
              <a:pathLst>
                <a:path w="1350645" h="1169035">
                  <a:moveTo>
                    <a:pt x="0" y="584453"/>
                  </a:moveTo>
                  <a:lnTo>
                    <a:pt x="333959" y="0"/>
                  </a:lnTo>
                  <a:lnTo>
                    <a:pt x="1016254" y="0"/>
                  </a:lnTo>
                  <a:lnTo>
                    <a:pt x="1350264" y="584453"/>
                  </a:lnTo>
                  <a:lnTo>
                    <a:pt x="1016254" y="1168907"/>
                  </a:lnTo>
                  <a:lnTo>
                    <a:pt x="333959" y="1168907"/>
                  </a:lnTo>
                  <a:lnTo>
                    <a:pt x="0" y="58445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150721" y="1811782"/>
            <a:ext cx="774065" cy="98834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3970" marR="5715" algn="ctr">
              <a:lnSpc>
                <a:spcPct val="86500"/>
              </a:lnSpc>
              <a:spcBef>
                <a:spcPts val="295"/>
              </a:spcBef>
            </a:pP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ตีพิมพ์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P1026s,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P1080, 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ISE,</a:t>
            </a:r>
            <a:endParaRPr sz="1200" dirty="0">
              <a:latin typeface="Arial"/>
              <a:cs typeface="Arial"/>
            </a:endParaRPr>
          </a:p>
          <a:p>
            <a:pPr marL="12700" marR="5080" algn="ctr">
              <a:lnSpc>
                <a:spcPts val="1240"/>
              </a:lnSpc>
              <a:spcBef>
                <a:spcPts val="15"/>
              </a:spcBef>
            </a:pP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และผลของ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P1106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64885" y="1607058"/>
            <a:ext cx="1647825" cy="1424940"/>
          </a:xfrm>
          <a:custGeom>
            <a:avLst/>
            <a:gdLst/>
            <a:ahLst/>
            <a:cxnLst/>
            <a:rect l="l" t="t" r="r" b="b"/>
            <a:pathLst>
              <a:path w="1647825" h="1424939">
                <a:moveTo>
                  <a:pt x="1240282" y="0"/>
                </a:moveTo>
                <a:lnTo>
                  <a:pt x="407162" y="0"/>
                </a:lnTo>
                <a:lnTo>
                  <a:pt x="0" y="712469"/>
                </a:lnTo>
                <a:lnTo>
                  <a:pt x="407162" y="1424939"/>
                </a:lnTo>
                <a:lnTo>
                  <a:pt x="1240282" y="1424939"/>
                </a:lnTo>
                <a:lnTo>
                  <a:pt x="1647443" y="712469"/>
                </a:lnTo>
                <a:lnTo>
                  <a:pt x="1240282" y="0"/>
                </a:lnTo>
                <a:close/>
              </a:path>
            </a:pathLst>
          </a:custGeom>
          <a:solidFill>
            <a:srgbClr val="446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67400" y="1962150"/>
            <a:ext cx="1065530" cy="87972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635" algn="ctr">
              <a:lnSpc>
                <a:spcPct val="86500"/>
              </a:lnSpc>
              <a:spcBef>
                <a:spcPts val="295"/>
              </a:spcBef>
            </a:pPr>
            <a:r>
              <a:rPr lang="th-TH" sz="1200" b="1" spc="-5" dirty="0">
                <a:solidFill>
                  <a:srgbClr val="FFFFFF"/>
                </a:solidFill>
                <a:latin typeface="Arial"/>
                <a:cs typeface="Arial"/>
              </a:rPr>
              <a:t>ให้การสนับสนุนต่อเนื่องสำหรับไซต์ที่มีการระบาด </a:t>
            </a:r>
          </a:p>
          <a:p>
            <a:pPr marL="12700" marR="5080" indent="-635" algn="ctr">
              <a:lnSpc>
                <a:spcPct val="86500"/>
              </a:lnSpc>
              <a:spcBef>
                <a:spcPts val="29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85282" y="322325"/>
            <a:ext cx="1423670" cy="1167765"/>
          </a:xfrm>
          <a:custGeom>
            <a:avLst/>
            <a:gdLst/>
            <a:ahLst/>
            <a:cxnLst/>
            <a:rect l="l" t="t" r="r" b="b"/>
            <a:pathLst>
              <a:path w="1423670" h="1167765">
                <a:moveTo>
                  <a:pt x="1089914" y="0"/>
                </a:moveTo>
                <a:lnTo>
                  <a:pt x="333501" y="0"/>
                </a:lnTo>
                <a:lnTo>
                  <a:pt x="0" y="583691"/>
                </a:lnTo>
                <a:lnTo>
                  <a:pt x="333501" y="1167384"/>
                </a:lnTo>
                <a:lnTo>
                  <a:pt x="1089914" y="1167384"/>
                </a:lnTo>
                <a:lnTo>
                  <a:pt x="1423415" y="583691"/>
                </a:lnTo>
                <a:lnTo>
                  <a:pt x="108991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943600" y="438150"/>
            <a:ext cx="923925" cy="1001941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algn="ctr">
              <a:lnSpc>
                <a:spcPct val="86500"/>
              </a:lnSpc>
              <a:spcBef>
                <a:spcPts val="295"/>
              </a:spcBef>
            </a:pP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ริ่เริ่ม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 err="1">
                <a:solidFill>
                  <a:srgbClr val="FFFFFF"/>
                </a:solidFill>
                <a:latin typeface="Arial"/>
                <a:cs typeface="Arial"/>
              </a:rPr>
              <a:t>PrEP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เปรียบเทียบองค์ประกอบของ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IMPAACT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2009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48169" y="1027430"/>
            <a:ext cx="1376045" cy="1193165"/>
            <a:chOff x="6948169" y="1027430"/>
            <a:chExt cx="1376045" cy="1193165"/>
          </a:xfrm>
        </p:grpSpPr>
        <p:sp>
          <p:nvSpPr>
            <p:cNvPr id="36" name="object 36"/>
            <p:cNvSpPr/>
            <p:nvPr/>
          </p:nvSpPr>
          <p:spPr>
            <a:xfrm>
              <a:off x="6960869" y="1040130"/>
              <a:ext cx="1350645" cy="1167765"/>
            </a:xfrm>
            <a:custGeom>
              <a:avLst/>
              <a:gdLst/>
              <a:ahLst/>
              <a:cxnLst/>
              <a:rect l="l" t="t" r="r" b="b"/>
              <a:pathLst>
                <a:path w="1350645" h="1167764">
                  <a:moveTo>
                    <a:pt x="1016761" y="0"/>
                  </a:moveTo>
                  <a:lnTo>
                    <a:pt x="333501" y="0"/>
                  </a:lnTo>
                  <a:lnTo>
                    <a:pt x="0" y="583692"/>
                  </a:lnTo>
                  <a:lnTo>
                    <a:pt x="333501" y="1167384"/>
                  </a:lnTo>
                  <a:lnTo>
                    <a:pt x="1016761" y="1167384"/>
                  </a:lnTo>
                  <a:lnTo>
                    <a:pt x="1350263" y="583692"/>
                  </a:lnTo>
                  <a:lnTo>
                    <a:pt x="1016761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60869" y="1040130"/>
              <a:ext cx="1350645" cy="1167765"/>
            </a:xfrm>
            <a:custGeom>
              <a:avLst/>
              <a:gdLst/>
              <a:ahLst/>
              <a:cxnLst/>
              <a:rect l="l" t="t" r="r" b="b"/>
              <a:pathLst>
                <a:path w="1350645" h="1167764">
                  <a:moveTo>
                    <a:pt x="0" y="583692"/>
                  </a:moveTo>
                  <a:lnTo>
                    <a:pt x="333501" y="0"/>
                  </a:lnTo>
                  <a:lnTo>
                    <a:pt x="1016761" y="0"/>
                  </a:lnTo>
                  <a:lnTo>
                    <a:pt x="1350263" y="583692"/>
                  </a:lnTo>
                  <a:lnTo>
                    <a:pt x="1016761" y="1167384"/>
                  </a:lnTo>
                  <a:lnTo>
                    <a:pt x="333501" y="1167384"/>
                  </a:lnTo>
                  <a:lnTo>
                    <a:pt x="0" y="58369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162800" y="1276350"/>
            <a:ext cx="895985" cy="6810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2860" marR="12700" indent="24130" algn="ctr">
              <a:lnSpc>
                <a:spcPct val="86200"/>
              </a:lnSpc>
              <a:spcBef>
                <a:spcPts val="295"/>
              </a:spcBef>
            </a:pPr>
            <a:r>
              <a:rPr lang="th-TH" sz="1200" b="1" spc="-5" dirty="0">
                <a:solidFill>
                  <a:srgbClr val="FFFFFF"/>
                </a:solidFill>
                <a:latin typeface="Arial"/>
                <a:cs typeface="Arial"/>
              </a:rPr>
              <a:t>เปิดการใช้งานไซต์ของ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IMPAACT</a:t>
            </a:r>
            <a:endParaRPr sz="1200" dirty="0">
              <a:latin typeface="Arial"/>
              <a:cs typeface="Arial"/>
            </a:endParaRPr>
          </a:p>
          <a:p>
            <a:pPr marL="12700" algn="ctr">
              <a:lnSpc>
                <a:spcPts val="125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948169" y="2440177"/>
            <a:ext cx="1376045" cy="1193165"/>
            <a:chOff x="6948169" y="2440177"/>
            <a:chExt cx="1376045" cy="1193165"/>
          </a:xfrm>
        </p:grpSpPr>
        <p:sp>
          <p:nvSpPr>
            <p:cNvPr id="40" name="object 40"/>
            <p:cNvSpPr/>
            <p:nvPr/>
          </p:nvSpPr>
          <p:spPr>
            <a:xfrm>
              <a:off x="6960869" y="2452877"/>
              <a:ext cx="1350645" cy="1167765"/>
            </a:xfrm>
            <a:custGeom>
              <a:avLst/>
              <a:gdLst/>
              <a:ahLst/>
              <a:cxnLst/>
              <a:rect l="l" t="t" r="r" b="b"/>
              <a:pathLst>
                <a:path w="1350645" h="1167764">
                  <a:moveTo>
                    <a:pt x="1016761" y="0"/>
                  </a:moveTo>
                  <a:lnTo>
                    <a:pt x="333501" y="0"/>
                  </a:lnTo>
                  <a:lnTo>
                    <a:pt x="0" y="583692"/>
                  </a:lnTo>
                  <a:lnTo>
                    <a:pt x="333501" y="1167384"/>
                  </a:lnTo>
                  <a:lnTo>
                    <a:pt x="1016761" y="1167384"/>
                  </a:lnTo>
                  <a:lnTo>
                    <a:pt x="1350263" y="583692"/>
                  </a:lnTo>
                  <a:lnTo>
                    <a:pt x="1016761" y="0"/>
                  </a:lnTo>
                  <a:close/>
                </a:path>
              </a:pathLst>
            </a:custGeom>
            <a:solidFill>
              <a:srgbClr val="5F4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60869" y="2452877"/>
              <a:ext cx="1350645" cy="1167765"/>
            </a:xfrm>
            <a:custGeom>
              <a:avLst/>
              <a:gdLst/>
              <a:ahLst/>
              <a:cxnLst/>
              <a:rect l="l" t="t" r="r" b="b"/>
              <a:pathLst>
                <a:path w="1350645" h="1167764">
                  <a:moveTo>
                    <a:pt x="0" y="583692"/>
                  </a:moveTo>
                  <a:lnTo>
                    <a:pt x="333501" y="0"/>
                  </a:lnTo>
                  <a:lnTo>
                    <a:pt x="1016761" y="0"/>
                  </a:lnTo>
                  <a:lnTo>
                    <a:pt x="1350263" y="583692"/>
                  </a:lnTo>
                  <a:lnTo>
                    <a:pt x="1016761" y="1167384"/>
                  </a:lnTo>
                  <a:lnTo>
                    <a:pt x="333501" y="1167384"/>
                  </a:lnTo>
                  <a:lnTo>
                    <a:pt x="0" y="58369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266558" y="2601848"/>
            <a:ext cx="736600" cy="83490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8890" algn="just">
              <a:lnSpc>
                <a:spcPct val="86300"/>
              </a:lnSpc>
              <a:spcBef>
                <a:spcPts val="295"/>
              </a:spcBef>
            </a:pP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ดำเนินการเปิดใช้งาน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IMPAACT</a:t>
            </a:r>
            <a:endParaRPr sz="1200" dirty="0">
              <a:latin typeface="Arial"/>
              <a:cs typeface="Arial"/>
            </a:endParaRPr>
          </a:p>
          <a:p>
            <a:pPr marL="1270" algn="ctr">
              <a:lnSpc>
                <a:spcPts val="115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และ</a:t>
            </a:r>
            <a:endParaRPr sz="1200" dirty="0">
              <a:latin typeface="Arial"/>
              <a:cs typeface="Arial"/>
            </a:endParaRPr>
          </a:p>
          <a:p>
            <a:pPr marL="1905" algn="ctr">
              <a:lnSpc>
                <a:spcPts val="134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2032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709158" y="3159505"/>
            <a:ext cx="1376045" cy="1193165"/>
            <a:chOff x="5709158" y="3159505"/>
            <a:chExt cx="1376045" cy="1193165"/>
          </a:xfrm>
        </p:grpSpPr>
        <p:sp>
          <p:nvSpPr>
            <p:cNvPr id="44" name="object 44"/>
            <p:cNvSpPr/>
            <p:nvPr/>
          </p:nvSpPr>
          <p:spPr>
            <a:xfrm>
              <a:off x="5721858" y="3172205"/>
              <a:ext cx="1350645" cy="1167765"/>
            </a:xfrm>
            <a:custGeom>
              <a:avLst/>
              <a:gdLst/>
              <a:ahLst/>
              <a:cxnLst/>
              <a:rect l="l" t="t" r="r" b="b"/>
              <a:pathLst>
                <a:path w="1350645" h="1167764">
                  <a:moveTo>
                    <a:pt x="1016762" y="0"/>
                  </a:moveTo>
                  <a:lnTo>
                    <a:pt x="333501" y="0"/>
                  </a:lnTo>
                  <a:lnTo>
                    <a:pt x="0" y="583691"/>
                  </a:lnTo>
                  <a:lnTo>
                    <a:pt x="333501" y="1167384"/>
                  </a:lnTo>
                  <a:lnTo>
                    <a:pt x="1016762" y="1167384"/>
                  </a:lnTo>
                  <a:lnTo>
                    <a:pt x="1350264" y="583691"/>
                  </a:lnTo>
                  <a:lnTo>
                    <a:pt x="101676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21858" y="3172205"/>
              <a:ext cx="1350645" cy="1167765"/>
            </a:xfrm>
            <a:custGeom>
              <a:avLst/>
              <a:gdLst/>
              <a:ahLst/>
              <a:cxnLst/>
              <a:rect l="l" t="t" r="r" b="b"/>
              <a:pathLst>
                <a:path w="1350645" h="1167764">
                  <a:moveTo>
                    <a:pt x="0" y="583691"/>
                  </a:moveTo>
                  <a:lnTo>
                    <a:pt x="333501" y="0"/>
                  </a:lnTo>
                  <a:lnTo>
                    <a:pt x="1016762" y="0"/>
                  </a:lnTo>
                  <a:lnTo>
                    <a:pt x="1350264" y="583691"/>
                  </a:lnTo>
                  <a:lnTo>
                    <a:pt x="1016762" y="1167384"/>
                  </a:lnTo>
                  <a:lnTo>
                    <a:pt x="333501" y="1167384"/>
                  </a:lnTo>
                  <a:lnTo>
                    <a:pt x="0" y="58369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019800" y="3409950"/>
            <a:ext cx="727710" cy="67967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1270" algn="ctr">
              <a:lnSpc>
                <a:spcPts val="1250"/>
              </a:lnSpc>
              <a:spcBef>
                <a:spcPts val="300"/>
              </a:spcBef>
            </a:pP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ริ่เริ่ม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13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และ</a:t>
            </a:r>
            <a:endParaRPr sz="1200" dirty="0">
              <a:latin typeface="Arial"/>
              <a:cs typeface="Arial"/>
            </a:endParaRPr>
          </a:p>
          <a:p>
            <a:pPr marL="635" algn="ctr">
              <a:lnSpc>
                <a:spcPts val="134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2028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465573" y="2440177"/>
            <a:ext cx="1376045" cy="1194435"/>
            <a:chOff x="4465573" y="2440177"/>
            <a:chExt cx="1376045" cy="1194435"/>
          </a:xfrm>
        </p:grpSpPr>
        <p:sp>
          <p:nvSpPr>
            <p:cNvPr id="48" name="object 48"/>
            <p:cNvSpPr/>
            <p:nvPr/>
          </p:nvSpPr>
          <p:spPr>
            <a:xfrm>
              <a:off x="4478273" y="2452877"/>
              <a:ext cx="1350645" cy="1169035"/>
            </a:xfrm>
            <a:custGeom>
              <a:avLst/>
              <a:gdLst/>
              <a:ahLst/>
              <a:cxnLst/>
              <a:rect l="l" t="t" r="r" b="b"/>
              <a:pathLst>
                <a:path w="1350645" h="1169035">
                  <a:moveTo>
                    <a:pt x="1016253" y="0"/>
                  </a:moveTo>
                  <a:lnTo>
                    <a:pt x="334010" y="0"/>
                  </a:lnTo>
                  <a:lnTo>
                    <a:pt x="0" y="584454"/>
                  </a:lnTo>
                  <a:lnTo>
                    <a:pt x="334010" y="1168908"/>
                  </a:lnTo>
                  <a:lnTo>
                    <a:pt x="1016253" y="1168908"/>
                  </a:lnTo>
                  <a:lnTo>
                    <a:pt x="1350264" y="584454"/>
                  </a:lnTo>
                  <a:lnTo>
                    <a:pt x="1016253" y="0"/>
                  </a:lnTo>
                  <a:close/>
                </a:path>
              </a:pathLst>
            </a:custGeom>
            <a:solidFill>
              <a:srgbClr val="5F4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78273" y="2452877"/>
              <a:ext cx="1350645" cy="1169035"/>
            </a:xfrm>
            <a:custGeom>
              <a:avLst/>
              <a:gdLst/>
              <a:ahLst/>
              <a:cxnLst/>
              <a:rect l="l" t="t" r="r" b="b"/>
              <a:pathLst>
                <a:path w="1350645" h="1169035">
                  <a:moveTo>
                    <a:pt x="0" y="584454"/>
                  </a:moveTo>
                  <a:lnTo>
                    <a:pt x="334010" y="0"/>
                  </a:lnTo>
                  <a:lnTo>
                    <a:pt x="1016253" y="0"/>
                  </a:lnTo>
                  <a:lnTo>
                    <a:pt x="1350264" y="584454"/>
                  </a:lnTo>
                  <a:lnTo>
                    <a:pt x="1016253" y="1168908"/>
                  </a:lnTo>
                  <a:lnTo>
                    <a:pt x="334010" y="1168908"/>
                  </a:lnTo>
                  <a:lnTo>
                    <a:pt x="0" y="5844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736719" y="2602179"/>
            <a:ext cx="831850" cy="84837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70" algn="ctr">
              <a:lnSpc>
                <a:spcPct val="86300"/>
              </a:lnSpc>
              <a:spcBef>
                <a:spcPts val="300"/>
              </a:spcBef>
            </a:pP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ตีพิมพ์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IMPAACT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2008,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2010,</a:t>
            </a:r>
            <a:endParaRPr sz="1200" dirty="0">
              <a:latin typeface="Arial"/>
              <a:cs typeface="Arial"/>
            </a:endParaRPr>
          </a:p>
          <a:p>
            <a:pPr marL="88265" marR="80645" algn="ctr">
              <a:lnSpc>
                <a:spcPts val="1250"/>
              </a:lnSpc>
              <a:spcBef>
                <a:spcPts val="5"/>
              </a:spcBef>
            </a:pPr>
            <a:r>
              <a:rPr lang="th-TH" sz="1200" b="1" dirty="0">
                <a:solidFill>
                  <a:srgbClr val="FFFFFF"/>
                </a:solidFill>
                <a:latin typeface="Arial"/>
                <a:cs typeface="Arial"/>
              </a:rPr>
              <a:t>และผล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4162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155947"/>
            <a:ext cx="9144000" cy="878205"/>
            <a:chOff x="0" y="4155947"/>
            <a:chExt cx="9144000" cy="878205"/>
          </a:xfrm>
        </p:grpSpPr>
        <p:sp>
          <p:nvSpPr>
            <p:cNvPr id="5" name="object 5"/>
            <p:cNvSpPr/>
            <p:nvPr/>
          </p:nvSpPr>
          <p:spPr>
            <a:xfrm>
              <a:off x="0" y="4155947"/>
              <a:ext cx="9144000" cy="99060"/>
            </a:xfrm>
            <a:custGeom>
              <a:avLst/>
              <a:gdLst/>
              <a:ahLst/>
              <a:cxnLst/>
              <a:rect l="l" t="t" r="r" b="b"/>
              <a:pathLst>
                <a:path w="9144000" h="99060">
                  <a:moveTo>
                    <a:pt x="9144000" y="0"/>
                  </a:moveTo>
                  <a:lnTo>
                    <a:pt x="0" y="0"/>
                  </a:lnTo>
                  <a:lnTo>
                    <a:pt x="0" y="99059"/>
                  </a:lnTo>
                  <a:lnTo>
                    <a:pt x="9144000" y="9905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F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763" y="4245863"/>
              <a:ext cx="5311140" cy="7879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214274" y="932129"/>
            <a:ext cx="871545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th-TH" dirty="0"/>
              <a:t>ขอขอบคุณเจ้าหน้าที่ไซต์ ชุมชน และบุคคลและครอบครัวทุกคนที่มีส่วนร่วมในการวิจัยทางคลินิก!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28600" y="3028950"/>
            <a:ext cx="8816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600" spc="-5" dirty="0">
                <a:solidFill>
                  <a:srgbClr val="385F71"/>
                </a:solidFill>
                <a:latin typeface="Arial"/>
                <a:cs typeface="Arial"/>
              </a:rPr>
              <a:t>มาขับเคลื่อนไปข้างหน้าด้วยวิทยาศาสตร์กันเถอะ!</a:t>
            </a:r>
            <a:r>
              <a:rPr sz="3600" dirty="0">
                <a:solidFill>
                  <a:srgbClr val="385F71"/>
                </a:solidFill>
                <a:latin typeface="Arial"/>
                <a:cs typeface="Arial"/>
              </a:rPr>
              <a:t>!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7165"/>
            <a:ext cx="4962323" cy="30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12284" y="951583"/>
            <a:ext cx="3452495" cy="1766570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39"/>
              </a:spcBef>
            </a:pPr>
            <a:r>
              <a:rPr lang="th-TH" sz="6000" dirty="0"/>
              <a:t>ขอบคุณ</a:t>
            </a:r>
            <a:r>
              <a:rPr sz="6000" dirty="0"/>
              <a:t>!</a:t>
            </a:r>
          </a:p>
          <a:p>
            <a:pPr marL="85725" algn="ctr">
              <a:lnSpc>
                <a:spcPct val="100000"/>
              </a:lnSpc>
              <a:spcBef>
                <a:spcPts val="970"/>
              </a:spcBef>
            </a:pPr>
            <a:r>
              <a:rPr lang="th-TH" sz="3000" dirty="0">
                <a:solidFill>
                  <a:srgbClr val="4AACC5"/>
                </a:solidFill>
              </a:rPr>
              <a:t>มีข้อสงสัยหรือไม่</a:t>
            </a:r>
            <a:r>
              <a:rPr sz="3000" dirty="0">
                <a:solidFill>
                  <a:srgbClr val="4AACC5"/>
                </a:solidFill>
              </a:rPr>
              <a:t>?</a:t>
            </a:r>
            <a:endParaRPr sz="3000" dirty="0"/>
          </a:p>
        </p:txBody>
      </p:sp>
      <p:sp>
        <p:nvSpPr>
          <p:cNvPr id="7" name="object 7"/>
          <p:cNvSpPr/>
          <p:nvPr/>
        </p:nvSpPr>
        <p:spPr>
          <a:xfrm>
            <a:off x="669036" y="1139952"/>
            <a:ext cx="3669791" cy="3229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4162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155947"/>
            <a:ext cx="9144000" cy="878205"/>
            <a:chOff x="0" y="4155947"/>
            <a:chExt cx="9144000" cy="878205"/>
          </a:xfrm>
        </p:grpSpPr>
        <p:sp>
          <p:nvSpPr>
            <p:cNvPr id="5" name="object 5"/>
            <p:cNvSpPr/>
            <p:nvPr/>
          </p:nvSpPr>
          <p:spPr>
            <a:xfrm>
              <a:off x="0" y="4155947"/>
              <a:ext cx="9144000" cy="99060"/>
            </a:xfrm>
            <a:custGeom>
              <a:avLst/>
              <a:gdLst/>
              <a:ahLst/>
              <a:cxnLst/>
              <a:rect l="l" t="t" r="r" b="b"/>
              <a:pathLst>
                <a:path w="9144000" h="99060">
                  <a:moveTo>
                    <a:pt x="9144000" y="0"/>
                  </a:moveTo>
                  <a:lnTo>
                    <a:pt x="0" y="0"/>
                  </a:lnTo>
                  <a:lnTo>
                    <a:pt x="0" y="99059"/>
                  </a:lnTo>
                  <a:lnTo>
                    <a:pt x="9144000" y="9905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F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763" y="4245863"/>
              <a:ext cx="5311140" cy="7879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4604" y="3101720"/>
            <a:ext cx="474789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h-TH" spc="-5" dirty="0">
                <a:solidFill>
                  <a:srgbClr val="385F71"/>
                </a:solidFill>
                <a:latin typeface="Arial"/>
                <a:cs typeface="Arial"/>
              </a:rPr>
              <a:t>การประชุมคณะกรรมการที่ปรึกษาชุมชน </a:t>
            </a:r>
            <a:r>
              <a:rPr lang="en-US" dirty="0">
                <a:solidFill>
                  <a:srgbClr val="385F71"/>
                </a:solidFill>
                <a:latin typeface="Arial"/>
                <a:cs typeface="Arial"/>
              </a:rPr>
              <a:t>IMPAACT </a:t>
            </a:r>
            <a:endParaRPr lang="th-TH" spc="-5" dirty="0">
              <a:solidFill>
                <a:srgbClr val="385F7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24 </a:t>
            </a:r>
            <a:r>
              <a:rPr lang="th-TH" sz="1800" spc="-5" dirty="0">
                <a:solidFill>
                  <a:srgbClr val="385F71"/>
                </a:solidFill>
                <a:latin typeface="Arial"/>
                <a:cs typeface="Arial"/>
              </a:rPr>
              <a:t>มิถุนายน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 2021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504" y="1380185"/>
            <a:ext cx="76149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4800" spc="-5" dirty="0">
                <a:solidFill>
                  <a:srgbClr val="385F71"/>
                </a:solidFill>
                <a:latin typeface="Arial"/>
                <a:cs typeface="Arial"/>
              </a:rPr>
              <a:t>มองไปข้างหน้า</a:t>
            </a:r>
            <a:r>
              <a:rPr sz="4800" spc="-5" dirty="0">
                <a:solidFill>
                  <a:srgbClr val="385F71"/>
                </a:solidFill>
                <a:latin typeface="Arial"/>
                <a:cs typeface="Arial"/>
              </a:rPr>
              <a:t>:</a:t>
            </a:r>
            <a:endParaRPr sz="4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h-TH" sz="4800" dirty="0">
                <a:solidFill>
                  <a:srgbClr val="385F71"/>
                </a:solidFill>
                <a:latin typeface="Arial"/>
                <a:cs typeface="Arial"/>
              </a:rPr>
              <a:t>วาระวิทยาศาสตร์ของ </a:t>
            </a:r>
            <a:r>
              <a:rPr sz="4800" dirty="0">
                <a:solidFill>
                  <a:srgbClr val="385F71"/>
                </a:solidFill>
                <a:latin typeface="Arial"/>
                <a:cs typeface="Arial"/>
              </a:rPr>
              <a:t>IMPAACT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72983" y="0"/>
            <a:ext cx="1251203" cy="1083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09" y="4613732"/>
            <a:ext cx="4963468" cy="311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3840" y="1006297"/>
            <a:ext cx="6946265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th-TH" sz="4400" b="0" spc="-5" dirty="0">
                <a:solidFill>
                  <a:srgbClr val="FFFFFF"/>
                </a:solidFill>
              </a:rPr>
              <a:t>ทำไมเราจึงต้องการการวิจัยในทารก เด็ก วัยรุ่น และสตรีมีครรภ์?</a:t>
            </a:r>
            <a:endParaRPr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249" y="4614117"/>
            <a:ext cx="4962323" cy="306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1369567"/>
            <a:ext cx="7219950" cy="1908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FFFFFF"/>
                </a:solidFill>
                <a:latin typeface="Arial"/>
                <a:cs typeface="Arial"/>
              </a:rPr>
              <a:t>IMPAACT </a:t>
            </a:r>
            <a:r>
              <a:rPr lang="th-TH" sz="4400" b="0" dirty="0">
                <a:solidFill>
                  <a:srgbClr val="FFFFFF"/>
                </a:solidFill>
                <a:latin typeface="Arial"/>
                <a:cs typeface="Arial"/>
              </a:rPr>
              <a:t>ในบริบทของเอชไอวีและโควิด-19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2752" y="0"/>
            <a:ext cx="6908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0" marR="5080" indent="-902335">
              <a:lnSpc>
                <a:spcPct val="100000"/>
              </a:lnSpc>
              <a:spcBef>
                <a:spcPts val="100"/>
              </a:spcBef>
            </a:pPr>
            <a:r>
              <a:rPr lang="th-TH" dirty="0"/>
              <a:t>ในปี </a:t>
            </a:r>
            <a:r>
              <a:rPr lang="en-US" dirty="0"/>
              <a:t>2019,</a:t>
            </a:r>
            <a:r>
              <a:rPr lang="th-TH" dirty="0"/>
              <a:t> มีเด็กติดเชื้อเอชไอวี</a:t>
            </a:r>
            <a:br>
              <a:rPr lang="th-TH" dirty="0"/>
            </a:br>
            <a:r>
              <a:rPr lang="th-TH" dirty="0"/>
              <a:t>ใหม่ 150,000 ราย</a:t>
            </a:r>
            <a:endParaRPr spc="-5" dirty="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196" y="662685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095" y="4877815"/>
            <a:ext cx="6054725" cy="2396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1050" i="1" dirty="0">
                <a:latin typeface="Arial"/>
                <a:cs typeface="Arial"/>
              </a:rPr>
              <a:t>ที่มา</a:t>
            </a:r>
            <a:r>
              <a:rPr sz="1050" i="1" dirty="0">
                <a:latin typeface="Arial"/>
                <a:cs typeface="Arial"/>
              </a:rPr>
              <a:t>: UNAIDS;</a:t>
            </a:r>
            <a:r>
              <a:rPr sz="1050" i="1" spc="195" dirty="0">
                <a:latin typeface="Arial"/>
                <a:cs typeface="Arial"/>
              </a:rPr>
              <a:t> </a:t>
            </a:r>
            <a:r>
              <a:rPr sz="1050" i="1" u="sng" dirty="0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Arial"/>
                <a:cs typeface="Arial"/>
                <a:hlinkClick r:id="rId2"/>
              </a:rPr>
              <a:t>https://www.unaids.org/sites/default/files/media_asset/2020_aids-data-book_en.pdf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18933" y="1335015"/>
            <a:ext cx="5425460" cy="3308616"/>
            <a:chOff x="2218933" y="1335015"/>
            <a:chExt cx="5425460" cy="3308616"/>
          </a:xfrm>
        </p:grpSpPr>
        <p:grpSp>
          <p:nvGrpSpPr>
            <p:cNvPr id="10" name="Group 9"/>
            <p:cNvGrpSpPr/>
            <p:nvPr/>
          </p:nvGrpSpPr>
          <p:grpSpPr>
            <a:xfrm>
              <a:off x="2218933" y="1335015"/>
              <a:ext cx="5425460" cy="3308616"/>
              <a:chOff x="2218933" y="1335015"/>
              <a:chExt cx="5425460" cy="3308616"/>
            </a:xfrm>
          </p:grpSpPr>
          <p:grpSp>
            <p:nvGrpSpPr>
              <p:cNvPr id="2" name="object 2"/>
              <p:cNvGrpSpPr/>
              <p:nvPr/>
            </p:nvGrpSpPr>
            <p:grpSpPr>
              <a:xfrm>
                <a:off x="2218933" y="1335015"/>
                <a:ext cx="5425460" cy="3308616"/>
                <a:chOff x="2218933" y="1335015"/>
                <a:chExt cx="5425460" cy="3308616"/>
              </a:xfrm>
            </p:grpSpPr>
            <p:sp>
              <p:nvSpPr>
                <p:cNvPr id="3" name="object 3"/>
                <p:cNvSpPr/>
                <p:nvPr/>
              </p:nvSpPr>
              <p:spPr>
                <a:xfrm>
                  <a:off x="2218933" y="1335015"/>
                  <a:ext cx="5425460" cy="3308616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" name="object 4"/>
                <p:cNvSpPr/>
                <p:nvPr/>
              </p:nvSpPr>
              <p:spPr>
                <a:xfrm>
                  <a:off x="2286000" y="1352550"/>
                  <a:ext cx="5265420" cy="3157728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" name="object 5"/>
                <p:cNvSpPr/>
                <p:nvPr/>
              </p:nvSpPr>
              <p:spPr>
                <a:xfrm>
                  <a:off x="2254757" y="1361693"/>
                  <a:ext cx="5303520" cy="319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3520" h="3195954">
                      <a:moveTo>
                        <a:pt x="0" y="3195828"/>
                      </a:moveTo>
                      <a:lnTo>
                        <a:pt x="5303520" y="3195828"/>
                      </a:lnTo>
                      <a:lnTo>
                        <a:pt x="5303520" y="0"/>
                      </a:lnTo>
                      <a:lnTo>
                        <a:pt x="0" y="0"/>
                      </a:lnTo>
                      <a:lnTo>
                        <a:pt x="0" y="3195828"/>
                      </a:lnTo>
                      <a:close/>
                    </a:path>
                  </a:pathLst>
                </a:custGeom>
                <a:ln w="38100">
                  <a:solidFill>
                    <a:srgbClr val="B8B8B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368057" y="1428175"/>
                <a:ext cx="236493" cy="1981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 anchor="t">
                <a:spAutoFit/>
              </a:bodyPr>
              <a:lstStyle/>
              <a:p>
                <a:pPr algn="ctr"/>
                <a:r>
                  <a:rPr lang="th-TH" sz="1050" dirty="0"/>
                  <a:t>จำนวนเด็กที่ได้รับเชื้อเอชไอวี</a:t>
                </a:r>
                <a:endParaRPr lang="en-US" sz="105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239000" y="1428750"/>
              <a:ext cx="241748" cy="2057400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 anchor="t">
              <a:spAutoFit/>
            </a:bodyPr>
            <a:lstStyle/>
            <a:p>
              <a:pPr algn="ctr"/>
              <a:r>
                <a:rPr lang="th-TH" sz="1100" dirty="0"/>
                <a:t>เปอร์เซนต์ที่ครอบคลุม</a:t>
              </a:r>
              <a:endParaRPr lang="en-US" sz="11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28999" y="3714750"/>
            <a:ext cx="3352801" cy="795755"/>
            <a:chOff x="3428999" y="3714751"/>
            <a:chExt cx="3477876" cy="795754"/>
          </a:xfrm>
        </p:grpSpPr>
        <p:sp>
          <p:nvSpPr>
            <p:cNvPr id="13" name="TextBox 12"/>
            <p:cNvSpPr txBox="1"/>
            <p:nvPr/>
          </p:nvSpPr>
          <p:spPr>
            <a:xfrm rot="5400000">
              <a:off x="4998660" y="2145090"/>
              <a:ext cx="338554" cy="347787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 anchor="t">
              <a:spAutoFit/>
            </a:bodyPr>
            <a:lstStyle/>
            <a:p>
              <a:r>
                <a:rPr lang="th-TH" sz="1000" dirty="0"/>
                <a:t>ความครอบคลุมของการรักษาด้วยยาต้านไวรัสในสตรีมีครรภ์ที่ติดเชื้อเอชไอวี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4998660" y="2373690"/>
              <a:ext cx="338554" cy="347787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 anchor="t">
              <a:spAutoFit/>
            </a:bodyPr>
            <a:lstStyle/>
            <a:p>
              <a:r>
                <a:rPr lang="th-TH" sz="1000" dirty="0"/>
                <a:t>จำนวนเด็กที่ได้รับเชื้อเอชไอวี</a:t>
              </a:r>
              <a:endParaRPr 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5400000">
              <a:off x="4998661" y="2602290"/>
              <a:ext cx="338554" cy="347787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 anchor="t">
              <a:spAutoFit/>
            </a:bodyPr>
            <a:lstStyle/>
            <a:p>
              <a:r>
                <a:rPr lang="th-TH" sz="1000" dirty="0"/>
                <a:t>เป้าหมายระดับโลก</a:t>
              </a:r>
              <a:endParaRPr lang="en-US" sz="1000" dirty="0"/>
            </a:p>
          </p:txBody>
        </p:sp>
      </p:grpSp>
      <p:sp>
        <p:nvSpPr>
          <p:cNvPr id="18" name="TextBox 17"/>
          <p:cNvSpPr txBox="1"/>
          <p:nvPr/>
        </p:nvSpPr>
        <p:spPr>
          <a:xfrm rot="5400000">
            <a:off x="6595048" y="3499302"/>
            <a:ext cx="338554" cy="5334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t">
            <a:spAutoFit/>
          </a:bodyPr>
          <a:lstStyle/>
          <a:p>
            <a:r>
              <a:rPr lang="th-TH" sz="1000" dirty="0"/>
              <a:t>เป้าหมาย</a:t>
            </a:r>
            <a:endParaRPr lang="en-US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734" marR="5080">
              <a:lnSpc>
                <a:spcPct val="100000"/>
              </a:lnSpc>
              <a:spcBef>
                <a:spcPts val="100"/>
              </a:spcBef>
            </a:pPr>
            <a:r>
              <a:rPr lang="th-TH" dirty="0"/>
              <a:t>การวินิจฉัยใหม่ส่งผลกระทบต่อวัยรุ่นและคนหนุ่มสาวอย่างไม่เป็นสัดส่วน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2932" y="1437476"/>
            <a:ext cx="7165776" cy="3423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90600" y="1276350"/>
            <a:ext cx="7772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Arial" panose="020B0604020202020204" pitchFamily="34" charset="0"/>
              </a:rPr>
              <a:t>การวินิจฉัยเอชไอวีรายใหม่ในสหรัฐอเมริกาและพื้นที่พึ่งพิงตามอายุ 28,2018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809750"/>
            <a:ext cx="37338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</a:rPr>
              <a:t>จำนวนผู้ติดเชื้อเอชไอวีรายใหม่สูงสุดในกลุ่มคนอายุ 25-34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833881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5010" marR="5080" indent="99060">
              <a:lnSpc>
                <a:spcPct val="100000"/>
              </a:lnSpc>
              <a:spcBef>
                <a:spcPts val="105"/>
              </a:spcBef>
            </a:pPr>
            <a:r>
              <a:rPr lang="th-TH" sz="3200" dirty="0"/>
              <a:t>การครอบคลุม </a:t>
            </a:r>
            <a:r>
              <a:rPr lang="en-US" sz="3200" dirty="0"/>
              <a:t>ART </a:t>
            </a:r>
            <a:r>
              <a:rPr lang="th-TH" sz="3200" dirty="0"/>
              <a:t>สูง (88%) ของหญิงตั้งครรภ์ในประเทศที่สนใจ, 2010 – 2019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337637" y="1109360"/>
            <a:ext cx="6806565" cy="3944620"/>
            <a:chOff x="2337637" y="1109360"/>
            <a:chExt cx="6806565" cy="3944620"/>
          </a:xfrm>
        </p:grpSpPr>
        <p:sp>
          <p:nvSpPr>
            <p:cNvPr id="4" name="object 4"/>
            <p:cNvSpPr/>
            <p:nvPr/>
          </p:nvSpPr>
          <p:spPr>
            <a:xfrm>
              <a:off x="2337637" y="1109360"/>
              <a:ext cx="6806362" cy="39442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96312" y="1267967"/>
              <a:ext cx="6379464" cy="34472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77845" y="4878730"/>
            <a:ext cx="24168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A6A6A6"/>
                </a:solidFill>
                <a:latin typeface="Arial"/>
                <a:cs typeface="Arial"/>
              </a:rPr>
              <a:t>UN </a:t>
            </a:r>
            <a:r>
              <a:rPr sz="1050" dirty="0">
                <a:solidFill>
                  <a:srgbClr val="A6A6A6"/>
                </a:solidFill>
                <a:latin typeface="Arial"/>
                <a:cs typeface="Arial"/>
              </a:rPr>
              <a:t>Start Free, Stay Free, </a:t>
            </a:r>
            <a:r>
              <a:rPr sz="1050" spc="5" dirty="0">
                <a:solidFill>
                  <a:srgbClr val="A6A6A6"/>
                </a:solidFill>
                <a:latin typeface="Arial"/>
                <a:cs typeface="Arial"/>
              </a:rPr>
              <a:t>UNAIDS</a:t>
            </a:r>
            <a:r>
              <a:rPr sz="1050" spc="-17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A6A6A6"/>
                </a:solidFill>
                <a:latin typeface="Arial"/>
                <a:cs typeface="Arial"/>
              </a:rPr>
              <a:t>2020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196" y="662685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956816"/>
            <a:ext cx="2373630" cy="2431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" y="2120962"/>
            <a:ext cx="1853564" cy="167481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52400" marR="143510" indent="266700" algn="ctr">
              <a:lnSpc>
                <a:spcPct val="100000"/>
              </a:lnSpc>
              <a:spcBef>
                <a:spcPts val="100"/>
              </a:spcBef>
            </a:pPr>
            <a:r>
              <a:rPr lang="th-TH" b="1" spc="-5" dirty="0">
                <a:solidFill>
                  <a:schemeClr val="bg1"/>
                </a:solidFill>
                <a:latin typeface="Arial"/>
                <a:cs typeface="Arial"/>
              </a:rPr>
              <a:t>อย่างไรก็ตาม ผู้หญิงประมาณ 1.4 ล้านที่อาศัยอยู่ร่วมกับผู้มีเอชไอวีจะตั้งครรภ์ทุกปี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19400" y="4095750"/>
            <a:ext cx="2667000" cy="593502"/>
            <a:chOff x="2819400" y="4095750"/>
            <a:chExt cx="2667000" cy="669702"/>
          </a:xfrm>
        </p:grpSpPr>
        <p:sp>
          <p:nvSpPr>
            <p:cNvPr id="11" name="Rectangle 10"/>
            <p:cNvSpPr/>
            <p:nvPr/>
          </p:nvSpPr>
          <p:spPr>
            <a:xfrm>
              <a:off x="2819400" y="4095750"/>
              <a:ext cx="2667000" cy="288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th-TH" sz="1200" dirty="0"/>
                <a:t>ความครอบคลุมของการรักษาด้วยยาต้านไวรัสในสตรีมีครรภ์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19400" y="4283565"/>
              <a:ext cx="2667000" cy="288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th-TH" sz="1200" dirty="0"/>
                <a:t>เป้าหมายระดับโลก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19400" y="4476750"/>
              <a:ext cx="2667000" cy="288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th-TH" sz="1200" dirty="0"/>
                <a:t>การติดเชื้อใหม่ในเด็ก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14600" y="2038350"/>
            <a:ext cx="430887" cy="117871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th-TH" sz="1600" dirty="0"/>
              <a:t>การติดเชื้อในเด็ก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458200" y="2114550"/>
            <a:ext cx="369332" cy="117871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th-TH" sz="1200" dirty="0"/>
              <a:t>เปอร์เซ็นต์</a:t>
            </a:r>
            <a:endParaRPr lang="en-US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6779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8908" y="2947416"/>
            <a:ext cx="3623693" cy="1339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438150"/>
            <a:ext cx="833374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3200" spc="-5" dirty="0"/>
              <a:t>ภาระผูกพันทางจริยธรรมสำหรับการรวมเป็นกลุ่ม</a:t>
            </a:r>
            <a:endParaRPr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3068" y="1190244"/>
            <a:ext cx="4985385" cy="3136900"/>
            <a:chOff x="163068" y="1190244"/>
            <a:chExt cx="4985385" cy="3136900"/>
          </a:xfrm>
        </p:grpSpPr>
        <p:sp>
          <p:nvSpPr>
            <p:cNvPr id="9" name="object 9"/>
            <p:cNvSpPr/>
            <p:nvPr/>
          </p:nvSpPr>
          <p:spPr>
            <a:xfrm>
              <a:off x="163068" y="1190244"/>
              <a:ext cx="4985004" cy="1441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9036" y="2482596"/>
              <a:ext cx="4178808" cy="18440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247132" y="1190244"/>
            <a:ext cx="3733800" cy="16047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6779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590" y="5841"/>
            <a:ext cx="8338819" cy="1043234"/>
          </a:xfrm>
          <a:prstGeom prst="rect">
            <a:avLst/>
          </a:prstGeom>
        </p:spPr>
        <p:txBody>
          <a:bodyPr vert="horz" wrap="square" lIns="0" tIns="179705" rIns="0" bIns="0" rtlCol="0" anchor="ctr">
            <a:spAutoFit/>
          </a:bodyPr>
          <a:lstStyle/>
          <a:p>
            <a:pPr marL="419734" marR="5080">
              <a:lnSpc>
                <a:spcPct val="100000"/>
              </a:lnSpc>
              <a:spcBef>
                <a:spcPts val="95"/>
              </a:spcBef>
            </a:pPr>
            <a:r>
              <a:rPr lang="th-TH" sz="2800" spc="-5" dirty="0"/>
              <a:t>ทำไมเราจึงต้องการการวิจัยในทารก เด็ก วัยรุ่น </a:t>
            </a:r>
            <a:br>
              <a:rPr lang="th-TH" sz="2800" spc="-5" dirty="0"/>
            </a:br>
            <a:r>
              <a:rPr lang="th-TH" sz="2800" spc="-5" dirty="0"/>
              <a:t>และสตรีมีครรภ์?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762000" y="1123950"/>
            <a:ext cx="7787640" cy="3452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7625" indent="-229235">
              <a:lnSpc>
                <a:spcPct val="100000"/>
              </a:lnSpc>
              <a:spcBef>
                <a:spcPts val="100"/>
              </a:spcBef>
            </a:pPr>
            <a:r>
              <a:rPr sz="2400" spc="19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400" spc="195" dirty="0">
                <a:solidFill>
                  <a:srgbClr val="385F71"/>
                </a:solidFill>
                <a:latin typeface="Arial"/>
                <a:cs typeface="Arial"/>
              </a:rPr>
              <a:t>ระบบภูมิคุ้มกันในทารกในครรภ์และทารกแรกเกิดยังคงพัฒนาอยู่ ภาวะที่ยังไม่บรรลุนิติภาวะนี้อาจเปลี่ยนแปลงการเกิดโรคและการรักษาเอชไอวีและสภาวะอื่นๆ ที่เกิดขึ้นร่วมกัน</a:t>
            </a:r>
            <a:r>
              <a:rPr sz="2400" spc="-5" dirty="0">
                <a:solidFill>
                  <a:srgbClr val="385F71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41300" marR="5080" indent="-229235">
              <a:lnSpc>
                <a:spcPct val="100000"/>
              </a:lnSpc>
              <a:spcBef>
                <a:spcPts val="305"/>
              </a:spcBef>
            </a:pPr>
            <a:r>
              <a:rPr sz="2400" spc="7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400" spc="70" dirty="0">
                <a:solidFill>
                  <a:srgbClr val="385F71"/>
                </a:solidFill>
                <a:latin typeface="Arial"/>
                <a:cs typeface="Arial"/>
              </a:rPr>
              <a:t>ตลอดการเจริญเติบโตและในหญิงตั้งครรภ์ การเปลี่ยนแปลงทางสรีรวิทยาเกิดขึ้นที่อาจส่งผลต่อการใช้ยาต้านไวรัส ยาและการแทรกแซงอื่นๆ</a:t>
            </a:r>
            <a:r>
              <a:rPr sz="2400" spc="-5" dirty="0">
                <a:solidFill>
                  <a:srgbClr val="385F71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spc="6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400" spc="65" dirty="0">
                <a:solidFill>
                  <a:srgbClr val="385F71"/>
                </a:solidFill>
                <a:latin typeface="Arial"/>
                <a:cs typeface="Arial"/>
              </a:rPr>
              <a:t>การพัฒนาสมองได้รับผลกระทบจากเอชไอวี อะไรคือ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sz="2400" spc="70" dirty="0">
                <a:solidFill>
                  <a:srgbClr val="385F71"/>
                </a:solidFill>
                <a:latin typeface="Arial"/>
                <a:cs typeface="Arial"/>
              </a:rPr>
              <a:t>   </a:t>
            </a:r>
            <a:r>
              <a:rPr lang="th-TH" sz="2400" spc="70" dirty="0">
                <a:solidFill>
                  <a:srgbClr val="385F71"/>
                </a:solidFill>
                <a:latin typeface="Arial"/>
                <a:cs typeface="Arial"/>
              </a:rPr>
              <a:t>ผลกระทบสามารถป้องกันหรือรักษาได้หรือไม่?</a:t>
            </a:r>
            <a:endParaRPr sz="2400" spc="70" dirty="0">
              <a:solidFill>
                <a:srgbClr val="385F7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328" y="760454"/>
            <a:ext cx="28448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196" y="662685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09" y="4613732"/>
            <a:ext cx="4963468" cy="311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1369567"/>
            <a:ext cx="677926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h-TH" sz="4800" dirty="0">
                <a:solidFill>
                  <a:srgbClr val="FFFFFF"/>
                </a:solidFill>
              </a:rPr>
              <a:t>วาระการวิจัย </a:t>
            </a:r>
            <a:r>
              <a:rPr sz="4800" dirty="0">
                <a:solidFill>
                  <a:srgbClr val="FFFFFF"/>
                </a:solidFill>
              </a:rPr>
              <a:t>IMPAACT</a:t>
            </a:r>
            <a:r>
              <a:rPr sz="4800" spc="-5" dirty="0">
                <a:solidFill>
                  <a:srgbClr val="FFFFFF"/>
                </a:solidFill>
              </a:rPr>
              <a:t>, </a:t>
            </a:r>
            <a:r>
              <a:rPr sz="4800" dirty="0">
                <a:solidFill>
                  <a:srgbClr val="FFFFFF"/>
                </a:solidFill>
              </a:rPr>
              <a:t>2020 –</a:t>
            </a:r>
            <a:r>
              <a:rPr sz="4800" spc="10" dirty="0">
                <a:solidFill>
                  <a:srgbClr val="FFFFFF"/>
                </a:solidFill>
              </a:rPr>
              <a:t> </a:t>
            </a:r>
            <a:r>
              <a:rPr sz="4800" spc="-10" dirty="0">
                <a:solidFill>
                  <a:srgbClr val="FFFFFF"/>
                </a:solidFill>
              </a:rPr>
              <a:t>2027</a:t>
            </a:r>
            <a:endParaRPr sz="4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00200" y="209550"/>
            <a:ext cx="5143500" cy="4056888"/>
            <a:chOff x="1950720" y="176784"/>
            <a:chExt cx="5143500" cy="4056888"/>
          </a:xfrm>
        </p:grpSpPr>
        <p:sp>
          <p:nvSpPr>
            <p:cNvPr id="5" name="object 3"/>
            <p:cNvSpPr/>
            <p:nvPr/>
          </p:nvSpPr>
          <p:spPr>
            <a:xfrm>
              <a:off x="1950720" y="176784"/>
              <a:ext cx="5143500" cy="4056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3600" y="971550"/>
              <a:ext cx="859611" cy="587574"/>
            </a:xfrm>
            <a:prstGeom prst="rect">
              <a:avLst/>
            </a:prstGeom>
            <a:solidFill>
              <a:srgbClr val="006595"/>
            </a:solidFill>
          </p:spPr>
          <p:txBody>
            <a:bodyPr wrap="squar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</a:rPr>
                <a:t>หญิงตั้งครรภ์และหญิงแรกคลอด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1123950"/>
              <a:ext cx="533400" cy="338554"/>
            </a:xfrm>
            <a:prstGeom prst="rect">
              <a:avLst/>
            </a:prstGeom>
            <a:solidFill>
              <a:srgbClr val="B9E8FF"/>
            </a:solidFill>
          </p:spPr>
          <p:txBody>
            <a:bodyPr wrap="squar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</a:rPr>
                <a:t>ทารก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9600" y="1123950"/>
              <a:ext cx="609600" cy="338554"/>
            </a:xfrm>
            <a:prstGeom prst="rect">
              <a:avLst/>
            </a:prstGeom>
            <a:solidFill>
              <a:srgbClr val="7DD4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</a:rPr>
                <a:t>เด็ก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1123950"/>
              <a:ext cx="838200" cy="338554"/>
            </a:xfrm>
            <a:prstGeom prst="rect">
              <a:avLst/>
            </a:prstGeom>
            <a:solidFill>
              <a:srgbClr val="009CE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</a:rPr>
                <a:t>วัยรุ่น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1581150"/>
              <a:ext cx="4495800" cy="450615"/>
            </a:xfrm>
            <a:prstGeom prst="rect">
              <a:avLst/>
            </a:prstGeom>
            <a:solidFill>
              <a:srgbClr val="ACDA7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</a:rPr>
                <a:t>การแทรกแซงที่แปลกใหม่และคงทน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2252625"/>
              <a:ext cx="3124200" cy="450615"/>
            </a:xfrm>
            <a:prstGeom prst="rect">
              <a:avLst/>
            </a:prstGeom>
            <a:solidFill>
              <a:srgbClr val="986CA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</a:rPr>
                <a:t>การบรรเทาที่ปราศจาก </a:t>
              </a:r>
              <a:r>
                <a:rPr lang="en-US" sz="1600" b="1" dirty="0">
                  <a:solidFill>
                    <a:schemeClr val="bg1"/>
                  </a:solidFill>
                </a:rPr>
                <a:t>ART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7400" y="2881519"/>
              <a:ext cx="4267200" cy="495677"/>
            </a:xfrm>
            <a:prstGeom prst="rect">
              <a:avLst/>
            </a:prstGeom>
            <a:solidFill>
              <a:srgbClr val="F59A5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</a:rPr>
                <a:t>วัณโรค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7400" y="3548600"/>
              <a:ext cx="4267200" cy="450615"/>
            </a:xfrm>
            <a:prstGeom prst="rect">
              <a:avLst/>
            </a:prstGeom>
            <a:solidFill>
              <a:srgbClr val="DED7C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</a:rPr>
                <a:t>ภาวะแทรกซ้อนและการติดเชื้อร่วม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3732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9" y="412445"/>
            <a:ext cx="4317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4000" spc="-5" dirty="0"/>
              <a:t>วาระการวิจัย 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457200" y="1200150"/>
            <a:ext cx="5118710" cy="260071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1300" marR="38735" indent="-228600">
              <a:lnSpc>
                <a:spcPct val="99300"/>
              </a:lnSpc>
              <a:spcBef>
                <a:spcPts val="120"/>
              </a:spcBef>
            </a:pPr>
            <a:r>
              <a:rPr sz="2000" spc="9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1600" b="1" spc="-5" dirty="0">
                <a:solidFill>
                  <a:schemeClr val="accent5"/>
                </a:solidFill>
                <a:latin typeface="Arial"/>
                <a:cs typeface="Arial"/>
              </a:rPr>
              <a:t>การรักษา</a:t>
            </a:r>
            <a:r>
              <a:rPr lang="th-TH" sz="1600" spc="-5" dirty="0">
                <a:solidFill>
                  <a:srgbClr val="385F71"/>
                </a:solidFill>
                <a:latin typeface="Arial"/>
                <a:cs typeface="Arial"/>
              </a:rPr>
              <a:t>ขั้นสูงสำหรับสตรีมีครรภ์และหลังคลอดที่ติดเชื้อเอชไอวี มีเป้าหมายเพื่อเพิ่มประสิทธิภาพผลลัพธ์ด้านสุขภาพของมารดาและเด็ก และเร่งการประเมิน (</a:t>
            </a:r>
            <a:r>
              <a:rPr lang="en-US" sz="1600" spc="-5" dirty="0">
                <a:solidFill>
                  <a:srgbClr val="385F71"/>
                </a:solidFill>
                <a:latin typeface="Arial"/>
                <a:cs typeface="Arial"/>
              </a:rPr>
              <a:t>PK </a:t>
            </a:r>
            <a:r>
              <a:rPr lang="th-TH" sz="1600" spc="-5" dirty="0">
                <a:solidFill>
                  <a:srgbClr val="385F71"/>
                </a:solidFill>
                <a:latin typeface="Arial"/>
                <a:cs typeface="Arial"/>
              </a:rPr>
              <a:t>ความปลอดภัย ประสิทธิภาพในการต้านไวรัส) ใบอนุญาตและการใช้ยาต้านไวรัสที่มีประสิทธิภาพและคงทนอย่างเหมาะสมสำหรับสตรีมีครรภ์และทารก เด็ก และวัยรุ่นกับเอชไอวี</a:t>
            </a:r>
            <a:endParaRPr sz="1600" dirty="0">
              <a:latin typeface="Arial"/>
              <a:cs typeface="Arial"/>
            </a:endParaRPr>
          </a:p>
          <a:p>
            <a:pPr marL="241300" marR="38735" indent="-228600">
              <a:lnSpc>
                <a:spcPct val="99300"/>
              </a:lnSpc>
              <a:spcBef>
                <a:spcPts val="120"/>
              </a:spcBef>
            </a:pPr>
            <a:r>
              <a:rPr sz="2000" spc="8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1600" spc="-5" dirty="0">
                <a:solidFill>
                  <a:srgbClr val="385F71"/>
                </a:solidFill>
                <a:latin typeface="Arial"/>
                <a:cs typeface="Arial"/>
              </a:rPr>
              <a:t>ประเมินแนวทางใหม่สำหรับวัณโรค</a:t>
            </a:r>
            <a:r>
              <a:rPr lang="th-TH" sz="1600" b="1" spc="-5" dirty="0">
                <a:solidFill>
                  <a:schemeClr val="accent5"/>
                </a:solidFill>
                <a:latin typeface="Arial"/>
                <a:cs typeface="Arial"/>
              </a:rPr>
              <a:t>การป้องกัน การวินิจฉัย </a:t>
            </a:r>
            <a:r>
              <a:rPr lang="en-US" sz="1600" b="1" spc="-5" dirty="0">
                <a:solidFill>
                  <a:schemeClr val="accent5"/>
                </a:solidFill>
                <a:latin typeface="Arial"/>
                <a:cs typeface="Arial"/>
              </a:rPr>
              <a:t>                 </a:t>
            </a:r>
            <a:r>
              <a:rPr lang="th-TH" sz="1600" b="1" spc="-5" dirty="0">
                <a:solidFill>
                  <a:schemeClr val="accent5"/>
                </a:solidFill>
                <a:latin typeface="Arial"/>
                <a:cs typeface="Arial"/>
              </a:rPr>
              <a:t>และการรักษา</a:t>
            </a:r>
            <a:r>
              <a:rPr lang="th-TH" sz="1600" spc="-5" dirty="0">
                <a:solidFill>
                  <a:srgbClr val="385F71"/>
                </a:solidFill>
                <a:latin typeface="Arial"/>
                <a:cs typeface="Arial"/>
              </a:rPr>
              <a:t>ในสตรีมีครรภ์และหลังคลอดและทารก</a:t>
            </a:r>
            <a:endParaRPr lang="en-US" sz="1600" spc="-5" dirty="0">
              <a:solidFill>
                <a:srgbClr val="385F71"/>
              </a:solidFill>
              <a:latin typeface="Arial"/>
              <a:cs typeface="Arial"/>
            </a:endParaRPr>
          </a:p>
          <a:p>
            <a:pPr marL="241300" marR="38735" indent="-228600">
              <a:lnSpc>
                <a:spcPct val="99300"/>
              </a:lnSpc>
              <a:spcBef>
                <a:spcPts val="120"/>
              </a:spcBef>
            </a:pPr>
            <a:r>
              <a:rPr lang="en-US" sz="1600" spc="-5" dirty="0">
                <a:solidFill>
                  <a:srgbClr val="385F71"/>
                </a:solidFill>
                <a:latin typeface="Arial"/>
                <a:cs typeface="Arial"/>
              </a:rPr>
              <a:t>	</a:t>
            </a:r>
            <a:r>
              <a:rPr lang="th-TH" sz="1600" spc="-5" dirty="0">
                <a:solidFill>
                  <a:srgbClr val="385F71"/>
                </a:solidFill>
                <a:latin typeface="Arial"/>
                <a:cs typeface="Arial"/>
              </a:rPr>
              <a:t>เด็กและวัยรุ่นที่มีและไม่มีเชื้อเอชไอวีที่จะนำไปสู่การให้ยาและ</a:t>
            </a:r>
            <a:endParaRPr lang="en-US" sz="1600" spc="-5" dirty="0">
              <a:solidFill>
                <a:srgbClr val="385F71"/>
              </a:solidFill>
              <a:latin typeface="Arial"/>
              <a:cs typeface="Arial"/>
            </a:endParaRPr>
          </a:p>
          <a:p>
            <a:pPr marL="241300" marR="38735" indent="-228600">
              <a:lnSpc>
                <a:spcPct val="99300"/>
              </a:lnSpc>
              <a:spcBef>
                <a:spcPts val="120"/>
              </a:spcBef>
            </a:pPr>
            <a:r>
              <a:rPr lang="en-US" sz="1600" spc="-5" dirty="0">
                <a:solidFill>
                  <a:srgbClr val="385F71"/>
                </a:solidFill>
                <a:latin typeface="Arial"/>
                <a:cs typeface="Arial"/>
              </a:rPr>
              <a:t>    </a:t>
            </a:r>
            <a:r>
              <a:rPr lang="th-TH" sz="1600" spc="-5" dirty="0">
                <a:solidFill>
                  <a:srgbClr val="385F71"/>
                </a:solidFill>
                <a:latin typeface="Arial"/>
                <a:cs typeface="Arial"/>
              </a:rPr>
              <a:t>สูตรที่เหมาะสม การออกใบอนุญาตและผลลัพธ์การรักษาที่ดีขึ้น</a:t>
            </a:r>
            <a:endParaRPr sz="1600" spc="-5" dirty="0">
              <a:solidFill>
                <a:srgbClr val="385F7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54623" y="1139952"/>
            <a:ext cx="3040379" cy="3108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3732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9" y="412445"/>
            <a:ext cx="4317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4000" spc="-5" dirty="0"/>
              <a:t>วาระการวิจัย </a:t>
            </a:r>
            <a:endParaRPr sz="4000" dirty="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9952" y="1200658"/>
            <a:ext cx="4889247" cy="2280689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02260" marR="5080" indent="-289560">
              <a:lnSpc>
                <a:spcPct val="98300"/>
              </a:lnSpc>
              <a:spcBef>
                <a:spcPts val="145"/>
              </a:spcBef>
            </a:pPr>
            <a:r>
              <a:rPr sz="2400" spc="105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z="1700" spc="-5" dirty="0">
                <a:solidFill>
                  <a:srgbClr val="415564"/>
                </a:solidFill>
                <a:latin typeface="Arial"/>
                <a:cs typeface="Arial"/>
              </a:rPr>
              <a:t>กำหนดวิธีการที่เหมาะสมและเป็นไปได้ในการป้องกันและจัด</a:t>
            </a:r>
            <a:r>
              <a:rPr lang="th-TH" sz="1700" b="1" spc="-5" dirty="0">
                <a:solidFill>
                  <a:schemeClr val="accent5"/>
                </a:solidFill>
                <a:latin typeface="Arial"/>
                <a:cs typeface="Arial"/>
              </a:rPr>
              <a:t>การภาวะแทรกซ้อนของเอชไอวีและสภาวะที่เกิดร่วมกัน </a:t>
            </a:r>
            <a:r>
              <a:rPr lang="th-TH" sz="1700" spc="-5" dirty="0">
                <a:solidFill>
                  <a:srgbClr val="415564"/>
                </a:solidFill>
                <a:latin typeface="Arial"/>
                <a:cs typeface="Arial"/>
              </a:rPr>
              <a:t>และการรักษาในทารก เด็ก วัยรุ่น และสตรีมีครรภ์และหลังคลอด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2710"/>
              </a:lnSpc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z="1700" spc="-5" dirty="0">
                <a:solidFill>
                  <a:srgbClr val="385F71"/>
                </a:solidFill>
                <a:latin typeface="Arial"/>
                <a:cs typeface="Arial"/>
              </a:rPr>
              <a:t>ประเมินศักยภาพของ</a:t>
            </a:r>
            <a:r>
              <a:rPr lang="th-TH" sz="1700" b="1" spc="-5" dirty="0">
                <a:solidFill>
                  <a:schemeClr val="accent5"/>
                </a:solidFill>
                <a:latin typeface="Arial"/>
                <a:cs typeface="Arial"/>
              </a:rPr>
              <a:t>การบรรเทาที่ไม่ได้ใช้ </a:t>
            </a:r>
            <a:r>
              <a:rPr lang="en-US" sz="1700" b="1" spc="-5" dirty="0">
                <a:solidFill>
                  <a:schemeClr val="accent5"/>
                </a:solidFill>
                <a:latin typeface="Arial"/>
                <a:cs typeface="Arial"/>
              </a:rPr>
              <a:t>ART</a:t>
            </a:r>
          </a:p>
          <a:p>
            <a:pPr marL="302260" marR="5715">
              <a:lnSpc>
                <a:spcPct val="100000"/>
              </a:lnSpc>
              <a:spcBef>
                <a:spcPts val="5"/>
              </a:spcBef>
            </a:pPr>
            <a:r>
              <a:rPr lang="th-TH" sz="1700" spc="-5" dirty="0">
                <a:solidFill>
                  <a:srgbClr val="385F71"/>
                </a:solidFill>
                <a:latin typeface="Arial"/>
                <a:cs typeface="Arial"/>
              </a:rPr>
              <a:t>ผ่านการแทรกแซงการรักษาที่มุ่งเป้าไปที่</a:t>
            </a:r>
          </a:p>
          <a:p>
            <a:pPr marL="302260" marR="5715">
              <a:lnSpc>
                <a:spcPct val="100000"/>
              </a:lnSpc>
              <a:spcBef>
                <a:spcPts val="5"/>
              </a:spcBef>
            </a:pPr>
            <a:r>
              <a:rPr lang="th-TH" sz="1700" spc="-5" dirty="0">
                <a:solidFill>
                  <a:srgbClr val="385F71"/>
                </a:solidFill>
                <a:latin typeface="Arial"/>
                <a:cs typeface="Arial"/>
              </a:rPr>
              <a:t>การป้องกัน การกำจัด และการควบคุมหลังการรักษาของแหล่งเก็บเอชไอวีในทารก เด็ก และวัยรุ่นที่ติดเชื้อเอชไอวี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9036" y="1144524"/>
            <a:ext cx="3264408" cy="2744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6779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7328" y="69291"/>
            <a:ext cx="812863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th-TH" sz="2800" spc="-10" dirty="0"/>
              <a:t>เครือข่ายมีผลงานการศึกษาในปัจจุบันและแนวคิดใหม่ๆ ที่แข็งแกร่งและเติบโตอย่างต่อเนื่องในทุกพื้นที่ที่ได้รับความสนใจทางวิทยาศาสตร์</a:t>
            </a:r>
            <a:endParaRPr sz="2800" dirty="0"/>
          </a:p>
        </p:txBody>
      </p:sp>
      <p:grpSp>
        <p:nvGrpSpPr>
          <p:cNvPr id="6" name="object 6"/>
          <p:cNvGrpSpPr/>
          <p:nvPr/>
        </p:nvGrpSpPr>
        <p:grpSpPr>
          <a:xfrm>
            <a:off x="659891" y="1807464"/>
            <a:ext cx="5574030" cy="2456815"/>
            <a:chOff x="659891" y="1807464"/>
            <a:chExt cx="5574030" cy="2456815"/>
          </a:xfrm>
        </p:grpSpPr>
        <p:sp>
          <p:nvSpPr>
            <p:cNvPr id="7" name="object 7"/>
            <p:cNvSpPr/>
            <p:nvPr/>
          </p:nvSpPr>
          <p:spPr>
            <a:xfrm>
              <a:off x="3495560" y="2164080"/>
              <a:ext cx="2738059" cy="20517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9891" y="1807464"/>
              <a:ext cx="2843784" cy="24566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338361" y="2958094"/>
            <a:ext cx="2647027" cy="12602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266950"/>
            <a:ext cx="457200" cy="923330"/>
          </a:xfrm>
          <a:prstGeom prst="rect">
            <a:avLst/>
          </a:prstGeom>
          <a:solidFill>
            <a:srgbClr val="006595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95000"/>
                  </a:schemeClr>
                </a:solidFill>
              </a:rPr>
              <a:t>ARV </a:t>
            </a:r>
            <a:r>
              <a:rPr lang="th-TH" sz="900" b="1" dirty="0">
                <a:solidFill>
                  <a:schemeClr val="bg1">
                    <a:lumMod val="95000"/>
                  </a:schemeClr>
                </a:solidFill>
              </a:rPr>
              <a:t>ในเด็ก</a:t>
            </a:r>
            <a:endParaRPr lang="en-US" sz="9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th-TH" sz="900" b="1" dirty="0">
                <a:solidFill>
                  <a:schemeClr val="bg1">
                    <a:lumMod val="95000"/>
                  </a:schemeClr>
                </a:solidFill>
              </a:rPr>
              <a:t>และสูตรใหม่</a:t>
            </a:r>
            <a:endParaRPr lang="en-US" sz="900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3333750"/>
            <a:ext cx="457200" cy="2154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th-TH" sz="800" b="1" dirty="0"/>
              <a:t>ตั้งครรภ์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3562350"/>
            <a:ext cx="533400" cy="24622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th-TH" sz="1000" b="1" dirty="0"/>
              <a:t>ตั้งครรภ์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3790950"/>
            <a:ext cx="457200" cy="215444"/>
          </a:xfrm>
          <a:prstGeom prst="rect">
            <a:avLst/>
          </a:prstGeom>
          <a:solidFill>
            <a:srgbClr val="713484"/>
          </a:solidFill>
          <a:ln>
            <a:solidFill>
              <a:srgbClr val="713484"/>
            </a:solidFill>
          </a:ln>
        </p:spPr>
        <p:txBody>
          <a:bodyPr wrap="square" rtlCol="0">
            <a:spAutoFit/>
          </a:bodyPr>
          <a:lstStyle/>
          <a:p>
            <a:r>
              <a:rPr lang="th-TH" sz="800" dirty="0">
                <a:solidFill>
                  <a:schemeClr val="bg1"/>
                </a:solidFill>
              </a:rPr>
              <a:t>แรกเกิด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356" y="3936475"/>
            <a:ext cx="405689" cy="215444"/>
          </a:xfrm>
          <a:prstGeom prst="rect">
            <a:avLst/>
          </a:prstGeom>
          <a:solidFill>
            <a:srgbClr val="713484"/>
          </a:solidFill>
          <a:ln>
            <a:solidFill>
              <a:srgbClr val="71348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800" dirty="0">
                <a:solidFill>
                  <a:schemeClr val="bg1"/>
                </a:solidFill>
              </a:rPr>
              <a:t>เด็ก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550" y="2471028"/>
            <a:ext cx="533400" cy="236988"/>
          </a:xfrm>
          <a:prstGeom prst="rect">
            <a:avLst/>
          </a:prstGeom>
          <a:solidFill>
            <a:srgbClr val="713484"/>
          </a:solidFill>
          <a:ln>
            <a:solidFill>
              <a:srgbClr val="71348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800" dirty="0">
                <a:solidFill>
                  <a:schemeClr val="bg1"/>
                </a:solidFill>
              </a:rPr>
              <a:t>การอักเสบ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149500"/>
            <a:ext cx="533400" cy="3077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th-TH" sz="700" b="1" dirty="0"/>
              <a:t>ภาวะแทรกซ้อนทางสมอง</a:t>
            </a:r>
            <a:endParaRPr lang="en-US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706425" y="1869642"/>
            <a:ext cx="440826" cy="223837"/>
          </a:xfrm>
          <a:prstGeom prst="rect">
            <a:avLst/>
          </a:prstGeom>
          <a:solidFill>
            <a:srgbClr val="006595"/>
          </a:solidFill>
          <a:ln>
            <a:solidFill>
              <a:srgbClr val="006595"/>
            </a:solidFill>
          </a:ln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</a:rPr>
              <a:t>วัคซีน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69025" y="2945541"/>
            <a:ext cx="609600" cy="1219209"/>
            <a:chOff x="6269025" y="2945541"/>
            <a:chExt cx="609600" cy="1219209"/>
          </a:xfrm>
        </p:grpSpPr>
        <p:sp>
          <p:nvSpPr>
            <p:cNvPr id="20" name="TextBox 19"/>
            <p:cNvSpPr txBox="1"/>
            <p:nvPr/>
          </p:nvSpPr>
          <p:spPr>
            <a:xfrm>
              <a:off x="6269025" y="2945541"/>
              <a:ext cx="503802" cy="276999"/>
            </a:xfrm>
            <a:prstGeom prst="rect">
              <a:avLst/>
            </a:prstGeom>
            <a:solidFill>
              <a:srgbClr val="006595"/>
            </a:solidFill>
            <a:ln>
              <a:solidFill>
                <a:srgbClr val="00659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600" b="1" dirty="0">
                  <a:solidFill>
                    <a:schemeClr val="bg1"/>
                  </a:solidFill>
                </a:rPr>
                <a:t>รักษาช่วงแรก</a:t>
              </a:r>
            </a:p>
            <a:p>
              <a:r>
                <a:rPr lang="th-TH" sz="600" b="1" dirty="0">
                  <a:solidFill>
                    <a:schemeClr val="bg1"/>
                  </a:solidFill>
                </a:rPr>
                <a:t>(</a:t>
              </a:r>
              <a:r>
                <a:rPr lang="en-US" sz="600" b="1" dirty="0">
                  <a:solidFill>
                    <a:schemeClr val="bg1"/>
                  </a:solidFill>
                </a:rPr>
                <a:t>&lt;48 </a:t>
              </a:r>
              <a:r>
                <a:rPr lang="en-US" sz="600" b="1" dirty="0" err="1">
                  <a:solidFill>
                    <a:schemeClr val="bg1"/>
                  </a:solidFill>
                </a:rPr>
                <a:t>Hr</a:t>
              </a:r>
              <a:r>
                <a:rPr lang="en-US" sz="600" b="1" dirty="0">
                  <a:solidFill>
                    <a:schemeClr val="bg1"/>
                  </a:solidFill>
                </a:rPr>
                <a:t>)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69025" y="3198894"/>
              <a:ext cx="516682" cy="251817"/>
            </a:xfrm>
            <a:prstGeom prst="rect">
              <a:avLst/>
            </a:prstGeom>
            <a:solidFill>
              <a:srgbClr val="1DB4FF"/>
            </a:solidFill>
            <a:ln>
              <a:solidFill>
                <a:srgbClr val="1DB4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700" b="1" dirty="0"/>
                <a:t>รักษาช่วงต้น</a:t>
              </a:r>
            </a:p>
            <a:p>
              <a:r>
                <a:rPr lang="th-TH" sz="500" b="1" dirty="0"/>
                <a:t>(</a:t>
              </a:r>
              <a:r>
                <a:rPr lang="en-US" sz="500" b="1" dirty="0"/>
                <a:t>&lt;12 </a:t>
              </a:r>
              <a:r>
                <a:rPr lang="th-TH" sz="500" b="1" dirty="0"/>
                <a:t>สัปดาห์</a:t>
              </a:r>
              <a:r>
                <a:rPr lang="en-US" sz="500" b="1" dirty="0"/>
                <a:t>)</a:t>
              </a:r>
              <a:endParaRPr lang="en-US" sz="5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9025" y="3460152"/>
              <a:ext cx="533400" cy="216206"/>
            </a:xfrm>
            <a:prstGeom prst="rect">
              <a:avLst/>
            </a:prstGeom>
            <a:solidFill>
              <a:srgbClr val="B7E7FF"/>
            </a:solidFill>
            <a:ln>
              <a:solidFill>
                <a:srgbClr val="B7E7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500" b="1" dirty="0"/>
                <a:t>การเปลี่ยนถ่าย (พิสูจน์คอนเซ็ปต์</a:t>
              </a:r>
              <a:r>
                <a:rPr lang="th-TH" sz="600" b="1" dirty="0"/>
                <a:t>)</a:t>
              </a:r>
              <a:endParaRPr lang="en-US" sz="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69025" y="3674085"/>
              <a:ext cx="609600" cy="27699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th-TH" sz="600" b="1" dirty="0"/>
                <a:t>เน้นคุณสมบัติการรักษาช่วงแรก</a:t>
              </a:r>
              <a:endParaRPr lang="en-US" sz="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69025" y="3961617"/>
              <a:ext cx="554182" cy="203133"/>
            </a:xfrm>
            <a:prstGeom prst="rect">
              <a:avLst/>
            </a:prstGeom>
            <a:solidFill>
              <a:srgbClr val="733587"/>
            </a:solidFill>
            <a:ln>
              <a:solidFill>
                <a:srgbClr val="73358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600" dirty="0">
                  <a:solidFill>
                    <a:schemeClr val="bg1"/>
                  </a:solidFill>
                </a:rPr>
                <a:t>ติดเชื้อแต่กำเนิด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7165"/>
            <a:ext cx="4962323" cy="30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8895" y="350199"/>
            <a:ext cx="64039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4000" spc="-10" dirty="0"/>
              <a:t>การตอบสนองต่อโควิด</a:t>
            </a:r>
            <a:r>
              <a:rPr lang="en-US" sz="4000" spc="-10" dirty="0"/>
              <a:t>-19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777288" y="1163451"/>
            <a:ext cx="7709815" cy="290797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00355" marR="38735" indent="-288290">
              <a:lnSpc>
                <a:spcPct val="90000"/>
              </a:lnSpc>
              <a:spcBef>
                <a:spcPts val="360"/>
              </a:spcBef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z="2000" spc="-5" dirty="0">
                <a:solidFill>
                  <a:srgbClr val="415564"/>
                </a:solidFill>
                <a:latin typeface="Arial" panose="020B0604020202020204" pitchFamily="34" charset="0"/>
                <a:cs typeface="Arial"/>
              </a:rPr>
              <a:t>การศึกษา </a:t>
            </a:r>
            <a:r>
              <a:rPr lang="en-US" sz="2000" spc="-5" dirty="0">
                <a:solidFill>
                  <a:srgbClr val="4155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IMPAACT </a:t>
            </a:r>
            <a:r>
              <a:rPr lang="th-TH" sz="2000" spc="-5" dirty="0">
                <a:solidFill>
                  <a:srgbClr val="415564"/>
                </a:solidFill>
                <a:latin typeface="Arial" panose="020B0604020202020204" pitchFamily="34" charset="0"/>
                <a:cs typeface="Arial"/>
              </a:rPr>
              <a:t>ทั้งหมดถูกระงับในเดือนมีนาคม 2020 และส่วนใหญ่ได้เริ่มต้นศึกษาต่อในต้นเดือนกรกฎาคม </a:t>
            </a:r>
            <a:r>
              <a:rPr sz="2000" spc="-5" dirty="0">
                <a:solidFill>
                  <a:srgbClr val="4155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th-TH" sz="2000" spc="-5" dirty="0">
                <a:solidFill>
                  <a:srgbClr val="415564"/>
                </a:solidFill>
                <a:latin typeface="Arial" panose="020B0604020202020204" pitchFamily="34" charset="0"/>
                <a:cs typeface="Arial"/>
              </a:rPr>
              <a:t> โดยคำนึงถึงการดำเนินการศึกษาอย่างรอบคอบในบริบทของการระบาดใหญ่และให้คำแนะนำโดยละเอียดสำหรับพื้นที่ที่เข้าร่วม</a:t>
            </a:r>
            <a:endParaRPr lang="th-TH" sz="2200" dirty="0">
              <a:latin typeface="Arial" panose="020B0604020202020204" pitchFamily="34" charset="0"/>
              <a:cs typeface="Arial"/>
            </a:endParaRPr>
          </a:p>
          <a:p>
            <a:pPr marL="300355" marR="5080" indent="-288290">
              <a:lnSpc>
                <a:spcPct val="90100"/>
              </a:lnSpc>
              <a:spcBef>
                <a:spcPts val="500"/>
              </a:spcBef>
            </a:pPr>
            <a:r>
              <a:rPr lang="th-TH" sz="2000" spc="67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z="3600" b="1" spc="-7" baseline="1736" dirty="0">
                <a:solidFill>
                  <a:srgbClr val="4AACC5"/>
                </a:solidFill>
                <a:latin typeface="Arial" panose="020B0604020202020204" pitchFamily="34" charset="0"/>
              </a:rPr>
              <a:t>การศึกษาที่ต่อเนื่องดำเนินไปด้วยอัตราการเยี่ยมที่สูงและการ ทำตามกฎระเบียบและความวุ่นวายเล็กน้อย ขอขอบคุณไปยังความทุ่มเทของเจ้าหน้าที่ปฏิบัติงานที่ไซ</a:t>
            </a:r>
            <a:r>
              <a:rPr lang="th-TH" sz="3600" b="1" spc="-7" baseline="1736" dirty="0" err="1">
                <a:solidFill>
                  <a:srgbClr val="4AACC5"/>
                </a:solidFill>
                <a:latin typeface="Arial" panose="020B0604020202020204" pitchFamily="34" charset="0"/>
              </a:rPr>
              <a:t>ต์</a:t>
            </a:r>
            <a:r>
              <a:rPr lang="th-TH" sz="3600" b="1" spc="-7" baseline="1736" dirty="0">
                <a:solidFill>
                  <a:srgbClr val="4AACC5"/>
                </a:solidFill>
                <a:latin typeface="Arial" panose="020B0604020202020204" pitchFamily="34" charset="0"/>
              </a:rPr>
              <a:t>ทุกคน!!</a:t>
            </a:r>
          </a:p>
          <a:p>
            <a:pPr marL="12700">
              <a:lnSpc>
                <a:spcPts val="2510"/>
              </a:lnSpc>
              <a:spcBef>
                <a:spcPts val="240"/>
              </a:spcBef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z="2000" spc="-5" dirty="0">
                <a:solidFill>
                  <a:srgbClr val="415564"/>
                </a:solidFill>
                <a:latin typeface="Arial"/>
                <a:cs typeface="Arial"/>
              </a:rPr>
              <a:t>ความปลอดภัยและสวัสดิภาพของผู้เข้าร่วม เจ้าหน้าที่การศึกษา</a:t>
            </a:r>
          </a:p>
          <a:p>
            <a:pPr marL="12700">
              <a:lnSpc>
                <a:spcPts val="2510"/>
              </a:lnSpc>
              <a:spcBef>
                <a:spcPts val="240"/>
              </a:spcBef>
            </a:pPr>
            <a:r>
              <a:rPr lang="th-TH" sz="2000" spc="-5" dirty="0">
                <a:solidFill>
                  <a:srgbClr val="415564"/>
                </a:solidFill>
                <a:latin typeface="Arial"/>
                <a:cs typeface="Arial"/>
              </a:rPr>
              <a:t>    และชุมชนของพวกเขายังคงมีความสำคัญสูงสุด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1561" y="7236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09" y="4613732"/>
            <a:ext cx="4963468" cy="311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2100783"/>
            <a:ext cx="348107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5400" spc="-5" dirty="0">
                <a:solidFill>
                  <a:srgbClr val="FFFFFF"/>
                </a:solidFill>
                <a:latin typeface="Arial"/>
                <a:cs typeface="Arial"/>
              </a:rPr>
              <a:t>วัณโรค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640" y="3270580"/>
            <a:ext cx="6593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Scientific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Committee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Chairs: Anneke Hesseling and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Amita</a:t>
            </a:r>
            <a:r>
              <a:rPr sz="1800" spc="135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Gupta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739" y="202819"/>
            <a:ext cx="7388861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696210" algn="l"/>
              </a:tabLst>
            </a:pPr>
            <a:r>
              <a:rPr lang="th-TH" sz="3300" spc="-10" dirty="0">
                <a:solidFill>
                  <a:srgbClr val="000000"/>
                </a:solidFill>
                <a:latin typeface="Bodoni MT" panose="02070603080606020203" pitchFamily="18" charset="0"/>
                <a:cs typeface="Caladea"/>
              </a:rPr>
              <a:t>คณะกรรมการวิทยาศาสตร์วัณโรค</a:t>
            </a:r>
            <a:endParaRPr sz="3300" dirty="0">
              <a:latin typeface="Bodoni MT" panose="02070603080606020203" pitchFamily="18" charset="0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79170" y="1248283"/>
            <a:ext cx="7585659" cy="1593512"/>
          </a:xfrm>
          <a:prstGeom prst="rect">
            <a:avLst/>
          </a:prstGeom>
        </p:spPr>
        <p:txBody>
          <a:bodyPr vert="horz" wrap="square" lIns="0" tIns="11506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th-TH" sz="2400" spc="-10" dirty="0">
                <a:solidFill>
                  <a:srgbClr val="000000"/>
                </a:solidFill>
                <a:latin typeface="Caladea"/>
                <a:cs typeface="Caladea"/>
              </a:rPr>
              <a:t>การประชุม </a:t>
            </a:r>
            <a:r>
              <a:rPr lang="en-US" sz="2400" spc="-10" dirty="0">
                <a:solidFill>
                  <a:srgbClr val="000000"/>
                </a:solidFill>
                <a:latin typeface="Caladea"/>
                <a:cs typeface="Caladea"/>
              </a:rPr>
              <a:t>ICAB</a:t>
            </a:r>
            <a:endParaRPr sz="2400" dirty="0">
              <a:latin typeface="Caladea"/>
              <a:cs typeface="Caladea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solidFill>
                  <a:srgbClr val="000000"/>
                </a:solidFill>
                <a:latin typeface="Caladea"/>
                <a:cs typeface="Caladea"/>
              </a:rPr>
              <a:t>Anneke </a:t>
            </a:r>
            <a:r>
              <a:rPr sz="2400" dirty="0">
                <a:solidFill>
                  <a:srgbClr val="000000"/>
                </a:solidFill>
                <a:latin typeface="Caladea"/>
                <a:cs typeface="Caladea"/>
              </a:rPr>
              <a:t>C. </a:t>
            </a:r>
            <a:r>
              <a:rPr sz="2400" dirty="0" err="1">
                <a:solidFill>
                  <a:srgbClr val="000000"/>
                </a:solidFill>
                <a:latin typeface="Caladea"/>
                <a:cs typeface="Caladea"/>
              </a:rPr>
              <a:t>Hesseling</a:t>
            </a:r>
            <a:r>
              <a:rPr sz="2400" dirty="0">
                <a:solidFill>
                  <a:srgbClr val="000000"/>
                </a:solidFill>
                <a:latin typeface="Caladea"/>
                <a:cs typeface="Caladea"/>
              </a:rPr>
              <a:t>, </a:t>
            </a:r>
            <a:r>
              <a:rPr sz="2400" spc="-5" dirty="0" err="1">
                <a:solidFill>
                  <a:srgbClr val="000000"/>
                </a:solidFill>
                <a:latin typeface="Caladea"/>
                <a:cs typeface="Caladea"/>
              </a:rPr>
              <a:t>Amita</a:t>
            </a:r>
            <a:r>
              <a:rPr sz="2400" spc="-75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adea"/>
                <a:cs typeface="Caladea"/>
              </a:rPr>
              <a:t>Gupta</a:t>
            </a:r>
            <a:endParaRPr sz="2400" dirty="0">
              <a:latin typeface="Caladea"/>
              <a:cs typeface="Caladea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000000"/>
                </a:solidFill>
                <a:latin typeface="Caladea"/>
                <a:cs typeface="Caladea"/>
              </a:rPr>
              <a:t>Sharon</a:t>
            </a:r>
            <a:r>
              <a:rPr sz="2400" b="1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Caladea"/>
                <a:cs typeface="Caladea"/>
              </a:rPr>
              <a:t>Nachman</a:t>
            </a:r>
            <a:endParaRPr sz="2400" dirty="0">
              <a:latin typeface="Caladea"/>
              <a:cs typeface="Caladea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  <a:latin typeface="Caladea"/>
                <a:cs typeface="Caladea"/>
              </a:rPr>
              <a:t>24 </a:t>
            </a:r>
            <a:r>
              <a:rPr lang="th-TH" sz="2400" spc="-5" dirty="0">
                <a:solidFill>
                  <a:srgbClr val="000000"/>
                </a:solidFill>
                <a:latin typeface="Caladea"/>
                <a:cs typeface="Caladea"/>
              </a:rPr>
              <a:t>มิถุนายน</a:t>
            </a:r>
            <a:r>
              <a:rPr sz="2400" spc="-10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adea"/>
                <a:cs typeface="Caladea"/>
              </a:rPr>
              <a:t>2021</a:t>
            </a:r>
            <a:endParaRPr sz="2400" dirty="0">
              <a:latin typeface="Caladea"/>
              <a:cs typeface="Calad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5358" y="3534155"/>
            <a:ext cx="2266133" cy="1197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504950"/>
            <a:ext cx="7334606" cy="34705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7000"/>
              </a:lnSpc>
              <a:spcBef>
                <a:spcPts val="2250"/>
              </a:spcBef>
            </a:pPr>
            <a:r>
              <a:rPr sz="3000" b="1" spc="-10" dirty="0">
                <a:latin typeface="Carlito"/>
                <a:cs typeface="Carlito"/>
              </a:rPr>
              <a:t>“</a:t>
            </a:r>
            <a:r>
              <a:rPr lang="th-TH" sz="3000" i="1" spc="-10" dirty="0">
                <a:latin typeface="Caladea"/>
                <a:cs typeface="Caladea"/>
              </a:rPr>
              <a:t>ประเมินแนวทางใหม่ในการป้องกัน การวินิจฉัย และการรักษาวัณโรคในทารกที่ติดเชื้อเอชไอวีและทารก เด็ก วัยรุ่น และสตรีมีครรภ์และหลังคลอดที่จะนำไปสู่การให้ยาและสูตรที่เหมาะสม การออกใบอนุญาต และการดูแลที่ดีขึ้น</a:t>
            </a:r>
            <a:r>
              <a:rPr sz="3000" i="1" spc="-55" dirty="0">
                <a:latin typeface="Caladea"/>
                <a:cs typeface="Caladea"/>
              </a:rPr>
              <a:t>.”</a:t>
            </a:r>
            <a:endParaRPr sz="3000" dirty="0">
              <a:latin typeface="Caladea"/>
              <a:cs typeface="Caladea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990600" y="209550"/>
            <a:ext cx="7388861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696210" algn="l"/>
              </a:tabLst>
            </a:pPr>
            <a:r>
              <a:rPr lang="th-TH" sz="3300" b="1" spc="-10" dirty="0">
                <a:solidFill>
                  <a:srgbClr val="000000"/>
                </a:solidFill>
                <a:latin typeface="Bodoni MT" panose="02070603080606020203" pitchFamily="18" charset="0"/>
                <a:cs typeface="Caladea"/>
              </a:rPr>
              <a:t>เป้าหมายโดยรวมของคณะกรรมการวิทยาศาสตร์วัณโรค</a:t>
            </a:r>
            <a:endParaRPr lang="en-US" sz="3300" b="1" spc="-10" dirty="0">
              <a:solidFill>
                <a:srgbClr val="000000"/>
              </a:solidFill>
              <a:latin typeface="Bodoni MT" panose="02070603080606020203" pitchFamily="18" charset="0"/>
              <a:cs typeface="Calad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609" y="4613732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0259" y="110997"/>
            <a:ext cx="79489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000" dirty="0"/>
              <a:t>ภาระวัณโรคในเด็กทั่วโลก (&lt; 15 ปี)</a:t>
            </a:r>
            <a:endParaRPr sz="3000" dirty="0"/>
          </a:p>
        </p:txBody>
      </p:sp>
      <p:sp>
        <p:nvSpPr>
          <p:cNvPr id="6" name="object 6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1669" y="813374"/>
            <a:ext cx="4019931" cy="322652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spc="20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ภาระโลก </a:t>
            </a:r>
            <a:r>
              <a:rPr lang="en-US" sz="2000" spc="200" dirty="0">
                <a:solidFill>
                  <a:srgbClr val="385F71"/>
                </a:solidFill>
                <a:latin typeface="Arial"/>
                <a:cs typeface="Arial"/>
              </a:rPr>
              <a:t>12% </a:t>
            </a:r>
            <a:endParaRPr lang="th-TH" sz="2000" dirty="0">
              <a:solidFill>
                <a:srgbClr val="385F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spc="8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spc="80" dirty="0">
                <a:solidFill>
                  <a:srgbClr val="385F71"/>
                </a:solidFill>
                <a:latin typeface="Arial"/>
                <a:cs typeface="Arial"/>
              </a:rPr>
              <a:t>ประมาณการการเสียชีวิต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469900" indent="-224154">
              <a:lnSpc>
                <a:spcPct val="100000"/>
              </a:lnSpc>
              <a:spcBef>
                <a:spcPts val="305"/>
              </a:spcBef>
              <a:buClr>
                <a:srgbClr val="4AACC5"/>
              </a:buClr>
              <a:buSzPct val="111111"/>
              <a:buFont typeface="Wingdings"/>
              <a:buChar char=""/>
              <a:tabLst>
                <a:tab pos="469900" algn="l"/>
              </a:tabLst>
            </a:pP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&lt;15 </a:t>
            </a:r>
            <a:r>
              <a:rPr lang="th-TH" spc="-10" dirty="0">
                <a:solidFill>
                  <a:srgbClr val="385F71"/>
                </a:solidFill>
                <a:latin typeface="Arial"/>
                <a:cs typeface="Arial"/>
              </a:rPr>
              <a:t>ปี</a:t>
            </a:r>
            <a:r>
              <a:rPr sz="1800" spc="-10" dirty="0">
                <a:solidFill>
                  <a:srgbClr val="385F71"/>
                </a:solidFill>
                <a:latin typeface="Arial"/>
                <a:cs typeface="Arial"/>
              </a:rPr>
              <a:t>:</a:t>
            </a:r>
            <a:r>
              <a:rPr sz="1800" spc="30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240,000</a:t>
            </a:r>
            <a:endParaRPr sz="1800" dirty="0">
              <a:latin typeface="Arial"/>
              <a:cs typeface="Arial"/>
            </a:endParaRPr>
          </a:p>
          <a:p>
            <a:pPr marL="469900" indent="-224154">
              <a:lnSpc>
                <a:spcPct val="100000"/>
              </a:lnSpc>
              <a:spcBef>
                <a:spcPts val="300"/>
              </a:spcBef>
              <a:buClr>
                <a:srgbClr val="4AACC5"/>
              </a:buClr>
              <a:buSzPct val="111111"/>
              <a:buFont typeface="Wingdings"/>
              <a:buChar char=""/>
              <a:tabLst>
                <a:tab pos="469900" algn="l"/>
              </a:tabLst>
            </a:pP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&lt;5 </a:t>
            </a:r>
            <a:r>
              <a:rPr lang="th-TH" spc="-10" dirty="0">
                <a:solidFill>
                  <a:srgbClr val="385F71"/>
                </a:solidFill>
                <a:latin typeface="Arial"/>
                <a:cs typeface="Arial"/>
              </a:rPr>
              <a:t>ปี</a:t>
            </a:r>
            <a:r>
              <a:rPr sz="1800" spc="-10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:</a:t>
            </a:r>
            <a:r>
              <a:rPr sz="1800" spc="30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190,000</a:t>
            </a:r>
            <a:endParaRPr lang="th-TH" spc="-5" dirty="0">
              <a:solidFill>
                <a:srgbClr val="385F71"/>
              </a:solidFill>
              <a:latin typeface="Arial"/>
              <a:cs typeface="Arial"/>
            </a:endParaRPr>
          </a:p>
          <a:p>
            <a:pPr marL="469900" marR="256540" indent="-224154">
              <a:spcBef>
                <a:spcPts val="300"/>
              </a:spcBef>
              <a:buClr>
                <a:srgbClr val="4AACC5"/>
              </a:buClr>
              <a:buSzPct val="111111"/>
              <a:buFont typeface="Wingdings"/>
              <a:buChar char=""/>
              <a:tabLst>
                <a:tab pos="469900" algn="l"/>
              </a:tabLst>
            </a:pPr>
            <a:r>
              <a:rPr lang="th-TH" dirty="0">
                <a:solidFill>
                  <a:srgbClr val="385F71"/>
                </a:solidFill>
                <a:latin typeface="Arial"/>
                <a:cs typeface="Arial"/>
              </a:rPr>
              <a:t>อัตราเสียชีวิตของวัณโรคส่วนเกินในเอชไอวี</a:t>
            </a:r>
            <a:r>
              <a:rPr dirty="0">
                <a:solidFill>
                  <a:srgbClr val="385F71"/>
                </a:solidFill>
                <a:latin typeface="Arial"/>
                <a:cs typeface="Arial"/>
              </a:rPr>
              <a:t>: 17%</a:t>
            </a:r>
          </a:p>
          <a:p>
            <a:pPr marL="469900" marR="256540" indent="-224154">
              <a:lnSpc>
                <a:spcPct val="100000"/>
              </a:lnSpc>
              <a:spcBef>
                <a:spcPts val="300"/>
              </a:spcBef>
              <a:buClr>
                <a:srgbClr val="4AACC5"/>
              </a:buClr>
              <a:buSzPct val="111111"/>
              <a:buFont typeface="Wingdings"/>
              <a:buChar char=""/>
              <a:tabLst>
                <a:tab pos="469900" algn="l"/>
              </a:tabLst>
            </a:pP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TB: </a:t>
            </a:r>
            <a:r>
              <a:rPr lang="th-TH" spc="-10" dirty="0">
                <a:solidFill>
                  <a:srgbClr val="385F71"/>
                </a:solidFill>
                <a:latin typeface="Arial"/>
                <a:cs typeface="Arial"/>
              </a:rPr>
              <a:t>สาเหตุการเสียชีวิต 10 อันดับแรกในเด็กอายุต่ำกว่า 5 ปี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spc="16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sz="2000" spc="160" dirty="0">
                <a:solidFill>
                  <a:srgbClr val="385F71"/>
                </a:solidFill>
                <a:latin typeface="Arial"/>
                <a:cs typeface="Arial"/>
              </a:rPr>
              <a:t>&gt;95% 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ของภาระโรคคือ </a:t>
            </a:r>
            <a:r>
              <a:rPr lang="en-US" sz="2000" dirty="0">
                <a:solidFill>
                  <a:srgbClr val="385F71"/>
                </a:solidFill>
                <a:latin typeface="Arial"/>
                <a:cs typeface="Arial"/>
              </a:rPr>
              <a:t>DS-TB</a:t>
            </a:r>
            <a:endParaRPr lang="th-TH" sz="2000" dirty="0">
              <a:solidFill>
                <a:srgbClr val="385F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spc="8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การวินิจฉัยยังคงเป็นเรื่องที่ท้าทาย</a:t>
            </a:r>
            <a:endParaRPr sz="2000" dirty="0">
              <a:solidFill>
                <a:srgbClr val="385F71"/>
              </a:solidFill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3460" y="589787"/>
            <a:ext cx="3776979" cy="3963670"/>
            <a:chOff x="1013460" y="589787"/>
            <a:chExt cx="3776979" cy="3963670"/>
          </a:xfrm>
        </p:grpSpPr>
        <p:sp>
          <p:nvSpPr>
            <p:cNvPr id="9" name="object 9"/>
            <p:cNvSpPr/>
            <p:nvPr/>
          </p:nvSpPr>
          <p:spPr>
            <a:xfrm>
              <a:off x="1274322" y="780117"/>
              <a:ext cx="3386880" cy="36154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5377" y="653605"/>
              <a:ext cx="3612515" cy="3789045"/>
            </a:xfrm>
            <a:custGeom>
              <a:avLst/>
              <a:gdLst/>
              <a:ahLst/>
              <a:cxnLst/>
              <a:rect l="l" t="t" r="r" b="b"/>
              <a:pathLst>
                <a:path w="3612515" h="3789045">
                  <a:moveTo>
                    <a:pt x="0" y="3789045"/>
                  </a:moveTo>
                  <a:lnTo>
                    <a:pt x="3612261" y="3789045"/>
                  </a:lnTo>
                  <a:lnTo>
                    <a:pt x="3612261" y="0"/>
                  </a:lnTo>
                  <a:lnTo>
                    <a:pt x="0" y="0"/>
                  </a:lnTo>
                  <a:lnTo>
                    <a:pt x="0" y="3789045"/>
                  </a:lnTo>
                  <a:close/>
                </a:path>
              </a:pathLst>
            </a:custGeom>
            <a:ln w="9525">
              <a:solidFill>
                <a:srgbClr val="4463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4242" y="715517"/>
              <a:ext cx="1454150" cy="3479800"/>
            </a:xfrm>
            <a:custGeom>
              <a:avLst/>
              <a:gdLst/>
              <a:ahLst/>
              <a:cxnLst/>
              <a:rect l="l" t="t" r="r" b="b"/>
              <a:pathLst>
                <a:path w="1454150" h="3479800">
                  <a:moveTo>
                    <a:pt x="1453896" y="0"/>
                  </a:moveTo>
                  <a:lnTo>
                    <a:pt x="0" y="0"/>
                  </a:lnTo>
                  <a:lnTo>
                    <a:pt x="0" y="3479291"/>
                  </a:lnTo>
                  <a:lnTo>
                    <a:pt x="1453896" y="3479291"/>
                  </a:lnTo>
                  <a:lnTo>
                    <a:pt x="1453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4242" y="715517"/>
              <a:ext cx="1454150" cy="3479800"/>
            </a:xfrm>
            <a:custGeom>
              <a:avLst/>
              <a:gdLst/>
              <a:ahLst/>
              <a:cxnLst/>
              <a:rect l="l" t="t" r="r" b="b"/>
              <a:pathLst>
                <a:path w="1454150" h="3479800">
                  <a:moveTo>
                    <a:pt x="0" y="3479291"/>
                  </a:moveTo>
                  <a:lnTo>
                    <a:pt x="1453896" y="3479291"/>
                  </a:lnTo>
                  <a:lnTo>
                    <a:pt x="1453896" y="0"/>
                  </a:lnTo>
                  <a:lnTo>
                    <a:pt x="0" y="0"/>
                  </a:lnTo>
                  <a:lnTo>
                    <a:pt x="0" y="347929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1560" y="655319"/>
              <a:ext cx="3700779" cy="3784600"/>
            </a:xfrm>
            <a:custGeom>
              <a:avLst/>
              <a:gdLst/>
              <a:ahLst/>
              <a:cxnLst/>
              <a:rect l="l" t="t" r="r" b="b"/>
              <a:pathLst>
                <a:path w="3700779" h="3784600">
                  <a:moveTo>
                    <a:pt x="0" y="0"/>
                  </a:moveTo>
                  <a:lnTo>
                    <a:pt x="3700526" y="0"/>
                  </a:lnTo>
                </a:path>
                <a:path w="3700779" h="3784600">
                  <a:moveTo>
                    <a:pt x="0" y="3784091"/>
                  </a:moveTo>
                  <a:lnTo>
                    <a:pt x="3700526" y="3784091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9284" y="627887"/>
              <a:ext cx="3596640" cy="3887470"/>
            </a:xfrm>
            <a:custGeom>
              <a:avLst/>
              <a:gdLst/>
              <a:ahLst/>
              <a:cxnLst/>
              <a:rect l="l" t="t" r="r" b="b"/>
              <a:pathLst>
                <a:path w="3596640" h="3887470">
                  <a:moveTo>
                    <a:pt x="0" y="0"/>
                  </a:moveTo>
                  <a:lnTo>
                    <a:pt x="0" y="3887470"/>
                  </a:lnTo>
                </a:path>
                <a:path w="3596640" h="3887470">
                  <a:moveTo>
                    <a:pt x="3596640" y="0"/>
                  </a:moveTo>
                  <a:lnTo>
                    <a:pt x="3596640" y="388747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10797" y="2209682"/>
            <a:ext cx="161583" cy="54038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h-TH" sz="1050" b="1" dirty="0">
                <a:latin typeface="Arial"/>
                <a:cs typeface="Arial"/>
              </a:rPr>
              <a:t>ประเทศ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584957" y="4218685"/>
            <a:ext cx="1816100" cy="271145"/>
            <a:chOff x="2584957" y="4218685"/>
            <a:chExt cx="1816100" cy="271145"/>
          </a:xfrm>
        </p:grpSpPr>
        <p:sp>
          <p:nvSpPr>
            <p:cNvPr id="23" name="object 23"/>
            <p:cNvSpPr/>
            <p:nvPr/>
          </p:nvSpPr>
          <p:spPr>
            <a:xfrm>
              <a:off x="2597657" y="4231385"/>
              <a:ext cx="1790700" cy="245745"/>
            </a:xfrm>
            <a:custGeom>
              <a:avLst/>
              <a:gdLst/>
              <a:ahLst/>
              <a:cxnLst/>
              <a:rect l="l" t="t" r="r" b="b"/>
              <a:pathLst>
                <a:path w="1790700" h="245745">
                  <a:moveTo>
                    <a:pt x="1790699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1790699" y="245363"/>
                  </a:lnTo>
                  <a:lnTo>
                    <a:pt x="1790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97657" y="4231385"/>
              <a:ext cx="1790700" cy="245745"/>
            </a:xfrm>
            <a:custGeom>
              <a:avLst/>
              <a:gdLst/>
              <a:ahLst/>
              <a:cxnLst/>
              <a:rect l="l" t="t" r="r" b="b"/>
              <a:pathLst>
                <a:path w="1790700" h="245745">
                  <a:moveTo>
                    <a:pt x="0" y="245363"/>
                  </a:moveTo>
                  <a:lnTo>
                    <a:pt x="1790699" y="245363"/>
                  </a:lnTo>
                  <a:lnTo>
                    <a:pt x="1790699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362200" y="4222193"/>
            <a:ext cx="1917700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3050" algn="ctr">
              <a:lnSpc>
                <a:spcPct val="100000"/>
              </a:lnSpc>
              <a:spcBef>
                <a:spcPts val="515"/>
              </a:spcBef>
              <a:tabLst>
                <a:tab pos="454025" algn="l"/>
              </a:tabLst>
            </a:pPr>
            <a:r>
              <a:rPr sz="650" spc="10" dirty="0">
                <a:latin typeface="Arial"/>
                <a:cs typeface="Arial"/>
              </a:rPr>
              <a:t>0	</a:t>
            </a:r>
            <a:r>
              <a:rPr sz="650" spc="5" dirty="0">
                <a:latin typeface="Arial"/>
                <a:cs typeface="Arial"/>
              </a:rPr>
              <a:t>50,000 100,000 150,000</a:t>
            </a:r>
            <a:r>
              <a:rPr sz="650" spc="-65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200,000</a:t>
            </a:r>
            <a:endParaRPr sz="650" dirty="0">
              <a:latin typeface="Arial"/>
              <a:cs typeface="Arial"/>
            </a:endParaRPr>
          </a:p>
          <a:p>
            <a:pPr marL="290195" algn="r">
              <a:lnSpc>
                <a:spcPct val="100000"/>
              </a:lnSpc>
              <a:spcBef>
                <a:spcPts val="265"/>
              </a:spcBef>
            </a:pPr>
            <a:r>
              <a:rPr lang="th-TH" sz="650" b="1" spc="10" dirty="0">
                <a:latin typeface="Arial"/>
                <a:cs typeface="Arial"/>
              </a:rPr>
              <a:t>อุบัติการณ์วัณโรคในเด็กทั้งหมด (ต่อปี)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38200" y="742950"/>
            <a:ext cx="1736090" cy="3582421"/>
            <a:chOff x="381000" y="950350"/>
            <a:chExt cx="1736090" cy="3582421"/>
          </a:xfrm>
        </p:grpSpPr>
        <p:sp>
          <p:nvSpPr>
            <p:cNvPr id="27" name="object 11"/>
            <p:cNvSpPr txBox="1"/>
            <p:nvPr/>
          </p:nvSpPr>
          <p:spPr>
            <a:xfrm>
              <a:off x="1447800" y="950350"/>
              <a:ext cx="669290" cy="579005"/>
            </a:xfrm>
            <a:prstGeom prst="rect">
              <a:avLst/>
            </a:prstGeom>
          </p:spPr>
          <p:txBody>
            <a:bodyPr vert="horz" wrap="square" lIns="0" tIns="27305" rIns="0" bIns="0" rtlCol="0">
              <a:spAutoFit/>
            </a:bodyPr>
            <a:lstStyle/>
            <a:p>
              <a:pPr marL="182245" marR="5715" indent="176530" algn="r">
                <a:lnSpc>
                  <a:spcPts val="890"/>
                </a:lnSpc>
                <a:spcBef>
                  <a:spcPts val="215"/>
                </a:spcBef>
              </a:pPr>
              <a:r>
                <a:rPr lang="th-TH" sz="800" spc="10" dirty="0">
                  <a:latin typeface="Arial"/>
                  <a:cs typeface="Arial"/>
                </a:rPr>
                <a:t>อินเดีย</a:t>
              </a:r>
              <a:r>
                <a:rPr sz="800" spc="10" dirty="0">
                  <a:latin typeface="Arial"/>
                  <a:cs typeface="Arial"/>
                </a:rPr>
                <a:t> </a:t>
              </a:r>
              <a:r>
                <a:rPr lang="th-TH" sz="800" spc="10" dirty="0">
                  <a:latin typeface="Arial"/>
                  <a:cs typeface="Arial"/>
                </a:rPr>
                <a:t>ไนจีเรียปากีสถาน</a:t>
              </a:r>
              <a:endParaRPr sz="800" dirty="0">
                <a:latin typeface="Arial"/>
                <a:cs typeface="Arial"/>
              </a:endParaRPr>
            </a:p>
            <a:p>
              <a:pPr marR="6350" algn="r">
                <a:lnSpc>
                  <a:spcPts val="819"/>
                </a:lnSpc>
              </a:pPr>
              <a:r>
                <a:rPr lang="th-TH" sz="800" spc="20" dirty="0">
                  <a:latin typeface="Arial"/>
                  <a:cs typeface="Arial"/>
                </a:rPr>
                <a:t>จีน</a:t>
              </a:r>
            </a:p>
            <a:p>
              <a:pPr marR="6350" algn="r">
                <a:lnSpc>
                  <a:spcPts val="819"/>
                </a:lnSpc>
              </a:pPr>
              <a:r>
                <a:rPr lang="th-TH" sz="800" spc="20" dirty="0">
                  <a:latin typeface="Arial"/>
                  <a:cs typeface="Arial"/>
                </a:rPr>
                <a:t>แอฟริกาใต้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28" name="object 12"/>
            <p:cNvSpPr txBox="1"/>
            <p:nvPr/>
          </p:nvSpPr>
          <p:spPr>
            <a:xfrm>
              <a:off x="1634998" y="1504950"/>
              <a:ext cx="478790" cy="139141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25"/>
                </a:spcBef>
              </a:pPr>
              <a:r>
                <a:rPr lang="th-TH" sz="800" spc="5" dirty="0">
                  <a:latin typeface="Arial"/>
                  <a:cs typeface="Arial"/>
                </a:rPr>
                <a:t>อินโดนีเซีย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29" name="object 13"/>
            <p:cNvSpPr txBox="1"/>
            <p:nvPr/>
          </p:nvSpPr>
          <p:spPr>
            <a:xfrm>
              <a:off x="483209" y="1617473"/>
              <a:ext cx="1624330" cy="139141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25"/>
                </a:spcBef>
              </a:pPr>
              <a:r>
                <a:rPr lang="th-TH" sz="800" spc="10" dirty="0">
                  <a:latin typeface="Arial"/>
                  <a:cs typeface="Arial"/>
                </a:rPr>
                <a:t>สาธารณรัฐประชาธิปไตยคองโก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381000" y="1699175"/>
              <a:ext cx="1734870" cy="2833596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737235" marR="6350" indent="45720" algn="r">
                <a:lnSpc>
                  <a:spcPct val="92100"/>
                </a:lnSpc>
                <a:spcBef>
                  <a:spcPts val="200"/>
                </a:spcBef>
              </a:pPr>
              <a:r>
                <a:rPr lang="th-TH" sz="800" spc="15" dirty="0">
                  <a:latin typeface="Arial"/>
                  <a:cs typeface="Arial"/>
                </a:rPr>
                <a:t>บังคลาเทศ</a:t>
              </a:r>
              <a:r>
                <a:rPr sz="800" spc="10" dirty="0">
                  <a:latin typeface="Arial"/>
                  <a:cs typeface="Arial"/>
                </a:rPr>
                <a:t>  </a:t>
              </a:r>
              <a:endParaRPr lang="th-TH" sz="800" spc="15" dirty="0">
                <a:latin typeface="Arial"/>
                <a:cs typeface="Arial"/>
              </a:endParaRPr>
            </a:p>
            <a:p>
              <a:pPr marL="737235" marR="6350" indent="45720" algn="r">
                <a:lnSpc>
                  <a:spcPct val="92100"/>
                </a:lnSpc>
                <a:spcBef>
                  <a:spcPts val="200"/>
                </a:spcBef>
              </a:pPr>
              <a:r>
                <a:rPr lang="th-TH" sz="800" spc="15" dirty="0">
                  <a:latin typeface="Arial"/>
                  <a:cs typeface="Arial"/>
                </a:rPr>
                <a:t>ฟิลิปปินส์</a:t>
              </a:r>
            </a:p>
            <a:p>
              <a:pPr marL="737235" marR="6350" indent="45720" algn="r">
                <a:lnSpc>
                  <a:spcPct val="92100"/>
                </a:lnSpc>
                <a:spcBef>
                  <a:spcPts val="200"/>
                </a:spcBef>
              </a:pPr>
              <a:r>
                <a:rPr lang="th-TH" sz="800" spc="15" dirty="0">
                  <a:latin typeface="Arial"/>
                  <a:cs typeface="Arial"/>
                </a:rPr>
                <a:t>เอธิโอเปีย</a:t>
              </a:r>
            </a:p>
            <a:p>
              <a:pPr marL="737235" marR="6350" indent="45720" algn="r">
                <a:lnSpc>
                  <a:spcPct val="92100"/>
                </a:lnSpc>
                <a:spcBef>
                  <a:spcPts val="200"/>
                </a:spcBef>
              </a:pPr>
              <a:r>
                <a:rPr lang="th-TH" sz="800" spc="15" dirty="0">
                  <a:latin typeface="Arial"/>
                  <a:cs typeface="Arial"/>
                </a:rPr>
                <a:t>โมซัมบิก</a:t>
              </a:r>
            </a:p>
            <a:p>
              <a:pPr marL="737235" marR="6350" indent="45720" algn="r">
                <a:lnSpc>
                  <a:spcPct val="92100"/>
                </a:lnSpc>
                <a:spcBef>
                  <a:spcPts val="200"/>
                </a:spcBef>
              </a:pPr>
              <a:r>
                <a:rPr lang="th-TH" sz="800" spc="15" dirty="0">
                  <a:latin typeface="Arial"/>
                  <a:cs typeface="Arial"/>
                </a:rPr>
                <a:t>แคเมอรูน</a:t>
              </a:r>
            </a:p>
            <a:p>
              <a:pPr marL="737235" marR="6350" indent="45720" algn="r">
                <a:lnSpc>
                  <a:spcPct val="92100"/>
                </a:lnSpc>
                <a:spcBef>
                  <a:spcPts val="200"/>
                </a:spcBef>
              </a:pPr>
              <a:r>
                <a:rPr lang="th-TH" sz="800" spc="5" dirty="0">
                  <a:latin typeface="Arial"/>
                  <a:cs typeface="Arial"/>
                </a:rPr>
                <a:t>พม่า</a:t>
              </a:r>
              <a:endParaRPr sz="800" dirty="0">
                <a:latin typeface="Arial"/>
                <a:cs typeface="Arial"/>
              </a:endParaRPr>
            </a:p>
            <a:p>
              <a:pPr marL="1012825" marR="6350" indent="29845" algn="r">
                <a:lnSpc>
                  <a:spcPts val="890"/>
                </a:lnSpc>
                <a:spcBef>
                  <a:spcPts val="15"/>
                </a:spcBef>
              </a:pPr>
              <a:r>
                <a:rPr lang="th-TH" sz="800" spc="15" dirty="0">
                  <a:latin typeface="Arial"/>
                  <a:cs typeface="Arial"/>
                </a:rPr>
                <a:t>เคนยา</a:t>
              </a:r>
              <a:r>
                <a:rPr sz="800" spc="10" dirty="0">
                  <a:latin typeface="Arial"/>
                  <a:cs typeface="Arial"/>
                </a:rPr>
                <a:t>  </a:t>
              </a:r>
              <a:r>
                <a:rPr lang="th-TH" sz="800" spc="15" dirty="0">
                  <a:latin typeface="Arial"/>
                  <a:cs typeface="Arial"/>
                </a:rPr>
                <a:t>แองโกลา</a:t>
              </a:r>
            </a:p>
            <a:p>
              <a:pPr marR="13335" algn="r">
                <a:lnSpc>
                  <a:spcPts val="825"/>
                </a:lnSpc>
              </a:pPr>
              <a:r>
                <a:rPr lang="th-TH" sz="800" spc="10" dirty="0">
                  <a:latin typeface="Arial"/>
                  <a:cs typeface="Arial"/>
                </a:rPr>
                <a:t>สหสาธารณรัฐแทนซาเนีย</a:t>
              </a:r>
            </a:p>
            <a:p>
              <a:pPr marR="13335" algn="r">
                <a:lnSpc>
                  <a:spcPts val="825"/>
                </a:lnSpc>
              </a:pPr>
              <a:r>
                <a:rPr lang="th-TH" sz="800" spc="10" dirty="0">
                  <a:latin typeface="Arial"/>
                  <a:cs typeface="Arial"/>
                </a:rPr>
                <a:t>มาดากัสการ์</a:t>
              </a:r>
            </a:p>
            <a:p>
              <a:pPr marR="13335" algn="r">
                <a:lnSpc>
                  <a:spcPts val="825"/>
                </a:lnSpc>
              </a:pPr>
              <a:r>
                <a:rPr lang="th-TH" sz="800" spc="10" dirty="0">
                  <a:latin typeface="Arial"/>
                  <a:cs typeface="Arial"/>
                </a:rPr>
                <a:t>ซิมบับเว</a:t>
              </a:r>
              <a:r>
                <a:rPr sz="800" spc="10" dirty="0">
                  <a:latin typeface="Arial"/>
                  <a:cs typeface="Arial"/>
                </a:rPr>
                <a:t>  </a:t>
              </a:r>
              <a:endParaRPr lang="th-TH" sz="800" spc="10" dirty="0">
                <a:latin typeface="Arial"/>
                <a:cs typeface="Arial"/>
              </a:endParaRPr>
            </a:p>
            <a:p>
              <a:pPr marR="13335" algn="r">
                <a:lnSpc>
                  <a:spcPts val="825"/>
                </a:lnSpc>
              </a:pPr>
              <a:r>
                <a:rPr lang="th-TH" sz="800" spc="15" dirty="0">
                  <a:latin typeface="Arial"/>
                  <a:cs typeface="Arial"/>
                </a:rPr>
                <a:t>อัฟกานิสถาน</a:t>
              </a:r>
            </a:p>
            <a:p>
              <a:pPr marR="6350" algn="r">
                <a:lnSpc>
                  <a:spcPts val="819"/>
                </a:lnSpc>
              </a:pPr>
              <a:r>
                <a:rPr lang="th-TH" sz="800" spc="15" dirty="0">
                  <a:latin typeface="Arial"/>
                  <a:cs typeface="Arial"/>
                </a:rPr>
                <a:t>แซมเบีย</a:t>
              </a:r>
            </a:p>
            <a:p>
              <a:pPr marL="908050" marR="5080" indent="51435" algn="r">
                <a:lnSpc>
                  <a:spcPct val="92200"/>
                </a:lnSpc>
                <a:spcBef>
                  <a:spcPts val="35"/>
                </a:spcBef>
              </a:pPr>
              <a:r>
                <a:rPr lang="th-TH" sz="800" spc="15" dirty="0">
                  <a:latin typeface="Arial"/>
                  <a:cs typeface="Arial"/>
                </a:rPr>
                <a:t>โซมาเลีย</a:t>
              </a:r>
            </a:p>
            <a:p>
              <a:pPr marL="908050" marR="5080" indent="51435" algn="r">
                <a:lnSpc>
                  <a:spcPct val="92200"/>
                </a:lnSpc>
                <a:spcBef>
                  <a:spcPts val="35"/>
                </a:spcBef>
              </a:pPr>
              <a:r>
                <a:rPr lang="th-TH" sz="800" spc="10" dirty="0">
                  <a:latin typeface="Arial"/>
                  <a:cs typeface="Arial"/>
                </a:rPr>
                <a:t>ยูกันดา</a:t>
              </a:r>
            </a:p>
            <a:p>
              <a:pPr marL="908050" marR="5080" indent="51435" algn="r">
                <a:lnSpc>
                  <a:spcPct val="92200"/>
                </a:lnSpc>
                <a:spcBef>
                  <a:spcPts val="35"/>
                </a:spcBef>
              </a:pPr>
              <a:r>
                <a:rPr sz="800" spc="10" dirty="0">
                  <a:latin typeface="Arial"/>
                  <a:cs typeface="Arial"/>
                </a:rPr>
                <a:t>  </a:t>
              </a:r>
              <a:r>
                <a:rPr lang="th-TH" sz="800" spc="5" dirty="0">
                  <a:latin typeface="Arial"/>
                  <a:cs typeface="Arial"/>
                </a:rPr>
                <a:t>เวียตนาม</a:t>
              </a:r>
            </a:p>
            <a:p>
              <a:pPr marL="908050" marR="5080" indent="51435" algn="r">
                <a:lnSpc>
                  <a:spcPct val="92200"/>
                </a:lnSpc>
                <a:spcBef>
                  <a:spcPts val="35"/>
                </a:spcBef>
              </a:pPr>
              <a:r>
                <a:rPr lang="th-TH" sz="800" spc="10" dirty="0">
                  <a:latin typeface="Arial"/>
                  <a:cs typeface="Arial"/>
                </a:rPr>
                <a:t>ซูดาน</a:t>
              </a:r>
            </a:p>
            <a:p>
              <a:pPr marL="908050" marR="5080" indent="51435" algn="r">
                <a:lnSpc>
                  <a:spcPct val="92200"/>
                </a:lnSpc>
                <a:spcBef>
                  <a:spcPts val="35"/>
                </a:spcBef>
              </a:pPr>
              <a:r>
                <a:rPr lang="th-TH" sz="800" spc="10" dirty="0">
                  <a:latin typeface="Arial"/>
                  <a:cs typeface="Arial"/>
                </a:rPr>
                <a:t>แคนาดา</a:t>
              </a:r>
            </a:p>
            <a:p>
              <a:pPr marL="908050" marR="5080" indent="51435" algn="r">
                <a:lnSpc>
                  <a:spcPct val="92200"/>
                </a:lnSpc>
                <a:spcBef>
                  <a:spcPts val="35"/>
                </a:spcBef>
              </a:pPr>
              <a:r>
                <a:rPr lang="th-TH" sz="800" dirty="0">
                  <a:latin typeface="Arial"/>
                  <a:cs typeface="Arial"/>
                </a:rPr>
                <a:t>บราซิล</a:t>
              </a:r>
              <a:endParaRPr lang="th-TH" sz="800" spc="10" dirty="0">
                <a:latin typeface="Arial"/>
                <a:cs typeface="Arial"/>
              </a:endParaRPr>
            </a:p>
            <a:p>
              <a:pPr marL="424815" marR="5715" indent="324485" algn="r">
                <a:lnSpc>
                  <a:spcPts val="890"/>
                </a:lnSpc>
                <a:spcBef>
                  <a:spcPts val="15"/>
                </a:spcBef>
              </a:pPr>
              <a:r>
                <a:rPr lang="th-TH" sz="800" spc="10" dirty="0">
                  <a:latin typeface="Arial"/>
                  <a:cs typeface="Arial"/>
                </a:rPr>
                <a:t>โกตดิวัวร์</a:t>
              </a:r>
            </a:p>
            <a:p>
              <a:pPr marL="424815" marR="5715" indent="324485" algn="r">
                <a:lnSpc>
                  <a:spcPts val="890"/>
                </a:lnSpc>
                <a:spcBef>
                  <a:spcPts val="15"/>
                </a:spcBef>
              </a:pPr>
              <a:r>
                <a:rPr lang="th-TH" sz="800" spc="10" dirty="0">
                  <a:latin typeface="Arial"/>
                  <a:cs typeface="Arial"/>
                </a:rPr>
                <a:t>รัสเซีย</a:t>
              </a:r>
            </a:p>
            <a:p>
              <a:pPr marL="424815" marR="5715" indent="324485" algn="r">
                <a:lnSpc>
                  <a:spcPts val="890"/>
                </a:lnSpc>
                <a:spcBef>
                  <a:spcPts val="15"/>
                </a:spcBef>
              </a:pPr>
              <a:r>
                <a:rPr lang="th-TH" sz="800" spc="10" dirty="0">
                  <a:latin typeface="Arial"/>
                  <a:cs typeface="Arial"/>
                </a:rPr>
                <a:t>สาธารณรัฐประชาธิปไตยประชาชนเกาหลี</a:t>
              </a:r>
            </a:p>
            <a:p>
              <a:pPr marL="424815" marR="5715" indent="324485" algn="r">
                <a:lnSpc>
                  <a:spcPts val="890"/>
                </a:lnSpc>
                <a:spcBef>
                  <a:spcPts val="15"/>
                </a:spcBef>
              </a:pPr>
              <a:r>
                <a:rPr lang="th-TH" sz="800" spc="10" dirty="0">
                  <a:latin typeface="Arial"/>
                  <a:cs typeface="Arial"/>
                </a:rPr>
                <a:t>ไนจีเรีย</a:t>
              </a:r>
            </a:p>
            <a:p>
              <a:pPr marL="424815" marR="5715" indent="324485" algn="r">
                <a:lnSpc>
                  <a:spcPts val="890"/>
                </a:lnSpc>
                <a:spcBef>
                  <a:spcPts val="15"/>
                </a:spcBef>
              </a:pPr>
              <a:endParaRPr sz="8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66" y="271398"/>
            <a:ext cx="71935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th-TH" sz="3200" spc="-5" dirty="0">
                <a:solidFill>
                  <a:srgbClr val="000000"/>
                </a:solidFill>
                <a:latin typeface="Caladea"/>
                <a:cs typeface="Caladea"/>
              </a:rPr>
              <a:t>ภาระวัณโรคในเด็กทั่วโลก (&lt; 15 ปี)</a:t>
            </a:r>
            <a:endParaRPr sz="3200" dirty="0">
              <a:latin typeface="Caladea"/>
              <a:cs typeface="Calade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2150" y="791650"/>
            <a:ext cx="3776979" cy="3963670"/>
            <a:chOff x="464819" y="794004"/>
            <a:chExt cx="3776979" cy="3963670"/>
          </a:xfrm>
        </p:grpSpPr>
        <p:sp>
          <p:nvSpPr>
            <p:cNvPr id="4" name="object 4"/>
            <p:cNvSpPr/>
            <p:nvPr/>
          </p:nvSpPr>
          <p:spPr>
            <a:xfrm>
              <a:off x="725682" y="985808"/>
              <a:ext cx="3386880" cy="36139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6737" y="859345"/>
              <a:ext cx="3612515" cy="3787775"/>
            </a:xfrm>
            <a:custGeom>
              <a:avLst/>
              <a:gdLst/>
              <a:ahLst/>
              <a:cxnLst/>
              <a:rect l="l" t="t" r="r" b="b"/>
              <a:pathLst>
                <a:path w="3612515" h="3787775">
                  <a:moveTo>
                    <a:pt x="0" y="3787521"/>
                  </a:moveTo>
                  <a:lnTo>
                    <a:pt x="3612261" y="3787521"/>
                  </a:lnTo>
                  <a:lnTo>
                    <a:pt x="3612261" y="0"/>
                  </a:lnTo>
                  <a:lnTo>
                    <a:pt x="0" y="0"/>
                  </a:lnTo>
                  <a:lnTo>
                    <a:pt x="0" y="37875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839" y="918972"/>
              <a:ext cx="1454150" cy="3479800"/>
            </a:xfrm>
            <a:custGeom>
              <a:avLst/>
              <a:gdLst/>
              <a:ahLst/>
              <a:cxnLst/>
              <a:rect l="l" t="t" r="r" b="b"/>
              <a:pathLst>
                <a:path w="1454150" h="3479800">
                  <a:moveTo>
                    <a:pt x="1453896" y="0"/>
                  </a:moveTo>
                  <a:lnTo>
                    <a:pt x="0" y="0"/>
                  </a:lnTo>
                  <a:lnTo>
                    <a:pt x="0" y="3479291"/>
                  </a:lnTo>
                  <a:lnTo>
                    <a:pt x="1453896" y="3479291"/>
                  </a:lnTo>
                  <a:lnTo>
                    <a:pt x="1453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839" y="918972"/>
              <a:ext cx="1454150" cy="3479800"/>
            </a:xfrm>
            <a:custGeom>
              <a:avLst/>
              <a:gdLst/>
              <a:ahLst/>
              <a:cxnLst/>
              <a:rect l="l" t="t" r="r" b="b"/>
              <a:pathLst>
                <a:path w="1454150" h="3479800">
                  <a:moveTo>
                    <a:pt x="0" y="3479291"/>
                  </a:moveTo>
                  <a:lnTo>
                    <a:pt x="1453896" y="3479291"/>
                  </a:lnTo>
                  <a:lnTo>
                    <a:pt x="1453896" y="0"/>
                  </a:lnTo>
                  <a:lnTo>
                    <a:pt x="0" y="0"/>
                  </a:lnTo>
                  <a:lnTo>
                    <a:pt x="0" y="34792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919" y="861060"/>
              <a:ext cx="3700779" cy="3784600"/>
            </a:xfrm>
            <a:custGeom>
              <a:avLst/>
              <a:gdLst/>
              <a:ahLst/>
              <a:cxnLst/>
              <a:rect l="l" t="t" r="r" b="b"/>
              <a:pathLst>
                <a:path w="3700779" h="3784600">
                  <a:moveTo>
                    <a:pt x="0" y="0"/>
                  </a:moveTo>
                  <a:lnTo>
                    <a:pt x="3700526" y="0"/>
                  </a:lnTo>
                </a:path>
                <a:path w="3700779" h="3784600">
                  <a:moveTo>
                    <a:pt x="0" y="3784091"/>
                  </a:moveTo>
                  <a:lnTo>
                    <a:pt x="3700526" y="3784091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0643" y="832104"/>
              <a:ext cx="3596640" cy="3887470"/>
            </a:xfrm>
            <a:custGeom>
              <a:avLst/>
              <a:gdLst/>
              <a:ahLst/>
              <a:cxnLst/>
              <a:rect l="l" t="t" r="r" b="b"/>
              <a:pathLst>
                <a:path w="3596640" h="3887470">
                  <a:moveTo>
                    <a:pt x="0" y="0"/>
                  </a:moveTo>
                  <a:lnTo>
                    <a:pt x="0" y="3887470"/>
                  </a:lnTo>
                </a:path>
                <a:path w="3596640" h="3887470">
                  <a:moveTo>
                    <a:pt x="3596640" y="0"/>
                  </a:moveTo>
                  <a:lnTo>
                    <a:pt x="3596640" y="388747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2157" y="2414533"/>
            <a:ext cx="161583" cy="54038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h-TH" sz="1050" b="1" dirty="0">
                <a:latin typeface="Arial"/>
                <a:cs typeface="Arial"/>
              </a:rPr>
              <a:t>ประเทศ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1000" y="950350"/>
            <a:ext cx="1736090" cy="3582421"/>
            <a:chOff x="381000" y="950350"/>
            <a:chExt cx="1736090" cy="3582421"/>
          </a:xfrm>
        </p:grpSpPr>
        <p:sp>
          <p:nvSpPr>
            <p:cNvPr id="11" name="object 11"/>
            <p:cNvSpPr txBox="1"/>
            <p:nvPr/>
          </p:nvSpPr>
          <p:spPr>
            <a:xfrm>
              <a:off x="1447800" y="950350"/>
              <a:ext cx="669290" cy="579005"/>
            </a:xfrm>
            <a:prstGeom prst="rect">
              <a:avLst/>
            </a:prstGeom>
          </p:spPr>
          <p:txBody>
            <a:bodyPr vert="horz" wrap="square" lIns="0" tIns="27305" rIns="0" bIns="0" rtlCol="0">
              <a:spAutoFit/>
            </a:bodyPr>
            <a:lstStyle/>
            <a:p>
              <a:pPr marL="182245" marR="5715" indent="176530" algn="r">
                <a:lnSpc>
                  <a:spcPts val="890"/>
                </a:lnSpc>
                <a:spcBef>
                  <a:spcPts val="215"/>
                </a:spcBef>
              </a:pPr>
              <a:r>
                <a:rPr lang="th-TH" sz="800" spc="10" dirty="0">
                  <a:latin typeface="Arial"/>
                  <a:cs typeface="Arial"/>
                </a:rPr>
                <a:t>อินเดีย</a:t>
              </a:r>
              <a:r>
                <a:rPr sz="800" spc="10" dirty="0">
                  <a:latin typeface="Arial"/>
                  <a:cs typeface="Arial"/>
                </a:rPr>
                <a:t> </a:t>
              </a:r>
              <a:r>
                <a:rPr lang="th-TH" sz="800" spc="10" dirty="0">
                  <a:latin typeface="Arial"/>
                  <a:cs typeface="Arial"/>
                </a:rPr>
                <a:t>ไนจีเรียปากีสถาน</a:t>
              </a:r>
              <a:endParaRPr sz="800" dirty="0">
                <a:latin typeface="Arial"/>
                <a:cs typeface="Arial"/>
              </a:endParaRPr>
            </a:p>
            <a:p>
              <a:pPr marR="6350" algn="r">
                <a:lnSpc>
                  <a:spcPts val="819"/>
                </a:lnSpc>
              </a:pPr>
              <a:r>
                <a:rPr lang="th-TH" sz="800" spc="20" dirty="0">
                  <a:latin typeface="Arial"/>
                  <a:cs typeface="Arial"/>
                </a:rPr>
                <a:t>จีน</a:t>
              </a:r>
            </a:p>
            <a:p>
              <a:pPr marR="6350" algn="r">
                <a:lnSpc>
                  <a:spcPts val="819"/>
                </a:lnSpc>
              </a:pPr>
              <a:r>
                <a:rPr lang="th-TH" sz="800" spc="20" dirty="0">
                  <a:latin typeface="Arial"/>
                  <a:cs typeface="Arial"/>
                </a:rPr>
                <a:t>แอฟริกาใต้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634998" y="1504950"/>
              <a:ext cx="478790" cy="139141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25"/>
                </a:spcBef>
              </a:pPr>
              <a:r>
                <a:rPr lang="th-TH" sz="800" spc="5" dirty="0">
                  <a:latin typeface="Arial"/>
                  <a:cs typeface="Arial"/>
                </a:rPr>
                <a:t>อินโดนีเซีย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483209" y="1617473"/>
              <a:ext cx="1624330" cy="139141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25"/>
                </a:spcBef>
              </a:pPr>
              <a:r>
                <a:rPr lang="th-TH" sz="800" spc="10" dirty="0">
                  <a:latin typeface="Arial"/>
                  <a:cs typeface="Arial"/>
                </a:rPr>
                <a:t>สาธารณรัฐประชาธิปไตยคองโก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381000" y="1699175"/>
              <a:ext cx="1734870" cy="2833596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737235" marR="6350" indent="45720" algn="r">
                <a:lnSpc>
                  <a:spcPct val="92100"/>
                </a:lnSpc>
                <a:spcBef>
                  <a:spcPts val="200"/>
                </a:spcBef>
              </a:pPr>
              <a:r>
                <a:rPr lang="th-TH" sz="800" spc="15" dirty="0">
                  <a:latin typeface="Arial"/>
                  <a:cs typeface="Arial"/>
                </a:rPr>
                <a:t>บังคลาเทศ</a:t>
              </a:r>
              <a:r>
                <a:rPr sz="800" spc="10" dirty="0">
                  <a:latin typeface="Arial"/>
                  <a:cs typeface="Arial"/>
                </a:rPr>
                <a:t>  </a:t>
              </a:r>
              <a:endParaRPr lang="th-TH" sz="800" spc="15" dirty="0">
                <a:latin typeface="Arial"/>
                <a:cs typeface="Arial"/>
              </a:endParaRPr>
            </a:p>
            <a:p>
              <a:pPr marL="737235" marR="6350" indent="45720" algn="r">
                <a:lnSpc>
                  <a:spcPct val="92100"/>
                </a:lnSpc>
                <a:spcBef>
                  <a:spcPts val="200"/>
                </a:spcBef>
              </a:pPr>
              <a:r>
                <a:rPr lang="th-TH" sz="800" spc="15" dirty="0">
                  <a:latin typeface="Arial"/>
                  <a:cs typeface="Arial"/>
                </a:rPr>
                <a:t>ฟิลิปปินส์</a:t>
              </a:r>
            </a:p>
            <a:p>
              <a:pPr marL="737235" marR="6350" indent="45720" algn="r">
                <a:lnSpc>
                  <a:spcPct val="92100"/>
                </a:lnSpc>
                <a:spcBef>
                  <a:spcPts val="200"/>
                </a:spcBef>
              </a:pPr>
              <a:r>
                <a:rPr lang="th-TH" sz="800" spc="15" dirty="0">
                  <a:latin typeface="Arial"/>
                  <a:cs typeface="Arial"/>
                </a:rPr>
                <a:t>เอธิโอเปีย</a:t>
              </a:r>
            </a:p>
            <a:p>
              <a:pPr marL="737235" marR="6350" indent="45720" algn="r">
                <a:lnSpc>
                  <a:spcPct val="92100"/>
                </a:lnSpc>
                <a:spcBef>
                  <a:spcPts val="200"/>
                </a:spcBef>
              </a:pPr>
              <a:r>
                <a:rPr lang="th-TH" sz="800" spc="15" dirty="0">
                  <a:latin typeface="Arial"/>
                  <a:cs typeface="Arial"/>
                </a:rPr>
                <a:t>โมซัมบิก</a:t>
              </a:r>
            </a:p>
            <a:p>
              <a:pPr marL="737235" marR="6350" indent="45720" algn="r">
                <a:lnSpc>
                  <a:spcPct val="92100"/>
                </a:lnSpc>
                <a:spcBef>
                  <a:spcPts val="200"/>
                </a:spcBef>
              </a:pPr>
              <a:r>
                <a:rPr lang="th-TH" sz="800" spc="15" dirty="0">
                  <a:latin typeface="Arial"/>
                  <a:cs typeface="Arial"/>
                </a:rPr>
                <a:t>แคเมอรูน</a:t>
              </a:r>
            </a:p>
            <a:p>
              <a:pPr marL="737235" marR="6350" indent="45720" algn="r">
                <a:lnSpc>
                  <a:spcPct val="92100"/>
                </a:lnSpc>
                <a:spcBef>
                  <a:spcPts val="200"/>
                </a:spcBef>
              </a:pPr>
              <a:r>
                <a:rPr lang="th-TH" sz="800" spc="5" dirty="0">
                  <a:latin typeface="Arial"/>
                  <a:cs typeface="Arial"/>
                </a:rPr>
                <a:t>พม่า</a:t>
              </a:r>
              <a:endParaRPr sz="800" dirty="0">
                <a:latin typeface="Arial"/>
                <a:cs typeface="Arial"/>
              </a:endParaRPr>
            </a:p>
            <a:p>
              <a:pPr marL="1012825" marR="6350" indent="29845" algn="r">
                <a:lnSpc>
                  <a:spcPts val="890"/>
                </a:lnSpc>
                <a:spcBef>
                  <a:spcPts val="15"/>
                </a:spcBef>
              </a:pPr>
              <a:r>
                <a:rPr lang="th-TH" sz="800" spc="15" dirty="0">
                  <a:latin typeface="Arial"/>
                  <a:cs typeface="Arial"/>
                </a:rPr>
                <a:t>เคนยา</a:t>
              </a:r>
              <a:r>
                <a:rPr sz="800" spc="10" dirty="0">
                  <a:latin typeface="Arial"/>
                  <a:cs typeface="Arial"/>
                </a:rPr>
                <a:t>  </a:t>
              </a:r>
              <a:r>
                <a:rPr lang="th-TH" sz="800" spc="15" dirty="0">
                  <a:latin typeface="Arial"/>
                  <a:cs typeface="Arial"/>
                </a:rPr>
                <a:t>แองโกลา</a:t>
              </a:r>
            </a:p>
            <a:p>
              <a:pPr marR="13335" algn="r">
                <a:lnSpc>
                  <a:spcPts val="825"/>
                </a:lnSpc>
              </a:pPr>
              <a:r>
                <a:rPr lang="th-TH" sz="800" spc="10" dirty="0">
                  <a:latin typeface="Arial"/>
                  <a:cs typeface="Arial"/>
                </a:rPr>
                <a:t>สหสาธารณรัฐแทนซาเนีย</a:t>
              </a:r>
            </a:p>
            <a:p>
              <a:pPr marR="13335" algn="r">
                <a:lnSpc>
                  <a:spcPts val="825"/>
                </a:lnSpc>
              </a:pPr>
              <a:r>
                <a:rPr lang="th-TH" sz="800" spc="10" dirty="0">
                  <a:latin typeface="Arial"/>
                  <a:cs typeface="Arial"/>
                </a:rPr>
                <a:t>มาดากัสการ์</a:t>
              </a:r>
            </a:p>
            <a:p>
              <a:pPr marR="13335" algn="r">
                <a:lnSpc>
                  <a:spcPts val="825"/>
                </a:lnSpc>
              </a:pPr>
              <a:r>
                <a:rPr lang="th-TH" sz="800" spc="10" dirty="0">
                  <a:latin typeface="Arial"/>
                  <a:cs typeface="Arial"/>
                </a:rPr>
                <a:t>ซิมบับเว</a:t>
              </a:r>
              <a:r>
                <a:rPr sz="800" spc="10" dirty="0">
                  <a:latin typeface="Arial"/>
                  <a:cs typeface="Arial"/>
                </a:rPr>
                <a:t>  </a:t>
              </a:r>
              <a:endParaRPr lang="th-TH" sz="800" spc="10" dirty="0">
                <a:latin typeface="Arial"/>
                <a:cs typeface="Arial"/>
              </a:endParaRPr>
            </a:p>
            <a:p>
              <a:pPr marR="13335" algn="r">
                <a:lnSpc>
                  <a:spcPts val="825"/>
                </a:lnSpc>
              </a:pPr>
              <a:r>
                <a:rPr lang="th-TH" sz="800" spc="15" dirty="0">
                  <a:latin typeface="Arial"/>
                  <a:cs typeface="Arial"/>
                </a:rPr>
                <a:t>อัฟกานิสถาน</a:t>
              </a:r>
            </a:p>
            <a:p>
              <a:pPr marR="6350" algn="r">
                <a:lnSpc>
                  <a:spcPts val="819"/>
                </a:lnSpc>
              </a:pPr>
              <a:r>
                <a:rPr lang="th-TH" sz="800" spc="15" dirty="0">
                  <a:latin typeface="Arial"/>
                  <a:cs typeface="Arial"/>
                </a:rPr>
                <a:t>แซมเบีย</a:t>
              </a:r>
            </a:p>
            <a:p>
              <a:pPr marL="908050" marR="5080" indent="51435" algn="r">
                <a:lnSpc>
                  <a:spcPct val="92200"/>
                </a:lnSpc>
                <a:spcBef>
                  <a:spcPts val="35"/>
                </a:spcBef>
              </a:pPr>
              <a:r>
                <a:rPr lang="th-TH" sz="800" spc="15" dirty="0">
                  <a:latin typeface="Arial"/>
                  <a:cs typeface="Arial"/>
                </a:rPr>
                <a:t>โซมาเลีย</a:t>
              </a:r>
            </a:p>
            <a:p>
              <a:pPr marL="908050" marR="5080" indent="51435" algn="r">
                <a:lnSpc>
                  <a:spcPct val="92200"/>
                </a:lnSpc>
                <a:spcBef>
                  <a:spcPts val="35"/>
                </a:spcBef>
              </a:pPr>
              <a:r>
                <a:rPr lang="th-TH" sz="800" spc="10" dirty="0">
                  <a:latin typeface="Arial"/>
                  <a:cs typeface="Arial"/>
                </a:rPr>
                <a:t>ยูกันดา</a:t>
              </a:r>
            </a:p>
            <a:p>
              <a:pPr marL="908050" marR="5080" indent="51435" algn="r">
                <a:lnSpc>
                  <a:spcPct val="92200"/>
                </a:lnSpc>
                <a:spcBef>
                  <a:spcPts val="35"/>
                </a:spcBef>
              </a:pPr>
              <a:r>
                <a:rPr sz="800" spc="10" dirty="0">
                  <a:latin typeface="Arial"/>
                  <a:cs typeface="Arial"/>
                </a:rPr>
                <a:t>  </a:t>
              </a:r>
              <a:r>
                <a:rPr lang="th-TH" sz="800" spc="5" dirty="0">
                  <a:latin typeface="Arial"/>
                  <a:cs typeface="Arial"/>
                </a:rPr>
                <a:t>เวียตนาม</a:t>
              </a:r>
            </a:p>
            <a:p>
              <a:pPr marL="908050" marR="5080" indent="51435" algn="r">
                <a:lnSpc>
                  <a:spcPct val="92200"/>
                </a:lnSpc>
                <a:spcBef>
                  <a:spcPts val="35"/>
                </a:spcBef>
              </a:pPr>
              <a:r>
                <a:rPr lang="th-TH" sz="800" spc="10" dirty="0">
                  <a:latin typeface="Arial"/>
                  <a:cs typeface="Arial"/>
                </a:rPr>
                <a:t>ซูดาน</a:t>
              </a:r>
            </a:p>
            <a:p>
              <a:pPr marL="908050" marR="5080" indent="51435" algn="r">
                <a:lnSpc>
                  <a:spcPct val="92200"/>
                </a:lnSpc>
                <a:spcBef>
                  <a:spcPts val="35"/>
                </a:spcBef>
              </a:pPr>
              <a:r>
                <a:rPr lang="th-TH" sz="800" spc="10" dirty="0">
                  <a:latin typeface="Arial"/>
                  <a:cs typeface="Arial"/>
                </a:rPr>
                <a:t>แคนาดา</a:t>
              </a:r>
            </a:p>
            <a:p>
              <a:pPr marL="908050" marR="5080" indent="51435" algn="r">
                <a:lnSpc>
                  <a:spcPct val="92200"/>
                </a:lnSpc>
                <a:spcBef>
                  <a:spcPts val="35"/>
                </a:spcBef>
              </a:pPr>
              <a:r>
                <a:rPr lang="th-TH" sz="800" dirty="0">
                  <a:latin typeface="Arial"/>
                  <a:cs typeface="Arial"/>
                </a:rPr>
                <a:t>บราซิล</a:t>
              </a:r>
              <a:endParaRPr lang="th-TH" sz="800" spc="10" dirty="0">
                <a:latin typeface="Arial"/>
                <a:cs typeface="Arial"/>
              </a:endParaRPr>
            </a:p>
            <a:p>
              <a:pPr marL="424815" marR="5715" indent="324485" algn="r">
                <a:lnSpc>
                  <a:spcPts val="890"/>
                </a:lnSpc>
                <a:spcBef>
                  <a:spcPts val="15"/>
                </a:spcBef>
              </a:pPr>
              <a:r>
                <a:rPr lang="th-TH" sz="800" spc="10" dirty="0">
                  <a:latin typeface="Arial"/>
                  <a:cs typeface="Arial"/>
                </a:rPr>
                <a:t>โกตดิวัวร์</a:t>
              </a:r>
            </a:p>
            <a:p>
              <a:pPr marL="424815" marR="5715" indent="324485" algn="r">
                <a:lnSpc>
                  <a:spcPts val="890"/>
                </a:lnSpc>
                <a:spcBef>
                  <a:spcPts val="15"/>
                </a:spcBef>
              </a:pPr>
              <a:r>
                <a:rPr lang="th-TH" sz="800" spc="10" dirty="0">
                  <a:latin typeface="Arial"/>
                  <a:cs typeface="Arial"/>
                </a:rPr>
                <a:t>รัสเซีย</a:t>
              </a:r>
            </a:p>
            <a:p>
              <a:pPr marL="424815" marR="5715" indent="324485" algn="r">
                <a:lnSpc>
                  <a:spcPts val="890"/>
                </a:lnSpc>
                <a:spcBef>
                  <a:spcPts val="15"/>
                </a:spcBef>
              </a:pPr>
              <a:r>
                <a:rPr lang="th-TH" sz="800" spc="10" dirty="0">
                  <a:latin typeface="Arial"/>
                  <a:cs typeface="Arial"/>
                </a:rPr>
                <a:t>สาธารณรัฐประชาธิปไตยประชาชนเกาหลี</a:t>
              </a:r>
            </a:p>
            <a:p>
              <a:pPr marL="424815" marR="5715" indent="324485" algn="r">
                <a:lnSpc>
                  <a:spcPts val="890"/>
                </a:lnSpc>
                <a:spcBef>
                  <a:spcPts val="15"/>
                </a:spcBef>
              </a:pPr>
              <a:r>
                <a:rPr lang="th-TH" sz="800" spc="10" dirty="0">
                  <a:latin typeface="Arial"/>
                  <a:cs typeface="Arial"/>
                </a:rPr>
                <a:t>ไนจีเรีย</a:t>
              </a:r>
            </a:p>
            <a:p>
              <a:pPr marL="424815" marR="5715" indent="324485" algn="r">
                <a:lnSpc>
                  <a:spcPts val="890"/>
                </a:lnSpc>
                <a:spcBef>
                  <a:spcPts val="15"/>
                </a:spcBef>
              </a:pPr>
              <a:endParaRPr sz="800" dirty="0">
                <a:latin typeface="Arial"/>
                <a:cs typeface="Arial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041905" y="4428490"/>
            <a:ext cx="1803400" cy="258445"/>
            <a:chOff x="2041905" y="4428490"/>
            <a:chExt cx="1803400" cy="258445"/>
          </a:xfrm>
        </p:grpSpPr>
        <p:sp>
          <p:nvSpPr>
            <p:cNvPr id="16" name="object 16"/>
            <p:cNvSpPr/>
            <p:nvPr/>
          </p:nvSpPr>
          <p:spPr>
            <a:xfrm>
              <a:off x="2048255" y="4434840"/>
              <a:ext cx="1790700" cy="245745"/>
            </a:xfrm>
            <a:custGeom>
              <a:avLst/>
              <a:gdLst/>
              <a:ahLst/>
              <a:cxnLst/>
              <a:rect l="l" t="t" r="r" b="b"/>
              <a:pathLst>
                <a:path w="1790700" h="245745">
                  <a:moveTo>
                    <a:pt x="1790699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1790699" y="245364"/>
                  </a:lnTo>
                  <a:lnTo>
                    <a:pt x="1790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48255" y="4434840"/>
              <a:ext cx="1790700" cy="245745"/>
            </a:xfrm>
            <a:custGeom>
              <a:avLst/>
              <a:gdLst/>
              <a:ahLst/>
              <a:cxnLst/>
              <a:rect l="l" t="t" r="r" b="b"/>
              <a:pathLst>
                <a:path w="1790700" h="245745">
                  <a:moveTo>
                    <a:pt x="0" y="245364"/>
                  </a:moveTo>
                  <a:lnTo>
                    <a:pt x="1790699" y="245364"/>
                  </a:lnTo>
                  <a:lnTo>
                    <a:pt x="1790699" y="0"/>
                  </a:lnTo>
                  <a:lnTo>
                    <a:pt x="0" y="0"/>
                  </a:lnTo>
                  <a:lnTo>
                    <a:pt x="0" y="2453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7200" y="4705350"/>
            <a:ext cx="7959725" cy="32637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 dirty="0">
              <a:latin typeface="Arial"/>
              <a:cs typeface="Arial"/>
            </a:endParaRPr>
          </a:p>
          <a:p>
            <a:pPr marL="388620"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1. Jenkins </a:t>
            </a:r>
            <a:r>
              <a:rPr sz="900" spc="-5" dirty="0">
                <a:solidFill>
                  <a:srgbClr val="212121"/>
                </a:solidFill>
                <a:latin typeface="Arial"/>
                <a:cs typeface="Arial"/>
              </a:rPr>
              <a:t>HE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et al. Lancet </a:t>
            </a:r>
            <a:r>
              <a:rPr sz="900" spc="-5" dirty="0">
                <a:solidFill>
                  <a:srgbClr val="212121"/>
                </a:solidFill>
                <a:latin typeface="Arial"/>
                <a:cs typeface="Arial"/>
              </a:rPr>
              <a:t>2014; 383: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1572-1579; 2. Dodd PJ et al. Lancet </a:t>
            </a:r>
            <a:r>
              <a:rPr sz="900" spc="-5" dirty="0">
                <a:solidFill>
                  <a:srgbClr val="212121"/>
                </a:solidFill>
                <a:latin typeface="Arial"/>
                <a:cs typeface="Arial"/>
              </a:rPr>
              <a:t>Glob Health 2014;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2: e453-459; 3. </a:t>
            </a:r>
            <a:r>
              <a:rPr sz="900" spc="10" dirty="0">
                <a:solidFill>
                  <a:srgbClr val="212121"/>
                </a:solidFill>
                <a:latin typeface="Arial"/>
                <a:cs typeface="Arial"/>
              </a:rPr>
              <a:t>WHO </a:t>
            </a:r>
            <a:r>
              <a:rPr sz="900" spc="-5" dirty="0">
                <a:solidFill>
                  <a:srgbClr val="212121"/>
                </a:solidFill>
                <a:latin typeface="Arial"/>
                <a:cs typeface="Arial"/>
              </a:rPr>
              <a:t>Global Tuberculosis Report</a:t>
            </a:r>
            <a:r>
              <a:rPr sz="900" spc="-1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12121"/>
                </a:solidFill>
                <a:latin typeface="Arial"/>
                <a:cs typeface="Arial"/>
              </a:rPr>
              <a:t>2019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7438" y="1358646"/>
            <a:ext cx="4039362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70510" algn="l"/>
              </a:tabLst>
            </a:pPr>
            <a:r>
              <a:rPr lang="th-TH" sz="2700" b="1" spc="-5" dirty="0">
                <a:solidFill>
                  <a:srgbClr val="FF0000"/>
                </a:solidFill>
                <a:latin typeface="Caladea"/>
                <a:cs typeface="Caladea"/>
              </a:rPr>
              <a:t>มากกว่า </a:t>
            </a:r>
            <a:r>
              <a:rPr sz="2700" b="1" spc="-5" dirty="0">
                <a:solidFill>
                  <a:srgbClr val="FF0000"/>
                </a:solidFill>
                <a:latin typeface="Caladea"/>
                <a:cs typeface="Caladea"/>
              </a:rPr>
              <a:t>95% </a:t>
            </a:r>
            <a:r>
              <a:rPr lang="th-TH" sz="2700" b="1" spc="-5" dirty="0">
                <a:solidFill>
                  <a:srgbClr val="FF0000"/>
                </a:solidFill>
                <a:latin typeface="Caladea"/>
                <a:cs typeface="Caladea"/>
              </a:rPr>
              <a:t>ของภาระวัณโรคคือการไวต่อยา</a:t>
            </a:r>
            <a:r>
              <a:rPr lang="en-US" sz="2700" b="1" spc="-5" dirty="0">
                <a:solidFill>
                  <a:srgbClr val="FF0000"/>
                </a:solidFill>
                <a:latin typeface="Caladea"/>
                <a:cs typeface="Caladea"/>
              </a:rPr>
              <a:t> TB</a:t>
            </a:r>
            <a:r>
              <a:rPr lang="th-TH" sz="2700" b="1" spc="-5" dirty="0">
                <a:solidFill>
                  <a:srgbClr val="FF0000"/>
                </a:solidFill>
                <a:latin typeface="Caladea"/>
                <a:cs typeface="Caladea"/>
              </a:rPr>
              <a:t> </a:t>
            </a:r>
            <a:endParaRPr sz="2700" dirty="0">
              <a:latin typeface="Caladea"/>
              <a:cs typeface="Caladea"/>
            </a:endParaRPr>
          </a:p>
          <a:p>
            <a:pPr marL="269875" marR="262255" indent="-257810">
              <a:lnSpc>
                <a:spcPct val="100000"/>
              </a:lnSpc>
              <a:buFont typeface="Arial"/>
              <a:buChar char="•"/>
              <a:tabLst>
                <a:tab pos="270510" algn="l"/>
              </a:tabLst>
            </a:pPr>
            <a:r>
              <a:rPr lang="th-TH" sz="2700" b="1" spc="-5" dirty="0">
                <a:solidFill>
                  <a:srgbClr val="FF0000"/>
                </a:solidFill>
                <a:latin typeface="Caladea"/>
                <a:cs typeface="Caladea"/>
              </a:rPr>
              <a:t>การวินิจฉัยยังคงเป็นเรื่องที่ท้าทาย</a:t>
            </a:r>
            <a:endParaRPr sz="2700" dirty="0">
              <a:latin typeface="Caladea"/>
              <a:cs typeface="Caladea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28800" y="4400550"/>
            <a:ext cx="4675700" cy="336171"/>
            <a:chOff x="1828800" y="4400550"/>
            <a:chExt cx="4675700" cy="336171"/>
          </a:xfrm>
        </p:grpSpPr>
        <p:sp>
          <p:nvSpPr>
            <p:cNvPr id="22" name="Rectangle 21"/>
            <p:cNvSpPr/>
            <p:nvPr/>
          </p:nvSpPr>
          <p:spPr>
            <a:xfrm>
              <a:off x="2133600" y="4490500"/>
              <a:ext cx="1676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000" b="1" dirty="0"/>
                <a:t>อุบัติการณ์วัณโรคในเด็กทั้งหมด (ต่อปี)</a:t>
              </a:r>
              <a:endParaRPr lang="en-US" sz="10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4400550"/>
              <a:ext cx="46757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583180" algn="ctr">
                <a:lnSpc>
                  <a:spcPct val="100000"/>
                </a:lnSpc>
                <a:spcBef>
                  <a:spcPts val="515"/>
                </a:spcBef>
                <a:tabLst>
                  <a:tab pos="180975" algn="l"/>
                </a:tabLst>
              </a:pPr>
              <a:r>
                <a:rPr lang="en-US" sz="600" b="1" spc="10" dirty="0">
                  <a:latin typeface="Arial"/>
                  <a:cs typeface="Arial"/>
                </a:rPr>
                <a:t>0	</a:t>
              </a:r>
              <a:r>
                <a:rPr lang="en-US" sz="600" b="1" spc="5" dirty="0">
                  <a:latin typeface="Arial"/>
                  <a:cs typeface="Arial"/>
                </a:rPr>
                <a:t>50,000  100,000 150,000</a:t>
              </a:r>
              <a:r>
                <a:rPr lang="th-TH" sz="600" b="1" spc="5" dirty="0">
                  <a:latin typeface="Arial"/>
                  <a:cs typeface="Arial"/>
                </a:rPr>
                <a:t> </a:t>
              </a:r>
              <a:r>
                <a:rPr lang="en-US" sz="600" b="1" spc="-75" dirty="0">
                  <a:latin typeface="Arial"/>
                  <a:cs typeface="Arial"/>
                </a:rPr>
                <a:t> </a:t>
              </a:r>
              <a:r>
                <a:rPr lang="en-US" sz="600" b="1" spc="5" dirty="0">
                  <a:latin typeface="Arial"/>
                  <a:cs typeface="Arial"/>
                </a:rPr>
                <a:t>200,000</a:t>
              </a:r>
              <a:endParaRPr lang="en-US" sz="6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848" y="3041904"/>
            <a:ext cx="4848225" cy="0"/>
          </a:xfrm>
          <a:custGeom>
            <a:avLst/>
            <a:gdLst/>
            <a:ahLst/>
            <a:cxnLst/>
            <a:rect l="l" t="t" r="r" b="b"/>
            <a:pathLst>
              <a:path w="4848225">
                <a:moveTo>
                  <a:pt x="0" y="0"/>
                </a:moveTo>
                <a:lnTo>
                  <a:pt x="48478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1848" y="2927604"/>
            <a:ext cx="4848225" cy="0"/>
          </a:xfrm>
          <a:custGeom>
            <a:avLst/>
            <a:gdLst/>
            <a:ahLst/>
            <a:cxnLst/>
            <a:rect l="l" t="t" r="r" b="b"/>
            <a:pathLst>
              <a:path w="4848225">
                <a:moveTo>
                  <a:pt x="0" y="0"/>
                </a:moveTo>
                <a:lnTo>
                  <a:pt x="48478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1848" y="2814827"/>
            <a:ext cx="4848225" cy="0"/>
          </a:xfrm>
          <a:custGeom>
            <a:avLst/>
            <a:gdLst/>
            <a:ahLst/>
            <a:cxnLst/>
            <a:rect l="l" t="t" r="r" b="b"/>
            <a:pathLst>
              <a:path w="4848225">
                <a:moveTo>
                  <a:pt x="0" y="0"/>
                </a:moveTo>
                <a:lnTo>
                  <a:pt x="48478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1848" y="2700527"/>
            <a:ext cx="4848225" cy="0"/>
          </a:xfrm>
          <a:custGeom>
            <a:avLst/>
            <a:gdLst/>
            <a:ahLst/>
            <a:cxnLst/>
            <a:rect l="l" t="t" r="r" b="b"/>
            <a:pathLst>
              <a:path w="4848225">
                <a:moveTo>
                  <a:pt x="0" y="0"/>
                </a:moveTo>
                <a:lnTo>
                  <a:pt x="48478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1848" y="2586227"/>
            <a:ext cx="4848225" cy="0"/>
          </a:xfrm>
          <a:custGeom>
            <a:avLst/>
            <a:gdLst/>
            <a:ahLst/>
            <a:cxnLst/>
            <a:rect l="l" t="t" r="r" b="b"/>
            <a:pathLst>
              <a:path w="4848225">
                <a:moveTo>
                  <a:pt x="0" y="0"/>
                </a:moveTo>
                <a:lnTo>
                  <a:pt x="48478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827085" y="2586227"/>
            <a:ext cx="4857750" cy="650875"/>
            <a:chOff x="1827085" y="2586227"/>
            <a:chExt cx="4857750" cy="650875"/>
          </a:xfrm>
        </p:grpSpPr>
        <p:sp>
          <p:nvSpPr>
            <p:cNvPr id="8" name="object 8"/>
            <p:cNvSpPr/>
            <p:nvPr/>
          </p:nvSpPr>
          <p:spPr>
            <a:xfrm>
              <a:off x="2060448" y="2727959"/>
              <a:ext cx="4389882" cy="4274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60448" y="2586227"/>
              <a:ext cx="4389882" cy="3680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31848" y="3156204"/>
              <a:ext cx="4848225" cy="81280"/>
            </a:xfrm>
            <a:custGeom>
              <a:avLst/>
              <a:gdLst/>
              <a:ahLst/>
              <a:cxnLst/>
              <a:rect l="l" t="t" r="r" b="b"/>
              <a:pathLst>
                <a:path w="4848225" h="81280">
                  <a:moveTo>
                    <a:pt x="0" y="0"/>
                  </a:moveTo>
                  <a:lnTo>
                    <a:pt x="4847844" y="0"/>
                  </a:lnTo>
                </a:path>
                <a:path w="4848225" h="81280">
                  <a:moveTo>
                    <a:pt x="0" y="0"/>
                  </a:moveTo>
                  <a:lnTo>
                    <a:pt x="0" y="80771"/>
                  </a:lnTo>
                </a:path>
                <a:path w="4848225" h="81280">
                  <a:moveTo>
                    <a:pt x="1211579" y="0"/>
                  </a:moveTo>
                  <a:lnTo>
                    <a:pt x="1211579" y="80771"/>
                  </a:lnTo>
                </a:path>
                <a:path w="4848225" h="81280">
                  <a:moveTo>
                    <a:pt x="2424684" y="0"/>
                  </a:moveTo>
                  <a:lnTo>
                    <a:pt x="2424684" y="80771"/>
                  </a:lnTo>
                </a:path>
                <a:path w="4848225" h="81280">
                  <a:moveTo>
                    <a:pt x="3636264" y="0"/>
                  </a:moveTo>
                  <a:lnTo>
                    <a:pt x="3636264" y="80771"/>
                  </a:lnTo>
                </a:path>
                <a:path w="4848225" h="81280">
                  <a:moveTo>
                    <a:pt x="4847844" y="0"/>
                  </a:moveTo>
                  <a:lnTo>
                    <a:pt x="4847844" y="8077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96844" y="2876804"/>
            <a:ext cx="622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35.2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8934" y="2876804"/>
            <a:ext cx="553466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51.1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1148" y="2876804"/>
            <a:ext cx="560452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43.6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1200" y="2876804"/>
            <a:ext cx="567436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Carlito"/>
                <a:cs typeface="Carlito"/>
              </a:rPr>
              <a:t>74.8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6844" y="2515617"/>
            <a:ext cx="622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64.8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8934" y="2515617"/>
            <a:ext cx="553466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48.9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21148" y="2515617"/>
            <a:ext cx="560452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56.4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1200" y="2515617"/>
            <a:ext cx="567436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Carlito"/>
                <a:cs typeface="Carlito"/>
              </a:rPr>
              <a:t>25.2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46529" y="3257550"/>
            <a:ext cx="872871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0-4</a:t>
            </a:r>
            <a:r>
              <a:rPr sz="2000" b="1" spc="-7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lang="th-TH" sz="2000" b="1" spc="-5" dirty="0">
                <a:solidFill>
                  <a:srgbClr val="585858"/>
                </a:solidFill>
                <a:latin typeface="Carlito"/>
                <a:cs typeface="Carlito"/>
              </a:rPr>
              <a:t>ปี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33600" y="1809750"/>
            <a:ext cx="4114800" cy="63004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332230" marR="5080" indent="-1320165" algn="ctr">
              <a:lnSpc>
                <a:spcPct val="101499"/>
              </a:lnSpc>
              <a:spcBef>
                <a:spcPts val="65"/>
              </a:spcBef>
            </a:pPr>
            <a:r>
              <a:rPr lang="th-TH" sz="2000" b="1" dirty="0">
                <a:solidFill>
                  <a:srgbClr val="585858"/>
                </a:solidFill>
                <a:latin typeface="Carlito"/>
                <a:cs typeface="Carlito"/>
              </a:rPr>
              <a:t>% ของผู้ป่วยวัณโรคที่หายไป</a:t>
            </a:r>
            <a:endParaRPr lang="en-US" sz="2000" b="1" dirty="0">
              <a:solidFill>
                <a:srgbClr val="585858"/>
              </a:solidFill>
              <a:latin typeface="Carlito"/>
              <a:cs typeface="Carlito"/>
            </a:endParaRPr>
          </a:p>
          <a:p>
            <a:pPr marL="1332230" marR="5080" indent="-1320165" algn="ctr">
              <a:lnSpc>
                <a:spcPct val="101499"/>
              </a:lnSpc>
              <a:spcBef>
                <a:spcPts val="65"/>
              </a:spcBef>
            </a:pPr>
            <a:r>
              <a:rPr lang="th-TH" sz="2000" b="1" dirty="0">
                <a:solidFill>
                  <a:srgbClr val="585858"/>
                </a:solidFill>
                <a:latin typeface="Carlito"/>
                <a:cs typeface="Carlito"/>
              </a:rPr>
              <a:t>ในกลุ่มอายุต่างๆ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82011" y="4349496"/>
            <a:ext cx="139445" cy="139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75305" y="4227372"/>
            <a:ext cx="6235065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0"/>
              </a:spcBef>
            </a:pPr>
            <a:r>
              <a:rPr lang="th-TH" sz="2000" b="1" dirty="0">
                <a:solidFill>
                  <a:srgbClr val="585858"/>
                </a:solidFill>
                <a:latin typeface="Carlito"/>
                <a:cs typeface="Carlito"/>
              </a:rPr>
              <a:t>ที่หายไป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(</a:t>
            </a:r>
            <a:r>
              <a:rPr lang="th-TH" sz="2000" b="1" spc="-5" dirty="0">
                <a:solidFill>
                  <a:srgbClr val="585858"/>
                </a:solidFill>
                <a:latin typeface="Carlito"/>
                <a:cs typeface="Carlito"/>
              </a:rPr>
              <a:t>ภายใต้การวินิจฉัย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lang="th-TH" sz="2000" b="1" spc="-5" dirty="0">
                <a:solidFill>
                  <a:srgbClr val="585858"/>
                </a:solidFill>
                <a:latin typeface="Carlito"/>
                <a:cs typeface="Carlito"/>
              </a:rPr>
              <a:t>หรือ กำลังอยู่ระหว่าง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-…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ts val="2305"/>
              </a:lnSpc>
            </a:pPr>
            <a:r>
              <a:rPr lang="th-TH" sz="2000" b="1" dirty="0">
                <a:solidFill>
                  <a:srgbClr val="585858"/>
                </a:solidFill>
                <a:latin typeface="Carlito"/>
                <a:cs typeface="Carlito"/>
              </a:rPr>
              <a:t>ที่รายงาน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82011" y="4628388"/>
            <a:ext cx="139445" cy="140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36347" y="361950"/>
            <a:ext cx="9007653" cy="92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99745" algn="l">
              <a:lnSpc>
                <a:spcPct val="114799"/>
              </a:lnSpc>
              <a:spcBef>
                <a:spcPts val="95"/>
              </a:spcBef>
            </a:pPr>
            <a:r>
              <a:rPr lang="th-TH" sz="2700" spc="-10" dirty="0">
                <a:solidFill>
                  <a:srgbClr val="000000"/>
                </a:solidFill>
                <a:latin typeface="Caladea"/>
                <a:cs typeface="Caladea"/>
              </a:rPr>
              <a:t>การประมาณการเทียบกับการรายงาน: ช่องว่างการตรวจหากรณีวัณโรคทั่วโลกโดยประมาณในเด็กในกลุ่มอายุต่างๆ ปี 2019*</a:t>
            </a:r>
            <a:endParaRPr sz="2700" dirty="0">
              <a:latin typeface="Caladea"/>
              <a:cs typeface="Caladea"/>
            </a:endParaRPr>
          </a:p>
        </p:txBody>
      </p:sp>
      <p:sp>
        <p:nvSpPr>
          <p:cNvPr id="27" name="object 19"/>
          <p:cNvSpPr txBox="1"/>
          <p:nvPr/>
        </p:nvSpPr>
        <p:spPr>
          <a:xfrm>
            <a:off x="3200400" y="3257550"/>
            <a:ext cx="872871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h-TH" sz="2000" b="1" spc="-5" dirty="0">
                <a:solidFill>
                  <a:srgbClr val="585858"/>
                </a:solidFill>
                <a:latin typeface="Carlito"/>
                <a:cs typeface="Carlito"/>
              </a:rPr>
              <a:t>5-14 ปี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4191000" y="3257550"/>
            <a:ext cx="1371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b="1" spc="-5" dirty="0">
                <a:solidFill>
                  <a:srgbClr val="585858"/>
                </a:solidFill>
                <a:latin typeface="Carlito"/>
                <a:cs typeface="Carlito"/>
              </a:rPr>
              <a:t>ทั้งหมด&lt;15 ปี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29" name="object 19"/>
          <p:cNvSpPr txBox="1"/>
          <p:nvPr/>
        </p:nvSpPr>
        <p:spPr>
          <a:xfrm>
            <a:off x="5486400" y="3257550"/>
            <a:ext cx="1524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h-TH" b="1" spc="-5" dirty="0">
                <a:solidFill>
                  <a:srgbClr val="585858"/>
                </a:solidFill>
                <a:latin typeface="Carlito"/>
                <a:cs typeface="Carlito"/>
              </a:rPr>
              <a:t>ทั้งหมด</a:t>
            </a:r>
            <a:r>
              <a:rPr lang="en-US" b="1" spc="-5" dirty="0">
                <a:solidFill>
                  <a:srgbClr val="585858"/>
                </a:solidFill>
                <a:latin typeface="Carlito"/>
                <a:cs typeface="Carlito"/>
              </a:rPr>
              <a:t> &gt;15</a:t>
            </a:r>
            <a:r>
              <a:rPr lang="th-TH" b="1" spc="-5" dirty="0">
                <a:solidFill>
                  <a:srgbClr val="585858"/>
                </a:solidFill>
                <a:latin typeface="Carlito"/>
                <a:cs typeface="Carlito"/>
              </a:rPr>
              <a:t> ปี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4781550"/>
            <a:ext cx="3810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*</a:t>
            </a:r>
            <a:r>
              <a:rPr lang="th-TH" sz="1050" i="1" dirty="0"/>
              <a:t>จากข้อมูลที่รายงานไปยัง </a:t>
            </a:r>
            <a:r>
              <a:rPr lang="en-US" sz="1050" i="1" dirty="0"/>
              <a:t>WHO, 2020 Global Tuberculosis Report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590" y="6"/>
            <a:ext cx="8360409" cy="1114408"/>
          </a:xfrm>
          <a:prstGeom prst="rect">
            <a:avLst/>
          </a:prstGeom>
        </p:spPr>
        <p:txBody>
          <a:bodyPr vert="horz" wrap="square" lIns="0" tIns="431673" rIns="0" bIns="0" rtlCol="0" anchor="ctr">
            <a:spAutoFit/>
          </a:bodyPr>
          <a:lstStyle/>
          <a:p>
            <a:pPr marL="3636010" marR="5080" indent="-3084195">
              <a:lnSpc>
                <a:spcPts val="2590"/>
              </a:lnSpc>
              <a:spcBef>
                <a:spcPts val="425"/>
              </a:spcBef>
            </a:pPr>
            <a:r>
              <a:rPr lang="th-TH" sz="3200" dirty="0">
                <a:solidFill>
                  <a:srgbClr val="000000"/>
                </a:solidFill>
                <a:latin typeface="Georgia"/>
                <a:cs typeface="Georgia"/>
              </a:rPr>
              <a:t>ความเสี่ยงที่เกี่ยวข้องกับอายุกับการลุกลามไปสู่วัณโรค: “ประวัติศาสตร์ธรรมชาติ”</a:t>
            </a:r>
            <a:endParaRPr sz="3200" dirty="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68395" y="1240490"/>
            <a:ext cx="3628390" cy="2778125"/>
            <a:chOff x="3168395" y="1240490"/>
            <a:chExt cx="3628390" cy="2778125"/>
          </a:xfrm>
        </p:grpSpPr>
        <p:sp>
          <p:nvSpPr>
            <p:cNvPr id="4" name="object 4"/>
            <p:cNvSpPr/>
            <p:nvPr/>
          </p:nvSpPr>
          <p:spPr>
            <a:xfrm>
              <a:off x="3189725" y="1240490"/>
              <a:ext cx="3606586" cy="2745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68395" y="1299972"/>
              <a:ext cx="33655" cy="2677795"/>
            </a:xfrm>
            <a:custGeom>
              <a:avLst/>
              <a:gdLst/>
              <a:ahLst/>
              <a:cxnLst/>
              <a:rect l="l" t="t" r="r" b="b"/>
              <a:pathLst>
                <a:path w="33655" h="2677795">
                  <a:moveTo>
                    <a:pt x="33528" y="2677667"/>
                  </a:moveTo>
                  <a:lnTo>
                    <a:pt x="0" y="2677667"/>
                  </a:lnTo>
                </a:path>
                <a:path w="33655" h="2677795">
                  <a:moveTo>
                    <a:pt x="33528" y="2141220"/>
                  </a:moveTo>
                  <a:lnTo>
                    <a:pt x="0" y="2141220"/>
                  </a:lnTo>
                </a:path>
                <a:path w="33655" h="2677795">
                  <a:moveTo>
                    <a:pt x="33528" y="1606295"/>
                  </a:moveTo>
                  <a:lnTo>
                    <a:pt x="0" y="1606295"/>
                  </a:lnTo>
                </a:path>
                <a:path w="33655" h="2677795">
                  <a:moveTo>
                    <a:pt x="33528" y="1071371"/>
                  </a:moveTo>
                  <a:lnTo>
                    <a:pt x="0" y="1071371"/>
                  </a:lnTo>
                </a:path>
                <a:path w="33655" h="2677795">
                  <a:moveTo>
                    <a:pt x="33528" y="534924"/>
                  </a:moveTo>
                  <a:lnTo>
                    <a:pt x="0" y="534924"/>
                  </a:lnTo>
                </a:path>
                <a:path w="33655" h="2677795">
                  <a:moveTo>
                    <a:pt x="33528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8461" y="3997452"/>
              <a:ext cx="3549015" cy="0"/>
            </a:xfrm>
            <a:custGeom>
              <a:avLst/>
              <a:gdLst/>
              <a:ahLst/>
              <a:cxnLst/>
              <a:rect l="l" t="t" r="r" b="b"/>
              <a:pathLst>
                <a:path w="3549015">
                  <a:moveTo>
                    <a:pt x="0" y="0"/>
                  </a:moveTo>
                  <a:lnTo>
                    <a:pt x="25400" y="0"/>
                  </a:lnTo>
                </a:path>
                <a:path w="3549015">
                  <a:moveTo>
                    <a:pt x="704088" y="0"/>
                  </a:moveTo>
                  <a:lnTo>
                    <a:pt x="729488" y="0"/>
                  </a:lnTo>
                </a:path>
                <a:path w="3549015">
                  <a:moveTo>
                    <a:pt x="1409700" y="0"/>
                  </a:moveTo>
                  <a:lnTo>
                    <a:pt x="1435100" y="0"/>
                  </a:lnTo>
                </a:path>
                <a:path w="3549015">
                  <a:moveTo>
                    <a:pt x="2113788" y="0"/>
                  </a:moveTo>
                  <a:lnTo>
                    <a:pt x="2139188" y="0"/>
                  </a:lnTo>
                </a:path>
                <a:path w="3549015">
                  <a:moveTo>
                    <a:pt x="2817876" y="0"/>
                  </a:moveTo>
                  <a:lnTo>
                    <a:pt x="2843276" y="0"/>
                  </a:lnTo>
                </a:path>
                <a:path w="3549015">
                  <a:moveTo>
                    <a:pt x="3523488" y="0"/>
                  </a:moveTo>
                  <a:lnTo>
                    <a:pt x="3548888" y="0"/>
                  </a:lnTo>
                </a:path>
              </a:pathLst>
            </a:custGeom>
            <a:ln w="41147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37077" y="3896359"/>
            <a:ext cx="7874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latin typeface="Carlito"/>
                <a:cs typeface="Carlito"/>
              </a:rPr>
              <a:t>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3738" y="3360801"/>
            <a:ext cx="1320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latin typeface="Carlito"/>
                <a:cs typeface="Carlito"/>
              </a:rPr>
              <a:t>10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3738" y="2825242"/>
            <a:ext cx="1320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latin typeface="Carlito"/>
                <a:cs typeface="Carlito"/>
              </a:rPr>
              <a:t>20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3738" y="2289810"/>
            <a:ext cx="1320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latin typeface="Carlito"/>
                <a:cs typeface="Carlito"/>
              </a:rPr>
              <a:t>30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83738" y="1754251"/>
            <a:ext cx="1320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latin typeface="Carlito"/>
                <a:cs typeface="Carlito"/>
              </a:rPr>
              <a:t>40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83738" y="1218438"/>
            <a:ext cx="1320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latin typeface="Carlito"/>
                <a:cs typeface="Carlito"/>
              </a:rPr>
              <a:t>50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94023" y="4098023"/>
            <a:ext cx="117983" cy="80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6677" y="4097159"/>
            <a:ext cx="226695" cy="82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7537" y="4097159"/>
            <a:ext cx="229541" cy="827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20435" y="4097159"/>
            <a:ext cx="295401" cy="827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95948" y="4097159"/>
            <a:ext cx="353822" cy="82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82826" y="2107514"/>
            <a:ext cx="1579373" cy="76110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indent="-1905" algn="ctr">
              <a:lnSpc>
                <a:spcPct val="101800"/>
              </a:lnSpc>
              <a:spcBef>
                <a:spcPts val="60"/>
              </a:spcBef>
            </a:pPr>
            <a:r>
              <a:rPr lang="th-TH" sz="2400" b="1" dirty="0">
                <a:solidFill>
                  <a:srgbClr val="000000"/>
                </a:solidFill>
                <a:latin typeface="Georgia"/>
                <a:ea typeface="+mj-ea"/>
                <a:cs typeface="Georgia"/>
              </a:rPr>
              <a:t>การลุกลามของโรค</a:t>
            </a:r>
            <a:r>
              <a:rPr sz="2400" b="1" dirty="0">
                <a:solidFill>
                  <a:srgbClr val="000000"/>
                </a:solidFill>
                <a:latin typeface="Georgia"/>
                <a:ea typeface="+mj-ea"/>
                <a:cs typeface="Georgia"/>
              </a:rPr>
              <a:t>(</a:t>
            </a:r>
            <a:r>
              <a:rPr lang="th-TH" sz="2400" b="1" dirty="0">
                <a:solidFill>
                  <a:srgbClr val="000000"/>
                </a:solidFill>
                <a:latin typeface="Georgia"/>
                <a:ea typeface="+mj-ea"/>
                <a:cs typeface="Georgia"/>
              </a:rPr>
              <a:t>เปอร์เซนต์</a:t>
            </a:r>
            <a:r>
              <a:rPr sz="2400" b="1" dirty="0">
                <a:solidFill>
                  <a:srgbClr val="000000"/>
                </a:solidFill>
                <a:latin typeface="Georgia"/>
                <a:ea typeface="+mj-ea"/>
                <a:cs typeface="Georgia"/>
              </a:rPr>
              <a:t>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62400" y="4857750"/>
            <a:ext cx="2786127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0"/>
              </a:spcBef>
            </a:pPr>
            <a:r>
              <a:rPr sz="1050" i="1" dirty="0">
                <a:latin typeface="Caladea"/>
                <a:cs typeface="Caladea"/>
              </a:rPr>
              <a:t>Marais et </a:t>
            </a:r>
            <a:r>
              <a:rPr sz="1050" i="1" spc="-5" dirty="0">
                <a:latin typeface="Caladea"/>
                <a:cs typeface="Caladea"/>
              </a:rPr>
              <a:t>al. </a:t>
            </a:r>
            <a:r>
              <a:rPr sz="1050" i="1" dirty="0" err="1">
                <a:latin typeface="Caladea"/>
                <a:cs typeface="Caladea"/>
              </a:rPr>
              <a:t>Int</a:t>
            </a:r>
            <a:r>
              <a:rPr sz="1050" i="1" dirty="0">
                <a:latin typeface="Caladea"/>
                <a:cs typeface="Caladea"/>
              </a:rPr>
              <a:t> J </a:t>
            </a:r>
            <a:r>
              <a:rPr sz="1050" i="1" spc="-5" dirty="0" err="1">
                <a:latin typeface="Caladea"/>
                <a:cs typeface="Caladea"/>
              </a:rPr>
              <a:t>Tuberc</a:t>
            </a:r>
            <a:r>
              <a:rPr sz="1050" i="1" spc="-5" dirty="0">
                <a:latin typeface="Caladea"/>
                <a:cs typeface="Caladea"/>
              </a:rPr>
              <a:t> </a:t>
            </a:r>
            <a:r>
              <a:rPr sz="1050" i="1" dirty="0">
                <a:latin typeface="Caladea"/>
                <a:cs typeface="Caladea"/>
              </a:rPr>
              <a:t>Lung Dis.</a:t>
            </a:r>
            <a:r>
              <a:rPr sz="1050" i="1" spc="50" dirty="0">
                <a:latin typeface="Caladea"/>
                <a:cs typeface="Caladea"/>
              </a:rPr>
              <a:t> </a:t>
            </a:r>
            <a:r>
              <a:rPr sz="1050" i="1" spc="-5" dirty="0">
                <a:latin typeface="Caladea"/>
                <a:cs typeface="Caladea"/>
              </a:rPr>
              <a:t>2004</a:t>
            </a:r>
            <a:endParaRPr sz="1050" dirty="0">
              <a:latin typeface="Caladea"/>
              <a:cs typeface="Calade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48728" y="2496311"/>
            <a:ext cx="125095" cy="127000"/>
          </a:xfrm>
          <a:custGeom>
            <a:avLst/>
            <a:gdLst/>
            <a:ahLst/>
            <a:cxnLst/>
            <a:rect l="l" t="t" r="r" b="b"/>
            <a:pathLst>
              <a:path w="125095" h="127000">
                <a:moveTo>
                  <a:pt x="124968" y="0"/>
                </a:moveTo>
                <a:lnTo>
                  <a:pt x="0" y="0"/>
                </a:lnTo>
                <a:lnTo>
                  <a:pt x="0" y="126492"/>
                </a:lnTo>
                <a:lnTo>
                  <a:pt x="124968" y="126492"/>
                </a:lnTo>
                <a:lnTo>
                  <a:pt x="12496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521067" y="2384247"/>
            <a:ext cx="70853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PTB</a:t>
            </a:r>
          </a:p>
        </p:txBody>
      </p:sp>
      <p:sp>
        <p:nvSpPr>
          <p:cNvPr id="22" name="object 22"/>
          <p:cNvSpPr/>
          <p:nvPr/>
        </p:nvSpPr>
        <p:spPr>
          <a:xfrm>
            <a:off x="7348728" y="3080004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124968" y="0"/>
                </a:moveTo>
                <a:lnTo>
                  <a:pt x="0" y="0"/>
                </a:lnTo>
                <a:lnTo>
                  <a:pt x="0" y="124968"/>
                </a:lnTo>
                <a:lnTo>
                  <a:pt x="124968" y="124968"/>
                </a:lnTo>
                <a:lnTo>
                  <a:pt x="12496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21066" y="2967608"/>
            <a:ext cx="14705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pc="-5" dirty="0">
                <a:latin typeface="Carlito"/>
                <a:cs typeface="Carlito"/>
              </a:rPr>
              <a:t>แพร่ระบาด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417195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/>
              <a:t>อายุรายปี</a:t>
            </a:r>
            <a:endParaRPr lang="en-US" sz="28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7423" y="441579"/>
            <a:ext cx="7458075" cy="4426585"/>
            <a:chOff x="717423" y="441579"/>
            <a:chExt cx="7458075" cy="4426585"/>
          </a:xfrm>
        </p:grpSpPr>
        <p:sp>
          <p:nvSpPr>
            <p:cNvPr id="3" name="object 3"/>
            <p:cNvSpPr/>
            <p:nvPr/>
          </p:nvSpPr>
          <p:spPr>
            <a:xfrm>
              <a:off x="787547" y="507473"/>
              <a:ext cx="7332594" cy="43122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2185" y="446341"/>
              <a:ext cx="7448550" cy="4417060"/>
            </a:xfrm>
            <a:custGeom>
              <a:avLst/>
              <a:gdLst/>
              <a:ahLst/>
              <a:cxnLst/>
              <a:rect l="l" t="t" r="r" b="b"/>
              <a:pathLst>
                <a:path w="7448550" h="4417060">
                  <a:moveTo>
                    <a:pt x="0" y="4416933"/>
                  </a:moveTo>
                  <a:lnTo>
                    <a:pt x="7448169" y="4416933"/>
                  </a:lnTo>
                  <a:lnTo>
                    <a:pt x="7448169" y="0"/>
                  </a:lnTo>
                  <a:lnTo>
                    <a:pt x="0" y="0"/>
                  </a:lnTo>
                  <a:lnTo>
                    <a:pt x="0" y="44169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3164" y="72644"/>
            <a:ext cx="7412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2400" b="0" dirty="0">
                <a:solidFill>
                  <a:srgbClr val="000000"/>
                </a:solidFill>
                <a:latin typeface="Caladea"/>
                <a:cs typeface="Caladea"/>
              </a:rPr>
              <a:t>อุบัติการณ์วัณโรคและสเปกตรัมโรค:ผลกระทบของอายุ</a:t>
            </a:r>
            <a:endParaRPr sz="2400" dirty="0">
              <a:latin typeface="Caladea"/>
              <a:cs typeface="Calad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4705" y="4881388"/>
            <a:ext cx="149860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i="1" spc="-30" dirty="0">
                <a:latin typeface="Arial"/>
                <a:cs typeface="Arial"/>
              </a:rPr>
              <a:t>Front </a:t>
            </a:r>
            <a:r>
              <a:rPr sz="950" i="1" spc="-25" dirty="0">
                <a:latin typeface="Arial"/>
                <a:cs typeface="Arial"/>
              </a:rPr>
              <a:t>Immunol. </a:t>
            </a:r>
            <a:r>
              <a:rPr sz="950" i="1" spc="-60" dirty="0">
                <a:latin typeface="Arial"/>
                <a:cs typeface="Arial"/>
              </a:rPr>
              <a:t>2018; </a:t>
            </a:r>
            <a:r>
              <a:rPr sz="950" i="1" spc="-65" dirty="0">
                <a:latin typeface="Arial"/>
                <a:cs typeface="Arial"/>
              </a:rPr>
              <a:t>9:</a:t>
            </a:r>
            <a:r>
              <a:rPr sz="950" i="1" spc="-130" dirty="0">
                <a:latin typeface="Arial"/>
                <a:cs typeface="Arial"/>
              </a:rPr>
              <a:t> </a:t>
            </a:r>
            <a:r>
              <a:rPr sz="950" i="1" spc="-55" dirty="0">
                <a:latin typeface="Arial"/>
                <a:cs typeface="Arial"/>
              </a:rPr>
              <a:t>2946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1680" y="4019550"/>
            <a:ext cx="10390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100" dirty="0"/>
              <a:t>โรคต่อมน้ำเหลือง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542309" y="4019550"/>
            <a:ext cx="11152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100" dirty="0"/>
              <a:t>การแพร่ของโรค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4019550"/>
            <a:ext cx="10390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100" dirty="0"/>
              <a:t>โรคชนิดผู้ใหญ่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019550"/>
            <a:ext cx="10390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100" dirty="0"/>
              <a:t>ทั้งหมดทุกเคส</a:t>
            </a:r>
            <a:endParaRPr lang="en-US" sz="11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209550"/>
            <a:ext cx="6966712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2700" b="0" dirty="0">
                <a:solidFill>
                  <a:srgbClr val="000000"/>
                </a:solidFill>
                <a:latin typeface="Caladea"/>
                <a:cs typeface="Caladea"/>
              </a:rPr>
              <a:t>อัตราการเสียชีวิตวัณโรคในเด็กอายุ </a:t>
            </a:r>
            <a:r>
              <a:rPr lang="en-US" sz="2700" b="0" dirty="0">
                <a:solidFill>
                  <a:srgbClr val="000000"/>
                </a:solidFill>
                <a:latin typeface="Caladea"/>
                <a:cs typeface="Caladea"/>
              </a:rPr>
              <a:t>&lt;</a:t>
            </a:r>
            <a:r>
              <a:rPr lang="th-TH" sz="2700" b="0" dirty="0">
                <a:solidFill>
                  <a:srgbClr val="000000"/>
                </a:solidFill>
                <a:latin typeface="Caladea"/>
                <a:cs typeface="Caladea"/>
              </a:rPr>
              <a:t>15 ปี</a:t>
            </a:r>
            <a:r>
              <a:rPr lang="th-TH" sz="2700" b="0" spc="-15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endParaRPr sz="2700" dirty="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6076" y="2456180"/>
            <a:ext cx="311772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2000" dirty="0">
                <a:solidFill>
                  <a:srgbClr val="000000"/>
                </a:solidFill>
                <a:latin typeface="Caladea"/>
                <a:cs typeface="Caladea"/>
              </a:rPr>
              <a:t>ประเมินอัตราการเสียชีวิต </a:t>
            </a:r>
            <a:r>
              <a:rPr sz="2000" spc="-5" dirty="0">
                <a:latin typeface="Caladea"/>
                <a:cs typeface="Caladea"/>
              </a:rPr>
              <a:t>:</a:t>
            </a:r>
            <a:endParaRPr sz="2000" dirty="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6077" y="2771648"/>
            <a:ext cx="4017645" cy="1803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5" dirty="0">
                <a:latin typeface="Caladea"/>
                <a:cs typeface="Caladea"/>
              </a:rPr>
              <a:t>&lt;15 </a:t>
            </a:r>
            <a:r>
              <a:rPr sz="2000" spc="-10" dirty="0">
                <a:latin typeface="Caladea"/>
                <a:cs typeface="Caladea"/>
              </a:rPr>
              <a:t>years:</a:t>
            </a:r>
            <a:r>
              <a:rPr sz="2000" spc="-5" dirty="0">
                <a:latin typeface="Caladea"/>
                <a:cs typeface="Caladea"/>
              </a:rPr>
              <a:t> </a:t>
            </a:r>
            <a:r>
              <a:rPr sz="2000" spc="-10" dirty="0">
                <a:latin typeface="Caladea"/>
                <a:cs typeface="Caladea"/>
              </a:rPr>
              <a:t>240,000</a:t>
            </a:r>
            <a:endParaRPr sz="2000" dirty="0">
              <a:latin typeface="Caladea"/>
              <a:cs typeface="Caladea"/>
            </a:endParaRPr>
          </a:p>
          <a:p>
            <a:pPr marL="269875" indent="-25781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5" dirty="0">
                <a:latin typeface="Caladea"/>
                <a:cs typeface="Caladea"/>
              </a:rPr>
              <a:t>&lt;5 </a:t>
            </a:r>
            <a:r>
              <a:rPr sz="2000" spc="-10" dirty="0">
                <a:latin typeface="Caladea"/>
                <a:cs typeface="Caladea"/>
              </a:rPr>
              <a:t>years </a:t>
            </a:r>
            <a:r>
              <a:rPr sz="2000" dirty="0">
                <a:latin typeface="Caladea"/>
                <a:cs typeface="Caladea"/>
              </a:rPr>
              <a:t>:</a:t>
            </a:r>
            <a:r>
              <a:rPr sz="2000" spc="-10" dirty="0">
                <a:latin typeface="Caladea"/>
                <a:cs typeface="Caladea"/>
              </a:rPr>
              <a:t> 190,000</a:t>
            </a:r>
            <a:endParaRPr sz="2000" dirty="0">
              <a:latin typeface="Caladea"/>
              <a:cs typeface="Caladea"/>
            </a:endParaRPr>
          </a:p>
          <a:p>
            <a:pPr marL="269875" indent="-25781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th-TH" sz="2000" b="1" spc="-10" dirty="0">
                <a:latin typeface="Caladea"/>
                <a:cs typeface="Caladea"/>
              </a:rPr>
              <a:t>อัตราการตายของวัณโรคส่วนเกินในเอชไอวี</a:t>
            </a:r>
            <a:r>
              <a:rPr sz="2000" b="1" spc="-30" dirty="0">
                <a:latin typeface="Caladea"/>
                <a:cs typeface="Caladea"/>
              </a:rPr>
              <a:t>:</a:t>
            </a:r>
            <a:r>
              <a:rPr sz="2000" b="1" spc="-155" dirty="0">
                <a:latin typeface="Caladea"/>
                <a:cs typeface="Caladea"/>
              </a:rPr>
              <a:t> </a:t>
            </a:r>
            <a:r>
              <a:rPr sz="2000" b="1" spc="-5" dirty="0">
                <a:latin typeface="Caladea"/>
                <a:cs typeface="Caladea"/>
              </a:rPr>
              <a:t>17%</a:t>
            </a:r>
            <a:endParaRPr sz="2000" dirty="0">
              <a:latin typeface="Caladea"/>
              <a:cs typeface="Caladea"/>
            </a:endParaRPr>
          </a:p>
          <a:p>
            <a:pPr marL="269875" marR="172085" indent="-257810">
              <a:lnSpc>
                <a:spcPct val="70000"/>
              </a:lnSpc>
              <a:spcBef>
                <a:spcPts val="80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US" sz="2000" b="1" dirty="0">
                <a:latin typeface="Caladea"/>
                <a:cs typeface="Caladea"/>
              </a:rPr>
              <a:t>TB: </a:t>
            </a:r>
            <a:r>
              <a:rPr lang="th-TH" sz="2000" b="1" dirty="0">
                <a:latin typeface="Caladea"/>
                <a:cs typeface="Caladea"/>
              </a:rPr>
              <a:t>สาเหตุการเสียชีวิต 10 อันดับแรกในเด็กอายุต่ำกว่า 5 ปี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599" y="4821732"/>
            <a:ext cx="27419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12121"/>
                </a:solidFill>
                <a:latin typeface="Arial"/>
                <a:cs typeface="Arial"/>
              </a:rPr>
              <a:t>Dodd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PJ et al. Lancet </a:t>
            </a:r>
            <a:r>
              <a:rPr sz="900" spc="-5" dirty="0">
                <a:solidFill>
                  <a:srgbClr val="212121"/>
                </a:solidFill>
                <a:latin typeface="Arial"/>
                <a:cs typeface="Arial"/>
              </a:rPr>
              <a:t>Glob Health 2017;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5:</a:t>
            </a:r>
            <a:r>
              <a:rPr sz="9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e898–906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6891" y="2156977"/>
            <a:ext cx="161583" cy="54038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h-TH" sz="1050" b="1" dirty="0">
                <a:latin typeface="Arial"/>
                <a:cs typeface="Arial"/>
              </a:rPr>
              <a:t>ประเทศ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24736" y="3930802"/>
            <a:ext cx="21990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1945" algn="l"/>
              </a:tabLst>
            </a:pPr>
            <a:r>
              <a:rPr sz="1050" dirty="0">
                <a:latin typeface="Arial"/>
                <a:cs typeface="Arial"/>
              </a:rPr>
              <a:t>0	20,000 40,000 60,000</a:t>
            </a:r>
            <a:r>
              <a:rPr sz="1050" spc="26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80,000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78407" y="4225544"/>
            <a:ext cx="1637664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h-TH" sz="1050" b="1" dirty="0">
                <a:latin typeface="Arial"/>
                <a:cs typeface="Arial"/>
              </a:rPr>
              <a:t>เสียชีวิตจากวัณโรค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413059" y="715835"/>
            <a:ext cx="4187190" cy="1523365"/>
            <a:chOff x="4413059" y="715835"/>
            <a:chExt cx="4187190" cy="1523365"/>
          </a:xfrm>
        </p:grpSpPr>
        <p:sp>
          <p:nvSpPr>
            <p:cNvPr id="57" name="object 57"/>
            <p:cNvSpPr/>
            <p:nvPr/>
          </p:nvSpPr>
          <p:spPr>
            <a:xfrm>
              <a:off x="4452851" y="754350"/>
              <a:ext cx="4117800" cy="14008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17821" y="720598"/>
              <a:ext cx="4177665" cy="1513840"/>
            </a:xfrm>
            <a:custGeom>
              <a:avLst/>
              <a:gdLst/>
              <a:ahLst/>
              <a:cxnLst/>
              <a:rect l="l" t="t" r="r" b="b"/>
              <a:pathLst>
                <a:path w="4177665" h="1513839">
                  <a:moveTo>
                    <a:pt x="0" y="1513713"/>
                  </a:moveTo>
                  <a:lnTo>
                    <a:pt x="4177664" y="1513713"/>
                  </a:lnTo>
                  <a:lnTo>
                    <a:pt x="4177664" y="0"/>
                  </a:lnTo>
                  <a:lnTo>
                    <a:pt x="0" y="0"/>
                  </a:lnTo>
                  <a:lnTo>
                    <a:pt x="0" y="15137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46091" y="1801368"/>
              <a:ext cx="190500" cy="373380"/>
            </a:xfrm>
            <a:custGeom>
              <a:avLst/>
              <a:gdLst/>
              <a:ahLst/>
              <a:cxnLst/>
              <a:rect l="l" t="t" r="r" b="b"/>
              <a:pathLst>
                <a:path w="190500" h="373380">
                  <a:moveTo>
                    <a:pt x="190500" y="0"/>
                  </a:moveTo>
                  <a:lnTo>
                    <a:pt x="0" y="0"/>
                  </a:lnTo>
                  <a:lnTo>
                    <a:pt x="0" y="373379"/>
                  </a:lnTo>
                  <a:lnTo>
                    <a:pt x="190500" y="373379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46091" y="1801368"/>
              <a:ext cx="190500" cy="373380"/>
            </a:xfrm>
            <a:custGeom>
              <a:avLst/>
              <a:gdLst/>
              <a:ahLst/>
              <a:cxnLst/>
              <a:rect l="l" t="t" r="r" b="b"/>
              <a:pathLst>
                <a:path w="190500" h="373380">
                  <a:moveTo>
                    <a:pt x="0" y="373379"/>
                  </a:moveTo>
                  <a:lnTo>
                    <a:pt x="190500" y="373379"/>
                  </a:lnTo>
                  <a:lnTo>
                    <a:pt x="190500" y="0"/>
                  </a:lnTo>
                  <a:lnTo>
                    <a:pt x="0" y="0"/>
                  </a:lnTo>
                  <a:lnTo>
                    <a:pt x="0" y="37337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546091" y="1801367"/>
            <a:ext cx="215900" cy="12001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89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</a:rPr>
              <a:t>0–10</a:t>
            </a:r>
            <a:endParaRPr sz="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68697" y="1858772"/>
            <a:ext cx="29337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10–20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480"/>
              </a:lnSpc>
            </a:pPr>
            <a:r>
              <a:rPr sz="600" spc="-5" dirty="0">
                <a:latin typeface="Arial"/>
                <a:cs typeface="Arial"/>
              </a:rPr>
              <a:t>20–40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480"/>
              </a:lnSpc>
            </a:pPr>
            <a:r>
              <a:rPr sz="600" spc="-5" dirty="0">
                <a:latin typeface="Arial"/>
                <a:cs typeface="Arial"/>
              </a:rPr>
              <a:t>40–80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480"/>
              </a:lnSpc>
            </a:pPr>
            <a:r>
              <a:rPr sz="600" spc="-5" dirty="0">
                <a:latin typeface="Arial"/>
                <a:cs typeface="Arial"/>
              </a:rPr>
              <a:t>80–120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00"/>
              </a:lnSpc>
            </a:pPr>
            <a:r>
              <a:rPr sz="600" spc="-5" dirty="0">
                <a:latin typeface="Arial"/>
                <a:cs typeface="Arial"/>
              </a:rPr>
              <a:t>No</a:t>
            </a:r>
            <a:r>
              <a:rPr sz="600" spc="-9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data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430014" y="1697482"/>
            <a:ext cx="784225" cy="98425"/>
            <a:chOff x="4430014" y="1697482"/>
            <a:chExt cx="784225" cy="98425"/>
          </a:xfrm>
        </p:grpSpPr>
        <p:sp>
          <p:nvSpPr>
            <p:cNvPr id="64" name="object 64"/>
            <p:cNvSpPr/>
            <p:nvPr/>
          </p:nvSpPr>
          <p:spPr>
            <a:xfrm>
              <a:off x="4436364" y="1703832"/>
              <a:ext cx="771525" cy="85725"/>
            </a:xfrm>
            <a:custGeom>
              <a:avLst/>
              <a:gdLst/>
              <a:ahLst/>
              <a:cxnLst/>
              <a:rect l="l" t="t" r="r" b="b"/>
              <a:pathLst>
                <a:path w="771525" h="85725">
                  <a:moveTo>
                    <a:pt x="771143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771143" y="85344"/>
                  </a:lnTo>
                  <a:lnTo>
                    <a:pt x="771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36364" y="1703832"/>
              <a:ext cx="771525" cy="85725"/>
            </a:xfrm>
            <a:custGeom>
              <a:avLst/>
              <a:gdLst/>
              <a:ahLst/>
              <a:cxnLst/>
              <a:rect l="l" t="t" r="r" b="b"/>
              <a:pathLst>
                <a:path w="771525" h="85725">
                  <a:moveTo>
                    <a:pt x="0" y="85344"/>
                  </a:moveTo>
                  <a:lnTo>
                    <a:pt x="771143" y="85344"/>
                  </a:lnTo>
                  <a:lnTo>
                    <a:pt x="771143" y="0"/>
                  </a:lnTo>
                  <a:lnTo>
                    <a:pt x="0" y="0"/>
                  </a:lnTo>
                  <a:lnTo>
                    <a:pt x="0" y="853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879594" y="4666284"/>
            <a:ext cx="362267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Caladea"/>
                <a:cs typeface="Caladea"/>
              </a:rPr>
              <a:t>WHO. </a:t>
            </a:r>
            <a:r>
              <a:rPr sz="1050" i="1" spc="-5" dirty="0">
                <a:latin typeface="Caladea"/>
                <a:cs typeface="Caladea"/>
              </a:rPr>
              <a:t>Global tuberculosis report. 2019. </a:t>
            </a:r>
            <a:r>
              <a:rPr sz="1050" i="1" dirty="0">
                <a:latin typeface="Caladea"/>
                <a:cs typeface="Caladea"/>
              </a:rPr>
              <a:t>https://</a:t>
            </a:r>
            <a:r>
              <a:rPr sz="1050" i="1" dirty="0">
                <a:latin typeface="Caladea"/>
                <a:cs typeface="Caladea"/>
                <a:hlinkClick r:id="rId3"/>
              </a:rPr>
              <a:t>www.who.int/tb/ </a:t>
            </a:r>
            <a:r>
              <a:rPr sz="1050" i="1" dirty="0">
                <a:latin typeface="Caladea"/>
                <a:cs typeface="Caladea"/>
              </a:rPr>
              <a:t> </a:t>
            </a:r>
            <a:r>
              <a:rPr sz="1050" i="1" spc="-5" dirty="0">
                <a:latin typeface="Caladea"/>
                <a:cs typeface="Caladea"/>
              </a:rPr>
              <a:t>publications/global_report/en/</a:t>
            </a:r>
            <a:endParaRPr sz="1050" dirty="0">
              <a:latin typeface="Caladea"/>
              <a:cs typeface="Calad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33400" y="819150"/>
            <a:ext cx="2778887" cy="3170099"/>
            <a:chOff x="533400" y="819150"/>
            <a:chExt cx="2778887" cy="3170099"/>
          </a:xfrm>
        </p:grpSpPr>
        <p:grpSp>
          <p:nvGrpSpPr>
            <p:cNvPr id="6" name="object 6"/>
            <p:cNvGrpSpPr/>
            <p:nvPr/>
          </p:nvGrpSpPr>
          <p:grpSpPr>
            <a:xfrm>
              <a:off x="1322832" y="895351"/>
              <a:ext cx="1989455" cy="3067938"/>
              <a:chOff x="1322832" y="1008633"/>
              <a:chExt cx="1989455" cy="2954655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1370076" y="1033271"/>
                <a:ext cx="146177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461770" h="114300">
                    <a:moveTo>
                      <a:pt x="1461515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1461515" y="114300"/>
                    </a:lnTo>
                    <a:lnTo>
                      <a:pt x="1461515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1370076" y="1033271"/>
                <a:ext cx="146177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461770" h="114300">
                    <a:moveTo>
                      <a:pt x="0" y="114300"/>
                    </a:moveTo>
                    <a:lnTo>
                      <a:pt x="1461515" y="114300"/>
                    </a:lnTo>
                    <a:lnTo>
                      <a:pt x="1461515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1370076" y="1179575"/>
                <a:ext cx="6159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615950" h="114300">
                    <a:moveTo>
                      <a:pt x="615695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615695" y="114300"/>
                    </a:lnTo>
                    <a:lnTo>
                      <a:pt x="615695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370076" y="1179575"/>
                <a:ext cx="6159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615950" h="114300">
                    <a:moveTo>
                      <a:pt x="0" y="114300"/>
                    </a:moveTo>
                    <a:lnTo>
                      <a:pt x="615695" y="114300"/>
                    </a:lnTo>
                    <a:lnTo>
                      <a:pt x="615695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370076" y="1321307"/>
                <a:ext cx="53213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532130" h="114300">
                    <a:moveTo>
                      <a:pt x="531876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531876" y="114300"/>
                    </a:lnTo>
                    <a:lnTo>
                      <a:pt x="531876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370076" y="1321307"/>
                <a:ext cx="53213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532130" h="114300">
                    <a:moveTo>
                      <a:pt x="0" y="114300"/>
                    </a:moveTo>
                    <a:lnTo>
                      <a:pt x="531876" y="114300"/>
                    </a:lnTo>
                    <a:lnTo>
                      <a:pt x="531876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370076" y="1463039"/>
                <a:ext cx="36004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360044" h="114300">
                    <a:moveTo>
                      <a:pt x="359663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359663" y="114300"/>
                    </a:lnTo>
                    <a:lnTo>
                      <a:pt x="359663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370076" y="1463039"/>
                <a:ext cx="36004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360044" h="114300">
                    <a:moveTo>
                      <a:pt x="0" y="114300"/>
                    </a:moveTo>
                    <a:lnTo>
                      <a:pt x="359663" y="114300"/>
                    </a:lnTo>
                    <a:lnTo>
                      <a:pt x="359663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370076" y="1607819"/>
                <a:ext cx="2698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69875" h="114300">
                    <a:moveTo>
                      <a:pt x="269748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269748" y="114300"/>
                    </a:lnTo>
                    <a:lnTo>
                      <a:pt x="269748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370076" y="1607819"/>
                <a:ext cx="2698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69875" h="114300">
                    <a:moveTo>
                      <a:pt x="0" y="114300"/>
                    </a:moveTo>
                    <a:lnTo>
                      <a:pt x="269748" y="114300"/>
                    </a:lnTo>
                    <a:lnTo>
                      <a:pt x="269748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370076" y="1757171"/>
                <a:ext cx="227329" cy="116205"/>
              </a:xfrm>
              <a:custGeom>
                <a:avLst/>
                <a:gdLst/>
                <a:ahLst/>
                <a:cxnLst/>
                <a:rect l="l" t="t" r="r" b="b"/>
                <a:pathLst>
                  <a:path w="227330" h="116205">
                    <a:moveTo>
                      <a:pt x="227075" y="0"/>
                    </a:moveTo>
                    <a:lnTo>
                      <a:pt x="0" y="0"/>
                    </a:lnTo>
                    <a:lnTo>
                      <a:pt x="0" y="115824"/>
                    </a:lnTo>
                    <a:lnTo>
                      <a:pt x="227075" y="115824"/>
                    </a:lnTo>
                    <a:lnTo>
                      <a:pt x="227075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370076" y="1757171"/>
                <a:ext cx="227329" cy="116205"/>
              </a:xfrm>
              <a:custGeom>
                <a:avLst/>
                <a:gdLst/>
                <a:ahLst/>
                <a:cxnLst/>
                <a:rect l="l" t="t" r="r" b="b"/>
                <a:pathLst>
                  <a:path w="227330" h="116205">
                    <a:moveTo>
                      <a:pt x="0" y="115824"/>
                    </a:moveTo>
                    <a:lnTo>
                      <a:pt x="227075" y="115824"/>
                    </a:lnTo>
                    <a:lnTo>
                      <a:pt x="227075" y="0"/>
                    </a:lnTo>
                    <a:lnTo>
                      <a:pt x="0" y="0"/>
                    </a:lnTo>
                    <a:lnTo>
                      <a:pt x="0" y="115824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1370076" y="1900427"/>
                <a:ext cx="16192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14300">
                    <a:moveTo>
                      <a:pt x="161544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161544" y="114300"/>
                    </a:lnTo>
                    <a:lnTo>
                      <a:pt x="161544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370076" y="1900427"/>
                <a:ext cx="16192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14300">
                    <a:moveTo>
                      <a:pt x="0" y="114300"/>
                    </a:moveTo>
                    <a:lnTo>
                      <a:pt x="161544" y="114300"/>
                    </a:lnTo>
                    <a:lnTo>
                      <a:pt x="161544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370076" y="2046731"/>
                <a:ext cx="14351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43509" h="114300">
                    <a:moveTo>
                      <a:pt x="143256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143256" y="114300"/>
                    </a:lnTo>
                    <a:lnTo>
                      <a:pt x="143256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1370076" y="2046731"/>
                <a:ext cx="14351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43509" h="114300">
                    <a:moveTo>
                      <a:pt x="0" y="114300"/>
                    </a:moveTo>
                    <a:lnTo>
                      <a:pt x="143256" y="114300"/>
                    </a:lnTo>
                    <a:lnTo>
                      <a:pt x="143256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1370076" y="2186939"/>
                <a:ext cx="120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14300">
                    <a:moveTo>
                      <a:pt x="120396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120396" y="114300"/>
                    </a:lnTo>
                    <a:lnTo>
                      <a:pt x="120396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1370076" y="2186939"/>
                <a:ext cx="120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14300">
                    <a:moveTo>
                      <a:pt x="0" y="114300"/>
                    </a:moveTo>
                    <a:lnTo>
                      <a:pt x="120396" y="114300"/>
                    </a:lnTo>
                    <a:lnTo>
                      <a:pt x="120396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1370076" y="2334767"/>
                <a:ext cx="11620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6205" h="114300">
                    <a:moveTo>
                      <a:pt x="115824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115824" y="114300"/>
                    </a:lnTo>
                    <a:lnTo>
                      <a:pt x="115824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370076" y="2334767"/>
                <a:ext cx="11620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6205" h="114300">
                    <a:moveTo>
                      <a:pt x="0" y="114300"/>
                    </a:moveTo>
                    <a:lnTo>
                      <a:pt x="115824" y="114300"/>
                    </a:lnTo>
                    <a:lnTo>
                      <a:pt x="115824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370076" y="2482595"/>
                <a:ext cx="9461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14300">
                    <a:moveTo>
                      <a:pt x="94487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94487" y="114300"/>
                    </a:lnTo>
                    <a:lnTo>
                      <a:pt x="94487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370076" y="2482595"/>
                <a:ext cx="9461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4615" h="114300">
                    <a:moveTo>
                      <a:pt x="0" y="114300"/>
                    </a:moveTo>
                    <a:lnTo>
                      <a:pt x="94487" y="114300"/>
                    </a:lnTo>
                    <a:lnTo>
                      <a:pt x="94487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370076" y="2622803"/>
                <a:ext cx="793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79375" h="114300">
                    <a:moveTo>
                      <a:pt x="79247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79247" y="114300"/>
                    </a:lnTo>
                    <a:lnTo>
                      <a:pt x="79247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370076" y="2622803"/>
                <a:ext cx="793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79375" h="114300">
                    <a:moveTo>
                      <a:pt x="0" y="114300"/>
                    </a:moveTo>
                    <a:lnTo>
                      <a:pt x="79247" y="114300"/>
                    </a:lnTo>
                    <a:lnTo>
                      <a:pt x="79247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370076" y="2770632"/>
                <a:ext cx="62865" cy="11620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116205">
                    <a:moveTo>
                      <a:pt x="62484" y="0"/>
                    </a:moveTo>
                    <a:lnTo>
                      <a:pt x="0" y="0"/>
                    </a:lnTo>
                    <a:lnTo>
                      <a:pt x="0" y="115824"/>
                    </a:lnTo>
                    <a:lnTo>
                      <a:pt x="62484" y="115824"/>
                    </a:lnTo>
                    <a:lnTo>
                      <a:pt x="62484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370076" y="2770632"/>
                <a:ext cx="62865" cy="11620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116205">
                    <a:moveTo>
                      <a:pt x="0" y="115824"/>
                    </a:moveTo>
                    <a:lnTo>
                      <a:pt x="62484" y="115824"/>
                    </a:lnTo>
                    <a:lnTo>
                      <a:pt x="62484" y="0"/>
                    </a:lnTo>
                    <a:lnTo>
                      <a:pt x="0" y="0"/>
                    </a:lnTo>
                    <a:lnTo>
                      <a:pt x="0" y="115824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370076" y="2913888"/>
                <a:ext cx="6286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114300">
                    <a:moveTo>
                      <a:pt x="62484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62484" y="114300"/>
                    </a:lnTo>
                    <a:lnTo>
                      <a:pt x="62484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370076" y="2913888"/>
                <a:ext cx="6286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114300">
                    <a:moveTo>
                      <a:pt x="0" y="114300"/>
                    </a:moveTo>
                    <a:lnTo>
                      <a:pt x="62484" y="114300"/>
                    </a:lnTo>
                    <a:lnTo>
                      <a:pt x="62484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370076" y="3057144"/>
                <a:ext cx="48895" cy="116205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116205">
                    <a:moveTo>
                      <a:pt x="48768" y="0"/>
                    </a:moveTo>
                    <a:lnTo>
                      <a:pt x="0" y="0"/>
                    </a:lnTo>
                    <a:lnTo>
                      <a:pt x="0" y="115824"/>
                    </a:lnTo>
                    <a:lnTo>
                      <a:pt x="48768" y="115824"/>
                    </a:lnTo>
                    <a:lnTo>
                      <a:pt x="48768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1370076" y="3057144"/>
                <a:ext cx="48895" cy="116205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116205">
                    <a:moveTo>
                      <a:pt x="0" y="115824"/>
                    </a:moveTo>
                    <a:lnTo>
                      <a:pt x="48768" y="115824"/>
                    </a:lnTo>
                    <a:lnTo>
                      <a:pt x="48768" y="0"/>
                    </a:lnTo>
                    <a:lnTo>
                      <a:pt x="0" y="0"/>
                    </a:lnTo>
                    <a:lnTo>
                      <a:pt x="0" y="115824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1370076" y="3197351"/>
                <a:ext cx="48895" cy="116205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116204">
                    <a:moveTo>
                      <a:pt x="48768" y="0"/>
                    </a:moveTo>
                    <a:lnTo>
                      <a:pt x="0" y="0"/>
                    </a:lnTo>
                    <a:lnTo>
                      <a:pt x="0" y="115824"/>
                    </a:lnTo>
                    <a:lnTo>
                      <a:pt x="48768" y="115824"/>
                    </a:lnTo>
                    <a:lnTo>
                      <a:pt x="48768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1370076" y="3197351"/>
                <a:ext cx="48895" cy="116205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116204">
                    <a:moveTo>
                      <a:pt x="0" y="115824"/>
                    </a:moveTo>
                    <a:lnTo>
                      <a:pt x="48768" y="115824"/>
                    </a:lnTo>
                    <a:lnTo>
                      <a:pt x="48768" y="0"/>
                    </a:lnTo>
                    <a:lnTo>
                      <a:pt x="0" y="0"/>
                    </a:lnTo>
                    <a:lnTo>
                      <a:pt x="0" y="115824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370076" y="3343655"/>
                <a:ext cx="4889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114300">
                    <a:moveTo>
                      <a:pt x="48768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48768" y="114300"/>
                    </a:lnTo>
                    <a:lnTo>
                      <a:pt x="48768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370076" y="3343655"/>
                <a:ext cx="4889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114300">
                    <a:moveTo>
                      <a:pt x="0" y="114300"/>
                    </a:moveTo>
                    <a:lnTo>
                      <a:pt x="48768" y="114300"/>
                    </a:lnTo>
                    <a:lnTo>
                      <a:pt x="48768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370076" y="3493007"/>
                <a:ext cx="4889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114300">
                    <a:moveTo>
                      <a:pt x="48768" y="0"/>
                    </a:moveTo>
                    <a:lnTo>
                      <a:pt x="0" y="0"/>
                    </a:lnTo>
                    <a:lnTo>
                      <a:pt x="0" y="114299"/>
                    </a:lnTo>
                    <a:lnTo>
                      <a:pt x="48768" y="114299"/>
                    </a:lnTo>
                    <a:lnTo>
                      <a:pt x="48768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1370076" y="3493007"/>
                <a:ext cx="4889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114300">
                    <a:moveTo>
                      <a:pt x="0" y="114299"/>
                    </a:moveTo>
                    <a:lnTo>
                      <a:pt x="48768" y="114299"/>
                    </a:lnTo>
                    <a:lnTo>
                      <a:pt x="48768" y="0"/>
                    </a:lnTo>
                    <a:lnTo>
                      <a:pt x="0" y="0"/>
                    </a:lnTo>
                    <a:lnTo>
                      <a:pt x="0" y="114299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1370076" y="3636263"/>
                <a:ext cx="4889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114300">
                    <a:moveTo>
                      <a:pt x="48768" y="0"/>
                    </a:moveTo>
                    <a:lnTo>
                      <a:pt x="0" y="0"/>
                    </a:lnTo>
                    <a:lnTo>
                      <a:pt x="0" y="114300"/>
                    </a:lnTo>
                    <a:lnTo>
                      <a:pt x="48768" y="114300"/>
                    </a:lnTo>
                    <a:lnTo>
                      <a:pt x="48768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1370076" y="3636263"/>
                <a:ext cx="4889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114300">
                    <a:moveTo>
                      <a:pt x="0" y="114300"/>
                    </a:moveTo>
                    <a:lnTo>
                      <a:pt x="48768" y="114300"/>
                    </a:lnTo>
                    <a:lnTo>
                      <a:pt x="48768" y="0"/>
                    </a:lnTo>
                    <a:lnTo>
                      <a:pt x="0" y="0"/>
                    </a:lnTo>
                    <a:lnTo>
                      <a:pt x="0" y="11430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370076" y="3782567"/>
                <a:ext cx="4889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114300">
                    <a:moveTo>
                      <a:pt x="48768" y="0"/>
                    </a:moveTo>
                    <a:lnTo>
                      <a:pt x="0" y="0"/>
                    </a:lnTo>
                    <a:lnTo>
                      <a:pt x="0" y="114299"/>
                    </a:lnTo>
                    <a:lnTo>
                      <a:pt x="48768" y="114299"/>
                    </a:lnTo>
                    <a:lnTo>
                      <a:pt x="48768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370076" y="3782567"/>
                <a:ext cx="4889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114300">
                    <a:moveTo>
                      <a:pt x="0" y="114299"/>
                    </a:moveTo>
                    <a:lnTo>
                      <a:pt x="48768" y="114299"/>
                    </a:lnTo>
                    <a:lnTo>
                      <a:pt x="48768" y="0"/>
                    </a:lnTo>
                    <a:lnTo>
                      <a:pt x="0" y="0"/>
                    </a:lnTo>
                    <a:lnTo>
                      <a:pt x="0" y="114299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95984" y="1062227"/>
                <a:ext cx="1821814" cy="2804160"/>
              </a:xfrm>
              <a:custGeom>
                <a:avLst/>
                <a:gdLst/>
                <a:ahLst/>
                <a:cxnLst/>
                <a:rect l="l" t="t" r="r" b="b"/>
                <a:pathLst>
                  <a:path w="1821814" h="2804160">
                    <a:moveTo>
                      <a:pt x="15240" y="2314956"/>
                    </a:moveTo>
                    <a:lnTo>
                      <a:pt x="15240" y="2374265"/>
                    </a:lnTo>
                  </a:path>
                  <a:path w="1821814" h="2804160">
                    <a:moveTo>
                      <a:pt x="32003" y="2314956"/>
                    </a:moveTo>
                    <a:lnTo>
                      <a:pt x="32003" y="2374265"/>
                    </a:lnTo>
                  </a:path>
                  <a:path w="1821814" h="2804160">
                    <a:moveTo>
                      <a:pt x="32003" y="2461260"/>
                    </a:moveTo>
                    <a:lnTo>
                      <a:pt x="32003" y="2520569"/>
                    </a:lnTo>
                  </a:path>
                  <a:path w="1821814" h="2804160">
                    <a:moveTo>
                      <a:pt x="15240" y="2461260"/>
                    </a:moveTo>
                    <a:lnTo>
                      <a:pt x="15240" y="2520569"/>
                    </a:lnTo>
                  </a:path>
                  <a:path w="1821814" h="2804160">
                    <a:moveTo>
                      <a:pt x="15240" y="2606040"/>
                    </a:moveTo>
                    <a:lnTo>
                      <a:pt x="15240" y="2665349"/>
                    </a:lnTo>
                  </a:path>
                  <a:path w="1821814" h="2804160">
                    <a:moveTo>
                      <a:pt x="32003" y="2606040"/>
                    </a:moveTo>
                    <a:lnTo>
                      <a:pt x="32003" y="2665349"/>
                    </a:lnTo>
                  </a:path>
                  <a:path w="1821814" h="2804160">
                    <a:moveTo>
                      <a:pt x="32003" y="2744724"/>
                    </a:moveTo>
                    <a:lnTo>
                      <a:pt x="32003" y="2804033"/>
                    </a:lnTo>
                  </a:path>
                  <a:path w="1821814" h="2804160">
                    <a:moveTo>
                      <a:pt x="15240" y="2744724"/>
                    </a:moveTo>
                    <a:lnTo>
                      <a:pt x="15240" y="2804033"/>
                    </a:lnTo>
                  </a:path>
                  <a:path w="1821814" h="2804160">
                    <a:moveTo>
                      <a:pt x="1092708" y="0"/>
                    </a:moveTo>
                    <a:lnTo>
                      <a:pt x="1092708" y="59309"/>
                    </a:lnTo>
                  </a:path>
                  <a:path w="1821814" h="2804160">
                    <a:moveTo>
                      <a:pt x="1819655" y="0"/>
                    </a:moveTo>
                    <a:lnTo>
                      <a:pt x="1819655" y="59309"/>
                    </a:lnTo>
                  </a:path>
                  <a:path w="1821814" h="2804160">
                    <a:moveTo>
                      <a:pt x="1094232" y="25908"/>
                    </a:moveTo>
                    <a:lnTo>
                      <a:pt x="1821434" y="25908"/>
                    </a:lnTo>
                  </a:path>
                  <a:path w="1821814" h="2804160">
                    <a:moveTo>
                      <a:pt x="720852" y="140208"/>
                    </a:moveTo>
                    <a:lnTo>
                      <a:pt x="720852" y="199517"/>
                    </a:lnTo>
                  </a:path>
                  <a:path w="1821814" h="2804160">
                    <a:moveTo>
                      <a:pt x="472440" y="140208"/>
                    </a:moveTo>
                    <a:lnTo>
                      <a:pt x="472440" y="199517"/>
                    </a:lnTo>
                  </a:path>
                  <a:path w="1821814" h="2804160">
                    <a:moveTo>
                      <a:pt x="473964" y="167639"/>
                    </a:moveTo>
                    <a:lnTo>
                      <a:pt x="724280" y="167639"/>
                    </a:lnTo>
                  </a:path>
                  <a:path w="1821814" h="2804160">
                    <a:moveTo>
                      <a:pt x="411479" y="291084"/>
                    </a:moveTo>
                    <a:lnTo>
                      <a:pt x="411479" y="350393"/>
                    </a:lnTo>
                  </a:path>
                  <a:path w="1821814" h="2804160">
                    <a:moveTo>
                      <a:pt x="601979" y="291084"/>
                    </a:moveTo>
                    <a:lnTo>
                      <a:pt x="601979" y="350393"/>
                    </a:lnTo>
                  </a:path>
                  <a:path w="1821814" h="2804160">
                    <a:moveTo>
                      <a:pt x="416052" y="318516"/>
                    </a:moveTo>
                    <a:lnTo>
                      <a:pt x="603885" y="318516"/>
                    </a:lnTo>
                  </a:path>
                  <a:path w="1821814" h="2804160">
                    <a:moveTo>
                      <a:pt x="443484" y="432816"/>
                    </a:moveTo>
                    <a:lnTo>
                      <a:pt x="443484" y="492125"/>
                    </a:lnTo>
                  </a:path>
                  <a:path w="1821814" h="2804160">
                    <a:moveTo>
                      <a:pt x="233172" y="432816"/>
                    </a:moveTo>
                    <a:lnTo>
                      <a:pt x="233172" y="492125"/>
                    </a:lnTo>
                  </a:path>
                  <a:path w="1821814" h="2804160">
                    <a:moveTo>
                      <a:pt x="230123" y="458724"/>
                    </a:moveTo>
                    <a:lnTo>
                      <a:pt x="447293" y="458724"/>
                    </a:lnTo>
                  </a:path>
                  <a:path w="1821814" h="2804160">
                    <a:moveTo>
                      <a:pt x="195072" y="573024"/>
                    </a:moveTo>
                    <a:lnTo>
                      <a:pt x="195072" y="632333"/>
                    </a:lnTo>
                  </a:path>
                  <a:path w="1821814" h="2804160">
                    <a:moveTo>
                      <a:pt x="295655" y="573024"/>
                    </a:moveTo>
                    <a:lnTo>
                      <a:pt x="295655" y="632333"/>
                    </a:lnTo>
                  </a:path>
                  <a:path w="1821814" h="2804160">
                    <a:moveTo>
                      <a:pt x="190500" y="601980"/>
                    </a:moveTo>
                    <a:lnTo>
                      <a:pt x="297307" y="601980"/>
                    </a:lnTo>
                  </a:path>
                  <a:path w="1821814" h="2804160">
                    <a:moveTo>
                      <a:pt x="254508" y="725424"/>
                    </a:moveTo>
                    <a:lnTo>
                      <a:pt x="254508" y="784733"/>
                    </a:lnTo>
                  </a:path>
                  <a:path w="1821814" h="2804160">
                    <a:moveTo>
                      <a:pt x="153924" y="725424"/>
                    </a:moveTo>
                    <a:lnTo>
                      <a:pt x="153924" y="784733"/>
                    </a:lnTo>
                  </a:path>
                  <a:path w="1821814" h="2804160">
                    <a:moveTo>
                      <a:pt x="152400" y="752856"/>
                    </a:moveTo>
                    <a:lnTo>
                      <a:pt x="259207" y="752856"/>
                    </a:lnTo>
                  </a:path>
                  <a:path w="1821814" h="2804160">
                    <a:moveTo>
                      <a:pt x="68579" y="864108"/>
                    </a:moveTo>
                    <a:lnTo>
                      <a:pt x="68579" y="923417"/>
                    </a:lnTo>
                  </a:path>
                  <a:path w="1821814" h="2804160">
                    <a:moveTo>
                      <a:pt x="217931" y="864108"/>
                    </a:moveTo>
                    <a:lnTo>
                      <a:pt x="217931" y="923417"/>
                    </a:lnTo>
                  </a:path>
                  <a:path w="1821814" h="2804160">
                    <a:moveTo>
                      <a:pt x="73152" y="893064"/>
                    </a:moveTo>
                    <a:lnTo>
                      <a:pt x="218566" y="893064"/>
                    </a:lnTo>
                  </a:path>
                  <a:path w="1821814" h="2804160">
                    <a:moveTo>
                      <a:pt x="137159" y="1011936"/>
                    </a:moveTo>
                    <a:lnTo>
                      <a:pt x="137159" y="1071245"/>
                    </a:lnTo>
                  </a:path>
                  <a:path w="1821814" h="2804160">
                    <a:moveTo>
                      <a:pt x="85343" y="1011936"/>
                    </a:moveTo>
                    <a:lnTo>
                      <a:pt x="85343" y="1071245"/>
                    </a:lnTo>
                  </a:path>
                  <a:path w="1821814" h="2804160">
                    <a:moveTo>
                      <a:pt x="85343" y="1040892"/>
                    </a:moveTo>
                    <a:lnTo>
                      <a:pt x="138684" y="1040892"/>
                    </a:lnTo>
                  </a:path>
                  <a:path w="1821814" h="2804160">
                    <a:moveTo>
                      <a:pt x="67056" y="1159764"/>
                    </a:moveTo>
                    <a:lnTo>
                      <a:pt x="67056" y="1219073"/>
                    </a:lnTo>
                  </a:path>
                  <a:path w="1821814" h="2804160">
                    <a:moveTo>
                      <a:pt x="126491" y="1159764"/>
                    </a:moveTo>
                    <a:lnTo>
                      <a:pt x="126491" y="1219073"/>
                    </a:lnTo>
                  </a:path>
                  <a:path w="1821814" h="2804160">
                    <a:moveTo>
                      <a:pt x="68579" y="1185672"/>
                    </a:moveTo>
                    <a:lnTo>
                      <a:pt x="121919" y="1185672"/>
                    </a:lnTo>
                  </a:path>
                  <a:path w="1821814" h="2804160">
                    <a:moveTo>
                      <a:pt x="134112" y="1295400"/>
                    </a:moveTo>
                    <a:lnTo>
                      <a:pt x="134112" y="1354709"/>
                    </a:lnTo>
                  </a:path>
                  <a:path w="1821814" h="2804160">
                    <a:moveTo>
                      <a:pt x="41147" y="1299972"/>
                    </a:moveTo>
                    <a:lnTo>
                      <a:pt x="41147" y="1359281"/>
                    </a:lnTo>
                  </a:path>
                  <a:path w="1821814" h="2804160">
                    <a:moveTo>
                      <a:pt x="44196" y="1327404"/>
                    </a:moveTo>
                    <a:lnTo>
                      <a:pt x="136271" y="1327404"/>
                    </a:lnTo>
                  </a:path>
                  <a:path w="1821814" h="2804160">
                    <a:moveTo>
                      <a:pt x="45719" y="1446276"/>
                    </a:moveTo>
                    <a:lnTo>
                      <a:pt x="45719" y="1505585"/>
                    </a:lnTo>
                  </a:path>
                  <a:path w="1821814" h="2804160">
                    <a:moveTo>
                      <a:pt x="79247" y="1446276"/>
                    </a:moveTo>
                    <a:lnTo>
                      <a:pt x="79247" y="1505585"/>
                    </a:lnTo>
                  </a:path>
                  <a:path w="1821814" h="2804160">
                    <a:moveTo>
                      <a:pt x="44196" y="1473708"/>
                    </a:moveTo>
                    <a:lnTo>
                      <a:pt x="82803" y="1473708"/>
                    </a:lnTo>
                  </a:path>
                  <a:path w="1821814" h="2804160">
                    <a:moveTo>
                      <a:pt x="67056" y="1586484"/>
                    </a:moveTo>
                    <a:lnTo>
                      <a:pt x="67056" y="1645793"/>
                    </a:lnTo>
                  </a:path>
                  <a:path w="1821814" h="2804160">
                    <a:moveTo>
                      <a:pt x="38100" y="1586484"/>
                    </a:moveTo>
                    <a:lnTo>
                      <a:pt x="38100" y="1645793"/>
                    </a:lnTo>
                  </a:path>
                  <a:path w="1821814" h="2804160">
                    <a:moveTo>
                      <a:pt x="41147" y="1615440"/>
                    </a:moveTo>
                    <a:lnTo>
                      <a:pt x="68706" y="1615440"/>
                    </a:lnTo>
                  </a:path>
                  <a:path w="1821814" h="2804160">
                    <a:moveTo>
                      <a:pt x="56387" y="1734312"/>
                    </a:moveTo>
                    <a:lnTo>
                      <a:pt x="56387" y="1793621"/>
                    </a:lnTo>
                  </a:path>
                  <a:path w="1821814" h="2804160">
                    <a:moveTo>
                      <a:pt x="22859" y="1734312"/>
                    </a:moveTo>
                    <a:lnTo>
                      <a:pt x="22859" y="1793621"/>
                    </a:lnTo>
                  </a:path>
                  <a:path w="1821814" h="2804160">
                    <a:moveTo>
                      <a:pt x="27431" y="1761744"/>
                    </a:moveTo>
                    <a:lnTo>
                      <a:pt x="54990" y="1761744"/>
                    </a:lnTo>
                  </a:path>
                  <a:path w="1821814" h="2804160">
                    <a:moveTo>
                      <a:pt x="21335" y="1885188"/>
                    </a:moveTo>
                    <a:lnTo>
                      <a:pt x="21335" y="1944497"/>
                    </a:lnTo>
                  </a:path>
                  <a:path w="1821814" h="2804160">
                    <a:moveTo>
                      <a:pt x="50291" y="1885188"/>
                    </a:moveTo>
                    <a:lnTo>
                      <a:pt x="50291" y="1944497"/>
                    </a:lnTo>
                  </a:path>
                  <a:path w="1821814" h="2804160">
                    <a:moveTo>
                      <a:pt x="25907" y="1911096"/>
                    </a:moveTo>
                    <a:lnTo>
                      <a:pt x="53466" y="1911096"/>
                    </a:lnTo>
                  </a:path>
                  <a:path w="1821814" h="2804160">
                    <a:moveTo>
                      <a:pt x="56387" y="2171700"/>
                    </a:moveTo>
                    <a:lnTo>
                      <a:pt x="56387" y="2231009"/>
                    </a:lnTo>
                  </a:path>
                  <a:path w="1821814" h="2804160">
                    <a:moveTo>
                      <a:pt x="0" y="2171700"/>
                    </a:moveTo>
                    <a:lnTo>
                      <a:pt x="0" y="2231009"/>
                    </a:lnTo>
                  </a:path>
                  <a:path w="1821814" h="2804160">
                    <a:moveTo>
                      <a:pt x="3047" y="2199132"/>
                    </a:moveTo>
                    <a:lnTo>
                      <a:pt x="58293" y="2199132"/>
                    </a:lnTo>
                  </a:path>
                  <a:path w="1821814" h="2804160">
                    <a:moveTo>
                      <a:pt x="10668" y="2022348"/>
                    </a:moveTo>
                    <a:lnTo>
                      <a:pt x="10668" y="2081657"/>
                    </a:lnTo>
                  </a:path>
                  <a:path w="1821814" h="2804160">
                    <a:moveTo>
                      <a:pt x="39624" y="2022348"/>
                    </a:moveTo>
                    <a:lnTo>
                      <a:pt x="39624" y="2081657"/>
                    </a:lnTo>
                  </a:path>
                  <a:path w="1821814" h="2804160">
                    <a:moveTo>
                      <a:pt x="13715" y="2048256"/>
                    </a:moveTo>
                    <a:lnTo>
                      <a:pt x="41275" y="2048256"/>
                    </a:lnTo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322832" y="1010411"/>
                <a:ext cx="1987550" cy="2898775"/>
              </a:xfrm>
              <a:custGeom>
                <a:avLst/>
                <a:gdLst/>
                <a:ahLst/>
                <a:cxnLst/>
                <a:rect l="l" t="t" r="r" b="b"/>
                <a:pathLst>
                  <a:path w="1987550" h="2898775">
                    <a:moveTo>
                      <a:pt x="42671" y="0"/>
                    </a:moveTo>
                    <a:lnTo>
                      <a:pt x="42671" y="2890354"/>
                    </a:lnTo>
                  </a:path>
                  <a:path w="1987550" h="2898775">
                    <a:moveTo>
                      <a:pt x="1987422" y="2898648"/>
                    </a:moveTo>
                    <a:lnTo>
                      <a:pt x="35052" y="2898648"/>
                    </a:lnTo>
                  </a:path>
                  <a:path w="1987550" h="2898775">
                    <a:moveTo>
                      <a:pt x="0" y="4572"/>
                    </a:moveTo>
                    <a:lnTo>
                      <a:pt x="45974" y="4572"/>
                    </a:lnTo>
                  </a:path>
                  <a:path w="1987550" h="2898775">
                    <a:moveTo>
                      <a:pt x="0" y="150875"/>
                    </a:moveTo>
                    <a:lnTo>
                      <a:pt x="45974" y="150875"/>
                    </a:lnTo>
                  </a:path>
                  <a:path w="1987550" h="2898775">
                    <a:moveTo>
                      <a:pt x="0" y="297179"/>
                    </a:moveTo>
                    <a:lnTo>
                      <a:pt x="45974" y="297179"/>
                    </a:lnTo>
                  </a:path>
                  <a:path w="1987550" h="2898775">
                    <a:moveTo>
                      <a:pt x="0" y="443484"/>
                    </a:moveTo>
                    <a:lnTo>
                      <a:pt x="45974" y="443484"/>
                    </a:lnTo>
                  </a:path>
                  <a:path w="1987550" h="2898775">
                    <a:moveTo>
                      <a:pt x="0" y="583691"/>
                    </a:moveTo>
                    <a:lnTo>
                      <a:pt x="45974" y="583691"/>
                    </a:lnTo>
                  </a:path>
                  <a:path w="1987550" h="2898775">
                    <a:moveTo>
                      <a:pt x="0" y="729996"/>
                    </a:moveTo>
                    <a:lnTo>
                      <a:pt x="45974" y="729996"/>
                    </a:lnTo>
                  </a:path>
                  <a:path w="1987550" h="2898775">
                    <a:moveTo>
                      <a:pt x="0" y="876300"/>
                    </a:moveTo>
                    <a:lnTo>
                      <a:pt x="45974" y="876300"/>
                    </a:lnTo>
                  </a:path>
                  <a:path w="1987550" h="2898775">
                    <a:moveTo>
                      <a:pt x="0" y="1019556"/>
                    </a:moveTo>
                    <a:lnTo>
                      <a:pt x="45974" y="1019556"/>
                    </a:lnTo>
                  </a:path>
                  <a:path w="1987550" h="2898775">
                    <a:moveTo>
                      <a:pt x="0" y="1165860"/>
                    </a:moveTo>
                    <a:lnTo>
                      <a:pt x="45974" y="1165860"/>
                    </a:lnTo>
                  </a:path>
                  <a:path w="1987550" h="2898775">
                    <a:moveTo>
                      <a:pt x="0" y="1310639"/>
                    </a:moveTo>
                    <a:lnTo>
                      <a:pt x="45974" y="1310639"/>
                    </a:lnTo>
                  </a:path>
                  <a:path w="1987550" h="2898775">
                    <a:moveTo>
                      <a:pt x="0" y="1456944"/>
                    </a:moveTo>
                    <a:lnTo>
                      <a:pt x="45974" y="1456944"/>
                    </a:lnTo>
                  </a:path>
                  <a:path w="1987550" h="2898775">
                    <a:moveTo>
                      <a:pt x="0" y="1597152"/>
                    </a:moveTo>
                    <a:lnTo>
                      <a:pt x="45974" y="1597152"/>
                    </a:lnTo>
                  </a:path>
                  <a:path w="1987550" h="2898775">
                    <a:moveTo>
                      <a:pt x="0" y="1740408"/>
                    </a:moveTo>
                    <a:lnTo>
                      <a:pt x="45974" y="1740408"/>
                    </a:lnTo>
                  </a:path>
                  <a:path w="1987550" h="2898775">
                    <a:moveTo>
                      <a:pt x="0" y="1886712"/>
                    </a:moveTo>
                    <a:lnTo>
                      <a:pt x="45974" y="1886712"/>
                    </a:lnTo>
                  </a:path>
                  <a:path w="1987550" h="2898775">
                    <a:moveTo>
                      <a:pt x="0" y="2031492"/>
                    </a:moveTo>
                    <a:lnTo>
                      <a:pt x="45974" y="2031492"/>
                    </a:lnTo>
                  </a:path>
                  <a:path w="1987550" h="2898775">
                    <a:moveTo>
                      <a:pt x="0" y="2177796"/>
                    </a:moveTo>
                    <a:lnTo>
                      <a:pt x="45974" y="2177796"/>
                    </a:lnTo>
                  </a:path>
                  <a:path w="1987550" h="2898775">
                    <a:moveTo>
                      <a:pt x="0" y="2324100"/>
                    </a:moveTo>
                    <a:lnTo>
                      <a:pt x="45974" y="2324100"/>
                    </a:lnTo>
                  </a:path>
                  <a:path w="1987550" h="2898775">
                    <a:moveTo>
                      <a:pt x="0" y="2464308"/>
                    </a:moveTo>
                    <a:lnTo>
                      <a:pt x="45974" y="2464308"/>
                    </a:lnTo>
                  </a:path>
                  <a:path w="1987550" h="2898775">
                    <a:moveTo>
                      <a:pt x="0" y="2610612"/>
                    </a:moveTo>
                    <a:lnTo>
                      <a:pt x="45974" y="2610612"/>
                    </a:lnTo>
                  </a:path>
                  <a:path w="1987550" h="2898775">
                    <a:moveTo>
                      <a:pt x="0" y="2752344"/>
                    </a:moveTo>
                    <a:lnTo>
                      <a:pt x="45974" y="2752344"/>
                    </a:lnTo>
                  </a:path>
                  <a:path w="1987550" h="2898775">
                    <a:moveTo>
                      <a:pt x="0" y="2898648"/>
                    </a:moveTo>
                    <a:lnTo>
                      <a:pt x="45974" y="2898648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70076" y="3913632"/>
                <a:ext cx="0" cy="49530"/>
              </a:xfrm>
              <a:custGeom>
                <a:avLst/>
                <a:gdLst/>
                <a:ahLst/>
                <a:cxnLst/>
                <a:rect l="l" t="t" r="r" b="b"/>
                <a:pathLst>
                  <a:path h="49529">
                    <a:moveTo>
                      <a:pt x="0" y="0"/>
                    </a:moveTo>
                    <a:lnTo>
                      <a:pt x="0" y="4939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853184" y="3913632"/>
                <a:ext cx="0" cy="49530"/>
              </a:xfrm>
              <a:custGeom>
                <a:avLst/>
                <a:gdLst/>
                <a:ahLst/>
                <a:cxnLst/>
                <a:rect l="l" t="t" r="r" b="b"/>
                <a:pathLst>
                  <a:path h="49529">
                    <a:moveTo>
                      <a:pt x="0" y="0"/>
                    </a:moveTo>
                    <a:lnTo>
                      <a:pt x="0" y="4939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2333244" y="3913632"/>
                <a:ext cx="972819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972820" h="49529">
                    <a:moveTo>
                      <a:pt x="0" y="0"/>
                    </a:moveTo>
                    <a:lnTo>
                      <a:pt x="0" y="49390"/>
                    </a:lnTo>
                  </a:path>
                  <a:path w="972820" h="49529">
                    <a:moveTo>
                      <a:pt x="484631" y="0"/>
                    </a:moveTo>
                    <a:lnTo>
                      <a:pt x="484631" y="49390"/>
                    </a:lnTo>
                  </a:path>
                  <a:path w="972820" h="49529">
                    <a:moveTo>
                      <a:pt x="972311" y="0"/>
                    </a:moveTo>
                    <a:lnTo>
                      <a:pt x="972311" y="4939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533400" y="819150"/>
              <a:ext cx="83820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h-TH" sz="1000" b="1" dirty="0"/>
                <a:t>อินเดีย</a:t>
              </a:r>
            </a:p>
            <a:p>
              <a:pPr algn="r"/>
              <a:r>
                <a:rPr lang="th-TH" sz="1000" b="1" dirty="0"/>
                <a:t>ไนจีเรีย</a:t>
              </a:r>
            </a:p>
            <a:p>
              <a:pPr algn="r"/>
              <a:r>
                <a:rPr lang="th-TH" sz="1000" b="1" dirty="0"/>
                <a:t>จีน</a:t>
              </a:r>
            </a:p>
            <a:p>
              <a:pPr algn="r"/>
              <a:r>
                <a:rPr lang="th-TH" sz="1000" b="1" dirty="0"/>
                <a:t>อินโดนีเซีย</a:t>
              </a:r>
            </a:p>
            <a:p>
              <a:pPr algn="r"/>
              <a:r>
                <a:rPr lang="th-TH" sz="1000" b="1" dirty="0"/>
                <a:t>ดีอาร์คองโก</a:t>
              </a:r>
            </a:p>
            <a:p>
              <a:pPr algn="r"/>
              <a:r>
                <a:rPr lang="th-TH" sz="1000" b="1" dirty="0"/>
                <a:t>บังกลาเทศ</a:t>
              </a:r>
            </a:p>
            <a:p>
              <a:pPr algn="r"/>
              <a:r>
                <a:rPr lang="th-TH" sz="1000" b="1" dirty="0"/>
                <a:t>ปากีสถาน</a:t>
              </a:r>
            </a:p>
            <a:p>
              <a:pPr algn="r"/>
              <a:r>
                <a:rPr lang="th-TH" sz="1000" b="1" dirty="0"/>
                <a:t>โมซัมบิก</a:t>
              </a:r>
            </a:p>
            <a:p>
              <a:pPr algn="r"/>
              <a:r>
                <a:rPr lang="th-TH" sz="1000" b="1" dirty="0"/>
                <a:t>แทนซาเนีย</a:t>
              </a:r>
            </a:p>
            <a:p>
              <a:pPr algn="r"/>
              <a:r>
                <a:rPr lang="th-TH" sz="1000" b="1" dirty="0"/>
                <a:t>แอฟริกาใต้</a:t>
              </a:r>
            </a:p>
            <a:p>
              <a:pPr algn="r"/>
              <a:r>
                <a:rPr lang="th-TH" sz="1000" b="1" dirty="0"/>
                <a:t>แองโกลา</a:t>
              </a:r>
            </a:p>
            <a:p>
              <a:pPr algn="r"/>
              <a:r>
                <a:rPr lang="th-TH" sz="1000" b="1" dirty="0"/>
                <a:t>เวียดนาม</a:t>
              </a:r>
            </a:p>
            <a:p>
              <a:pPr algn="r"/>
              <a:r>
                <a:rPr lang="th-TH" sz="1000" b="1" dirty="0"/>
                <a:t>เคนยา</a:t>
              </a:r>
            </a:p>
            <a:p>
              <a:pPr algn="r"/>
              <a:r>
                <a:rPr lang="th-TH" sz="1000" b="1" dirty="0"/>
                <a:t>แคเมอรูน</a:t>
              </a:r>
            </a:p>
            <a:p>
              <a:pPr algn="r"/>
              <a:r>
                <a:rPr lang="th-TH" sz="1000" b="1" dirty="0"/>
                <a:t>เกาหลีเหนือ</a:t>
              </a:r>
            </a:p>
            <a:p>
              <a:pPr algn="r"/>
              <a:r>
                <a:rPr lang="th-TH" sz="1000" b="1" dirty="0"/>
                <a:t>เอธิโอเปีย</a:t>
              </a:r>
            </a:p>
            <a:p>
              <a:pPr algn="r"/>
              <a:r>
                <a:rPr lang="th-TH" sz="1000" b="1" dirty="0"/>
                <a:t>รัสเซีย</a:t>
              </a:r>
            </a:p>
            <a:p>
              <a:pPr algn="r"/>
              <a:r>
                <a:rPr lang="th-TH" sz="1000" b="1" dirty="0"/>
                <a:t>แซมเบีย</a:t>
              </a:r>
            </a:p>
            <a:p>
              <a:pPr algn="r"/>
              <a:r>
                <a:rPr lang="th-TH" sz="1000" b="1" dirty="0"/>
                <a:t>มาดากัสการ์</a:t>
              </a:r>
            </a:p>
            <a:p>
              <a:pPr algn="r"/>
              <a:r>
                <a:rPr lang="th-TH" sz="1000" b="1" dirty="0"/>
                <a:t>ประเทศไทย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107" y="291210"/>
            <a:ext cx="6973570" cy="73302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53185" marR="30480" indent="-1315720">
              <a:lnSpc>
                <a:spcPts val="2590"/>
              </a:lnSpc>
              <a:spcBef>
                <a:spcPts val="425"/>
              </a:spcBef>
            </a:pPr>
            <a:r>
              <a:rPr lang="en-US" sz="3200" spc="-5" dirty="0">
                <a:solidFill>
                  <a:srgbClr val="000000"/>
                </a:solidFill>
                <a:latin typeface="Georgia"/>
                <a:cs typeface="Georgia"/>
              </a:rPr>
              <a:t>ART </a:t>
            </a:r>
            <a:r>
              <a:rPr lang="th-TH" sz="3200" spc="-5" dirty="0">
                <a:solidFill>
                  <a:srgbClr val="000000"/>
                </a:solidFill>
                <a:latin typeface="Georgia"/>
                <a:cs typeface="Georgia"/>
              </a:rPr>
              <a:t>ช่วงแรกช่วยลด </a:t>
            </a:r>
            <a:r>
              <a:rPr lang="en-US" sz="3200" spc="-5" dirty="0">
                <a:solidFill>
                  <a:srgbClr val="000000"/>
                </a:solidFill>
                <a:latin typeface="Georgia"/>
                <a:cs typeface="Georgia"/>
              </a:rPr>
              <a:t>TB </a:t>
            </a:r>
            <a:r>
              <a:rPr lang="th-TH" sz="3200" spc="-5" dirty="0">
                <a:solidFill>
                  <a:srgbClr val="000000"/>
                </a:solidFill>
                <a:latin typeface="Georgia"/>
                <a:cs typeface="Georgia"/>
              </a:rPr>
              <a:t>ในปีที่ 1 ของชีวิตได้ &gt;3 เท่า (ต่อ 100 ปีของผู้ป่วย)</a:t>
            </a:r>
            <a:endParaRPr sz="3200" dirty="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0051" y="1398841"/>
            <a:ext cx="4348480" cy="3041015"/>
            <a:chOff x="1940051" y="1398841"/>
            <a:chExt cx="4348480" cy="3041015"/>
          </a:xfrm>
        </p:grpSpPr>
        <p:sp>
          <p:nvSpPr>
            <p:cNvPr id="4" name="object 4"/>
            <p:cNvSpPr/>
            <p:nvPr/>
          </p:nvSpPr>
          <p:spPr>
            <a:xfrm>
              <a:off x="2011679" y="3774947"/>
              <a:ext cx="916305" cy="0"/>
            </a:xfrm>
            <a:custGeom>
              <a:avLst/>
              <a:gdLst/>
              <a:ahLst/>
              <a:cxnLst/>
              <a:rect l="l" t="t" r="r" b="b"/>
              <a:pathLst>
                <a:path w="916305">
                  <a:moveTo>
                    <a:pt x="0" y="0"/>
                  </a:moveTo>
                  <a:lnTo>
                    <a:pt x="915924" y="0"/>
                  </a:lnTo>
                </a:path>
              </a:pathLst>
            </a:custGeom>
            <a:ln w="9525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7603" y="3383280"/>
              <a:ext cx="1221105" cy="982980"/>
            </a:xfrm>
            <a:custGeom>
              <a:avLst/>
              <a:gdLst/>
              <a:ahLst/>
              <a:cxnLst/>
              <a:rect l="l" t="t" r="r" b="b"/>
              <a:pathLst>
                <a:path w="1221104" h="982979">
                  <a:moveTo>
                    <a:pt x="1220723" y="0"/>
                  </a:moveTo>
                  <a:lnTo>
                    <a:pt x="0" y="0"/>
                  </a:lnTo>
                  <a:lnTo>
                    <a:pt x="0" y="982980"/>
                  </a:lnTo>
                  <a:lnTo>
                    <a:pt x="1220723" y="982980"/>
                  </a:lnTo>
                  <a:lnTo>
                    <a:pt x="122072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1679" y="1996439"/>
              <a:ext cx="4272280" cy="1778635"/>
            </a:xfrm>
            <a:custGeom>
              <a:avLst/>
              <a:gdLst/>
              <a:ahLst/>
              <a:cxnLst/>
              <a:rect l="l" t="t" r="r" b="b"/>
              <a:pathLst>
                <a:path w="4272280" h="1778635">
                  <a:moveTo>
                    <a:pt x="3357372" y="1778508"/>
                  </a:moveTo>
                  <a:lnTo>
                    <a:pt x="4271772" y="1778508"/>
                  </a:lnTo>
                </a:path>
                <a:path w="4272280" h="1778635">
                  <a:moveTo>
                    <a:pt x="0" y="1185672"/>
                  </a:moveTo>
                  <a:lnTo>
                    <a:pt x="2136647" y="1185672"/>
                  </a:lnTo>
                </a:path>
                <a:path w="4272280" h="1778635">
                  <a:moveTo>
                    <a:pt x="3357372" y="1185672"/>
                  </a:moveTo>
                  <a:lnTo>
                    <a:pt x="4271772" y="1185672"/>
                  </a:lnTo>
                </a:path>
                <a:path w="4272280" h="1778635">
                  <a:moveTo>
                    <a:pt x="0" y="592836"/>
                  </a:moveTo>
                  <a:lnTo>
                    <a:pt x="2136647" y="592836"/>
                  </a:lnTo>
                </a:path>
                <a:path w="4272280" h="1778635">
                  <a:moveTo>
                    <a:pt x="3357372" y="592836"/>
                  </a:moveTo>
                  <a:lnTo>
                    <a:pt x="4271772" y="592836"/>
                  </a:lnTo>
                </a:path>
                <a:path w="4272280" h="1778635">
                  <a:moveTo>
                    <a:pt x="0" y="0"/>
                  </a:moveTo>
                  <a:lnTo>
                    <a:pt x="2136647" y="0"/>
                  </a:lnTo>
                </a:path>
                <a:path w="4272280" h="1778635">
                  <a:moveTo>
                    <a:pt x="3357372" y="0"/>
                  </a:moveTo>
                  <a:lnTo>
                    <a:pt x="4271772" y="0"/>
                  </a:lnTo>
                </a:path>
              </a:pathLst>
            </a:custGeom>
            <a:ln w="9525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8327" y="1972055"/>
              <a:ext cx="1221105" cy="2394585"/>
            </a:xfrm>
            <a:custGeom>
              <a:avLst/>
              <a:gdLst/>
              <a:ahLst/>
              <a:cxnLst/>
              <a:rect l="l" t="t" r="r" b="b"/>
              <a:pathLst>
                <a:path w="1221104" h="2394585">
                  <a:moveTo>
                    <a:pt x="1220724" y="0"/>
                  </a:moveTo>
                  <a:lnTo>
                    <a:pt x="0" y="0"/>
                  </a:lnTo>
                  <a:lnTo>
                    <a:pt x="0" y="2394204"/>
                  </a:lnTo>
                  <a:lnTo>
                    <a:pt x="1220724" y="2394204"/>
                  </a:lnTo>
                  <a:lnTo>
                    <a:pt x="1220724" y="0"/>
                  </a:lnTo>
                  <a:close/>
                </a:path>
              </a:pathLst>
            </a:custGeom>
            <a:solidFill>
              <a:srgbClr val="FF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40051" y="1403603"/>
              <a:ext cx="4343400" cy="3035935"/>
            </a:xfrm>
            <a:custGeom>
              <a:avLst/>
              <a:gdLst/>
              <a:ahLst/>
              <a:cxnLst/>
              <a:rect l="l" t="t" r="r" b="b"/>
              <a:pathLst>
                <a:path w="4343400" h="3035935">
                  <a:moveTo>
                    <a:pt x="71628" y="0"/>
                  </a:moveTo>
                  <a:lnTo>
                    <a:pt x="4343400" y="0"/>
                  </a:lnTo>
                </a:path>
                <a:path w="4343400" h="3035935">
                  <a:moveTo>
                    <a:pt x="71628" y="2962656"/>
                  </a:moveTo>
                  <a:lnTo>
                    <a:pt x="71628" y="0"/>
                  </a:lnTo>
                </a:path>
                <a:path w="4343400" h="3035935">
                  <a:moveTo>
                    <a:pt x="0" y="2962656"/>
                  </a:moveTo>
                  <a:lnTo>
                    <a:pt x="71628" y="2962656"/>
                  </a:lnTo>
                </a:path>
                <a:path w="4343400" h="3035935">
                  <a:moveTo>
                    <a:pt x="0" y="2371344"/>
                  </a:moveTo>
                  <a:lnTo>
                    <a:pt x="71628" y="2371344"/>
                  </a:lnTo>
                </a:path>
                <a:path w="4343400" h="3035935">
                  <a:moveTo>
                    <a:pt x="0" y="1778508"/>
                  </a:moveTo>
                  <a:lnTo>
                    <a:pt x="71628" y="1778508"/>
                  </a:lnTo>
                </a:path>
                <a:path w="4343400" h="3035935">
                  <a:moveTo>
                    <a:pt x="0" y="1185672"/>
                  </a:moveTo>
                  <a:lnTo>
                    <a:pt x="71628" y="1185672"/>
                  </a:lnTo>
                </a:path>
                <a:path w="4343400" h="3035935">
                  <a:moveTo>
                    <a:pt x="0" y="592836"/>
                  </a:moveTo>
                  <a:lnTo>
                    <a:pt x="71628" y="592836"/>
                  </a:lnTo>
                </a:path>
                <a:path w="4343400" h="3035935">
                  <a:moveTo>
                    <a:pt x="0" y="0"/>
                  </a:moveTo>
                  <a:lnTo>
                    <a:pt x="71628" y="0"/>
                  </a:lnTo>
                </a:path>
                <a:path w="4343400" h="3035935">
                  <a:moveTo>
                    <a:pt x="71628" y="2962656"/>
                  </a:moveTo>
                  <a:lnTo>
                    <a:pt x="4343400" y="2962656"/>
                  </a:lnTo>
                </a:path>
                <a:path w="4343400" h="3035935">
                  <a:moveTo>
                    <a:pt x="71628" y="2962656"/>
                  </a:moveTo>
                  <a:lnTo>
                    <a:pt x="71628" y="3035808"/>
                  </a:lnTo>
                </a:path>
                <a:path w="4343400" h="3035935">
                  <a:moveTo>
                    <a:pt x="4343400" y="2962656"/>
                  </a:moveTo>
                  <a:lnTo>
                    <a:pt x="4343400" y="3035808"/>
                  </a:lnTo>
                </a:path>
              </a:pathLst>
            </a:custGeom>
            <a:ln w="9525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71954" y="3599815"/>
            <a:ext cx="141605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5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56130" y="3006979"/>
            <a:ext cx="272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10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6130" y="2413457"/>
            <a:ext cx="348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15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6130" y="1228090"/>
            <a:ext cx="425070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25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20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15100" y="2657855"/>
            <a:ext cx="125095" cy="127000"/>
          </a:xfrm>
          <a:custGeom>
            <a:avLst/>
            <a:gdLst/>
            <a:ahLst/>
            <a:cxnLst/>
            <a:rect l="l" t="t" r="r" b="b"/>
            <a:pathLst>
              <a:path w="125095" h="127000">
                <a:moveTo>
                  <a:pt x="124968" y="0"/>
                </a:moveTo>
                <a:lnTo>
                  <a:pt x="0" y="0"/>
                </a:lnTo>
                <a:lnTo>
                  <a:pt x="0" y="126492"/>
                </a:lnTo>
                <a:lnTo>
                  <a:pt x="124968" y="126492"/>
                </a:lnTo>
                <a:lnTo>
                  <a:pt x="12496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86804" y="2467991"/>
            <a:ext cx="1085596" cy="7275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600"/>
              </a:lnSpc>
              <a:spcBef>
                <a:spcPts val="100"/>
              </a:spcBef>
            </a:pPr>
            <a:r>
              <a:rPr lang="th-TH" sz="1800" spc="-5" dirty="0">
                <a:latin typeface="Carlito"/>
                <a:cs typeface="Carlito"/>
              </a:rPr>
              <a:t>ช่วงแรก</a:t>
            </a:r>
            <a:r>
              <a:rPr sz="1800" spc="-5" dirty="0">
                <a:latin typeface="Carlito"/>
                <a:cs typeface="Carlito"/>
              </a:rPr>
              <a:t> </a:t>
            </a:r>
            <a:endParaRPr lang="th-TH" sz="1800" spc="-5" dirty="0">
              <a:latin typeface="Carlito"/>
              <a:cs typeface="Carlito"/>
            </a:endParaRPr>
          </a:p>
          <a:p>
            <a:pPr marL="12700" marR="5080">
              <a:lnSpc>
                <a:spcPct val="128600"/>
              </a:lnSpc>
              <a:spcBef>
                <a:spcPts val="100"/>
              </a:spcBef>
            </a:pPr>
            <a:r>
              <a:rPr lang="th-TH" sz="1800" spc="-5" dirty="0">
                <a:latin typeface="Carlito"/>
                <a:cs typeface="Carlito"/>
              </a:rPr>
              <a:t>ช่วงหลัง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15100" y="3011423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124968" y="0"/>
                </a:moveTo>
                <a:lnTo>
                  <a:pt x="0" y="0"/>
                </a:lnTo>
                <a:lnTo>
                  <a:pt x="0" y="124968"/>
                </a:lnTo>
                <a:lnTo>
                  <a:pt x="124968" y="124968"/>
                </a:lnTo>
                <a:lnTo>
                  <a:pt x="124968" y="0"/>
                </a:lnTo>
                <a:close/>
              </a:path>
            </a:pathLst>
          </a:custGeom>
          <a:solidFill>
            <a:srgbClr val="FF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475476" y="2062734"/>
            <a:ext cx="902335" cy="489584"/>
            <a:chOff x="6821423" y="2241804"/>
            <a:chExt cx="902335" cy="489584"/>
          </a:xfrm>
        </p:grpSpPr>
        <p:sp>
          <p:nvSpPr>
            <p:cNvPr id="17" name="object 17"/>
            <p:cNvSpPr/>
            <p:nvPr/>
          </p:nvSpPr>
          <p:spPr>
            <a:xfrm>
              <a:off x="6829043" y="2243340"/>
              <a:ext cx="894575" cy="4358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21423" y="2241804"/>
              <a:ext cx="676681" cy="489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99147" y="2293620"/>
              <a:ext cx="758951" cy="3002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553200" y="2114550"/>
            <a:ext cx="759460" cy="30035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350" dirty="0">
                <a:latin typeface="Georgia"/>
                <a:cs typeface="Georgia"/>
              </a:rPr>
              <a:t>ART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319142" y="4717186"/>
            <a:ext cx="27311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Times New Roman"/>
                <a:cs typeface="Times New Roman"/>
              </a:rPr>
              <a:t>The CHER </a:t>
            </a:r>
            <a:r>
              <a:rPr sz="1050" i="1" spc="-5" dirty="0">
                <a:latin typeface="Times New Roman"/>
                <a:cs typeface="Times New Roman"/>
              </a:rPr>
              <a:t>Trial: </a:t>
            </a:r>
            <a:r>
              <a:rPr sz="1050" i="1" dirty="0">
                <a:latin typeface="Times New Roman"/>
                <a:cs typeface="Times New Roman"/>
              </a:rPr>
              <a:t>Violari et </a:t>
            </a:r>
            <a:r>
              <a:rPr sz="1050" i="1" spc="-5" dirty="0">
                <a:latin typeface="Times New Roman"/>
                <a:cs typeface="Times New Roman"/>
              </a:rPr>
              <a:t>al. </a:t>
            </a:r>
            <a:r>
              <a:rPr sz="1050" i="1" dirty="0">
                <a:latin typeface="Times New Roman"/>
                <a:cs typeface="Times New Roman"/>
              </a:rPr>
              <a:t>N Engl J Med</a:t>
            </a:r>
            <a:r>
              <a:rPr sz="1050" i="1" spc="-120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2008</a:t>
            </a:r>
            <a:endParaRPr sz="1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7165"/>
            <a:ext cx="4962323" cy="30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9" y="308742"/>
            <a:ext cx="658114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4000" spc="-10" dirty="0"/>
              <a:t>การตอบสนองต่อโควิด</a:t>
            </a:r>
            <a:r>
              <a:rPr lang="en-US" sz="4000" spc="-10" dirty="0"/>
              <a:t>-19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844041" y="1445508"/>
            <a:ext cx="2628265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นอกเหนือจากการดำเนินการศึกษาต่อเนื่องในบริบทของ โควิด-19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แล้ว มีการศึกษา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5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หัวข้อที่ได้กลับมาทำงานต่อ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1561" y="7236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73652" y="1357883"/>
            <a:ext cx="4064635" cy="2370455"/>
            <a:chOff x="4073652" y="1357883"/>
            <a:chExt cx="4064635" cy="2370455"/>
          </a:xfrm>
        </p:grpSpPr>
        <p:sp>
          <p:nvSpPr>
            <p:cNvPr id="9" name="object 9"/>
            <p:cNvSpPr/>
            <p:nvPr/>
          </p:nvSpPr>
          <p:spPr>
            <a:xfrm>
              <a:off x="5783580" y="3026663"/>
              <a:ext cx="645160" cy="0"/>
            </a:xfrm>
            <a:custGeom>
              <a:avLst/>
              <a:gdLst/>
              <a:ahLst/>
              <a:cxnLst/>
              <a:rect l="l" t="t" r="r" b="b"/>
              <a:pathLst>
                <a:path w="645160">
                  <a:moveTo>
                    <a:pt x="0" y="0"/>
                  </a:moveTo>
                  <a:lnTo>
                    <a:pt x="193548" y="0"/>
                  </a:lnTo>
                </a:path>
                <a:path w="645160">
                  <a:moveTo>
                    <a:pt x="451104" y="0"/>
                  </a:moveTo>
                  <a:lnTo>
                    <a:pt x="644652" y="0"/>
                  </a:lnTo>
                </a:path>
              </a:pathLst>
            </a:custGeom>
            <a:ln w="9525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77128" y="2749295"/>
              <a:ext cx="257810" cy="974090"/>
            </a:xfrm>
            <a:custGeom>
              <a:avLst/>
              <a:gdLst/>
              <a:ahLst/>
              <a:cxnLst/>
              <a:rect l="l" t="t" r="r" b="b"/>
              <a:pathLst>
                <a:path w="257810" h="974089">
                  <a:moveTo>
                    <a:pt x="257556" y="0"/>
                  </a:moveTo>
                  <a:lnTo>
                    <a:pt x="0" y="0"/>
                  </a:lnTo>
                  <a:lnTo>
                    <a:pt x="0" y="973836"/>
                  </a:lnTo>
                  <a:lnTo>
                    <a:pt x="257556" y="973836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73652" y="3026663"/>
              <a:ext cx="1450975" cy="0"/>
            </a:xfrm>
            <a:custGeom>
              <a:avLst/>
              <a:gdLst/>
              <a:ahLst/>
              <a:cxnLst/>
              <a:rect l="l" t="t" r="r" b="b"/>
              <a:pathLst>
                <a:path w="1450975">
                  <a:moveTo>
                    <a:pt x="0" y="0"/>
                  </a:moveTo>
                  <a:lnTo>
                    <a:pt x="547115" y="0"/>
                  </a:lnTo>
                </a:path>
                <a:path w="1450975">
                  <a:moveTo>
                    <a:pt x="806196" y="0"/>
                  </a:moveTo>
                  <a:lnTo>
                    <a:pt x="1450848" y="0"/>
                  </a:lnTo>
                </a:path>
              </a:pathLst>
            </a:custGeom>
            <a:ln w="9525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20768" y="2749295"/>
              <a:ext cx="2066925" cy="974090"/>
            </a:xfrm>
            <a:custGeom>
              <a:avLst/>
              <a:gdLst/>
              <a:ahLst/>
              <a:cxnLst/>
              <a:rect l="l" t="t" r="r" b="b"/>
              <a:pathLst>
                <a:path w="2066925" h="974089">
                  <a:moveTo>
                    <a:pt x="259080" y="0"/>
                  </a:moveTo>
                  <a:lnTo>
                    <a:pt x="0" y="0"/>
                  </a:lnTo>
                  <a:lnTo>
                    <a:pt x="0" y="973836"/>
                  </a:lnTo>
                  <a:lnTo>
                    <a:pt x="259080" y="973836"/>
                  </a:lnTo>
                  <a:lnTo>
                    <a:pt x="259080" y="0"/>
                  </a:lnTo>
                  <a:close/>
                </a:path>
                <a:path w="2066925" h="974089">
                  <a:moveTo>
                    <a:pt x="710184" y="624840"/>
                  </a:moveTo>
                  <a:lnTo>
                    <a:pt x="452628" y="624840"/>
                  </a:lnTo>
                  <a:lnTo>
                    <a:pt x="452628" y="973836"/>
                  </a:lnTo>
                  <a:lnTo>
                    <a:pt x="710184" y="973836"/>
                  </a:lnTo>
                  <a:lnTo>
                    <a:pt x="710184" y="624840"/>
                  </a:lnTo>
                  <a:close/>
                </a:path>
                <a:path w="2066925" h="974089">
                  <a:moveTo>
                    <a:pt x="1162812" y="765048"/>
                  </a:moveTo>
                  <a:lnTo>
                    <a:pt x="903732" y="765048"/>
                  </a:lnTo>
                  <a:lnTo>
                    <a:pt x="903732" y="973836"/>
                  </a:lnTo>
                  <a:lnTo>
                    <a:pt x="1162812" y="973836"/>
                  </a:lnTo>
                  <a:lnTo>
                    <a:pt x="1162812" y="765048"/>
                  </a:lnTo>
                  <a:close/>
                </a:path>
                <a:path w="2066925" h="974089">
                  <a:moveTo>
                    <a:pt x="2066544" y="765048"/>
                  </a:moveTo>
                  <a:lnTo>
                    <a:pt x="1807464" y="765048"/>
                  </a:lnTo>
                  <a:lnTo>
                    <a:pt x="1807464" y="973836"/>
                  </a:lnTo>
                  <a:lnTo>
                    <a:pt x="2066544" y="973836"/>
                  </a:lnTo>
                  <a:lnTo>
                    <a:pt x="2066544" y="765048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73396" y="2679191"/>
              <a:ext cx="1614170" cy="835660"/>
            </a:xfrm>
            <a:custGeom>
              <a:avLst/>
              <a:gdLst/>
              <a:ahLst/>
              <a:cxnLst/>
              <a:rect l="l" t="t" r="r" b="b"/>
              <a:pathLst>
                <a:path w="1614170" h="835660">
                  <a:moveTo>
                    <a:pt x="257556" y="556260"/>
                  </a:moveTo>
                  <a:lnTo>
                    <a:pt x="0" y="556260"/>
                  </a:lnTo>
                  <a:lnTo>
                    <a:pt x="0" y="694944"/>
                  </a:lnTo>
                  <a:lnTo>
                    <a:pt x="257556" y="694944"/>
                  </a:lnTo>
                  <a:lnTo>
                    <a:pt x="257556" y="556260"/>
                  </a:lnTo>
                  <a:close/>
                </a:path>
                <a:path w="1614170" h="835660">
                  <a:moveTo>
                    <a:pt x="710184" y="626364"/>
                  </a:moveTo>
                  <a:lnTo>
                    <a:pt x="451104" y="626364"/>
                  </a:lnTo>
                  <a:lnTo>
                    <a:pt x="451104" y="835152"/>
                  </a:lnTo>
                  <a:lnTo>
                    <a:pt x="710184" y="835152"/>
                  </a:lnTo>
                  <a:lnTo>
                    <a:pt x="710184" y="626364"/>
                  </a:lnTo>
                  <a:close/>
                </a:path>
                <a:path w="1614170" h="835660">
                  <a:moveTo>
                    <a:pt x="1161288" y="0"/>
                  </a:moveTo>
                  <a:lnTo>
                    <a:pt x="903732" y="0"/>
                  </a:lnTo>
                  <a:lnTo>
                    <a:pt x="903732" y="70104"/>
                  </a:lnTo>
                  <a:lnTo>
                    <a:pt x="1161288" y="70104"/>
                  </a:lnTo>
                  <a:lnTo>
                    <a:pt x="1161288" y="0"/>
                  </a:lnTo>
                  <a:close/>
                </a:path>
                <a:path w="1614170" h="835660">
                  <a:moveTo>
                    <a:pt x="1613916" y="556260"/>
                  </a:moveTo>
                  <a:lnTo>
                    <a:pt x="1354836" y="556260"/>
                  </a:lnTo>
                  <a:lnTo>
                    <a:pt x="1354836" y="835152"/>
                  </a:lnTo>
                  <a:lnTo>
                    <a:pt x="1613916" y="835152"/>
                  </a:lnTo>
                  <a:lnTo>
                    <a:pt x="1613916" y="556260"/>
                  </a:lnTo>
                  <a:close/>
                </a:path>
              </a:pathLst>
            </a:custGeom>
            <a:solidFill>
              <a:srgbClr val="5F4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73396" y="2401823"/>
              <a:ext cx="1161415" cy="904240"/>
            </a:xfrm>
            <a:custGeom>
              <a:avLst/>
              <a:gdLst/>
              <a:ahLst/>
              <a:cxnLst/>
              <a:rect l="l" t="t" r="r" b="b"/>
              <a:pathLst>
                <a:path w="1161414" h="904239">
                  <a:moveTo>
                    <a:pt x="257556" y="765048"/>
                  </a:moveTo>
                  <a:lnTo>
                    <a:pt x="0" y="765048"/>
                  </a:lnTo>
                  <a:lnTo>
                    <a:pt x="0" y="833628"/>
                  </a:lnTo>
                  <a:lnTo>
                    <a:pt x="257556" y="833628"/>
                  </a:lnTo>
                  <a:lnTo>
                    <a:pt x="257556" y="765048"/>
                  </a:lnTo>
                  <a:close/>
                </a:path>
                <a:path w="1161414" h="904239">
                  <a:moveTo>
                    <a:pt x="710184" y="347472"/>
                  </a:moveTo>
                  <a:lnTo>
                    <a:pt x="451104" y="347472"/>
                  </a:lnTo>
                  <a:lnTo>
                    <a:pt x="451104" y="903732"/>
                  </a:lnTo>
                  <a:lnTo>
                    <a:pt x="710184" y="903732"/>
                  </a:lnTo>
                  <a:lnTo>
                    <a:pt x="710184" y="347472"/>
                  </a:lnTo>
                  <a:close/>
                </a:path>
                <a:path w="1161414" h="904239">
                  <a:moveTo>
                    <a:pt x="1161288" y="0"/>
                  </a:moveTo>
                  <a:lnTo>
                    <a:pt x="903732" y="0"/>
                  </a:lnTo>
                  <a:lnTo>
                    <a:pt x="903732" y="277368"/>
                  </a:lnTo>
                  <a:lnTo>
                    <a:pt x="1161288" y="277368"/>
                  </a:lnTo>
                  <a:lnTo>
                    <a:pt x="1161288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87312" y="3026663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548" y="0"/>
                  </a:lnTo>
                </a:path>
              </a:pathLst>
            </a:custGeom>
            <a:ln w="9525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28232" y="2609087"/>
              <a:ext cx="259079" cy="626745"/>
            </a:xfrm>
            <a:custGeom>
              <a:avLst/>
              <a:gdLst/>
              <a:ahLst/>
              <a:cxnLst/>
              <a:rect l="l" t="t" r="r" b="b"/>
              <a:pathLst>
                <a:path w="259079" h="626744">
                  <a:moveTo>
                    <a:pt x="259079" y="0"/>
                  </a:moveTo>
                  <a:lnTo>
                    <a:pt x="0" y="0"/>
                  </a:lnTo>
                  <a:lnTo>
                    <a:pt x="0" y="626363"/>
                  </a:lnTo>
                  <a:lnTo>
                    <a:pt x="259079" y="626363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8416" y="3026663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548" y="0"/>
                  </a:lnTo>
                </a:path>
              </a:pathLst>
            </a:custGeom>
            <a:ln w="9525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73652" y="2329338"/>
              <a:ext cx="3258820" cy="5080"/>
            </a:xfrm>
            <a:custGeom>
              <a:avLst/>
              <a:gdLst/>
              <a:ahLst/>
              <a:cxnLst/>
              <a:rect l="l" t="t" r="r" b="b"/>
              <a:pathLst>
                <a:path w="3258820" h="5080">
                  <a:moveTo>
                    <a:pt x="0" y="4762"/>
                  </a:moveTo>
                  <a:lnTo>
                    <a:pt x="3258312" y="4762"/>
                  </a:lnTo>
                </a:path>
                <a:path w="3258820" h="5080">
                  <a:moveTo>
                    <a:pt x="0" y="0"/>
                  </a:moveTo>
                  <a:lnTo>
                    <a:pt x="2807207" y="0"/>
                  </a:lnTo>
                </a:path>
                <a:path w="3258820" h="5080">
                  <a:moveTo>
                    <a:pt x="3064764" y="0"/>
                  </a:moveTo>
                  <a:lnTo>
                    <a:pt x="3258312" y="0"/>
                  </a:lnTo>
                </a:path>
              </a:pathLst>
            </a:custGeom>
            <a:ln w="4762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80860" y="3374135"/>
              <a:ext cx="257810" cy="349250"/>
            </a:xfrm>
            <a:custGeom>
              <a:avLst/>
              <a:gdLst/>
              <a:ahLst/>
              <a:cxnLst/>
              <a:rect l="l" t="t" r="r" b="b"/>
              <a:pathLst>
                <a:path w="257809" h="349250">
                  <a:moveTo>
                    <a:pt x="257556" y="0"/>
                  </a:moveTo>
                  <a:lnTo>
                    <a:pt x="0" y="0"/>
                  </a:lnTo>
                  <a:lnTo>
                    <a:pt x="0" y="348995"/>
                  </a:lnTo>
                  <a:lnTo>
                    <a:pt x="257556" y="348995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80860" y="3235451"/>
              <a:ext cx="257810" cy="139065"/>
            </a:xfrm>
            <a:custGeom>
              <a:avLst/>
              <a:gdLst/>
              <a:ahLst/>
              <a:cxnLst/>
              <a:rect l="l" t="t" r="r" b="b"/>
              <a:pathLst>
                <a:path w="257809" h="139064">
                  <a:moveTo>
                    <a:pt x="25755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257556" y="138684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5F4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80860" y="2331719"/>
              <a:ext cx="257810" cy="904240"/>
            </a:xfrm>
            <a:custGeom>
              <a:avLst/>
              <a:gdLst/>
              <a:ahLst/>
              <a:cxnLst/>
              <a:rect l="l" t="t" r="r" b="b"/>
              <a:pathLst>
                <a:path w="257809" h="904239">
                  <a:moveTo>
                    <a:pt x="257556" y="0"/>
                  </a:moveTo>
                  <a:lnTo>
                    <a:pt x="0" y="0"/>
                  </a:lnTo>
                  <a:lnTo>
                    <a:pt x="0" y="903732"/>
                  </a:lnTo>
                  <a:lnTo>
                    <a:pt x="257556" y="903732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89520" y="3026663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548" y="0"/>
                  </a:lnTo>
                </a:path>
              </a:pathLst>
            </a:custGeom>
            <a:ln w="9525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89520" y="2329338"/>
              <a:ext cx="193675" cy="5080"/>
            </a:xfrm>
            <a:custGeom>
              <a:avLst/>
              <a:gdLst/>
              <a:ahLst/>
              <a:cxnLst/>
              <a:rect l="l" t="t" r="r" b="b"/>
              <a:pathLst>
                <a:path w="193675" h="5080">
                  <a:moveTo>
                    <a:pt x="0" y="4762"/>
                  </a:moveTo>
                  <a:lnTo>
                    <a:pt x="193548" y="4762"/>
                  </a:lnTo>
                </a:path>
                <a:path w="193675" h="5080">
                  <a:moveTo>
                    <a:pt x="0" y="0"/>
                  </a:moveTo>
                  <a:lnTo>
                    <a:pt x="193548" y="0"/>
                  </a:lnTo>
                </a:path>
              </a:pathLst>
            </a:custGeom>
            <a:ln w="4762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31964" y="3514344"/>
              <a:ext cx="257810" cy="208915"/>
            </a:xfrm>
            <a:custGeom>
              <a:avLst/>
              <a:gdLst/>
              <a:ahLst/>
              <a:cxnLst/>
              <a:rect l="l" t="t" r="r" b="b"/>
              <a:pathLst>
                <a:path w="257809" h="208914">
                  <a:moveTo>
                    <a:pt x="257555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257555" y="208787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31964" y="3444239"/>
              <a:ext cx="257810" cy="70485"/>
            </a:xfrm>
            <a:custGeom>
              <a:avLst/>
              <a:gdLst/>
              <a:ahLst/>
              <a:cxnLst/>
              <a:rect l="l" t="t" r="r" b="b"/>
              <a:pathLst>
                <a:path w="257809" h="70485">
                  <a:moveTo>
                    <a:pt x="257555" y="0"/>
                  </a:moveTo>
                  <a:lnTo>
                    <a:pt x="0" y="0"/>
                  </a:lnTo>
                  <a:lnTo>
                    <a:pt x="0" y="70104"/>
                  </a:lnTo>
                  <a:lnTo>
                    <a:pt x="257555" y="70104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5F4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31964" y="1984247"/>
              <a:ext cx="257810" cy="1460500"/>
            </a:xfrm>
            <a:custGeom>
              <a:avLst/>
              <a:gdLst/>
              <a:ahLst/>
              <a:cxnLst/>
              <a:rect l="l" t="t" r="r" b="b"/>
              <a:pathLst>
                <a:path w="257809" h="1460500">
                  <a:moveTo>
                    <a:pt x="257555" y="0"/>
                  </a:moveTo>
                  <a:lnTo>
                    <a:pt x="0" y="0"/>
                  </a:lnTo>
                  <a:lnTo>
                    <a:pt x="0" y="1459991"/>
                  </a:lnTo>
                  <a:lnTo>
                    <a:pt x="257555" y="1459991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42148" y="3026663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9525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42148" y="2329338"/>
              <a:ext cx="96520" cy="5080"/>
            </a:xfrm>
            <a:custGeom>
              <a:avLst/>
              <a:gdLst/>
              <a:ahLst/>
              <a:cxnLst/>
              <a:rect l="l" t="t" r="r" b="b"/>
              <a:pathLst>
                <a:path w="96520" h="5080">
                  <a:moveTo>
                    <a:pt x="0" y="4762"/>
                  </a:moveTo>
                  <a:lnTo>
                    <a:pt x="96011" y="4762"/>
                  </a:lnTo>
                </a:path>
                <a:path w="96520" h="508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4762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83067" y="3653027"/>
              <a:ext cx="259079" cy="70485"/>
            </a:xfrm>
            <a:custGeom>
              <a:avLst/>
              <a:gdLst/>
              <a:ahLst/>
              <a:cxnLst/>
              <a:rect l="l" t="t" r="r" b="b"/>
              <a:pathLst>
                <a:path w="259079" h="70485">
                  <a:moveTo>
                    <a:pt x="259079" y="0"/>
                  </a:moveTo>
                  <a:lnTo>
                    <a:pt x="0" y="0"/>
                  </a:lnTo>
                  <a:lnTo>
                    <a:pt x="0" y="70104"/>
                  </a:lnTo>
                  <a:lnTo>
                    <a:pt x="259079" y="70104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83067" y="3514344"/>
              <a:ext cx="259079" cy="139065"/>
            </a:xfrm>
            <a:custGeom>
              <a:avLst/>
              <a:gdLst/>
              <a:ahLst/>
              <a:cxnLst/>
              <a:rect l="l" t="t" r="r" b="b"/>
              <a:pathLst>
                <a:path w="259079" h="139064">
                  <a:moveTo>
                    <a:pt x="259079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259079" y="138683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5F4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83067" y="1984247"/>
              <a:ext cx="259079" cy="1530350"/>
            </a:xfrm>
            <a:custGeom>
              <a:avLst/>
              <a:gdLst/>
              <a:ahLst/>
              <a:cxnLst/>
              <a:rect l="l" t="t" r="r" b="b"/>
              <a:pathLst>
                <a:path w="259079" h="1530350">
                  <a:moveTo>
                    <a:pt x="259079" y="0"/>
                  </a:moveTo>
                  <a:lnTo>
                    <a:pt x="0" y="0"/>
                  </a:lnTo>
                  <a:lnTo>
                    <a:pt x="0" y="1530095"/>
                  </a:lnTo>
                  <a:lnTo>
                    <a:pt x="259079" y="153009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8BB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80860" y="2261616"/>
              <a:ext cx="257810" cy="70485"/>
            </a:xfrm>
            <a:custGeom>
              <a:avLst/>
              <a:gdLst/>
              <a:ahLst/>
              <a:cxnLst/>
              <a:rect l="l" t="t" r="r" b="b"/>
              <a:pathLst>
                <a:path w="257809" h="70485">
                  <a:moveTo>
                    <a:pt x="257556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257556" y="70103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FF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73652" y="1636775"/>
              <a:ext cx="3709670" cy="0"/>
            </a:xfrm>
            <a:custGeom>
              <a:avLst/>
              <a:gdLst/>
              <a:ahLst/>
              <a:cxnLst/>
              <a:rect l="l" t="t" r="r" b="b"/>
              <a:pathLst>
                <a:path w="3709670">
                  <a:moveTo>
                    <a:pt x="0" y="0"/>
                  </a:moveTo>
                  <a:lnTo>
                    <a:pt x="3258312" y="0"/>
                  </a:lnTo>
                </a:path>
                <a:path w="3709670">
                  <a:moveTo>
                    <a:pt x="3515868" y="0"/>
                  </a:moveTo>
                  <a:lnTo>
                    <a:pt x="3709416" y="0"/>
                  </a:lnTo>
                </a:path>
              </a:pathLst>
            </a:custGeom>
            <a:ln w="9525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31964" y="1357883"/>
              <a:ext cx="257810" cy="626745"/>
            </a:xfrm>
            <a:custGeom>
              <a:avLst/>
              <a:gdLst/>
              <a:ahLst/>
              <a:cxnLst/>
              <a:rect l="l" t="t" r="r" b="b"/>
              <a:pathLst>
                <a:path w="257809" h="626744">
                  <a:moveTo>
                    <a:pt x="257555" y="0"/>
                  </a:moveTo>
                  <a:lnTo>
                    <a:pt x="0" y="0"/>
                  </a:lnTo>
                  <a:lnTo>
                    <a:pt x="0" y="626363"/>
                  </a:lnTo>
                  <a:lnTo>
                    <a:pt x="257555" y="626363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FF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42148" y="163677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1" y="0"/>
                  </a:lnTo>
                </a:path>
              </a:pathLst>
            </a:custGeom>
            <a:ln w="9525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83067" y="1427987"/>
              <a:ext cx="259079" cy="556260"/>
            </a:xfrm>
            <a:custGeom>
              <a:avLst/>
              <a:gdLst/>
              <a:ahLst/>
              <a:cxnLst/>
              <a:rect l="l" t="t" r="r" b="b"/>
              <a:pathLst>
                <a:path w="259079" h="556260">
                  <a:moveTo>
                    <a:pt x="259079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259079" y="556260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FF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83067" y="1357883"/>
              <a:ext cx="259079" cy="70485"/>
            </a:xfrm>
            <a:custGeom>
              <a:avLst/>
              <a:gdLst/>
              <a:ahLst/>
              <a:cxnLst/>
              <a:rect l="l" t="t" r="r" b="b"/>
              <a:pathLst>
                <a:path w="259079" h="70484">
                  <a:moveTo>
                    <a:pt x="259079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259079" y="70103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F14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69664" y="3514344"/>
              <a:ext cx="257810" cy="208915"/>
            </a:xfrm>
            <a:custGeom>
              <a:avLst/>
              <a:gdLst/>
              <a:ahLst/>
              <a:cxnLst/>
              <a:rect l="l" t="t" r="r" b="b"/>
              <a:pathLst>
                <a:path w="257810" h="208914">
                  <a:moveTo>
                    <a:pt x="257556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257556" y="208787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73652" y="3723132"/>
              <a:ext cx="4064635" cy="0"/>
            </a:xfrm>
            <a:custGeom>
              <a:avLst/>
              <a:gdLst/>
              <a:ahLst/>
              <a:cxnLst/>
              <a:rect l="l" t="t" r="r" b="b"/>
              <a:pathLst>
                <a:path w="4064634">
                  <a:moveTo>
                    <a:pt x="0" y="0"/>
                  </a:moveTo>
                  <a:lnTo>
                    <a:pt x="4064507" y="0"/>
                  </a:lnTo>
                </a:path>
              </a:pathLst>
            </a:custGeom>
            <a:ln w="9525">
              <a:solidFill>
                <a:srgbClr val="DFE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845814" y="3605860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85F71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60978" y="2910585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60978" y="2215133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60978" y="1519173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24172" y="3855173"/>
            <a:ext cx="393065" cy="389890"/>
          </a:xfrm>
          <a:custGeom>
            <a:avLst/>
            <a:gdLst/>
            <a:ahLst/>
            <a:cxnLst/>
            <a:rect l="l" t="t" r="r" b="b"/>
            <a:pathLst>
              <a:path w="393064" h="389889">
                <a:moveTo>
                  <a:pt x="51562" y="363219"/>
                </a:moveTo>
                <a:lnTo>
                  <a:pt x="37973" y="379729"/>
                </a:lnTo>
                <a:lnTo>
                  <a:pt x="45213" y="384809"/>
                </a:lnTo>
                <a:lnTo>
                  <a:pt x="52466" y="388619"/>
                </a:lnTo>
                <a:lnTo>
                  <a:pt x="59743" y="389889"/>
                </a:lnTo>
                <a:lnTo>
                  <a:pt x="67055" y="389889"/>
                </a:lnTo>
                <a:lnTo>
                  <a:pt x="101549" y="369569"/>
                </a:lnTo>
                <a:lnTo>
                  <a:pt x="63246" y="369569"/>
                </a:lnTo>
                <a:lnTo>
                  <a:pt x="57657" y="368299"/>
                </a:lnTo>
                <a:lnTo>
                  <a:pt x="51562" y="363219"/>
                </a:lnTo>
                <a:close/>
              </a:path>
              <a:path w="393064" h="389889">
                <a:moveTo>
                  <a:pt x="82550" y="309879"/>
                </a:moveTo>
                <a:lnTo>
                  <a:pt x="77088" y="309879"/>
                </a:lnTo>
                <a:lnTo>
                  <a:pt x="71500" y="311149"/>
                </a:lnTo>
                <a:lnTo>
                  <a:pt x="66039" y="313689"/>
                </a:lnTo>
                <a:lnTo>
                  <a:pt x="58547" y="317499"/>
                </a:lnTo>
                <a:lnTo>
                  <a:pt x="49149" y="322579"/>
                </a:lnTo>
                <a:lnTo>
                  <a:pt x="39877" y="328929"/>
                </a:lnTo>
                <a:lnTo>
                  <a:pt x="33274" y="331469"/>
                </a:lnTo>
                <a:lnTo>
                  <a:pt x="26924" y="332739"/>
                </a:lnTo>
                <a:lnTo>
                  <a:pt x="83819" y="332739"/>
                </a:lnTo>
                <a:lnTo>
                  <a:pt x="85978" y="334009"/>
                </a:lnTo>
                <a:lnTo>
                  <a:pt x="90550" y="339089"/>
                </a:lnTo>
                <a:lnTo>
                  <a:pt x="91821" y="342899"/>
                </a:lnTo>
                <a:lnTo>
                  <a:pt x="90931" y="351789"/>
                </a:lnTo>
                <a:lnTo>
                  <a:pt x="63246" y="369569"/>
                </a:lnTo>
                <a:lnTo>
                  <a:pt x="101549" y="369569"/>
                </a:lnTo>
                <a:lnTo>
                  <a:pt x="113411" y="342899"/>
                </a:lnTo>
                <a:lnTo>
                  <a:pt x="110616" y="330199"/>
                </a:lnTo>
                <a:lnTo>
                  <a:pt x="107696" y="325119"/>
                </a:lnTo>
                <a:lnTo>
                  <a:pt x="103250" y="320039"/>
                </a:lnTo>
                <a:lnTo>
                  <a:pt x="98425" y="314959"/>
                </a:lnTo>
                <a:lnTo>
                  <a:pt x="93344" y="312419"/>
                </a:lnTo>
                <a:lnTo>
                  <a:pt x="82550" y="309879"/>
                </a:lnTo>
                <a:close/>
              </a:path>
              <a:path w="393064" h="389889">
                <a:moveTo>
                  <a:pt x="50379" y="280669"/>
                </a:moveTo>
                <a:lnTo>
                  <a:pt x="43687" y="280669"/>
                </a:lnTo>
                <a:lnTo>
                  <a:pt x="36782" y="281939"/>
                </a:lnTo>
                <a:lnTo>
                  <a:pt x="5461" y="307339"/>
                </a:lnTo>
                <a:lnTo>
                  <a:pt x="0" y="325119"/>
                </a:lnTo>
                <a:lnTo>
                  <a:pt x="1142" y="331469"/>
                </a:lnTo>
                <a:lnTo>
                  <a:pt x="2412" y="336549"/>
                </a:lnTo>
                <a:lnTo>
                  <a:pt x="4952" y="341629"/>
                </a:lnTo>
                <a:lnTo>
                  <a:pt x="14986" y="351789"/>
                </a:lnTo>
                <a:lnTo>
                  <a:pt x="22478" y="354329"/>
                </a:lnTo>
                <a:lnTo>
                  <a:pt x="31496" y="354329"/>
                </a:lnTo>
                <a:lnTo>
                  <a:pt x="36659" y="353059"/>
                </a:lnTo>
                <a:lnTo>
                  <a:pt x="42608" y="351789"/>
                </a:lnTo>
                <a:lnTo>
                  <a:pt x="49319" y="347979"/>
                </a:lnTo>
                <a:lnTo>
                  <a:pt x="56768" y="344169"/>
                </a:lnTo>
                <a:lnTo>
                  <a:pt x="64769" y="339089"/>
                </a:lnTo>
                <a:lnTo>
                  <a:pt x="70103" y="336549"/>
                </a:lnTo>
                <a:lnTo>
                  <a:pt x="72516" y="335279"/>
                </a:lnTo>
                <a:lnTo>
                  <a:pt x="76200" y="332739"/>
                </a:lnTo>
                <a:lnTo>
                  <a:pt x="26924" y="332739"/>
                </a:lnTo>
                <a:lnTo>
                  <a:pt x="24511" y="331469"/>
                </a:lnTo>
                <a:lnTo>
                  <a:pt x="22732" y="330199"/>
                </a:lnTo>
                <a:lnTo>
                  <a:pt x="20700" y="327659"/>
                </a:lnTo>
                <a:lnTo>
                  <a:pt x="19938" y="325119"/>
                </a:lnTo>
                <a:lnTo>
                  <a:pt x="20447" y="322579"/>
                </a:lnTo>
                <a:lnTo>
                  <a:pt x="21081" y="317499"/>
                </a:lnTo>
                <a:lnTo>
                  <a:pt x="44703" y="300989"/>
                </a:lnTo>
                <a:lnTo>
                  <a:pt x="58165" y="300989"/>
                </a:lnTo>
                <a:lnTo>
                  <a:pt x="68452" y="289559"/>
                </a:lnTo>
                <a:lnTo>
                  <a:pt x="62761" y="285749"/>
                </a:lnTo>
                <a:lnTo>
                  <a:pt x="56737" y="281939"/>
                </a:lnTo>
                <a:lnTo>
                  <a:pt x="50379" y="280669"/>
                </a:lnTo>
                <a:close/>
              </a:path>
              <a:path w="393064" h="389889">
                <a:moveTo>
                  <a:pt x="131190" y="238759"/>
                </a:moveTo>
                <a:lnTo>
                  <a:pt x="95075" y="262889"/>
                </a:lnTo>
                <a:lnTo>
                  <a:pt x="92710" y="276859"/>
                </a:lnTo>
                <a:lnTo>
                  <a:pt x="93829" y="284479"/>
                </a:lnTo>
                <a:lnTo>
                  <a:pt x="119205" y="314959"/>
                </a:lnTo>
                <a:lnTo>
                  <a:pt x="132079" y="320039"/>
                </a:lnTo>
                <a:lnTo>
                  <a:pt x="140172" y="320039"/>
                </a:lnTo>
                <a:lnTo>
                  <a:pt x="148050" y="317499"/>
                </a:lnTo>
                <a:lnTo>
                  <a:pt x="155690" y="313689"/>
                </a:lnTo>
                <a:lnTo>
                  <a:pt x="163067" y="307339"/>
                </a:lnTo>
                <a:lnTo>
                  <a:pt x="169290" y="300989"/>
                </a:lnTo>
                <a:lnTo>
                  <a:pt x="135381" y="300989"/>
                </a:lnTo>
                <a:lnTo>
                  <a:pt x="130682" y="298449"/>
                </a:lnTo>
                <a:lnTo>
                  <a:pt x="126237" y="294639"/>
                </a:lnTo>
                <a:lnTo>
                  <a:pt x="135189" y="285749"/>
                </a:lnTo>
                <a:lnTo>
                  <a:pt x="117475" y="285749"/>
                </a:lnTo>
                <a:lnTo>
                  <a:pt x="113411" y="281939"/>
                </a:lnTo>
                <a:lnTo>
                  <a:pt x="111251" y="276859"/>
                </a:lnTo>
                <a:lnTo>
                  <a:pt x="110743" y="267969"/>
                </a:lnTo>
                <a:lnTo>
                  <a:pt x="112267" y="264159"/>
                </a:lnTo>
                <a:lnTo>
                  <a:pt x="115442" y="261619"/>
                </a:lnTo>
                <a:lnTo>
                  <a:pt x="118490" y="257809"/>
                </a:lnTo>
                <a:lnTo>
                  <a:pt x="122174" y="256539"/>
                </a:lnTo>
                <a:lnTo>
                  <a:pt x="161940" y="256539"/>
                </a:lnTo>
                <a:lnTo>
                  <a:pt x="155033" y="250189"/>
                </a:lnTo>
                <a:lnTo>
                  <a:pt x="146923" y="243839"/>
                </a:lnTo>
                <a:lnTo>
                  <a:pt x="131190" y="238759"/>
                </a:lnTo>
                <a:close/>
              </a:path>
              <a:path w="393064" h="389889">
                <a:moveTo>
                  <a:pt x="58165" y="300989"/>
                </a:moveTo>
                <a:lnTo>
                  <a:pt x="44703" y="300989"/>
                </a:lnTo>
                <a:lnTo>
                  <a:pt x="48894" y="302259"/>
                </a:lnTo>
                <a:lnTo>
                  <a:pt x="53593" y="306069"/>
                </a:lnTo>
                <a:lnTo>
                  <a:pt x="58165" y="300989"/>
                </a:lnTo>
                <a:close/>
              </a:path>
              <a:path w="393064" h="389889">
                <a:moveTo>
                  <a:pt x="170814" y="266699"/>
                </a:moveTo>
                <a:lnTo>
                  <a:pt x="153669" y="279399"/>
                </a:lnTo>
                <a:lnTo>
                  <a:pt x="155701" y="283209"/>
                </a:lnTo>
                <a:lnTo>
                  <a:pt x="156463" y="285749"/>
                </a:lnTo>
                <a:lnTo>
                  <a:pt x="155828" y="292099"/>
                </a:lnTo>
                <a:lnTo>
                  <a:pt x="154559" y="294639"/>
                </a:lnTo>
                <a:lnTo>
                  <a:pt x="152273" y="295909"/>
                </a:lnTo>
                <a:lnTo>
                  <a:pt x="148843" y="299719"/>
                </a:lnTo>
                <a:lnTo>
                  <a:pt x="144779" y="300989"/>
                </a:lnTo>
                <a:lnTo>
                  <a:pt x="169290" y="300989"/>
                </a:lnTo>
                <a:lnTo>
                  <a:pt x="172974" y="294639"/>
                </a:lnTo>
                <a:lnTo>
                  <a:pt x="175513" y="280669"/>
                </a:lnTo>
                <a:lnTo>
                  <a:pt x="174371" y="274319"/>
                </a:lnTo>
                <a:lnTo>
                  <a:pt x="170814" y="266699"/>
                </a:lnTo>
                <a:close/>
              </a:path>
              <a:path w="393064" h="389889">
                <a:moveTo>
                  <a:pt x="155828" y="200659"/>
                </a:moveTo>
                <a:lnTo>
                  <a:pt x="141986" y="214629"/>
                </a:lnTo>
                <a:lnTo>
                  <a:pt x="219201" y="292099"/>
                </a:lnTo>
                <a:lnTo>
                  <a:pt x="233934" y="276859"/>
                </a:lnTo>
                <a:lnTo>
                  <a:pt x="205866" y="248919"/>
                </a:lnTo>
                <a:lnTo>
                  <a:pt x="216280" y="248919"/>
                </a:lnTo>
                <a:lnTo>
                  <a:pt x="220090" y="247649"/>
                </a:lnTo>
                <a:lnTo>
                  <a:pt x="223774" y="246379"/>
                </a:lnTo>
                <a:lnTo>
                  <a:pt x="227202" y="243839"/>
                </a:lnTo>
                <a:lnTo>
                  <a:pt x="230250" y="240029"/>
                </a:lnTo>
                <a:lnTo>
                  <a:pt x="232347" y="237489"/>
                </a:lnTo>
                <a:lnTo>
                  <a:pt x="206755" y="237489"/>
                </a:lnTo>
                <a:lnTo>
                  <a:pt x="195834" y="236219"/>
                </a:lnTo>
                <a:lnTo>
                  <a:pt x="174783" y="209549"/>
                </a:lnTo>
                <a:lnTo>
                  <a:pt x="164084" y="209549"/>
                </a:lnTo>
                <a:lnTo>
                  <a:pt x="155828" y="200659"/>
                </a:lnTo>
                <a:close/>
              </a:path>
              <a:path w="393064" h="389889">
                <a:moveTo>
                  <a:pt x="161940" y="256539"/>
                </a:moveTo>
                <a:lnTo>
                  <a:pt x="130810" y="256539"/>
                </a:lnTo>
                <a:lnTo>
                  <a:pt x="135127" y="259079"/>
                </a:lnTo>
                <a:lnTo>
                  <a:pt x="139573" y="262889"/>
                </a:lnTo>
                <a:lnTo>
                  <a:pt x="117475" y="285749"/>
                </a:lnTo>
                <a:lnTo>
                  <a:pt x="135189" y="285749"/>
                </a:lnTo>
                <a:lnTo>
                  <a:pt x="163322" y="257809"/>
                </a:lnTo>
                <a:lnTo>
                  <a:pt x="161940" y="256539"/>
                </a:lnTo>
                <a:close/>
              </a:path>
              <a:path w="393064" h="389889">
                <a:moveTo>
                  <a:pt x="229128" y="193039"/>
                </a:moveTo>
                <a:lnTo>
                  <a:pt x="187451" y="193039"/>
                </a:lnTo>
                <a:lnTo>
                  <a:pt x="197865" y="194309"/>
                </a:lnTo>
                <a:lnTo>
                  <a:pt x="203326" y="196849"/>
                </a:lnTo>
                <a:lnTo>
                  <a:pt x="209296" y="203199"/>
                </a:lnTo>
                <a:lnTo>
                  <a:pt x="215518" y="209549"/>
                </a:lnTo>
                <a:lnTo>
                  <a:pt x="218948" y="214629"/>
                </a:lnTo>
                <a:lnTo>
                  <a:pt x="219328" y="219709"/>
                </a:lnTo>
                <a:lnTo>
                  <a:pt x="219837" y="224789"/>
                </a:lnTo>
                <a:lnTo>
                  <a:pt x="218312" y="228599"/>
                </a:lnTo>
                <a:lnTo>
                  <a:pt x="211327" y="236219"/>
                </a:lnTo>
                <a:lnTo>
                  <a:pt x="206755" y="237489"/>
                </a:lnTo>
                <a:lnTo>
                  <a:pt x="232347" y="237489"/>
                </a:lnTo>
                <a:lnTo>
                  <a:pt x="234443" y="234949"/>
                </a:lnTo>
                <a:lnTo>
                  <a:pt x="237315" y="229869"/>
                </a:lnTo>
                <a:lnTo>
                  <a:pt x="238877" y="223519"/>
                </a:lnTo>
                <a:lnTo>
                  <a:pt x="239140" y="215899"/>
                </a:lnTo>
                <a:lnTo>
                  <a:pt x="237853" y="209549"/>
                </a:lnTo>
                <a:lnTo>
                  <a:pt x="234934" y="201929"/>
                </a:lnTo>
                <a:lnTo>
                  <a:pt x="230372" y="194309"/>
                </a:lnTo>
                <a:lnTo>
                  <a:pt x="229128" y="193039"/>
                </a:lnTo>
                <a:close/>
              </a:path>
              <a:path w="393064" h="389889">
                <a:moveTo>
                  <a:pt x="196087" y="172719"/>
                </a:moveTo>
                <a:lnTo>
                  <a:pt x="163194" y="199389"/>
                </a:lnTo>
                <a:lnTo>
                  <a:pt x="163067" y="204469"/>
                </a:lnTo>
                <a:lnTo>
                  <a:pt x="164084" y="209549"/>
                </a:lnTo>
                <a:lnTo>
                  <a:pt x="174783" y="209549"/>
                </a:lnTo>
                <a:lnTo>
                  <a:pt x="174498" y="205739"/>
                </a:lnTo>
                <a:lnTo>
                  <a:pt x="176022" y="201929"/>
                </a:lnTo>
                <a:lnTo>
                  <a:pt x="179704" y="198119"/>
                </a:lnTo>
                <a:lnTo>
                  <a:pt x="183134" y="194309"/>
                </a:lnTo>
                <a:lnTo>
                  <a:pt x="187451" y="193039"/>
                </a:lnTo>
                <a:lnTo>
                  <a:pt x="229128" y="193039"/>
                </a:lnTo>
                <a:lnTo>
                  <a:pt x="224154" y="187959"/>
                </a:lnTo>
                <a:lnTo>
                  <a:pt x="217322" y="181609"/>
                </a:lnTo>
                <a:lnTo>
                  <a:pt x="203277" y="173989"/>
                </a:lnTo>
                <a:lnTo>
                  <a:pt x="196087" y="172719"/>
                </a:lnTo>
                <a:close/>
              </a:path>
              <a:path w="393064" h="389889">
                <a:moveTo>
                  <a:pt x="256031" y="140969"/>
                </a:moveTo>
                <a:lnTo>
                  <a:pt x="227075" y="170179"/>
                </a:lnTo>
                <a:lnTo>
                  <a:pt x="241807" y="185419"/>
                </a:lnTo>
                <a:lnTo>
                  <a:pt x="270890" y="156209"/>
                </a:lnTo>
                <a:lnTo>
                  <a:pt x="256031" y="140969"/>
                </a:lnTo>
                <a:close/>
              </a:path>
              <a:path w="393064" h="389889">
                <a:moveTo>
                  <a:pt x="298177" y="77469"/>
                </a:moveTo>
                <a:lnTo>
                  <a:pt x="269875" y="77469"/>
                </a:lnTo>
                <a:lnTo>
                  <a:pt x="273303" y="78739"/>
                </a:lnTo>
                <a:lnTo>
                  <a:pt x="276605" y="81279"/>
                </a:lnTo>
                <a:lnTo>
                  <a:pt x="283371" y="107949"/>
                </a:lnTo>
                <a:lnTo>
                  <a:pt x="282955" y="119379"/>
                </a:lnTo>
                <a:lnTo>
                  <a:pt x="282887" y="133349"/>
                </a:lnTo>
                <a:lnTo>
                  <a:pt x="294639" y="173989"/>
                </a:lnTo>
                <a:lnTo>
                  <a:pt x="331290" y="137159"/>
                </a:lnTo>
                <a:lnTo>
                  <a:pt x="303275" y="137159"/>
                </a:lnTo>
                <a:lnTo>
                  <a:pt x="302767" y="135889"/>
                </a:lnTo>
                <a:lnTo>
                  <a:pt x="302387" y="133349"/>
                </a:lnTo>
                <a:lnTo>
                  <a:pt x="302132" y="128269"/>
                </a:lnTo>
                <a:lnTo>
                  <a:pt x="302260" y="121919"/>
                </a:lnTo>
                <a:lnTo>
                  <a:pt x="302967" y="105409"/>
                </a:lnTo>
                <a:lnTo>
                  <a:pt x="302894" y="97789"/>
                </a:lnTo>
                <a:lnTo>
                  <a:pt x="302387" y="93979"/>
                </a:lnTo>
                <a:lnTo>
                  <a:pt x="301751" y="87629"/>
                </a:lnTo>
                <a:lnTo>
                  <a:pt x="300354" y="82549"/>
                </a:lnTo>
                <a:lnTo>
                  <a:pt x="298177" y="77469"/>
                </a:lnTo>
                <a:close/>
              </a:path>
              <a:path w="393064" h="389889">
                <a:moveTo>
                  <a:pt x="332739" y="107949"/>
                </a:moveTo>
                <a:lnTo>
                  <a:pt x="303275" y="137159"/>
                </a:lnTo>
                <a:lnTo>
                  <a:pt x="331290" y="137159"/>
                </a:lnTo>
                <a:lnTo>
                  <a:pt x="346455" y="121919"/>
                </a:lnTo>
                <a:lnTo>
                  <a:pt x="332739" y="107949"/>
                </a:lnTo>
                <a:close/>
              </a:path>
              <a:path w="393064" h="389889">
                <a:moveTo>
                  <a:pt x="276987" y="57149"/>
                </a:moveTo>
                <a:lnTo>
                  <a:pt x="268604" y="57149"/>
                </a:lnTo>
                <a:lnTo>
                  <a:pt x="256206" y="59689"/>
                </a:lnTo>
                <a:lnTo>
                  <a:pt x="232410" y="91439"/>
                </a:lnTo>
                <a:lnTo>
                  <a:pt x="232411" y="97789"/>
                </a:lnTo>
                <a:lnTo>
                  <a:pt x="233949" y="104139"/>
                </a:lnTo>
                <a:lnTo>
                  <a:pt x="237035" y="110489"/>
                </a:lnTo>
                <a:lnTo>
                  <a:pt x="241680" y="116839"/>
                </a:lnTo>
                <a:lnTo>
                  <a:pt x="257937" y="104139"/>
                </a:lnTo>
                <a:lnTo>
                  <a:pt x="253873" y="99059"/>
                </a:lnTo>
                <a:lnTo>
                  <a:pt x="251840" y="95249"/>
                </a:lnTo>
                <a:lnTo>
                  <a:pt x="262889" y="77469"/>
                </a:lnTo>
                <a:lnTo>
                  <a:pt x="298177" y="77469"/>
                </a:lnTo>
                <a:lnTo>
                  <a:pt x="296544" y="73659"/>
                </a:lnTo>
                <a:lnTo>
                  <a:pt x="293877" y="69849"/>
                </a:lnTo>
                <a:lnTo>
                  <a:pt x="290449" y="66039"/>
                </a:lnTo>
                <a:lnTo>
                  <a:pt x="284352" y="59689"/>
                </a:lnTo>
                <a:lnTo>
                  <a:pt x="276987" y="57149"/>
                </a:lnTo>
                <a:close/>
              </a:path>
              <a:path w="393064" h="389889">
                <a:moveTo>
                  <a:pt x="329946" y="0"/>
                </a:moveTo>
                <a:lnTo>
                  <a:pt x="322921" y="0"/>
                </a:lnTo>
                <a:lnTo>
                  <a:pt x="316325" y="1269"/>
                </a:lnTo>
                <a:lnTo>
                  <a:pt x="294766" y="34289"/>
                </a:lnTo>
                <a:lnTo>
                  <a:pt x="297031" y="43179"/>
                </a:lnTo>
                <a:lnTo>
                  <a:pt x="329233" y="82549"/>
                </a:lnTo>
                <a:lnTo>
                  <a:pt x="356362" y="97789"/>
                </a:lnTo>
                <a:lnTo>
                  <a:pt x="363835" y="97789"/>
                </a:lnTo>
                <a:lnTo>
                  <a:pt x="389883" y="78739"/>
                </a:lnTo>
                <a:lnTo>
                  <a:pt x="361950" y="78739"/>
                </a:lnTo>
                <a:lnTo>
                  <a:pt x="358521" y="77469"/>
                </a:lnTo>
                <a:lnTo>
                  <a:pt x="354202" y="74929"/>
                </a:lnTo>
                <a:lnTo>
                  <a:pt x="350533" y="72389"/>
                </a:lnTo>
                <a:lnTo>
                  <a:pt x="345995" y="68579"/>
                </a:lnTo>
                <a:lnTo>
                  <a:pt x="340576" y="64769"/>
                </a:lnTo>
                <a:lnTo>
                  <a:pt x="314198" y="33019"/>
                </a:lnTo>
                <a:lnTo>
                  <a:pt x="313309" y="30479"/>
                </a:lnTo>
                <a:lnTo>
                  <a:pt x="313816" y="25399"/>
                </a:lnTo>
                <a:lnTo>
                  <a:pt x="314832" y="22859"/>
                </a:lnTo>
                <a:lnTo>
                  <a:pt x="316611" y="21589"/>
                </a:lnTo>
                <a:lnTo>
                  <a:pt x="318388" y="19049"/>
                </a:lnTo>
                <a:lnTo>
                  <a:pt x="320548" y="19049"/>
                </a:lnTo>
                <a:lnTo>
                  <a:pt x="325627" y="17779"/>
                </a:lnTo>
                <a:lnTo>
                  <a:pt x="362725" y="17779"/>
                </a:lnTo>
                <a:lnTo>
                  <a:pt x="358163" y="13969"/>
                </a:lnTo>
                <a:lnTo>
                  <a:pt x="348138" y="6349"/>
                </a:lnTo>
                <a:lnTo>
                  <a:pt x="338732" y="1269"/>
                </a:lnTo>
                <a:lnTo>
                  <a:pt x="329946" y="0"/>
                </a:lnTo>
                <a:close/>
              </a:path>
              <a:path w="393064" h="389889">
                <a:moveTo>
                  <a:pt x="362725" y="17779"/>
                </a:moveTo>
                <a:lnTo>
                  <a:pt x="325627" y="17779"/>
                </a:lnTo>
                <a:lnTo>
                  <a:pt x="329056" y="19049"/>
                </a:lnTo>
                <a:lnTo>
                  <a:pt x="333375" y="21589"/>
                </a:lnTo>
                <a:lnTo>
                  <a:pt x="364585" y="50799"/>
                </a:lnTo>
                <a:lnTo>
                  <a:pt x="374268" y="66039"/>
                </a:lnTo>
                <a:lnTo>
                  <a:pt x="374014" y="68579"/>
                </a:lnTo>
                <a:lnTo>
                  <a:pt x="373634" y="71119"/>
                </a:lnTo>
                <a:lnTo>
                  <a:pt x="372617" y="73659"/>
                </a:lnTo>
                <a:lnTo>
                  <a:pt x="369062" y="77469"/>
                </a:lnTo>
                <a:lnTo>
                  <a:pt x="366902" y="78739"/>
                </a:lnTo>
                <a:lnTo>
                  <a:pt x="389883" y="78739"/>
                </a:lnTo>
                <a:lnTo>
                  <a:pt x="391159" y="76199"/>
                </a:lnTo>
                <a:lnTo>
                  <a:pt x="392731" y="69849"/>
                </a:lnTo>
                <a:lnTo>
                  <a:pt x="392684" y="62229"/>
                </a:lnTo>
                <a:lnTo>
                  <a:pt x="390471" y="53339"/>
                </a:lnTo>
                <a:lnTo>
                  <a:pt x="385746" y="44449"/>
                </a:lnTo>
                <a:lnTo>
                  <a:pt x="378521" y="34289"/>
                </a:lnTo>
                <a:lnTo>
                  <a:pt x="368807" y="22859"/>
                </a:lnTo>
                <a:lnTo>
                  <a:pt x="362725" y="17779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99915" y="3854538"/>
            <a:ext cx="820419" cy="407670"/>
          </a:xfrm>
          <a:custGeom>
            <a:avLst/>
            <a:gdLst/>
            <a:ahLst/>
            <a:cxnLst/>
            <a:rect l="l" t="t" r="r" b="b"/>
            <a:pathLst>
              <a:path w="820420" h="407670">
                <a:moveTo>
                  <a:pt x="113284" y="313855"/>
                </a:moveTo>
                <a:lnTo>
                  <a:pt x="111874" y="302437"/>
                </a:lnTo>
                <a:lnTo>
                  <a:pt x="108216" y="293535"/>
                </a:lnTo>
                <a:lnTo>
                  <a:pt x="102298" y="283387"/>
                </a:lnTo>
                <a:lnTo>
                  <a:pt x="95275" y="275755"/>
                </a:lnTo>
                <a:lnTo>
                  <a:pt x="94107" y="274485"/>
                </a:lnTo>
                <a:lnTo>
                  <a:pt x="92329" y="272834"/>
                </a:lnTo>
                <a:lnTo>
                  <a:pt x="92329" y="324015"/>
                </a:lnTo>
                <a:lnTo>
                  <a:pt x="89408" y="331635"/>
                </a:lnTo>
                <a:lnTo>
                  <a:pt x="83312" y="337985"/>
                </a:lnTo>
                <a:lnTo>
                  <a:pt x="77089" y="344335"/>
                </a:lnTo>
                <a:lnTo>
                  <a:pt x="69723" y="346887"/>
                </a:lnTo>
                <a:lnTo>
                  <a:pt x="61087" y="346887"/>
                </a:lnTo>
                <a:lnTo>
                  <a:pt x="29311" y="325285"/>
                </a:lnTo>
                <a:lnTo>
                  <a:pt x="20701" y="298615"/>
                </a:lnTo>
                <a:lnTo>
                  <a:pt x="23749" y="290995"/>
                </a:lnTo>
                <a:lnTo>
                  <a:pt x="30099" y="284645"/>
                </a:lnTo>
                <a:lnTo>
                  <a:pt x="36576" y="278295"/>
                </a:lnTo>
                <a:lnTo>
                  <a:pt x="43815" y="275755"/>
                </a:lnTo>
                <a:lnTo>
                  <a:pt x="52070" y="275755"/>
                </a:lnTo>
                <a:lnTo>
                  <a:pt x="87909" y="302437"/>
                </a:lnTo>
                <a:lnTo>
                  <a:pt x="92329" y="324015"/>
                </a:lnTo>
                <a:lnTo>
                  <a:pt x="92329" y="272834"/>
                </a:lnTo>
                <a:lnTo>
                  <a:pt x="84556" y="265595"/>
                </a:lnTo>
                <a:lnTo>
                  <a:pt x="74764" y="259245"/>
                </a:lnTo>
                <a:lnTo>
                  <a:pt x="64744" y="255435"/>
                </a:lnTo>
                <a:lnTo>
                  <a:pt x="54483" y="254165"/>
                </a:lnTo>
                <a:lnTo>
                  <a:pt x="44335" y="255435"/>
                </a:lnTo>
                <a:lnTo>
                  <a:pt x="10414" y="278295"/>
                </a:lnTo>
                <a:lnTo>
                  <a:pt x="0" y="302437"/>
                </a:lnTo>
                <a:lnTo>
                  <a:pt x="127" y="313855"/>
                </a:lnTo>
                <a:lnTo>
                  <a:pt x="19685" y="349415"/>
                </a:lnTo>
                <a:lnTo>
                  <a:pt x="58801" y="367195"/>
                </a:lnTo>
                <a:lnTo>
                  <a:pt x="68884" y="367195"/>
                </a:lnTo>
                <a:lnTo>
                  <a:pt x="104038" y="341795"/>
                </a:lnTo>
                <a:lnTo>
                  <a:pt x="112369" y="324015"/>
                </a:lnTo>
                <a:lnTo>
                  <a:pt x="113284" y="313855"/>
                </a:lnTo>
                <a:close/>
              </a:path>
              <a:path w="820420" h="407670">
                <a:moveTo>
                  <a:pt x="182753" y="247815"/>
                </a:moveTo>
                <a:lnTo>
                  <a:pt x="180594" y="240195"/>
                </a:lnTo>
                <a:lnTo>
                  <a:pt x="175387" y="231305"/>
                </a:lnTo>
                <a:lnTo>
                  <a:pt x="158369" y="244005"/>
                </a:lnTo>
                <a:lnTo>
                  <a:pt x="161544" y="247815"/>
                </a:lnTo>
                <a:lnTo>
                  <a:pt x="163068" y="252895"/>
                </a:lnTo>
                <a:lnTo>
                  <a:pt x="162814" y="255435"/>
                </a:lnTo>
                <a:lnTo>
                  <a:pt x="162687" y="259245"/>
                </a:lnTo>
                <a:lnTo>
                  <a:pt x="161163" y="261785"/>
                </a:lnTo>
                <a:lnTo>
                  <a:pt x="158369" y="265595"/>
                </a:lnTo>
                <a:lnTo>
                  <a:pt x="154559" y="269405"/>
                </a:lnTo>
                <a:lnTo>
                  <a:pt x="150241" y="270687"/>
                </a:lnTo>
                <a:lnTo>
                  <a:pt x="140335" y="269405"/>
                </a:lnTo>
                <a:lnTo>
                  <a:pt x="118491" y="242735"/>
                </a:lnTo>
                <a:lnTo>
                  <a:pt x="118110" y="238937"/>
                </a:lnTo>
                <a:lnTo>
                  <a:pt x="119761" y="233845"/>
                </a:lnTo>
                <a:lnTo>
                  <a:pt x="126238" y="227495"/>
                </a:lnTo>
                <a:lnTo>
                  <a:pt x="129159" y="226237"/>
                </a:lnTo>
                <a:lnTo>
                  <a:pt x="138938" y="226237"/>
                </a:lnTo>
                <a:lnTo>
                  <a:pt x="142367" y="228765"/>
                </a:lnTo>
                <a:lnTo>
                  <a:pt x="144195" y="226237"/>
                </a:lnTo>
                <a:lnTo>
                  <a:pt x="154305" y="212255"/>
                </a:lnTo>
                <a:lnTo>
                  <a:pt x="146558" y="207187"/>
                </a:lnTo>
                <a:lnTo>
                  <a:pt x="139192" y="205905"/>
                </a:lnTo>
                <a:lnTo>
                  <a:pt x="125222" y="208445"/>
                </a:lnTo>
                <a:lnTo>
                  <a:pt x="100164" y="238937"/>
                </a:lnTo>
                <a:lnTo>
                  <a:pt x="99568" y="246545"/>
                </a:lnTo>
                <a:lnTo>
                  <a:pt x="100584" y="254165"/>
                </a:lnTo>
                <a:lnTo>
                  <a:pt x="127762" y="285915"/>
                </a:lnTo>
                <a:lnTo>
                  <a:pt x="142494" y="289737"/>
                </a:lnTo>
                <a:lnTo>
                  <a:pt x="156794" y="287185"/>
                </a:lnTo>
                <a:lnTo>
                  <a:pt x="181864" y="255435"/>
                </a:lnTo>
                <a:lnTo>
                  <a:pt x="182753" y="247815"/>
                </a:lnTo>
                <a:close/>
              </a:path>
              <a:path w="820420" h="407670">
                <a:moveTo>
                  <a:pt x="229997" y="213537"/>
                </a:moveTo>
                <a:lnTo>
                  <a:pt x="228409" y="212255"/>
                </a:lnTo>
                <a:lnTo>
                  <a:pt x="217297" y="203365"/>
                </a:lnTo>
                <a:lnTo>
                  <a:pt x="215646" y="205905"/>
                </a:lnTo>
                <a:lnTo>
                  <a:pt x="214122" y="208445"/>
                </a:lnTo>
                <a:lnTo>
                  <a:pt x="212852" y="209715"/>
                </a:lnTo>
                <a:lnTo>
                  <a:pt x="211836" y="210985"/>
                </a:lnTo>
                <a:lnTo>
                  <a:pt x="210693" y="212255"/>
                </a:lnTo>
                <a:lnTo>
                  <a:pt x="207264" y="212255"/>
                </a:lnTo>
                <a:lnTo>
                  <a:pt x="205486" y="210985"/>
                </a:lnTo>
                <a:lnTo>
                  <a:pt x="202692" y="208445"/>
                </a:lnTo>
                <a:lnTo>
                  <a:pt x="198120" y="203365"/>
                </a:lnTo>
                <a:lnTo>
                  <a:pt x="190182" y="195745"/>
                </a:lnTo>
                <a:lnTo>
                  <a:pt x="175641" y="181787"/>
                </a:lnTo>
                <a:lnTo>
                  <a:pt x="185674" y="171615"/>
                </a:lnTo>
                <a:lnTo>
                  <a:pt x="183311" y="169087"/>
                </a:lnTo>
                <a:lnTo>
                  <a:pt x="173863" y="158927"/>
                </a:lnTo>
                <a:lnTo>
                  <a:pt x="163830" y="169087"/>
                </a:lnTo>
                <a:lnTo>
                  <a:pt x="144018" y="150025"/>
                </a:lnTo>
                <a:lnTo>
                  <a:pt x="137922" y="172885"/>
                </a:lnTo>
                <a:lnTo>
                  <a:pt x="148971" y="184315"/>
                </a:lnTo>
                <a:lnTo>
                  <a:pt x="142240" y="190665"/>
                </a:lnTo>
                <a:lnTo>
                  <a:pt x="153924" y="203365"/>
                </a:lnTo>
                <a:lnTo>
                  <a:pt x="160782" y="195745"/>
                </a:lnTo>
                <a:lnTo>
                  <a:pt x="185166" y="219887"/>
                </a:lnTo>
                <a:lnTo>
                  <a:pt x="190373" y="226237"/>
                </a:lnTo>
                <a:lnTo>
                  <a:pt x="193929" y="228765"/>
                </a:lnTo>
                <a:lnTo>
                  <a:pt x="198882" y="232587"/>
                </a:lnTo>
                <a:lnTo>
                  <a:pt x="201422" y="233845"/>
                </a:lnTo>
                <a:lnTo>
                  <a:pt x="209042" y="233845"/>
                </a:lnTo>
                <a:lnTo>
                  <a:pt x="212090" y="232587"/>
                </a:lnTo>
                <a:lnTo>
                  <a:pt x="217932" y="230035"/>
                </a:lnTo>
                <a:lnTo>
                  <a:pt x="224917" y="222415"/>
                </a:lnTo>
                <a:lnTo>
                  <a:pt x="228092" y="217335"/>
                </a:lnTo>
                <a:lnTo>
                  <a:pt x="229997" y="213537"/>
                </a:lnTo>
                <a:close/>
              </a:path>
              <a:path w="820420" h="407670">
                <a:moveTo>
                  <a:pt x="246507" y="157645"/>
                </a:moveTo>
                <a:lnTo>
                  <a:pt x="231775" y="142405"/>
                </a:lnTo>
                <a:lnTo>
                  <a:pt x="202692" y="171615"/>
                </a:lnTo>
                <a:lnTo>
                  <a:pt x="217424" y="186855"/>
                </a:lnTo>
                <a:lnTo>
                  <a:pt x="246507" y="157645"/>
                </a:lnTo>
                <a:close/>
              </a:path>
              <a:path w="820420" h="407670">
                <a:moveTo>
                  <a:pt x="322072" y="123355"/>
                </a:moveTo>
                <a:lnTo>
                  <a:pt x="308356" y="109385"/>
                </a:lnTo>
                <a:lnTo>
                  <a:pt x="279019" y="138595"/>
                </a:lnTo>
                <a:lnTo>
                  <a:pt x="278384" y="136055"/>
                </a:lnTo>
                <a:lnTo>
                  <a:pt x="278003" y="133527"/>
                </a:lnTo>
                <a:lnTo>
                  <a:pt x="277876" y="130975"/>
                </a:lnTo>
                <a:lnTo>
                  <a:pt x="277876" y="123355"/>
                </a:lnTo>
                <a:lnTo>
                  <a:pt x="278574" y="106845"/>
                </a:lnTo>
                <a:lnTo>
                  <a:pt x="278511" y="97955"/>
                </a:lnTo>
                <a:lnTo>
                  <a:pt x="278130" y="94145"/>
                </a:lnTo>
                <a:lnTo>
                  <a:pt x="277368" y="87795"/>
                </a:lnTo>
                <a:lnTo>
                  <a:pt x="275971" y="82727"/>
                </a:lnTo>
                <a:lnTo>
                  <a:pt x="274193" y="78905"/>
                </a:lnTo>
                <a:lnTo>
                  <a:pt x="273710" y="77635"/>
                </a:lnTo>
                <a:lnTo>
                  <a:pt x="272288" y="73825"/>
                </a:lnTo>
                <a:lnTo>
                  <a:pt x="269494" y="70027"/>
                </a:lnTo>
                <a:lnTo>
                  <a:pt x="266065" y="67475"/>
                </a:lnTo>
                <a:lnTo>
                  <a:pt x="259969" y="61125"/>
                </a:lnTo>
                <a:lnTo>
                  <a:pt x="252730" y="57327"/>
                </a:lnTo>
                <a:lnTo>
                  <a:pt x="244221" y="58585"/>
                </a:lnTo>
                <a:lnTo>
                  <a:pt x="237985" y="58585"/>
                </a:lnTo>
                <a:lnTo>
                  <a:pt x="209473" y="86525"/>
                </a:lnTo>
                <a:lnTo>
                  <a:pt x="208076" y="99225"/>
                </a:lnTo>
                <a:lnTo>
                  <a:pt x="209575" y="105575"/>
                </a:lnTo>
                <a:lnTo>
                  <a:pt x="212648" y="111925"/>
                </a:lnTo>
                <a:lnTo>
                  <a:pt x="217297" y="118275"/>
                </a:lnTo>
                <a:lnTo>
                  <a:pt x="233553" y="105575"/>
                </a:lnTo>
                <a:lnTo>
                  <a:pt x="229489" y="100495"/>
                </a:lnTo>
                <a:lnTo>
                  <a:pt x="227457" y="96685"/>
                </a:lnTo>
                <a:lnTo>
                  <a:pt x="227457" y="89077"/>
                </a:lnTo>
                <a:lnTo>
                  <a:pt x="228981" y="85255"/>
                </a:lnTo>
                <a:lnTo>
                  <a:pt x="232029" y="82727"/>
                </a:lnTo>
                <a:lnTo>
                  <a:pt x="235204" y="78905"/>
                </a:lnTo>
                <a:lnTo>
                  <a:pt x="238506" y="77635"/>
                </a:lnTo>
                <a:lnTo>
                  <a:pt x="245618" y="77635"/>
                </a:lnTo>
                <a:lnTo>
                  <a:pt x="249047" y="78905"/>
                </a:lnTo>
                <a:lnTo>
                  <a:pt x="252349" y="82727"/>
                </a:lnTo>
                <a:lnTo>
                  <a:pt x="255270" y="85255"/>
                </a:lnTo>
                <a:lnTo>
                  <a:pt x="257302" y="90335"/>
                </a:lnTo>
                <a:lnTo>
                  <a:pt x="258318" y="95427"/>
                </a:lnTo>
                <a:lnTo>
                  <a:pt x="258953" y="99225"/>
                </a:lnTo>
                <a:lnTo>
                  <a:pt x="259003" y="109385"/>
                </a:lnTo>
                <a:lnTo>
                  <a:pt x="258737" y="118275"/>
                </a:lnTo>
                <a:lnTo>
                  <a:pt x="258610" y="123355"/>
                </a:lnTo>
                <a:lnTo>
                  <a:pt x="262382" y="162725"/>
                </a:lnTo>
                <a:lnTo>
                  <a:pt x="270256" y="174155"/>
                </a:lnTo>
                <a:lnTo>
                  <a:pt x="306527" y="138595"/>
                </a:lnTo>
                <a:lnTo>
                  <a:pt x="322072" y="123355"/>
                </a:lnTo>
                <a:close/>
              </a:path>
              <a:path w="820420" h="407670">
                <a:moveTo>
                  <a:pt x="368427" y="63677"/>
                </a:moveTo>
                <a:lnTo>
                  <a:pt x="366141" y="54775"/>
                </a:lnTo>
                <a:lnTo>
                  <a:pt x="361378" y="44627"/>
                </a:lnTo>
                <a:lnTo>
                  <a:pt x="354139" y="34455"/>
                </a:lnTo>
                <a:lnTo>
                  <a:pt x="349885" y="30010"/>
                </a:lnTo>
                <a:lnTo>
                  <a:pt x="349885" y="67475"/>
                </a:lnTo>
                <a:lnTo>
                  <a:pt x="349377" y="72555"/>
                </a:lnTo>
                <a:lnTo>
                  <a:pt x="348361" y="75095"/>
                </a:lnTo>
                <a:lnTo>
                  <a:pt x="344805" y="78905"/>
                </a:lnTo>
                <a:lnTo>
                  <a:pt x="342646" y="78905"/>
                </a:lnTo>
                <a:lnTo>
                  <a:pt x="337566" y="80175"/>
                </a:lnTo>
                <a:lnTo>
                  <a:pt x="303682" y="52235"/>
                </a:lnTo>
                <a:lnTo>
                  <a:pt x="298653" y="47155"/>
                </a:lnTo>
                <a:lnTo>
                  <a:pt x="294779" y="42075"/>
                </a:lnTo>
                <a:lnTo>
                  <a:pt x="292100" y="38277"/>
                </a:lnTo>
                <a:lnTo>
                  <a:pt x="289941" y="34455"/>
                </a:lnTo>
                <a:lnTo>
                  <a:pt x="288925" y="31927"/>
                </a:lnTo>
                <a:lnTo>
                  <a:pt x="289433" y="26835"/>
                </a:lnTo>
                <a:lnTo>
                  <a:pt x="290449" y="24295"/>
                </a:lnTo>
                <a:lnTo>
                  <a:pt x="292227" y="21755"/>
                </a:lnTo>
                <a:lnTo>
                  <a:pt x="294132" y="20485"/>
                </a:lnTo>
                <a:lnTo>
                  <a:pt x="296291" y="19227"/>
                </a:lnTo>
                <a:lnTo>
                  <a:pt x="301244" y="19227"/>
                </a:lnTo>
                <a:lnTo>
                  <a:pt x="304673" y="20485"/>
                </a:lnTo>
                <a:lnTo>
                  <a:pt x="308991" y="23025"/>
                </a:lnTo>
                <a:lnTo>
                  <a:pt x="312661" y="25577"/>
                </a:lnTo>
                <a:lnTo>
                  <a:pt x="317207" y="29375"/>
                </a:lnTo>
                <a:lnTo>
                  <a:pt x="322668" y="33185"/>
                </a:lnTo>
                <a:lnTo>
                  <a:pt x="329057" y="39535"/>
                </a:lnTo>
                <a:lnTo>
                  <a:pt x="335216" y="45885"/>
                </a:lnTo>
                <a:lnTo>
                  <a:pt x="340207" y="52235"/>
                </a:lnTo>
                <a:lnTo>
                  <a:pt x="344030" y="56045"/>
                </a:lnTo>
                <a:lnTo>
                  <a:pt x="346710" y="61125"/>
                </a:lnTo>
                <a:lnTo>
                  <a:pt x="348869" y="64935"/>
                </a:lnTo>
                <a:lnTo>
                  <a:pt x="349885" y="67475"/>
                </a:lnTo>
                <a:lnTo>
                  <a:pt x="349885" y="30010"/>
                </a:lnTo>
                <a:lnTo>
                  <a:pt x="344424" y="24295"/>
                </a:lnTo>
                <a:lnTo>
                  <a:pt x="339090" y="19227"/>
                </a:lnTo>
                <a:lnTo>
                  <a:pt x="333768" y="14135"/>
                </a:lnTo>
                <a:lnTo>
                  <a:pt x="323748" y="7785"/>
                </a:lnTo>
                <a:lnTo>
                  <a:pt x="314337" y="2705"/>
                </a:lnTo>
                <a:lnTo>
                  <a:pt x="305562" y="177"/>
                </a:lnTo>
                <a:lnTo>
                  <a:pt x="298602" y="177"/>
                </a:lnTo>
                <a:lnTo>
                  <a:pt x="270408" y="28105"/>
                </a:lnTo>
                <a:lnTo>
                  <a:pt x="270383" y="35725"/>
                </a:lnTo>
                <a:lnTo>
                  <a:pt x="272643" y="44627"/>
                </a:lnTo>
                <a:lnTo>
                  <a:pt x="304901" y="83985"/>
                </a:lnTo>
                <a:lnTo>
                  <a:pt x="331978" y="97955"/>
                </a:lnTo>
                <a:lnTo>
                  <a:pt x="339496" y="97955"/>
                </a:lnTo>
                <a:lnTo>
                  <a:pt x="364858" y="80175"/>
                </a:lnTo>
                <a:lnTo>
                  <a:pt x="366788" y="76377"/>
                </a:lnTo>
                <a:lnTo>
                  <a:pt x="368388" y="70027"/>
                </a:lnTo>
                <a:lnTo>
                  <a:pt x="368427" y="63677"/>
                </a:lnTo>
                <a:close/>
              </a:path>
              <a:path w="820420" h="407670">
                <a:moveTo>
                  <a:pt x="550164" y="345909"/>
                </a:moveTo>
                <a:lnTo>
                  <a:pt x="546582" y="342328"/>
                </a:lnTo>
                <a:lnTo>
                  <a:pt x="539000" y="334746"/>
                </a:lnTo>
                <a:lnTo>
                  <a:pt x="473075" y="268770"/>
                </a:lnTo>
                <a:lnTo>
                  <a:pt x="458597" y="283235"/>
                </a:lnTo>
                <a:lnTo>
                  <a:pt x="510032" y="334746"/>
                </a:lnTo>
                <a:lnTo>
                  <a:pt x="426974" y="314807"/>
                </a:lnTo>
                <a:lnTo>
                  <a:pt x="411861" y="329958"/>
                </a:lnTo>
                <a:lnTo>
                  <a:pt x="488950" y="407098"/>
                </a:lnTo>
                <a:lnTo>
                  <a:pt x="503428" y="392633"/>
                </a:lnTo>
                <a:lnTo>
                  <a:pt x="453136" y="342328"/>
                </a:lnTo>
                <a:lnTo>
                  <a:pt x="534543" y="361530"/>
                </a:lnTo>
                <a:lnTo>
                  <a:pt x="550164" y="345909"/>
                </a:lnTo>
                <a:close/>
              </a:path>
              <a:path w="820420" h="407670">
                <a:moveTo>
                  <a:pt x="605282" y="276631"/>
                </a:moveTo>
                <a:lnTo>
                  <a:pt x="597712" y="253644"/>
                </a:lnTo>
                <a:lnTo>
                  <a:pt x="592455" y="247434"/>
                </a:lnTo>
                <a:lnTo>
                  <a:pt x="586613" y="242506"/>
                </a:lnTo>
                <a:lnTo>
                  <a:pt x="586613" y="285000"/>
                </a:lnTo>
                <a:lnTo>
                  <a:pt x="584835" y="289712"/>
                </a:lnTo>
                <a:lnTo>
                  <a:pt x="580872" y="293598"/>
                </a:lnTo>
                <a:lnTo>
                  <a:pt x="577088" y="297434"/>
                </a:lnTo>
                <a:lnTo>
                  <a:pt x="572389" y="299199"/>
                </a:lnTo>
                <a:lnTo>
                  <a:pt x="541299" y="273888"/>
                </a:lnTo>
                <a:lnTo>
                  <a:pt x="541020" y="267843"/>
                </a:lnTo>
                <a:lnTo>
                  <a:pt x="542798" y="263131"/>
                </a:lnTo>
                <a:lnTo>
                  <a:pt x="550418" y="255409"/>
                </a:lnTo>
                <a:lnTo>
                  <a:pt x="555244" y="253644"/>
                </a:lnTo>
                <a:lnTo>
                  <a:pt x="566293" y="254317"/>
                </a:lnTo>
                <a:lnTo>
                  <a:pt x="571881" y="257213"/>
                </a:lnTo>
                <a:lnTo>
                  <a:pt x="582930" y="268300"/>
                </a:lnTo>
                <a:lnTo>
                  <a:pt x="585851" y="273888"/>
                </a:lnTo>
                <a:lnTo>
                  <a:pt x="586613" y="285000"/>
                </a:lnTo>
                <a:lnTo>
                  <a:pt x="586613" y="242506"/>
                </a:lnTo>
                <a:lnTo>
                  <a:pt x="585927" y="241922"/>
                </a:lnTo>
                <a:lnTo>
                  <a:pt x="578929" y="237972"/>
                </a:lnTo>
                <a:lnTo>
                  <a:pt x="571449" y="235572"/>
                </a:lnTo>
                <a:lnTo>
                  <a:pt x="563499" y="234721"/>
                </a:lnTo>
                <a:lnTo>
                  <a:pt x="555586" y="235458"/>
                </a:lnTo>
                <a:lnTo>
                  <a:pt x="525272" y="258902"/>
                </a:lnTo>
                <a:lnTo>
                  <a:pt x="521208" y="272618"/>
                </a:lnTo>
                <a:lnTo>
                  <a:pt x="521335" y="279565"/>
                </a:lnTo>
                <a:lnTo>
                  <a:pt x="525653" y="293598"/>
                </a:lnTo>
                <a:lnTo>
                  <a:pt x="529209" y="299554"/>
                </a:lnTo>
                <a:lnTo>
                  <a:pt x="534162" y="304469"/>
                </a:lnTo>
                <a:lnTo>
                  <a:pt x="540512" y="310883"/>
                </a:lnTo>
                <a:lnTo>
                  <a:pt x="547243" y="315125"/>
                </a:lnTo>
                <a:lnTo>
                  <a:pt x="560959" y="319227"/>
                </a:lnTo>
                <a:lnTo>
                  <a:pt x="567944" y="319087"/>
                </a:lnTo>
                <a:lnTo>
                  <a:pt x="581914" y="314426"/>
                </a:lnTo>
                <a:lnTo>
                  <a:pt x="587883" y="310692"/>
                </a:lnTo>
                <a:lnTo>
                  <a:pt x="593090" y="305574"/>
                </a:lnTo>
                <a:lnTo>
                  <a:pt x="598411" y="299199"/>
                </a:lnTo>
                <a:lnTo>
                  <a:pt x="602322" y="292138"/>
                </a:lnTo>
                <a:lnTo>
                  <a:pt x="604469" y="285000"/>
                </a:lnTo>
                <a:lnTo>
                  <a:pt x="604596" y="284556"/>
                </a:lnTo>
                <a:lnTo>
                  <a:pt x="605282" y="276631"/>
                </a:lnTo>
                <a:close/>
              </a:path>
              <a:path w="820420" h="407670">
                <a:moveTo>
                  <a:pt x="660654" y="235369"/>
                </a:moveTo>
                <a:lnTo>
                  <a:pt x="655853" y="224256"/>
                </a:lnTo>
                <a:lnTo>
                  <a:pt x="626999" y="157276"/>
                </a:lnTo>
                <a:lnTo>
                  <a:pt x="611886" y="172478"/>
                </a:lnTo>
                <a:lnTo>
                  <a:pt x="629666" y="211632"/>
                </a:lnTo>
                <a:lnTo>
                  <a:pt x="630682" y="213766"/>
                </a:lnTo>
                <a:lnTo>
                  <a:pt x="631825" y="215874"/>
                </a:lnTo>
                <a:lnTo>
                  <a:pt x="632841" y="217944"/>
                </a:lnTo>
                <a:lnTo>
                  <a:pt x="633476" y="218935"/>
                </a:lnTo>
                <a:lnTo>
                  <a:pt x="634492" y="221030"/>
                </a:lnTo>
                <a:lnTo>
                  <a:pt x="636143" y="224256"/>
                </a:lnTo>
                <a:lnTo>
                  <a:pt x="623570" y="217792"/>
                </a:lnTo>
                <a:lnTo>
                  <a:pt x="584581" y="199796"/>
                </a:lnTo>
                <a:lnTo>
                  <a:pt x="568960" y="215315"/>
                </a:lnTo>
                <a:lnTo>
                  <a:pt x="647446" y="248678"/>
                </a:lnTo>
                <a:lnTo>
                  <a:pt x="660654" y="235369"/>
                </a:lnTo>
                <a:close/>
              </a:path>
              <a:path w="820420" h="407670">
                <a:moveTo>
                  <a:pt x="698119" y="156832"/>
                </a:moveTo>
                <a:lnTo>
                  <a:pt x="683260" y="142049"/>
                </a:lnTo>
                <a:lnTo>
                  <a:pt x="654304" y="171094"/>
                </a:lnTo>
                <a:lnTo>
                  <a:pt x="669036" y="185877"/>
                </a:lnTo>
                <a:lnTo>
                  <a:pt x="698119" y="156832"/>
                </a:lnTo>
                <a:close/>
              </a:path>
              <a:path w="820420" h="407670">
                <a:moveTo>
                  <a:pt x="774700" y="121348"/>
                </a:moveTo>
                <a:lnTo>
                  <a:pt x="760984" y="107619"/>
                </a:lnTo>
                <a:lnTo>
                  <a:pt x="731647" y="136982"/>
                </a:lnTo>
                <a:lnTo>
                  <a:pt x="731012" y="134874"/>
                </a:lnTo>
                <a:lnTo>
                  <a:pt x="730758" y="132499"/>
                </a:lnTo>
                <a:lnTo>
                  <a:pt x="730504" y="129857"/>
                </a:lnTo>
                <a:lnTo>
                  <a:pt x="730377" y="127203"/>
                </a:lnTo>
                <a:lnTo>
                  <a:pt x="730504" y="121348"/>
                </a:lnTo>
                <a:lnTo>
                  <a:pt x="731177" y="105371"/>
                </a:lnTo>
                <a:lnTo>
                  <a:pt x="731088" y="95681"/>
                </a:lnTo>
                <a:lnTo>
                  <a:pt x="729996" y="86804"/>
                </a:lnTo>
                <a:lnTo>
                  <a:pt x="728726" y="81534"/>
                </a:lnTo>
                <a:lnTo>
                  <a:pt x="726452" y="76314"/>
                </a:lnTo>
                <a:lnTo>
                  <a:pt x="724916" y="72771"/>
                </a:lnTo>
                <a:lnTo>
                  <a:pt x="722249" y="68834"/>
                </a:lnTo>
                <a:lnTo>
                  <a:pt x="718693" y="65366"/>
                </a:lnTo>
                <a:lnTo>
                  <a:pt x="712597" y="59258"/>
                </a:lnTo>
                <a:lnTo>
                  <a:pt x="705358" y="56337"/>
                </a:lnTo>
                <a:lnTo>
                  <a:pt x="696849" y="56578"/>
                </a:lnTo>
                <a:lnTo>
                  <a:pt x="690626" y="57454"/>
                </a:lnTo>
                <a:lnTo>
                  <a:pt x="662101" y="85039"/>
                </a:lnTo>
                <a:lnTo>
                  <a:pt x="660717" y="97269"/>
                </a:lnTo>
                <a:lnTo>
                  <a:pt x="662266" y="103632"/>
                </a:lnTo>
                <a:lnTo>
                  <a:pt x="665378" y="110147"/>
                </a:lnTo>
                <a:lnTo>
                  <a:pt x="670052" y="116827"/>
                </a:lnTo>
                <a:lnTo>
                  <a:pt x="686104" y="103632"/>
                </a:lnTo>
                <a:lnTo>
                  <a:pt x="682244" y="98971"/>
                </a:lnTo>
                <a:lnTo>
                  <a:pt x="680212" y="94830"/>
                </a:lnTo>
                <a:lnTo>
                  <a:pt x="691134" y="76314"/>
                </a:lnTo>
                <a:lnTo>
                  <a:pt x="698246" y="76314"/>
                </a:lnTo>
                <a:lnTo>
                  <a:pt x="711746" y="107619"/>
                </a:lnTo>
                <a:lnTo>
                  <a:pt x="711377" y="116827"/>
                </a:lnTo>
                <a:lnTo>
                  <a:pt x="711250" y="121348"/>
                </a:lnTo>
                <a:lnTo>
                  <a:pt x="711123" y="127203"/>
                </a:lnTo>
                <a:lnTo>
                  <a:pt x="711098" y="129857"/>
                </a:lnTo>
                <a:lnTo>
                  <a:pt x="711327" y="139014"/>
                </a:lnTo>
                <a:lnTo>
                  <a:pt x="722884" y="173177"/>
                </a:lnTo>
                <a:lnTo>
                  <a:pt x="759066" y="136982"/>
                </a:lnTo>
                <a:lnTo>
                  <a:pt x="774700" y="121348"/>
                </a:lnTo>
                <a:close/>
              </a:path>
              <a:path w="820420" h="407670">
                <a:moveTo>
                  <a:pt x="819950" y="69875"/>
                </a:moveTo>
                <a:lnTo>
                  <a:pt x="801497" y="29946"/>
                </a:lnTo>
                <a:lnTo>
                  <a:pt x="801497" y="67043"/>
                </a:lnTo>
                <a:lnTo>
                  <a:pt x="801192" y="69875"/>
                </a:lnTo>
                <a:lnTo>
                  <a:pt x="789178" y="79425"/>
                </a:lnTo>
                <a:lnTo>
                  <a:pt x="785749" y="78320"/>
                </a:lnTo>
                <a:lnTo>
                  <a:pt x="755243" y="52171"/>
                </a:lnTo>
                <a:lnTo>
                  <a:pt x="740537" y="30873"/>
                </a:lnTo>
                <a:lnTo>
                  <a:pt x="741045" y="25781"/>
                </a:lnTo>
                <a:lnTo>
                  <a:pt x="742061" y="23622"/>
                </a:lnTo>
                <a:lnTo>
                  <a:pt x="745617" y="20040"/>
                </a:lnTo>
                <a:lnTo>
                  <a:pt x="747776" y="19024"/>
                </a:lnTo>
                <a:lnTo>
                  <a:pt x="750316" y="18834"/>
                </a:lnTo>
                <a:lnTo>
                  <a:pt x="752856" y="18580"/>
                </a:lnTo>
                <a:lnTo>
                  <a:pt x="786777" y="45796"/>
                </a:lnTo>
                <a:lnTo>
                  <a:pt x="801497" y="67043"/>
                </a:lnTo>
                <a:lnTo>
                  <a:pt x="801497" y="29946"/>
                </a:lnTo>
                <a:lnTo>
                  <a:pt x="765949" y="2260"/>
                </a:lnTo>
                <a:lnTo>
                  <a:pt x="750138" y="0"/>
                </a:lnTo>
                <a:lnTo>
                  <a:pt x="743546" y="1574"/>
                </a:lnTo>
                <a:lnTo>
                  <a:pt x="721995" y="34937"/>
                </a:lnTo>
                <a:lnTo>
                  <a:pt x="724255" y="43802"/>
                </a:lnTo>
                <a:lnTo>
                  <a:pt x="756450" y="83705"/>
                </a:lnTo>
                <a:lnTo>
                  <a:pt x="791057" y="97917"/>
                </a:lnTo>
                <a:lnTo>
                  <a:pt x="798029" y="96354"/>
                </a:lnTo>
                <a:lnTo>
                  <a:pt x="804481" y="93167"/>
                </a:lnTo>
                <a:lnTo>
                  <a:pt x="810387" y="88341"/>
                </a:lnTo>
                <a:lnTo>
                  <a:pt x="815187" y="82562"/>
                </a:lnTo>
                <a:lnTo>
                  <a:pt x="816813" y="79425"/>
                </a:lnTo>
                <a:lnTo>
                  <a:pt x="818388" y="76403"/>
                </a:lnTo>
                <a:lnTo>
                  <a:pt x="819950" y="69875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69229" y="3854653"/>
            <a:ext cx="403225" cy="401320"/>
          </a:xfrm>
          <a:custGeom>
            <a:avLst/>
            <a:gdLst/>
            <a:ahLst/>
            <a:cxnLst/>
            <a:rect l="l" t="t" r="r" b="b"/>
            <a:pathLst>
              <a:path w="403225" h="401320">
                <a:moveTo>
                  <a:pt x="56642" y="278130"/>
                </a:moveTo>
                <a:lnTo>
                  <a:pt x="50419" y="279400"/>
                </a:lnTo>
                <a:lnTo>
                  <a:pt x="44577" y="283210"/>
                </a:lnTo>
                <a:lnTo>
                  <a:pt x="40259" y="285750"/>
                </a:lnTo>
                <a:lnTo>
                  <a:pt x="34798" y="289560"/>
                </a:lnTo>
                <a:lnTo>
                  <a:pt x="28448" y="295910"/>
                </a:lnTo>
                <a:lnTo>
                  <a:pt x="0" y="325120"/>
                </a:lnTo>
                <a:lnTo>
                  <a:pt x="77089" y="401320"/>
                </a:lnTo>
                <a:lnTo>
                  <a:pt x="105150" y="373380"/>
                </a:lnTo>
                <a:lnTo>
                  <a:pt x="79629" y="373380"/>
                </a:lnTo>
                <a:lnTo>
                  <a:pt x="28575" y="322580"/>
                </a:lnTo>
                <a:lnTo>
                  <a:pt x="41910" y="308610"/>
                </a:lnTo>
                <a:lnTo>
                  <a:pt x="46482" y="304800"/>
                </a:lnTo>
                <a:lnTo>
                  <a:pt x="49149" y="303530"/>
                </a:lnTo>
                <a:lnTo>
                  <a:pt x="52578" y="300990"/>
                </a:lnTo>
                <a:lnTo>
                  <a:pt x="56261" y="299720"/>
                </a:lnTo>
                <a:lnTo>
                  <a:pt x="103886" y="299720"/>
                </a:lnTo>
                <a:lnTo>
                  <a:pt x="98526" y="294640"/>
                </a:lnTo>
                <a:lnTo>
                  <a:pt x="93297" y="289560"/>
                </a:lnTo>
                <a:lnTo>
                  <a:pt x="88187" y="287020"/>
                </a:lnTo>
                <a:lnTo>
                  <a:pt x="83185" y="283210"/>
                </a:lnTo>
                <a:lnTo>
                  <a:pt x="76581" y="280670"/>
                </a:lnTo>
                <a:lnTo>
                  <a:pt x="69977" y="279400"/>
                </a:lnTo>
                <a:lnTo>
                  <a:pt x="56642" y="278130"/>
                </a:lnTo>
                <a:close/>
              </a:path>
              <a:path w="403225" h="401320">
                <a:moveTo>
                  <a:pt x="103886" y="299720"/>
                </a:moveTo>
                <a:lnTo>
                  <a:pt x="63627" y="299720"/>
                </a:lnTo>
                <a:lnTo>
                  <a:pt x="67564" y="300990"/>
                </a:lnTo>
                <a:lnTo>
                  <a:pt x="71882" y="302260"/>
                </a:lnTo>
                <a:lnTo>
                  <a:pt x="76073" y="304800"/>
                </a:lnTo>
                <a:lnTo>
                  <a:pt x="102108" y="335280"/>
                </a:lnTo>
                <a:lnTo>
                  <a:pt x="103250" y="339090"/>
                </a:lnTo>
                <a:lnTo>
                  <a:pt x="102997" y="341630"/>
                </a:lnTo>
                <a:lnTo>
                  <a:pt x="102870" y="345440"/>
                </a:lnTo>
                <a:lnTo>
                  <a:pt x="101854" y="347980"/>
                </a:lnTo>
                <a:lnTo>
                  <a:pt x="99949" y="351790"/>
                </a:lnTo>
                <a:lnTo>
                  <a:pt x="98552" y="354330"/>
                </a:lnTo>
                <a:lnTo>
                  <a:pt x="95631" y="356870"/>
                </a:lnTo>
                <a:lnTo>
                  <a:pt x="91312" y="361950"/>
                </a:lnTo>
                <a:lnTo>
                  <a:pt x="79629" y="373380"/>
                </a:lnTo>
                <a:lnTo>
                  <a:pt x="105150" y="373380"/>
                </a:lnTo>
                <a:lnTo>
                  <a:pt x="106425" y="372110"/>
                </a:lnTo>
                <a:lnTo>
                  <a:pt x="112141" y="367030"/>
                </a:lnTo>
                <a:lnTo>
                  <a:pt x="116205" y="361950"/>
                </a:lnTo>
                <a:lnTo>
                  <a:pt x="118491" y="356870"/>
                </a:lnTo>
                <a:lnTo>
                  <a:pt x="121666" y="350520"/>
                </a:lnTo>
                <a:lnTo>
                  <a:pt x="123317" y="345440"/>
                </a:lnTo>
                <a:lnTo>
                  <a:pt x="123444" y="332740"/>
                </a:lnTo>
                <a:lnTo>
                  <a:pt x="121666" y="326390"/>
                </a:lnTo>
                <a:lnTo>
                  <a:pt x="114935" y="312420"/>
                </a:lnTo>
                <a:lnTo>
                  <a:pt x="110236" y="306070"/>
                </a:lnTo>
                <a:lnTo>
                  <a:pt x="103886" y="299720"/>
                </a:lnTo>
                <a:close/>
              </a:path>
              <a:path w="403225" h="401320">
                <a:moveTo>
                  <a:pt x="146685" y="234950"/>
                </a:moveTo>
                <a:lnTo>
                  <a:pt x="139158" y="234950"/>
                </a:lnTo>
                <a:lnTo>
                  <a:pt x="132000" y="237490"/>
                </a:lnTo>
                <a:lnTo>
                  <a:pt x="108331" y="271780"/>
                </a:lnTo>
                <a:lnTo>
                  <a:pt x="109450" y="279400"/>
                </a:lnTo>
                <a:lnTo>
                  <a:pt x="134810" y="309880"/>
                </a:lnTo>
                <a:lnTo>
                  <a:pt x="147574" y="314960"/>
                </a:lnTo>
                <a:lnTo>
                  <a:pt x="155721" y="314960"/>
                </a:lnTo>
                <a:lnTo>
                  <a:pt x="163607" y="313690"/>
                </a:lnTo>
                <a:lnTo>
                  <a:pt x="171255" y="308610"/>
                </a:lnTo>
                <a:lnTo>
                  <a:pt x="178689" y="303530"/>
                </a:lnTo>
                <a:lnTo>
                  <a:pt x="184785" y="297180"/>
                </a:lnTo>
                <a:lnTo>
                  <a:pt x="160274" y="297180"/>
                </a:lnTo>
                <a:lnTo>
                  <a:pt x="150875" y="295910"/>
                </a:lnTo>
                <a:lnTo>
                  <a:pt x="146304" y="294640"/>
                </a:lnTo>
                <a:lnTo>
                  <a:pt x="141732" y="289560"/>
                </a:lnTo>
                <a:lnTo>
                  <a:pt x="150683" y="280670"/>
                </a:lnTo>
                <a:lnTo>
                  <a:pt x="132969" y="280670"/>
                </a:lnTo>
                <a:lnTo>
                  <a:pt x="128905" y="276860"/>
                </a:lnTo>
                <a:lnTo>
                  <a:pt x="126746" y="271780"/>
                </a:lnTo>
                <a:lnTo>
                  <a:pt x="126237" y="262890"/>
                </a:lnTo>
                <a:lnTo>
                  <a:pt x="127762" y="259080"/>
                </a:lnTo>
                <a:lnTo>
                  <a:pt x="130937" y="256540"/>
                </a:lnTo>
                <a:lnTo>
                  <a:pt x="133985" y="252730"/>
                </a:lnTo>
                <a:lnTo>
                  <a:pt x="137668" y="251460"/>
                </a:lnTo>
                <a:lnTo>
                  <a:pt x="177443" y="251460"/>
                </a:lnTo>
                <a:lnTo>
                  <a:pt x="170580" y="245110"/>
                </a:lnTo>
                <a:lnTo>
                  <a:pt x="162464" y="240030"/>
                </a:lnTo>
                <a:lnTo>
                  <a:pt x="154491" y="236220"/>
                </a:lnTo>
                <a:lnTo>
                  <a:pt x="146685" y="234950"/>
                </a:lnTo>
                <a:close/>
              </a:path>
              <a:path w="403225" h="401320">
                <a:moveTo>
                  <a:pt x="186436" y="261620"/>
                </a:moveTo>
                <a:lnTo>
                  <a:pt x="169164" y="274320"/>
                </a:lnTo>
                <a:lnTo>
                  <a:pt x="171196" y="278130"/>
                </a:lnTo>
                <a:lnTo>
                  <a:pt x="172085" y="280670"/>
                </a:lnTo>
                <a:lnTo>
                  <a:pt x="160274" y="297180"/>
                </a:lnTo>
                <a:lnTo>
                  <a:pt x="184785" y="297180"/>
                </a:lnTo>
                <a:lnTo>
                  <a:pt x="188468" y="290830"/>
                </a:lnTo>
                <a:lnTo>
                  <a:pt x="191008" y="276860"/>
                </a:lnTo>
                <a:lnTo>
                  <a:pt x="189865" y="269240"/>
                </a:lnTo>
                <a:lnTo>
                  <a:pt x="186436" y="261620"/>
                </a:lnTo>
                <a:close/>
              </a:path>
              <a:path w="403225" h="401320">
                <a:moveTo>
                  <a:pt x="177443" y="251460"/>
                </a:moveTo>
                <a:lnTo>
                  <a:pt x="137668" y="251460"/>
                </a:lnTo>
                <a:lnTo>
                  <a:pt x="146304" y="252730"/>
                </a:lnTo>
                <a:lnTo>
                  <a:pt x="150749" y="254000"/>
                </a:lnTo>
                <a:lnTo>
                  <a:pt x="155067" y="259080"/>
                </a:lnTo>
                <a:lnTo>
                  <a:pt x="132969" y="280670"/>
                </a:lnTo>
                <a:lnTo>
                  <a:pt x="150683" y="280670"/>
                </a:lnTo>
                <a:lnTo>
                  <a:pt x="178816" y="252730"/>
                </a:lnTo>
                <a:lnTo>
                  <a:pt x="177443" y="251460"/>
                </a:lnTo>
                <a:close/>
              </a:path>
              <a:path w="403225" h="401320">
                <a:moveTo>
                  <a:pt x="209296" y="170180"/>
                </a:moveTo>
                <a:lnTo>
                  <a:pt x="176206" y="189230"/>
                </a:lnTo>
                <a:lnTo>
                  <a:pt x="169545" y="210820"/>
                </a:lnTo>
                <a:lnTo>
                  <a:pt x="170588" y="218440"/>
                </a:lnTo>
                <a:lnTo>
                  <a:pt x="197834" y="250190"/>
                </a:lnTo>
                <a:lnTo>
                  <a:pt x="212471" y="254000"/>
                </a:lnTo>
                <a:lnTo>
                  <a:pt x="226837" y="251460"/>
                </a:lnTo>
                <a:lnTo>
                  <a:pt x="233491" y="247650"/>
                </a:lnTo>
                <a:lnTo>
                  <a:pt x="239775" y="241300"/>
                </a:lnTo>
                <a:lnTo>
                  <a:pt x="244609" y="236220"/>
                </a:lnTo>
                <a:lnTo>
                  <a:pt x="245520" y="234950"/>
                </a:lnTo>
                <a:lnTo>
                  <a:pt x="220345" y="234950"/>
                </a:lnTo>
                <a:lnTo>
                  <a:pt x="210439" y="233680"/>
                </a:lnTo>
                <a:lnTo>
                  <a:pt x="188214" y="201930"/>
                </a:lnTo>
                <a:lnTo>
                  <a:pt x="189865" y="198120"/>
                </a:lnTo>
                <a:lnTo>
                  <a:pt x="193548" y="194310"/>
                </a:lnTo>
                <a:lnTo>
                  <a:pt x="196215" y="191770"/>
                </a:lnTo>
                <a:lnTo>
                  <a:pt x="199262" y="190500"/>
                </a:lnTo>
                <a:lnTo>
                  <a:pt x="205740" y="189230"/>
                </a:lnTo>
                <a:lnTo>
                  <a:pt x="215098" y="189230"/>
                </a:lnTo>
                <a:lnTo>
                  <a:pt x="224282" y="176530"/>
                </a:lnTo>
                <a:lnTo>
                  <a:pt x="216535" y="171450"/>
                </a:lnTo>
                <a:lnTo>
                  <a:pt x="209296" y="170180"/>
                </a:lnTo>
                <a:close/>
              </a:path>
              <a:path w="403225" h="401320">
                <a:moveTo>
                  <a:pt x="245491" y="195580"/>
                </a:moveTo>
                <a:lnTo>
                  <a:pt x="228473" y="208280"/>
                </a:lnTo>
                <a:lnTo>
                  <a:pt x="231648" y="212090"/>
                </a:lnTo>
                <a:lnTo>
                  <a:pt x="233172" y="215900"/>
                </a:lnTo>
                <a:lnTo>
                  <a:pt x="232918" y="219710"/>
                </a:lnTo>
                <a:lnTo>
                  <a:pt x="232791" y="223520"/>
                </a:lnTo>
                <a:lnTo>
                  <a:pt x="231267" y="226060"/>
                </a:lnTo>
                <a:lnTo>
                  <a:pt x="228473" y="228600"/>
                </a:lnTo>
                <a:lnTo>
                  <a:pt x="224662" y="232410"/>
                </a:lnTo>
                <a:lnTo>
                  <a:pt x="220345" y="234950"/>
                </a:lnTo>
                <a:lnTo>
                  <a:pt x="245520" y="234950"/>
                </a:lnTo>
                <a:lnTo>
                  <a:pt x="248253" y="231140"/>
                </a:lnTo>
                <a:lnTo>
                  <a:pt x="250705" y="224790"/>
                </a:lnTo>
                <a:lnTo>
                  <a:pt x="251968" y="219710"/>
                </a:lnTo>
                <a:lnTo>
                  <a:pt x="252730" y="212090"/>
                </a:lnTo>
                <a:lnTo>
                  <a:pt x="250698" y="204470"/>
                </a:lnTo>
                <a:lnTo>
                  <a:pt x="245491" y="195580"/>
                </a:lnTo>
                <a:close/>
              </a:path>
              <a:path w="403225" h="401320">
                <a:moveTo>
                  <a:pt x="215098" y="189230"/>
                </a:moveTo>
                <a:lnTo>
                  <a:pt x="205740" y="189230"/>
                </a:lnTo>
                <a:lnTo>
                  <a:pt x="209042" y="190500"/>
                </a:lnTo>
                <a:lnTo>
                  <a:pt x="212344" y="193040"/>
                </a:lnTo>
                <a:lnTo>
                  <a:pt x="215098" y="189230"/>
                </a:lnTo>
                <a:close/>
              </a:path>
              <a:path w="403225" h="401320">
                <a:moveTo>
                  <a:pt x="266192" y="142240"/>
                </a:moveTo>
                <a:lnTo>
                  <a:pt x="237236" y="171450"/>
                </a:lnTo>
                <a:lnTo>
                  <a:pt x="251968" y="185420"/>
                </a:lnTo>
                <a:lnTo>
                  <a:pt x="281050" y="157480"/>
                </a:lnTo>
                <a:lnTo>
                  <a:pt x="266192" y="142240"/>
                </a:lnTo>
                <a:close/>
              </a:path>
              <a:path w="403225" h="401320">
                <a:moveTo>
                  <a:pt x="308337" y="77470"/>
                </a:moveTo>
                <a:lnTo>
                  <a:pt x="280035" y="77470"/>
                </a:lnTo>
                <a:lnTo>
                  <a:pt x="283464" y="78740"/>
                </a:lnTo>
                <a:lnTo>
                  <a:pt x="286766" y="82550"/>
                </a:lnTo>
                <a:lnTo>
                  <a:pt x="293522" y="109220"/>
                </a:lnTo>
                <a:lnTo>
                  <a:pt x="293116" y="119380"/>
                </a:lnTo>
                <a:lnTo>
                  <a:pt x="293024" y="133350"/>
                </a:lnTo>
                <a:lnTo>
                  <a:pt x="304800" y="173990"/>
                </a:lnTo>
                <a:lnTo>
                  <a:pt x="340186" y="138430"/>
                </a:lnTo>
                <a:lnTo>
                  <a:pt x="313436" y="138430"/>
                </a:lnTo>
                <a:lnTo>
                  <a:pt x="312928" y="135890"/>
                </a:lnTo>
                <a:lnTo>
                  <a:pt x="312547" y="133350"/>
                </a:lnTo>
                <a:lnTo>
                  <a:pt x="312420" y="130810"/>
                </a:lnTo>
                <a:lnTo>
                  <a:pt x="312528" y="119380"/>
                </a:lnTo>
                <a:lnTo>
                  <a:pt x="313073" y="106680"/>
                </a:lnTo>
                <a:lnTo>
                  <a:pt x="313055" y="97790"/>
                </a:lnTo>
                <a:lnTo>
                  <a:pt x="312547" y="93980"/>
                </a:lnTo>
                <a:lnTo>
                  <a:pt x="311912" y="87630"/>
                </a:lnTo>
                <a:lnTo>
                  <a:pt x="310515" y="82550"/>
                </a:lnTo>
                <a:lnTo>
                  <a:pt x="308337" y="77470"/>
                </a:lnTo>
                <a:close/>
              </a:path>
              <a:path w="403225" h="401320">
                <a:moveTo>
                  <a:pt x="342900" y="109220"/>
                </a:moveTo>
                <a:lnTo>
                  <a:pt x="313436" y="138430"/>
                </a:lnTo>
                <a:lnTo>
                  <a:pt x="340186" y="138430"/>
                </a:lnTo>
                <a:lnTo>
                  <a:pt x="356616" y="121920"/>
                </a:lnTo>
                <a:lnTo>
                  <a:pt x="342900" y="109220"/>
                </a:lnTo>
                <a:close/>
              </a:path>
              <a:path w="403225" h="401320">
                <a:moveTo>
                  <a:pt x="287274" y="57150"/>
                </a:moveTo>
                <a:lnTo>
                  <a:pt x="278765" y="57150"/>
                </a:lnTo>
                <a:lnTo>
                  <a:pt x="272476" y="58420"/>
                </a:lnTo>
                <a:lnTo>
                  <a:pt x="243972" y="86360"/>
                </a:lnTo>
                <a:lnTo>
                  <a:pt x="242570" y="92710"/>
                </a:lnTo>
                <a:lnTo>
                  <a:pt x="242571" y="97790"/>
                </a:lnTo>
                <a:lnTo>
                  <a:pt x="244109" y="104140"/>
                </a:lnTo>
                <a:lnTo>
                  <a:pt x="247195" y="111760"/>
                </a:lnTo>
                <a:lnTo>
                  <a:pt x="251841" y="118110"/>
                </a:lnTo>
                <a:lnTo>
                  <a:pt x="268097" y="104140"/>
                </a:lnTo>
                <a:lnTo>
                  <a:pt x="264033" y="100330"/>
                </a:lnTo>
                <a:lnTo>
                  <a:pt x="262000" y="96520"/>
                </a:lnTo>
                <a:lnTo>
                  <a:pt x="262000" y="88900"/>
                </a:lnTo>
                <a:lnTo>
                  <a:pt x="263525" y="85090"/>
                </a:lnTo>
                <a:lnTo>
                  <a:pt x="266573" y="82550"/>
                </a:lnTo>
                <a:lnTo>
                  <a:pt x="269621" y="78740"/>
                </a:lnTo>
                <a:lnTo>
                  <a:pt x="273050" y="77470"/>
                </a:lnTo>
                <a:lnTo>
                  <a:pt x="308337" y="77470"/>
                </a:lnTo>
                <a:lnTo>
                  <a:pt x="306705" y="73660"/>
                </a:lnTo>
                <a:lnTo>
                  <a:pt x="304038" y="69850"/>
                </a:lnTo>
                <a:lnTo>
                  <a:pt x="300609" y="66040"/>
                </a:lnTo>
                <a:lnTo>
                  <a:pt x="294513" y="60960"/>
                </a:lnTo>
                <a:lnTo>
                  <a:pt x="287274" y="57150"/>
                </a:lnTo>
                <a:close/>
              </a:path>
              <a:path w="403225" h="401320">
                <a:moveTo>
                  <a:pt x="340106" y="0"/>
                </a:moveTo>
                <a:lnTo>
                  <a:pt x="333081" y="0"/>
                </a:lnTo>
                <a:lnTo>
                  <a:pt x="326485" y="1270"/>
                </a:lnTo>
                <a:lnTo>
                  <a:pt x="304927" y="35560"/>
                </a:lnTo>
                <a:lnTo>
                  <a:pt x="307193" y="44450"/>
                </a:lnTo>
                <a:lnTo>
                  <a:pt x="339447" y="83820"/>
                </a:lnTo>
                <a:lnTo>
                  <a:pt x="366522" y="97790"/>
                </a:lnTo>
                <a:lnTo>
                  <a:pt x="373995" y="97790"/>
                </a:lnTo>
                <a:lnTo>
                  <a:pt x="399405" y="80010"/>
                </a:lnTo>
                <a:lnTo>
                  <a:pt x="372110" y="80010"/>
                </a:lnTo>
                <a:lnTo>
                  <a:pt x="368681" y="78740"/>
                </a:lnTo>
                <a:lnTo>
                  <a:pt x="333152" y="46990"/>
                </a:lnTo>
                <a:lnTo>
                  <a:pt x="323469" y="30480"/>
                </a:lnTo>
                <a:lnTo>
                  <a:pt x="323977" y="25400"/>
                </a:lnTo>
                <a:lnTo>
                  <a:pt x="324993" y="24130"/>
                </a:lnTo>
                <a:lnTo>
                  <a:pt x="326771" y="21590"/>
                </a:lnTo>
                <a:lnTo>
                  <a:pt x="328549" y="20320"/>
                </a:lnTo>
                <a:lnTo>
                  <a:pt x="330708" y="19050"/>
                </a:lnTo>
                <a:lnTo>
                  <a:pt x="373645" y="19050"/>
                </a:lnTo>
                <a:lnTo>
                  <a:pt x="368323" y="13970"/>
                </a:lnTo>
                <a:lnTo>
                  <a:pt x="358298" y="7620"/>
                </a:lnTo>
                <a:lnTo>
                  <a:pt x="348892" y="2540"/>
                </a:lnTo>
                <a:lnTo>
                  <a:pt x="340106" y="0"/>
                </a:lnTo>
                <a:close/>
              </a:path>
              <a:path w="403225" h="401320">
                <a:moveTo>
                  <a:pt x="373645" y="19050"/>
                </a:moveTo>
                <a:lnTo>
                  <a:pt x="339217" y="19050"/>
                </a:lnTo>
                <a:lnTo>
                  <a:pt x="343535" y="21590"/>
                </a:lnTo>
                <a:lnTo>
                  <a:pt x="347204" y="24130"/>
                </a:lnTo>
                <a:lnTo>
                  <a:pt x="374745" y="50800"/>
                </a:lnTo>
                <a:lnTo>
                  <a:pt x="384429" y="67310"/>
                </a:lnTo>
                <a:lnTo>
                  <a:pt x="383921" y="72390"/>
                </a:lnTo>
                <a:lnTo>
                  <a:pt x="382778" y="74930"/>
                </a:lnTo>
                <a:lnTo>
                  <a:pt x="379222" y="77470"/>
                </a:lnTo>
                <a:lnTo>
                  <a:pt x="377063" y="78740"/>
                </a:lnTo>
                <a:lnTo>
                  <a:pt x="372110" y="80010"/>
                </a:lnTo>
                <a:lnTo>
                  <a:pt x="399405" y="80010"/>
                </a:lnTo>
                <a:lnTo>
                  <a:pt x="401319" y="76200"/>
                </a:lnTo>
                <a:lnTo>
                  <a:pt x="402891" y="69850"/>
                </a:lnTo>
                <a:lnTo>
                  <a:pt x="402844" y="63500"/>
                </a:lnTo>
                <a:lnTo>
                  <a:pt x="400631" y="54610"/>
                </a:lnTo>
                <a:lnTo>
                  <a:pt x="395906" y="44450"/>
                </a:lnTo>
                <a:lnTo>
                  <a:pt x="388681" y="34290"/>
                </a:lnTo>
                <a:lnTo>
                  <a:pt x="378968" y="24130"/>
                </a:lnTo>
                <a:lnTo>
                  <a:pt x="373645" y="1905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60846" y="3850640"/>
            <a:ext cx="365125" cy="388620"/>
          </a:xfrm>
          <a:custGeom>
            <a:avLst/>
            <a:gdLst/>
            <a:ahLst/>
            <a:cxnLst/>
            <a:rect l="l" t="t" r="r" b="b"/>
            <a:pathLst>
              <a:path w="365125" h="388620">
                <a:moveTo>
                  <a:pt x="32385" y="359092"/>
                </a:moveTo>
                <a:lnTo>
                  <a:pt x="19430" y="375450"/>
                </a:lnTo>
                <a:lnTo>
                  <a:pt x="25644" y="380850"/>
                </a:lnTo>
                <a:lnTo>
                  <a:pt x="31892" y="384743"/>
                </a:lnTo>
                <a:lnTo>
                  <a:pt x="38165" y="387126"/>
                </a:lnTo>
                <a:lnTo>
                  <a:pt x="44450" y="387997"/>
                </a:lnTo>
                <a:lnTo>
                  <a:pt x="50591" y="387390"/>
                </a:lnTo>
                <a:lnTo>
                  <a:pt x="76441" y="367588"/>
                </a:lnTo>
                <a:lnTo>
                  <a:pt x="48260" y="367588"/>
                </a:lnTo>
                <a:lnTo>
                  <a:pt x="40766" y="365798"/>
                </a:lnTo>
                <a:lnTo>
                  <a:pt x="37083" y="363334"/>
                </a:lnTo>
                <a:lnTo>
                  <a:pt x="32385" y="359092"/>
                </a:lnTo>
                <a:close/>
              </a:path>
              <a:path w="365125" h="388620">
                <a:moveTo>
                  <a:pt x="15493" y="272796"/>
                </a:moveTo>
                <a:lnTo>
                  <a:pt x="0" y="288315"/>
                </a:lnTo>
                <a:lnTo>
                  <a:pt x="56006" y="344385"/>
                </a:lnTo>
                <a:lnTo>
                  <a:pt x="59436" y="349224"/>
                </a:lnTo>
                <a:lnTo>
                  <a:pt x="59943" y="352640"/>
                </a:lnTo>
                <a:lnTo>
                  <a:pt x="60578" y="356057"/>
                </a:lnTo>
                <a:lnTo>
                  <a:pt x="59054" y="359511"/>
                </a:lnTo>
                <a:lnTo>
                  <a:pt x="52197" y="366420"/>
                </a:lnTo>
                <a:lnTo>
                  <a:pt x="48260" y="367588"/>
                </a:lnTo>
                <a:lnTo>
                  <a:pt x="76441" y="367588"/>
                </a:lnTo>
                <a:lnTo>
                  <a:pt x="78739" y="363740"/>
                </a:lnTo>
                <a:lnTo>
                  <a:pt x="81279" y="350380"/>
                </a:lnTo>
                <a:lnTo>
                  <a:pt x="80390" y="344043"/>
                </a:lnTo>
                <a:lnTo>
                  <a:pt x="77342" y="338035"/>
                </a:lnTo>
                <a:lnTo>
                  <a:pt x="75056" y="333476"/>
                </a:lnTo>
                <a:lnTo>
                  <a:pt x="70738" y="328002"/>
                </a:lnTo>
                <a:lnTo>
                  <a:pt x="64262" y="321627"/>
                </a:lnTo>
                <a:lnTo>
                  <a:pt x="15493" y="272796"/>
                </a:lnTo>
                <a:close/>
              </a:path>
              <a:path w="365125" h="388620">
                <a:moveTo>
                  <a:pt x="126017" y="261188"/>
                </a:moveTo>
                <a:lnTo>
                  <a:pt x="95757" y="261188"/>
                </a:lnTo>
                <a:lnTo>
                  <a:pt x="98425" y="262509"/>
                </a:lnTo>
                <a:lnTo>
                  <a:pt x="101345" y="265353"/>
                </a:lnTo>
                <a:lnTo>
                  <a:pt x="102742" y="266827"/>
                </a:lnTo>
                <a:lnTo>
                  <a:pt x="101218" y="270611"/>
                </a:lnTo>
                <a:lnTo>
                  <a:pt x="97662" y="276606"/>
                </a:lnTo>
                <a:lnTo>
                  <a:pt x="87883" y="290918"/>
                </a:lnTo>
                <a:lnTo>
                  <a:pt x="85216" y="295998"/>
                </a:lnTo>
                <a:lnTo>
                  <a:pt x="83635" y="300189"/>
                </a:lnTo>
                <a:lnTo>
                  <a:pt x="82295" y="304063"/>
                </a:lnTo>
                <a:lnTo>
                  <a:pt x="82270" y="308521"/>
                </a:lnTo>
                <a:lnTo>
                  <a:pt x="83057" y="312051"/>
                </a:lnTo>
                <a:lnTo>
                  <a:pt x="84074" y="316026"/>
                </a:lnTo>
                <a:lnTo>
                  <a:pt x="86105" y="319595"/>
                </a:lnTo>
                <a:lnTo>
                  <a:pt x="94106" y="327533"/>
                </a:lnTo>
                <a:lnTo>
                  <a:pt x="99694" y="329819"/>
                </a:lnTo>
                <a:lnTo>
                  <a:pt x="112522" y="329438"/>
                </a:lnTo>
                <a:lnTo>
                  <a:pt x="118617" y="326453"/>
                </a:lnTo>
                <a:lnTo>
                  <a:pt x="124332" y="320700"/>
                </a:lnTo>
                <a:lnTo>
                  <a:pt x="127635" y="317449"/>
                </a:lnTo>
                <a:lnTo>
                  <a:pt x="130048" y="313766"/>
                </a:lnTo>
                <a:lnTo>
                  <a:pt x="131747" y="309537"/>
                </a:lnTo>
                <a:lnTo>
                  <a:pt x="107187" y="309537"/>
                </a:lnTo>
                <a:lnTo>
                  <a:pt x="104648" y="308521"/>
                </a:lnTo>
                <a:lnTo>
                  <a:pt x="102488" y="306451"/>
                </a:lnTo>
                <a:lnTo>
                  <a:pt x="100456" y="304342"/>
                </a:lnTo>
                <a:lnTo>
                  <a:pt x="99694" y="301637"/>
                </a:lnTo>
                <a:lnTo>
                  <a:pt x="100202" y="298348"/>
                </a:lnTo>
                <a:lnTo>
                  <a:pt x="100604" y="296202"/>
                </a:lnTo>
                <a:lnTo>
                  <a:pt x="102488" y="292696"/>
                </a:lnTo>
                <a:lnTo>
                  <a:pt x="105663" y="287718"/>
                </a:lnTo>
                <a:lnTo>
                  <a:pt x="109053" y="282575"/>
                </a:lnTo>
                <a:lnTo>
                  <a:pt x="111188" y="278853"/>
                </a:lnTo>
                <a:lnTo>
                  <a:pt x="112394" y="276453"/>
                </a:lnTo>
                <a:lnTo>
                  <a:pt x="141310" y="276453"/>
                </a:lnTo>
                <a:lnTo>
                  <a:pt x="140182" y="275450"/>
                </a:lnTo>
                <a:lnTo>
                  <a:pt x="135254" y="270560"/>
                </a:lnTo>
                <a:lnTo>
                  <a:pt x="126017" y="261188"/>
                </a:lnTo>
                <a:close/>
              </a:path>
              <a:path w="365125" h="388620">
                <a:moveTo>
                  <a:pt x="141310" y="276453"/>
                </a:moveTo>
                <a:lnTo>
                  <a:pt x="112394" y="276453"/>
                </a:lnTo>
                <a:lnTo>
                  <a:pt x="115315" y="279400"/>
                </a:lnTo>
                <a:lnTo>
                  <a:pt x="118872" y="282943"/>
                </a:lnTo>
                <a:lnTo>
                  <a:pt x="121171" y="285559"/>
                </a:lnTo>
                <a:lnTo>
                  <a:pt x="122047" y="287185"/>
                </a:lnTo>
                <a:lnTo>
                  <a:pt x="123316" y="289674"/>
                </a:lnTo>
                <a:lnTo>
                  <a:pt x="123825" y="292481"/>
                </a:lnTo>
                <a:lnTo>
                  <a:pt x="122681" y="299783"/>
                </a:lnTo>
                <a:lnTo>
                  <a:pt x="121030" y="303199"/>
                </a:lnTo>
                <a:lnTo>
                  <a:pt x="115950" y="308254"/>
                </a:lnTo>
                <a:lnTo>
                  <a:pt x="113283" y="309460"/>
                </a:lnTo>
                <a:lnTo>
                  <a:pt x="107187" y="309537"/>
                </a:lnTo>
                <a:lnTo>
                  <a:pt x="131747" y="309537"/>
                </a:lnTo>
                <a:lnTo>
                  <a:pt x="133350" y="305549"/>
                </a:lnTo>
                <a:lnTo>
                  <a:pt x="134238" y="301015"/>
                </a:lnTo>
                <a:lnTo>
                  <a:pt x="134365" y="296024"/>
                </a:lnTo>
                <a:lnTo>
                  <a:pt x="146525" y="296024"/>
                </a:lnTo>
                <a:lnTo>
                  <a:pt x="156972" y="285559"/>
                </a:lnTo>
                <a:lnTo>
                  <a:pt x="153035" y="284187"/>
                </a:lnTo>
                <a:lnTo>
                  <a:pt x="149605" y="282575"/>
                </a:lnTo>
                <a:lnTo>
                  <a:pt x="144017" y="278853"/>
                </a:lnTo>
                <a:lnTo>
                  <a:pt x="141310" y="276453"/>
                </a:lnTo>
                <a:close/>
              </a:path>
              <a:path w="365125" h="388620">
                <a:moveTo>
                  <a:pt x="146525" y="296024"/>
                </a:moveTo>
                <a:lnTo>
                  <a:pt x="134365" y="296024"/>
                </a:lnTo>
                <a:lnTo>
                  <a:pt x="134818" y="296240"/>
                </a:lnTo>
                <a:lnTo>
                  <a:pt x="135508" y="296608"/>
                </a:lnTo>
                <a:lnTo>
                  <a:pt x="136525" y="297243"/>
                </a:lnTo>
                <a:lnTo>
                  <a:pt x="139064" y="298602"/>
                </a:lnTo>
                <a:lnTo>
                  <a:pt x="140969" y="299593"/>
                </a:lnTo>
                <a:lnTo>
                  <a:pt x="142366" y="300189"/>
                </a:lnTo>
                <a:lnTo>
                  <a:pt x="146525" y="296024"/>
                </a:lnTo>
                <a:close/>
              </a:path>
              <a:path w="365125" h="388620">
                <a:moveTo>
                  <a:pt x="99187" y="240792"/>
                </a:moveTo>
                <a:lnTo>
                  <a:pt x="65912" y="262407"/>
                </a:lnTo>
                <a:lnTo>
                  <a:pt x="59562" y="281736"/>
                </a:lnTo>
                <a:lnTo>
                  <a:pt x="60960" y="288328"/>
                </a:lnTo>
                <a:lnTo>
                  <a:pt x="64769" y="295236"/>
                </a:lnTo>
                <a:lnTo>
                  <a:pt x="80644" y="284238"/>
                </a:lnTo>
                <a:lnTo>
                  <a:pt x="78993" y="280733"/>
                </a:lnTo>
                <a:lnTo>
                  <a:pt x="78358" y="277723"/>
                </a:lnTo>
                <a:lnTo>
                  <a:pt x="78739" y="275221"/>
                </a:lnTo>
                <a:lnTo>
                  <a:pt x="79248" y="272707"/>
                </a:lnTo>
                <a:lnTo>
                  <a:pt x="80772" y="270141"/>
                </a:lnTo>
                <a:lnTo>
                  <a:pt x="83438" y="267512"/>
                </a:lnTo>
                <a:lnTo>
                  <a:pt x="87249" y="263613"/>
                </a:lnTo>
                <a:lnTo>
                  <a:pt x="90550" y="261569"/>
                </a:lnTo>
                <a:lnTo>
                  <a:pt x="95757" y="261188"/>
                </a:lnTo>
                <a:lnTo>
                  <a:pt x="126017" y="261188"/>
                </a:lnTo>
                <a:lnTo>
                  <a:pt x="111760" y="246722"/>
                </a:lnTo>
                <a:lnTo>
                  <a:pt x="106679" y="242976"/>
                </a:lnTo>
                <a:lnTo>
                  <a:pt x="99187" y="240792"/>
                </a:lnTo>
                <a:close/>
              </a:path>
              <a:path w="365125" h="388620">
                <a:moveTo>
                  <a:pt x="126491" y="204266"/>
                </a:moveTo>
                <a:lnTo>
                  <a:pt x="112775" y="217995"/>
                </a:lnTo>
                <a:lnTo>
                  <a:pt x="168655" y="273875"/>
                </a:lnTo>
                <a:lnTo>
                  <a:pt x="183514" y="259092"/>
                </a:lnTo>
                <a:lnTo>
                  <a:pt x="151891" y="227545"/>
                </a:lnTo>
                <a:lnTo>
                  <a:pt x="147954" y="222885"/>
                </a:lnTo>
                <a:lnTo>
                  <a:pt x="144906" y="216750"/>
                </a:lnTo>
                <a:lnTo>
                  <a:pt x="144399" y="213487"/>
                </a:lnTo>
                <a:lnTo>
                  <a:pt x="144586" y="212471"/>
                </a:lnTo>
                <a:lnTo>
                  <a:pt x="134747" y="212471"/>
                </a:lnTo>
                <a:lnTo>
                  <a:pt x="126491" y="204266"/>
                </a:lnTo>
                <a:close/>
              </a:path>
              <a:path w="365125" h="388620">
                <a:moveTo>
                  <a:pt x="193646" y="196964"/>
                </a:moveTo>
                <a:lnTo>
                  <a:pt x="158876" y="196964"/>
                </a:lnTo>
                <a:lnTo>
                  <a:pt x="161289" y="197307"/>
                </a:lnTo>
                <a:lnTo>
                  <a:pt x="166115" y="199593"/>
                </a:lnTo>
                <a:lnTo>
                  <a:pt x="170306" y="203174"/>
                </a:lnTo>
                <a:lnTo>
                  <a:pt x="176275" y="209219"/>
                </a:lnTo>
                <a:lnTo>
                  <a:pt x="204850" y="237731"/>
                </a:lnTo>
                <a:lnTo>
                  <a:pt x="219582" y="222948"/>
                </a:lnTo>
                <a:lnTo>
                  <a:pt x="193646" y="196964"/>
                </a:lnTo>
                <a:close/>
              </a:path>
              <a:path w="365125" h="388620">
                <a:moveTo>
                  <a:pt x="161798" y="175336"/>
                </a:moveTo>
                <a:lnTo>
                  <a:pt x="158241" y="175882"/>
                </a:lnTo>
                <a:lnTo>
                  <a:pt x="154431" y="177406"/>
                </a:lnTo>
                <a:lnTo>
                  <a:pt x="150494" y="178930"/>
                </a:lnTo>
                <a:lnTo>
                  <a:pt x="134574" y="206616"/>
                </a:lnTo>
                <a:lnTo>
                  <a:pt x="134747" y="212471"/>
                </a:lnTo>
                <a:lnTo>
                  <a:pt x="144586" y="212471"/>
                </a:lnTo>
                <a:lnTo>
                  <a:pt x="145668" y="206616"/>
                </a:lnTo>
                <a:lnTo>
                  <a:pt x="147319" y="203619"/>
                </a:lnTo>
                <a:lnTo>
                  <a:pt x="149860" y="201053"/>
                </a:lnTo>
                <a:lnTo>
                  <a:pt x="151891" y="199059"/>
                </a:lnTo>
                <a:lnTo>
                  <a:pt x="154050" y="197840"/>
                </a:lnTo>
                <a:lnTo>
                  <a:pt x="158876" y="196964"/>
                </a:lnTo>
                <a:lnTo>
                  <a:pt x="193646" y="196964"/>
                </a:lnTo>
                <a:lnTo>
                  <a:pt x="180593" y="183908"/>
                </a:lnTo>
                <a:lnTo>
                  <a:pt x="177037" y="180860"/>
                </a:lnTo>
                <a:lnTo>
                  <a:pt x="174116" y="179095"/>
                </a:lnTo>
                <a:lnTo>
                  <a:pt x="171323" y="177317"/>
                </a:lnTo>
                <a:lnTo>
                  <a:pt x="168275" y="176212"/>
                </a:lnTo>
                <a:lnTo>
                  <a:pt x="161798" y="175336"/>
                </a:lnTo>
                <a:close/>
              </a:path>
              <a:path w="365125" h="388620">
                <a:moveTo>
                  <a:pt x="226567" y="145326"/>
                </a:moveTo>
                <a:lnTo>
                  <a:pt x="197485" y="174371"/>
                </a:lnTo>
                <a:lnTo>
                  <a:pt x="212216" y="189153"/>
                </a:lnTo>
                <a:lnTo>
                  <a:pt x="241300" y="160108"/>
                </a:lnTo>
                <a:lnTo>
                  <a:pt x="226567" y="145326"/>
                </a:lnTo>
                <a:close/>
              </a:path>
              <a:path w="365125" h="388620">
                <a:moveTo>
                  <a:pt x="268518" y="80657"/>
                </a:moveTo>
                <a:lnTo>
                  <a:pt x="240411" y="80657"/>
                </a:lnTo>
                <a:lnTo>
                  <a:pt x="243839" y="82308"/>
                </a:lnTo>
                <a:lnTo>
                  <a:pt x="247141" y="85610"/>
                </a:lnTo>
                <a:lnTo>
                  <a:pt x="253806" y="111963"/>
                </a:lnTo>
                <a:lnTo>
                  <a:pt x="253534" y="121170"/>
                </a:lnTo>
                <a:lnTo>
                  <a:pt x="253425" y="125704"/>
                </a:lnTo>
                <a:lnTo>
                  <a:pt x="257175" y="165176"/>
                </a:lnTo>
                <a:lnTo>
                  <a:pt x="265049" y="177533"/>
                </a:lnTo>
                <a:lnTo>
                  <a:pt x="301247" y="141325"/>
                </a:lnTo>
                <a:lnTo>
                  <a:pt x="273812" y="141325"/>
                </a:lnTo>
                <a:lnTo>
                  <a:pt x="273176" y="139230"/>
                </a:lnTo>
                <a:lnTo>
                  <a:pt x="272795" y="136842"/>
                </a:lnTo>
                <a:lnTo>
                  <a:pt x="272648" y="133768"/>
                </a:lnTo>
                <a:lnTo>
                  <a:pt x="272671" y="125704"/>
                </a:lnTo>
                <a:lnTo>
                  <a:pt x="273351" y="109728"/>
                </a:lnTo>
                <a:lnTo>
                  <a:pt x="273303" y="101358"/>
                </a:lnTo>
                <a:lnTo>
                  <a:pt x="272923" y="97282"/>
                </a:lnTo>
                <a:lnTo>
                  <a:pt x="272161" y="91147"/>
                </a:lnTo>
                <a:lnTo>
                  <a:pt x="270763" y="85890"/>
                </a:lnTo>
                <a:lnTo>
                  <a:pt x="268858" y="81495"/>
                </a:lnTo>
                <a:lnTo>
                  <a:pt x="268518" y="80657"/>
                </a:lnTo>
                <a:close/>
              </a:path>
              <a:path w="365125" h="388620">
                <a:moveTo>
                  <a:pt x="303149" y="111963"/>
                </a:moveTo>
                <a:lnTo>
                  <a:pt x="273812" y="141325"/>
                </a:lnTo>
                <a:lnTo>
                  <a:pt x="301247" y="141325"/>
                </a:lnTo>
                <a:lnTo>
                  <a:pt x="316864" y="125704"/>
                </a:lnTo>
                <a:lnTo>
                  <a:pt x="303149" y="111963"/>
                </a:lnTo>
                <a:close/>
              </a:path>
              <a:path w="365125" h="388620">
                <a:moveTo>
                  <a:pt x="247523" y="60680"/>
                </a:moveTo>
                <a:lnTo>
                  <a:pt x="210268" y="78039"/>
                </a:lnTo>
                <a:lnTo>
                  <a:pt x="202874" y="101602"/>
                </a:lnTo>
                <a:lnTo>
                  <a:pt x="204374" y="107970"/>
                </a:lnTo>
                <a:lnTo>
                  <a:pt x="207446" y="114493"/>
                </a:lnTo>
                <a:lnTo>
                  <a:pt x="212089" y="121170"/>
                </a:lnTo>
                <a:lnTo>
                  <a:pt x="228273" y="107970"/>
                </a:lnTo>
                <a:lnTo>
                  <a:pt x="224281" y="103327"/>
                </a:lnTo>
                <a:lnTo>
                  <a:pt x="222250" y="99187"/>
                </a:lnTo>
                <a:lnTo>
                  <a:pt x="222250" y="91821"/>
                </a:lnTo>
                <a:lnTo>
                  <a:pt x="223774" y="88430"/>
                </a:lnTo>
                <a:lnTo>
                  <a:pt x="226822" y="85344"/>
                </a:lnTo>
                <a:lnTo>
                  <a:pt x="229997" y="82219"/>
                </a:lnTo>
                <a:lnTo>
                  <a:pt x="233299" y="80657"/>
                </a:lnTo>
                <a:lnTo>
                  <a:pt x="268518" y="80657"/>
                </a:lnTo>
                <a:lnTo>
                  <a:pt x="267080" y="77114"/>
                </a:lnTo>
                <a:lnTo>
                  <a:pt x="264287" y="73190"/>
                </a:lnTo>
                <a:lnTo>
                  <a:pt x="260857" y="69710"/>
                </a:lnTo>
                <a:lnTo>
                  <a:pt x="254762" y="63614"/>
                </a:lnTo>
                <a:lnTo>
                  <a:pt x="247523" y="60680"/>
                </a:lnTo>
                <a:close/>
              </a:path>
              <a:path w="365125" h="388620">
                <a:moveTo>
                  <a:pt x="324186" y="36525"/>
                </a:moveTo>
                <a:lnTo>
                  <a:pt x="294639" y="36525"/>
                </a:lnTo>
                <a:lnTo>
                  <a:pt x="350265" y="92240"/>
                </a:lnTo>
                <a:lnTo>
                  <a:pt x="365125" y="77457"/>
                </a:lnTo>
                <a:lnTo>
                  <a:pt x="324186" y="36525"/>
                </a:lnTo>
                <a:close/>
              </a:path>
              <a:path w="365125" h="388620">
                <a:moveTo>
                  <a:pt x="287654" y="0"/>
                </a:moveTo>
                <a:lnTo>
                  <a:pt x="275589" y="11938"/>
                </a:lnTo>
                <a:lnTo>
                  <a:pt x="278638" y="18415"/>
                </a:lnTo>
                <a:lnTo>
                  <a:pt x="279653" y="25603"/>
                </a:lnTo>
                <a:lnTo>
                  <a:pt x="277622" y="41706"/>
                </a:lnTo>
                <a:lnTo>
                  <a:pt x="275843" y="48285"/>
                </a:lnTo>
                <a:lnTo>
                  <a:pt x="273303" y="53403"/>
                </a:lnTo>
                <a:lnTo>
                  <a:pt x="286638" y="66827"/>
                </a:lnTo>
                <a:lnTo>
                  <a:pt x="289925" y="59447"/>
                </a:lnTo>
                <a:lnTo>
                  <a:pt x="292353" y="51938"/>
                </a:lnTo>
                <a:lnTo>
                  <a:pt x="293925" y="44297"/>
                </a:lnTo>
                <a:lnTo>
                  <a:pt x="294639" y="36525"/>
                </a:lnTo>
                <a:lnTo>
                  <a:pt x="324186" y="36525"/>
                </a:lnTo>
                <a:lnTo>
                  <a:pt x="287654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78930" y="3851147"/>
            <a:ext cx="398780" cy="398780"/>
          </a:xfrm>
          <a:custGeom>
            <a:avLst/>
            <a:gdLst/>
            <a:ahLst/>
            <a:cxnLst/>
            <a:rect l="l" t="t" r="r" b="b"/>
            <a:pathLst>
              <a:path w="398779" h="398779">
                <a:moveTo>
                  <a:pt x="52959" y="268541"/>
                </a:moveTo>
                <a:lnTo>
                  <a:pt x="0" y="321424"/>
                </a:lnTo>
                <a:lnTo>
                  <a:pt x="77216" y="398551"/>
                </a:lnTo>
                <a:lnTo>
                  <a:pt x="92710" y="382981"/>
                </a:lnTo>
                <a:lnTo>
                  <a:pt x="59944" y="350202"/>
                </a:lnTo>
                <a:lnTo>
                  <a:pt x="73020" y="337146"/>
                </a:lnTo>
                <a:lnTo>
                  <a:pt x="46863" y="337146"/>
                </a:lnTo>
                <a:lnTo>
                  <a:pt x="28702" y="318896"/>
                </a:lnTo>
                <a:lnTo>
                  <a:pt x="65913" y="281584"/>
                </a:lnTo>
                <a:lnTo>
                  <a:pt x="52959" y="268541"/>
                </a:lnTo>
                <a:close/>
              </a:path>
              <a:path w="398779" h="398779">
                <a:moveTo>
                  <a:pt x="79121" y="304952"/>
                </a:moveTo>
                <a:lnTo>
                  <a:pt x="46863" y="337146"/>
                </a:lnTo>
                <a:lnTo>
                  <a:pt x="73020" y="337146"/>
                </a:lnTo>
                <a:lnTo>
                  <a:pt x="92202" y="317995"/>
                </a:lnTo>
                <a:lnTo>
                  <a:pt x="79121" y="304952"/>
                </a:lnTo>
                <a:close/>
              </a:path>
              <a:path w="398779" h="398779">
                <a:moveTo>
                  <a:pt x="134747" y="243128"/>
                </a:moveTo>
                <a:lnTo>
                  <a:pt x="98694" y="266687"/>
                </a:lnTo>
                <a:lnTo>
                  <a:pt x="96393" y="280809"/>
                </a:lnTo>
                <a:lnTo>
                  <a:pt x="97512" y="288296"/>
                </a:lnTo>
                <a:lnTo>
                  <a:pt x="122872" y="319074"/>
                </a:lnTo>
                <a:lnTo>
                  <a:pt x="143783" y="323755"/>
                </a:lnTo>
                <a:lnTo>
                  <a:pt x="151669" y="321813"/>
                </a:lnTo>
                <a:lnTo>
                  <a:pt x="159317" y="317730"/>
                </a:lnTo>
                <a:lnTo>
                  <a:pt x="166751" y="311505"/>
                </a:lnTo>
                <a:lnTo>
                  <a:pt x="172868" y="305333"/>
                </a:lnTo>
                <a:lnTo>
                  <a:pt x="148336" y="305333"/>
                </a:lnTo>
                <a:lnTo>
                  <a:pt x="138938" y="305015"/>
                </a:lnTo>
                <a:lnTo>
                  <a:pt x="134366" y="302793"/>
                </a:lnTo>
                <a:lnTo>
                  <a:pt x="129794" y="298513"/>
                </a:lnTo>
                <a:lnTo>
                  <a:pt x="139112" y="289204"/>
                </a:lnTo>
                <a:lnTo>
                  <a:pt x="121031" y="289204"/>
                </a:lnTo>
                <a:lnTo>
                  <a:pt x="116967" y="285203"/>
                </a:lnTo>
                <a:lnTo>
                  <a:pt x="114808" y="280974"/>
                </a:lnTo>
                <a:lnTo>
                  <a:pt x="114300" y="272059"/>
                </a:lnTo>
                <a:lnTo>
                  <a:pt x="115824" y="268223"/>
                </a:lnTo>
                <a:lnTo>
                  <a:pt x="118999" y="264998"/>
                </a:lnTo>
                <a:lnTo>
                  <a:pt x="122047" y="261975"/>
                </a:lnTo>
                <a:lnTo>
                  <a:pt x="125730" y="260527"/>
                </a:lnTo>
                <a:lnTo>
                  <a:pt x="165864" y="260527"/>
                </a:lnTo>
                <a:lnTo>
                  <a:pt x="158642" y="253833"/>
                </a:lnTo>
                <a:lnTo>
                  <a:pt x="150526" y="248231"/>
                </a:lnTo>
                <a:lnTo>
                  <a:pt x="142553" y="244661"/>
                </a:lnTo>
                <a:lnTo>
                  <a:pt x="134747" y="243128"/>
                </a:lnTo>
                <a:close/>
              </a:path>
              <a:path w="398779" h="398779">
                <a:moveTo>
                  <a:pt x="174498" y="270624"/>
                </a:moveTo>
                <a:lnTo>
                  <a:pt x="157226" y="282892"/>
                </a:lnTo>
                <a:lnTo>
                  <a:pt x="159258" y="286499"/>
                </a:lnTo>
                <a:lnTo>
                  <a:pt x="160147" y="289725"/>
                </a:lnTo>
                <a:lnTo>
                  <a:pt x="159766" y="292569"/>
                </a:lnTo>
                <a:lnTo>
                  <a:pt x="159512" y="295414"/>
                </a:lnTo>
                <a:lnTo>
                  <a:pt x="158115" y="297992"/>
                </a:lnTo>
                <a:lnTo>
                  <a:pt x="155829" y="300304"/>
                </a:lnTo>
                <a:lnTo>
                  <a:pt x="152400" y="303707"/>
                </a:lnTo>
                <a:lnTo>
                  <a:pt x="148336" y="305333"/>
                </a:lnTo>
                <a:lnTo>
                  <a:pt x="172868" y="305333"/>
                </a:lnTo>
                <a:lnTo>
                  <a:pt x="176530" y="298843"/>
                </a:lnTo>
                <a:lnTo>
                  <a:pt x="179070" y="285026"/>
                </a:lnTo>
                <a:lnTo>
                  <a:pt x="177927" y="277926"/>
                </a:lnTo>
                <a:lnTo>
                  <a:pt x="174498" y="270624"/>
                </a:lnTo>
                <a:close/>
              </a:path>
              <a:path w="398779" h="398779">
                <a:moveTo>
                  <a:pt x="165864" y="260527"/>
                </a:moveTo>
                <a:lnTo>
                  <a:pt x="125730" y="260527"/>
                </a:lnTo>
                <a:lnTo>
                  <a:pt x="134366" y="260781"/>
                </a:lnTo>
                <a:lnTo>
                  <a:pt x="138811" y="262928"/>
                </a:lnTo>
                <a:lnTo>
                  <a:pt x="143129" y="267106"/>
                </a:lnTo>
                <a:lnTo>
                  <a:pt x="121031" y="289204"/>
                </a:lnTo>
                <a:lnTo>
                  <a:pt x="139112" y="289204"/>
                </a:lnTo>
                <a:lnTo>
                  <a:pt x="166878" y="261467"/>
                </a:lnTo>
                <a:lnTo>
                  <a:pt x="165864" y="260527"/>
                </a:lnTo>
                <a:close/>
              </a:path>
              <a:path w="398779" h="398779">
                <a:moveTo>
                  <a:pt x="138938" y="182473"/>
                </a:moveTo>
                <a:lnTo>
                  <a:pt x="124206" y="197256"/>
                </a:lnTo>
                <a:lnTo>
                  <a:pt x="201295" y="274396"/>
                </a:lnTo>
                <a:lnTo>
                  <a:pt x="214884" y="260781"/>
                </a:lnTo>
                <a:lnTo>
                  <a:pt x="214885" y="260527"/>
                </a:lnTo>
                <a:lnTo>
                  <a:pt x="206883" y="252450"/>
                </a:lnTo>
                <a:lnTo>
                  <a:pt x="219041" y="252450"/>
                </a:lnTo>
                <a:lnTo>
                  <a:pt x="226695" y="249999"/>
                </a:lnTo>
                <a:lnTo>
                  <a:pt x="230632" y="247649"/>
                </a:lnTo>
                <a:lnTo>
                  <a:pt x="233807" y="244449"/>
                </a:lnTo>
                <a:lnTo>
                  <a:pt x="235764" y="242036"/>
                </a:lnTo>
                <a:lnTo>
                  <a:pt x="208915" y="242036"/>
                </a:lnTo>
                <a:lnTo>
                  <a:pt x="197866" y="239712"/>
                </a:lnTo>
                <a:lnTo>
                  <a:pt x="177483" y="210248"/>
                </a:lnTo>
                <a:lnTo>
                  <a:pt x="166751" y="210248"/>
                </a:lnTo>
                <a:lnTo>
                  <a:pt x="138938" y="182473"/>
                </a:lnTo>
                <a:close/>
              </a:path>
              <a:path w="398779" h="398779">
                <a:moveTo>
                  <a:pt x="219041" y="252450"/>
                </a:moveTo>
                <a:lnTo>
                  <a:pt x="206883" y="252450"/>
                </a:lnTo>
                <a:lnTo>
                  <a:pt x="212217" y="253326"/>
                </a:lnTo>
                <a:lnTo>
                  <a:pt x="217297" y="253009"/>
                </a:lnTo>
                <a:lnTo>
                  <a:pt x="219041" y="252450"/>
                </a:lnTo>
                <a:close/>
              </a:path>
              <a:path w="398779" h="398779">
                <a:moveTo>
                  <a:pt x="231767" y="196354"/>
                </a:moveTo>
                <a:lnTo>
                  <a:pt x="190500" y="196354"/>
                </a:lnTo>
                <a:lnTo>
                  <a:pt x="200787" y="197370"/>
                </a:lnTo>
                <a:lnTo>
                  <a:pt x="206629" y="200812"/>
                </a:lnTo>
                <a:lnTo>
                  <a:pt x="218948" y="213194"/>
                </a:lnTo>
                <a:lnTo>
                  <a:pt x="222250" y="218744"/>
                </a:lnTo>
                <a:lnTo>
                  <a:pt x="222631" y="223824"/>
                </a:lnTo>
                <a:lnTo>
                  <a:pt x="223139" y="228917"/>
                </a:lnTo>
                <a:lnTo>
                  <a:pt x="221742" y="233083"/>
                </a:lnTo>
                <a:lnTo>
                  <a:pt x="218567" y="236346"/>
                </a:lnTo>
                <a:lnTo>
                  <a:pt x="214249" y="240601"/>
                </a:lnTo>
                <a:lnTo>
                  <a:pt x="208915" y="242036"/>
                </a:lnTo>
                <a:lnTo>
                  <a:pt x="235764" y="242036"/>
                </a:lnTo>
                <a:lnTo>
                  <a:pt x="237998" y="239282"/>
                </a:lnTo>
                <a:lnTo>
                  <a:pt x="240855" y="233513"/>
                </a:lnTo>
                <a:lnTo>
                  <a:pt x="242379" y="227142"/>
                </a:lnTo>
                <a:lnTo>
                  <a:pt x="242470" y="223824"/>
                </a:lnTo>
                <a:lnTo>
                  <a:pt x="242466" y="219595"/>
                </a:lnTo>
                <a:lnTo>
                  <a:pt x="241260" y="212911"/>
                </a:lnTo>
                <a:lnTo>
                  <a:pt x="238283" y="205682"/>
                </a:lnTo>
                <a:lnTo>
                  <a:pt x="233640" y="198482"/>
                </a:lnTo>
                <a:lnTo>
                  <a:pt x="231767" y="196354"/>
                </a:lnTo>
                <a:close/>
              </a:path>
              <a:path w="398779" h="398779">
                <a:moveTo>
                  <a:pt x="199517" y="176758"/>
                </a:moveTo>
                <a:lnTo>
                  <a:pt x="166917" y="203263"/>
                </a:lnTo>
                <a:lnTo>
                  <a:pt x="166751" y="210248"/>
                </a:lnTo>
                <a:lnTo>
                  <a:pt x="177483" y="210248"/>
                </a:lnTo>
                <a:lnTo>
                  <a:pt x="177419" y="209384"/>
                </a:lnTo>
                <a:lnTo>
                  <a:pt x="178943" y="205054"/>
                </a:lnTo>
                <a:lnTo>
                  <a:pt x="182499" y="201523"/>
                </a:lnTo>
                <a:lnTo>
                  <a:pt x="186182" y="197904"/>
                </a:lnTo>
                <a:lnTo>
                  <a:pt x="190500" y="196354"/>
                </a:lnTo>
                <a:lnTo>
                  <a:pt x="231767" y="196354"/>
                </a:lnTo>
                <a:lnTo>
                  <a:pt x="227282" y="191271"/>
                </a:lnTo>
                <a:lnTo>
                  <a:pt x="220430" y="185209"/>
                </a:lnTo>
                <a:lnTo>
                  <a:pt x="213471" y="180749"/>
                </a:lnTo>
                <a:lnTo>
                  <a:pt x="206488" y="177932"/>
                </a:lnTo>
                <a:lnTo>
                  <a:pt x="199517" y="176758"/>
                </a:lnTo>
                <a:close/>
              </a:path>
              <a:path w="398779" h="398779">
                <a:moveTo>
                  <a:pt x="259715" y="145300"/>
                </a:moveTo>
                <a:lnTo>
                  <a:pt x="230632" y="174345"/>
                </a:lnTo>
                <a:lnTo>
                  <a:pt x="245491" y="189141"/>
                </a:lnTo>
                <a:lnTo>
                  <a:pt x="274447" y="160096"/>
                </a:lnTo>
                <a:lnTo>
                  <a:pt x="259715" y="145300"/>
                </a:lnTo>
                <a:close/>
              </a:path>
              <a:path w="398779" h="398779">
                <a:moveTo>
                  <a:pt x="302782" y="79565"/>
                </a:moveTo>
                <a:lnTo>
                  <a:pt x="274574" y="79565"/>
                </a:lnTo>
                <a:lnTo>
                  <a:pt x="278003" y="81216"/>
                </a:lnTo>
                <a:lnTo>
                  <a:pt x="281305" y="84518"/>
                </a:lnTo>
                <a:lnTo>
                  <a:pt x="284353" y="87490"/>
                </a:lnTo>
                <a:lnTo>
                  <a:pt x="286258" y="91528"/>
                </a:lnTo>
                <a:lnTo>
                  <a:pt x="288023" y="100266"/>
                </a:lnTo>
                <a:lnTo>
                  <a:pt x="288074" y="110870"/>
                </a:lnTo>
                <a:lnTo>
                  <a:pt x="287655" y="121500"/>
                </a:lnTo>
                <a:lnTo>
                  <a:pt x="287572" y="135750"/>
                </a:lnTo>
                <a:lnTo>
                  <a:pt x="299339" y="176441"/>
                </a:lnTo>
                <a:lnTo>
                  <a:pt x="335537" y="140233"/>
                </a:lnTo>
                <a:lnTo>
                  <a:pt x="307975" y="140233"/>
                </a:lnTo>
                <a:lnTo>
                  <a:pt x="307467" y="138137"/>
                </a:lnTo>
                <a:lnTo>
                  <a:pt x="307086" y="135750"/>
                </a:lnTo>
                <a:lnTo>
                  <a:pt x="306938" y="132676"/>
                </a:lnTo>
                <a:lnTo>
                  <a:pt x="306834" y="124612"/>
                </a:lnTo>
                <a:lnTo>
                  <a:pt x="307340" y="115722"/>
                </a:lnTo>
                <a:lnTo>
                  <a:pt x="307641" y="108635"/>
                </a:lnTo>
                <a:lnTo>
                  <a:pt x="307594" y="100266"/>
                </a:lnTo>
                <a:lnTo>
                  <a:pt x="306324" y="90055"/>
                </a:lnTo>
                <a:lnTo>
                  <a:pt x="305054" y="84797"/>
                </a:lnTo>
                <a:lnTo>
                  <a:pt x="302782" y="79565"/>
                </a:lnTo>
                <a:close/>
              </a:path>
              <a:path w="398779" h="398779">
                <a:moveTo>
                  <a:pt x="337439" y="110870"/>
                </a:moveTo>
                <a:lnTo>
                  <a:pt x="307975" y="140233"/>
                </a:lnTo>
                <a:lnTo>
                  <a:pt x="335537" y="140233"/>
                </a:lnTo>
                <a:lnTo>
                  <a:pt x="351154" y="124612"/>
                </a:lnTo>
                <a:lnTo>
                  <a:pt x="337439" y="110870"/>
                </a:lnTo>
                <a:close/>
              </a:path>
              <a:path w="398779" h="398779">
                <a:moveTo>
                  <a:pt x="281686" y="59588"/>
                </a:moveTo>
                <a:lnTo>
                  <a:pt x="244502" y="76952"/>
                </a:lnTo>
                <a:lnTo>
                  <a:pt x="237109" y="94297"/>
                </a:lnTo>
                <a:lnTo>
                  <a:pt x="237110" y="100509"/>
                </a:lnTo>
                <a:lnTo>
                  <a:pt x="238648" y="106878"/>
                </a:lnTo>
                <a:lnTo>
                  <a:pt x="241734" y="113401"/>
                </a:lnTo>
                <a:lnTo>
                  <a:pt x="246380" y="120078"/>
                </a:lnTo>
                <a:lnTo>
                  <a:pt x="262563" y="106878"/>
                </a:lnTo>
                <a:lnTo>
                  <a:pt x="258572" y="102234"/>
                </a:lnTo>
                <a:lnTo>
                  <a:pt x="256540" y="98094"/>
                </a:lnTo>
                <a:lnTo>
                  <a:pt x="256413" y="90728"/>
                </a:lnTo>
                <a:lnTo>
                  <a:pt x="257937" y="87337"/>
                </a:lnTo>
                <a:lnTo>
                  <a:pt x="261112" y="84251"/>
                </a:lnTo>
                <a:lnTo>
                  <a:pt x="264160" y="81127"/>
                </a:lnTo>
                <a:lnTo>
                  <a:pt x="267589" y="79565"/>
                </a:lnTo>
                <a:lnTo>
                  <a:pt x="302782" y="79565"/>
                </a:lnTo>
                <a:lnTo>
                  <a:pt x="301244" y="76022"/>
                </a:lnTo>
                <a:lnTo>
                  <a:pt x="298577" y="72097"/>
                </a:lnTo>
                <a:lnTo>
                  <a:pt x="295148" y="68618"/>
                </a:lnTo>
                <a:lnTo>
                  <a:pt x="289052" y="62522"/>
                </a:lnTo>
                <a:lnTo>
                  <a:pt x="281686" y="59588"/>
                </a:lnTo>
                <a:close/>
              </a:path>
              <a:path w="398779" h="398779">
                <a:moveTo>
                  <a:pt x="357313" y="36499"/>
                </a:moveTo>
                <a:lnTo>
                  <a:pt x="327787" y="36499"/>
                </a:lnTo>
                <a:lnTo>
                  <a:pt x="383540" y="92227"/>
                </a:lnTo>
                <a:lnTo>
                  <a:pt x="398272" y="77444"/>
                </a:lnTo>
                <a:lnTo>
                  <a:pt x="357313" y="36499"/>
                </a:lnTo>
                <a:close/>
              </a:path>
              <a:path w="398779" h="398779">
                <a:moveTo>
                  <a:pt x="320802" y="0"/>
                </a:moveTo>
                <a:lnTo>
                  <a:pt x="308864" y="11937"/>
                </a:lnTo>
                <a:lnTo>
                  <a:pt x="311785" y="18414"/>
                </a:lnTo>
                <a:lnTo>
                  <a:pt x="312801" y="25590"/>
                </a:lnTo>
                <a:lnTo>
                  <a:pt x="311912" y="33642"/>
                </a:lnTo>
                <a:lnTo>
                  <a:pt x="310896" y="41694"/>
                </a:lnTo>
                <a:lnTo>
                  <a:pt x="308991" y="48272"/>
                </a:lnTo>
                <a:lnTo>
                  <a:pt x="306451" y="53390"/>
                </a:lnTo>
                <a:lnTo>
                  <a:pt x="319913" y="66814"/>
                </a:lnTo>
                <a:lnTo>
                  <a:pt x="323125" y="59434"/>
                </a:lnTo>
                <a:lnTo>
                  <a:pt x="325516" y="51923"/>
                </a:lnTo>
                <a:lnTo>
                  <a:pt x="327074" y="44279"/>
                </a:lnTo>
                <a:lnTo>
                  <a:pt x="327787" y="36499"/>
                </a:lnTo>
                <a:lnTo>
                  <a:pt x="357313" y="36499"/>
                </a:lnTo>
                <a:lnTo>
                  <a:pt x="320802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30289" y="3851275"/>
            <a:ext cx="398780" cy="399415"/>
          </a:xfrm>
          <a:custGeom>
            <a:avLst/>
            <a:gdLst/>
            <a:ahLst/>
            <a:cxnLst/>
            <a:rect l="l" t="t" r="r" b="b"/>
            <a:pathLst>
              <a:path w="398779" h="399414">
                <a:moveTo>
                  <a:pt x="23367" y="298386"/>
                </a:moveTo>
                <a:lnTo>
                  <a:pt x="0" y="321691"/>
                </a:lnTo>
                <a:lnTo>
                  <a:pt x="77215" y="398830"/>
                </a:lnTo>
                <a:lnTo>
                  <a:pt x="91566" y="384365"/>
                </a:lnTo>
                <a:lnTo>
                  <a:pt x="30860" y="323646"/>
                </a:lnTo>
                <a:lnTo>
                  <a:pt x="66894" y="323646"/>
                </a:lnTo>
                <a:lnTo>
                  <a:pt x="23367" y="298386"/>
                </a:lnTo>
                <a:close/>
              </a:path>
              <a:path w="398779" h="399414">
                <a:moveTo>
                  <a:pt x="66894" y="323646"/>
                </a:moveTo>
                <a:lnTo>
                  <a:pt x="30860" y="323646"/>
                </a:lnTo>
                <a:lnTo>
                  <a:pt x="106933" y="369112"/>
                </a:lnTo>
                <a:lnTo>
                  <a:pt x="121919" y="354114"/>
                </a:lnTo>
                <a:lnTo>
                  <a:pt x="111690" y="337007"/>
                </a:lnTo>
                <a:lnTo>
                  <a:pt x="89915" y="337007"/>
                </a:lnTo>
                <a:lnTo>
                  <a:pt x="66894" y="323646"/>
                </a:lnTo>
                <a:close/>
              </a:path>
              <a:path w="398779" h="399414">
                <a:moveTo>
                  <a:pt x="105415" y="278079"/>
                </a:moveTo>
                <a:lnTo>
                  <a:pt x="76453" y="278079"/>
                </a:lnTo>
                <a:lnTo>
                  <a:pt x="137159" y="338797"/>
                </a:lnTo>
                <a:lnTo>
                  <a:pt x="151637" y="324332"/>
                </a:lnTo>
                <a:lnTo>
                  <a:pt x="105415" y="278079"/>
                </a:lnTo>
                <a:close/>
              </a:path>
              <a:path w="398779" h="399414">
                <a:moveTo>
                  <a:pt x="74549" y="247192"/>
                </a:moveTo>
                <a:lnTo>
                  <a:pt x="51180" y="270548"/>
                </a:lnTo>
                <a:lnTo>
                  <a:pt x="89915" y="337007"/>
                </a:lnTo>
                <a:lnTo>
                  <a:pt x="111690" y="337007"/>
                </a:lnTo>
                <a:lnTo>
                  <a:pt x="76453" y="278079"/>
                </a:lnTo>
                <a:lnTo>
                  <a:pt x="105415" y="278079"/>
                </a:lnTo>
                <a:lnTo>
                  <a:pt x="74549" y="247192"/>
                </a:lnTo>
                <a:close/>
              </a:path>
              <a:path w="398779" h="399414">
                <a:moveTo>
                  <a:pt x="184310" y="236347"/>
                </a:moveTo>
                <a:lnTo>
                  <a:pt x="154050" y="236347"/>
                </a:lnTo>
                <a:lnTo>
                  <a:pt x="156717" y="237667"/>
                </a:lnTo>
                <a:lnTo>
                  <a:pt x="159638" y="240512"/>
                </a:lnTo>
                <a:lnTo>
                  <a:pt x="161035" y="241985"/>
                </a:lnTo>
                <a:lnTo>
                  <a:pt x="159511" y="245783"/>
                </a:lnTo>
                <a:lnTo>
                  <a:pt x="155955" y="251777"/>
                </a:lnTo>
                <a:lnTo>
                  <a:pt x="146176" y="266090"/>
                </a:lnTo>
                <a:lnTo>
                  <a:pt x="143382" y="271157"/>
                </a:lnTo>
                <a:lnTo>
                  <a:pt x="140588" y="279222"/>
                </a:lnTo>
                <a:lnTo>
                  <a:pt x="140561" y="283679"/>
                </a:lnTo>
                <a:lnTo>
                  <a:pt x="141350" y="287210"/>
                </a:lnTo>
                <a:lnTo>
                  <a:pt x="142366" y="291198"/>
                </a:lnTo>
                <a:lnTo>
                  <a:pt x="144399" y="294766"/>
                </a:lnTo>
                <a:lnTo>
                  <a:pt x="147574" y="297916"/>
                </a:lnTo>
                <a:lnTo>
                  <a:pt x="152272" y="302691"/>
                </a:lnTo>
                <a:lnTo>
                  <a:pt x="157987" y="304977"/>
                </a:lnTo>
                <a:lnTo>
                  <a:pt x="170814" y="304596"/>
                </a:lnTo>
                <a:lnTo>
                  <a:pt x="176910" y="301625"/>
                </a:lnTo>
                <a:lnTo>
                  <a:pt x="182625" y="295871"/>
                </a:lnTo>
                <a:lnTo>
                  <a:pt x="185927" y="292608"/>
                </a:lnTo>
                <a:lnTo>
                  <a:pt x="188340" y="288925"/>
                </a:lnTo>
                <a:lnTo>
                  <a:pt x="190043" y="284695"/>
                </a:lnTo>
                <a:lnTo>
                  <a:pt x="165480" y="284695"/>
                </a:lnTo>
                <a:lnTo>
                  <a:pt x="162940" y="283679"/>
                </a:lnTo>
                <a:lnTo>
                  <a:pt x="160781" y="281609"/>
                </a:lnTo>
                <a:lnTo>
                  <a:pt x="158750" y="279501"/>
                </a:lnTo>
                <a:lnTo>
                  <a:pt x="157987" y="276809"/>
                </a:lnTo>
                <a:lnTo>
                  <a:pt x="158495" y="273507"/>
                </a:lnTo>
                <a:lnTo>
                  <a:pt x="158897" y="271360"/>
                </a:lnTo>
                <a:lnTo>
                  <a:pt x="160781" y="267855"/>
                </a:lnTo>
                <a:lnTo>
                  <a:pt x="167232" y="257733"/>
                </a:lnTo>
                <a:lnTo>
                  <a:pt x="169475" y="254025"/>
                </a:lnTo>
                <a:lnTo>
                  <a:pt x="170687" y="251612"/>
                </a:lnTo>
                <a:lnTo>
                  <a:pt x="199599" y="251612"/>
                </a:lnTo>
                <a:lnTo>
                  <a:pt x="198500" y="250634"/>
                </a:lnTo>
                <a:lnTo>
                  <a:pt x="193547" y="245719"/>
                </a:lnTo>
                <a:lnTo>
                  <a:pt x="184310" y="236347"/>
                </a:lnTo>
                <a:close/>
              </a:path>
              <a:path w="398779" h="399414">
                <a:moveTo>
                  <a:pt x="199599" y="251612"/>
                </a:moveTo>
                <a:lnTo>
                  <a:pt x="170687" y="251612"/>
                </a:lnTo>
                <a:lnTo>
                  <a:pt x="173608" y="254558"/>
                </a:lnTo>
                <a:lnTo>
                  <a:pt x="177164" y="258102"/>
                </a:lnTo>
                <a:lnTo>
                  <a:pt x="179457" y="260718"/>
                </a:lnTo>
                <a:lnTo>
                  <a:pt x="180339" y="262356"/>
                </a:lnTo>
                <a:lnTo>
                  <a:pt x="181609" y="264845"/>
                </a:lnTo>
                <a:lnTo>
                  <a:pt x="182117" y="267652"/>
                </a:lnTo>
                <a:lnTo>
                  <a:pt x="180975" y="274942"/>
                </a:lnTo>
                <a:lnTo>
                  <a:pt x="179324" y="278371"/>
                </a:lnTo>
                <a:lnTo>
                  <a:pt x="174243" y="283413"/>
                </a:lnTo>
                <a:lnTo>
                  <a:pt x="171576" y="284632"/>
                </a:lnTo>
                <a:lnTo>
                  <a:pt x="165480" y="284695"/>
                </a:lnTo>
                <a:lnTo>
                  <a:pt x="190043" y="284695"/>
                </a:lnTo>
                <a:lnTo>
                  <a:pt x="191642" y="280720"/>
                </a:lnTo>
                <a:lnTo>
                  <a:pt x="192407" y="276809"/>
                </a:lnTo>
                <a:lnTo>
                  <a:pt x="192531" y="271195"/>
                </a:lnTo>
                <a:lnTo>
                  <a:pt x="204805" y="271195"/>
                </a:lnTo>
                <a:lnTo>
                  <a:pt x="215264" y="260718"/>
                </a:lnTo>
                <a:lnTo>
                  <a:pt x="211327" y="259346"/>
                </a:lnTo>
                <a:lnTo>
                  <a:pt x="207899" y="257733"/>
                </a:lnTo>
                <a:lnTo>
                  <a:pt x="202310" y="254025"/>
                </a:lnTo>
                <a:lnTo>
                  <a:pt x="199599" y="251612"/>
                </a:lnTo>
                <a:close/>
              </a:path>
              <a:path w="398779" h="399414">
                <a:moveTo>
                  <a:pt x="204805" y="271195"/>
                </a:moveTo>
                <a:lnTo>
                  <a:pt x="192531" y="271195"/>
                </a:lnTo>
                <a:lnTo>
                  <a:pt x="193039" y="271360"/>
                </a:lnTo>
                <a:lnTo>
                  <a:pt x="193675" y="271767"/>
                </a:lnTo>
                <a:lnTo>
                  <a:pt x="197357" y="273773"/>
                </a:lnTo>
                <a:lnTo>
                  <a:pt x="199262" y="274751"/>
                </a:lnTo>
                <a:lnTo>
                  <a:pt x="200659" y="275348"/>
                </a:lnTo>
                <a:lnTo>
                  <a:pt x="204805" y="271195"/>
                </a:lnTo>
                <a:close/>
              </a:path>
              <a:path w="398779" h="399414">
                <a:moveTo>
                  <a:pt x="157479" y="215963"/>
                </a:moveTo>
                <a:lnTo>
                  <a:pt x="153288" y="216242"/>
                </a:lnTo>
                <a:lnTo>
                  <a:pt x="143636" y="219583"/>
                </a:lnTo>
                <a:lnTo>
                  <a:pt x="138049" y="223710"/>
                </a:lnTo>
                <a:lnTo>
                  <a:pt x="131444" y="230301"/>
                </a:lnTo>
                <a:lnTo>
                  <a:pt x="124078" y="237566"/>
                </a:lnTo>
                <a:lnTo>
                  <a:pt x="120014" y="244335"/>
                </a:lnTo>
                <a:lnTo>
                  <a:pt x="117728" y="256895"/>
                </a:lnTo>
                <a:lnTo>
                  <a:pt x="119125" y="263486"/>
                </a:lnTo>
                <a:lnTo>
                  <a:pt x="123062" y="270408"/>
                </a:lnTo>
                <a:lnTo>
                  <a:pt x="138937" y="259410"/>
                </a:lnTo>
                <a:lnTo>
                  <a:pt x="137286" y="255892"/>
                </a:lnTo>
                <a:lnTo>
                  <a:pt x="136651" y="252895"/>
                </a:lnTo>
                <a:lnTo>
                  <a:pt x="154050" y="236347"/>
                </a:lnTo>
                <a:lnTo>
                  <a:pt x="184310" y="236347"/>
                </a:lnTo>
                <a:lnTo>
                  <a:pt x="170052" y="221881"/>
                </a:lnTo>
                <a:lnTo>
                  <a:pt x="164972" y="218135"/>
                </a:lnTo>
                <a:lnTo>
                  <a:pt x="161289" y="217043"/>
                </a:lnTo>
                <a:lnTo>
                  <a:pt x="157479" y="215963"/>
                </a:lnTo>
                <a:close/>
              </a:path>
              <a:path w="398779" h="399414">
                <a:moveTo>
                  <a:pt x="184276" y="179959"/>
                </a:moveTo>
                <a:lnTo>
                  <a:pt x="170560" y="193687"/>
                </a:lnTo>
                <a:lnTo>
                  <a:pt x="226440" y="249567"/>
                </a:lnTo>
                <a:lnTo>
                  <a:pt x="241172" y="234784"/>
                </a:lnTo>
                <a:lnTo>
                  <a:pt x="223900" y="217525"/>
                </a:lnTo>
                <a:lnTo>
                  <a:pt x="217467" y="210932"/>
                </a:lnTo>
                <a:lnTo>
                  <a:pt x="203326" y="190563"/>
                </a:lnTo>
                <a:lnTo>
                  <a:pt x="203716" y="187896"/>
                </a:lnTo>
                <a:lnTo>
                  <a:pt x="192277" y="187896"/>
                </a:lnTo>
                <a:lnTo>
                  <a:pt x="184276" y="179959"/>
                </a:lnTo>
                <a:close/>
              </a:path>
              <a:path w="398779" h="399414">
                <a:moveTo>
                  <a:pt x="259968" y="145262"/>
                </a:moveTo>
                <a:lnTo>
                  <a:pt x="231012" y="174320"/>
                </a:lnTo>
                <a:lnTo>
                  <a:pt x="245744" y="189103"/>
                </a:lnTo>
                <a:lnTo>
                  <a:pt x="274827" y="160058"/>
                </a:lnTo>
                <a:lnTo>
                  <a:pt x="259968" y="145262"/>
                </a:lnTo>
                <a:close/>
              </a:path>
              <a:path w="398779" h="399414">
                <a:moveTo>
                  <a:pt x="208279" y="159016"/>
                </a:moveTo>
                <a:lnTo>
                  <a:pt x="190591" y="178866"/>
                </a:lnTo>
                <a:lnTo>
                  <a:pt x="190753" y="181800"/>
                </a:lnTo>
                <a:lnTo>
                  <a:pt x="192277" y="187896"/>
                </a:lnTo>
                <a:lnTo>
                  <a:pt x="203716" y="187896"/>
                </a:lnTo>
                <a:lnTo>
                  <a:pt x="203961" y="185407"/>
                </a:lnTo>
                <a:lnTo>
                  <a:pt x="205104" y="183083"/>
                </a:lnTo>
                <a:lnTo>
                  <a:pt x="207263" y="181013"/>
                </a:lnTo>
                <a:lnTo>
                  <a:pt x="209295" y="178866"/>
                </a:lnTo>
                <a:lnTo>
                  <a:pt x="212470" y="177355"/>
                </a:lnTo>
                <a:lnTo>
                  <a:pt x="216534" y="176479"/>
                </a:lnTo>
                <a:lnTo>
                  <a:pt x="208279" y="159016"/>
                </a:lnTo>
                <a:close/>
              </a:path>
              <a:path w="398779" h="399414">
                <a:moveTo>
                  <a:pt x="303163" y="79527"/>
                </a:moveTo>
                <a:lnTo>
                  <a:pt x="274954" y="79527"/>
                </a:lnTo>
                <a:lnTo>
                  <a:pt x="278383" y="81178"/>
                </a:lnTo>
                <a:lnTo>
                  <a:pt x="281685" y="84480"/>
                </a:lnTo>
                <a:lnTo>
                  <a:pt x="288350" y="110845"/>
                </a:lnTo>
                <a:lnTo>
                  <a:pt x="288077" y="120053"/>
                </a:lnTo>
                <a:lnTo>
                  <a:pt x="287969" y="124574"/>
                </a:lnTo>
                <a:lnTo>
                  <a:pt x="291718" y="164045"/>
                </a:lnTo>
                <a:lnTo>
                  <a:pt x="299592" y="176403"/>
                </a:lnTo>
                <a:lnTo>
                  <a:pt x="335791" y="140195"/>
                </a:lnTo>
                <a:lnTo>
                  <a:pt x="308355" y="140195"/>
                </a:lnTo>
                <a:lnTo>
                  <a:pt x="307720" y="138099"/>
                </a:lnTo>
                <a:lnTo>
                  <a:pt x="307339" y="135724"/>
                </a:lnTo>
                <a:lnTo>
                  <a:pt x="307192" y="132638"/>
                </a:lnTo>
                <a:lnTo>
                  <a:pt x="307215" y="124574"/>
                </a:lnTo>
                <a:lnTo>
                  <a:pt x="307895" y="108597"/>
                </a:lnTo>
                <a:lnTo>
                  <a:pt x="307975" y="100228"/>
                </a:lnTo>
                <a:lnTo>
                  <a:pt x="306704" y="90017"/>
                </a:lnTo>
                <a:lnTo>
                  <a:pt x="305434" y="84759"/>
                </a:lnTo>
                <a:lnTo>
                  <a:pt x="303163" y="79527"/>
                </a:lnTo>
                <a:close/>
              </a:path>
              <a:path w="398779" h="399414">
                <a:moveTo>
                  <a:pt x="337692" y="110845"/>
                </a:moveTo>
                <a:lnTo>
                  <a:pt x="308355" y="140195"/>
                </a:lnTo>
                <a:lnTo>
                  <a:pt x="335791" y="140195"/>
                </a:lnTo>
                <a:lnTo>
                  <a:pt x="351408" y="124574"/>
                </a:lnTo>
                <a:lnTo>
                  <a:pt x="337692" y="110845"/>
                </a:lnTo>
                <a:close/>
              </a:path>
              <a:path w="398779" h="399414">
                <a:moveTo>
                  <a:pt x="282066" y="59550"/>
                </a:moveTo>
                <a:lnTo>
                  <a:pt x="244865" y="76914"/>
                </a:lnTo>
                <a:lnTo>
                  <a:pt x="237420" y="100472"/>
                </a:lnTo>
                <a:lnTo>
                  <a:pt x="238934" y="106841"/>
                </a:lnTo>
                <a:lnTo>
                  <a:pt x="242044" y="113368"/>
                </a:lnTo>
                <a:lnTo>
                  <a:pt x="246760" y="120053"/>
                </a:lnTo>
                <a:lnTo>
                  <a:pt x="262816" y="106841"/>
                </a:lnTo>
                <a:lnTo>
                  <a:pt x="258825" y="102196"/>
                </a:lnTo>
                <a:lnTo>
                  <a:pt x="256793" y="98056"/>
                </a:lnTo>
                <a:lnTo>
                  <a:pt x="256793" y="90690"/>
                </a:lnTo>
                <a:lnTo>
                  <a:pt x="258317" y="87299"/>
                </a:lnTo>
                <a:lnTo>
                  <a:pt x="261365" y="84213"/>
                </a:lnTo>
                <a:lnTo>
                  <a:pt x="264540" y="81089"/>
                </a:lnTo>
                <a:lnTo>
                  <a:pt x="267842" y="79527"/>
                </a:lnTo>
                <a:lnTo>
                  <a:pt x="303163" y="79527"/>
                </a:lnTo>
                <a:lnTo>
                  <a:pt x="301625" y="75984"/>
                </a:lnTo>
                <a:lnTo>
                  <a:pt x="298957" y="72059"/>
                </a:lnTo>
                <a:lnTo>
                  <a:pt x="295401" y="68592"/>
                </a:lnTo>
                <a:lnTo>
                  <a:pt x="289305" y="62484"/>
                </a:lnTo>
                <a:lnTo>
                  <a:pt x="282066" y="59550"/>
                </a:lnTo>
                <a:close/>
              </a:path>
              <a:path w="398779" h="399414">
                <a:moveTo>
                  <a:pt x="357627" y="36474"/>
                </a:moveTo>
                <a:lnTo>
                  <a:pt x="328040" y="36474"/>
                </a:lnTo>
                <a:lnTo>
                  <a:pt x="383793" y="92189"/>
                </a:lnTo>
                <a:lnTo>
                  <a:pt x="398525" y="77406"/>
                </a:lnTo>
                <a:lnTo>
                  <a:pt x="357627" y="36474"/>
                </a:lnTo>
                <a:close/>
              </a:path>
              <a:path w="398779" h="399414">
                <a:moveTo>
                  <a:pt x="321182" y="0"/>
                </a:moveTo>
                <a:lnTo>
                  <a:pt x="309117" y="11937"/>
                </a:lnTo>
                <a:lnTo>
                  <a:pt x="312165" y="18287"/>
                </a:lnTo>
                <a:lnTo>
                  <a:pt x="313181" y="25552"/>
                </a:lnTo>
                <a:lnTo>
                  <a:pt x="311150" y="41656"/>
                </a:lnTo>
                <a:lnTo>
                  <a:pt x="309371" y="48234"/>
                </a:lnTo>
                <a:lnTo>
                  <a:pt x="306704" y="53352"/>
                </a:lnTo>
                <a:lnTo>
                  <a:pt x="320166" y="66776"/>
                </a:lnTo>
                <a:lnTo>
                  <a:pt x="323451" y="59396"/>
                </a:lnTo>
                <a:lnTo>
                  <a:pt x="325866" y="51887"/>
                </a:lnTo>
                <a:lnTo>
                  <a:pt x="327400" y="44246"/>
                </a:lnTo>
                <a:lnTo>
                  <a:pt x="328040" y="36474"/>
                </a:lnTo>
                <a:lnTo>
                  <a:pt x="357627" y="36474"/>
                </a:lnTo>
                <a:lnTo>
                  <a:pt x="321182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10476" y="3850766"/>
            <a:ext cx="822325" cy="417830"/>
          </a:xfrm>
          <a:custGeom>
            <a:avLst/>
            <a:gdLst/>
            <a:ahLst/>
            <a:cxnLst/>
            <a:rect l="l" t="t" r="r" b="b"/>
            <a:pathLst>
              <a:path w="822325" h="417829">
                <a:moveTo>
                  <a:pt x="124460" y="323557"/>
                </a:moveTo>
                <a:lnTo>
                  <a:pt x="78155" y="303720"/>
                </a:lnTo>
                <a:lnTo>
                  <a:pt x="65278" y="298208"/>
                </a:lnTo>
                <a:lnTo>
                  <a:pt x="65278" y="321716"/>
                </a:lnTo>
                <a:lnTo>
                  <a:pt x="44323" y="342760"/>
                </a:lnTo>
                <a:lnTo>
                  <a:pt x="26035" y="303720"/>
                </a:lnTo>
                <a:lnTo>
                  <a:pt x="65278" y="321716"/>
                </a:lnTo>
                <a:lnTo>
                  <a:pt x="65278" y="298208"/>
                </a:lnTo>
                <a:lnTo>
                  <a:pt x="16510" y="277304"/>
                </a:lnTo>
                <a:lnTo>
                  <a:pt x="0" y="293776"/>
                </a:lnTo>
                <a:lnTo>
                  <a:pt x="47117" y="400951"/>
                </a:lnTo>
                <a:lnTo>
                  <a:pt x="63627" y="384429"/>
                </a:lnTo>
                <a:lnTo>
                  <a:pt x="52451" y="360540"/>
                </a:lnTo>
                <a:lnTo>
                  <a:pt x="70243" y="342760"/>
                </a:lnTo>
                <a:lnTo>
                  <a:pt x="83312" y="329717"/>
                </a:lnTo>
                <a:lnTo>
                  <a:pt x="107569" y="340499"/>
                </a:lnTo>
                <a:lnTo>
                  <a:pt x="118313" y="329717"/>
                </a:lnTo>
                <a:lnTo>
                  <a:pt x="124460" y="323557"/>
                </a:lnTo>
                <a:close/>
              </a:path>
              <a:path w="822325" h="417829">
                <a:moveTo>
                  <a:pt x="173202" y="261747"/>
                </a:moveTo>
                <a:lnTo>
                  <a:pt x="153924" y="229501"/>
                </a:lnTo>
                <a:lnTo>
                  <a:pt x="153924" y="270446"/>
                </a:lnTo>
                <a:lnTo>
                  <a:pt x="152400" y="274675"/>
                </a:lnTo>
                <a:lnTo>
                  <a:pt x="145415" y="281698"/>
                </a:lnTo>
                <a:lnTo>
                  <a:pt x="140843" y="283222"/>
                </a:lnTo>
                <a:lnTo>
                  <a:pt x="129921" y="282206"/>
                </a:lnTo>
                <a:lnTo>
                  <a:pt x="108585" y="251396"/>
                </a:lnTo>
                <a:lnTo>
                  <a:pt x="110109" y="247002"/>
                </a:lnTo>
                <a:lnTo>
                  <a:pt x="113792" y="243382"/>
                </a:lnTo>
                <a:lnTo>
                  <a:pt x="117221" y="239915"/>
                </a:lnTo>
                <a:lnTo>
                  <a:pt x="121539" y="238417"/>
                </a:lnTo>
                <a:lnTo>
                  <a:pt x="131953" y="239407"/>
                </a:lnTo>
                <a:lnTo>
                  <a:pt x="137414" y="242582"/>
                </a:lnTo>
                <a:lnTo>
                  <a:pt x="143383" y="248437"/>
                </a:lnTo>
                <a:lnTo>
                  <a:pt x="149606" y="254723"/>
                </a:lnTo>
                <a:lnTo>
                  <a:pt x="153035" y="260375"/>
                </a:lnTo>
                <a:lnTo>
                  <a:pt x="153416" y="265404"/>
                </a:lnTo>
                <a:lnTo>
                  <a:pt x="153924" y="270446"/>
                </a:lnTo>
                <a:lnTo>
                  <a:pt x="153924" y="229501"/>
                </a:lnTo>
                <a:lnTo>
                  <a:pt x="151409" y="227279"/>
                </a:lnTo>
                <a:lnTo>
                  <a:pt x="144437" y="222859"/>
                </a:lnTo>
                <a:lnTo>
                  <a:pt x="137363" y="220040"/>
                </a:lnTo>
                <a:lnTo>
                  <a:pt x="130175" y="218808"/>
                </a:lnTo>
                <a:lnTo>
                  <a:pt x="123291" y="219062"/>
                </a:lnTo>
                <a:lnTo>
                  <a:pt x="97269" y="250532"/>
                </a:lnTo>
                <a:lnTo>
                  <a:pt x="98171" y="254596"/>
                </a:lnTo>
                <a:lnTo>
                  <a:pt x="89916" y="246392"/>
                </a:lnTo>
                <a:lnTo>
                  <a:pt x="76073" y="260172"/>
                </a:lnTo>
                <a:lnTo>
                  <a:pt x="153289" y="337312"/>
                </a:lnTo>
                <a:lnTo>
                  <a:pt x="168021" y="322529"/>
                </a:lnTo>
                <a:lnTo>
                  <a:pt x="139954" y="294373"/>
                </a:lnTo>
                <a:lnTo>
                  <a:pt x="145669" y="294589"/>
                </a:lnTo>
                <a:lnTo>
                  <a:pt x="147561" y="294373"/>
                </a:lnTo>
                <a:lnTo>
                  <a:pt x="150368" y="294055"/>
                </a:lnTo>
                <a:lnTo>
                  <a:pt x="154178" y="292773"/>
                </a:lnTo>
                <a:lnTo>
                  <a:pt x="173113" y="265404"/>
                </a:lnTo>
                <a:lnTo>
                  <a:pt x="173202" y="261747"/>
                </a:lnTo>
                <a:close/>
              </a:path>
              <a:path w="822325" h="417829">
                <a:moveTo>
                  <a:pt x="212344" y="235737"/>
                </a:moveTo>
                <a:lnTo>
                  <a:pt x="183540" y="206362"/>
                </a:lnTo>
                <a:lnTo>
                  <a:pt x="174498" y="191516"/>
                </a:lnTo>
                <a:lnTo>
                  <a:pt x="174752" y="188861"/>
                </a:lnTo>
                <a:lnTo>
                  <a:pt x="187706" y="177444"/>
                </a:lnTo>
                <a:lnTo>
                  <a:pt x="179324" y="159969"/>
                </a:lnTo>
                <a:lnTo>
                  <a:pt x="174371" y="161239"/>
                </a:lnTo>
                <a:lnTo>
                  <a:pt x="170180" y="163550"/>
                </a:lnTo>
                <a:lnTo>
                  <a:pt x="166878" y="166916"/>
                </a:lnTo>
                <a:lnTo>
                  <a:pt x="164465" y="169303"/>
                </a:lnTo>
                <a:lnTo>
                  <a:pt x="162941" y="172034"/>
                </a:lnTo>
                <a:lnTo>
                  <a:pt x="162306" y="175094"/>
                </a:lnTo>
                <a:lnTo>
                  <a:pt x="161544" y="178168"/>
                </a:lnTo>
                <a:lnTo>
                  <a:pt x="161925" y="182753"/>
                </a:lnTo>
                <a:lnTo>
                  <a:pt x="163322" y="188861"/>
                </a:lnTo>
                <a:lnTo>
                  <a:pt x="155448" y="180911"/>
                </a:lnTo>
                <a:lnTo>
                  <a:pt x="141605" y="194652"/>
                </a:lnTo>
                <a:lnTo>
                  <a:pt x="197485" y="250532"/>
                </a:lnTo>
                <a:lnTo>
                  <a:pt x="212344" y="235737"/>
                </a:lnTo>
                <a:close/>
              </a:path>
              <a:path w="822325" h="417829">
                <a:moveTo>
                  <a:pt x="247015" y="159931"/>
                </a:moveTo>
                <a:lnTo>
                  <a:pt x="232156" y="145148"/>
                </a:lnTo>
                <a:lnTo>
                  <a:pt x="203200" y="174193"/>
                </a:lnTo>
                <a:lnTo>
                  <a:pt x="217932" y="188976"/>
                </a:lnTo>
                <a:lnTo>
                  <a:pt x="247015" y="159931"/>
                </a:lnTo>
                <a:close/>
              </a:path>
              <a:path w="822325" h="417829">
                <a:moveTo>
                  <a:pt x="322580" y="125526"/>
                </a:moveTo>
                <a:lnTo>
                  <a:pt x="308864" y="111798"/>
                </a:lnTo>
                <a:lnTo>
                  <a:pt x="279400" y="141160"/>
                </a:lnTo>
                <a:lnTo>
                  <a:pt x="278892" y="139052"/>
                </a:lnTo>
                <a:lnTo>
                  <a:pt x="278511" y="136677"/>
                </a:lnTo>
                <a:lnTo>
                  <a:pt x="278358" y="133604"/>
                </a:lnTo>
                <a:lnTo>
                  <a:pt x="278384" y="125526"/>
                </a:lnTo>
                <a:lnTo>
                  <a:pt x="279057" y="109550"/>
                </a:lnTo>
                <a:lnTo>
                  <a:pt x="279019" y="101180"/>
                </a:lnTo>
                <a:lnTo>
                  <a:pt x="278511" y="97116"/>
                </a:lnTo>
                <a:lnTo>
                  <a:pt x="277876" y="90982"/>
                </a:lnTo>
                <a:lnTo>
                  <a:pt x="276479" y="85712"/>
                </a:lnTo>
                <a:lnTo>
                  <a:pt x="274205" y="80492"/>
                </a:lnTo>
                <a:lnTo>
                  <a:pt x="272669" y="76949"/>
                </a:lnTo>
                <a:lnTo>
                  <a:pt x="270002" y="73012"/>
                </a:lnTo>
                <a:lnTo>
                  <a:pt x="260477" y="63436"/>
                </a:lnTo>
                <a:lnTo>
                  <a:pt x="253111" y="60515"/>
                </a:lnTo>
                <a:lnTo>
                  <a:pt x="244729" y="60756"/>
                </a:lnTo>
                <a:lnTo>
                  <a:pt x="212369" y="83426"/>
                </a:lnTo>
                <a:lnTo>
                  <a:pt x="208534" y="95224"/>
                </a:lnTo>
                <a:lnTo>
                  <a:pt x="208534" y="101434"/>
                </a:lnTo>
                <a:lnTo>
                  <a:pt x="210070" y="107797"/>
                </a:lnTo>
                <a:lnTo>
                  <a:pt x="213156" y="114325"/>
                </a:lnTo>
                <a:lnTo>
                  <a:pt x="217805" y="121005"/>
                </a:lnTo>
                <a:lnTo>
                  <a:pt x="233997" y="107797"/>
                </a:lnTo>
                <a:lnTo>
                  <a:pt x="229997" y="103149"/>
                </a:lnTo>
                <a:lnTo>
                  <a:pt x="227965" y="99009"/>
                </a:lnTo>
                <a:lnTo>
                  <a:pt x="227838" y="91643"/>
                </a:lnTo>
                <a:lnTo>
                  <a:pt x="229362" y="88252"/>
                </a:lnTo>
                <a:lnTo>
                  <a:pt x="232537" y="85166"/>
                </a:lnTo>
                <a:lnTo>
                  <a:pt x="235585" y="82054"/>
                </a:lnTo>
                <a:lnTo>
                  <a:pt x="239014" y="80492"/>
                </a:lnTo>
                <a:lnTo>
                  <a:pt x="245999" y="80492"/>
                </a:lnTo>
                <a:lnTo>
                  <a:pt x="249428" y="82130"/>
                </a:lnTo>
                <a:lnTo>
                  <a:pt x="252730" y="85432"/>
                </a:lnTo>
                <a:lnTo>
                  <a:pt x="255778" y="88417"/>
                </a:lnTo>
                <a:lnTo>
                  <a:pt x="257810" y="92456"/>
                </a:lnTo>
                <a:lnTo>
                  <a:pt x="258826" y="97536"/>
                </a:lnTo>
                <a:lnTo>
                  <a:pt x="259435" y="101180"/>
                </a:lnTo>
                <a:lnTo>
                  <a:pt x="259499" y="111798"/>
                </a:lnTo>
                <a:lnTo>
                  <a:pt x="259080" y="122428"/>
                </a:lnTo>
                <a:lnTo>
                  <a:pt x="258991" y="136677"/>
                </a:lnTo>
                <a:lnTo>
                  <a:pt x="270764" y="177355"/>
                </a:lnTo>
                <a:lnTo>
                  <a:pt x="306946" y="141160"/>
                </a:lnTo>
                <a:lnTo>
                  <a:pt x="322580" y="125526"/>
                </a:lnTo>
                <a:close/>
              </a:path>
              <a:path w="822325" h="417829">
                <a:moveTo>
                  <a:pt x="369697" y="78359"/>
                </a:moveTo>
                <a:lnTo>
                  <a:pt x="328752" y="37426"/>
                </a:lnTo>
                <a:lnTo>
                  <a:pt x="292227" y="889"/>
                </a:lnTo>
                <a:lnTo>
                  <a:pt x="280289" y="12954"/>
                </a:lnTo>
                <a:lnTo>
                  <a:pt x="283210" y="19304"/>
                </a:lnTo>
                <a:lnTo>
                  <a:pt x="284226" y="26504"/>
                </a:lnTo>
                <a:lnTo>
                  <a:pt x="283337" y="34556"/>
                </a:lnTo>
                <a:lnTo>
                  <a:pt x="282321" y="42608"/>
                </a:lnTo>
                <a:lnTo>
                  <a:pt x="280543" y="49199"/>
                </a:lnTo>
                <a:lnTo>
                  <a:pt x="277876" y="54317"/>
                </a:lnTo>
                <a:lnTo>
                  <a:pt x="291338" y="67729"/>
                </a:lnTo>
                <a:lnTo>
                  <a:pt x="294538" y="60350"/>
                </a:lnTo>
                <a:lnTo>
                  <a:pt x="296938" y="52844"/>
                </a:lnTo>
                <a:lnTo>
                  <a:pt x="298488" y="45212"/>
                </a:lnTo>
                <a:lnTo>
                  <a:pt x="299212" y="37426"/>
                </a:lnTo>
                <a:lnTo>
                  <a:pt x="354965" y="93141"/>
                </a:lnTo>
                <a:lnTo>
                  <a:pt x="369697" y="78359"/>
                </a:lnTo>
                <a:close/>
              </a:path>
              <a:path w="822325" h="417829">
                <a:moveTo>
                  <a:pt x="557022" y="342747"/>
                </a:moveTo>
                <a:lnTo>
                  <a:pt x="510794" y="296494"/>
                </a:lnTo>
                <a:lnTo>
                  <a:pt x="479933" y="265607"/>
                </a:lnTo>
                <a:lnTo>
                  <a:pt x="456717" y="288823"/>
                </a:lnTo>
                <a:lnTo>
                  <a:pt x="456679" y="289191"/>
                </a:lnTo>
                <a:lnTo>
                  <a:pt x="495300" y="355434"/>
                </a:lnTo>
                <a:lnTo>
                  <a:pt x="472249" y="342061"/>
                </a:lnTo>
                <a:lnTo>
                  <a:pt x="428752" y="316814"/>
                </a:lnTo>
                <a:lnTo>
                  <a:pt x="405384" y="340118"/>
                </a:lnTo>
                <a:lnTo>
                  <a:pt x="482600" y="417258"/>
                </a:lnTo>
                <a:lnTo>
                  <a:pt x="497078" y="402793"/>
                </a:lnTo>
                <a:lnTo>
                  <a:pt x="436372" y="342061"/>
                </a:lnTo>
                <a:lnTo>
                  <a:pt x="512318" y="387527"/>
                </a:lnTo>
                <a:lnTo>
                  <a:pt x="527304" y="372529"/>
                </a:lnTo>
                <a:lnTo>
                  <a:pt x="517080" y="355434"/>
                </a:lnTo>
                <a:lnTo>
                  <a:pt x="481838" y="296494"/>
                </a:lnTo>
                <a:lnTo>
                  <a:pt x="542544" y="357225"/>
                </a:lnTo>
                <a:lnTo>
                  <a:pt x="557022" y="342747"/>
                </a:lnTo>
                <a:close/>
              </a:path>
              <a:path w="822325" h="417829">
                <a:moveTo>
                  <a:pt x="620649" y="279146"/>
                </a:moveTo>
                <a:lnTo>
                  <a:pt x="589686" y="254774"/>
                </a:lnTo>
                <a:lnTo>
                  <a:pt x="587502" y="252564"/>
                </a:lnTo>
                <a:lnTo>
                  <a:pt x="587502" y="286067"/>
                </a:lnTo>
                <a:lnTo>
                  <a:pt x="586359" y="293370"/>
                </a:lnTo>
                <a:lnTo>
                  <a:pt x="584708" y="296786"/>
                </a:lnTo>
                <a:lnTo>
                  <a:pt x="579628" y="301840"/>
                </a:lnTo>
                <a:lnTo>
                  <a:pt x="576961" y="303047"/>
                </a:lnTo>
                <a:lnTo>
                  <a:pt x="570865" y="303123"/>
                </a:lnTo>
                <a:lnTo>
                  <a:pt x="568325" y="302107"/>
                </a:lnTo>
                <a:lnTo>
                  <a:pt x="566166" y="300037"/>
                </a:lnTo>
                <a:lnTo>
                  <a:pt x="564134" y="297929"/>
                </a:lnTo>
                <a:lnTo>
                  <a:pt x="563372" y="295224"/>
                </a:lnTo>
                <a:lnTo>
                  <a:pt x="563880" y="291934"/>
                </a:lnTo>
                <a:lnTo>
                  <a:pt x="564273" y="289788"/>
                </a:lnTo>
                <a:lnTo>
                  <a:pt x="566166" y="286283"/>
                </a:lnTo>
                <a:lnTo>
                  <a:pt x="569556" y="280974"/>
                </a:lnTo>
                <a:lnTo>
                  <a:pt x="572731" y="276161"/>
                </a:lnTo>
                <a:lnTo>
                  <a:pt x="574865" y="272440"/>
                </a:lnTo>
                <a:lnTo>
                  <a:pt x="587502" y="286067"/>
                </a:lnTo>
                <a:lnTo>
                  <a:pt x="587502" y="252564"/>
                </a:lnTo>
                <a:lnTo>
                  <a:pt x="575437" y="240309"/>
                </a:lnTo>
                <a:lnTo>
                  <a:pt x="570357" y="236562"/>
                </a:lnTo>
                <a:lnTo>
                  <a:pt x="562864" y="234378"/>
                </a:lnTo>
                <a:lnTo>
                  <a:pt x="558673" y="234670"/>
                </a:lnTo>
                <a:lnTo>
                  <a:pt x="525399" y="262763"/>
                </a:lnTo>
                <a:lnTo>
                  <a:pt x="523240" y="275323"/>
                </a:lnTo>
                <a:lnTo>
                  <a:pt x="524637" y="281914"/>
                </a:lnTo>
                <a:lnTo>
                  <a:pt x="528447" y="288823"/>
                </a:lnTo>
                <a:lnTo>
                  <a:pt x="544322" y="277825"/>
                </a:lnTo>
                <a:lnTo>
                  <a:pt x="542671" y="274320"/>
                </a:lnTo>
                <a:lnTo>
                  <a:pt x="542036" y="271310"/>
                </a:lnTo>
                <a:lnTo>
                  <a:pt x="542378" y="269036"/>
                </a:lnTo>
                <a:lnTo>
                  <a:pt x="542925" y="266293"/>
                </a:lnTo>
                <a:lnTo>
                  <a:pt x="544449" y="263728"/>
                </a:lnTo>
                <a:lnTo>
                  <a:pt x="547116" y="261099"/>
                </a:lnTo>
                <a:lnTo>
                  <a:pt x="550926" y="257200"/>
                </a:lnTo>
                <a:lnTo>
                  <a:pt x="554228" y="255155"/>
                </a:lnTo>
                <a:lnTo>
                  <a:pt x="559435" y="254774"/>
                </a:lnTo>
                <a:lnTo>
                  <a:pt x="562229" y="256095"/>
                </a:lnTo>
                <a:lnTo>
                  <a:pt x="565023" y="258940"/>
                </a:lnTo>
                <a:lnTo>
                  <a:pt x="566420" y="260413"/>
                </a:lnTo>
                <a:lnTo>
                  <a:pt x="564896" y="264198"/>
                </a:lnTo>
                <a:lnTo>
                  <a:pt x="561340" y="270205"/>
                </a:lnTo>
                <a:lnTo>
                  <a:pt x="551561" y="284505"/>
                </a:lnTo>
                <a:lnTo>
                  <a:pt x="548894" y="289585"/>
                </a:lnTo>
                <a:lnTo>
                  <a:pt x="547306" y="293776"/>
                </a:lnTo>
                <a:lnTo>
                  <a:pt x="545973" y="297649"/>
                </a:lnTo>
                <a:lnTo>
                  <a:pt x="545947" y="302107"/>
                </a:lnTo>
                <a:lnTo>
                  <a:pt x="546735" y="305638"/>
                </a:lnTo>
                <a:lnTo>
                  <a:pt x="547751" y="309613"/>
                </a:lnTo>
                <a:lnTo>
                  <a:pt x="549783" y="313194"/>
                </a:lnTo>
                <a:lnTo>
                  <a:pt x="557784" y="321119"/>
                </a:lnTo>
                <a:lnTo>
                  <a:pt x="563372" y="323405"/>
                </a:lnTo>
                <a:lnTo>
                  <a:pt x="576199" y="323024"/>
                </a:lnTo>
                <a:lnTo>
                  <a:pt x="582295" y="320052"/>
                </a:lnTo>
                <a:lnTo>
                  <a:pt x="588010" y="314299"/>
                </a:lnTo>
                <a:lnTo>
                  <a:pt x="591312" y="311035"/>
                </a:lnTo>
                <a:lnTo>
                  <a:pt x="593725" y="307352"/>
                </a:lnTo>
                <a:lnTo>
                  <a:pt x="595414" y="303123"/>
                </a:lnTo>
                <a:lnTo>
                  <a:pt x="597027" y="299135"/>
                </a:lnTo>
                <a:lnTo>
                  <a:pt x="597916" y="294601"/>
                </a:lnTo>
                <a:lnTo>
                  <a:pt x="598043" y="289610"/>
                </a:lnTo>
                <a:lnTo>
                  <a:pt x="598487" y="289826"/>
                </a:lnTo>
                <a:lnTo>
                  <a:pt x="599186" y="290195"/>
                </a:lnTo>
                <a:lnTo>
                  <a:pt x="600202" y="290830"/>
                </a:lnTo>
                <a:lnTo>
                  <a:pt x="602742" y="292188"/>
                </a:lnTo>
                <a:lnTo>
                  <a:pt x="604647" y="293179"/>
                </a:lnTo>
                <a:lnTo>
                  <a:pt x="606044" y="293776"/>
                </a:lnTo>
                <a:lnTo>
                  <a:pt x="610196" y="289610"/>
                </a:lnTo>
                <a:lnTo>
                  <a:pt x="620649" y="279146"/>
                </a:lnTo>
                <a:close/>
              </a:path>
              <a:path w="822325" h="417829">
                <a:moveTo>
                  <a:pt x="671703" y="264604"/>
                </a:moveTo>
                <a:lnTo>
                  <a:pt x="660958" y="234378"/>
                </a:lnTo>
                <a:lnTo>
                  <a:pt x="658495" y="229057"/>
                </a:lnTo>
                <a:lnTo>
                  <a:pt x="626999" y="161023"/>
                </a:lnTo>
                <a:lnTo>
                  <a:pt x="611759" y="176339"/>
                </a:lnTo>
                <a:lnTo>
                  <a:pt x="638302" y="229057"/>
                </a:lnTo>
                <a:lnTo>
                  <a:pt x="585343" y="202742"/>
                </a:lnTo>
                <a:lnTo>
                  <a:pt x="569595" y="218478"/>
                </a:lnTo>
                <a:lnTo>
                  <a:pt x="646938" y="253263"/>
                </a:lnTo>
                <a:lnTo>
                  <a:pt x="649097" y="257263"/>
                </a:lnTo>
                <a:lnTo>
                  <a:pt x="650367" y="261099"/>
                </a:lnTo>
                <a:lnTo>
                  <a:pt x="651129" y="268427"/>
                </a:lnTo>
                <a:lnTo>
                  <a:pt x="649605" y="271983"/>
                </a:lnTo>
                <a:lnTo>
                  <a:pt x="646176" y="275412"/>
                </a:lnTo>
                <a:lnTo>
                  <a:pt x="644271" y="277279"/>
                </a:lnTo>
                <a:lnTo>
                  <a:pt x="641959" y="279146"/>
                </a:lnTo>
                <a:lnTo>
                  <a:pt x="639191" y="280987"/>
                </a:lnTo>
                <a:lnTo>
                  <a:pt x="652145" y="291249"/>
                </a:lnTo>
                <a:lnTo>
                  <a:pt x="670687" y="269798"/>
                </a:lnTo>
                <a:lnTo>
                  <a:pt x="671703" y="264604"/>
                </a:lnTo>
                <a:close/>
              </a:path>
              <a:path w="822325" h="417829">
                <a:moveTo>
                  <a:pt x="698500" y="160159"/>
                </a:moveTo>
                <a:lnTo>
                  <a:pt x="683768" y="145376"/>
                </a:lnTo>
                <a:lnTo>
                  <a:pt x="654685" y="174421"/>
                </a:lnTo>
                <a:lnTo>
                  <a:pt x="669417" y="189204"/>
                </a:lnTo>
                <a:lnTo>
                  <a:pt x="698500" y="160159"/>
                </a:lnTo>
                <a:close/>
              </a:path>
              <a:path w="822325" h="417829">
                <a:moveTo>
                  <a:pt x="774065" y="125755"/>
                </a:moveTo>
                <a:lnTo>
                  <a:pt x="760349" y="112026"/>
                </a:lnTo>
                <a:lnTo>
                  <a:pt x="731012" y="141376"/>
                </a:lnTo>
                <a:lnTo>
                  <a:pt x="730377" y="139280"/>
                </a:lnTo>
                <a:lnTo>
                  <a:pt x="729996" y="136906"/>
                </a:lnTo>
                <a:lnTo>
                  <a:pt x="729843" y="133819"/>
                </a:lnTo>
                <a:lnTo>
                  <a:pt x="729869" y="125755"/>
                </a:lnTo>
                <a:lnTo>
                  <a:pt x="730542" y="109778"/>
                </a:lnTo>
                <a:lnTo>
                  <a:pt x="730631" y="101409"/>
                </a:lnTo>
                <a:lnTo>
                  <a:pt x="729361" y="91198"/>
                </a:lnTo>
                <a:lnTo>
                  <a:pt x="727964" y="85940"/>
                </a:lnTo>
                <a:lnTo>
                  <a:pt x="726186" y="81559"/>
                </a:lnTo>
                <a:lnTo>
                  <a:pt x="725805" y="80708"/>
                </a:lnTo>
                <a:lnTo>
                  <a:pt x="724281" y="77165"/>
                </a:lnTo>
                <a:lnTo>
                  <a:pt x="721614" y="73240"/>
                </a:lnTo>
                <a:lnTo>
                  <a:pt x="718058" y="69773"/>
                </a:lnTo>
                <a:lnTo>
                  <a:pt x="711962" y="63665"/>
                </a:lnTo>
                <a:lnTo>
                  <a:pt x="704723" y="60731"/>
                </a:lnTo>
                <a:lnTo>
                  <a:pt x="696214" y="60985"/>
                </a:lnTo>
                <a:lnTo>
                  <a:pt x="689978" y="61861"/>
                </a:lnTo>
                <a:lnTo>
                  <a:pt x="661466" y="89433"/>
                </a:lnTo>
                <a:lnTo>
                  <a:pt x="660069" y="101663"/>
                </a:lnTo>
                <a:lnTo>
                  <a:pt x="661581" y="108026"/>
                </a:lnTo>
                <a:lnTo>
                  <a:pt x="664692" y="114554"/>
                </a:lnTo>
                <a:lnTo>
                  <a:pt x="669417" y="121234"/>
                </a:lnTo>
                <a:lnTo>
                  <a:pt x="685482" y="108026"/>
                </a:lnTo>
                <a:lnTo>
                  <a:pt x="681482" y="103378"/>
                </a:lnTo>
                <a:lnTo>
                  <a:pt x="679450" y="99237"/>
                </a:lnTo>
                <a:lnTo>
                  <a:pt x="679450" y="91871"/>
                </a:lnTo>
                <a:lnTo>
                  <a:pt x="680974" y="88480"/>
                </a:lnTo>
                <a:lnTo>
                  <a:pt x="684022" y="85394"/>
                </a:lnTo>
                <a:lnTo>
                  <a:pt x="687197" y="82270"/>
                </a:lnTo>
                <a:lnTo>
                  <a:pt x="690499" y="80708"/>
                </a:lnTo>
                <a:lnTo>
                  <a:pt x="697611" y="80708"/>
                </a:lnTo>
                <a:lnTo>
                  <a:pt x="710996" y="112026"/>
                </a:lnTo>
                <a:lnTo>
                  <a:pt x="710730" y="121234"/>
                </a:lnTo>
                <a:lnTo>
                  <a:pt x="710615" y="125755"/>
                </a:lnTo>
                <a:lnTo>
                  <a:pt x="714375" y="165227"/>
                </a:lnTo>
                <a:lnTo>
                  <a:pt x="722249" y="177584"/>
                </a:lnTo>
                <a:lnTo>
                  <a:pt x="758444" y="141376"/>
                </a:lnTo>
                <a:lnTo>
                  <a:pt x="774065" y="125755"/>
                </a:lnTo>
                <a:close/>
              </a:path>
              <a:path w="822325" h="417829">
                <a:moveTo>
                  <a:pt x="822325" y="77508"/>
                </a:moveTo>
                <a:lnTo>
                  <a:pt x="781405" y="36576"/>
                </a:lnTo>
                <a:lnTo>
                  <a:pt x="744855" y="0"/>
                </a:lnTo>
                <a:lnTo>
                  <a:pt x="732917" y="12065"/>
                </a:lnTo>
                <a:lnTo>
                  <a:pt x="735838" y="18415"/>
                </a:lnTo>
                <a:lnTo>
                  <a:pt x="736854" y="25654"/>
                </a:lnTo>
                <a:lnTo>
                  <a:pt x="735838" y="33705"/>
                </a:lnTo>
                <a:lnTo>
                  <a:pt x="734949" y="41757"/>
                </a:lnTo>
                <a:lnTo>
                  <a:pt x="733044" y="48336"/>
                </a:lnTo>
                <a:lnTo>
                  <a:pt x="730504" y="53467"/>
                </a:lnTo>
                <a:lnTo>
                  <a:pt x="743966" y="66878"/>
                </a:lnTo>
                <a:lnTo>
                  <a:pt x="747166" y="59499"/>
                </a:lnTo>
                <a:lnTo>
                  <a:pt x="749566" y="51993"/>
                </a:lnTo>
                <a:lnTo>
                  <a:pt x="751116" y="44361"/>
                </a:lnTo>
                <a:lnTo>
                  <a:pt x="751840" y="36576"/>
                </a:lnTo>
                <a:lnTo>
                  <a:pt x="807466" y="92290"/>
                </a:lnTo>
                <a:lnTo>
                  <a:pt x="822325" y="77508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45423" y="223418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14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443976" y="2093722"/>
            <a:ext cx="465455" cy="12477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b="1" spc="-10" dirty="0">
                <a:solidFill>
                  <a:srgbClr val="385F71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b="1" spc="-10" dirty="0">
                <a:solidFill>
                  <a:srgbClr val="385F71"/>
                </a:solidFill>
                <a:latin typeface="Arial"/>
                <a:cs typeface="Arial"/>
              </a:rPr>
              <a:t>2032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33600"/>
              </a:lnSpc>
            </a:pPr>
            <a:r>
              <a:rPr sz="1200" b="1" dirty="0">
                <a:solidFill>
                  <a:srgbClr val="385F71"/>
                </a:solidFill>
                <a:latin typeface="Arial"/>
                <a:cs typeface="Arial"/>
              </a:rPr>
              <a:t>P</a:t>
            </a: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11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15  </a:t>
            </a:r>
            <a:r>
              <a:rPr sz="1200" b="1" dirty="0">
                <a:solidFill>
                  <a:srgbClr val="385F71"/>
                </a:solidFill>
                <a:latin typeface="Arial"/>
                <a:cs typeface="Arial"/>
              </a:rPr>
              <a:t>P</a:t>
            </a:r>
            <a:r>
              <a:rPr sz="1200" b="1" spc="-15" dirty="0">
                <a:solidFill>
                  <a:srgbClr val="385F71"/>
                </a:solidFill>
                <a:latin typeface="Arial"/>
                <a:cs typeface="Arial"/>
              </a:rPr>
              <a:t>11</a:t>
            </a:r>
            <a:r>
              <a:rPr sz="1200" b="1" spc="-5" dirty="0">
                <a:solidFill>
                  <a:srgbClr val="385F71"/>
                </a:solidFill>
                <a:latin typeface="Arial"/>
                <a:cs typeface="Arial"/>
              </a:rPr>
              <a:t>08  </a:t>
            </a:r>
            <a:r>
              <a:rPr sz="1200" b="1" spc="-10" dirty="0">
                <a:solidFill>
                  <a:srgbClr val="385F71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345423" y="24780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45423" y="2721864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5">
                <a:moveTo>
                  <a:pt x="76200" y="0"/>
                </a:moveTo>
                <a:lnTo>
                  <a:pt x="0" y="0"/>
                </a:lnTo>
                <a:lnTo>
                  <a:pt x="0" y="77724"/>
                </a:lnTo>
                <a:lnTo>
                  <a:pt x="76200" y="77724"/>
                </a:lnTo>
                <a:lnTo>
                  <a:pt x="76200" y="0"/>
                </a:lnTo>
                <a:close/>
              </a:path>
            </a:pathLst>
          </a:custGeom>
          <a:solidFill>
            <a:srgbClr val="8BB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45423" y="296722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5F4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45423" y="32110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6779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8019415" cy="47448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dirty="0"/>
              <a:t>5 </a:t>
            </a:r>
            <a:r>
              <a:rPr lang="th-TH" sz="3000" dirty="0"/>
              <a:t>มาตรการ</a:t>
            </a:r>
            <a:r>
              <a:rPr sz="3000" dirty="0"/>
              <a:t> TB </a:t>
            </a:r>
            <a:r>
              <a:rPr lang="th-TH" sz="3000" dirty="0"/>
              <a:t>ที่กำลังพัฒนา</a:t>
            </a:r>
            <a:endParaRPr sz="3000" dirty="0"/>
          </a:p>
        </p:txBody>
      </p:sp>
      <p:sp>
        <p:nvSpPr>
          <p:cNvPr id="6" name="object 6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1791" y="1114048"/>
            <a:ext cx="8386572" cy="402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9518" y="1141312"/>
            <a:ext cx="8292083" cy="3928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823721"/>
              </p:ext>
            </p:extLst>
          </p:nvPr>
        </p:nvGraphicFramePr>
        <p:xfrm>
          <a:off x="664756" y="1136586"/>
          <a:ext cx="8291828" cy="3928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9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R="163830" algn="r">
                        <a:lnSpc>
                          <a:spcPct val="100000"/>
                        </a:lnSpc>
                      </a:pPr>
                      <a:r>
                        <a:rPr sz="1650" b="1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2035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511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th-TH" sz="1650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การศึกษาระยะที่ 1</a:t>
                      </a:r>
                      <a:r>
                        <a:rPr lang="en-US" sz="1650" spc="-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/2</a:t>
                      </a:r>
                      <a:r>
                        <a:rPr lang="th-TH" sz="1650" spc="-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th-TH" sz="1650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เกี่ยวกับความปลอดภัยและการสร้างภูมิคุ้มกันของ</a:t>
                      </a:r>
                      <a:r>
                        <a:rPr lang="th-TH" sz="1650" b="1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วัคซีน </a:t>
                      </a:r>
                      <a:r>
                        <a:rPr lang="en-US" sz="1650" b="1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VPM1002 </a:t>
                      </a:r>
                      <a:r>
                        <a:rPr lang="th-TH" sz="1650" b="1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และการฉีดวัคซีน</a:t>
                      </a:r>
                      <a:r>
                        <a:rPr lang="en-US" sz="1650" b="1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BCG</a:t>
                      </a:r>
                      <a:r>
                        <a:rPr lang="en-US" sz="1650" b="1" baseline="0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h-TH" sz="1650" b="1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ซ้ำเพื่อต่อต้านวัณโรค</a:t>
                      </a:r>
                      <a:r>
                        <a:rPr lang="th-TH" sz="1650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ในเด็กก่อนวัยรุ่นในแอฟริกาใต้ที่อาศัยอยู่กับผู้ที่มีและไม่มีเชื้อเอชไอวี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8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63830" algn="r">
                        <a:lnSpc>
                          <a:spcPct val="100000"/>
                        </a:lnSpc>
                      </a:pPr>
                      <a:r>
                        <a:rPr sz="1650" b="1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2034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7084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th-TH" sz="1650" spc="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การศึกษาระยะที่ </a:t>
                      </a:r>
                      <a:r>
                        <a:rPr lang="en-US" sz="1650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lang="th-TH" sz="1650" spc="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ของ </a:t>
                      </a:r>
                      <a:r>
                        <a:rPr lang="en-US" sz="1650" spc="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PK </a:t>
                      </a:r>
                      <a:r>
                        <a:rPr lang="th-TH" sz="1650" spc="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ความปลอดภัยและการยอมรับของ </a:t>
                      </a:r>
                      <a:r>
                        <a:rPr lang="en-US" sz="1650" b="1" spc="5" dirty="0" err="1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Pretomanid</a:t>
                      </a:r>
                      <a:r>
                        <a:rPr lang="en-US" sz="1650" b="1" spc="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h-TH" sz="1650" spc="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ในเด็กที่เป็นวัณโรคที่ต่อต้าน </a:t>
                      </a:r>
                      <a:r>
                        <a:rPr lang="en-US" sz="1650" spc="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Rifampicin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63830" algn="r">
                        <a:lnSpc>
                          <a:spcPct val="100000"/>
                        </a:lnSpc>
                      </a:pPr>
                      <a:r>
                        <a:rPr sz="1650" b="1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511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650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PK </a:t>
                      </a:r>
                      <a:r>
                        <a:rPr lang="th-TH" sz="1650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ของ 1 เดือนของรายวันเทียบกับ 3 เดือนของ </a:t>
                      </a:r>
                      <a:r>
                        <a:rPr lang="en-US" sz="1650" b="1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Isoniazid</a:t>
                      </a:r>
                      <a:r>
                        <a:rPr lang="en-US" sz="1650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h-TH" sz="1650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และ </a:t>
                      </a:r>
                      <a:r>
                        <a:rPr lang="en-US" sz="1650" b="1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Rifapentine</a:t>
                      </a:r>
                      <a:r>
                        <a:rPr lang="en-US" sz="1650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h-TH" sz="1650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รายสัปดาห์ในสตรีตั้งครรภ์และหลังคลอดที่ติดเชื้อเอชไอวี</a:t>
                      </a:r>
                      <a:endParaRPr lang="th-TH" sz="1650" dirty="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163830" algn="r">
                        <a:lnSpc>
                          <a:spcPct val="100000"/>
                        </a:lnSpc>
                      </a:pPr>
                      <a:r>
                        <a:rPr sz="1650" b="1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0833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lang="th-TH" sz="1650" spc="-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ระยะที่ </a:t>
                      </a:r>
                      <a:r>
                        <a:rPr lang="th-TH" sz="1650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650" spc="-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/2</a:t>
                      </a:r>
                      <a:r>
                        <a:rPr lang="th-TH" sz="1650" spc="-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การค้นหาปริมาณและความปลอดภัยของ </a:t>
                      </a:r>
                      <a:r>
                        <a:rPr lang="en-US" sz="1650" b="1" spc="-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Rifapentine</a:t>
                      </a:r>
                      <a:r>
                        <a:rPr lang="en-US" sz="1650" spc="-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h-TH" sz="1650" b="1" spc="-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รายวันร่วมกับ </a:t>
                      </a:r>
                      <a:r>
                        <a:rPr lang="en-US" sz="1650" b="1" spc="-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Isoniazid (1HP)</a:t>
                      </a:r>
                      <a:r>
                        <a:rPr lang="en-US" sz="1650" spc="-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h-TH" sz="1650" spc="-5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สำหรับการป้องกันวัณโรคในเด็กและวัยรุ่น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163830" algn="r">
                        <a:lnSpc>
                          <a:spcPct val="100000"/>
                        </a:lnSpc>
                      </a:pPr>
                      <a:r>
                        <a:rPr sz="1650" b="1" dirty="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lang="th-TH" sz="1650" spc="-5" dirty="0">
                          <a:solidFill>
                            <a:srgbClr val="181818"/>
                          </a:solidFill>
                          <a:latin typeface="Arial"/>
                          <a:ea typeface="+mn-ea"/>
                          <a:cs typeface="Arial"/>
                        </a:rPr>
                        <a:t>การศึกษาระยะที่ 2 เพื่อ</a:t>
                      </a:r>
                      <a:r>
                        <a:rPr lang="th-TH" sz="1650" b="1" spc="-5" dirty="0">
                          <a:solidFill>
                            <a:srgbClr val="181818"/>
                          </a:solidFill>
                          <a:latin typeface="Arial"/>
                          <a:ea typeface="+mn-ea"/>
                          <a:cs typeface="Arial"/>
                        </a:rPr>
                        <a:t>ลดระยะการรักษาช่องปาก</a:t>
                      </a:r>
                      <a:r>
                        <a:rPr lang="th-TH" sz="1650" spc="-5" dirty="0">
                          <a:solidFill>
                            <a:srgbClr val="181818"/>
                          </a:solidFill>
                          <a:latin typeface="Arial"/>
                          <a:ea typeface="+mn-ea"/>
                          <a:cs typeface="Arial"/>
                        </a:rPr>
                        <a:t>สำหรับวัณโรคชนิดที่ดื้อยาหลายชนิดในเด็ก (เด็ก </a:t>
                      </a:r>
                      <a:r>
                        <a:rPr lang="en-US" sz="1650" spc="-5" dirty="0" err="1">
                          <a:solidFill>
                            <a:srgbClr val="181818"/>
                          </a:solidFill>
                          <a:latin typeface="Arial"/>
                          <a:ea typeface="+mn-ea"/>
                          <a:cs typeface="Arial"/>
                        </a:rPr>
                        <a:t>SMaRT</a:t>
                      </a:r>
                      <a:r>
                        <a:rPr lang="en-US" sz="1650" spc="-5" dirty="0">
                          <a:solidFill>
                            <a:srgbClr val="181818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sz="1650" spc="-5" dirty="0">
                        <a:solidFill>
                          <a:srgbClr val="181818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4478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3732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8" y="0"/>
            <a:ext cx="696214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3200" dirty="0"/>
              <a:t>การศึกษาที่สำคัญ</a:t>
            </a:r>
            <a:r>
              <a:rPr sz="3200" dirty="0"/>
              <a:t>: IMPAACT</a:t>
            </a:r>
            <a:r>
              <a:rPr sz="3200" spc="-95" dirty="0"/>
              <a:t> </a:t>
            </a:r>
            <a:r>
              <a:rPr sz="3200" dirty="0"/>
              <a:t>2034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8600" y="1504950"/>
            <a:ext cx="800100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1855" marR="3761104" indent="-229235">
              <a:lnSpc>
                <a:spcPct val="100000"/>
              </a:lnSpc>
              <a:spcBef>
                <a:spcPts val="1570"/>
              </a:spcBef>
            </a:pPr>
            <a:r>
              <a:rPr sz="2000" spc="7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385F71"/>
                </a:solidFill>
                <a:latin typeface="Arial"/>
                <a:cs typeface="Arial"/>
              </a:rPr>
              <a:t>จัดการความต้องการที่สำคัญเพื่อยาที่ดีกว่าในเด็กที่เป็นวัณโรคที่ดื้อยา</a:t>
            </a:r>
            <a:endParaRPr lang="en-US" sz="2000" dirty="0">
              <a:solidFill>
                <a:srgbClr val="385F71"/>
              </a:solidFill>
              <a:latin typeface="Arial"/>
              <a:cs typeface="Arial"/>
            </a:endParaRPr>
          </a:p>
          <a:p>
            <a:pPr marL="643255">
              <a:lnSpc>
                <a:spcPct val="100000"/>
              </a:lnSpc>
              <a:spcBef>
                <a:spcPts val="600"/>
              </a:spcBef>
            </a:pPr>
            <a:r>
              <a:rPr sz="2000" spc="5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spc="55" dirty="0">
                <a:solidFill>
                  <a:srgbClr val="385F71"/>
                </a:solidFill>
                <a:latin typeface="Arial"/>
                <a:cs typeface="Arial"/>
              </a:rPr>
              <a:t>การศึกษาร่วมกับพันธมิตร </a:t>
            </a:r>
            <a:r>
              <a:rPr lang="en-US" sz="2000" spc="55" dirty="0">
                <a:solidFill>
                  <a:srgbClr val="385F71"/>
                </a:solidFill>
                <a:latin typeface="Arial"/>
                <a:cs typeface="Arial"/>
              </a:rPr>
              <a:t>TB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86382" y="3193033"/>
            <a:ext cx="2415540" cy="810260"/>
            <a:chOff x="1786382" y="3193033"/>
            <a:chExt cx="2415540" cy="810260"/>
          </a:xfrm>
        </p:grpSpPr>
        <p:sp>
          <p:nvSpPr>
            <p:cNvPr id="7" name="object 7"/>
            <p:cNvSpPr/>
            <p:nvPr/>
          </p:nvSpPr>
          <p:spPr>
            <a:xfrm>
              <a:off x="1799082" y="3254755"/>
              <a:ext cx="2390140" cy="735965"/>
            </a:xfrm>
            <a:custGeom>
              <a:avLst/>
              <a:gdLst/>
              <a:ahLst/>
              <a:cxnLst/>
              <a:rect l="l" t="t" r="r" b="b"/>
              <a:pathLst>
                <a:path w="2390140" h="735964">
                  <a:moveTo>
                    <a:pt x="2291588" y="0"/>
                  </a:moveTo>
                  <a:lnTo>
                    <a:pt x="2291588" y="49022"/>
                  </a:lnTo>
                  <a:lnTo>
                    <a:pt x="49022" y="49022"/>
                  </a:lnTo>
                  <a:lnTo>
                    <a:pt x="29950" y="52879"/>
                  </a:lnTo>
                  <a:lnTo>
                    <a:pt x="14366" y="63404"/>
                  </a:lnTo>
                  <a:lnTo>
                    <a:pt x="3855" y="79025"/>
                  </a:lnTo>
                  <a:lnTo>
                    <a:pt x="0" y="98171"/>
                  </a:lnTo>
                  <a:lnTo>
                    <a:pt x="0" y="686777"/>
                  </a:lnTo>
                  <a:lnTo>
                    <a:pt x="3855" y="705877"/>
                  </a:lnTo>
                  <a:lnTo>
                    <a:pt x="14366" y="721471"/>
                  </a:lnTo>
                  <a:lnTo>
                    <a:pt x="29950" y="731983"/>
                  </a:lnTo>
                  <a:lnTo>
                    <a:pt x="49022" y="735838"/>
                  </a:lnTo>
                  <a:lnTo>
                    <a:pt x="68167" y="731983"/>
                  </a:lnTo>
                  <a:lnTo>
                    <a:pt x="83788" y="721471"/>
                  </a:lnTo>
                  <a:lnTo>
                    <a:pt x="94313" y="705877"/>
                  </a:lnTo>
                  <a:lnTo>
                    <a:pt x="98170" y="686777"/>
                  </a:lnTo>
                  <a:lnTo>
                    <a:pt x="98043" y="637730"/>
                  </a:lnTo>
                  <a:lnTo>
                    <a:pt x="2340610" y="637730"/>
                  </a:lnTo>
                  <a:lnTo>
                    <a:pt x="2359681" y="633882"/>
                  </a:lnTo>
                  <a:lnTo>
                    <a:pt x="2375265" y="623379"/>
                  </a:lnTo>
                  <a:lnTo>
                    <a:pt x="2385776" y="607780"/>
                  </a:lnTo>
                  <a:lnTo>
                    <a:pt x="2389632" y="588645"/>
                  </a:lnTo>
                  <a:lnTo>
                    <a:pt x="2389632" y="147193"/>
                  </a:lnTo>
                  <a:lnTo>
                    <a:pt x="49022" y="147193"/>
                  </a:lnTo>
                  <a:lnTo>
                    <a:pt x="49022" y="98171"/>
                  </a:lnTo>
                  <a:lnTo>
                    <a:pt x="50958" y="88608"/>
                  </a:lnTo>
                  <a:lnTo>
                    <a:pt x="56229" y="80819"/>
                  </a:lnTo>
                  <a:lnTo>
                    <a:pt x="64023" y="75578"/>
                  </a:lnTo>
                  <a:lnTo>
                    <a:pt x="73532" y="73660"/>
                  </a:lnTo>
                  <a:lnTo>
                    <a:pt x="2389632" y="73660"/>
                  </a:lnTo>
                  <a:lnTo>
                    <a:pt x="2389632" y="49149"/>
                  </a:lnTo>
                  <a:lnTo>
                    <a:pt x="2340610" y="49149"/>
                  </a:lnTo>
                  <a:lnTo>
                    <a:pt x="2340610" y="24511"/>
                  </a:lnTo>
                  <a:lnTo>
                    <a:pt x="2316098" y="24511"/>
                  </a:lnTo>
                  <a:lnTo>
                    <a:pt x="2306536" y="22592"/>
                  </a:lnTo>
                  <a:lnTo>
                    <a:pt x="2298747" y="17351"/>
                  </a:lnTo>
                  <a:lnTo>
                    <a:pt x="2293506" y="9562"/>
                  </a:lnTo>
                  <a:lnTo>
                    <a:pt x="2291588" y="0"/>
                  </a:lnTo>
                  <a:close/>
                </a:path>
                <a:path w="2390140" h="735964">
                  <a:moveTo>
                    <a:pt x="2389632" y="73660"/>
                  </a:moveTo>
                  <a:lnTo>
                    <a:pt x="73532" y="73660"/>
                  </a:lnTo>
                  <a:lnTo>
                    <a:pt x="83115" y="75578"/>
                  </a:lnTo>
                  <a:lnTo>
                    <a:pt x="90947" y="80819"/>
                  </a:lnTo>
                  <a:lnTo>
                    <a:pt x="96232" y="88608"/>
                  </a:lnTo>
                  <a:lnTo>
                    <a:pt x="98170" y="98171"/>
                  </a:lnTo>
                  <a:lnTo>
                    <a:pt x="94313" y="117242"/>
                  </a:lnTo>
                  <a:lnTo>
                    <a:pt x="83788" y="132826"/>
                  </a:lnTo>
                  <a:lnTo>
                    <a:pt x="68167" y="143337"/>
                  </a:lnTo>
                  <a:lnTo>
                    <a:pt x="49022" y="147193"/>
                  </a:lnTo>
                  <a:lnTo>
                    <a:pt x="2389632" y="147193"/>
                  </a:lnTo>
                  <a:lnTo>
                    <a:pt x="2389632" y="73660"/>
                  </a:lnTo>
                  <a:close/>
                </a:path>
                <a:path w="2390140" h="735964">
                  <a:moveTo>
                    <a:pt x="2389632" y="0"/>
                  </a:moveTo>
                  <a:lnTo>
                    <a:pt x="2385776" y="19145"/>
                  </a:lnTo>
                  <a:lnTo>
                    <a:pt x="2375265" y="34766"/>
                  </a:lnTo>
                  <a:lnTo>
                    <a:pt x="2359681" y="45291"/>
                  </a:lnTo>
                  <a:lnTo>
                    <a:pt x="2340610" y="49149"/>
                  </a:lnTo>
                  <a:lnTo>
                    <a:pt x="2389632" y="49149"/>
                  </a:lnTo>
                  <a:lnTo>
                    <a:pt x="2389632" y="0"/>
                  </a:lnTo>
                  <a:close/>
                </a:path>
                <a:path w="2390140" h="735964">
                  <a:moveTo>
                    <a:pt x="2340610" y="0"/>
                  </a:moveTo>
                  <a:lnTo>
                    <a:pt x="2338673" y="9562"/>
                  </a:lnTo>
                  <a:lnTo>
                    <a:pt x="2333402" y="17351"/>
                  </a:lnTo>
                  <a:lnTo>
                    <a:pt x="2325608" y="22592"/>
                  </a:lnTo>
                  <a:lnTo>
                    <a:pt x="2316098" y="24511"/>
                  </a:lnTo>
                  <a:lnTo>
                    <a:pt x="2340610" y="24511"/>
                  </a:lnTo>
                  <a:lnTo>
                    <a:pt x="234061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48104" y="3205733"/>
              <a:ext cx="2340610" cy="196215"/>
            </a:xfrm>
            <a:custGeom>
              <a:avLst/>
              <a:gdLst/>
              <a:ahLst/>
              <a:cxnLst/>
              <a:rect l="l" t="t" r="r" b="b"/>
              <a:pathLst>
                <a:path w="2340610" h="196214">
                  <a:moveTo>
                    <a:pt x="24510" y="122682"/>
                  </a:moveTo>
                  <a:lnTo>
                    <a:pt x="15001" y="124600"/>
                  </a:lnTo>
                  <a:lnTo>
                    <a:pt x="7207" y="129841"/>
                  </a:lnTo>
                  <a:lnTo>
                    <a:pt x="1936" y="137630"/>
                  </a:lnTo>
                  <a:lnTo>
                    <a:pt x="0" y="147193"/>
                  </a:lnTo>
                  <a:lnTo>
                    <a:pt x="0" y="196215"/>
                  </a:lnTo>
                  <a:lnTo>
                    <a:pt x="19145" y="192359"/>
                  </a:lnTo>
                  <a:lnTo>
                    <a:pt x="34766" y="181848"/>
                  </a:lnTo>
                  <a:lnTo>
                    <a:pt x="45291" y="166264"/>
                  </a:lnTo>
                  <a:lnTo>
                    <a:pt x="49148" y="147193"/>
                  </a:lnTo>
                  <a:lnTo>
                    <a:pt x="47210" y="137630"/>
                  </a:lnTo>
                  <a:lnTo>
                    <a:pt x="41925" y="129841"/>
                  </a:lnTo>
                  <a:lnTo>
                    <a:pt x="34093" y="124600"/>
                  </a:lnTo>
                  <a:lnTo>
                    <a:pt x="24510" y="122682"/>
                  </a:lnTo>
                  <a:close/>
                </a:path>
                <a:path w="2340610" h="196214">
                  <a:moveTo>
                    <a:pt x="2340610" y="49022"/>
                  </a:moveTo>
                  <a:lnTo>
                    <a:pt x="2291587" y="49022"/>
                  </a:lnTo>
                  <a:lnTo>
                    <a:pt x="2291587" y="98043"/>
                  </a:lnTo>
                  <a:lnTo>
                    <a:pt x="2310659" y="94206"/>
                  </a:lnTo>
                  <a:lnTo>
                    <a:pt x="2326243" y="83724"/>
                  </a:lnTo>
                  <a:lnTo>
                    <a:pt x="2336754" y="68147"/>
                  </a:lnTo>
                  <a:lnTo>
                    <a:pt x="2340610" y="49022"/>
                  </a:lnTo>
                  <a:close/>
                </a:path>
                <a:path w="2340610" h="196214">
                  <a:moveTo>
                    <a:pt x="2291587" y="0"/>
                  </a:moveTo>
                  <a:lnTo>
                    <a:pt x="2272442" y="3855"/>
                  </a:lnTo>
                  <a:lnTo>
                    <a:pt x="2256821" y="14366"/>
                  </a:lnTo>
                  <a:lnTo>
                    <a:pt x="2246296" y="29950"/>
                  </a:lnTo>
                  <a:lnTo>
                    <a:pt x="2242438" y="49022"/>
                  </a:lnTo>
                  <a:lnTo>
                    <a:pt x="2244377" y="58584"/>
                  </a:lnTo>
                  <a:lnTo>
                    <a:pt x="2249662" y="66373"/>
                  </a:lnTo>
                  <a:lnTo>
                    <a:pt x="2257494" y="71614"/>
                  </a:lnTo>
                  <a:lnTo>
                    <a:pt x="2267076" y="73533"/>
                  </a:lnTo>
                  <a:lnTo>
                    <a:pt x="2276586" y="71614"/>
                  </a:lnTo>
                  <a:lnTo>
                    <a:pt x="2284380" y="66373"/>
                  </a:lnTo>
                  <a:lnTo>
                    <a:pt x="2289651" y="58584"/>
                  </a:lnTo>
                  <a:lnTo>
                    <a:pt x="2291587" y="49022"/>
                  </a:lnTo>
                  <a:lnTo>
                    <a:pt x="2340610" y="49022"/>
                  </a:lnTo>
                  <a:lnTo>
                    <a:pt x="2336754" y="29950"/>
                  </a:lnTo>
                  <a:lnTo>
                    <a:pt x="2326243" y="14366"/>
                  </a:lnTo>
                  <a:lnTo>
                    <a:pt x="2310659" y="3855"/>
                  </a:lnTo>
                  <a:lnTo>
                    <a:pt x="2291587" y="0"/>
                  </a:lnTo>
                  <a:close/>
                </a:path>
              </a:pathLst>
            </a:custGeom>
            <a:solidFill>
              <a:srgbClr val="3B8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9082" y="3205733"/>
              <a:ext cx="2390140" cy="784860"/>
            </a:xfrm>
            <a:custGeom>
              <a:avLst/>
              <a:gdLst/>
              <a:ahLst/>
              <a:cxnLst/>
              <a:rect l="l" t="t" r="r" b="b"/>
              <a:pathLst>
                <a:path w="2390140" h="784860">
                  <a:moveTo>
                    <a:pt x="0" y="147193"/>
                  </a:moveTo>
                  <a:lnTo>
                    <a:pt x="3855" y="128047"/>
                  </a:lnTo>
                  <a:lnTo>
                    <a:pt x="14366" y="112426"/>
                  </a:lnTo>
                  <a:lnTo>
                    <a:pt x="29950" y="101901"/>
                  </a:lnTo>
                  <a:lnTo>
                    <a:pt x="49022" y="98043"/>
                  </a:lnTo>
                  <a:lnTo>
                    <a:pt x="2291588" y="98043"/>
                  </a:lnTo>
                  <a:lnTo>
                    <a:pt x="2291588" y="49022"/>
                  </a:lnTo>
                  <a:lnTo>
                    <a:pt x="2295425" y="29950"/>
                  </a:lnTo>
                  <a:lnTo>
                    <a:pt x="2305907" y="14366"/>
                  </a:lnTo>
                  <a:lnTo>
                    <a:pt x="2321484" y="3855"/>
                  </a:lnTo>
                  <a:lnTo>
                    <a:pt x="2340610" y="0"/>
                  </a:lnTo>
                  <a:lnTo>
                    <a:pt x="2359681" y="3855"/>
                  </a:lnTo>
                  <a:lnTo>
                    <a:pt x="2375265" y="14366"/>
                  </a:lnTo>
                  <a:lnTo>
                    <a:pt x="2385776" y="29950"/>
                  </a:lnTo>
                  <a:lnTo>
                    <a:pt x="2389632" y="49022"/>
                  </a:lnTo>
                  <a:lnTo>
                    <a:pt x="2389632" y="637667"/>
                  </a:lnTo>
                  <a:lnTo>
                    <a:pt x="2385776" y="656802"/>
                  </a:lnTo>
                  <a:lnTo>
                    <a:pt x="2375265" y="672401"/>
                  </a:lnTo>
                  <a:lnTo>
                    <a:pt x="2359681" y="682904"/>
                  </a:lnTo>
                  <a:lnTo>
                    <a:pt x="2340610" y="686752"/>
                  </a:lnTo>
                  <a:lnTo>
                    <a:pt x="98043" y="686752"/>
                  </a:lnTo>
                  <a:lnTo>
                    <a:pt x="98043" y="735799"/>
                  </a:lnTo>
                  <a:lnTo>
                    <a:pt x="94206" y="754899"/>
                  </a:lnTo>
                  <a:lnTo>
                    <a:pt x="83724" y="770493"/>
                  </a:lnTo>
                  <a:lnTo>
                    <a:pt x="68147" y="781005"/>
                  </a:lnTo>
                  <a:lnTo>
                    <a:pt x="49022" y="784860"/>
                  </a:lnTo>
                  <a:lnTo>
                    <a:pt x="29950" y="781005"/>
                  </a:lnTo>
                  <a:lnTo>
                    <a:pt x="14366" y="770493"/>
                  </a:lnTo>
                  <a:lnTo>
                    <a:pt x="3855" y="754899"/>
                  </a:lnTo>
                  <a:lnTo>
                    <a:pt x="0" y="735799"/>
                  </a:lnTo>
                  <a:lnTo>
                    <a:pt x="0" y="147193"/>
                  </a:lnTo>
                  <a:close/>
                </a:path>
              </a:pathLst>
            </a:custGeom>
            <a:ln w="25399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77970" y="3242055"/>
              <a:ext cx="123443" cy="744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6382" y="3315715"/>
              <a:ext cx="123443" cy="989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7126" y="3352926"/>
              <a:ext cx="0" cy="539750"/>
            </a:xfrm>
            <a:custGeom>
              <a:avLst/>
              <a:gdLst/>
              <a:ahLst/>
              <a:cxnLst/>
              <a:rect l="l" t="t" r="r" b="b"/>
              <a:pathLst>
                <a:path h="539750">
                  <a:moveTo>
                    <a:pt x="0" y="0"/>
                  </a:moveTo>
                  <a:lnTo>
                    <a:pt x="0" y="539559"/>
                  </a:lnTo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8844" y="1858086"/>
            <a:ext cx="269304" cy="2317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lang="th-TH" sz="1800" b="1" dirty="0">
                <a:solidFill>
                  <a:srgbClr val="4AACC5"/>
                </a:solidFill>
                <a:latin typeface="Arial"/>
                <a:cs typeface="Arial"/>
              </a:rPr>
              <a:t>วาระวิจัย </a:t>
            </a:r>
            <a:r>
              <a:rPr lang="en-US" sz="1800" b="1" dirty="0">
                <a:solidFill>
                  <a:srgbClr val="4AAC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2288" y="1406652"/>
            <a:ext cx="3060191" cy="2029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838200" y="51435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40"/>
              </a:spcBef>
            </a:pPr>
            <a:r>
              <a:rPr lang="en-US" b="1" spc="-5" dirty="0">
                <a:solidFill>
                  <a:srgbClr val="4AACC5"/>
                </a:solidFill>
                <a:latin typeface="Arial"/>
                <a:ea typeface="+mj-ea"/>
                <a:cs typeface="Arial"/>
              </a:rPr>
              <a:t>PK </a:t>
            </a:r>
            <a:r>
              <a:rPr lang="th-TH" b="1" spc="-5" dirty="0">
                <a:solidFill>
                  <a:srgbClr val="4AACC5"/>
                </a:solidFill>
                <a:latin typeface="Arial"/>
                <a:ea typeface="+mj-ea"/>
                <a:cs typeface="Arial"/>
              </a:rPr>
              <a:t>และความปลอดภัยของ </a:t>
            </a:r>
            <a:r>
              <a:rPr lang="en-US" b="1" spc="-5" dirty="0" err="1">
                <a:solidFill>
                  <a:srgbClr val="4AACC5"/>
                </a:solidFill>
                <a:latin typeface="Arial"/>
                <a:ea typeface="+mj-ea"/>
                <a:cs typeface="Arial"/>
              </a:rPr>
              <a:t>Pretomanid</a:t>
            </a:r>
            <a:r>
              <a:rPr lang="en-US" b="1" spc="-5" dirty="0">
                <a:solidFill>
                  <a:srgbClr val="4AACC5"/>
                </a:solidFill>
                <a:latin typeface="Arial"/>
                <a:ea typeface="+mj-ea"/>
                <a:cs typeface="Arial"/>
              </a:rPr>
              <a:t> </a:t>
            </a:r>
            <a:r>
              <a:rPr lang="th-TH" b="1" spc="-5" dirty="0">
                <a:solidFill>
                  <a:srgbClr val="4AACC5"/>
                </a:solidFill>
                <a:latin typeface="Arial"/>
                <a:ea typeface="+mj-ea"/>
                <a:cs typeface="Arial"/>
              </a:rPr>
              <a:t>ในทารก เด็ก และวัยรุ่นที่มี</a:t>
            </a:r>
          </a:p>
          <a:p>
            <a:pPr marL="12700" marR="5080">
              <a:spcBef>
                <a:spcPts val="40"/>
              </a:spcBef>
            </a:pPr>
            <a:r>
              <a:rPr lang="en-US" b="1" spc="-5" dirty="0">
                <a:solidFill>
                  <a:srgbClr val="4AACC5"/>
                </a:solidFill>
                <a:latin typeface="Arial"/>
                <a:ea typeface="+mj-ea"/>
                <a:cs typeface="Arial"/>
              </a:rPr>
              <a:t>RR-TB </a:t>
            </a:r>
            <a:r>
              <a:rPr lang="th-TH" b="1" spc="-5" dirty="0">
                <a:solidFill>
                  <a:srgbClr val="4AACC5"/>
                </a:solidFill>
                <a:latin typeface="Arial"/>
                <a:ea typeface="+mj-ea"/>
                <a:cs typeface="Arial"/>
              </a:rPr>
              <a:t>ที่มีหรือไม่มีเอชไอวี</a:t>
            </a:r>
            <a:endParaRPr lang="en-US" b="1" spc="-5" dirty="0">
              <a:solidFill>
                <a:srgbClr val="4AACC5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000" y="325755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Arial" panose="020B0604020202020204" pitchFamily="34" charset="0"/>
              </a:rPr>
              <a:t>คาดหวังเวอร์ชัน 1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Arial" panose="020B0604020202020204" pitchFamily="34" charset="0"/>
              </a:rPr>
              <a:t>ภายในเดือนธันวาคม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th-TH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609" y="4613732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6051" y="4318"/>
            <a:ext cx="72523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3200" dirty="0"/>
              <a:t>การศึกษาที่สำคัญ</a:t>
            </a:r>
            <a:r>
              <a:rPr sz="3200" dirty="0"/>
              <a:t>: IMPAACT</a:t>
            </a:r>
            <a:r>
              <a:rPr sz="3200" spc="-100" dirty="0"/>
              <a:t> </a:t>
            </a:r>
            <a:r>
              <a:rPr sz="3200" spc="-5" dirty="0"/>
              <a:t>2035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830681" y="1628902"/>
            <a:ext cx="3970654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spc="70" dirty="0">
                <a:solidFill>
                  <a:srgbClr val="385F71"/>
                </a:solidFill>
                <a:latin typeface="Arial"/>
                <a:cs typeface="Arial"/>
              </a:rPr>
              <a:t>จัดการความต้องการที่สำคัญเพื่อฉีดวัคซีนป้องกันวัณโรค</a:t>
            </a:r>
          </a:p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2000" spc="55" dirty="0">
                <a:solidFill>
                  <a:srgbClr val="4AACC5"/>
                </a:solidFill>
                <a:latin typeface="DejaVu Sans"/>
                <a:cs typeface="DejaVu Sans"/>
              </a:rPr>
              <a:t>▹</a:t>
            </a:r>
            <a:r>
              <a:rPr lang="th-TH" sz="2000" spc="55" dirty="0">
                <a:solidFill>
                  <a:srgbClr val="385F71"/>
                </a:solidFill>
                <a:latin typeface="Arial"/>
                <a:cs typeface="Arial"/>
              </a:rPr>
              <a:t> การศึกษาร่วมกับ </a:t>
            </a:r>
            <a:r>
              <a:rPr sz="2000" dirty="0">
                <a:solidFill>
                  <a:srgbClr val="385F71"/>
                </a:solidFill>
                <a:latin typeface="Arial"/>
                <a:cs typeface="Arial"/>
              </a:rPr>
              <a:t>HVTN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60473" y="3157982"/>
            <a:ext cx="2230755" cy="810260"/>
            <a:chOff x="1760473" y="3157982"/>
            <a:chExt cx="2230755" cy="810260"/>
          </a:xfrm>
        </p:grpSpPr>
        <p:sp>
          <p:nvSpPr>
            <p:cNvPr id="9" name="object 9"/>
            <p:cNvSpPr/>
            <p:nvPr/>
          </p:nvSpPr>
          <p:spPr>
            <a:xfrm>
              <a:off x="1773173" y="3219704"/>
              <a:ext cx="2205355" cy="735965"/>
            </a:xfrm>
            <a:custGeom>
              <a:avLst/>
              <a:gdLst/>
              <a:ahLst/>
              <a:cxnLst/>
              <a:rect l="l" t="t" r="r" b="b"/>
              <a:pathLst>
                <a:path w="2205354" h="735964">
                  <a:moveTo>
                    <a:pt x="2205228" y="0"/>
                  </a:moveTo>
                  <a:lnTo>
                    <a:pt x="2201372" y="19125"/>
                  </a:lnTo>
                  <a:lnTo>
                    <a:pt x="2190861" y="34702"/>
                  </a:lnTo>
                  <a:lnTo>
                    <a:pt x="2175277" y="45184"/>
                  </a:lnTo>
                  <a:lnTo>
                    <a:pt x="2156205" y="49021"/>
                  </a:lnTo>
                  <a:lnTo>
                    <a:pt x="49021" y="49021"/>
                  </a:lnTo>
                  <a:lnTo>
                    <a:pt x="29950" y="52879"/>
                  </a:lnTo>
                  <a:lnTo>
                    <a:pt x="14366" y="63404"/>
                  </a:lnTo>
                  <a:lnTo>
                    <a:pt x="3855" y="79025"/>
                  </a:lnTo>
                  <a:lnTo>
                    <a:pt x="0" y="98170"/>
                  </a:lnTo>
                  <a:lnTo>
                    <a:pt x="0" y="686790"/>
                  </a:lnTo>
                  <a:lnTo>
                    <a:pt x="3855" y="705882"/>
                  </a:lnTo>
                  <a:lnTo>
                    <a:pt x="14366" y="721472"/>
                  </a:lnTo>
                  <a:lnTo>
                    <a:pt x="29950" y="731983"/>
                  </a:lnTo>
                  <a:lnTo>
                    <a:pt x="49021" y="735837"/>
                  </a:lnTo>
                  <a:lnTo>
                    <a:pt x="68147" y="731983"/>
                  </a:lnTo>
                  <a:lnTo>
                    <a:pt x="83724" y="721472"/>
                  </a:lnTo>
                  <a:lnTo>
                    <a:pt x="94206" y="705882"/>
                  </a:lnTo>
                  <a:lnTo>
                    <a:pt x="98043" y="686790"/>
                  </a:lnTo>
                  <a:lnTo>
                    <a:pt x="98043" y="637793"/>
                  </a:lnTo>
                  <a:lnTo>
                    <a:pt x="2156205" y="637793"/>
                  </a:lnTo>
                  <a:lnTo>
                    <a:pt x="2175277" y="633936"/>
                  </a:lnTo>
                  <a:lnTo>
                    <a:pt x="2190861" y="623411"/>
                  </a:lnTo>
                  <a:lnTo>
                    <a:pt x="2201372" y="607790"/>
                  </a:lnTo>
                  <a:lnTo>
                    <a:pt x="2205228" y="588644"/>
                  </a:lnTo>
                  <a:lnTo>
                    <a:pt x="2205228" y="147193"/>
                  </a:lnTo>
                  <a:lnTo>
                    <a:pt x="49021" y="147193"/>
                  </a:lnTo>
                  <a:lnTo>
                    <a:pt x="49021" y="98170"/>
                  </a:lnTo>
                  <a:lnTo>
                    <a:pt x="50958" y="88608"/>
                  </a:lnTo>
                  <a:lnTo>
                    <a:pt x="56229" y="80819"/>
                  </a:lnTo>
                  <a:lnTo>
                    <a:pt x="64023" y="75578"/>
                  </a:lnTo>
                  <a:lnTo>
                    <a:pt x="73532" y="73659"/>
                  </a:lnTo>
                  <a:lnTo>
                    <a:pt x="2205228" y="73659"/>
                  </a:lnTo>
                  <a:lnTo>
                    <a:pt x="2205228" y="0"/>
                  </a:lnTo>
                  <a:close/>
                </a:path>
                <a:path w="2205354" h="735964">
                  <a:moveTo>
                    <a:pt x="2205228" y="73659"/>
                  </a:moveTo>
                  <a:lnTo>
                    <a:pt x="73532" y="73659"/>
                  </a:lnTo>
                  <a:lnTo>
                    <a:pt x="83095" y="75578"/>
                  </a:lnTo>
                  <a:lnTo>
                    <a:pt x="90884" y="80819"/>
                  </a:lnTo>
                  <a:lnTo>
                    <a:pt x="96125" y="88608"/>
                  </a:lnTo>
                  <a:lnTo>
                    <a:pt x="98043" y="98170"/>
                  </a:lnTo>
                  <a:lnTo>
                    <a:pt x="94206" y="117242"/>
                  </a:lnTo>
                  <a:lnTo>
                    <a:pt x="83724" y="132826"/>
                  </a:lnTo>
                  <a:lnTo>
                    <a:pt x="68147" y="143337"/>
                  </a:lnTo>
                  <a:lnTo>
                    <a:pt x="49021" y="147193"/>
                  </a:lnTo>
                  <a:lnTo>
                    <a:pt x="2205228" y="147193"/>
                  </a:lnTo>
                  <a:lnTo>
                    <a:pt x="2205228" y="73659"/>
                  </a:lnTo>
                  <a:close/>
                </a:path>
                <a:path w="2205354" h="735964">
                  <a:moveTo>
                    <a:pt x="2107184" y="0"/>
                  </a:moveTo>
                  <a:lnTo>
                    <a:pt x="2107184" y="49021"/>
                  </a:lnTo>
                  <a:lnTo>
                    <a:pt x="2156205" y="49021"/>
                  </a:lnTo>
                  <a:lnTo>
                    <a:pt x="2156205" y="24510"/>
                  </a:lnTo>
                  <a:lnTo>
                    <a:pt x="2131695" y="24510"/>
                  </a:lnTo>
                  <a:lnTo>
                    <a:pt x="2122132" y="22592"/>
                  </a:lnTo>
                  <a:lnTo>
                    <a:pt x="2114343" y="17351"/>
                  </a:lnTo>
                  <a:lnTo>
                    <a:pt x="2109102" y="9562"/>
                  </a:lnTo>
                  <a:lnTo>
                    <a:pt x="2107184" y="0"/>
                  </a:lnTo>
                  <a:close/>
                </a:path>
                <a:path w="2205354" h="735964">
                  <a:moveTo>
                    <a:pt x="2156205" y="0"/>
                  </a:moveTo>
                  <a:lnTo>
                    <a:pt x="2154269" y="9562"/>
                  </a:lnTo>
                  <a:lnTo>
                    <a:pt x="2148998" y="17351"/>
                  </a:lnTo>
                  <a:lnTo>
                    <a:pt x="2141204" y="22592"/>
                  </a:lnTo>
                  <a:lnTo>
                    <a:pt x="2131695" y="24510"/>
                  </a:lnTo>
                  <a:lnTo>
                    <a:pt x="2156205" y="24510"/>
                  </a:lnTo>
                  <a:lnTo>
                    <a:pt x="215620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2195" y="3170682"/>
              <a:ext cx="2156460" cy="196215"/>
            </a:xfrm>
            <a:custGeom>
              <a:avLst/>
              <a:gdLst/>
              <a:ahLst/>
              <a:cxnLst/>
              <a:rect l="l" t="t" r="r" b="b"/>
              <a:pathLst>
                <a:path w="2156460" h="196214">
                  <a:moveTo>
                    <a:pt x="24511" y="122681"/>
                  </a:moveTo>
                  <a:lnTo>
                    <a:pt x="15001" y="124600"/>
                  </a:lnTo>
                  <a:lnTo>
                    <a:pt x="7207" y="129841"/>
                  </a:lnTo>
                  <a:lnTo>
                    <a:pt x="1936" y="137630"/>
                  </a:lnTo>
                  <a:lnTo>
                    <a:pt x="0" y="147193"/>
                  </a:lnTo>
                  <a:lnTo>
                    <a:pt x="0" y="196215"/>
                  </a:lnTo>
                  <a:lnTo>
                    <a:pt x="19125" y="192359"/>
                  </a:lnTo>
                  <a:lnTo>
                    <a:pt x="34702" y="181848"/>
                  </a:lnTo>
                  <a:lnTo>
                    <a:pt x="45184" y="166264"/>
                  </a:lnTo>
                  <a:lnTo>
                    <a:pt x="49022" y="147193"/>
                  </a:lnTo>
                  <a:lnTo>
                    <a:pt x="47103" y="137630"/>
                  </a:lnTo>
                  <a:lnTo>
                    <a:pt x="41862" y="129841"/>
                  </a:lnTo>
                  <a:lnTo>
                    <a:pt x="34073" y="124600"/>
                  </a:lnTo>
                  <a:lnTo>
                    <a:pt x="24511" y="122681"/>
                  </a:lnTo>
                  <a:close/>
                </a:path>
                <a:path w="2156460" h="196214">
                  <a:moveTo>
                    <a:pt x="2156206" y="49022"/>
                  </a:moveTo>
                  <a:lnTo>
                    <a:pt x="2107184" y="49022"/>
                  </a:lnTo>
                  <a:lnTo>
                    <a:pt x="2107184" y="98043"/>
                  </a:lnTo>
                  <a:lnTo>
                    <a:pt x="2126255" y="94206"/>
                  </a:lnTo>
                  <a:lnTo>
                    <a:pt x="2141839" y="83724"/>
                  </a:lnTo>
                  <a:lnTo>
                    <a:pt x="2152350" y="68147"/>
                  </a:lnTo>
                  <a:lnTo>
                    <a:pt x="2156206" y="49022"/>
                  </a:lnTo>
                  <a:close/>
                </a:path>
                <a:path w="2156460" h="196214">
                  <a:moveTo>
                    <a:pt x="2107184" y="0"/>
                  </a:moveTo>
                  <a:lnTo>
                    <a:pt x="2088058" y="3855"/>
                  </a:lnTo>
                  <a:lnTo>
                    <a:pt x="2072481" y="14366"/>
                  </a:lnTo>
                  <a:lnTo>
                    <a:pt x="2061999" y="29950"/>
                  </a:lnTo>
                  <a:lnTo>
                    <a:pt x="2058162" y="49022"/>
                  </a:lnTo>
                  <a:lnTo>
                    <a:pt x="2060080" y="58584"/>
                  </a:lnTo>
                  <a:lnTo>
                    <a:pt x="2065321" y="66373"/>
                  </a:lnTo>
                  <a:lnTo>
                    <a:pt x="2073110" y="71614"/>
                  </a:lnTo>
                  <a:lnTo>
                    <a:pt x="2082673" y="73532"/>
                  </a:lnTo>
                  <a:lnTo>
                    <a:pt x="2092182" y="71614"/>
                  </a:lnTo>
                  <a:lnTo>
                    <a:pt x="2099976" y="66373"/>
                  </a:lnTo>
                  <a:lnTo>
                    <a:pt x="2105247" y="58584"/>
                  </a:lnTo>
                  <a:lnTo>
                    <a:pt x="2107184" y="49022"/>
                  </a:lnTo>
                  <a:lnTo>
                    <a:pt x="2156206" y="49022"/>
                  </a:lnTo>
                  <a:lnTo>
                    <a:pt x="2152350" y="29950"/>
                  </a:lnTo>
                  <a:lnTo>
                    <a:pt x="2141839" y="14366"/>
                  </a:lnTo>
                  <a:lnTo>
                    <a:pt x="2126255" y="3855"/>
                  </a:lnTo>
                  <a:lnTo>
                    <a:pt x="2107184" y="0"/>
                  </a:lnTo>
                  <a:close/>
                </a:path>
              </a:pathLst>
            </a:custGeom>
            <a:solidFill>
              <a:srgbClr val="3B8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73173" y="3170682"/>
              <a:ext cx="2205355" cy="784860"/>
            </a:xfrm>
            <a:custGeom>
              <a:avLst/>
              <a:gdLst/>
              <a:ahLst/>
              <a:cxnLst/>
              <a:rect l="l" t="t" r="r" b="b"/>
              <a:pathLst>
                <a:path w="2205354" h="784860">
                  <a:moveTo>
                    <a:pt x="0" y="147193"/>
                  </a:moveTo>
                  <a:lnTo>
                    <a:pt x="3855" y="128047"/>
                  </a:lnTo>
                  <a:lnTo>
                    <a:pt x="14366" y="112426"/>
                  </a:lnTo>
                  <a:lnTo>
                    <a:pt x="29950" y="101901"/>
                  </a:lnTo>
                  <a:lnTo>
                    <a:pt x="49021" y="98043"/>
                  </a:lnTo>
                  <a:lnTo>
                    <a:pt x="2107184" y="98043"/>
                  </a:lnTo>
                  <a:lnTo>
                    <a:pt x="2107184" y="49022"/>
                  </a:lnTo>
                  <a:lnTo>
                    <a:pt x="2111021" y="29950"/>
                  </a:lnTo>
                  <a:lnTo>
                    <a:pt x="2121503" y="14366"/>
                  </a:lnTo>
                  <a:lnTo>
                    <a:pt x="2137080" y="3855"/>
                  </a:lnTo>
                  <a:lnTo>
                    <a:pt x="2156205" y="0"/>
                  </a:lnTo>
                  <a:lnTo>
                    <a:pt x="2175277" y="3855"/>
                  </a:lnTo>
                  <a:lnTo>
                    <a:pt x="2190861" y="14366"/>
                  </a:lnTo>
                  <a:lnTo>
                    <a:pt x="2201372" y="29950"/>
                  </a:lnTo>
                  <a:lnTo>
                    <a:pt x="2205228" y="49022"/>
                  </a:lnTo>
                  <a:lnTo>
                    <a:pt x="2205228" y="637667"/>
                  </a:lnTo>
                  <a:lnTo>
                    <a:pt x="2201372" y="656812"/>
                  </a:lnTo>
                  <a:lnTo>
                    <a:pt x="2190861" y="672433"/>
                  </a:lnTo>
                  <a:lnTo>
                    <a:pt x="2175277" y="682958"/>
                  </a:lnTo>
                  <a:lnTo>
                    <a:pt x="2156205" y="686816"/>
                  </a:lnTo>
                  <a:lnTo>
                    <a:pt x="98043" y="686816"/>
                  </a:lnTo>
                  <a:lnTo>
                    <a:pt x="98043" y="735812"/>
                  </a:lnTo>
                  <a:lnTo>
                    <a:pt x="94206" y="754904"/>
                  </a:lnTo>
                  <a:lnTo>
                    <a:pt x="83724" y="770494"/>
                  </a:lnTo>
                  <a:lnTo>
                    <a:pt x="68147" y="781005"/>
                  </a:lnTo>
                  <a:lnTo>
                    <a:pt x="49021" y="784860"/>
                  </a:lnTo>
                  <a:lnTo>
                    <a:pt x="29950" y="781005"/>
                  </a:lnTo>
                  <a:lnTo>
                    <a:pt x="14366" y="770494"/>
                  </a:lnTo>
                  <a:lnTo>
                    <a:pt x="3855" y="754904"/>
                  </a:lnTo>
                  <a:lnTo>
                    <a:pt x="0" y="735812"/>
                  </a:lnTo>
                  <a:lnTo>
                    <a:pt x="0" y="147193"/>
                  </a:lnTo>
                  <a:close/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7657" y="3207004"/>
              <a:ext cx="123443" cy="744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0473" y="3280664"/>
              <a:ext cx="123443" cy="989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71217" y="3317875"/>
              <a:ext cx="0" cy="539750"/>
            </a:xfrm>
            <a:custGeom>
              <a:avLst/>
              <a:gdLst/>
              <a:ahLst/>
              <a:cxnLst/>
              <a:rect l="l" t="t" r="r" b="b"/>
              <a:pathLst>
                <a:path h="539750">
                  <a:moveTo>
                    <a:pt x="0" y="0"/>
                  </a:moveTo>
                  <a:lnTo>
                    <a:pt x="0" y="539622"/>
                  </a:lnTo>
                </a:path>
              </a:pathLst>
            </a:custGeom>
            <a:ln w="25400">
              <a:solidFill>
                <a:srgbClr val="385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81200" y="3257550"/>
            <a:ext cx="19050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 algn="ctr">
              <a:lnSpc>
                <a:spcPct val="100000"/>
              </a:lnSpc>
              <a:spcBef>
                <a:spcPts val="100"/>
              </a:spcBef>
            </a:pPr>
            <a:r>
              <a:rPr lang="th-TH" b="1" spc="-5" dirty="0">
                <a:solidFill>
                  <a:srgbClr val="FFFFFF"/>
                </a:solidFill>
                <a:latin typeface="Arial" panose="020B0604020202020204" pitchFamily="34" charset="0"/>
              </a:rPr>
              <a:t>คาดหวังเวอร์ชัน 1 </a:t>
            </a:r>
          </a:p>
          <a:p>
            <a:pPr marL="216535" marR="5080" indent="-204470" algn="ctr">
              <a:lnSpc>
                <a:spcPct val="100000"/>
              </a:lnSpc>
              <a:spcBef>
                <a:spcPts val="100"/>
              </a:spcBef>
            </a:pPr>
            <a:r>
              <a:rPr lang="th-TH" b="1" spc="-5" dirty="0">
                <a:solidFill>
                  <a:srgbClr val="FFFFFF"/>
                </a:solidFill>
                <a:latin typeface="Arial" panose="020B0604020202020204" pitchFamily="34" charset="0"/>
              </a:rPr>
              <a:t>ภายในสิ้นปี 2021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844" y="1858086"/>
            <a:ext cx="269304" cy="2317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lang="th-TH" sz="1800" b="1" dirty="0">
                <a:solidFill>
                  <a:srgbClr val="4AACC5"/>
                </a:solidFill>
                <a:latin typeface="Arial"/>
                <a:cs typeface="Arial"/>
              </a:rPr>
              <a:t>วาระวิจัย </a:t>
            </a:r>
            <a:r>
              <a:rPr lang="en-US" sz="1800" b="1" dirty="0">
                <a:solidFill>
                  <a:srgbClr val="4AACC5"/>
                </a:solidFill>
                <a:latin typeface="Arial"/>
                <a:cs typeface="Arial"/>
              </a:rPr>
              <a:t>TB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23915" y="1481327"/>
            <a:ext cx="2857499" cy="198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73446" y="3486099"/>
            <a:ext cx="290855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h-TH" sz="1400" dirty="0">
                <a:latin typeface="Arial"/>
                <a:cs typeface="Arial"/>
              </a:rPr>
              <a:t>เด็กที่เป็นวัณโรคในแอฟริกาใต้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©WHO/TBP/Gary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Hampton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51435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40"/>
              </a:spcBef>
            </a:pPr>
            <a:r>
              <a:rPr lang="th-TH" b="1" spc="-5" dirty="0">
                <a:solidFill>
                  <a:srgbClr val="4AACC5"/>
                </a:solidFill>
                <a:latin typeface="Arial"/>
                <a:ea typeface="+mj-ea"/>
                <a:cs typeface="Arial"/>
              </a:rPr>
              <a:t>ความปลอดภัยและการสร้างภูมิคุ้มกันของวัคซีน </a:t>
            </a:r>
            <a:r>
              <a:rPr lang="en-US" b="1" spc="-5" dirty="0">
                <a:solidFill>
                  <a:srgbClr val="4AACC5"/>
                </a:solidFill>
                <a:latin typeface="Arial"/>
                <a:ea typeface="+mj-ea"/>
                <a:cs typeface="Arial"/>
              </a:rPr>
              <a:t>VPM1002 </a:t>
            </a:r>
            <a:r>
              <a:rPr lang="th-TH" b="1" spc="-5" dirty="0">
                <a:solidFill>
                  <a:srgbClr val="4AACC5"/>
                </a:solidFill>
                <a:latin typeface="Arial"/>
                <a:ea typeface="+mj-ea"/>
                <a:cs typeface="Arial"/>
              </a:rPr>
              <a:t>และการฉีดวัคซีนป้องกันวัณโรคในเด็กก่อนวัยรุ่นที่มีและไม่มีเชื้อเอชไอวี</a:t>
            </a:r>
            <a:endParaRPr lang="en-US" b="1" spc="-5" dirty="0">
              <a:solidFill>
                <a:srgbClr val="4AACC5"/>
              </a:solidFill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609" y="4613732"/>
            <a:ext cx="4963468" cy="311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0259" y="412445"/>
            <a:ext cx="4794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4000" spc="-5" dirty="0"/>
              <a:t>แผนการศึกษาวัณโรค</a:t>
            </a:r>
            <a:endParaRPr sz="4000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808845"/>
              </p:ext>
            </p:extLst>
          </p:nvPr>
        </p:nvGraphicFramePr>
        <p:xfrm>
          <a:off x="716406" y="1124838"/>
          <a:ext cx="8228965" cy="31714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7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8873">
                <a:tc>
                  <a:txBody>
                    <a:bodyPr/>
                    <a:lstStyle/>
                    <a:p>
                      <a:pPr marL="320675" marR="194310" indent="-230504">
                        <a:lnSpc>
                          <a:spcPct val="99100"/>
                        </a:lnSpc>
                        <a:spcBef>
                          <a:spcPts val="250"/>
                        </a:spcBef>
                      </a:pPr>
                      <a:r>
                        <a:rPr sz="2000" spc="85" dirty="0">
                          <a:solidFill>
                            <a:srgbClr val="4AACC5"/>
                          </a:solidFill>
                          <a:latin typeface="DejaVu Sans"/>
                          <a:cs typeface="DejaVu Sans"/>
                        </a:rPr>
                        <a:t>▹</a:t>
                      </a:r>
                      <a:r>
                        <a:rPr lang="th-TH" sz="1550" spc="85" dirty="0">
                          <a:solidFill>
                            <a:srgbClr val="385F71"/>
                          </a:solidFill>
                          <a:latin typeface="Arial"/>
                          <a:cs typeface="Arial"/>
                        </a:rPr>
                        <a:t>ประเมินประสิทธิภาพ </a:t>
                      </a:r>
                      <a:r>
                        <a:rPr lang="en-US" sz="1550" spc="85" dirty="0">
                          <a:solidFill>
                            <a:srgbClr val="385F71"/>
                          </a:solidFill>
                          <a:latin typeface="Arial"/>
                          <a:cs typeface="Arial"/>
                        </a:rPr>
                        <a:t>PK </a:t>
                      </a:r>
                      <a:r>
                        <a:rPr lang="th-TH" sz="1550" spc="85" dirty="0">
                          <a:solidFill>
                            <a:srgbClr val="385F71"/>
                          </a:solidFill>
                          <a:latin typeface="Arial"/>
                          <a:cs typeface="Arial"/>
                        </a:rPr>
                        <a:t>และความปลอดภัยของสูตรยาใหม่และสั้นเพื่อป้องกันวัณโรคในทารก เด็ก วัยรุ่น และสตรีมีครรภ์และหลังคลอดที่มีและไม่มีเชื้อเอชไอวี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385F71"/>
                      </a:solidFill>
                      <a:prstDash val="solid"/>
                    </a:lnL>
                    <a:lnR w="38100">
                      <a:solidFill>
                        <a:srgbClr val="385F71"/>
                      </a:solidFill>
                      <a:prstDash val="solid"/>
                    </a:lnR>
                    <a:lnT w="38100">
                      <a:solidFill>
                        <a:srgbClr val="385F71"/>
                      </a:solidFill>
                      <a:prstDash val="solid"/>
                    </a:lnT>
                    <a:lnB w="38100">
                      <a:solidFill>
                        <a:srgbClr val="385F7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1155" marR="191770" indent="-228600">
                        <a:lnSpc>
                          <a:spcPct val="99100"/>
                        </a:lnSpc>
                        <a:spcBef>
                          <a:spcPts val="250"/>
                        </a:spcBef>
                      </a:pPr>
                      <a:r>
                        <a:rPr sz="2000" spc="85" dirty="0">
                          <a:solidFill>
                            <a:srgbClr val="4AACC5"/>
                          </a:solidFill>
                          <a:latin typeface="DejaVu Sans"/>
                          <a:cs typeface="DejaVu Sans"/>
                        </a:rPr>
                        <a:t>▹</a:t>
                      </a:r>
                      <a:r>
                        <a:rPr lang="th-TH" sz="1550" spc="-5" dirty="0">
                          <a:solidFill>
                            <a:srgbClr val="385F71"/>
                          </a:solidFill>
                          <a:latin typeface="Arial"/>
                          <a:cs typeface="Arial"/>
                        </a:rPr>
                        <a:t>ประเมินประสิทธิภาพ, </a:t>
                      </a:r>
                      <a:r>
                        <a:rPr lang="en-US" sz="1550" spc="-5" dirty="0">
                          <a:solidFill>
                            <a:srgbClr val="385F71"/>
                          </a:solidFill>
                          <a:latin typeface="Arial"/>
                          <a:cs typeface="Arial"/>
                        </a:rPr>
                        <a:t>PK, </a:t>
                      </a:r>
                      <a:r>
                        <a:rPr lang="th-TH" sz="1550" spc="-5" dirty="0">
                          <a:solidFill>
                            <a:srgbClr val="385F71"/>
                          </a:solidFill>
                          <a:latin typeface="Arial"/>
                          <a:cs typeface="Arial"/>
                        </a:rPr>
                        <a:t>ความปลอดภัยและการยอมรับของสูตรยาใหม่, ปรับปริมาณยาที่มีอยู่ให้เหมาะสมและประเมินยาใหม่ ๆ สำหรับการรักษาโรควัณโรคในทารก, เด็ก, วัยรุ่นและสตรีมีครรภ์และหลังคลอดที่มีและไม่มีเชื้อเอชไอวี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 marL="579755" indent="-224790">
                        <a:lnSpc>
                          <a:spcPts val="1675"/>
                        </a:lnSpc>
                        <a:buClr>
                          <a:srgbClr val="4AACC5"/>
                        </a:buClr>
                        <a:buSzPct val="142857"/>
                        <a:buFont typeface="Wingdings"/>
                        <a:buChar char=""/>
                        <a:tabLst>
                          <a:tab pos="580390" algn="l"/>
                        </a:tabLst>
                      </a:pPr>
                      <a:r>
                        <a:rPr lang="th-TH" sz="1400" dirty="0">
                          <a:solidFill>
                            <a:srgbClr val="385F71"/>
                          </a:solidFill>
                          <a:latin typeface="Arial"/>
                          <a:cs typeface="Arial"/>
                        </a:rPr>
                        <a:t>ศึกษาตัวแทนใหม่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579755" marR="357505" indent="-224154">
                        <a:lnSpc>
                          <a:spcPct val="100000"/>
                        </a:lnSpc>
                        <a:buClr>
                          <a:srgbClr val="4AACC5"/>
                        </a:buClr>
                        <a:buSzPct val="142857"/>
                        <a:buFont typeface="Wingdings"/>
                        <a:buChar char=""/>
                        <a:tabLst>
                          <a:tab pos="580390" algn="l"/>
                        </a:tabLst>
                      </a:pPr>
                      <a:r>
                        <a:rPr lang="th-TH" sz="1400" spc="-5" dirty="0">
                          <a:solidFill>
                            <a:srgbClr val="385F71"/>
                          </a:solidFill>
                          <a:latin typeface="Arial"/>
                          <a:cs typeface="Arial"/>
                        </a:rPr>
                        <a:t>ความเข้าใจที่ดีขึ้นเกี่ยวกับยารักษาวัณโรคที่มีอยู่และการให้ยาอย่างเหมาะสม ณ สถานที่เกิดโรค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385F71"/>
                      </a:solidFill>
                      <a:prstDash val="solid"/>
                    </a:lnL>
                    <a:lnR w="38100">
                      <a:solidFill>
                        <a:srgbClr val="385F71"/>
                      </a:solidFill>
                      <a:prstDash val="solid"/>
                    </a:lnR>
                    <a:lnT w="38100">
                      <a:solidFill>
                        <a:srgbClr val="385F71"/>
                      </a:solidFill>
                      <a:prstDash val="solid"/>
                    </a:lnT>
                    <a:lnB w="38100">
                      <a:solidFill>
                        <a:srgbClr val="385F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365">
                <a:tc rowSpan="2">
                  <a:txBody>
                    <a:bodyPr/>
                    <a:lstStyle/>
                    <a:p>
                      <a:pPr marL="320675" marR="149860" indent="-230504">
                        <a:lnSpc>
                          <a:spcPct val="98800"/>
                        </a:lnSpc>
                        <a:spcBef>
                          <a:spcPts val="445"/>
                        </a:spcBef>
                      </a:pPr>
                      <a:r>
                        <a:rPr sz="2000" spc="85" dirty="0">
                          <a:solidFill>
                            <a:srgbClr val="4AACC5"/>
                          </a:solidFill>
                          <a:latin typeface="DejaVu Sans"/>
                          <a:cs typeface="DejaVu Sans"/>
                        </a:rPr>
                        <a:t>▹</a:t>
                      </a:r>
                      <a:r>
                        <a:rPr lang="th-TH" sz="1550" dirty="0">
                          <a:solidFill>
                            <a:srgbClr val="385F71"/>
                          </a:solidFill>
                          <a:latin typeface="Arial"/>
                          <a:cs typeface="Arial"/>
                        </a:rPr>
                        <a:t>ประเมินเครื่องมือใหม่ ๆ การวินิจฉัยวัณโรคที่ใช้งานอยู่ ความสัมพันธ์ของการตอบสนองต่อการรักษาวัณโรคและเครื่องหมายความก้าวหน้าของโรคในทารก เด็ก และวัยรุ่นที่มีและไม่มีเชื้อเอชไอวี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38100">
                      <a:solidFill>
                        <a:srgbClr val="385F71"/>
                      </a:solidFill>
                      <a:prstDash val="solid"/>
                    </a:lnL>
                    <a:lnR w="38100">
                      <a:solidFill>
                        <a:srgbClr val="385F71"/>
                      </a:solidFill>
                      <a:prstDash val="solid"/>
                    </a:lnR>
                    <a:lnT w="38100">
                      <a:solidFill>
                        <a:srgbClr val="385F71"/>
                      </a:solidFill>
                      <a:prstDash val="solid"/>
                    </a:lnT>
                    <a:lnB w="38100">
                      <a:solidFill>
                        <a:srgbClr val="385F7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38100">
                      <a:solidFill>
                        <a:srgbClr val="385F71"/>
                      </a:solidFill>
                      <a:prstDash val="solid"/>
                    </a:lnL>
                    <a:lnR w="38100">
                      <a:solidFill>
                        <a:srgbClr val="385F71"/>
                      </a:solidFill>
                      <a:prstDash val="solid"/>
                    </a:lnR>
                    <a:lnT w="38100">
                      <a:solidFill>
                        <a:srgbClr val="385F71"/>
                      </a:solidFill>
                      <a:prstDash val="solid"/>
                    </a:lnT>
                    <a:lnB w="38100">
                      <a:solidFill>
                        <a:srgbClr val="385F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2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6515" marB="0">
                    <a:lnL w="38100">
                      <a:solidFill>
                        <a:srgbClr val="385F71"/>
                      </a:solidFill>
                      <a:prstDash val="solid"/>
                    </a:lnL>
                    <a:lnR w="38100">
                      <a:solidFill>
                        <a:srgbClr val="385F71"/>
                      </a:solidFill>
                      <a:prstDash val="solid"/>
                    </a:lnR>
                    <a:lnT w="38100">
                      <a:solidFill>
                        <a:srgbClr val="385F71"/>
                      </a:solidFill>
                      <a:prstDash val="solid"/>
                    </a:lnT>
                    <a:lnB w="38100">
                      <a:solidFill>
                        <a:srgbClr val="385F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155" marR="302260" indent="-228600">
                        <a:lnSpc>
                          <a:spcPct val="97600"/>
                        </a:lnSpc>
                        <a:spcBef>
                          <a:spcPts val="490"/>
                        </a:spcBef>
                      </a:pPr>
                      <a:r>
                        <a:rPr sz="2000" spc="85" dirty="0">
                          <a:solidFill>
                            <a:srgbClr val="4AACC5"/>
                          </a:solidFill>
                          <a:latin typeface="DejaVu Sans"/>
                          <a:cs typeface="DejaVu Sans"/>
                        </a:rPr>
                        <a:t>▹</a:t>
                      </a:r>
                      <a:r>
                        <a:rPr lang="th-TH" sz="1550" spc="85" dirty="0">
                          <a:solidFill>
                            <a:srgbClr val="385F71"/>
                          </a:solidFill>
                          <a:latin typeface="Arial"/>
                          <a:cs typeface="Arial"/>
                        </a:rPr>
                        <a:t>ประเมินวัคซีนวัณโรคชนิดใหม่สำหรับการป้องกันโรควัณโรคในทารก เด็ก วัยรุ่น และสตรีมีครรภ์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38100">
                      <a:solidFill>
                        <a:srgbClr val="385F71"/>
                      </a:solidFill>
                      <a:prstDash val="solid"/>
                    </a:lnL>
                    <a:lnR w="38100">
                      <a:solidFill>
                        <a:srgbClr val="385F71"/>
                      </a:solidFill>
                      <a:prstDash val="solid"/>
                    </a:lnR>
                    <a:lnT w="38100">
                      <a:solidFill>
                        <a:srgbClr val="385F71"/>
                      </a:solidFill>
                      <a:prstDash val="solid"/>
                    </a:lnT>
                    <a:lnB w="38100">
                      <a:solidFill>
                        <a:srgbClr val="385F7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79628" y="723645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53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844" y="1858086"/>
            <a:ext cx="269304" cy="2317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lang="th-TH" sz="1800" b="1" dirty="0">
                <a:solidFill>
                  <a:srgbClr val="4AACC5"/>
                </a:solidFill>
                <a:latin typeface="Arial"/>
                <a:cs typeface="Arial"/>
              </a:rPr>
              <a:t>วาระวิจัย </a:t>
            </a:r>
            <a:r>
              <a:rPr lang="en-US" sz="1800" b="1" dirty="0">
                <a:solidFill>
                  <a:srgbClr val="4AACC5"/>
                </a:solidFill>
                <a:latin typeface="Arial"/>
                <a:cs typeface="Arial"/>
              </a:rPr>
              <a:t>TB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1" y="523113"/>
            <a:ext cx="7478394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2700" spc="-15" dirty="0">
                <a:solidFill>
                  <a:srgbClr val="000000"/>
                </a:solidFill>
                <a:latin typeface="Caladea"/>
                <a:cs typeface="Caladea"/>
              </a:rPr>
              <a:t>การเข้าถึงการดูแลวัณโรคและเอชไอวีในช่วงยุคโควิด</a:t>
            </a:r>
            <a:endParaRPr sz="2700" dirty="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213230"/>
            <a:ext cx="4562475" cy="30514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2175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900" spc="-15" dirty="0">
                <a:latin typeface="Caladea"/>
                <a:cs typeface="Caladea"/>
              </a:rPr>
              <a:t>พฤติกรรมการแสวงหาการดูแลสุขภาพล่าช้า</a:t>
            </a:r>
            <a:endParaRPr lang="th-TH" sz="1700" spc="-5" dirty="0">
              <a:latin typeface="Caladea"/>
              <a:cs typeface="Caladea"/>
            </a:endParaRPr>
          </a:p>
          <a:p>
            <a:pPr marL="527685" lvl="1" indent="-172720">
              <a:lnSpc>
                <a:spcPts val="1830"/>
              </a:lnSpc>
              <a:spcBef>
                <a:spcPts val="95"/>
              </a:spcBef>
              <a:buFont typeface="Arial"/>
              <a:buChar char="•"/>
              <a:tabLst>
                <a:tab pos="528320" algn="l"/>
              </a:tabLst>
            </a:pPr>
            <a:r>
              <a:rPr lang="th-TH" sz="1700" spc="-10" dirty="0">
                <a:latin typeface="Caladea"/>
                <a:cs typeface="Caladea"/>
              </a:rPr>
              <a:t>วิตกกังวลติดโควิดที่โรงพยาบาล</a:t>
            </a:r>
          </a:p>
          <a:p>
            <a:pPr marL="527685" lvl="1" indent="-172720">
              <a:lnSpc>
                <a:spcPts val="1830"/>
              </a:lnSpc>
              <a:spcBef>
                <a:spcPts val="95"/>
              </a:spcBef>
              <a:buFont typeface="Arial"/>
              <a:buChar char="•"/>
              <a:tabLst>
                <a:tab pos="528320" algn="l"/>
              </a:tabLst>
            </a:pPr>
            <a:r>
              <a:rPr lang="th-TH" sz="1700" spc="-10" dirty="0">
                <a:latin typeface="Caladea"/>
                <a:cs typeface="Caladea"/>
              </a:rPr>
              <a:t>ล็อกดาวน์/ส่งข้อความ "อยู่บ้าน"</a:t>
            </a:r>
            <a:endParaRPr sz="1700" spc="-10" dirty="0">
              <a:latin typeface="Caladea"/>
              <a:cs typeface="Caladea"/>
            </a:endParaRPr>
          </a:p>
          <a:p>
            <a:pPr marL="184785" indent="-172720">
              <a:lnSpc>
                <a:spcPts val="2175"/>
              </a:lnSpc>
              <a:spcBef>
                <a:spcPts val="11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900" spc="-10" dirty="0">
                <a:latin typeface="Caladea"/>
                <a:cs typeface="Caladea"/>
              </a:rPr>
              <a:t>ให้ความสนใจกับบริการทางสุขภาพลดลง</a:t>
            </a:r>
            <a:endParaRPr sz="1900" dirty="0">
              <a:latin typeface="Caladea"/>
              <a:cs typeface="Caladea"/>
            </a:endParaRPr>
          </a:p>
          <a:p>
            <a:pPr marL="527685" lvl="1" indent="-172720">
              <a:lnSpc>
                <a:spcPts val="1830"/>
              </a:lnSpc>
              <a:buFont typeface="Arial"/>
              <a:buChar char="•"/>
              <a:tabLst>
                <a:tab pos="528320" algn="l"/>
              </a:tabLst>
            </a:pPr>
            <a:r>
              <a:rPr lang="th-TH" sz="1700" spc="-10" dirty="0">
                <a:latin typeface="Caladea"/>
                <a:cs typeface="Caladea"/>
              </a:rPr>
              <a:t>ภาระทาง</a:t>
            </a:r>
            <a:r>
              <a:rPr lang="th-TH" sz="1600" spc="-10" dirty="0">
                <a:latin typeface="Caladea"/>
                <a:cs typeface="Caladea"/>
              </a:rPr>
              <a:t>บริการทางสุขภาพที่เยอะเกินไป</a:t>
            </a:r>
          </a:p>
          <a:p>
            <a:pPr marL="527685" lvl="1" indent="-172720">
              <a:lnSpc>
                <a:spcPts val="1830"/>
              </a:lnSpc>
              <a:buFont typeface="Arial"/>
              <a:buChar char="•"/>
              <a:tabLst>
                <a:tab pos="528320" algn="l"/>
              </a:tabLst>
            </a:pPr>
            <a:r>
              <a:rPr lang="th-TH" sz="1700" spc="-5" dirty="0">
                <a:latin typeface="Caladea"/>
                <a:cs typeface="Caladea"/>
              </a:rPr>
              <a:t>อาการทับซ้อนกัน</a:t>
            </a:r>
            <a:endParaRPr sz="1700" dirty="0">
              <a:latin typeface="Caladea"/>
              <a:cs typeface="Caladea"/>
            </a:endParaRPr>
          </a:p>
          <a:p>
            <a:pPr marL="527685" lvl="1" indent="-172720">
              <a:lnSpc>
                <a:spcPts val="1939"/>
              </a:lnSpc>
              <a:buFont typeface="Arial"/>
              <a:buChar char="•"/>
              <a:tabLst>
                <a:tab pos="528320" algn="l"/>
              </a:tabLst>
            </a:pPr>
            <a:r>
              <a:rPr lang="th-TH" sz="1700" spc="-20" dirty="0">
                <a:latin typeface="Caladea"/>
                <a:cs typeface="Caladea"/>
              </a:rPr>
              <a:t>ความกลัวที่จะถูกเก็บตัวอย่างจากการหายใจ</a:t>
            </a:r>
            <a:endParaRPr sz="1700" dirty="0">
              <a:latin typeface="Caladea"/>
              <a:cs typeface="Caladea"/>
            </a:endParaRPr>
          </a:p>
          <a:p>
            <a:pPr marL="184785" indent="-172720">
              <a:lnSpc>
                <a:spcPts val="2175"/>
              </a:lnSpc>
              <a:spcBef>
                <a:spcPts val="114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900" spc="-15" dirty="0">
                <a:latin typeface="Caladea"/>
                <a:cs typeface="Caladea"/>
              </a:rPr>
              <a:t>บริการห้องปฏิบัติการที่ลดลง</a:t>
            </a:r>
          </a:p>
          <a:p>
            <a:pPr marL="527685" lvl="1" indent="-172720">
              <a:lnSpc>
                <a:spcPts val="1830"/>
              </a:lnSpc>
              <a:spcBef>
                <a:spcPts val="114"/>
              </a:spcBef>
              <a:buFont typeface="Arial"/>
              <a:buChar char="•"/>
              <a:tabLst>
                <a:tab pos="528320" algn="l"/>
              </a:tabLst>
            </a:pPr>
            <a:r>
              <a:rPr lang="th-TH" sz="1700" spc="-10" dirty="0">
                <a:latin typeface="Caladea"/>
                <a:cs typeface="Caladea"/>
              </a:rPr>
              <a:t>ระบบที่เยอะเกินไป</a:t>
            </a:r>
            <a:endParaRPr sz="1700" spc="-10" dirty="0">
              <a:latin typeface="Caladea"/>
              <a:cs typeface="Caladea"/>
            </a:endParaRPr>
          </a:p>
          <a:p>
            <a:pPr marL="527685" lvl="1" indent="-172720">
              <a:lnSpc>
                <a:spcPts val="1935"/>
              </a:lnSpc>
              <a:buFont typeface="Arial"/>
              <a:buChar char="•"/>
              <a:tabLst>
                <a:tab pos="528320" algn="l"/>
              </a:tabLst>
            </a:pPr>
            <a:r>
              <a:rPr lang="th-TH" sz="1700" spc="-10" dirty="0">
                <a:latin typeface="Caladea"/>
                <a:cs typeface="Caladea"/>
              </a:rPr>
              <a:t>ห่วงโซ่อุปทาน/ </a:t>
            </a:r>
            <a:r>
              <a:rPr lang="en-US" sz="1700" spc="-10" dirty="0" err="1">
                <a:latin typeface="Caladea"/>
                <a:cs typeface="Caladea"/>
              </a:rPr>
              <a:t>Xpert</a:t>
            </a:r>
            <a:r>
              <a:rPr lang="en-US" sz="1700" spc="-10" dirty="0">
                <a:latin typeface="Caladea"/>
                <a:cs typeface="Caladea"/>
              </a:rPr>
              <a:t> </a:t>
            </a:r>
            <a:r>
              <a:rPr lang="th-TH" sz="1700" spc="-10" dirty="0">
                <a:latin typeface="Caladea"/>
                <a:cs typeface="Caladea"/>
              </a:rPr>
              <a:t>แพลตฟอร์ม </a:t>
            </a:r>
            <a:endParaRPr lang="en-US" sz="1700" spc="-10" dirty="0">
              <a:latin typeface="Caladea"/>
              <a:cs typeface="Caladea"/>
            </a:endParaRPr>
          </a:p>
          <a:p>
            <a:pPr marL="70485" indent="-172720">
              <a:lnSpc>
                <a:spcPts val="1935"/>
              </a:lnSpc>
              <a:buFont typeface="Arial"/>
              <a:buChar char="•"/>
              <a:tabLst>
                <a:tab pos="528320" algn="l"/>
              </a:tabLst>
            </a:pPr>
            <a:r>
              <a:rPr lang="th-TH" sz="1900" spc="-10" dirty="0">
                <a:solidFill>
                  <a:srgbClr val="C00000"/>
                </a:solidFill>
                <a:latin typeface="Caladea"/>
                <a:cs typeface="Caladea"/>
              </a:rPr>
              <a:t>ลดการเข้าถึงบริการด้านสุขภาพเด็ก การวิจัยทางคลินิก ความล่าช้าของข้อมูลที่จำเป็นมาก</a:t>
            </a:r>
            <a:endParaRPr sz="1900" dirty="0">
              <a:latin typeface="Caladea"/>
              <a:cs typeface="Calad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07023" y="2522220"/>
            <a:ext cx="3058668" cy="221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33350"/>
            <a:ext cx="669213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300" spc="-10" dirty="0">
                <a:solidFill>
                  <a:srgbClr val="000000"/>
                </a:solidFill>
                <a:latin typeface="Caladea"/>
                <a:cs typeface="Caladea"/>
              </a:rPr>
              <a:t>แผนระยะสั้น</a:t>
            </a:r>
            <a:r>
              <a:rPr sz="3300" spc="-5" dirty="0">
                <a:solidFill>
                  <a:srgbClr val="000000"/>
                </a:solidFill>
                <a:latin typeface="Caladea"/>
                <a:cs typeface="Caladea"/>
              </a:rPr>
              <a:t>: </a:t>
            </a:r>
            <a:r>
              <a:rPr sz="3300" spc="-60" dirty="0">
                <a:solidFill>
                  <a:srgbClr val="000000"/>
                </a:solidFill>
                <a:latin typeface="Caladea"/>
                <a:cs typeface="Caladea"/>
              </a:rPr>
              <a:t>IMPAACT</a:t>
            </a:r>
            <a:r>
              <a:rPr sz="3300" spc="-50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3300" spc="-5" dirty="0">
                <a:solidFill>
                  <a:srgbClr val="000000"/>
                </a:solidFill>
                <a:latin typeface="Caladea"/>
                <a:cs typeface="Caladea"/>
              </a:rPr>
              <a:t>TBSC</a:t>
            </a:r>
            <a:endParaRPr sz="3300" dirty="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723765"/>
            <a:ext cx="7945120" cy="40889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C00000"/>
                </a:solidFill>
                <a:latin typeface="Caladea"/>
                <a:cs typeface="Caladea"/>
              </a:rPr>
              <a:t>P2024: </a:t>
            </a:r>
            <a:r>
              <a:rPr lang="th-TH" sz="1600" spc="-10" dirty="0">
                <a:solidFill>
                  <a:srgbClr val="C00000"/>
                </a:solidFill>
                <a:latin typeface="Caladea"/>
                <a:cs typeface="Caladea"/>
              </a:rPr>
              <a:t>จบมาตรการ</a:t>
            </a:r>
            <a:r>
              <a:rPr sz="1600" spc="-5" dirty="0">
                <a:solidFill>
                  <a:srgbClr val="C00000"/>
                </a:solidFill>
                <a:latin typeface="Caladea"/>
                <a:cs typeface="Caladea"/>
              </a:rPr>
              <a:t>: 1 HP</a:t>
            </a:r>
            <a:r>
              <a:rPr lang="th-TH" sz="1600" spc="-5" dirty="0">
                <a:solidFill>
                  <a:srgbClr val="C00000"/>
                </a:solidFill>
                <a:latin typeface="Caladea"/>
                <a:cs typeface="Caladea"/>
              </a:rPr>
              <a:t> เพื่อการป้องกัน</a:t>
            </a:r>
            <a:r>
              <a:rPr sz="1600" spc="-15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adea"/>
                <a:cs typeface="Caladea"/>
              </a:rPr>
              <a:t>TB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C00000"/>
                </a:solidFill>
                <a:latin typeface="Caladea"/>
                <a:cs typeface="Caladea"/>
              </a:rPr>
              <a:t>P2034: </a:t>
            </a:r>
            <a:r>
              <a:rPr lang="th-TH" sz="1600" spc="-10" dirty="0">
                <a:solidFill>
                  <a:srgbClr val="C00000"/>
                </a:solidFill>
                <a:latin typeface="Caladea"/>
                <a:cs typeface="Caladea"/>
              </a:rPr>
              <a:t>จบมาตรการ</a:t>
            </a:r>
            <a:r>
              <a:rPr sz="1600" spc="-5" dirty="0">
                <a:solidFill>
                  <a:srgbClr val="C00000"/>
                </a:solidFill>
                <a:latin typeface="Caladea"/>
                <a:cs typeface="Caladea"/>
              </a:rPr>
              <a:t>: </a:t>
            </a:r>
            <a:r>
              <a:rPr sz="1600" spc="-10" dirty="0" err="1">
                <a:solidFill>
                  <a:srgbClr val="C00000"/>
                </a:solidFill>
                <a:latin typeface="Caladea"/>
                <a:cs typeface="Caladea"/>
              </a:rPr>
              <a:t>Pretomanid</a:t>
            </a:r>
            <a:r>
              <a:rPr sz="1600" spc="-10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lang="th-TH" sz="1600" spc="-5" dirty="0">
                <a:solidFill>
                  <a:srgbClr val="C00000"/>
                </a:solidFill>
                <a:latin typeface="Caladea"/>
                <a:cs typeface="Caladea"/>
              </a:rPr>
              <a:t>ใน </a:t>
            </a:r>
            <a:r>
              <a:rPr sz="1600" spc="-15" dirty="0">
                <a:solidFill>
                  <a:srgbClr val="C00000"/>
                </a:solidFill>
                <a:latin typeface="Caladea"/>
                <a:cs typeface="Caladea"/>
              </a:rPr>
              <a:t>DR-RB </a:t>
            </a:r>
            <a:r>
              <a:rPr sz="1600" spc="-5" dirty="0">
                <a:solidFill>
                  <a:srgbClr val="C00000"/>
                </a:solidFill>
                <a:latin typeface="Caladea"/>
                <a:cs typeface="Caladea"/>
              </a:rPr>
              <a:t>(</a:t>
            </a:r>
            <a:r>
              <a:rPr lang="th-TH" sz="1600" spc="-5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adea"/>
                <a:cs typeface="Caladea"/>
              </a:rPr>
              <a:t>PK</a:t>
            </a:r>
            <a:r>
              <a:rPr lang="th-TH" sz="1600" spc="-5" dirty="0">
                <a:solidFill>
                  <a:srgbClr val="C00000"/>
                </a:solidFill>
                <a:latin typeface="Caladea"/>
                <a:cs typeface="Caladea"/>
              </a:rPr>
              <a:t> โดสเดียว</a:t>
            </a:r>
            <a:r>
              <a:rPr sz="1600" spc="-5" dirty="0">
                <a:solidFill>
                  <a:srgbClr val="C00000"/>
                </a:solidFill>
                <a:latin typeface="Caladea"/>
                <a:cs typeface="Caladea"/>
              </a:rPr>
              <a:t>)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C00000"/>
                </a:solidFill>
                <a:latin typeface="Caladea"/>
                <a:cs typeface="Caladea"/>
              </a:rPr>
              <a:t>P2035: </a:t>
            </a:r>
            <a:r>
              <a:rPr lang="th-TH" sz="1600" spc="-10" dirty="0">
                <a:solidFill>
                  <a:srgbClr val="C00000"/>
                </a:solidFill>
                <a:latin typeface="Caladea"/>
                <a:cs typeface="Caladea"/>
              </a:rPr>
              <a:t>จบมาตรการ </a:t>
            </a:r>
            <a:r>
              <a:rPr sz="1600" spc="-5" dirty="0">
                <a:solidFill>
                  <a:srgbClr val="C00000"/>
                </a:solidFill>
                <a:latin typeface="Caladea"/>
                <a:cs typeface="Caladea"/>
              </a:rPr>
              <a:t>: VPM </a:t>
            </a:r>
            <a:r>
              <a:rPr lang="th-TH" sz="1600" spc="-10" dirty="0">
                <a:solidFill>
                  <a:srgbClr val="C00000"/>
                </a:solidFill>
                <a:latin typeface="Caladea"/>
                <a:cs typeface="Caladea"/>
              </a:rPr>
              <a:t>วัคซีนในเด็ก</a:t>
            </a:r>
            <a:r>
              <a:rPr sz="1600" spc="-10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Caladea"/>
                <a:cs typeface="Caladea"/>
              </a:rPr>
              <a:t>LWHIV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C00000"/>
                </a:solidFill>
                <a:latin typeface="Caladea"/>
                <a:cs typeface="Caladea"/>
              </a:rPr>
              <a:t>P2020: </a:t>
            </a:r>
            <a:r>
              <a:rPr lang="th-TH" sz="1600" spc="-10" dirty="0">
                <a:solidFill>
                  <a:srgbClr val="C00000"/>
                </a:solidFill>
                <a:latin typeface="Caladea"/>
                <a:cs typeface="Caladea"/>
              </a:rPr>
              <a:t>จบมาตรการ</a:t>
            </a:r>
            <a:r>
              <a:rPr sz="1600" spc="-5" dirty="0">
                <a:solidFill>
                  <a:srgbClr val="C00000"/>
                </a:solidFill>
                <a:latin typeface="Caladea"/>
                <a:cs typeface="Caladea"/>
              </a:rPr>
              <a:t>: </a:t>
            </a:r>
            <a:r>
              <a:rPr lang="th-TH" sz="1600" spc="-5" dirty="0">
                <a:solidFill>
                  <a:srgbClr val="C00000"/>
                </a:solidFill>
                <a:latin typeface="Caladea"/>
                <a:cs typeface="Caladea"/>
              </a:rPr>
              <a:t>การรักษา </a:t>
            </a:r>
            <a:r>
              <a:rPr lang="en-US" sz="1600" spc="-5" dirty="0">
                <a:solidFill>
                  <a:srgbClr val="C00000"/>
                </a:solidFill>
                <a:latin typeface="Caladea"/>
                <a:cs typeface="Caladea"/>
              </a:rPr>
              <a:t>MDR-TB </a:t>
            </a:r>
            <a:r>
              <a:rPr lang="th-TH" sz="1600" spc="-5" dirty="0">
                <a:solidFill>
                  <a:srgbClr val="C00000"/>
                </a:solidFill>
                <a:latin typeface="Caladea"/>
                <a:cs typeface="Caladea"/>
              </a:rPr>
              <a:t>แบบรับประทานทั้งหมด 6 เดือน</a:t>
            </a: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600" spc="-10" dirty="0">
                <a:solidFill>
                  <a:srgbClr val="C00000"/>
                </a:solidFill>
                <a:latin typeface="Caladea"/>
                <a:cs typeface="Caladea"/>
              </a:rPr>
              <a:t>พัฒนาการศึกษาการเชื่อมโยง </a:t>
            </a:r>
            <a:r>
              <a:rPr lang="en-US" sz="1600" spc="-10" dirty="0">
                <a:solidFill>
                  <a:srgbClr val="C00000"/>
                </a:solidFill>
                <a:latin typeface="Caladea"/>
                <a:cs typeface="Caladea"/>
              </a:rPr>
              <a:t>RFPT (S31) </a:t>
            </a:r>
            <a:r>
              <a:rPr lang="th-TH" sz="1600" spc="-10" dirty="0">
                <a:solidFill>
                  <a:srgbClr val="C00000"/>
                </a:solidFill>
                <a:latin typeface="Caladea"/>
                <a:cs typeface="Caladea"/>
              </a:rPr>
              <a:t>และประมาณการณ์ถึงเด็ก (</a:t>
            </a:r>
            <a:r>
              <a:rPr lang="en-US" sz="1600" spc="-10" dirty="0">
                <a:solidFill>
                  <a:srgbClr val="C00000"/>
                </a:solidFill>
                <a:latin typeface="Caladea"/>
                <a:cs typeface="Caladea"/>
              </a:rPr>
              <a:t>WHO </a:t>
            </a:r>
            <a:r>
              <a:rPr lang="th-TH" sz="1600" spc="-10" dirty="0">
                <a:solidFill>
                  <a:srgbClr val="C00000"/>
                </a:solidFill>
                <a:latin typeface="Caladea"/>
                <a:cs typeface="Caladea"/>
              </a:rPr>
              <a:t>แนะนำระบบใหม่ 4 เดือนสำหรับ </a:t>
            </a:r>
            <a:r>
              <a:rPr lang="en-US" sz="1600" spc="-10" dirty="0">
                <a:solidFill>
                  <a:srgbClr val="C00000"/>
                </a:solidFill>
                <a:latin typeface="Caladea"/>
                <a:cs typeface="Caladea"/>
              </a:rPr>
              <a:t>DS-TB)</a:t>
            </a:r>
            <a:endParaRPr lang="th-TH" sz="1600" spc="-10" dirty="0">
              <a:solidFill>
                <a:srgbClr val="C00000"/>
              </a:solidFill>
              <a:latin typeface="Caladea"/>
              <a:cs typeface="Caladea"/>
            </a:endParaRPr>
          </a:p>
          <a:p>
            <a:pPr marL="12065" marR="5080">
              <a:lnSpc>
                <a:spcPct val="70000"/>
              </a:lnSpc>
              <a:spcBef>
                <a:spcPts val="805"/>
              </a:spcBef>
              <a:tabLst>
                <a:tab pos="185420" algn="l"/>
              </a:tabLst>
            </a:pPr>
            <a:endParaRPr sz="20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th-TH" sz="1600" spc="-5" dirty="0">
                <a:latin typeface="Caladea"/>
                <a:cs typeface="Caladea"/>
              </a:rPr>
              <a:t>ดำเนินการ </a:t>
            </a:r>
            <a:r>
              <a:rPr sz="1600" dirty="0">
                <a:latin typeface="Caladea"/>
                <a:cs typeface="Caladea"/>
              </a:rPr>
              <a:t>P1108, P2005, </a:t>
            </a:r>
            <a:r>
              <a:rPr sz="1600" spc="-5" dirty="0">
                <a:latin typeface="Caladea"/>
                <a:cs typeface="Caladea"/>
              </a:rPr>
              <a:t>P </a:t>
            </a:r>
            <a:r>
              <a:rPr sz="1600" dirty="0">
                <a:latin typeface="Caladea"/>
                <a:cs typeface="Caladea"/>
              </a:rPr>
              <a:t>2026 </a:t>
            </a:r>
            <a:r>
              <a:rPr sz="1600" spc="-5" dirty="0">
                <a:latin typeface="Caladea"/>
                <a:cs typeface="Caladea"/>
              </a:rPr>
              <a:t>(TB</a:t>
            </a:r>
            <a:r>
              <a:rPr sz="1600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arms)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600" spc="-5" dirty="0">
                <a:latin typeface="Caladea"/>
                <a:cs typeface="Caladea"/>
              </a:rPr>
              <a:t>ดำเนินการ</a:t>
            </a:r>
            <a:r>
              <a:rPr sz="1600" spc="5" dirty="0">
                <a:latin typeface="Caladea"/>
                <a:cs typeface="Caladea"/>
              </a:rPr>
              <a:t> </a:t>
            </a:r>
            <a:r>
              <a:rPr sz="1600" dirty="0">
                <a:latin typeface="Caladea"/>
                <a:cs typeface="Caladea"/>
              </a:rPr>
              <a:t>A5300/P2003</a:t>
            </a:r>
          </a:p>
          <a:p>
            <a:pPr marL="184785" indent="-17272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600" spc="-10" dirty="0">
                <a:latin typeface="Caladea"/>
                <a:cs typeface="Caladea"/>
              </a:rPr>
              <a:t>เสริมสร้างมาตรการการวิจัยทางสังคมและพฤติกรรม</a:t>
            </a:r>
          </a:p>
          <a:p>
            <a:pPr marL="184785" indent="-17272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latin typeface="Caladea"/>
                <a:cs typeface="Caladea"/>
              </a:rPr>
              <a:t>P2201:</a:t>
            </a:r>
            <a:r>
              <a:rPr sz="1600" spc="-65" dirty="0">
                <a:latin typeface="Caladea"/>
                <a:cs typeface="Caladea"/>
              </a:rPr>
              <a:t> </a:t>
            </a:r>
            <a:r>
              <a:rPr lang="th-TH" sz="1600" spc="-5" dirty="0">
                <a:latin typeface="Caladea"/>
                <a:cs typeface="Caladea"/>
              </a:rPr>
              <a:t>เผยแพร่</a:t>
            </a:r>
          </a:p>
          <a:p>
            <a:pPr marL="184785" indent="-17272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latin typeface="Caladea"/>
                <a:cs typeface="Caladea"/>
              </a:rPr>
              <a:t>P1078 </a:t>
            </a:r>
            <a:r>
              <a:rPr sz="1600" spc="-5" dirty="0">
                <a:latin typeface="Caladea"/>
                <a:cs typeface="Caladea"/>
              </a:rPr>
              <a:t>(</a:t>
            </a:r>
            <a:r>
              <a:rPr lang="th-TH" sz="1600" spc="-5" dirty="0">
                <a:latin typeface="Caladea"/>
                <a:cs typeface="Caladea"/>
              </a:rPr>
              <a:t>การศึกษาย่อย</a:t>
            </a:r>
            <a:r>
              <a:rPr sz="1600" spc="-5" dirty="0">
                <a:latin typeface="Caladea"/>
                <a:cs typeface="Caladea"/>
              </a:rPr>
              <a:t>)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5420" algn="l"/>
              </a:tabLst>
            </a:pPr>
            <a:r>
              <a:rPr sz="1600" dirty="0">
                <a:latin typeface="Caladea"/>
                <a:cs typeface="Caladea"/>
              </a:rPr>
              <a:t>P1113:</a:t>
            </a:r>
            <a:r>
              <a:rPr sz="1600" spc="-5" dirty="0">
                <a:latin typeface="Caladea"/>
                <a:cs typeface="Caladea"/>
              </a:rPr>
              <a:t> </a:t>
            </a:r>
            <a:r>
              <a:rPr lang="th-TH" sz="1600" spc="-5" dirty="0">
                <a:latin typeface="Caladea"/>
                <a:cs typeface="Caladea"/>
              </a:rPr>
              <a:t>เผยแพร่</a:t>
            </a:r>
          </a:p>
          <a:p>
            <a:pPr marL="184785" indent="-17272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600" spc="-5" dirty="0">
                <a:latin typeface="Caladea"/>
                <a:cs typeface="Caladea"/>
              </a:rPr>
              <a:t>ร่วมมือกันจัดทำทะเบียนการตั้งครรภ์วัณโรค </a:t>
            </a:r>
            <a:r>
              <a:rPr sz="1600" spc="-10" dirty="0">
                <a:latin typeface="Caladea"/>
                <a:cs typeface="Caladea"/>
              </a:rPr>
              <a:t>(TBTC,</a:t>
            </a:r>
            <a:r>
              <a:rPr sz="1600" spc="40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WHO)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600" spc="-5" dirty="0">
                <a:latin typeface="Caladea"/>
                <a:cs typeface="Caladea"/>
              </a:rPr>
              <a:t>ขยายโครงการเมนเทอร์ (</a:t>
            </a:r>
            <a:r>
              <a:rPr lang="en-US" sz="1600" spc="-5" dirty="0">
                <a:latin typeface="Caladea"/>
                <a:cs typeface="Caladea"/>
              </a:rPr>
              <a:t>Mentored Investigator Program) </a:t>
            </a:r>
            <a:r>
              <a:rPr lang="th-TH" sz="1600" spc="-5" dirty="0">
                <a:latin typeface="Caladea"/>
                <a:cs typeface="Caladea"/>
              </a:rPr>
              <a:t>รวมถึง </a:t>
            </a:r>
            <a:r>
              <a:rPr sz="1600" spc="-10" dirty="0">
                <a:latin typeface="Caladea"/>
                <a:cs typeface="Caladea"/>
              </a:rPr>
              <a:t>ICAB</a:t>
            </a:r>
            <a:endParaRPr sz="1600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8542" y="401573"/>
            <a:ext cx="307225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300" dirty="0">
                <a:solidFill>
                  <a:srgbClr val="000000"/>
                </a:solidFill>
                <a:latin typeface="Caladea"/>
                <a:cs typeface="Caladea"/>
              </a:rPr>
              <a:t>แผน </a:t>
            </a:r>
            <a:r>
              <a:rPr sz="3300" dirty="0">
                <a:solidFill>
                  <a:srgbClr val="000000"/>
                </a:solidFill>
                <a:latin typeface="Caladea"/>
                <a:cs typeface="Caladea"/>
              </a:rPr>
              <a:t>5 </a:t>
            </a:r>
            <a:r>
              <a:rPr lang="th-TH" sz="3300" spc="-25" dirty="0">
                <a:solidFill>
                  <a:srgbClr val="000000"/>
                </a:solidFill>
                <a:latin typeface="Caladea"/>
                <a:cs typeface="Caladea"/>
              </a:rPr>
              <a:t>ปี</a:t>
            </a:r>
            <a:r>
              <a:rPr sz="3300" spc="-5" dirty="0">
                <a:solidFill>
                  <a:srgbClr val="000000"/>
                </a:solidFill>
                <a:latin typeface="Caladea"/>
                <a:cs typeface="Caladea"/>
              </a:rPr>
              <a:t>…</a:t>
            </a:r>
            <a:endParaRPr sz="3300" dirty="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055369"/>
            <a:ext cx="7979258" cy="347402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5" dirty="0">
                <a:latin typeface="Caladea"/>
                <a:cs typeface="Caladea"/>
              </a:rPr>
              <a:t>สำเร็จ</a:t>
            </a:r>
            <a:r>
              <a:rPr sz="2100" spc="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P1108</a:t>
            </a:r>
            <a:endParaRPr sz="21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5" dirty="0">
                <a:latin typeface="Caladea"/>
                <a:cs typeface="Caladea"/>
              </a:rPr>
              <a:t>สำเร็จ</a:t>
            </a:r>
            <a:r>
              <a:rPr sz="2100" spc="5" dirty="0">
                <a:latin typeface="Caladea"/>
                <a:cs typeface="Caladea"/>
              </a:rPr>
              <a:t> </a:t>
            </a:r>
            <a:r>
              <a:rPr sz="2100" spc="-5" dirty="0">
                <a:latin typeface="Caladea"/>
                <a:cs typeface="Caladea"/>
              </a:rPr>
              <a:t>2005</a:t>
            </a:r>
            <a:endParaRPr sz="21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5" dirty="0">
                <a:latin typeface="Caladea"/>
                <a:cs typeface="Caladea"/>
              </a:rPr>
              <a:t>สำเร็จ</a:t>
            </a:r>
            <a:r>
              <a:rPr sz="2100" spc="5" dirty="0">
                <a:latin typeface="Caladea"/>
                <a:cs typeface="Caladea"/>
              </a:rPr>
              <a:t> </a:t>
            </a:r>
            <a:r>
              <a:rPr sz="2100" spc="-10" dirty="0">
                <a:latin typeface="Caladea"/>
                <a:cs typeface="Caladea"/>
              </a:rPr>
              <a:t>A5300/P2003</a:t>
            </a:r>
            <a:endParaRPr sz="21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5" dirty="0">
                <a:solidFill>
                  <a:srgbClr val="C00000"/>
                </a:solidFill>
                <a:latin typeface="Caladea"/>
                <a:cs typeface="Caladea"/>
              </a:rPr>
              <a:t>สำเร็จ</a:t>
            </a:r>
            <a:r>
              <a:rPr sz="2100" spc="-70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P2024</a:t>
            </a:r>
            <a:endParaRPr sz="21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5" dirty="0">
                <a:solidFill>
                  <a:srgbClr val="C00000"/>
                </a:solidFill>
                <a:latin typeface="Caladea"/>
                <a:cs typeface="Caladea"/>
              </a:rPr>
              <a:t>สำเร็จ</a:t>
            </a:r>
            <a:r>
              <a:rPr sz="2100" spc="-70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P2034</a:t>
            </a:r>
            <a:endParaRPr sz="21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5" dirty="0">
                <a:solidFill>
                  <a:srgbClr val="C00000"/>
                </a:solidFill>
                <a:latin typeface="Caladea"/>
                <a:cs typeface="Caladea"/>
              </a:rPr>
              <a:t>สำเร็จ</a:t>
            </a:r>
            <a:r>
              <a:rPr sz="2100" spc="-70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P2035</a:t>
            </a:r>
            <a:endParaRPr sz="21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5" dirty="0">
                <a:solidFill>
                  <a:srgbClr val="C00000"/>
                </a:solidFill>
                <a:latin typeface="Caladea"/>
                <a:cs typeface="Caladea"/>
              </a:rPr>
              <a:t>สำเร็จ</a:t>
            </a:r>
            <a:r>
              <a:rPr sz="2100" spc="-70" dirty="0">
                <a:solidFill>
                  <a:srgbClr val="C00000"/>
                </a:solidFill>
                <a:latin typeface="Caladea"/>
                <a:cs typeface="Caladea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Caladea"/>
                <a:cs typeface="Caladea"/>
              </a:rPr>
              <a:t>P2020</a:t>
            </a:r>
            <a:endParaRPr sz="2100" dirty="0">
              <a:latin typeface="Caladea"/>
              <a:cs typeface="Caladea"/>
            </a:endParaRPr>
          </a:p>
          <a:p>
            <a:pPr marL="184785" indent="-172720">
              <a:lnSpc>
                <a:spcPts val="2395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10" dirty="0">
                <a:latin typeface="Caladea"/>
                <a:cs typeface="Caladea"/>
              </a:rPr>
              <a:t>พัฒนาและดำเนินการศึกษาการรักษาให้สั้นลง</a:t>
            </a:r>
            <a:r>
              <a:rPr sz="2100" spc="-10" dirty="0">
                <a:latin typeface="Caladea"/>
                <a:cs typeface="Caladea"/>
              </a:rPr>
              <a:t>: </a:t>
            </a:r>
            <a:r>
              <a:rPr sz="2100" dirty="0">
                <a:latin typeface="Caladea"/>
                <a:cs typeface="Caladea"/>
              </a:rPr>
              <a:t>SHINE</a:t>
            </a:r>
            <a:r>
              <a:rPr sz="2100" spc="40" dirty="0">
                <a:latin typeface="Caladea"/>
                <a:cs typeface="Caladea"/>
              </a:rPr>
              <a:t> </a:t>
            </a:r>
            <a:r>
              <a:rPr sz="2100" dirty="0">
                <a:latin typeface="Caladea"/>
                <a:cs typeface="Caladea"/>
              </a:rPr>
              <a:t>Plus</a:t>
            </a:r>
          </a:p>
          <a:p>
            <a:pPr marL="184785">
              <a:lnSpc>
                <a:spcPts val="2395"/>
              </a:lnSpc>
            </a:pPr>
            <a:r>
              <a:rPr sz="2100" dirty="0">
                <a:latin typeface="Caladea"/>
                <a:cs typeface="Caladea"/>
              </a:rPr>
              <a:t>TB </a:t>
            </a:r>
            <a:r>
              <a:rPr lang="th-TH" sz="2100" spc="-5" dirty="0">
                <a:latin typeface="Caladea"/>
                <a:cs typeface="Caladea"/>
              </a:rPr>
              <a:t>ที่ไวต่อยา</a:t>
            </a:r>
            <a:r>
              <a:rPr sz="2100" dirty="0">
                <a:latin typeface="Caladea"/>
                <a:cs typeface="Caladea"/>
              </a:rPr>
              <a:t>– </a:t>
            </a:r>
            <a:r>
              <a:rPr lang="th-TH" sz="2100" spc="-5" dirty="0">
                <a:latin typeface="Caladea"/>
                <a:cs typeface="Caladea"/>
              </a:rPr>
              <a:t>เราย่นระยะเวลาการรักษาให้เหลือ 2 เดือนได้ไหม</a:t>
            </a:r>
            <a:r>
              <a:rPr sz="2100" spc="-5" dirty="0">
                <a:latin typeface="Caladea"/>
                <a:cs typeface="Caladea"/>
              </a:rPr>
              <a:t>?</a:t>
            </a:r>
            <a:endParaRPr sz="2100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3898" y="305180"/>
            <a:ext cx="5886501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dirty="0">
                <a:solidFill>
                  <a:srgbClr val="000000"/>
                </a:solidFill>
                <a:latin typeface="Caladea"/>
                <a:cs typeface="Caladea"/>
              </a:rPr>
              <a:t>TBSC </a:t>
            </a:r>
            <a:r>
              <a:rPr lang="th-TH" sz="3300" b="0" spc="-15" dirty="0">
                <a:solidFill>
                  <a:srgbClr val="000000"/>
                </a:solidFill>
                <a:latin typeface="Caladea"/>
                <a:cs typeface="Caladea"/>
              </a:rPr>
              <a:t>เมนเทอร์</a:t>
            </a:r>
            <a:r>
              <a:rPr sz="3300" b="0" spc="-65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lang="th-TH" sz="3300" b="0" spc="-20" dirty="0">
                <a:solidFill>
                  <a:srgbClr val="000000"/>
                </a:solidFill>
                <a:latin typeface="Caladea"/>
                <a:cs typeface="Caladea"/>
              </a:rPr>
              <a:t>โปรแกรม</a:t>
            </a:r>
            <a:endParaRPr sz="3300" dirty="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7680" y="1032789"/>
            <a:ext cx="4914520" cy="35667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Caladea"/>
                <a:cs typeface="Caladea"/>
              </a:rPr>
              <a:t>Ethel </a:t>
            </a:r>
            <a:r>
              <a:rPr sz="1600" spc="-20" dirty="0">
                <a:latin typeface="Caladea"/>
                <a:cs typeface="Caladea"/>
              </a:rPr>
              <a:t>Weld: MD, </a:t>
            </a:r>
            <a:r>
              <a:rPr sz="1600" spc="-10" dirty="0">
                <a:latin typeface="Caladea"/>
                <a:cs typeface="Caladea"/>
              </a:rPr>
              <a:t>Pharm </a:t>
            </a:r>
            <a:r>
              <a:rPr sz="1600" spc="-25" dirty="0">
                <a:latin typeface="Caladea"/>
                <a:cs typeface="Caladea"/>
              </a:rPr>
              <a:t>D,</a:t>
            </a:r>
            <a:r>
              <a:rPr sz="1600" spc="75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JHU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35" dirty="0">
                <a:latin typeface="Caladea"/>
                <a:cs typeface="Caladea"/>
              </a:rPr>
              <a:t>Yael </a:t>
            </a:r>
            <a:r>
              <a:rPr sz="1600" spc="-10" dirty="0">
                <a:latin typeface="Caladea"/>
                <a:cs typeface="Caladea"/>
              </a:rPr>
              <a:t>Hirch-Moverman, </a:t>
            </a:r>
            <a:r>
              <a:rPr sz="1600" spc="-5" dirty="0">
                <a:latin typeface="Caladea"/>
                <a:cs typeface="Caladea"/>
              </a:rPr>
              <a:t>PhD:</a:t>
            </a:r>
            <a:r>
              <a:rPr sz="1600" spc="110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CU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20" dirty="0">
                <a:latin typeface="Caladea"/>
                <a:cs typeface="Caladea"/>
              </a:rPr>
              <a:t>Sylvia </a:t>
            </a:r>
            <a:r>
              <a:rPr sz="1600" spc="-10" dirty="0">
                <a:latin typeface="Caladea"/>
                <a:cs typeface="Caladea"/>
              </a:rPr>
              <a:t>La </a:t>
            </a:r>
            <a:r>
              <a:rPr sz="1600" spc="-5" dirty="0">
                <a:latin typeface="Caladea"/>
                <a:cs typeface="Caladea"/>
              </a:rPr>
              <a:t>Course, MD:</a:t>
            </a:r>
            <a:r>
              <a:rPr sz="1600" spc="35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UW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Caladea"/>
                <a:cs typeface="Caladea"/>
              </a:rPr>
              <a:t>Lisa </a:t>
            </a:r>
            <a:r>
              <a:rPr sz="1600" spc="-30" dirty="0">
                <a:latin typeface="Caladea"/>
                <a:cs typeface="Caladea"/>
              </a:rPr>
              <a:t>Cranmer, </a:t>
            </a:r>
            <a:r>
              <a:rPr sz="1600" spc="-10" dirty="0">
                <a:latin typeface="Caladea"/>
                <a:cs typeface="Caladea"/>
              </a:rPr>
              <a:t>MD:</a:t>
            </a:r>
            <a:r>
              <a:rPr sz="1600" spc="25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Emory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Caladea"/>
                <a:cs typeface="Caladea"/>
              </a:rPr>
              <a:t>Jeff </a:t>
            </a:r>
            <a:r>
              <a:rPr sz="1600" spc="-20" dirty="0">
                <a:latin typeface="Caladea"/>
                <a:cs typeface="Caladea"/>
              </a:rPr>
              <a:t>Tornheim, MD,:</a:t>
            </a:r>
            <a:r>
              <a:rPr sz="1600" spc="30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JHU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Caladea"/>
                <a:cs typeface="Caladea"/>
              </a:rPr>
              <a:t>Mandar </a:t>
            </a:r>
            <a:r>
              <a:rPr sz="1600" spc="-30" dirty="0">
                <a:latin typeface="Caladea"/>
                <a:cs typeface="Caladea"/>
              </a:rPr>
              <a:t>Paradkar, </a:t>
            </a:r>
            <a:r>
              <a:rPr sz="1600" spc="-10" dirty="0">
                <a:latin typeface="Caladea"/>
                <a:cs typeface="Caladea"/>
              </a:rPr>
              <a:t>MD: </a:t>
            </a:r>
            <a:r>
              <a:rPr sz="1600" spc="-5" dirty="0">
                <a:latin typeface="Caladea"/>
                <a:cs typeface="Caladea"/>
              </a:rPr>
              <a:t>BJMC-JHU</a:t>
            </a:r>
            <a:r>
              <a:rPr sz="1600" spc="9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CRS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5" dirty="0">
                <a:latin typeface="Caladea"/>
                <a:cs typeface="Caladea"/>
              </a:rPr>
              <a:t>Pauline </a:t>
            </a:r>
            <a:r>
              <a:rPr sz="1600" spc="-10" dirty="0">
                <a:latin typeface="Caladea"/>
                <a:cs typeface="Caladea"/>
              </a:rPr>
              <a:t>Howell, MD: Sizwe, </a:t>
            </a:r>
            <a:r>
              <a:rPr sz="1600" spc="-5" dirty="0">
                <a:latin typeface="Caladea"/>
                <a:cs typeface="Caladea"/>
              </a:rPr>
              <a:t>South</a:t>
            </a:r>
            <a:r>
              <a:rPr sz="1600" spc="95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Africa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Caladea"/>
                <a:cs typeface="Caladea"/>
              </a:rPr>
              <a:t>Christy </a:t>
            </a:r>
            <a:r>
              <a:rPr sz="1600" spc="-10" dirty="0">
                <a:latin typeface="Caladea"/>
                <a:cs typeface="Caladea"/>
              </a:rPr>
              <a:t>Beneri MD </a:t>
            </a:r>
            <a:r>
              <a:rPr sz="1600" spc="-5" dirty="0">
                <a:latin typeface="Caladea"/>
                <a:cs typeface="Caladea"/>
              </a:rPr>
              <a:t>: </a:t>
            </a:r>
            <a:r>
              <a:rPr sz="1600" spc="-15" dirty="0">
                <a:latin typeface="Caladea"/>
                <a:cs typeface="Caladea"/>
              </a:rPr>
              <a:t>Stony</a:t>
            </a:r>
            <a:r>
              <a:rPr sz="1600" spc="45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Brook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Caladea"/>
                <a:cs typeface="Caladea"/>
              </a:rPr>
              <a:t>Jennifer Hughes MD:</a:t>
            </a:r>
            <a:r>
              <a:rPr sz="1600" spc="5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SU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Caladea"/>
                <a:cs typeface="Caladea"/>
              </a:rPr>
              <a:t>Nicole Salazar-Austin, </a:t>
            </a:r>
            <a:r>
              <a:rPr sz="1600" spc="-10" dirty="0">
                <a:latin typeface="Caladea"/>
                <a:cs typeface="Caladea"/>
              </a:rPr>
              <a:t>MD:</a:t>
            </a:r>
            <a:r>
              <a:rPr sz="1600" spc="40" dirty="0">
                <a:latin typeface="Caladea"/>
                <a:cs typeface="Caladea"/>
              </a:rPr>
              <a:t> </a:t>
            </a:r>
            <a:r>
              <a:rPr sz="1600" spc="-5" dirty="0">
                <a:latin typeface="Caladea"/>
                <a:cs typeface="Caladea"/>
              </a:rPr>
              <a:t>JHU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Caladea"/>
                <a:cs typeface="Caladea"/>
              </a:rPr>
              <a:t>Louvina </a:t>
            </a:r>
            <a:r>
              <a:rPr sz="1600" spc="-20" dirty="0">
                <a:latin typeface="Caladea"/>
                <a:cs typeface="Caladea"/>
              </a:rPr>
              <a:t>van </a:t>
            </a:r>
            <a:r>
              <a:rPr sz="1600" spc="-5" dirty="0">
                <a:latin typeface="Caladea"/>
                <a:cs typeface="Caladea"/>
              </a:rPr>
              <a:t>der </a:t>
            </a:r>
            <a:r>
              <a:rPr sz="1600" spc="-10" dirty="0">
                <a:latin typeface="Caladea"/>
                <a:cs typeface="Caladea"/>
              </a:rPr>
              <a:t>Laan, </a:t>
            </a:r>
            <a:r>
              <a:rPr sz="1600" spc="-20" dirty="0">
                <a:latin typeface="Caladea"/>
                <a:cs typeface="Caladea"/>
              </a:rPr>
              <a:t>MD, </a:t>
            </a:r>
            <a:r>
              <a:rPr sz="1600" spc="-5" dirty="0">
                <a:latin typeface="Caladea"/>
                <a:cs typeface="Caladea"/>
              </a:rPr>
              <a:t>Pharmometrics:</a:t>
            </a:r>
            <a:r>
              <a:rPr sz="1600" spc="180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SU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Caladea"/>
                <a:cs typeface="Caladea"/>
              </a:rPr>
              <a:t>Megan </a:t>
            </a:r>
            <a:r>
              <a:rPr sz="1600" spc="-35" dirty="0">
                <a:latin typeface="Caladea"/>
                <a:cs typeface="Caladea"/>
              </a:rPr>
              <a:t>Palmer, </a:t>
            </a:r>
            <a:r>
              <a:rPr sz="1600" spc="-10" dirty="0">
                <a:latin typeface="Caladea"/>
                <a:cs typeface="Caladea"/>
              </a:rPr>
              <a:t>MD&lt; South</a:t>
            </a:r>
            <a:r>
              <a:rPr sz="1600" spc="85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Africa</a:t>
            </a:r>
            <a:endParaRPr sz="1600" dirty="0">
              <a:latin typeface="Caladea"/>
              <a:cs typeface="Caladea"/>
            </a:endParaRPr>
          </a:p>
          <a:p>
            <a:pPr marL="184785" indent="-17272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20" dirty="0">
                <a:latin typeface="Caladea"/>
                <a:cs typeface="Caladea"/>
              </a:rPr>
              <a:t>Faeeza </a:t>
            </a:r>
            <a:r>
              <a:rPr sz="1600" spc="-10" dirty="0">
                <a:latin typeface="Caladea"/>
                <a:cs typeface="Caladea"/>
              </a:rPr>
              <a:t>Patel,</a:t>
            </a:r>
            <a:r>
              <a:rPr sz="1600" spc="35" dirty="0">
                <a:latin typeface="Caladea"/>
                <a:cs typeface="Caladea"/>
              </a:rPr>
              <a:t> </a:t>
            </a:r>
            <a:r>
              <a:rPr sz="1600" spc="-10" dirty="0">
                <a:latin typeface="Caladea"/>
                <a:cs typeface="Caladea"/>
              </a:rPr>
              <a:t>Shandukani</a:t>
            </a:r>
            <a:endParaRPr sz="1600" dirty="0">
              <a:latin typeface="Caladea"/>
              <a:cs typeface="Calad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0562" y="3590544"/>
            <a:ext cx="2266133" cy="1197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49048" y="414517"/>
            <a:ext cx="3540760" cy="2740660"/>
            <a:chOff x="2449048" y="414517"/>
            <a:chExt cx="3540760" cy="2740660"/>
          </a:xfrm>
        </p:grpSpPr>
        <p:sp>
          <p:nvSpPr>
            <p:cNvPr id="3" name="object 3"/>
            <p:cNvSpPr/>
            <p:nvPr/>
          </p:nvSpPr>
          <p:spPr>
            <a:xfrm>
              <a:off x="2449048" y="414517"/>
              <a:ext cx="3540291" cy="2740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90799" y="556260"/>
              <a:ext cx="3189731" cy="2389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7299" y="492760"/>
              <a:ext cx="3317240" cy="2517140"/>
            </a:xfrm>
            <a:custGeom>
              <a:avLst/>
              <a:gdLst/>
              <a:ahLst/>
              <a:cxnLst/>
              <a:rect l="l" t="t" r="r" b="b"/>
              <a:pathLst>
                <a:path w="3317240" h="2517140">
                  <a:moveTo>
                    <a:pt x="0" y="2516632"/>
                  </a:moveTo>
                  <a:lnTo>
                    <a:pt x="3316732" y="2516632"/>
                  </a:lnTo>
                  <a:lnTo>
                    <a:pt x="3316732" y="0"/>
                  </a:lnTo>
                  <a:lnTo>
                    <a:pt x="0" y="0"/>
                  </a:lnTo>
                  <a:lnTo>
                    <a:pt x="0" y="2516632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71800" y="4248150"/>
            <a:ext cx="2743200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Caladea"/>
                <a:cs typeface="Caladea"/>
              </a:rPr>
              <a:t>Photo </a:t>
            </a:r>
            <a:r>
              <a:rPr sz="1050" i="1" spc="-5" dirty="0">
                <a:latin typeface="Caladea"/>
                <a:cs typeface="Caladea"/>
              </a:rPr>
              <a:t>taken </a:t>
            </a:r>
            <a:r>
              <a:rPr sz="1050" i="1" dirty="0">
                <a:latin typeface="Caladea"/>
                <a:cs typeface="Caladea"/>
              </a:rPr>
              <a:t>with permission, </a:t>
            </a:r>
            <a:r>
              <a:rPr sz="1050" i="1" spc="-5" dirty="0">
                <a:latin typeface="Caladea"/>
                <a:cs typeface="Caladea"/>
              </a:rPr>
              <a:t>Sue Purchase  Anneke </a:t>
            </a:r>
            <a:r>
              <a:rPr sz="1050" i="1" dirty="0">
                <a:latin typeface="Caladea"/>
                <a:cs typeface="Caladea"/>
              </a:rPr>
              <a:t>Hesseling, Desmond </a:t>
            </a:r>
            <a:r>
              <a:rPr sz="1050" i="1" spc="-5" dirty="0">
                <a:latin typeface="Caladea"/>
                <a:cs typeface="Caladea"/>
              </a:rPr>
              <a:t>Tutu </a:t>
            </a:r>
            <a:r>
              <a:rPr sz="1050" i="1" dirty="0">
                <a:latin typeface="Caladea"/>
                <a:cs typeface="Caladea"/>
              </a:rPr>
              <a:t>TB</a:t>
            </a:r>
            <a:r>
              <a:rPr sz="1050" i="1" spc="-140" dirty="0">
                <a:latin typeface="Caladea"/>
                <a:cs typeface="Caladea"/>
              </a:rPr>
              <a:t> </a:t>
            </a:r>
            <a:r>
              <a:rPr sz="1050" i="1" dirty="0">
                <a:latin typeface="Caladea"/>
                <a:cs typeface="Caladea"/>
              </a:rPr>
              <a:t>Centre,  </a:t>
            </a:r>
            <a:r>
              <a:rPr sz="1050" i="1" spc="-5" dirty="0">
                <a:latin typeface="Caladea"/>
                <a:cs typeface="Caladea"/>
              </a:rPr>
              <a:t>Cape </a:t>
            </a:r>
            <a:r>
              <a:rPr sz="1050" i="1" dirty="0">
                <a:latin typeface="Caladea"/>
                <a:cs typeface="Caladea"/>
              </a:rPr>
              <a:t>Town, </a:t>
            </a:r>
            <a:r>
              <a:rPr sz="1050" i="1" spc="-5" dirty="0">
                <a:latin typeface="Caladea"/>
                <a:cs typeface="Caladea"/>
              </a:rPr>
              <a:t>South</a:t>
            </a:r>
            <a:r>
              <a:rPr sz="1050" i="1" spc="-50" dirty="0">
                <a:latin typeface="Caladea"/>
                <a:cs typeface="Caladea"/>
              </a:rPr>
              <a:t> </a:t>
            </a:r>
            <a:r>
              <a:rPr sz="1050" i="1" spc="-5" dirty="0">
                <a:latin typeface="Caladea"/>
                <a:cs typeface="Caladea"/>
              </a:rPr>
              <a:t>Africa</a:t>
            </a:r>
            <a:endParaRPr sz="1050" dirty="0">
              <a:latin typeface="Caladea"/>
              <a:cs typeface="Calade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9120" y="3346830"/>
            <a:ext cx="1605280" cy="44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2700" b="1" spc="-5" dirty="0">
                <a:solidFill>
                  <a:srgbClr val="890000"/>
                </a:solidFill>
                <a:latin typeface="Caladea"/>
                <a:cs typeface="Caladea"/>
              </a:rPr>
              <a:t>ขอบคุณ</a:t>
            </a:r>
            <a:endParaRPr sz="2700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0506" y="4251147"/>
            <a:ext cx="3436493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0" marR="678815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rlito"/>
                <a:cs typeface="Carlito"/>
              </a:rPr>
              <a:t>Allison Agwu, MD</a:t>
            </a:r>
            <a:r>
              <a:rPr sz="1350" spc="-135" dirty="0">
                <a:latin typeface="Carlito"/>
                <a:cs typeface="Carlito"/>
              </a:rPr>
              <a:t> </a:t>
            </a:r>
            <a:r>
              <a:rPr sz="1350" spc="-5" dirty="0">
                <a:latin typeface="Carlito"/>
                <a:cs typeface="Carlito"/>
              </a:rPr>
              <a:t>ScM  </a:t>
            </a:r>
            <a:r>
              <a:rPr sz="1350" spc="-20" dirty="0">
                <a:latin typeface="Carlito"/>
                <a:cs typeface="Carlito"/>
              </a:rPr>
              <a:t>IMPAACT </a:t>
            </a:r>
            <a:r>
              <a:rPr sz="1350" dirty="0">
                <a:latin typeface="Carlito"/>
                <a:cs typeface="Carlito"/>
              </a:rPr>
              <a:t>C&amp;C</a:t>
            </a:r>
            <a:r>
              <a:rPr sz="1350" spc="-45" dirty="0">
                <a:latin typeface="Carlito"/>
                <a:cs typeface="Carlito"/>
              </a:rPr>
              <a:t> </a:t>
            </a:r>
            <a:r>
              <a:rPr sz="1350" spc="-5" dirty="0">
                <a:latin typeface="Carlito"/>
                <a:cs typeface="Carlito"/>
              </a:rPr>
              <a:t>Chair</a:t>
            </a:r>
            <a:endParaRPr sz="135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350" spc="-15" dirty="0">
                <a:latin typeface="Carlito"/>
                <a:cs typeface="Carlito"/>
              </a:rPr>
              <a:t>IMPAACT </a:t>
            </a:r>
            <a:r>
              <a:rPr sz="1350" spc="-5" dirty="0">
                <a:latin typeface="Carlito"/>
                <a:cs typeface="Carlito"/>
              </a:rPr>
              <a:t>Community </a:t>
            </a:r>
            <a:r>
              <a:rPr sz="1350" dirty="0">
                <a:latin typeface="Carlito"/>
                <a:cs typeface="Carlito"/>
              </a:rPr>
              <a:t>and </a:t>
            </a:r>
            <a:r>
              <a:rPr sz="1350" spc="-5" dirty="0">
                <a:latin typeface="Carlito"/>
                <a:cs typeface="Carlito"/>
              </a:rPr>
              <a:t>Science</a:t>
            </a:r>
            <a:r>
              <a:rPr sz="1350" spc="-40" dirty="0">
                <a:latin typeface="Carlito"/>
                <a:cs typeface="Carlito"/>
              </a:rPr>
              <a:t> </a:t>
            </a:r>
            <a:r>
              <a:rPr sz="1350" spc="-5" dirty="0">
                <a:latin typeface="Carlito"/>
                <a:cs typeface="Carlito"/>
              </a:rPr>
              <a:t>Session</a:t>
            </a:r>
            <a:endParaRPr sz="1350" dirty="0">
              <a:latin typeface="Carlito"/>
              <a:cs typeface="Carlito"/>
            </a:endParaRPr>
          </a:p>
          <a:p>
            <a:pPr marL="3810" algn="ctr">
              <a:lnSpc>
                <a:spcPct val="100000"/>
              </a:lnSpc>
            </a:pPr>
            <a:r>
              <a:rPr sz="1350" dirty="0">
                <a:latin typeface="Carlito"/>
                <a:cs typeface="Carlito"/>
              </a:rPr>
              <a:t>June 24,</a:t>
            </a:r>
            <a:r>
              <a:rPr sz="1350" spc="-15" dirty="0">
                <a:latin typeface="Carlito"/>
                <a:cs typeface="Carlito"/>
              </a:rPr>
              <a:t> </a:t>
            </a:r>
            <a:r>
              <a:rPr sz="1350" dirty="0">
                <a:latin typeface="Carlito"/>
                <a:cs typeface="Carlito"/>
              </a:rPr>
              <a:t>2021</a:t>
            </a:r>
          </a:p>
        </p:txBody>
      </p:sp>
      <p:sp>
        <p:nvSpPr>
          <p:cNvPr id="4" name="object 4"/>
          <p:cNvSpPr/>
          <p:nvPr/>
        </p:nvSpPr>
        <p:spPr>
          <a:xfrm>
            <a:off x="2852927" y="2458211"/>
            <a:ext cx="3311652" cy="1688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69503" y="6095"/>
            <a:ext cx="1757148" cy="927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88" y="19835"/>
            <a:ext cx="1117049" cy="856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066800" y="120015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/>
              <a:t>ขอบเขตและลำดับความสำคัญของภาวะแทรกซ้อนและโรคร่วม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249" y="4614117"/>
            <a:ext cx="4962323" cy="306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637489"/>
            <a:ext cx="691642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FFFFFF"/>
                </a:solidFill>
                <a:latin typeface="Arial"/>
                <a:cs typeface="Arial"/>
              </a:rPr>
              <a:t>IMPAACT </a:t>
            </a:r>
            <a:r>
              <a:rPr lang="th-TH" sz="4400" b="0" spc="-5" dirty="0">
                <a:solidFill>
                  <a:srgbClr val="FFFFFF"/>
                </a:solidFill>
                <a:latin typeface="Arial"/>
                <a:cs typeface="Arial"/>
              </a:rPr>
              <a:t>กิจกรรมและความสำเร็จใน 2 ปีที่ผ่านมา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61950"/>
            <a:ext cx="78543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b="0" spc="-1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คณะกรรมการวิทยาศาสตร์โรคแทรกซ้อน</a:t>
            </a:r>
            <a:r>
              <a:rPr lang="en-US" b="0" spc="-1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&amp; </a:t>
            </a:r>
            <a:r>
              <a:rPr lang="th-TH" b="0" spc="-1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โรคร่วม</a:t>
            </a:r>
            <a:endParaRPr b="0" dirty="0"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123950"/>
            <a:ext cx="3276600" cy="316035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sz="1700" dirty="0">
                <a:latin typeface="Carlito"/>
                <a:cs typeface="Carlito"/>
              </a:rPr>
              <a:t>Chair: </a:t>
            </a:r>
            <a:r>
              <a:rPr sz="1700" spc="-5" dirty="0">
                <a:latin typeface="Carlito"/>
                <a:cs typeface="Carlito"/>
              </a:rPr>
              <a:t>Allison</a:t>
            </a:r>
            <a:r>
              <a:rPr sz="1700" spc="-70" dirty="0">
                <a:latin typeface="Carlito"/>
                <a:cs typeface="Carlito"/>
              </a:rPr>
              <a:t> </a:t>
            </a:r>
            <a:r>
              <a:rPr sz="1700" dirty="0" err="1">
                <a:latin typeface="Carlito"/>
                <a:cs typeface="Carlito"/>
              </a:rPr>
              <a:t>Agwu</a:t>
            </a:r>
            <a:endParaRPr sz="1700" dirty="0">
              <a:latin typeface="Carlito"/>
              <a:cs typeface="Carlito"/>
            </a:endParaRPr>
          </a:p>
          <a:p>
            <a:pPr marL="38100" marR="30480">
              <a:lnSpc>
                <a:spcPct val="109400"/>
              </a:lnSpc>
            </a:pPr>
            <a:r>
              <a:rPr sz="1700" dirty="0">
                <a:latin typeface="Carlito"/>
                <a:cs typeface="Carlito"/>
              </a:rPr>
              <a:t>Vice Chair: Jackie</a:t>
            </a:r>
            <a:r>
              <a:rPr sz="1700" spc="-100" dirty="0">
                <a:latin typeface="Carlito"/>
                <a:cs typeface="Carlito"/>
              </a:rPr>
              <a:t> </a:t>
            </a:r>
            <a:r>
              <a:rPr sz="1700" spc="-5" dirty="0">
                <a:latin typeface="Carlito"/>
                <a:cs typeface="Carlito"/>
              </a:rPr>
              <a:t>Hoare*  </a:t>
            </a:r>
            <a:endParaRPr lang="th-TH" sz="1700" spc="-5" dirty="0">
              <a:latin typeface="Carlito"/>
              <a:cs typeface="Carlito"/>
            </a:endParaRPr>
          </a:p>
          <a:p>
            <a:pPr marL="38100" marR="30480">
              <a:lnSpc>
                <a:spcPct val="109400"/>
              </a:lnSpc>
            </a:pPr>
            <a:r>
              <a:rPr sz="1700" dirty="0">
                <a:latin typeface="Carlito"/>
                <a:cs typeface="Carlito"/>
              </a:rPr>
              <a:t>Linda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spc="-5" dirty="0" err="1">
                <a:latin typeface="Carlito"/>
                <a:cs typeface="Carlito"/>
              </a:rPr>
              <a:t>Aurpibul</a:t>
            </a:r>
            <a:r>
              <a:rPr sz="1700" spc="-5" dirty="0">
                <a:latin typeface="Carlito"/>
                <a:cs typeface="Carlito"/>
              </a:rPr>
              <a:t>*</a:t>
            </a:r>
            <a:endParaRPr sz="1700" dirty="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latin typeface="Carlito"/>
                <a:cs typeface="Carlito"/>
              </a:rPr>
              <a:t>Sandy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spc="-5" dirty="0">
                <a:latin typeface="Carlito"/>
                <a:cs typeface="Carlito"/>
              </a:rPr>
              <a:t>Burchett</a:t>
            </a:r>
            <a:r>
              <a:rPr sz="1650" spc="-7" baseline="25252" dirty="0">
                <a:latin typeface="Symbol"/>
                <a:cs typeface="Symbol"/>
              </a:rPr>
              <a:t></a:t>
            </a:r>
            <a:endParaRPr sz="1650" baseline="25252" dirty="0">
              <a:latin typeface="Symbol"/>
              <a:cs typeface="Symbol"/>
            </a:endParaRPr>
          </a:p>
          <a:p>
            <a:pPr marL="38100" marR="674370">
              <a:lnSpc>
                <a:spcPct val="109400"/>
              </a:lnSpc>
            </a:pPr>
            <a:r>
              <a:rPr sz="1700" spc="-10" dirty="0">
                <a:latin typeface="Carlito"/>
                <a:cs typeface="Carlito"/>
              </a:rPr>
              <a:t>Steve </a:t>
            </a:r>
            <a:r>
              <a:rPr sz="1700" dirty="0">
                <a:latin typeface="Carlito"/>
                <a:cs typeface="Carlito"/>
              </a:rPr>
              <a:t>Innes*  </a:t>
            </a:r>
            <a:endParaRPr lang="th-TH" sz="1700" dirty="0">
              <a:latin typeface="Carlito"/>
              <a:cs typeface="Carlito"/>
            </a:endParaRPr>
          </a:p>
          <a:p>
            <a:pPr marL="38100" marR="674370">
              <a:lnSpc>
                <a:spcPct val="109400"/>
              </a:lnSpc>
            </a:pPr>
            <a:r>
              <a:rPr sz="1700" spc="-5" dirty="0" err="1">
                <a:latin typeface="Carlito"/>
                <a:cs typeface="Carlito"/>
              </a:rPr>
              <a:t>Suad</a:t>
            </a:r>
            <a:r>
              <a:rPr sz="1700" spc="-110" dirty="0">
                <a:latin typeface="Carlito"/>
                <a:cs typeface="Carlito"/>
              </a:rPr>
              <a:t> </a:t>
            </a:r>
            <a:r>
              <a:rPr sz="1700" spc="-5" dirty="0" err="1">
                <a:latin typeface="Carlito"/>
                <a:cs typeface="Carlito"/>
              </a:rPr>
              <a:t>Kapetanovic</a:t>
            </a:r>
            <a:endParaRPr sz="1700" dirty="0">
              <a:latin typeface="Carlito"/>
              <a:cs typeface="Carlito"/>
            </a:endParaRPr>
          </a:p>
          <a:p>
            <a:pPr marL="38100" marR="221615">
              <a:lnSpc>
                <a:spcPts val="2230"/>
              </a:lnSpc>
              <a:spcBef>
                <a:spcPts val="100"/>
              </a:spcBef>
            </a:pPr>
            <a:r>
              <a:rPr sz="1700" spc="-5" dirty="0">
                <a:latin typeface="Carlito"/>
                <a:cs typeface="Carlito"/>
              </a:rPr>
              <a:t>MacPherson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spc="-10" dirty="0" err="1">
                <a:latin typeface="Carlito"/>
                <a:cs typeface="Carlito"/>
              </a:rPr>
              <a:t>Mallewa</a:t>
            </a:r>
            <a:r>
              <a:rPr sz="1700" spc="-10" dirty="0">
                <a:latin typeface="Carlito"/>
                <a:cs typeface="Carlito"/>
              </a:rPr>
              <a:t>*  </a:t>
            </a:r>
            <a:endParaRPr lang="th-TH" sz="1700" spc="-10" dirty="0">
              <a:latin typeface="Carlito"/>
              <a:cs typeface="Carlito"/>
            </a:endParaRPr>
          </a:p>
          <a:p>
            <a:pPr marL="38100" marR="221615">
              <a:lnSpc>
                <a:spcPts val="2230"/>
              </a:lnSpc>
              <a:spcBef>
                <a:spcPts val="100"/>
              </a:spcBef>
            </a:pPr>
            <a:r>
              <a:rPr sz="1700" spc="-15" dirty="0">
                <a:latin typeface="Carlito"/>
                <a:cs typeface="Carlito"/>
              </a:rPr>
              <a:t>Evans </a:t>
            </a:r>
            <a:r>
              <a:rPr sz="1700" spc="-5" dirty="0" err="1">
                <a:latin typeface="Carlito"/>
                <a:cs typeface="Carlito"/>
              </a:rPr>
              <a:t>Mpabalwani</a:t>
            </a:r>
            <a:r>
              <a:rPr sz="1700" spc="-5" dirty="0">
                <a:latin typeface="Carlito"/>
                <a:cs typeface="Carlito"/>
              </a:rPr>
              <a:t>*  </a:t>
            </a:r>
            <a:endParaRPr lang="th-TH" sz="1700" spc="-5" dirty="0">
              <a:latin typeface="Carlito"/>
              <a:cs typeface="Carlito"/>
            </a:endParaRPr>
          </a:p>
          <a:p>
            <a:pPr marL="38100" marR="221615">
              <a:lnSpc>
                <a:spcPts val="2230"/>
              </a:lnSpc>
              <a:spcBef>
                <a:spcPts val="100"/>
              </a:spcBef>
            </a:pPr>
            <a:r>
              <a:rPr sz="1700" spc="-10" dirty="0">
                <a:latin typeface="Carlito"/>
                <a:cs typeface="Carlito"/>
              </a:rPr>
              <a:t>Savita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spc="-15" dirty="0" err="1">
                <a:latin typeface="Carlito"/>
                <a:cs typeface="Carlito"/>
              </a:rPr>
              <a:t>Pahwa</a:t>
            </a:r>
            <a:endParaRPr sz="1700" dirty="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sz="1700" spc="-5" dirty="0" err="1">
                <a:latin typeface="Carlito"/>
                <a:cs typeface="Carlito"/>
              </a:rPr>
              <a:t>Kunjal</a:t>
            </a:r>
            <a:r>
              <a:rPr sz="1700" spc="-5" dirty="0">
                <a:latin typeface="Carlito"/>
                <a:cs typeface="Carlito"/>
              </a:rPr>
              <a:t> </a:t>
            </a:r>
            <a:r>
              <a:rPr sz="1700" spc="-15" dirty="0">
                <a:latin typeface="Carlito"/>
                <a:cs typeface="Carlito"/>
              </a:rPr>
              <a:t>Patel</a:t>
            </a:r>
            <a:r>
              <a:rPr sz="1700" spc="-235" dirty="0">
                <a:latin typeface="Carlito"/>
                <a:cs typeface="Carlito"/>
              </a:rPr>
              <a:t> </a:t>
            </a:r>
            <a:endParaRPr sz="1650" baseline="25252" dirty="0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z="1700" dirty="0">
                <a:latin typeface="Carlito"/>
                <a:cs typeface="Carlito"/>
              </a:rPr>
              <a:t>Adriana</a:t>
            </a:r>
            <a:r>
              <a:rPr sz="1700" spc="-4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Weinberg</a:t>
            </a:r>
            <a:endParaRPr sz="17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3800" y="1123950"/>
            <a:ext cx="5029200" cy="3262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5360" algn="just">
              <a:lnSpc>
                <a:spcPct val="109200"/>
              </a:lnSpc>
              <a:spcBef>
                <a:spcPts val="100"/>
              </a:spcBef>
            </a:pPr>
            <a:r>
              <a:rPr lang="en-US" sz="1700" dirty="0">
                <a:latin typeface="Carlito"/>
                <a:cs typeface="Carlito"/>
              </a:rPr>
              <a:t>NICHD Rep: Jack </a:t>
            </a:r>
            <a:r>
              <a:rPr lang="en-US" sz="1700" dirty="0" err="1">
                <a:latin typeface="Carlito"/>
                <a:cs typeface="Carlito"/>
              </a:rPr>
              <a:t>Moye</a:t>
            </a:r>
            <a:endParaRPr lang="en-US" sz="1700" dirty="0">
              <a:latin typeface="Carlito"/>
              <a:cs typeface="Carlito"/>
            </a:endParaRPr>
          </a:p>
          <a:p>
            <a:pPr marL="12700" marR="975360" algn="just">
              <a:lnSpc>
                <a:spcPct val="109200"/>
              </a:lnSpc>
              <a:spcBef>
                <a:spcPts val="100"/>
              </a:spcBef>
            </a:pPr>
            <a:r>
              <a:rPr sz="1700" dirty="0">
                <a:latin typeface="Carlito"/>
                <a:cs typeface="Carlito"/>
              </a:rPr>
              <a:t>NIAID </a:t>
            </a:r>
            <a:r>
              <a:rPr sz="1700" spc="-10" dirty="0">
                <a:latin typeface="Carlito"/>
                <a:cs typeface="Carlito"/>
              </a:rPr>
              <a:t>Rep: </a:t>
            </a:r>
            <a:r>
              <a:rPr sz="1700" spc="-5" dirty="0">
                <a:latin typeface="Carlito"/>
                <a:cs typeface="Carlito"/>
              </a:rPr>
              <a:t>Ellen </a:t>
            </a:r>
            <a:r>
              <a:rPr sz="1700" spc="-25" dirty="0" err="1">
                <a:latin typeface="Carlito"/>
                <a:cs typeface="Carlito"/>
              </a:rPr>
              <a:t>Townley</a:t>
            </a:r>
            <a:r>
              <a:rPr sz="1700" spc="-25" dirty="0">
                <a:latin typeface="Carlito"/>
                <a:cs typeface="Carlito"/>
              </a:rPr>
              <a:t>  </a:t>
            </a:r>
            <a:endParaRPr lang="th-TH" sz="1700" spc="-25" dirty="0">
              <a:latin typeface="Carlito"/>
              <a:cs typeface="Carlito"/>
            </a:endParaRPr>
          </a:p>
          <a:p>
            <a:pPr marL="12700" marR="975360" algn="just">
              <a:lnSpc>
                <a:spcPct val="109200"/>
              </a:lnSpc>
              <a:spcBef>
                <a:spcPts val="100"/>
              </a:spcBef>
            </a:pPr>
            <a:r>
              <a:rPr sz="1700" dirty="0">
                <a:latin typeface="Carlito"/>
                <a:cs typeface="Carlito"/>
              </a:rPr>
              <a:t>NIMH </a:t>
            </a:r>
            <a:r>
              <a:rPr sz="1700" spc="-5" dirty="0">
                <a:latin typeface="Carlito"/>
                <a:cs typeface="Carlito"/>
              </a:rPr>
              <a:t>Rep: </a:t>
            </a:r>
            <a:r>
              <a:rPr sz="1700" dirty="0">
                <a:latin typeface="Carlito"/>
                <a:cs typeface="Carlito"/>
              </a:rPr>
              <a:t>Pim</a:t>
            </a:r>
            <a:r>
              <a:rPr sz="1700" spc="-105" dirty="0">
                <a:latin typeface="Carlito"/>
                <a:cs typeface="Carlito"/>
              </a:rPr>
              <a:t> </a:t>
            </a:r>
            <a:r>
              <a:rPr sz="1700" spc="-10" dirty="0" err="1">
                <a:latin typeface="Carlito"/>
                <a:cs typeface="Carlito"/>
              </a:rPr>
              <a:t>Brouwers</a:t>
            </a:r>
            <a:r>
              <a:rPr sz="1700" spc="-10" dirty="0">
                <a:latin typeface="Carlito"/>
                <a:cs typeface="Carlito"/>
              </a:rPr>
              <a:t>  </a:t>
            </a:r>
            <a:endParaRPr lang="th-TH" sz="1700" spc="-10" dirty="0">
              <a:latin typeface="Carlito"/>
              <a:cs typeface="Carlito"/>
            </a:endParaRPr>
          </a:p>
          <a:p>
            <a:pPr marL="12700" marR="975360" algn="just">
              <a:lnSpc>
                <a:spcPct val="109200"/>
              </a:lnSpc>
              <a:spcBef>
                <a:spcPts val="100"/>
              </a:spcBef>
            </a:pPr>
            <a:r>
              <a:rPr sz="1700" spc="-5" dirty="0">
                <a:latin typeface="Carlito"/>
                <a:cs typeface="Carlito"/>
              </a:rPr>
              <a:t>DMC Rep: Alex</a:t>
            </a:r>
            <a:r>
              <a:rPr sz="1700" spc="-3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DiPerna</a:t>
            </a:r>
            <a:endParaRPr sz="170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sz="1700" spc="-15" dirty="0">
                <a:latin typeface="Carlito"/>
                <a:cs typeface="Carlito"/>
              </a:rPr>
              <a:t>SDAC </a:t>
            </a:r>
            <a:r>
              <a:rPr sz="1700" dirty="0">
                <a:latin typeface="Carlito"/>
                <a:cs typeface="Carlito"/>
              </a:rPr>
              <a:t>Primary </a:t>
            </a:r>
            <a:r>
              <a:rPr sz="1700" spc="-5" dirty="0">
                <a:latin typeface="Carlito"/>
                <a:cs typeface="Carlito"/>
              </a:rPr>
              <a:t>Rep: </a:t>
            </a:r>
            <a:r>
              <a:rPr sz="1700" dirty="0">
                <a:latin typeface="Carlito"/>
                <a:cs typeface="Carlito"/>
              </a:rPr>
              <a:t>Jane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spc="-5" dirty="0">
                <a:latin typeface="Carlito"/>
                <a:cs typeface="Carlito"/>
              </a:rPr>
              <a:t>Lindsey</a:t>
            </a:r>
            <a:endParaRPr sz="1700" dirty="0">
              <a:latin typeface="Carlito"/>
              <a:cs typeface="Carlito"/>
            </a:endParaRPr>
          </a:p>
          <a:p>
            <a:pPr marL="12700" marR="452755">
              <a:lnSpc>
                <a:spcPct val="70000"/>
              </a:lnSpc>
              <a:spcBef>
                <a:spcPts val="805"/>
              </a:spcBef>
            </a:pPr>
            <a:r>
              <a:rPr sz="1700" spc="-15" dirty="0">
                <a:latin typeface="Carlito"/>
                <a:cs typeface="Carlito"/>
              </a:rPr>
              <a:t>SDAC </a:t>
            </a:r>
            <a:r>
              <a:rPr sz="1700" spc="-5" dirty="0">
                <a:latin typeface="Carlito"/>
                <a:cs typeface="Carlito"/>
              </a:rPr>
              <a:t>Secondary Rep: Meredith </a:t>
            </a:r>
            <a:r>
              <a:rPr sz="1700" spc="-15" dirty="0" err="1">
                <a:latin typeface="Carlito"/>
                <a:cs typeface="Carlito"/>
              </a:rPr>
              <a:t>Warshaw</a:t>
            </a:r>
            <a:endParaRPr sz="1700" dirty="0">
              <a:latin typeface="Carlito"/>
              <a:cs typeface="Carlito"/>
            </a:endParaRPr>
          </a:p>
          <a:p>
            <a:pPr marL="12700">
              <a:lnSpc>
                <a:spcPts val="1735"/>
              </a:lnSpc>
              <a:spcBef>
                <a:spcPts val="180"/>
              </a:spcBef>
            </a:pPr>
            <a:r>
              <a:rPr sz="1700" dirty="0">
                <a:latin typeface="Carlito"/>
                <a:cs typeface="Carlito"/>
              </a:rPr>
              <a:t>ICAB </a:t>
            </a:r>
            <a:r>
              <a:rPr sz="1700" spc="-5" dirty="0">
                <a:latin typeface="Carlito"/>
                <a:cs typeface="Carlito"/>
              </a:rPr>
              <a:t>Rep: Gwyneth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spc="-5" dirty="0">
                <a:latin typeface="Carlito"/>
                <a:cs typeface="Carlito"/>
              </a:rPr>
              <a:t>Hendricks*;</a:t>
            </a:r>
            <a:endParaRPr sz="1700" dirty="0">
              <a:latin typeface="Carlito"/>
              <a:cs typeface="Carlito"/>
            </a:endParaRPr>
          </a:p>
          <a:p>
            <a:pPr marL="12700">
              <a:lnSpc>
                <a:spcPts val="1735"/>
              </a:lnSpc>
            </a:pPr>
            <a:r>
              <a:rPr sz="1700" dirty="0">
                <a:latin typeface="Carlito"/>
                <a:cs typeface="Carlito"/>
              </a:rPr>
              <a:t>Angie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Partap</a:t>
            </a:r>
            <a:endParaRPr sz="170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190"/>
              </a:spcBef>
            </a:pPr>
            <a:r>
              <a:rPr sz="1700" spc="-15" dirty="0">
                <a:latin typeface="Carlito"/>
                <a:cs typeface="Carlito"/>
              </a:rPr>
              <a:t>LC </a:t>
            </a:r>
            <a:r>
              <a:rPr sz="1700" spc="-5" dirty="0">
                <a:latin typeface="Carlito"/>
                <a:cs typeface="Carlito"/>
              </a:rPr>
              <a:t>Rep: Dale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Dayton</a:t>
            </a:r>
            <a:endParaRPr sz="1700" dirty="0">
              <a:latin typeface="Carlito"/>
              <a:cs typeface="Carlito"/>
            </a:endParaRPr>
          </a:p>
          <a:p>
            <a:pPr marL="12700">
              <a:lnSpc>
                <a:spcPts val="1735"/>
              </a:lnSpc>
              <a:spcBef>
                <a:spcPts val="190"/>
              </a:spcBef>
            </a:pPr>
            <a:r>
              <a:rPr sz="1700" spc="-5" dirty="0">
                <a:latin typeface="Carlito"/>
                <a:cs typeface="Carlito"/>
              </a:rPr>
              <a:t>Ops Center Coordinator: </a:t>
            </a:r>
            <a:r>
              <a:rPr sz="1700" dirty="0">
                <a:latin typeface="Carlito"/>
                <a:cs typeface="Carlito"/>
              </a:rPr>
              <a:t>Jen</a:t>
            </a:r>
            <a:r>
              <a:rPr sz="1700" spc="-110" dirty="0">
                <a:latin typeface="Carlito"/>
                <a:cs typeface="Carlito"/>
              </a:rPr>
              <a:t> </a:t>
            </a:r>
            <a:r>
              <a:rPr sz="1700" spc="-5" dirty="0">
                <a:latin typeface="Carlito"/>
                <a:cs typeface="Carlito"/>
              </a:rPr>
              <a:t>Libous,</a:t>
            </a:r>
            <a:endParaRPr sz="1700" dirty="0">
              <a:latin typeface="Carlito"/>
              <a:cs typeface="Carlito"/>
            </a:endParaRPr>
          </a:p>
          <a:p>
            <a:pPr marL="12700">
              <a:lnSpc>
                <a:spcPts val="1735"/>
              </a:lnSpc>
            </a:pPr>
            <a:r>
              <a:rPr sz="1700" spc="-5" dirty="0">
                <a:latin typeface="Carlito"/>
                <a:cs typeface="Carlito"/>
              </a:rPr>
              <a:t>Rachael </a:t>
            </a:r>
            <a:r>
              <a:rPr sz="1700" spc="-25" dirty="0">
                <a:latin typeface="Carlito"/>
                <a:cs typeface="Carlito"/>
              </a:rPr>
              <a:t>Jeffrey, </a:t>
            </a:r>
            <a:r>
              <a:rPr sz="1700" spc="-10" dirty="0">
                <a:latin typeface="Carlito"/>
                <a:cs typeface="Carlito"/>
              </a:rPr>
              <a:t>Sarah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Buisson</a:t>
            </a: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700" spc="-15" dirty="0">
                <a:latin typeface="Carlito"/>
                <a:cs typeface="Carlito"/>
              </a:rPr>
              <a:t>SLG </a:t>
            </a:r>
            <a:r>
              <a:rPr sz="1700" dirty="0">
                <a:latin typeface="Carlito"/>
                <a:cs typeface="Carlito"/>
              </a:rPr>
              <a:t>Liaison: </a:t>
            </a:r>
            <a:r>
              <a:rPr sz="1700" spc="-5" dirty="0">
                <a:latin typeface="Carlito"/>
                <a:cs typeface="Carlito"/>
              </a:rPr>
              <a:t>Grace</a:t>
            </a:r>
            <a:r>
              <a:rPr sz="1700" spc="-65" dirty="0">
                <a:latin typeface="Carlito"/>
                <a:cs typeface="Carlito"/>
              </a:rPr>
              <a:t> </a:t>
            </a:r>
            <a:r>
              <a:rPr sz="1700" spc="-5" dirty="0">
                <a:latin typeface="Carlito"/>
                <a:cs typeface="Carlito"/>
              </a:rPr>
              <a:t>John-Stewart</a:t>
            </a:r>
            <a:endParaRPr sz="17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6600" y="4781550"/>
            <a:ext cx="1867535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rlito"/>
                <a:cs typeface="Carlito"/>
              </a:rPr>
              <a:t>*International; </a:t>
            </a:r>
            <a:r>
              <a:rPr sz="1350" baseline="24691" dirty="0">
                <a:latin typeface="Symbol"/>
                <a:cs typeface="Symbol"/>
              </a:rPr>
              <a:t></a:t>
            </a:r>
            <a:r>
              <a:rPr sz="1350" spc="-82" baseline="24691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Carlito"/>
                <a:cs typeface="Carlito"/>
              </a:rPr>
              <a:t>PHACS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52986" y="0"/>
            <a:ext cx="1391013" cy="576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911" y="1197863"/>
            <a:ext cx="4105655" cy="3209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5840" y="309498"/>
            <a:ext cx="5691759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250" b="0" spc="-85" dirty="0">
                <a:solidFill>
                  <a:srgbClr val="000000"/>
                </a:solidFill>
                <a:latin typeface="Trebuchet MS"/>
                <a:cs typeface="Trebuchet MS"/>
              </a:rPr>
              <a:t>WICY </a:t>
            </a:r>
            <a:r>
              <a:rPr lang="th-TH" sz="2250" b="0" spc="-85" dirty="0">
                <a:solidFill>
                  <a:srgbClr val="000000"/>
                </a:solidFill>
                <a:latin typeface="Trebuchet MS"/>
                <a:cs typeface="Trebuchet MS"/>
              </a:rPr>
              <a:t>ที่ติดเชื้อ </a:t>
            </a:r>
            <a:r>
              <a:rPr lang="en-US" sz="2250" b="0" spc="-85" dirty="0">
                <a:solidFill>
                  <a:srgbClr val="000000"/>
                </a:solidFill>
                <a:latin typeface="Trebuchet MS"/>
                <a:cs typeface="Trebuchet MS"/>
              </a:rPr>
              <a:t>HIV </a:t>
            </a:r>
            <a:r>
              <a:rPr lang="th-TH" sz="2250" b="0" spc="-85" dirty="0">
                <a:solidFill>
                  <a:srgbClr val="000000"/>
                </a:solidFill>
                <a:latin typeface="Trebuchet MS"/>
                <a:cs typeface="Trebuchet MS"/>
              </a:rPr>
              <a:t>จะได้รับผลกระทบอย่างไร?</a:t>
            </a:r>
            <a:endParaRPr sz="22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167" y="4900676"/>
            <a:ext cx="871347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0"/>
              </a:spcBef>
            </a:pPr>
            <a:r>
              <a:rPr sz="800" spc="-5" dirty="0">
                <a:latin typeface="Carlito"/>
                <a:cs typeface="Carlito"/>
              </a:rPr>
              <a:t>Phillips Pediatrics </a:t>
            </a:r>
            <a:r>
              <a:rPr sz="800" spc="-15" dirty="0">
                <a:latin typeface="Carlito"/>
                <a:cs typeface="Carlito"/>
              </a:rPr>
              <a:t>2016; </a:t>
            </a:r>
            <a:r>
              <a:rPr sz="800" spc="-10" dirty="0">
                <a:latin typeface="Carlito"/>
                <a:cs typeface="Carlito"/>
              </a:rPr>
              <a:t>Malee AIDS </a:t>
            </a:r>
            <a:r>
              <a:rPr sz="800" spc="-5" dirty="0">
                <a:latin typeface="Carlito"/>
                <a:cs typeface="Carlito"/>
              </a:rPr>
              <a:t>Care </a:t>
            </a:r>
            <a:r>
              <a:rPr sz="800" spc="-15" dirty="0">
                <a:latin typeface="Carlito"/>
                <a:cs typeface="Carlito"/>
              </a:rPr>
              <a:t>2011; </a:t>
            </a:r>
            <a:r>
              <a:rPr sz="800" spc="-5" dirty="0">
                <a:latin typeface="Carlito"/>
                <a:cs typeface="Carlito"/>
              </a:rPr>
              <a:t>Scharko AIDS Care </a:t>
            </a:r>
            <a:r>
              <a:rPr sz="800" spc="-15" dirty="0">
                <a:latin typeface="Carlito"/>
                <a:cs typeface="Carlito"/>
              </a:rPr>
              <a:t>2006; </a:t>
            </a:r>
            <a:r>
              <a:rPr sz="800" spc="-5" dirty="0">
                <a:latin typeface="Carlito"/>
                <a:cs typeface="Carlito"/>
              </a:rPr>
              <a:t>Earnshaw AIDS </a:t>
            </a:r>
            <a:r>
              <a:rPr sz="800" spc="-10" dirty="0">
                <a:latin typeface="Carlito"/>
                <a:cs typeface="Carlito"/>
              </a:rPr>
              <a:t>&amp; </a:t>
            </a:r>
            <a:r>
              <a:rPr sz="800" spc="-5" dirty="0">
                <a:latin typeface="Carlito"/>
                <a:cs typeface="Carlito"/>
              </a:rPr>
              <a:t>Behavior </a:t>
            </a:r>
            <a:r>
              <a:rPr sz="800" spc="-15" dirty="0">
                <a:latin typeface="Carlito"/>
                <a:cs typeface="Carlito"/>
              </a:rPr>
              <a:t>2018; </a:t>
            </a:r>
            <a:r>
              <a:rPr sz="800" spc="-5" dirty="0">
                <a:latin typeface="Carlito"/>
                <a:cs typeface="Carlito"/>
              </a:rPr>
              <a:t>Griffith OFID </a:t>
            </a:r>
            <a:r>
              <a:rPr sz="800" spc="-15" dirty="0">
                <a:latin typeface="Carlito"/>
                <a:cs typeface="Carlito"/>
              </a:rPr>
              <a:t>2017; </a:t>
            </a:r>
            <a:r>
              <a:rPr sz="800" spc="-5" dirty="0">
                <a:latin typeface="Carlito"/>
                <a:cs typeface="Carlito"/>
              </a:rPr>
              <a:t>Li JPIDS </a:t>
            </a:r>
            <a:r>
              <a:rPr sz="800" spc="-15" dirty="0">
                <a:latin typeface="Carlito"/>
                <a:cs typeface="Carlito"/>
              </a:rPr>
              <a:t>2020; </a:t>
            </a:r>
            <a:r>
              <a:rPr sz="800" spc="-10" dirty="0">
                <a:latin typeface="Carlito"/>
                <a:cs typeface="Carlito"/>
              </a:rPr>
              <a:t>Venkataramani </a:t>
            </a:r>
            <a:r>
              <a:rPr sz="800" spc="-5" dirty="0">
                <a:latin typeface="Carlito"/>
                <a:cs typeface="Carlito"/>
              </a:rPr>
              <a:t>AIDS Pt Care </a:t>
            </a:r>
            <a:r>
              <a:rPr sz="800" spc="-15" dirty="0">
                <a:latin typeface="Carlito"/>
                <a:cs typeface="Carlito"/>
              </a:rPr>
              <a:t>2010; </a:t>
            </a:r>
            <a:r>
              <a:rPr sz="800" spc="-10" dirty="0">
                <a:latin typeface="Carlito"/>
                <a:cs typeface="Carlito"/>
              </a:rPr>
              <a:t>Tieh </a:t>
            </a:r>
            <a:r>
              <a:rPr sz="800" spc="-5" dirty="0">
                <a:latin typeface="Carlito"/>
                <a:cs typeface="Carlito"/>
              </a:rPr>
              <a:t>et al. J Virus Eradication; Angrand  </a:t>
            </a:r>
            <a:r>
              <a:rPr sz="800" spc="-10" dirty="0">
                <a:latin typeface="Carlito"/>
                <a:cs typeface="Carlito"/>
              </a:rPr>
              <a:t>AIDS </a:t>
            </a:r>
            <a:r>
              <a:rPr sz="800" spc="-5" dirty="0">
                <a:latin typeface="Carlito"/>
                <a:cs typeface="Carlito"/>
              </a:rPr>
              <a:t>Care </a:t>
            </a:r>
            <a:r>
              <a:rPr sz="800" spc="-15" dirty="0">
                <a:latin typeface="Carlito"/>
                <a:cs typeface="Carlito"/>
              </a:rPr>
              <a:t>2018; </a:t>
            </a:r>
            <a:r>
              <a:rPr sz="800" spc="-10" dirty="0">
                <a:latin typeface="Carlito"/>
                <a:cs typeface="Carlito"/>
              </a:rPr>
              <a:t>Agwu JAMA </a:t>
            </a:r>
            <a:r>
              <a:rPr sz="800" spc="-15" dirty="0">
                <a:latin typeface="Carlito"/>
                <a:cs typeface="Carlito"/>
              </a:rPr>
              <a:t>2012; </a:t>
            </a:r>
            <a:r>
              <a:rPr sz="800" spc="-5" dirty="0">
                <a:latin typeface="Carlito"/>
                <a:cs typeface="Carlito"/>
              </a:rPr>
              <a:t>Jao </a:t>
            </a:r>
            <a:r>
              <a:rPr sz="800" spc="-10" dirty="0">
                <a:latin typeface="Carlito"/>
                <a:cs typeface="Carlito"/>
              </a:rPr>
              <a:t>CID </a:t>
            </a:r>
            <a:r>
              <a:rPr sz="800" spc="-15" dirty="0">
                <a:latin typeface="Carlito"/>
                <a:cs typeface="Carlito"/>
              </a:rPr>
              <a:t>2017; </a:t>
            </a:r>
            <a:r>
              <a:rPr sz="800" spc="-10" dirty="0">
                <a:latin typeface="Carlito"/>
                <a:cs typeface="Carlito"/>
              </a:rPr>
              <a:t>Lundberg </a:t>
            </a:r>
            <a:r>
              <a:rPr sz="800" spc="-5" dirty="0">
                <a:latin typeface="Carlito"/>
                <a:cs typeface="Carlito"/>
              </a:rPr>
              <a:t>Br J Inf Dis</a:t>
            </a:r>
            <a:r>
              <a:rPr sz="800" spc="-75" dirty="0">
                <a:latin typeface="Carlito"/>
                <a:cs typeface="Carlito"/>
              </a:rPr>
              <a:t> </a:t>
            </a:r>
            <a:r>
              <a:rPr sz="800" spc="-15" dirty="0">
                <a:latin typeface="Carlito"/>
                <a:cs typeface="Carlito"/>
              </a:rPr>
              <a:t>2017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5066" y="2870961"/>
            <a:ext cx="2091689" cy="1081405"/>
            <a:chOff x="655066" y="2870961"/>
            <a:chExt cx="2091689" cy="1081405"/>
          </a:xfrm>
        </p:grpSpPr>
        <p:sp>
          <p:nvSpPr>
            <p:cNvPr id="6" name="object 6"/>
            <p:cNvSpPr/>
            <p:nvPr/>
          </p:nvSpPr>
          <p:spPr>
            <a:xfrm>
              <a:off x="661416" y="2877311"/>
              <a:ext cx="2078989" cy="1068705"/>
            </a:xfrm>
            <a:custGeom>
              <a:avLst/>
              <a:gdLst/>
              <a:ahLst/>
              <a:cxnLst/>
              <a:rect l="l" t="t" r="r" b="b"/>
              <a:pathLst>
                <a:path w="2078989" h="1068704">
                  <a:moveTo>
                    <a:pt x="1397508" y="0"/>
                  </a:moveTo>
                  <a:lnTo>
                    <a:pt x="1039367" y="286893"/>
                  </a:lnTo>
                  <a:lnTo>
                    <a:pt x="803783" y="113537"/>
                  </a:lnTo>
                  <a:lnTo>
                    <a:pt x="703707" y="312546"/>
                  </a:lnTo>
                  <a:lnTo>
                    <a:pt x="35610" y="113537"/>
                  </a:lnTo>
                  <a:lnTo>
                    <a:pt x="445287" y="376681"/>
                  </a:lnTo>
                  <a:lnTo>
                    <a:pt x="0" y="426085"/>
                  </a:lnTo>
                  <a:lnTo>
                    <a:pt x="358190" y="582421"/>
                  </a:lnTo>
                  <a:lnTo>
                    <a:pt x="12992" y="721487"/>
                  </a:lnTo>
                  <a:lnTo>
                    <a:pt x="545376" y="689356"/>
                  </a:lnTo>
                  <a:lnTo>
                    <a:pt x="458279" y="871347"/>
                  </a:lnTo>
                  <a:lnTo>
                    <a:pt x="742442" y="772922"/>
                  </a:lnTo>
                  <a:lnTo>
                    <a:pt x="816610" y="1068324"/>
                  </a:lnTo>
                  <a:lnTo>
                    <a:pt x="1013586" y="738632"/>
                  </a:lnTo>
                  <a:lnTo>
                    <a:pt x="1274826" y="976122"/>
                  </a:lnTo>
                  <a:lnTo>
                    <a:pt x="1349248" y="715010"/>
                  </a:lnTo>
                  <a:lnTo>
                    <a:pt x="1746250" y="894969"/>
                  </a:lnTo>
                  <a:lnTo>
                    <a:pt x="1620392" y="640080"/>
                  </a:lnTo>
                  <a:lnTo>
                    <a:pt x="2078736" y="657351"/>
                  </a:lnTo>
                  <a:lnTo>
                    <a:pt x="1694434" y="518032"/>
                  </a:lnTo>
                  <a:lnTo>
                    <a:pt x="2030349" y="402463"/>
                  </a:lnTo>
                  <a:lnTo>
                    <a:pt x="1607311" y="361823"/>
                  </a:lnTo>
                  <a:lnTo>
                    <a:pt x="1768856" y="220471"/>
                  </a:lnTo>
                  <a:lnTo>
                    <a:pt x="1362202" y="263398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1416" y="2877311"/>
              <a:ext cx="2078989" cy="1068705"/>
            </a:xfrm>
            <a:custGeom>
              <a:avLst/>
              <a:gdLst/>
              <a:ahLst/>
              <a:cxnLst/>
              <a:rect l="l" t="t" r="r" b="b"/>
              <a:pathLst>
                <a:path w="2078989" h="1068704">
                  <a:moveTo>
                    <a:pt x="1039367" y="286893"/>
                  </a:moveTo>
                  <a:lnTo>
                    <a:pt x="1397508" y="0"/>
                  </a:lnTo>
                  <a:lnTo>
                    <a:pt x="1362202" y="263398"/>
                  </a:lnTo>
                  <a:lnTo>
                    <a:pt x="1768856" y="220471"/>
                  </a:lnTo>
                  <a:lnTo>
                    <a:pt x="1607311" y="361823"/>
                  </a:lnTo>
                  <a:lnTo>
                    <a:pt x="2030349" y="402463"/>
                  </a:lnTo>
                  <a:lnTo>
                    <a:pt x="1694434" y="518032"/>
                  </a:lnTo>
                  <a:lnTo>
                    <a:pt x="2078736" y="657351"/>
                  </a:lnTo>
                  <a:lnTo>
                    <a:pt x="1620392" y="640080"/>
                  </a:lnTo>
                  <a:lnTo>
                    <a:pt x="1746250" y="894969"/>
                  </a:lnTo>
                  <a:lnTo>
                    <a:pt x="1349248" y="715010"/>
                  </a:lnTo>
                  <a:lnTo>
                    <a:pt x="1274826" y="976122"/>
                  </a:lnTo>
                  <a:lnTo>
                    <a:pt x="1013586" y="738632"/>
                  </a:lnTo>
                  <a:lnTo>
                    <a:pt x="816610" y="1068324"/>
                  </a:lnTo>
                  <a:lnTo>
                    <a:pt x="742442" y="772922"/>
                  </a:lnTo>
                  <a:lnTo>
                    <a:pt x="458279" y="871347"/>
                  </a:lnTo>
                  <a:lnTo>
                    <a:pt x="545376" y="689356"/>
                  </a:lnTo>
                  <a:lnTo>
                    <a:pt x="12992" y="721487"/>
                  </a:lnTo>
                  <a:lnTo>
                    <a:pt x="358190" y="582421"/>
                  </a:lnTo>
                  <a:lnTo>
                    <a:pt x="0" y="426085"/>
                  </a:lnTo>
                  <a:lnTo>
                    <a:pt x="445287" y="376681"/>
                  </a:lnTo>
                  <a:lnTo>
                    <a:pt x="35610" y="113537"/>
                  </a:lnTo>
                  <a:lnTo>
                    <a:pt x="703707" y="312546"/>
                  </a:lnTo>
                  <a:lnTo>
                    <a:pt x="803783" y="113537"/>
                  </a:lnTo>
                  <a:lnTo>
                    <a:pt x="1039367" y="28689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47800" y="3257550"/>
            <a:ext cx="443358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350" spc="-2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35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endParaRPr sz="135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1454" y="1034541"/>
            <a:ext cx="2091689" cy="1079500"/>
            <a:chOff x="711454" y="1034541"/>
            <a:chExt cx="2091689" cy="1079500"/>
          </a:xfrm>
        </p:grpSpPr>
        <p:sp>
          <p:nvSpPr>
            <p:cNvPr id="10" name="object 10"/>
            <p:cNvSpPr/>
            <p:nvPr/>
          </p:nvSpPr>
          <p:spPr>
            <a:xfrm>
              <a:off x="717804" y="1040891"/>
              <a:ext cx="2078989" cy="1066800"/>
            </a:xfrm>
            <a:custGeom>
              <a:avLst/>
              <a:gdLst/>
              <a:ahLst/>
              <a:cxnLst/>
              <a:rect l="l" t="t" r="r" b="b"/>
              <a:pathLst>
                <a:path w="2078989" h="1066800">
                  <a:moveTo>
                    <a:pt x="1397508" y="0"/>
                  </a:moveTo>
                  <a:lnTo>
                    <a:pt x="1039368" y="286512"/>
                  </a:lnTo>
                  <a:lnTo>
                    <a:pt x="803783" y="113411"/>
                  </a:lnTo>
                  <a:lnTo>
                    <a:pt x="703707" y="312166"/>
                  </a:lnTo>
                  <a:lnTo>
                    <a:pt x="35610" y="113411"/>
                  </a:lnTo>
                  <a:lnTo>
                    <a:pt x="445287" y="376174"/>
                  </a:lnTo>
                  <a:lnTo>
                    <a:pt x="0" y="425450"/>
                  </a:lnTo>
                  <a:lnTo>
                    <a:pt x="358190" y="581533"/>
                  </a:lnTo>
                  <a:lnTo>
                    <a:pt x="12992" y="720471"/>
                  </a:lnTo>
                  <a:lnTo>
                    <a:pt x="545376" y="688340"/>
                  </a:lnTo>
                  <a:lnTo>
                    <a:pt x="458279" y="870077"/>
                  </a:lnTo>
                  <a:lnTo>
                    <a:pt x="742442" y="771779"/>
                  </a:lnTo>
                  <a:lnTo>
                    <a:pt x="816609" y="1066800"/>
                  </a:lnTo>
                  <a:lnTo>
                    <a:pt x="1013587" y="737616"/>
                  </a:lnTo>
                  <a:lnTo>
                    <a:pt x="1274826" y="974725"/>
                  </a:lnTo>
                  <a:lnTo>
                    <a:pt x="1349247" y="713994"/>
                  </a:lnTo>
                  <a:lnTo>
                    <a:pt x="1746250" y="893699"/>
                  </a:lnTo>
                  <a:lnTo>
                    <a:pt x="1620393" y="639191"/>
                  </a:lnTo>
                  <a:lnTo>
                    <a:pt x="2078735" y="656336"/>
                  </a:lnTo>
                  <a:lnTo>
                    <a:pt x="1694433" y="517398"/>
                  </a:lnTo>
                  <a:lnTo>
                    <a:pt x="2030348" y="401828"/>
                  </a:lnTo>
                  <a:lnTo>
                    <a:pt x="1607312" y="361315"/>
                  </a:lnTo>
                  <a:lnTo>
                    <a:pt x="1768856" y="220091"/>
                  </a:lnTo>
                  <a:lnTo>
                    <a:pt x="1362202" y="263017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7804" y="1040891"/>
              <a:ext cx="2078989" cy="1066800"/>
            </a:xfrm>
            <a:custGeom>
              <a:avLst/>
              <a:gdLst/>
              <a:ahLst/>
              <a:cxnLst/>
              <a:rect l="l" t="t" r="r" b="b"/>
              <a:pathLst>
                <a:path w="2078989" h="1066800">
                  <a:moveTo>
                    <a:pt x="1039368" y="286512"/>
                  </a:moveTo>
                  <a:lnTo>
                    <a:pt x="1397508" y="0"/>
                  </a:lnTo>
                  <a:lnTo>
                    <a:pt x="1362202" y="263017"/>
                  </a:lnTo>
                  <a:lnTo>
                    <a:pt x="1768856" y="220091"/>
                  </a:lnTo>
                  <a:lnTo>
                    <a:pt x="1607312" y="361315"/>
                  </a:lnTo>
                  <a:lnTo>
                    <a:pt x="2030348" y="401828"/>
                  </a:lnTo>
                  <a:lnTo>
                    <a:pt x="1694433" y="517398"/>
                  </a:lnTo>
                  <a:lnTo>
                    <a:pt x="2078735" y="656336"/>
                  </a:lnTo>
                  <a:lnTo>
                    <a:pt x="1620393" y="639191"/>
                  </a:lnTo>
                  <a:lnTo>
                    <a:pt x="1746250" y="893699"/>
                  </a:lnTo>
                  <a:lnTo>
                    <a:pt x="1349247" y="713994"/>
                  </a:lnTo>
                  <a:lnTo>
                    <a:pt x="1274826" y="974725"/>
                  </a:lnTo>
                  <a:lnTo>
                    <a:pt x="1013587" y="737616"/>
                  </a:lnTo>
                  <a:lnTo>
                    <a:pt x="816609" y="1066800"/>
                  </a:lnTo>
                  <a:lnTo>
                    <a:pt x="742442" y="771779"/>
                  </a:lnTo>
                  <a:lnTo>
                    <a:pt x="458279" y="870077"/>
                  </a:lnTo>
                  <a:lnTo>
                    <a:pt x="545376" y="688340"/>
                  </a:lnTo>
                  <a:lnTo>
                    <a:pt x="12992" y="720471"/>
                  </a:lnTo>
                  <a:lnTo>
                    <a:pt x="358190" y="581533"/>
                  </a:lnTo>
                  <a:lnTo>
                    <a:pt x="0" y="425450"/>
                  </a:lnTo>
                  <a:lnTo>
                    <a:pt x="445287" y="376174"/>
                  </a:lnTo>
                  <a:lnTo>
                    <a:pt x="35610" y="113411"/>
                  </a:lnTo>
                  <a:lnTo>
                    <a:pt x="703707" y="312166"/>
                  </a:lnTo>
                  <a:lnTo>
                    <a:pt x="803783" y="113411"/>
                  </a:lnTo>
                  <a:lnTo>
                    <a:pt x="1039368" y="28651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47801" y="1413508"/>
            <a:ext cx="53340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1350" spc="-5" dirty="0">
                <a:solidFill>
                  <a:srgbClr val="FFFFFF"/>
                </a:solidFill>
                <a:latin typeface="Carlito"/>
                <a:cs typeface="Carlito"/>
              </a:rPr>
              <a:t>เอชไอวี</a:t>
            </a:r>
            <a:endParaRPr sz="135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41465" y="641350"/>
            <a:ext cx="2091689" cy="1081405"/>
            <a:chOff x="6141465" y="641350"/>
            <a:chExt cx="2091689" cy="1081405"/>
          </a:xfrm>
        </p:grpSpPr>
        <p:sp>
          <p:nvSpPr>
            <p:cNvPr id="14" name="object 14"/>
            <p:cNvSpPr/>
            <p:nvPr/>
          </p:nvSpPr>
          <p:spPr>
            <a:xfrm>
              <a:off x="6147815" y="647700"/>
              <a:ext cx="2078989" cy="1068705"/>
            </a:xfrm>
            <a:custGeom>
              <a:avLst/>
              <a:gdLst/>
              <a:ahLst/>
              <a:cxnLst/>
              <a:rect l="l" t="t" r="r" b="b"/>
              <a:pathLst>
                <a:path w="2078990" h="1068705">
                  <a:moveTo>
                    <a:pt x="1397508" y="0"/>
                  </a:moveTo>
                  <a:lnTo>
                    <a:pt x="1039367" y="286892"/>
                  </a:lnTo>
                  <a:lnTo>
                    <a:pt x="803783" y="113537"/>
                  </a:lnTo>
                  <a:lnTo>
                    <a:pt x="703707" y="312547"/>
                  </a:lnTo>
                  <a:lnTo>
                    <a:pt x="35560" y="113537"/>
                  </a:lnTo>
                  <a:lnTo>
                    <a:pt x="445262" y="376682"/>
                  </a:lnTo>
                  <a:lnTo>
                    <a:pt x="0" y="426085"/>
                  </a:lnTo>
                  <a:lnTo>
                    <a:pt x="358139" y="582422"/>
                  </a:lnTo>
                  <a:lnTo>
                    <a:pt x="12954" y="721487"/>
                  </a:lnTo>
                  <a:lnTo>
                    <a:pt x="545338" y="689355"/>
                  </a:lnTo>
                  <a:lnTo>
                    <a:pt x="458342" y="871347"/>
                  </a:lnTo>
                  <a:lnTo>
                    <a:pt x="742441" y="772922"/>
                  </a:lnTo>
                  <a:lnTo>
                    <a:pt x="816610" y="1068324"/>
                  </a:lnTo>
                  <a:lnTo>
                    <a:pt x="1013587" y="738632"/>
                  </a:lnTo>
                  <a:lnTo>
                    <a:pt x="1274826" y="976122"/>
                  </a:lnTo>
                  <a:lnTo>
                    <a:pt x="1349248" y="715010"/>
                  </a:lnTo>
                  <a:lnTo>
                    <a:pt x="1746250" y="894969"/>
                  </a:lnTo>
                  <a:lnTo>
                    <a:pt x="1620392" y="640079"/>
                  </a:lnTo>
                  <a:lnTo>
                    <a:pt x="2078736" y="657351"/>
                  </a:lnTo>
                  <a:lnTo>
                    <a:pt x="1694434" y="518033"/>
                  </a:lnTo>
                  <a:lnTo>
                    <a:pt x="2030349" y="402463"/>
                  </a:lnTo>
                  <a:lnTo>
                    <a:pt x="1607312" y="361823"/>
                  </a:lnTo>
                  <a:lnTo>
                    <a:pt x="1768856" y="220472"/>
                  </a:lnTo>
                  <a:lnTo>
                    <a:pt x="1362202" y="263398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7815" y="647700"/>
              <a:ext cx="2078989" cy="1068705"/>
            </a:xfrm>
            <a:custGeom>
              <a:avLst/>
              <a:gdLst/>
              <a:ahLst/>
              <a:cxnLst/>
              <a:rect l="l" t="t" r="r" b="b"/>
              <a:pathLst>
                <a:path w="2078990" h="1068705">
                  <a:moveTo>
                    <a:pt x="1039367" y="286892"/>
                  </a:moveTo>
                  <a:lnTo>
                    <a:pt x="1397508" y="0"/>
                  </a:lnTo>
                  <a:lnTo>
                    <a:pt x="1362202" y="263398"/>
                  </a:lnTo>
                  <a:lnTo>
                    <a:pt x="1768856" y="220472"/>
                  </a:lnTo>
                  <a:lnTo>
                    <a:pt x="1607312" y="361823"/>
                  </a:lnTo>
                  <a:lnTo>
                    <a:pt x="2030349" y="402463"/>
                  </a:lnTo>
                  <a:lnTo>
                    <a:pt x="1694434" y="518033"/>
                  </a:lnTo>
                  <a:lnTo>
                    <a:pt x="2078736" y="657351"/>
                  </a:lnTo>
                  <a:lnTo>
                    <a:pt x="1620392" y="640079"/>
                  </a:lnTo>
                  <a:lnTo>
                    <a:pt x="1746250" y="894969"/>
                  </a:lnTo>
                  <a:lnTo>
                    <a:pt x="1349248" y="715010"/>
                  </a:lnTo>
                  <a:lnTo>
                    <a:pt x="1274826" y="976122"/>
                  </a:lnTo>
                  <a:lnTo>
                    <a:pt x="1013587" y="738632"/>
                  </a:lnTo>
                  <a:lnTo>
                    <a:pt x="816610" y="1068324"/>
                  </a:lnTo>
                  <a:lnTo>
                    <a:pt x="742441" y="772922"/>
                  </a:lnTo>
                  <a:lnTo>
                    <a:pt x="458342" y="871347"/>
                  </a:lnTo>
                  <a:lnTo>
                    <a:pt x="545338" y="689355"/>
                  </a:lnTo>
                  <a:lnTo>
                    <a:pt x="12954" y="721487"/>
                  </a:lnTo>
                  <a:lnTo>
                    <a:pt x="358139" y="582422"/>
                  </a:lnTo>
                  <a:lnTo>
                    <a:pt x="0" y="426085"/>
                  </a:lnTo>
                  <a:lnTo>
                    <a:pt x="445262" y="376682"/>
                  </a:lnTo>
                  <a:lnTo>
                    <a:pt x="35560" y="113537"/>
                  </a:lnTo>
                  <a:lnTo>
                    <a:pt x="703707" y="312547"/>
                  </a:lnTo>
                  <a:lnTo>
                    <a:pt x="803783" y="113537"/>
                  </a:lnTo>
                  <a:lnTo>
                    <a:pt x="1039367" y="28689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693789" y="918209"/>
            <a:ext cx="850011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6700" algn="ctr">
              <a:lnSpc>
                <a:spcPct val="100000"/>
              </a:lnSpc>
              <a:spcBef>
                <a:spcPts val="105"/>
              </a:spcBef>
            </a:pPr>
            <a:r>
              <a:rPr lang="th-TH" sz="1350" dirty="0">
                <a:solidFill>
                  <a:srgbClr val="FFFFFF"/>
                </a:solidFill>
                <a:latin typeface="Carlito"/>
                <a:cs typeface="Carlito"/>
              </a:rPr>
              <a:t>ปัจจัยทางสังคม</a:t>
            </a:r>
            <a:endParaRPr sz="135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13321" y="2031238"/>
            <a:ext cx="2091689" cy="1081405"/>
            <a:chOff x="6513321" y="2031238"/>
            <a:chExt cx="2091689" cy="1081405"/>
          </a:xfrm>
        </p:grpSpPr>
        <p:sp>
          <p:nvSpPr>
            <p:cNvPr id="18" name="object 18"/>
            <p:cNvSpPr/>
            <p:nvPr/>
          </p:nvSpPr>
          <p:spPr>
            <a:xfrm>
              <a:off x="6519671" y="2037588"/>
              <a:ext cx="2078989" cy="1068705"/>
            </a:xfrm>
            <a:custGeom>
              <a:avLst/>
              <a:gdLst/>
              <a:ahLst/>
              <a:cxnLst/>
              <a:rect l="l" t="t" r="r" b="b"/>
              <a:pathLst>
                <a:path w="2078990" h="1068705">
                  <a:moveTo>
                    <a:pt x="1397507" y="0"/>
                  </a:moveTo>
                  <a:lnTo>
                    <a:pt x="1039368" y="286893"/>
                  </a:lnTo>
                  <a:lnTo>
                    <a:pt x="803782" y="113537"/>
                  </a:lnTo>
                  <a:lnTo>
                    <a:pt x="703706" y="312547"/>
                  </a:lnTo>
                  <a:lnTo>
                    <a:pt x="35559" y="113537"/>
                  </a:lnTo>
                  <a:lnTo>
                    <a:pt x="445261" y="376681"/>
                  </a:lnTo>
                  <a:lnTo>
                    <a:pt x="0" y="426085"/>
                  </a:lnTo>
                  <a:lnTo>
                    <a:pt x="358139" y="582422"/>
                  </a:lnTo>
                  <a:lnTo>
                    <a:pt x="12953" y="721487"/>
                  </a:lnTo>
                  <a:lnTo>
                    <a:pt x="545337" y="689356"/>
                  </a:lnTo>
                  <a:lnTo>
                    <a:pt x="458343" y="871347"/>
                  </a:lnTo>
                  <a:lnTo>
                    <a:pt x="742442" y="772922"/>
                  </a:lnTo>
                  <a:lnTo>
                    <a:pt x="816609" y="1068324"/>
                  </a:lnTo>
                  <a:lnTo>
                    <a:pt x="1013586" y="738632"/>
                  </a:lnTo>
                  <a:lnTo>
                    <a:pt x="1274826" y="976122"/>
                  </a:lnTo>
                  <a:lnTo>
                    <a:pt x="1349248" y="715010"/>
                  </a:lnTo>
                  <a:lnTo>
                    <a:pt x="1746250" y="894969"/>
                  </a:lnTo>
                  <a:lnTo>
                    <a:pt x="1620393" y="640080"/>
                  </a:lnTo>
                  <a:lnTo>
                    <a:pt x="2078735" y="657351"/>
                  </a:lnTo>
                  <a:lnTo>
                    <a:pt x="1694433" y="518032"/>
                  </a:lnTo>
                  <a:lnTo>
                    <a:pt x="2030349" y="402463"/>
                  </a:lnTo>
                  <a:lnTo>
                    <a:pt x="1607311" y="361823"/>
                  </a:lnTo>
                  <a:lnTo>
                    <a:pt x="1768855" y="220472"/>
                  </a:lnTo>
                  <a:lnTo>
                    <a:pt x="1362202" y="263398"/>
                  </a:lnTo>
                  <a:lnTo>
                    <a:pt x="13975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19671" y="2037588"/>
              <a:ext cx="2078989" cy="1068705"/>
            </a:xfrm>
            <a:custGeom>
              <a:avLst/>
              <a:gdLst/>
              <a:ahLst/>
              <a:cxnLst/>
              <a:rect l="l" t="t" r="r" b="b"/>
              <a:pathLst>
                <a:path w="2078990" h="1068705">
                  <a:moveTo>
                    <a:pt x="1039368" y="286893"/>
                  </a:moveTo>
                  <a:lnTo>
                    <a:pt x="1397507" y="0"/>
                  </a:lnTo>
                  <a:lnTo>
                    <a:pt x="1362202" y="263398"/>
                  </a:lnTo>
                  <a:lnTo>
                    <a:pt x="1768855" y="220472"/>
                  </a:lnTo>
                  <a:lnTo>
                    <a:pt x="1607311" y="361823"/>
                  </a:lnTo>
                  <a:lnTo>
                    <a:pt x="2030349" y="402463"/>
                  </a:lnTo>
                  <a:lnTo>
                    <a:pt x="1694433" y="518032"/>
                  </a:lnTo>
                  <a:lnTo>
                    <a:pt x="2078735" y="657351"/>
                  </a:lnTo>
                  <a:lnTo>
                    <a:pt x="1620393" y="640080"/>
                  </a:lnTo>
                  <a:lnTo>
                    <a:pt x="1746250" y="894969"/>
                  </a:lnTo>
                  <a:lnTo>
                    <a:pt x="1349248" y="715010"/>
                  </a:lnTo>
                  <a:lnTo>
                    <a:pt x="1274826" y="976122"/>
                  </a:lnTo>
                  <a:lnTo>
                    <a:pt x="1013586" y="738632"/>
                  </a:lnTo>
                  <a:lnTo>
                    <a:pt x="816609" y="1068324"/>
                  </a:lnTo>
                  <a:lnTo>
                    <a:pt x="742442" y="772922"/>
                  </a:lnTo>
                  <a:lnTo>
                    <a:pt x="458343" y="871347"/>
                  </a:lnTo>
                  <a:lnTo>
                    <a:pt x="545337" y="689356"/>
                  </a:lnTo>
                  <a:lnTo>
                    <a:pt x="12953" y="721487"/>
                  </a:lnTo>
                  <a:lnTo>
                    <a:pt x="358139" y="582422"/>
                  </a:lnTo>
                  <a:lnTo>
                    <a:pt x="0" y="426085"/>
                  </a:lnTo>
                  <a:lnTo>
                    <a:pt x="445261" y="376681"/>
                  </a:lnTo>
                  <a:lnTo>
                    <a:pt x="35559" y="113537"/>
                  </a:lnTo>
                  <a:lnTo>
                    <a:pt x="703706" y="312547"/>
                  </a:lnTo>
                  <a:lnTo>
                    <a:pt x="803782" y="113537"/>
                  </a:lnTo>
                  <a:lnTo>
                    <a:pt x="1039368" y="286893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076313" y="2411044"/>
            <a:ext cx="94234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1350" spc="-5" dirty="0">
                <a:solidFill>
                  <a:srgbClr val="FFFFFF"/>
                </a:solidFill>
                <a:latin typeface="Carlito"/>
                <a:cs typeface="Carlito"/>
              </a:rPr>
              <a:t>การติดเชื้อร่วม</a:t>
            </a:r>
            <a:endParaRPr sz="1350" dirty="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92341" y="3256534"/>
            <a:ext cx="2091689" cy="1081405"/>
            <a:chOff x="6292341" y="3256534"/>
            <a:chExt cx="2091689" cy="1081405"/>
          </a:xfrm>
        </p:grpSpPr>
        <p:sp>
          <p:nvSpPr>
            <p:cNvPr id="22" name="object 22"/>
            <p:cNvSpPr/>
            <p:nvPr/>
          </p:nvSpPr>
          <p:spPr>
            <a:xfrm>
              <a:off x="6298691" y="3262884"/>
              <a:ext cx="2078989" cy="1068705"/>
            </a:xfrm>
            <a:custGeom>
              <a:avLst/>
              <a:gdLst/>
              <a:ahLst/>
              <a:cxnLst/>
              <a:rect l="l" t="t" r="r" b="b"/>
              <a:pathLst>
                <a:path w="2078990" h="1068704">
                  <a:moveTo>
                    <a:pt x="1397508" y="0"/>
                  </a:moveTo>
                  <a:lnTo>
                    <a:pt x="1039367" y="286893"/>
                  </a:lnTo>
                  <a:lnTo>
                    <a:pt x="803783" y="113538"/>
                  </a:lnTo>
                  <a:lnTo>
                    <a:pt x="703707" y="312547"/>
                  </a:lnTo>
                  <a:lnTo>
                    <a:pt x="35560" y="113538"/>
                  </a:lnTo>
                  <a:lnTo>
                    <a:pt x="445262" y="376682"/>
                  </a:lnTo>
                  <a:lnTo>
                    <a:pt x="0" y="426085"/>
                  </a:lnTo>
                  <a:lnTo>
                    <a:pt x="358139" y="582422"/>
                  </a:lnTo>
                  <a:lnTo>
                    <a:pt x="12954" y="721461"/>
                  </a:lnTo>
                  <a:lnTo>
                    <a:pt x="545338" y="689317"/>
                  </a:lnTo>
                  <a:lnTo>
                    <a:pt x="458342" y="871321"/>
                  </a:lnTo>
                  <a:lnTo>
                    <a:pt x="742441" y="772896"/>
                  </a:lnTo>
                  <a:lnTo>
                    <a:pt x="816610" y="1068324"/>
                  </a:lnTo>
                  <a:lnTo>
                    <a:pt x="1013587" y="738670"/>
                  </a:lnTo>
                  <a:lnTo>
                    <a:pt x="1274826" y="976185"/>
                  </a:lnTo>
                  <a:lnTo>
                    <a:pt x="1349248" y="715035"/>
                  </a:lnTo>
                  <a:lnTo>
                    <a:pt x="1746250" y="894969"/>
                  </a:lnTo>
                  <a:lnTo>
                    <a:pt x="1620392" y="640105"/>
                  </a:lnTo>
                  <a:lnTo>
                    <a:pt x="2078736" y="657313"/>
                  </a:lnTo>
                  <a:lnTo>
                    <a:pt x="1694434" y="518033"/>
                  </a:lnTo>
                  <a:lnTo>
                    <a:pt x="2030349" y="402463"/>
                  </a:lnTo>
                  <a:lnTo>
                    <a:pt x="1607312" y="361823"/>
                  </a:lnTo>
                  <a:lnTo>
                    <a:pt x="1768856" y="220472"/>
                  </a:lnTo>
                  <a:lnTo>
                    <a:pt x="1362202" y="263398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98691" y="3262884"/>
              <a:ext cx="2078989" cy="1068705"/>
            </a:xfrm>
            <a:custGeom>
              <a:avLst/>
              <a:gdLst/>
              <a:ahLst/>
              <a:cxnLst/>
              <a:rect l="l" t="t" r="r" b="b"/>
              <a:pathLst>
                <a:path w="2078990" h="1068704">
                  <a:moveTo>
                    <a:pt x="1039367" y="286893"/>
                  </a:moveTo>
                  <a:lnTo>
                    <a:pt x="1397508" y="0"/>
                  </a:lnTo>
                  <a:lnTo>
                    <a:pt x="1362202" y="263398"/>
                  </a:lnTo>
                  <a:lnTo>
                    <a:pt x="1768856" y="220472"/>
                  </a:lnTo>
                  <a:lnTo>
                    <a:pt x="1607312" y="361823"/>
                  </a:lnTo>
                  <a:lnTo>
                    <a:pt x="2030349" y="402463"/>
                  </a:lnTo>
                  <a:lnTo>
                    <a:pt x="1694434" y="518033"/>
                  </a:lnTo>
                  <a:lnTo>
                    <a:pt x="2078736" y="657313"/>
                  </a:lnTo>
                  <a:lnTo>
                    <a:pt x="1620392" y="640105"/>
                  </a:lnTo>
                  <a:lnTo>
                    <a:pt x="1746250" y="894969"/>
                  </a:lnTo>
                  <a:lnTo>
                    <a:pt x="1349248" y="715035"/>
                  </a:lnTo>
                  <a:lnTo>
                    <a:pt x="1274826" y="976185"/>
                  </a:lnTo>
                  <a:lnTo>
                    <a:pt x="1013587" y="738670"/>
                  </a:lnTo>
                  <a:lnTo>
                    <a:pt x="816610" y="1068324"/>
                  </a:lnTo>
                  <a:lnTo>
                    <a:pt x="742441" y="772896"/>
                  </a:lnTo>
                  <a:lnTo>
                    <a:pt x="458342" y="871321"/>
                  </a:lnTo>
                  <a:lnTo>
                    <a:pt x="545338" y="689317"/>
                  </a:lnTo>
                  <a:lnTo>
                    <a:pt x="12954" y="721461"/>
                  </a:lnTo>
                  <a:lnTo>
                    <a:pt x="358139" y="582422"/>
                  </a:lnTo>
                  <a:lnTo>
                    <a:pt x="0" y="426085"/>
                  </a:lnTo>
                  <a:lnTo>
                    <a:pt x="445262" y="376682"/>
                  </a:lnTo>
                  <a:lnTo>
                    <a:pt x="35560" y="113538"/>
                  </a:lnTo>
                  <a:lnTo>
                    <a:pt x="703707" y="312547"/>
                  </a:lnTo>
                  <a:lnTo>
                    <a:pt x="803783" y="113538"/>
                  </a:lnTo>
                  <a:lnTo>
                    <a:pt x="1039367" y="28689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09586" y="3637278"/>
            <a:ext cx="662814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h-TH" sz="1350" spc="-5" dirty="0">
                <a:solidFill>
                  <a:srgbClr val="FFFFFF"/>
                </a:solidFill>
                <a:latin typeface="Carlito"/>
                <a:cs typeface="Carlito"/>
              </a:rPr>
              <a:t>อื่นๆ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7655" y="4308347"/>
            <a:ext cx="7028815" cy="39818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514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05"/>
              </a:spcBef>
            </a:pPr>
            <a:r>
              <a:rPr lang="th-TH" sz="2250" spc="-85" dirty="0">
                <a:latin typeface="Trebuchet MS"/>
                <a:cs typeface="Trebuchet MS"/>
              </a:rPr>
              <a:t>คุณจะจัดการอย่างไรกับมัน?</a:t>
            </a:r>
            <a:endParaRPr sz="22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09550"/>
            <a:ext cx="6017006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300" b="0" spc="-160" dirty="0">
                <a:solidFill>
                  <a:srgbClr val="000000"/>
                </a:solidFill>
                <a:latin typeface="Trebuchet MS"/>
                <a:cs typeface="Trebuchet MS"/>
              </a:rPr>
              <a:t>สรุปลำดับความสำคัญตามภูมิภาค</a:t>
            </a:r>
            <a:endParaRPr sz="3300" b="0" dirty="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65206"/>
              </p:ext>
            </p:extLst>
          </p:nvPr>
        </p:nvGraphicFramePr>
        <p:xfrm>
          <a:off x="1308100" y="1010919"/>
          <a:ext cx="6572248" cy="4033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631">
                <a:tc>
                  <a:txBody>
                    <a:bodyPr/>
                    <a:lstStyle/>
                    <a:p>
                      <a:pPr marL="51435">
                        <a:lnSpc>
                          <a:spcPts val="2045"/>
                        </a:lnSpc>
                      </a:pPr>
                      <a:endParaRPr lang="th-TH" sz="1800" b="1" spc="-5" dirty="0">
                        <a:solidFill>
                          <a:srgbClr val="FFFFFF"/>
                        </a:solidFill>
                        <a:latin typeface="Carlito"/>
                        <a:cs typeface="Carlito"/>
                      </a:endParaRPr>
                    </a:p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ลำดับความสำคัญ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32410" algn="ctr">
                        <a:lnSpc>
                          <a:spcPts val="2045"/>
                        </a:lnSpc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เอเชีย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2045"/>
                        </a:lnSpc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แอฟริกา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69570" algn="ctr">
                        <a:lnSpc>
                          <a:spcPts val="2045"/>
                        </a:lnSpc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อเมริกาใต้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2045"/>
                        </a:lnSpc>
                      </a:pPr>
                      <a:r>
                        <a:rPr lang="th-TH" sz="16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สหรัฐ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ความบกพร่องทางสติปัญญา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สุขภาพจิตและสุขภาพจิต</a:t>
                      </a:r>
                    </a:p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(โรคซึมเศร้า วิตกกังวล)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การติดเชื้อ เอชไอวี และ เอชซีวี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ร่วมกัน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เอชไอวี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&amp;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อายุ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ผลกระทบระยะยาวของเด็ก</a:t>
                      </a:r>
                    </a:p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ที่เกิดจากผุ้หญิงที่อยุ่ในกลุ่ม</a:t>
                      </a:r>
                      <a:r>
                        <a:rPr lang="th-TH" sz="1800" b="1" baseline="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B+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51435">
                        <a:lnSpc>
                          <a:spcPts val="2050"/>
                        </a:lnSpc>
                      </a:pP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Lipodystrophy (</a:t>
                      </a:r>
                      <a:r>
                        <a:rPr lang="th-TH"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การป้องกัน &amp; ความละเอียด)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51435">
                        <a:lnSpc>
                          <a:spcPts val="2050"/>
                        </a:lnSpc>
                      </a:pPr>
                      <a:r>
                        <a:rPr lang="th-TH"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ภาวะแทรกซ้อนระยะยาวของ เอชไอวี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&amp; ART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51435">
                        <a:lnSpc>
                          <a:spcPts val="2050"/>
                        </a:lnSpc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การกระตุ้นภูมิคุ้มกัน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785359" y="1608327"/>
            <a:ext cx="2850515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770890" algn="l"/>
                <a:tab pos="1760220" algn="l"/>
                <a:tab pos="2723515" algn="l"/>
              </a:tabLst>
            </a:pPr>
            <a:r>
              <a:rPr sz="1800" b="1" dirty="0">
                <a:latin typeface="Carlito"/>
                <a:cs typeface="Carlito"/>
              </a:rPr>
              <a:t>X	X	X	X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tabLst>
                <a:tab pos="770890" algn="l"/>
                <a:tab pos="1760220" algn="l"/>
                <a:tab pos="2723515" algn="l"/>
              </a:tabLst>
            </a:pPr>
            <a:r>
              <a:rPr sz="1800" b="1" dirty="0">
                <a:latin typeface="Carlito"/>
                <a:cs typeface="Carlito"/>
              </a:rPr>
              <a:t>X	X	X	X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rlito"/>
              <a:cs typeface="Carlito"/>
            </a:endParaRPr>
          </a:p>
          <a:p>
            <a:pPr marR="2716530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X  X</a:t>
            </a:r>
            <a:endParaRPr sz="1800" dirty="0">
              <a:latin typeface="Carlito"/>
              <a:cs typeface="Carlito"/>
            </a:endParaRPr>
          </a:p>
          <a:p>
            <a:pPr marL="770890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X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rlito"/>
              <a:cs typeface="Carlito"/>
            </a:endParaRPr>
          </a:p>
          <a:p>
            <a:pPr marL="796290" algn="ctr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X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tabLst>
                <a:tab pos="2723515" algn="l"/>
              </a:tabLst>
            </a:pPr>
            <a:r>
              <a:rPr sz="1800" b="1" dirty="0">
                <a:latin typeface="Carlito"/>
                <a:cs typeface="Carlito"/>
              </a:rPr>
              <a:t>X	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rlito"/>
              <a:cs typeface="Carlito"/>
            </a:endParaRPr>
          </a:p>
          <a:p>
            <a:pPr algn="r">
              <a:lnSpc>
                <a:spcPct val="100000"/>
              </a:lnSpc>
            </a:pP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3315" y="1543811"/>
            <a:ext cx="3567686" cy="3363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43800" y="4857750"/>
            <a:ext cx="144780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rlito"/>
                <a:cs typeface="Carlito"/>
              </a:rPr>
              <a:t>ICAB survey</a:t>
            </a:r>
            <a:r>
              <a:rPr sz="1350" spc="-50" dirty="0">
                <a:latin typeface="Carlito"/>
                <a:cs typeface="Carlito"/>
              </a:rPr>
              <a:t> </a:t>
            </a:r>
            <a:r>
              <a:rPr sz="1350" dirty="0">
                <a:latin typeface="Carlito"/>
                <a:cs typeface="Carlito"/>
              </a:rPr>
              <a:t>2017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902" y="350011"/>
            <a:ext cx="814689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000" b="0" spc="-165" dirty="0">
                <a:solidFill>
                  <a:srgbClr val="000000"/>
                </a:solidFill>
                <a:latin typeface="Trebuchet MS"/>
                <a:cs typeface="Trebuchet MS"/>
              </a:rPr>
              <a:t>ลำดับความสำคัญที่ระบุไว้ในข้อเสนอ </a:t>
            </a:r>
            <a:r>
              <a:rPr lang="en-US" sz="3000" b="0" spc="-165" dirty="0">
                <a:solidFill>
                  <a:srgbClr val="000000"/>
                </a:solidFill>
                <a:latin typeface="Trebuchet MS"/>
                <a:cs typeface="Trebuchet MS"/>
              </a:rPr>
              <a:t>IMPAACT </a:t>
            </a:r>
            <a:r>
              <a:rPr lang="th-TH" sz="3000" b="0" spc="-165" dirty="0">
                <a:solidFill>
                  <a:srgbClr val="000000"/>
                </a:solidFill>
                <a:latin typeface="Trebuchet MS"/>
                <a:cs typeface="Trebuchet MS"/>
              </a:rPr>
              <a:t>ส.ค.</a:t>
            </a:r>
            <a:r>
              <a:rPr lang="en-US" sz="3000" b="0" spc="-165" dirty="0">
                <a:solidFill>
                  <a:srgbClr val="000000"/>
                </a:solidFill>
                <a:latin typeface="Trebuchet MS"/>
                <a:cs typeface="Trebuchet MS"/>
              </a:rPr>
              <a:t>, </a:t>
            </a:r>
            <a:r>
              <a:rPr lang="th-TH" sz="3000" b="0" spc="-165" dirty="0">
                <a:solidFill>
                  <a:srgbClr val="000000"/>
                </a:solidFill>
                <a:latin typeface="Trebuchet MS"/>
                <a:cs typeface="Trebuchet MS"/>
              </a:rPr>
              <a:t>2019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206" y="1134236"/>
            <a:ext cx="8409305" cy="318189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84785" marR="556895" indent="-172720">
              <a:lnSpc>
                <a:spcPct val="70000"/>
              </a:lnSpc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900" b="1" spc="-5" dirty="0">
                <a:solidFill>
                  <a:srgbClr val="FF0000"/>
                </a:solidFill>
                <a:latin typeface="Carlito"/>
                <a:cs typeface="Carlito"/>
              </a:rPr>
              <a:t>ART </a:t>
            </a:r>
            <a:r>
              <a:rPr lang="th-TH" sz="1900" b="1" spc="-5" dirty="0">
                <a:solidFill>
                  <a:srgbClr val="FF0000"/>
                </a:solidFill>
                <a:latin typeface="Carlito"/>
                <a:cs typeface="Carlito"/>
              </a:rPr>
              <a:t>ส่งผลต่อสมองอย่างไร</a:t>
            </a:r>
            <a:r>
              <a:rPr sz="1900" b="1" spc="-10" dirty="0">
                <a:solidFill>
                  <a:srgbClr val="FF0000"/>
                </a:solidFill>
                <a:latin typeface="Carlito"/>
                <a:cs typeface="Carlito"/>
              </a:rPr>
              <a:t>?</a:t>
            </a:r>
            <a:r>
              <a:rPr lang="th-TH" sz="2000" dirty="0"/>
              <a:t> </a:t>
            </a:r>
            <a:r>
              <a:rPr lang="en-US" sz="2000" dirty="0"/>
              <a:t> </a:t>
            </a:r>
            <a:r>
              <a:rPr lang="th-TH" sz="1900" spc="-20" dirty="0">
                <a:latin typeface="Carlito"/>
                <a:cs typeface="Carlito"/>
              </a:rPr>
              <a:t>ตรวจสอบผลกระทบต่อ</a:t>
            </a:r>
            <a:r>
              <a:rPr lang="th-TH" sz="1900" spc="-20" dirty="0">
                <a:solidFill>
                  <a:srgbClr val="FF0000"/>
                </a:solidFill>
                <a:latin typeface="Carlito"/>
                <a:cs typeface="Carlito"/>
              </a:rPr>
              <a:t>ระบบประสาทและพิษ</a:t>
            </a:r>
            <a:r>
              <a:rPr lang="th-TH" sz="1900" spc="-20" dirty="0">
                <a:latin typeface="Carlito"/>
                <a:cs typeface="Carlito"/>
              </a:rPr>
              <a:t>ต่อระบบประสาทที่อาจเกิดขึ้นของ </a:t>
            </a:r>
            <a:r>
              <a:rPr lang="en-US" sz="1900" spc="-20" dirty="0">
                <a:latin typeface="Carlito"/>
                <a:cs typeface="Carlito"/>
              </a:rPr>
              <a:t>ART </a:t>
            </a:r>
            <a:r>
              <a:rPr lang="th-TH" sz="1900" spc="-20" dirty="0">
                <a:latin typeface="Carlito"/>
                <a:cs typeface="Carlito"/>
              </a:rPr>
              <a:t>เพื่อรักษาพัฒนาการทางระบบประสาทและสุขภาพจิตในทารก เด็ก และวัยรุ่น</a:t>
            </a:r>
            <a:r>
              <a:rPr sz="1900" spc="-20" dirty="0">
                <a:latin typeface="Carlito"/>
                <a:cs typeface="Carlito"/>
              </a:rPr>
              <a:t> </a:t>
            </a:r>
            <a:endParaRPr lang="en-US" sz="1900" spc="-20" dirty="0">
              <a:latin typeface="Carlito"/>
              <a:cs typeface="Carlito"/>
            </a:endParaRPr>
          </a:p>
          <a:p>
            <a:pPr marL="184785" marR="556895" indent="-172720">
              <a:lnSpc>
                <a:spcPct val="70000"/>
              </a:lnSpc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900" b="1" spc="-10" dirty="0">
                <a:solidFill>
                  <a:srgbClr val="FF0000"/>
                </a:solidFill>
                <a:latin typeface="Carlito"/>
                <a:cs typeface="Carlito"/>
              </a:rPr>
              <a:t>เราจะประเมินและรักษาผลกระทบต่อสมองได้อย่างไร</a:t>
            </a:r>
            <a:r>
              <a:rPr lang="en-US" sz="1900" b="1" spc="-10" dirty="0">
                <a:solidFill>
                  <a:srgbClr val="FF0000"/>
                </a:solidFill>
                <a:latin typeface="Carlito"/>
                <a:cs typeface="Carlito"/>
              </a:rPr>
              <a:t> ?</a:t>
            </a:r>
          </a:p>
          <a:p>
            <a:pPr marL="12065" marR="556895">
              <a:lnSpc>
                <a:spcPct val="70000"/>
              </a:lnSpc>
              <a:spcBef>
                <a:spcPts val="780"/>
              </a:spcBef>
              <a:tabLst>
                <a:tab pos="185420" algn="l"/>
              </a:tabLst>
            </a:pPr>
            <a:r>
              <a:rPr lang="en-US" sz="1900" spc="-20" dirty="0">
                <a:latin typeface="Carlito"/>
                <a:cs typeface="Carlito"/>
              </a:rPr>
              <a:t>	</a:t>
            </a:r>
            <a:r>
              <a:rPr lang="th-TH" sz="1900" spc="-20" dirty="0">
                <a:latin typeface="Carlito"/>
                <a:cs typeface="Carlito"/>
              </a:rPr>
              <a:t>การปรับแต่งและเพิ่มประสิทธิภาพการประเมินและการรักษาความผิดปกติของระบบประสาท</a:t>
            </a:r>
            <a:r>
              <a:rPr lang="en-US" sz="1900" spc="-20" dirty="0">
                <a:latin typeface="Carlito"/>
                <a:cs typeface="Carlito"/>
              </a:rPr>
              <a:t>	</a:t>
            </a:r>
            <a:r>
              <a:rPr lang="th-TH" sz="1900" spc="-20" dirty="0">
                <a:latin typeface="Carlito"/>
                <a:cs typeface="Carlito"/>
              </a:rPr>
              <a:t>และสุขภาพจิต โดยเฉพาะความผิดปกติของผู้บริหาร ภาวะซึมเศร้า และ </a:t>
            </a:r>
            <a:r>
              <a:rPr lang="en-US" sz="1900" spc="-20" dirty="0">
                <a:latin typeface="Carlito"/>
                <a:cs typeface="Carlito"/>
              </a:rPr>
              <a:t>PTSD</a:t>
            </a:r>
            <a:endParaRPr sz="1900" spc="-20" dirty="0">
              <a:latin typeface="Carlito"/>
              <a:cs typeface="Carlito"/>
            </a:endParaRPr>
          </a:p>
          <a:p>
            <a:pPr marL="184785" marR="5080" indent="-172720">
              <a:lnSpc>
                <a:spcPct val="70000"/>
              </a:lnSpc>
              <a:spcBef>
                <a:spcPts val="80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900" b="1" spc="-10" dirty="0">
                <a:solidFill>
                  <a:srgbClr val="FF0000"/>
                </a:solidFill>
                <a:latin typeface="Carlito"/>
                <a:cs typeface="Carlito"/>
              </a:rPr>
              <a:t>มีวิธีใหม่ในการป้องกัน/รักษาสิ่งอื่น ๆ ที่มีผลกระทบต่อเด็กที่ติดเชื้อเอชไอวีหรือไม่?</a:t>
            </a:r>
            <a:r>
              <a:rPr sz="19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th-TH" sz="1900" spc="-5" dirty="0">
                <a:latin typeface="Carlito"/>
                <a:cs typeface="Carlito"/>
              </a:rPr>
              <a:t>การประเมินแนวทางใหม่ในการป้องกันและ/หรือการรักษาโรคที่มีความสำคัญสูงในหมู่ประชากรเด็กที่มีหรือได้รับผลกระทบจากเอชไอวี รวมถึงไวรัสระบบทางเดินหายใจ (</a:t>
            </a:r>
            <a:r>
              <a:rPr lang="en-US" sz="1900" spc="-5" dirty="0">
                <a:latin typeface="Carlito"/>
                <a:cs typeface="Carlito"/>
              </a:rPr>
              <a:t>RSV) </a:t>
            </a:r>
            <a:r>
              <a:rPr lang="th-TH" sz="1900" spc="-5" dirty="0">
                <a:latin typeface="Carlito"/>
                <a:cs typeface="Carlito"/>
              </a:rPr>
              <a:t>ที่ทำงานร่วมกับ </a:t>
            </a:r>
            <a:r>
              <a:rPr lang="en-US" sz="1900" spc="-5" dirty="0">
                <a:latin typeface="Carlito"/>
                <a:cs typeface="Carlito"/>
              </a:rPr>
              <a:t>NIAID </a:t>
            </a:r>
            <a:r>
              <a:rPr lang="th-TH" sz="1900" spc="-5" dirty="0">
                <a:latin typeface="Carlito"/>
                <a:cs typeface="Carlito"/>
              </a:rPr>
              <a:t>และพันธมิตรอื่นๆ</a:t>
            </a:r>
            <a:endParaRPr lang="en-US" sz="1900" spc="-5" dirty="0">
              <a:latin typeface="Carlito"/>
              <a:cs typeface="Carlito"/>
            </a:endParaRPr>
          </a:p>
          <a:p>
            <a:pPr marL="184785" marR="5080" indent="-172720">
              <a:lnSpc>
                <a:spcPct val="70000"/>
              </a:lnSpc>
              <a:spcBef>
                <a:spcPts val="80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900" b="1" spc="-10" dirty="0">
                <a:solidFill>
                  <a:srgbClr val="FF0000"/>
                </a:solidFill>
                <a:latin typeface="Carlito"/>
                <a:cs typeface="Carlito"/>
              </a:rPr>
              <a:t>เงื่อนไขอื่นๆ ที่ส่งผลต่อ </a:t>
            </a:r>
            <a:r>
              <a:rPr lang="en-US" sz="1900" b="1" spc="-10" dirty="0">
                <a:solidFill>
                  <a:srgbClr val="FF0000"/>
                </a:solidFill>
                <a:latin typeface="Carlito"/>
                <a:cs typeface="Carlito"/>
              </a:rPr>
              <a:t>WICY </a:t>
            </a:r>
            <a:r>
              <a:rPr lang="th-TH" sz="1900" b="1" spc="-10" dirty="0">
                <a:solidFill>
                  <a:srgbClr val="FF0000"/>
                </a:solidFill>
                <a:latin typeface="Carlito"/>
                <a:cs typeface="Carlito"/>
              </a:rPr>
              <a:t>กับเอชไอวีมีอะไรบ้าง? เราจะจัดการกับสิ่งเหล่านี้ได้ดีที่สุดอย่างไร</a:t>
            </a:r>
            <a:r>
              <a:rPr sz="1900" b="1" dirty="0">
                <a:solidFill>
                  <a:srgbClr val="FF0000"/>
                </a:solidFill>
                <a:latin typeface="Carlito"/>
                <a:cs typeface="Carlito"/>
              </a:rPr>
              <a:t>? </a:t>
            </a:r>
            <a:r>
              <a:rPr lang="th-TH" sz="1900" spc="-15" dirty="0">
                <a:latin typeface="Carlito"/>
                <a:cs typeface="Carlito"/>
              </a:rPr>
              <a:t>การประเมินการเจ็บป่วยร่วมและภาวะแทรกซ้อนอื่นๆ ที่มีความสำคัญสำหรับเด็ก วัยรุ่น และประชากรที่ตั้งครรภ์ที่ติดเชื้อเอชไอวี ร่วมกับพันธมิตรอื่นๆ และสถาบัน </a:t>
            </a:r>
            <a:r>
              <a:rPr lang="en-US" sz="1900" spc="-15" dirty="0">
                <a:latin typeface="Carlito"/>
                <a:cs typeface="Carlito"/>
              </a:rPr>
              <a:t>NIH</a:t>
            </a:r>
            <a:endParaRPr sz="19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5528" y="86868"/>
            <a:ext cx="1278471" cy="674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285750"/>
            <a:ext cx="822309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000" b="0" spc="-165" dirty="0">
                <a:solidFill>
                  <a:srgbClr val="000000"/>
                </a:solidFill>
                <a:latin typeface="Trebuchet MS"/>
                <a:cs typeface="Trebuchet MS"/>
              </a:rPr>
              <a:t>ลำดับความสำคัญที่ระบุไว้ในข้อเสนอ </a:t>
            </a:r>
            <a:r>
              <a:rPr lang="en-US" sz="3000" b="0" spc="-165" dirty="0">
                <a:solidFill>
                  <a:srgbClr val="000000"/>
                </a:solidFill>
                <a:latin typeface="Trebuchet MS"/>
                <a:cs typeface="Trebuchet MS"/>
              </a:rPr>
              <a:t>IMPAACT </a:t>
            </a:r>
            <a:r>
              <a:rPr lang="th-TH" sz="3000" b="0" spc="-165" dirty="0">
                <a:solidFill>
                  <a:srgbClr val="000000"/>
                </a:solidFill>
                <a:latin typeface="Trebuchet MS"/>
                <a:cs typeface="Trebuchet MS"/>
              </a:rPr>
              <a:t>ส.ค.</a:t>
            </a:r>
            <a:r>
              <a:rPr lang="en-US" sz="3000" b="0" spc="-165" dirty="0">
                <a:solidFill>
                  <a:srgbClr val="000000"/>
                </a:solidFill>
                <a:latin typeface="Trebuchet MS"/>
                <a:cs typeface="Trebuchet MS"/>
              </a:rPr>
              <a:t>, </a:t>
            </a:r>
            <a:r>
              <a:rPr lang="th-TH" sz="3000" b="0" spc="-165" dirty="0">
                <a:solidFill>
                  <a:srgbClr val="000000"/>
                </a:solidFill>
                <a:latin typeface="Trebuchet MS"/>
                <a:cs typeface="Trebuchet MS"/>
              </a:rPr>
              <a:t>2019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742950"/>
            <a:ext cx="8763000" cy="43103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b="1" spc="-5" dirty="0">
                <a:solidFill>
                  <a:srgbClr val="FF0000"/>
                </a:solidFill>
                <a:latin typeface="Carlito"/>
                <a:cs typeface="Carlito"/>
              </a:rPr>
              <a:t>ART </a:t>
            </a:r>
            <a:r>
              <a:rPr lang="th-TH" b="1" spc="-5" dirty="0">
                <a:solidFill>
                  <a:srgbClr val="FF0000"/>
                </a:solidFill>
                <a:latin typeface="Carlito"/>
                <a:cs typeface="Carlito"/>
              </a:rPr>
              <a:t>ส่งผลต่อสมองอย่างไร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(</a:t>
            </a:r>
            <a:r>
              <a:rPr lang="th-TH" sz="1800" b="1" dirty="0">
                <a:solidFill>
                  <a:srgbClr val="FF0000"/>
                </a:solidFill>
                <a:latin typeface="Carlito"/>
                <a:cs typeface="Carlito"/>
              </a:rPr>
              <a:t>ดีหรือไม่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)?</a:t>
            </a:r>
            <a:endParaRPr sz="18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45"/>
              </a:spcBef>
            </a:pPr>
            <a:r>
              <a:rPr lang="th-TH" sz="1500" i="1" spc="-15" dirty="0">
                <a:latin typeface="Carlito"/>
                <a:cs typeface="Carlito"/>
              </a:rPr>
              <a:t>ผลของ </a:t>
            </a:r>
            <a:r>
              <a:rPr lang="en-US" sz="1500" i="1" spc="-15" dirty="0" err="1">
                <a:latin typeface="Carlito"/>
                <a:cs typeface="Carlito"/>
              </a:rPr>
              <a:t>Maraviroc</a:t>
            </a:r>
            <a:r>
              <a:rPr lang="en-US" sz="1500" i="1" spc="-15" dirty="0">
                <a:latin typeface="Carlito"/>
                <a:cs typeface="Carlito"/>
              </a:rPr>
              <a:t> </a:t>
            </a:r>
            <a:r>
              <a:rPr lang="th-TH" sz="1500" i="1" spc="-15" dirty="0">
                <a:latin typeface="Carlito"/>
                <a:cs typeface="Carlito"/>
              </a:rPr>
              <a:t>ต่อการอักเสบของระบบประสาทและการปฎิบัติงาน</a:t>
            </a:r>
          </a:p>
          <a:p>
            <a:pPr marL="355600">
              <a:lnSpc>
                <a:spcPct val="100000"/>
              </a:lnSpc>
              <a:spcBef>
                <a:spcPts val="45"/>
              </a:spcBef>
            </a:pPr>
            <a:r>
              <a:rPr lang="en-US" sz="1500" spc="-5" dirty="0">
                <a:latin typeface="Carlito"/>
                <a:cs typeface="Carlito"/>
              </a:rPr>
              <a:t>MVC </a:t>
            </a:r>
            <a:r>
              <a:rPr lang="th-TH" sz="1500" spc="-5" dirty="0">
                <a:latin typeface="Carlito"/>
                <a:cs typeface="Carlito"/>
              </a:rPr>
              <a:t>ถูกเพิ่มเข้าไปในระบบการยับยั้ง </a:t>
            </a:r>
            <a:r>
              <a:rPr lang="en-US" sz="1500" spc="-5" dirty="0">
                <a:latin typeface="Carlito"/>
                <a:cs typeface="Carlito"/>
              </a:rPr>
              <a:t>ART </a:t>
            </a:r>
            <a:r>
              <a:rPr lang="th-TH" sz="1500" spc="-5" dirty="0">
                <a:latin typeface="Carlito"/>
                <a:cs typeface="Carlito"/>
              </a:rPr>
              <a:t>ในเด็กและวัยรุ่นที่มีความบกพร่องทางระบบประสาท</a:t>
            </a:r>
          </a:p>
          <a:p>
            <a:pPr marL="184785" indent="-172720"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b="1" spc="-5" dirty="0">
                <a:solidFill>
                  <a:srgbClr val="FF0000"/>
                </a:solidFill>
                <a:latin typeface="Carlito"/>
                <a:cs typeface="Carlito"/>
              </a:rPr>
              <a:t>เราจะประเมินและรักษาผลกระทบต่อสมองได้อย่างไร</a:t>
            </a:r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?</a:t>
            </a:r>
          </a:p>
          <a:p>
            <a:pPr marL="355600">
              <a:lnSpc>
                <a:spcPct val="100000"/>
              </a:lnSpc>
              <a:spcBef>
                <a:spcPts val="65"/>
              </a:spcBef>
            </a:pPr>
            <a:r>
              <a:rPr lang="th-TH" sz="1500" i="1" spc="-5" dirty="0">
                <a:latin typeface="Carlito"/>
                <a:cs typeface="Carlito"/>
              </a:rPr>
              <a:t>การแทรกแซงภาวะซึมเศร้าในวัยรุ่นที่ติดเชื้อ </a:t>
            </a:r>
            <a:r>
              <a:rPr lang="en-US" sz="1500" i="1" spc="-5" dirty="0">
                <a:latin typeface="Carlito"/>
                <a:cs typeface="Carlito"/>
              </a:rPr>
              <a:t>HIV </a:t>
            </a:r>
            <a:r>
              <a:rPr lang="th-TH" sz="1500" i="1" spc="-5" dirty="0">
                <a:latin typeface="Carlito"/>
                <a:cs typeface="Carlito"/>
              </a:rPr>
              <a:t>สตรีมีครรภ์ที่เป็นโรคซึมเศร้า</a:t>
            </a:r>
          </a:p>
          <a:p>
            <a:pPr marL="355600">
              <a:lnSpc>
                <a:spcPct val="100000"/>
              </a:lnSpc>
              <a:spcBef>
                <a:spcPts val="65"/>
              </a:spcBef>
            </a:pPr>
            <a:r>
              <a:rPr lang="th-TH" sz="1500" i="1" spc="-5" dirty="0">
                <a:latin typeface="Carlito"/>
                <a:cs typeface="Carlito"/>
              </a:rPr>
              <a:t>การปรับตัวและการทดสอบการแทรกแซงเพื่อปรับปรุงการทำงานของผู้บริหารในเด็กและวัยรุ่นที่ติดเชื้อเอชไอวีและการขาดดุลทางระบบประสาท</a:t>
            </a: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b="1" spc="-5" dirty="0">
                <a:solidFill>
                  <a:srgbClr val="FF0000"/>
                </a:solidFill>
                <a:latin typeface="Carlito"/>
                <a:cs typeface="Carlito"/>
              </a:rPr>
              <a:t>มีวิธีใหม่ในการป้องกัน/รักษาสิ่งอื่น ๆ ที่มีผลกระทบต่อเด็กที่ติดเชื้อเอชไอวีหรือไม่?</a:t>
            </a:r>
          </a:p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th-TH" sz="1500" i="1" spc="-5" dirty="0">
                <a:latin typeface="Carlito"/>
                <a:cs typeface="Carlito"/>
              </a:rPr>
              <a:t>    การศึกษาระยะที่ </a:t>
            </a:r>
            <a:r>
              <a:rPr lang="en-US" sz="1500" i="1" spc="-5" dirty="0">
                <a:latin typeface="Carlito"/>
                <a:cs typeface="Carlito"/>
              </a:rPr>
              <a:t>1-3 </a:t>
            </a:r>
            <a:r>
              <a:rPr lang="th-TH" sz="1500" i="1" spc="-5" dirty="0">
                <a:latin typeface="Carlito"/>
                <a:cs typeface="Carlito"/>
              </a:rPr>
              <a:t>ของวัคซีน </a:t>
            </a:r>
            <a:r>
              <a:rPr lang="en-US" sz="1500" i="1" spc="-5" dirty="0">
                <a:latin typeface="Carlito"/>
                <a:cs typeface="Carlito"/>
              </a:rPr>
              <a:t>RSV </a:t>
            </a:r>
            <a:r>
              <a:rPr lang="th-TH" sz="1500" i="1" spc="-5" dirty="0">
                <a:latin typeface="Carlito"/>
                <a:cs typeface="Carlito"/>
              </a:rPr>
              <a:t>ในการศึกษาวิจัยในทารกและเด็กที่ไม่ได้รับเชื้อ เอชอียู</a:t>
            </a:r>
            <a:r>
              <a:rPr lang="en-US" sz="1500" i="1" spc="-5" dirty="0">
                <a:latin typeface="Carlito"/>
                <a:cs typeface="Carlito"/>
              </a:rPr>
              <a:t> </a:t>
            </a:r>
            <a:r>
              <a:rPr lang="th-TH" sz="1500" i="1" spc="-5" dirty="0">
                <a:latin typeface="Carlito"/>
                <a:cs typeface="Carlito"/>
              </a:rPr>
              <a:t>และ เอชไอวี</a:t>
            </a:r>
          </a:p>
          <a:p>
            <a:pPr marL="184785" indent="-172720"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b="1" spc="-5" dirty="0">
                <a:solidFill>
                  <a:srgbClr val="FF0000"/>
                </a:solidFill>
                <a:latin typeface="Carlito"/>
                <a:cs typeface="Carlito"/>
              </a:rPr>
              <a:t>เงื่อนไขอื่นๆ ที่ส่งผลต่อ </a:t>
            </a:r>
            <a:r>
              <a:rPr lang="en-US" b="1" spc="-5" dirty="0">
                <a:solidFill>
                  <a:srgbClr val="FF0000"/>
                </a:solidFill>
                <a:latin typeface="Carlito"/>
                <a:cs typeface="Carlito"/>
              </a:rPr>
              <a:t>WICY </a:t>
            </a:r>
            <a:r>
              <a:rPr lang="th-TH" b="1" spc="-5" dirty="0">
                <a:solidFill>
                  <a:srgbClr val="FF0000"/>
                </a:solidFill>
                <a:latin typeface="Carlito"/>
                <a:cs typeface="Carlito"/>
              </a:rPr>
              <a:t>กับเอชไอวีมีอะไรบ้าง? เราจะจัดการกับสิ่งเหล่านี้ได้ดีที่สุดอย่างไร</a:t>
            </a:r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?</a:t>
            </a:r>
          </a:p>
          <a:p>
            <a:pPr marL="355600" marR="1087755">
              <a:lnSpc>
                <a:spcPct val="102000"/>
              </a:lnSpc>
              <a:spcBef>
                <a:spcPts val="15"/>
              </a:spcBef>
            </a:pPr>
            <a:r>
              <a:rPr lang="th-TH" sz="1500" i="1" spc="-5" dirty="0">
                <a:latin typeface="Carlito"/>
                <a:cs typeface="Carlito"/>
              </a:rPr>
              <a:t>แอสไพรินโดสต่ำสำหรับป้องกันการคลอดก่อนกำหนดในสตรีที่ติดเชื้อเอชไอวี (</a:t>
            </a:r>
            <a:r>
              <a:rPr lang="en-US" sz="1500" i="1" spc="-5" dirty="0">
                <a:latin typeface="Carlito"/>
                <a:cs typeface="Carlito"/>
              </a:rPr>
              <a:t>IMPAACT 2027) </a:t>
            </a:r>
            <a:r>
              <a:rPr lang="th-TH" sz="1500" i="1" spc="-5" dirty="0">
                <a:latin typeface="Carlito"/>
                <a:cs typeface="Carlito"/>
              </a:rPr>
              <a:t>ผลลัพธ์ระยะเวลาของการคลอดก่อนกำหนด ภาวะแทรกซ้อนจากการคลอดอื่นๆ และการอักเสบของไซโตไคน์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5528" y="86868"/>
            <a:ext cx="1278471" cy="674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902" y="350011"/>
            <a:ext cx="829929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000" b="0" spc="-190" dirty="0">
                <a:solidFill>
                  <a:srgbClr val="000000"/>
                </a:solidFill>
                <a:latin typeface="Trebuchet MS"/>
                <a:cs typeface="Trebuchet MS"/>
              </a:rPr>
              <a:t>คำวิจารณ์โดยรวมเกี่ยวกับลำดับความสำคัญที่ระบุในข้อเสนอ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68" y="1151382"/>
            <a:ext cx="7818120" cy="2993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51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dirty="0">
                <a:latin typeface="Carlito"/>
                <a:cs typeface="Carlito"/>
              </a:rPr>
              <a:t>ขาดการตรวจสอบข้อมูล</a:t>
            </a:r>
            <a:r>
              <a:rPr sz="2100" spc="-15" dirty="0">
                <a:latin typeface="Carlito"/>
                <a:cs typeface="Carlito"/>
              </a:rPr>
              <a:t>:</a:t>
            </a:r>
            <a:endParaRPr sz="2100" dirty="0">
              <a:latin typeface="Carlito"/>
              <a:cs typeface="Carlito"/>
            </a:endParaRPr>
          </a:p>
          <a:p>
            <a:pPr marL="527685" marR="5080" lvl="1" indent="-172720">
              <a:lnSpc>
                <a:spcPct val="8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lang="th-TH" spc="-5" dirty="0">
                <a:latin typeface="Carlito"/>
                <a:cs typeface="Carlito"/>
              </a:rPr>
              <a:t>ปัจจัยทางสังคมและพฤติกรรมของสุขภาพที่ขัดขวางการคลอดและการรักษาอย่างมีประสิทธิผล</a:t>
            </a:r>
          </a:p>
          <a:p>
            <a:pPr marL="527685" marR="5080" lvl="1" indent="-172720">
              <a:lnSpc>
                <a:spcPct val="8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lang="th-TH" spc="-5" dirty="0">
                <a:latin typeface="Carlito"/>
                <a:cs typeface="Carlito"/>
              </a:rPr>
              <a:t>วัยรุ่นสูงวัยกำลังเข้าสู่วัยผู้ใหญ่</a:t>
            </a:r>
          </a:p>
          <a:p>
            <a:pPr marL="527685" marR="5080" lvl="1" indent="-172720">
              <a:lnSpc>
                <a:spcPct val="8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lang="th-TH" spc="-5" dirty="0">
                <a:latin typeface="Carlito"/>
                <a:cs typeface="Carlito"/>
              </a:rPr>
              <a:t>โภชนาการ</a:t>
            </a:r>
          </a:p>
          <a:p>
            <a:pPr marL="527685" marR="5080" lvl="1" indent="-172720">
              <a:lnSpc>
                <a:spcPct val="8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lang="th-TH" spc="-10" dirty="0">
                <a:latin typeface="Carlito"/>
                <a:cs typeface="Carlito"/>
              </a:rPr>
              <a:t>การเจริญเติบโต</a:t>
            </a:r>
          </a:p>
          <a:p>
            <a:pPr marL="527685" marR="5080" lvl="1" indent="-172720">
              <a:lnSpc>
                <a:spcPct val="8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lang="th-TH" spc="-15" dirty="0">
                <a:latin typeface="Carlito"/>
                <a:cs typeface="Carlito"/>
              </a:rPr>
              <a:t>โรคหัวใจและหลอดเลือด/โรคหลอดเลือดสมอง</a:t>
            </a:r>
          </a:p>
          <a:p>
            <a:pPr marL="70485" marR="5080" indent="-172720">
              <a:lnSpc>
                <a:spcPct val="80000"/>
              </a:lnSpc>
              <a:spcBef>
                <a:spcPts val="420"/>
              </a:spcBef>
              <a:buFont typeface="Arial"/>
              <a:buChar char="•"/>
              <a:tabLst>
                <a:tab pos="528320" algn="l"/>
              </a:tabLst>
            </a:pPr>
            <a:r>
              <a:rPr lang="th-TH" sz="2100" spc="-5" dirty="0">
                <a:latin typeface="Carlito"/>
                <a:cs typeface="Carlito"/>
              </a:rPr>
              <a:t>ขาดความเชี่ยวชาญ</a:t>
            </a:r>
            <a:r>
              <a:rPr sz="2100" dirty="0">
                <a:latin typeface="Carlito"/>
                <a:cs typeface="Carlito"/>
              </a:rPr>
              <a:t>:</a:t>
            </a:r>
          </a:p>
          <a:p>
            <a:pPr marL="527685" marR="187960" lvl="1" indent="-172720">
              <a:lnSpc>
                <a:spcPct val="8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lang="th-TH" spc="-5" dirty="0">
                <a:latin typeface="Carlito"/>
                <a:cs typeface="Carlito"/>
              </a:rPr>
              <a:t>การพัฒนาการแทรกแซงทางจิตเวชเพื่อปรับปรุงความรู้ความเข้าใจหรือผลลัพธ์ทางจิตเวช</a:t>
            </a:r>
            <a:endParaRPr sz="1800" dirty="0">
              <a:latin typeface="Carlito"/>
              <a:cs typeface="Carlito"/>
            </a:endParaRPr>
          </a:p>
          <a:p>
            <a:pPr marL="527685" lvl="1" indent="-172720">
              <a:lnSpc>
                <a:spcPts val="2125"/>
              </a:lnSpc>
              <a:buFont typeface="Arial"/>
              <a:buChar char="•"/>
              <a:tabLst>
                <a:tab pos="528320" algn="l"/>
              </a:tabLst>
            </a:pPr>
            <a:r>
              <a:rPr lang="th-TH" spc="-5" dirty="0">
                <a:latin typeface="Carlito"/>
                <a:cs typeface="Carlito"/>
              </a:rPr>
              <a:t>“วิทยาศาสตร์ประยุกต์” ในกลุ่มวัยรุ่น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06079" y="4056888"/>
            <a:ext cx="1757148" cy="927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3350"/>
            <a:ext cx="7772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000" b="0" spc="-190" dirty="0">
                <a:solidFill>
                  <a:srgbClr val="000000"/>
                </a:solidFill>
                <a:latin typeface="Trebuchet MS"/>
                <a:cs typeface="Trebuchet MS"/>
              </a:rPr>
              <a:t>คำวิจารณ์โดยรวมเกี่ยวกับลำดับความสำคัญที่ระบุในข้อเสนอ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895350"/>
            <a:ext cx="8915400" cy="306237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84785" marR="699135" indent="-172720">
              <a:lnSpc>
                <a:spcPts val="2020"/>
              </a:lnSpc>
              <a:spcBef>
                <a:spcPts val="58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15" dirty="0">
                <a:latin typeface="Carlito"/>
                <a:cs typeface="Carlito"/>
              </a:rPr>
              <a:t>วาระการประชุมโดยรวมสำหรับการศึกษาเกี่ยวกับระบบประสาทวิทยาไม่ใช่นวัตกรรมและเสนอเพียงการปรับโปรโตคอลการวิจัยที่ไม่ได้ผลดีในประชากรหรือโรคอื่น ๆ</a:t>
            </a:r>
            <a:endParaRPr sz="2100" dirty="0">
              <a:latin typeface="Carlito"/>
              <a:cs typeface="Carlito"/>
            </a:endParaRPr>
          </a:p>
          <a:p>
            <a:pPr marL="184785" indent="-172720">
              <a:lnSpc>
                <a:spcPts val="2270"/>
              </a:lnSpc>
              <a:spcBef>
                <a:spcPts val="31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10" dirty="0">
                <a:latin typeface="Carlito"/>
                <a:cs typeface="Carlito"/>
              </a:rPr>
              <a:t>วัตถุประสงค์หลายอย่างจะถูกขัดขวางโดยความสามารถในการทำ </a:t>
            </a:r>
            <a:r>
              <a:rPr lang="en-US" sz="2100" spc="-10" dirty="0">
                <a:latin typeface="Carlito"/>
                <a:cs typeface="Carlito"/>
              </a:rPr>
              <a:t>LP </a:t>
            </a:r>
            <a:r>
              <a:rPr lang="th-TH" sz="2100" spc="-10" dirty="0">
                <a:latin typeface="Carlito"/>
                <a:cs typeface="Carlito"/>
              </a:rPr>
              <a:t>โดยเฉพาะใน </a:t>
            </a:r>
            <a:r>
              <a:rPr lang="en-US" sz="2100" spc="-10" dirty="0">
                <a:latin typeface="Carlito"/>
                <a:cs typeface="Carlito"/>
              </a:rPr>
              <a:t>LMIC</a:t>
            </a:r>
            <a:endParaRPr lang="th-TH" sz="2100" spc="-10" dirty="0">
              <a:latin typeface="Carlito"/>
              <a:cs typeface="Carlito"/>
            </a:endParaRPr>
          </a:p>
          <a:p>
            <a:pPr marL="184785" indent="-172720">
              <a:lnSpc>
                <a:spcPts val="2270"/>
              </a:lnSpc>
              <a:spcBef>
                <a:spcPts val="31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50" dirty="0">
                <a:latin typeface="Carlito"/>
                <a:cs typeface="Carlito"/>
              </a:rPr>
              <a:t>“เป้าหมายที่ 4 นั้นอ่อนแอมาก ดูเหมือนว่าไม่น่าเป็นไปได้ที่การศึกษาที่เสนอจำนวนมากจะประสบความสำเร็จจากภาคสนามจริง ๆ และมีโอกาสน้อยกว่าที่ผลลัพธ์จะส่งผลกระทบต่อภาคสนามอย่างมาก”</a:t>
            </a:r>
          </a:p>
          <a:p>
            <a:pPr marL="184785" indent="-172720">
              <a:lnSpc>
                <a:spcPts val="2270"/>
              </a:lnSpc>
              <a:spcBef>
                <a:spcPts val="31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15" dirty="0">
                <a:latin typeface="Carlito"/>
                <a:cs typeface="Carlito"/>
              </a:rPr>
              <a:t>"เห็นได้ชัดว่ามีการวางแผนการศึกษาการแทรกแซงหลายครั้งใน </a:t>
            </a:r>
            <a:r>
              <a:rPr lang="en-US" sz="2100" spc="-15" dirty="0">
                <a:latin typeface="Carlito"/>
                <a:cs typeface="Carlito"/>
              </a:rPr>
              <a:t>LMIC </a:t>
            </a:r>
            <a:r>
              <a:rPr lang="th-TH" sz="2100" spc="-15" dirty="0">
                <a:latin typeface="Carlito"/>
                <a:cs typeface="Carlito"/>
              </a:rPr>
              <a:t>แม้ว่าข้อเท็จจริงที่ว่าความบกพร่องทางสติปัญญาและจิตเวชในเด็กใน </a:t>
            </a:r>
            <a:r>
              <a:rPr lang="en-US" sz="2100" spc="-15" dirty="0">
                <a:latin typeface="Carlito"/>
                <a:cs typeface="Carlito"/>
              </a:rPr>
              <a:t>LMIC </a:t>
            </a:r>
            <a:r>
              <a:rPr lang="th-TH" sz="2100" spc="-15" dirty="0">
                <a:latin typeface="Carlito"/>
                <a:cs typeface="Carlito"/>
              </a:rPr>
              <a:t>ที่ติดเชื้อ </a:t>
            </a:r>
            <a:r>
              <a:rPr lang="en-US" sz="2100" spc="-15" dirty="0">
                <a:latin typeface="Carlito"/>
                <a:cs typeface="Carlito"/>
              </a:rPr>
              <a:t>HIV </a:t>
            </a:r>
            <a:r>
              <a:rPr lang="th-TH" sz="2100" spc="-15" dirty="0">
                <a:latin typeface="Carlito"/>
                <a:cs typeface="Carlito"/>
              </a:rPr>
              <a:t>นั้นค่อนข้างเข้าใจได้ไม่ดีนัก โดยมีการศึกษาเพียงไม่กี่ชิ้นที่ประเมินว่าไดรเวอร์/เส้นทางที่เป็นสาเหตุของความบกพร่องทางสติปัญญาคืออะไร"</a:t>
            </a:r>
            <a:endParaRPr sz="21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60489" y="0"/>
            <a:ext cx="1383510" cy="68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07" y="3164586"/>
            <a:ext cx="4966970" cy="300355"/>
          </a:xfrm>
          <a:custGeom>
            <a:avLst/>
            <a:gdLst/>
            <a:ahLst/>
            <a:cxnLst/>
            <a:rect l="l" t="t" r="r" b="b"/>
            <a:pathLst>
              <a:path w="4966970" h="300354">
                <a:moveTo>
                  <a:pt x="4966716" y="0"/>
                </a:moveTo>
                <a:lnTo>
                  <a:pt x="0" y="0"/>
                </a:lnTo>
                <a:lnTo>
                  <a:pt x="0" y="300228"/>
                </a:lnTo>
                <a:lnTo>
                  <a:pt x="4966716" y="300228"/>
                </a:lnTo>
                <a:lnTo>
                  <a:pt x="4966716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743" y="3242056"/>
            <a:ext cx="432054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350" b="1" i="1" spc="-5" dirty="0">
                <a:latin typeface="Carlito"/>
                <a:cs typeface="Carlito"/>
              </a:rPr>
              <a:t>NWCS 619</a:t>
            </a:r>
            <a:r>
              <a:rPr sz="1350" b="1" spc="-5" dirty="0">
                <a:latin typeface="Carlito"/>
                <a:cs typeface="Carlito"/>
              </a:rPr>
              <a:t>: </a:t>
            </a:r>
            <a:r>
              <a:rPr sz="1350" b="1" i="1" dirty="0">
                <a:latin typeface="Carlito"/>
                <a:cs typeface="Carlito"/>
              </a:rPr>
              <a:t>Mechanisms </a:t>
            </a:r>
            <a:r>
              <a:rPr sz="1350" b="1" i="1" spc="5" dirty="0">
                <a:latin typeface="Carlito"/>
                <a:cs typeface="Carlito"/>
              </a:rPr>
              <a:t>of </a:t>
            </a:r>
            <a:r>
              <a:rPr sz="1350" b="1" i="1" spc="-5" dirty="0">
                <a:latin typeface="Carlito"/>
                <a:cs typeface="Carlito"/>
              </a:rPr>
              <a:t>Preterm </a:t>
            </a:r>
            <a:r>
              <a:rPr sz="1350" b="1" i="1" spc="5" dirty="0">
                <a:latin typeface="Carlito"/>
                <a:cs typeface="Carlito"/>
              </a:rPr>
              <a:t>Labor </a:t>
            </a:r>
            <a:r>
              <a:rPr sz="1350" b="1" i="1" spc="-5" dirty="0">
                <a:latin typeface="Carlito"/>
                <a:cs typeface="Carlito"/>
              </a:rPr>
              <a:t>with</a:t>
            </a:r>
            <a:r>
              <a:rPr sz="1350" b="1" i="1" spc="-90" dirty="0">
                <a:latin typeface="Carlito"/>
                <a:cs typeface="Carlito"/>
              </a:rPr>
              <a:t> </a:t>
            </a:r>
            <a:r>
              <a:rPr sz="1350" b="1" i="1" spc="-5" dirty="0">
                <a:latin typeface="Carlito"/>
                <a:cs typeface="Carlito"/>
              </a:rPr>
              <a:t>Antiretroviral</a:t>
            </a:r>
            <a:endParaRPr sz="135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" y="1047750"/>
            <a:ext cx="8895588" cy="3617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58978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300" b="0" spc="-185" dirty="0">
                <a:solidFill>
                  <a:srgbClr val="000000"/>
                </a:solidFill>
                <a:latin typeface="Trebuchet MS"/>
                <a:cs typeface="Trebuchet MS"/>
              </a:rPr>
              <a:t>ผลงานแทรกซ้อน &amp; แผนงาน</a:t>
            </a:r>
            <a:endParaRPr sz="33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69503" y="6095"/>
            <a:ext cx="1757148" cy="927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36335" y="3516630"/>
            <a:ext cx="3255265" cy="111312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vert="horz" wrap="square" lIns="0" tIns="35560" rIns="0" bIns="0" rtlCol="0" anchor="b">
            <a:spAutoFit/>
          </a:bodyPr>
          <a:lstStyle/>
          <a:p>
            <a:pPr marL="92710" marR="130810">
              <a:lnSpc>
                <a:spcPct val="100000"/>
              </a:lnSpc>
              <a:spcBef>
                <a:spcPts val="280"/>
              </a:spcBef>
            </a:pPr>
            <a:r>
              <a:rPr lang="th-TH" sz="1350" b="1" spc="-5" dirty="0">
                <a:latin typeface="Carlito"/>
                <a:cs typeface="Carlito"/>
              </a:rPr>
              <a:t>หยุดการพัฒนาการศึกษาอย่างถาวรเนื่องจากคำเตือนของ </a:t>
            </a:r>
            <a:r>
              <a:rPr lang="en-US" sz="1350" b="1" spc="-5" dirty="0">
                <a:latin typeface="Carlito"/>
                <a:cs typeface="Carlito"/>
              </a:rPr>
              <a:t>FDA </a:t>
            </a:r>
            <a:r>
              <a:rPr lang="en-US" sz="1350" b="1" spc="-5" dirty="0" err="1">
                <a:latin typeface="Carlito"/>
                <a:cs typeface="Carlito"/>
              </a:rPr>
              <a:t>Blackbox</a:t>
            </a:r>
            <a:r>
              <a:rPr lang="en-US" sz="1350" b="1" spc="-5" dirty="0">
                <a:latin typeface="Carlito"/>
                <a:cs typeface="Carlito"/>
              </a:rPr>
              <a:t> </a:t>
            </a:r>
            <a:r>
              <a:rPr lang="th-TH" sz="1350" b="1" spc="-5" dirty="0">
                <a:latin typeface="Carlito"/>
                <a:cs typeface="Carlito"/>
              </a:rPr>
              <a:t>เกี่ยวกับการใช้ </a:t>
            </a:r>
            <a:r>
              <a:rPr lang="en-US" sz="1350" b="1" spc="-5" dirty="0">
                <a:latin typeface="Carlito"/>
                <a:cs typeface="Carlito"/>
              </a:rPr>
              <a:t>ASA </a:t>
            </a:r>
            <a:r>
              <a:rPr lang="th-TH" sz="1350" b="1" spc="-5" dirty="0">
                <a:latin typeface="Carlito"/>
                <a:cs typeface="Carlito"/>
              </a:rPr>
              <a:t>และ </a:t>
            </a:r>
            <a:r>
              <a:rPr lang="en-US" sz="1350" b="1" spc="-5" dirty="0">
                <a:latin typeface="Carlito"/>
                <a:cs typeface="Carlito"/>
              </a:rPr>
              <a:t>NSAIDs </a:t>
            </a:r>
            <a:r>
              <a:rPr lang="th-TH" sz="1350" b="1" spc="-5" dirty="0">
                <a:latin typeface="Carlito"/>
                <a:cs typeface="Carlito"/>
              </a:rPr>
              <a:t>ในสตรีมีครรภ์อายุครรภ์ 20 สัปดาห์ขึ้นไป</a:t>
            </a:r>
          </a:p>
          <a:p>
            <a:pPr marL="92710" marR="130810">
              <a:lnSpc>
                <a:spcPct val="100000"/>
              </a:lnSpc>
              <a:spcBef>
                <a:spcPts val="280"/>
              </a:spcBef>
            </a:pPr>
            <a:endParaRPr sz="135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8800" y="1276350"/>
            <a:ext cx="3276599" cy="86690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710" marR="84455">
              <a:lnSpc>
                <a:spcPct val="100000"/>
              </a:lnSpc>
              <a:spcBef>
                <a:spcPts val="280"/>
              </a:spcBef>
            </a:pPr>
            <a:r>
              <a:rPr lang="th-TH" sz="1350" b="1" spc="-5" dirty="0">
                <a:latin typeface="Carlito"/>
                <a:cs typeface="Carlito"/>
              </a:rPr>
              <a:t>หยุดชั่วคราวเนื่องจากโควิด-19 ณ เดือนมีนาคม 2020 การแก้ไขมาตรการฉบับสมบูรณ์ในการพัฒนาเพื่อป้องกันโควิด-19 และยกเลิกการศึกษา</a:t>
            </a:r>
            <a:endParaRPr sz="135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2400" y="3257550"/>
            <a:ext cx="5444536" cy="1687065"/>
            <a:chOff x="117348" y="3447288"/>
            <a:chExt cx="5460491" cy="1687065"/>
          </a:xfrm>
        </p:grpSpPr>
        <p:sp>
          <p:nvSpPr>
            <p:cNvPr id="10" name="object 10"/>
            <p:cNvSpPr/>
            <p:nvPr/>
          </p:nvSpPr>
          <p:spPr>
            <a:xfrm>
              <a:off x="117348" y="3675888"/>
              <a:ext cx="5195570" cy="1405255"/>
            </a:xfrm>
            <a:custGeom>
              <a:avLst/>
              <a:gdLst/>
              <a:ahLst/>
              <a:cxnLst/>
              <a:rect l="l" t="t" r="r" b="b"/>
              <a:pathLst>
                <a:path w="5195570" h="1405254">
                  <a:moveTo>
                    <a:pt x="5195316" y="905256"/>
                  </a:moveTo>
                  <a:lnTo>
                    <a:pt x="5195303" y="0"/>
                  </a:lnTo>
                  <a:lnTo>
                    <a:pt x="1699260" y="0"/>
                  </a:lnTo>
                  <a:lnTo>
                    <a:pt x="1699260" y="905256"/>
                  </a:lnTo>
                  <a:lnTo>
                    <a:pt x="0" y="905256"/>
                  </a:lnTo>
                  <a:lnTo>
                    <a:pt x="0" y="1405128"/>
                  </a:lnTo>
                  <a:lnTo>
                    <a:pt x="5195316" y="1405128"/>
                  </a:lnTo>
                  <a:lnTo>
                    <a:pt x="5195316" y="905256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17007" y="4860035"/>
              <a:ext cx="295656" cy="2743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399" y="3447288"/>
              <a:ext cx="5044440" cy="300355"/>
            </a:xfrm>
            <a:custGeom>
              <a:avLst/>
              <a:gdLst/>
              <a:ahLst/>
              <a:cxnLst/>
              <a:rect l="l" t="t" r="r" b="b"/>
              <a:pathLst>
                <a:path w="5044440" h="300354">
                  <a:moveTo>
                    <a:pt x="5044440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5044440" y="300228"/>
                  </a:lnTo>
                  <a:lnTo>
                    <a:pt x="504444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44206" y="4818888"/>
              <a:ext cx="425450" cy="288925"/>
            </a:xfrm>
            <a:custGeom>
              <a:avLst/>
              <a:gdLst/>
              <a:ahLst/>
              <a:cxnLst/>
              <a:rect l="l" t="t" r="r" b="b"/>
              <a:pathLst>
                <a:path w="425450" h="288925">
                  <a:moveTo>
                    <a:pt x="425196" y="0"/>
                  </a:moveTo>
                  <a:lnTo>
                    <a:pt x="0" y="0"/>
                  </a:lnTo>
                  <a:lnTo>
                    <a:pt x="0" y="288797"/>
                  </a:lnTo>
                  <a:lnTo>
                    <a:pt x="425196" y="288797"/>
                  </a:lnTo>
                  <a:lnTo>
                    <a:pt x="4251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44206" y="4818888"/>
              <a:ext cx="425450" cy="288925"/>
            </a:xfrm>
            <a:custGeom>
              <a:avLst/>
              <a:gdLst/>
              <a:ahLst/>
              <a:cxnLst/>
              <a:rect l="l" t="t" r="r" b="b"/>
              <a:pathLst>
                <a:path w="425450" h="288925">
                  <a:moveTo>
                    <a:pt x="425196" y="288797"/>
                  </a:moveTo>
                  <a:lnTo>
                    <a:pt x="425196" y="0"/>
                  </a:lnTo>
                  <a:lnTo>
                    <a:pt x="0" y="0"/>
                  </a:lnTo>
                  <a:lnTo>
                    <a:pt x="0" y="288797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640322" y="2463547"/>
            <a:ext cx="3427477" cy="86690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 marR="110489">
              <a:lnSpc>
                <a:spcPct val="100000"/>
              </a:lnSpc>
              <a:spcBef>
                <a:spcPts val="280"/>
              </a:spcBef>
            </a:pPr>
            <a:r>
              <a:rPr lang="th-TH" sz="1350" b="1" spc="-5" dirty="0">
                <a:latin typeface="Carlito"/>
                <a:cs typeface="Carlito"/>
              </a:rPr>
              <a:t>หยุดชั่วคราวเนื่องจาก โควิด-19 เลือกกิจกรรมเพื่อดำเนินการจนเสร็จสิ้น (เช่น คู่มือการแทรกแซง) คู่มือการแทรกแซงแปลครบถ้วนแล้ว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5840" y="3240229"/>
            <a:ext cx="5585360" cy="30649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27990">
              <a:lnSpc>
                <a:spcPct val="100000"/>
              </a:lnSpc>
              <a:spcBef>
                <a:spcPts val="770"/>
              </a:spcBef>
            </a:pPr>
            <a:r>
              <a:rPr lang="en-US" sz="1350" b="1" spc="-5" dirty="0">
                <a:latin typeface="Carlito"/>
                <a:cs typeface="Carlito"/>
              </a:rPr>
              <a:t>NWCS 619 </a:t>
            </a:r>
            <a:r>
              <a:rPr lang="th-TH" sz="1350" b="1" spc="-5" dirty="0">
                <a:latin typeface="Carlito"/>
                <a:cs typeface="Carlito"/>
              </a:rPr>
              <a:t>กลไกการคลอดก่อนกำหนดกับยาต้านไวรัส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4400550"/>
            <a:ext cx="5257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350" b="1" spc="-5" dirty="0">
                <a:latin typeface="Carlito"/>
                <a:cs typeface="Carlito"/>
              </a:rPr>
              <a:t>การศึกษาเชิงสังเกตในอนาคตของการตอบสนองทางภูมิคุ้มกันต่อ </a:t>
            </a:r>
            <a:r>
              <a:rPr lang="en-US" sz="1350" b="1" spc="-5" dirty="0">
                <a:latin typeface="Carlito"/>
                <a:cs typeface="Carlito"/>
              </a:rPr>
              <a:t>SARS-CoV-2</a:t>
            </a:r>
            <a:r>
              <a:rPr lang="th-TH" sz="1350" b="1" spc="-5" dirty="0">
                <a:latin typeface="Carlito"/>
                <a:cs typeface="Carlito"/>
              </a:rPr>
              <a:t> ในเด็กและวัยรุ่นที่มีและไม่มีเชื้อเอชไอวี</a:t>
            </a:r>
            <a:endParaRPr lang="en-US" sz="1350" b="1" spc="-5" dirty="0">
              <a:latin typeface="Carlito"/>
              <a:cs typeface="Carlito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3562350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pc="-5" dirty="0">
                <a:latin typeface="Carlito"/>
                <a:cs typeface="Carlito"/>
              </a:rPr>
              <a:t>CS # 5023: </a:t>
            </a:r>
            <a:r>
              <a:rPr lang="en-US" sz="1200" b="1" spc="-5" dirty="0" err="1">
                <a:latin typeface="Carlito"/>
                <a:cs typeface="Carlito"/>
              </a:rPr>
              <a:t>Sofosbuvir</a:t>
            </a:r>
            <a:r>
              <a:rPr lang="en-US" sz="1200" b="1" spc="-5" dirty="0">
                <a:latin typeface="Carlito"/>
                <a:cs typeface="Carlito"/>
              </a:rPr>
              <a:t> / </a:t>
            </a:r>
            <a:r>
              <a:rPr lang="en-US" sz="1200" b="1" spc="-5" dirty="0" err="1">
                <a:latin typeface="Carlito"/>
                <a:cs typeface="Carlito"/>
              </a:rPr>
              <a:t>velpatasvir</a:t>
            </a:r>
            <a:r>
              <a:rPr lang="en-US" sz="1200" b="1" spc="-5" dirty="0">
                <a:latin typeface="Carlito"/>
                <a:cs typeface="Carlito"/>
              </a:rPr>
              <a:t> </a:t>
            </a:r>
            <a:r>
              <a:rPr lang="th-TH" sz="1200" b="1" spc="-5" dirty="0">
                <a:latin typeface="Carlito"/>
                <a:cs typeface="Carlito"/>
              </a:rPr>
              <a:t>ในการตั้งครรภ์ ผู้หญิงที่ป่วยด้วยโรคตับอักเสบซีด้วยหรือ</a:t>
            </a:r>
          </a:p>
          <a:p>
            <a:r>
              <a:rPr lang="th-TH" sz="1200" b="1" spc="-5" dirty="0">
                <a:latin typeface="Carlito"/>
                <a:cs typeface="Carlito"/>
              </a:rPr>
              <a:t>ไม่มีการติดเชื้อเอชไอวี: ความปลอดภัย </a:t>
            </a:r>
            <a:r>
              <a:rPr lang="en-US" sz="1200" b="1" spc="-5" dirty="0">
                <a:latin typeface="Carlito"/>
                <a:cs typeface="Carlito"/>
              </a:rPr>
              <a:t>PK </a:t>
            </a:r>
            <a:r>
              <a:rPr lang="th-TH" sz="1200" b="1" spc="-5" dirty="0">
                <a:latin typeface="Carlito"/>
                <a:cs typeface="Carlito"/>
              </a:rPr>
              <a:t>และประสิทธิภาพ</a:t>
            </a:r>
            <a:endParaRPr lang="en-US" sz="1200" b="1" spc="-5" dirty="0">
              <a:latin typeface="Carlito"/>
              <a:cs typeface="Carli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462915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???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911" y="1197863"/>
            <a:ext cx="4105655" cy="3209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3836" y="309498"/>
            <a:ext cx="538035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h-TH" sz="2250" b="0" spc="-120" dirty="0">
                <a:solidFill>
                  <a:srgbClr val="000000"/>
                </a:solidFill>
                <a:latin typeface="Trebuchet MS"/>
                <a:cs typeface="Trebuchet MS"/>
              </a:rPr>
              <a:t>ข้อเสนอและการตอบสนองของคณะกรรมการเพิ่มเติม</a:t>
            </a:r>
            <a:endParaRPr sz="22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167" y="4900676"/>
            <a:ext cx="871347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0"/>
              </a:spcBef>
            </a:pPr>
            <a:r>
              <a:rPr sz="800" spc="-5" dirty="0">
                <a:latin typeface="Carlito"/>
                <a:cs typeface="Carlito"/>
              </a:rPr>
              <a:t>Phillips Pediatrics </a:t>
            </a:r>
            <a:r>
              <a:rPr sz="800" spc="-15" dirty="0">
                <a:latin typeface="Carlito"/>
                <a:cs typeface="Carlito"/>
              </a:rPr>
              <a:t>2016; </a:t>
            </a:r>
            <a:r>
              <a:rPr sz="800" spc="-10" dirty="0">
                <a:latin typeface="Carlito"/>
                <a:cs typeface="Carlito"/>
              </a:rPr>
              <a:t>Malee AIDS </a:t>
            </a:r>
            <a:r>
              <a:rPr sz="800" spc="-5" dirty="0">
                <a:latin typeface="Carlito"/>
                <a:cs typeface="Carlito"/>
              </a:rPr>
              <a:t>Care </a:t>
            </a:r>
            <a:r>
              <a:rPr sz="800" spc="-15" dirty="0">
                <a:latin typeface="Carlito"/>
                <a:cs typeface="Carlito"/>
              </a:rPr>
              <a:t>2011; </a:t>
            </a:r>
            <a:r>
              <a:rPr sz="800" spc="-5" dirty="0">
                <a:latin typeface="Carlito"/>
                <a:cs typeface="Carlito"/>
              </a:rPr>
              <a:t>Scharko AIDS Care </a:t>
            </a:r>
            <a:r>
              <a:rPr sz="800" spc="-15" dirty="0">
                <a:latin typeface="Carlito"/>
                <a:cs typeface="Carlito"/>
              </a:rPr>
              <a:t>2006; </a:t>
            </a:r>
            <a:r>
              <a:rPr sz="800" spc="-5" dirty="0">
                <a:latin typeface="Carlito"/>
                <a:cs typeface="Carlito"/>
              </a:rPr>
              <a:t>Earnshaw AIDS </a:t>
            </a:r>
            <a:r>
              <a:rPr sz="800" spc="-10" dirty="0">
                <a:latin typeface="Carlito"/>
                <a:cs typeface="Carlito"/>
              </a:rPr>
              <a:t>&amp; </a:t>
            </a:r>
            <a:r>
              <a:rPr sz="800" spc="-5" dirty="0">
                <a:latin typeface="Carlito"/>
                <a:cs typeface="Carlito"/>
              </a:rPr>
              <a:t>Behavior </a:t>
            </a:r>
            <a:r>
              <a:rPr sz="800" spc="-15" dirty="0">
                <a:latin typeface="Carlito"/>
                <a:cs typeface="Carlito"/>
              </a:rPr>
              <a:t>2018; </a:t>
            </a:r>
            <a:r>
              <a:rPr sz="800" spc="-5" dirty="0">
                <a:latin typeface="Carlito"/>
                <a:cs typeface="Carlito"/>
              </a:rPr>
              <a:t>Griffith OFID </a:t>
            </a:r>
            <a:r>
              <a:rPr sz="800" spc="-15" dirty="0">
                <a:latin typeface="Carlito"/>
                <a:cs typeface="Carlito"/>
              </a:rPr>
              <a:t>2017; </a:t>
            </a:r>
            <a:r>
              <a:rPr sz="800" spc="-5" dirty="0">
                <a:latin typeface="Carlito"/>
                <a:cs typeface="Carlito"/>
              </a:rPr>
              <a:t>Li JPIDS </a:t>
            </a:r>
            <a:r>
              <a:rPr sz="800" spc="-15" dirty="0">
                <a:latin typeface="Carlito"/>
                <a:cs typeface="Carlito"/>
              </a:rPr>
              <a:t>2020; </a:t>
            </a:r>
            <a:r>
              <a:rPr sz="800" spc="-10" dirty="0">
                <a:latin typeface="Carlito"/>
                <a:cs typeface="Carlito"/>
              </a:rPr>
              <a:t>Venkataramani </a:t>
            </a:r>
            <a:r>
              <a:rPr sz="800" spc="-5" dirty="0">
                <a:latin typeface="Carlito"/>
                <a:cs typeface="Carlito"/>
              </a:rPr>
              <a:t>AIDS Pt Care </a:t>
            </a:r>
            <a:r>
              <a:rPr sz="800" spc="-15" dirty="0">
                <a:latin typeface="Carlito"/>
                <a:cs typeface="Carlito"/>
              </a:rPr>
              <a:t>2010; </a:t>
            </a:r>
            <a:r>
              <a:rPr sz="800" spc="-10" dirty="0">
                <a:latin typeface="Carlito"/>
                <a:cs typeface="Carlito"/>
              </a:rPr>
              <a:t>Tieh </a:t>
            </a:r>
            <a:r>
              <a:rPr sz="800" spc="-5" dirty="0">
                <a:latin typeface="Carlito"/>
                <a:cs typeface="Carlito"/>
              </a:rPr>
              <a:t>et al. J Virus Eradication; Angrand  </a:t>
            </a:r>
            <a:r>
              <a:rPr sz="800" spc="-10" dirty="0">
                <a:latin typeface="Carlito"/>
                <a:cs typeface="Carlito"/>
              </a:rPr>
              <a:t>AIDS </a:t>
            </a:r>
            <a:r>
              <a:rPr sz="800" spc="-5" dirty="0">
                <a:latin typeface="Carlito"/>
                <a:cs typeface="Carlito"/>
              </a:rPr>
              <a:t>Care </a:t>
            </a:r>
            <a:r>
              <a:rPr sz="800" spc="-15" dirty="0">
                <a:latin typeface="Carlito"/>
                <a:cs typeface="Carlito"/>
              </a:rPr>
              <a:t>2018; </a:t>
            </a:r>
            <a:r>
              <a:rPr sz="800" spc="-10" dirty="0">
                <a:latin typeface="Carlito"/>
                <a:cs typeface="Carlito"/>
              </a:rPr>
              <a:t>Agwu JAMA </a:t>
            </a:r>
            <a:r>
              <a:rPr sz="800" spc="-15" dirty="0">
                <a:latin typeface="Carlito"/>
                <a:cs typeface="Carlito"/>
              </a:rPr>
              <a:t>2012; </a:t>
            </a:r>
            <a:r>
              <a:rPr sz="800" spc="-5" dirty="0">
                <a:latin typeface="Carlito"/>
                <a:cs typeface="Carlito"/>
              </a:rPr>
              <a:t>Jao </a:t>
            </a:r>
            <a:r>
              <a:rPr sz="800" spc="-10" dirty="0">
                <a:latin typeface="Carlito"/>
                <a:cs typeface="Carlito"/>
              </a:rPr>
              <a:t>CID </a:t>
            </a:r>
            <a:r>
              <a:rPr sz="800" spc="-15" dirty="0">
                <a:latin typeface="Carlito"/>
                <a:cs typeface="Carlito"/>
              </a:rPr>
              <a:t>2017; </a:t>
            </a:r>
            <a:r>
              <a:rPr sz="800" spc="-10" dirty="0">
                <a:latin typeface="Carlito"/>
                <a:cs typeface="Carlito"/>
              </a:rPr>
              <a:t>Lundberg </a:t>
            </a:r>
            <a:r>
              <a:rPr sz="800" spc="-5" dirty="0">
                <a:latin typeface="Carlito"/>
                <a:cs typeface="Carlito"/>
              </a:rPr>
              <a:t>Br J Inf Dis</a:t>
            </a:r>
            <a:r>
              <a:rPr sz="800" spc="-75" dirty="0">
                <a:latin typeface="Carlito"/>
                <a:cs typeface="Carlito"/>
              </a:rPr>
              <a:t> </a:t>
            </a:r>
            <a:r>
              <a:rPr sz="800" spc="-15" dirty="0">
                <a:latin typeface="Carlito"/>
                <a:cs typeface="Carlito"/>
              </a:rPr>
              <a:t>2017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7655" y="4308347"/>
            <a:ext cx="7028815" cy="39818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514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05"/>
              </a:spcBef>
            </a:pPr>
            <a:r>
              <a:rPr lang="th-TH" sz="2250" spc="-85" dirty="0">
                <a:latin typeface="Trebuchet MS"/>
                <a:cs typeface="Trebuchet MS"/>
              </a:rPr>
              <a:t>คุณจะจัดการอย่างไรกับมัน</a:t>
            </a:r>
            <a:r>
              <a:rPr sz="2250" spc="-25" dirty="0">
                <a:latin typeface="Trebuchet MS"/>
                <a:cs typeface="Trebuchet MS"/>
              </a:rPr>
              <a:t>?</a:t>
            </a:r>
            <a:endParaRPr sz="225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38" y="825246"/>
            <a:ext cx="2443480" cy="107208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60"/>
              </a:spcBef>
            </a:pPr>
            <a:r>
              <a:rPr lang="th-TH" sz="1350" spc="-10" dirty="0">
                <a:latin typeface="Carlito"/>
                <a:cs typeface="Carlito"/>
              </a:rPr>
              <a:t>สมอง</a:t>
            </a:r>
            <a:r>
              <a:rPr sz="1350" spc="-10" dirty="0">
                <a:latin typeface="Carlito"/>
                <a:cs typeface="Carlito"/>
              </a:rPr>
              <a:t>:</a:t>
            </a:r>
            <a:endParaRPr sz="1350" dirty="0">
              <a:latin typeface="Carlito"/>
              <a:cs typeface="Carlito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lang="th-TH" sz="1350" spc="-5" dirty="0">
                <a:latin typeface="Carlito"/>
                <a:cs typeface="Carlito"/>
              </a:rPr>
              <a:t>เกมส์ฝึกสมอง</a:t>
            </a:r>
            <a:r>
              <a:rPr sz="1350" spc="-5" dirty="0">
                <a:latin typeface="Carlito"/>
                <a:cs typeface="Carlito"/>
              </a:rPr>
              <a:t>*</a:t>
            </a:r>
            <a:endParaRPr sz="1350" dirty="0">
              <a:latin typeface="Carlito"/>
              <a:cs typeface="Carlito"/>
            </a:endParaRPr>
          </a:p>
          <a:p>
            <a:pPr marL="89535" marR="91440">
              <a:lnSpc>
                <a:spcPct val="100000"/>
              </a:lnSpc>
            </a:pPr>
            <a:r>
              <a:rPr lang="th-TH" sz="1350" spc="-10" dirty="0">
                <a:latin typeface="Carlito"/>
                <a:cs typeface="Carlito"/>
              </a:rPr>
              <a:t>ความเข้มข้น </a:t>
            </a:r>
            <a:r>
              <a:rPr sz="1350" spc="-10" dirty="0">
                <a:latin typeface="Carlito"/>
                <a:cs typeface="Carlito"/>
              </a:rPr>
              <a:t>ART </a:t>
            </a:r>
            <a:endParaRPr lang="th-TH" sz="1350" spc="-10" dirty="0">
              <a:latin typeface="Carlito"/>
              <a:cs typeface="Carlito"/>
            </a:endParaRPr>
          </a:p>
          <a:p>
            <a:pPr marL="89535" marR="91440">
              <a:lnSpc>
                <a:spcPct val="100000"/>
              </a:lnSpc>
            </a:pPr>
            <a:r>
              <a:rPr lang="th-TH" sz="1350" spc="-5" dirty="0">
                <a:latin typeface="Carlito"/>
                <a:cs typeface="Carlito"/>
              </a:rPr>
              <a:t>การอักเสบ</a:t>
            </a:r>
          </a:p>
          <a:p>
            <a:pPr marL="89535" marR="91440">
              <a:lnSpc>
                <a:spcPct val="100000"/>
              </a:lnSpc>
            </a:pPr>
            <a:r>
              <a:rPr lang="th-TH" sz="1350" spc="-5" dirty="0">
                <a:latin typeface="Carlito"/>
                <a:cs typeface="Carlito"/>
              </a:rPr>
              <a:t>อาการซึมเศร้า</a:t>
            </a:r>
            <a:r>
              <a:rPr lang="en-US" sz="1350" spc="-5" dirty="0">
                <a:latin typeface="Carlito"/>
                <a:cs typeface="Carlito"/>
              </a:rPr>
              <a:t>, </a:t>
            </a:r>
            <a:r>
              <a:rPr lang="th-TH" sz="1350" spc="-5" dirty="0">
                <a:latin typeface="Carlito"/>
                <a:cs typeface="Carlito"/>
              </a:rPr>
              <a:t>สุขภาพจิตอื่นๆ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38" y="3230117"/>
            <a:ext cx="1296162" cy="69570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9535" marR="95250">
              <a:lnSpc>
                <a:spcPct val="100000"/>
              </a:lnSpc>
              <a:spcBef>
                <a:spcPts val="265"/>
              </a:spcBef>
            </a:pPr>
            <a:r>
              <a:rPr lang="th-TH" sz="1350" spc="-10" dirty="0">
                <a:latin typeface="Carlito"/>
                <a:cs typeface="Carlito"/>
              </a:rPr>
              <a:t>การอักเสบ</a:t>
            </a:r>
            <a:r>
              <a:rPr sz="1350" spc="-5" dirty="0">
                <a:latin typeface="Carlito"/>
                <a:cs typeface="Carlito"/>
              </a:rPr>
              <a:t>: </a:t>
            </a:r>
            <a:endParaRPr lang="th-TH" sz="1350" spc="-5" dirty="0">
              <a:latin typeface="Carlito"/>
              <a:cs typeface="Carlito"/>
            </a:endParaRPr>
          </a:p>
          <a:p>
            <a:pPr marL="89535" marR="95250">
              <a:lnSpc>
                <a:spcPct val="100000"/>
              </a:lnSpc>
              <a:spcBef>
                <a:spcPts val="265"/>
              </a:spcBef>
            </a:pPr>
            <a:r>
              <a:rPr lang="th-TH" sz="1350" spc="-5" dirty="0">
                <a:latin typeface="Carlito"/>
                <a:cs typeface="Carlito"/>
              </a:rPr>
              <a:t>น้ำมันปลา</a:t>
            </a:r>
            <a:r>
              <a:rPr sz="1350" dirty="0">
                <a:latin typeface="Carlito"/>
                <a:cs typeface="Carlito"/>
              </a:rPr>
              <a:t>*  </a:t>
            </a:r>
            <a:r>
              <a:rPr lang="th-TH" sz="1350" spc="-5" dirty="0">
                <a:latin typeface="Carlito"/>
                <a:cs typeface="Carlito"/>
              </a:rPr>
              <a:t>จุลินทรีย์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056" y="2308098"/>
            <a:ext cx="2279143" cy="45012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lang="th-TH" sz="1350" spc="-5" dirty="0">
                <a:latin typeface="Carlito"/>
                <a:cs typeface="Carlito"/>
              </a:rPr>
              <a:t>หัวใจ</a:t>
            </a:r>
            <a:r>
              <a:rPr sz="1350" spc="-5" dirty="0">
                <a:latin typeface="Carlito"/>
                <a:cs typeface="Carlito"/>
              </a:rPr>
              <a:t>:</a:t>
            </a:r>
            <a:endParaRPr sz="1350" dirty="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lang="th-TH" sz="1350" spc="-5" dirty="0">
                <a:latin typeface="Carlito"/>
                <a:cs typeface="Carlito"/>
              </a:rPr>
              <a:t>ความเร็วของการเต้นคลื่นหัวใจ</a:t>
            </a:r>
            <a:r>
              <a:rPr sz="1350" dirty="0">
                <a:latin typeface="Carlito"/>
                <a:cs typeface="Carlito"/>
              </a:rPr>
              <a:t>*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25006" y="2207514"/>
            <a:ext cx="1171194" cy="45012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lang="th-TH" sz="1350" spc="-5" dirty="0">
                <a:latin typeface="Carlito"/>
                <a:cs typeface="Carlito"/>
              </a:rPr>
              <a:t>ไต</a:t>
            </a:r>
            <a:r>
              <a:rPr sz="1350" spc="-5" dirty="0">
                <a:latin typeface="Carlito"/>
                <a:cs typeface="Carlito"/>
              </a:rPr>
              <a:t>:</a:t>
            </a:r>
            <a:endParaRPr sz="1350" dirty="0">
              <a:latin typeface="Carlito"/>
              <a:cs typeface="Carlito"/>
            </a:endParaRPr>
          </a:p>
          <a:p>
            <a:pPr marL="91440">
              <a:lnSpc>
                <a:spcPct val="100000"/>
              </a:lnSpc>
            </a:pPr>
            <a:r>
              <a:rPr sz="1350" dirty="0">
                <a:latin typeface="Carlito"/>
                <a:cs typeface="Carlito"/>
              </a:rPr>
              <a:t>TDF vs.</a:t>
            </a:r>
            <a:r>
              <a:rPr sz="1350" spc="-80" dirty="0">
                <a:latin typeface="Carlito"/>
                <a:cs typeface="Carlito"/>
              </a:rPr>
              <a:t> </a:t>
            </a:r>
            <a:r>
              <a:rPr sz="1350" spc="-40" dirty="0">
                <a:latin typeface="Carlito"/>
                <a:cs typeface="Carlito"/>
              </a:rPr>
              <a:t>TAF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5965" y="819150"/>
            <a:ext cx="2866263" cy="65723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lang="th-TH" sz="1350" spc="-10" dirty="0">
                <a:latin typeface="Carlito"/>
                <a:cs typeface="Carlito"/>
              </a:rPr>
              <a:t>การคลอดก่อนกำหนด</a:t>
            </a:r>
            <a:r>
              <a:rPr sz="1350" spc="-5" dirty="0">
                <a:latin typeface="Carlito"/>
                <a:cs typeface="Carlito"/>
              </a:rPr>
              <a:t>:</a:t>
            </a:r>
            <a:endParaRPr sz="1350" dirty="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350" spc="-5" dirty="0">
                <a:latin typeface="Carlito"/>
                <a:cs typeface="Carlito"/>
              </a:rPr>
              <a:t>Aspirin</a:t>
            </a:r>
            <a:endParaRPr sz="1350" dirty="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</a:pPr>
            <a:r>
              <a:rPr lang="th-TH" sz="1350" spc="-10" dirty="0">
                <a:latin typeface="Carlito"/>
                <a:cs typeface="Carlito"/>
              </a:rPr>
              <a:t>ปัจจัยที่เกี่ยวข้องกับการคลอดก่อนกำหนด</a:t>
            </a:r>
            <a:endParaRPr sz="135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2918" y="3196589"/>
            <a:ext cx="1418082" cy="695703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marR="94615">
              <a:lnSpc>
                <a:spcPct val="100000"/>
              </a:lnSpc>
              <a:spcBef>
                <a:spcPts val="265"/>
              </a:spcBef>
            </a:pPr>
            <a:r>
              <a:rPr lang="th-TH" sz="1350" spc="-5" dirty="0">
                <a:latin typeface="Carlito"/>
                <a:cs typeface="Carlito"/>
              </a:rPr>
              <a:t>ตับ</a:t>
            </a:r>
            <a:r>
              <a:rPr sz="1350" spc="-5" dirty="0">
                <a:latin typeface="Carlito"/>
                <a:cs typeface="Carlito"/>
              </a:rPr>
              <a:t>:</a:t>
            </a:r>
            <a:endParaRPr lang="th-TH" sz="1350" spc="-5" dirty="0">
              <a:latin typeface="Carlito"/>
              <a:cs typeface="Carlito"/>
            </a:endParaRPr>
          </a:p>
          <a:p>
            <a:pPr marL="91440" marR="94615">
              <a:lnSpc>
                <a:spcPct val="100000"/>
              </a:lnSpc>
              <a:spcBef>
                <a:spcPts val="265"/>
              </a:spcBef>
            </a:pPr>
            <a:r>
              <a:rPr lang="th-TH" sz="1350" spc="-5" dirty="0">
                <a:latin typeface="Carlito"/>
                <a:cs typeface="Carlito"/>
              </a:rPr>
              <a:t>ตับอักเสบชนิด </a:t>
            </a:r>
            <a:r>
              <a:rPr sz="1350" dirty="0">
                <a:latin typeface="Carlito"/>
                <a:cs typeface="Carlito"/>
              </a:rPr>
              <a:t>B </a:t>
            </a:r>
            <a:r>
              <a:rPr lang="th-TH" sz="1350" spc="-5" dirty="0">
                <a:latin typeface="Carlito"/>
                <a:cs typeface="Carlito"/>
              </a:rPr>
              <a:t>ตับอักเสบชนิด</a:t>
            </a:r>
            <a:r>
              <a:rPr sz="1350" spc="-70" dirty="0">
                <a:latin typeface="Carlito"/>
                <a:cs typeface="Carlito"/>
              </a:rPr>
              <a:t> </a:t>
            </a:r>
            <a:r>
              <a:rPr sz="1350" spc="-5" dirty="0">
                <a:latin typeface="Carlito"/>
                <a:cs typeface="Carlito"/>
              </a:rPr>
              <a:t>C*</a:t>
            </a:r>
            <a:endParaRPr sz="135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7295" y="1088136"/>
            <a:ext cx="4948428" cy="282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209800" y="1352550"/>
            <a:ext cx="1219200" cy="1384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h-TH" sz="2800" b="1" dirty="0">
                <a:solidFill>
                  <a:schemeClr val="bg2"/>
                </a:solidFill>
              </a:rPr>
              <a:t>เวลาที่จะต้องทบทวน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7165"/>
            <a:ext cx="4962323" cy="30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4483" y="266566"/>
            <a:ext cx="7876542" cy="873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4000" spc="-5" dirty="0"/>
              <a:t>การแข่งขันใหม่ที่ประสบความสำเร็จ</a:t>
            </a:r>
            <a:r>
              <a:rPr sz="4000" spc="-5" dirty="0"/>
              <a:t>!</a:t>
            </a:r>
            <a:endParaRPr sz="400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779170" y="1248283"/>
            <a:ext cx="7602829" cy="1817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 marR="5080" indent="-342900" algn="l">
              <a:lnSpc>
                <a:spcPts val="286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th-TH" sz="2200" spc="-5" dirty="0">
                <a:solidFill>
                  <a:srgbClr val="385F71"/>
                </a:solidFill>
              </a:rPr>
              <a:t>เครือข่าย</a:t>
            </a:r>
            <a:r>
              <a:rPr lang="en-US" sz="2200" spc="-5" dirty="0">
                <a:solidFill>
                  <a:srgbClr val="385F71"/>
                </a:solidFill>
              </a:rPr>
              <a:t> IMPAACT </a:t>
            </a:r>
            <a:r>
              <a:rPr lang="th-TH" sz="2200" spc="-5" dirty="0">
                <a:solidFill>
                  <a:srgbClr val="385F71"/>
                </a:solidFill>
              </a:rPr>
              <a:t>ได้รับทุนสนับสนุนอีก 7 ปีจากสถาบันสุขภาพแห่งชาติ</a:t>
            </a:r>
            <a:endParaRPr sz="2200" spc="-5" dirty="0">
              <a:solidFill>
                <a:srgbClr val="385F71"/>
              </a:solidFill>
            </a:endParaRPr>
          </a:p>
          <a:p>
            <a:pPr marL="386080" marR="97790" indent="-342900">
              <a:lnSpc>
                <a:spcPts val="2640"/>
              </a:lnSpc>
              <a:spcBef>
                <a:spcPts val="185"/>
              </a:spcBef>
              <a:buFont typeface="Wingdings" panose="05000000000000000000" pitchFamily="2" charset="2"/>
              <a:buChar char="Ø"/>
            </a:pPr>
            <a:r>
              <a:rPr lang="th-TH" sz="2200" spc="-5" dirty="0">
                <a:solidFill>
                  <a:srgbClr val="385F71"/>
                </a:solidFill>
              </a:rPr>
              <a:t>สถานที่วิจัยทางคลินิกยังคงดำเนินต่อไป โดยมีจำนวนโดยรวมเท่ากันในสถานที่เดียวกัน (26 แห่งในต่างประเทศ 19 แห่งในสหรัฐอเมริกา)</a:t>
            </a:r>
            <a:endParaRPr sz="2200" dirty="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0225" y="626745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67000" y="2974684"/>
            <a:ext cx="5344160" cy="1430655"/>
            <a:chOff x="2173222" y="2965690"/>
            <a:chExt cx="5344160" cy="1506855"/>
          </a:xfrm>
        </p:grpSpPr>
        <p:sp>
          <p:nvSpPr>
            <p:cNvPr id="9" name="object 9"/>
            <p:cNvSpPr/>
            <p:nvPr/>
          </p:nvSpPr>
          <p:spPr>
            <a:xfrm>
              <a:off x="2173222" y="2965690"/>
              <a:ext cx="5343908" cy="15065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29612" y="3022091"/>
              <a:ext cx="5233416" cy="13959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573" y="204927"/>
            <a:ext cx="860488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300" b="0" spc="-195" dirty="0">
                <a:solidFill>
                  <a:srgbClr val="000000"/>
                </a:solidFill>
                <a:latin typeface="Trebuchet MS"/>
                <a:cs typeface="Trebuchet MS"/>
              </a:rPr>
              <a:t>ผลการสำรวจคณะกรรมการวิทยาศาสตร์ </a:t>
            </a:r>
            <a:r>
              <a:rPr lang="en-US" sz="3300" b="0" spc="-195" dirty="0">
                <a:solidFill>
                  <a:srgbClr val="000000"/>
                </a:solidFill>
                <a:latin typeface="Trebuchet MS"/>
                <a:cs typeface="Trebuchet MS"/>
              </a:rPr>
              <a:t>C&amp;C </a:t>
            </a:r>
            <a:r>
              <a:rPr lang="th-TH" sz="3300" b="0" spc="-195" dirty="0">
                <a:solidFill>
                  <a:srgbClr val="000000"/>
                </a:solidFill>
                <a:latin typeface="Trebuchet MS"/>
                <a:cs typeface="Trebuchet MS"/>
              </a:rPr>
              <a:t>เมษายน 2564</a:t>
            </a:r>
            <a:endParaRPr sz="33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573" y="673353"/>
            <a:ext cx="7477125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14" dirty="0">
                <a:latin typeface="Trebuchet MS"/>
                <a:cs typeface="Trebuchet MS"/>
              </a:rPr>
              <a:t>(N=7)</a:t>
            </a:r>
            <a:endParaRPr sz="27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lang="th-TH" sz="2100" spc="-5" dirty="0">
                <a:latin typeface="Carlito"/>
                <a:cs typeface="Carlito"/>
              </a:rPr>
              <a:t>คณะกรรมการได้ให้ดำเนินการข้อเสนอที่สอดคล้องกับลำดับความสำคัญ</a:t>
            </a: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2100" b="1" dirty="0">
                <a:latin typeface="Carlito"/>
                <a:cs typeface="Carlito"/>
              </a:rPr>
              <a:t>99%</a:t>
            </a:r>
            <a:r>
              <a:rPr sz="2100" b="1" spc="-20" dirty="0">
                <a:latin typeface="Carlito"/>
                <a:cs typeface="Carlito"/>
              </a:rPr>
              <a:t> </a:t>
            </a:r>
            <a:r>
              <a:rPr lang="th-TH" sz="2100" b="1" spc="-10" dirty="0">
                <a:latin typeface="Carlito"/>
                <a:cs typeface="Carlito"/>
              </a:rPr>
              <a:t>เห็นด้วย</a:t>
            </a:r>
            <a:endParaRPr sz="21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9503" y="3712464"/>
            <a:ext cx="1757148" cy="92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811" y="441401"/>
            <a:ext cx="491680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300" b="0" spc="-180" dirty="0">
                <a:solidFill>
                  <a:srgbClr val="000000"/>
                </a:solidFill>
                <a:latin typeface="Trebuchet MS"/>
                <a:cs typeface="Trebuchet MS"/>
              </a:rPr>
              <a:t>ความท้าทายและโอกาส</a:t>
            </a:r>
            <a:endParaRPr sz="33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905" y="1062329"/>
            <a:ext cx="6285865" cy="31842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th-TH" sz="1700" b="1" spc="-5" dirty="0">
                <a:latin typeface="Carlito"/>
                <a:cs typeface="Carlito"/>
              </a:rPr>
              <a:t>ความท้าทาย</a:t>
            </a:r>
            <a:r>
              <a:rPr sz="1700" b="1" spc="-5" dirty="0">
                <a:latin typeface="Carlito"/>
                <a:cs typeface="Carlito"/>
              </a:rPr>
              <a:t>:</a:t>
            </a:r>
            <a:endParaRPr sz="1700" dirty="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700" spc="-5" dirty="0">
                <a:latin typeface="Carlito"/>
                <a:cs typeface="Carlito"/>
              </a:rPr>
              <a:t>วาระทางวิทยาศาสตร์ที่หลากหลาย</a:t>
            </a:r>
            <a:endParaRPr lang="en-US" sz="1700" spc="-5" dirty="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700" spc="-10" dirty="0">
                <a:latin typeface="Carlito"/>
                <a:cs typeface="Carlito"/>
              </a:rPr>
              <a:t>แต่ละพื้นที่ต้องใช้ความเชี่ยวชาญเฉพาะด้าน</a:t>
            </a:r>
            <a:endParaRPr lang="en-US" sz="1700" spc="-10" dirty="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700" dirty="0">
                <a:latin typeface="Carlito"/>
                <a:cs typeface="Carlito"/>
              </a:rPr>
              <a:t>การศึกษาจำนวนมากต้องการการออกแบบที่ซับซ้อน</a:t>
            </a:r>
            <a:endParaRPr sz="1700" dirty="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700" spc="-5" dirty="0">
                <a:latin typeface="Carlito"/>
                <a:cs typeface="Carlito"/>
              </a:rPr>
              <a:t>ยากที่จะรู้ว่าจะจัดลำดับความสำคัญอะไร/ </a:t>
            </a:r>
            <a:r>
              <a:rPr lang="en-US" sz="1700" spc="-5" dirty="0">
                <a:latin typeface="Carlito"/>
                <a:cs typeface="Carlito"/>
              </a:rPr>
              <a:t>SLG </a:t>
            </a:r>
            <a:r>
              <a:rPr lang="th-TH" sz="1700" spc="-5" dirty="0">
                <a:latin typeface="Carlito"/>
                <a:cs typeface="Carlito"/>
              </a:rPr>
              <a:t>และ </a:t>
            </a:r>
            <a:r>
              <a:rPr lang="en-US" sz="1700" spc="-5" dirty="0">
                <a:latin typeface="Carlito"/>
                <a:cs typeface="Carlito"/>
              </a:rPr>
              <a:t>NIH </a:t>
            </a:r>
            <a:r>
              <a:rPr lang="th-TH" sz="1700" spc="-5" dirty="0">
                <a:latin typeface="Carlito"/>
                <a:cs typeface="Carlito"/>
              </a:rPr>
              <a:t>จะสนับสนุนอะไร</a:t>
            </a:r>
            <a:endParaRPr lang="en-US" sz="1700" spc="-5" dirty="0">
              <a:latin typeface="Carlito"/>
              <a:cs typeface="Carlito"/>
            </a:endParaRPr>
          </a:p>
          <a:p>
            <a:pPr marL="12065">
              <a:lnSpc>
                <a:spcPct val="100000"/>
              </a:lnSpc>
              <a:spcBef>
                <a:spcPts val="195"/>
              </a:spcBef>
              <a:tabLst>
                <a:tab pos="185420" algn="l"/>
              </a:tabLst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lang="th-TH" sz="1700" b="1" spc="-5" dirty="0">
                <a:latin typeface="Carlito"/>
                <a:cs typeface="Carlito"/>
              </a:rPr>
              <a:t>โอกาส</a:t>
            </a:r>
            <a:r>
              <a:rPr sz="1700" b="1" spc="-5" dirty="0">
                <a:latin typeface="Carlito"/>
                <a:cs typeface="Carlito"/>
              </a:rPr>
              <a:t>:</a:t>
            </a:r>
            <a:endParaRPr sz="1700" dirty="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700" dirty="0">
                <a:latin typeface="Carlito"/>
                <a:cs typeface="Carlito"/>
              </a:rPr>
              <a:t>ชี้แจงคำถาม</a:t>
            </a:r>
            <a:endParaRPr lang="en-US" sz="1700" dirty="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700" spc="-5" dirty="0">
                <a:latin typeface="Carlito"/>
                <a:cs typeface="Carlito"/>
              </a:rPr>
              <a:t>พัฒนากลยุทธ์เพื่อมีส่วนร่วมหรือขยายความเชี่ยวชาญ</a:t>
            </a:r>
            <a:endParaRPr lang="en-US" sz="1700" spc="-5" dirty="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700" dirty="0">
                <a:latin typeface="Carlito"/>
                <a:cs typeface="Carlito"/>
              </a:rPr>
              <a:t>พิจารณากระบวนการที่เหมือน </a:t>
            </a:r>
            <a:r>
              <a:rPr lang="en-US" sz="1700" dirty="0">
                <a:latin typeface="Carlito"/>
                <a:cs typeface="Carlito"/>
              </a:rPr>
              <a:t>RFA</a:t>
            </a:r>
          </a:p>
          <a:p>
            <a:pPr marL="184785" indent="-17272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1700" spc="-15" dirty="0">
                <a:latin typeface="Carlito"/>
                <a:cs typeface="Carlito"/>
              </a:rPr>
              <a:t>ปรับปรุงคณะกรรมการ</a:t>
            </a:r>
            <a:endParaRPr sz="17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06079" y="0"/>
            <a:ext cx="1757148" cy="92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991" y="378714"/>
            <a:ext cx="64154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300" b="0" spc="-180" dirty="0">
                <a:solidFill>
                  <a:srgbClr val="000000"/>
                </a:solidFill>
                <a:latin typeface="Trebuchet MS"/>
                <a:cs typeface="Trebuchet MS"/>
              </a:rPr>
              <a:t>ข้อพิจารณาและข้อสังเกตของประธาน</a:t>
            </a:r>
            <a:endParaRPr sz="33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991" y="1285189"/>
            <a:ext cx="8035925" cy="275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39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endParaRPr lang="th-TH" sz="2100" spc="-5" dirty="0">
              <a:latin typeface="Carlito"/>
              <a:cs typeface="Carlito"/>
            </a:endParaRPr>
          </a:p>
          <a:p>
            <a:pPr marL="184785" indent="-172720">
              <a:lnSpc>
                <a:spcPts val="239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5" dirty="0">
                <a:latin typeface="Carlito"/>
                <a:cs typeface="Carlito"/>
              </a:rPr>
              <a:t>พิจารณาว่า/อย่างไร/เมื่อไหร่จะหมุนเวียนออกจากคณะกรรมการ/แก้ไขคณะกรรมการโครงสร้างพื้นฐานและองค์ประกอบ รวมถึงความเป็นผู้นำ</a:t>
            </a:r>
            <a:endParaRPr lang="en-US" sz="2100" spc="-5" dirty="0">
              <a:latin typeface="Carlito"/>
              <a:cs typeface="Carlito"/>
            </a:endParaRPr>
          </a:p>
          <a:p>
            <a:pPr marL="184785" indent="-172720">
              <a:lnSpc>
                <a:spcPts val="239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10" dirty="0">
                <a:latin typeface="Carlito"/>
                <a:cs typeface="Carlito"/>
              </a:rPr>
              <a:t>ประเมินความเชี่ยวชาญ/กลไกเพื่อให้ได้ความเชี่ยวชาญเฉพาะกิจ</a:t>
            </a:r>
            <a:endParaRPr sz="2100" dirty="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10" dirty="0">
                <a:latin typeface="Carlito"/>
                <a:cs typeface="Carlito"/>
              </a:rPr>
              <a:t>ประเมินการมีส่วนร่วมและประสิทธิผลของสมาชิกคณะกรรมการ</a:t>
            </a:r>
            <a:endParaRPr sz="2100" dirty="0">
              <a:latin typeface="Carlito"/>
              <a:cs typeface="Carlito"/>
            </a:endParaRPr>
          </a:p>
          <a:p>
            <a:pPr marL="184785" marR="5080" indent="-172720">
              <a:lnSpc>
                <a:spcPts val="2270"/>
              </a:lnSpc>
              <a:spcBef>
                <a:spcPts val="825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dirty="0">
                <a:latin typeface="Carlito"/>
                <a:cs typeface="Carlito"/>
              </a:rPr>
              <a:t>ลงทุนในผู้ตรวจสอบรุ่นเยาว์ ($$$ กลไกเพื่อให้พวกเขาสนับสนุนเวลาและโครงการได้อย่างรวดเร็ว/เชื่อถือได้)</a:t>
            </a:r>
            <a:endParaRPr lang="en-US" sz="2100" dirty="0">
              <a:latin typeface="Carlito"/>
              <a:cs typeface="Carlito"/>
            </a:endParaRPr>
          </a:p>
          <a:p>
            <a:pPr marL="184785" marR="5080" indent="-172720">
              <a:lnSpc>
                <a:spcPts val="2270"/>
              </a:lnSpc>
              <a:spcBef>
                <a:spcPts val="825"/>
              </a:spcBef>
              <a:buFont typeface="Arial"/>
              <a:buChar char="•"/>
              <a:tabLst>
                <a:tab pos="185420" algn="l"/>
              </a:tabLst>
            </a:pPr>
            <a:r>
              <a:rPr lang="th-TH" sz="2100" spc="-5" dirty="0">
                <a:latin typeface="Carlito"/>
                <a:cs typeface="Carlito"/>
              </a:rPr>
              <a:t>ให้ความชัดเจนเกี่ยวกับลำดับความสำคัญของเครือข่ายที่เกี่ยวข้องกับ </a:t>
            </a:r>
            <a:r>
              <a:rPr lang="en-US" sz="2100" spc="-5" dirty="0">
                <a:latin typeface="Carlito"/>
                <a:cs typeface="Carlito"/>
              </a:rPr>
              <a:t>C&amp;C</a:t>
            </a:r>
            <a:endParaRPr sz="21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0894" y="6095"/>
            <a:ext cx="1005757" cy="533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216" y="447294"/>
            <a:ext cx="29216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3300" b="0" spc="-130" dirty="0">
                <a:solidFill>
                  <a:srgbClr val="000000"/>
                </a:solidFill>
                <a:latin typeface="Trebuchet MS"/>
                <a:cs typeface="Trebuchet MS"/>
              </a:rPr>
              <a:t>แผนคืออะไร</a:t>
            </a:r>
            <a:r>
              <a:rPr sz="3300" b="0" spc="-85" dirty="0">
                <a:solidFill>
                  <a:srgbClr val="000000"/>
                </a:solidFill>
                <a:latin typeface="Trebuchet MS"/>
                <a:cs typeface="Trebuchet MS"/>
              </a:rPr>
              <a:t>?</a:t>
            </a:r>
            <a:endParaRPr sz="33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216" y="1285493"/>
            <a:ext cx="8322309" cy="192873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100" spc="-5" dirty="0">
                <a:latin typeface="Carlito"/>
                <a:cs typeface="Carlito"/>
              </a:rPr>
              <a:t>-</a:t>
            </a:r>
            <a:r>
              <a:rPr lang="th-TH" sz="2100" spc="-5" dirty="0">
                <a:latin typeface="Carlito"/>
                <a:cs typeface="Carlito"/>
              </a:rPr>
              <a:t> ประชุม</a:t>
            </a:r>
            <a:r>
              <a:rPr lang="en-US" sz="2100" spc="-5" dirty="0">
                <a:latin typeface="Carlito"/>
                <a:cs typeface="Carlito"/>
              </a:rPr>
              <a:t>SLG </a:t>
            </a:r>
            <a:r>
              <a:rPr lang="th-TH" sz="2100" spc="-5" dirty="0">
                <a:latin typeface="Carlito"/>
                <a:cs typeface="Carlito"/>
              </a:rPr>
              <a:t>เกี่ยวกับขั้นตอนต่อไป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100" spc="-5" dirty="0">
                <a:latin typeface="Carlito"/>
                <a:cs typeface="Carlito"/>
              </a:rPr>
              <a:t>-</a:t>
            </a:r>
            <a:r>
              <a:rPr lang="th-TH" sz="2100" spc="-5" dirty="0">
                <a:latin typeface="Carlito"/>
                <a:cs typeface="Carlito"/>
              </a:rPr>
              <a:t> </a:t>
            </a:r>
            <a:r>
              <a:rPr lang="th-TH" sz="2100" dirty="0">
                <a:latin typeface="Carlito"/>
                <a:cs typeface="Carlito"/>
              </a:rPr>
              <a:t>แสวงหาความชัดเจนมากขึ้นจากผู้นำเกี่ยวกับพื้นที่ที่มีความสำคัญสูงสุดสำหรับเครือข่าย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100" spc="-10" dirty="0">
                <a:latin typeface="Carlito"/>
                <a:cs typeface="Carlito"/>
              </a:rPr>
              <a:t>-</a:t>
            </a:r>
            <a:r>
              <a:rPr lang="th-TH" sz="2100" spc="-20" dirty="0">
                <a:latin typeface="Carlito"/>
                <a:cs typeface="Carlito"/>
              </a:rPr>
              <a:t>โครงสร้างพื้นฐานและรูปแบบของคณะกรรมการ</a:t>
            </a:r>
            <a:endParaRPr sz="21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100" spc="-5" dirty="0">
                <a:latin typeface="Carlito"/>
                <a:cs typeface="Carlito"/>
              </a:rPr>
              <a:t>-</a:t>
            </a:r>
            <a:r>
              <a:rPr lang="th-TH" sz="2100" spc="-5" dirty="0">
                <a:latin typeface="Carlito"/>
                <a:cs typeface="Carlito"/>
              </a:rPr>
              <a:t>ทบทวนกระบวนการแคปซูล/แนวคิดใหม่</a:t>
            </a:r>
            <a:endParaRPr sz="21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5350" y="0"/>
            <a:ext cx="1758649" cy="92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759384"/>
              </p:ext>
            </p:extLst>
          </p:nvPr>
        </p:nvGraphicFramePr>
        <p:xfrm>
          <a:off x="381000" y="1123950"/>
          <a:ext cx="7239000" cy="3820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814">
                <a:tc>
                  <a:txBody>
                    <a:bodyPr/>
                    <a:lstStyle/>
                    <a:p>
                      <a:pPr marL="51435">
                        <a:lnSpc>
                          <a:spcPts val="2045"/>
                        </a:lnSpc>
                      </a:pPr>
                      <a:endParaRPr lang="th-TH" sz="1600" b="1" spc="-5" dirty="0">
                        <a:solidFill>
                          <a:srgbClr val="FFFFFF"/>
                        </a:solidFill>
                        <a:latin typeface="Carlito"/>
                        <a:cs typeface="Carlito"/>
                      </a:endParaRPr>
                    </a:p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ลำดับความสำคัญ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32410" algn="ctr">
                        <a:lnSpc>
                          <a:spcPts val="2045"/>
                        </a:lnSpc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เอเชีย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2045"/>
                        </a:lnSpc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แอฟริกา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69570" algn="l">
                        <a:lnSpc>
                          <a:spcPts val="2045"/>
                        </a:lnSpc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อเมริกาใต้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2045"/>
                        </a:lnSpc>
                      </a:pPr>
                      <a:r>
                        <a:rPr lang="th-TH" sz="16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สหรัฐ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15">
                <a:tc>
                  <a:txBody>
                    <a:bodyPr/>
                    <a:lstStyle/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ความบกพร่องทางสติปัญญา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45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45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45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329">
                <a:tc>
                  <a:txBody>
                    <a:bodyPr/>
                    <a:lstStyle/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6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สุขภาพจิตและสุขภาพจิต</a:t>
                      </a:r>
                    </a:p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6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(โรคซึมเศร้า วิตกกังวล)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45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45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45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419">
                <a:tc>
                  <a:txBody>
                    <a:bodyPr/>
                    <a:lstStyle/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การติดเชื้อ เอชไอวี และ เอชซีวี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ร่วมกัน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45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419">
                <a:tc>
                  <a:txBody>
                    <a:bodyPr/>
                    <a:lstStyle/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เอชไอวี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&amp;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อายุ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45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671">
                <a:tc>
                  <a:txBody>
                    <a:bodyPr/>
                    <a:lstStyle/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ผลกระทบระยะยาวของเด็ก</a:t>
                      </a:r>
                    </a:p>
                    <a:p>
                      <a:pPr marL="51435">
                        <a:lnSpc>
                          <a:spcPts val="2045"/>
                        </a:lnSpc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ที่เกิดจากผุ้หญิงที่อยุ่ในกลุ่ม</a:t>
                      </a:r>
                      <a:r>
                        <a:rPr lang="th-TH" sz="1600" b="1" baseline="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B+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51435">
                        <a:lnSpc>
                          <a:spcPts val="2050"/>
                        </a:lnSpc>
                      </a:pPr>
                      <a:r>
                        <a:rPr lang="en-US" sz="16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Lipodystrophy (</a:t>
                      </a:r>
                      <a:r>
                        <a:rPr lang="th-TH" sz="16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การป้องกัน &amp; ความละเอียด)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50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7430">
                <a:tc>
                  <a:txBody>
                    <a:bodyPr/>
                    <a:lstStyle/>
                    <a:p>
                      <a:pPr marL="51435">
                        <a:lnSpc>
                          <a:spcPts val="2050"/>
                        </a:lnSpc>
                      </a:pPr>
                      <a:r>
                        <a:rPr lang="th-TH"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ภาวะแทรกซ้อนระยะยาวของ เอชไอวี</a:t>
                      </a:r>
                      <a:r>
                        <a:rPr lang="en-US"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&amp; ART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50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50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59">
                <a:tc>
                  <a:txBody>
                    <a:bodyPr/>
                    <a:lstStyle/>
                    <a:p>
                      <a:pPr marL="51435">
                        <a:lnSpc>
                          <a:spcPts val="2050"/>
                        </a:lnSpc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การกระตุ้นภูมิคุ้มกัน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50"/>
                        </a:lnSpc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X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613650" y="4705350"/>
            <a:ext cx="153035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rlito"/>
                <a:cs typeface="Carlito"/>
              </a:rPr>
              <a:t>ICAB survey</a:t>
            </a:r>
            <a:r>
              <a:rPr sz="1350" spc="-50" dirty="0">
                <a:latin typeface="Carlito"/>
                <a:cs typeface="Carlito"/>
              </a:rPr>
              <a:t> </a:t>
            </a:r>
            <a:r>
              <a:rPr sz="1350" dirty="0">
                <a:latin typeface="Carlito"/>
                <a:cs typeface="Carlito"/>
              </a:rPr>
              <a:t>2017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82139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7871" y="0"/>
            <a:ext cx="1786127" cy="1033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62044"/>
            <a:ext cx="9144000" cy="93345"/>
          </a:xfrm>
          <a:custGeom>
            <a:avLst/>
            <a:gdLst/>
            <a:ahLst/>
            <a:cxnLst/>
            <a:rect l="l" t="t" r="r" b="b"/>
            <a:pathLst>
              <a:path w="9144000" h="93345">
                <a:moveTo>
                  <a:pt x="0" y="92963"/>
                </a:moveTo>
                <a:lnTo>
                  <a:pt x="9144000" y="92963"/>
                </a:lnTo>
                <a:lnTo>
                  <a:pt x="9144000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2F9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4175760"/>
            <a:chOff x="0" y="0"/>
            <a:chExt cx="9144000" cy="41757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3999" cy="41757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4175760"/>
            </a:xfrm>
            <a:custGeom>
              <a:avLst/>
              <a:gdLst/>
              <a:ahLst/>
              <a:cxnLst/>
              <a:rect l="l" t="t" r="r" b="b"/>
              <a:pathLst>
                <a:path w="9144000" h="4175760">
                  <a:moveTo>
                    <a:pt x="9144000" y="0"/>
                  </a:moveTo>
                  <a:lnTo>
                    <a:pt x="0" y="0"/>
                  </a:lnTo>
                  <a:lnTo>
                    <a:pt x="0" y="4175760"/>
                  </a:lnTo>
                  <a:lnTo>
                    <a:pt x="9144000" y="41757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85F71">
                <a:alpha val="831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03757" y="3105404"/>
            <a:ext cx="42538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Deborah Persaud,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2000" dirty="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Chair, HIV Cure Scientific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Committee  Date: June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1950" spc="7" baseline="25641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79170" y="1248283"/>
            <a:ext cx="7585659" cy="1363270"/>
          </a:xfrm>
          <a:prstGeom prst="rect">
            <a:avLst/>
          </a:prstGeom>
        </p:spPr>
        <p:txBody>
          <a:bodyPr vert="horz" wrap="square" lIns="0" tIns="130886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IMPAACT </a:t>
            </a:r>
            <a:r>
              <a:rPr lang="th-TH" spc="-5" dirty="0"/>
              <a:t>อัพเดทคณะกรรมการวิทยาศาสตร์การรักษาเอชไอวี </a:t>
            </a:r>
            <a:r>
              <a:rPr spc="-5" dirty="0"/>
              <a:t>(2021)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3340" y="667969"/>
            <a:ext cx="12617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2400" dirty="0">
                <a:latin typeface="Arial"/>
                <a:cs typeface="Arial"/>
              </a:rPr>
              <a:t>อุทิศแด่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63367" y="1181100"/>
            <a:ext cx="4216908" cy="3166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48888" y="4409643"/>
            <a:ext cx="202183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William </a:t>
            </a:r>
            <a:r>
              <a:rPr sz="1400" b="1" spc="-5" dirty="0">
                <a:latin typeface="Arial"/>
                <a:cs typeface="Arial"/>
              </a:rPr>
              <a:t>Borkowsky,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MD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(1947-2021)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3600" y="370459"/>
            <a:ext cx="2023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Committee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Members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600" y="612775"/>
            <a:ext cx="247269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Vice </a:t>
            </a:r>
            <a:r>
              <a:rPr sz="1400" b="1" spc="-5" dirty="0">
                <a:latin typeface="Arial"/>
                <a:cs typeface="Arial"/>
              </a:rPr>
              <a:t>Chair </a:t>
            </a:r>
            <a:r>
              <a:rPr sz="1400" b="1" dirty="0">
                <a:latin typeface="Arial"/>
                <a:cs typeface="Arial"/>
              </a:rPr>
              <a:t>: Betsy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McFarland</a:t>
            </a:r>
            <a:endParaRPr sz="1400">
              <a:latin typeface="Arial"/>
              <a:cs typeface="Arial"/>
            </a:endParaRPr>
          </a:p>
          <a:p>
            <a:pPr marL="12700" marR="8515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(William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Borkowsky)  Yvonne Bryson  </a:t>
            </a:r>
            <a:r>
              <a:rPr sz="1400" b="1" dirty="0">
                <a:latin typeface="Arial"/>
                <a:cs typeface="Arial"/>
              </a:rPr>
              <a:t>Ellen Chadwick  </a:t>
            </a:r>
            <a:r>
              <a:rPr sz="1400" spc="-5" dirty="0">
                <a:latin typeface="Arial"/>
                <a:cs typeface="Arial"/>
              </a:rPr>
              <a:t>Ann </a:t>
            </a:r>
            <a:r>
              <a:rPr sz="1400" dirty="0">
                <a:latin typeface="Arial"/>
                <a:cs typeface="Arial"/>
              </a:rPr>
              <a:t>Chahroudi  </a:t>
            </a:r>
            <a:r>
              <a:rPr sz="1400" spc="-5" dirty="0">
                <a:latin typeface="Arial"/>
                <a:cs typeface="Arial"/>
              </a:rPr>
              <a:t>Mark </a:t>
            </a:r>
            <a:r>
              <a:rPr sz="1400" dirty="0">
                <a:latin typeface="Arial"/>
                <a:cs typeface="Arial"/>
              </a:rPr>
              <a:t>Cotton  Katherine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Luzuriaga  Betsy </a:t>
            </a:r>
            <a:r>
              <a:rPr sz="1400" spc="-5" dirty="0">
                <a:latin typeface="Arial"/>
                <a:cs typeface="Arial"/>
              </a:rPr>
              <a:t>McFarland  Steve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Spector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Thor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Wagner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600" y="2748533"/>
            <a:ext cx="54375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Committee Specialists: </a:t>
            </a:r>
            <a:r>
              <a:rPr sz="1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Anne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Coletti and Charlotte</a:t>
            </a:r>
            <a:r>
              <a:rPr sz="1400" b="1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Perlowski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Community </a:t>
            </a:r>
            <a:r>
              <a:rPr sz="1600" b="1" spc="-10" dirty="0">
                <a:latin typeface="Arial"/>
                <a:cs typeface="Arial"/>
              </a:rPr>
              <a:t>Advisory </a:t>
            </a:r>
            <a:r>
              <a:rPr sz="1600" b="1" spc="-5" dirty="0">
                <a:latin typeface="Arial"/>
                <a:cs typeface="Arial"/>
              </a:rPr>
              <a:t>Board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Representative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600" y="3234690"/>
            <a:ext cx="406907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Steven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Mphonda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NIAID</a:t>
            </a:r>
            <a:r>
              <a:rPr sz="1400" b="1" spc="-10" dirty="0">
                <a:solidFill>
                  <a:srgbClr val="5078CF"/>
                </a:solidFill>
                <a:latin typeface="Arial"/>
                <a:cs typeface="Arial"/>
              </a:rPr>
              <a:t>: </a:t>
            </a:r>
            <a:r>
              <a:rPr sz="1400" dirty="0">
                <a:latin typeface="Arial"/>
                <a:cs typeface="Arial"/>
              </a:rPr>
              <a:t>Patrick-Jean Phillipe, Judi Miller, </a:t>
            </a:r>
            <a:r>
              <a:rPr sz="1400" spc="-5" dirty="0">
                <a:latin typeface="Arial"/>
                <a:cs typeface="Arial"/>
              </a:rPr>
              <a:t>Dwight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Yin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NICHD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dirty="0">
                <a:latin typeface="Arial"/>
                <a:cs typeface="Arial"/>
              </a:rPr>
              <a:t>Eric Lorenzo, Sai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Majji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NIMH: </a:t>
            </a:r>
            <a:r>
              <a:rPr sz="1400" dirty="0">
                <a:latin typeface="Arial"/>
                <a:cs typeface="Arial"/>
              </a:rPr>
              <a:t>Pim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Brouwers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600" y="4088384"/>
            <a:ext cx="653160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Biostatisticians: </a:t>
            </a:r>
            <a:r>
              <a:rPr sz="1400" dirty="0">
                <a:latin typeface="Arial"/>
                <a:cs typeface="Arial"/>
              </a:rPr>
              <a:t>Camlin </a:t>
            </a:r>
            <a:r>
              <a:rPr sz="1400" spc="-5" dirty="0">
                <a:latin typeface="Arial"/>
                <a:cs typeface="Arial"/>
              </a:rPr>
              <a:t>Tierney, Bryan </a:t>
            </a:r>
            <a:r>
              <a:rPr sz="1400" dirty="0">
                <a:latin typeface="Arial"/>
                <a:cs typeface="Arial"/>
              </a:rPr>
              <a:t>Nelson, Jane Lindsey, Meredith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Warshaw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IMPAACT </a:t>
            </a:r>
            <a:r>
              <a:rPr sz="1400" b="1" spc="-5" dirty="0">
                <a:latin typeface="Arial"/>
                <a:cs typeface="Arial"/>
              </a:rPr>
              <a:t>SLG Liason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dirty="0">
                <a:latin typeface="Arial"/>
                <a:cs typeface="Arial"/>
              </a:rPr>
              <a:t>John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Sleasman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Arial"/>
                <a:cs typeface="Arial"/>
              </a:rPr>
              <a:t>IMPAACT </a:t>
            </a:r>
            <a:r>
              <a:rPr sz="1400" b="1" spc="-5" dirty="0">
                <a:latin typeface="Arial"/>
                <a:cs typeface="Arial"/>
              </a:rPr>
              <a:t>Leadership: </a:t>
            </a:r>
            <a:r>
              <a:rPr sz="1400" b="1" dirty="0">
                <a:latin typeface="Arial"/>
                <a:cs typeface="Arial"/>
              </a:rPr>
              <a:t>Sharon </a:t>
            </a:r>
            <a:r>
              <a:rPr sz="1400" b="1" spc="-5" dirty="0">
                <a:latin typeface="Arial"/>
                <a:cs typeface="Arial"/>
              </a:rPr>
              <a:t>Nachman, </a:t>
            </a:r>
            <a:r>
              <a:rPr sz="1400" b="1" dirty="0">
                <a:latin typeface="Arial"/>
                <a:cs typeface="Arial"/>
              </a:rPr>
              <a:t>James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McIntyre,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Pat </a:t>
            </a:r>
            <a:r>
              <a:rPr sz="1400" b="1" spc="-15" dirty="0">
                <a:latin typeface="Arial"/>
                <a:cs typeface="Arial"/>
              </a:rPr>
              <a:t>Flynn </a:t>
            </a:r>
            <a:r>
              <a:rPr sz="1400" b="1" spc="-5" dirty="0">
                <a:latin typeface="Arial"/>
                <a:cs typeface="Arial"/>
              </a:rPr>
              <a:t>and Philippa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Musoke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2817" y="3205352"/>
            <a:ext cx="31007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Clinical </a:t>
            </a: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Site</a:t>
            </a:r>
            <a:r>
              <a:rPr sz="1400" b="1" spc="-60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Investigators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Parents,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Guardians and the</a:t>
            </a:r>
            <a:r>
              <a:rPr sz="1400" b="1" spc="-105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Children  Community</a:t>
            </a:r>
            <a:r>
              <a:rPr sz="1400" b="1" spc="-25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Representatives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35468" y="67056"/>
            <a:ext cx="1085087" cy="2967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90973" y="520446"/>
            <a:ext cx="3224530" cy="1122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sz="1600" b="1" spc="-5" dirty="0">
                <a:solidFill>
                  <a:srgbClr val="044957"/>
                </a:solidFill>
                <a:latin typeface="Arial"/>
                <a:cs typeface="Arial"/>
              </a:rPr>
              <a:t>New Protocol Team</a:t>
            </a:r>
            <a:r>
              <a:rPr sz="1600" b="1" spc="30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44957"/>
                </a:solidFill>
                <a:latin typeface="Arial"/>
                <a:cs typeface="Arial"/>
              </a:rPr>
              <a:t>Investigators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Julie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Rosebush, DO</a:t>
            </a:r>
            <a:r>
              <a:rPr sz="1400" b="1" spc="-75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(2028)</a:t>
            </a:r>
            <a:endParaRPr sz="1400" dirty="0">
              <a:latin typeface="Arial"/>
              <a:cs typeface="Arial"/>
            </a:endParaRPr>
          </a:p>
          <a:p>
            <a:pPr marL="12700" marR="412750">
              <a:lnSpc>
                <a:spcPct val="100000"/>
              </a:lnSpc>
            </a:pP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Shaun Barnabas, </a:t>
            </a: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MD,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PhD</a:t>
            </a:r>
            <a:r>
              <a:rPr sz="1400" b="1" spc="-95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(2028) 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Samantha </a:t>
            </a:r>
            <a:r>
              <a:rPr sz="1400" b="1" spc="-15" dirty="0">
                <a:solidFill>
                  <a:srgbClr val="044957"/>
                </a:solidFill>
                <a:latin typeface="Arial"/>
                <a:cs typeface="Arial"/>
              </a:rPr>
              <a:t>Fry, </a:t>
            </a:r>
            <a:r>
              <a:rPr sz="1400" b="1" spc="10" dirty="0">
                <a:solidFill>
                  <a:srgbClr val="044957"/>
                </a:solidFill>
                <a:latin typeface="Arial"/>
                <a:cs typeface="Arial"/>
              </a:rPr>
              <a:t>MD</a:t>
            </a:r>
            <a:r>
              <a:rPr sz="1400" b="1" spc="-15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(2028)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44957"/>
                </a:solidFill>
                <a:latin typeface="Arial"/>
                <a:cs typeface="Arial"/>
              </a:rPr>
              <a:t>Alka </a:t>
            </a:r>
            <a:r>
              <a:rPr sz="1400" b="1" spc="-5" dirty="0">
                <a:solidFill>
                  <a:srgbClr val="044957"/>
                </a:solidFill>
                <a:latin typeface="Arial"/>
                <a:cs typeface="Arial"/>
              </a:rPr>
              <a:t>Khaitan, </a:t>
            </a:r>
            <a:r>
              <a:rPr sz="1400" b="1" spc="10" dirty="0">
                <a:solidFill>
                  <a:srgbClr val="044957"/>
                </a:solidFill>
                <a:latin typeface="Arial"/>
                <a:cs typeface="Arial"/>
              </a:rPr>
              <a:t>MD</a:t>
            </a:r>
            <a:r>
              <a:rPr sz="1400" b="1" spc="-50" dirty="0">
                <a:solidFill>
                  <a:srgbClr val="04495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4957"/>
                </a:solidFill>
                <a:latin typeface="Arial"/>
                <a:cs typeface="Arial"/>
              </a:rPr>
              <a:t>(2008)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67000" y="0"/>
            <a:ext cx="3362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Acknowledgements</a:t>
            </a:r>
            <a:endParaRPr sz="2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1657350"/>
            <a:ext cx="7843622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5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	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ค้นหาวิธีใหม่ในการรักษาการติดเชื้อเอชไอวีในทารก เด็ก และวัยรุ่น ที่จะยอมให้เชื้อเอชไอวีสามารถควบคุมให้อยู่ในระดับที่ตรวจไม่พบในพลาสมาโดยไม่ต้องใช้ยาต้านไวรัส (การบรรเทาและการรักษาเอชไอวีที่ปราศจาก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ART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 อย่างต่อเนื่อง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822066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th-TH" sz="3200" b="0" dirty="0"/>
              <a:t>เป้าหมายที่ครอบคลุมของคณะกรรมการวิทยาศาสตร์เพื่อการรักษาเอชไอวี</a:t>
            </a:r>
            <a:r>
              <a:rPr lang="en-US" sz="3200" b="0" dirty="0"/>
              <a:t>/ </a:t>
            </a:r>
            <a:r>
              <a:rPr lang="th-TH" sz="3200" b="0" dirty="0"/>
              <a:t>การบำบัดโดยไม่ใช้ </a:t>
            </a:r>
            <a:r>
              <a:rPr lang="en-US" sz="3200" b="0" dirty="0"/>
              <a:t>ART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3340" y="179069"/>
            <a:ext cx="79349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th-TH" sz="2800" b="0" spc="-5" dirty="0"/>
              <a:t>เป้าหมาย: จำกัดเซลล์ที่ยอมให้เชื้อเอชไอวีสามารถอยู่รอดได้ตลอดชีวิต แม้จะให้ยา </a:t>
            </a:r>
            <a:r>
              <a:rPr lang="en-US" sz="2800" b="0" spc="-5" dirty="0"/>
              <a:t>ART: </a:t>
            </a:r>
            <a:r>
              <a:rPr lang="th-TH" sz="2800" b="0" spc="-5" dirty="0"/>
              <a:t>อุปสรรคในการบำบัด</a:t>
            </a:r>
          </a:p>
        </p:txBody>
      </p:sp>
      <p:sp>
        <p:nvSpPr>
          <p:cNvPr id="5" name="object 5"/>
          <p:cNvSpPr/>
          <p:nvPr/>
        </p:nvSpPr>
        <p:spPr>
          <a:xfrm>
            <a:off x="1758695" y="1152144"/>
            <a:ext cx="3445763" cy="3451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10257" y="4791862"/>
            <a:ext cx="215773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" dirty="0">
                <a:latin typeface="Arial"/>
                <a:cs typeface="Arial"/>
              </a:rPr>
              <a:t>Reviewed </a:t>
            </a:r>
            <a:r>
              <a:rPr sz="950" dirty="0">
                <a:latin typeface="Arial"/>
                <a:cs typeface="Arial"/>
              </a:rPr>
              <a:t>in: </a:t>
            </a:r>
            <a:r>
              <a:rPr sz="950" spc="-5" dirty="0">
                <a:latin typeface="Arial"/>
                <a:cs typeface="Arial"/>
              </a:rPr>
              <a:t>Margolis D et </a:t>
            </a:r>
            <a:r>
              <a:rPr sz="950" dirty="0">
                <a:latin typeface="Arial"/>
                <a:cs typeface="Arial"/>
              </a:rPr>
              <a:t>al. Cell</a:t>
            </a:r>
            <a:r>
              <a:rPr sz="950" spc="-7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2020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249" y="4617165"/>
            <a:ext cx="4962323" cy="30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590" y="5841"/>
            <a:ext cx="8338819" cy="121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734" marR="5080">
              <a:lnSpc>
                <a:spcPct val="100000"/>
              </a:lnSpc>
              <a:spcBef>
                <a:spcPts val="100"/>
              </a:spcBef>
            </a:pPr>
            <a:r>
              <a:rPr lang="th-TH" sz="2800" dirty="0"/>
              <a:t>การมีส่วนร่วมในขยายขอบเขตตัวเลือกการรักษาที่เพิ่มขึ้น</a:t>
            </a:r>
            <a:endParaRPr sz="2800"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10259" y="1322654"/>
            <a:ext cx="8028941" cy="2654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85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th-TH" sz="2400" spc="170" dirty="0">
                <a:solidFill>
                  <a:srgbClr val="385F7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งานวิจัยสามชิ้นได้ยื่นเรื่องระเบียบข้อบังคับเมื่อเร็วๆ นี้  </a:t>
            </a:r>
            <a:r>
              <a:rPr sz="2400" spc="-5" dirty="0">
                <a:solidFill>
                  <a:srgbClr val="385F7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(P1090/ETV, P1093/DTG, </a:t>
            </a:r>
            <a:r>
              <a:rPr sz="2400" dirty="0">
                <a:solidFill>
                  <a:srgbClr val="385F7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IMPAACT</a:t>
            </a:r>
            <a:r>
              <a:rPr sz="2400" spc="-5" dirty="0">
                <a:solidFill>
                  <a:srgbClr val="385F7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2007/MVC)</a:t>
            </a:r>
            <a:endParaRPr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5600" indent="-342900">
              <a:lnSpc>
                <a:spcPts val="285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th-TH" sz="2400" spc="170" dirty="0">
                <a:solidFill>
                  <a:srgbClr val="385F7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การศึกษาเพิ่ม </a:t>
            </a:r>
            <a:r>
              <a:rPr lang="en-US" sz="2400" spc="170" dirty="0">
                <a:solidFill>
                  <a:srgbClr val="385F7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400" spc="170" dirty="0">
                <a:solidFill>
                  <a:srgbClr val="385F7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เรื่อง</a:t>
            </a:r>
            <a:r>
              <a:rPr sz="2400" spc="170" dirty="0">
                <a:solidFill>
                  <a:srgbClr val="385F7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(IMPAACT 2014/DOR, 2017/CAB+RPV)</a:t>
            </a:r>
          </a:p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lang="th-TH" sz="2400" spc="170" dirty="0">
                <a:solidFill>
                  <a:srgbClr val="385F7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คาดว่าจะส่งได้ภายในปีหน้า</a:t>
            </a:r>
          </a:p>
          <a:p>
            <a:pPr marL="355600" indent="-342900">
              <a:lnSpc>
                <a:spcPts val="285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th-TH" sz="2400" spc="170" dirty="0">
                <a:solidFill>
                  <a:srgbClr val="385F7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จากรอบการให้ทุนครั้งล่าสุดและก้าวไปข้างหน้า: การศึกษาใบอนุญาต 12 ฉบับ บางส่วนมีการยื่นเรื่องระเบียบข้อบังคับหลายรายการ </a:t>
            </a:r>
            <a:r>
              <a:rPr sz="2400" spc="170" dirty="0">
                <a:solidFill>
                  <a:srgbClr val="385F7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(RAL, DTG, ETV, MVC, DOR, CAB/RPV, DTG/ABC/3TC,DTG/RPV, remdesivir)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0225" y="626745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770629"/>
            <a:chOff x="0" y="0"/>
            <a:chExt cx="9144000" cy="3770629"/>
          </a:xfrm>
        </p:grpSpPr>
        <p:sp>
          <p:nvSpPr>
            <p:cNvPr id="3" name="object 3"/>
            <p:cNvSpPr/>
            <p:nvPr/>
          </p:nvSpPr>
          <p:spPr>
            <a:xfrm>
              <a:off x="0" y="3081527"/>
              <a:ext cx="9144000" cy="688975"/>
            </a:xfrm>
            <a:custGeom>
              <a:avLst/>
              <a:gdLst/>
              <a:ahLst/>
              <a:cxnLst/>
              <a:rect l="l" t="t" r="r" b="b"/>
              <a:pathLst>
                <a:path w="9144000" h="688975">
                  <a:moveTo>
                    <a:pt x="9144000" y="0"/>
                  </a:moveTo>
                  <a:lnTo>
                    <a:pt x="0" y="0"/>
                  </a:lnTo>
                  <a:lnTo>
                    <a:pt x="0" y="688848"/>
                  </a:lnTo>
                  <a:lnTo>
                    <a:pt x="9144000" y="6888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3081655"/>
            </a:xfrm>
            <a:custGeom>
              <a:avLst/>
              <a:gdLst/>
              <a:ahLst/>
              <a:cxnLst/>
              <a:rect l="l" t="t" r="r" b="b"/>
              <a:pathLst>
                <a:path w="9144000" h="3081655">
                  <a:moveTo>
                    <a:pt x="9144000" y="0"/>
                  </a:moveTo>
                  <a:lnTo>
                    <a:pt x="0" y="0"/>
                  </a:lnTo>
                  <a:lnTo>
                    <a:pt x="0" y="3081528"/>
                  </a:lnTo>
                  <a:lnTo>
                    <a:pt x="9144000" y="308152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85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00" y="2190750"/>
            <a:ext cx="74650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4800" b="0" dirty="0">
                <a:solidFill>
                  <a:srgbClr val="FFFFFF"/>
                </a:solidFill>
              </a:rPr>
              <a:t>กรณีของการรักษาเอชไอวี</a:t>
            </a:r>
            <a:r>
              <a:rPr sz="4800" b="0" dirty="0">
                <a:solidFill>
                  <a:srgbClr val="FFFFFF"/>
                </a:solidFill>
                <a:latin typeface="Arial"/>
                <a:cs typeface="Arial"/>
              </a:rPr>
              <a:t>(N=2)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3271266"/>
            <a:ext cx="53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15564"/>
                </a:solidFill>
                <a:latin typeface="Arial"/>
                <a:cs typeface="Arial"/>
              </a:rPr>
              <a:t>2021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1168" y="0"/>
            <a:ext cx="1856232" cy="2261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8820" y="0"/>
            <a:ext cx="2659379" cy="2191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1088" y="4035044"/>
            <a:ext cx="78803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ctr">
              <a:lnSpc>
                <a:spcPct val="100000"/>
              </a:lnSpc>
              <a:spcBef>
                <a:spcPts val="100"/>
              </a:spcBef>
            </a:pPr>
            <a:r>
              <a:rPr lang="th-TH" sz="1800" b="1" spc="-5" dirty="0">
                <a:solidFill>
                  <a:srgbClr val="415564"/>
                </a:solidFill>
                <a:latin typeface="Arial"/>
                <a:cs typeface="Arial"/>
              </a:rPr>
              <a:t>ผู้ป่วยเบอร์ลิน</a:t>
            </a:r>
            <a:r>
              <a:rPr sz="1800" b="1" spc="-5" dirty="0">
                <a:solidFill>
                  <a:srgbClr val="415564"/>
                </a:solidFill>
                <a:latin typeface="Arial"/>
                <a:cs typeface="Arial"/>
              </a:rPr>
              <a:t>(2009)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5533" y="4035044"/>
            <a:ext cx="93446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40005" algn="ctr">
              <a:lnSpc>
                <a:spcPct val="100000"/>
              </a:lnSpc>
              <a:spcBef>
                <a:spcPts val="100"/>
              </a:spcBef>
            </a:pPr>
            <a:r>
              <a:rPr lang="th-TH" b="1" spc="-5" dirty="0">
                <a:solidFill>
                  <a:srgbClr val="415564"/>
                </a:solidFill>
                <a:latin typeface="Arial"/>
                <a:cs typeface="Arial"/>
              </a:rPr>
              <a:t>ผู้ป่วยลอนดอน</a:t>
            </a:r>
            <a:r>
              <a:rPr sz="1800" b="1" spc="-5" dirty="0">
                <a:solidFill>
                  <a:srgbClr val="415564"/>
                </a:solidFill>
                <a:latin typeface="Arial"/>
                <a:cs typeface="Arial"/>
              </a:rPr>
              <a:t>(2019)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96797" y="4424464"/>
            <a:ext cx="5292090" cy="171450"/>
          </a:xfrm>
          <a:custGeom>
            <a:avLst/>
            <a:gdLst/>
            <a:ahLst/>
            <a:cxnLst/>
            <a:rect l="l" t="t" r="r" b="b"/>
            <a:pathLst>
              <a:path w="5292090" h="171450">
                <a:moveTo>
                  <a:pt x="57150" y="77038"/>
                </a:moveTo>
                <a:lnTo>
                  <a:pt x="0" y="77254"/>
                </a:lnTo>
                <a:lnTo>
                  <a:pt x="253" y="134404"/>
                </a:lnTo>
                <a:lnTo>
                  <a:pt x="57403" y="134188"/>
                </a:lnTo>
                <a:lnTo>
                  <a:pt x="57150" y="77038"/>
                </a:lnTo>
                <a:close/>
              </a:path>
              <a:path w="5292090" h="171450">
                <a:moveTo>
                  <a:pt x="171450" y="76581"/>
                </a:moveTo>
                <a:lnTo>
                  <a:pt x="114300" y="76809"/>
                </a:lnTo>
                <a:lnTo>
                  <a:pt x="114553" y="133959"/>
                </a:lnTo>
                <a:lnTo>
                  <a:pt x="171703" y="133731"/>
                </a:lnTo>
                <a:lnTo>
                  <a:pt x="171450" y="76581"/>
                </a:lnTo>
                <a:close/>
              </a:path>
              <a:path w="5292090" h="171450">
                <a:moveTo>
                  <a:pt x="285750" y="76136"/>
                </a:moveTo>
                <a:lnTo>
                  <a:pt x="228600" y="76365"/>
                </a:lnTo>
                <a:lnTo>
                  <a:pt x="228853" y="133515"/>
                </a:lnTo>
                <a:lnTo>
                  <a:pt x="286003" y="133286"/>
                </a:lnTo>
                <a:lnTo>
                  <a:pt x="285750" y="76136"/>
                </a:lnTo>
                <a:close/>
              </a:path>
              <a:path w="5292090" h="171450">
                <a:moveTo>
                  <a:pt x="400050" y="75692"/>
                </a:moveTo>
                <a:lnTo>
                  <a:pt x="342900" y="75907"/>
                </a:lnTo>
                <a:lnTo>
                  <a:pt x="343153" y="133057"/>
                </a:lnTo>
                <a:lnTo>
                  <a:pt x="400303" y="132842"/>
                </a:lnTo>
                <a:lnTo>
                  <a:pt x="400050" y="75692"/>
                </a:lnTo>
                <a:close/>
              </a:path>
              <a:path w="5292090" h="171450">
                <a:moveTo>
                  <a:pt x="514350" y="75234"/>
                </a:moveTo>
                <a:lnTo>
                  <a:pt x="457200" y="75463"/>
                </a:lnTo>
                <a:lnTo>
                  <a:pt x="457453" y="132613"/>
                </a:lnTo>
                <a:lnTo>
                  <a:pt x="514603" y="132384"/>
                </a:lnTo>
                <a:lnTo>
                  <a:pt x="514350" y="75234"/>
                </a:lnTo>
                <a:close/>
              </a:path>
              <a:path w="5292090" h="171450">
                <a:moveTo>
                  <a:pt x="628650" y="74790"/>
                </a:moveTo>
                <a:lnTo>
                  <a:pt x="571500" y="75018"/>
                </a:lnTo>
                <a:lnTo>
                  <a:pt x="571754" y="132168"/>
                </a:lnTo>
                <a:lnTo>
                  <a:pt x="628904" y="131940"/>
                </a:lnTo>
                <a:lnTo>
                  <a:pt x="628650" y="74790"/>
                </a:lnTo>
                <a:close/>
              </a:path>
              <a:path w="5292090" h="171450">
                <a:moveTo>
                  <a:pt x="742950" y="74345"/>
                </a:moveTo>
                <a:lnTo>
                  <a:pt x="685800" y="74561"/>
                </a:lnTo>
                <a:lnTo>
                  <a:pt x="686054" y="131711"/>
                </a:lnTo>
                <a:lnTo>
                  <a:pt x="743204" y="131495"/>
                </a:lnTo>
                <a:lnTo>
                  <a:pt x="742950" y="74345"/>
                </a:lnTo>
                <a:close/>
              </a:path>
              <a:path w="5292090" h="171450">
                <a:moveTo>
                  <a:pt x="857250" y="73888"/>
                </a:moveTo>
                <a:lnTo>
                  <a:pt x="800100" y="74117"/>
                </a:lnTo>
                <a:lnTo>
                  <a:pt x="800354" y="131267"/>
                </a:lnTo>
                <a:lnTo>
                  <a:pt x="857504" y="131038"/>
                </a:lnTo>
                <a:lnTo>
                  <a:pt x="857250" y="73888"/>
                </a:lnTo>
                <a:close/>
              </a:path>
              <a:path w="5292090" h="171450">
                <a:moveTo>
                  <a:pt x="971550" y="73444"/>
                </a:moveTo>
                <a:lnTo>
                  <a:pt x="914400" y="73672"/>
                </a:lnTo>
                <a:lnTo>
                  <a:pt x="914654" y="130822"/>
                </a:lnTo>
                <a:lnTo>
                  <a:pt x="971804" y="130594"/>
                </a:lnTo>
                <a:lnTo>
                  <a:pt x="971550" y="73444"/>
                </a:lnTo>
                <a:close/>
              </a:path>
              <a:path w="5292090" h="171450">
                <a:moveTo>
                  <a:pt x="1085850" y="72999"/>
                </a:moveTo>
                <a:lnTo>
                  <a:pt x="1028700" y="73215"/>
                </a:lnTo>
                <a:lnTo>
                  <a:pt x="1028954" y="130365"/>
                </a:lnTo>
                <a:lnTo>
                  <a:pt x="1086104" y="130149"/>
                </a:lnTo>
                <a:lnTo>
                  <a:pt x="1085850" y="72999"/>
                </a:lnTo>
                <a:close/>
              </a:path>
              <a:path w="5292090" h="171450">
                <a:moveTo>
                  <a:pt x="1200150" y="72542"/>
                </a:moveTo>
                <a:lnTo>
                  <a:pt x="1143000" y="72771"/>
                </a:lnTo>
                <a:lnTo>
                  <a:pt x="1143254" y="129921"/>
                </a:lnTo>
                <a:lnTo>
                  <a:pt x="1200404" y="129692"/>
                </a:lnTo>
                <a:lnTo>
                  <a:pt x="1200150" y="72542"/>
                </a:lnTo>
                <a:close/>
              </a:path>
              <a:path w="5292090" h="171450">
                <a:moveTo>
                  <a:pt x="1314450" y="72097"/>
                </a:moveTo>
                <a:lnTo>
                  <a:pt x="1257300" y="72326"/>
                </a:lnTo>
                <a:lnTo>
                  <a:pt x="1257554" y="129476"/>
                </a:lnTo>
                <a:lnTo>
                  <a:pt x="1314704" y="129247"/>
                </a:lnTo>
                <a:lnTo>
                  <a:pt x="1314450" y="72097"/>
                </a:lnTo>
                <a:close/>
              </a:path>
              <a:path w="5292090" h="171450">
                <a:moveTo>
                  <a:pt x="1428750" y="71653"/>
                </a:moveTo>
                <a:lnTo>
                  <a:pt x="1371600" y="71869"/>
                </a:lnTo>
                <a:lnTo>
                  <a:pt x="1371854" y="129019"/>
                </a:lnTo>
                <a:lnTo>
                  <a:pt x="1429004" y="128803"/>
                </a:lnTo>
                <a:lnTo>
                  <a:pt x="1428750" y="71653"/>
                </a:lnTo>
                <a:close/>
              </a:path>
              <a:path w="5292090" h="171450">
                <a:moveTo>
                  <a:pt x="1543050" y="71196"/>
                </a:moveTo>
                <a:lnTo>
                  <a:pt x="1485900" y="71424"/>
                </a:lnTo>
                <a:lnTo>
                  <a:pt x="1486154" y="128574"/>
                </a:lnTo>
                <a:lnTo>
                  <a:pt x="1543304" y="128346"/>
                </a:lnTo>
                <a:lnTo>
                  <a:pt x="1543050" y="71196"/>
                </a:lnTo>
                <a:close/>
              </a:path>
              <a:path w="5292090" h="171450">
                <a:moveTo>
                  <a:pt x="1657350" y="70751"/>
                </a:moveTo>
                <a:lnTo>
                  <a:pt x="1600200" y="70980"/>
                </a:lnTo>
                <a:lnTo>
                  <a:pt x="1600454" y="128117"/>
                </a:lnTo>
                <a:lnTo>
                  <a:pt x="1657603" y="127901"/>
                </a:lnTo>
                <a:lnTo>
                  <a:pt x="1657350" y="70751"/>
                </a:lnTo>
                <a:close/>
              </a:path>
              <a:path w="5292090" h="171450">
                <a:moveTo>
                  <a:pt x="1771650" y="70307"/>
                </a:moveTo>
                <a:lnTo>
                  <a:pt x="1714500" y="70523"/>
                </a:lnTo>
                <a:lnTo>
                  <a:pt x="1714753" y="127673"/>
                </a:lnTo>
                <a:lnTo>
                  <a:pt x="1771903" y="127444"/>
                </a:lnTo>
                <a:lnTo>
                  <a:pt x="1771650" y="70307"/>
                </a:lnTo>
                <a:close/>
              </a:path>
              <a:path w="5292090" h="171450">
                <a:moveTo>
                  <a:pt x="1885950" y="69850"/>
                </a:moveTo>
                <a:lnTo>
                  <a:pt x="1828800" y="70078"/>
                </a:lnTo>
                <a:lnTo>
                  <a:pt x="1829053" y="127228"/>
                </a:lnTo>
                <a:lnTo>
                  <a:pt x="1886203" y="127000"/>
                </a:lnTo>
                <a:lnTo>
                  <a:pt x="1885950" y="69850"/>
                </a:lnTo>
                <a:close/>
              </a:path>
              <a:path w="5292090" h="171450">
                <a:moveTo>
                  <a:pt x="2000250" y="69405"/>
                </a:moveTo>
                <a:lnTo>
                  <a:pt x="1943100" y="69634"/>
                </a:lnTo>
                <a:lnTo>
                  <a:pt x="1943353" y="126771"/>
                </a:lnTo>
                <a:lnTo>
                  <a:pt x="2000503" y="126555"/>
                </a:lnTo>
                <a:lnTo>
                  <a:pt x="2000250" y="69405"/>
                </a:lnTo>
                <a:close/>
              </a:path>
              <a:path w="5292090" h="171450">
                <a:moveTo>
                  <a:pt x="2114550" y="68961"/>
                </a:moveTo>
                <a:lnTo>
                  <a:pt x="2057400" y="69176"/>
                </a:lnTo>
                <a:lnTo>
                  <a:pt x="2057653" y="126326"/>
                </a:lnTo>
                <a:lnTo>
                  <a:pt x="2114804" y="126098"/>
                </a:lnTo>
                <a:lnTo>
                  <a:pt x="2114550" y="68961"/>
                </a:lnTo>
                <a:close/>
              </a:path>
              <a:path w="5292090" h="171450">
                <a:moveTo>
                  <a:pt x="2228850" y="68503"/>
                </a:moveTo>
                <a:lnTo>
                  <a:pt x="2171700" y="68732"/>
                </a:lnTo>
                <a:lnTo>
                  <a:pt x="2171954" y="125882"/>
                </a:lnTo>
                <a:lnTo>
                  <a:pt x="2229104" y="125653"/>
                </a:lnTo>
                <a:lnTo>
                  <a:pt x="2228850" y="68503"/>
                </a:lnTo>
                <a:close/>
              </a:path>
              <a:path w="5292090" h="171450">
                <a:moveTo>
                  <a:pt x="2343150" y="68059"/>
                </a:moveTo>
                <a:lnTo>
                  <a:pt x="2286000" y="68275"/>
                </a:lnTo>
                <a:lnTo>
                  <a:pt x="2286254" y="125425"/>
                </a:lnTo>
                <a:lnTo>
                  <a:pt x="2343404" y="125209"/>
                </a:lnTo>
                <a:lnTo>
                  <a:pt x="2343150" y="68059"/>
                </a:lnTo>
                <a:close/>
              </a:path>
              <a:path w="5292090" h="171450">
                <a:moveTo>
                  <a:pt x="2457450" y="67602"/>
                </a:moveTo>
                <a:lnTo>
                  <a:pt x="2400300" y="67830"/>
                </a:lnTo>
                <a:lnTo>
                  <a:pt x="2400554" y="124980"/>
                </a:lnTo>
                <a:lnTo>
                  <a:pt x="2457704" y="124752"/>
                </a:lnTo>
                <a:lnTo>
                  <a:pt x="2457450" y="67602"/>
                </a:lnTo>
                <a:close/>
              </a:path>
              <a:path w="5292090" h="171450">
                <a:moveTo>
                  <a:pt x="2571750" y="67157"/>
                </a:moveTo>
                <a:lnTo>
                  <a:pt x="2514600" y="67386"/>
                </a:lnTo>
                <a:lnTo>
                  <a:pt x="2514854" y="124536"/>
                </a:lnTo>
                <a:lnTo>
                  <a:pt x="2572004" y="124307"/>
                </a:lnTo>
                <a:lnTo>
                  <a:pt x="2571750" y="67157"/>
                </a:lnTo>
                <a:close/>
              </a:path>
              <a:path w="5292090" h="171450">
                <a:moveTo>
                  <a:pt x="2686050" y="66713"/>
                </a:moveTo>
                <a:lnTo>
                  <a:pt x="2628900" y="66929"/>
                </a:lnTo>
                <a:lnTo>
                  <a:pt x="2629154" y="124079"/>
                </a:lnTo>
                <a:lnTo>
                  <a:pt x="2686304" y="123863"/>
                </a:lnTo>
                <a:lnTo>
                  <a:pt x="2686050" y="66713"/>
                </a:lnTo>
                <a:close/>
              </a:path>
              <a:path w="5292090" h="171450">
                <a:moveTo>
                  <a:pt x="2800350" y="66255"/>
                </a:moveTo>
                <a:lnTo>
                  <a:pt x="2743200" y="66484"/>
                </a:lnTo>
                <a:lnTo>
                  <a:pt x="2743454" y="123634"/>
                </a:lnTo>
                <a:lnTo>
                  <a:pt x="2800604" y="123405"/>
                </a:lnTo>
                <a:lnTo>
                  <a:pt x="2800350" y="66255"/>
                </a:lnTo>
                <a:close/>
              </a:path>
              <a:path w="5292090" h="171450">
                <a:moveTo>
                  <a:pt x="2914650" y="65811"/>
                </a:moveTo>
                <a:lnTo>
                  <a:pt x="2857500" y="66040"/>
                </a:lnTo>
                <a:lnTo>
                  <a:pt x="2857754" y="123190"/>
                </a:lnTo>
                <a:lnTo>
                  <a:pt x="2914904" y="122961"/>
                </a:lnTo>
                <a:lnTo>
                  <a:pt x="2914650" y="65811"/>
                </a:lnTo>
                <a:close/>
              </a:path>
              <a:path w="5292090" h="171450">
                <a:moveTo>
                  <a:pt x="3028950" y="65366"/>
                </a:moveTo>
                <a:lnTo>
                  <a:pt x="2971800" y="65582"/>
                </a:lnTo>
                <a:lnTo>
                  <a:pt x="2972054" y="122732"/>
                </a:lnTo>
                <a:lnTo>
                  <a:pt x="3029204" y="122516"/>
                </a:lnTo>
                <a:lnTo>
                  <a:pt x="3028950" y="65366"/>
                </a:lnTo>
                <a:close/>
              </a:path>
              <a:path w="5292090" h="171450">
                <a:moveTo>
                  <a:pt x="3143250" y="64909"/>
                </a:moveTo>
                <a:lnTo>
                  <a:pt x="3086100" y="65138"/>
                </a:lnTo>
                <a:lnTo>
                  <a:pt x="3086354" y="122288"/>
                </a:lnTo>
                <a:lnTo>
                  <a:pt x="3143504" y="122059"/>
                </a:lnTo>
                <a:lnTo>
                  <a:pt x="3143250" y="64909"/>
                </a:lnTo>
                <a:close/>
              </a:path>
              <a:path w="5292090" h="171450">
                <a:moveTo>
                  <a:pt x="3257550" y="64465"/>
                </a:moveTo>
                <a:lnTo>
                  <a:pt x="3200400" y="64693"/>
                </a:lnTo>
                <a:lnTo>
                  <a:pt x="3200654" y="121843"/>
                </a:lnTo>
                <a:lnTo>
                  <a:pt x="3257804" y="121615"/>
                </a:lnTo>
                <a:lnTo>
                  <a:pt x="3257550" y="64465"/>
                </a:lnTo>
                <a:close/>
              </a:path>
              <a:path w="5292090" h="171450">
                <a:moveTo>
                  <a:pt x="3371850" y="64020"/>
                </a:moveTo>
                <a:lnTo>
                  <a:pt x="3314700" y="64236"/>
                </a:lnTo>
                <a:lnTo>
                  <a:pt x="3314954" y="121386"/>
                </a:lnTo>
                <a:lnTo>
                  <a:pt x="3372104" y="121170"/>
                </a:lnTo>
                <a:lnTo>
                  <a:pt x="3371850" y="64020"/>
                </a:lnTo>
                <a:close/>
              </a:path>
              <a:path w="5292090" h="171450">
                <a:moveTo>
                  <a:pt x="3486150" y="63563"/>
                </a:moveTo>
                <a:lnTo>
                  <a:pt x="3429000" y="63792"/>
                </a:lnTo>
                <a:lnTo>
                  <a:pt x="3429254" y="120942"/>
                </a:lnTo>
                <a:lnTo>
                  <a:pt x="3486404" y="120713"/>
                </a:lnTo>
                <a:lnTo>
                  <a:pt x="3486150" y="63563"/>
                </a:lnTo>
                <a:close/>
              </a:path>
              <a:path w="5292090" h="171450">
                <a:moveTo>
                  <a:pt x="3600450" y="63119"/>
                </a:moveTo>
                <a:lnTo>
                  <a:pt x="3543300" y="63347"/>
                </a:lnTo>
                <a:lnTo>
                  <a:pt x="3543554" y="120497"/>
                </a:lnTo>
                <a:lnTo>
                  <a:pt x="3600704" y="120269"/>
                </a:lnTo>
                <a:lnTo>
                  <a:pt x="3600450" y="63119"/>
                </a:lnTo>
                <a:close/>
              </a:path>
              <a:path w="5292090" h="171450">
                <a:moveTo>
                  <a:pt x="3714750" y="62674"/>
                </a:moveTo>
                <a:lnTo>
                  <a:pt x="3657600" y="62890"/>
                </a:lnTo>
                <a:lnTo>
                  <a:pt x="3657854" y="120040"/>
                </a:lnTo>
                <a:lnTo>
                  <a:pt x="3715004" y="119824"/>
                </a:lnTo>
                <a:lnTo>
                  <a:pt x="3714750" y="62674"/>
                </a:lnTo>
                <a:close/>
              </a:path>
              <a:path w="5292090" h="171450">
                <a:moveTo>
                  <a:pt x="3829050" y="62217"/>
                </a:moveTo>
                <a:lnTo>
                  <a:pt x="3771900" y="62445"/>
                </a:lnTo>
                <a:lnTo>
                  <a:pt x="3772154" y="119595"/>
                </a:lnTo>
                <a:lnTo>
                  <a:pt x="3829304" y="119367"/>
                </a:lnTo>
                <a:lnTo>
                  <a:pt x="3829050" y="62217"/>
                </a:lnTo>
                <a:close/>
              </a:path>
              <a:path w="5292090" h="171450">
                <a:moveTo>
                  <a:pt x="3943350" y="61772"/>
                </a:moveTo>
                <a:lnTo>
                  <a:pt x="3886200" y="62001"/>
                </a:lnTo>
                <a:lnTo>
                  <a:pt x="3886454" y="119151"/>
                </a:lnTo>
                <a:lnTo>
                  <a:pt x="3943604" y="118922"/>
                </a:lnTo>
                <a:lnTo>
                  <a:pt x="3943350" y="61772"/>
                </a:lnTo>
                <a:close/>
              </a:path>
              <a:path w="5292090" h="171450">
                <a:moveTo>
                  <a:pt x="4057650" y="61328"/>
                </a:moveTo>
                <a:lnTo>
                  <a:pt x="4000500" y="61544"/>
                </a:lnTo>
                <a:lnTo>
                  <a:pt x="4000754" y="118694"/>
                </a:lnTo>
                <a:lnTo>
                  <a:pt x="4057904" y="118478"/>
                </a:lnTo>
                <a:lnTo>
                  <a:pt x="4057650" y="61328"/>
                </a:lnTo>
                <a:close/>
              </a:path>
              <a:path w="5292090" h="171450">
                <a:moveTo>
                  <a:pt x="4171950" y="60871"/>
                </a:moveTo>
                <a:lnTo>
                  <a:pt x="4114800" y="61099"/>
                </a:lnTo>
                <a:lnTo>
                  <a:pt x="4115054" y="118249"/>
                </a:lnTo>
                <a:lnTo>
                  <a:pt x="4172204" y="118021"/>
                </a:lnTo>
                <a:lnTo>
                  <a:pt x="4171950" y="60871"/>
                </a:lnTo>
                <a:close/>
              </a:path>
              <a:path w="5292090" h="171450">
                <a:moveTo>
                  <a:pt x="4286250" y="60426"/>
                </a:moveTo>
                <a:lnTo>
                  <a:pt x="4229100" y="60655"/>
                </a:lnTo>
                <a:lnTo>
                  <a:pt x="4229354" y="117805"/>
                </a:lnTo>
                <a:lnTo>
                  <a:pt x="4286504" y="117576"/>
                </a:lnTo>
                <a:lnTo>
                  <a:pt x="4286250" y="60426"/>
                </a:lnTo>
                <a:close/>
              </a:path>
              <a:path w="5292090" h="171450">
                <a:moveTo>
                  <a:pt x="4400550" y="59982"/>
                </a:moveTo>
                <a:lnTo>
                  <a:pt x="4343400" y="60198"/>
                </a:lnTo>
                <a:lnTo>
                  <a:pt x="4343654" y="117348"/>
                </a:lnTo>
                <a:lnTo>
                  <a:pt x="4400804" y="117132"/>
                </a:lnTo>
                <a:lnTo>
                  <a:pt x="4400550" y="59982"/>
                </a:lnTo>
                <a:close/>
              </a:path>
              <a:path w="5292090" h="171450">
                <a:moveTo>
                  <a:pt x="4514850" y="59524"/>
                </a:moveTo>
                <a:lnTo>
                  <a:pt x="4457700" y="59753"/>
                </a:lnTo>
                <a:lnTo>
                  <a:pt x="4457954" y="116903"/>
                </a:lnTo>
                <a:lnTo>
                  <a:pt x="4515104" y="116674"/>
                </a:lnTo>
                <a:lnTo>
                  <a:pt x="4514850" y="59524"/>
                </a:lnTo>
                <a:close/>
              </a:path>
              <a:path w="5292090" h="171450">
                <a:moveTo>
                  <a:pt x="4629150" y="59080"/>
                </a:moveTo>
                <a:lnTo>
                  <a:pt x="4572000" y="59309"/>
                </a:lnTo>
                <a:lnTo>
                  <a:pt x="4572254" y="116459"/>
                </a:lnTo>
                <a:lnTo>
                  <a:pt x="4629404" y="116230"/>
                </a:lnTo>
                <a:lnTo>
                  <a:pt x="4629150" y="59080"/>
                </a:lnTo>
                <a:close/>
              </a:path>
              <a:path w="5292090" h="171450">
                <a:moveTo>
                  <a:pt x="4743450" y="58635"/>
                </a:moveTo>
                <a:lnTo>
                  <a:pt x="4686300" y="58851"/>
                </a:lnTo>
                <a:lnTo>
                  <a:pt x="4686554" y="116001"/>
                </a:lnTo>
                <a:lnTo>
                  <a:pt x="4743704" y="115785"/>
                </a:lnTo>
                <a:lnTo>
                  <a:pt x="4743450" y="58635"/>
                </a:lnTo>
                <a:close/>
              </a:path>
              <a:path w="5292090" h="171450">
                <a:moveTo>
                  <a:pt x="4857750" y="58178"/>
                </a:moveTo>
                <a:lnTo>
                  <a:pt x="4800600" y="58407"/>
                </a:lnTo>
                <a:lnTo>
                  <a:pt x="4800854" y="115557"/>
                </a:lnTo>
                <a:lnTo>
                  <a:pt x="4858004" y="115328"/>
                </a:lnTo>
                <a:lnTo>
                  <a:pt x="4857750" y="58178"/>
                </a:lnTo>
                <a:close/>
              </a:path>
              <a:path w="5292090" h="171450">
                <a:moveTo>
                  <a:pt x="4972050" y="57734"/>
                </a:moveTo>
                <a:lnTo>
                  <a:pt x="4914900" y="57962"/>
                </a:lnTo>
                <a:lnTo>
                  <a:pt x="4915154" y="115112"/>
                </a:lnTo>
                <a:lnTo>
                  <a:pt x="4972304" y="114884"/>
                </a:lnTo>
                <a:lnTo>
                  <a:pt x="4972050" y="57734"/>
                </a:lnTo>
                <a:close/>
              </a:path>
              <a:path w="5292090" h="171450">
                <a:moveTo>
                  <a:pt x="5086350" y="57289"/>
                </a:moveTo>
                <a:lnTo>
                  <a:pt x="5029200" y="57505"/>
                </a:lnTo>
                <a:lnTo>
                  <a:pt x="5029454" y="114655"/>
                </a:lnTo>
                <a:lnTo>
                  <a:pt x="5086604" y="114427"/>
                </a:lnTo>
                <a:lnTo>
                  <a:pt x="5086350" y="57289"/>
                </a:lnTo>
                <a:close/>
              </a:path>
              <a:path w="5292090" h="171450">
                <a:moveTo>
                  <a:pt x="5119878" y="0"/>
                </a:moveTo>
                <a:lnTo>
                  <a:pt x="5120640" y="171450"/>
                </a:lnTo>
                <a:lnTo>
                  <a:pt x="5233973" y="114211"/>
                </a:lnTo>
                <a:lnTo>
                  <a:pt x="5143754" y="114211"/>
                </a:lnTo>
                <a:lnTo>
                  <a:pt x="5143500" y="57061"/>
                </a:lnTo>
                <a:lnTo>
                  <a:pt x="5235107" y="57035"/>
                </a:lnTo>
                <a:lnTo>
                  <a:pt x="5119878" y="0"/>
                </a:lnTo>
                <a:close/>
              </a:path>
              <a:path w="5292090" h="171450">
                <a:moveTo>
                  <a:pt x="5148707" y="57035"/>
                </a:moveTo>
                <a:lnTo>
                  <a:pt x="5143500" y="57061"/>
                </a:lnTo>
                <a:lnTo>
                  <a:pt x="5143754" y="114211"/>
                </a:lnTo>
                <a:lnTo>
                  <a:pt x="5148961" y="114185"/>
                </a:lnTo>
                <a:lnTo>
                  <a:pt x="5148707" y="57035"/>
                </a:lnTo>
                <a:close/>
              </a:path>
              <a:path w="5292090" h="171450">
                <a:moveTo>
                  <a:pt x="5235107" y="57035"/>
                </a:moveTo>
                <a:lnTo>
                  <a:pt x="5148707" y="57035"/>
                </a:lnTo>
                <a:lnTo>
                  <a:pt x="5148961" y="114185"/>
                </a:lnTo>
                <a:lnTo>
                  <a:pt x="5143754" y="114211"/>
                </a:lnTo>
                <a:lnTo>
                  <a:pt x="5233973" y="114211"/>
                </a:lnTo>
                <a:lnTo>
                  <a:pt x="5291708" y="85051"/>
                </a:lnTo>
                <a:lnTo>
                  <a:pt x="5235107" y="57035"/>
                </a:lnTo>
                <a:close/>
              </a:path>
            </a:pathLst>
          </a:custGeom>
          <a:solidFill>
            <a:srgbClr val="0493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39442" y="3790899"/>
            <a:ext cx="30657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h-TH" sz="1400" spc="-5" dirty="0">
                <a:latin typeface="Arial"/>
                <a:cs typeface="Arial"/>
              </a:rPr>
              <a:t>การปลูกถ่ายเซลล์ต้นกำเนิดเม็ดเลือดด้วย </a:t>
            </a:r>
            <a:r>
              <a:rPr lang="en-US" sz="1400" spc="-5" dirty="0">
                <a:latin typeface="Arial"/>
                <a:cs typeface="Arial"/>
              </a:rPr>
              <a:t>CCR5 </a:t>
            </a:r>
            <a:r>
              <a:rPr lang="el-GR" sz="1400" spc="-5" dirty="0">
                <a:latin typeface="Arial"/>
                <a:cs typeface="Arial"/>
              </a:rPr>
              <a:t>Δ32/Δ32 </a:t>
            </a:r>
            <a:r>
              <a:rPr lang="th-TH" sz="1400" spc="-5" dirty="0">
                <a:latin typeface="Arial"/>
                <a:cs typeface="Arial"/>
              </a:rPr>
              <a:t>เซลล์โฮโมไซกัสซึ่งเป็นส่วนหนึ่งของการรักษามะเร็ง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8670" y="1543303"/>
            <a:ext cx="7582534" cy="2644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th-TH" sz="2000" b="1" dirty="0">
                <a:solidFill>
                  <a:srgbClr val="415564"/>
                </a:solidFill>
                <a:latin typeface="Arial"/>
                <a:cs typeface="Arial"/>
              </a:rPr>
              <a:t>หายขาด</a:t>
            </a:r>
            <a:r>
              <a:rPr sz="2000" b="1" dirty="0">
                <a:solidFill>
                  <a:srgbClr val="415564"/>
                </a:solidFill>
                <a:latin typeface="Arial"/>
                <a:cs typeface="Arial"/>
              </a:rPr>
              <a:t>: </a:t>
            </a:r>
            <a:r>
              <a:rPr lang="th-TH" sz="2000" spc="-5" dirty="0">
                <a:solidFill>
                  <a:srgbClr val="415564"/>
                </a:solidFill>
                <a:latin typeface="Arial"/>
                <a:cs typeface="Arial"/>
              </a:rPr>
              <a:t>การบำบัดได้กำจัดแหล่งเก็บเอชไอวีทั้งหมดเพื่อให้สามารถหยุด</a:t>
            </a:r>
            <a:r>
              <a:rPr lang="en-US" sz="2000" spc="-5" dirty="0">
                <a:solidFill>
                  <a:srgbClr val="415564"/>
                </a:solidFill>
                <a:latin typeface="Arial"/>
                <a:cs typeface="Arial"/>
              </a:rPr>
              <a:t> ART </a:t>
            </a:r>
            <a:r>
              <a:rPr lang="th-TH" sz="2000" spc="-5" dirty="0">
                <a:solidFill>
                  <a:srgbClr val="415564"/>
                </a:solidFill>
                <a:latin typeface="Arial"/>
                <a:cs typeface="Arial"/>
              </a:rPr>
              <a:t>ได้โดยไม่มีไวรัสพลาสม่ากลับมา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Arial"/>
              <a:cs typeface="Arial"/>
            </a:endParaRPr>
          </a:p>
          <a:p>
            <a:pPr marL="12700" marR="205740">
              <a:lnSpc>
                <a:spcPct val="100000"/>
              </a:lnSpc>
            </a:pPr>
            <a:r>
              <a:rPr sz="2000" b="1" u="sng" dirty="0">
                <a:solidFill>
                  <a:srgbClr val="415564"/>
                </a:solidFill>
                <a:uFill>
                  <a:solidFill>
                    <a:srgbClr val="415564"/>
                  </a:solidFill>
                </a:uFill>
                <a:latin typeface="Arial"/>
                <a:cs typeface="Arial"/>
              </a:rPr>
              <a:t>Berlin patient:</a:t>
            </a:r>
            <a:r>
              <a:rPr sz="2000" b="1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ไม่มีไวรัสกลับมาเป็นเวลา 12 ปี จนกระทั่งเขาจากไปด้วยโรคมะเร็งกำเริบ</a:t>
            </a:r>
          </a:p>
          <a:p>
            <a:pPr marL="12700" marR="205740">
              <a:lnSpc>
                <a:spcPct val="100000"/>
              </a:lnSpc>
            </a:pPr>
            <a:endParaRPr lang="th-TH" sz="2000" b="1" u="sng" dirty="0">
              <a:solidFill>
                <a:srgbClr val="415564"/>
              </a:solidFill>
              <a:uFill>
                <a:solidFill>
                  <a:srgbClr val="415564"/>
                </a:solidFill>
              </a:uFill>
              <a:latin typeface="Arial"/>
              <a:cs typeface="Arial"/>
            </a:endParaRPr>
          </a:p>
          <a:p>
            <a:pPr marL="12700" marR="205740">
              <a:lnSpc>
                <a:spcPct val="100000"/>
              </a:lnSpc>
            </a:pPr>
            <a:r>
              <a:rPr sz="2000" b="1" u="sng" dirty="0">
                <a:solidFill>
                  <a:srgbClr val="415564"/>
                </a:solidFill>
                <a:uFill>
                  <a:solidFill>
                    <a:srgbClr val="415564"/>
                  </a:solidFill>
                </a:uFill>
                <a:latin typeface="Arial"/>
                <a:cs typeface="Arial"/>
              </a:rPr>
              <a:t>London patient:</a:t>
            </a:r>
            <a:r>
              <a:rPr sz="2000" b="1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ไม่มีไวรัสกลับมาเป็นเวลา 30 เดือนที่หยุด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ART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และ</a:t>
            </a:r>
          </a:p>
          <a:p>
            <a:pPr marL="12700" marR="205740">
              <a:lnSpc>
                <a:spcPct val="100000"/>
              </a:lnSpc>
            </a:pP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16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เดือนหลังจากการปลูกถ่าย ถือว่าหายขาด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3340" y="673353"/>
            <a:ext cx="73824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b="0" spc="-5" dirty="0"/>
              <a:t>เราหมายถึงอะไรสำหรับการหายขาดเอชไอวี</a:t>
            </a:r>
            <a:endParaRPr b="0" spc="-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1780" y="4746447"/>
            <a:ext cx="46069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15564"/>
                </a:solidFill>
                <a:latin typeface="Arial"/>
                <a:cs typeface="Arial"/>
              </a:rPr>
              <a:t>Reviewed in: Chun TW, Eisinger RW, and Fauci </a:t>
            </a:r>
            <a:r>
              <a:rPr sz="1200" b="1" spc="-15" dirty="0">
                <a:solidFill>
                  <a:srgbClr val="415564"/>
                </a:solidFill>
                <a:latin typeface="Arial"/>
                <a:cs typeface="Arial"/>
              </a:rPr>
              <a:t>AS. JAMA</a:t>
            </a:r>
            <a:r>
              <a:rPr sz="1200" b="1" spc="2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15564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8670" y="1543303"/>
            <a:ext cx="7869530" cy="17344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21360">
              <a:lnSpc>
                <a:spcPct val="100000"/>
              </a:lnSpc>
              <a:spcBef>
                <a:spcPts val="105"/>
              </a:spcBef>
            </a:pPr>
            <a:r>
              <a:rPr lang="th-TH" sz="2000" b="1" dirty="0">
                <a:solidFill>
                  <a:srgbClr val="D1D1D1"/>
                </a:solidFill>
                <a:latin typeface="Arial"/>
                <a:cs typeface="Arial"/>
              </a:rPr>
              <a:t>การรักษา: กำจัดแหล่งเก็บเอชไอวีโดยสมบูรณ์เพื่อให้หยุดยา</a:t>
            </a:r>
            <a:r>
              <a:rPr lang="en-US" sz="2000" b="1" dirty="0">
                <a:solidFill>
                  <a:srgbClr val="D1D1D1"/>
                </a:solidFill>
                <a:latin typeface="Arial"/>
                <a:cs typeface="Arial"/>
              </a:rPr>
              <a:t> ART </a:t>
            </a:r>
            <a:r>
              <a:rPr lang="th-TH" sz="2000" b="1" dirty="0">
                <a:solidFill>
                  <a:srgbClr val="D1D1D1"/>
                </a:solidFill>
                <a:latin typeface="Arial"/>
                <a:cs typeface="Arial"/>
              </a:rPr>
              <a:t>ได้</a:t>
            </a:r>
          </a:p>
          <a:p>
            <a:pPr marL="12700" marR="721360">
              <a:lnSpc>
                <a:spcPct val="100000"/>
              </a:lnSpc>
              <a:spcBef>
                <a:spcPts val="105"/>
              </a:spcBef>
            </a:pPr>
            <a:endParaRPr sz="31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th-TH" sz="2000" b="1" dirty="0">
                <a:solidFill>
                  <a:srgbClr val="415564"/>
                </a:solidFill>
                <a:latin typeface="Arial"/>
                <a:cs typeface="Arial"/>
              </a:rPr>
              <a:t>การหายของไวรัสอย่างต่อเนื่อง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: ควบคุมการกลับมาของไวรัสหลังจากหยุด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ART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แม้ว่าจะมีแหล่งเก็บเอชไอวีอยู่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9832" y="673353"/>
            <a:ext cx="41675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b="0" spc="-5" dirty="0"/>
              <a:t>การรักษาและการบรรเทา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1780" y="4746447"/>
            <a:ext cx="46069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15564"/>
                </a:solidFill>
                <a:latin typeface="Arial"/>
                <a:cs typeface="Arial"/>
              </a:rPr>
              <a:t>Reviewed in: Chun TW, Eisinger RW, and Fauci </a:t>
            </a:r>
            <a:r>
              <a:rPr sz="1200" b="1" spc="-15" dirty="0">
                <a:solidFill>
                  <a:srgbClr val="415564"/>
                </a:solidFill>
                <a:latin typeface="Arial"/>
                <a:cs typeface="Arial"/>
              </a:rPr>
              <a:t>AS. JAMA</a:t>
            </a:r>
            <a:r>
              <a:rPr sz="1200" b="1" spc="2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15564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369567"/>
            <a:ext cx="650811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h-TH" sz="4800" b="0" dirty="0">
                <a:solidFill>
                  <a:schemeClr val="bg1">
                    <a:lumMod val="95000"/>
                  </a:schemeClr>
                </a:solidFill>
                <a:latin typeface="Google Sans"/>
              </a:rPr>
              <a:t>กรณีการยุติเอชไอวีในเด็กได้อย่างต่อเนื่อง</a:t>
            </a:r>
            <a:endParaRPr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5841"/>
            <a:ext cx="8512810" cy="1048877"/>
          </a:xfrm>
          <a:prstGeom prst="rect">
            <a:avLst/>
          </a:prstGeom>
        </p:spPr>
        <p:txBody>
          <a:bodyPr vert="horz" wrap="square" lIns="0" tIns="185293" rIns="0" bIns="0" rtlCol="0">
            <a:spAutoFit/>
          </a:bodyPr>
          <a:lstStyle/>
          <a:p>
            <a:pPr marL="533400" marR="5080">
              <a:lnSpc>
                <a:spcPct val="100000"/>
              </a:lnSpc>
              <a:spcBef>
                <a:spcPts val="95"/>
              </a:spcBef>
            </a:pPr>
            <a:r>
              <a:rPr lang="th-TH" sz="2800" b="0" spc="-5" dirty="0">
                <a:solidFill>
                  <a:srgbClr val="415564"/>
                </a:solidFill>
              </a:rPr>
              <a:t>การคิดบวกและความหวังในการรักษาให้หายขาดต่อ</a:t>
            </a:r>
            <a:r>
              <a:rPr lang="th-TH" sz="2800" b="0" dirty="0">
                <a:solidFill>
                  <a:srgbClr val="415564"/>
                </a:solidFill>
              </a:rPr>
              <a:t>การติดเชื้อตั้งแต่แรกเกิด: การใช้ </a:t>
            </a:r>
            <a:r>
              <a:rPr lang="en-US" sz="2800" b="0" dirty="0">
                <a:solidFill>
                  <a:srgbClr val="415564"/>
                </a:solidFill>
              </a:rPr>
              <a:t>ART</a:t>
            </a:r>
            <a:r>
              <a:rPr lang="th-TH" sz="2800" b="0" dirty="0">
                <a:solidFill>
                  <a:srgbClr val="415564"/>
                </a:solidFill>
              </a:rPr>
              <a:t> แต่แรกเริ่มและช่วงแรก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196" y="662685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84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153411"/>
            <a:ext cx="9144000" cy="1742439"/>
            <a:chOff x="0" y="2153411"/>
            <a:chExt cx="9144000" cy="1742439"/>
          </a:xfrm>
        </p:grpSpPr>
        <p:sp>
          <p:nvSpPr>
            <p:cNvPr id="7" name="object 7"/>
            <p:cNvSpPr/>
            <p:nvPr/>
          </p:nvSpPr>
          <p:spPr>
            <a:xfrm>
              <a:off x="0" y="3024949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0" y="0"/>
                  </a:moveTo>
                  <a:lnTo>
                    <a:pt x="0" y="9525"/>
                  </a:lnTo>
                  <a:lnTo>
                    <a:pt x="9143999" y="9525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66544" y="2153411"/>
              <a:ext cx="5011420" cy="1742439"/>
            </a:xfrm>
            <a:custGeom>
              <a:avLst/>
              <a:gdLst/>
              <a:ahLst/>
              <a:cxnLst/>
              <a:rect l="l" t="t" r="r" b="b"/>
              <a:pathLst>
                <a:path w="5011420" h="1742439">
                  <a:moveTo>
                    <a:pt x="76200" y="38100"/>
                  </a:moveTo>
                  <a:lnTo>
                    <a:pt x="73202" y="23253"/>
                  </a:lnTo>
                  <a:lnTo>
                    <a:pt x="65049" y="11150"/>
                  </a:lnTo>
                  <a:lnTo>
                    <a:pt x="52946" y="2997"/>
                  </a:lnTo>
                  <a:lnTo>
                    <a:pt x="38100" y="0"/>
                  </a:lnTo>
                  <a:lnTo>
                    <a:pt x="23241" y="2997"/>
                  </a:lnTo>
                  <a:lnTo>
                    <a:pt x="11137" y="11150"/>
                  </a:lnTo>
                  <a:lnTo>
                    <a:pt x="2984" y="23253"/>
                  </a:lnTo>
                  <a:lnTo>
                    <a:pt x="0" y="38100"/>
                  </a:lnTo>
                  <a:lnTo>
                    <a:pt x="2984" y="52959"/>
                  </a:lnTo>
                  <a:lnTo>
                    <a:pt x="11137" y="65062"/>
                  </a:lnTo>
                  <a:lnTo>
                    <a:pt x="23241" y="73215"/>
                  </a:lnTo>
                  <a:lnTo>
                    <a:pt x="31750" y="74930"/>
                  </a:lnTo>
                  <a:lnTo>
                    <a:pt x="31750" y="877582"/>
                  </a:lnTo>
                  <a:lnTo>
                    <a:pt x="23241" y="879297"/>
                  </a:lnTo>
                  <a:lnTo>
                    <a:pt x="11137" y="887450"/>
                  </a:lnTo>
                  <a:lnTo>
                    <a:pt x="2984" y="899553"/>
                  </a:lnTo>
                  <a:lnTo>
                    <a:pt x="0" y="914400"/>
                  </a:lnTo>
                  <a:lnTo>
                    <a:pt x="2984" y="929259"/>
                  </a:lnTo>
                  <a:lnTo>
                    <a:pt x="11137" y="941362"/>
                  </a:lnTo>
                  <a:lnTo>
                    <a:pt x="23241" y="949515"/>
                  </a:lnTo>
                  <a:lnTo>
                    <a:pt x="38100" y="952500"/>
                  </a:lnTo>
                  <a:lnTo>
                    <a:pt x="52946" y="949515"/>
                  </a:lnTo>
                  <a:lnTo>
                    <a:pt x="65049" y="941362"/>
                  </a:lnTo>
                  <a:lnTo>
                    <a:pt x="73202" y="929259"/>
                  </a:lnTo>
                  <a:lnTo>
                    <a:pt x="76200" y="914400"/>
                  </a:lnTo>
                  <a:lnTo>
                    <a:pt x="73202" y="899553"/>
                  </a:lnTo>
                  <a:lnTo>
                    <a:pt x="65049" y="887450"/>
                  </a:lnTo>
                  <a:lnTo>
                    <a:pt x="52946" y="879297"/>
                  </a:lnTo>
                  <a:lnTo>
                    <a:pt x="44450" y="877582"/>
                  </a:lnTo>
                  <a:lnTo>
                    <a:pt x="44450" y="876300"/>
                  </a:lnTo>
                  <a:lnTo>
                    <a:pt x="44450" y="76200"/>
                  </a:lnTo>
                  <a:lnTo>
                    <a:pt x="44450" y="74930"/>
                  </a:lnTo>
                  <a:lnTo>
                    <a:pt x="52946" y="73215"/>
                  </a:lnTo>
                  <a:lnTo>
                    <a:pt x="65049" y="65062"/>
                  </a:lnTo>
                  <a:lnTo>
                    <a:pt x="73202" y="52959"/>
                  </a:lnTo>
                  <a:lnTo>
                    <a:pt x="76200" y="38100"/>
                  </a:lnTo>
                  <a:close/>
                </a:path>
                <a:path w="5011420" h="1742439">
                  <a:moveTo>
                    <a:pt x="2543683" y="1703705"/>
                  </a:moveTo>
                  <a:lnTo>
                    <a:pt x="2540673" y="1688858"/>
                  </a:lnTo>
                  <a:lnTo>
                    <a:pt x="2532481" y="1676755"/>
                  </a:lnTo>
                  <a:lnTo>
                    <a:pt x="2520365" y="1668602"/>
                  </a:lnTo>
                  <a:lnTo>
                    <a:pt x="2511920" y="1666887"/>
                  </a:lnTo>
                  <a:lnTo>
                    <a:pt x="2511933" y="1703705"/>
                  </a:lnTo>
                  <a:lnTo>
                    <a:pt x="2511907" y="1666887"/>
                  </a:lnTo>
                  <a:lnTo>
                    <a:pt x="2511920" y="1665617"/>
                  </a:lnTo>
                  <a:lnTo>
                    <a:pt x="2511806" y="858012"/>
                  </a:lnTo>
                  <a:lnTo>
                    <a:pt x="2511806" y="856742"/>
                  </a:lnTo>
                  <a:lnTo>
                    <a:pt x="2505456" y="858012"/>
                  </a:lnTo>
                  <a:lnTo>
                    <a:pt x="2511793" y="856742"/>
                  </a:lnTo>
                  <a:lnTo>
                    <a:pt x="2511806" y="819912"/>
                  </a:lnTo>
                  <a:lnTo>
                    <a:pt x="2511806" y="856742"/>
                  </a:lnTo>
                  <a:lnTo>
                    <a:pt x="2520302" y="855027"/>
                  </a:lnTo>
                  <a:lnTo>
                    <a:pt x="2532405" y="846874"/>
                  </a:lnTo>
                  <a:lnTo>
                    <a:pt x="2540558" y="834771"/>
                  </a:lnTo>
                  <a:lnTo>
                    <a:pt x="2543556" y="819912"/>
                  </a:lnTo>
                  <a:lnTo>
                    <a:pt x="2540558" y="805065"/>
                  </a:lnTo>
                  <a:lnTo>
                    <a:pt x="2532405" y="792962"/>
                  </a:lnTo>
                  <a:lnTo>
                    <a:pt x="2520302" y="784809"/>
                  </a:lnTo>
                  <a:lnTo>
                    <a:pt x="2505456" y="781812"/>
                  </a:lnTo>
                  <a:lnTo>
                    <a:pt x="2490597" y="784809"/>
                  </a:lnTo>
                  <a:lnTo>
                    <a:pt x="2478494" y="792962"/>
                  </a:lnTo>
                  <a:lnTo>
                    <a:pt x="2470340" y="805065"/>
                  </a:lnTo>
                  <a:lnTo>
                    <a:pt x="2467356" y="819912"/>
                  </a:lnTo>
                  <a:lnTo>
                    <a:pt x="2470340" y="834771"/>
                  </a:lnTo>
                  <a:lnTo>
                    <a:pt x="2478494" y="846874"/>
                  </a:lnTo>
                  <a:lnTo>
                    <a:pt x="2490597" y="855027"/>
                  </a:lnTo>
                  <a:lnTo>
                    <a:pt x="2499106" y="856742"/>
                  </a:lnTo>
                  <a:lnTo>
                    <a:pt x="2499220" y="1666887"/>
                  </a:lnTo>
                  <a:lnTo>
                    <a:pt x="2490724" y="1668602"/>
                  </a:lnTo>
                  <a:lnTo>
                    <a:pt x="2478621" y="1676755"/>
                  </a:lnTo>
                  <a:lnTo>
                    <a:pt x="2470467" y="1688858"/>
                  </a:lnTo>
                  <a:lnTo>
                    <a:pt x="2467483" y="1703705"/>
                  </a:lnTo>
                  <a:lnTo>
                    <a:pt x="2470467" y="1718551"/>
                  </a:lnTo>
                  <a:lnTo>
                    <a:pt x="2478621" y="1730667"/>
                  </a:lnTo>
                  <a:lnTo>
                    <a:pt x="2490724" y="1738833"/>
                  </a:lnTo>
                  <a:lnTo>
                    <a:pt x="2505583" y="1741817"/>
                  </a:lnTo>
                  <a:lnTo>
                    <a:pt x="2520365" y="1738820"/>
                  </a:lnTo>
                  <a:lnTo>
                    <a:pt x="2532481" y="1730654"/>
                  </a:lnTo>
                  <a:lnTo>
                    <a:pt x="2540673" y="1718538"/>
                  </a:lnTo>
                  <a:lnTo>
                    <a:pt x="2543683" y="1703705"/>
                  </a:lnTo>
                  <a:close/>
                </a:path>
                <a:path w="5011420" h="1742439">
                  <a:moveTo>
                    <a:pt x="5010912" y="38100"/>
                  </a:moveTo>
                  <a:lnTo>
                    <a:pt x="5007915" y="23253"/>
                  </a:lnTo>
                  <a:lnTo>
                    <a:pt x="4999761" y="11150"/>
                  </a:lnTo>
                  <a:lnTo>
                    <a:pt x="4987658" y="2997"/>
                  </a:lnTo>
                  <a:lnTo>
                    <a:pt x="4972812" y="0"/>
                  </a:lnTo>
                  <a:lnTo>
                    <a:pt x="4957953" y="2997"/>
                  </a:lnTo>
                  <a:lnTo>
                    <a:pt x="4945850" y="11150"/>
                  </a:lnTo>
                  <a:lnTo>
                    <a:pt x="4937696" y="23253"/>
                  </a:lnTo>
                  <a:lnTo>
                    <a:pt x="4934712" y="38100"/>
                  </a:lnTo>
                  <a:lnTo>
                    <a:pt x="4937696" y="52959"/>
                  </a:lnTo>
                  <a:lnTo>
                    <a:pt x="4945850" y="65062"/>
                  </a:lnTo>
                  <a:lnTo>
                    <a:pt x="4957953" y="73215"/>
                  </a:lnTo>
                  <a:lnTo>
                    <a:pt x="4966462" y="74930"/>
                  </a:lnTo>
                  <a:lnTo>
                    <a:pt x="4966462" y="877582"/>
                  </a:lnTo>
                  <a:lnTo>
                    <a:pt x="4957953" y="879297"/>
                  </a:lnTo>
                  <a:lnTo>
                    <a:pt x="4945850" y="887450"/>
                  </a:lnTo>
                  <a:lnTo>
                    <a:pt x="4937696" y="899553"/>
                  </a:lnTo>
                  <a:lnTo>
                    <a:pt x="4934712" y="914400"/>
                  </a:lnTo>
                  <a:lnTo>
                    <a:pt x="4937696" y="929259"/>
                  </a:lnTo>
                  <a:lnTo>
                    <a:pt x="4945850" y="941362"/>
                  </a:lnTo>
                  <a:lnTo>
                    <a:pt x="4957953" y="949515"/>
                  </a:lnTo>
                  <a:lnTo>
                    <a:pt x="4972812" y="952500"/>
                  </a:lnTo>
                  <a:lnTo>
                    <a:pt x="4987658" y="949515"/>
                  </a:lnTo>
                  <a:lnTo>
                    <a:pt x="4999761" y="941362"/>
                  </a:lnTo>
                  <a:lnTo>
                    <a:pt x="5007915" y="929259"/>
                  </a:lnTo>
                  <a:lnTo>
                    <a:pt x="5010912" y="914400"/>
                  </a:lnTo>
                  <a:lnTo>
                    <a:pt x="5007915" y="899553"/>
                  </a:lnTo>
                  <a:lnTo>
                    <a:pt x="4999761" y="887450"/>
                  </a:lnTo>
                  <a:lnTo>
                    <a:pt x="4987658" y="879297"/>
                  </a:lnTo>
                  <a:lnTo>
                    <a:pt x="4979162" y="877582"/>
                  </a:lnTo>
                  <a:lnTo>
                    <a:pt x="4979162" y="876300"/>
                  </a:lnTo>
                  <a:lnTo>
                    <a:pt x="4979162" y="76200"/>
                  </a:lnTo>
                  <a:lnTo>
                    <a:pt x="4979162" y="74930"/>
                  </a:lnTo>
                  <a:lnTo>
                    <a:pt x="4987658" y="73215"/>
                  </a:lnTo>
                  <a:lnTo>
                    <a:pt x="4999761" y="65062"/>
                  </a:lnTo>
                  <a:lnTo>
                    <a:pt x="5007915" y="52959"/>
                  </a:lnTo>
                  <a:lnTo>
                    <a:pt x="5010912" y="38100"/>
                  </a:lnTo>
                  <a:close/>
                </a:path>
              </a:pathLst>
            </a:custGeom>
            <a:solidFill>
              <a:srgbClr val="415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55191" y="1368297"/>
            <a:ext cx="130556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0"/>
              </a:spcBef>
            </a:pPr>
            <a:r>
              <a:rPr lang="th-TH" b="1" spc="-5" dirty="0">
                <a:solidFill>
                  <a:srgbClr val="415564"/>
                </a:solidFill>
                <a:latin typeface="Arial"/>
                <a:cs typeface="Arial"/>
              </a:rPr>
              <a:t>ทารก</a:t>
            </a:r>
          </a:p>
          <a:p>
            <a:pPr marL="12700" marR="5080" indent="24130">
              <a:lnSpc>
                <a:spcPct val="100000"/>
              </a:lnSpc>
              <a:spcBef>
                <a:spcPts val="100"/>
              </a:spcBef>
            </a:pPr>
            <a:r>
              <a:rPr lang="th-TH" b="1" spc="-5" dirty="0">
                <a:solidFill>
                  <a:srgbClr val="415564"/>
                </a:solidFill>
                <a:latin typeface="Arial"/>
                <a:cs typeface="Arial"/>
              </a:rPr>
              <a:t>มิสซิสซิปปี้ </a:t>
            </a:r>
            <a:r>
              <a:rPr sz="1800" b="1" spc="-5" dirty="0">
                <a:solidFill>
                  <a:srgbClr val="415564"/>
                </a:solidFill>
                <a:latin typeface="Arial"/>
                <a:cs typeface="Arial"/>
              </a:rPr>
              <a:t>(2013)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8163" y="3801262"/>
            <a:ext cx="125031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lang="th-TH" b="1" dirty="0">
                <a:solidFill>
                  <a:srgbClr val="415564"/>
                </a:solidFill>
                <a:latin typeface="Arial"/>
                <a:cs typeface="Arial"/>
              </a:rPr>
              <a:t>วัยรุ่นฝรั่งเศส</a:t>
            </a:r>
            <a:r>
              <a:rPr sz="1800" b="1" spc="-5" dirty="0">
                <a:solidFill>
                  <a:srgbClr val="415564"/>
                </a:solidFill>
                <a:latin typeface="Arial"/>
                <a:cs typeface="Arial"/>
              </a:rPr>
              <a:t>(2016)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7685" y="1375664"/>
            <a:ext cx="151701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 algn="ctr">
              <a:lnSpc>
                <a:spcPct val="100000"/>
              </a:lnSpc>
              <a:spcBef>
                <a:spcPts val="100"/>
              </a:spcBef>
            </a:pPr>
            <a:r>
              <a:rPr lang="th-TH" b="1" dirty="0">
                <a:solidFill>
                  <a:srgbClr val="415564"/>
                </a:solidFill>
                <a:latin typeface="Arial"/>
                <a:cs typeface="Arial"/>
              </a:rPr>
              <a:t>เด็กชายชาวแอฟริกาใต้</a:t>
            </a:r>
            <a:r>
              <a:rPr sz="1800" b="1" spc="-5" dirty="0">
                <a:solidFill>
                  <a:srgbClr val="415564"/>
                </a:solidFill>
                <a:latin typeface="Arial"/>
                <a:cs typeface="Arial"/>
              </a:rPr>
              <a:t>(2019)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88235" y="2811779"/>
            <a:ext cx="5367655" cy="434340"/>
            <a:chOff x="1888235" y="2811779"/>
            <a:chExt cx="5367655" cy="434340"/>
          </a:xfrm>
        </p:grpSpPr>
        <p:sp>
          <p:nvSpPr>
            <p:cNvPr id="13" name="object 13"/>
            <p:cNvSpPr/>
            <p:nvPr/>
          </p:nvSpPr>
          <p:spPr>
            <a:xfrm>
              <a:off x="1888235" y="2811779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39" h="434339">
                  <a:moveTo>
                    <a:pt x="217169" y="0"/>
                  </a:moveTo>
                  <a:lnTo>
                    <a:pt x="167391" y="5738"/>
                  </a:lnTo>
                  <a:lnTo>
                    <a:pt x="121686" y="22082"/>
                  </a:lnTo>
                  <a:lnTo>
                    <a:pt x="81362" y="47726"/>
                  </a:lnTo>
                  <a:lnTo>
                    <a:pt x="47726" y="81362"/>
                  </a:lnTo>
                  <a:lnTo>
                    <a:pt x="22082" y="121686"/>
                  </a:lnTo>
                  <a:lnTo>
                    <a:pt x="5738" y="167391"/>
                  </a:lnTo>
                  <a:lnTo>
                    <a:pt x="0" y="217169"/>
                  </a:lnTo>
                  <a:lnTo>
                    <a:pt x="5738" y="266948"/>
                  </a:lnTo>
                  <a:lnTo>
                    <a:pt x="22082" y="312653"/>
                  </a:lnTo>
                  <a:lnTo>
                    <a:pt x="47726" y="352977"/>
                  </a:lnTo>
                  <a:lnTo>
                    <a:pt x="81362" y="386613"/>
                  </a:lnTo>
                  <a:lnTo>
                    <a:pt x="121686" y="412257"/>
                  </a:lnTo>
                  <a:lnTo>
                    <a:pt x="167391" y="428601"/>
                  </a:lnTo>
                  <a:lnTo>
                    <a:pt x="217169" y="434339"/>
                  </a:lnTo>
                  <a:lnTo>
                    <a:pt x="266948" y="428601"/>
                  </a:lnTo>
                  <a:lnTo>
                    <a:pt x="312653" y="412257"/>
                  </a:lnTo>
                  <a:lnTo>
                    <a:pt x="352977" y="386613"/>
                  </a:lnTo>
                  <a:lnTo>
                    <a:pt x="386613" y="352977"/>
                  </a:lnTo>
                  <a:lnTo>
                    <a:pt x="412257" y="312653"/>
                  </a:lnTo>
                  <a:lnTo>
                    <a:pt x="428601" y="266948"/>
                  </a:lnTo>
                  <a:lnTo>
                    <a:pt x="434339" y="217169"/>
                  </a:lnTo>
                  <a:lnTo>
                    <a:pt x="428601" y="167391"/>
                  </a:lnTo>
                  <a:lnTo>
                    <a:pt x="412257" y="121686"/>
                  </a:lnTo>
                  <a:lnTo>
                    <a:pt x="386613" y="81362"/>
                  </a:lnTo>
                  <a:lnTo>
                    <a:pt x="352977" y="47726"/>
                  </a:lnTo>
                  <a:lnTo>
                    <a:pt x="312653" y="22082"/>
                  </a:lnTo>
                  <a:lnTo>
                    <a:pt x="266948" y="5738"/>
                  </a:lnTo>
                  <a:lnTo>
                    <a:pt x="217169" y="0"/>
                  </a:lnTo>
                  <a:close/>
                </a:path>
              </a:pathLst>
            </a:custGeom>
            <a:solidFill>
              <a:srgbClr val="0DB7C4">
                <a:alpha val="3647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01011" y="2924555"/>
              <a:ext cx="207263" cy="2087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55591" y="2811779"/>
              <a:ext cx="433070" cy="434340"/>
            </a:xfrm>
            <a:custGeom>
              <a:avLst/>
              <a:gdLst/>
              <a:ahLst/>
              <a:cxnLst/>
              <a:rect l="l" t="t" r="r" b="b"/>
              <a:pathLst>
                <a:path w="433070" h="434339">
                  <a:moveTo>
                    <a:pt x="216408" y="0"/>
                  </a:moveTo>
                  <a:lnTo>
                    <a:pt x="166791" y="5738"/>
                  </a:lnTo>
                  <a:lnTo>
                    <a:pt x="121242" y="22082"/>
                  </a:lnTo>
                  <a:lnTo>
                    <a:pt x="81060" y="47726"/>
                  </a:lnTo>
                  <a:lnTo>
                    <a:pt x="47546" y="81362"/>
                  </a:lnTo>
                  <a:lnTo>
                    <a:pt x="21998" y="121686"/>
                  </a:lnTo>
                  <a:lnTo>
                    <a:pt x="5716" y="167391"/>
                  </a:lnTo>
                  <a:lnTo>
                    <a:pt x="0" y="217169"/>
                  </a:lnTo>
                  <a:lnTo>
                    <a:pt x="5716" y="266948"/>
                  </a:lnTo>
                  <a:lnTo>
                    <a:pt x="21998" y="312653"/>
                  </a:lnTo>
                  <a:lnTo>
                    <a:pt x="47546" y="352977"/>
                  </a:lnTo>
                  <a:lnTo>
                    <a:pt x="81060" y="386613"/>
                  </a:lnTo>
                  <a:lnTo>
                    <a:pt x="121242" y="412257"/>
                  </a:lnTo>
                  <a:lnTo>
                    <a:pt x="166791" y="428601"/>
                  </a:lnTo>
                  <a:lnTo>
                    <a:pt x="216408" y="434339"/>
                  </a:lnTo>
                  <a:lnTo>
                    <a:pt x="266024" y="428601"/>
                  </a:lnTo>
                  <a:lnTo>
                    <a:pt x="311573" y="412257"/>
                  </a:lnTo>
                  <a:lnTo>
                    <a:pt x="351755" y="386613"/>
                  </a:lnTo>
                  <a:lnTo>
                    <a:pt x="385269" y="352977"/>
                  </a:lnTo>
                  <a:lnTo>
                    <a:pt x="410817" y="312653"/>
                  </a:lnTo>
                  <a:lnTo>
                    <a:pt x="427099" y="266948"/>
                  </a:lnTo>
                  <a:lnTo>
                    <a:pt x="432816" y="217169"/>
                  </a:lnTo>
                  <a:lnTo>
                    <a:pt x="427099" y="167391"/>
                  </a:lnTo>
                  <a:lnTo>
                    <a:pt x="410817" y="121686"/>
                  </a:lnTo>
                  <a:lnTo>
                    <a:pt x="385269" y="81362"/>
                  </a:lnTo>
                  <a:lnTo>
                    <a:pt x="351755" y="47726"/>
                  </a:lnTo>
                  <a:lnTo>
                    <a:pt x="311573" y="22082"/>
                  </a:lnTo>
                  <a:lnTo>
                    <a:pt x="266024" y="5738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DB7C4">
                <a:alpha val="3647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68367" y="2924555"/>
              <a:ext cx="207264" cy="2087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21423" y="2811779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217170" y="0"/>
                  </a:moveTo>
                  <a:lnTo>
                    <a:pt x="167391" y="5738"/>
                  </a:lnTo>
                  <a:lnTo>
                    <a:pt x="121686" y="22082"/>
                  </a:lnTo>
                  <a:lnTo>
                    <a:pt x="81362" y="47726"/>
                  </a:lnTo>
                  <a:lnTo>
                    <a:pt x="47726" y="81362"/>
                  </a:lnTo>
                  <a:lnTo>
                    <a:pt x="22082" y="121686"/>
                  </a:lnTo>
                  <a:lnTo>
                    <a:pt x="5738" y="167391"/>
                  </a:lnTo>
                  <a:lnTo>
                    <a:pt x="0" y="217169"/>
                  </a:lnTo>
                  <a:lnTo>
                    <a:pt x="5738" y="266948"/>
                  </a:lnTo>
                  <a:lnTo>
                    <a:pt x="22082" y="312653"/>
                  </a:lnTo>
                  <a:lnTo>
                    <a:pt x="47726" y="352977"/>
                  </a:lnTo>
                  <a:lnTo>
                    <a:pt x="81362" y="386613"/>
                  </a:lnTo>
                  <a:lnTo>
                    <a:pt x="121686" y="412257"/>
                  </a:lnTo>
                  <a:lnTo>
                    <a:pt x="167391" y="428601"/>
                  </a:lnTo>
                  <a:lnTo>
                    <a:pt x="217170" y="434339"/>
                  </a:lnTo>
                  <a:lnTo>
                    <a:pt x="266948" y="428601"/>
                  </a:lnTo>
                  <a:lnTo>
                    <a:pt x="312653" y="412257"/>
                  </a:lnTo>
                  <a:lnTo>
                    <a:pt x="352977" y="386613"/>
                  </a:lnTo>
                  <a:lnTo>
                    <a:pt x="386613" y="352977"/>
                  </a:lnTo>
                  <a:lnTo>
                    <a:pt x="412257" y="312653"/>
                  </a:lnTo>
                  <a:lnTo>
                    <a:pt x="428601" y="266948"/>
                  </a:lnTo>
                  <a:lnTo>
                    <a:pt x="434340" y="217169"/>
                  </a:lnTo>
                  <a:lnTo>
                    <a:pt x="428601" y="167391"/>
                  </a:lnTo>
                  <a:lnTo>
                    <a:pt x="412257" y="121686"/>
                  </a:lnTo>
                  <a:lnTo>
                    <a:pt x="386613" y="81362"/>
                  </a:lnTo>
                  <a:lnTo>
                    <a:pt x="352977" y="47726"/>
                  </a:lnTo>
                  <a:lnTo>
                    <a:pt x="312653" y="22082"/>
                  </a:lnTo>
                  <a:lnTo>
                    <a:pt x="266948" y="5738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0DB7C4">
                <a:alpha val="3647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34200" y="2924555"/>
              <a:ext cx="208788" cy="2087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44771" y="2011426"/>
            <a:ext cx="110363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th-TH" sz="1400" spc="-5" dirty="0">
                <a:solidFill>
                  <a:srgbClr val="415564"/>
                </a:solidFill>
                <a:latin typeface="Arial"/>
                <a:cs typeface="Arial"/>
              </a:rPr>
              <a:t>ไม่มีไวรัสในพลาสมากลับมานานกว่า 12 ปี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62532" y="3421126"/>
            <a:ext cx="135890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th-TH" sz="1400" dirty="0">
                <a:solidFill>
                  <a:srgbClr val="415564"/>
                </a:solidFill>
                <a:latin typeface="Arial"/>
                <a:cs typeface="Arial"/>
              </a:rPr>
              <a:t>ไม่มีไวรัสในพลาสมาเป็นเวลา 27 เดือน หลังจากหยุด </a:t>
            </a:r>
            <a:r>
              <a:rPr lang="en-US" sz="1400" dirty="0">
                <a:solidFill>
                  <a:srgbClr val="415564"/>
                </a:solidFill>
                <a:latin typeface="Arial"/>
                <a:cs typeface="Arial"/>
              </a:rPr>
              <a:t>ART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81800" y="3333750"/>
            <a:ext cx="1105535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th-TH" sz="1400" spc="-5" dirty="0">
                <a:solidFill>
                  <a:srgbClr val="415564"/>
                </a:solidFill>
                <a:latin typeface="Arial"/>
                <a:cs typeface="Arial"/>
              </a:rPr>
              <a:t>ไม่มีไวรัสในพลาสมากลับมา เวลา </a:t>
            </a:r>
            <a:r>
              <a:rPr lang="th-TH" sz="1400" dirty="0">
                <a:solidFill>
                  <a:srgbClr val="415564"/>
                </a:solidFill>
                <a:latin typeface="Arial"/>
                <a:cs typeface="Arial"/>
              </a:rPr>
              <a:t>8.5 ปี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626" y="4676952"/>
            <a:ext cx="69361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Persaud, Gay, Luzuriaga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 2013 </a:t>
            </a:r>
            <a:r>
              <a:rPr sz="1200" dirty="0">
                <a:latin typeface="Arial"/>
                <a:cs typeface="Arial"/>
              </a:rPr>
              <a:t>NEJM; </a:t>
            </a:r>
            <a:r>
              <a:rPr sz="1200" spc="-5" dirty="0">
                <a:latin typeface="Arial"/>
                <a:cs typeface="Arial"/>
              </a:rPr>
              <a:t>Luzuriaga, Gay, Persaud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 </a:t>
            </a:r>
            <a:r>
              <a:rPr sz="1200" dirty="0">
                <a:latin typeface="Arial"/>
                <a:cs typeface="Arial"/>
              </a:rPr>
              <a:t>2015 NEJM; </a:t>
            </a:r>
            <a:r>
              <a:rPr sz="1200" spc="-5" dirty="0">
                <a:latin typeface="Arial"/>
                <a:cs typeface="Arial"/>
              </a:rPr>
              <a:t>Frange </a:t>
            </a:r>
            <a:r>
              <a:rPr sz="1200" dirty="0">
                <a:latin typeface="Arial"/>
                <a:cs typeface="Arial"/>
              </a:rPr>
              <a:t>P et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al.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Lancet </a:t>
            </a:r>
            <a:r>
              <a:rPr sz="1200" spc="-5" dirty="0">
                <a:latin typeface="Arial"/>
                <a:cs typeface="Arial"/>
              </a:rPr>
              <a:t>HIV </a:t>
            </a:r>
            <a:r>
              <a:rPr sz="1200" dirty="0">
                <a:latin typeface="Arial"/>
                <a:cs typeface="Arial"/>
              </a:rPr>
              <a:t>2016; Violai A et al. Nature </a:t>
            </a:r>
            <a:r>
              <a:rPr sz="1200" spc="-5" dirty="0">
                <a:latin typeface="Arial"/>
                <a:cs typeface="Arial"/>
              </a:rPr>
              <a:t>Communications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895350"/>
            <a:ext cx="73914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IMPAACT </a:t>
            </a:r>
            <a:r>
              <a:rPr lang="th-TH" sz="4800" dirty="0">
                <a:solidFill>
                  <a:srgbClr val="FFFFFF"/>
                </a:solidFill>
                <a:latin typeface="Arial"/>
                <a:cs typeface="Arial"/>
              </a:rPr>
              <a:t>การหายขาดเอชไอวีการทดลองทางคลินิก </a:t>
            </a:r>
            <a:r>
              <a:rPr sz="4800" spc="-10" dirty="0">
                <a:solidFill>
                  <a:srgbClr val="FFFFFF"/>
                </a:solidFill>
                <a:latin typeface="Arial"/>
                <a:cs typeface="Arial"/>
              </a:rPr>
              <a:t>(2013—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020" y="3176142"/>
            <a:ext cx="742177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7515" algn="ctr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>
                <a:solidFill>
                  <a:srgbClr val="415564"/>
                </a:solidFill>
                <a:latin typeface="Arial"/>
                <a:cs typeface="Arial"/>
              </a:rPr>
              <a:t>ART </a:t>
            </a:r>
            <a:r>
              <a:rPr lang="th-TH" b="1" spc="-5" dirty="0">
                <a:solidFill>
                  <a:srgbClr val="415564"/>
                </a:solidFill>
                <a:latin typeface="Arial"/>
                <a:cs typeface="Arial"/>
              </a:rPr>
              <a:t>แรกเริ่มและช่วงแรก และ ภูมิคุ้มกันบำบัด </a:t>
            </a:r>
          </a:p>
          <a:p>
            <a:pPr marL="12700" marR="5080" indent="43751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15564"/>
                </a:solidFill>
                <a:latin typeface="Arial"/>
                <a:cs typeface="Arial"/>
              </a:rPr>
              <a:t>(broadly neutralizing </a:t>
            </a:r>
            <a:r>
              <a:rPr sz="1800" b="1" spc="-5" dirty="0">
                <a:solidFill>
                  <a:srgbClr val="415564"/>
                </a:solidFill>
                <a:latin typeface="Arial"/>
                <a:cs typeface="Arial"/>
              </a:rPr>
              <a:t>antibodies-IMPAACT P1115 </a:t>
            </a:r>
            <a:r>
              <a:rPr sz="1800" b="1" dirty="0">
                <a:solidFill>
                  <a:srgbClr val="415564"/>
                </a:solidFill>
                <a:latin typeface="Arial"/>
                <a:cs typeface="Arial"/>
              </a:rPr>
              <a:t>and</a:t>
            </a:r>
            <a:r>
              <a:rPr sz="1800" b="1" spc="-5" dirty="0">
                <a:solidFill>
                  <a:srgbClr val="415564"/>
                </a:solidFill>
                <a:latin typeface="Arial"/>
                <a:cs typeface="Arial"/>
              </a:rPr>
              <a:t> P2008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899" y="986154"/>
            <a:ext cx="3557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IMPAACT</a:t>
            </a:r>
            <a:r>
              <a:rPr spc="-40" dirty="0"/>
              <a:t> </a:t>
            </a:r>
            <a:r>
              <a:rPr spc="-5" dirty="0"/>
              <a:t>P1115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3899" y="1537538"/>
            <a:ext cx="7387590" cy="28232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2800" b="1" spc="-5" dirty="0">
                <a:solidFill>
                  <a:srgbClr val="415564"/>
                </a:solidFill>
                <a:latin typeface="Arial"/>
                <a:cs typeface="Arial"/>
              </a:rPr>
              <a:t>สิ่งที่คาดหวังจากระยะ </a:t>
            </a:r>
            <a:r>
              <a:rPr lang="en-US" sz="2800" b="1" spc="-5" dirty="0">
                <a:solidFill>
                  <a:srgbClr val="415564"/>
                </a:solidFill>
                <a:latin typeface="Arial"/>
                <a:cs typeface="Arial"/>
              </a:rPr>
              <a:t>1/2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2800" b="1" spc="-5" dirty="0">
                <a:solidFill>
                  <a:srgbClr val="415564"/>
                </a:solidFill>
                <a:latin typeface="Arial"/>
                <a:cs typeface="Arial"/>
              </a:rPr>
              <a:t>การพิสูจน์แนวคิดของการศึกษาที่ใช้ </a:t>
            </a:r>
            <a:r>
              <a:rPr lang="en-US" sz="2800" b="1" spc="-5" dirty="0">
                <a:solidFill>
                  <a:srgbClr val="415564"/>
                </a:solidFill>
                <a:latin typeface="Arial"/>
                <a:cs typeface="Arial"/>
              </a:rPr>
              <a:t>ART </a:t>
            </a:r>
            <a:r>
              <a:rPr lang="th-TH" sz="2800" b="1" spc="-5" dirty="0">
                <a:solidFill>
                  <a:srgbClr val="415564"/>
                </a:solidFill>
                <a:latin typeface="Arial"/>
                <a:cs typeface="Arial"/>
              </a:rPr>
              <a:t>ในระยะเริ่มแรกเพื่อให้สำเร็จผลการไม่ใช้ </a:t>
            </a:r>
            <a:r>
              <a:rPr lang="en-US" sz="2800" b="1" spc="-5" dirty="0">
                <a:solidFill>
                  <a:srgbClr val="415564"/>
                </a:solidFill>
                <a:latin typeface="Arial"/>
                <a:cs typeface="Arial"/>
              </a:rPr>
              <a:t>ART </a:t>
            </a:r>
            <a:r>
              <a:rPr lang="th-TH" sz="2800" b="1" spc="-5" dirty="0">
                <a:solidFill>
                  <a:srgbClr val="415564"/>
                </a:solidFill>
                <a:latin typeface="Arial"/>
                <a:cs typeface="Arial"/>
              </a:rPr>
              <a:t>ในการรักษาเอชไอวีในทารก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415564"/>
                </a:solidFill>
                <a:latin typeface="Arial"/>
                <a:cs typeface="Arial"/>
              </a:rPr>
              <a:t>Protocol Chairs: </a:t>
            </a:r>
            <a:r>
              <a:rPr sz="2000" b="1" spc="-5" dirty="0">
                <a:solidFill>
                  <a:srgbClr val="415564"/>
                </a:solidFill>
                <a:latin typeface="Arial"/>
                <a:cs typeface="Arial"/>
              </a:rPr>
              <a:t>Ellen </a:t>
            </a:r>
            <a:r>
              <a:rPr sz="2000" b="1" spc="5" dirty="0">
                <a:solidFill>
                  <a:srgbClr val="415564"/>
                </a:solidFill>
                <a:latin typeface="Arial"/>
                <a:cs typeface="Arial"/>
              </a:rPr>
              <a:t>Chadwick, </a:t>
            </a:r>
            <a:r>
              <a:rPr sz="2000" b="1" dirty="0">
                <a:solidFill>
                  <a:srgbClr val="415564"/>
                </a:solidFill>
                <a:latin typeface="Arial"/>
                <a:cs typeface="Arial"/>
              </a:rPr>
              <a:t>Jennifer</a:t>
            </a:r>
            <a:r>
              <a:rPr sz="2000" b="1" spc="-170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15564"/>
                </a:solidFill>
                <a:latin typeface="Arial"/>
                <a:cs typeface="Arial"/>
              </a:rPr>
              <a:t>Jao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415564"/>
                </a:solidFill>
                <a:latin typeface="Arial"/>
                <a:cs typeface="Arial"/>
              </a:rPr>
              <a:t>Vice </a:t>
            </a:r>
            <a:r>
              <a:rPr sz="2000" b="1" dirty="0">
                <a:solidFill>
                  <a:srgbClr val="415564"/>
                </a:solidFill>
                <a:latin typeface="Arial"/>
                <a:cs typeface="Arial"/>
              </a:rPr>
              <a:t>Chairs: Mark Cotton and </a:t>
            </a:r>
            <a:r>
              <a:rPr sz="2000" b="1" spc="-5" dirty="0">
                <a:solidFill>
                  <a:srgbClr val="415564"/>
                </a:solidFill>
                <a:latin typeface="Arial"/>
                <a:cs typeface="Arial"/>
              </a:rPr>
              <a:t>Yvonne Bryson </a:t>
            </a:r>
            <a:r>
              <a:rPr sz="2000" b="1" dirty="0">
                <a:solidFill>
                  <a:srgbClr val="415564"/>
                </a:solidFill>
                <a:latin typeface="Arial"/>
                <a:cs typeface="Arial"/>
              </a:rPr>
              <a:t>(Chair for</a:t>
            </a:r>
            <a:r>
              <a:rPr sz="2000" b="1" spc="-6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15564"/>
                </a:solidFill>
                <a:latin typeface="Arial"/>
                <a:cs typeface="Arial"/>
              </a:rPr>
              <a:t>V1.0)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196" y="662685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86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3340" y="302514"/>
            <a:ext cx="9061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15564"/>
                </a:solidFill>
              </a:rPr>
              <a:t>P</a:t>
            </a:r>
            <a:r>
              <a:rPr sz="2400" spc="-15" dirty="0">
                <a:solidFill>
                  <a:srgbClr val="415564"/>
                </a:solidFill>
              </a:rPr>
              <a:t>1</a:t>
            </a:r>
            <a:r>
              <a:rPr sz="2400" spc="-5" dirty="0">
                <a:solidFill>
                  <a:srgbClr val="415564"/>
                </a:solidFill>
              </a:rPr>
              <a:t>115</a:t>
            </a:r>
            <a:endParaRPr sz="2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810749"/>
              </p:ext>
            </p:extLst>
          </p:nvPr>
        </p:nvGraphicFramePr>
        <p:xfrm>
          <a:off x="1637157" y="1139189"/>
          <a:ext cx="5683250" cy="2062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th-TH"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ขั้นตอนที่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415564"/>
                      </a:solidFill>
                      <a:prstDash val="solid"/>
                    </a:lnL>
                    <a:lnR w="12700">
                      <a:solidFill>
                        <a:srgbClr val="415564"/>
                      </a:solidFill>
                      <a:prstDash val="solid"/>
                    </a:lnR>
                    <a:lnT w="12700">
                      <a:solidFill>
                        <a:srgbClr val="415564"/>
                      </a:solidFill>
                      <a:prstDash val="solid"/>
                    </a:lnT>
                    <a:lnB w="12700">
                      <a:solidFill>
                        <a:srgbClr val="415564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th-TH" sz="1400" dirty="0">
                          <a:latin typeface="Arial"/>
                          <a:cs typeface="Arial"/>
                        </a:rPr>
                        <a:t>เริ่มต้นให้ 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ART </a:t>
                      </a:r>
                      <a:r>
                        <a:rPr lang="th-TH" sz="1400" dirty="0">
                          <a:latin typeface="Arial"/>
                          <a:cs typeface="Arial"/>
                        </a:rPr>
                        <a:t>ภายใน 48 ชั่วโมงสำหรับทารกที่มีความเสี่ยงสูง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ART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415564"/>
                      </a:solidFill>
                      <a:prstDash val="solid"/>
                    </a:lnL>
                    <a:lnR w="12700">
                      <a:solidFill>
                        <a:srgbClr val="415564"/>
                      </a:solidFill>
                      <a:prstDash val="solid"/>
                    </a:lnR>
                    <a:lnT w="12700">
                      <a:solidFill>
                        <a:srgbClr val="415564"/>
                      </a:solidFill>
                      <a:prstDash val="solid"/>
                    </a:lnT>
                    <a:lnB w="12700">
                      <a:solidFill>
                        <a:srgbClr val="415564"/>
                      </a:solidFill>
                      <a:prstDash val="solid"/>
                    </a:lnB>
                    <a:solidFill>
                      <a:srgbClr val="D9F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7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th-TH"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ขั้นตอนที่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415564"/>
                      </a:solidFill>
                      <a:prstDash val="solid"/>
                    </a:lnL>
                    <a:lnR w="12700">
                      <a:solidFill>
                        <a:srgbClr val="415564"/>
                      </a:solidFill>
                      <a:prstDash val="solid"/>
                    </a:lnR>
                    <a:lnT w="12700">
                      <a:solidFill>
                        <a:srgbClr val="415564"/>
                      </a:solidFill>
                      <a:prstDash val="solid"/>
                    </a:lnT>
                    <a:lnB w="12700">
                      <a:solidFill>
                        <a:srgbClr val="415564"/>
                      </a:solidFill>
                      <a:prstDash val="solid"/>
                    </a:lnB>
                    <a:solidFill>
                      <a:srgbClr val="3D8752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6394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th-TH" sz="1400" dirty="0">
                          <a:latin typeface="Arial"/>
                          <a:cs typeface="Arial"/>
                        </a:rPr>
                        <a:t>ให้ยา </a:t>
                      </a:r>
                      <a:r>
                        <a:rPr lang="en-US" sz="1400" spc="-5" dirty="0">
                          <a:latin typeface="Arial"/>
                          <a:cs typeface="Arial"/>
                        </a:rPr>
                        <a:t>ART</a:t>
                      </a:r>
                      <a:r>
                        <a:rPr lang="th-TH" sz="1400" spc="-5" dirty="0">
                          <a:latin typeface="Arial"/>
                          <a:cs typeface="Arial"/>
                        </a:rPr>
                        <a:t> ต่อไป</a:t>
                      </a:r>
                      <a:r>
                        <a:rPr lang="th-TH" sz="1400" dirty="0">
                          <a:latin typeface="Arial"/>
                          <a:cs typeface="Arial"/>
                        </a:rPr>
                        <a:t>โดยต้องมีการยืนยันว่ามีการติดเชื้อ 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HIV-1 </a:t>
                      </a:r>
                      <a:r>
                        <a:rPr lang="th-TH" sz="1400" dirty="0">
                          <a:latin typeface="Arial"/>
                          <a:cs typeface="Arial"/>
                        </a:rPr>
                        <a:t>พร้อมการเฝ้าติดตามเพื่อพิจารณาสิทธิ์ในการหยุดยาต้านไวรัสระหว่างอายุ 2 -4 ปี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415564"/>
                      </a:solidFill>
                      <a:prstDash val="solid"/>
                    </a:lnL>
                    <a:lnR w="12700">
                      <a:solidFill>
                        <a:srgbClr val="415564"/>
                      </a:solidFill>
                      <a:prstDash val="solid"/>
                    </a:lnR>
                    <a:lnT w="12700">
                      <a:solidFill>
                        <a:srgbClr val="415564"/>
                      </a:solidFill>
                      <a:prstDash val="solid"/>
                    </a:lnT>
                    <a:lnB w="12700">
                      <a:solidFill>
                        <a:srgbClr val="415564"/>
                      </a:solidFill>
                      <a:prstDash val="solid"/>
                    </a:lnB>
                    <a:solidFill>
                      <a:srgbClr val="D3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lang="th-TH"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ขั้นตอนที่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415564"/>
                      </a:solidFill>
                      <a:prstDash val="solid"/>
                    </a:lnL>
                    <a:lnR w="12700">
                      <a:solidFill>
                        <a:srgbClr val="415564"/>
                      </a:solidFill>
                      <a:prstDash val="solid"/>
                    </a:lnR>
                    <a:lnT w="12700">
                      <a:solidFill>
                        <a:srgbClr val="415564"/>
                      </a:solidFill>
                      <a:prstDash val="solid"/>
                    </a:lnT>
                    <a:lnB w="12700">
                      <a:solidFill>
                        <a:srgbClr val="415564"/>
                      </a:solidFill>
                      <a:prstDash val="solid"/>
                    </a:lnB>
                    <a:solidFill>
                      <a:srgbClr val="27CED6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639"/>
                        </a:lnSpc>
                      </a:pPr>
                      <a:r>
                        <a:rPr lang="th-TH" sz="1400" dirty="0">
                          <a:latin typeface="Arial"/>
                          <a:cs typeface="Arial"/>
                        </a:rPr>
                        <a:t>หยุดยา 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ART</a:t>
                      </a:r>
                      <a:r>
                        <a:rPr lang="th-TH" sz="1400" dirty="0">
                          <a:latin typeface="Arial"/>
                          <a:cs typeface="Arial"/>
                        </a:rPr>
                        <a:t> ต้องมีการเฝ้าระวั</a:t>
                      </a:r>
                      <a:r>
                        <a:rPr lang="th-TH" sz="1400" baseline="0" dirty="0">
                          <a:latin typeface="Arial"/>
                          <a:cs typeface="Arial"/>
                        </a:rPr>
                        <a:t>ง</a:t>
                      </a:r>
                      <a:r>
                        <a:rPr lang="th-TH" sz="1400" dirty="0">
                          <a:latin typeface="Arial"/>
                          <a:cs typeface="Arial"/>
                        </a:rPr>
                        <a:t>อย่างใกล้ชิดสำหรับการกลับมาของไวรัสหาก</a:t>
                      </a:r>
                      <a:r>
                        <a:rPr lang="th-TH" sz="14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th-TH" sz="1400" dirty="0">
                          <a:latin typeface="Arial"/>
                          <a:cs typeface="Arial"/>
                        </a:rPr>
                        <a:t>แอนติบอดีลบและตรวจไม่พบเซลล์ที่ติดเชื้อเอชไอวี 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HIV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15564"/>
                      </a:solidFill>
                      <a:prstDash val="solid"/>
                    </a:lnL>
                    <a:lnR w="12700">
                      <a:solidFill>
                        <a:srgbClr val="415564"/>
                      </a:solidFill>
                      <a:prstDash val="solid"/>
                    </a:lnR>
                    <a:lnT w="12700">
                      <a:solidFill>
                        <a:srgbClr val="415564"/>
                      </a:solidFill>
                      <a:prstDash val="solid"/>
                    </a:lnT>
                    <a:lnB w="12700">
                      <a:solidFill>
                        <a:srgbClr val="415564"/>
                      </a:solidFill>
                      <a:prstDash val="solid"/>
                    </a:lnB>
                    <a:solidFill>
                      <a:srgbClr val="A8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40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th-TH"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ขั้นตอนที่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415564"/>
                      </a:solidFill>
                      <a:prstDash val="solid"/>
                    </a:lnL>
                    <a:lnR w="12700">
                      <a:solidFill>
                        <a:srgbClr val="415564"/>
                      </a:solidFill>
                      <a:prstDash val="solid"/>
                    </a:lnR>
                    <a:lnT w="12700">
                      <a:solidFill>
                        <a:srgbClr val="415564"/>
                      </a:solidFill>
                      <a:prstDash val="solid"/>
                    </a:lnT>
                    <a:lnB w="12700">
                      <a:solidFill>
                        <a:srgbClr val="415564"/>
                      </a:solidFill>
                      <a:prstDash val="solid"/>
                    </a:lnB>
                    <a:solidFill>
                      <a:srgbClr val="61A29F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th-TH" sz="1400" dirty="0">
                          <a:latin typeface="Arial"/>
                          <a:cs typeface="Arial"/>
                        </a:rPr>
                        <a:t>เริ่มต้นให้ 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ART </a:t>
                      </a:r>
                      <a:r>
                        <a:rPr lang="th-TH" sz="1400" spc="-5" dirty="0">
                          <a:latin typeface="Arial"/>
                          <a:cs typeface="Arial"/>
                        </a:rPr>
                        <a:t>ใหม่ในทารกที่พบ</a:t>
                      </a:r>
                      <a:r>
                        <a:rPr lang="th-TH" sz="1400" dirty="0">
                          <a:latin typeface="Arial"/>
                          <a:cs typeface="Arial"/>
                        </a:rPr>
                        <a:t>การกลับมาของไวรัส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415564"/>
                      </a:solidFill>
                      <a:prstDash val="solid"/>
                    </a:lnL>
                    <a:lnR w="12700">
                      <a:solidFill>
                        <a:srgbClr val="415564"/>
                      </a:solidFill>
                      <a:prstDash val="solid"/>
                    </a:lnR>
                    <a:lnT w="12700">
                      <a:solidFill>
                        <a:srgbClr val="415564"/>
                      </a:solidFill>
                      <a:prstDash val="solid"/>
                    </a:lnT>
                    <a:lnB w="12700">
                      <a:solidFill>
                        <a:srgbClr val="415564"/>
                      </a:solidFill>
                      <a:prstDash val="solid"/>
                    </a:lnB>
                    <a:solidFill>
                      <a:srgbClr val="DF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694814" y="3204209"/>
            <a:ext cx="5524500" cy="1939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h-TH"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วัตถุประสงค์หลัก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th-TH" sz="1600" spc="-5" dirty="0">
                <a:latin typeface="Arial"/>
                <a:cs typeface="Arial"/>
              </a:rPr>
              <a:t>เพื่อประเมินการทุเลาเชื้อเอชไอวีในทารกที่ติดเชื้อใน</a:t>
            </a:r>
            <a:r>
              <a:rPr lang="th-TH" sz="1600" i="1" spc="-5" dirty="0">
                <a:latin typeface="Arial"/>
                <a:cs typeface="Arial"/>
              </a:rPr>
              <a:t>มดลูก</a:t>
            </a:r>
            <a:r>
              <a:rPr lang="th-TH" sz="1600" spc="-5" dirty="0">
                <a:latin typeface="Arial"/>
                <a:cs typeface="Arial"/>
              </a:rPr>
              <a:t> - ทารกแรกเกิด</a:t>
            </a:r>
          </a:p>
          <a:p>
            <a:pPr marL="12700">
              <a:lnSpc>
                <a:spcPct val="100000"/>
              </a:lnSpc>
            </a:pPr>
            <a:r>
              <a:rPr lang="th-TH" sz="1600" spc="-5" dirty="0">
                <a:latin typeface="Arial"/>
                <a:cs typeface="Arial"/>
              </a:rPr>
              <a:t>ที่เริ่มการรักษาตั้งแต่เนิ่นๆ ภายใน 48 ชั่วโมงหลังคลอด</a:t>
            </a:r>
          </a:p>
          <a:p>
            <a:pPr marL="12700">
              <a:lnSpc>
                <a:spcPct val="100000"/>
              </a:lnSpc>
            </a:pPr>
            <a:r>
              <a:rPr lang="th-TH"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การหายขาดของเอชไอวี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lang="th-TH"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คำนิยามของเคส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th-TH" sz="1600" spc="-10" dirty="0">
                <a:latin typeface="Arial"/>
                <a:cs typeface="Arial"/>
              </a:rPr>
              <a:t>ไม่มีพลาสมา </a:t>
            </a:r>
            <a:r>
              <a:rPr lang="en-US" sz="1600" spc="-10" dirty="0">
                <a:latin typeface="Arial"/>
                <a:cs typeface="Arial"/>
              </a:rPr>
              <a:t>HIV RNA </a:t>
            </a:r>
            <a:r>
              <a:rPr lang="th-TH" sz="1600" spc="-5" dirty="0">
                <a:latin typeface="Arial"/>
                <a:cs typeface="Arial"/>
              </a:rPr>
              <a:t>ที่ยืนยันแล้ว</a:t>
            </a:r>
            <a:r>
              <a:rPr sz="1600" spc="-5" dirty="0">
                <a:latin typeface="Arial"/>
                <a:cs typeface="Arial"/>
              </a:rPr>
              <a:t> ≥ </a:t>
            </a:r>
            <a:r>
              <a:rPr lang="th-TH" sz="1600" spc="-5" dirty="0">
                <a:latin typeface="Arial"/>
                <a:cs typeface="Arial"/>
              </a:rPr>
              <a:t>ขอบเขตการตรวจพบปริมาณไวรัสตลอด 48 สัปดาห์ของการหยุดยา </a:t>
            </a:r>
            <a:r>
              <a:rPr lang="en-US" sz="1600" spc="-5" dirty="0">
                <a:latin typeface="Arial"/>
                <a:cs typeface="Arial"/>
              </a:rPr>
              <a:t>ART</a:t>
            </a:r>
            <a:endParaRPr sz="1600" dirty="0">
              <a:latin typeface="Arial"/>
              <a:cs typeface="Arial"/>
            </a:endParaRPr>
          </a:p>
          <a:p>
            <a:pPr marL="1203960">
              <a:lnSpc>
                <a:spcPct val="100000"/>
              </a:lnSpc>
              <a:spcBef>
                <a:spcPts val="1285"/>
              </a:spcBef>
            </a:pP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clincialtrials.gov</a:t>
            </a:r>
            <a:r>
              <a:rPr sz="1200" b="1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7E7E7E"/>
                </a:solidFill>
                <a:latin typeface="Arial"/>
                <a:cs typeface="Arial"/>
              </a:rPr>
              <a:t>NCT02140255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778" y="1543303"/>
            <a:ext cx="7462622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177800" indent="-355600">
              <a:lnSpc>
                <a:spcPct val="100000"/>
              </a:lnSpc>
              <a:spcBef>
                <a:spcPts val="105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	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ทารกที่มีความเสี่ยงสูงที่ติดเชื้อเอชไอวี  440 ราย ลงทะเบียนที่ </a:t>
            </a:r>
            <a:r>
              <a:rPr lang="th-TH" sz="2000" b="1" u="sng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30 ไซต์ใน 11 ประเทศ (เวอร์ชัน 1.0)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67665" marR="5080" indent="-3556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	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ประเทศ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: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บราซิล เฮติ เคนยา มาลาวี แอฟริกาใต้ แทนซาเนีย ไทย สหรัฐอเมริกา ยูกันดา แซมเบีย และซิมบับเว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ทารกที่ติดเชื้อ 34 คนในกลุ่มที่ 1 และทารก 20 คนในกลุ่มที่ 2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เวอร์ชัน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2.0 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เปิดแล้วและกำลังให้ลงทะเบียน 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(raltegravir-based ART</a:t>
            </a:r>
            <a:r>
              <a:rPr sz="2000" spc="-15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+/-  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  	</a:t>
            </a:r>
            <a:r>
              <a:rPr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VRCO1; 100 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คู่แม่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ลูกได้ลงทะเบียนไปแล้ว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	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ศึกษาผู้เข้าร่วมการศึกษาที่กำลังการประเมินสำหรับขั้นตอนที่ 3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3340" y="673353"/>
            <a:ext cx="7493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IMPAACT P1115: </a:t>
            </a:r>
            <a:r>
              <a:rPr lang="th-TH" sz="2800" spc="-5" dirty="0"/>
              <a:t>ความคืบหน้าจนถึงปัจจุบัน</a:t>
            </a:r>
            <a:endParaRPr sz="28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3340" y="302514"/>
            <a:ext cx="64065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h-TH" sz="2400" dirty="0"/>
              <a:t>สิ่งที่เราได้เรียนรู้จาก </a:t>
            </a:r>
            <a:r>
              <a:rPr sz="2400" spc="-5" dirty="0"/>
              <a:t>IMPAACT</a:t>
            </a:r>
            <a:r>
              <a:rPr sz="2400" spc="-95" dirty="0"/>
              <a:t> </a:t>
            </a:r>
            <a:r>
              <a:rPr sz="2400" spc="-5" dirty="0"/>
              <a:t>P1115  </a:t>
            </a:r>
            <a:r>
              <a:rPr sz="2400" dirty="0"/>
              <a:t>(V</a:t>
            </a:r>
            <a:r>
              <a:rPr sz="2400" spc="-15" dirty="0"/>
              <a:t> </a:t>
            </a:r>
            <a:r>
              <a:rPr sz="2400" dirty="0"/>
              <a:t>1.0)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895350"/>
            <a:ext cx="7530465" cy="3307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20"/>
              </a:lnSpc>
              <a:spcBef>
                <a:spcPts val="100"/>
              </a:spcBef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pc="-5" dirty="0">
                <a:solidFill>
                  <a:srgbClr val="415564"/>
                </a:solidFill>
                <a:latin typeface="Arial"/>
                <a:cs typeface="Arial"/>
              </a:rPr>
              <a:t>การทดสอบทารกในระยะแรกสามารถทำได้ในสภาพแวดล้อมที่กำหนดไว้ของทรัพยากร</a:t>
            </a:r>
            <a:endParaRPr sz="1800" dirty="0">
              <a:latin typeface="Arial"/>
              <a:cs typeface="Arial"/>
            </a:endParaRPr>
          </a:p>
          <a:p>
            <a:pPr marL="393700" marR="5080" indent="-381000">
              <a:lnSpc>
                <a:spcPct val="94700"/>
              </a:lnSpc>
              <a:spcBef>
                <a:spcPts val="155"/>
              </a:spcBef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z="1800" spc="-5" dirty="0">
                <a:solidFill>
                  <a:srgbClr val="415564"/>
                </a:solidFill>
                <a:latin typeface="Arial"/>
                <a:cs typeface="Arial"/>
              </a:rPr>
              <a:t>การให้ยา </a:t>
            </a:r>
            <a:r>
              <a:rPr sz="1800" spc="-5" dirty="0">
                <a:solidFill>
                  <a:srgbClr val="415564"/>
                </a:solidFill>
                <a:latin typeface="Arial"/>
                <a:cs typeface="Arial"/>
              </a:rPr>
              <a:t>ART </a:t>
            </a:r>
            <a:r>
              <a:rPr lang="th-TH" spc="-5" dirty="0">
                <a:solidFill>
                  <a:srgbClr val="415564"/>
                </a:solidFill>
                <a:latin typeface="Arial"/>
                <a:cs typeface="Arial"/>
              </a:rPr>
              <a:t>ตั้งแต่แรกเริ่มสามารถดำเนินการได้สำเร็จที่ห้องทดลองทางคลินิกของ       </a:t>
            </a:r>
            <a:r>
              <a:rPr lang="en-US" spc="-5" dirty="0">
                <a:solidFill>
                  <a:srgbClr val="415564"/>
                </a:solidFill>
                <a:latin typeface="Arial"/>
                <a:cs typeface="Arial"/>
              </a:rPr>
              <a:t>IMPAACT</a:t>
            </a:r>
            <a:endParaRPr lang="th-TH" spc="-5" dirty="0">
              <a:solidFill>
                <a:srgbClr val="415564"/>
              </a:solidFill>
              <a:latin typeface="Arial"/>
              <a:cs typeface="Arial"/>
            </a:endParaRPr>
          </a:p>
          <a:p>
            <a:pPr marL="393700" marR="5080" indent="-381000">
              <a:lnSpc>
                <a:spcPct val="94700"/>
              </a:lnSpc>
              <a:spcBef>
                <a:spcPts val="155"/>
              </a:spcBef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pc="-5" dirty="0">
                <a:solidFill>
                  <a:srgbClr val="415564"/>
                </a:solidFill>
                <a:latin typeface="Arial"/>
                <a:cs typeface="Arial"/>
              </a:rPr>
              <a:t>ยา</a:t>
            </a:r>
            <a:r>
              <a:rPr lang="en-US" spc="-5" dirty="0">
                <a:solidFill>
                  <a:srgbClr val="415564"/>
                </a:solidFill>
                <a:latin typeface="Arial"/>
                <a:cs typeface="Arial"/>
              </a:rPr>
              <a:t> ART </a:t>
            </a:r>
            <a:r>
              <a:rPr lang="th-TH" spc="-5" dirty="0">
                <a:solidFill>
                  <a:srgbClr val="415564"/>
                </a:solidFill>
                <a:latin typeface="Arial"/>
                <a:cs typeface="Arial"/>
              </a:rPr>
              <a:t>ที่ใช้ </a:t>
            </a:r>
            <a:r>
              <a:rPr lang="en-US" spc="-5" dirty="0">
                <a:solidFill>
                  <a:srgbClr val="415564"/>
                </a:solidFill>
                <a:latin typeface="Arial"/>
                <a:cs typeface="Arial"/>
              </a:rPr>
              <a:t>nevirapine </a:t>
            </a:r>
            <a:r>
              <a:rPr lang="th-TH" spc="-5" dirty="0">
                <a:solidFill>
                  <a:srgbClr val="415564"/>
                </a:solidFill>
                <a:latin typeface="Arial"/>
                <a:cs typeface="Arial"/>
              </a:rPr>
              <a:t>เป็นหลักนั้นปลอดภัยและได้ผลดี</a:t>
            </a:r>
            <a:endParaRPr spc="-5" dirty="0">
              <a:solidFill>
                <a:srgbClr val="415564"/>
              </a:solidFill>
              <a:latin typeface="Arial"/>
              <a:cs typeface="Arial"/>
            </a:endParaRPr>
          </a:p>
          <a:p>
            <a:pPr marL="393700" marR="5080" indent="-381000">
              <a:lnSpc>
                <a:spcPct val="94700"/>
              </a:lnSpc>
              <a:spcBef>
                <a:spcPts val="155"/>
              </a:spcBef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en-US" spc="-5" dirty="0">
                <a:solidFill>
                  <a:srgbClr val="415564"/>
                </a:solidFill>
                <a:latin typeface="Arial"/>
                <a:cs typeface="Arial"/>
              </a:rPr>
              <a:t>PK </a:t>
            </a:r>
            <a:r>
              <a:rPr lang="th-TH" spc="-5" dirty="0">
                <a:solidFill>
                  <a:srgbClr val="415564"/>
                </a:solidFill>
                <a:latin typeface="Arial"/>
                <a:cs typeface="Arial"/>
              </a:rPr>
              <a:t>กำหนดโดสการรักษาของ </a:t>
            </a:r>
            <a:r>
              <a:rPr lang="en-US" spc="-5" dirty="0">
                <a:solidFill>
                  <a:srgbClr val="415564"/>
                </a:solidFill>
                <a:latin typeface="Arial"/>
                <a:cs typeface="Arial"/>
              </a:rPr>
              <a:t>nevirapine</a:t>
            </a:r>
            <a:r>
              <a:rPr lang="th-TH" spc="-5" dirty="0">
                <a:solidFill>
                  <a:srgbClr val="415564"/>
                </a:solidFill>
                <a:latin typeface="Arial"/>
                <a:cs typeface="Arial"/>
              </a:rPr>
              <a:t> สำหรับทารกแรกเกิด (</a:t>
            </a:r>
            <a:r>
              <a:rPr lang="en-US" spc="-5" dirty="0" err="1">
                <a:solidFill>
                  <a:srgbClr val="415564"/>
                </a:solidFill>
                <a:latin typeface="Arial"/>
                <a:cs typeface="Arial"/>
              </a:rPr>
              <a:t>Ruel</a:t>
            </a:r>
            <a:r>
              <a:rPr lang="en-US" spc="-5" dirty="0">
                <a:solidFill>
                  <a:srgbClr val="415564"/>
                </a:solidFill>
                <a:latin typeface="Arial"/>
                <a:cs typeface="Arial"/>
              </a:rPr>
              <a:t> T et al. Lancet HIV 2020)</a:t>
            </a:r>
            <a:endParaRPr lang="th-TH" spc="-5" dirty="0">
              <a:solidFill>
                <a:srgbClr val="415564"/>
              </a:solidFill>
              <a:latin typeface="Arial"/>
              <a:cs typeface="Arial"/>
            </a:endParaRPr>
          </a:p>
          <a:p>
            <a:pPr marL="393700" marR="5080" indent="-381000">
              <a:lnSpc>
                <a:spcPct val="94700"/>
              </a:lnSpc>
              <a:spcBef>
                <a:spcPts val="155"/>
              </a:spcBef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pc="-5" dirty="0">
                <a:solidFill>
                  <a:srgbClr val="415564"/>
                </a:solidFill>
                <a:latin typeface="Arial"/>
                <a:cs typeface="Arial"/>
              </a:rPr>
              <a:t>ผลกระทบทางไวรัสวิทยาของการให้ยา </a:t>
            </a:r>
            <a:r>
              <a:rPr lang="en-US" spc="-5" dirty="0">
                <a:solidFill>
                  <a:srgbClr val="415564"/>
                </a:solidFill>
                <a:latin typeface="Arial"/>
                <a:cs typeface="Arial"/>
              </a:rPr>
              <a:t>ART </a:t>
            </a:r>
            <a:r>
              <a:rPr lang="th-TH" spc="-5" dirty="0">
                <a:solidFill>
                  <a:srgbClr val="415564"/>
                </a:solidFill>
                <a:latin typeface="Arial"/>
                <a:cs typeface="Arial"/>
              </a:rPr>
              <a:t>ในระยะแรกเริ่มต่อขนาดของแหล่งกักเก็บเชื้อ (ต้นฉบับกำลังเตรียมการ)</a:t>
            </a:r>
            <a:endParaRPr spc="-5" dirty="0">
              <a:solidFill>
                <a:srgbClr val="415564"/>
              </a:solidFill>
              <a:latin typeface="Arial"/>
              <a:cs typeface="Arial"/>
            </a:endParaRPr>
          </a:p>
          <a:p>
            <a:pPr marL="393700" marR="57150" indent="-381000">
              <a:lnSpc>
                <a:spcPct val="94700"/>
              </a:lnSpc>
              <a:spcBef>
                <a:spcPts val="155"/>
              </a:spcBef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pc="-5" dirty="0">
                <a:solidFill>
                  <a:srgbClr val="415564"/>
                </a:solidFill>
                <a:latin typeface="Arial"/>
                <a:cs typeface="Arial"/>
              </a:rPr>
              <a:t>กลยุทธ์ประสบความสำเร็จเพียงพอที่จะมีทารก 8 ใน 54 คนในการศึกษาเพื่อประเมินผลลัพธ์หลักของการบรรเทาอาการเอชไอวี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" y="57911"/>
            <a:ext cx="9008745" cy="1143000"/>
          </a:xfrm>
          <a:custGeom>
            <a:avLst/>
            <a:gdLst/>
            <a:ahLst/>
            <a:cxnLst/>
            <a:rect l="l" t="t" r="r" b="b"/>
            <a:pathLst>
              <a:path w="9008745" h="1143000">
                <a:moveTo>
                  <a:pt x="9008364" y="0"/>
                </a:moveTo>
                <a:lnTo>
                  <a:pt x="0" y="0"/>
                </a:lnTo>
                <a:lnTo>
                  <a:pt x="0" y="1143000"/>
                </a:lnTo>
                <a:lnTo>
                  <a:pt x="9008364" y="1143000"/>
                </a:lnTo>
                <a:lnTo>
                  <a:pt x="9008364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2276" y="0"/>
            <a:ext cx="4185920" cy="982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h-TH" sz="4500" b="0" dirty="0">
                <a:solidFill>
                  <a:srgbClr val="FFFFFF"/>
                </a:solidFill>
                <a:latin typeface="Arial"/>
                <a:cs typeface="Arial"/>
              </a:rPr>
              <a:t>ผลงานปัจจุบัน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824" y="628985"/>
            <a:ext cx="8488045" cy="594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h-TH" sz="2700" i="1" spc="-5" dirty="0">
                <a:solidFill>
                  <a:srgbClr val="FFFFFF"/>
                </a:solidFill>
                <a:latin typeface="Arial"/>
                <a:cs typeface="Arial"/>
              </a:rPr>
              <a:t>รวมถึงการประเมินการแทรกแซง/ตัวแทนต่อไปนี้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01" y="1223443"/>
            <a:ext cx="2932955" cy="3825405"/>
          </a:xfrm>
          <a:prstGeom prst="rect">
            <a:avLst/>
          </a:prstGeom>
          <a:ln w="28575">
            <a:solidFill>
              <a:srgbClr val="4AACC5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76200">
              <a:spcBef>
                <a:spcPts val="105"/>
              </a:spcBef>
            </a:pPr>
            <a:r>
              <a:rPr lang="th-TH" sz="1650" b="1" dirty="0">
                <a:solidFill>
                  <a:srgbClr val="44636C"/>
                </a:solidFill>
                <a:latin typeface="Arial"/>
                <a:cs typeface="Arial"/>
              </a:rPr>
              <a:t>การรักษา</a:t>
            </a:r>
            <a:endParaRPr sz="1650" b="1" dirty="0">
              <a:solidFill>
                <a:srgbClr val="44636C"/>
              </a:solidFill>
              <a:latin typeface="Arial"/>
              <a:cs typeface="Arial"/>
            </a:endParaRPr>
          </a:p>
          <a:p>
            <a:pPr marL="220345" indent="-130175">
              <a:spcBef>
                <a:spcPts val="5"/>
              </a:spcBef>
              <a:buClr>
                <a:srgbClr val="5F446C"/>
              </a:buClr>
              <a:buSzPct val="109375"/>
              <a:buChar char="•"/>
              <a:tabLst>
                <a:tab pos="220979" algn="l"/>
              </a:tabLst>
            </a:pPr>
            <a:r>
              <a:rPr lang="en-US" sz="2400" spc="-7" baseline="1736" dirty="0">
                <a:solidFill>
                  <a:srgbClr val="4AACC5"/>
                </a:solidFill>
                <a:latin typeface="Arial"/>
                <a:cs typeface="Arial"/>
              </a:rPr>
              <a:t>DTG/RPV </a:t>
            </a:r>
            <a:r>
              <a:rPr lang="th-TH" sz="2000" spc="-5" dirty="0">
                <a:solidFill>
                  <a:srgbClr val="415564"/>
                </a:solidFill>
                <a:latin typeface="Arial"/>
                <a:cs typeface="Arial"/>
              </a:rPr>
              <a:t>ในเด็ก</a:t>
            </a:r>
          </a:p>
          <a:p>
            <a:pPr marL="220345" indent="-130175">
              <a:spcBef>
                <a:spcPts val="5"/>
              </a:spcBef>
              <a:buClr>
                <a:srgbClr val="5F446C"/>
              </a:buClr>
              <a:buSzPct val="109375"/>
              <a:buChar char="•"/>
              <a:tabLst>
                <a:tab pos="220979" algn="l"/>
              </a:tabLst>
            </a:pPr>
            <a:r>
              <a:rPr lang="en-US" sz="2400" spc="-7" baseline="1736" dirty="0">
                <a:solidFill>
                  <a:srgbClr val="4AACC5"/>
                </a:solidFill>
                <a:latin typeface="Arial"/>
                <a:cs typeface="Arial"/>
              </a:rPr>
              <a:t>DTG </a:t>
            </a:r>
            <a:r>
              <a:rPr lang="th-TH" sz="2000" spc="-5" dirty="0">
                <a:solidFill>
                  <a:srgbClr val="415564"/>
                </a:solidFill>
                <a:latin typeface="Arial"/>
                <a:cs typeface="Arial"/>
              </a:rPr>
              <a:t>ในทารกแรกเกิด ทารก เด็ก และ วัยรุ่น</a:t>
            </a:r>
            <a:endParaRPr lang="th-TH" sz="2000" dirty="0">
              <a:latin typeface="Arial"/>
              <a:cs typeface="Arial"/>
            </a:endParaRPr>
          </a:p>
          <a:p>
            <a:pPr marL="220345" marR="142875" indent="-129539">
              <a:spcBef>
                <a:spcPts val="20"/>
              </a:spcBef>
              <a:buClr>
                <a:srgbClr val="5F446C"/>
              </a:buClr>
              <a:buSzPct val="109375"/>
              <a:buChar char="•"/>
              <a:tabLst>
                <a:tab pos="220979" algn="l"/>
              </a:tabLst>
            </a:pPr>
            <a:r>
              <a:rPr lang="th-TH" sz="2400" spc="-7" baseline="1736" dirty="0">
                <a:solidFill>
                  <a:srgbClr val="4AACC5"/>
                </a:solidFill>
                <a:latin typeface="Arial"/>
                <a:cs typeface="Arial"/>
              </a:rPr>
              <a:t>ยา </a:t>
            </a:r>
            <a:r>
              <a:rPr lang="en-US" sz="2400" spc="-7" baseline="1736" dirty="0">
                <a:solidFill>
                  <a:srgbClr val="4AACC5"/>
                </a:solidFill>
                <a:latin typeface="Arial"/>
                <a:cs typeface="Arial"/>
              </a:rPr>
              <a:t>ARV </a:t>
            </a:r>
            <a:r>
              <a:rPr lang="th-TH" sz="2400" spc="-7" baseline="1736" dirty="0">
                <a:solidFill>
                  <a:srgbClr val="4AACC5"/>
                </a:solidFill>
                <a:latin typeface="Arial"/>
                <a:cs typeface="Arial"/>
              </a:rPr>
              <a:t>และ </a:t>
            </a:r>
            <a:r>
              <a:rPr lang="en-US" sz="2400" spc="-7" baseline="1736" dirty="0">
                <a:solidFill>
                  <a:srgbClr val="4AACC5"/>
                </a:solidFill>
                <a:latin typeface="Arial"/>
                <a:cs typeface="Arial"/>
              </a:rPr>
              <a:t>TB </a:t>
            </a:r>
            <a:r>
              <a:rPr lang="th-TH" sz="2400" spc="-7" baseline="1736" dirty="0">
                <a:solidFill>
                  <a:srgbClr val="4AACC5"/>
                </a:solidFill>
                <a:latin typeface="Arial"/>
                <a:cs typeface="Arial"/>
              </a:rPr>
              <a:t>ที่เลือก </a:t>
            </a:r>
            <a:r>
              <a:rPr lang="th-TH" sz="2000" spc="-5" dirty="0">
                <a:solidFill>
                  <a:srgbClr val="415564"/>
                </a:solidFill>
                <a:latin typeface="Arial"/>
                <a:cs typeface="Arial"/>
              </a:rPr>
              <a:t>ในสตรีมีครรภ์/หลังคลอด</a:t>
            </a:r>
            <a:endParaRPr lang="th-TH" sz="2000" dirty="0">
              <a:latin typeface="Arial"/>
              <a:cs typeface="Arial"/>
            </a:endParaRPr>
          </a:p>
          <a:p>
            <a:pPr marL="220345" indent="-130175">
              <a:spcBef>
                <a:spcPts val="45"/>
              </a:spcBef>
              <a:buClr>
                <a:srgbClr val="5F446C"/>
              </a:buClr>
              <a:buSzPct val="109375"/>
              <a:buChar char="•"/>
              <a:tabLst>
                <a:tab pos="220979" algn="l"/>
              </a:tabLst>
            </a:pPr>
            <a:r>
              <a:rPr sz="2400" spc="-7" baseline="1736" dirty="0">
                <a:solidFill>
                  <a:srgbClr val="4AACC5"/>
                </a:solidFill>
                <a:latin typeface="Arial"/>
                <a:cs typeface="Arial"/>
              </a:rPr>
              <a:t>ABC/DTG/3TC </a:t>
            </a:r>
            <a:r>
              <a:rPr lang="th-TH" sz="2400" spc="-7" baseline="1736" dirty="0">
                <a:solidFill>
                  <a:srgbClr val="415564"/>
                </a:solidFill>
                <a:latin typeface="Arial"/>
                <a:cs typeface="Arial"/>
              </a:rPr>
              <a:t>ในเด็ก</a:t>
            </a:r>
          </a:p>
          <a:p>
            <a:pPr marL="220345" indent="-130175">
              <a:spcBef>
                <a:spcPts val="45"/>
              </a:spcBef>
              <a:buClr>
                <a:srgbClr val="5F446C"/>
              </a:buClr>
              <a:buSzPct val="109375"/>
              <a:buChar char="•"/>
              <a:tabLst>
                <a:tab pos="220979" algn="l"/>
              </a:tabLst>
            </a:pPr>
            <a:r>
              <a:rPr sz="2400" spc="-7" baseline="1736" dirty="0">
                <a:solidFill>
                  <a:srgbClr val="4AACC5"/>
                </a:solidFill>
                <a:latin typeface="Arial"/>
                <a:cs typeface="Arial"/>
              </a:rPr>
              <a:t>LA CAB/RPV </a:t>
            </a:r>
            <a:r>
              <a:rPr lang="th-TH" sz="2400" spc="-7" baseline="1736" dirty="0">
                <a:solidFill>
                  <a:srgbClr val="44636C"/>
                </a:solidFill>
                <a:latin typeface="Arial"/>
                <a:cs typeface="Arial"/>
              </a:rPr>
              <a:t>ในเด็ก</a:t>
            </a:r>
            <a:endParaRPr sz="2400" baseline="1736" dirty="0">
              <a:latin typeface="Arial"/>
              <a:cs typeface="Arial"/>
            </a:endParaRPr>
          </a:p>
          <a:p>
            <a:pPr marL="220345" indent="-130175">
              <a:spcBef>
                <a:spcPts val="45"/>
              </a:spcBef>
              <a:buClr>
                <a:srgbClr val="5F446C"/>
              </a:buClr>
              <a:buSzPct val="109375"/>
              <a:buChar char="•"/>
              <a:tabLst>
                <a:tab pos="220979" algn="l"/>
              </a:tabLst>
            </a:pPr>
            <a:r>
              <a:rPr sz="2400" spc="-7" baseline="1736" dirty="0">
                <a:solidFill>
                  <a:srgbClr val="4AACC5"/>
                </a:solidFill>
                <a:latin typeface="Arial"/>
                <a:cs typeface="Arial"/>
              </a:rPr>
              <a:t>DOR/3TC/TDF </a:t>
            </a:r>
            <a:r>
              <a:rPr lang="th-TH" sz="2400" spc="-7" baseline="1736" dirty="0">
                <a:solidFill>
                  <a:srgbClr val="44636C"/>
                </a:solidFill>
                <a:latin typeface="Arial"/>
                <a:cs typeface="Arial"/>
              </a:rPr>
              <a:t>ในเด็ก</a:t>
            </a:r>
            <a:endParaRPr lang="th-TH" sz="2400" baseline="1736" dirty="0">
              <a:latin typeface="Arial"/>
              <a:cs typeface="Arial"/>
            </a:endParaRPr>
          </a:p>
          <a:p>
            <a:pPr marL="220345" marR="510540" indent="-129539" algn="just">
              <a:spcBef>
                <a:spcPts val="30"/>
              </a:spcBef>
              <a:buClr>
                <a:srgbClr val="5F446C"/>
              </a:buClr>
              <a:buSzPct val="109375"/>
              <a:buChar char="•"/>
              <a:tabLst>
                <a:tab pos="220979" algn="l"/>
              </a:tabLst>
            </a:pPr>
            <a:r>
              <a:rPr sz="2400" spc="-7" baseline="1736" dirty="0">
                <a:solidFill>
                  <a:srgbClr val="4AACC5"/>
                </a:solidFill>
                <a:latin typeface="Arial"/>
                <a:cs typeface="Arial"/>
              </a:rPr>
              <a:t>Oral PrEP (TDF/FTC) </a:t>
            </a:r>
            <a:r>
              <a:rPr lang="th-TH" sz="2400" spc="-7" baseline="1736" dirty="0">
                <a:solidFill>
                  <a:srgbClr val="415564"/>
                </a:solidFill>
                <a:latin typeface="Arial"/>
                <a:cs typeface="Arial"/>
              </a:rPr>
              <a:t>ในสตรีมีครรภ์/หลังคลอด</a:t>
            </a:r>
          </a:p>
          <a:p>
            <a:pPr marL="220345" marR="510540" indent="-129539" algn="just">
              <a:spcBef>
                <a:spcPts val="30"/>
              </a:spcBef>
              <a:buClr>
                <a:srgbClr val="5F446C"/>
              </a:buClr>
              <a:buSzPct val="109375"/>
              <a:buChar char="•"/>
              <a:tabLst>
                <a:tab pos="220979" algn="l"/>
              </a:tabLst>
            </a:pPr>
            <a:r>
              <a:rPr lang="en-US" sz="2400" spc="-7" baseline="1736" dirty="0" err="1">
                <a:solidFill>
                  <a:srgbClr val="4AACC5"/>
                </a:solidFill>
                <a:latin typeface="Arial"/>
                <a:cs typeface="Arial"/>
              </a:rPr>
              <a:t>bNAbs</a:t>
            </a:r>
            <a:r>
              <a:rPr lang="en-US" sz="2400" spc="-7" baseline="1736" dirty="0">
                <a:solidFill>
                  <a:srgbClr val="4AACC5"/>
                </a:solidFill>
                <a:latin typeface="Arial"/>
                <a:cs typeface="Arial"/>
              </a:rPr>
              <a:t> </a:t>
            </a:r>
            <a:r>
              <a:rPr lang="th-TH" sz="2400" spc="-7" baseline="1736" dirty="0">
                <a:solidFill>
                  <a:srgbClr val="415564"/>
                </a:solidFill>
                <a:latin typeface="Arial"/>
                <a:cs typeface="Arial"/>
              </a:rPr>
              <a:t>ในทารก</a:t>
            </a:r>
          </a:p>
          <a:p>
            <a:pPr marL="90806" marR="510540" algn="just">
              <a:spcBef>
                <a:spcPts val="30"/>
              </a:spcBef>
              <a:buClr>
                <a:srgbClr val="5F446C"/>
              </a:buClr>
              <a:buSzPct val="109375"/>
              <a:tabLst>
                <a:tab pos="220979" algn="l"/>
              </a:tabLst>
            </a:pPr>
            <a:endParaRPr lang="th-TH" spc="-7" baseline="1736" dirty="0">
              <a:solidFill>
                <a:srgbClr val="415564"/>
              </a:solidFill>
              <a:latin typeface="Arial"/>
              <a:cs typeface="Arial"/>
            </a:endParaRPr>
          </a:p>
          <a:p>
            <a:pPr marL="90806" marR="510540" algn="just">
              <a:spcBef>
                <a:spcPts val="30"/>
              </a:spcBef>
              <a:buClr>
                <a:srgbClr val="5F446C"/>
              </a:buClr>
              <a:buSzPct val="109375"/>
              <a:tabLst>
                <a:tab pos="220979" algn="l"/>
              </a:tabLst>
            </a:pPr>
            <a:endParaRPr lang="en-US" baseline="1736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54995" y="1250441"/>
            <a:ext cx="2973705" cy="2359660"/>
          </a:xfrm>
          <a:custGeom>
            <a:avLst/>
            <a:gdLst/>
            <a:ahLst/>
            <a:cxnLst/>
            <a:rect l="l" t="t" r="r" b="b"/>
            <a:pathLst>
              <a:path w="2973704" h="2359660">
                <a:moveTo>
                  <a:pt x="0" y="2359151"/>
                </a:moveTo>
                <a:lnTo>
                  <a:pt x="2973324" y="2359151"/>
                </a:lnTo>
                <a:lnTo>
                  <a:pt x="2973324" y="0"/>
                </a:lnTo>
                <a:lnTo>
                  <a:pt x="0" y="0"/>
                </a:lnTo>
                <a:lnTo>
                  <a:pt x="0" y="2359151"/>
                </a:lnTo>
                <a:close/>
              </a:path>
            </a:pathLst>
          </a:custGeom>
          <a:ln w="28575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65527" y="1250441"/>
            <a:ext cx="2954273" cy="22627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lang="th-TH" sz="1650" b="1" dirty="0">
                <a:solidFill>
                  <a:srgbClr val="44636C"/>
                </a:solidFill>
                <a:latin typeface="Arial"/>
                <a:cs typeface="Arial"/>
              </a:rPr>
              <a:t>วัณโรค</a:t>
            </a:r>
            <a:endParaRPr sz="1650" dirty="0">
              <a:latin typeface="Arial"/>
              <a:cs typeface="Arial"/>
            </a:endParaRPr>
          </a:p>
          <a:p>
            <a:pPr marL="205740" marR="688340" indent="-129539">
              <a:lnSpc>
                <a:spcPts val="1870"/>
              </a:lnSpc>
              <a:spcBef>
                <a:spcPts val="110"/>
              </a:spcBef>
              <a:buClr>
                <a:srgbClr val="5F446C"/>
              </a:buClr>
              <a:buSzPct val="109375"/>
              <a:buChar char="•"/>
              <a:tabLst>
                <a:tab pos="206375" algn="l"/>
              </a:tabLst>
            </a:pPr>
            <a:r>
              <a:rPr sz="2400" spc="-7" baseline="1736" dirty="0">
                <a:solidFill>
                  <a:srgbClr val="4AACC5"/>
                </a:solidFill>
                <a:latin typeface="Arial"/>
                <a:cs typeface="Arial"/>
              </a:rPr>
              <a:t>VPM1002/BCG </a:t>
            </a:r>
            <a:r>
              <a:rPr lang="th-TH" sz="1600" spc="-5" dirty="0">
                <a:solidFill>
                  <a:srgbClr val="415564"/>
                </a:solidFill>
                <a:latin typeface="Arial"/>
                <a:cs typeface="Arial"/>
              </a:rPr>
              <a:t>ในวัยก่อนวัยรุ่น</a:t>
            </a:r>
          </a:p>
          <a:p>
            <a:pPr marL="205740" marR="688340" indent="-129539">
              <a:lnSpc>
                <a:spcPts val="1870"/>
              </a:lnSpc>
              <a:spcBef>
                <a:spcPts val="110"/>
              </a:spcBef>
              <a:buClr>
                <a:srgbClr val="5F446C"/>
              </a:buClr>
              <a:buSzPct val="109375"/>
              <a:buChar char="•"/>
              <a:tabLst>
                <a:tab pos="206375" algn="l"/>
              </a:tabLst>
            </a:pPr>
            <a:r>
              <a:rPr sz="2400" spc="-7" baseline="1736" dirty="0" err="1">
                <a:solidFill>
                  <a:srgbClr val="4AACC5"/>
                </a:solidFill>
                <a:latin typeface="Arial"/>
                <a:cs typeface="Arial"/>
              </a:rPr>
              <a:t>Pretomanid</a:t>
            </a:r>
            <a:r>
              <a:rPr sz="2400" spc="-7" baseline="1736" dirty="0">
                <a:solidFill>
                  <a:srgbClr val="4AACC5"/>
                </a:solidFill>
                <a:latin typeface="Arial"/>
                <a:cs typeface="Arial"/>
              </a:rPr>
              <a:t> </a:t>
            </a:r>
            <a:r>
              <a:rPr lang="th-TH" sz="2400" spc="-7" baseline="1736" dirty="0">
                <a:solidFill>
                  <a:srgbClr val="415564"/>
                </a:solidFill>
                <a:latin typeface="Arial"/>
                <a:cs typeface="Arial"/>
              </a:rPr>
              <a:t>ในเด็ก</a:t>
            </a:r>
            <a:endParaRPr sz="2400" baseline="1736" dirty="0">
              <a:latin typeface="Arial"/>
              <a:cs typeface="Arial"/>
            </a:endParaRPr>
          </a:p>
          <a:p>
            <a:pPr marL="205740" indent="-130175">
              <a:lnSpc>
                <a:spcPct val="100000"/>
              </a:lnSpc>
              <a:buClr>
                <a:srgbClr val="5F446C"/>
              </a:buClr>
              <a:buSzPct val="109375"/>
              <a:buChar char="•"/>
              <a:tabLst>
                <a:tab pos="206375" algn="l"/>
              </a:tabLst>
            </a:pPr>
            <a:r>
              <a:rPr sz="2400" spc="-7" baseline="1736" dirty="0">
                <a:solidFill>
                  <a:srgbClr val="4AACC5"/>
                </a:solidFill>
                <a:latin typeface="Arial"/>
                <a:cs typeface="Arial"/>
              </a:rPr>
              <a:t>RPT/INH </a:t>
            </a:r>
            <a:r>
              <a:rPr lang="th-TH" sz="2400" spc="-7" baseline="1736" dirty="0">
                <a:solidFill>
                  <a:srgbClr val="415564"/>
                </a:solidFill>
                <a:latin typeface="Arial"/>
                <a:cs typeface="Arial"/>
              </a:rPr>
              <a:t>ในเด็ก</a:t>
            </a:r>
            <a:endParaRPr sz="2400" baseline="1736" dirty="0">
              <a:latin typeface="Arial"/>
              <a:cs typeface="Arial"/>
            </a:endParaRPr>
          </a:p>
          <a:p>
            <a:pPr marL="205740" indent="-130175">
              <a:lnSpc>
                <a:spcPct val="100000"/>
              </a:lnSpc>
              <a:buClr>
                <a:srgbClr val="5F446C"/>
              </a:buClr>
              <a:buSzPct val="109375"/>
              <a:buChar char="•"/>
              <a:tabLst>
                <a:tab pos="206375" algn="l"/>
              </a:tabLst>
            </a:pPr>
            <a:r>
              <a:rPr sz="2400" spc="-7" baseline="1736" dirty="0">
                <a:solidFill>
                  <a:srgbClr val="4AACC5"/>
                </a:solidFill>
                <a:latin typeface="Arial"/>
                <a:cs typeface="Arial"/>
              </a:rPr>
              <a:t>BDQ </a:t>
            </a:r>
            <a:r>
              <a:rPr lang="th-TH" sz="2400" spc="-7" baseline="1736" dirty="0">
                <a:solidFill>
                  <a:srgbClr val="415564"/>
                </a:solidFill>
                <a:latin typeface="Arial"/>
                <a:cs typeface="Arial"/>
              </a:rPr>
              <a:t>ในเด็ก</a:t>
            </a:r>
            <a:endParaRPr sz="2400" baseline="1736" dirty="0">
              <a:latin typeface="Arial"/>
              <a:cs typeface="Arial"/>
            </a:endParaRPr>
          </a:p>
          <a:p>
            <a:pPr marL="205740" indent="-130175">
              <a:lnSpc>
                <a:spcPct val="100000"/>
              </a:lnSpc>
              <a:spcBef>
                <a:spcPts val="5"/>
              </a:spcBef>
              <a:buClr>
                <a:srgbClr val="5F446C"/>
              </a:buClr>
              <a:buSzPct val="109375"/>
              <a:buChar char="•"/>
              <a:tabLst>
                <a:tab pos="206375" algn="l"/>
              </a:tabLst>
            </a:pPr>
            <a:r>
              <a:rPr sz="2400" spc="-7" baseline="1736" dirty="0">
                <a:solidFill>
                  <a:srgbClr val="4AACC5"/>
                </a:solidFill>
                <a:latin typeface="Arial"/>
                <a:cs typeface="Arial"/>
              </a:rPr>
              <a:t>DLM </a:t>
            </a:r>
            <a:r>
              <a:rPr lang="th-TH" sz="2400" spc="-7" baseline="1736" dirty="0">
                <a:solidFill>
                  <a:srgbClr val="415564"/>
                </a:solidFill>
                <a:latin typeface="Arial"/>
                <a:cs typeface="Arial"/>
              </a:rPr>
              <a:t>ในเด็ก</a:t>
            </a:r>
            <a:endParaRPr sz="2400" baseline="1736" dirty="0">
              <a:latin typeface="Arial"/>
              <a:cs typeface="Arial"/>
            </a:endParaRPr>
          </a:p>
          <a:p>
            <a:pPr marL="205740" marR="770255" indent="-129539">
              <a:lnSpc>
                <a:spcPts val="1870"/>
              </a:lnSpc>
              <a:spcBef>
                <a:spcPts val="100"/>
              </a:spcBef>
              <a:buClr>
                <a:srgbClr val="5F446C"/>
              </a:buClr>
              <a:buSzPct val="109375"/>
              <a:buFontTx/>
              <a:buChar char="•"/>
              <a:tabLst>
                <a:tab pos="206375" algn="l"/>
              </a:tabLst>
            </a:pPr>
            <a:r>
              <a:rPr sz="2400" spc="-7" baseline="1736" dirty="0">
                <a:solidFill>
                  <a:srgbClr val="4AACC5"/>
                </a:solidFill>
                <a:latin typeface="Arial"/>
                <a:cs typeface="Arial"/>
              </a:rPr>
              <a:t>RPT/INH </a:t>
            </a:r>
            <a:r>
              <a:rPr lang="th-TH" sz="1600" spc="-5" dirty="0">
                <a:solidFill>
                  <a:srgbClr val="415564"/>
                </a:solidFill>
                <a:latin typeface="Arial"/>
                <a:cs typeface="Arial"/>
              </a:rPr>
              <a:t>ในสตรีมีครรภ์/หลังคลอด</a:t>
            </a:r>
            <a:endParaRPr lang="th-TH"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5526" y="3659885"/>
            <a:ext cx="2973705" cy="1419225"/>
          </a:xfrm>
          <a:custGeom>
            <a:avLst/>
            <a:gdLst/>
            <a:ahLst/>
            <a:cxnLst/>
            <a:rect l="l" t="t" r="r" b="b"/>
            <a:pathLst>
              <a:path w="2973704" h="1419225">
                <a:moveTo>
                  <a:pt x="0" y="1418844"/>
                </a:moveTo>
                <a:lnTo>
                  <a:pt x="2973324" y="1418844"/>
                </a:lnTo>
                <a:lnTo>
                  <a:pt x="2973324" y="0"/>
                </a:lnTo>
                <a:lnTo>
                  <a:pt x="0" y="0"/>
                </a:lnTo>
                <a:lnTo>
                  <a:pt x="0" y="1418844"/>
                </a:lnTo>
                <a:close/>
              </a:path>
            </a:pathLst>
          </a:custGeom>
          <a:ln w="28575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1879" y="3679060"/>
            <a:ext cx="2977921" cy="1499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lang="th-TH" sz="1650" b="1" dirty="0">
                <a:solidFill>
                  <a:srgbClr val="44636C"/>
                </a:solidFill>
                <a:latin typeface="Arial"/>
                <a:cs typeface="Arial"/>
              </a:rPr>
              <a:t>ภาวะแทรกซ้อน</a:t>
            </a:r>
            <a:endParaRPr lang="en-US" sz="1650" b="1" dirty="0">
              <a:solidFill>
                <a:srgbClr val="44636C"/>
              </a:solidFill>
              <a:latin typeface="Arial"/>
              <a:cs typeface="Arial"/>
            </a:endParaRPr>
          </a:p>
          <a:p>
            <a:pPr marL="205740" marR="770255" indent="-129539">
              <a:lnSpc>
                <a:spcPts val="1870"/>
              </a:lnSpc>
              <a:spcBef>
                <a:spcPts val="100"/>
              </a:spcBef>
              <a:buClr>
                <a:srgbClr val="5F446C"/>
              </a:buClr>
              <a:buSzPct val="109375"/>
              <a:buFontTx/>
              <a:buChar char="•"/>
              <a:tabLst>
                <a:tab pos="206375" algn="l"/>
              </a:tabLst>
            </a:pPr>
            <a:r>
              <a:rPr sz="2400" spc="-7" baseline="1736" dirty="0">
                <a:solidFill>
                  <a:srgbClr val="4AACC5"/>
                </a:solidFill>
                <a:latin typeface="Arial"/>
                <a:cs typeface="Arial"/>
              </a:rPr>
              <a:t>RSV </a:t>
            </a:r>
            <a:r>
              <a:rPr lang="th-TH" sz="2400" spc="-7" baseline="1736" dirty="0">
                <a:solidFill>
                  <a:srgbClr val="4AACC5"/>
                </a:solidFill>
                <a:latin typeface="Arial"/>
              </a:rPr>
              <a:t> </a:t>
            </a:r>
            <a:r>
              <a:rPr lang="th-TH" sz="2400" spc="-7" baseline="1736" dirty="0">
                <a:solidFill>
                  <a:srgbClr val="415564"/>
                </a:solidFill>
                <a:latin typeface="Arial"/>
                <a:cs typeface="Arial"/>
              </a:rPr>
              <a:t>วัคซีนในเด็ก</a:t>
            </a:r>
            <a:endParaRPr sz="2400" spc="-7" baseline="1736" dirty="0">
              <a:solidFill>
                <a:srgbClr val="4AACC5"/>
              </a:solidFill>
              <a:latin typeface="Arial"/>
              <a:cs typeface="Arial"/>
            </a:endParaRPr>
          </a:p>
          <a:p>
            <a:pPr marL="205740" marR="86360" indent="-129539">
              <a:lnSpc>
                <a:spcPct val="98700"/>
              </a:lnSpc>
              <a:spcBef>
                <a:spcPts val="25"/>
              </a:spcBef>
              <a:buClr>
                <a:srgbClr val="5F446C"/>
              </a:buClr>
              <a:buSzPct val="109375"/>
              <a:buChar char="•"/>
              <a:tabLst>
                <a:tab pos="206375" algn="l"/>
              </a:tabLst>
            </a:pPr>
            <a:r>
              <a:rPr lang="th-TH" sz="2400" spc="-7" baseline="1736" dirty="0">
                <a:solidFill>
                  <a:srgbClr val="4AACC5"/>
                </a:solidFill>
                <a:latin typeface="Arial"/>
                <a:cs typeface="Arial"/>
              </a:rPr>
              <a:t>การแทรกแซงการให้คำปรึกษาแบบกลุ่มใน</a:t>
            </a:r>
            <a:r>
              <a:rPr lang="th-TH" sz="1600" spc="-5" dirty="0">
                <a:solidFill>
                  <a:srgbClr val="415564"/>
                </a:solidFill>
                <a:latin typeface="Arial"/>
                <a:cs typeface="Arial"/>
              </a:rPr>
              <a:t>วัยรุ่นที่ไม่ปฏิบัติตามการรักษา</a:t>
            </a:r>
          </a:p>
          <a:p>
            <a:pPr marL="76201" marR="86360">
              <a:lnSpc>
                <a:spcPct val="98700"/>
              </a:lnSpc>
              <a:spcBef>
                <a:spcPts val="25"/>
              </a:spcBef>
              <a:buClr>
                <a:srgbClr val="5F446C"/>
              </a:buClr>
              <a:buSzPct val="109375"/>
              <a:tabLst>
                <a:tab pos="20637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8737" y="1252758"/>
            <a:ext cx="2915920" cy="2415533"/>
          </a:xfrm>
          <a:prstGeom prst="rect">
            <a:avLst/>
          </a:prstGeom>
          <a:ln w="28575">
            <a:solidFill>
              <a:srgbClr val="4AACC5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75"/>
              </a:spcBef>
            </a:pPr>
            <a:r>
              <a:rPr lang="th-TH" sz="1650" b="1" dirty="0">
                <a:solidFill>
                  <a:srgbClr val="44636C"/>
                </a:solidFill>
                <a:latin typeface="Arial"/>
                <a:cs typeface="Arial"/>
              </a:rPr>
              <a:t>บำบัด</a:t>
            </a:r>
            <a:endParaRPr sz="1650" dirty="0">
              <a:latin typeface="Arial"/>
              <a:cs typeface="Arial"/>
            </a:endParaRPr>
          </a:p>
          <a:p>
            <a:pPr marL="221615" marR="419100" indent="-129539">
              <a:lnSpc>
                <a:spcPct val="99100"/>
              </a:lnSpc>
              <a:spcBef>
                <a:spcPts val="40"/>
              </a:spcBef>
              <a:buClr>
                <a:srgbClr val="5F446C"/>
              </a:buClr>
              <a:buSzPct val="112500"/>
              <a:buChar char="•"/>
              <a:tabLst>
                <a:tab pos="222250" algn="l"/>
              </a:tabLst>
            </a:pPr>
            <a:r>
              <a:rPr sz="1600" spc="-5" dirty="0">
                <a:solidFill>
                  <a:srgbClr val="4AACC5"/>
                </a:solidFill>
                <a:latin typeface="Arial"/>
                <a:cs typeface="Arial"/>
              </a:rPr>
              <a:t>LPV</a:t>
            </a:r>
            <a:r>
              <a:rPr lang="th-TH" sz="1600" spc="-5" dirty="0">
                <a:solidFill>
                  <a:srgbClr val="4AACC5"/>
                </a:solidFill>
                <a:latin typeface="Arial"/>
              </a:rPr>
              <a:t> </a:t>
            </a:r>
            <a:r>
              <a:rPr lang="th-TH" sz="2400" spc="-7" baseline="1736" dirty="0">
                <a:solidFill>
                  <a:srgbClr val="415564"/>
                </a:solidFill>
                <a:latin typeface="Arial"/>
                <a:cs typeface="Arial"/>
              </a:rPr>
              <a:t>และ </a:t>
            </a:r>
            <a:r>
              <a:rPr sz="1600" spc="-5" dirty="0">
                <a:solidFill>
                  <a:srgbClr val="4AACC5"/>
                </a:solidFill>
                <a:latin typeface="Arial"/>
                <a:cs typeface="Arial"/>
              </a:rPr>
              <a:t>NVP</a:t>
            </a:r>
            <a:r>
              <a:rPr lang="th-TH" sz="1600" spc="-5" dirty="0">
                <a:solidFill>
                  <a:srgbClr val="4AACC5"/>
                </a:solidFill>
                <a:latin typeface="Arial"/>
              </a:rPr>
              <a:t> </a:t>
            </a:r>
            <a:r>
              <a:rPr lang="th-TH" sz="2400" spc="-7" baseline="1736" dirty="0">
                <a:solidFill>
                  <a:srgbClr val="415564"/>
                </a:solidFill>
                <a:latin typeface="Arial"/>
                <a:cs typeface="Arial"/>
              </a:rPr>
              <a:t>ที่รวมการรักษาอย่างเข้มข้นตั้งแต่แรกเริ่ม</a:t>
            </a:r>
          </a:p>
          <a:p>
            <a:pPr marL="221615" marR="419100" indent="-129539">
              <a:lnSpc>
                <a:spcPct val="99100"/>
              </a:lnSpc>
              <a:spcBef>
                <a:spcPts val="40"/>
              </a:spcBef>
              <a:buClr>
                <a:srgbClr val="5F446C"/>
              </a:buClr>
              <a:buSzPct val="112500"/>
              <a:buFontTx/>
              <a:buChar char="•"/>
              <a:tabLst>
                <a:tab pos="222250" algn="l"/>
              </a:tabLst>
            </a:pPr>
            <a:r>
              <a:rPr sz="1600" spc="-5" dirty="0">
                <a:solidFill>
                  <a:srgbClr val="4AACC5"/>
                </a:solidFill>
                <a:latin typeface="Arial"/>
                <a:cs typeface="Arial"/>
              </a:rPr>
              <a:t>RAL </a:t>
            </a:r>
            <a:r>
              <a:rPr lang="th-TH" sz="1600" spc="-7" baseline="1736" dirty="0">
                <a:solidFill>
                  <a:srgbClr val="4AACC5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th-TH" sz="2400" spc="-7" baseline="1736" dirty="0">
                <a:solidFill>
                  <a:srgbClr val="415564"/>
                </a:solidFill>
                <a:latin typeface="Arial"/>
                <a:cs typeface="Arial"/>
              </a:rPr>
              <a:t>และ </a:t>
            </a:r>
            <a:r>
              <a:rPr sz="1600" spc="-5" dirty="0">
                <a:solidFill>
                  <a:srgbClr val="4AACC5"/>
                </a:solidFill>
                <a:latin typeface="Arial"/>
                <a:cs typeface="Arial"/>
              </a:rPr>
              <a:t>NVP </a:t>
            </a:r>
            <a:r>
              <a:rPr lang="th-TH" sz="1600" spc="-5" dirty="0">
                <a:solidFill>
                  <a:srgbClr val="415564"/>
                </a:solidFill>
                <a:latin typeface="Arial" panose="020B0604020202020204" pitchFamily="34" charset="0"/>
                <a:cs typeface="Arial"/>
              </a:rPr>
              <a:t>ที่รวมการรักษาอย่างเข้มข้นตั้งแต่แรกเริ่ม</a:t>
            </a:r>
            <a:r>
              <a:rPr sz="1600" spc="-5" dirty="0">
                <a:solidFill>
                  <a:srgbClr val="415564"/>
                </a:solidFill>
                <a:latin typeface="Arial"/>
                <a:cs typeface="Arial"/>
              </a:rPr>
              <a:t>, </a:t>
            </a:r>
            <a:r>
              <a:rPr lang="th-TH" sz="2400" spc="-7" baseline="1736" dirty="0">
                <a:solidFill>
                  <a:srgbClr val="415564"/>
                </a:solidFill>
                <a:latin typeface="Arial"/>
                <a:cs typeface="Arial"/>
              </a:rPr>
              <a:t>และ</a:t>
            </a:r>
            <a:r>
              <a:rPr sz="2400" spc="-7" baseline="1736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AACC5"/>
                </a:solidFill>
                <a:latin typeface="Arial"/>
                <a:cs typeface="Arial"/>
              </a:rPr>
              <a:t>VRC01 </a:t>
            </a:r>
            <a:r>
              <a:rPr lang="th-TH" sz="2000" spc="-7" baseline="1736" dirty="0">
                <a:solidFill>
                  <a:srgbClr val="415564"/>
                </a:solidFill>
                <a:latin typeface="Arial"/>
                <a:cs typeface="Arial"/>
              </a:rPr>
              <a:t>ในเด็ก</a:t>
            </a:r>
            <a:endParaRPr sz="2000" dirty="0">
              <a:latin typeface="Arial"/>
              <a:cs typeface="Arial"/>
            </a:endParaRPr>
          </a:p>
          <a:p>
            <a:pPr marL="221615" marR="216535" indent="-129539">
              <a:lnSpc>
                <a:spcPts val="1850"/>
              </a:lnSpc>
              <a:spcBef>
                <a:spcPts val="195"/>
              </a:spcBef>
              <a:buClr>
                <a:srgbClr val="5F446C"/>
              </a:buClr>
              <a:buSzPct val="112500"/>
              <a:buChar char="•"/>
              <a:tabLst>
                <a:tab pos="222250" algn="l"/>
              </a:tabLst>
            </a:pPr>
            <a:r>
              <a:rPr lang="th-TH" sz="1600" spc="-5" dirty="0">
                <a:solidFill>
                  <a:srgbClr val="415564"/>
                </a:solidFill>
                <a:latin typeface="Arial"/>
                <a:cs typeface="Arial"/>
              </a:rPr>
              <a:t>การปลูกถ่ายเลือดจากสายสะดือด้วยผู้บริจาคเซลล์ </a:t>
            </a:r>
            <a:r>
              <a:rPr lang="en-US" sz="1600" spc="-5" dirty="0">
                <a:solidFill>
                  <a:srgbClr val="415564"/>
                </a:solidFill>
                <a:latin typeface="Arial"/>
                <a:cs typeface="Arial"/>
              </a:rPr>
              <a:t>CCR5</a:t>
            </a:r>
            <a:r>
              <a:rPr lang="el-GR" sz="1600" spc="-5" dirty="0">
                <a:solidFill>
                  <a:srgbClr val="415564"/>
                </a:solidFill>
                <a:latin typeface="Arial"/>
                <a:cs typeface="Arial"/>
              </a:rPr>
              <a:t>Δ32</a:t>
            </a:r>
            <a:endParaRPr sz="1600" spc="-5" dirty="0">
              <a:solidFill>
                <a:srgbClr val="415564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48400" y="3714750"/>
            <a:ext cx="2605961" cy="1374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85CAAB0-B9FD-4699-A60A-29238E2D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13"/>
            <a:ext cx="65" cy="26097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800" y="819150"/>
            <a:ext cx="6887464" cy="24141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385F71"/>
                </a:solidFill>
                <a:latin typeface="Arial"/>
                <a:cs typeface="Arial"/>
              </a:rPr>
              <a:t>IMPAACT</a:t>
            </a:r>
            <a:r>
              <a:rPr sz="2600" b="1" spc="-5" dirty="0">
                <a:solidFill>
                  <a:srgbClr val="385F71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85F71"/>
                </a:solidFill>
                <a:latin typeface="Arial"/>
                <a:cs typeface="Arial"/>
              </a:rPr>
              <a:t>2008</a:t>
            </a: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th-TH" sz="2600" b="1" dirty="0">
                <a:solidFill>
                  <a:srgbClr val="385F71"/>
                </a:solidFill>
                <a:latin typeface="Arial"/>
                <a:cs typeface="Arial"/>
              </a:rPr>
              <a:t>ระยะที่ 1/</a:t>
            </a:r>
            <a:r>
              <a:rPr lang="en-US" sz="2600" b="1" dirty="0">
                <a:solidFill>
                  <a:srgbClr val="385F71"/>
                </a:solidFill>
                <a:latin typeface="Arial"/>
                <a:cs typeface="Arial"/>
              </a:rPr>
              <a:t>2 </a:t>
            </a:r>
            <a:r>
              <a:rPr lang="th-TH" sz="2600" b="1" dirty="0">
                <a:solidFill>
                  <a:srgbClr val="385F71"/>
                </a:solidFill>
                <a:latin typeface="Arial"/>
                <a:cs typeface="Arial"/>
              </a:rPr>
              <a:t>การศึกษาแบบมัลติไซต์ แบบสุ่มตัวอย่าง แบบควบคุมของโมโนโคลนัลแอนติบอดี </a:t>
            </a:r>
            <a:r>
              <a:rPr lang="en-US" sz="2600" b="1" dirty="0">
                <a:solidFill>
                  <a:srgbClr val="385F71"/>
                </a:solidFill>
                <a:latin typeface="Arial"/>
                <a:cs typeface="Arial"/>
              </a:rPr>
              <a:t>VRC01 </a:t>
            </a:r>
            <a:r>
              <a:rPr lang="th-TH" sz="2600" b="1" dirty="0">
                <a:solidFill>
                  <a:srgbClr val="385F71"/>
                </a:solidFill>
                <a:latin typeface="Arial"/>
                <a:cs typeface="Arial"/>
              </a:rPr>
              <a:t>กับการบำบัดด้วยยาต้านไวรัสแบบผสมผสานเพื่อส่งเสริมการกวาดล้างเซลล์ที่ติดเชื้อ เอชไอวี </a:t>
            </a:r>
            <a:r>
              <a:rPr lang="en-US" sz="2600" b="1" dirty="0">
                <a:solidFill>
                  <a:srgbClr val="385F71"/>
                </a:solidFill>
                <a:latin typeface="Arial"/>
                <a:cs typeface="Arial"/>
              </a:rPr>
              <a:t>-1 </a:t>
            </a:r>
            <a:r>
              <a:rPr lang="th-TH" sz="2600" b="1" dirty="0">
                <a:solidFill>
                  <a:srgbClr val="385F71"/>
                </a:solidFill>
                <a:latin typeface="Arial"/>
                <a:cs typeface="Arial"/>
              </a:rPr>
              <a:t>ในทารก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xfrm>
            <a:off x="990600" y="3638550"/>
            <a:ext cx="7069327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Protocol Chairs: </a:t>
            </a:r>
            <a:r>
              <a:rPr lang="en-US" dirty="0"/>
              <a:t>Betsy McFarland, </a:t>
            </a:r>
            <a:r>
              <a:rPr lang="en-US" dirty="0" err="1"/>
              <a:t>Alka</a:t>
            </a:r>
            <a:r>
              <a:rPr lang="en-US" dirty="0"/>
              <a:t> </a:t>
            </a:r>
            <a:r>
              <a:rPr lang="en-US" dirty="0" err="1"/>
              <a:t>Khaitan</a:t>
            </a:r>
            <a:r>
              <a:rPr lang="en-US" dirty="0"/>
              <a:t> </a:t>
            </a:r>
            <a:r>
              <a:rPr lang="th-TH" dirty="0"/>
              <a:t>และ </a:t>
            </a:r>
            <a:r>
              <a:rPr lang="en-US" dirty="0"/>
              <a:t>William </a:t>
            </a:r>
            <a:r>
              <a:rPr lang="en-US" dirty="0" err="1"/>
              <a:t>Borkowsky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196" y="662685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958" y="464896"/>
            <a:ext cx="236156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IMPAACT</a:t>
            </a:r>
            <a:r>
              <a:rPr sz="2600" spc="-60" dirty="0"/>
              <a:t> </a:t>
            </a:r>
            <a:r>
              <a:rPr sz="2600" dirty="0"/>
              <a:t>2008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196" y="662685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91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439" y="1248155"/>
            <a:ext cx="2637846" cy="2063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7888" y="1196339"/>
            <a:ext cx="4018788" cy="283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9462" y="3406597"/>
            <a:ext cx="2897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15564"/>
                </a:solidFill>
                <a:latin typeface="Arial"/>
                <a:cs typeface="Arial"/>
              </a:rPr>
              <a:t>Kwong PD </a:t>
            </a:r>
            <a:r>
              <a:rPr sz="1000" spc="-5" dirty="0">
                <a:solidFill>
                  <a:srgbClr val="415564"/>
                </a:solidFill>
                <a:latin typeface="Arial"/>
                <a:cs typeface="Arial"/>
              </a:rPr>
              <a:t>et </a:t>
            </a:r>
            <a:r>
              <a:rPr sz="1000" spc="-10" dirty="0">
                <a:solidFill>
                  <a:srgbClr val="415564"/>
                </a:solidFill>
                <a:latin typeface="Arial"/>
                <a:cs typeface="Arial"/>
              </a:rPr>
              <a:t>al. </a:t>
            </a:r>
            <a:r>
              <a:rPr sz="1000" spc="-5" dirty="0">
                <a:solidFill>
                  <a:srgbClr val="415564"/>
                </a:solidFill>
                <a:latin typeface="Arial"/>
                <a:cs typeface="Arial"/>
              </a:rPr>
              <a:t>Nature Reviews/Immunology</a:t>
            </a:r>
            <a:r>
              <a:rPr sz="1000" spc="-20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15564"/>
                </a:solidFill>
                <a:latin typeface="Arial"/>
                <a:cs typeface="Arial"/>
              </a:rPr>
              <a:t>2013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768" y="4417567"/>
            <a:ext cx="66719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Protocol Chairs: </a:t>
            </a:r>
            <a:r>
              <a:rPr lang="en-US" sz="1400" b="1" dirty="0">
                <a:latin typeface="Arial"/>
                <a:cs typeface="Arial"/>
              </a:rPr>
              <a:t>Betsy McFarland, </a:t>
            </a:r>
            <a:r>
              <a:rPr lang="en-US" sz="1400" b="1" dirty="0" err="1">
                <a:latin typeface="Arial"/>
                <a:cs typeface="Arial"/>
              </a:rPr>
              <a:t>Alka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Khaitan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th-TH" sz="1400" b="1" dirty="0">
                <a:latin typeface="Arial"/>
                <a:cs typeface="Arial"/>
              </a:rPr>
              <a:t>และ </a:t>
            </a:r>
            <a:r>
              <a:rPr lang="en-US" sz="1400" b="1" dirty="0">
                <a:latin typeface="Arial"/>
                <a:cs typeface="Arial"/>
              </a:rPr>
              <a:t>William </a:t>
            </a:r>
            <a:r>
              <a:rPr lang="en-US" sz="1400" b="1" dirty="0" err="1">
                <a:latin typeface="Arial"/>
                <a:cs typeface="Arial"/>
              </a:rPr>
              <a:t>Borkowsky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(NYU);  </a:t>
            </a:r>
            <a:r>
              <a:rPr sz="1400" dirty="0">
                <a:latin typeface="Arial"/>
                <a:cs typeface="Arial"/>
              </a:rPr>
              <a:t>Collaboration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the Vaccine Research Center at the NIH (Rick </a:t>
            </a:r>
            <a:r>
              <a:rPr sz="1400" spc="-5" dirty="0">
                <a:latin typeface="Arial"/>
                <a:cs typeface="Arial"/>
              </a:rPr>
              <a:t>Koup; </a:t>
            </a:r>
            <a:r>
              <a:rPr sz="1400" dirty="0">
                <a:latin typeface="Arial"/>
                <a:cs typeface="Arial"/>
              </a:rPr>
              <a:t>Lucio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Gama,  Julie Ledgerwood and John Mascola and Barney Graham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19600" y="438150"/>
            <a:ext cx="431952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h-TH" sz="1800" b="1" dirty="0">
                <a:solidFill>
                  <a:srgbClr val="385F71"/>
                </a:solidFill>
                <a:latin typeface="Arial"/>
                <a:cs typeface="Arial"/>
              </a:rPr>
              <a:t>การศึกษาการรักษา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: </a:t>
            </a:r>
            <a:r>
              <a:rPr lang="en-US" sz="1800" spc="-5" dirty="0">
                <a:solidFill>
                  <a:srgbClr val="385F71"/>
                </a:solidFill>
                <a:latin typeface="Arial"/>
                <a:cs typeface="Arial"/>
              </a:rPr>
              <a:t>4 </a:t>
            </a:r>
            <a:r>
              <a:rPr lang="th-TH" sz="1800" spc="-5" dirty="0">
                <a:solidFill>
                  <a:srgbClr val="385F71"/>
                </a:solidFill>
                <a:latin typeface="Arial"/>
                <a:cs typeface="Arial"/>
              </a:rPr>
              <a:t>โดส ของ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 VRC01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(</a:t>
            </a:r>
            <a:r>
              <a:rPr lang="th-TH" sz="1800" dirty="0">
                <a:solidFill>
                  <a:srgbClr val="385F71"/>
                </a:solidFill>
                <a:latin typeface="Arial"/>
                <a:cs typeface="Arial"/>
              </a:rPr>
              <a:t>สัปดาห์ที่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0, 2, 6, </a:t>
            </a:r>
            <a:r>
              <a:rPr sz="1800" spc="-5" dirty="0">
                <a:solidFill>
                  <a:srgbClr val="385F71"/>
                </a:solidFill>
                <a:latin typeface="Arial"/>
                <a:cs typeface="Arial"/>
              </a:rPr>
              <a:t>10 </a:t>
            </a:r>
            <a:r>
              <a:rPr sz="1800" dirty="0">
                <a:solidFill>
                  <a:srgbClr val="385F71"/>
                </a:solidFill>
                <a:latin typeface="Arial"/>
                <a:cs typeface="Arial"/>
              </a:rPr>
              <a:t>+ART)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778" y="1468108"/>
            <a:ext cx="8300822" cy="1987082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	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คาดการณ์ว่าจะสิ้นสุดในเดือนมีนาคม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2020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	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ทารก 61 คนจาก 64 คนวางแผนที่จะลงทะเบียนเนื่องจากการระบาดของ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COVID-19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	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ประเทศ: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บอตสวานา บราซิล มาลาวีและซิมบับเว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	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การวิเคราะห์ผลหลักที่คาดการณ์ไว้ ปลายฤดูร้อนปี 2021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67665" algn="l"/>
              </a:tabLst>
            </a:pP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3340" y="673353"/>
            <a:ext cx="3252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IMPAACT</a:t>
            </a:r>
            <a:r>
              <a:rPr spc="-45" dirty="0"/>
              <a:t> </a:t>
            </a:r>
            <a:r>
              <a:rPr spc="-5" dirty="0"/>
              <a:t>2008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3340" y="667969"/>
            <a:ext cx="6203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2400" spc="-5" dirty="0"/>
              <a:t>สิ่งที่เราได้เรียนรู้จาก </a:t>
            </a:r>
            <a:r>
              <a:rPr sz="2400" spc="-5" dirty="0"/>
              <a:t>IMPAACT</a:t>
            </a:r>
            <a:r>
              <a:rPr sz="2400" spc="-45" dirty="0"/>
              <a:t> </a:t>
            </a:r>
            <a:r>
              <a:rPr sz="2400" spc="-5" dirty="0"/>
              <a:t>2008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804773" y="1356105"/>
            <a:ext cx="7577227" cy="11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sz="2400" spc="180" dirty="0">
                <a:solidFill>
                  <a:srgbClr val="0DB7C4"/>
                </a:solidFill>
                <a:latin typeface="DejaVu Sans"/>
                <a:cs typeface="DejaVu Sans"/>
              </a:rPr>
              <a:t> 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สามารถจบตามที่คาดการณ์ได้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ts val="2840"/>
              </a:lnSpc>
              <a:spcBef>
                <a:spcPts val="120"/>
              </a:spcBef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sz="2400" spc="90" dirty="0">
                <a:solidFill>
                  <a:srgbClr val="0DB7C4"/>
                </a:solidFill>
                <a:latin typeface="DejaVu Sans"/>
                <a:cs typeface="DejaVu Sans"/>
              </a:rPr>
              <a:t> 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การฉีดยาเข้าใต้ผิวหนังโดยใช้หลายๆขนาดของ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broadly neutralizing antibodies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สามารถเป็นไปได้และทารกสามารถรับได้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899" y="842848"/>
            <a:ext cx="6688455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05"/>
              </a:spcBef>
            </a:pPr>
            <a:r>
              <a:rPr sz="2600" dirty="0"/>
              <a:t>IMPAACT</a:t>
            </a:r>
            <a:r>
              <a:rPr sz="2600" spc="-15" dirty="0"/>
              <a:t> </a:t>
            </a:r>
            <a:r>
              <a:rPr sz="2600" dirty="0"/>
              <a:t>2015</a:t>
            </a:r>
          </a:p>
          <a:p>
            <a:pPr marL="12700" marR="5080">
              <a:lnSpc>
                <a:spcPts val="3360"/>
              </a:lnSpc>
              <a:spcBef>
                <a:spcPts val="110"/>
              </a:spcBef>
            </a:pPr>
            <a:r>
              <a:rPr lang="th-TH" sz="2800" spc="-5" dirty="0"/>
              <a:t>การประเมินแหล่ง</a:t>
            </a:r>
            <a:r>
              <a:rPr lang="th-TH" sz="2800" dirty="0">
                <a:solidFill>
                  <a:srgbClr val="415564"/>
                </a:solidFill>
              </a:rPr>
              <a:t>กักเก็บ</a:t>
            </a:r>
            <a:r>
              <a:rPr lang="th-TH" sz="2800" spc="-5" dirty="0"/>
              <a:t>เอชไอวี-1 ในระบบประสาทส่วนกลาง</a:t>
            </a:r>
            <a:r>
              <a:rPr lang="en-US" sz="2800" spc="-5" dirty="0"/>
              <a:t>(CNS)</a:t>
            </a:r>
            <a:r>
              <a:rPr lang="th-TH" sz="2800" spc="-5" dirty="0"/>
              <a:t>ของเยาวชนที่ติดเชื้อแต่กำเนิดและคนหนุ่มสาวที่มีความบกพร่องทางสติปัญญา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990600" y="3181350"/>
            <a:ext cx="7021830" cy="866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150" dirty="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2400" b="1" spc="-5" dirty="0">
                <a:solidFill>
                  <a:srgbClr val="415564"/>
                </a:solidFill>
                <a:latin typeface="Arial"/>
                <a:cs typeface="Arial"/>
              </a:rPr>
              <a:t>Protocol Chairs: Ann Chahroudi </a:t>
            </a:r>
            <a:r>
              <a:rPr sz="2400" b="1" dirty="0">
                <a:solidFill>
                  <a:srgbClr val="415564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415564"/>
                </a:solidFill>
                <a:latin typeface="Arial"/>
                <a:cs typeface="Arial"/>
              </a:rPr>
              <a:t>Thor</a:t>
            </a:r>
            <a:r>
              <a:rPr sz="2400" b="1" spc="30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15564"/>
                </a:solidFill>
                <a:latin typeface="Arial"/>
                <a:cs typeface="Arial"/>
              </a:rPr>
              <a:t>Wagner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196" y="662685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94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3340" y="1358666"/>
            <a:ext cx="7633970" cy="191077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th-TH" sz="2000" b="1" spc="-5" dirty="0">
                <a:solidFill>
                  <a:srgbClr val="415564"/>
                </a:solidFill>
                <a:latin typeface="Arial"/>
                <a:cs typeface="Arial"/>
              </a:rPr>
              <a:t>วัตถุประสงค์หลัก</a:t>
            </a:r>
            <a:r>
              <a:rPr sz="2000" b="1" spc="-5" dirty="0">
                <a:solidFill>
                  <a:srgbClr val="415564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เพื่อประเมิน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CNS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เป็นแหล่งกักเก็บเอชไอวี-1 </a:t>
            </a:r>
            <a:endParaRPr lang="th-TH" sz="2000" b="1" dirty="0">
              <a:solidFill>
                <a:srgbClr val="415564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lang="th-TH" sz="2000" b="1" dirty="0">
                <a:solidFill>
                  <a:srgbClr val="415564"/>
                </a:solidFill>
                <a:latin typeface="Arial"/>
                <a:cs typeface="Arial"/>
              </a:rPr>
              <a:t>วัตถุประสงค์รอง</a:t>
            </a:r>
            <a:r>
              <a:rPr sz="2000" b="1" spc="-5" dirty="0">
                <a:solidFill>
                  <a:srgbClr val="415564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เพื่อประเมินความสัมพันธ์ของ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CNS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แหล่งกักเก็บ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HIV-1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และ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biomarkers</a:t>
            </a:r>
          </a:p>
          <a:p>
            <a:pPr marL="12700">
              <a:lnSpc>
                <a:spcPct val="100000"/>
              </a:lnSpc>
              <a:tabLst>
                <a:tab pos="4103370" algn="l"/>
              </a:tabLst>
            </a:pP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ของการอักเสบและการบาดเจ็บของเส้นประสาทในเลือดและ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CSF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3340" y="673353"/>
            <a:ext cx="5782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b="0" spc="-5" dirty="0"/>
              <a:t>วัตถุประสงค์การศึกษา</a:t>
            </a:r>
            <a:r>
              <a:rPr b="0" spc="-5" dirty="0">
                <a:latin typeface="Arial"/>
                <a:cs typeface="Arial"/>
              </a:rPr>
              <a:t>(P2015)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196" y="662685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95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3340" y="673353"/>
            <a:ext cx="3648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pc="-5" dirty="0">
                <a:latin typeface="Arial"/>
                <a:cs typeface="Arial"/>
              </a:rPr>
              <a:t>เค้าโครงการศึกษา</a:t>
            </a:r>
            <a:endParaRPr spc="-5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196" y="662685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96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8115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415564"/>
                </a:solidFill>
                <a:latin typeface="Arial"/>
                <a:cs typeface="Arial"/>
              </a:rPr>
              <a:t>ประชากรในการศึกษา: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เยาวชนและคนหนุ่มสาว (อายุ 13-24 ปี) ที่ติดเชื้อแต่กำเนิด; ระงับการรักษาด้วยยาต้านไวรัสปราบปราม; มีประวัติความบกพร่องทางระบบประสาท</a:t>
            </a:r>
          </a:p>
          <a:p>
            <a:r>
              <a:rPr lang="th-TH" sz="2000" b="1" dirty="0">
                <a:solidFill>
                  <a:srgbClr val="415564"/>
                </a:solidFill>
                <a:latin typeface="Arial"/>
                <a:cs typeface="Arial"/>
              </a:rPr>
              <a:t>สถานที่ศึกษา: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ในสหรัฐอเมริกาเท่านั้น</a:t>
            </a:r>
          </a:p>
          <a:p>
            <a:r>
              <a:rPr lang="th-TH" sz="2000" b="1" dirty="0">
                <a:solidFill>
                  <a:srgbClr val="415564"/>
                </a:solidFill>
                <a:latin typeface="Arial"/>
                <a:cs typeface="Arial"/>
              </a:rPr>
              <a:t>ขนาดกลุ่มตัวอย่าง: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มากถึง 45 เพื่อให้ได้ 30</a:t>
            </a:r>
          </a:p>
          <a:p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พลาสมา เอชไอวี-1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RNA &lt;20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ชุด/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mL</a:t>
            </a:r>
          </a:p>
          <a:p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ปริมาตรอย่างน้อยที่ต้องการ (10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mL)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สำหรับการศึกษา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CSF</a:t>
            </a:r>
          </a:p>
          <a:p>
            <a:r>
              <a:rPr lang="th-TH" sz="2000" b="1" dirty="0">
                <a:solidFill>
                  <a:srgbClr val="415564"/>
                </a:solidFill>
                <a:latin typeface="Arial"/>
                <a:cs typeface="Arial"/>
              </a:rPr>
              <a:t>ออกแบบการศึกษา</a:t>
            </a:r>
            <a:r>
              <a:rPr lang="en-US" sz="2000" b="1" dirty="0">
                <a:solidFill>
                  <a:srgbClr val="415564"/>
                </a:solidFill>
                <a:latin typeface="Arial"/>
                <a:cs typeface="Arial"/>
              </a:rPr>
              <a:t>: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การศึกษา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 cross-sectional,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มัลติไซต์ การศึกษาเชิงสำรวจ</a:t>
            </a:r>
            <a:endParaRPr lang="en-US" sz="2000" dirty="0">
              <a:solidFill>
                <a:srgbClr val="415564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9540" y="1212705"/>
            <a:ext cx="2393315" cy="35020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5013 Jacobi Medical</a:t>
            </a:r>
            <a:r>
              <a:rPr sz="1400" spc="-114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Center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5092 Johns</a:t>
            </a:r>
            <a:r>
              <a:rPr sz="1400" spc="-70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Hopkins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5030</a:t>
            </a:r>
            <a:r>
              <a:rPr sz="1400" spc="-2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Emory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5017</a:t>
            </a:r>
            <a:r>
              <a:rPr sz="1400" spc="-2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Seattle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5048 Southern</a:t>
            </a:r>
            <a:r>
              <a:rPr sz="1400" spc="-70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LA</a:t>
            </a:r>
            <a:endParaRPr sz="1400" dirty="0">
              <a:latin typeface="Arial"/>
              <a:cs typeface="Arial"/>
            </a:endParaRPr>
          </a:p>
          <a:p>
            <a:pPr marL="12700" marR="5080" algn="just">
              <a:lnSpc>
                <a:spcPct val="135700"/>
              </a:lnSpc>
            </a:pP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5114 Bronx Lebanon Hospital  </a:t>
            </a:r>
            <a:r>
              <a:rPr sz="1400" spc="-5" dirty="0">
                <a:solidFill>
                  <a:srgbClr val="415564"/>
                </a:solidFill>
                <a:latin typeface="Arial"/>
                <a:cs typeface="Arial"/>
              </a:rPr>
              <a:t>4001 Lurie Children’s Hospital  </a:t>
            </a: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6501 St.</a:t>
            </a:r>
            <a:r>
              <a:rPr sz="1400" spc="-40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Jude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5112</a:t>
            </a:r>
            <a:r>
              <a:rPr sz="1400" spc="-2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5564"/>
                </a:solidFill>
                <a:latin typeface="Arial"/>
                <a:cs typeface="Arial"/>
              </a:rPr>
              <a:t>UCLA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4601</a:t>
            </a:r>
            <a:r>
              <a:rPr sz="1400" spc="-2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5564"/>
                </a:solidFill>
                <a:latin typeface="Arial"/>
                <a:cs typeface="Arial"/>
              </a:rPr>
              <a:t>UCSD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6601 Puerto</a:t>
            </a:r>
            <a:r>
              <a:rPr sz="1400" spc="-60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5564"/>
                </a:solidFill>
                <a:latin typeface="Arial"/>
                <a:cs typeface="Arial"/>
              </a:rPr>
              <a:t>Rico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5052</a:t>
            </a:r>
            <a:r>
              <a:rPr sz="1400" spc="-2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5564"/>
                </a:solidFill>
                <a:latin typeface="Arial"/>
                <a:cs typeface="Arial"/>
              </a:rPr>
              <a:t>Colorado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3340" y="611251"/>
            <a:ext cx="6638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h-TH" sz="3200" b="0" spc="-5" dirty="0"/>
              <a:t>ไซต์ที่เข้าร่วมและอัปเดตการศึกษา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5453" y="1211326"/>
            <a:ext cx="4737735" cy="33477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80"/>
              </a:lnSpc>
              <a:spcBef>
                <a:spcPts val="105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	</a:t>
            </a: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คัดกรอง 58 คนใน </a:t>
            </a:r>
            <a:r>
              <a:rPr lang="th-TH" b="1" u="sng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10 จาก 12 ไซต์</a:t>
            </a:r>
          </a:p>
          <a:p>
            <a:pPr marL="367665">
              <a:lnSpc>
                <a:spcPts val="2140"/>
              </a:lnSpc>
            </a:pP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เริ่มตั้งแต่ ต.ค.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2018</a:t>
            </a:r>
          </a:p>
          <a:p>
            <a:pPr marL="12700">
              <a:lnSpc>
                <a:spcPts val="2380"/>
              </a:lnSpc>
              <a:spcBef>
                <a:spcPts val="105"/>
              </a:spcBef>
              <a:tabLst>
                <a:tab pos="367665" algn="l"/>
              </a:tabLst>
            </a:pPr>
            <a:r>
              <a:rPr lang="th-TH" sz="2000" spc="670" dirty="0">
                <a:solidFill>
                  <a:srgbClr val="0DB7C4"/>
                </a:solidFill>
                <a:latin typeface="DejaVu Sans"/>
                <a:cs typeface="DejaVu Sans"/>
              </a:rPr>
              <a:t>▹	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24 </a:t>
            </a: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คนเข้าร่วมจาก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9 </a:t>
            </a: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ไซต์</a:t>
            </a:r>
          </a:p>
          <a:p>
            <a:pPr marL="469900">
              <a:lnSpc>
                <a:spcPts val="2130"/>
              </a:lnSpc>
              <a:tabLst>
                <a:tab pos="8248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▸	</a:t>
            </a:r>
            <a:r>
              <a:rPr lang="th-TH" sz="1800" spc="-75" dirty="0">
                <a:solidFill>
                  <a:srgbClr val="415564"/>
                </a:solidFill>
                <a:latin typeface="Arial"/>
                <a:cs typeface="Arial"/>
              </a:rPr>
              <a:t>อายุ</a:t>
            </a:r>
            <a:r>
              <a:rPr sz="1800" spc="-7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415564"/>
                </a:solidFill>
                <a:latin typeface="Arial"/>
                <a:cs typeface="Arial"/>
              </a:rPr>
              <a:t>13-18 </a:t>
            </a:r>
            <a:r>
              <a:rPr lang="th-TH" sz="1800" spc="-80" dirty="0">
                <a:solidFill>
                  <a:srgbClr val="415564"/>
                </a:solidFill>
                <a:latin typeface="Arial"/>
                <a:cs typeface="Arial"/>
              </a:rPr>
              <a:t>ปี </a:t>
            </a:r>
            <a:r>
              <a:rPr sz="1800" spc="-105" dirty="0">
                <a:solidFill>
                  <a:srgbClr val="415564"/>
                </a:solidFill>
                <a:latin typeface="Arial"/>
                <a:cs typeface="Arial"/>
              </a:rPr>
              <a:t>(N=8)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ts val="2160"/>
              </a:lnSpc>
              <a:tabLst>
                <a:tab pos="8248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▸	</a:t>
            </a:r>
            <a:r>
              <a:rPr sz="1800" spc="-110" dirty="0">
                <a:solidFill>
                  <a:srgbClr val="415564"/>
                </a:solidFill>
                <a:latin typeface="Arial"/>
                <a:cs typeface="Arial"/>
              </a:rPr>
              <a:t>16 </a:t>
            </a:r>
            <a:r>
              <a:rPr lang="th-TH" sz="1800" spc="-110" dirty="0">
                <a:solidFill>
                  <a:srgbClr val="415564"/>
                </a:solidFill>
                <a:latin typeface="Arial"/>
                <a:cs typeface="Arial"/>
              </a:rPr>
              <a:t>คน อายุ </a:t>
            </a:r>
            <a:r>
              <a:rPr sz="1800" spc="-95" dirty="0">
                <a:solidFill>
                  <a:srgbClr val="415564"/>
                </a:solidFill>
                <a:latin typeface="Arial"/>
                <a:cs typeface="Arial"/>
              </a:rPr>
              <a:t>19-24 </a:t>
            </a:r>
            <a:r>
              <a:rPr lang="th-TH" spc="-80" dirty="0">
                <a:solidFill>
                  <a:srgbClr val="415564"/>
                </a:solidFill>
                <a:latin typeface="Arial"/>
                <a:cs typeface="Arial"/>
              </a:rPr>
              <a:t>ปี</a:t>
            </a:r>
            <a:r>
              <a:rPr sz="1800" spc="-28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415564"/>
                </a:solidFill>
                <a:latin typeface="Arial"/>
                <a:cs typeface="Arial"/>
              </a:rPr>
              <a:t>(N=16)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ts val="2260"/>
              </a:lnSpc>
              <a:tabLst>
                <a:tab pos="8248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▸	</a:t>
            </a:r>
            <a:r>
              <a:rPr sz="1800" spc="-110" dirty="0">
                <a:solidFill>
                  <a:srgbClr val="415564"/>
                </a:solidFill>
                <a:latin typeface="Arial"/>
                <a:cs typeface="Arial"/>
              </a:rPr>
              <a:t>22 </a:t>
            </a:r>
            <a:r>
              <a:rPr lang="th-TH" sz="1800" spc="-10" dirty="0">
                <a:solidFill>
                  <a:srgbClr val="415564"/>
                </a:solidFill>
                <a:latin typeface="Arial"/>
                <a:cs typeface="Arial"/>
              </a:rPr>
              <a:t>คน</a:t>
            </a:r>
            <a:r>
              <a:rPr sz="1800" spc="-10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lang="th-TH" sz="1800" spc="-20" dirty="0">
                <a:solidFill>
                  <a:srgbClr val="415564"/>
                </a:solidFill>
                <a:latin typeface="Arial"/>
                <a:cs typeface="Arial"/>
              </a:rPr>
              <a:t>ผ่าน</a:t>
            </a:r>
            <a:r>
              <a:rPr sz="1800" spc="-315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415564"/>
                </a:solidFill>
                <a:latin typeface="Arial"/>
                <a:cs typeface="Arial"/>
              </a:rPr>
              <a:t>LP; </a:t>
            </a:r>
            <a:r>
              <a:rPr lang="th-TH" sz="1800" spc="-120" dirty="0">
                <a:solidFill>
                  <a:srgbClr val="415564"/>
                </a:solidFill>
                <a:latin typeface="Arial"/>
                <a:cs typeface="Arial"/>
              </a:rPr>
              <a:t>ประสบความ</a:t>
            </a:r>
            <a:r>
              <a:rPr lang="th-TH" sz="1800" spc="-70" dirty="0">
                <a:solidFill>
                  <a:srgbClr val="415564"/>
                </a:solidFill>
                <a:latin typeface="Arial"/>
                <a:cs typeface="Arial"/>
              </a:rPr>
              <a:t>สำเร็จ</a:t>
            </a:r>
            <a:r>
              <a:rPr sz="1800" spc="-150" dirty="0">
                <a:solidFill>
                  <a:srgbClr val="415564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415564"/>
                </a:solidFill>
                <a:latin typeface="Arial"/>
                <a:cs typeface="Arial"/>
              </a:rPr>
              <a:t>20</a:t>
            </a:r>
            <a:r>
              <a:rPr lang="th-TH" sz="1800" spc="-110" dirty="0">
                <a:solidFill>
                  <a:srgbClr val="415564"/>
                </a:solidFill>
                <a:latin typeface="Arial"/>
                <a:cs typeface="Arial"/>
              </a:rPr>
              <a:t> คน</a:t>
            </a:r>
            <a:endParaRPr sz="1800" dirty="0">
              <a:latin typeface="Arial"/>
              <a:cs typeface="Arial"/>
            </a:endParaRPr>
          </a:p>
          <a:p>
            <a:pPr marL="367665" marR="69215" indent="-355600">
              <a:lnSpc>
                <a:spcPts val="2160"/>
              </a:lnSpc>
              <a:spcBef>
                <a:spcPts val="735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	</a:t>
            </a:r>
            <a:r>
              <a:rPr lang="th-TH" spc="-5" dirty="0">
                <a:solidFill>
                  <a:srgbClr val="415564"/>
                </a:solidFill>
                <a:latin typeface="Arial"/>
                <a:cs typeface="Arial"/>
              </a:rPr>
              <a:t>การวิเคราะห์ข้อมูลคาดว่าจะแล้วเสร็จในอีก 2-3 เดือนข้างหน้า</a:t>
            </a:r>
          </a:p>
          <a:p>
            <a:pPr marL="367665" marR="69215" indent="-355600">
              <a:lnSpc>
                <a:spcPts val="2160"/>
              </a:lnSpc>
              <a:spcBef>
                <a:spcPts val="735"/>
              </a:spcBef>
              <a:tabLst>
                <a:tab pos="367665" algn="l"/>
              </a:tabLst>
            </a:pPr>
            <a:r>
              <a:rPr sz="2000" spc="670" dirty="0">
                <a:solidFill>
                  <a:srgbClr val="0DB7C4"/>
                </a:solidFill>
                <a:latin typeface="DejaVu Sans"/>
                <a:cs typeface="DejaVu Sans"/>
              </a:rPr>
              <a:t>▹	</a:t>
            </a:r>
            <a:r>
              <a:rPr lang="th-TH" b="1" u="sng" spc="-5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415564"/>
                  </a:solidFill>
                </a:uFill>
                <a:latin typeface="Arial"/>
                <a:cs typeface="Arial"/>
              </a:rPr>
              <a:t>บทเรียนที่ได้รับ</a:t>
            </a:r>
            <a:r>
              <a:rPr sz="1800" b="1" u="sng" spc="-5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415564"/>
                  </a:solidFill>
                </a:uFill>
                <a:latin typeface="Arial"/>
                <a:cs typeface="Arial"/>
              </a:rPr>
              <a:t>: </a:t>
            </a:r>
            <a:r>
              <a:rPr lang="th-TH" sz="1800" b="1" u="sng" spc="-5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415564"/>
                  </a:solidFill>
                </a:uFill>
                <a:latin typeface="Arial"/>
                <a:cs typeface="Arial"/>
              </a:rPr>
              <a:t>ไขสัน</a:t>
            </a:r>
            <a:r>
              <a:rPr lang="th-TH" b="1" u="sng" spc="-5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415564"/>
                  </a:solidFill>
                </a:uFill>
                <a:latin typeface="Arial"/>
                <a:cs typeface="Arial"/>
              </a:rPr>
              <a:t>หลัง เป็นส่วนหนึ่งของการศึกษาการรักษาเอชไอวีเป็นที่ยอมรับของเจ้าหน้าที่ไซต์และผู้เข้าร่วมการศึกษา</a:t>
            </a:r>
            <a:endParaRPr sz="18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196" y="662685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97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7336" y="417017"/>
            <a:ext cx="7115809" cy="16139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IMPAACT</a:t>
            </a:r>
            <a:r>
              <a:rPr sz="3200" spc="-25" dirty="0"/>
              <a:t> </a:t>
            </a:r>
            <a:r>
              <a:rPr sz="3200" spc="-5" dirty="0"/>
              <a:t>P1107</a:t>
            </a:r>
            <a:endParaRPr sz="3200" dirty="0"/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lang="th-TH" sz="2400" spc="-5" dirty="0"/>
              <a:t>การปลูกถ่ายเลือดจากสายสะดือโดยใช้ </a:t>
            </a:r>
            <a:r>
              <a:rPr lang="en-US" sz="2400" spc="-5" dirty="0"/>
              <a:t>CCR5 delta 32 </a:t>
            </a:r>
            <a:r>
              <a:rPr lang="th-TH" sz="2400" spc="-5" dirty="0"/>
              <a:t>เซลล์ผู้บริจาคในผู้ติดเชื้อ เอชไอวี</a:t>
            </a:r>
            <a:r>
              <a:rPr lang="en-US" sz="2400" spc="-5" dirty="0"/>
              <a:t>-1 </a:t>
            </a:r>
            <a:r>
              <a:rPr lang="th-TH" sz="2400" spc="-5" dirty="0"/>
              <a:t>ที่ต้องการ </a:t>
            </a:r>
            <a:r>
              <a:rPr lang="en-US" sz="2400" spc="-5" dirty="0"/>
              <a:t>BMT </a:t>
            </a:r>
            <a:r>
              <a:rPr lang="th-TH" sz="2400" spc="-5" dirty="0"/>
              <a:t>และผลที่สังเกตได้ต่อการคงอยู่ของ เอชไอวี</a:t>
            </a:r>
            <a:r>
              <a:rPr lang="en-US" sz="2400" spc="-5" dirty="0"/>
              <a:t>-1 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990600" y="2266950"/>
            <a:ext cx="7467600" cy="21755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0170">
              <a:lnSpc>
                <a:spcPct val="100000"/>
              </a:lnSpc>
              <a:spcBef>
                <a:spcPts val="105"/>
              </a:spcBef>
              <a:tabLst>
                <a:tab pos="873760" algn="l"/>
              </a:tabLst>
            </a:pPr>
            <a:r>
              <a:rPr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Protocol Chair: </a:t>
            </a:r>
            <a:r>
              <a:rPr sz="2000" b="1" spc="-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Yvonne Bryson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ร่วมกับ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ACTG (Marshall Glesby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และ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Koen van Biesen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ที่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Weill- Cornell Medical College)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th-TH" sz="2000" b="1" spc="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ผู้เข้าร่วม 2 คน</a:t>
            </a:r>
            <a:r>
              <a:rPr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: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หนึ่งคนที่ยังมีชีวิตอยู่และอยู่ในระหว่างการติดตาม เป็นหญิงชาวอเมริกันเชื้อสายแอฟริกันที่ทำการปลูกถ่าย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haplocord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ด้วย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CCR5 delta 32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เซลล์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homozygous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ใน 8/2017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69290" cy="1140460"/>
          </a:xfrm>
          <a:custGeom>
            <a:avLst/>
            <a:gdLst/>
            <a:ahLst/>
            <a:cxnLst/>
            <a:rect l="l" t="t" r="r" b="b"/>
            <a:pathLst>
              <a:path w="669290" h="1140460">
                <a:moveTo>
                  <a:pt x="669036" y="0"/>
                </a:moveTo>
                <a:lnTo>
                  <a:pt x="0" y="0"/>
                </a:lnTo>
                <a:lnTo>
                  <a:pt x="0" y="1139952"/>
                </a:lnTo>
                <a:lnTo>
                  <a:pt x="669036" y="1139952"/>
                </a:lnTo>
                <a:lnTo>
                  <a:pt x="669036" y="0"/>
                </a:lnTo>
                <a:close/>
              </a:path>
            </a:pathLst>
          </a:custGeom>
          <a:solidFill>
            <a:srgbClr val="38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196" y="662685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98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217" y="4353281"/>
            <a:ext cx="1241419" cy="65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3340" y="302514"/>
            <a:ext cx="73824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h-TH" sz="2400" dirty="0"/>
              <a:t>บทสรุปของการทดลองของ </a:t>
            </a:r>
            <a:r>
              <a:rPr lang="en-US" sz="2400" dirty="0"/>
              <a:t>IMPAACT </a:t>
            </a:r>
            <a:r>
              <a:rPr lang="th-TH" sz="2400" dirty="0"/>
              <a:t>เพื่อการรักษา</a:t>
            </a:r>
            <a:br>
              <a:rPr lang="th-TH" sz="2400" dirty="0"/>
            </a:br>
            <a:r>
              <a:rPr lang="th-TH" sz="2400" dirty="0"/>
              <a:t>เอชไอวีให้หายขาด </a:t>
            </a:r>
            <a:r>
              <a:rPr lang="en-US" sz="2400" dirty="0"/>
              <a:t>/ </a:t>
            </a:r>
            <a:r>
              <a:rPr lang="th-TH" sz="2400" dirty="0"/>
              <a:t>บรรเทาลง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804773" y="1356105"/>
            <a:ext cx="7595234" cy="301300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93700" marR="5080" indent="-381000">
              <a:lnSpc>
                <a:spcPct val="98400"/>
              </a:lnSpc>
              <a:spcBef>
                <a:spcPts val="145"/>
              </a:spcBef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ความก้าวหน้าที่สำคัญในการพัฒนามาตรการ การมีส่วนร่วมในการศึกษา และการสำเร็จการศึกษาในการทดลองทางคลินิกของ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IMPAACT 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ที่เกี่ยวข้องกับการรักษา/การบรรเทา ในกุมารเวชศาสตร์และข้ามช่วงอายุ</a:t>
            </a:r>
          </a:p>
          <a:p>
            <a:pPr marL="393700" marR="5080" indent="-381000">
              <a:lnSpc>
                <a:spcPct val="98400"/>
              </a:lnSpc>
              <a:spcBef>
                <a:spcPts val="145"/>
              </a:spcBef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เน้นเฉพาะในการตั้งค่าที่สภาพแวดล้อมที่กำหนดไว้ของทรัพยากร</a:t>
            </a:r>
          </a:p>
          <a:p>
            <a:pPr marL="393700" marR="5080" indent="-381000">
              <a:lnSpc>
                <a:spcPct val="98400"/>
              </a:lnSpc>
              <a:spcBef>
                <a:spcPts val="145"/>
              </a:spcBef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การศึกษามีส่วนทำให้เกิดการรักษาแบบใหม่และแนวทางการติดเชื้อในทารกแรกเกิดและทารก</a:t>
            </a:r>
          </a:p>
          <a:p>
            <a:pPr marL="393700" marR="5080" indent="-381000">
              <a:lnSpc>
                <a:spcPct val="98400"/>
              </a:lnSpc>
              <a:spcBef>
                <a:spcPts val="145"/>
              </a:spcBef>
            </a:pPr>
            <a:r>
              <a:rPr sz="2400" spc="800" dirty="0">
                <a:solidFill>
                  <a:srgbClr val="0DB7C4"/>
                </a:solidFill>
                <a:latin typeface="DejaVu Sans"/>
                <a:cs typeface="DejaVu Sans"/>
              </a:rPr>
              <a:t>▹</a:t>
            </a:r>
            <a:r>
              <a:rPr lang="th-TH" sz="2000" dirty="0">
                <a:solidFill>
                  <a:srgbClr val="415564"/>
                </a:solidFill>
                <a:latin typeface="Arial"/>
                <a:cs typeface="Arial"/>
              </a:rPr>
              <a:t>ข้อมูลจากการศึกษาในปัจจุบันจะทำให้ทราบถึงการทดลองในอนาคตที่มุ่งส่งเสริมการตอบสนองทางภูมิคุ้มกันที่จำเพาะต่อเอชไอวีผ่านการใช้วัคซีนรักษาโรคและการผสมผสานของ </a:t>
            </a:r>
            <a:r>
              <a:rPr lang="en-US" sz="2000" dirty="0">
                <a:solidFill>
                  <a:srgbClr val="415564"/>
                </a:solidFill>
                <a:latin typeface="Arial"/>
                <a:cs typeface="Arial"/>
              </a:rPr>
              <a:t>broadly neutralizing antibodies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9005</Words>
  <Application>Microsoft Office PowerPoint</Application>
  <PresentationFormat>On-screen Show (16:9)</PresentationFormat>
  <Paragraphs>1099</Paragraphs>
  <Slides>116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33" baseType="lpstr">
      <vt:lpstr>Arial</vt:lpstr>
      <vt:lpstr>Bodoni MT</vt:lpstr>
      <vt:lpstr>Browallia New</vt:lpstr>
      <vt:lpstr>Caladea</vt:lpstr>
      <vt:lpstr>Calibri</vt:lpstr>
      <vt:lpstr>Carlito</vt:lpstr>
      <vt:lpstr>DejaVu Sans</vt:lpstr>
      <vt:lpstr>Georgia</vt:lpstr>
      <vt:lpstr>Google Sans</vt:lpstr>
      <vt:lpstr>Liberation Sans Narrow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สถานะของเครือข่าย</vt:lpstr>
      <vt:lpstr>เป้าหมายของ IMPAACT</vt:lpstr>
      <vt:lpstr>IMPAACT ในบริบทของเอชไอวีและโควิด-19</vt:lpstr>
      <vt:lpstr>การตอบสนองต่อโควิด-19</vt:lpstr>
      <vt:lpstr>การตอบสนองต่อโควิด-19</vt:lpstr>
      <vt:lpstr>IMPAACT กิจกรรมและความสำเร็จใน 2 ปีที่ผ่านมา</vt:lpstr>
      <vt:lpstr>การแข่งขันใหม่ที่ประสบความสำเร็จ!</vt:lpstr>
      <vt:lpstr>การมีส่วนร่วมในขยายขอบเขตตัวเลือกการรักษาที่เพิ่มขึ้น</vt:lpstr>
      <vt:lpstr>ผลงานปัจจุบัน</vt:lpstr>
      <vt:lpstr>ผลงานปัจจุบัน 30 การศึกษาที่ยังดำเนินอยู่</vt:lpstr>
      <vt:lpstr>IMPAACT ผู้เข้าร่วมการศึกษา</vt:lpstr>
      <vt:lpstr>IMPAACT ผู้เข้าร่วมการศึกษา</vt:lpstr>
      <vt:lpstr>ความคืบหน้าการศึกษา และความสำเร็จ</vt:lpstr>
      <vt:lpstr>การศึกษาที่สำคัญ: P1093</vt:lpstr>
      <vt:lpstr>การศึกษาที่สำคัญ : P1108</vt:lpstr>
      <vt:lpstr>การศึกษาที่สำคัญ : P1112</vt:lpstr>
      <vt:lpstr>การศึกษาที่สำคัญ: P1115</vt:lpstr>
      <vt:lpstr>การศึกษาที่สำคัญ: IMPAACT 2008</vt:lpstr>
      <vt:lpstr>การศึกษาที่สำคัญ: IMPAACT 2014</vt:lpstr>
      <vt:lpstr>การศึกษาที่สำคัญ: IMPAACT 2017</vt:lpstr>
      <vt:lpstr>การศึกษาที่สำคัญ: IMPAACT 2019</vt:lpstr>
      <vt:lpstr>การมีส่วนร่วมของชุมชน</vt:lpstr>
      <vt:lpstr>การตีพิมพ์</vt:lpstr>
      <vt:lpstr>โครงการริเริ่มการศึกษาข้ามเครือข่าย</vt:lpstr>
      <vt:lpstr>แผนการสำหรับปีหน้า</vt:lpstr>
      <vt:lpstr>ขอขอบคุณเจ้าหน้าที่ไซต์ ชุมชน และบุคคลและครอบครัวทุกคนที่มีส่วนร่วมในการวิจัยทางคลินิก!</vt:lpstr>
      <vt:lpstr>ขอบคุณ! มีข้อสงสัยหรือไม่?</vt:lpstr>
      <vt:lpstr>PowerPoint Presentation</vt:lpstr>
      <vt:lpstr>ทำไมเราจึงต้องการการวิจัยในทารก เด็ก วัยรุ่น และสตรีมีครรภ์?</vt:lpstr>
      <vt:lpstr>ในปี 2019, มีเด็กติดเชื้อเอชไอวี ใหม่ 150,000 ราย</vt:lpstr>
      <vt:lpstr>การวินิจฉัยใหม่ส่งผลกระทบต่อวัยรุ่นและคนหนุ่มสาวอย่างไม่เป็นสัดส่วน</vt:lpstr>
      <vt:lpstr>การครอบคลุม ART สูง (88%) ของหญิงตั้งครรภ์ในประเทศที่สนใจ, 2010 – 2019</vt:lpstr>
      <vt:lpstr>ภาระผูกพันทางจริยธรรมสำหรับการรวมเป็นกลุ่ม</vt:lpstr>
      <vt:lpstr>ทำไมเราจึงต้องการการวิจัยในทารก เด็ก วัยรุ่น  และสตรีมีครรภ์?</vt:lpstr>
      <vt:lpstr>วาระการวิจัย IMPAACT, 2020 – 2027</vt:lpstr>
      <vt:lpstr>PowerPoint Presentation</vt:lpstr>
      <vt:lpstr>วาระการวิจัย </vt:lpstr>
      <vt:lpstr>วาระการวิจัย </vt:lpstr>
      <vt:lpstr>เครือข่ายมีผลงานการศึกษาในปัจจุบันและแนวคิดใหม่ๆ ที่แข็งแกร่งและเติบโตอย่างต่อเนื่องในทุกพื้นที่ที่ได้รับความสนใจทางวิทยาศาสตร์</vt:lpstr>
      <vt:lpstr>PowerPoint Presentation</vt:lpstr>
      <vt:lpstr>คณะกรรมการวิทยาศาสตร์วัณโรค</vt:lpstr>
      <vt:lpstr>PowerPoint Presentation</vt:lpstr>
      <vt:lpstr>ภาระวัณโรคในเด็กทั่วโลก (&lt; 15 ปี)</vt:lpstr>
      <vt:lpstr>ภาระวัณโรคในเด็กทั่วโลก (&lt; 15 ปี)</vt:lpstr>
      <vt:lpstr>การประมาณการเทียบกับการรายงาน: ช่องว่างการตรวจหากรณีวัณโรคทั่วโลกโดยประมาณในเด็กในกลุ่มอายุต่างๆ ปี 2019*</vt:lpstr>
      <vt:lpstr>ความเสี่ยงที่เกี่ยวข้องกับอายุกับการลุกลามไปสู่วัณโรค: “ประวัติศาสตร์ธรรมชาติ”</vt:lpstr>
      <vt:lpstr>อุบัติการณ์วัณโรคและสเปกตรัมโรค:ผลกระทบของอายุ</vt:lpstr>
      <vt:lpstr>อัตราการเสียชีวิตวัณโรคในเด็กอายุ &lt;15 ปี </vt:lpstr>
      <vt:lpstr>ART ช่วงแรกช่วยลด TB ในปีที่ 1 ของชีวิตได้ &gt;3 เท่า (ต่อ 100 ปีของผู้ป่วย)</vt:lpstr>
      <vt:lpstr>5 มาตรการ TB ที่กำลังพัฒนา</vt:lpstr>
      <vt:lpstr>การศึกษาที่สำคัญ: IMPAACT 2034</vt:lpstr>
      <vt:lpstr>การศึกษาที่สำคัญ: IMPAACT 2035</vt:lpstr>
      <vt:lpstr>แผนการศึกษาวัณโรค</vt:lpstr>
      <vt:lpstr>การเข้าถึงการดูแลวัณโรคและเอชไอวีในช่วงยุคโควิด</vt:lpstr>
      <vt:lpstr>แผนระยะสั้น: IMPAACT TBSC</vt:lpstr>
      <vt:lpstr>แผน 5 ปี…</vt:lpstr>
      <vt:lpstr>TBSC เมนเทอร์ โปรแกรม</vt:lpstr>
      <vt:lpstr>PowerPoint Presentation</vt:lpstr>
      <vt:lpstr>PowerPoint Presentation</vt:lpstr>
      <vt:lpstr>คณะกรรมการวิทยาศาสตร์โรคแทรกซ้อน &amp; โรคร่วม</vt:lpstr>
      <vt:lpstr>WICY ที่ติดเชื้อ HIV จะได้รับผลกระทบอย่างไร?</vt:lpstr>
      <vt:lpstr>สรุปลำดับความสำคัญตามภูมิภาค</vt:lpstr>
      <vt:lpstr>ลำดับความสำคัญที่ระบุไว้ในข้อเสนอ IMPAACT ส.ค., 2019</vt:lpstr>
      <vt:lpstr>ลำดับความสำคัญที่ระบุไว้ในข้อเสนอ IMPAACT ส.ค., 2019</vt:lpstr>
      <vt:lpstr>คำวิจารณ์โดยรวมเกี่ยวกับลำดับความสำคัญที่ระบุในข้อเสนอ</vt:lpstr>
      <vt:lpstr>คำวิจารณ์โดยรวมเกี่ยวกับลำดับความสำคัญที่ระบุในข้อเสนอ</vt:lpstr>
      <vt:lpstr>ผลงานแทรกซ้อน &amp; แผนงาน</vt:lpstr>
      <vt:lpstr>ข้อเสนอและการตอบสนองของคณะกรรมการเพิ่มเติม</vt:lpstr>
      <vt:lpstr>PowerPoint Presentation</vt:lpstr>
      <vt:lpstr>ผลการสำรวจคณะกรรมการวิทยาศาสตร์ C&amp;C เมษายน 2564</vt:lpstr>
      <vt:lpstr>ความท้าทายและโอกาส</vt:lpstr>
      <vt:lpstr>ข้อพิจารณาและข้อสังเกตของประธาน</vt:lpstr>
      <vt:lpstr>แผนคืออะไร?</vt:lpstr>
      <vt:lpstr>PowerPoint Presentation</vt:lpstr>
      <vt:lpstr>PowerPoint Presentation</vt:lpstr>
      <vt:lpstr>อุทิศแด่</vt:lpstr>
      <vt:lpstr>Acknowledgements</vt:lpstr>
      <vt:lpstr>เป้าหมายที่ครอบคลุมของคณะกรรมการวิทยาศาสตร์เพื่อการรักษาเอชไอวี/ การบำบัดโดยไม่ใช้ ART</vt:lpstr>
      <vt:lpstr>เป้าหมาย: จำกัดเซลล์ที่ยอมให้เชื้อเอชไอวีสามารถอยู่รอดได้ตลอดชีวิต แม้จะให้ยา ART: อุปสรรคในการบำบัด</vt:lpstr>
      <vt:lpstr>กรณีของการรักษาเอชไอวี(N=2)</vt:lpstr>
      <vt:lpstr>เราหมายถึงอะไรสำหรับการหายขาดเอชไอวี</vt:lpstr>
      <vt:lpstr>การรักษาและการบรรเทา</vt:lpstr>
      <vt:lpstr>กรณีการยุติเอชไอวีในเด็กได้อย่างต่อเนื่อง</vt:lpstr>
      <vt:lpstr>การคิดบวกและความหวังในการรักษาให้หายขาดต่อการติดเชื้อตั้งแต่แรกเกิด: การใช้ ART แต่แรกเริ่มและช่วงแรก</vt:lpstr>
      <vt:lpstr>PowerPoint Presentation</vt:lpstr>
      <vt:lpstr>IMPAACT P1115</vt:lpstr>
      <vt:lpstr>P1115</vt:lpstr>
      <vt:lpstr>IMPAACT P1115: ความคืบหน้าจนถึงปัจจุบัน</vt:lpstr>
      <vt:lpstr>สิ่งที่เราได้เรียนรู้จาก IMPAACT P1115  (V 1.0)</vt:lpstr>
      <vt:lpstr>PowerPoint Presentation</vt:lpstr>
      <vt:lpstr>IMPAACT 2008</vt:lpstr>
      <vt:lpstr>IMPAACT 2008</vt:lpstr>
      <vt:lpstr>สิ่งที่เราได้เรียนรู้จาก IMPAACT 2008</vt:lpstr>
      <vt:lpstr>IMPAACT 2015 การประเมินแหล่งกักเก็บเอชไอวี-1 ในระบบประสาทส่วนกลาง(CNS)ของเยาวชนที่ติดเชื้อแต่กำเนิดและคนหนุ่มสาวที่มีความบกพร่องทางสติปัญญา</vt:lpstr>
      <vt:lpstr>วัตถุประสงค์การศึกษา(P2015)</vt:lpstr>
      <vt:lpstr>เค้าโครงการศึกษา</vt:lpstr>
      <vt:lpstr>ไซต์ที่เข้าร่วมและอัปเดตการศึกษา</vt:lpstr>
      <vt:lpstr>IMPAACT P1107 การปลูกถ่ายเลือดจากสายสะดือโดยใช้ CCR5 delta 32 เซลล์ผู้บริจาคในผู้ติดเชื้อ เอชไอวี-1 ที่ต้องการ BMT และผลที่สังเกตได้ต่อการคงอยู่ของ เอชไอวี-1 </vt:lpstr>
      <vt:lpstr>บทสรุปของการทดลองของ IMPAACT เพื่อการรักษา เอชไอวีให้หายขาด / บรรเทาลง</vt:lpstr>
      <vt:lpstr>Acknowledgements</vt:lpstr>
      <vt:lpstr>ขอบคุณและคำถาม</vt:lpstr>
      <vt:lpstr>Acknowledgments</vt:lpstr>
      <vt:lpstr>PowerPoint Presentation</vt:lpstr>
      <vt:lpstr>วาระวิจัย IMPAACT , 2020 – 2027</vt:lpstr>
      <vt:lpstr>PowerPoint Presentation</vt:lpstr>
      <vt:lpstr>นวัตกรรมและการแทรกแซงที่ยืนยาว  ( AKA วาระการวิจัยการรักษา) </vt:lpstr>
      <vt:lpstr>PowerPoint Presentation</vt:lpstr>
      <vt:lpstr>การรักษาเอชไอวี</vt:lpstr>
      <vt:lpstr>ลำดับความสำคัญที่ 1: กำหนดลักษณะคุณสมบัติของ PK และการจ่ายยา ARV และปฏิกิริยาระหว่างยากับยาที่เกี่ยวข้อง (DDIs) ที่เกี่ยวข้องในสตรีระหว่างตั้งครรภ์และให้นมบุตร และทารก</vt:lpstr>
      <vt:lpstr>IMPAACT 2010 / VESTED - การศึกษาระยะที่ 3 ของประสิทธิภาพและความปลอดภัยของไวรัสวิทยาในการรักษาด้วยยาต้านไวรัสที่ประกอบด้วย Dolutegravir กับยา Efavirenzในหญิงตั้งครรภ์ที่ติดเชื้อเอชไอวี-1 และทารก</vt:lpstr>
      <vt:lpstr>ลำดับความสำคัญที่ 2: ประเมินสูตรการป้องกันใหม่สำหรับทารกที่เกิดจากสตรีที่ติดเชื้อเอชไอวี</vt:lpstr>
      <vt:lpstr>ลำดับความสำคัญที่ 2: ประเมินสูตรการป้องกันใหม่สำหรับทารกที่เกิดจากสตรีที่ติดเชื้อเอชไอวี</vt:lpstr>
      <vt:lpstr>PowerPoint Presentation</vt:lpstr>
      <vt:lpstr>PowerPoint Presentation</vt:lpstr>
      <vt:lpstr>เรากำลังยุ่ง! 2020-2027</vt:lpstr>
      <vt:lpstr>ขอบคุณ!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Laura Long</dc:creator>
  <cp:lastModifiedBy>Pablo Donatti</cp:lastModifiedBy>
  <cp:revision>290</cp:revision>
  <dcterms:created xsi:type="dcterms:W3CDTF">2021-06-30T15:11:18Z</dcterms:created>
  <dcterms:modified xsi:type="dcterms:W3CDTF">2021-07-06T21:47:08Z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2021-06-30T00:00:00Z</vt:filetime>
  </property>
</Properties>
</file>